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31"/>
  </p:notesMasterIdLst>
  <p:sldIdLst>
    <p:sldId id="454" r:id="rId2"/>
    <p:sldId id="626" r:id="rId3"/>
    <p:sldId id="569" r:id="rId4"/>
    <p:sldId id="1059" r:id="rId5"/>
    <p:sldId id="1026" r:id="rId6"/>
    <p:sldId id="1027" r:id="rId7"/>
    <p:sldId id="1024" r:id="rId8"/>
    <p:sldId id="1025" r:id="rId9"/>
    <p:sldId id="1036" r:id="rId10"/>
    <p:sldId id="564" r:id="rId11"/>
    <p:sldId id="565" r:id="rId12"/>
    <p:sldId id="1032" r:id="rId13"/>
    <p:sldId id="1031" r:id="rId14"/>
    <p:sldId id="1030" r:id="rId15"/>
    <p:sldId id="1034" r:id="rId16"/>
    <p:sldId id="1033" r:id="rId17"/>
    <p:sldId id="1038" r:id="rId18"/>
    <p:sldId id="1039" r:id="rId19"/>
    <p:sldId id="1035" r:id="rId20"/>
    <p:sldId id="1029" r:id="rId21"/>
    <p:sldId id="867" r:id="rId22"/>
    <p:sldId id="629" r:id="rId23"/>
    <p:sldId id="627" r:id="rId24"/>
    <p:sldId id="585" r:id="rId25"/>
    <p:sldId id="584" r:id="rId26"/>
    <p:sldId id="714" r:id="rId27"/>
    <p:sldId id="1064" r:id="rId28"/>
    <p:sldId id="1136" r:id="rId29"/>
    <p:sldId id="1028" r:id="rId30"/>
    <p:sldId id="1037" r:id="rId31"/>
    <p:sldId id="1065" r:id="rId32"/>
    <p:sldId id="1073" r:id="rId33"/>
    <p:sldId id="1074" r:id="rId34"/>
    <p:sldId id="1071" r:id="rId35"/>
    <p:sldId id="1143" r:id="rId36"/>
    <p:sldId id="991" r:id="rId37"/>
    <p:sldId id="1015" r:id="rId38"/>
    <p:sldId id="1044" r:id="rId39"/>
    <p:sldId id="1043" r:id="rId40"/>
    <p:sldId id="1040" r:id="rId41"/>
    <p:sldId id="1058" r:id="rId42"/>
    <p:sldId id="560" r:id="rId43"/>
    <p:sldId id="563" r:id="rId44"/>
    <p:sldId id="561" r:id="rId45"/>
    <p:sldId id="562" r:id="rId46"/>
    <p:sldId id="1075" r:id="rId47"/>
    <p:sldId id="1076" r:id="rId48"/>
    <p:sldId id="1077" r:id="rId49"/>
    <p:sldId id="1078" r:id="rId50"/>
    <p:sldId id="1079" r:id="rId51"/>
    <p:sldId id="1080" r:id="rId52"/>
    <p:sldId id="1081" r:id="rId53"/>
    <p:sldId id="1082" r:id="rId54"/>
    <p:sldId id="1083" r:id="rId55"/>
    <p:sldId id="1084" r:id="rId56"/>
    <p:sldId id="1085" r:id="rId57"/>
    <p:sldId id="1086" r:id="rId58"/>
    <p:sldId id="1087" r:id="rId59"/>
    <p:sldId id="1088" r:id="rId60"/>
    <p:sldId id="1089" r:id="rId61"/>
    <p:sldId id="1090" r:id="rId62"/>
    <p:sldId id="1091" r:id="rId63"/>
    <p:sldId id="1092" r:id="rId64"/>
    <p:sldId id="1093" r:id="rId65"/>
    <p:sldId id="1094" r:id="rId66"/>
    <p:sldId id="1095" r:id="rId67"/>
    <p:sldId id="1096" r:id="rId68"/>
    <p:sldId id="1097" r:id="rId69"/>
    <p:sldId id="1098" r:id="rId70"/>
    <p:sldId id="1099" r:id="rId71"/>
    <p:sldId id="1100" r:id="rId72"/>
    <p:sldId id="1101" r:id="rId73"/>
    <p:sldId id="1102" r:id="rId74"/>
    <p:sldId id="1103" r:id="rId75"/>
    <p:sldId id="1104" r:id="rId76"/>
    <p:sldId id="1105" r:id="rId77"/>
    <p:sldId id="1019" r:id="rId78"/>
    <p:sldId id="634" r:id="rId79"/>
    <p:sldId id="1020" r:id="rId80"/>
    <p:sldId id="1049" r:id="rId81"/>
    <p:sldId id="334" r:id="rId82"/>
    <p:sldId id="1138" r:id="rId83"/>
    <p:sldId id="506" r:id="rId84"/>
    <p:sldId id="507" r:id="rId85"/>
    <p:sldId id="508" r:id="rId86"/>
    <p:sldId id="1000" r:id="rId87"/>
    <p:sldId id="1172" r:id="rId88"/>
    <p:sldId id="510" r:id="rId89"/>
    <p:sldId id="511" r:id="rId90"/>
    <p:sldId id="512" r:id="rId91"/>
    <p:sldId id="513" r:id="rId92"/>
    <p:sldId id="514" r:id="rId93"/>
    <p:sldId id="515" r:id="rId94"/>
    <p:sldId id="516" r:id="rId95"/>
    <p:sldId id="598" r:id="rId96"/>
    <p:sldId id="599" r:id="rId97"/>
    <p:sldId id="600" r:id="rId98"/>
    <p:sldId id="601" r:id="rId99"/>
    <p:sldId id="1173" r:id="rId100"/>
    <p:sldId id="1134" r:id="rId101"/>
    <p:sldId id="992" r:id="rId102"/>
    <p:sldId id="1139" r:id="rId103"/>
    <p:sldId id="808" r:id="rId104"/>
    <p:sldId id="1056" r:id="rId105"/>
    <p:sldId id="1055" r:id="rId106"/>
    <p:sldId id="1021" r:id="rId107"/>
    <p:sldId id="1144" r:id="rId108"/>
    <p:sldId id="1176" r:id="rId109"/>
    <p:sldId id="1177" r:id="rId110"/>
    <p:sldId id="1188" r:id="rId111"/>
    <p:sldId id="1189" r:id="rId112"/>
    <p:sldId id="1190" r:id="rId113"/>
    <p:sldId id="1191" r:id="rId114"/>
    <p:sldId id="1195" r:id="rId115"/>
    <p:sldId id="1114" r:id="rId116"/>
    <p:sldId id="408" r:id="rId117"/>
    <p:sldId id="1147" r:id="rId118"/>
    <p:sldId id="661" r:id="rId119"/>
    <p:sldId id="1156" r:id="rId120"/>
    <p:sldId id="1162" r:id="rId121"/>
    <p:sldId id="1166" r:id="rId122"/>
    <p:sldId id="1168" r:id="rId123"/>
    <p:sldId id="1057" r:id="rId124"/>
    <p:sldId id="1186" r:id="rId125"/>
    <p:sldId id="1050" r:id="rId126"/>
    <p:sldId id="1051" r:id="rId127"/>
    <p:sldId id="1054" r:id="rId128"/>
    <p:sldId id="1187" r:id="rId129"/>
    <p:sldId id="1116" r:id="rId1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1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1F6488D8-CF3F-4E2A-932C-24786E9C9A20}">
  <a:tblStyle styleId="{1F6488D8-CF3F-4E2A-932C-24786E9C9A20}" styleName="Table_0"/>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752" autoAdjust="0"/>
    <p:restoredTop sz="99602" autoAdjust="0"/>
  </p:normalViewPr>
  <p:slideViewPr>
    <p:cSldViewPr snapToGrid="0">
      <p:cViewPr>
        <p:scale>
          <a:sx n="90" d="100"/>
          <a:sy n="90" d="100"/>
        </p:scale>
        <p:origin x="-1160" y="-432"/>
      </p:cViewPr>
      <p:guideLst>
        <p:guide orient="horz" pos="1620"/>
        <p:guide pos="2880"/>
      </p:guideLst>
    </p:cSldViewPr>
  </p:slideViewPr>
  <p:outlineViewPr>
    <p:cViewPr>
      <p:scale>
        <a:sx n="33" d="100"/>
        <a:sy n="33" d="100"/>
      </p:scale>
      <p:origin x="0" y="26952"/>
    </p:cViewPr>
  </p:outlineViewPr>
  <p:notesTextViewPr>
    <p:cViewPr>
      <p:scale>
        <a:sx n="1" d="1"/>
        <a:sy n="1" d="1"/>
      </p:scale>
      <p:origin x="0" y="0"/>
    </p:cViewPr>
  </p:notesTextViewPr>
  <p:sorterViewPr>
    <p:cViewPr>
      <p:scale>
        <a:sx n="66" d="100"/>
        <a:sy n="66" d="100"/>
      </p:scale>
      <p:origin x="0" y="14328"/>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notesMaster" Target="notesMasters/notesMaster1.xml"/><Relationship Id="rId132" Type="http://schemas.openxmlformats.org/officeDocument/2006/relationships/printerSettings" Target="printerSettings/printerSettings1.bin"/><Relationship Id="rId133" Type="http://schemas.openxmlformats.org/officeDocument/2006/relationships/presProps" Target="presProps.xml"/><Relationship Id="rId134" Type="http://schemas.openxmlformats.org/officeDocument/2006/relationships/viewProps" Target="viewProps.xml"/><Relationship Id="rId135" Type="http://schemas.openxmlformats.org/officeDocument/2006/relationships/theme" Target="theme/theme1.xml"/><Relationship Id="rId13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Times New Roman"/>
                <a:ea typeface="Times New Roman"/>
                <a:cs typeface="Times New Roman"/>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lang="en-US"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Times New Roman"/>
                <a:ea typeface="Times New Roman"/>
                <a:cs typeface="Times New Roman"/>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lang="en-US" dirty="0"/>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dirty="0"/>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Times New Roman"/>
                <a:ea typeface="Times New Roman"/>
                <a:cs typeface="Times New Roman"/>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lang="en-US"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lvl1pPr>
              <a:defRPr>
                <a:latin typeface="Times New Roman"/>
                <a:ea typeface="Times New Roman"/>
                <a:cs typeface="Times New Roman"/>
              </a:defRPr>
            </a:lvl1pPr>
          </a:lstStyle>
          <a:p>
            <a:pPr algn="r">
              <a:buSzPct val="25000"/>
            </a:pPr>
            <a:fld id="{00000000-1234-1234-1234-123412341234}" type="slidenum">
              <a:rPr lang="en-US" sz="1200" smtClean="0">
                <a:solidFill>
                  <a:schemeClr val="dk1"/>
                </a:solidFill>
              </a:rPr>
              <a:pPr algn="r">
                <a:buSzPct val="25000"/>
              </a:pPr>
              <a:t>‹#›</a:t>
            </a:fld>
            <a:endParaRPr lang="en-US" sz="1200" dirty="0">
              <a:solidFill>
                <a:schemeClr val="dk1"/>
              </a:solidFill>
            </a:endParaRPr>
          </a:p>
        </p:txBody>
      </p:sp>
    </p:spTree>
    <p:extLst>
      <p:ext uri="{BB962C8B-B14F-4D97-AF65-F5344CB8AC3E}">
        <p14:creationId xmlns:p14="http://schemas.microsoft.com/office/powerpoint/2010/main" val="2036144229"/>
      </p:ext>
    </p:extLst>
  </p:cSld>
  <p:clrMap bg1="lt1" tx1="dk1" bg2="dk2" tx2="lt2" accent1="accent1" accent2="accent2" accent3="accent3" accent4="accent4" accent5="accent5" accent6="accent6" hlink="hlink" folHlink="folHlink"/>
  <p:notesStyle>
    <a:lvl1pPr marL="0" algn="l" defTabSz="685264" rtl="0" eaLnBrk="1" latinLnBrk="0" hangingPunct="1">
      <a:defRPr sz="900" kern="1200">
        <a:solidFill>
          <a:schemeClr val="tx1"/>
        </a:solidFill>
        <a:latin typeface="Times New Roman"/>
        <a:ea typeface="Times New Roman"/>
        <a:cs typeface="Times New Roman"/>
      </a:defRPr>
    </a:lvl1pPr>
    <a:lvl2pPr marL="342616" algn="l" defTabSz="685264" rtl="0" eaLnBrk="1" latinLnBrk="0" hangingPunct="1">
      <a:defRPr sz="900" kern="1200">
        <a:solidFill>
          <a:schemeClr val="tx1"/>
        </a:solidFill>
        <a:latin typeface="+mn-lt"/>
        <a:ea typeface="+mn-ea"/>
        <a:cs typeface="+mn-cs"/>
      </a:defRPr>
    </a:lvl2pPr>
    <a:lvl3pPr marL="685264" algn="l" defTabSz="685264" rtl="0" eaLnBrk="1" latinLnBrk="0" hangingPunct="1">
      <a:defRPr sz="900" kern="1200">
        <a:solidFill>
          <a:schemeClr val="tx1"/>
        </a:solidFill>
        <a:latin typeface="+mn-lt"/>
        <a:ea typeface="+mn-ea"/>
        <a:cs typeface="+mn-cs"/>
      </a:defRPr>
    </a:lvl3pPr>
    <a:lvl4pPr marL="1027891" algn="l" defTabSz="685264" rtl="0" eaLnBrk="1" latinLnBrk="0" hangingPunct="1">
      <a:defRPr sz="900" kern="1200">
        <a:solidFill>
          <a:schemeClr val="tx1"/>
        </a:solidFill>
        <a:latin typeface="+mn-lt"/>
        <a:ea typeface="+mn-ea"/>
        <a:cs typeface="+mn-cs"/>
      </a:defRPr>
    </a:lvl4pPr>
    <a:lvl5pPr marL="1370529" algn="l" defTabSz="685264" rtl="0" eaLnBrk="1" latinLnBrk="0" hangingPunct="1">
      <a:defRPr sz="900" kern="1200">
        <a:solidFill>
          <a:schemeClr val="tx1"/>
        </a:solidFill>
        <a:latin typeface="+mn-lt"/>
        <a:ea typeface="+mn-ea"/>
        <a:cs typeface="+mn-cs"/>
      </a:defRPr>
    </a:lvl5pPr>
    <a:lvl6pPr marL="1713147" algn="l" defTabSz="685264" rtl="0" eaLnBrk="1" latinLnBrk="0" hangingPunct="1">
      <a:defRPr sz="900" kern="1200">
        <a:solidFill>
          <a:schemeClr val="tx1"/>
        </a:solidFill>
        <a:latin typeface="+mn-lt"/>
        <a:ea typeface="+mn-ea"/>
        <a:cs typeface="+mn-cs"/>
      </a:defRPr>
    </a:lvl6pPr>
    <a:lvl7pPr marL="2055789" algn="l" defTabSz="685264" rtl="0" eaLnBrk="1" latinLnBrk="0" hangingPunct="1">
      <a:defRPr sz="900" kern="1200">
        <a:solidFill>
          <a:schemeClr val="tx1"/>
        </a:solidFill>
        <a:latin typeface="+mn-lt"/>
        <a:ea typeface="+mn-ea"/>
        <a:cs typeface="+mn-cs"/>
      </a:defRPr>
    </a:lvl7pPr>
    <a:lvl8pPr marL="2398420" algn="l" defTabSz="685264" rtl="0" eaLnBrk="1" latinLnBrk="0" hangingPunct="1">
      <a:defRPr sz="900" kern="1200">
        <a:solidFill>
          <a:schemeClr val="tx1"/>
        </a:solidFill>
        <a:latin typeface="+mn-lt"/>
        <a:ea typeface="+mn-ea"/>
        <a:cs typeface="+mn-cs"/>
      </a:defRPr>
    </a:lvl8pPr>
    <a:lvl9pPr marL="2741057" algn="l" defTabSz="68526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latin typeface="Times New Roman"/>
              <a:ea typeface="Times New Roman"/>
              <a:cs typeface="Times New Roman"/>
            </a:endParaRPr>
          </a:p>
        </p:txBody>
      </p:sp>
      <p:sp>
        <p:nvSpPr>
          <p:cNvPr id="4" name="Slide Number Placeholder 3"/>
          <p:cNvSpPr>
            <a:spLocks noGrp="1"/>
          </p:cNvSpPr>
          <p:nvPr>
            <p:ph type="sldNum" sz="quarter" idx="10"/>
          </p:nvPr>
        </p:nvSpPr>
        <p:spPr/>
        <p:txBody>
          <a:bodyPr/>
          <a:lstStyle/>
          <a:p>
            <a:fld id="{D99B4C1C-3543-0247-AE5B-375A4BF53D5D}" type="slidenum">
              <a:rPr lang="en-US" smtClean="0"/>
              <a:pPr/>
              <a:t>1</a:t>
            </a:fld>
            <a:endParaRPr lang="en-US"/>
          </a:p>
        </p:txBody>
      </p:sp>
    </p:spTree>
    <p:extLst>
      <p:ext uri="{BB962C8B-B14F-4D97-AF65-F5344CB8AC3E}">
        <p14:creationId xmlns:p14="http://schemas.microsoft.com/office/powerpoint/2010/main" val="26300719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Times New Roman"/>
                <a:ea typeface="Times New Roman"/>
                <a:cs typeface="Times New Roman"/>
              </a:rPr>
              <a:t>These sites receive</a:t>
            </a:r>
            <a:r>
              <a:rPr lang="en-US" baseline="0" dirty="0">
                <a:latin typeface="Times New Roman"/>
                <a:ea typeface="Times New Roman"/>
                <a:cs typeface="Times New Roman"/>
              </a:rPr>
              <a:t> millions of hits a year, and have been translated into multiple languages. The component of this site that is widely used, and that I have personally used in activities with middle, high school, undergraduates, and graduate students, is the understanding science flowchart</a:t>
            </a:r>
            <a:endParaRPr lang="en-US" dirty="0">
              <a:latin typeface="Times New Roman"/>
              <a:ea typeface="Times New Roman"/>
              <a:cs typeface="Times New Roman"/>
            </a:endParaRPr>
          </a:p>
        </p:txBody>
      </p:sp>
      <p:sp>
        <p:nvSpPr>
          <p:cNvPr id="4" name="Slide Number Placeholder 3"/>
          <p:cNvSpPr>
            <a:spLocks noGrp="1"/>
          </p:cNvSpPr>
          <p:nvPr>
            <p:ph type="sldNum" sz="quarter" idx="10"/>
          </p:nvPr>
        </p:nvSpPr>
        <p:spPr/>
        <p:txBody>
          <a:bodyPr/>
          <a:lstStyle/>
          <a:p>
            <a:fld id="{24B03E6E-9D31-A844-92FA-F8F50285B1E0}" type="slidenum">
              <a:rPr lang="en-US" smtClean="0"/>
              <a:t>10</a:t>
            </a:fld>
            <a:endParaRPr lang="en-US"/>
          </a:p>
        </p:txBody>
      </p:sp>
    </p:spTree>
    <p:extLst>
      <p:ext uri="{BB962C8B-B14F-4D97-AF65-F5344CB8AC3E}">
        <p14:creationId xmlns:p14="http://schemas.microsoft.com/office/powerpoint/2010/main" val="2088321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sz="1200" b="1" baseline="0" dirty="0">
              <a:solidFill>
                <a:schemeClr val="bg1"/>
              </a:solidFill>
              <a:latin typeface="Times New Roman"/>
              <a:ea typeface="Times New Roman"/>
              <a:cs typeface="Times New Roman"/>
            </a:endParaRPr>
          </a:p>
        </p:txBody>
      </p:sp>
      <p:sp>
        <p:nvSpPr>
          <p:cNvPr id="4" name="Slide Number Placeholder 3"/>
          <p:cNvSpPr>
            <a:spLocks noGrp="1"/>
          </p:cNvSpPr>
          <p:nvPr>
            <p:ph type="sldNum" sz="quarter" idx="10"/>
          </p:nvPr>
        </p:nvSpPr>
        <p:spPr/>
        <p:txBody>
          <a:bodyPr/>
          <a:lstStyle/>
          <a:p>
            <a:fld id="{32082270-B655-3042-A46F-AD801578A6AE}" type="slidenum">
              <a:rPr lang="en-US" smtClean="0"/>
              <a:pPr/>
              <a:t>20</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Maybe</a:t>
            </a:r>
            <a:r>
              <a:rPr lang="en-US" baseline="0" dirty="0"/>
              <a:t> cut</a:t>
            </a:r>
            <a:endParaRPr lang="en-US" dirty="0"/>
          </a:p>
        </p:txBody>
      </p:sp>
      <p:sp>
        <p:nvSpPr>
          <p:cNvPr id="4" name="Slide Number Placeholder 3"/>
          <p:cNvSpPr>
            <a:spLocks noGrp="1"/>
          </p:cNvSpPr>
          <p:nvPr>
            <p:ph type="sldNum" sz="quarter" idx="10"/>
          </p:nvPr>
        </p:nvSpPr>
        <p:spPr/>
        <p:txBody>
          <a:bodyPr/>
          <a:lstStyle/>
          <a:p>
            <a:fld id="{24B03E6E-9D31-A844-92FA-F8F50285B1E0}" type="slidenum">
              <a:rPr lang="en-US" smtClean="0"/>
              <a:t>22</a:t>
            </a:fld>
            <a:endParaRPr lang="en-US"/>
          </a:p>
        </p:txBody>
      </p:sp>
    </p:spTree>
    <p:extLst>
      <p:ext uri="{BB962C8B-B14F-4D97-AF65-F5344CB8AC3E}">
        <p14:creationId xmlns:p14="http://schemas.microsoft.com/office/powerpoint/2010/main" val="1341924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sz="1200" b="1" dirty="0">
                <a:solidFill>
                  <a:schemeClr val="bg1"/>
                </a:solidFill>
                <a:latin typeface="Times New Roman"/>
                <a:ea typeface="Times New Roman"/>
                <a:cs typeface="Times New Roman"/>
              </a:rPr>
              <a:t>Here you can see the various components</a:t>
            </a:r>
            <a:r>
              <a:rPr lang="en-US" sz="1200" b="1" baseline="0" dirty="0">
                <a:solidFill>
                  <a:schemeClr val="bg1"/>
                </a:solidFill>
                <a:latin typeface="Times New Roman"/>
                <a:ea typeface="Times New Roman"/>
                <a:cs typeface="Times New Roman"/>
              </a:rPr>
              <a:t> of each of these categories, which </a:t>
            </a:r>
            <a:r>
              <a:rPr lang="en-US" sz="1200" b="1" dirty="0">
                <a:solidFill>
                  <a:schemeClr val="bg1"/>
                </a:solidFill>
                <a:latin typeface="Times New Roman"/>
                <a:ea typeface="Times New Roman"/>
                <a:cs typeface="Times New Roman"/>
              </a:rPr>
              <a:t>provides a detailed template for the</a:t>
            </a:r>
            <a:r>
              <a:rPr lang="en-US" sz="1200" b="1" baseline="0" dirty="0">
                <a:solidFill>
                  <a:schemeClr val="bg1"/>
                </a:solidFill>
                <a:latin typeface="Times New Roman"/>
                <a:ea typeface="Times New Roman"/>
                <a:cs typeface="Times New Roman"/>
              </a:rPr>
              <a:t> processes of science. This includes making observations, gathering data, feedback and peer review,  etc. </a:t>
            </a:r>
          </a:p>
          <a:p>
            <a:endParaRPr lang="en-US" sz="1200" b="1" baseline="0" dirty="0">
              <a:solidFill>
                <a:schemeClr val="bg1"/>
              </a:solidFill>
              <a:latin typeface="Times New Roman"/>
              <a:ea typeface="Times New Roman"/>
              <a:cs typeface="Times New Roman"/>
            </a:endParaRPr>
          </a:p>
        </p:txBody>
      </p:sp>
      <p:sp>
        <p:nvSpPr>
          <p:cNvPr id="4" name="Slide Number Placeholder 3"/>
          <p:cNvSpPr>
            <a:spLocks noGrp="1"/>
          </p:cNvSpPr>
          <p:nvPr>
            <p:ph type="sldNum" sz="quarter" idx="10"/>
          </p:nvPr>
        </p:nvSpPr>
        <p:spPr/>
        <p:txBody>
          <a:bodyPr/>
          <a:lstStyle/>
          <a:p>
            <a:fld id="{32082270-B655-3042-A46F-AD801578A6AE}" type="slidenum">
              <a:rPr lang="en-US" smtClean="0"/>
              <a:pPr/>
              <a:t>23</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Problem:</a:t>
            </a:r>
            <a:r>
              <a:rPr lang="en-US" baseline="0" dirty="0"/>
              <a:t> we have this very complex process, not all students experience the same sequence of steps </a:t>
            </a:r>
            <a:endParaRPr lang="en-US" dirty="0"/>
          </a:p>
        </p:txBody>
      </p:sp>
      <p:sp>
        <p:nvSpPr>
          <p:cNvPr id="4" name="Slide Number Placeholder 3"/>
          <p:cNvSpPr>
            <a:spLocks noGrp="1"/>
          </p:cNvSpPr>
          <p:nvPr>
            <p:ph type="sldNum" sz="quarter" idx="10"/>
          </p:nvPr>
        </p:nvSpPr>
        <p:spPr/>
        <p:txBody>
          <a:bodyPr/>
          <a:lstStyle/>
          <a:p>
            <a:fld id="{D99B4C1C-3543-0247-AE5B-375A4BF53D5D}" type="slidenum">
              <a:rPr lang="en-US" smtClean="0"/>
              <a:pPr/>
              <a:t>24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And here are examples of</a:t>
            </a:r>
            <a:r>
              <a:rPr lang="en-US" baseline="0" dirty="0"/>
              <a:t> how we have used this </a:t>
            </a:r>
            <a:r>
              <a:rPr lang="en-US" baseline="0" dirty="0" err="1"/>
              <a:t>inforgraphic</a:t>
            </a:r>
            <a:r>
              <a:rPr lang="en-US" baseline="0" dirty="0"/>
              <a:t> as a template to students, or in this case, teachers, to document their own experiences conducting research. These figures are journals of authentic research experiences that show unique paths through the scientific process. </a:t>
            </a:r>
            <a:endParaRPr lang="en-US" dirty="0"/>
          </a:p>
        </p:txBody>
      </p:sp>
      <p:sp>
        <p:nvSpPr>
          <p:cNvPr id="4" name="Slide Number Placeholder 3"/>
          <p:cNvSpPr>
            <a:spLocks noGrp="1"/>
          </p:cNvSpPr>
          <p:nvPr>
            <p:ph type="sldNum" sz="quarter" idx="10"/>
          </p:nvPr>
        </p:nvSpPr>
        <p:spPr/>
        <p:txBody>
          <a:bodyPr/>
          <a:lstStyle/>
          <a:p>
            <a:fld id="{47C455B8-51D5-C644-AAA7-35D7638D95BD}" type="slidenum">
              <a:rPr lang="en-US" smtClean="0"/>
              <a:pPr/>
              <a:t>25</a:t>
            </a:fld>
            <a:endParaRPr lang="en-US"/>
          </a:p>
        </p:txBody>
      </p:sp>
    </p:spTree>
    <p:extLst>
      <p:ext uri="{BB962C8B-B14F-4D97-AF65-F5344CB8AC3E}">
        <p14:creationId xmlns:p14="http://schemas.microsoft.com/office/powerpoint/2010/main" val="368668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A guide for integrating resources into a learning progression that explicitly builds the conceptual links between topics so students </a:t>
            </a:r>
            <a:r>
              <a:rPr lang="en-US" dirty="0"/>
              <a:t>develop a deeper, more comprehensive understanding of our planet's systems and processes, </a:t>
            </a:r>
            <a:r>
              <a:rPr lang="en-US" baseline="0" dirty="0"/>
              <a:t>enables students to use these activities to develop evidence-based explanations of the natural world.</a:t>
            </a:r>
            <a:endParaRPr lang="en-US" dirty="0"/>
          </a:p>
        </p:txBody>
      </p:sp>
      <p:sp>
        <p:nvSpPr>
          <p:cNvPr id="4" name="Slide Number Placeholder 3"/>
          <p:cNvSpPr>
            <a:spLocks noGrp="1"/>
          </p:cNvSpPr>
          <p:nvPr>
            <p:ph type="sldNum" idx="10"/>
          </p:nvPr>
        </p:nvSpPr>
        <p:spPr/>
        <p:txBody>
          <a:bodyPr/>
          <a:lstStyle/>
          <a:p>
            <a:pPr algn="r">
              <a:buClr>
                <a:schemeClr val="dk1"/>
              </a:buClr>
              <a:buSzPct val="25000"/>
            </a:pPr>
            <a:fld id="{00000000-1234-1234-1234-123412341234}" type="slidenum">
              <a:rPr lang="en-US" sz="1200" smtClean="0">
                <a:solidFill>
                  <a:schemeClr val="dk1"/>
                </a:solidFill>
              </a:rPr>
              <a:pPr algn="r">
                <a:buClr>
                  <a:schemeClr val="dk1"/>
                </a:buClr>
                <a:buSzPct val="25000"/>
              </a:pPr>
              <a:t>27</a:t>
            </a:fld>
            <a:endParaRPr lang="en-US" sz="1200">
              <a:solidFill>
                <a:schemeClr val="dk1"/>
              </a:solidFill>
            </a:endParaRPr>
          </a:p>
        </p:txBody>
      </p:sp>
    </p:spTree>
    <p:extLst>
      <p:ext uri="{BB962C8B-B14F-4D97-AF65-F5344CB8AC3E}">
        <p14:creationId xmlns:p14="http://schemas.microsoft.com/office/powerpoint/2010/main" val="3834990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dirty="0"/>
              <a:t>A guide for integrating resources into a learning progression that explicitly builds the conceptual links between topics so students </a:t>
            </a:r>
            <a:r>
              <a:rPr lang="en-US" dirty="0"/>
              <a:t>develop a deeper, more comprehensive understanding of our planet's systems and processes, </a:t>
            </a:r>
            <a:r>
              <a:rPr lang="en-US" baseline="0" dirty="0"/>
              <a:t>enables students to use these activities to develop evidence-based explanations of the natural world.</a:t>
            </a:r>
            <a:endParaRPr lang="en-US" dirty="0"/>
          </a:p>
        </p:txBody>
      </p:sp>
      <p:sp>
        <p:nvSpPr>
          <p:cNvPr id="4" name="Slide Number Placeholder 3"/>
          <p:cNvSpPr>
            <a:spLocks noGrp="1"/>
          </p:cNvSpPr>
          <p:nvPr>
            <p:ph type="sldNum" idx="10"/>
          </p:nvPr>
        </p:nvSpPr>
        <p:spPr/>
        <p:txBody>
          <a:bodyPr/>
          <a:lstStyle/>
          <a:p>
            <a:pPr algn="r">
              <a:buClr>
                <a:schemeClr val="dk1"/>
              </a:buClr>
              <a:buSzPct val="25000"/>
            </a:pPr>
            <a:fld id="{00000000-1234-1234-1234-123412341234}" type="slidenum">
              <a:rPr lang="en-US" sz="1200" smtClean="0">
                <a:solidFill>
                  <a:schemeClr val="dk1"/>
                </a:solidFill>
              </a:rPr>
              <a:pPr algn="r">
                <a:buClr>
                  <a:schemeClr val="dk1"/>
                </a:buClr>
                <a:buSzPct val="25000"/>
              </a:pPr>
              <a:t>28</a:t>
            </a:fld>
            <a:endParaRPr lang="en-US" sz="1200">
              <a:solidFill>
                <a:schemeClr val="dk1"/>
              </a:solidFill>
            </a:endParaRPr>
          </a:p>
        </p:txBody>
      </p:sp>
    </p:spTree>
    <p:extLst>
      <p:ext uri="{BB962C8B-B14F-4D97-AF65-F5344CB8AC3E}">
        <p14:creationId xmlns:p14="http://schemas.microsoft.com/office/powerpoint/2010/main" val="3834990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Times New Roman"/>
              <a:ea typeface="Times New Roman"/>
              <a:cs typeface="Times New Roman"/>
            </a:endParaRPr>
          </a:p>
        </p:txBody>
      </p:sp>
      <p:sp>
        <p:nvSpPr>
          <p:cNvPr id="4" name="Slide Number Placeholder 3"/>
          <p:cNvSpPr>
            <a:spLocks noGrp="1"/>
          </p:cNvSpPr>
          <p:nvPr>
            <p:ph type="sldNum" sz="quarter" idx="10"/>
          </p:nvPr>
        </p:nvSpPr>
        <p:spPr/>
        <p:txBody>
          <a:bodyPr/>
          <a:lstStyle/>
          <a:p>
            <a:fld id="{D5FA6065-D607-5647-956E-250A783B96CB}" type="slidenum">
              <a:rPr lang="en-US" smtClean="0"/>
              <a:t>33</a:t>
            </a:fld>
            <a:endParaRPr lang="en-US"/>
          </a:p>
        </p:txBody>
      </p:sp>
    </p:spTree>
    <p:extLst>
      <p:ext uri="{BB962C8B-B14F-4D97-AF65-F5344CB8AC3E}">
        <p14:creationId xmlns:p14="http://schemas.microsoft.com/office/powerpoint/2010/main" val="4052377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dirty="0"/>
              <a:t>Patterns,</a:t>
            </a:r>
            <a:r>
              <a:rPr lang="en-US" baseline="0" dirty="0"/>
              <a:t> Cause and Effect, Scale, proportion, quantity, all these concepts are very necessary to Understanding Global Change processes through time and space.</a:t>
            </a:r>
            <a:endParaRPr lang="en-US" dirty="0"/>
          </a:p>
          <a:p>
            <a:pPr marL="0" indent="0">
              <a:buNone/>
            </a:pPr>
            <a:endParaRPr lang="en-US" dirty="0"/>
          </a:p>
        </p:txBody>
      </p:sp>
      <p:sp>
        <p:nvSpPr>
          <p:cNvPr id="4" name="Slide Number Placeholder 3"/>
          <p:cNvSpPr>
            <a:spLocks noGrp="1"/>
          </p:cNvSpPr>
          <p:nvPr>
            <p:ph type="sldNum" sz="quarter" idx="10"/>
          </p:nvPr>
        </p:nvSpPr>
        <p:spPr/>
        <p:txBody>
          <a:bodyPr/>
          <a:lstStyle/>
          <a:p>
            <a:fld id="{B6F4FCB6-0C5C-B34A-9E08-1FDE158431D3}" type="slidenum">
              <a:rPr lang="en-US" smtClean="0"/>
              <a:t>34</a:t>
            </a:fld>
            <a:endParaRPr lang="en-US" dirty="0"/>
          </a:p>
        </p:txBody>
      </p:sp>
    </p:spTree>
    <p:extLst>
      <p:ext uri="{BB962C8B-B14F-4D97-AF65-F5344CB8AC3E}">
        <p14:creationId xmlns:p14="http://schemas.microsoft.com/office/powerpoint/2010/main" val="144193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0" name="Shape 200"/>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400" b="0" i="0" u="none" strike="noStrike" cap="none" dirty="0">
                <a:solidFill>
                  <a:schemeClr val="dk1"/>
                </a:solidFill>
                <a:latin typeface="Times New Roman"/>
                <a:ea typeface="Times New Roman"/>
                <a:cs typeface="Times New Roman"/>
                <a:sym typeface="Arial"/>
              </a:rPr>
              <a:t>Also, since the early 2000’s, the term environmental literacy has become more prolific -  We see it incorporated into and referenced in education publications and organizations – such as the small selection shown here.   </a:t>
            </a:r>
          </a:p>
          <a:p>
            <a:pPr marL="0" marR="0" lvl="0" indent="0" algn="l" rtl="0">
              <a:spcBef>
                <a:spcPts val="0"/>
              </a:spcBef>
              <a:buSzPct val="25000"/>
              <a:buNone/>
            </a:pPr>
            <a:endParaRPr sz="1400" b="0" i="0" u="none" strike="noStrike" cap="none" dirty="0">
              <a:solidFill>
                <a:schemeClr val="dk1"/>
              </a:solidFill>
              <a:latin typeface="Times New Roman"/>
              <a:ea typeface="Times New Roman"/>
              <a:cs typeface="Times New Roman"/>
              <a:sym typeface="Arial"/>
            </a:endParaRPr>
          </a:p>
          <a:p>
            <a:pPr marL="0" marR="0" lvl="0" indent="0" algn="l" rtl="0">
              <a:spcBef>
                <a:spcPts val="0"/>
              </a:spcBef>
              <a:buSzPct val="25000"/>
              <a:buNone/>
            </a:pPr>
            <a:r>
              <a:rPr lang="en-US" sz="1400" b="0" i="0" u="none" strike="noStrike" cap="none" dirty="0">
                <a:solidFill>
                  <a:schemeClr val="dk1"/>
                </a:solidFill>
                <a:latin typeface="Times New Roman"/>
                <a:ea typeface="Times New Roman"/>
                <a:cs typeface="Times New Roman"/>
                <a:sym typeface="Arial"/>
              </a:rPr>
              <a:t> It is significant to note that environmental literacy is widely recognized as an important and integral part of academic learning.</a:t>
            </a:r>
          </a:p>
        </p:txBody>
      </p:sp>
      <p:sp>
        <p:nvSpPr>
          <p:cNvPr id="201" name="Shape 20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sym typeface="Arial"/>
              </a:rPr>
              <a:t>35</a:t>
            </a:fld>
            <a:endParaRPr lang="en-US" sz="1200" dirty="0">
              <a:solidFill>
                <a:schemeClr val="dk1"/>
              </a:solidFil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Arial"/>
              </a:rPr>
              <a:t>Read text </a:t>
            </a:r>
          </a:p>
        </p:txBody>
      </p:sp>
      <p:sp>
        <p:nvSpPr>
          <p:cNvPr id="346" name="Shape 3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sym typeface="Arial"/>
              </a:rPr>
              <a:t>42</a:t>
            </a:fld>
            <a:endParaRPr lang="en-US" sz="1400" b="0" i="0" u="none" strike="noStrike" cap="none" dirty="0">
              <a:solidFill>
                <a:srgbClr val="000000"/>
              </a:solidFil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45" name="Shape 345"/>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Arial"/>
              </a:rPr>
              <a:t>Read text </a:t>
            </a:r>
          </a:p>
        </p:txBody>
      </p:sp>
      <p:sp>
        <p:nvSpPr>
          <p:cNvPr id="346" name="Shape 346"/>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sym typeface="Arial"/>
              </a:rPr>
              <a:t>43</a:t>
            </a:fld>
            <a:endParaRPr lang="en-US" sz="1400" b="0" i="0" u="none" strike="noStrike" cap="none" dirty="0">
              <a:solidFill>
                <a:srgbClr val="000000"/>
              </a:solidFil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3" name="Shape 353"/>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Arial"/>
              </a:rPr>
              <a:t>Read text </a:t>
            </a:r>
          </a:p>
        </p:txBody>
      </p:sp>
      <p:sp>
        <p:nvSpPr>
          <p:cNvPr id="354" name="Shape 35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sym typeface="Arial"/>
              </a:rPr>
              <a:t>44</a:t>
            </a:fld>
            <a:endParaRPr lang="en-US" sz="1400" b="0" i="0" u="none" strike="noStrike" cap="none" dirty="0">
              <a:solidFill>
                <a:srgbClr val="000000"/>
              </a:solidFil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Shape 3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1" name="Shape 361"/>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r>
              <a:rPr lang="en-US" sz="1200" b="0" i="0" u="none" strike="noStrike" cap="none" dirty="0">
                <a:solidFill>
                  <a:schemeClr val="dk1"/>
                </a:solidFill>
                <a:latin typeface="Times New Roman"/>
                <a:ea typeface="Times New Roman"/>
                <a:cs typeface="Times New Roman"/>
                <a:sym typeface="Arial"/>
              </a:rPr>
              <a:t>Read text </a:t>
            </a:r>
          </a:p>
        </p:txBody>
      </p:sp>
      <p:sp>
        <p:nvSpPr>
          <p:cNvPr id="362" name="Shape 36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sym typeface="Arial"/>
              </a:rPr>
              <a:t>45</a:t>
            </a:fld>
            <a:endParaRPr lang="en-US" sz="1400" b="0" i="0" u="none" strike="noStrike" cap="none" dirty="0">
              <a:solidFill>
                <a:srgbClr val="000000"/>
              </a:solidFil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None/>
            </a:pPr>
            <a:r>
              <a:rPr lang="en-US" dirty="0"/>
              <a:t>Patterns,</a:t>
            </a:r>
            <a:r>
              <a:rPr lang="en-US" baseline="0" dirty="0"/>
              <a:t> Cause and Effect, Scale, proportion, quantity, all these concepts are very necessary to Understanding Global Change processes through time and space.</a:t>
            </a:r>
            <a:endParaRPr lang="en-US" dirty="0"/>
          </a:p>
          <a:p>
            <a:pPr marL="0" indent="0">
              <a:buNone/>
            </a:pPr>
            <a:endParaRPr lang="en-US" dirty="0"/>
          </a:p>
        </p:txBody>
      </p:sp>
      <p:sp>
        <p:nvSpPr>
          <p:cNvPr id="4" name="Slide Number Placeholder 3"/>
          <p:cNvSpPr>
            <a:spLocks noGrp="1"/>
          </p:cNvSpPr>
          <p:nvPr>
            <p:ph type="sldNum" sz="quarter" idx="10"/>
          </p:nvPr>
        </p:nvSpPr>
        <p:spPr/>
        <p:txBody>
          <a:bodyPr/>
          <a:lstStyle/>
          <a:p>
            <a:fld id="{B6F4FCB6-0C5C-B34A-9E08-1FDE158431D3}" type="slidenum">
              <a:rPr lang="en-US" smtClean="0"/>
              <a:t>82</a:t>
            </a:fld>
            <a:endParaRPr lang="en-US" dirty="0"/>
          </a:p>
        </p:txBody>
      </p:sp>
    </p:spTree>
    <p:extLst>
      <p:ext uri="{BB962C8B-B14F-4D97-AF65-F5344CB8AC3E}">
        <p14:creationId xmlns:p14="http://schemas.microsoft.com/office/powerpoint/2010/main" val="144193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xfrm>
            <a:off x="381000" y="685800"/>
            <a:ext cx="6096000" cy="3429000"/>
          </a:xfrm>
          <a:ln/>
        </p:spPr>
      </p:sp>
      <p:sp>
        <p:nvSpPr>
          <p:cNvPr id="45059" name="Rectangle 3"/>
          <p:cNvSpPr>
            <a:spLocks noGrp="1" noChangeArrowheads="1"/>
          </p:cNvSpPr>
          <p:nvPr>
            <p:ph type="body" idx="1"/>
          </p:nvPr>
        </p:nvSpPr>
        <p:spPr>
          <a:noFill/>
          <a:ln/>
        </p:spPr>
        <p:txBody>
          <a:bodyPr/>
          <a:lstStyle/>
          <a:p>
            <a:pPr eaLnBrk="1" hangingPunct="1"/>
            <a:endParaRPr lang="en-US">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Shape 5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73" name="Shape 57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200" b="0" i="0" u="none" strike="noStrike" cap="none" dirty="0">
              <a:solidFill>
                <a:schemeClr val="dk1"/>
              </a:solidFill>
              <a:latin typeface="Times New Roman"/>
              <a:ea typeface="Times New Roman"/>
              <a:cs typeface="Times New Roman"/>
              <a:sym typeface="Arial"/>
            </a:endParaRPr>
          </a:p>
        </p:txBody>
      </p:sp>
      <p:sp>
        <p:nvSpPr>
          <p:cNvPr id="574" name="Shape 57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sym typeface="Arial"/>
              </a:rPr>
              <a:t>99</a:t>
            </a:fld>
            <a:endParaRPr lang="en-US" sz="1400" b="0" i="0" u="none" strike="noStrike" cap="none" dirty="0">
              <a:solidFill>
                <a:srgbClr val="000000"/>
              </a:solidFil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to</a:t>
            </a:r>
            <a:r>
              <a:rPr lang="en-US" baseline="0" dirty="0"/>
              <a:t> circle back again to the importance of integration: t</a:t>
            </a:r>
            <a:r>
              <a:rPr lang="en-US" dirty="0"/>
              <a:t>he integration of these experiences is essential to</a:t>
            </a:r>
            <a:r>
              <a:rPr lang="en-US" baseline="0" dirty="0"/>
              <a:t> support development of proficiency and deeper understanding in place of discrete activities that are </a:t>
            </a:r>
            <a:r>
              <a:rPr lang="en-US" b="1" u="sng" baseline="0" dirty="0"/>
              <a:t>not</a:t>
            </a:r>
            <a:r>
              <a:rPr lang="en-US" baseline="0" dirty="0"/>
              <a:t> explicitly connected.  You might be familiar with some of the examples listed here of resources that support this integration.</a:t>
            </a:r>
            <a:endParaRPr lang="en-US" b="1" dirty="0"/>
          </a:p>
          <a:p>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200" smtClean="0">
                <a:solidFill>
                  <a:schemeClr val="dk1"/>
                </a:solidFill>
              </a:rPr>
              <a:pPr algn="r">
                <a:buSzPct val="25000"/>
              </a:pPr>
              <a:t>108</a:t>
            </a:fld>
            <a:endParaRPr lang="en-US" sz="1200" dirty="0">
              <a:solidFill>
                <a:schemeClr val="dk1"/>
              </a:solidFill>
            </a:endParaRPr>
          </a:p>
        </p:txBody>
      </p:sp>
    </p:spTree>
    <p:extLst>
      <p:ext uri="{BB962C8B-B14F-4D97-AF65-F5344CB8AC3E}">
        <p14:creationId xmlns:p14="http://schemas.microsoft.com/office/powerpoint/2010/main" val="1014629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Shape 621"/>
          <p:cNvSpPr txBox="1">
            <a:spLocks noGrp="1"/>
          </p:cNvSpPr>
          <p:nvPr>
            <p:ph type="body" idx="1"/>
          </p:nvPr>
        </p:nvSpPr>
        <p:spPr>
          <a:xfrm>
            <a:off x="685801" y="4343400"/>
            <a:ext cx="5486399" cy="4114800"/>
          </a:xfrm>
          <a:prstGeom prst="rect">
            <a:avLst/>
          </a:prstGeom>
        </p:spPr>
        <p:txBody>
          <a:bodyPr lIns="91420" tIns="91420" rIns="91420" bIns="91420" anchor="t" anchorCtr="0">
            <a:noAutofit/>
          </a:bodyPr>
          <a:lstStyle/>
          <a:p>
            <a:r>
              <a:rPr lang="en-US" dirty="0"/>
              <a:t>So rather</a:t>
            </a:r>
            <a:r>
              <a:rPr lang="en-US" baseline="0" dirty="0"/>
              <a:t> than information being dispelled through individual activities, relying on students to make the connections…</a:t>
            </a:r>
          </a:p>
          <a:p>
            <a:pPr defTabSz="897301">
              <a:buClr>
                <a:schemeClr val="dk1"/>
              </a:buClr>
            </a:pPr>
            <a:endParaRPr lang="en-US" dirty="0"/>
          </a:p>
          <a:p>
            <a:pPr defTabSz="897301">
              <a:buClr>
                <a:schemeClr val="dk1"/>
              </a:buClr>
            </a:pPr>
            <a:r>
              <a:rPr lang="en-US" dirty="0"/>
              <a:t>If we are intentional and explicit about those connections, we can foster deeper understanding </a:t>
            </a:r>
            <a:r>
              <a:rPr lang="en-US" baseline="0" dirty="0"/>
              <a:t>and build the conceptual links between these topics which results in fundamental knowledge about how earth systems work.</a:t>
            </a:r>
            <a:endParaRPr lang="en-US" dirty="0"/>
          </a:p>
          <a:p>
            <a:endParaRPr dirty="0"/>
          </a:p>
        </p:txBody>
      </p:sp>
      <p:sp>
        <p:nvSpPr>
          <p:cNvPr id="622" name="Shape 622"/>
          <p:cNvSpPr>
            <a:spLocks noGrp="1" noRot="1" noChangeAspect="1"/>
          </p:cNvSpPr>
          <p:nvPr>
            <p:ph type="sldImg" idx="2"/>
          </p:nvPr>
        </p:nvSpPr>
        <p:spPr>
          <a:xfrm>
            <a:off x="382588" y="685800"/>
            <a:ext cx="6092825"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1601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Times New Roman"/>
              <a:ea typeface="Times New Roman"/>
              <a:cs typeface="Times New Roman"/>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sym typeface="Arial"/>
              </a:rPr>
              <a:t>110</a:t>
            </a:fld>
            <a:endParaRPr lang="en-US" sz="1200" b="0" i="0" u="none" strike="noStrike" cap="none" dirty="0">
              <a:solidFill>
                <a:schemeClr val="dk1"/>
              </a:solidFill>
              <a:sym typeface="Arial"/>
            </a:endParaRPr>
          </a:p>
        </p:txBody>
      </p:sp>
    </p:spTree>
    <p:extLst>
      <p:ext uri="{BB962C8B-B14F-4D97-AF65-F5344CB8AC3E}">
        <p14:creationId xmlns:p14="http://schemas.microsoft.com/office/powerpoint/2010/main" val="39574082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Times New Roman"/>
              <a:ea typeface="Times New Roman"/>
              <a:cs typeface="Times New Roman"/>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sym typeface="Arial"/>
              </a:rPr>
              <a:t>111</a:t>
            </a:fld>
            <a:endParaRPr lang="en-US" sz="1200" b="0" i="0" u="none" strike="noStrike" cap="none" dirty="0">
              <a:solidFill>
                <a:schemeClr val="dk1"/>
              </a:solidFill>
              <a:sym typeface="Arial"/>
            </a:endParaRPr>
          </a:p>
        </p:txBody>
      </p:sp>
    </p:spTree>
    <p:extLst>
      <p:ext uri="{BB962C8B-B14F-4D97-AF65-F5344CB8AC3E}">
        <p14:creationId xmlns:p14="http://schemas.microsoft.com/office/powerpoint/2010/main" val="39574082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Times New Roman"/>
              <a:ea typeface="Times New Roman"/>
              <a:cs typeface="Times New Roman"/>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sym typeface="Arial"/>
              </a:rPr>
              <a:t>112</a:t>
            </a:fld>
            <a:endParaRPr lang="en-US" sz="1200" b="0" i="0" u="none" strike="noStrike" cap="none" dirty="0">
              <a:solidFill>
                <a:schemeClr val="dk1"/>
              </a:solidFill>
              <a:sym typeface="Arial"/>
            </a:endParaRPr>
          </a:p>
        </p:txBody>
      </p:sp>
    </p:spTree>
    <p:extLst>
      <p:ext uri="{BB962C8B-B14F-4D97-AF65-F5344CB8AC3E}">
        <p14:creationId xmlns:p14="http://schemas.microsoft.com/office/powerpoint/2010/main" val="39574082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Times New Roman"/>
              <a:ea typeface="Times New Roman"/>
              <a:cs typeface="Times New Roman"/>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sym typeface="Arial"/>
              </a:rPr>
              <a:t>113</a:t>
            </a:fld>
            <a:endParaRPr lang="en-US" sz="1200" b="0" i="0" u="none" strike="noStrike" cap="none" dirty="0">
              <a:solidFill>
                <a:schemeClr val="dk1"/>
              </a:solidFill>
              <a:sym typeface="Arial"/>
            </a:endParaRPr>
          </a:p>
        </p:txBody>
      </p:sp>
    </p:spTree>
    <p:extLst>
      <p:ext uri="{BB962C8B-B14F-4D97-AF65-F5344CB8AC3E}">
        <p14:creationId xmlns:p14="http://schemas.microsoft.com/office/powerpoint/2010/main" val="3957408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latin typeface="Times New Roman"/>
              <a:ea typeface="Times New Roman"/>
              <a:cs typeface="Times New Roman"/>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sym typeface="Arial"/>
              </a:rPr>
              <a:t>114</a:t>
            </a:fld>
            <a:endParaRPr lang="en-US" sz="1200" b="0" i="0" u="none" strike="noStrike" cap="none" dirty="0">
              <a:solidFill>
                <a:schemeClr val="dk1"/>
              </a:solidFill>
              <a:sym typeface="Arial"/>
            </a:endParaRPr>
          </a:p>
        </p:txBody>
      </p:sp>
    </p:spTree>
    <p:extLst>
      <p:ext uri="{BB962C8B-B14F-4D97-AF65-F5344CB8AC3E}">
        <p14:creationId xmlns:p14="http://schemas.microsoft.com/office/powerpoint/2010/main" val="3957408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Shape 447"/>
          <p:cNvSpPr txBox="1">
            <a:spLocks noGrp="1"/>
          </p:cNvSpPr>
          <p:nvPr>
            <p:ph type="body" idx="1"/>
          </p:nvPr>
        </p:nvSpPr>
        <p:spPr>
          <a:xfrm>
            <a:off x="685801" y="4343400"/>
            <a:ext cx="5486399" cy="4114799"/>
          </a:xfrm>
          <a:prstGeom prst="rect">
            <a:avLst/>
          </a:prstGeom>
          <a:noFill/>
          <a:ln>
            <a:noFill/>
          </a:ln>
        </p:spPr>
        <p:txBody>
          <a:bodyPr lIns="91408" tIns="91408" rIns="91408" bIns="91408" anchor="t" anchorCtr="0">
            <a:noAutofit/>
          </a:bodyPr>
          <a:lstStyle/>
          <a:p>
            <a:pPr>
              <a:buClr>
                <a:schemeClr val="dk1"/>
              </a:buClr>
              <a:buSzPct val="25000"/>
            </a:pPr>
            <a:r>
              <a:rPr lang="en-US" dirty="0"/>
              <a:t>A variety of resources were used to develop this unit</a:t>
            </a:r>
            <a:endParaRPr dirty="0"/>
          </a:p>
        </p:txBody>
      </p:sp>
      <p:sp>
        <p:nvSpPr>
          <p:cNvPr id="448" name="Shape 44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20910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0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616" indent="0" algn="ctr">
              <a:buNone/>
              <a:defRPr>
                <a:solidFill>
                  <a:schemeClr val="tx1">
                    <a:tint val="75000"/>
                  </a:schemeClr>
                </a:solidFill>
              </a:defRPr>
            </a:lvl2pPr>
            <a:lvl3pPr marL="685264" indent="0" algn="ctr">
              <a:buNone/>
              <a:defRPr>
                <a:solidFill>
                  <a:schemeClr val="tx1">
                    <a:tint val="75000"/>
                  </a:schemeClr>
                </a:solidFill>
              </a:defRPr>
            </a:lvl3pPr>
            <a:lvl4pPr marL="1027891" indent="0" algn="ctr">
              <a:buNone/>
              <a:defRPr>
                <a:solidFill>
                  <a:schemeClr val="tx1">
                    <a:tint val="75000"/>
                  </a:schemeClr>
                </a:solidFill>
              </a:defRPr>
            </a:lvl4pPr>
            <a:lvl5pPr marL="1370529" indent="0" algn="ctr">
              <a:buNone/>
              <a:defRPr>
                <a:solidFill>
                  <a:schemeClr val="tx1">
                    <a:tint val="75000"/>
                  </a:schemeClr>
                </a:solidFill>
              </a:defRPr>
            </a:lvl5pPr>
            <a:lvl6pPr marL="1713147" indent="0" algn="ctr">
              <a:buNone/>
              <a:defRPr>
                <a:solidFill>
                  <a:schemeClr val="tx1">
                    <a:tint val="75000"/>
                  </a:schemeClr>
                </a:solidFill>
              </a:defRPr>
            </a:lvl6pPr>
            <a:lvl7pPr marL="2055789" indent="0" algn="ctr">
              <a:buNone/>
              <a:defRPr>
                <a:solidFill>
                  <a:schemeClr val="tx1">
                    <a:tint val="75000"/>
                  </a:schemeClr>
                </a:solidFill>
              </a:defRPr>
            </a:lvl7pPr>
            <a:lvl8pPr marL="2398420" indent="0" algn="ctr">
              <a:buNone/>
              <a:defRPr>
                <a:solidFill>
                  <a:schemeClr val="tx1">
                    <a:tint val="75000"/>
                  </a:schemeClr>
                </a:solidFill>
              </a:defRPr>
            </a:lvl8pPr>
            <a:lvl9pPr marL="274105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z="7700" smtClean="0">
                <a:solidFill>
                  <a:srgbClr val="FFFFFF"/>
                </a:solidFill>
                <a:latin typeface="Calibri"/>
                <a:ea typeface="Calibri"/>
                <a:cs typeface="Calibri"/>
                <a:sym typeface="Calibri"/>
              </a:rPr>
              <a:pPr>
                <a:buSzPct val="25000"/>
              </a:pPr>
              <a:t>‹#›</a:t>
            </a:fld>
            <a:endParaRPr lang="en-US" sz="770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887102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156288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233"/>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616" indent="0">
              <a:buNone/>
              <a:defRPr sz="1400">
                <a:solidFill>
                  <a:schemeClr val="tx1">
                    <a:tint val="75000"/>
                  </a:schemeClr>
                </a:solidFill>
              </a:defRPr>
            </a:lvl2pPr>
            <a:lvl3pPr marL="685264" indent="0">
              <a:buNone/>
              <a:defRPr sz="1200">
                <a:solidFill>
                  <a:schemeClr val="tx1">
                    <a:tint val="75000"/>
                  </a:schemeClr>
                </a:solidFill>
              </a:defRPr>
            </a:lvl3pPr>
            <a:lvl4pPr marL="1027891" indent="0">
              <a:buNone/>
              <a:defRPr sz="1100">
                <a:solidFill>
                  <a:schemeClr val="tx1">
                    <a:tint val="75000"/>
                  </a:schemeClr>
                </a:solidFill>
              </a:defRPr>
            </a:lvl4pPr>
            <a:lvl5pPr marL="1370529" indent="0">
              <a:buNone/>
              <a:defRPr sz="1100">
                <a:solidFill>
                  <a:schemeClr val="tx1">
                    <a:tint val="75000"/>
                  </a:schemeClr>
                </a:solidFill>
              </a:defRPr>
            </a:lvl5pPr>
            <a:lvl6pPr marL="1713147" indent="0">
              <a:buNone/>
              <a:defRPr sz="1100">
                <a:solidFill>
                  <a:schemeClr val="tx1">
                    <a:tint val="75000"/>
                  </a:schemeClr>
                </a:solidFill>
              </a:defRPr>
            </a:lvl6pPr>
            <a:lvl7pPr marL="2055789" indent="0">
              <a:buNone/>
              <a:defRPr sz="1100">
                <a:solidFill>
                  <a:schemeClr val="tx1">
                    <a:tint val="75000"/>
                  </a:schemeClr>
                </a:solidFill>
              </a:defRPr>
            </a:lvl7pPr>
            <a:lvl8pPr marL="2398420" indent="0">
              <a:buNone/>
              <a:defRPr sz="1100">
                <a:solidFill>
                  <a:schemeClr val="tx1">
                    <a:tint val="75000"/>
                  </a:schemeClr>
                </a:solidFill>
              </a:defRPr>
            </a:lvl8pPr>
            <a:lvl9pPr marL="2741057" indent="0">
              <a:buNone/>
              <a:defRPr sz="1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957916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5"/>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5"/>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49647188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616" indent="0">
              <a:buNone/>
              <a:defRPr sz="1500" b="1"/>
            </a:lvl2pPr>
            <a:lvl3pPr marL="685264" indent="0">
              <a:buNone/>
              <a:defRPr sz="1400" b="1"/>
            </a:lvl3pPr>
            <a:lvl4pPr marL="1027891" indent="0">
              <a:buNone/>
              <a:defRPr sz="1200" b="1"/>
            </a:lvl4pPr>
            <a:lvl5pPr marL="1370529" indent="0">
              <a:buNone/>
              <a:defRPr sz="1200" b="1"/>
            </a:lvl5pPr>
            <a:lvl6pPr marL="1713147" indent="0">
              <a:buNone/>
              <a:defRPr sz="1200" b="1"/>
            </a:lvl6pPr>
            <a:lvl7pPr marL="2055789" indent="0">
              <a:buNone/>
              <a:defRPr sz="1200" b="1"/>
            </a:lvl7pPr>
            <a:lvl8pPr marL="2398420" indent="0">
              <a:buNone/>
              <a:defRPr sz="1200" b="1"/>
            </a:lvl8pPr>
            <a:lvl9pPr marL="2741057"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1800" b="1"/>
            </a:lvl1pPr>
            <a:lvl2pPr marL="342616" indent="0">
              <a:buNone/>
              <a:defRPr sz="1500" b="1"/>
            </a:lvl2pPr>
            <a:lvl3pPr marL="685264" indent="0">
              <a:buNone/>
              <a:defRPr sz="1400" b="1"/>
            </a:lvl3pPr>
            <a:lvl4pPr marL="1027891" indent="0">
              <a:buNone/>
              <a:defRPr sz="1200" b="1"/>
            </a:lvl4pPr>
            <a:lvl5pPr marL="1370529" indent="0">
              <a:buNone/>
              <a:defRPr sz="1200" b="1"/>
            </a:lvl5pPr>
            <a:lvl6pPr marL="1713147" indent="0">
              <a:buNone/>
              <a:defRPr sz="1200" b="1"/>
            </a:lvl6pPr>
            <a:lvl7pPr marL="2055789" indent="0">
              <a:buNone/>
              <a:defRPr sz="1200" b="1"/>
            </a:lvl7pPr>
            <a:lvl8pPr marL="2398420" indent="0">
              <a:buNone/>
              <a:defRPr sz="1200" b="1"/>
            </a:lvl8pPr>
            <a:lvl9pPr marL="2741057"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1175965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146314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295105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63"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86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63" y="1076328"/>
            <a:ext cx="3008313" cy="3518297"/>
          </a:xfrm>
        </p:spPr>
        <p:txBody>
          <a:bodyPr/>
          <a:lstStyle>
            <a:lvl1pPr marL="0" indent="0">
              <a:buNone/>
              <a:defRPr sz="1100"/>
            </a:lvl1pPr>
            <a:lvl2pPr marL="342616" indent="0">
              <a:buNone/>
              <a:defRPr sz="900"/>
            </a:lvl2pPr>
            <a:lvl3pPr marL="685264" indent="0">
              <a:buNone/>
              <a:defRPr sz="800"/>
            </a:lvl3pPr>
            <a:lvl4pPr marL="1027891" indent="0">
              <a:buNone/>
              <a:defRPr sz="700"/>
            </a:lvl4pPr>
            <a:lvl5pPr marL="1370529" indent="0">
              <a:buNone/>
              <a:defRPr sz="700"/>
            </a:lvl5pPr>
            <a:lvl6pPr marL="1713147" indent="0">
              <a:buNone/>
              <a:defRPr sz="700"/>
            </a:lvl6pPr>
            <a:lvl7pPr marL="2055789" indent="0">
              <a:buNone/>
              <a:defRPr sz="700"/>
            </a:lvl7pPr>
            <a:lvl8pPr marL="2398420" indent="0">
              <a:buNone/>
              <a:defRPr sz="700"/>
            </a:lvl8pPr>
            <a:lvl9pPr marL="2741057"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z="7700" smtClean="0">
                <a:solidFill>
                  <a:srgbClr val="FFFFFF"/>
                </a:solidFill>
                <a:latin typeface="Calibri"/>
                <a:ea typeface="Calibri"/>
                <a:cs typeface="Calibri"/>
                <a:sym typeface="Calibri"/>
              </a:rPr>
              <a:pPr>
                <a:buSzPct val="25000"/>
              </a:pPr>
              <a:t>‹#›</a:t>
            </a:fld>
            <a:endParaRPr lang="en-US" sz="770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7731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616" indent="0">
              <a:buNone/>
              <a:defRPr sz="2100"/>
            </a:lvl2pPr>
            <a:lvl3pPr marL="685264" indent="0">
              <a:buNone/>
              <a:defRPr sz="1800"/>
            </a:lvl3pPr>
            <a:lvl4pPr marL="1027891" indent="0">
              <a:buNone/>
              <a:defRPr sz="1500"/>
            </a:lvl4pPr>
            <a:lvl5pPr marL="1370529" indent="0">
              <a:buNone/>
              <a:defRPr sz="1500"/>
            </a:lvl5pPr>
            <a:lvl6pPr marL="1713147" indent="0">
              <a:buNone/>
              <a:defRPr sz="1500"/>
            </a:lvl6pPr>
            <a:lvl7pPr marL="2055789" indent="0">
              <a:buNone/>
              <a:defRPr sz="1500"/>
            </a:lvl7pPr>
            <a:lvl8pPr marL="2398420" indent="0">
              <a:buNone/>
              <a:defRPr sz="1500"/>
            </a:lvl8pPr>
            <a:lvl9pPr marL="2741057" indent="0">
              <a:buNone/>
              <a:defRPr sz="1500"/>
            </a:lvl9pPr>
          </a:lstStyle>
          <a:p>
            <a:endParaRPr lang="en-US"/>
          </a:p>
        </p:txBody>
      </p:sp>
      <p:sp>
        <p:nvSpPr>
          <p:cNvPr id="4" name="Text Placeholder 3"/>
          <p:cNvSpPr>
            <a:spLocks noGrp="1"/>
          </p:cNvSpPr>
          <p:nvPr>
            <p:ph type="body" sz="half" idx="2"/>
          </p:nvPr>
        </p:nvSpPr>
        <p:spPr>
          <a:xfrm>
            <a:off x="1792288" y="4025526"/>
            <a:ext cx="5486400" cy="603647"/>
          </a:xfrm>
        </p:spPr>
        <p:txBody>
          <a:bodyPr/>
          <a:lstStyle>
            <a:lvl1pPr marL="0" indent="0">
              <a:buNone/>
              <a:defRPr sz="1100"/>
            </a:lvl1pPr>
            <a:lvl2pPr marL="342616" indent="0">
              <a:buNone/>
              <a:defRPr sz="900"/>
            </a:lvl2pPr>
            <a:lvl3pPr marL="685264" indent="0">
              <a:buNone/>
              <a:defRPr sz="800"/>
            </a:lvl3pPr>
            <a:lvl4pPr marL="1027891" indent="0">
              <a:buNone/>
              <a:defRPr sz="700"/>
            </a:lvl4pPr>
            <a:lvl5pPr marL="1370529" indent="0">
              <a:buNone/>
              <a:defRPr sz="700"/>
            </a:lvl5pPr>
            <a:lvl6pPr marL="1713147" indent="0">
              <a:buNone/>
              <a:defRPr sz="700"/>
            </a:lvl6pPr>
            <a:lvl7pPr marL="2055789" indent="0">
              <a:buNone/>
              <a:defRPr sz="700"/>
            </a:lvl7pPr>
            <a:lvl8pPr marL="2398420" indent="0">
              <a:buNone/>
              <a:defRPr sz="700"/>
            </a:lvl8pPr>
            <a:lvl9pPr marL="2741057" indent="0">
              <a:buNone/>
              <a:defRPr sz="7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buSzPct val="25000"/>
            </a:pPr>
            <a:fld id="{00000000-1234-1234-1234-123412341234}" type="slidenum">
              <a:rPr lang="en-US" sz="7700" smtClean="0">
                <a:solidFill>
                  <a:srgbClr val="FFFFFF"/>
                </a:solidFill>
                <a:latin typeface="Calibri"/>
                <a:ea typeface="Calibri"/>
                <a:cs typeface="Calibri"/>
                <a:sym typeface="Calibri"/>
              </a:rPr>
              <a:pPr>
                <a:buSzPct val="25000"/>
              </a:pPr>
              <a:t>‹#›</a:t>
            </a:fld>
            <a:endParaRPr lang="en-US" sz="770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2707440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595583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6037"/>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6037"/>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016247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2000" y="571500"/>
            <a:ext cx="7924800" cy="8572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25" y="1771651"/>
            <a:ext cx="7693025" cy="2793206"/>
          </a:xfrm>
        </p:spPr>
        <p:txBody>
          <a:bodyPr/>
          <a:lstStyle/>
          <a:p>
            <a:pPr lvl="0"/>
            <a:endParaRPr lang="en-US" noProof="0" smtClean="0"/>
          </a:p>
        </p:txBody>
      </p:sp>
      <p:sp>
        <p:nvSpPr>
          <p:cNvPr id="4" name="Rectangle 11"/>
          <p:cNvSpPr>
            <a:spLocks noGrp="1" noChangeArrowheads="1"/>
          </p:cNvSpPr>
          <p:nvPr>
            <p:ph type="dt" sz="half" idx="10"/>
          </p:nvPr>
        </p:nvSpPr>
        <p:spPr>
          <a:ln/>
        </p:spPr>
        <p:txBody>
          <a:bodyPr/>
          <a:lstStyle>
            <a:lvl1pPr>
              <a:defRPr/>
            </a:lvl1pPr>
          </a:lstStyle>
          <a:p>
            <a:endParaRPr lang="en-US"/>
          </a:p>
        </p:txBody>
      </p:sp>
      <p:sp>
        <p:nvSpPr>
          <p:cNvPr id="5" name="Rectangle 12"/>
          <p:cNvSpPr>
            <a:spLocks noGrp="1" noChangeArrowheads="1"/>
          </p:cNvSpPr>
          <p:nvPr>
            <p:ph type="ftr" sz="quarter" idx="11"/>
          </p:nvPr>
        </p:nvSpPr>
        <p:spPr>
          <a:ln/>
        </p:spPr>
        <p:txBody>
          <a:bodyPr/>
          <a:lstStyle>
            <a:lvl1pPr>
              <a:defRPr/>
            </a:lvl1pPr>
          </a:lstStyle>
          <a:p>
            <a:r>
              <a:rPr lang="en-US" smtClean="0"/>
              <a:t>JRBean DRAFT 2016</a:t>
            </a:r>
            <a:endParaRPr lang="en-US"/>
          </a:p>
        </p:txBody>
      </p:sp>
      <p:sp>
        <p:nvSpPr>
          <p:cNvPr id="6" name="Rectangle 13"/>
          <p:cNvSpPr>
            <a:spLocks noGrp="1" noChangeArrowheads="1"/>
          </p:cNvSpPr>
          <p:nvPr>
            <p:ph type="sldNum" sz="quarter" idx="12"/>
          </p:nvPr>
        </p:nvSpPr>
        <p:spPr>
          <a:ln/>
        </p:spPr>
        <p:txBody>
          <a:bodyPr/>
          <a:lstStyle>
            <a:lvl1pPr>
              <a:defRPr/>
            </a:lvl1pPr>
          </a:lstStyle>
          <a:p>
            <a:fld id="{27D76A07-802F-0543-BE2E-9566A4E92824}" type="slidenum">
              <a:rPr lang="en-US"/>
              <a:pPr/>
              <a:t>‹#›</a:t>
            </a:fld>
            <a:endParaRPr lang="en-US"/>
          </a:p>
        </p:txBody>
      </p:sp>
    </p:spTree>
    <p:extLst>
      <p:ext uri="{BB962C8B-B14F-4D97-AF65-F5344CB8AC3E}">
        <p14:creationId xmlns:p14="http://schemas.microsoft.com/office/powerpoint/2010/main" val="3226537865"/>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68523" tIns="34262" rIns="68523" bIns="34262" rtlCol="0" anchor="ctr">
            <a:normAutofit/>
          </a:bodyPr>
          <a:lstStyle/>
          <a:p>
            <a:r>
              <a:rPr lang="en-US"/>
              <a:t>Click to edit Master title style</a:t>
            </a:r>
          </a:p>
        </p:txBody>
      </p:sp>
      <p:sp>
        <p:nvSpPr>
          <p:cNvPr id="3" name="Text Placeholder 2"/>
          <p:cNvSpPr>
            <a:spLocks noGrp="1"/>
          </p:cNvSpPr>
          <p:nvPr>
            <p:ph type="body" idx="1"/>
          </p:nvPr>
        </p:nvSpPr>
        <p:spPr>
          <a:xfrm>
            <a:off x="457200" y="1200155"/>
            <a:ext cx="8229600" cy="3394472"/>
          </a:xfrm>
          <a:prstGeom prst="rect">
            <a:avLst/>
          </a:prstGeom>
        </p:spPr>
        <p:txBody>
          <a:bodyPr vert="horz" lIns="68523" tIns="34262" rIns="68523" bIns="3426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321"/>
            <a:ext cx="2133600" cy="273844"/>
          </a:xfrm>
          <a:prstGeom prst="rect">
            <a:avLst/>
          </a:prstGeom>
        </p:spPr>
        <p:txBody>
          <a:bodyPr vert="horz" lIns="68523" tIns="34262" rIns="68523" bIns="34262" rtlCol="0" anchor="ctr"/>
          <a:lstStyle>
            <a:lvl1pPr algn="l">
              <a:defRPr sz="900">
                <a:solidFill>
                  <a:schemeClr val="tx1">
                    <a:tint val="75000"/>
                  </a:schemeClr>
                </a:solidFill>
                <a:latin typeface="Times New Roman"/>
                <a:ea typeface="Times New Roman"/>
                <a:cs typeface="Times New Roman"/>
              </a:defRPr>
            </a:lvl1pPr>
          </a:lstStyle>
          <a:p>
            <a:endParaRPr lang="en-US" dirty="0"/>
          </a:p>
        </p:txBody>
      </p:sp>
      <p:sp>
        <p:nvSpPr>
          <p:cNvPr id="5" name="Footer Placeholder 4"/>
          <p:cNvSpPr>
            <a:spLocks noGrp="1"/>
          </p:cNvSpPr>
          <p:nvPr>
            <p:ph type="ftr" sz="quarter" idx="3"/>
          </p:nvPr>
        </p:nvSpPr>
        <p:spPr>
          <a:xfrm>
            <a:off x="3124200" y="4767321"/>
            <a:ext cx="2895600" cy="273844"/>
          </a:xfrm>
          <a:prstGeom prst="rect">
            <a:avLst/>
          </a:prstGeom>
        </p:spPr>
        <p:txBody>
          <a:bodyPr vert="horz" lIns="68523" tIns="34262" rIns="68523" bIns="34262" rtlCol="0" anchor="ctr"/>
          <a:lstStyle>
            <a:lvl1pPr algn="ctr">
              <a:defRPr sz="900">
                <a:solidFill>
                  <a:schemeClr val="tx1">
                    <a:tint val="75000"/>
                  </a:schemeClr>
                </a:solidFill>
                <a:latin typeface="Times New Roman"/>
                <a:ea typeface="Times New Roman"/>
                <a:cs typeface="Times New Roman"/>
              </a:defRPr>
            </a:lvl1pPr>
          </a:lstStyle>
          <a:p>
            <a:endParaRPr lang="en-US" dirty="0"/>
          </a:p>
        </p:txBody>
      </p:sp>
      <p:sp>
        <p:nvSpPr>
          <p:cNvPr id="6" name="Slide Number Placeholder 5"/>
          <p:cNvSpPr>
            <a:spLocks noGrp="1"/>
          </p:cNvSpPr>
          <p:nvPr>
            <p:ph type="sldNum" sz="quarter" idx="4"/>
          </p:nvPr>
        </p:nvSpPr>
        <p:spPr>
          <a:xfrm>
            <a:off x="6553201" y="4767321"/>
            <a:ext cx="2133600" cy="273844"/>
          </a:xfrm>
          <a:prstGeom prst="rect">
            <a:avLst/>
          </a:prstGeom>
        </p:spPr>
        <p:txBody>
          <a:bodyPr vert="horz" lIns="68523" tIns="34262" rIns="68523" bIns="34262" rtlCol="0" anchor="ctr"/>
          <a:lstStyle>
            <a:lvl1pPr algn="r">
              <a:defRPr sz="900">
                <a:solidFill>
                  <a:schemeClr val="tx1">
                    <a:tint val="75000"/>
                  </a:schemeClr>
                </a:solidFill>
              </a:defRPr>
            </a:lvl1pPr>
          </a:lstStyle>
          <a:p>
            <a:pPr>
              <a:buSzPct val="25000"/>
            </a:pPr>
            <a:fld id="{00000000-1234-1234-1234-123412341234}" type="slidenum">
              <a:rPr lang="en-US" sz="7700" smtClean="0">
                <a:solidFill>
                  <a:schemeClr val="accent1"/>
                </a:solidFill>
                <a:latin typeface="Calibri"/>
                <a:ea typeface="Calibri"/>
                <a:cs typeface="Calibri"/>
                <a:sym typeface="Calibri"/>
              </a:rPr>
              <a:pPr>
                <a:buSzPct val="25000"/>
              </a:pPr>
              <a:t>‹#›</a:t>
            </a:fld>
            <a:endParaRPr lang="en-US" sz="7700">
              <a:solidFill>
                <a:schemeClr val="accent1"/>
              </a:solidFill>
              <a:latin typeface="Calibri"/>
              <a:ea typeface="Calibri"/>
              <a:cs typeface="Calibri"/>
              <a:sym typeface="Calibri"/>
            </a:endParaRPr>
          </a:p>
        </p:txBody>
      </p:sp>
    </p:spTree>
    <p:extLst>
      <p:ext uri="{BB962C8B-B14F-4D97-AF65-F5344CB8AC3E}">
        <p14:creationId xmlns:p14="http://schemas.microsoft.com/office/powerpoint/2010/main" val="26539104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hf sldNum="0" hdr="0" ftr="0" dt="0"/>
  <p:txStyles>
    <p:titleStyle>
      <a:lvl1pPr algn="ctr" defTabSz="342616" rtl="0" eaLnBrk="1" latinLnBrk="0" hangingPunct="1">
        <a:spcBef>
          <a:spcPct val="0"/>
        </a:spcBef>
        <a:buNone/>
        <a:defRPr sz="3300" kern="1200">
          <a:solidFill>
            <a:schemeClr val="tx1"/>
          </a:solidFill>
          <a:latin typeface="+mj-lt"/>
          <a:ea typeface="+mj-ea"/>
          <a:cs typeface="+mj-cs"/>
        </a:defRPr>
      </a:lvl1pPr>
    </p:titleStyle>
    <p:bodyStyle>
      <a:lvl1pPr marL="256978" indent="-256978" algn="l" defTabSz="342616" rtl="0" eaLnBrk="1" latinLnBrk="0" hangingPunct="1">
        <a:spcBef>
          <a:spcPct val="20000"/>
        </a:spcBef>
        <a:buFont typeface="Arial"/>
        <a:buChar char="•"/>
        <a:defRPr sz="2400" kern="1200">
          <a:solidFill>
            <a:schemeClr val="tx1"/>
          </a:solidFill>
          <a:latin typeface="+mn-lt"/>
          <a:ea typeface="+mn-ea"/>
          <a:cs typeface="+mn-cs"/>
        </a:defRPr>
      </a:lvl1pPr>
      <a:lvl2pPr marL="556774" indent="-214143" algn="l" defTabSz="342616" rtl="0" eaLnBrk="1" latinLnBrk="0" hangingPunct="1">
        <a:spcBef>
          <a:spcPct val="20000"/>
        </a:spcBef>
        <a:buFont typeface="Arial"/>
        <a:buChar char="–"/>
        <a:defRPr sz="2100" kern="1200">
          <a:solidFill>
            <a:schemeClr val="tx1"/>
          </a:solidFill>
          <a:latin typeface="+mn-lt"/>
          <a:ea typeface="+mn-ea"/>
          <a:cs typeface="+mn-cs"/>
        </a:defRPr>
      </a:lvl2pPr>
      <a:lvl3pPr marL="856572" indent="-171319" algn="l" defTabSz="342616" rtl="0" eaLnBrk="1" latinLnBrk="0" hangingPunct="1">
        <a:spcBef>
          <a:spcPct val="20000"/>
        </a:spcBef>
        <a:buFont typeface="Arial"/>
        <a:buChar char="•"/>
        <a:defRPr sz="1800" kern="1200">
          <a:solidFill>
            <a:schemeClr val="tx1"/>
          </a:solidFill>
          <a:latin typeface="+mn-lt"/>
          <a:ea typeface="+mn-ea"/>
          <a:cs typeface="+mn-cs"/>
        </a:defRPr>
      </a:lvl3pPr>
      <a:lvl4pPr marL="1199210" indent="-171319" algn="l" defTabSz="342616" rtl="0" eaLnBrk="1" latinLnBrk="0" hangingPunct="1">
        <a:spcBef>
          <a:spcPct val="20000"/>
        </a:spcBef>
        <a:buFont typeface="Arial"/>
        <a:buChar char="–"/>
        <a:defRPr sz="1500" kern="1200">
          <a:solidFill>
            <a:schemeClr val="tx1"/>
          </a:solidFill>
          <a:latin typeface="+mn-lt"/>
          <a:ea typeface="+mn-ea"/>
          <a:cs typeface="+mn-cs"/>
        </a:defRPr>
      </a:lvl4pPr>
      <a:lvl5pPr marL="1541839" indent="-171319" algn="l" defTabSz="342616" rtl="0" eaLnBrk="1" latinLnBrk="0" hangingPunct="1">
        <a:spcBef>
          <a:spcPct val="20000"/>
        </a:spcBef>
        <a:buFont typeface="Arial"/>
        <a:buChar char="»"/>
        <a:defRPr sz="1500" kern="1200">
          <a:solidFill>
            <a:schemeClr val="tx1"/>
          </a:solidFill>
          <a:latin typeface="+mn-lt"/>
          <a:ea typeface="+mn-ea"/>
          <a:cs typeface="+mn-cs"/>
        </a:defRPr>
      </a:lvl5pPr>
      <a:lvl6pPr marL="1884484" indent="-171319" algn="l" defTabSz="342616" rtl="0" eaLnBrk="1" latinLnBrk="0" hangingPunct="1">
        <a:spcBef>
          <a:spcPct val="20000"/>
        </a:spcBef>
        <a:buFont typeface="Arial"/>
        <a:buChar char="•"/>
        <a:defRPr sz="1500" kern="1200">
          <a:solidFill>
            <a:schemeClr val="tx1"/>
          </a:solidFill>
          <a:latin typeface="+mn-lt"/>
          <a:ea typeface="+mn-ea"/>
          <a:cs typeface="+mn-cs"/>
        </a:defRPr>
      </a:lvl6pPr>
      <a:lvl7pPr marL="2227101" indent="-171319" algn="l" defTabSz="342616" rtl="0" eaLnBrk="1" latinLnBrk="0" hangingPunct="1">
        <a:spcBef>
          <a:spcPct val="20000"/>
        </a:spcBef>
        <a:buFont typeface="Arial"/>
        <a:buChar char="•"/>
        <a:defRPr sz="1500" kern="1200">
          <a:solidFill>
            <a:schemeClr val="tx1"/>
          </a:solidFill>
          <a:latin typeface="+mn-lt"/>
          <a:ea typeface="+mn-ea"/>
          <a:cs typeface="+mn-cs"/>
        </a:defRPr>
      </a:lvl7pPr>
      <a:lvl8pPr marL="2569738" indent="-171319" algn="l" defTabSz="342616" rtl="0" eaLnBrk="1" latinLnBrk="0" hangingPunct="1">
        <a:spcBef>
          <a:spcPct val="20000"/>
        </a:spcBef>
        <a:buFont typeface="Arial"/>
        <a:buChar char="•"/>
        <a:defRPr sz="1500" kern="1200">
          <a:solidFill>
            <a:schemeClr val="tx1"/>
          </a:solidFill>
          <a:latin typeface="+mn-lt"/>
          <a:ea typeface="+mn-ea"/>
          <a:cs typeface="+mn-cs"/>
        </a:defRPr>
      </a:lvl8pPr>
      <a:lvl9pPr marL="2912367" indent="-171319" algn="l" defTabSz="342616"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616" rtl="0" eaLnBrk="1" latinLnBrk="0" hangingPunct="1">
        <a:defRPr sz="1400" kern="1200">
          <a:solidFill>
            <a:schemeClr val="tx1"/>
          </a:solidFill>
          <a:latin typeface="+mn-lt"/>
          <a:ea typeface="+mn-ea"/>
          <a:cs typeface="+mn-cs"/>
        </a:defRPr>
      </a:lvl1pPr>
      <a:lvl2pPr marL="342616" algn="l" defTabSz="342616" rtl="0" eaLnBrk="1" latinLnBrk="0" hangingPunct="1">
        <a:defRPr sz="1400" kern="1200">
          <a:solidFill>
            <a:schemeClr val="tx1"/>
          </a:solidFill>
          <a:latin typeface="+mn-lt"/>
          <a:ea typeface="+mn-ea"/>
          <a:cs typeface="+mn-cs"/>
        </a:defRPr>
      </a:lvl2pPr>
      <a:lvl3pPr marL="685264" algn="l" defTabSz="342616" rtl="0" eaLnBrk="1" latinLnBrk="0" hangingPunct="1">
        <a:defRPr sz="1400" kern="1200">
          <a:solidFill>
            <a:schemeClr val="tx1"/>
          </a:solidFill>
          <a:latin typeface="+mn-lt"/>
          <a:ea typeface="+mn-ea"/>
          <a:cs typeface="+mn-cs"/>
        </a:defRPr>
      </a:lvl3pPr>
      <a:lvl4pPr marL="1027891" algn="l" defTabSz="342616" rtl="0" eaLnBrk="1" latinLnBrk="0" hangingPunct="1">
        <a:defRPr sz="1400" kern="1200">
          <a:solidFill>
            <a:schemeClr val="tx1"/>
          </a:solidFill>
          <a:latin typeface="+mn-lt"/>
          <a:ea typeface="+mn-ea"/>
          <a:cs typeface="+mn-cs"/>
        </a:defRPr>
      </a:lvl4pPr>
      <a:lvl5pPr marL="1370529" algn="l" defTabSz="342616" rtl="0" eaLnBrk="1" latinLnBrk="0" hangingPunct="1">
        <a:defRPr sz="1400" kern="1200">
          <a:solidFill>
            <a:schemeClr val="tx1"/>
          </a:solidFill>
          <a:latin typeface="+mn-lt"/>
          <a:ea typeface="+mn-ea"/>
          <a:cs typeface="+mn-cs"/>
        </a:defRPr>
      </a:lvl5pPr>
      <a:lvl6pPr marL="1713147" algn="l" defTabSz="342616" rtl="0" eaLnBrk="1" latinLnBrk="0" hangingPunct="1">
        <a:defRPr sz="1400" kern="1200">
          <a:solidFill>
            <a:schemeClr val="tx1"/>
          </a:solidFill>
          <a:latin typeface="+mn-lt"/>
          <a:ea typeface="+mn-ea"/>
          <a:cs typeface="+mn-cs"/>
        </a:defRPr>
      </a:lvl6pPr>
      <a:lvl7pPr marL="2055789" algn="l" defTabSz="342616" rtl="0" eaLnBrk="1" latinLnBrk="0" hangingPunct="1">
        <a:defRPr sz="1400" kern="1200">
          <a:solidFill>
            <a:schemeClr val="tx1"/>
          </a:solidFill>
          <a:latin typeface="+mn-lt"/>
          <a:ea typeface="+mn-ea"/>
          <a:cs typeface="+mn-cs"/>
        </a:defRPr>
      </a:lvl7pPr>
      <a:lvl8pPr marL="2398420" algn="l" defTabSz="342616" rtl="0" eaLnBrk="1" latinLnBrk="0" hangingPunct="1">
        <a:defRPr sz="1400" kern="1200">
          <a:solidFill>
            <a:schemeClr val="tx1"/>
          </a:solidFill>
          <a:latin typeface="+mn-lt"/>
          <a:ea typeface="+mn-ea"/>
          <a:cs typeface="+mn-cs"/>
        </a:defRPr>
      </a:lvl8pPr>
      <a:lvl9pPr marL="2741057" algn="l" defTabSz="342616"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jpg"/></Relationships>
</file>

<file path=ppt/slides/_rels/slide4.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3"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4"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7.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7.emf"/></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emf"/><Relationship Id="rId5" Type="http://schemas.openxmlformats.org/officeDocument/2006/relationships/image" Target="../media/image30.jpeg"/><Relationship Id="rId6" Type="http://schemas.openxmlformats.org/officeDocument/2006/relationships/image" Target="../media/image31.jpeg"/><Relationship Id="rId7"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7.jpeg"/></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1.jpg"/><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31.xml.rels><?xml version="1.0" encoding="UTF-8" standalone="yes"?>
<Relationships xmlns="http://schemas.openxmlformats.org/package/2006/relationships"><Relationship Id="rId11" Type="http://schemas.openxmlformats.org/officeDocument/2006/relationships/image" Target="../media/image40.png"/><Relationship Id="rId12"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5.png"/><Relationship Id="rId9" Type="http://schemas.openxmlformats.org/officeDocument/2006/relationships/image" Target="../media/image12.png"/><Relationship Id="rId10"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5.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png"/><Relationship Id="rId5" Type="http://schemas.openxmlformats.org/officeDocument/2006/relationships/image" Target="../media/image42.png"/><Relationship Id="rId6" Type="http://schemas.openxmlformats.org/officeDocument/2006/relationships/image" Target="../media/image43.png"/><Relationship Id="rId7" Type="http://schemas.openxmlformats.org/officeDocument/2006/relationships/image" Target="../media/image44.png"/><Relationship Id="rId8" Type="http://schemas.openxmlformats.org/officeDocument/2006/relationships/image" Target="../media/image45.png"/><Relationship Id="rId9" Type="http://schemas.openxmlformats.org/officeDocument/2006/relationships/image" Target="../media/image5.png"/><Relationship Id="rId10" Type="http://schemas.openxmlformats.org/officeDocument/2006/relationships/image" Target="../media/image46.png"/><Relationship Id="rId11"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jp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jpg"/><Relationship Id="rId3" Type="http://schemas.openxmlformats.org/officeDocument/2006/relationships/image" Target="../media/image5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jpg"/><Relationship Id="rId3" Type="http://schemas.openxmlformats.org/officeDocument/2006/relationships/image" Target="../media/image59.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jpg"/><Relationship Id="rId3" Type="http://schemas.openxmlformats.org/officeDocument/2006/relationships/image" Target="../media/image59.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jpg"/><Relationship Id="rId3" Type="http://schemas.openxmlformats.org/officeDocument/2006/relationships/image" Target="../media/image5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jpg"/><Relationship Id="rId3" Type="http://schemas.openxmlformats.org/officeDocument/2006/relationships/image" Target="../media/image5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2.jpg"/><Relationship Id="rId3" Type="http://schemas.openxmlformats.org/officeDocument/2006/relationships/image" Target="../media/image59.png"/></Relationships>
</file>

<file path=ppt/slides/_rels/slide70.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3.jpg"/><Relationship Id="rId1" Type="http://schemas.openxmlformats.org/officeDocument/2006/relationships/slideLayout" Target="../slideLayouts/slideLayout7.xml"/><Relationship Id="rId2" Type="http://schemas.openxmlformats.org/officeDocument/2006/relationships/image" Target="../media/image62.jpg"/></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4.jpg"/><Relationship Id="rId5" Type="http://schemas.openxmlformats.org/officeDocument/2006/relationships/image" Target="../media/image65.png"/><Relationship Id="rId1" Type="http://schemas.openxmlformats.org/officeDocument/2006/relationships/slideLayout" Target="../slideLayouts/slideLayout7.xml"/><Relationship Id="rId2" Type="http://schemas.openxmlformats.org/officeDocument/2006/relationships/image" Target="../media/image62.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jpg"/><Relationship Id="rId3" Type="http://schemas.openxmlformats.org/officeDocument/2006/relationships/image" Target="../media/image5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jpg"/><Relationship Id="rId3" Type="http://schemas.openxmlformats.org/officeDocument/2006/relationships/image" Target="../media/image5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7.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8.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s>
</file>

<file path=ppt/slides/_rels/slide77.xml.rels><?xml version="1.0" encoding="UTF-8" standalone="yes"?>
<Relationships xmlns="http://schemas.openxmlformats.org/package/2006/relationships"><Relationship Id="rId3" Type="http://schemas.openxmlformats.org/officeDocument/2006/relationships/image" Target="../media/image71.png"/><Relationship Id="rId4" Type="http://schemas.openxmlformats.org/officeDocument/2006/relationships/image" Target="../media/image72.png"/><Relationship Id="rId1" Type="http://schemas.openxmlformats.org/officeDocument/2006/relationships/slideLayout" Target="../slideLayouts/slideLayout7.xml"/><Relationship Id="rId2" Type="http://schemas.openxmlformats.org/officeDocument/2006/relationships/image" Target="../media/image70.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jpg"/><Relationship Id="rId3" Type="http://schemas.openxmlformats.org/officeDocument/2006/relationships/image" Target="../media/image59.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4.png"/></Relationships>
</file>

<file path=ppt/slides/_rels/slide84.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6" Type="http://schemas.openxmlformats.org/officeDocument/2006/relationships/image" Target="../media/image78.png"/><Relationship Id="rId7" Type="http://schemas.openxmlformats.org/officeDocument/2006/relationships/image" Target="../media/image79.png"/><Relationship Id="rId8" Type="http://schemas.openxmlformats.org/officeDocument/2006/relationships/image" Target="../media/image80.png"/><Relationship Id="rId9" Type="http://schemas.openxmlformats.org/officeDocument/2006/relationships/image" Target="../media/image81.png"/><Relationship Id="rId10" Type="http://schemas.openxmlformats.org/officeDocument/2006/relationships/image" Target="../media/image82.png"/><Relationship Id="rId1" Type="http://schemas.openxmlformats.org/officeDocument/2006/relationships/slideLayout" Target="../slideLayouts/slideLayout7.xml"/><Relationship Id="rId2" Type="http://schemas.openxmlformats.org/officeDocument/2006/relationships/image" Target="../media/image74.png"/></Relationships>
</file>

<file path=ppt/slides/_rels/slide85.xml.rels><?xml version="1.0" encoding="UTF-8" standalone="yes"?>
<Relationships xmlns="http://schemas.openxmlformats.org/package/2006/relationships"><Relationship Id="rId3" Type="http://schemas.openxmlformats.org/officeDocument/2006/relationships/image" Target="../media/image81.png"/><Relationship Id="rId4" Type="http://schemas.openxmlformats.org/officeDocument/2006/relationships/image" Target="../media/image75.png"/><Relationship Id="rId5" Type="http://schemas.openxmlformats.org/officeDocument/2006/relationships/image" Target="../media/image76.png"/><Relationship Id="rId6" Type="http://schemas.openxmlformats.org/officeDocument/2006/relationships/image" Target="../media/image80.png"/><Relationship Id="rId7" Type="http://schemas.openxmlformats.org/officeDocument/2006/relationships/image" Target="../media/image82.png"/><Relationship Id="rId8" Type="http://schemas.openxmlformats.org/officeDocument/2006/relationships/image" Target="../media/image77.png"/><Relationship Id="rId9" Type="http://schemas.openxmlformats.org/officeDocument/2006/relationships/image" Target="../media/image78.png"/><Relationship Id="rId10" Type="http://schemas.openxmlformats.org/officeDocument/2006/relationships/image" Target="../media/image79.png"/><Relationship Id="rId1" Type="http://schemas.openxmlformats.org/officeDocument/2006/relationships/slideLayout" Target="../slideLayouts/slideLayout7.xml"/><Relationship Id="rId2" Type="http://schemas.openxmlformats.org/officeDocument/2006/relationships/image" Target="../media/image7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87.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5" Type="http://schemas.openxmlformats.org/officeDocument/2006/relationships/image" Target="../media/image86.png"/><Relationship Id="rId6" Type="http://schemas.openxmlformats.org/officeDocument/2006/relationships/image" Target="../media/image87.png"/><Relationship Id="rId7" Type="http://schemas.openxmlformats.org/officeDocument/2006/relationships/image" Target="../media/image88.jpg"/><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9.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0.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1.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2.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3.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4.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5.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6.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7.jp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8.jp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9.jp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1.JPG"/><Relationship Id="rId3" Type="http://schemas.openxmlformats.org/officeDocument/2006/relationships/image" Target="../media/image102.JPG"/></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03.png"/><Relationship Id="rId1" Type="http://schemas.openxmlformats.org/officeDocument/2006/relationships/slideLayout" Target="../slideLayouts/slideLayout2.xml"/><Relationship Id="rId2" Type="http://schemas.openxmlformats.org/officeDocument/2006/relationships/image" Target="../media/image13.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4.jp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jpg"/></Relationships>
</file>

<file path=ppt/slides/_rels/slide104.xml.rels><?xml version="1.0" encoding="UTF-8" standalone="yes"?>
<Relationships xmlns="http://schemas.openxmlformats.org/package/2006/relationships"><Relationship Id="rId3" Type="http://schemas.openxmlformats.org/officeDocument/2006/relationships/image" Target="../media/image107.png"/><Relationship Id="rId4" Type="http://schemas.openxmlformats.org/officeDocument/2006/relationships/image" Target="../media/image108.png"/><Relationship Id="rId1" Type="http://schemas.openxmlformats.org/officeDocument/2006/relationships/slideLayout" Target="../slideLayouts/slideLayout7.xml"/><Relationship Id="rId2" Type="http://schemas.openxmlformats.org/officeDocument/2006/relationships/image" Target="../media/image106.jpeg"/></Relationships>
</file>

<file path=ppt/slides/_rels/slide105.xml.rels><?xml version="1.0" encoding="UTF-8" standalone="yes"?>
<Relationships xmlns="http://schemas.openxmlformats.org/package/2006/relationships"><Relationship Id="rId3" Type="http://schemas.openxmlformats.org/officeDocument/2006/relationships/image" Target="../media/image110.png"/><Relationship Id="rId4" Type="http://schemas.openxmlformats.org/officeDocument/2006/relationships/image" Target="../media/image111.png"/><Relationship Id="rId5" Type="http://schemas.openxmlformats.org/officeDocument/2006/relationships/image" Target="../media/image112.png"/><Relationship Id="rId1" Type="http://schemas.openxmlformats.org/officeDocument/2006/relationships/slideLayout" Target="../slideLayouts/slideLayout7.xml"/><Relationship Id="rId2" Type="http://schemas.openxmlformats.org/officeDocument/2006/relationships/image" Target="../media/image109.jpe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07.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14.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15.png"/><Relationship Id="rId8" Type="http://schemas.openxmlformats.org/officeDocument/2006/relationships/image" Target="../media/image17.png"/><Relationship Id="rId9" Type="http://schemas.openxmlformats.org/officeDocument/2006/relationships/image" Target="../media/image116.png"/><Relationship Id="rId10" Type="http://schemas.openxmlformats.org/officeDocument/2006/relationships/image" Target="../media/image15.png"/><Relationship Id="rId11"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image" Target="../media/image113.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17.png"/></Relationships>
</file>

<file path=ppt/slides/_rels/slide110.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8.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8.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112.xml.rels><?xml version="1.0" encoding="UTF-8" standalone="yes"?>
<Relationships xmlns="http://schemas.openxmlformats.org/package/2006/relationships"><Relationship Id="rId3" Type="http://schemas.openxmlformats.org/officeDocument/2006/relationships/image" Target="../media/image113.png"/><Relationship Id="rId4" Type="http://schemas.openxmlformats.org/officeDocument/2006/relationships/image" Target="../media/image118.png"/><Relationship Id="rId5" Type="http://schemas.openxmlformats.org/officeDocument/2006/relationships/image" Target="../media/image119.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113.xml.rels><?xml version="1.0" encoding="UTF-8" standalone="yes"?>
<Relationships xmlns="http://schemas.openxmlformats.org/package/2006/relationships"><Relationship Id="rId3" Type="http://schemas.openxmlformats.org/officeDocument/2006/relationships/image" Target="../media/image120.png"/><Relationship Id="rId4" Type="http://schemas.openxmlformats.org/officeDocument/2006/relationships/image" Target="../media/image121.png"/><Relationship Id="rId5" Type="http://schemas.openxmlformats.org/officeDocument/2006/relationships/image" Target="../media/image122.png"/><Relationship Id="rId6" Type="http://schemas.openxmlformats.org/officeDocument/2006/relationships/image" Target="../media/image104.jp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114.xml.rels><?xml version="1.0" encoding="UTF-8" standalone="yes"?>
<Relationships xmlns="http://schemas.openxmlformats.org/package/2006/relationships"><Relationship Id="rId3" Type="http://schemas.openxmlformats.org/officeDocument/2006/relationships/image" Target="../media/image120.png"/><Relationship Id="rId4" Type="http://schemas.openxmlformats.org/officeDocument/2006/relationships/image" Target="../media/image121.png"/><Relationship Id="rId5" Type="http://schemas.openxmlformats.org/officeDocument/2006/relationships/image" Target="../media/image122.png"/><Relationship Id="rId6" Type="http://schemas.openxmlformats.org/officeDocument/2006/relationships/image" Target="../media/image104.jp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2.png"/><Relationship Id="rId5" Type="http://schemas.openxmlformats.org/officeDocument/2006/relationships/image" Target="../media/image124.png"/><Relationship Id="rId1" Type="http://schemas.openxmlformats.org/officeDocument/2006/relationships/slideLayout" Target="../slideLayouts/slideLayout2.xml"/><Relationship Id="rId2" Type="http://schemas.openxmlformats.org/officeDocument/2006/relationships/image" Target="../media/image123.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125.png"/><Relationship Id="rId4" Type="http://schemas.openxmlformats.org/officeDocument/2006/relationships/image" Target="../media/image126.png"/><Relationship Id="rId5" Type="http://schemas.openxmlformats.org/officeDocument/2006/relationships/image" Target="../media/image127.png"/><Relationship Id="rId6" Type="http://schemas.openxmlformats.org/officeDocument/2006/relationships/image" Target="../media/image128.png"/><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9.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0.png"/><Relationship Id="rId3" Type="http://schemas.openxmlformats.org/officeDocument/2006/relationships/image" Target="../media/image131.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0.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2.jpe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25.xml.rels><?xml version="1.0" encoding="UTF-8" standalone="yes"?>
<Relationships xmlns="http://schemas.openxmlformats.org/package/2006/relationships"><Relationship Id="rId3" Type="http://schemas.openxmlformats.org/officeDocument/2006/relationships/image" Target="../media/image133.png"/><Relationship Id="rId4" Type="http://schemas.openxmlformats.org/officeDocument/2006/relationships/image" Target="../media/image134.png"/><Relationship Id="rId1" Type="http://schemas.openxmlformats.org/officeDocument/2006/relationships/slideLayout" Target="../slideLayouts/slideLayout7.xml"/><Relationship Id="rId2" Type="http://schemas.openxmlformats.org/officeDocument/2006/relationships/image" Target="../media/image4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5.png"/><Relationship Id="rId3" Type="http://schemas.openxmlformats.org/officeDocument/2006/relationships/image" Target="../media/image136.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7.png"/><Relationship Id="rId3" Type="http://schemas.openxmlformats.org/officeDocument/2006/relationships/image" Target="../media/image138.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29.xml.rels><?xml version="1.0" encoding="UTF-8" standalone="yes"?>
<Relationships xmlns="http://schemas.openxmlformats.org/package/2006/relationships"><Relationship Id="rId3" Type="http://schemas.openxmlformats.org/officeDocument/2006/relationships/hyperlink" Target="mailto:jrbean@berkeley.edu" TargetMode="External"/><Relationship Id="rId4" Type="http://schemas.openxmlformats.org/officeDocument/2006/relationships/hyperlink" Target="mailto:oshrya@hhmi.org" TargetMode="External"/><Relationship Id="rId5" Type="http://schemas.openxmlformats.org/officeDocument/2006/relationships/image" Target="../media/image1.jpg"/><Relationship Id="rId1" Type="http://schemas.openxmlformats.org/officeDocument/2006/relationships/slideLayout" Target="../slideLayouts/slideLayout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5549"/>
            <a:ext cx="9332012" cy="1282683"/>
          </a:xfrm>
        </p:spPr>
        <p:txBody>
          <a:bodyPr>
            <a:noAutofit/>
          </a:bodyPr>
          <a:lstStyle/>
          <a:p>
            <a:r>
              <a:rPr lang="en-US" sz="2400" b="1" dirty="0">
                <a:latin typeface="Times New Roman"/>
                <a:cs typeface="Times New Roman"/>
              </a:rPr>
              <a:t>Teaching Earth Systems and Global Change: </a:t>
            </a:r>
            <a:br>
              <a:rPr lang="en-US" sz="2400" b="1" dirty="0">
                <a:latin typeface="Times New Roman"/>
                <a:cs typeface="Times New Roman"/>
              </a:rPr>
            </a:br>
            <a:r>
              <a:rPr lang="en-US" sz="2400" b="1" dirty="0">
                <a:latin typeface="Times New Roman"/>
                <a:cs typeface="Times New Roman"/>
              </a:rPr>
              <a:t>New Tools for Scientists and Educators</a:t>
            </a:r>
            <a:endParaRPr lang="en-US" sz="1800" dirty="0">
              <a:latin typeface="Times New Roman"/>
              <a:cs typeface="Times New Roman"/>
            </a:endParaRPr>
          </a:p>
        </p:txBody>
      </p:sp>
      <p:pic>
        <p:nvPicPr>
          <p:cNvPr id="7" name="Picture 6" descr="UGC_Logo_No5_version04.jpg"/>
          <p:cNvPicPr>
            <a:picLocks noChangeAspect="1"/>
          </p:cNvPicPr>
          <p:nvPr/>
        </p:nvPicPr>
        <p:blipFill rotWithShape="1">
          <a:blip r:embed="rId3">
            <a:extLst>
              <a:ext uri="{28A0092B-C50C-407E-A947-70E740481C1C}">
                <a14:useLocalDpi xmlns:a14="http://schemas.microsoft.com/office/drawing/2010/main" val="0"/>
              </a:ext>
            </a:extLst>
          </a:blip>
          <a:srcRect l="4037" t="3201" r="50784" b="55686"/>
          <a:stretch/>
        </p:blipFill>
        <p:spPr>
          <a:xfrm>
            <a:off x="5826627" y="1965311"/>
            <a:ext cx="3317395" cy="3178211"/>
          </a:xfrm>
          <a:prstGeom prst="rect">
            <a:avLst/>
          </a:prstGeom>
        </p:spPr>
      </p:pic>
      <p:pic>
        <p:nvPicPr>
          <p:cNvPr id="5" name="Picture 7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76296" y="3273798"/>
            <a:ext cx="2355097" cy="926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136239" y="1394936"/>
            <a:ext cx="6871571" cy="1661931"/>
          </a:xfrm>
          <a:prstGeom prst="rect">
            <a:avLst/>
          </a:prstGeom>
          <a:noFill/>
        </p:spPr>
        <p:txBody>
          <a:bodyPr wrap="square" lIns="68523" tIns="34262" rIns="68523" bIns="34262" rtlCol="0">
            <a:spAutoFit/>
          </a:bodyPr>
          <a:lstStyle/>
          <a:p>
            <a:pPr algn="ctr"/>
            <a:r>
              <a:rPr lang="en-US" sz="2000" dirty="0">
                <a:latin typeface="Times New Roman"/>
                <a:ea typeface="Times New Roman"/>
                <a:cs typeface="Times New Roman"/>
              </a:rPr>
              <a:t>Jessica R. </a:t>
            </a:r>
            <a:r>
              <a:rPr lang="en-US" sz="2000" dirty="0" smtClean="0">
                <a:latin typeface="Times New Roman"/>
                <a:ea typeface="Times New Roman"/>
                <a:cs typeface="Times New Roman"/>
              </a:rPr>
              <a:t>Bean &amp; </a:t>
            </a:r>
            <a:r>
              <a:rPr lang="en-US" sz="2000" dirty="0" err="1" smtClean="0">
                <a:latin typeface="Times New Roman"/>
                <a:ea typeface="Times New Roman"/>
                <a:cs typeface="Times New Roman"/>
              </a:rPr>
              <a:t>Aleeza</a:t>
            </a:r>
            <a:r>
              <a:rPr lang="en-US" sz="2000" dirty="0" smtClean="0">
                <a:latin typeface="Times New Roman"/>
                <a:ea typeface="Times New Roman"/>
                <a:cs typeface="Times New Roman"/>
              </a:rPr>
              <a:t> </a:t>
            </a:r>
            <a:r>
              <a:rPr lang="en-US" sz="2000" dirty="0" err="1" smtClean="0">
                <a:latin typeface="Times New Roman"/>
                <a:ea typeface="Times New Roman"/>
                <a:cs typeface="Times New Roman"/>
              </a:rPr>
              <a:t>Oshry</a:t>
            </a:r>
            <a:endParaRPr lang="en-US" sz="2000" dirty="0">
              <a:latin typeface="Times New Roman"/>
              <a:cs typeface="Times New Roman"/>
            </a:endParaRPr>
          </a:p>
          <a:p>
            <a:pPr algn="ctr"/>
            <a:endParaRPr lang="en-US" sz="2000" dirty="0">
              <a:latin typeface="Times New Roman"/>
              <a:ea typeface="Times New Roman"/>
              <a:cs typeface="Times New Roman"/>
            </a:endParaRPr>
          </a:p>
          <a:p>
            <a:pPr algn="ctr"/>
            <a:r>
              <a:rPr lang="en-US" sz="2000" dirty="0">
                <a:latin typeface="Times New Roman"/>
                <a:ea typeface="Times New Roman"/>
                <a:cs typeface="Times New Roman"/>
              </a:rPr>
              <a:t>University of California, Berkeley</a:t>
            </a:r>
          </a:p>
          <a:p>
            <a:pPr algn="ctr"/>
            <a:r>
              <a:rPr lang="en-US" sz="2000" dirty="0">
                <a:latin typeface="Times New Roman"/>
                <a:ea typeface="Times New Roman"/>
                <a:cs typeface="Times New Roman"/>
              </a:rPr>
              <a:t>Museum of Paleontology</a:t>
            </a:r>
          </a:p>
          <a:p>
            <a:r>
              <a:rPr lang="en-US" dirty="0">
                <a:latin typeface="Times New Roman"/>
                <a:ea typeface="Times New Roman"/>
                <a:cs typeface="Times New Roman"/>
              </a:rPr>
              <a:t>                  </a:t>
            </a:r>
          </a:p>
          <a:p>
            <a:r>
              <a:rPr lang="en-US" dirty="0">
                <a:latin typeface="Times New Roman"/>
                <a:ea typeface="Times New Roman"/>
                <a:cs typeface="Times New Roman"/>
              </a:rPr>
              <a:t> </a:t>
            </a:r>
          </a:p>
        </p:txBody>
      </p:sp>
      <p:pic>
        <p:nvPicPr>
          <p:cNvPr id="8" name="Picture 7" descr="simple_flow_handout.pdf"/>
          <p:cNvPicPr>
            <a:picLocks noChangeAspect="1"/>
          </p:cNvPicPr>
          <p:nvPr/>
        </p:nvPicPr>
        <p:blipFill rotWithShape="1">
          <a:blip r:embed="rId5">
            <a:extLst>
              <a:ext uri="{28A0092B-C50C-407E-A947-70E740481C1C}">
                <a14:useLocalDpi xmlns:a14="http://schemas.microsoft.com/office/drawing/2010/main" val="0"/>
              </a:ext>
            </a:extLst>
          </a:blip>
          <a:srcRect t="11074"/>
          <a:stretch/>
        </p:blipFill>
        <p:spPr>
          <a:xfrm>
            <a:off x="22" y="1919111"/>
            <a:ext cx="3383245" cy="3900399"/>
          </a:xfrm>
          <a:prstGeom prst="rect">
            <a:avLst/>
          </a:prstGeom>
        </p:spPr>
      </p:pic>
    </p:spTree>
    <p:extLst>
      <p:ext uri="{BB962C8B-B14F-4D97-AF65-F5344CB8AC3E}">
        <p14:creationId xmlns:p14="http://schemas.microsoft.com/office/powerpoint/2010/main" val="113131705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03-24 at 9.02.20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304"/>
            <a:ext cx="9144000" cy="4013062"/>
          </a:xfrm>
          <a:prstGeom prst="rect">
            <a:avLst/>
          </a:prstGeom>
        </p:spPr>
      </p:pic>
      <p:pic>
        <p:nvPicPr>
          <p:cNvPr id="4" name="Pictur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04555" y="4041358"/>
            <a:ext cx="2802058" cy="110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702117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Shot 2017-03-24 at 9.25.29 AM.png"/>
          <p:cNvPicPr>
            <a:picLocks noChangeAspect="1"/>
          </p:cNvPicPr>
          <p:nvPr/>
        </p:nvPicPr>
        <p:blipFill rotWithShape="1">
          <a:blip r:embed="rId2">
            <a:extLst>
              <a:ext uri="{28A0092B-C50C-407E-A947-70E740481C1C}">
                <a14:useLocalDpi xmlns:a14="http://schemas.microsoft.com/office/drawing/2010/main" val="0"/>
              </a:ext>
            </a:extLst>
          </a:blip>
          <a:srcRect l="1817"/>
          <a:stretch/>
        </p:blipFill>
        <p:spPr>
          <a:xfrm>
            <a:off x="0" y="1"/>
            <a:ext cx="5651766" cy="1224260"/>
          </a:xfrm>
          <a:prstGeom prst="rect">
            <a:avLst/>
          </a:prstGeom>
        </p:spPr>
      </p:pic>
      <p:pic>
        <p:nvPicPr>
          <p:cNvPr id="5" name="Picture 4" descr="Screen Shot 2017-03-24 at 9.17.57 AM.png"/>
          <p:cNvPicPr>
            <a:picLocks noChangeAspect="1"/>
          </p:cNvPicPr>
          <p:nvPr/>
        </p:nvPicPr>
        <p:blipFill rotWithShape="1">
          <a:blip r:embed="rId3">
            <a:extLst>
              <a:ext uri="{28A0092B-C50C-407E-A947-70E740481C1C}">
                <a14:useLocalDpi xmlns:a14="http://schemas.microsoft.com/office/drawing/2010/main" val="0"/>
              </a:ext>
            </a:extLst>
          </a:blip>
          <a:srcRect l="3011" t="13762"/>
          <a:stretch/>
        </p:blipFill>
        <p:spPr>
          <a:xfrm>
            <a:off x="1045882" y="1916676"/>
            <a:ext cx="4536358" cy="945205"/>
          </a:xfrm>
          <a:prstGeom prst="rect">
            <a:avLst/>
          </a:prstGeom>
        </p:spPr>
      </p:pic>
      <p:pic>
        <p:nvPicPr>
          <p:cNvPr id="3" name="Picture 2" descr="Screen Shot 2017-03-24 at 9.19.29 AM.png"/>
          <p:cNvPicPr>
            <a:picLocks noChangeAspect="1"/>
          </p:cNvPicPr>
          <p:nvPr/>
        </p:nvPicPr>
        <p:blipFill rotWithShape="1">
          <a:blip r:embed="rId4">
            <a:extLst>
              <a:ext uri="{28A0092B-C50C-407E-A947-70E740481C1C}">
                <a14:useLocalDpi xmlns:a14="http://schemas.microsoft.com/office/drawing/2010/main" val="0"/>
              </a:ext>
            </a:extLst>
          </a:blip>
          <a:srcRect t="6518"/>
          <a:stretch/>
        </p:blipFill>
        <p:spPr>
          <a:xfrm>
            <a:off x="5584212" y="0"/>
            <a:ext cx="3406884" cy="2288940"/>
          </a:xfrm>
          <a:prstGeom prst="rect">
            <a:avLst/>
          </a:prstGeom>
        </p:spPr>
      </p:pic>
      <p:pic>
        <p:nvPicPr>
          <p:cNvPr id="6" name="Picture 5" descr="Screen Shot 2017-03-24 at 9.21.0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627" y="3739030"/>
            <a:ext cx="4822752" cy="1075764"/>
          </a:xfrm>
          <a:prstGeom prst="rect">
            <a:avLst/>
          </a:prstGeom>
        </p:spPr>
      </p:pic>
      <p:pic>
        <p:nvPicPr>
          <p:cNvPr id="7" name="Picture 6" descr="Screen Shot 2017-03-24 at 9.20.34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8449" y="2853788"/>
            <a:ext cx="3965277" cy="926353"/>
          </a:xfrm>
          <a:prstGeom prst="rect">
            <a:avLst/>
          </a:prstGeom>
        </p:spPr>
      </p:pic>
      <p:pic>
        <p:nvPicPr>
          <p:cNvPr id="8" name="Picture 7" descr="Screen Shot 2017-03-24 at 9.22.54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5021" y="1667901"/>
            <a:ext cx="3424850" cy="2582315"/>
          </a:xfrm>
          <a:prstGeom prst="rect">
            <a:avLst/>
          </a:prstGeom>
        </p:spPr>
      </p:pic>
      <p:pic>
        <p:nvPicPr>
          <p:cNvPr id="10" name="Picture 9" descr="Screen Shot 2017-03-24 at 9.26.20 AM.png"/>
          <p:cNvPicPr>
            <a:picLocks noChangeAspect="1"/>
          </p:cNvPicPr>
          <p:nvPr/>
        </p:nvPicPr>
        <p:blipFill rotWithShape="1">
          <a:blip r:embed="rId8">
            <a:extLst>
              <a:ext uri="{28A0092B-C50C-407E-A947-70E740481C1C}">
                <a14:useLocalDpi xmlns:a14="http://schemas.microsoft.com/office/drawing/2010/main" val="0"/>
              </a:ext>
            </a:extLst>
          </a:blip>
          <a:srcRect l="11294" t="7716" r="7986"/>
          <a:stretch/>
        </p:blipFill>
        <p:spPr>
          <a:xfrm>
            <a:off x="5550538" y="3518647"/>
            <a:ext cx="3443776" cy="1624854"/>
          </a:xfrm>
          <a:prstGeom prst="rect">
            <a:avLst/>
          </a:prstGeom>
        </p:spPr>
      </p:pic>
      <p:pic>
        <p:nvPicPr>
          <p:cNvPr id="9" name="Picture 8" descr="Screen Shot 2017-03-08 at 10.31.28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742767"/>
            <a:ext cx="1206510" cy="1083234"/>
          </a:xfrm>
          <a:prstGeom prst="rect">
            <a:avLst/>
          </a:prstGeom>
        </p:spPr>
      </p:pic>
      <p:pic>
        <p:nvPicPr>
          <p:cNvPr id="13" name="Shape 145"/>
          <p:cNvPicPr preferRelativeResize="0"/>
          <p:nvPr/>
        </p:nvPicPr>
        <p:blipFill rotWithShape="1">
          <a:blip r:embed="rId10">
            <a:alphaModFix/>
          </a:blip>
          <a:srcRect/>
          <a:stretch/>
        </p:blipFill>
        <p:spPr>
          <a:xfrm>
            <a:off x="2440009" y="1274393"/>
            <a:ext cx="2869585" cy="585784"/>
          </a:xfrm>
          <a:prstGeom prst="rect">
            <a:avLst/>
          </a:prstGeom>
          <a:noFill/>
          <a:ln>
            <a:noFill/>
          </a:ln>
        </p:spPr>
      </p:pic>
      <p:pic>
        <p:nvPicPr>
          <p:cNvPr id="12" name="Shape 141" descr="National Oceanic and Atmospheric Administration, United States Department of Commerce"/>
          <p:cNvPicPr preferRelativeResize="0"/>
          <p:nvPr/>
        </p:nvPicPr>
        <p:blipFill rotWithShape="1">
          <a:blip r:embed="rId11">
            <a:alphaModFix/>
          </a:blip>
          <a:srcRect r="58048"/>
          <a:stretch/>
        </p:blipFill>
        <p:spPr>
          <a:xfrm>
            <a:off x="119631" y="1317462"/>
            <a:ext cx="2062515" cy="553943"/>
          </a:xfrm>
          <a:prstGeom prst="rect">
            <a:avLst/>
          </a:prstGeom>
          <a:noFill/>
          <a:ln>
            <a:noFill/>
          </a:ln>
        </p:spPr>
      </p:pic>
      <p:pic>
        <p:nvPicPr>
          <p:cNvPr id="14" name="Picture 13" descr="Screen Shot 2017-02-08 at 11.52.07 AM.png"/>
          <p:cNvPicPr>
            <a:picLocks noChangeAspect="1"/>
          </p:cNvPicPr>
          <p:nvPr/>
        </p:nvPicPr>
        <p:blipFill rotWithShape="1">
          <a:blip r:embed="rId12">
            <a:extLst>
              <a:ext uri="{28A0092B-C50C-407E-A947-70E740481C1C}">
                <a14:useLocalDpi xmlns:a14="http://schemas.microsoft.com/office/drawing/2010/main" val="0"/>
              </a:ext>
            </a:extLst>
          </a:blip>
          <a:srcRect t="7929"/>
          <a:stretch/>
        </p:blipFill>
        <p:spPr>
          <a:xfrm>
            <a:off x="1" y="2853766"/>
            <a:ext cx="2076169" cy="927260"/>
          </a:xfrm>
          <a:prstGeom prst="rect">
            <a:avLst/>
          </a:prstGeom>
        </p:spPr>
      </p:pic>
    </p:spTree>
    <p:extLst>
      <p:ext uri="{BB962C8B-B14F-4D97-AF65-F5344CB8AC3E}">
        <p14:creationId xmlns:p14="http://schemas.microsoft.com/office/powerpoint/2010/main" val="244253754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Shot 2017-03-24 at 9.25.29 AM.png"/>
          <p:cNvPicPr>
            <a:picLocks noChangeAspect="1"/>
          </p:cNvPicPr>
          <p:nvPr/>
        </p:nvPicPr>
        <p:blipFill rotWithShape="1">
          <a:blip r:embed="rId2">
            <a:extLst>
              <a:ext uri="{28A0092B-C50C-407E-A947-70E740481C1C}">
                <a14:useLocalDpi xmlns:a14="http://schemas.microsoft.com/office/drawing/2010/main" val="0"/>
              </a:ext>
            </a:extLst>
          </a:blip>
          <a:srcRect l="1817"/>
          <a:stretch/>
        </p:blipFill>
        <p:spPr>
          <a:xfrm>
            <a:off x="0" y="1"/>
            <a:ext cx="5651766" cy="1224260"/>
          </a:xfrm>
          <a:prstGeom prst="rect">
            <a:avLst/>
          </a:prstGeom>
        </p:spPr>
      </p:pic>
      <p:pic>
        <p:nvPicPr>
          <p:cNvPr id="5" name="Picture 4" descr="Screen Shot 2017-03-24 at 9.17.57 AM.png"/>
          <p:cNvPicPr>
            <a:picLocks noChangeAspect="1"/>
          </p:cNvPicPr>
          <p:nvPr/>
        </p:nvPicPr>
        <p:blipFill rotWithShape="1">
          <a:blip r:embed="rId3">
            <a:extLst>
              <a:ext uri="{28A0092B-C50C-407E-A947-70E740481C1C}">
                <a14:useLocalDpi xmlns:a14="http://schemas.microsoft.com/office/drawing/2010/main" val="0"/>
              </a:ext>
            </a:extLst>
          </a:blip>
          <a:srcRect l="3011" t="13762"/>
          <a:stretch/>
        </p:blipFill>
        <p:spPr>
          <a:xfrm>
            <a:off x="1045882" y="1916676"/>
            <a:ext cx="4536358" cy="945205"/>
          </a:xfrm>
          <a:prstGeom prst="rect">
            <a:avLst/>
          </a:prstGeom>
        </p:spPr>
      </p:pic>
      <p:pic>
        <p:nvPicPr>
          <p:cNvPr id="3" name="Picture 2" descr="Screen Shot 2017-03-24 at 9.19.29 AM.png"/>
          <p:cNvPicPr>
            <a:picLocks noChangeAspect="1"/>
          </p:cNvPicPr>
          <p:nvPr/>
        </p:nvPicPr>
        <p:blipFill rotWithShape="1">
          <a:blip r:embed="rId4">
            <a:extLst>
              <a:ext uri="{28A0092B-C50C-407E-A947-70E740481C1C}">
                <a14:useLocalDpi xmlns:a14="http://schemas.microsoft.com/office/drawing/2010/main" val="0"/>
              </a:ext>
            </a:extLst>
          </a:blip>
          <a:srcRect t="6518"/>
          <a:stretch/>
        </p:blipFill>
        <p:spPr>
          <a:xfrm>
            <a:off x="5584212" y="0"/>
            <a:ext cx="3406884" cy="2288940"/>
          </a:xfrm>
          <a:prstGeom prst="rect">
            <a:avLst/>
          </a:prstGeom>
        </p:spPr>
      </p:pic>
      <p:pic>
        <p:nvPicPr>
          <p:cNvPr id="6" name="Picture 5" descr="Screen Shot 2017-03-24 at 9.21.0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627" y="3739030"/>
            <a:ext cx="4822752" cy="1075764"/>
          </a:xfrm>
          <a:prstGeom prst="rect">
            <a:avLst/>
          </a:prstGeom>
        </p:spPr>
      </p:pic>
      <p:pic>
        <p:nvPicPr>
          <p:cNvPr id="7" name="Picture 6" descr="Screen Shot 2017-03-24 at 9.20.34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78449" y="2853788"/>
            <a:ext cx="3965277" cy="926353"/>
          </a:xfrm>
          <a:prstGeom prst="rect">
            <a:avLst/>
          </a:prstGeom>
        </p:spPr>
      </p:pic>
      <p:pic>
        <p:nvPicPr>
          <p:cNvPr id="8" name="Picture 7" descr="Screen Shot 2017-03-24 at 9.22.54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5021" y="1667901"/>
            <a:ext cx="3424850" cy="2582315"/>
          </a:xfrm>
          <a:prstGeom prst="rect">
            <a:avLst/>
          </a:prstGeom>
        </p:spPr>
      </p:pic>
      <p:pic>
        <p:nvPicPr>
          <p:cNvPr id="10" name="Picture 9" descr="Screen Shot 2017-03-24 at 9.26.20 AM.png"/>
          <p:cNvPicPr>
            <a:picLocks noChangeAspect="1"/>
          </p:cNvPicPr>
          <p:nvPr/>
        </p:nvPicPr>
        <p:blipFill rotWithShape="1">
          <a:blip r:embed="rId8">
            <a:extLst>
              <a:ext uri="{28A0092B-C50C-407E-A947-70E740481C1C}">
                <a14:useLocalDpi xmlns:a14="http://schemas.microsoft.com/office/drawing/2010/main" val="0"/>
              </a:ext>
            </a:extLst>
          </a:blip>
          <a:srcRect l="11294" t="7716" r="7986"/>
          <a:stretch/>
        </p:blipFill>
        <p:spPr>
          <a:xfrm>
            <a:off x="5550538" y="3518647"/>
            <a:ext cx="3443776" cy="1624854"/>
          </a:xfrm>
          <a:prstGeom prst="rect">
            <a:avLst/>
          </a:prstGeom>
        </p:spPr>
      </p:pic>
      <p:pic>
        <p:nvPicPr>
          <p:cNvPr id="9" name="Picture 8" descr="Screen Shot 2017-03-08 at 10.31.28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742767"/>
            <a:ext cx="1206510" cy="1083234"/>
          </a:xfrm>
          <a:prstGeom prst="rect">
            <a:avLst/>
          </a:prstGeom>
        </p:spPr>
      </p:pic>
      <p:pic>
        <p:nvPicPr>
          <p:cNvPr id="13" name="Shape 145"/>
          <p:cNvPicPr preferRelativeResize="0"/>
          <p:nvPr/>
        </p:nvPicPr>
        <p:blipFill rotWithShape="1">
          <a:blip r:embed="rId10">
            <a:alphaModFix/>
          </a:blip>
          <a:srcRect/>
          <a:stretch/>
        </p:blipFill>
        <p:spPr>
          <a:xfrm>
            <a:off x="2440009" y="1274393"/>
            <a:ext cx="2869585" cy="585784"/>
          </a:xfrm>
          <a:prstGeom prst="rect">
            <a:avLst/>
          </a:prstGeom>
          <a:noFill/>
          <a:ln>
            <a:noFill/>
          </a:ln>
        </p:spPr>
      </p:pic>
      <p:pic>
        <p:nvPicPr>
          <p:cNvPr id="12" name="Shape 141" descr="National Oceanic and Atmospheric Administration, United States Department of Commerce"/>
          <p:cNvPicPr preferRelativeResize="0"/>
          <p:nvPr/>
        </p:nvPicPr>
        <p:blipFill rotWithShape="1">
          <a:blip r:embed="rId11">
            <a:alphaModFix/>
          </a:blip>
          <a:srcRect r="58048"/>
          <a:stretch/>
        </p:blipFill>
        <p:spPr>
          <a:xfrm>
            <a:off x="119631" y="1317462"/>
            <a:ext cx="2062515" cy="553943"/>
          </a:xfrm>
          <a:prstGeom prst="rect">
            <a:avLst/>
          </a:prstGeom>
          <a:noFill/>
          <a:ln>
            <a:noFill/>
          </a:ln>
        </p:spPr>
      </p:pic>
      <p:pic>
        <p:nvPicPr>
          <p:cNvPr id="14" name="Picture 13" descr="Screen Shot 2017-02-08 at 11.52.07 AM.png"/>
          <p:cNvPicPr>
            <a:picLocks noChangeAspect="1"/>
          </p:cNvPicPr>
          <p:nvPr/>
        </p:nvPicPr>
        <p:blipFill rotWithShape="1">
          <a:blip r:embed="rId12">
            <a:extLst>
              <a:ext uri="{28A0092B-C50C-407E-A947-70E740481C1C}">
                <a14:useLocalDpi xmlns:a14="http://schemas.microsoft.com/office/drawing/2010/main" val="0"/>
              </a:ext>
            </a:extLst>
          </a:blip>
          <a:srcRect t="7929"/>
          <a:stretch/>
        </p:blipFill>
        <p:spPr>
          <a:xfrm>
            <a:off x="1" y="2853766"/>
            <a:ext cx="2076169" cy="927260"/>
          </a:xfrm>
          <a:prstGeom prst="rect">
            <a:avLst/>
          </a:prstGeom>
        </p:spPr>
      </p:pic>
      <p:pic>
        <p:nvPicPr>
          <p:cNvPr id="15" name="Picture 14" descr="Screen Shot 2017-02-06 at 6.06.42 PM.pn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091633" y="1199446"/>
            <a:ext cx="5281631" cy="2554110"/>
          </a:xfrm>
          <a:prstGeom prst="rect">
            <a:avLst/>
          </a:prstGeom>
        </p:spPr>
      </p:pic>
    </p:spTree>
    <p:extLst>
      <p:ext uri="{BB962C8B-B14F-4D97-AF65-F5344CB8AC3E}">
        <p14:creationId xmlns:p14="http://schemas.microsoft.com/office/powerpoint/2010/main" val="231880355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Communication Challenges for </a:t>
            </a:r>
            <a:br>
              <a:rPr lang="en-US" dirty="0" smtClean="0">
                <a:latin typeface="Times New Roman"/>
                <a:cs typeface="Times New Roman"/>
              </a:rPr>
            </a:br>
            <a:r>
              <a:rPr lang="en-US" dirty="0" smtClean="0">
                <a:latin typeface="Times New Roman"/>
                <a:cs typeface="Times New Roman"/>
              </a:rPr>
              <a:t>Scientists and Educators </a:t>
            </a:r>
            <a:endParaRPr lang="en-US" dirty="0">
              <a:latin typeface="Times New Roman"/>
              <a:cs typeface="Times New Roman"/>
            </a:endParaRPr>
          </a:p>
        </p:txBody>
      </p:sp>
      <p:sp>
        <p:nvSpPr>
          <p:cNvPr id="4" name="Content Placeholder 3"/>
          <p:cNvSpPr>
            <a:spLocks noGrp="1"/>
          </p:cNvSpPr>
          <p:nvPr>
            <p:ph idx="1"/>
          </p:nvPr>
        </p:nvSpPr>
        <p:spPr/>
        <p:txBody>
          <a:bodyPr/>
          <a:lstStyle/>
          <a:p>
            <a:endParaRPr lang="en-US"/>
          </a:p>
        </p:txBody>
      </p:sp>
    </p:spTree>
    <p:extLst>
      <p:ext uri="{BB962C8B-B14F-4D97-AF65-F5344CB8AC3E}">
        <p14:creationId xmlns:p14="http://schemas.microsoft.com/office/powerpoint/2010/main" val="240489759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Communication Challenges for </a:t>
            </a:r>
            <a:br>
              <a:rPr lang="en-US" dirty="0" smtClean="0">
                <a:latin typeface="Times New Roman"/>
                <a:cs typeface="Times New Roman"/>
              </a:rPr>
            </a:br>
            <a:r>
              <a:rPr lang="en-US" dirty="0" smtClean="0">
                <a:latin typeface="Times New Roman"/>
                <a:cs typeface="Times New Roman"/>
              </a:rPr>
              <a:t>Scientists and Educators </a:t>
            </a:r>
            <a:endParaRPr lang="en-US" dirty="0">
              <a:latin typeface="Times New Roman"/>
              <a:cs typeface="Times New Roman"/>
            </a:endParaRPr>
          </a:p>
        </p:txBody>
      </p:sp>
      <p:sp>
        <p:nvSpPr>
          <p:cNvPr id="3" name="Content Placeholder 2"/>
          <p:cNvSpPr>
            <a:spLocks noGrp="1"/>
          </p:cNvSpPr>
          <p:nvPr>
            <p:ph idx="1"/>
          </p:nvPr>
        </p:nvSpPr>
        <p:spPr>
          <a:xfrm>
            <a:off x="141111" y="1242490"/>
            <a:ext cx="5362222" cy="3394472"/>
          </a:xfrm>
        </p:spPr>
        <p:txBody>
          <a:bodyPr>
            <a:normAutofit/>
          </a:bodyPr>
          <a:lstStyle/>
          <a:p>
            <a:r>
              <a:rPr lang="en-US" dirty="0">
                <a:latin typeface="Times New Roman"/>
                <a:cs typeface="Times New Roman"/>
              </a:rPr>
              <a:t>H</a:t>
            </a:r>
            <a:r>
              <a:rPr lang="en-US" dirty="0" smtClean="0">
                <a:latin typeface="Times New Roman"/>
                <a:cs typeface="Times New Roman"/>
              </a:rPr>
              <a:t>ow we know what we know; describing and experiencing science</a:t>
            </a:r>
          </a:p>
          <a:p>
            <a:endParaRPr lang="en-US" dirty="0">
              <a:latin typeface="Times New Roman"/>
              <a:cs typeface="Times New Roman"/>
            </a:endParaRPr>
          </a:p>
          <a:p>
            <a:endParaRPr lang="en-US" dirty="0" smtClean="0">
              <a:latin typeface="Times New Roman"/>
              <a:cs typeface="Times New Roman"/>
            </a:endParaRPr>
          </a:p>
          <a:p>
            <a:pPr marL="0" indent="0">
              <a:buNone/>
            </a:pPr>
            <a:endParaRPr lang="en-US" dirty="0" smtClean="0">
              <a:latin typeface="Times New Roman"/>
              <a:cs typeface="Times New Roman"/>
            </a:endParaRPr>
          </a:p>
        </p:txBody>
      </p:sp>
    </p:spTree>
    <p:extLst>
      <p:ext uri="{BB962C8B-B14F-4D97-AF65-F5344CB8AC3E}">
        <p14:creationId xmlns:p14="http://schemas.microsoft.com/office/powerpoint/2010/main" val="37983880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Communication Challenges for </a:t>
            </a:r>
            <a:br>
              <a:rPr lang="en-US" dirty="0" smtClean="0">
                <a:latin typeface="Times New Roman"/>
                <a:cs typeface="Times New Roman"/>
              </a:rPr>
            </a:br>
            <a:r>
              <a:rPr lang="en-US" dirty="0" smtClean="0">
                <a:latin typeface="Times New Roman"/>
                <a:cs typeface="Times New Roman"/>
              </a:rPr>
              <a:t>Scientists and Educators </a:t>
            </a:r>
            <a:endParaRPr lang="en-US" dirty="0">
              <a:latin typeface="Times New Roman"/>
              <a:cs typeface="Times New Roman"/>
            </a:endParaRPr>
          </a:p>
        </p:txBody>
      </p:sp>
      <p:sp>
        <p:nvSpPr>
          <p:cNvPr id="3" name="Content Placeholder 2"/>
          <p:cNvSpPr>
            <a:spLocks noGrp="1"/>
          </p:cNvSpPr>
          <p:nvPr>
            <p:ph idx="1"/>
          </p:nvPr>
        </p:nvSpPr>
        <p:spPr>
          <a:xfrm>
            <a:off x="141111" y="1242490"/>
            <a:ext cx="5362222" cy="3394472"/>
          </a:xfrm>
        </p:spPr>
        <p:txBody>
          <a:bodyPr>
            <a:normAutofit/>
          </a:bodyPr>
          <a:lstStyle/>
          <a:p>
            <a:r>
              <a:rPr lang="en-US" dirty="0" smtClean="0">
                <a:latin typeface="Times New Roman"/>
                <a:cs typeface="Times New Roman"/>
              </a:rPr>
              <a:t>How we know what we know; describing and experiencing science</a:t>
            </a:r>
          </a:p>
          <a:p>
            <a:endParaRPr lang="en-US" dirty="0">
              <a:latin typeface="Times New Roman"/>
              <a:cs typeface="Times New Roman"/>
            </a:endParaRPr>
          </a:p>
          <a:p>
            <a:endParaRPr lang="en-US" dirty="0" smtClean="0">
              <a:latin typeface="Times New Roman"/>
              <a:cs typeface="Times New Roman"/>
            </a:endParaRPr>
          </a:p>
          <a:p>
            <a:pPr marL="0" indent="0">
              <a:buNone/>
            </a:pPr>
            <a:endParaRPr lang="en-US" dirty="0" smtClean="0">
              <a:latin typeface="Times New Roman"/>
              <a:cs typeface="Times New Roman"/>
            </a:endParaRPr>
          </a:p>
          <a:p>
            <a:r>
              <a:rPr lang="en-US" dirty="0" smtClean="0">
                <a:latin typeface="Times New Roman"/>
                <a:cs typeface="Times New Roman"/>
              </a:rPr>
              <a:t>The interrelationships and feedbacks among components of the Earth system</a:t>
            </a:r>
            <a:endParaRPr lang="en-US" dirty="0">
              <a:latin typeface="Times New Roman"/>
              <a:cs typeface="Times New Roman"/>
            </a:endParaRPr>
          </a:p>
        </p:txBody>
      </p:sp>
    </p:spTree>
    <p:extLst>
      <p:ext uri="{BB962C8B-B14F-4D97-AF65-F5344CB8AC3E}">
        <p14:creationId xmlns:p14="http://schemas.microsoft.com/office/powerpoint/2010/main" val="255654742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Communication Challenges for </a:t>
            </a:r>
            <a:br>
              <a:rPr lang="en-US" dirty="0" smtClean="0">
                <a:latin typeface="Times New Roman"/>
                <a:cs typeface="Times New Roman"/>
              </a:rPr>
            </a:br>
            <a:r>
              <a:rPr lang="en-US" dirty="0" smtClean="0">
                <a:latin typeface="Times New Roman"/>
                <a:cs typeface="Times New Roman"/>
              </a:rPr>
              <a:t>Scientists and Educators </a:t>
            </a:r>
            <a:endParaRPr lang="en-US" dirty="0">
              <a:latin typeface="Times New Roman"/>
              <a:cs typeface="Times New Roman"/>
            </a:endParaRPr>
          </a:p>
        </p:txBody>
      </p:sp>
      <p:sp>
        <p:nvSpPr>
          <p:cNvPr id="3" name="Content Placeholder 2"/>
          <p:cNvSpPr>
            <a:spLocks noGrp="1"/>
          </p:cNvSpPr>
          <p:nvPr>
            <p:ph idx="1"/>
          </p:nvPr>
        </p:nvSpPr>
        <p:spPr>
          <a:xfrm>
            <a:off x="141111" y="1242490"/>
            <a:ext cx="5362222" cy="3394472"/>
          </a:xfrm>
        </p:spPr>
        <p:txBody>
          <a:bodyPr>
            <a:normAutofit/>
          </a:bodyPr>
          <a:lstStyle/>
          <a:p>
            <a:r>
              <a:rPr lang="en-US" dirty="0">
                <a:latin typeface="Times New Roman"/>
                <a:cs typeface="Times New Roman"/>
              </a:rPr>
              <a:t>H</a:t>
            </a:r>
            <a:r>
              <a:rPr lang="en-US" dirty="0" smtClean="0">
                <a:latin typeface="Times New Roman"/>
                <a:cs typeface="Times New Roman"/>
              </a:rPr>
              <a:t>ow we know what we know; describing and experiencing science</a:t>
            </a:r>
          </a:p>
          <a:p>
            <a:endParaRPr lang="en-US" dirty="0">
              <a:latin typeface="Times New Roman"/>
              <a:cs typeface="Times New Roman"/>
            </a:endParaRPr>
          </a:p>
          <a:p>
            <a:endParaRPr lang="en-US" dirty="0" smtClean="0">
              <a:latin typeface="Times New Roman"/>
              <a:cs typeface="Times New Roman"/>
            </a:endParaRPr>
          </a:p>
          <a:p>
            <a:pPr marL="0" indent="0">
              <a:buNone/>
            </a:pPr>
            <a:endParaRPr lang="en-US" dirty="0" smtClean="0">
              <a:latin typeface="Times New Roman"/>
              <a:cs typeface="Times New Roman"/>
            </a:endParaRPr>
          </a:p>
          <a:p>
            <a:r>
              <a:rPr lang="en-US" dirty="0" smtClean="0">
                <a:latin typeface="Times New Roman"/>
                <a:cs typeface="Times New Roman"/>
              </a:rPr>
              <a:t>The interrelationships and feedbacks among components of the Earth system</a:t>
            </a:r>
            <a:endParaRPr lang="en-US" dirty="0">
              <a:latin typeface="Times New Roman"/>
              <a:cs typeface="Times New Roman"/>
            </a:endParaRPr>
          </a:p>
        </p:txBody>
      </p:sp>
      <p:pic>
        <p:nvPicPr>
          <p:cNvPr id="4" name="Picture 3" descr="Screen Shot 2017-03-08 at 10.34.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140" y="1432520"/>
            <a:ext cx="3140860" cy="978047"/>
          </a:xfrm>
          <a:prstGeom prst="rect">
            <a:avLst/>
          </a:prstGeom>
        </p:spPr>
      </p:pic>
      <p:pic>
        <p:nvPicPr>
          <p:cNvPr id="5" name="Picture 4" descr="UGC_Logo_No5_version04.jpg"/>
          <p:cNvPicPr>
            <a:picLocks noChangeAspect="1"/>
          </p:cNvPicPr>
          <p:nvPr/>
        </p:nvPicPr>
        <p:blipFill rotWithShape="1">
          <a:blip r:embed="rId3">
            <a:extLst>
              <a:ext uri="{28A0092B-C50C-407E-A947-70E740481C1C}">
                <a14:useLocalDpi xmlns:a14="http://schemas.microsoft.com/office/drawing/2010/main" val="0"/>
              </a:ext>
            </a:extLst>
          </a:blip>
          <a:srcRect l="4037" t="3201" r="50784" b="55686"/>
          <a:stretch/>
        </p:blipFill>
        <p:spPr>
          <a:xfrm>
            <a:off x="5883050" y="2700553"/>
            <a:ext cx="2343727" cy="2245394"/>
          </a:xfrm>
          <a:prstGeom prst="rect">
            <a:avLst/>
          </a:prstGeom>
        </p:spPr>
      </p:pic>
    </p:spTree>
    <p:extLst>
      <p:ext uri="{BB962C8B-B14F-4D97-AF65-F5344CB8AC3E}">
        <p14:creationId xmlns:p14="http://schemas.microsoft.com/office/powerpoint/2010/main" val="338616742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Communication Challenges for </a:t>
            </a:r>
            <a:br>
              <a:rPr lang="en-US" dirty="0" smtClean="0">
                <a:latin typeface="Times New Roman"/>
                <a:cs typeface="Times New Roman"/>
              </a:rPr>
            </a:br>
            <a:r>
              <a:rPr lang="en-US" dirty="0" smtClean="0">
                <a:latin typeface="Times New Roman"/>
                <a:cs typeface="Times New Roman"/>
              </a:rPr>
              <a:t>Scientists and Educators </a:t>
            </a:r>
            <a:endParaRPr lang="en-US" dirty="0">
              <a:latin typeface="Times New Roman"/>
              <a:cs typeface="Times New Roman"/>
            </a:endParaRPr>
          </a:p>
        </p:txBody>
      </p:sp>
      <p:sp>
        <p:nvSpPr>
          <p:cNvPr id="3" name="Content Placeholder 2"/>
          <p:cNvSpPr>
            <a:spLocks noGrp="1"/>
          </p:cNvSpPr>
          <p:nvPr>
            <p:ph idx="1"/>
          </p:nvPr>
        </p:nvSpPr>
        <p:spPr>
          <a:xfrm>
            <a:off x="141111" y="1242490"/>
            <a:ext cx="5362222" cy="3394472"/>
          </a:xfrm>
        </p:spPr>
        <p:txBody>
          <a:bodyPr>
            <a:normAutofit/>
          </a:bodyPr>
          <a:lstStyle/>
          <a:p>
            <a:r>
              <a:rPr lang="en-US" dirty="0">
                <a:latin typeface="Times New Roman"/>
                <a:cs typeface="Times New Roman"/>
              </a:rPr>
              <a:t>H</a:t>
            </a:r>
            <a:r>
              <a:rPr lang="en-US" dirty="0" smtClean="0">
                <a:latin typeface="Times New Roman"/>
                <a:cs typeface="Times New Roman"/>
              </a:rPr>
              <a:t>ow we know what we know; describing and experiencing science</a:t>
            </a:r>
          </a:p>
          <a:p>
            <a:endParaRPr lang="en-US" dirty="0">
              <a:latin typeface="Times New Roman"/>
              <a:cs typeface="Times New Roman"/>
            </a:endParaRPr>
          </a:p>
          <a:p>
            <a:endParaRPr lang="en-US" dirty="0" smtClean="0">
              <a:latin typeface="Times New Roman"/>
              <a:cs typeface="Times New Roman"/>
            </a:endParaRPr>
          </a:p>
          <a:p>
            <a:pPr marL="0" indent="0">
              <a:buNone/>
            </a:pPr>
            <a:endParaRPr lang="en-US" dirty="0" smtClean="0">
              <a:latin typeface="Times New Roman"/>
              <a:cs typeface="Times New Roman"/>
            </a:endParaRPr>
          </a:p>
          <a:p>
            <a:r>
              <a:rPr lang="en-US" dirty="0" smtClean="0">
                <a:solidFill>
                  <a:schemeClr val="bg1">
                    <a:lumMod val="65000"/>
                  </a:schemeClr>
                </a:solidFill>
                <a:latin typeface="Times New Roman"/>
                <a:cs typeface="Times New Roman"/>
              </a:rPr>
              <a:t>The interrelationships and feedbacks among components of the Earth system</a:t>
            </a:r>
            <a:endParaRPr lang="en-US" dirty="0">
              <a:solidFill>
                <a:schemeClr val="bg1">
                  <a:lumMod val="65000"/>
                </a:schemeClr>
              </a:solidFill>
              <a:latin typeface="Times New Roman"/>
              <a:cs typeface="Times New Roman"/>
            </a:endParaRPr>
          </a:p>
        </p:txBody>
      </p:sp>
      <p:pic>
        <p:nvPicPr>
          <p:cNvPr id="4" name="Picture 3" descr="Screen Shot 2017-03-08 at 10.34.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140" y="1432520"/>
            <a:ext cx="3140860" cy="978047"/>
          </a:xfrm>
          <a:prstGeom prst="rect">
            <a:avLst/>
          </a:prstGeom>
        </p:spPr>
      </p:pic>
      <p:pic>
        <p:nvPicPr>
          <p:cNvPr id="5" name="Picture 4" descr="UGC_Logo_No5_version04.jpg"/>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4037" t="3201" r="50784" b="55686"/>
          <a:stretch/>
        </p:blipFill>
        <p:spPr>
          <a:xfrm>
            <a:off x="5883050" y="2700553"/>
            <a:ext cx="2343727" cy="2245394"/>
          </a:xfrm>
          <a:prstGeom prst="rect">
            <a:avLst/>
          </a:prstGeom>
        </p:spPr>
      </p:pic>
    </p:spTree>
    <p:extLst>
      <p:ext uri="{BB962C8B-B14F-4D97-AF65-F5344CB8AC3E}">
        <p14:creationId xmlns:p14="http://schemas.microsoft.com/office/powerpoint/2010/main" val="12319424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3-10-24 at 6.12.4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379" y="32288"/>
            <a:ext cx="6163635" cy="5143501"/>
          </a:xfrm>
          <a:prstGeom prst="rect">
            <a:avLst/>
          </a:prstGeom>
          <a:ln w="28575" cap="sq" cmpd="sng" algn="ctr">
            <a:solidFill>
              <a:srgbClr val="000000"/>
            </a:solidFill>
            <a:prstDash val="solid"/>
            <a:miter lim="800000"/>
            <a:headEnd type="none" w="med" len="med"/>
            <a:tailEnd type="none" w="med" len="med"/>
          </a:ln>
          <a:effectLst>
            <a:innerShdw blurRad="76200">
              <a:srgbClr val="000000"/>
            </a:innerShdw>
          </a:effectLst>
        </p:spPr>
        <p:style>
          <a:lnRef idx="2">
            <a:schemeClr val="dk1"/>
          </a:lnRef>
          <a:fillRef idx="1">
            <a:schemeClr val="lt1"/>
          </a:fillRef>
          <a:effectRef idx="0">
            <a:schemeClr val="dk1"/>
          </a:effectRef>
          <a:fontRef idx="minor">
            <a:schemeClr val="dk1"/>
          </a:fontRef>
        </p:style>
      </p:pic>
      <p:sp>
        <p:nvSpPr>
          <p:cNvPr id="5" name="Rectangle 4"/>
          <p:cNvSpPr/>
          <p:nvPr/>
        </p:nvSpPr>
        <p:spPr>
          <a:xfrm>
            <a:off x="3008367" y="4690064"/>
            <a:ext cx="2780579" cy="346259"/>
          </a:xfrm>
          <a:prstGeom prst="rect">
            <a:avLst/>
          </a:prstGeom>
        </p:spPr>
        <p:txBody>
          <a:bodyPr wrap="none" lIns="68523" tIns="34262" rIns="68523" bIns="34262">
            <a:spAutoFit/>
          </a:bodyPr>
          <a:lstStyle/>
          <a:p>
            <a:r>
              <a:rPr lang="en-US" sz="1800" b="1" dirty="0">
                <a:latin typeface="Times New Roman"/>
                <a:ea typeface="Times New Roman"/>
                <a:cs typeface="Times New Roman"/>
              </a:rPr>
              <a:t>http://undsci.berkeley.edu/</a:t>
            </a:r>
          </a:p>
        </p:txBody>
      </p:sp>
      <p:pic>
        <p:nvPicPr>
          <p:cNvPr id="4" name="Picture 7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89006" y="4041358"/>
            <a:ext cx="2654994" cy="110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60881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10;Picture 2.png                                                  0005CEC1Macintosh HD                   BF72EE89:"/>
          <p:cNvPicPr>
            <a:picLocks noChangeAspect="1" noChangeArrowheads="1"/>
          </p:cNvPicPr>
          <p:nvPr/>
        </p:nvPicPr>
        <p:blipFill>
          <a:blip r:embed="rId2"/>
          <a:srcRect/>
          <a:stretch>
            <a:fillRect/>
          </a:stretch>
        </p:blipFill>
        <p:spPr bwMode="auto">
          <a:xfrm>
            <a:off x="85478" y="93028"/>
            <a:ext cx="4454910" cy="4678598"/>
          </a:xfrm>
          <a:prstGeom prst="rect">
            <a:avLst/>
          </a:prstGeom>
          <a:noFill/>
        </p:spPr>
      </p:pic>
      <p:pic>
        <p:nvPicPr>
          <p:cNvPr id="3" name="Picture 2" descr="simple_flow_handou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0426" y="341787"/>
            <a:ext cx="3943579" cy="5292863"/>
          </a:xfrm>
          <a:prstGeom prst="rect">
            <a:avLst/>
          </a:prstGeom>
        </p:spPr>
      </p:pic>
    </p:spTree>
    <p:extLst>
      <p:ext uri="{BB962C8B-B14F-4D97-AF65-F5344CB8AC3E}">
        <p14:creationId xmlns:p14="http://schemas.microsoft.com/office/powerpoint/2010/main" val="74480982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mple_flow_handout.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990" y="-149358"/>
            <a:ext cx="4762020" cy="6391331"/>
          </a:xfrm>
          <a:prstGeom prst="rect">
            <a:avLst/>
          </a:prstGeom>
        </p:spPr>
      </p:pic>
    </p:spTree>
    <p:extLst>
      <p:ext uri="{BB962C8B-B14F-4D97-AF65-F5344CB8AC3E}">
        <p14:creationId xmlns:p14="http://schemas.microsoft.com/office/powerpoint/2010/main" val="125121241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10-22 at 7.17.2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01" y="0"/>
            <a:ext cx="6798772" cy="5143500"/>
          </a:xfrm>
          <a:prstGeom prst="rect">
            <a:avLst/>
          </a:prstGeom>
        </p:spPr>
      </p:pic>
    </p:spTree>
    <p:extLst>
      <p:ext uri="{BB962C8B-B14F-4D97-AF65-F5344CB8AC3E}">
        <p14:creationId xmlns:p14="http://schemas.microsoft.com/office/powerpoint/2010/main" val="23781522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10-22 at 7.19.5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7238650" cy="5143500"/>
          </a:xfrm>
          <a:prstGeom prst="rect">
            <a:avLst/>
          </a:prstGeom>
        </p:spPr>
      </p:pic>
    </p:spTree>
    <p:extLst>
      <p:ext uri="{BB962C8B-B14F-4D97-AF65-F5344CB8AC3E}">
        <p14:creationId xmlns:p14="http://schemas.microsoft.com/office/powerpoint/2010/main" val="199188076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2 at 7.21.4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3500" y="0"/>
            <a:ext cx="6476650" cy="5143500"/>
          </a:xfrm>
          <a:prstGeom prst="rect">
            <a:avLst/>
          </a:prstGeom>
        </p:spPr>
      </p:pic>
    </p:spTree>
    <p:extLst>
      <p:ext uri="{BB962C8B-B14F-4D97-AF65-F5344CB8AC3E}">
        <p14:creationId xmlns:p14="http://schemas.microsoft.com/office/powerpoint/2010/main" val="109680820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2 at 7.22.0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8100" y="0"/>
            <a:ext cx="6518868" cy="5143500"/>
          </a:xfrm>
          <a:prstGeom prst="rect">
            <a:avLst/>
          </a:prstGeom>
        </p:spPr>
      </p:pic>
    </p:spTree>
    <p:extLst>
      <p:ext uri="{BB962C8B-B14F-4D97-AF65-F5344CB8AC3E}">
        <p14:creationId xmlns:p14="http://schemas.microsoft.com/office/powerpoint/2010/main" val="364233425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55797_evo_resources_resource_image_90_origina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4090" y="21"/>
            <a:ext cx="6955865" cy="5140715"/>
          </a:xfrm>
          <a:prstGeom prst="rect">
            <a:avLst/>
          </a:prstGeom>
        </p:spPr>
      </p:pic>
    </p:spTree>
    <p:extLst>
      <p:ext uri="{BB962C8B-B14F-4D97-AF65-F5344CB8AC3E}">
        <p14:creationId xmlns:p14="http://schemas.microsoft.com/office/powerpoint/2010/main" val="2638151107"/>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31261_evo_resources_resource_image_10_origina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47" y="0"/>
            <a:ext cx="8075706" cy="5168452"/>
          </a:xfrm>
          <a:prstGeom prst="rect">
            <a:avLst/>
          </a:prstGeom>
        </p:spPr>
      </p:pic>
    </p:spTree>
    <p:extLst>
      <p:ext uri="{BB962C8B-B14F-4D97-AF65-F5344CB8AC3E}">
        <p14:creationId xmlns:p14="http://schemas.microsoft.com/office/powerpoint/2010/main" val="409763612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imple_flow_handout.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990" y="-149358"/>
            <a:ext cx="4762020" cy="6391331"/>
          </a:xfrm>
          <a:prstGeom prst="rect">
            <a:avLst/>
          </a:prstGeom>
        </p:spPr>
      </p:pic>
    </p:spTree>
    <p:extLst>
      <p:ext uri="{BB962C8B-B14F-4D97-AF65-F5344CB8AC3E}">
        <p14:creationId xmlns:p14="http://schemas.microsoft.com/office/powerpoint/2010/main" val="414441329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mplex_flow_handout.pdf"/>
          <p:cNvPicPr>
            <a:picLocks noChangeAspect="1"/>
          </p:cNvPicPr>
          <p:nvPr/>
        </p:nvPicPr>
        <p:blipFill>
          <a:blip r:embed="rId3"/>
          <a:srcRect t="3099"/>
          <a:stretch>
            <a:fillRect/>
          </a:stretch>
        </p:blipFill>
        <p:spPr>
          <a:xfrm>
            <a:off x="1897801" y="-381541"/>
            <a:ext cx="5348401" cy="6331262"/>
          </a:xfrm>
          <a:prstGeom prst="rect">
            <a:avLst/>
          </a:prstGeom>
        </p:spPr>
      </p:pic>
      <p:sp>
        <p:nvSpPr>
          <p:cNvPr id="3" name="Rectangle 2"/>
          <p:cNvSpPr/>
          <p:nvPr/>
        </p:nvSpPr>
        <p:spPr>
          <a:xfrm>
            <a:off x="6623364" y="4889584"/>
            <a:ext cx="2520695" cy="253926"/>
          </a:xfrm>
          <a:prstGeom prst="rect">
            <a:avLst/>
          </a:prstGeom>
        </p:spPr>
        <p:txBody>
          <a:bodyPr wrap="square" lIns="68523" tIns="34262" rIns="68523" bIns="34262">
            <a:spAutoFit/>
          </a:bodyPr>
          <a:lstStyle/>
          <a:p>
            <a:r>
              <a:rPr lang="en-US" sz="1200" dirty="0">
                <a:latin typeface="Times New Roman"/>
                <a:ea typeface="Times New Roman"/>
                <a:cs typeface="Times New Roman"/>
              </a:rPr>
              <a:t>http://undsci.berkeley.edu</a:t>
            </a:r>
          </a:p>
        </p:txBody>
      </p:sp>
    </p:spTree>
    <p:extLst>
      <p:ext uri="{BB962C8B-B14F-4D97-AF65-F5344CB8AC3E}">
        <p14:creationId xmlns:p14="http://schemas.microsoft.com/office/powerpoint/2010/main" val="363941307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owchart_35 (1).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7006" y="-756294"/>
            <a:ext cx="5209633" cy="6740123"/>
          </a:xfrm>
          <a:prstGeom prst="rect">
            <a:avLst/>
          </a:prstGeom>
        </p:spPr>
      </p:pic>
    </p:spTree>
    <p:extLst>
      <p:ext uri="{BB962C8B-B14F-4D97-AF65-F5344CB8AC3E}">
        <p14:creationId xmlns:p14="http://schemas.microsoft.com/office/powerpoint/2010/main" val="270571944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solidFill>
                  <a:schemeClr val="tx2">
                    <a:lumMod val="75000"/>
                  </a:schemeClr>
                </a:solidFill>
                <a:latin typeface="Times New Roman"/>
                <a:cs typeface="Times New Roman"/>
              </a:rPr>
              <a:t>NGSS Science and Engineering Practices</a:t>
            </a:r>
            <a:br>
              <a:rPr lang="en-US" sz="2400" dirty="0">
                <a:solidFill>
                  <a:schemeClr val="tx2">
                    <a:lumMod val="75000"/>
                  </a:schemeClr>
                </a:solidFill>
                <a:latin typeface="Times New Roman"/>
                <a:cs typeface="Times New Roman"/>
              </a:rPr>
            </a:br>
            <a:endParaRPr lang="en-US" sz="1700" dirty="0">
              <a:latin typeface="Times New Roman"/>
              <a:cs typeface="Times New Roman"/>
            </a:endParaRPr>
          </a:p>
        </p:txBody>
      </p:sp>
      <p:sp>
        <p:nvSpPr>
          <p:cNvPr id="3" name="Content Placeholder 2"/>
          <p:cNvSpPr>
            <a:spLocks noGrp="1"/>
          </p:cNvSpPr>
          <p:nvPr>
            <p:ph idx="1"/>
          </p:nvPr>
        </p:nvSpPr>
        <p:spPr>
          <a:xfrm>
            <a:off x="791883" y="1200155"/>
            <a:ext cx="8098118" cy="3394472"/>
          </a:xfrm>
        </p:spPr>
        <p:txBody>
          <a:bodyPr>
            <a:normAutofit/>
          </a:bodyPr>
          <a:lstStyle/>
          <a:p>
            <a:pPr marL="385462" indent="-385462">
              <a:buFont typeface="+mj-lt"/>
              <a:buAutoNum type="arabicPeriod"/>
            </a:pPr>
            <a:r>
              <a:rPr lang="en-US" sz="2000" dirty="0">
                <a:latin typeface="Times New Roman"/>
                <a:cs typeface="Times New Roman"/>
              </a:rPr>
              <a:t>Asking questions and defining problems </a:t>
            </a:r>
          </a:p>
          <a:p>
            <a:pPr marL="385462" indent="-385462">
              <a:buFont typeface="+mj-lt"/>
              <a:buAutoNum type="arabicPeriod"/>
            </a:pPr>
            <a:r>
              <a:rPr lang="en-US" sz="2000" dirty="0">
                <a:latin typeface="Times New Roman"/>
                <a:cs typeface="Times New Roman"/>
              </a:rPr>
              <a:t>Developing and using models</a:t>
            </a:r>
          </a:p>
          <a:p>
            <a:pPr marL="385462" indent="-385462">
              <a:buClr>
                <a:schemeClr val="tx1"/>
              </a:buClr>
              <a:buFont typeface="+mj-lt"/>
              <a:buAutoNum type="arabicPeriod"/>
            </a:pPr>
            <a:r>
              <a:rPr lang="en-US" sz="2000" dirty="0">
                <a:latin typeface="Times New Roman"/>
                <a:cs typeface="Times New Roman"/>
              </a:rPr>
              <a:t>Planning and carrying out investigations</a:t>
            </a:r>
          </a:p>
          <a:p>
            <a:pPr marL="385462" indent="-385462">
              <a:buFont typeface="+mj-lt"/>
              <a:buAutoNum type="arabicPeriod"/>
            </a:pPr>
            <a:r>
              <a:rPr lang="en-US" sz="2000" dirty="0">
                <a:latin typeface="Times New Roman"/>
                <a:cs typeface="Times New Roman"/>
              </a:rPr>
              <a:t>Analyzing and interpreting data</a:t>
            </a:r>
          </a:p>
          <a:p>
            <a:pPr marL="385462" indent="-385462">
              <a:buFont typeface="+mj-lt"/>
              <a:buAutoNum type="arabicPeriod"/>
            </a:pPr>
            <a:r>
              <a:rPr lang="en-US" sz="2000" dirty="0">
                <a:latin typeface="Times New Roman"/>
                <a:cs typeface="Times New Roman"/>
              </a:rPr>
              <a:t>Using mathematics and computational thinking</a:t>
            </a:r>
          </a:p>
          <a:p>
            <a:pPr marL="385462" indent="-385462">
              <a:buFont typeface="+mj-lt"/>
              <a:buAutoNum type="arabicPeriod"/>
            </a:pPr>
            <a:r>
              <a:rPr lang="en-US" sz="2000" dirty="0">
                <a:latin typeface="Times New Roman"/>
                <a:cs typeface="Times New Roman"/>
              </a:rPr>
              <a:t>Constructing explanations and designing solutions </a:t>
            </a:r>
          </a:p>
          <a:p>
            <a:pPr marL="0" indent="0">
              <a:buNone/>
            </a:pPr>
            <a:r>
              <a:rPr lang="en-US" sz="2000" dirty="0">
                <a:latin typeface="Times New Roman"/>
                <a:cs typeface="Times New Roman"/>
              </a:rPr>
              <a:t>7.   Engaging in argument from evidence</a:t>
            </a:r>
          </a:p>
          <a:p>
            <a:pPr marL="385462" indent="-385462">
              <a:buAutoNum type="arabicPeriod" startAt="8"/>
            </a:pPr>
            <a:r>
              <a:rPr lang="en-US" sz="2000" dirty="0">
                <a:latin typeface="Times New Roman"/>
                <a:cs typeface="Times New Roman"/>
              </a:rPr>
              <a:t>Obtaining, evaluating and communicating information</a:t>
            </a:r>
          </a:p>
          <a:p>
            <a:endParaRPr lang="en-US" dirty="0">
              <a:latin typeface="Times New Roman"/>
              <a:cs typeface="Times New Roman"/>
            </a:endParaRPr>
          </a:p>
          <a:p>
            <a:endParaRPr lang="en-US" dirty="0">
              <a:latin typeface="Times New Roman"/>
              <a:cs typeface="Times New Roman"/>
            </a:endParaRPr>
          </a:p>
        </p:txBody>
      </p:sp>
    </p:spTree>
    <p:extLst>
      <p:ext uri="{BB962C8B-B14F-4D97-AF65-F5344CB8AC3E}">
        <p14:creationId xmlns:p14="http://schemas.microsoft.com/office/powerpoint/2010/main" val="2296103586"/>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mplex_flow_handout.pdf"/>
          <p:cNvPicPr>
            <a:picLocks noChangeAspect="1"/>
          </p:cNvPicPr>
          <p:nvPr/>
        </p:nvPicPr>
        <p:blipFill>
          <a:blip r:embed="rId3"/>
          <a:srcRect t="3099"/>
          <a:stretch>
            <a:fillRect/>
          </a:stretch>
        </p:blipFill>
        <p:spPr>
          <a:xfrm>
            <a:off x="3552438" y="1"/>
            <a:ext cx="4869742" cy="5764641"/>
          </a:xfrm>
          <a:prstGeom prst="rect">
            <a:avLst/>
          </a:prstGeom>
        </p:spPr>
      </p:pic>
      <p:sp>
        <p:nvSpPr>
          <p:cNvPr id="3" name="Rectangle 2"/>
          <p:cNvSpPr/>
          <p:nvPr/>
        </p:nvSpPr>
        <p:spPr>
          <a:xfrm>
            <a:off x="6623364" y="4889584"/>
            <a:ext cx="2520695" cy="253926"/>
          </a:xfrm>
          <a:prstGeom prst="rect">
            <a:avLst/>
          </a:prstGeom>
        </p:spPr>
        <p:txBody>
          <a:bodyPr wrap="square" lIns="68523" tIns="34262" rIns="68523" bIns="34262">
            <a:spAutoFit/>
          </a:bodyPr>
          <a:lstStyle/>
          <a:p>
            <a:r>
              <a:rPr lang="en-US" sz="1200" dirty="0">
                <a:latin typeface="Times New Roman"/>
                <a:ea typeface="Times New Roman"/>
                <a:cs typeface="Times New Roman"/>
              </a:rPr>
              <a:t>http://undsci.berkeley.edu</a:t>
            </a:r>
          </a:p>
        </p:txBody>
      </p:sp>
      <p:sp>
        <p:nvSpPr>
          <p:cNvPr id="4" name="Content Placeholder 2"/>
          <p:cNvSpPr txBox="1">
            <a:spLocks/>
          </p:cNvSpPr>
          <p:nvPr/>
        </p:nvSpPr>
        <p:spPr>
          <a:xfrm>
            <a:off x="155221" y="617472"/>
            <a:ext cx="3499556" cy="2954645"/>
          </a:xfrm>
          <a:prstGeom prst="rect">
            <a:avLst/>
          </a:prstGeom>
          <a:ln>
            <a:solidFill>
              <a:schemeClr val="tx1"/>
            </a:solidFill>
          </a:ln>
        </p:spPr>
        <p:txBody>
          <a:bodyPr vert="horz" lIns="68523" tIns="34262" rIns="68523" bIns="34262" rtlCol="0">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latin typeface="Times New Roman"/>
                <a:cs typeface="Times New Roman"/>
              </a:rPr>
              <a:t>Can you map your scientific process?</a:t>
            </a:r>
            <a:endParaRPr lang="en-US" dirty="0">
              <a:latin typeface="Times New Roman"/>
              <a:cs typeface="Times New Roman"/>
            </a:endParaRPr>
          </a:p>
          <a:p>
            <a:pPr marL="0" indent="0">
              <a:buNone/>
            </a:pPr>
            <a:endParaRPr lang="en-US" dirty="0">
              <a:latin typeface="Times New Roman"/>
              <a:cs typeface="Times New Roman"/>
            </a:endParaRPr>
          </a:p>
          <a:p>
            <a:pPr marL="0" indent="0">
              <a:buNone/>
            </a:pPr>
            <a:r>
              <a:rPr lang="en-US" dirty="0" smtClean="0">
                <a:latin typeface="Times New Roman"/>
                <a:cs typeface="Times New Roman"/>
              </a:rPr>
              <a:t>What parts of this process are explained in scientific publications? Which parts are missing? </a:t>
            </a:r>
            <a:endParaRPr lang="en-US" dirty="0"/>
          </a:p>
          <a:p>
            <a:endParaRPr lang="en-US" dirty="0"/>
          </a:p>
        </p:txBody>
      </p:sp>
    </p:spTree>
    <p:extLst>
      <p:ext uri="{BB962C8B-B14F-4D97-AF65-F5344CB8AC3E}">
        <p14:creationId xmlns:p14="http://schemas.microsoft.com/office/powerpoint/2010/main" val="304019095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rotWithShape="1">
          <a:blip r:embed="rId3"/>
          <a:srcRect l="13976" t="10343" b="15212"/>
          <a:stretch/>
        </p:blipFill>
        <p:spPr bwMode="auto">
          <a:xfrm>
            <a:off x="473586" y="2196325"/>
            <a:ext cx="2299868" cy="12569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simple_flow_handout.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0625" y="440027"/>
            <a:ext cx="3322242" cy="4307037"/>
          </a:xfrm>
          <a:prstGeom prst="rect">
            <a:avLst/>
          </a:prstGeom>
        </p:spPr>
      </p:pic>
      <p:pic>
        <p:nvPicPr>
          <p:cNvPr id="14" name="Picture 13" descr="Picture 188.jpg"/>
          <p:cNvPicPr>
            <a:picLocks noChangeAspect="1"/>
          </p:cNvPicPr>
          <p:nvPr/>
        </p:nvPicPr>
        <p:blipFill>
          <a:blip r:embed="rId5"/>
          <a:stretch>
            <a:fillRect/>
          </a:stretch>
        </p:blipFill>
        <p:spPr>
          <a:xfrm>
            <a:off x="6291817" y="2352648"/>
            <a:ext cx="2389079" cy="1222259"/>
          </a:xfrm>
          <a:prstGeom prst="rect">
            <a:avLst/>
          </a:prstGeom>
          <a:ln w="38100" cap="sq">
            <a:solidFill>
              <a:srgbClr val="000000"/>
            </a:solidFill>
            <a:prstDash val="solid"/>
            <a:miter lim="800000"/>
          </a:ln>
          <a:effectLst/>
        </p:spPr>
      </p:pic>
      <p:sp>
        <p:nvSpPr>
          <p:cNvPr id="15" name="TextBox 14"/>
          <p:cNvSpPr txBox="1"/>
          <p:nvPr/>
        </p:nvSpPr>
        <p:spPr>
          <a:xfrm>
            <a:off x="6542621" y="1475147"/>
            <a:ext cx="2142889" cy="530925"/>
          </a:xfrm>
          <a:prstGeom prst="rect">
            <a:avLst/>
          </a:prstGeom>
          <a:gradFill flip="none" rotWithShape="1">
            <a:gsLst>
              <a:gs pos="99000">
                <a:srgbClr val="FFA4A7">
                  <a:alpha val="66000"/>
                </a:srgbClr>
              </a:gs>
              <a:gs pos="100000">
                <a:srgbClr val="FFFFFF"/>
              </a:gs>
            </a:gsLst>
            <a:path path="rect">
              <a:fillToRect l="50000" t="50000" r="50000" b="50000"/>
            </a:path>
            <a:tileRect/>
          </a:gradFill>
          <a:ln>
            <a:solidFill>
              <a:schemeClr val="tx1"/>
            </a:solidFill>
          </a:ln>
        </p:spPr>
        <p:style>
          <a:lnRef idx="2">
            <a:schemeClr val="accent1"/>
          </a:lnRef>
          <a:fillRef idx="1">
            <a:schemeClr val="lt1"/>
          </a:fillRef>
          <a:effectRef idx="0">
            <a:schemeClr val="accent1"/>
          </a:effectRef>
          <a:fontRef idx="minor">
            <a:schemeClr val="dk1"/>
          </a:fontRef>
        </p:style>
        <p:txBody>
          <a:bodyPr wrap="square" lIns="68523" tIns="34262" rIns="68523" bIns="34262">
            <a:spAutoFit/>
          </a:bodyPr>
          <a:lstStyle/>
          <a:p>
            <a:pPr algn="ctr">
              <a:defRPr/>
            </a:pPr>
            <a:r>
              <a:rPr lang="en-US" sz="1500" dirty="0"/>
              <a:t>Students explore and make observations</a:t>
            </a:r>
          </a:p>
        </p:txBody>
      </p:sp>
      <p:sp>
        <p:nvSpPr>
          <p:cNvPr id="16" name="TextBox 15"/>
          <p:cNvSpPr txBox="1"/>
          <p:nvPr/>
        </p:nvSpPr>
        <p:spPr>
          <a:xfrm>
            <a:off x="6536105" y="3760896"/>
            <a:ext cx="2163930" cy="992590"/>
          </a:xfrm>
          <a:prstGeom prst="rect">
            <a:avLst/>
          </a:prstGeom>
          <a:solidFill>
            <a:srgbClr val="DAAFD7">
              <a:alpha val="55000"/>
            </a:srgb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lIns="68523" tIns="34262" rIns="68523" bIns="34262">
            <a:spAutoFit/>
          </a:bodyPr>
          <a:lstStyle/>
          <a:p>
            <a:pPr algn="ctr">
              <a:defRPr/>
            </a:pPr>
            <a:r>
              <a:rPr lang="en-US" sz="1500" dirty="0"/>
              <a:t>Students revise study methods after receiving feedback from fellows and peers</a:t>
            </a:r>
          </a:p>
        </p:txBody>
      </p:sp>
      <p:pic>
        <p:nvPicPr>
          <p:cNvPr id="17" name="Picture 16" descr="Analy Data Collection12.jpg"/>
          <p:cNvPicPr>
            <a:picLocks noChangeAspect="1"/>
          </p:cNvPicPr>
          <p:nvPr/>
        </p:nvPicPr>
        <p:blipFill rotWithShape="1">
          <a:blip r:embed="rId6"/>
          <a:srcRect r="30"/>
          <a:stretch/>
        </p:blipFill>
        <p:spPr>
          <a:xfrm>
            <a:off x="481207" y="186292"/>
            <a:ext cx="2326068" cy="1163256"/>
          </a:xfrm>
          <a:prstGeom prst="rect">
            <a:avLst/>
          </a:prstGeom>
          <a:ln w="38100" cap="sq">
            <a:solidFill>
              <a:srgbClr val="000000"/>
            </a:solidFill>
            <a:prstDash val="solid"/>
            <a:miter lim="800000"/>
          </a:ln>
          <a:effectLst/>
        </p:spPr>
      </p:pic>
      <p:sp>
        <p:nvSpPr>
          <p:cNvPr id="18" name="TextBox 17"/>
          <p:cNvSpPr txBox="1"/>
          <p:nvPr/>
        </p:nvSpPr>
        <p:spPr>
          <a:xfrm>
            <a:off x="457255" y="1501865"/>
            <a:ext cx="1792821" cy="530925"/>
          </a:xfrm>
          <a:prstGeom prst="rect">
            <a:avLst/>
          </a:prstGeom>
          <a:solidFill>
            <a:schemeClr val="accent3">
              <a:lumMod val="60000"/>
              <a:lumOff val="40000"/>
              <a:alpha val="66000"/>
            </a:scheme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lIns="68523" tIns="34262" rIns="68523" bIns="34262">
            <a:spAutoFit/>
          </a:bodyPr>
          <a:lstStyle/>
          <a:p>
            <a:pPr algn="ctr">
              <a:defRPr/>
            </a:pPr>
            <a:r>
              <a:rPr lang="en-US" sz="1500" dirty="0"/>
              <a:t>Students collect and analyze data</a:t>
            </a:r>
          </a:p>
        </p:txBody>
      </p:sp>
      <p:pic>
        <p:nvPicPr>
          <p:cNvPr id="19" name="Picture 18" descr="Picture 92.png"/>
          <p:cNvPicPr>
            <a:picLocks noChangeAspect="1"/>
          </p:cNvPicPr>
          <p:nvPr/>
        </p:nvPicPr>
        <p:blipFill>
          <a:blip r:embed="rId7"/>
          <a:stretch>
            <a:fillRect/>
          </a:stretch>
        </p:blipFill>
        <p:spPr>
          <a:xfrm>
            <a:off x="6282106" y="235459"/>
            <a:ext cx="2404694" cy="1108587"/>
          </a:xfrm>
          <a:prstGeom prst="rect">
            <a:avLst/>
          </a:prstGeom>
          <a:ln w="38100" cap="sq">
            <a:solidFill>
              <a:srgbClr val="000000"/>
            </a:solidFill>
            <a:prstDash val="solid"/>
            <a:miter lim="800000"/>
          </a:ln>
          <a:effectLst/>
        </p:spPr>
      </p:pic>
      <p:sp>
        <p:nvSpPr>
          <p:cNvPr id="20" name="TextBox 19"/>
          <p:cNvSpPr txBox="1"/>
          <p:nvPr/>
        </p:nvSpPr>
        <p:spPr>
          <a:xfrm>
            <a:off x="440412" y="3663642"/>
            <a:ext cx="2178312" cy="992590"/>
          </a:xfrm>
          <a:prstGeom prst="rect">
            <a:avLst/>
          </a:prstGeom>
          <a:solidFill>
            <a:srgbClr val="BBE5E3">
              <a:alpha val="55000"/>
            </a:srgbClr>
          </a:solidFill>
          <a:ln>
            <a:solidFill>
              <a:schemeClr val="tx1"/>
            </a:solidFill>
          </a:ln>
        </p:spPr>
        <p:style>
          <a:lnRef idx="2">
            <a:schemeClr val="accent1"/>
          </a:lnRef>
          <a:fillRef idx="1">
            <a:schemeClr val="lt1"/>
          </a:fillRef>
          <a:effectRef idx="0">
            <a:schemeClr val="accent1"/>
          </a:effectRef>
          <a:fontRef idx="minor">
            <a:schemeClr val="dk1"/>
          </a:fontRef>
        </p:style>
        <p:txBody>
          <a:bodyPr wrap="square" lIns="68523" tIns="34262" rIns="68523" bIns="34262">
            <a:spAutoFit/>
          </a:bodyPr>
          <a:lstStyle/>
          <a:p>
            <a:pPr algn="ctr">
              <a:defRPr/>
            </a:pPr>
            <a:r>
              <a:rPr lang="en-US" sz="1500" dirty="0"/>
              <a:t>Students discuss their research with scientists and peers at Bodega Marine Laboratory</a:t>
            </a:r>
          </a:p>
        </p:txBody>
      </p:sp>
    </p:spTree>
    <p:extLst>
      <p:ext uri="{BB962C8B-B14F-4D97-AF65-F5344CB8AC3E}">
        <p14:creationId xmlns:p14="http://schemas.microsoft.com/office/powerpoint/2010/main" val="317433133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1.bmp"/>
          <p:cNvPicPr>
            <a:picLocks noChangeAspect="1"/>
          </p:cNvPicPr>
          <p:nvPr/>
        </p:nvPicPr>
        <p:blipFill>
          <a:blip r:embed="rId3"/>
          <a:stretch>
            <a:fillRect/>
          </a:stretch>
        </p:blipFill>
        <p:spPr>
          <a:xfrm>
            <a:off x="526545" y="562112"/>
            <a:ext cx="3608382" cy="4582575"/>
          </a:xfrm>
          <a:prstGeom prst="rect">
            <a:avLst/>
          </a:prstGeom>
        </p:spPr>
      </p:pic>
      <p:pic>
        <p:nvPicPr>
          <p:cNvPr id="5" name="Picture 4" descr="flowchart3.bmp"/>
          <p:cNvPicPr>
            <a:picLocks noChangeAspect="1"/>
          </p:cNvPicPr>
          <p:nvPr/>
        </p:nvPicPr>
        <p:blipFill>
          <a:blip r:embed="rId4"/>
          <a:stretch>
            <a:fillRect/>
          </a:stretch>
        </p:blipFill>
        <p:spPr>
          <a:xfrm>
            <a:off x="4859015" y="530047"/>
            <a:ext cx="3803888" cy="4613456"/>
          </a:xfrm>
          <a:prstGeom prst="rect">
            <a:avLst/>
          </a:prstGeom>
        </p:spPr>
      </p:pic>
      <p:sp>
        <p:nvSpPr>
          <p:cNvPr id="6" name="TextBox 5"/>
          <p:cNvSpPr txBox="1"/>
          <p:nvPr/>
        </p:nvSpPr>
        <p:spPr>
          <a:xfrm>
            <a:off x="2430053" y="112570"/>
            <a:ext cx="3436577" cy="392425"/>
          </a:xfrm>
          <a:prstGeom prst="rect">
            <a:avLst/>
          </a:prstGeom>
          <a:noFill/>
        </p:spPr>
        <p:txBody>
          <a:bodyPr wrap="none" lIns="68523" tIns="34262" rIns="68523" bIns="34262" rtlCol="0">
            <a:spAutoFit/>
          </a:bodyPr>
          <a:lstStyle/>
          <a:p>
            <a:r>
              <a:rPr lang="en-US" sz="2100" dirty="0">
                <a:latin typeface="Times New Roman"/>
                <a:cs typeface="Times New Roman"/>
              </a:rPr>
              <a:t>Mapping the scientific process</a:t>
            </a:r>
          </a:p>
        </p:txBody>
      </p:sp>
      <p:sp>
        <p:nvSpPr>
          <p:cNvPr id="2" name="Rectangle 1"/>
          <p:cNvSpPr/>
          <p:nvPr/>
        </p:nvSpPr>
        <p:spPr>
          <a:xfrm>
            <a:off x="2648282" y="570991"/>
            <a:ext cx="1607884" cy="21934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68523" tIns="34262" rIns="68523" bIns="34262" rtlCol="0" anchor="ctr"/>
          <a:lstStyle/>
          <a:p>
            <a:pPr algn="ctr"/>
            <a:endParaRPr lang="en-US"/>
          </a:p>
        </p:txBody>
      </p:sp>
      <p:sp>
        <p:nvSpPr>
          <p:cNvPr id="7" name="Rectangle 6"/>
          <p:cNvSpPr/>
          <p:nvPr/>
        </p:nvSpPr>
        <p:spPr>
          <a:xfrm>
            <a:off x="3452223" y="784876"/>
            <a:ext cx="1607884" cy="21934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68523" tIns="34262" rIns="68523" bIns="34262" rtlCol="0" anchor="ctr"/>
          <a:lstStyle/>
          <a:p>
            <a:pPr algn="ctr"/>
            <a:endParaRPr lang="en-US"/>
          </a:p>
        </p:txBody>
      </p:sp>
      <p:sp>
        <p:nvSpPr>
          <p:cNvPr id="8" name="Rectangle 7"/>
          <p:cNvSpPr/>
          <p:nvPr/>
        </p:nvSpPr>
        <p:spPr>
          <a:xfrm>
            <a:off x="7509092" y="572955"/>
            <a:ext cx="1607884" cy="21934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68523" tIns="34262" rIns="68523" bIns="34262" rtlCol="0" anchor="ctr"/>
          <a:lstStyle/>
          <a:p>
            <a:pPr algn="ctr"/>
            <a:endParaRPr lang="en-US"/>
          </a:p>
        </p:txBody>
      </p:sp>
      <p:sp>
        <p:nvSpPr>
          <p:cNvPr id="9" name="Rectangle 8"/>
          <p:cNvSpPr/>
          <p:nvPr/>
        </p:nvSpPr>
        <p:spPr>
          <a:xfrm>
            <a:off x="7837143" y="677170"/>
            <a:ext cx="810304" cy="21934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68523" tIns="34262" rIns="68523" bIns="34262" rtlCol="0" anchor="ctr"/>
          <a:lstStyle/>
          <a:p>
            <a:pPr algn="ctr"/>
            <a:endParaRPr lang="en-US"/>
          </a:p>
        </p:txBody>
      </p:sp>
    </p:spTree>
    <p:extLst>
      <p:ext uri="{BB962C8B-B14F-4D97-AF65-F5344CB8AC3E}">
        <p14:creationId xmlns:p14="http://schemas.microsoft.com/office/powerpoint/2010/main" val="262081826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08-06 at 6.34.4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8372" y="2765778"/>
            <a:ext cx="5165628" cy="2377722"/>
          </a:xfrm>
          <a:prstGeom prst="rect">
            <a:avLst/>
          </a:prstGeom>
        </p:spPr>
      </p:pic>
      <p:pic>
        <p:nvPicPr>
          <p:cNvPr id="5" name="Picture 4" descr="Screen Shot 2017-08-06 at 6.34.0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208889" cy="3305005"/>
          </a:xfrm>
          <a:prstGeom prst="rect">
            <a:avLst/>
          </a:prstGeom>
        </p:spPr>
      </p:pic>
    </p:spTree>
    <p:extLst>
      <p:ext uri="{BB962C8B-B14F-4D97-AF65-F5344CB8AC3E}">
        <p14:creationId xmlns:p14="http://schemas.microsoft.com/office/powerpoint/2010/main" val="120738730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https://s-media-cache-ak0.pinimg.com/736x/3d/f0/8d/3df08d8cf69f1e53ee53bbc12df21c4b.jpg"/>
          <p:cNvPicPr>
            <a:picLocks/>
          </p:cNvPicPr>
          <p:nvPr/>
        </p:nvPicPr>
        <p:blipFill rotWithShape="1">
          <a:blip r:embed="rId3">
            <a:extLst>
              <a:ext uri="{28A0092B-C50C-407E-A947-70E740481C1C}">
                <a14:useLocalDpi xmlns:a14="http://schemas.microsoft.com/office/drawing/2010/main" val="0"/>
              </a:ext>
            </a:extLst>
          </a:blip>
          <a:srcRect l="7242" t="4512" r="5589" b="2850"/>
          <a:stretch/>
        </p:blipFill>
        <p:spPr bwMode="auto">
          <a:xfrm>
            <a:off x="4800600" y="687"/>
            <a:ext cx="4343400" cy="5142161"/>
          </a:xfrm>
          <a:prstGeom prst="rect">
            <a:avLst/>
          </a:prstGeom>
          <a:noFill/>
          <a:ln>
            <a:noFill/>
          </a:ln>
        </p:spPr>
      </p:pic>
      <p:sp>
        <p:nvSpPr>
          <p:cNvPr id="5" name="Rectangle 4"/>
          <p:cNvSpPr/>
          <p:nvPr/>
        </p:nvSpPr>
        <p:spPr>
          <a:xfrm>
            <a:off x="788224" y="170443"/>
            <a:ext cx="2817362" cy="1684499"/>
          </a:xfrm>
          <a:prstGeom prst="rect">
            <a:avLst/>
          </a:prstGeom>
        </p:spPr>
        <p:txBody>
          <a:bodyPr wrap="square" lIns="68529" tIns="34265" rIns="68529" bIns="34265">
            <a:spAutoFit/>
          </a:bodyPr>
          <a:lstStyle/>
          <a:p>
            <a:r>
              <a:rPr lang="en-US" sz="2100" i="1" dirty="0">
                <a:solidFill>
                  <a:schemeClr val="tx1">
                    <a:lumMod val="75000"/>
                    <a:lumOff val="25000"/>
                  </a:schemeClr>
                </a:solidFill>
                <a:latin typeface="Calibri" panose="020F0502020204030204" pitchFamily="34" charset="0"/>
                <a:cs typeface="Calibri" panose="020F0502020204030204" pitchFamily="34" charset="0"/>
              </a:rPr>
              <a:t>“…students cannot fully understand scientific and engineering ideas without engaging in the </a:t>
            </a:r>
            <a:r>
              <a:rPr lang="en-US" sz="2100" i="1"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practices</a:t>
            </a:r>
            <a:r>
              <a:rPr lang="en-US" sz="2100" i="1" dirty="0">
                <a:solidFill>
                  <a:schemeClr val="tx1">
                    <a:lumMod val="75000"/>
                    <a:lumOff val="25000"/>
                  </a:schemeClr>
                </a:solidFill>
                <a:latin typeface="Calibri" panose="020F0502020204030204" pitchFamily="34" charset="0"/>
                <a:cs typeface="Calibri" panose="020F0502020204030204" pitchFamily="34" charset="0"/>
              </a:rPr>
              <a:t> of inquiry…” </a:t>
            </a:r>
          </a:p>
        </p:txBody>
      </p:sp>
      <p:sp>
        <p:nvSpPr>
          <p:cNvPr id="7" name="TextBox 6"/>
          <p:cNvSpPr txBox="1"/>
          <p:nvPr/>
        </p:nvSpPr>
        <p:spPr>
          <a:xfrm>
            <a:off x="42546" y="4860718"/>
            <a:ext cx="6967728" cy="242372"/>
          </a:xfrm>
          <a:prstGeom prst="rect">
            <a:avLst/>
          </a:prstGeom>
          <a:noFill/>
        </p:spPr>
        <p:txBody>
          <a:bodyPr wrap="square" lIns="68529" tIns="34265" rIns="68529" bIns="34265" rtlCol="0">
            <a:spAutoFit/>
          </a:bodyPr>
          <a:lstStyle/>
          <a:p>
            <a:r>
              <a:rPr lang="en-US" dirty="0" smtClean="0"/>
              <a:t>2012 </a:t>
            </a:r>
            <a:r>
              <a:rPr lang="en-US" dirty="0"/>
              <a:t>A Framework for K-12 Science Education, The National Academies, Washington, D.C.</a:t>
            </a:r>
          </a:p>
        </p:txBody>
      </p:sp>
    </p:spTree>
    <p:extLst>
      <p:ext uri="{BB962C8B-B14F-4D97-AF65-F5344CB8AC3E}">
        <p14:creationId xmlns:p14="http://schemas.microsoft.com/office/powerpoint/2010/main" val="539476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5" descr="https://s-media-cache-ak0.pinimg.com/736x/3d/f0/8d/3df08d8cf69f1e53ee53bbc12df21c4b.jpg"/>
          <p:cNvPicPr>
            <a:picLocks/>
          </p:cNvPicPr>
          <p:nvPr/>
        </p:nvPicPr>
        <p:blipFill rotWithShape="1">
          <a:blip r:embed="rId3">
            <a:extLst>
              <a:ext uri="{28A0092B-C50C-407E-A947-70E740481C1C}">
                <a14:useLocalDpi xmlns:a14="http://schemas.microsoft.com/office/drawing/2010/main" val="0"/>
              </a:ext>
            </a:extLst>
          </a:blip>
          <a:srcRect l="7242" t="4512" r="5589" b="2850"/>
          <a:stretch/>
        </p:blipFill>
        <p:spPr bwMode="auto">
          <a:xfrm>
            <a:off x="4800600" y="687"/>
            <a:ext cx="4343400" cy="5142161"/>
          </a:xfrm>
          <a:prstGeom prst="rect">
            <a:avLst/>
          </a:prstGeom>
          <a:noFill/>
          <a:ln>
            <a:noFill/>
          </a:ln>
        </p:spPr>
      </p:pic>
      <p:sp>
        <p:nvSpPr>
          <p:cNvPr id="5" name="Rectangle 4"/>
          <p:cNvSpPr/>
          <p:nvPr/>
        </p:nvSpPr>
        <p:spPr>
          <a:xfrm>
            <a:off x="788224" y="170436"/>
            <a:ext cx="2817362" cy="2008216"/>
          </a:xfrm>
          <a:prstGeom prst="rect">
            <a:avLst/>
          </a:prstGeom>
        </p:spPr>
        <p:txBody>
          <a:bodyPr wrap="square" lIns="68529" tIns="34265" rIns="68529" bIns="34265">
            <a:spAutoFit/>
          </a:bodyPr>
          <a:lstStyle/>
          <a:p>
            <a:r>
              <a:rPr lang="en-US" sz="2100" i="1" dirty="0">
                <a:solidFill>
                  <a:schemeClr val="tx1">
                    <a:lumMod val="75000"/>
                    <a:lumOff val="25000"/>
                  </a:schemeClr>
                </a:solidFill>
                <a:latin typeface="Calibri" panose="020F0502020204030204" pitchFamily="34" charset="0"/>
                <a:cs typeface="Calibri" panose="020F0502020204030204" pitchFamily="34" charset="0"/>
              </a:rPr>
              <a:t>“…students cannot fully understand scientific and engineering ideas without engaging in the </a:t>
            </a:r>
            <a:r>
              <a:rPr lang="en-US" sz="2100" i="1" dirty="0">
                <a:solidFill>
                  <a:schemeClr val="accent5">
                    <a:lumMod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practices</a:t>
            </a:r>
            <a:r>
              <a:rPr lang="en-US" sz="2100" i="1" dirty="0">
                <a:solidFill>
                  <a:schemeClr val="tx1">
                    <a:lumMod val="75000"/>
                    <a:lumOff val="25000"/>
                  </a:schemeClr>
                </a:solidFill>
                <a:latin typeface="Calibri" panose="020F0502020204030204" pitchFamily="34" charset="0"/>
                <a:cs typeface="Calibri" panose="020F0502020204030204" pitchFamily="34" charset="0"/>
              </a:rPr>
              <a:t> of inquiry…”</a:t>
            </a:r>
            <a:endParaRPr lang="en-US" sz="2100" dirty="0">
              <a:solidFill>
                <a:schemeClr val="tx1">
                  <a:lumMod val="75000"/>
                  <a:lumOff val="25000"/>
                </a:schemeClr>
              </a:solidFill>
              <a:latin typeface="Calibri" panose="020F0502020204030204" pitchFamily="34" charset="0"/>
              <a:cs typeface="Calibri" panose="020F0502020204030204" pitchFamily="34" charset="0"/>
            </a:endParaRPr>
          </a:p>
          <a:p>
            <a:r>
              <a:rPr lang="en-US" sz="2100" i="1" dirty="0">
                <a:solidFill>
                  <a:schemeClr val="tx1">
                    <a:lumMod val="75000"/>
                    <a:lumOff val="25000"/>
                  </a:schemeClr>
                </a:solidFill>
                <a:latin typeface="Calibri" panose="020F0502020204030204" pitchFamily="34" charset="0"/>
                <a:cs typeface="Calibri" panose="020F0502020204030204" pitchFamily="34" charset="0"/>
              </a:rPr>
              <a:t> </a:t>
            </a:r>
          </a:p>
        </p:txBody>
      </p:sp>
      <p:sp>
        <p:nvSpPr>
          <p:cNvPr id="7" name="TextBox 6"/>
          <p:cNvSpPr txBox="1"/>
          <p:nvPr/>
        </p:nvSpPr>
        <p:spPr>
          <a:xfrm>
            <a:off x="42546" y="4860718"/>
            <a:ext cx="6967728" cy="242372"/>
          </a:xfrm>
          <a:prstGeom prst="rect">
            <a:avLst/>
          </a:prstGeom>
          <a:noFill/>
        </p:spPr>
        <p:txBody>
          <a:bodyPr wrap="square" lIns="68529" tIns="34265" rIns="68529" bIns="34265" rtlCol="0">
            <a:spAutoFit/>
          </a:bodyPr>
          <a:lstStyle/>
          <a:p>
            <a:r>
              <a:rPr lang="en-US" dirty="0" smtClean="0"/>
              <a:t>2012 </a:t>
            </a:r>
            <a:r>
              <a:rPr lang="en-US" dirty="0"/>
              <a:t>A Framework for K-12 Science Education, The National Academies, Washington, D.C.</a:t>
            </a:r>
          </a:p>
        </p:txBody>
      </p:sp>
      <p:sp>
        <p:nvSpPr>
          <p:cNvPr id="2" name="Rectangle 1"/>
          <p:cNvSpPr/>
          <p:nvPr/>
        </p:nvSpPr>
        <p:spPr>
          <a:xfrm>
            <a:off x="1" y="2074115"/>
            <a:ext cx="4797777" cy="2554513"/>
          </a:xfrm>
          <a:prstGeom prst="rect">
            <a:avLst/>
          </a:prstGeom>
        </p:spPr>
        <p:txBody>
          <a:bodyPr wrap="square" lIns="91408" tIns="45704" rIns="91408" bIns="45704">
            <a:spAutoFit/>
          </a:bodyPr>
          <a:lstStyle/>
          <a:p>
            <a:pPr marL="342781" indent="-342781">
              <a:buFont typeface="Arial"/>
              <a:buChar char="•"/>
            </a:pPr>
            <a:r>
              <a:rPr lang="en-US" sz="2000" dirty="0">
                <a:solidFill>
                  <a:schemeClr val="tx1"/>
                </a:solidFill>
                <a:latin typeface="Times New Roman"/>
                <a:cs typeface="Times New Roman"/>
              </a:rPr>
              <a:t>Support exploration of the big ideas</a:t>
            </a:r>
          </a:p>
          <a:p>
            <a:endParaRPr lang="en-US" sz="2000" dirty="0">
              <a:solidFill>
                <a:schemeClr val="tx1"/>
              </a:solidFill>
              <a:latin typeface="Times New Roman"/>
              <a:cs typeface="Times New Roman"/>
            </a:endParaRPr>
          </a:p>
          <a:p>
            <a:pPr marL="342781" indent="-342781">
              <a:buFont typeface="Arial"/>
              <a:buChar char="•"/>
            </a:pPr>
            <a:r>
              <a:rPr lang="en-US" sz="2000" dirty="0">
                <a:solidFill>
                  <a:schemeClr val="tx1"/>
                </a:solidFill>
                <a:latin typeface="Times New Roman"/>
                <a:cs typeface="Times New Roman"/>
              </a:rPr>
              <a:t>Engaging tasks</a:t>
            </a:r>
          </a:p>
          <a:p>
            <a:pPr marL="342781" indent="-342781">
              <a:buFont typeface="Arial"/>
              <a:buChar char="•"/>
            </a:pPr>
            <a:endParaRPr lang="en-US" sz="2000" dirty="0">
              <a:solidFill>
                <a:schemeClr val="tx1"/>
              </a:solidFill>
              <a:latin typeface="Times New Roman"/>
              <a:cs typeface="Times New Roman"/>
            </a:endParaRPr>
          </a:p>
          <a:p>
            <a:pPr marL="342781" indent="-342781">
              <a:buFont typeface="Arial"/>
              <a:buChar char="•"/>
            </a:pPr>
            <a:r>
              <a:rPr lang="en-US" sz="2000" dirty="0">
                <a:solidFill>
                  <a:schemeClr val="tx1"/>
                </a:solidFill>
                <a:latin typeface="Times New Roman"/>
                <a:cs typeface="Times New Roman"/>
              </a:rPr>
              <a:t>Constructing knowledge and refining ideas </a:t>
            </a:r>
            <a:r>
              <a:rPr lang="en-US" sz="2000" dirty="0">
                <a:solidFill>
                  <a:schemeClr val="tx1"/>
                </a:solidFill>
                <a:latin typeface="Times New Roman"/>
                <a:cs typeface="Times New Roman"/>
              </a:rPr>
              <a:t>through group </a:t>
            </a:r>
            <a:r>
              <a:rPr lang="en-US" sz="2000" dirty="0">
                <a:solidFill>
                  <a:schemeClr val="tx1"/>
                </a:solidFill>
                <a:latin typeface="Times New Roman"/>
                <a:cs typeface="Times New Roman"/>
              </a:rPr>
              <a:t>work and discussions</a:t>
            </a:r>
          </a:p>
          <a:p>
            <a:pPr marL="342781" indent="-342781">
              <a:buFont typeface="Arial"/>
              <a:buChar char="•"/>
            </a:pPr>
            <a:endParaRPr lang="en-US" sz="2000" dirty="0">
              <a:solidFill>
                <a:schemeClr val="tx1"/>
              </a:solidFill>
              <a:latin typeface="Times New Roman"/>
              <a:cs typeface="Times New Roman"/>
            </a:endParaRPr>
          </a:p>
          <a:p>
            <a:pPr marL="342781" indent="-342781">
              <a:buFont typeface="Arial"/>
              <a:buChar char="•"/>
            </a:pPr>
            <a:endParaRPr lang="en-US" sz="2000" dirty="0">
              <a:solidFill>
                <a:schemeClr val="tx1"/>
              </a:solidFill>
              <a:latin typeface="Times New Roman"/>
              <a:cs typeface="Times New Roman"/>
            </a:endParaRPr>
          </a:p>
        </p:txBody>
      </p:sp>
    </p:spTree>
    <p:extLst>
      <p:ext uri="{BB962C8B-B14F-4D97-AF65-F5344CB8AC3E}">
        <p14:creationId xmlns:p14="http://schemas.microsoft.com/office/powerpoint/2010/main" val="944851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7-10-22 at 7.11.0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0"/>
            <a:ext cx="8305800" cy="5143500"/>
          </a:xfrm>
          <a:prstGeom prst="rect">
            <a:avLst/>
          </a:prstGeom>
        </p:spPr>
      </p:pic>
      <p:pic>
        <p:nvPicPr>
          <p:cNvPr id="5" name="Shape 145"/>
          <p:cNvPicPr preferRelativeResize="0"/>
          <p:nvPr/>
        </p:nvPicPr>
        <p:blipFill rotWithShape="1">
          <a:blip r:embed="rId3">
            <a:alphaModFix/>
          </a:blip>
          <a:srcRect/>
          <a:stretch/>
        </p:blipFill>
        <p:spPr>
          <a:xfrm>
            <a:off x="979499" y="2853177"/>
            <a:ext cx="2869585" cy="585784"/>
          </a:xfrm>
          <a:prstGeom prst="rect">
            <a:avLst/>
          </a:prstGeom>
          <a:noFill/>
          <a:ln>
            <a:noFill/>
          </a:ln>
        </p:spPr>
      </p:pic>
      <p:pic>
        <p:nvPicPr>
          <p:cNvPr id="6" name="Picture 7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2266" y="3677791"/>
            <a:ext cx="2802058" cy="110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068774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Communication Challenges for </a:t>
            </a:r>
            <a:br>
              <a:rPr lang="en-US" dirty="0" smtClean="0">
                <a:latin typeface="Times New Roman"/>
                <a:cs typeface="Times New Roman"/>
              </a:rPr>
            </a:br>
            <a:r>
              <a:rPr lang="en-US" dirty="0" smtClean="0">
                <a:latin typeface="Times New Roman"/>
                <a:cs typeface="Times New Roman"/>
              </a:rPr>
              <a:t>Scientists and Educators </a:t>
            </a:r>
            <a:endParaRPr lang="en-US" dirty="0">
              <a:latin typeface="Times New Roman"/>
              <a:cs typeface="Times New Roman"/>
            </a:endParaRPr>
          </a:p>
        </p:txBody>
      </p:sp>
      <p:sp>
        <p:nvSpPr>
          <p:cNvPr id="3" name="Content Placeholder 2"/>
          <p:cNvSpPr>
            <a:spLocks noGrp="1"/>
          </p:cNvSpPr>
          <p:nvPr>
            <p:ph idx="1"/>
          </p:nvPr>
        </p:nvSpPr>
        <p:spPr>
          <a:xfrm>
            <a:off x="141111" y="1242490"/>
            <a:ext cx="5362222" cy="3394472"/>
          </a:xfrm>
        </p:spPr>
        <p:txBody>
          <a:bodyPr>
            <a:normAutofit/>
          </a:bodyPr>
          <a:lstStyle/>
          <a:p>
            <a:r>
              <a:rPr lang="en-US" dirty="0">
                <a:solidFill>
                  <a:srgbClr val="A6A6A6"/>
                </a:solidFill>
                <a:latin typeface="Times New Roman"/>
                <a:cs typeface="Times New Roman"/>
              </a:rPr>
              <a:t>H</a:t>
            </a:r>
            <a:r>
              <a:rPr lang="en-US" dirty="0" smtClean="0">
                <a:solidFill>
                  <a:srgbClr val="A6A6A6"/>
                </a:solidFill>
                <a:latin typeface="Times New Roman"/>
                <a:cs typeface="Times New Roman"/>
              </a:rPr>
              <a:t>ow we know what we know; describing and experiencing science</a:t>
            </a:r>
          </a:p>
          <a:p>
            <a:endParaRPr lang="en-US" dirty="0">
              <a:latin typeface="Times New Roman"/>
              <a:cs typeface="Times New Roman"/>
            </a:endParaRPr>
          </a:p>
          <a:p>
            <a:endParaRPr lang="en-US" dirty="0" smtClean="0">
              <a:latin typeface="Times New Roman"/>
              <a:cs typeface="Times New Roman"/>
            </a:endParaRPr>
          </a:p>
          <a:p>
            <a:pPr marL="0" indent="0">
              <a:buNone/>
            </a:pPr>
            <a:endParaRPr lang="en-US" dirty="0" smtClean="0">
              <a:latin typeface="Times New Roman"/>
              <a:cs typeface="Times New Roman"/>
            </a:endParaRPr>
          </a:p>
          <a:p>
            <a:r>
              <a:rPr lang="en-US" dirty="0" smtClean="0">
                <a:latin typeface="Times New Roman"/>
                <a:cs typeface="Times New Roman"/>
              </a:rPr>
              <a:t>The interrelationships and feedbacks among components of the Earth system</a:t>
            </a:r>
          </a:p>
          <a:p>
            <a:pPr marL="0" indent="0">
              <a:buNone/>
            </a:pPr>
            <a:r>
              <a:rPr lang="en-US" dirty="0">
                <a:latin typeface="Times New Roman"/>
                <a:cs typeface="Times New Roman"/>
              </a:rPr>
              <a:t>	</a:t>
            </a:r>
            <a:r>
              <a:rPr lang="en-US" dirty="0" smtClean="0">
                <a:latin typeface="Times New Roman"/>
                <a:cs typeface="Times New Roman"/>
              </a:rPr>
              <a:t>(physical, chemical, biological)</a:t>
            </a:r>
            <a:endParaRPr lang="en-US" dirty="0">
              <a:latin typeface="Times New Roman"/>
              <a:cs typeface="Times New Roman"/>
            </a:endParaRPr>
          </a:p>
        </p:txBody>
      </p:sp>
      <p:pic>
        <p:nvPicPr>
          <p:cNvPr id="4" name="Picture 3" descr="Screen Shot 2017-03-08 at 10.34.10 PM.png"/>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5368140" y="1432520"/>
            <a:ext cx="3140860" cy="978047"/>
          </a:xfrm>
          <a:prstGeom prst="rect">
            <a:avLst/>
          </a:prstGeom>
        </p:spPr>
      </p:pic>
      <p:pic>
        <p:nvPicPr>
          <p:cNvPr id="5" name="Picture 4" descr="UGC_Logo_No5_version04.jpg"/>
          <p:cNvPicPr>
            <a:picLocks noChangeAspect="1"/>
          </p:cNvPicPr>
          <p:nvPr/>
        </p:nvPicPr>
        <p:blipFill rotWithShape="1">
          <a:blip r:embed="rId4">
            <a:extLst>
              <a:ext uri="{28A0092B-C50C-407E-A947-70E740481C1C}">
                <a14:useLocalDpi xmlns:a14="http://schemas.microsoft.com/office/drawing/2010/main" val="0"/>
              </a:ext>
            </a:extLst>
          </a:blip>
          <a:srcRect l="4037" t="3201" r="50784" b="55686"/>
          <a:stretch/>
        </p:blipFill>
        <p:spPr>
          <a:xfrm>
            <a:off x="5883050" y="2700553"/>
            <a:ext cx="2343727" cy="2245394"/>
          </a:xfrm>
          <a:prstGeom prst="rect">
            <a:avLst/>
          </a:prstGeom>
        </p:spPr>
      </p:pic>
    </p:spTree>
    <p:extLst>
      <p:ext uri="{BB962C8B-B14F-4D97-AF65-F5344CB8AC3E}">
        <p14:creationId xmlns:p14="http://schemas.microsoft.com/office/powerpoint/2010/main" val="315771421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3-24 at 9.17.5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82" y="2421252"/>
            <a:ext cx="4305423" cy="1052374"/>
          </a:xfrm>
          <a:prstGeom prst="rect">
            <a:avLst/>
          </a:prstGeom>
        </p:spPr>
      </p:pic>
      <p:pic>
        <p:nvPicPr>
          <p:cNvPr id="3" name="Picture 2" descr="Screen Shot 2017-03-24 at 9.19.29 AM.png"/>
          <p:cNvPicPr>
            <a:picLocks noChangeAspect="1"/>
          </p:cNvPicPr>
          <p:nvPr/>
        </p:nvPicPr>
        <p:blipFill rotWithShape="1">
          <a:blip r:embed="rId3">
            <a:extLst>
              <a:ext uri="{28A0092B-C50C-407E-A947-70E740481C1C}">
                <a14:useLocalDpi xmlns:a14="http://schemas.microsoft.com/office/drawing/2010/main" val="0"/>
              </a:ext>
            </a:extLst>
          </a:blip>
          <a:srcRect t="6518"/>
          <a:stretch/>
        </p:blipFill>
        <p:spPr>
          <a:xfrm>
            <a:off x="5741141" y="0"/>
            <a:ext cx="3406884" cy="2288940"/>
          </a:xfrm>
          <a:prstGeom prst="rect">
            <a:avLst/>
          </a:prstGeom>
        </p:spPr>
      </p:pic>
      <p:pic>
        <p:nvPicPr>
          <p:cNvPr id="6" name="Picture 5" descr="Screen Shot 2017-03-24 at 9.21.07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 y="-59167"/>
            <a:ext cx="5756350" cy="1284013"/>
          </a:xfrm>
          <a:prstGeom prst="rect">
            <a:avLst/>
          </a:prstGeom>
        </p:spPr>
      </p:pic>
      <p:pic>
        <p:nvPicPr>
          <p:cNvPr id="7" name="Picture 6" descr="Screen Shot 2017-03-24 at 9.20.34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88" y="1217300"/>
            <a:ext cx="5776783" cy="1349549"/>
          </a:xfrm>
          <a:prstGeom prst="rect">
            <a:avLst/>
          </a:prstGeom>
        </p:spPr>
      </p:pic>
      <p:pic>
        <p:nvPicPr>
          <p:cNvPr id="8" name="Picture 7" descr="Screen Shot 2017-03-24 at 9.22.54 AM.png"/>
          <p:cNvPicPr>
            <a:picLocks noChangeAspect="1"/>
          </p:cNvPicPr>
          <p:nvPr/>
        </p:nvPicPr>
        <p:blipFill rotWithShape="1">
          <a:blip r:embed="rId6">
            <a:extLst>
              <a:ext uri="{28A0092B-C50C-407E-A947-70E740481C1C}">
                <a14:useLocalDpi xmlns:a14="http://schemas.microsoft.com/office/drawing/2010/main" val="0"/>
              </a:ext>
            </a:extLst>
          </a:blip>
          <a:srcRect b="30357"/>
          <a:stretch/>
        </p:blipFill>
        <p:spPr>
          <a:xfrm>
            <a:off x="7092847" y="2356556"/>
            <a:ext cx="2096099" cy="1100667"/>
          </a:xfrm>
          <a:prstGeom prst="rect">
            <a:avLst/>
          </a:prstGeom>
        </p:spPr>
      </p:pic>
      <p:pic>
        <p:nvPicPr>
          <p:cNvPr id="10" name="Picture 9" descr="Screen Shot 2017-03-24 at 9.26.20 AM.png"/>
          <p:cNvPicPr>
            <a:picLocks noChangeAspect="1"/>
          </p:cNvPicPr>
          <p:nvPr/>
        </p:nvPicPr>
        <p:blipFill rotWithShape="1">
          <a:blip r:embed="rId7">
            <a:extLst>
              <a:ext uri="{28A0092B-C50C-407E-A947-70E740481C1C}">
                <a14:useLocalDpi xmlns:a14="http://schemas.microsoft.com/office/drawing/2010/main" val="0"/>
              </a:ext>
            </a:extLst>
          </a:blip>
          <a:srcRect l="11294" t="7716" r="7986"/>
          <a:stretch/>
        </p:blipFill>
        <p:spPr>
          <a:xfrm>
            <a:off x="5729934" y="3532684"/>
            <a:ext cx="3414113" cy="1610858"/>
          </a:xfrm>
          <a:prstGeom prst="rect">
            <a:avLst/>
          </a:prstGeom>
        </p:spPr>
      </p:pic>
      <p:pic>
        <p:nvPicPr>
          <p:cNvPr id="11" name="Picture 10" descr="Screen Shot 2017-03-24 at 9.25.29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33" y="3919285"/>
            <a:ext cx="5756354" cy="1224260"/>
          </a:xfrm>
          <a:prstGeom prst="rect">
            <a:avLst/>
          </a:prstGeom>
        </p:spPr>
      </p:pic>
      <p:pic>
        <p:nvPicPr>
          <p:cNvPr id="9" name="Picture 8" descr="Screen Shot 2017-03-08 at 10.31.28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85313" y="2540345"/>
            <a:ext cx="1557810" cy="1398641"/>
          </a:xfrm>
          <a:prstGeom prst="rect">
            <a:avLst/>
          </a:prstGeom>
        </p:spPr>
      </p:pic>
      <p:pic>
        <p:nvPicPr>
          <p:cNvPr id="12" name="Shape 141" descr="National Oceanic and Atmospheric Administration, United States Department of Commerce"/>
          <p:cNvPicPr preferRelativeResize="0"/>
          <p:nvPr/>
        </p:nvPicPr>
        <p:blipFill rotWithShape="1">
          <a:blip r:embed="rId10">
            <a:alphaModFix/>
          </a:blip>
          <a:srcRect/>
          <a:stretch/>
        </p:blipFill>
        <p:spPr>
          <a:xfrm>
            <a:off x="46" y="3435371"/>
            <a:ext cx="4194855" cy="552541"/>
          </a:xfrm>
          <a:prstGeom prst="rect">
            <a:avLst/>
          </a:prstGeom>
          <a:noFill/>
          <a:ln>
            <a:noFill/>
          </a:ln>
        </p:spPr>
      </p:pic>
      <p:pic>
        <p:nvPicPr>
          <p:cNvPr id="13" name="Picture 12" descr="Screen Shot 2018-02-08 at 9.02.22 PM.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16224" y="1593146"/>
            <a:ext cx="1566333" cy="2007339"/>
          </a:xfrm>
          <a:prstGeom prst="rect">
            <a:avLst/>
          </a:prstGeom>
        </p:spPr>
      </p:pic>
      <p:pic>
        <p:nvPicPr>
          <p:cNvPr id="14" name="Picture 13" descr="Screen Shot 2018-02-08 at 9.01.54 PM.png"/>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29999" y="3228979"/>
            <a:ext cx="1552563" cy="712232"/>
          </a:xfrm>
          <a:prstGeom prst="rect">
            <a:avLst/>
          </a:prstGeom>
        </p:spPr>
      </p:pic>
    </p:spTree>
    <p:extLst>
      <p:ext uri="{BB962C8B-B14F-4D97-AF65-F5344CB8AC3E}">
        <p14:creationId xmlns:p14="http://schemas.microsoft.com/office/powerpoint/2010/main" val="3173469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440" y="343482"/>
            <a:ext cx="8040628" cy="857027"/>
          </a:xfrm>
        </p:spPr>
        <p:txBody>
          <a:bodyPr>
            <a:normAutofit fontScale="90000"/>
          </a:bodyPr>
          <a:lstStyle/>
          <a:p>
            <a:r>
              <a:rPr lang="en-US" dirty="0">
                <a:latin typeface="Times"/>
                <a:cs typeface="Times"/>
              </a:rPr>
              <a:t>Next Generation Science Standards</a:t>
            </a:r>
            <a:br>
              <a:rPr lang="en-US" dirty="0">
                <a:latin typeface="Times"/>
                <a:cs typeface="Times"/>
              </a:rPr>
            </a:br>
            <a:r>
              <a:rPr lang="en-US" dirty="0">
                <a:latin typeface="Times"/>
                <a:cs typeface="Times"/>
              </a:rPr>
              <a:t>Earth Systems Performance Expectations </a:t>
            </a:r>
          </a:p>
        </p:txBody>
      </p:sp>
      <p:sp>
        <p:nvSpPr>
          <p:cNvPr id="3" name="Content Placeholder 2"/>
          <p:cNvSpPr>
            <a:spLocks noGrp="1"/>
          </p:cNvSpPr>
          <p:nvPr>
            <p:ph idx="1"/>
          </p:nvPr>
        </p:nvSpPr>
        <p:spPr>
          <a:xfrm>
            <a:off x="1142999" y="1506269"/>
            <a:ext cx="6955360" cy="3393588"/>
          </a:xfrm>
        </p:spPr>
        <p:txBody>
          <a:bodyPr>
            <a:normAutofit fontScale="77500" lnSpcReduction="20000"/>
          </a:bodyPr>
          <a:lstStyle/>
          <a:p>
            <a:endParaRPr lang="en-US" dirty="0">
              <a:latin typeface="Times"/>
              <a:cs typeface="Times"/>
            </a:endParaRPr>
          </a:p>
          <a:p>
            <a:r>
              <a:rPr lang="en-US" dirty="0">
                <a:latin typeface="Times"/>
                <a:cs typeface="Times"/>
              </a:rPr>
              <a:t>5-ESS2-1. </a:t>
            </a:r>
            <a:r>
              <a:rPr lang="en-US" dirty="0">
                <a:solidFill>
                  <a:srgbClr val="000000"/>
                </a:solidFill>
                <a:latin typeface="Times"/>
                <a:cs typeface="Times"/>
              </a:rPr>
              <a:t>Develop a model using an example to describe ways the geosphere, biosphere, hydrosphere, and/or atmosphere interact. </a:t>
            </a:r>
          </a:p>
          <a:p>
            <a:pPr marL="0" indent="0">
              <a:buNone/>
            </a:pPr>
            <a:endParaRPr lang="en-US" b="1" dirty="0">
              <a:solidFill>
                <a:srgbClr val="000000"/>
              </a:solidFill>
              <a:latin typeface="Times"/>
              <a:cs typeface="Times"/>
            </a:endParaRPr>
          </a:p>
          <a:p>
            <a:pPr marL="0" indent="0">
              <a:buNone/>
            </a:pPr>
            <a:endParaRPr lang="en-US" b="1" dirty="0">
              <a:solidFill>
                <a:srgbClr val="000000"/>
              </a:solidFill>
              <a:latin typeface="Times"/>
              <a:cs typeface="Times"/>
            </a:endParaRPr>
          </a:p>
          <a:p>
            <a:pPr marL="0" indent="0">
              <a:buNone/>
            </a:pPr>
            <a:endParaRPr lang="en-US" b="1" dirty="0">
              <a:solidFill>
                <a:srgbClr val="000000"/>
              </a:solidFill>
              <a:latin typeface="Times"/>
              <a:cs typeface="Times"/>
            </a:endParaRPr>
          </a:p>
          <a:p>
            <a:pPr marL="0" indent="0">
              <a:buNone/>
            </a:pPr>
            <a:endParaRPr lang="en-US" b="1" dirty="0">
              <a:solidFill>
                <a:srgbClr val="000000"/>
              </a:solidFill>
              <a:latin typeface="Times"/>
              <a:cs typeface="Times"/>
            </a:endParaRPr>
          </a:p>
          <a:p>
            <a:pPr marL="0" indent="0">
              <a:buNone/>
            </a:pPr>
            <a:endParaRPr lang="en-US" b="1" dirty="0">
              <a:solidFill>
                <a:srgbClr val="000000"/>
              </a:solidFill>
              <a:latin typeface="Times"/>
              <a:cs typeface="Times"/>
            </a:endParaRPr>
          </a:p>
          <a:p>
            <a:r>
              <a:rPr lang="en-US" dirty="0">
                <a:solidFill>
                  <a:srgbClr val="000000"/>
                </a:solidFill>
                <a:latin typeface="Times"/>
                <a:cs typeface="Times"/>
              </a:rPr>
              <a:t>HS-ESS2-2. Analyze geoscience data to make the claim that one change to Earth’s surface can create feedbacks that cause changes to other Earth systems. </a:t>
            </a:r>
          </a:p>
          <a:p>
            <a:pPr marL="0" indent="0">
              <a:buNone/>
            </a:pPr>
            <a:endParaRPr lang="en-US" b="1" dirty="0">
              <a:solidFill>
                <a:srgbClr val="000000"/>
              </a:solidFill>
              <a:latin typeface="Times"/>
              <a:cs typeface="Times"/>
            </a:endParaRPr>
          </a:p>
          <a:p>
            <a:pPr marL="0" indent="0" algn="just">
              <a:buNone/>
            </a:pPr>
            <a:endParaRPr lang="en-US" dirty="0">
              <a:latin typeface="Times"/>
              <a:cs typeface="Times"/>
            </a:endParaRPr>
          </a:p>
        </p:txBody>
      </p:sp>
    </p:spTree>
    <p:extLst>
      <p:ext uri="{BB962C8B-B14F-4D97-AF65-F5344CB8AC3E}">
        <p14:creationId xmlns:p14="http://schemas.microsoft.com/office/powerpoint/2010/main" val="2458748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1" y="1506269"/>
            <a:ext cx="7208491" cy="3393588"/>
          </a:xfrm>
        </p:spPr>
        <p:txBody>
          <a:bodyPr>
            <a:normAutofit fontScale="85000" lnSpcReduction="20000"/>
          </a:bodyPr>
          <a:lstStyle/>
          <a:p>
            <a:endParaRPr lang="en-US" dirty="0">
              <a:latin typeface="Times"/>
              <a:cs typeface="Times"/>
            </a:endParaRPr>
          </a:p>
          <a:p>
            <a:r>
              <a:rPr lang="en-US" dirty="0">
                <a:latin typeface="Times"/>
                <a:cs typeface="Times"/>
              </a:rPr>
              <a:t>5-ESS2-1. </a:t>
            </a:r>
            <a:r>
              <a:rPr lang="en-US" dirty="0">
                <a:solidFill>
                  <a:srgbClr val="3366FF"/>
                </a:solidFill>
                <a:latin typeface="Times"/>
                <a:cs typeface="Times"/>
              </a:rPr>
              <a:t>Develop a model </a:t>
            </a:r>
            <a:r>
              <a:rPr lang="en-US" dirty="0">
                <a:latin typeface="Times"/>
                <a:cs typeface="Times"/>
              </a:rPr>
              <a:t>using an example to describe ways </a:t>
            </a:r>
          </a:p>
          <a:p>
            <a:pPr marL="0" indent="0">
              <a:buNone/>
            </a:pPr>
            <a:r>
              <a:rPr lang="en-US" dirty="0">
                <a:latin typeface="Times"/>
                <a:cs typeface="Times"/>
              </a:rPr>
              <a:t>    the geosphere, biosphere, hydrosphere, and/or atmosphere </a:t>
            </a:r>
            <a:r>
              <a:rPr lang="en-US" dirty="0">
                <a:solidFill>
                  <a:srgbClr val="008000"/>
                </a:solidFill>
                <a:latin typeface="Times"/>
                <a:cs typeface="Times"/>
              </a:rPr>
              <a:t>interact</a:t>
            </a:r>
            <a:r>
              <a:rPr lang="en-US" dirty="0">
                <a:latin typeface="Times"/>
                <a:cs typeface="Times"/>
              </a:rPr>
              <a:t>. </a:t>
            </a:r>
          </a:p>
          <a:p>
            <a:pPr marL="0" indent="0">
              <a:buNone/>
            </a:pPr>
            <a:endParaRPr lang="en-US" b="1" dirty="0">
              <a:latin typeface="Times"/>
              <a:cs typeface="Times"/>
            </a:endParaRPr>
          </a:p>
          <a:p>
            <a:pPr marL="0" indent="0">
              <a:buNone/>
            </a:pPr>
            <a:endParaRPr lang="en-US" b="1" dirty="0">
              <a:latin typeface="Times"/>
              <a:cs typeface="Times"/>
            </a:endParaRPr>
          </a:p>
          <a:p>
            <a:pPr marL="0" indent="0">
              <a:buNone/>
            </a:pPr>
            <a:endParaRPr lang="en-US" b="1" dirty="0">
              <a:latin typeface="Times"/>
              <a:cs typeface="Times"/>
            </a:endParaRPr>
          </a:p>
          <a:p>
            <a:pPr marL="0" indent="0">
              <a:buNone/>
            </a:pPr>
            <a:endParaRPr lang="en-US" b="1" dirty="0">
              <a:latin typeface="Times"/>
              <a:cs typeface="Times"/>
            </a:endParaRPr>
          </a:p>
          <a:p>
            <a:pPr marL="0" indent="0">
              <a:buNone/>
            </a:pPr>
            <a:endParaRPr lang="en-US" b="1" dirty="0">
              <a:latin typeface="Times"/>
              <a:cs typeface="Times"/>
            </a:endParaRPr>
          </a:p>
          <a:p>
            <a:r>
              <a:rPr lang="en-US" dirty="0">
                <a:latin typeface="Times"/>
                <a:cs typeface="Times"/>
              </a:rPr>
              <a:t>HS-ESS2-2. </a:t>
            </a:r>
            <a:r>
              <a:rPr lang="en-US" dirty="0">
                <a:solidFill>
                  <a:srgbClr val="3366FF"/>
                </a:solidFill>
                <a:latin typeface="Times"/>
                <a:cs typeface="Times"/>
              </a:rPr>
              <a:t>Analyze geoscience data to make the claim </a:t>
            </a:r>
            <a:r>
              <a:rPr lang="en-US" dirty="0">
                <a:latin typeface="Times"/>
                <a:cs typeface="Times"/>
              </a:rPr>
              <a:t>that one change to Earth’s surface can create </a:t>
            </a:r>
            <a:r>
              <a:rPr lang="en-US" dirty="0">
                <a:solidFill>
                  <a:srgbClr val="008000"/>
                </a:solidFill>
                <a:latin typeface="Times"/>
                <a:cs typeface="Times"/>
              </a:rPr>
              <a:t>feedbacks that cause changes</a:t>
            </a:r>
            <a:r>
              <a:rPr lang="en-US" dirty="0">
                <a:latin typeface="Times"/>
                <a:cs typeface="Times"/>
              </a:rPr>
              <a:t> to other Earth systems. </a:t>
            </a:r>
          </a:p>
          <a:p>
            <a:pPr marL="0" indent="0">
              <a:buNone/>
            </a:pPr>
            <a:endParaRPr lang="en-US" b="1" dirty="0"/>
          </a:p>
          <a:p>
            <a:pPr marL="0" indent="0" algn="just">
              <a:buNone/>
            </a:pPr>
            <a:endParaRPr lang="en-US" dirty="0"/>
          </a:p>
        </p:txBody>
      </p:sp>
      <p:sp>
        <p:nvSpPr>
          <p:cNvPr id="5" name="Rectangle 4"/>
          <p:cNvSpPr/>
          <p:nvPr/>
        </p:nvSpPr>
        <p:spPr>
          <a:xfrm>
            <a:off x="2180526" y="1130021"/>
            <a:ext cx="2073791" cy="415497"/>
          </a:xfrm>
          <a:prstGeom prst="rect">
            <a:avLst/>
          </a:prstGeom>
          <a:ln>
            <a:solidFill>
              <a:srgbClr val="3366FF"/>
            </a:solidFill>
          </a:ln>
        </p:spPr>
        <p:txBody>
          <a:bodyPr wrap="none" lIns="68544" tIns="34273" rIns="68544" bIns="34273">
            <a:spAutoFit/>
          </a:bodyPr>
          <a:lstStyle/>
          <a:p>
            <a:r>
              <a:rPr lang="en-US" dirty="0">
                <a:solidFill>
                  <a:srgbClr val="3366FF"/>
                </a:solidFill>
                <a:latin typeface="Times New Roman"/>
                <a:ea typeface="Times New Roman"/>
                <a:cs typeface="Times New Roman"/>
              </a:rPr>
              <a:t>Science and Engineering Practice</a:t>
            </a:r>
          </a:p>
          <a:p>
            <a:r>
              <a:rPr lang="en-US" dirty="0">
                <a:solidFill>
                  <a:srgbClr val="3366FF"/>
                </a:solidFill>
                <a:latin typeface="Times New Roman"/>
                <a:ea typeface="Times New Roman"/>
                <a:cs typeface="Times New Roman"/>
              </a:rPr>
              <a:t>(Developing and using models) </a:t>
            </a:r>
          </a:p>
        </p:txBody>
      </p:sp>
      <p:sp>
        <p:nvSpPr>
          <p:cNvPr id="6" name="Right Arrow 5"/>
          <p:cNvSpPr/>
          <p:nvPr/>
        </p:nvSpPr>
        <p:spPr>
          <a:xfrm rot="5400000">
            <a:off x="3072547" y="1566925"/>
            <a:ext cx="256499" cy="229286"/>
          </a:xfrm>
          <a:prstGeom prst="rightArrow">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8544" tIns="34273" rIns="68544" bIns="34273" rtlCol="0" anchor="ctr"/>
          <a:lstStyle/>
          <a:p>
            <a:pPr algn="ctr"/>
            <a:endParaRPr lang="en-US"/>
          </a:p>
        </p:txBody>
      </p:sp>
      <p:sp>
        <p:nvSpPr>
          <p:cNvPr id="7" name="Rectangle 6"/>
          <p:cNvSpPr/>
          <p:nvPr/>
        </p:nvSpPr>
        <p:spPr>
          <a:xfrm>
            <a:off x="6104280" y="2618728"/>
            <a:ext cx="1850071" cy="478976"/>
          </a:xfrm>
          <a:prstGeom prst="rect">
            <a:avLst/>
          </a:prstGeom>
          <a:ln>
            <a:solidFill>
              <a:srgbClr val="008000"/>
            </a:solidFill>
          </a:ln>
        </p:spPr>
        <p:txBody>
          <a:bodyPr wrap="none" lIns="68544" tIns="34273" rIns="68544" bIns="34273">
            <a:spAutoFit/>
          </a:bodyPr>
          <a:lstStyle/>
          <a:p>
            <a:pPr>
              <a:lnSpc>
                <a:spcPct val="120000"/>
              </a:lnSpc>
            </a:pPr>
            <a:r>
              <a:rPr lang="en-US" dirty="0">
                <a:solidFill>
                  <a:srgbClr val="008000"/>
                </a:solidFill>
                <a:latin typeface="Times New Roman"/>
                <a:ea typeface="Times New Roman"/>
                <a:cs typeface="Times New Roman"/>
              </a:rPr>
              <a:t>Crosscutting Concept</a:t>
            </a:r>
          </a:p>
          <a:p>
            <a:pPr>
              <a:lnSpc>
                <a:spcPct val="120000"/>
              </a:lnSpc>
            </a:pPr>
            <a:r>
              <a:rPr lang="en-US" dirty="0">
                <a:solidFill>
                  <a:srgbClr val="008000"/>
                </a:solidFill>
                <a:latin typeface="Times New Roman"/>
                <a:ea typeface="Times New Roman"/>
                <a:cs typeface="Times New Roman"/>
              </a:rPr>
              <a:t>(Systems and system models)</a:t>
            </a:r>
          </a:p>
        </p:txBody>
      </p:sp>
      <p:sp>
        <p:nvSpPr>
          <p:cNvPr id="8" name="Right Arrow 7"/>
          <p:cNvSpPr/>
          <p:nvPr/>
        </p:nvSpPr>
        <p:spPr>
          <a:xfrm rot="16200000">
            <a:off x="7274643" y="2355811"/>
            <a:ext cx="256499" cy="229286"/>
          </a:xfrm>
          <a:prstGeom prst="rightArrow">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8544" tIns="34273" rIns="68544" bIns="34273" rtlCol="0" anchor="ctr"/>
          <a:lstStyle/>
          <a:p>
            <a:pPr algn="ctr"/>
            <a:endParaRPr lang="en-US"/>
          </a:p>
        </p:txBody>
      </p:sp>
      <p:sp>
        <p:nvSpPr>
          <p:cNvPr id="11" name="Rectangle 10"/>
          <p:cNvSpPr/>
          <p:nvPr/>
        </p:nvSpPr>
        <p:spPr>
          <a:xfrm>
            <a:off x="6391645" y="4664524"/>
            <a:ext cx="1412850" cy="478976"/>
          </a:xfrm>
          <a:prstGeom prst="rect">
            <a:avLst/>
          </a:prstGeom>
          <a:ln>
            <a:solidFill>
              <a:srgbClr val="008000"/>
            </a:solidFill>
          </a:ln>
        </p:spPr>
        <p:txBody>
          <a:bodyPr wrap="none" lIns="68544" tIns="34273" rIns="68544" bIns="34273">
            <a:spAutoFit/>
          </a:bodyPr>
          <a:lstStyle/>
          <a:p>
            <a:pPr>
              <a:lnSpc>
                <a:spcPct val="120000"/>
              </a:lnSpc>
            </a:pPr>
            <a:r>
              <a:rPr lang="en-US" dirty="0">
                <a:solidFill>
                  <a:srgbClr val="008000"/>
                </a:solidFill>
                <a:latin typeface="Times New Roman"/>
                <a:ea typeface="Times New Roman"/>
                <a:cs typeface="Times New Roman"/>
              </a:rPr>
              <a:t>Crosscutting Concept</a:t>
            </a:r>
          </a:p>
          <a:p>
            <a:pPr>
              <a:lnSpc>
                <a:spcPct val="120000"/>
              </a:lnSpc>
            </a:pPr>
            <a:r>
              <a:rPr lang="en-US" dirty="0">
                <a:solidFill>
                  <a:srgbClr val="008000"/>
                </a:solidFill>
                <a:latin typeface="Times New Roman"/>
                <a:ea typeface="Times New Roman"/>
                <a:cs typeface="Times New Roman"/>
              </a:rPr>
              <a:t>(Stability and change)</a:t>
            </a:r>
          </a:p>
        </p:txBody>
      </p:sp>
      <p:sp>
        <p:nvSpPr>
          <p:cNvPr id="12" name="Right Arrow 11"/>
          <p:cNvSpPr/>
          <p:nvPr/>
        </p:nvSpPr>
        <p:spPr>
          <a:xfrm rot="16200000">
            <a:off x="6553064" y="4425232"/>
            <a:ext cx="256499" cy="229286"/>
          </a:xfrm>
          <a:prstGeom prst="rightArrow">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8544" tIns="34273" rIns="68544" bIns="34273" rtlCol="0" anchor="ctr"/>
          <a:lstStyle/>
          <a:p>
            <a:pPr algn="ctr"/>
            <a:endParaRPr lang="en-US"/>
          </a:p>
        </p:txBody>
      </p:sp>
      <p:sp>
        <p:nvSpPr>
          <p:cNvPr id="13" name="Rectangle 12"/>
          <p:cNvSpPr/>
          <p:nvPr/>
        </p:nvSpPr>
        <p:spPr>
          <a:xfrm>
            <a:off x="2429695" y="3347714"/>
            <a:ext cx="2073791" cy="415497"/>
          </a:xfrm>
          <a:prstGeom prst="rect">
            <a:avLst/>
          </a:prstGeom>
          <a:ln>
            <a:solidFill>
              <a:srgbClr val="3366FF"/>
            </a:solidFill>
          </a:ln>
        </p:spPr>
        <p:txBody>
          <a:bodyPr wrap="none" lIns="68544" tIns="34273" rIns="68544" bIns="34273">
            <a:spAutoFit/>
          </a:bodyPr>
          <a:lstStyle/>
          <a:p>
            <a:r>
              <a:rPr lang="en-US" dirty="0">
                <a:solidFill>
                  <a:srgbClr val="3366FF"/>
                </a:solidFill>
                <a:latin typeface="Times New Roman"/>
                <a:ea typeface="Times New Roman"/>
                <a:cs typeface="Times New Roman"/>
              </a:rPr>
              <a:t>Science and Engineering Practice</a:t>
            </a:r>
          </a:p>
          <a:p>
            <a:r>
              <a:rPr lang="en-US" dirty="0">
                <a:solidFill>
                  <a:srgbClr val="3366FF"/>
                </a:solidFill>
                <a:latin typeface="Times New Roman"/>
                <a:ea typeface="Times New Roman"/>
                <a:cs typeface="Times New Roman"/>
              </a:rPr>
              <a:t>(Analyzing and interpreting data) </a:t>
            </a:r>
          </a:p>
        </p:txBody>
      </p:sp>
      <p:sp>
        <p:nvSpPr>
          <p:cNvPr id="14" name="Right Arrow 13"/>
          <p:cNvSpPr/>
          <p:nvPr/>
        </p:nvSpPr>
        <p:spPr>
          <a:xfrm rot="5400000">
            <a:off x="3499989" y="3789037"/>
            <a:ext cx="256499" cy="229286"/>
          </a:xfrm>
          <a:prstGeom prst="rightArrow">
            <a:avLst/>
          </a:prstGeom>
          <a:solidFill>
            <a:schemeClr val="tx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lIns="68544" tIns="34273" rIns="68544" bIns="34273" rtlCol="0" anchor="ctr"/>
          <a:lstStyle/>
          <a:p>
            <a:pPr algn="ctr"/>
            <a:endParaRPr lang="en-US"/>
          </a:p>
        </p:txBody>
      </p:sp>
      <p:sp>
        <p:nvSpPr>
          <p:cNvPr id="15" name="Title 1"/>
          <p:cNvSpPr txBox="1">
            <a:spLocks/>
          </p:cNvSpPr>
          <p:nvPr/>
        </p:nvSpPr>
        <p:spPr>
          <a:xfrm>
            <a:off x="853440" y="131823"/>
            <a:ext cx="8040628" cy="857027"/>
          </a:xfrm>
          <a:prstGeom prst="rect">
            <a:avLst/>
          </a:prstGeom>
        </p:spPr>
        <p:txBody>
          <a:bodyPr vert="horz" lIns="68544" tIns="34273" rIns="68544" bIns="34273" rtlCol="0" anchor="ctr">
            <a:normAutofit fontScale="67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latin typeface="Times"/>
                <a:cs typeface="Times"/>
              </a:rPr>
              <a:t>Next Generation Science Standards</a:t>
            </a:r>
            <a:br>
              <a:rPr lang="en-US" dirty="0">
                <a:latin typeface="Times"/>
                <a:cs typeface="Times"/>
              </a:rPr>
            </a:br>
            <a:r>
              <a:rPr lang="en-US" dirty="0">
                <a:latin typeface="Times"/>
                <a:cs typeface="Times"/>
              </a:rPr>
              <a:t>Earth Systems Performance Expectations </a:t>
            </a:r>
          </a:p>
        </p:txBody>
      </p:sp>
    </p:spTree>
    <p:extLst>
      <p:ext uri="{BB962C8B-B14F-4D97-AF65-F5344CB8AC3E}">
        <p14:creationId xmlns:p14="http://schemas.microsoft.com/office/powerpoint/2010/main" val="3522047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8000"/>
                </a:solidFill>
                <a:latin typeface="Times New Roman"/>
                <a:cs typeface="Times New Roman"/>
              </a:rPr>
              <a:t>Cross Cutting Concepts</a:t>
            </a:r>
          </a:p>
        </p:txBody>
      </p:sp>
      <p:sp>
        <p:nvSpPr>
          <p:cNvPr id="3" name="Content Placeholder 2"/>
          <p:cNvSpPr>
            <a:spLocks noGrp="1"/>
          </p:cNvSpPr>
          <p:nvPr>
            <p:ph sz="quarter" idx="1"/>
          </p:nvPr>
        </p:nvSpPr>
        <p:spPr/>
        <p:txBody>
          <a:bodyPr>
            <a:noAutofit/>
          </a:bodyPr>
          <a:lstStyle/>
          <a:p>
            <a:pPr marL="385558" indent="-385558">
              <a:buFont typeface="+mj-lt"/>
              <a:buAutoNum type="arabicPeriod"/>
            </a:pPr>
            <a:r>
              <a:rPr lang="en-US" sz="2800" dirty="0">
                <a:latin typeface="Times New Roman"/>
                <a:cs typeface="Times New Roman"/>
              </a:rPr>
              <a:t>Patterns</a:t>
            </a:r>
          </a:p>
          <a:p>
            <a:pPr marL="385558" indent="-385558">
              <a:buFont typeface="+mj-lt"/>
              <a:buAutoNum type="arabicPeriod"/>
            </a:pPr>
            <a:r>
              <a:rPr lang="en-US" sz="2800" dirty="0">
                <a:latin typeface="Times New Roman"/>
                <a:cs typeface="Times New Roman"/>
              </a:rPr>
              <a:t>Cause and effect</a:t>
            </a:r>
          </a:p>
          <a:p>
            <a:pPr marL="385558" indent="-385558">
              <a:buFont typeface="+mj-lt"/>
              <a:buAutoNum type="arabicPeriod"/>
            </a:pPr>
            <a:r>
              <a:rPr lang="en-US" sz="2800" dirty="0">
                <a:latin typeface="Times New Roman"/>
                <a:cs typeface="Times New Roman"/>
              </a:rPr>
              <a:t>Scale, proportion, and quantity</a:t>
            </a:r>
          </a:p>
          <a:p>
            <a:pPr marL="385558" indent="-385558">
              <a:buFont typeface="+mj-lt"/>
              <a:buAutoNum type="arabicPeriod"/>
            </a:pPr>
            <a:r>
              <a:rPr lang="en-US" sz="2800" dirty="0">
                <a:latin typeface="Times New Roman"/>
                <a:cs typeface="Times New Roman"/>
              </a:rPr>
              <a:t>Systems and system models</a:t>
            </a:r>
          </a:p>
          <a:p>
            <a:pPr marL="385558" indent="-385558">
              <a:buFont typeface="+mj-lt"/>
              <a:buAutoNum type="arabicPeriod"/>
            </a:pPr>
            <a:r>
              <a:rPr lang="en-US" sz="2800" dirty="0">
                <a:latin typeface="Times New Roman"/>
                <a:cs typeface="Times New Roman"/>
              </a:rPr>
              <a:t>Energy and matter</a:t>
            </a:r>
          </a:p>
          <a:p>
            <a:pPr marL="385558" indent="-385558">
              <a:buFont typeface="+mj-lt"/>
              <a:buAutoNum type="arabicPeriod"/>
            </a:pPr>
            <a:r>
              <a:rPr lang="en-US" sz="2800" dirty="0">
                <a:latin typeface="Times New Roman"/>
                <a:cs typeface="Times New Roman"/>
              </a:rPr>
              <a:t>Structure and function</a:t>
            </a:r>
          </a:p>
          <a:p>
            <a:pPr marL="385558" indent="-385558">
              <a:buFont typeface="+mj-lt"/>
              <a:buAutoNum type="arabicPeriod"/>
            </a:pPr>
            <a:r>
              <a:rPr lang="en-US" sz="2800" dirty="0">
                <a:latin typeface="Times New Roman"/>
                <a:cs typeface="Times New Roman"/>
              </a:rPr>
              <a:t>Stability and change </a:t>
            </a:r>
          </a:p>
        </p:txBody>
      </p:sp>
    </p:spTree>
    <p:extLst>
      <p:ext uri="{BB962C8B-B14F-4D97-AF65-F5344CB8AC3E}">
        <p14:creationId xmlns:p14="http://schemas.microsoft.com/office/powerpoint/2010/main" val="727506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Shape 203"/>
          <p:cNvSpPr/>
          <p:nvPr/>
        </p:nvSpPr>
        <p:spPr>
          <a:xfrm>
            <a:off x="822964" y="2065723"/>
            <a:ext cx="7536941" cy="484622"/>
          </a:xfrm>
          <a:prstGeom prst="rect">
            <a:avLst/>
          </a:prstGeom>
          <a:noFill/>
          <a:ln>
            <a:noFill/>
          </a:ln>
        </p:spPr>
        <p:txBody>
          <a:bodyPr lIns="68504" tIns="34244" rIns="68504" bIns="34244" anchor="t" anchorCtr="0">
            <a:noAutofit/>
          </a:bodyPr>
          <a:lstStyle/>
          <a:p>
            <a:endParaRPr sz="1300">
              <a:solidFill>
                <a:srgbClr val="262626"/>
              </a:solidFill>
              <a:latin typeface="Calibri"/>
              <a:ea typeface="Calibri"/>
              <a:cs typeface="Calibri"/>
              <a:sym typeface="Calibri"/>
            </a:endParaRPr>
          </a:p>
          <a:p>
            <a:endParaRPr sz="1300" b="1">
              <a:solidFill>
                <a:schemeClr val="dk1"/>
              </a:solidFill>
              <a:latin typeface="Calibri"/>
              <a:ea typeface="Calibri"/>
              <a:cs typeface="Calibri"/>
              <a:sym typeface="Calibri"/>
            </a:endParaRPr>
          </a:p>
        </p:txBody>
      </p:sp>
      <p:pic>
        <p:nvPicPr>
          <p:cNvPr id="14" name="Shape 145"/>
          <p:cNvPicPr preferRelativeResize="0"/>
          <p:nvPr/>
        </p:nvPicPr>
        <p:blipFill rotWithShape="1">
          <a:blip r:embed="rId3">
            <a:alphaModFix/>
          </a:blip>
          <a:srcRect/>
          <a:stretch/>
        </p:blipFill>
        <p:spPr>
          <a:xfrm>
            <a:off x="501341" y="135000"/>
            <a:ext cx="3680663" cy="883309"/>
          </a:xfrm>
          <a:prstGeom prst="rect">
            <a:avLst/>
          </a:prstGeom>
          <a:noFill/>
          <a:ln>
            <a:noFill/>
          </a:ln>
        </p:spPr>
      </p:pic>
      <p:pic>
        <p:nvPicPr>
          <p:cNvPr id="15" name="Shape 141" descr="National Oceanic and Atmospheric Administration, United States Department of Commerce"/>
          <p:cNvPicPr preferRelativeResize="0"/>
          <p:nvPr/>
        </p:nvPicPr>
        <p:blipFill rotWithShape="1">
          <a:blip r:embed="rId4">
            <a:alphaModFix/>
          </a:blip>
          <a:srcRect/>
          <a:stretch/>
        </p:blipFill>
        <p:spPr>
          <a:xfrm>
            <a:off x="0" y="2453053"/>
            <a:ext cx="6064982" cy="787982"/>
          </a:xfrm>
          <a:prstGeom prst="rect">
            <a:avLst/>
          </a:prstGeom>
          <a:noFill/>
          <a:ln>
            <a:noFill/>
          </a:ln>
        </p:spPr>
      </p:pic>
      <p:pic>
        <p:nvPicPr>
          <p:cNvPr id="4" name="Picture 3" descr="Screen Shot 2017-02-06 at 6.07.50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 y="3316755"/>
            <a:ext cx="1981519" cy="931096"/>
          </a:xfrm>
          <a:prstGeom prst="rect">
            <a:avLst/>
          </a:prstGeom>
        </p:spPr>
      </p:pic>
      <p:pic>
        <p:nvPicPr>
          <p:cNvPr id="17" name="Picture 16" descr="Screen Shot 2016-09-23 at 9.33.1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80047" y="3294730"/>
            <a:ext cx="2178576" cy="692288"/>
          </a:xfrm>
          <a:prstGeom prst="rect">
            <a:avLst/>
          </a:prstGeom>
        </p:spPr>
      </p:pic>
      <p:pic>
        <p:nvPicPr>
          <p:cNvPr id="18" name="Picture 17" descr="Screen Shot 2017-02-09 at 11.05.58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43270" y="32847"/>
            <a:ext cx="2931679" cy="1401528"/>
          </a:xfrm>
          <a:prstGeom prst="rect">
            <a:avLst/>
          </a:prstGeom>
        </p:spPr>
      </p:pic>
      <p:pic>
        <p:nvPicPr>
          <p:cNvPr id="19" name="Picture 18" descr="Screen Shot 2017-02-09 at 11.14.16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93411" y="1452801"/>
            <a:ext cx="2750590" cy="3515303"/>
          </a:xfrm>
          <a:prstGeom prst="rect">
            <a:avLst/>
          </a:prstGeom>
        </p:spPr>
      </p:pic>
      <p:pic>
        <p:nvPicPr>
          <p:cNvPr id="11" name="Picture 10" descr="Screen Shot 2017-03-24 at 9.25.29 AM.png"/>
          <p:cNvPicPr>
            <a:picLocks noChangeAspect="1"/>
          </p:cNvPicPr>
          <p:nvPr/>
        </p:nvPicPr>
        <p:blipFill rotWithShape="1">
          <a:blip r:embed="rId9">
            <a:extLst>
              <a:ext uri="{28A0092B-C50C-407E-A947-70E740481C1C}">
                <a14:useLocalDpi xmlns:a14="http://schemas.microsoft.com/office/drawing/2010/main" val="0"/>
              </a:ext>
            </a:extLst>
          </a:blip>
          <a:srcRect l="1817"/>
          <a:stretch/>
        </p:blipFill>
        <p:spPr>
          <a:xfrm>
            <a:off x="2" y="1193493"/>
            <a:ext cx="5287701" cy="1145398"/>
          </a:xfrm>
          <a:prstGeom prst="rect">
            <a:avLst/>
          </a:prstGeom>
        </p:spPr>
      </p:pic>
      <p:pic>
        <p:nvPicPr>
          <p:cNvPr id="10" name="Picture 9"/>
          <p:cNvPicPr/>
          <p:nvPr/>
        </p:nvPicPr>
        <p:blipFill rotWithShape="1">
          <a:blip r:embed="rId10">
            <a:extLst>
              <a:ext uri="{28A0092B-C50C-407E-A947-70E740481C1C}">
                <a14:useLocalDpi xmlns:a14="http://schemas.microsoft.com/office/drawing/2010/main" val="0"/>
              </a:ext>
            </a:extLst>
          </a:blip>
          <a:srcRect t="23497" b="30337"/>
          <a:stretch/>
        </p:blipFill>
        <p:spPr bwMode="auto">
          <a:xfrm>
            <a:off x="4214835" y="3128112"/>
            <a:ext cx="2233315" cy="934141"/>
          </a:xfrm>
          <a:prstGeom prst="rect">
            <a:avLst/>
          </a:prstGeom>
          <a:ln>
            <a:noFill/>
          </a:ln>
          <a:extLst>
            <a:ext uri="{53640926-AAD7-44d8-BBD7-CCE9431645EC}">
              <a14:shadowObscured xmlns:a14="http://schemas.microsoft.com/office/drawing/2010/main"/>
            </a:ext>
          </a:extLst>
        </p:spPr>
      </p:pic>
      <p:pic>
        <p:nvPicPr>
          <p:cNvPr id="12" name="Picture 11" descr="Screen Shot 2017-10-22 at 9.05.16 PM.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5714" y="4089623"/>
            <a:ext cx="4280519" cy="1053889"/>
          </a:xfrm>
          <a:prstGeom prst="rect">
            <a:avLst/>
          </a:prstGeom>
        </p:spPr>
      </p:pic>
    </p:spTree>
    <p:extLst>
      <p:ext uri="{BB962C8B-B14F-4D97-AF65-F5344CB8AC3E}">
        <p14:creationId xmlns:p14="http://schemas.microsoft.com/office/powerpoint/2010/main" val="1311553283"/>
      </p:ext>
    </p:extLst>
  </p:cSld>
  <p:clrMapOvr>
    <a:masterClrMapping/>
  </p:clrMapOvr>
  <p:transition xmlns:p14="http://schemas.microsoft.com/office/powerpoint/2010/mai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a:cs typeface="Times New Roman"/>
              </a:rPr>
              <a:t>Understanding Global Change</a:t>
            </a:r>
            <a:endParaRPr lang="en-US" dirty="0"/>
          </a:p>
        </p:txBody>
      </p:sp>
      <p:sp>
        <p:nvSpPr>
          <p:cNvPr id="3" name="Content Placeholder 2"/>
          <p:cNvSpPr>
            <a:spLocks noGrp="1"/>
          </p:cNvSpPr>
          <p:nvPr>
            <p:ph idx="1"/>
          </p:nvPr>
        </p:nvSpPr>
        <p:spPr>
          <a:xfrm>
            <a:off x="280235" y="953626"/>
            <a:ext cx="8676011" cy="3394472"/>
          </a:xfrm>
        </p:spPr>
        <p:txBody>
          <a:bodyPr/>
          <a:lstStyle/>
          <a:p>
            <a:pPr marL="0" indent="0" algn="ctr">
              <a:buNone/>
            </a:pPr>
            <a:r>
              <a:rPr lang="en-US" b="1" i="1" dirty="0">
                <a:latin typeface="Times New Roman"/>
                <a:cs typeface="Times New Roman"/>
              </a:rPr>
              <a:t>A guide to the complexity of how human and non-human processes interact to change the Earth’s environment and its habitability. </a:t>
            </a:r>
          </a:p>
          <a:p>
            <a:endParaRPr lang="en-US" dirty="0"/>
          </a:p>
        </p:txBody>
      </p:sp>
      <p:pic>
        <p:nvPicPr>
          <p:cNvPr id="4" name="Picture 3"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2913327" y="1965312"/>
            <a:ext cx="3317395" cy="3178211"/>
          </a:xfrm>
          <a:prstGeom prst="rect">
            <a:avLst/>
          </a:prstGeom>
        </p:spPr>
      </p:pic>
    </p:spTree>
    <p:extLst>
      <p:ext uri="{BB962C8B-B14F-4D97-AF65-F5344CB8AC3E}">
        <p14:creationId xmlns:p14="http://schemas.microsoft.com/office/powerpoint/2010/main" val="353638760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084" y="0"/>
            <a:ext cx="8229600" cy="857250"/>
          </a:xfrm>
        </p:spPr>
        <p:txBody>
          <a:bodyPr/>
          <a:lstStyle/>
          <a:p>
            <a:r>
              <a:rPr lang="en-US" b="1" dirty="0" smtClean="0">
                <a:latin typeface="Times New Roman"/>
                <a:cs typeface="Times New Roman"/>
              </a:rPr>
              <a:t>Understanding Global Change</a:t>
            </a:r>
            <a:endParaRPr lang="en-US" dirty="0"/>
          </a:p>
        </p:txBody>
      </p:sp>
      <p:sp>
        <p:nvSpPr>
          <p:cNvPr id="3" name="Content Placeholder 2"/>
          <p:cNvSpPr>
            <a:spLocks noGrp="1"/>
          </p:cNvSpPr>
          <p:nvPr>
            <p:ph idx="1"/>
          </p:nvPr>
        </p:nvSpPr>
        <p:spPr>
          <a:xfrm>
            <a:off x="1457316" y="811687"/>
            <a:ext cx="7746452" cy="3394472"/>
          </a:xfrm>
        </p:spPr>
        <p:txBody>
          <a:bodyPr>
            <a:noAutofit/>
          </a:bodyPr>
          <a:lstStyle/>
          <a:p>
            <a:pPr marL="0" indent="0" algn="ctr">
              <a:buNone/>
            </a:pPr>
            <a:r>
              <a:rPr lang="en-US" sz="2300" dirty="0">
                <a:latin typeface="Times New Roman"/>
                <a:cs typeface="Times New Roman"/>
              </a:rPr>
              <a:t>This resource for teachers, students, scientists, </a:t>
            </a:r>
          </a:p>
          <a:p>
            <a:pPr marL="0" indent="0" algn="ctr">
              <a:buNone/>
            </a:pPr>
            <a:r>
              <a:rPr lang="en-US" sz="2300" dirty="0">
                <a:latin typeface="Times New Roman"/>
                <a:cs typeface="Times New Roman"/>
              </a:rPr>
              <a:t>and the public provides:</a:t>
            </a:r>
          </a:p>
          <a:p>
            <a:pPr marL="0" indent="0" algn="ctr">
              <a:buNone/>
            </a:pPr>
            <a:endParaRPr lang="en-US" sz="2300" dirty="0">
              <a:latin typeface="Times New Roman"/>
              <a:cs typeface="Times New Roman"/>
            </a:endParaRPr>
          </a:p>
          <a:p>
            <a:pPr marL="0" indent="0">
              <a:buNone/>
            </a:pPr>
            <a:endParaRPr lang="en-US" sz="2300" dirty="0">
              <a:latin typeface="Times New Roman"/>
              <a:cs typeface="Times New Roman"/>
            </a:endParaRPr>
          </a:p>
          <a:p>
            <a:pPr marL="1713147" lvl="5" indent="0">
              <a:buNone/>
            </a:pPr>
            <a:endParaRPr lang="en-US" sz="2400" dirty="0"/>
          </a:p>
        </p:txBody>
      </p:sp>
      <p:sp>
        <p:nvSpPr>
          <p:cNvPr id="5" name="TextBox 4"/>
          <p:cNvSpPr txBox="1"/>
          <p:nvPr/>
        </p:nvSpPr>
        <p:spPr>
          <a:xfrm>
            <a:off x="3441261" y="3092827"/>
            <a:ext cx="138530" cy="242372"/>
          </a:xfrm>
          <a:prstGeom prst="rect">
            <a:avLst/>
          </a:prstGeom>
          <a:noFill/>
        </p:spPr>
        <p:txBody>
          <a:bodyPr wrap="none" lIns="68523" tIns="34262" rIns="68523" bIns="34262" rtlCol="0">
            <a:spAutoFit/>
          </a:bodyPr>
          <a:lstStyle/>
          <a:p>
            <a:endParaRPr lang="en-US" dirty="0"/>
          </a:p>
        </p:txBody>
      </p:sp>
      <p:pic>
        <p:nvPicPr>
          <p:cNvPr id="6" name="Picture 5"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18658" y="22411"/>
            <a:ext cx="1812978" cy="1736912"/>
          </a:xfrm>
          <a:prstGeom prst="rect">
            <a:avLst/>
          </a:prstGeom>
        </p:spPr>
      </p:pic>
    </p:spTree>
    <p:extLst>
      <p:ext uri="{BB962C8B-B14F-4D97-AF65-F5344CB8AC3E}">
        <p14:creationId xmlns:p14="http://schemas.microsoft.com/office/powerpoint/2010/main" val="252028174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084" y="0"/>
            <a:ext cx="8229600" cy="857250"/>
          </a:xfrm>
        </p:spPr>
        <p:txBody>
          <a:bodyPr/>
          <a:lstStyle/>
          <a:p>
            <a:r>
              <a:rPr lang="en-US" b="1" dirty="0" smtClean="0">
                <a:latin typeface="Times New Roman"/>
                <a:cs typeface="Times New Roman"/>
              </a:rPr>
              <a:t>Understanding Global Change</a:t>
            </a:r>
            <a:endParaRPr lang="en-US" dirty="0"/>
          </a:p>
        </p:txBody>
      </p:sp>
      <p:sp>
        <p:nvSpPr>
          <p:cNvPr id="3" name="Content Placeholder 2"/>
          <p:cNvSpPr>
            <a:spLocks noGrp="1"/>
          </p:cNvSpPr>
          <p:nvPr>
            <p:ph idx="1"/>
          </p:nvPr>
        </p:nvSpPr>
        <p:spPr>
          <a:xfrm>
            <a:off x="1457316" y="811687"/>
            <a:ext cx="7746452" cy="3394472"/>
          </a:xfrm>
        </p:spPr>
        <p:txBody>
          <a:bodyPr>
            <a:noAutofit/>
          </a:bodyPr>
          <a:lstStyle/>
          <a:p>
            <a:pPr marL="0" indent="0" algn="ctr">
              <a:buNone/>
            </a:pPr>
            <a:r>
              <a:rPr lang="en-US" sz="2300" dirty="0">
                <a:latin typeface="Times New Roman"/>
                <a:cs typeface="Times New Roman"/>
              </a:rPr>
              <a:t>This resource for teachers, students, scientists, </a:t>
            </a:r>
          </a:p>
          <a:p>
            <a:pPr marL="0" indent="0" algn="ctr">
              <a:buNone/>
            </a:pPr>
            <a:r>
              <a:rPr lang="en-US" sz="2300" dirty="0">
                <a:latin typeface="Times New Roman"/>
                <a:cs typeface="Times New Roman"/>
              </a:rPr>
              <a:t>and the public provides:</a:t>
            </a:r>
          </a:p>
          <a:p>
            <a:pPr marL="0" indent="0" algn="ctr">
              <a:buNone/>
            </a:pPr>
            <a:endParaRPr lang="en-US" sz="2300" dirty="0">
              <a:latin typeface="Times New Roman"/>
              <a:cs typeface="Times New Roman"/>
            </a:endParaRPr>
          </a:p>
          <a:p>
            <a:r>
              <a:rPr lang="en-US" sz="2300" dirty="0">
                <a:latin typeface="Times New Roman"/>
                <a:cs typeface="Times New Roman"/>
              </a:rPr>
              <a:t>A framework </a:t>
            </a:r>
            <a:r>
              <a:rPr lang="en-US" sz="2300">
                <a:latin typeface="Times New Roman"/>
                <a:cs typeface="Times New Roman"/>
              </a:rPr>
              <a:t>for teaching global </a:t>
            </a:r>
            <a:r>
              <a:rPr lang="en-US" sz="2300" dirty="0">
                <a:latin typeface="Times New Roman"/>
                <a:cs typeface="Times New Roman"/>
              </a:rPr>
              <a:t>change topics</a:t>
            </a:r>
          </a:p>
          <a:p>
            <a:pPr marL="0" indent="0">
              <a:buNone/>
            </a:pPr>
            <a:endParaRPr lang="en-US" sz="2300" dirty="0">
              <a:latin typeface="Times New Roman"/>
              <a:cs typeface="Times New Roman"/>
            </a:endParaRPr>
          </a:p>
          <a:p>
            <a:pPr marL="1713147" lvl="5" indent="0">
              <a:buNone/>
            </a:pPr>
            <a:endParaRPr lang="en-US" sz="2400" dirty="0"/>
          </a:p>
        </p:txBody>
      </p:sp>
      <p:sp>
        <p:nvSpPr>
          <p:cNvPr id="5" name="TextBox 4"/>
          <p:cNvSpPr txBox="1"/>
          <p:nvPr/>
        </p:nvSpPr>
        <p:spPr>
          <a:xfrm>
            <a:off x="3441261" y="3092827"/>
            <a:ext cx="138530" cy="242372"/>
          </a:xfrm>
          <a:prstGeom prst="rect">
            <a:avLst/>
          </a:prstGeom>
          <a:noFill/>
        </p:spPr>
        <p:txBody>
          <a:bodyPr wrap="none" lIns="68523" tIns="34262" rIns="68523" bIns="34262" rtlCol="0">
            <a:spAutoFit/>
          </a:bodyPr>
          <a:lstStyle/>
          <a:p>
            <a:endParaRPr lang="en-US" dirty="0"/>
          </a:p>
        </p:txBody>
      </p:sp>
      <p:pic>
        <p:nvPicPr>
          <p:cNvPr id="6" name="Picture 5"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18658" y="22411"/>
            <a:ext cx="1812978" cy="1736912"/>
          </a:xfrm>
          <a:prstGeom prst="rect">
            <a:avLst/>
          </a:prstGeom>
        </p:spPr>
      </p:pic>
    </p:spTree>
    <p:extLst>
      <p:ext uri="{BB962C8B-B14F-4D97-AF65-F5344CB8AC3E}">
        <p14:creationId xmlns:p14="http://schemas.microsoft.com/office/powerpoint/2010/main" val="2692478186"/>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084" y="0"/>
            <a:ext cx="8229600" cy="857250"/>
          </a:xfrm>
        </p:spPr>
        <p:txBody>
          <a:bodyPr/>
          <a:lstStyle/>
          <a:p>
            <a:r>
              <a:rPr lang="en-US" b="1" dirty="0" smtClean="0">
                <a:latin typeface="Times New Roman"/>
                <a:cs typeface="Times New Roman"/>
              </a:rPr>
              <a:t>Understanding Global Change</a:t>
            </a:r>
            <a:endParaRPr lang="en-US" dirty="0"/>
          </a:p>
        </p:txBody>
      </p:sp>
      <p:sp>
        <p:nvSpPr>
          <p:cNvPr id="3" name="Content Placeholder 2"/>
          <p:cNvSpPr>
            <a:spLocks noGrp="1"/>
          </p:cNvSpPr>
          <p:nvPr>
            <p:ph idx="1"/>
          </p:nvPr>
        </p:nvSpPr>
        <p:spPr>
          <a:xfrm>
            <a:off x="1457316" y="811687"/>
            <a:ext cx="7746452" cy="3394472"/>
          </a:xfrm>
        </p:spPr>
        <p:txBody>
          <a:bodyPr>
            <a:noAutofit/>
          </a:bodyPr>
          <a:lstStyle/>
          <a:p>
            <a:pPr marL="0" indent="0" algn="ctr">
              <a:buNone/>
            </a:pPr>
            <a:r>
              <a:rPr lang="en-US" sz="2300" dirty="0">
                <a:latin typeface="Times New Roman"/>
                <a:cs typeface="Times New Roman"/>
              </a:rPr>
              <a:t>This resource for teachers, students, scientists, </a:t>
            </a:r>
          </a:p>
          <a:p>
            <a:pPr marL="0" indent="0" algn="ctr">
              <a:buNone/>
            </a:pPr>
            <a:r>
              <a:rPr lang="en-US" sz="2300" dirty="0">
                <a:latin typeface="Times New Roman"/>
                <a:cs typeface="Times New Roman"/>
              </a:rPr>
              <a:t>and the public provides:</a:t>
            </a:r>
          </a:p>
          <a:p>
            <a:pPr marL="0" indent="0" algn="ctr">
              <a:buNone/>
            </a:pPr>
            <a:endParaRPr lang="en-US" sz="2300" dirty="0">
              <a:latin typeface="Times New Roman"/>
              <a:cs typeface="Times New Roman"/>
            </a:endParaRPr>
          </a:p>
          <a:p>
            <a:r>
              <a:rPr lang="en-US" sz="2300" dirty="0">
                <a:latin typeface="Times New Roman"/>
                <a:cs typeface="Times New Roman"/>
              </a:rPr>
              <a:t>A framework for teaching global change topics</a:t>
            </a:r>
          </a:p>
          <a:p>
            <a:pPr marL="0" indent="0">
              <a:buNone/>
            </a:pPr>
            <a:endParaRPr lang="en-US" sz="2300" dirty="0">
              <a:latin typeface="Times New Roman"/>
              <a:cs typeface="Times New Roman"/>
            </a:endParaRPr>
          </a:p>
          <a:p>
            <a:r>
              <a:rPr lang="en-US" sz="2300" dirty="0">
                <a:latin typeface="Times New Roman"/>
                <a:cs typeface="Times New Roman"/>
              </a:rPr>
              <a:t>Conceptual models for visualizing interrelationships and feedbacks in the Earth system</a:t>
            </a:r>
          </a:p>
          <a:p>
            <a:pPr marL="0" indent="0">
              <a:buNone/>
            </a:pPr>
            <a:endParaRPr lang="en-US" sz="2300" dirty="0">
              <a:latin typeface="Times New Roman"/>
              <a:cs typeface="Times New Roman"/>
            </a:endParaRPr>
          </a:p>
          <a:p>
            <a:pPr marL="1713147" lvl="5" indent="0">
              <a:buNone/>
            </a:pPr>
            <a:endParaRPr lang="en-US" sz="2400" dirty="0"/>
          </a:p>
        </p:txBody>
      </p:sp>
      <p:sp>
        <p:nvSpPr>
          <p:cNvPr id="5" name="TextBox 4"/>
          <p:cNvSpPr txBox="1"/>
          <p:nvPr/>
        </p:nvSpPr>
        <p:spPr>
          <a:xfrm>
            <a:off x="3441261" y="3092827"/>
            <a:ext cx="138530" cy="242372"/>
          </a:xfrm>
          <a:prstGeom prst="rect">
            <a:avLst/>
          </a:prstGeom>
          <a:noFill/>
        </p:spPr>
        <p:txBody>
          <a:bodyPr wrap="none" lIns="68523" tIns="34262" rIns="68523" bIns="34262" rtlCol="0">
            <a:spAutoFit/>
          </a:bodyPr>
          <a:lstStyle/>
          <a:p>
            <a:endParaRPr lang="en-US" dirty="0"/>
          </a:p>
        </p:txBody>
      </p:sp>
      <p:pic>
        <p:nvPicPr>
          <p:cNvPr id="6" name="Picture 5"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18658" y="22411"/>
            <a:ext cx="1812978" cy="1736912"/>
          </a:xfrm>
          <a:prstGeom prst="rect">
            <a:avLst/>
          </a:prstGeom>
        </p:spPr>
      </p:pic>
    </p:spTree>
    <p:extLst>
      <p:ext uri="{BB962C8B-B14F-4D97-AF65-F5344CB8AC3E}">
        <p14:creationId xmlns:p14="http://schemas.microsoft.com/office/powerpoint/2010/main" val="416424563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084" y="0"/>
            <a:ext cx="8229600" cy="857250"/>
          </a:xfrm>
        </p:spPr>
        <p:txBody>
          <a:bodyPr/>
          <a:lstStyle/>
          <a:p>
            <a:r>
              <a:rPr lang="en-US" b="1" dirty="0" smtClean="0">
                <a:latin typeface="Times New Roman"/>
                <a:cs typeface="Times New Roman"/>
              </a:rPr>
              <a:t>Understanding Global Change</a:t>
            </a:r>
            <a:endParaRPr lang="en-US" dirty="0"/>
          </a:p>
        </p:txBody>
      </p:sp>
      <p:sp>
        <p:nvSpPr>
          <p:cNvPr id="3" name="Content Placeholder 2"/>
          <p:cNvSpPr>
            <a:spLocks noGrp="1"/>
          </p:cNvSpPr>
          <p:nvPr>
            <p:ph idx="1"/>
          </p:nvPr>
        </p:nvSpPr>
        <p:spPr>
          <a:xfrm>
            <a:off x="1457316" y="811687"/>
            <a:ext cx="7746452" cy="3394472"/>
          </a:xfrm>
        </p:spPr>
        <p:txBody>
          <a:bodyPr>
            <a:noAutofit/>
          </a:bodyPr>
          <a:lstStyle/>
          <a:p>
            <a:pPr marL="0" indent="0" algn="ctr">
              <a:buNone/>
            </a:pPr>
            <a:r>
              <a:rPr lang="en-US" sz="2300" dirty="0">
                <a:latin typeface="Times New Roman"/>
                <a:cs typeface="Times New Roman"/>
              </a:rPr>
              <a:t>This resource for teachers, students, scientists, </a:t>
            </a:r>
          </a:p>
          <a:p>
            <a:pPr marL="0" indent="0" algn="ctr">
              <a:buNone/>
            </a:pPr>
            <a:r>
              <a:rPr lang="en-US" sz="2300" dirty="0">
                <a:latin typeface="Times New Roman"/>
                <a:cs typeface="Times New Roman"/>
              </a:rPr>
              <a:t>and the public provides:</a:t>
            </a:r>
          </a:p>
          <a:p>
            <a:pPr marL="0" indent="0" algn="ctr">
              <a:buNone/>
            </a:pPr>
            <a:endParaRPr lang="en-US" sz="2300" dirty="0">
              <a:latin typeface="Times New Roman"/>
              <a:cs typeface="Times New Roman"/>
            </a:endParaRPr>
          </a:p>
          <a:p>
            <a:r>
              <a:rPr lang="en-US" sz="2300" dirty="0">
                <a:latin typeface="Times New Roman"/>
                <a:cs typeface="Times New Roman"/>
              </a:rPr>
              <a:t>A framework for teaching global change topics</a:t>
            </a:r>
          </a:p>
          <a:p>
            <a:pPr marL="0" indent="0">
              <a:buNone/>
            </a:pPr>
            <a:endParaRPr lang="en-US" sz="2300" dirty="0">
              <a:latin typeface="Times New Roman"/>
              <a:cs typeface="Times New Roman"/>
            </a:endParaRPr>
          </a:p>
          <a:p>
            <a:r>
              <a:rPr lang="en-US" sz="2300" dirty="0">
                <a:latin typeface="Times New Roman"/>
                <a:cs typeface="Times New Roman"/>
              </a:rPr>
              <a:t>Conceptual models for visualizing interrelationships and feedbacks in the Earth system</a:t>
            </a:r>
          </a:p>
          <a:p>
            <a:pPr marL="0" indent="0">
              <a:buNone/>
            </a:pPr>
            <a:endParaRPr lang="en-US" sz="2300" dirty="0">
              <a:latin typeface="Times New Roman"/>
              <a:cs typeface="Times New Roman"/>
            </a:endParaRPr>
          </a:p>
          <a:p>
            <a:r>
              <a:rPr lang="en-US" sz="2300" dirty="0" smtClean="0">
                <a:latin typeface="Times New Roman"/>
                <a:cs typeface="Times New Roman"/>
              </a:rPr>
              <a:t>Curricular </a:t>
            </a:r>
            <a:r>
              <a:rPr lang="en-US" sz="2300" dirty="0">
                <a:latin typeface="Times New Roman"/>
                <a:cs typeface="Times New Roman"/>
              </a:rPr>
              <a:t>planning guide and examples of learning progressions for formal and informal instruction</a:t>
            </a:r>
            <a:endParaRPr lang="en-US" sz="2300" b="1" dirty="0">
              <a:latin typeface="Times New Roman"/>
              <a:cs typeface="Times New Roman"/>
            </a:endParaRPr>
          </a:p>
          <a:p>
            <a:pPr lvl="5"/>
            <a:endParaRPr lang="en-US" sz="2400" dirty="0"/>
          </a:p>
        </p:txBody>
      </p:sp>
      <p:sp>
        <p:nvSpPr>
          <p:cNvPr id="5" name="TextBox 4"/>
          <p:cNvSpPr txBox="1"/>
          <p:nvPr/>
        </p:nvSpPr>
        <p:spPr>
          <a:xfrm>
            <a:off x="3441261" y="3092827"/>
            <a:ext cx="138530" cy="242372"/>
          </a:xfrm>
          <a:prstGeom prst="rect">
            <a:avLst/>
          </a:prstGeom>
          <a:noFill/>
        </p:spPr>
        <p:txBody>
          <a:bodyPr wrap="none" lIns="68523" tIns="34262" rIns="68523" bIns="34262" rtlCol="0">
            <a:spAutoFit/>
          </a:bodyPr>
          <a:lstStyle/>
          <a:p>
            <a:endParaRPr lang="en-US" dirty="0"/>
          </a:p>
        </p:txBody>
      </p:sp>
      <p:pic>
        <p:nvPicPr>
          <p:cNvPr id="6" name="Picture 5"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18658" y="22411"/>
            <a:ext cx="1812978" cy="1736912"/>
          </a:xfrm>
          <a:prstGeom prst="rect">
            <a:avLst/>
          </a:prstGeom>
        </p:spPr>
      </p:pic>
    </p:spTree>
    <p:extLst>
      <p:ext uri="{BB962C8B-B14F-4D97-AF65-F5344CB8AC3E}">
        <p14:creationId xmlns:p14="http://schemas.microsoft.com/office/powerpoint/2010/main" val="151610216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084" y="0"/>
            <a:ext cx="8229600" cy="857250"/>
          </a:xfrm>
        </p:spPr>
        <p:txBody>
          <a:bodyPr/>
          <a:lstStyle/>
          <a:p>
            <a:r>
              <a:rPr lang="en-US" b="1" dirty="0" smtClean="0">
                <a:latin typeface="Times New Roman"/>
                <a:cs typeface="Times New Roman"/>
              </a:rPr>
              <a:t>Understanding Global Change</a:t>
            </a:r>
            <a:endParaRPr lang="en-US" dirty="0"/>
          </a:p>
        </p:txBody>
      </p:sp>
      <p:sp>
        <p:nvSpPr>
          <p:cNvPr id="3" name="Content Placeholder 2"/>
          <p:cNvSpPr>
            <a:spLocks noGrp="1"/>
          </p:cNvSpPr>
          <p:nvPr>
            <p:ph idx="1"/>
          </p:nvPr>
        </p:nvSpPr>
        <p:spPr>
          <a:xfrm>
            <a:off x="1457316" y="811687"/>
            <a:ext cx="7746452" cy="3394472"/>
          </a:xfrm>
        </p:spPr>
        <p:txBody>
          <a:bodyPr>
            <a:noAutofit/>
          </a:bodyPr>
          <a:lstStyle/>
          <a:p>
            <a:pPr marL="0" indent="0" algn="ctr">
              <a:buNone/>
            </a:pPr>
            <a:r>
              <a:rPr lang="en-US" sz="2300" dirty="0">
                <a:latin typeface="Times New Roman"/>
                <a:cs typeface="Times New Roman"/>
              </a:rPr>
              <a:t>This resource for teachers, students, scientists, </a:t>
            </a:r>
          </a:p>
          <a:p>
            <a:pPr marL="0" indent="0" algn="ctr">
              <a:buNone/>
            </a:pPr>
            <a:r>
              <a:rPr lang="en-US" sz="2300" dirty="0">
                <a:latin typeface="Times New Roman"/>
                <a:cs typeface="Times New Roman"/>
              </a:rPr>
              <a:t>and the public provides:</a:t>
            </a:r>
          </a:p>
          <a:p>
            <a:pPr marL="0" indent="0" algn="ctr">
              <a:buNone/>
            </a:pPr>
            <a:endParaRPr lang="en-US" sz="2300" dirty="0">
              <a:latin typeface="Times New Roman"/>
              <a:cs typeface="Times New Roman"/>
            </a:endParaRPr>
          </a:p>
          <a:p>
            <a:r>
              <a:rPr lang="en-US" sz="2300" dirty="0">
                <a:latin typeface="Times New Roman"/>
                <a:cs typeface="Times New Roman"/>
              </a:rPr>
              <a:t>A framework for teaching global change topics</a:t>
            </a:r>
          </a:p>
          <a:p>
            <a:pPr marL="0" indent="0">
              <a:buNone/>
            </a:pPr>
            <a:endParaRPr lang="en-US" sz="2300" dirty="0">
              <a:latin typeface="Times New Roman"/>
              <a:cs typeface="Times New Roman"/>
            </a:endParaRPr>
          </a:p>
          <a:p>
            <a:r>
              <a:rPr lang="en-US" sz="2300" dirty="0">
                <a:solidFill>
                  <a:schemeClr val="bg1">
                    <a:lumMod val="65000"/>
                  </a:schemeClr>
                </a:solidFill>
                <a:latin typeface="Times New Roman"/>
                <a:cs typeface="Times New Roman"/>
              </a:rPr>
              <a:t>Conceptual models for visualizing interrelationships and feedbacks in the Earth system</a:t>
            </a:r>
          </a:p>
          <a:p>
            <a:pPr marL="0" indent="0">
              <a:buNone/>
            </a:pPr>
            <a:endParaRPr lang="en-US" sz="2300" dirty="0">
              <a:solidFill>
                <a:schemeClr val="bg1">
                  <a:lumMod val="65000"/>
                </a:schemeClr>
              </a:solidFill>
              <a:latin typeface="Times New Roman"/>
              <a:cs typeface="Times New Roman"/>
            </a:endParaRPr>
          </a:p>
          <a:p>
            <a:r>
              <a:rPr lang="en-US" sz="2300" dirty="0" smtClean="0">
                <a:solidFill>
                  <a:schemeClr val="bg1">
                    <a:lumMod val="65000"/>
                  </a:schemeClr>
                </a:solidFill>
                <a:latin typeface="Times New Roman"/>
                <a:cs typeface="Times New Roman"/>
              </a:rPr>
              <a:t>Curricular </a:t>
            </a:r>
            <a:r>
              <a:rPr lang="en-US" sz="2300" dirty="0">
                <a:solidFill>
                  <a:schemeClr val="bg1">
                    <a:lumMod val="65000"/>
                  </a:schemeClr>
                </a:solidFill>
                <a:latin typeface="Times New Roman"/>
                <a:cs typeface="Times New Roman"/>
              </a:rPr>
              <a:t>planning guide and examples of learning progressions for formal and informal instruction</a:t>
            </a:r>
            <a:endParaRPr lang="en-US" sz="2300" b="1" dirty="0">
              <a:solidFill>
                <a:schemeClr val="bg1">
                  <a:lumMod val="65000"/>
                </a:schemeClr>
              </a:solidFill>
              <a:latin typeface="Times New Roman"/>
              <a:cs typeface="Times New Roman"/>
            </a:endParaRPr>
          </a:p>
          <a:p>
            <a:pPr lvl="5"/>
            <a:endParaRPr lang="en-US" sz="2400" dirty="0"/>
          </a:p>
        </p:txBody>
      </p:sp>
      <p:sp>
        <p:nvSpPr>
          <p:cNvPr id="5" name="TextBox 4"/>
          <p:cNvSpPr txBox="1"/>
          <p:nvPr/>
        </p:nvSpPr>
        <p:spPr>
          <a:xfrm>
            <a:off x="3441261" y="3092827"/>
            <a:ext cx="138530" cy="242372"/>
          </a:xfrm>
          <a:prstGeom prst="rect">
            <a:avLst/>
          </a:prstGeom>
          <a:noFill/>
        </p:spPr>
        <p:txBody>
          <a:bodyPr wrap="none" lIns="68523" tIns="34262" rIns="68523" bIns="34262" rtlCol="0">
            <a:spAutoFit/>
          </a:bodyPr>
          <a:lstStyle/>
          <a:p>
            <a:endParaRPr lang="en-US" dirty="0"/>
          </a:p>
        </p:txBody>
      </p:sp>
      <p:pic>
        <p:nvPicPr>
          <p:cNvPr id="6" name="Picture 5"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18658" y="22411"/>
            <a:ext cx="1812978" cy="1736912"/>
          </a:xfrm>
          <a:prstGeom prst="rect">
            <a:avLst/>
          </a:prstGeom>
        </p:spPr>
      </p:pic>
    </p:spTree>
    <p:extLst>
      <p:ext uri="{BB962C8B-B14F-4D97-AF65-F5344CB8AC3E}">
        <p14:creationId xmlns:p14="http://schemas.microsoft.com/office/powerpoint/2010/main" val="198302129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title"/>
          </p:nvPr>
        </p:nvSpPr>
        <p:spPr>
          <a:xfrm>
            <a:off x="287344" y="217835"/>
            <a:ext cx="8574958" cy="1252125"/>
          </a:xfrm>
          <a:prstGeom prst="rect">
            <a:avLst/>
          </a:prstGeom>
          <a:noFill/>
          <a:ln>
            <a:noFill/>
          </a:ln>
        </p:spPr>
        <p:txBody>
          <a:bodyPr lIns="68512" tIns="68512" rIns="68512" bIns="68512" anchor="ctr" anchorCtr="0">
            <a:noAutofit/>
          </a:bodyPr>
          <a:lstStyle/>
          <a:p>
            <a:pPr algn="l">
              <a:lnSpc>
                <a:spcPct val="85000"/>
              </a:lnSpc>
              <a:spcBef>
                <a:spcPts val="0"/>
              </a:spcBef>
              <a:buClr>
                <a:schemeClr val="accent1"/>
              </a:buClr>
              <a:buSzPct val="25000"/>
            </a:pPr>
            <a:r>
              <a:rPr lang="en-US" sz="3000" dirty="0">
                <a:latin typeface="Times New Roman"/>
                <a:cs typeface="Times New Roman"/>
              </a:rPr>
              <a:t>Understanding Global Change Framework</a:t>
            </a:r>
          </a:p>
          <a:p>
            <a:pPr algn="l">
              <a:lnSpc>
                <a:spcPct val="85000"/>
              </a:lnSpc>
              <a:spcBef>
                <a:spcPts val="0"/>
              </a:spcBef>
              <a:buClr>
                <a:schemeClr val="accent1"/>
              </a:buClr>
              <a:buSzPct val="25000"/>
            </a:pPr>
            <a:endParaRPr sz="2200" dirty="0">
              <a:solidFill>
                <a:schemeClr val="dk1"/>
              </a:solidFill>
              <a:latin typeface="Times New Roman"/>
              <a:cs typeface="Times New Roman"/>
            </a:endParaRPr>
          </a:p>
          <a:p>
            <a:pPr algn="l">
              <a:lnSpc>
                <a:spcPct val="85000"/>
              </a:lnSpc>
              <a:spcBef>
                <a:spcPts val="0"/>
              </a:spcBef>
              <a:buClr>
                <a:schemeClr val="accent1"/>
              </a:buClr>
              <a:buSzPct val="25000"/>
            </a:pPr>
            <a:r>
              <a:rPr lang="en-US" sz="2200" dirty="0">
                <a:solidFill>
                  <a:schemeClr val="dk1"/>
                </a:solidFill>
                <a:latin typeface="Times New Roman"/>
                <a:cs typeface="Times New Roman"/>
              </a:rPr>
              <a:t>Topics are organized by:</a:t>
            </a:r>
          </a:p>
        </p:txBody>
      </p:sp>
      <p:pic>
        <p:nvPicPr>
          <p:cNvPr id="350" name="Shape 350" descr="UGC_Logo_No5_version04.jpg"/>
          <p:cNvPicPr preferRelativeResize="0"/>
          <p:nvPr/>
        </p:nvPicPr>
        <p:blipFill rotWithShape="1">
          <a:blip r:embed="rId3">
            <a:alphaModFix/>
          </a:blip>
          <a:srcRect l="4039" t="3202" r="50781" b="55683"/>
          <a:stretch/>
        </p:blipFill>
        <p:spPr>
          <a:xfrm>
            <a:off x="5713729" y="1277333"/>
            <a:ext cx="3262900" cy="3125925"/>
          </a:xfrm>
          <a:prstGeom prst="rect">
            <a:avLst/>
          </a:prstGeom>
          <a:noFill/>
          <a:ln>
            <a:noFill/>
          </a:ln>
        </p:spPr>
      </p:pic>
    </p:spTree>
    <p:extLst>
      <p:ext uri="{BB962C8B-B14F-4D97-AF65-F5344CB8AC3E}">
        <p14:creationId xmlns:p14="http://schemas.microsoft.com/office/powerpoint/2010/main" val="65621939"/>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title"/>
          </p:nvPr>
        </p:nvSpPr>
        <p:spPr>
          <a:xfrm>
            <a:off x="287344" y="217835"/>
            <a:ext cx="8574958" cy="1252125"/>
          </a:xfrm>
          <a:prstGeom prst="rect">
            <a:avLst/>
          </a:prstGeom>
          <a:noFill/>
          <a:ln>
            <a:noFill/>
          </a:ln>
        </p:spPr>
        <p:txBody>
          <a:bodyPr lIns="68512" tIns="68512" rIns="68512" bIns="68512" anchor="ctr" anchorCtr="0">
            <a:noAutofit/>
          </a:bodyPr>
          <a:lstStyle/>
          <a:p>
            <a:pPr algn="l">
              <a:lnSpc>
                <a:spcPct val="85000"/>
              </a:lnSpc>
              <a:spcBef>
                <a:spcPts val="0"/>
              </a:spcBef>
              <a:buClr>
                <a:schemeClr val="accent1"/>
              </a:buClr>
              <a:buSzPct val="25000"/>
            </a:pPr>
            <a:r>
              <a:rPr lang="en-US" sz="3000" dirty="0">
                <a:latin typeface="Times New Roman"/>
                <a:cs typeface="Times New Roman"/>
              </a:rPr>
              <a:t>Understanding Global Change Framework</a:t>
            </a:r>
          </a:p>
          <a:p>
            <a:pPr algn="l">
              <a:lnSpc>
                <a:spcPct val="85000"/>
              </a:lnSpc>
              <a:spcBef>
                <a:spcPts val="0"/>
              </a:spcBef>
              <a:buClr>
                <a:schemeClr val="accent1"/>
              </a:buClr>
              <a:buSzPct val="25000"/>
            </a:pPr>
            <a:endParaRPr sz="2200" dirty="0">
              <a:solidFill>
                <a:schemeClr val="dk1"/>
              </a:solidFill>
              <a:latin typeface="Times New Roman"/>
              <a:cs typeface="Times New Roman"/>
            </a:endParaRPr>
          </a:p>
          <a:p>
            <a:pPr algn="l">
              <a:lnSpc>
                <a:spcPct val="85000"/>
              </a:lnSpc>
              <a:spcBef>
                <a:spcPts val="0"/>
              </a:spcBef>
              <a:buClr>
                <a:schemeClr val="accent1"/>
              </a:buClr>
              <a:buSzPct val="25000"/>
            </a:pPr>
            <a:r>
              <a:rPr lang="en-US" sz="2200" dirty="0">
                <a:solidFill>
                  <a:schemeClr val="dk1"/>
                </a:solidFill>
                <a:latin typeface="Times New Roman"/>
                <a:cs typeface="Times New Roman"/>
              </a:rPr>
              <a:t>Topics are organized by:</a:t>
            </a:r>
          </a:p>
        </p:txBody>
      </p:sp>
      <p:sp>
        <p:nvSpPr>
          <p:cNvPr id="349" name="Shape 349"/>
          <p:cNvSpPr txBox="1">
            <a:spLocks noGrp="1"/>
          </p:cNvSpPr>
          <p:nvPr>
            <p:ph type="body" idx="1"/>
          </p:nvPr>
        </p:nvSpPr>
        <p:spPr>
          <a:xfrm>
            <a:off x="342695" y="1520644"/>
            <a:ext cx="5461497" cy="2967300"/>
          </a:xfrm>
          <a:prstGeom prst="rect">
            <a:avLst/>
          </a:prstGeom>
          <a:noFill/>
          <a:ln>
            <a:noFill/>
          </a:ln>
        </p:spPr>
        <p:txBody>
          <a:bodyPr lIns="68512" tIns="68512" rIns="68512" bIns="68512" anchor="t" anchorCtr="0">
            <a:noAutofit/>
          </a:bodyPr>
          <a:lstStyle/>
          <a:p>
            <a:pPr marL="342616" indent="-304529">
              <a:lnSpc>
                <a:spcPct val="85000"/>
              </a:lnSpc>
              <a:spcBef>
                <a:spcPts val="750"/>
              </a:spcBef>
              <a:spcAft>
                <a:spcPts val="750"/>
              </a:spcAft>
              <a:buClr>
                <a:srgbClr val="262626"/>
              </a:buClr>
              <a:buSzPct val="99964"/>
            </a:pPr>
            <a:r>
              <a:rPr lang="en-US" sz="2100" b="1" u="sng" dirty="0">
                <a:solidFill>
                  <a:srgbClr val="F1C232"/>
                </a:solidFill>
                <a:latin typeface="Times New Roman"/>
                <a:cs typeface="Times New Roman"/>
              </a:rPr>
              <a:t>Earth system </a:t>
            </a:r>
            <a:r>
              <a:rPr lang="en-US" sz="2100" dirty="0">
                <a:solidFill>
                  <a:srgbClr val="262626"/>
                </a:solidFill>
                <a:latin typeface="Times New Roman"/>
                <a:cs typeface="Times New Roman"/>
              </a:rPr>
              <a:t>(e.g. ocean circulation, greenhouse effect)</a:t>
            </a:r>
          </a:p>
          <a:p>
            <a:pPr marL="0" indent="0">
              <a:spcBef>
                <a:spcPts val="750"/>
              </a:spcBef>
              <a:spcAft>
                <a:spcPts val="750"/>
              </a:spcAft>
              <a:buNone/>
            </a:pPr>
            <a:endParaRPr sz="1800" strike="sngStrike" dirty="0">
              <a:solidFill>
                <a:srgbClr val="262626"/>
              </a:solidFill>
              <a:latin typeface="Times New Roman"/>
              <a:cs typeface="Times New Roman"/>
            </a:endParaRPr>
          </a:p>
        </p:txBody>
      </p:sp>
      <p:pic>
        <p:nvPicPr>
          <p:cNvPr id="350" name="Shape 350" descr="UGC_Logo_No5_version04.jpg"/>
          <p:cNvPicPr preferRelativeResize="0"/>
          <p:nvPr/>
        </p:nvPicPr>
        <p:blipFill rotWithShape="1">
          <a:blip r:embed="rId3">
            <a:alphaModFix/>
          </a:blip>
          <a:srcRect l="4039" t="3202" r="50781" b="55683"/>
          <a:stretch/>
        </p:blipFill>
        <p:spPr>
          <a:xfrm>
            <a:off x="5713729" y="1277333"/>
            <a:ext cx="3262900" cy="3125925"/>
          </a:xfrm>
          <a:prstGeom prst="rect">
            <a:avLst/>
          </a:prstGeom>
          <a:noFill/>
          <a:ln>
            <a:noFill/>
          </a:ln>
        </p:spPr>
      </p:pic>
    </p:spTree>
    <p:extLst>
      <p:ext uri="{BB962C8B-B14F-4D97-AF65-F5344CB8AC3E}">
        <p14:creationId xmlns:p14="http://schemas.microsoft.com/office/powerpoint/2010/main" val="8106312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Shape 356"/>
          <p:cNvSpPr txBox="1">
            <a:spLocks noGrp="1"/>
          </p:cNvSpPr>
          <p:nvPr>
            <p:ph type="title"/>
          </p:nvPr>
        </p:nvSpPr>
        <p:spPr>
          <a:xfrm>
            <a:off x="287344" y="217835"/>
            <a:ext cx="8574958" cy="1252125"/>
          </a:xfrm>
          <a:prstGeom prst="rect">
            <a:avLst/>
          </a:prstGeom>
          <a:noFill/>
          <a:ln>
            <a:noFill/>
          </a:ln>
        </p:spPr>
        <p:txBody>
          <a:bodyPr lIns="68512" tIns="68512" rIns="68512" bIns="68512" anchor="ctr" anchorCtr="0">
            <a:noAutofit/>
          </a:bodyPr>
          <a:lstStyle/>
          <a:p>
            <a:pPr algn="l">
              <a:lnSpc>
                <a:spcPct val="85000"/>
              </a:lnSpc>
              <a:spcBef>
                <a:spcPts val="0"/>
              </a:spcBef>
              <a:buClr>
                <a:schemeClr val="accent1"/>
              </a:buClr>
              <a:buSzPct val="25000"/>
            </a:pPr>
            <a:r>
              <a:rPr lang="en-US" sz="3000" dirty="0">
                <a:latin typeface="Times New Roman"/>
                <a:cs typeface="Times New Roman"/>
              </a:rPr>
              <a:t>Understanding Global Change Framework</a:t>
            </a:r>
          </a:p>
          <a:p>
            <a:pPr algn="l">
              <a:lnSpc>
                <a:spcPct val="85000"/>
              </a:lnSpc>
              <a:spcBef>
                <a:spcPts val="0"/>
              </a:spcBef>
              <a:buClr>
                <a:schemeClr val="accent1"/>
              </a:buClr>
              <a:buSzPct val="25000"/>
            </a:pPr>
            <a:endParaRPr sz="2200" dirty="0">
              <a:solidFill>
                <a:schemeClr val="dk1"/>
              </a:solidFill>
              <a:latin typeface="Times New Roman"/>
              <a:cs typeface="Times New Roman"/>
            </a:endParaRPr>
          </a:p>
          <a:p>
            <a:pPr algn="l">
              <a:lnSpc>
                <a:spcPct val="85000"/>
              </a:lnSpc>
              <a:spcBef>
                <a:spcPts val="0"/>
              </a:spcBef>
              <a:buClr>
                <a:schemeClr val="accent1"/>
              </a:buClr>
              <a:buSzPct val="25000"/>
            </a:pPr>
            <a:r>
              <a:rPr lang="en-US" sz="2200" dirty="0">
                <a:solidFill>
                  <a:schemeClr val="dk1"/>
                </a:solidFill>
                <a:latin typeface="Times New Roman"/>
                <a:cs typeface="Times New Roman"/>
              </a:rPr>
              <a:t>Topics are organized by:</a:t>
            </a:r>
          </a:p>
        </p:txBody>
      </p:sp>
      <p:sp>
        <p:nvSpPr>
          <p:cNvPr id="357" name="Shape 357"/>
          <p:cNvSpPr txBox="1">
            <a:spLocks noGrp="1"/>
          </p:cNvSpPr>
          <p:nvPr>
            <p:ph type="body" idx="1"/>
          </p:nvPr>
        </p:nvSpPr>
        <p:spPr>
          <a:xfrm>
            <a:off x="342695" y="1520644"/>
            <a:ext cx="5461497" cy="2967300"/>
          </a:xfrm>
          <a:prstGeom prst="rect">
            <a:avLst/>
          </a:prstGeom>
          <a:noFill/>
          <a:ln>
            <a:noFill/>
          </a:ln>
        </p:spPr>
        <p:txBody>
          <a:bodyPr lIns="68512" tIns="68512" rIns="68512" bIns="68512" anchor="t" anchorCtr="0">
            <a:noAutofit/>
          </a:bodyPr>
          <a:lstStyle/>
          <a:p>
            <a:pPr marL="342616" indent="-304529">
              <a:lnSpc>
                <a:spcPct val="85000"/>
              </a:lnSpc>
              <a:spcBef>
                <a:spcPts val="750"/>
              </a:spcBef>
              <a:spcAft>
                <a:spcPts val="750"/>
              </a:spcAft>
              <a:buClr>
                <a:srgbClr val="262626"/>
              </a:buClr>
              <a:buSzPct val="99964"/>
            </a:pPr>
            <a:r>
              <a:rPr lang="en-US" sz="2100" b="1" u="sng" dirty="0">
                <a:solidFill>
                  <a:srgbClr val="F1C232"/>
                </a:solidFill>
                <a:latin typeface="Times New Roman"/>
                <a:cs typeface="Times New Roman"/>
              </a:rPr>
              <a:t>Earth system </a:t>
            </a:r>
            <a:r>
              <a:rPr lang="en-US" sz="2100" dirty="0">
                <a:solidFill>
                  <a:srgbClr val="262626"/>
                </a:solidFill>
                <a:latin typeface="Times New Roman"/>
                <a:cs typeface="Times New Roman"/>
              </a:rPr>
              <a:t>(e.g. ocean circulation, greenhouse effect)</a:t>
            </a:r>
          </a:p>
          <a:p>
            <a:pPr marL="0" indent="0">
              <a:lnSpc>
                <a:spcPct val="85000"/>
              </a:lnSpc>
              <a:spcBef>
                <a:spcPts val="750"/>
              </a:spcBef>
              <a:spcAft>
                <a:spcPts val="750"/>
              </a:spcAft>
              <a:buNone/>
            </a:pPr>
            <a:endParaRPr sz="2100" dirty="0">
              <a:latin typeface="Times New Roman"/>
              <a:cs typeface="Times New Roman"/>
            </a:endParaRPr>
          </a:p>
          <a:p>
            <a:pPr marL="342616" indent="-304529">
              <a:lnSpc>
                <a:spcPct val="85000"/>
              </a:lnSpc>
              <a:spcBef>
                <a:spcPts val="750"/>
              </a:spcBef>
              <a:spcAft>
                <a:spcPts val="750"/>
              </a:spcAft>
              <a:buClr>
                <a:srgbClr val="262626"/>
              </a:buClr>
              <a:buSzPct val="99964"/>
            </a:pPr>
            <a:r>
              <a:rPr lang="en-US" sz="2100" b="1" u="sng" dirty="0">
                <a:solidFill>
                  <a:srgbClr val="1155CC"/>
                </a:solidFill>
                <a:latin typeface="Times New Roman"/>
                <a:cs typeface="Times New Roman"/>
              </a:rPr>
              <a:t>Measurable changes</a:t>
            </a:r>
            <a:r>
              <a:rPr lang="en-US" sz="2100" b="1" dirty="0">
                <a:solidFill>
                  <a:srgbClr val="1155CC"/>
                </a:solidFill>
                <a:latin typeface="Times New Roman"/>
                <a:cs typeface="Times New Roman"/>
              </a:rPr>
              <a:t> </a:t>
            </a:r>
            <a:r>
              <a:rPr lang="en-US" sz="2100" dirty="0">
                <a:solidFill>
                  <a:srgbClr val="262626"/>
                </a:solidFill>
                <a:latin typeface="Times New Roman"/>
                <a:cs typeface="Times New Roman"/>
              </a:rPr>
              <a:t>that occur within the Earth system (e.g., temperature, extinction/ diversification)       		</a:t>
            </a:r>
          </a:p>
          <a:p>
            <a:pPr marL="0" indent="0">
              <a:lnSpc>
                <a:spcPct val="85000"/>
              </a:lnSpc>
              <a:spcBef>
                <a:spcPts val="750"/>
              </a:spcBef>
              <a:spcAft>
                <a:spcPts val="750"/>
              </a:spcAft>
              <a:buNone/>
            </a:pPr>
            <a:endParaRPr sz="2100" dirty="0">
              <a:latin typeface="Times New Roman"/>
              <a:cs typeface="Times New Roman"/>
            </a:endParaRPr>
          </a:p>
          <a:p>
            <a:pPr marL="0" indent="0">
              <a:spcBef>
                <a:spcPts val="750"/>
              </a:spcBef>
              <a:spcAft>
                <a:spcPts val="750"/>
              </a:spcAft>
              <a:buNone/>
            </a:pPr>
            <a:endParaRPr sz="1800" strike="sngStrike" dirty="0">
              <a:solidFill>
                <a:srgbClr val="262626"/>
              </a:solidFill>
              <a:latin typeface="Times New Roman"/>
              <a:cs typeface="Times New Roman"/>
            </a:endParaRPr>
          </a:p>
        </p:txBody>
      </p:sp>
      <p:pic>
        <p:nvPicPr>
          <p:cNvPr id="358" name="Shape 358" descr="UGC_Logo_No5_version04.jpg"/>
          <p:cNvPicPr preferRelativeResize="0"/>
          <p:nvPr/>
        </p:nvPicPr>
        <p:blipFill rotWithShape="1">
          <a:blip r:embed="rId3">
            <a:alphaModFix/>
          </a:blip>
          <a:srcRect l="4039" t="3202" r="50781" b="55683"/>
          <a:stretch/>
        </p:blipFill>
        <p:spPr>
          <a:xfrm>
            <a:off x="5713729" y="1277333"/>
            <a:ext cx="3262900" cy="3125925"/>
          </a:xfrm>
          <a:prstGeom prst="rect">
            <a:avLst/>
          </a:prstGeom>
          <a:noFill/>
          <a:ln>
            <a:noFill/>
          </a:ln>
        </p:spPr>
      </p:pic>
    </p:spTree>
    <p:extLst>
      <p:ext uri="{BB962C8B-B14F-4D97-AF65-F5344CB8AC3E}">
        <p14:creationId xmlns:p14="http://schemas.microsoft.com/office/powerpoint/2010/main" val="153969952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Shape 364"/>
          <p:cNvSpPr txBox="1">
            <a:spLocks noGrp="1"/>
          </p:cNvSpPr>
          <p:nvPr>
            <p:ph type="title"/>
          </p:nvPr>
        </p:nvSpPr>
        <p:spPr>
          <a:xfrm>
            <a:off x="287344" y="217835"/>
            <a:ext cx="8574958" cy="1252125"/>
          </a:xfrm>
          <a:prstGeom prst="rect">
            <a:avLst/>
          </a:prstGeom>
          <a:noFill/>
          <a:ln>
            <a:noFill/>
          </a:ln>
        </p:spPr>
        <p:txBody>
          <a:bodyPr lIns="68512" tIns="68512" rIns="68512" bIns="68512" anchor="ctr" anchorCtr="0">
            <a:noAutofit/>
          </a:bodyPr>
          <a:lstStyle/>
          <a:p>
            <a:pPr algn="l">
              <a:lnSpc>
                <a:spcPct val="85000"/>
              </a:lnSpc>
              <a:spcBef>
                <a:spcPts val="0"/>
              </a:spcBef>
              <a:buClr>
                <a:schemeClr val="accent1"/>
              </a:buClr>
              <a:buSzPct val="25000"/>
            </a:pPr>
            <a:r>
              <a:rPr lang="en-US" sz="3000" dirty="0">
                <a:latin typeface="Times New Roman"/>
                <a:cs typeface="Times New Roman"/>
              </a:rPr>
              <a:t>Understanding Global Change Framework</a:t>
            </a:r>
          </a:p>
          <a:p>
            <a:pPr algn="l">
              <a:lnSpc>
                <a:spcPct val="85000"/>
              </a:lnSpc>
              <a:spcBef>
                <a:spcPts val="0"/>
              </a:spcBef>
              <a:buClr>
                <a:schemeClr val="accent1"/>
              </a:buClr>
              <a:buSzPct val="25000"/>
            </a:pPr>
            <a:endParaRPr sz="2200" dirty="0">
              <a:solidFill>
                <a:schemeClr val="dk1"/>
              </a:solidFill>
              <a:latin typeface="Times New Roman"/>
              <a:cs typeface="Times New Roman"/>
            </a:endParaRPr>
          </a:p>
          <a:p>
            <a:pPr algn="l">
              <a:lnSpc>
                <a:spcPct val="85000"/>
              </a:lnSpc>
              <a:spcBef>
                <a:spcPts val="0"/>
              </a:spcBef>
              <a:buClr>
                <a:schemeClr val="accent1"/>
              </a:buClr>
              <a:buSzPct val="25000"/>
            </a:pPr>
            <a:r>
              <a:rPr lang="en-US" sz="2200" dirty="0">
                <a:solidFill>
                  <a:schemeClr val="dk1"/>
                </a:solidFill>
                <a:latin typeface="Times New Roman"/>
                <a:cs typeface="Times New Roman"/>
              </a:rPr>
              <a:t>Topics are organized by:</a:t>
            </a:r>
          </a:p>
        </p:txBody>
      </p:sp>
      <p:sp>
        <p:nvSpPr>
          <p:cNvPr id="365" name="Shape 365"/>
          <p:cNvSpPr txBox="1">
            <a:spLocks noGrp="1"/>
          </p:cNvSpPr>
          <p:nvPr>
            <p:ph type="body" idx="1"/>
          </p:nvPr>
        </p:nvSpPr>
        <p:spPr>
          <a:xfrm>
            <a:off x="342695" y="1520644"/>
            <a:ext cx="5461497" cy="2967300"/>
          </a:xfrm>
          <a:prstGeom prst="rect">
            <a:avLst/>
          </a:prstGeom>
          <a:noFill/>
          <a:ln>
            <a:noFill/>
          </a:ln>
        </p:spPr>
        <p:txBody>
          <a:bodyPr lIns="68512" tIns="68512" rIns="68512" bIns="68512" anchor="t" anchorCtr="0">
            <a:noAutofit/>
          </a:bodyPr>
          <a:lstStyle/>
          <a:p>
            <a:pPr marL="342616" indent="-304529">
              <a:lnSpc>
                <a:spcPct val="85000"/>
              </a:lnSpc>
              <a:spcBef>
                <a:spcPts val="750"/>
              </a:spcBef>
              <a:spcAft>
                <a:spcPts val="750"/>
              </a:spcAft>
              <a:buClr>
                <a:srgbClr val="262626"/>
              </a:buClr>
              <a:buSzPct val="99964"/>
            </a:pPr>
            <a:r>
              <a:rPr lang="en-US" sz="2100" b="1" u="sng" dirty="0">
                <a:solidFill>
                  <a:srgbClr val="F1C232"/>
                </a:solidFill>
                <a:latin typeface="Times New Roman"/>
                <a:cs typeface="Times New Roman"/>
              </a:rPr>
              <a:t>Earth system </a:t>
            </a:r>
            <a:r>
              <a:rPr lang="en-US" sz="2100" dirty="0">
                <a:solidFill>
                  <a:srgbClr val="262626"/>
                </a:solidFill>
                <a:latin typeface="Times New Roman"/>
                <a:cs typeface="Times New Roman"/>
              </a:rPr>
              <a:t>(e.g. ocean circulation, greenhouse effect)</a:t>
            </a:r>
          </a:p>
          <a:p>
            <a:pPr marL="0" indent="0">
              <a:lnSpc>
                <a:spcPct val="85000"/>
              </a:lnSpc>
              <a:spcBef>
                <a:spcPts val="750"/>
              </a:spcBef>
              <a:spcAft>
                <a:spcPts val="750"/>
              </a:spcAft>
              <a:buNone/>
            </a:pPr>
            <a:endParaRPr sz="2100" dirty="0">
              <a:latin typeface="Times New Roman"/>
              <a:cs typeface="Times New Roman"/>
            </a:endParaRPr>
          </a:p>
          <a:p>
            <a:pPr marL="342616" indent="-304529">
              <a:lnSpc>
                <a:spcPct val="85000"/>
              </a:lnSpc>
              <a:spcBef>
                <a:spcPts val="750"/>
              </a:spcBef>
              <a:spcAft>
                <a:spcPts val="750"/>
              </a:spcAft>
              <a:buClr>
                <a:srgbClr val="262626"/>
              </a:buClr>
              <a:buSzPct val="99964"/>
            </a:pPr>
            <a:r>
              <a:rPr lang="en-US" sz="2100" b="1" u="sng" dirty="0">
                <a:solidFill>
                  <a:srgbClr val="1155CC"/>
                </a:solidFill>
                <a:latin typeface="Times New Roman"/>
                <a:cs typeface="Times New Roman"/>
              </a:rPr>
              <a:t>Measurable changes</a:t>
            </a:r>
            <a:r>
              <a:rPr lang="en-US" sz="2100" b="1" dirty="0">
                <a:solidFill>
                  <a:srgbClr val="1155CC"/>
                </a:solidFill>
                <a:latin typeface="Times New Roman"/>
                <a:cs typeface="Times New Roman"/>
              </a:rPr>
              <a:t> </a:t>
            </a:r>
            <a:r>
              <a:rPr lang="en-US" sz="2100" dirty="0">
                <a:solidFill>
                  <a:srgbClr val="262626"/>
                </a:solidFill>
                <a:latin typeface="Times New Roman"/>
                <a:cs typeface="Times New Roman"/>
              </a:rPr>
              <a:t>that occur within the Earth system (e.g., temperature, extinction/ diversification)       		</a:t>
            </a:r>
          </a:p>
          <a:p>
            <a:pPr marL="0" indent="0">
              <a:lnSpc>
                <a:spcPct val="85000"/>
              </a:lnSpc>
              <a:spcBef>
                <a:spcPts val="750"/>
              </a:spcBef>
              <a:spcAft>
                <a:spcPts val="750"/>
              </a:spcAft>
              <a:buNone/>
            </a:pPr>
            <a:endParaRPr sz="2100" dirty="0">
              <a:latin typeface="Times New Roman"/>
              <a:cs typeface="Times New Roman"/>
            </a:endParaRPr>
          </a:p>
          <a:p>
            <a:pPr marL="342616" indent="-304529">
              <a:spcBef>
                <a:spcPts val="750"/>
              </a:spcBef>
              <a:spcAft>
                <a:spcPts val="750"/>
              </a:spcAft>
              <a:buSzPct val="99964"/>
            </a:pPr>
            <a:r>
              <a:rPr lang="en-US" sz="2100" b="1" u="sng" dirty="0">
                <a:solidFill>
                  <a:srgbClr val="CC0000"/>
                </a:solidFill>
                <a:latin typeface="Times New Roman"/>
                <a:cs typeface="Times New Roman"/>
              </a:rPr>
              <a:t>Causes of change</a:t>
            </a:r>
            <a:r>
              <a:rPr lang="en-US" sz="2100" b="1" dirty="0">
                <a:solidFill>
                  <a:srgbClr val="CC0000"/>
                </a:solidFill>
                <a:latin typeface="Times New Roman"/>
                <a:cs typeface="Times New Roman"/>
              </a:rPr>
              <a:t> </a:t>
            </a:r>
            <a:r>
              <a:rPr lang="en-US" sz="2100" dirty="0">
                <a:latin typeface="Times New Roman"/>
                <a:cs typeface="Times New Roman"/>
              </a:rPr>
              <a:t>in the system (e.g., burning of fossil fuels, volcanism)</a:t>
            </a:r>
          </a:p>
        </p:txBody>
      </p:sp>
      <p:pic>
        <p:nvPicPr>
          <p:cNvPr id="366" name="Shape 366" descr="UGC_Logo_No5_version04.jpg"/>
          <p:cNvPicPr preferRelativeResize="0"/>
          <p:nvPr/>
        </p:nvPicPr>
        <p:blipFill rotWithShape="1">
          <a:blip r:embed="rId3">
            <a:alphaModFix/>
          </a:blip>
          <a:srcRect l="4039" t="3202" r="50781" b="55683"/>
          <a:stretch/>
        </p:blipFill>
        <p:spPr>
          <a:xfrm>
            <a:off x="5713729" y="1277333"/>
            <a:ext cx="3262900" cy="3125925"/>
          </a:xfrm>
          <a:prstGeom prst="rect">
            <a:avLst/>
          </a:prstGeom>
          <a:noFill/>
          <a:ln>
            <a:noFill/>
          </a:ln>
        </p:spPr>
      </p:pic>
    </p:spTree>
    <p:extLst>
      <p:ext uri="{BB962C8B-B14F-4D97-AF65-F5344CB8AC3E}">
        <p14:creationId xmlns:p14="http://schemas.microsoft.com/office/powerpoint/2010/main" val="3268969653"/>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no-atm.jpg"/>
          <p:cNvPicPr>
            <a:picLocks noChangeAspect="1"/>
          </p:cNvPicPr>
          <p:nvPr/>
        </p:nvPicPr>
        <p:blipFill rotWithShape="1">
          <a:blip r:embed="rId2">
            <a:extLst>
              <a:ext uri="{28A0092B-C50C-407E-A947-70E740481C1C}">
                <a14:useLocalDpi xmlns:a14="http://schemas.microsoft.com/office/drawing/2010/main" val="0"/>
              </a:ext>
            </a:extLst>
          </a:blip>
          <a:srcRect l="33006" t="12637" r="13072" b="11982"/>
          <a:stretch/>
        </p:blipFill>
        <p:spPr>
          <a:xfrm>
            <a:off x="2252384" y="162707"/>
            <a:ext cx="4639235" cy="4862900"/>
          </a:xfrm>
          <a:prstGeom prst="rect">
            <a:avLst/>
          </a:prstGeom>
        </p:spPr>
      </p:pic>
    </p:spTree>
    <p:extLst>
      <p:ext uri="{BB962C8B-B14F-4D97-AF65-F5344CB8AC3E}">
        <p14:creationId xmlns:p14="http://schemas.microsoft.com/office/powerpoint/2010/main" val="14315858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nohyd.jpg"/>
          <p:cNvPicPr>
            <a:picLocks noChangeAspect="1"/>
          </p:cNvPicPr>
          <p:nvPr/>
        </p:nvPicPr>
        <p:blipFill rotWithShape="1">
          <a:blip r:embed="rId2">
            <a:extLst>
              <a:ext uri="{28A0092B-C50C-407E-A947-70E740481C1C}">
                <a14:useLocalDpi xmlns:a14="http://schemas.microsoft.com/office/drawing/2010/main" val="0"/>
              </a:ext>
            </a:extLst>
          </a:blip>
          <a:srcRect l="33006" t="12377" r="13072" b="12418"/>
          <a:stretch/>
        </p:blipFill>
        <p:spPr>
          <a:xfrm>
            <a:off x="2252384" y="146005"/>
            <a:ext cx="4639235" cy="4851496"/>
          </a:xfrm>
          <a:prstGeom prst="rect">
            <a:avLst/>
          </a:prstGeom>
        </p:spPr>
      </p:pic>
      <p:pic>
        <p:nvPicPr>
          <p:cNvPr id="5" name="Picture 4" descr="UGC-infographic-18x24-full-20170120-colorchecknohyd.jpg"/>
          <p:cNvPicPr>
            <a:picLocks noChangeAspect="1"/>
          </p:cNvPicPr>
          <p:nvPr/>
        </p:nvPicPr>
        <p:blipFill rotWithShape="1">
          <a:blip r:embed="rId2">
            <a:extLst>
              <a:ext uri="{28A0092B-C50C-407E-A947-70E740481C1C}">
                <a14:useLocalDpi xmlns:a14="http://schemas.microsoft.com/office/drawing/2010/main" val="0"/>
              </a:ext>
            </a:extLst>
          </a:blip>
          <a:srcRect l="33006" t="15279" r="40080" b="48272"/>
          <a:stretch/>
        </p:blipFill>
        <p:spPr>
          <a:xfrm>
            <a:off x="1143001" y="28435"/>
            <a:ext cx="3961706" cy="40229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5404166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nohyd.jpg"/>
          <p:cNvPicPr>
            <a:picLocks noChangeAspect="1"/>
          </p:cNvPicPr>
          <p:nvPr/>
        </p:nvPicPr>
        <p:blipFill rotWithShape="1">
          <a:blip r:embed="rId2">
            <a:extLst>
              <a:ext uri="{28A0092B-C50C-407E-A947-70E740481C1C}">
                <a14:useLocalDpi xmlns:a14="http://schemas.microsoft.com/office/drawing/2010/main" val="0"/>
              </a:ext>
            </a:extLst>
          </a:blip>
          <a:srcRect l="33006" t="12377" r="13072" b="12418"/>
          <a:stretch/>
        </p:blipFill>
        <p:spPr>
          <a:xfrm>
            <a:off x="2252384" y="146005"/>
            <a:ext cx="4639235" cy="4851496"/>
          </a:xfrm>
          <a:prstGeom prst="rect">
            <a:avLst/>
          </a:prstGeom>
        </p:spPr>
      </p:pic>
    </p:spTree>
    <p:extLst>
      <p:ext uri="{BB962C8B-B14F-4D97-AF65-F5344CB8AC3E}">
        <p14:creationId xmlns:p14="http://schemas.microsoft.com/office/powerpoint/2010/main" val="955025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no-bio.jpg"/>
          <p:cNvPicPr>
            <a:picLocks noChangeAspect="1"/>
          </p:cNvPicPr>
          <p:nvPr/>
        </p:nvPicPr>
        <p:blipFill rotWithShape="1">
          <a:blip r:embed="rId2">
            <a:extLst>
              <a:ext uri="{28A0092B-C50C-407E-A947-70E740481C1C}">
                <a14:useLocalDpi xmlns:a14="http://schemas.microsoft.com/office/drawing/2010/main" val="0"/>
              </a:ext>
            </a:extLst>
          </a:blip>
          <a:srcRect l="33090" t="13261" r="12903" b="11975"/>
          <a:stretch/>
        </p:blipFill>
        <p:spPr>
          <a:xfrm>
            <a:off x="2229555" y="140303"/>
            <a:ext cx="4684995" cy="4862900"/>
          </a:xfrm>
          <a:prstGeom prst="rect">
            <a:avLst/>
          </a:prstGeom>
        </p:spPr>
      </p:pic>
      <p:pic>
        <p:nvPicPr>
          <p:cNvPr id="4" name="Picture 3" descr="UGC-infographic-18x24-full-20170120-colorcheckno-bio.jpg"/>
          <p:cNvPicPr>
            <a:picLocks noChangeAspect="1"/>
          </p:cNvPicPr>
          <p:nvPr/>
        </p:nvPicPr>
        <p:blipFill rotWithShape="1">
          <a:blip r:embed="rId2">
            <a:extLst>
              <a:ext uri="{28A0092B-C50C-407E-A947-70E740481C1C}">
                <a14:useLocalDpi xmlns:a14="http://schemas.microsoft.com/office/drawing/2010/main" val="0"/>
              </a:ext>
            </a:extLst>
          </a:blip>
          <a:srcRect l="33090" t="52377" r="40463" b="11297"/>
          <a:stretch/>
        </p:blipFill>
        <p:spPr>
          <a:xfrm>
            <a:off x="1143052" y="1177470"/>
            <a:ext cx="3856707" cy="39719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945951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no-bio.jpg"/>
          <p:cNvPicPr>
            <a:picLocks noChangeAspect="1"/>
          </p:cNvPicPr>
          <p:nvPr/>
        </p:nvPicPr>
        <p:blipFill rotWithShape="1">
          <a:blip r:embed="rId2">
            <a:extLst>
              <a:ext uri="{28A0092B-C50C-407E-A947-70E740481C1C}">
                <a14:useLocalDpi xmlns:a14="http://schemas.microsoft.com/office/drawing/2010/main" val="0"/>
              </a:ext>
            </a:extLst>
          </a:blip>
          <a:srcRect l="33090" t="13261" r="12903" b="11975"/>
          <a:stretch/>
        </p:blipFill>
        <p:spPr>
          <a:xfrm>
            <a:off x="2229555" y="140303"/>
            <a:ext cx="4684995" cy="4862900"/>
          </a:xfrm>
          <a:prstGeom prst="rect">
            <a:avLst/>
          </a:prstGeom>
        </p:spPr>
      </p:pic>
    </p:spTree>
    <p:extLst>
      <p:ext uri="{BB962C8B-B14F-4D97-AF65-F5344CB8AC3E}">
        <p14:creationId xmlns:p14="http://schemas.microsoft.com/office/powerpoint/2010/main" val="8795706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no-geo.jpg"/>
          <p:cNvPicPr>
            <a:picLocks noChangeAspect="1"/>
          </p:cNvPicPr>
          <p:nvPr/>
        </p:nvPicPr>
        <p:blipFill rotWithShape="1">
          <a:blip r:embed="rId2">
            <a:extLst>
              <a:ext uri="{28A0092B-C50C-407E-A947-70E740481C1C}">
                <a14:useLocalDpi xmlns:a14="http://schemas.microsoft.com/office/drawing/2010/main" val="0"/>
              </a:ext>
            </a:extLst>
          </a:blip>
          <a:srcRect l="32919" t="13261" r="13073" b="11975"/>
          <a:stretch/>
        </p:blipFill>
        <p:spPr>
          <a:xfrm>
            <a:off x="2229502" y="140303"/>
            <a:ext cx="4684996" cy="4862900"/>
          </a:xfrm>
          <a:prstGeom prst="rect">
            <a:avLst/>
          </a:prstGeom>
        </p:spPr>
      </p:pic>
      <p:pic>
        <p:nvPicPr>
          <p:cNvPr id="5" name="Picture 4" descr="UGC-infographic-18x24-full-20170120-colorcheckno-geo.jpg"/>
          <p:cNvPicPr>
            <a:picLocks noChangeAspect="1"/>
          </p:cNvPicPr>
          <p:nvPr/>
        </p:nvPicPr>
        <p:blipFill rotWithShape="1">
          <a:blip r:embed="rId2">
            <a:extLst>
              <a:ext uri="{28A0092B-C50C-407E-A947-70E740481C1C}">
                <a14:useLocalDpi xmlns:a14="http://schemas.microsoft.com/office/drawing/2010/main" val="0"/>
              </a:ext>
            </a:extLst>
          </a:blip>
          <a:srcRect l="60147" t="13261" r="13073" b="48527"/>
          <a:stretch/>
        </p:blipFill>
        <p:spPr>
          <a:xfrm>
            <a:off x="4305971" y="670"/>
            <a:ext cx="3695030" cy="395334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725999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no-geo.jpg"/>
          <p:cNvPicPr>
            <a:picLocks noChangeAspect="1"/>
          </p:cNvPicPr>
          <p:nvPr/>
        </p:nvPicPr>
        <p:blipFill rotWithShape="1">
          <a:blip r:embed="rId2">
            <a:extLst>
              <a:ext uri="{28A0092B-C50C-407E-A947-70E740481C1C}">
                <a14:useLocalDpi xmlns:a14="http://schemas.microsoft.com/office/drawing/2010/main" val="0"/>
              </a:ext>
            </a:extLst>
          </a:blip>
          <a:srcRect l="32919" t="13261" r="13073" b="11975"/>
          <a:stretch/>
        </p:blipFill>
        <p:spPr>
          <a:xfrm>
            <a:off x="2229502" y="140303"/>
            <a:ext cx="4684996" cy="4862900"/>
          </a:xfrm>
          <a:prstGeom prst="rect">
            <a:avLst/>
          </a:prstGeom>
        </p:spPr>
      </p:pic>
    </p:spTree>
    <p:extLst>
      <p:ext uri="{BB962C8B-B14F-4D97-AF65-F5344CB8AC3E}">
        <p14:creationId xmlns:p14="http://schemas.microsoft.com/office/powerpoint/2010/main" val="37189596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sphs.jpg"/>
          <p:cNvPicPr>
            <a:picLocks noChangeAspect="1"/>
          </p:cNvPicPr>
          <p:nvPr/>
        </p:nvPicPr>
        <p:blipFill rotWithShape="1">
          <a:blip r:embed="rId2">
            <a:extLst>
              <a:ext uri="{28A0092B-C50C-407E-A947-70E740481C1C}">
                <a14:useLocalDpi xmlns:a14="http://schemas.microsoft.com/office/drawing/2010/main" val="0"/>
              </a:ext>
            </a:extLst>
          </a:blip>
          <a:srcRect l="32748" t="13261" r="12902" b="12204"/>
          <a:stretch/>
        </p:blipFill>
        <p:spPr>
          <a:xfrm>
            <a:off x="2229504" y="140303"/>
            <a:ext cx="4729204" cy="4862900"/>
          </a:xfrm>
          <a:prstGeom prst="rect">
            <a:avLst/>
          </a:prstGeom>
        </p:spPr>
      </p:pic>
      <p:pic>
        <p:nvPicPr>
          <p:cNvPr id="4" name="Picture 3" descr="UGC-infographic-18x24-full-20170120-colorchecksphs.jpg"/>
          <p:cNvPicPr>
            <a:picLocks noChangeAspect="1"/>
          </p:cNvPicPr>
          <p:nvPr/>
        </p:nvPicPr>
        <p:blipFill rotWithShape="1">
          <a:blip r:embed="rId2">
            <a:extLst>
              <a:ext uri="{28A0092B-C50C-407E-A947-70E740481C1C}">
                <a14:useLocalDpi xmlns:a14="http://schemas.microsoft.com/office/drawing/2010/main" val="0"/>
              </a:ext>
            </a:extLst>
          </a:blip>
          <a:srcRect l="59892" t="52077" r="12902" b="12204"/>
          <a:stretch/>
        </p:blipFill>
        <p:spPr>
          <a:xfrm>
            <a:off x="4222685" y="1423323"/>
            <a:ext cx="3778369" cy="37195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166606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sphs.jpg"/>
          <p:cNvPicPr>
            <a:picLocks noChangeAspect="1"/>
          </p:cNvPicPr>
          <p:nvPr/>
        </p:nvPicPr>
        <p:blipFill rotWithShape="1">
          <a:blip r:embed="rId2">
            <a:extLst>
              <a:ext uri="{28A0092B-C50C-407E-A947-70E740481C1C}">
                <a14:useLocalDpi xmlns:a14="http://schemas.microsoft.com/office/drawing/2010/main" val="0"/>
              </a:ext>
            </a:extLst>
          </a:blip>
          <a:srcRect l="32748" t="13261" r="12902" b="12204"/>
          <a:stretch/>
        </p:blipFill>
        <p:spPr>
          <a:xfrm>
            <a:off x="2229504" y="140303"/>
            <a:ext cx="4729204" cy="4862900"/>
          </a:xfrm>
          <a:prstGeom prst="rect">
            <a:avLst/>
          </a:prstGeom>
        </p:spPr>
      </p:pic>
    </p:spTree>
    <p:extLst>
      <p:ext uri="{BB962C8B-B14F-4D97-AF65-F5344CB8AC3E}">
        <p14:creationId xmlns:p14="http://schemas.microsoft.com/office/powerpoint/2010/main" val="32293089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EB2.jpg"/>
          <p:cNvPicPr>
            <a:picLocks noChangeAspect="1"/>
          </p:cNvPicPr>
          <p:nvPr/>
        </p:nvPicPr>
        <p:blipFill rotWithShape="1">
          <a:blip r:embed="rId2">
            <a:extLst>
              <a:ext uri="{28A0092B-C50C-407E-A947-70E740481C1C}">
                <a14:useLocalDpi xmlns:a14="http://schemas.microsoft.com/office/drawing/2010/main" val="0"/>
              </a:ext>
            </a:extLst>
          </a:blip>
          <a:srcRect l="30862" t="11661" r="10501" b="9460"/>
          <a:stretch/>
        </p:blipFill>
        <p:spPr>
          <a:xfrm>
            <a:off x="2229501" y="140303"/>
            <a:ext cx="4821180" cy="4862900"/>
          </a:xfrm>
          <a:prstGeom prst="rect">
            <a:avLst/>
          </a:prstGeom>
        </p:spPr>
      </p:pic>
    </p:spTree>
    <p:extLst>
      <p:ext uri="{BB962C8B-B14F-4D97-AF65-F5344CB8AC3E}">
        <p14:creationId xmlns:p14="http://schemas.microsoft.com/office/powerpoint/2010/main" val="3891816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EBud.jpg"/>
          <p:cNvPicPr>
            <a:picLocks noChangeAspect="1"/>
          </p:cNvPicPr>
          <p:nvPr/>
        </p:nvPicPr>
        <p:blipFill rotWithShape="1">
          <a:blip r:embed="rId2">
            <a:extLst>
              <a:ext uri="{28A0092B-C50C-407E-A947-70E740481C1C}">
                <a14:useLocalDpi xmlns:a14="http://schemas.microsoft.com/office/drawing/2010/main" val="0"/>
              </a:ext>
            </a:extLst>
          </a:blip>
          <a:srcRect l="30519" t="12117" r="10158" b="9460"/>
          <a:stretch/>
        </p:blipFill>
        <p:spPr>
          <a:xfrm>
            <a:off x="2118995" y="140303"/>
            <a:ext cx="4906010" cy="4862900"/>
          </a:xfrm>
          <a:prstGeom prst="rect">
            <a:avLst/>
          </a:prstGeom>
        </p:spPr>
      </p:pic>
      <p:pic>
        <p:nvPicPr>
          <p:cNvPr id="4" name="Picture 3" descr="UGC-infographic-18x24-full-20170120-colorcheckEBud.jpg"/>
          <p:cNvPicPr>
            <a:picLocks noChangeAspect="1"/>
          </p:cNvPicPr>
          <p:nvPr/>
        </p:nvPicPr>
        <p:blipFill rotWithShape="1">
          <a:blip r:embed="rId2">
            <a:extLst>
              <a:ext uri="{28A0092B-C50C-407E-A947-70E740481C1C}">
                <a14:useLocalDpi xmlns:a14="http://schemas.microsoft.com/office/drawing/2010/main" val="0"/>
              </a:ext>
            </a:extLst>
          </a:blip>
          <a:srcRect l="38235" t="16934" r="52316" b="74913"/>
          <a:stretch/>
        </p:blipFill>
        <p:spPr>
          <a:xfrm>
            <a:off x="2118996" y="140302"/>
            <a:ext cx="1910288" cy="12359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UGC-infographic-18x24-full-20170120-colorcheckEBud.jpg"/>
          <p:cNvPicPr>
            <a:picLocks noChangeAspect="1"/>
          </p:cNvPicPr>
          <p:nvPr/>
        </p:nvPicPr>
        <p:blipFill rotWithShape="1">
          <a:blip r:embed="rId2">
            <a:extLst>
              <a:ext uri="{28A0092B-C50C-407E-A947-70E740481C1C}">
                <a14:useLocalDpi xmlns:a14="http://schemas.microsoft.com/office/drawing/2010/main" val="0"/>
              </a:ext>
            </a:extLst>
          </a:blip>
          <a:srcRect l="72278" t="16934" r="19111" b="74913"/>
          <a:stretch/>
        </p:blipFill>
        <p:spPr>
          <a:xfrm>
            <a:off x="5035254" y="140302"/>
            <a:ext cx="1741080" cy="12359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591857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EBud.jpg"/>
          <p:cNvPicPr>
            <a:picLocks noChangeAspect="1"/>
          </p:cNvPicPr>
          <p:nvPr/>
        </p:nvPicPr>
        <p:blipFill rotWithShape="1">
          <a:blip r:embed="rId2">
            <a:extLst>
              <a:ext uri="{28A0092B-C50C-407E-A947-70E740481C1C}">
                <a14:useLocalDpi xmlns:a14="http://schemas.microsoft.com/office/drawing/2010/main" val="0"/>
              </a:ext>
            </a:extLst>
          </a:blip>
          <a:srcRect l="30519" t="12117" r="10158" b="9460"/>
          <a:stretch/>
        </p:blipFill>
        <p:spPr>
          <a:xfrm>
            <a:off x="2248337" y="140303"/>
            <a:ext cx="4906010" cy="4862900"/>
          </a:xfrm>
          <a:prstGeom prst="rect">
            <a:avLst/>
          </a:prstGeom>
        </p:spPr>
      </p:pic>
      <p:pic>
        <p:nvPicPr>
          <p:cNvPr id="4" name="Picture 3" descr="UGC-infographic-18x24-full-20170120-colorcheckEBud.jpg"/>
          <p:cNvPicPr>
            <a:picLocks noChangeAspect="1"/>
          </p:cNvPicPr>
          <p:nvPr/>
        </p:nvPicPr>
        <p:blipFill rotWithShape="1">
          <a:blip r:embed="rId2">
            <a:extLst>
              <a:ext uri="{28A0092B-C50C-407E-A947-70E740481C1C}">
                <a14:useLocalDpi xmlns:a14="http://schemas.microsoft.com/office/drawing/2010/main" val="0"/>
              </a:ext>
            </a:extLst>
          </a:blip>
          <a:srcRect l="58852" t="79451" r="25137" b="9052"/>
          <a:stretch/>
        </p:blipFill>
        <p:spPr>
          <a:xfrm>
            <a:off x="4023822" y="3457192"/>
            <a:ext cx="3130575" cy="16856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564844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EBud.jpg"/>
          <p:cNvPicPr>
            <a:picLocks noChangeAspect="1"/>
          </p:cNvPicPr>
          <p:nvPr/>
        </p:nvPicPr>
        <p:blipFill rotWithShape="1">
          <a:blip r:embed="rId2">
            <a:extLst>
              <a:ext uri="{28A0092B-C50C-407E-A947-70E740481C1C}">
                <a14:useLocalDpi xmlns:a14="http://schemas.microsoft.com/office/drawing/2010/main" val="0"/>
              </a:ext>
            </a:extLst>
          </a:blip>
          <a:srcRect l="30519" t="12117" r="10158" b="9460"/>
          <a:stretch/>
        </p:blipFill>
        <p:spPr>
          <a:xfrm>
            <a:off x="2118995" y="140303"/>
            <a:ext cx="4906010" cy="4862900"/>
          </a:xfrm>
          <a:prstGeom prst="rect">
            <a:avLst/>
          </a:prstGeom>
        </p:spPr>
      </p:pic>
    </p:spTree>
    <p:extLst>
      <p:ext uri="{BB962C8B-B14F-4D97-AF65-F5344CB8AC3E}">
        <p14:creationId xmlns:p14="http://schemas.microsoft.com/office/powerpoint/2010/main" val="18781769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EC2.jpg"/>
          <p:cNvPicPr>
            <a:picLocks noChangeAspect="1"/>
          </p:cNvPicPr>
          <p:nvPr/>
        </p:nvPicPr>
        <p:blipFill rotWithShape="1">
          <a:blip r:embed="rId2">
            <a:extLst>
              <a:ext uri="{28A0092B-C50C-407E-A947-70E740481C1C}">
                <a14:useLocalDpi xmlns:a14="http://schemas.microsoft.com/office/drawing/2010/main" val="0"/>
              </a:ext>
            </a:extLst>
          </a:blip>
          <a:srcRect l="30347" t="12118" r="10502" b="9231"/>
          <a:stretch/>
        </p:blipFill>
        <p:spPr>
          <a:xfrm>
            <a:off x="2118995" y="140303"/>
            <a:ext cx="4877610" cy="4862900"/>
          </a:xfrm>
          <a:prstGeom prst="rect">
            <a:avLst/>
          </a:prstGeom>
        </p:spPr>
      </p:pic>
    </p:spTree>
    <p:extLst>
      <p:ext uri="{BB962C8B-B14F-4D97-AF65-F5344CB8AC3E}">
        <p14:creationId xmlns:p14="http://schemas.microsoft.com/office/powerpoint/2010/main" val="3273683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GC-infographic-18x24-full-20170120-colorcheckno-ecoclim.jpg"/>
          <p:cNvPicPr>
            <a:picLocks noChangeAspect="1"/>
          </p:cNvPicPr>
          <p:nvPr/>
        </p:nvPicPr>
        <p:blipFill rotWithShape="1">
          <a:blip r:embed="rId2">
            <a:extLst>
              <a:ext uri="{28A0092B-C50C-407E-A947-70E740481C1C}">
                <a14:useLocalDpi xmlns:a14="http://schemas.microsoft.com/office/drawing/2010/main" val="0"/>
              </a:ext>
            </a:extLst>
          </a:blip>
          <a:srcRect l="30690" t="12345" r="10330" b="9232"/>
          <a:stretch/>
        </p:blipFill>
        <p:spPr>
          <a:xfrm>
            <a:off x="2118996" y="140303"/>
            <a:ext cx="4877649" cy="4862900"/>
          </a:xfrm>
          <a:prstGeom prst="rect">
            <a:avLst/>
          </a:prstGeom>
        </p:spPr>
      </p:pic>
      <p:pic>
        <p:nvPicPr>
          <p:cNvPr id="7" name="Picture 6" descr="UGC-infographic-18x24-full-20170120-colorcheckno-ecoclim.jpg"/>
          <p:cNvPicPr>
            <a:picLocks noChangeAspect="1"/>
          </p:cNvPicPr>
          <p:nvPr/>
        </p:nvPicPr>
        <p:blipFill rotWithShape="1">
          <a:blip r:embed="rId2">
            <a:extLst>
              <a:ext uri="{28A0092B-C50C-407E-A947-70E740481C1C}">
                <a14:useLocalDpi xmlns:a14="http://schemas.microsoft.com/office/drawing/2010/main" val="0"/>
              </a:ext>
            </a:extLst>
          </a:blip>
          <a:srcRect l="52340" t="19627" r="33300" b="76012"/>
          <a:stretch/>
        </p:blipFill>
        <p:spPr>
          <a:xfrm>
            <a:off x="3071354" y="541489"/>
            <a:ext cx="2943140" cy="6701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4272079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UGC-infographic-18x24-full-20170120-colorcheckno-ecoclim.jpg"/>
          <p:cNvPicPr>
            <a:picLocks noChangeAspect="1"/>
          </p:cNvPicPr>
          <p:nvPr/>
        </p:nvPicPr>
        <p:blipFill rotWithShape="1">
          <a:blip r:embed="rId2">
            <a:extLst>
              <a:ext uri="{28A0092B-C50C-407E-A947-70E740481C1C}">
                <a14:useLocalDpi xmlns:a14="http://schemas.microsoft.com/office/drawing/2010/main" val="0"/>
              </a:ext>
            </a:extLst>
          </a:blip>
          <a:srcRect l="30690" t="12345" r="10330" b="9232"/>
          <a:stretch/>
        </p:blipFill>
        <p:spPr>
          <a:xfrm>
            <a:off x="2118996" y="140303"/>
            <a:ext cx="4877649" cy="4862900"/>
          </a:xfrm>
          <a:prstGeom prst="rect">
            <a:avLst/>
          </a:prstGeom>
        </p:spPr>
      </p:pic>
    </p:spTree>
    <p:extLst>
      <p:ext uri="{BB962C8B-B14F-4D97-AF65-F5344CB8AC3E}">
        <p14:creationId xmlns:p14="http://schemas.microsoft.com/office/powerpoint/2010/main" val="31559916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just-syst-good.jpg"/>
          <p:cNvPicPr>
            <a:picLocks noChangeAspect="1"/>
          </p:cNvPicPr>
          <p:nvPr/>
        </p:nvPicPr>
        <p:blipFill rotWithShape="1">
          <a:blip r:embed="rId2">
            <a:extLst>
              <a:ext uri="{28A0092B-C50C-407E-A947-70E740481C1C}">
                <a14:useLocalDpi xmlns:a14="http://schemas.microsoft.com/office/drawing/2010/main" val="0"/>
              </a:ext>
            </a:extLst>
          </a:blip>
          <a:srcRect l="30690" t="12575" r="10673" b="9232"/>
          <a:stretch/>
        </p:blipFill>
        <p:spPr>
          <a:xfrm>
            <a:off x="2119047" y="140303"/>
            <a:ext cx="4863471" cy="4862900"/>
          </a:xfrm>
          <a:prstGeom prst="rect">
            <a:avLst/>
          </a:prstGeom>
        </p:spPr>
      </p:pic>
      <p:pic>
        <p:nvPicPr>
          <p:cNvPr id="5" name="Picture 4" descr="UGC-infographic-18x24-full-20170120-colorcheckjust-syst-good.jpg"/>
          <p:cNvPicPr>
            <a:picLocks noChangeAspect="1"/>
          </p:cNvPicPr>
          <p:nvPr/>
        </p:nvPicPr>
        <p:blipFill rotWithShape="1">
          <a:blip r:embed="rId2">
            <a:extLst>
              <a:ext uri="{28A0092B-C50C-407E-A947-70E740481C1C}">
                <a14:useLocalDpi xmlns:a14="http://schemas.microsoft.com/office/drawing/2010/main" val="0"/>
              </a:ext>
            </a:extLst>
          </a:blip>
          <a:srcRect l="38526" t="23049" r="18094" b="19292"/>
          <a:stretch/>
        </p:blipFill>
        <p:spPr>
          <a:xfrm>
            <a:off x="2502312" y="509017"/>
            <a:ext cx="4139481" cy="41254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808109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just-syst-good.jpg"/>
          <p:cNvPicPr>
            <a:picLocks noChangeAspect="1"/>
          </p:cNvPicPr>
          <p:nvPr/>
        </p:nvPicPr>
        <p:blipFill rotWithShape="1">
          <a:blip r:embed="rId2">
            <a:extLst>
              <a:ext uri="{28A0092B-C50C-407E-A947-70E740481C1C}">
                <a14:useLocalDpi xmlns:a14="http://schemas.microsoft.com/office/drawing/2010/main" val="0"/>
              </a:ext>
            </a:extLst>
          </a:blip>
          <a:srcRect l="30690" t="12575" r="10673" b="9232"/>
          <a:stretch/>
        </p:blipFill>
        <p:spPr>
          <a:xfrm>
            <a:off x="2119047" y="140303"/>
            <a:ext cx="4863471" cy="4862900"/>
          </a:xfrm>
          <a:prstGeom prst="rect">
            <a:avLst/>
          </a:prstGeom>
        </p:spPr>
      </p:pic>
    </p:spTree>
    <p:extLst>
      <p:ext uri="{BB962C8B-B14F-4D97-AF65-F5344CB8AC3E}">
        <p14:creationId xmlns:p14="http://schemas.microsoft.com/office/powerpoint/2010/main" val="319313970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18x24-full-20170120-colorcheck-No-NC.jpg"/>
          <p:cNvPicPr>
            <a:picLocks noChangeAspect="1"/>
          </p:cNvPicPr>
          <p:nvPr/>
        </p:nvPicPr>
        <p:blipFill rotWithShape="1">
          <a:blip r:embed="rId2">
            <a:extLst>
              <a:ext uri="{28A0092B-C50C-407E-A947-70E740481C1C}">
                <a14:useLocalDpi xmlns:a14="http://schemas.microsoft.com/office/drawing/2010/main" val="0"/>
              </a:ext>
            </a:extLst>
          </a:blip>
          <a:srcRect l="23146" r="3300"/>
          <a:stretch/>
        </p:blipFill>
        <p:spPr>
          <a:xfrm>
            <a:off x="2049856" y="684"/>
            <a:ext cx="5044291" cy="5142161"/>
          </a:xfrm>
          <a:prstGeom prst="rect">
            <a:avLst/>
          </a:prstGeom>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59125"/>
            <a:ext cx="1111214" cy="1049151"/>
          </a:xfrm>
          <a:prstGeom prst="rect">
            <a:avLst/>
          </a:prstGeom>
          <a:effectLst/>
        </p:spPr>
      </p:pic>
    </p:spTree>
    <p:extLst>
      <p:ext uri="{BB962C8B-B14F-4D97-AF65-F5344CB8AC3E}">
        <p14:creationId xmlns:p14="http://schemas.microsoft.com/office/powerpoint/2010/main" val="21891412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no-HC.jpg"/>
          <p:cNvPicPr>
            <a:picLocks noChangeAspect="1"/>
          </p:cNvPicPr>
          <p:nvPr/>
        </p:nvPicPr>
        <p:blipFill rotWithShape="1">
          <a:blip r:embed="rId2">
            <a:extLst>
              <a:ext uri="{28A0092B-C50C-407E-A947-70E740481C1C}">
                <a14:useLocalDpi xmlns:a14="http://schemas.microsoft.com/office/drawing/2010/main" val="0"/>
              </a:ext>
            </a:extLst>
          </a:blip>
          <a:srcRect l="23148" r="3295"/>
          <a:stretch/>
        </p:blipFill>
        <p:spPr>
          <a:xfrm>
            <a:off x="2049721" y="684"/>
            <a:ext cx="5044560" cy="5142161"/>
          </a:xfrm>
          <a:prstGeom prst="rect">
            <a:avLst/>
          </a:prstGeom>
        </p:spPr>
      </p:pic>
      <p:pic>
        <p:nvPicPr>
          <p:cNvPr id="3" name="Picture 2"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59125"/>
            <a:ext cx="1111214" cy="1049151"/>
          </a:xfrm>
          <a:prstGeom prst="rect">
            <a:avLst/>
          </a:prstGeom>
          <a:effectLst/>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pic>
        <p:nvPicPr>
          <p:cNvPr id="6" name="Picture 5" descr="UGC-infographic-18x24-full-20170120-colorcheckno-HC.jpg"/>
          <p:cNvPicPr>
            <a:picLocks noChangeAspect="1"/>
          </p:cNvPicPr>
          <p:nvPr/>
        </p:nvPicPr>
        <p:blipFill rotWithShape="1">
          <a:blip r:embed="rId2">
            <a:extLst>
              <a:ext uri="{28A0092B-C50C-407E-A947-70E740481C1C}">
                <a14:useLocalDpi xmlns:a14="http://schemas.microsoft.com/office/drawing/2010/main" val="0"/>
              </a:ext>
            </a:extLst>
          </a:blip>
          <a:srcRect l="34237" t="82133" r="13038"/>
          <a:stretch/>
        </p:blipFill>
        <p:spPr>
          <a:xfrm>
            <a:off x="1749751" y="3708599"/>
            <a:ext cx="5644498" cy="14342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514196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no-HC.jpg"/>
          <p:cNvPicPr>
            <a:picLocks noChangeAspect="1"/>
          </p:cNvPicPr>
          <p:nvPr/>
        </p:nvPicPr>
        <p:blipFill rotWithShape="1">
          <a:blip r:embed="rId2">
            <a:extLst>
              <a:ext uri="{28A0092B-C50C-407E-A947-70E740481C1C}">
                <a14:useLocalDpi xmlns:a14="http://schemas.microsoft.com/office/drawing/2010/main" val="0"/>
              </a:ext>
            </a:extLst>
          </a:blip>
          <a:srcRect l="23148" r="3295"/>
          <a:stretch/>
        </p:blipFill>
        <p:spPr>
          <a:xfrm>
            <a:off x="2049721" y="684"/>
            <a:ext cx="5044560" cy="5142161"/>
          </a:xfrm>
          <a:prstGeom prst="rect">
            <a:avLst/>
          </a:prstGeom>
        </p:spPr>
      </p:pic>
      <p:pic>
        <p:nvPicPr>
          <p:cNvPr id="3" name="Picture 2"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59125"/>
            <a:ext cx="1111214" cy="1049151"/>
          </a:xfrm>
          <a:prstGeom prst="rect">
            <a:avLst/>
          </a:prstGeom>
          <a:effectLst/>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spTree>
    <p:extLst>
      <p:ext uri="{BB962C8B-B14F-4D97-AF65-F5344CB8AC3E}">
        <p14:creationId xmlns:p14="http://schemas.microsoft.com/office/powerpoint/2010/main" val="3075325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No-MC.jpg"/>
          <p:cNvPicPr>
            <a:picLocks noChangeAspect="1"/>
          </p:cNvPicPr>
          <p:nvPr/>
        </p:nvPicPr>
        <p:blipFill rotWithShape="1">
          <a:blip r:embed="rId2">
            <a:extLst>
              <a:ext uri="{28A0092B-C50C-407E-A947-70E740481C1C}">
                <a14:useLocalDpi xmlns:a14="http://schemas.microsoft.com/office/drawing/2010/main" val="0"/>
              </a:ext>
            </a:extLst>
          </a:blip>
          <a:srcRect l="23276" r="3295"/>
          <a:stretch/>
        </p:blipFill>
        <p:spPr>
          <a:xfrm>
            <a:off x="2054130" y="684"/>
            <a:ext cx="5035742" cy="5142161"/>
          </a:xfrm>
          <a:prstGeom prst="rect">
            <a:avLst/>
          </a:prstGeom>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pic>
        <p:nvPicPr>
          <p:cNvPr id="6" name="Picture 5" descr="UGC-infographic-18x24-full-20170120-colorcheckNo-MC.jpg"/>
          <p:cNvPicPr>
            <a:picLocks noChangeAspect="1"/>
          </p:cNvPicPr>
          <p:nvPr/>
        </p:nvPicPr>
        <p:blipFill rotWithShape="1">
          <a:blip r:embed="rId2">
            <a:extLst>
              <a:ext uri="{28A0092B-C50C-407E-A947-70E740481C1C}">
                <a14:useLocalDpi xmlns:a14="http://schemas.microsoft.com/office/drawing/2010/main" val="0"/>
              </a:ext>
            </a:extLst>
          </a:blip>
          <a:srcRect l="23276" t="4743" r="52063" b="42036"/>
          <a:stretch/>
        </p:blipFill>
        <p:spPr>
          <a:xfrm>
            <a:off x="1394053" y="727"/>
            <a:ext cx="2528007" cy="40908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UGC-infographic-18x24-full-20170120-colorcheckNo-MC.jpg"/>
          <p:cNvPicPr>
            <a:picLocks noChangeAspect="1"/>
          </p:cNvPicPr>
          <p:nvPr/>
        </p:nvPicPr>
        <p:blipFill rotWithShape="1">
          <a:blip r:embed="rId2">
            <a:extLst>
              <a:ext uri="{28A0092B-C50C-407E-A947-70E740481C1C}">
                <a14:useLocalDpi xmlns:a14="http://schemas.microsoft.com/office/drawing/2010/main" val="0"/>
              </a:ext>
            </a:extLst>
          </a:blip>
          <a:srcRect l="71851" t="5568" r="3295" b="41529"/>
          <a:stretch/>
        </p:blipFill>
        <p:spPr>
          <a:xfrm>
            <a:off x="5412494" y="-40047"/>
            <a:ext cx="2588559" cy="41313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394104" y="459124"/>
            <a:ext cx="309243" cy="1356428"/>
          </a:xfrm>
          <a:prstGeom prst="rect">
            <a:avLst/>
          </a:prstGeom>
          <a:effectLst/>
        </p:spPr>
      </p:pic>
    </p:spTree>
    <p:extLst>
      <p:ext uri="{BB962C8B-B14F-4D97-AF65-F5344CB8AC3E}">
        <p14:creationId xmlns:p14="http://schemas.microsoft.com/office/powerpoint/2010/main" val="236530690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No-MC.jpg"/>
          <p:cNvPicPr>
            <a:picLocks noChangeAspect="1"/>
          </p:cNvPicPr>
          <p:nvPr/>
        </p:nvPicPr>
        <p:blipFill rotWithShape="1">
          <a:blip r:embed="rId2">
            <a:extLst>
              <a:ext uri="{28A0092B-C50C-407E-A947-70E740481C1C}">
                <a14:useLocalDpi xmlns:a14="http://schemas.microsoft.com/office/drawing/2010/main" val="0"/>
              </a:ext>
            </a:extLst>
          </a:blip>
          <a:srcRect l="23276" r="3295"/>
          <a:stretch/>
        </p:blipFill>
        <p:spPr>
          <a:xfrm>
            <a:off x="2054130" y="684"/>
            <a:ext cx="5035742" cy="5142161"/>
          </a:xfrm>
          <a:prstGeom prst="rect">
            <a:avLst/>
          </a:prstGeom>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pic>
        <p:nvPicPr>
          <p:cNvPr id="3" name="Picture 2"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945024" y="111832"/>
            <a:ext cx="309243" cy="1356428"/>
          </a:xfrm>
          <a:prstGeom prst="rect">
            <a:avLst/>
          </a:prstGeom>
          <a:effectLst/>
        </p:spPr>
      </p:pic>
    </p:spTree>
    <p:extLst>
      <p:ext uri="{BB962C8B-B14F-4D97-AF65-F5344CB8AC3E}">
        <p14:creationId xmlns:p14="http://schemas.microsoft.com/office/powerpoint/2010/main" val="25247220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3.jpg"/>
          <p:cNvPicPr>
            <a:picLocks noChangeAspect="1"/>
          </p:cNvPicPr>
          <p:nvPr/>
        </p:nvPicPr>
        <p:blipFill rotWithShape="1">
          <a:blip r:embed="rId2">
            <a:extLst>
              <a:ext uri="{28A0092B-C50C-407E-A947-70E740481C1C}">
                <a14:useLocalDpi xmlns:a14="http://schemas.microsoft.com/office/drawing/2010/main" val="0"/>
              </a:ext>
            </a:extLst>
          </a:blip>
          <a:srcRect l="23202" r="3268"/>
          <a:stretch/>
        </p:blipFill>
        <p:spPr>
          <a:xfrm>
            <a:off x="2050678" y="684"/>
            <a:ext cx="5042647" cy="5142161"/>
          </a:xfrm>
          <a:prstGeom prst="rect">
            <a:avLst/>
          </a:prstGeom>
        </p:spPr>
      </p:pic>
      <p:pic>
        <p:nvPicPr>
          <p:cNvPr id="6" name="Picture 5"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945024" y="111832"/>
            <a:ext cx="309243" cy="1356428"/>
          </a:xfrm>
          <a:prstGeom prst="rect">
            <a:avLst/>
          </a:prstGeom>
          <a:effectLst/>
        </p:spPr>
      </p:pic>
      <p:pic>
        <p:nvPicPr>
          <p:cNvPr id="7" name="Picture 6"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spTree>
    <p:extLst>
      <p:ext uri="{BB962C8B-B14F-4D97-AF65-F5344CB8AC3E}">
        <p14:creationId xmlns:p14="http://schemas.microsoft.com/office/powerpoint/2010/main" val="34866954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3.jpg"/>
          <p:cNvPicPr>
            <a:picLocks noChangeAspect="1"/>
          </p:cNvPicPr>
          <p:nvPr/>
        </p:nvPicPr>
        <p:blipFill rotWithShape="1">
          <a:blip r:embed="rId2">
            <a:extLst>
              <a:ext uri="{28A0092B-C50C-407E-A947-70E740481C1C}">
                <a14:useLocalDpi xmlns:a14="http://schemas.microsoft.com/office/drawing/2010/main" val="0"/>
              </a:ext>
            </a:extLst>
          </a:blip>
          <a:srcRect l="23202" r="3268"/>
          <a:stretch/>
        </p:blipFill>
        <p:spPr>
          <a:xfrm>
            <a:off x="2050678" y="684"/>
            <a:ext cx="5042647" cy="5142161"/>
          </a:xfrm>
          <a:prstGeom prst="rect">
            <a:avLst/>
          </a:prstGeom>
        </p:spPr>
      </p:pic>
      <p:pic>
        <p:nvPicPr>
          <p:cNvPr id="6" name="Picture 5"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945024" y="111832"/>
            <a:ext cx="309243" cy="1356428"/>
          </a:xfrm>
          <a:prstGeom prst="rect">
            <a:avLst/>
          </a:prstGeom>
          <a:effectLst/>
        </p:spPr>
      </p:pic>
      <p:pic>
        <p:nvPicPr>
          <p:cNvPr id="7" name="Picture 6"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pic>
        <p:nvPicPr>
          <p:cNvPr id="5" name="Picture 4" descr="weather-box-full.jpg"/>
          <p:cNvPicPr>
            <a:picLocks noChangeAspect="1"/>
          </p:cNvPicPr>
          <p:nvPr/>
        </p:nvPicPr>
        <p:blipFill rotWithShape="1">
          <a:blip r:embed="rId4">
            <a:extLst>
              <a:ext uri="{28A0092B-C50C-407E-A947-70E740481C1C}">
                <a14:useLocalDpi xmlns:a14="http://schemas.microsoft.com/office/drawing/2010/main" val="0"/>
              </a:ext>
            </a:extLst>
          </a:blip>
          <a:srcRect l="49867" t="43496" r="41157" b="40247"/>
          <a:stretch/>
        </p:blipFill>
        <p:spPr>
          <a:xfrm>
            <a:off x="3201329" y="1998647"/>
            <a:ext cx="1179654" cy="143943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666371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GC-infographic-18x24-full-20170120-colorcheck3.jpg"/>
          <p:cNvPicPr>
            <a:picLocks noChangeAspect="1"/>
          </p:cNvPicPr>
          <p:nvPr/>
        </p:nvPicPr>
        <p:blipFill rotWithShape="1">
          <a:blip r:embed="rId2">
            <a:extLst>
              <a:ext uri="{28A0092B-C50C-407E-A947-70E740481C1C}">
                <a14:useLocalDpi xmlns:a14="http://schemas.microsoft.com/office/drawing/2010/main" val="0"/>
              </a:ext>
            </a:extLst>
          </a:blip>
          <a:srcRect l="23202" r="3268"/>
          <a:stretch/>
        </p:blipFill>
        <p:spPr>
          <a:xfrm>
            <a:off x="2050678" y="684"/>
            <a:ext cx="5042647" cy="5142161"/>
          </a:xfrm>
          <a:prstGeom prst="rect">
            <a:avLst/>
          </a:prstGeom>
        </p:spPr>
      </p:pic>
      <p:pic>
        <p:nvPicPr>
          <p:cNvPr id="6" name="Picture 5"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945024" y="111832"/>
            <a:ext cx="309243" cy="1356428"/>
          </a:xfrm>
          <a:prstGeom prst="rect">
            <a:avLst/>
          </a:prstGeom>
          <a:effectLst/>
        </p:spPr>
      </p:pic>
      <p:pic>
        <p:nvPicPr>
          <p:cNvPr id="7" name="Picture 6"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pic>
        <p:nvPicPr>
          <p:cNvPr id="5" name="Picture 4" descr="all-non-hum-nat-changes.jpg"/>
          <p:cNvPicPr>
            <a:picLocks noChangeAspect="1"/>
          </p:cNvPicPr>
          <p:nvPr/>
        </p:nvPicPr>
        <p:blipFill rotWithShape="1">
          <a:blip r:embed="rId4">
            <a:extLst>
              <a:ext uri="{28A0092B-C50C-407E-A947-70E740481C1C}">
                <a14:useLocalDpi xmlns:a14="http://schemas.microsoft.com/office/drawing/2010/main" val="0"/>
              </a:ext>
            </a:extLst>
          </a:blip>
          <a:srcRect l="50033" t="29914" r="21227" b="27027"/>
          <a:stretch/>
        </p:blipFill>
        <p:spPr>
          <a:xfrm>
            <a:off x="2619375" y="600789"/>
            <a:ext cx="3905250" cy="39419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Screen Shot 2016-09-13 at 9.49.27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9469" y="2461989"/>
            <a:ext cx="830865" cy="134903"/>
          </a:xfrm>
          <a:prstGeom prst="rect">
            <a:avLst/>
          </a:prstGeom>
        </p:spPr>
      </p:pic>
    </p:spTree>
    <p:extLst>
      <p:ext uri="{BB962C8B-B14F-4D97-AF65-F5344CB8AC3E}">
        <p14:creationId xmlns:p14="http://schemas.microsoft.com/office/powerpoint/2010/main" val="38125514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jpg"/>
          <p:cNvPicPr>
            <a:picLocks noChangeAspect="1"/>
          </p:cNvPicPr>
          <p:nvPr/>
        </p:nvPicPr>
        <p:blipFill rotWithShape="1">
          <a:blip r:embed="rId2">
            <a:extLst>
              <a:ext uri="{28A0092B-C50C-407E-A947-70E740481C1C}">
                <a14:useLocalDpi xmlns:a14="http://schemas.microsoft.com/office/drawing/2010/main" val="0"/>
              </a:ext>
            </a:extLst>
          </a:blip>
          <a:srcRect l="22957" r="2965"/>
          <a:stretch/>
        </p:blipFill>
        <p:spPr>
          <a:xfrm>
            <a:off x="2031878" y="684"/>
            <a:ext cx="5080246" cy="5142161"/>
          </a:xfrm>
          <a:prstGeom prst="rect">
            <a:avLst/>
          </a:prstGeom>
        </p:spPr>
      </p:pic>
      <p:pic>
        <p:nvPicPr>
          <p:cNvPr id="3" name="Picture 2"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945024" y="111832"/>
            <a:ext cx="309243" cy="1356428"/>
          </a:xfrm>
          <a:prstGeom prst="rect">
            <a:avLst/>
          </a:prstGeom>
          <a:effectLst/>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pic>
        <p:nvPicPr>
          <p:cNvPr id="5" name="Picture 4" descr="UGC-infographic-18x24-full-20170120-colorcheck.jpg"/>
          <p:cNvPicPr>
            <a:picLocks noChangeAspect="1"/>
          </p:cNvPicPr>
          <p:nvPr/>
        </p:nvPicPr>
        <p:blipFill rotWithShape="1">
          <a:blip r:embed="rId2">
            <a:extLst>
              <a:ext uri="{28A0092B-C50C-407E-A947-70E740481C1C}">
                <a14:useLocalDpi xmlns:a14="http://schemas.microsoft.com/office/drawing/2010/main" val="0"/>
              </a:ext>
            </a:extLst>
          </a:blip>
          <a:srcRect l="43632" t="29417" r="23187" b="25824"/>
          <a:stretch/>
        </p:blipFill>
        <p:spPr>
          <a:xfrm>
            <a:off x="2574300" y="551188"/>
            <a:ext cx="3995400" cy="40411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143990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jpg"/>
          <p:cNvPicPr>
            <a:picLocks noChangeAspect="1"/>
          </p:cNvPicPr>
          <p:nvPr/>
        </p:nvPicPr>
        <p:blipFill rotWithShape="1">
          <a:blip r:embed="rId2">
            <a:extLst>
              <a:ext uri="{28A0092B-C50C-407E-A947-70E740481C1C}">
                <a14:useLocalDpi xmlns:a14="http://schemas.microsoft.com/office/drawing/2010/main" val="0"/>
              </a:ext>
            </a:extLst>
          </a:blip>
          <a:srcRect l="22957" r="2965"/>
          <a:stretch/>
        </p:blipFill>
        <p:spPr>
          <a:xfrm>
            <a:off x="2031878" y="684"/>
            <a:ext cx="5080246" cy="5142161"/>
          </a:xfrm>
          <a:prstGeom prst="rect">
            <a:avLst/>
          </a:prstGeom>
        </p:spPr>
      </p:pic>
      <p:pic>
        <p:nvPicPr>
          <p:cNvPr id="3" name="Picture 2"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945024" y="111832"/>
            <a:ext cx="309243" cy="1356428"/>
          </a:xfrm>
          <a:prstGeom prst="rect">
            <a:avLst/>
          </a:prstGeom>
          <a:effectLst/>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spTree>
    <p:extLst>
      <p:ext uri="{BB962C8B-B14F-4D97-AF65-F5344CB8AC3E}">
        <p14:creationId xmlns:p14="http://schemas.microsoft.com/office/powerpoint/2010/main" val="3135776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infographic-gr3-5-20170110_cs6jrb.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0222" y="0"/>
            <a:ext cx="5506090" cy="5143500"/>
          </a:xfrm>
          <a:prstGeom prst="rect">
            <a:avLst/>
          </a:prstGeom>
        </p:spPr>
      </p:pic>
      <p:sp>
        <p:nvSpPr>
          <p:cNvPr id="4" name="TextBox 3"/>
          <p:cNvSpPr txBox="1"/>
          <p:nvPr/>
        </p:nvSpPr>
        <p:spPr>
          <a:xfrm>
            <a:off x="194085" y="123464"/>
            <a:ext cx="1327835" cy="392415"/>
          </a:xfrm>
          <a:prstGeom prst="rect">
            <a:avLst/>
          </a:prstGeom>
          <a:noFill/>
        </p:spPr>
        <p:txBody>
          <a:bodyPr wrap="none" lIns="68547" tIns="34274" rIns="68547" bIns="34274" rtlCol="0">
            <a:spAutoFit/>
          </a:bodyPr>
          <a:lstStyle/>
          <a:p>
            <a:r>
              <a:rPr lang="en-US" sz="2100" dirty="0">
                <a:latin typeface="Times New Roman"/>
                <a:cs typeface="Times New Roman"/>
              </a:rPr>
              <a:t>Grades 3-5</a:t>
            </a:r>
          </a:p>
        </p:txBody>
      </p:sp>
    </p:spTree>
    <p:extLst>
      <p:ext uri="{BB962C8B-B14F-4D97-AF65-F5344CB8AC3E}">
        <p14:creationId xmlns:p14="http://schemas.microsoft.com/office/powerpoint/2010/main" val="26919638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imple-framework-160912 (2).pdf"/>
          <p:cNvPicPr>
            <a:picLocks noChangeAspect="1"/>
          </p:cNvPicPr>
          <p:nvPr/>
        </p:nvPicPr>
        <p:blipFill rotWithShape="1">
          <a:blip r:embed="rId2">
            <a:extLst>
              <a:ext uri="{28A0092B-C50C-407E-A947-70E740481C1C}">
                <a14:useLocalDpi xmlns:a14="http://schemas.microsoft.com/office/drawing/2010/main" val="0"/>
              </a:ext>
            </a:extLst>
          </a:blip>
          <a:srcRect l="19844" t="8588" r="12615" b="8632"/>
          <a:stretch/>
        </p:blipFill>
        <p:spPr>
          <a:xfrm>
            <a:off x="2013265" y="0"/>
            <a:ext cx="5117473" cy="5143500"/>
          </a:xfrm>
          <a:prstGeom prst="rect">
            <a:avLst/>
          </a:prstGeom>
        </p:spPr>
      </p:pic>
    </p:spTree>
    <p:extLst>
      <p:ext uri="{BB962C8B-B14F-4D97-AF65-F5344CB8AC3E}">
        <p14:creationId xmlns:p14="http://schemas.microsoft.com/office/powerpoint/2010/main" val="4519084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imple-framework-160912-no-spheres.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9644" y="-6935"/>
            <a:ext cx="5164817" cy="5157372"/>
          </a:xfrm>
          <a:prstGeom prst="rect">
            <a:avLst/>
          </a:prstGeom>
        </p:spPr>
      </p:pic>
    </p:spTree>
    <p:extLst>
      <p:ext uri="{BB962C8B-B14F-4D97-AF65-F5344CB8AC3E}">
        <p14:creationId xmlns:p14="http://schemas.microsoft.com/office/powerpoint/2010/main" val="40001430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2 at 1.52.58 PM.png"/>
          <p:cNvPicPr>
            <a:picLocks noChangeAspect="1"/>
          </p:cNvPicPr>
          <p:nvPr/>
        </p:nvPicPr>
        <p:blipFill rotWithShape="1">
          <a:blip r:embed="rId2">
            <a:extLst>
              <a:ext uri="{28A0092B-C50C-407E-A947-70E740481C1C}">
                <a14:useLocalDpi xmlns:a14="http://schemas.microsoft.com/office/drawing/2010/main" val="0"/>
              </a:ext>
            </a:extLst>
          </a:blip>
          <a:srcRect l="15459" t="10760"/>
          <a:stretch/>
        </p:blipFill>
        <p:spPr>
          <a:xfrm>
            <a:off x="0" y="0"/>
            <a:ext cx="2810420" cy="3462342"/>
          </a:xfrm>
          <a:prstGeom prst="rect">
            <a:avLst/>
          </a:prstGeom>
        </p:spPr>
      </p:pic>
      <p:pic>
        <p:nvPicPr>
          <p:cNvPr id="3" name="FirstIntroOfUGSGraphic.png" descr="FirstIntroOfUGSGraphic.png"/>
          <p:cNvPicPr>
            <a:picLocks noChangeAspect="1"/>
          </p:cNvPicPr>
          <p:nvPr/>
        </p:nvPicPr>
        <p:blipFill rotWithShape="1">
          <a:blip r:embed="rId3">
            <a:extLst/>
          </a:blip>
          <a:srcRect l="1712" t="26557" r="58932"/>
          <a:stretch/>
        </p:blipFill>
        <p:spPr>
          <a:xfrm>
            <a:off x="1959188" y="1104351"/>
            <a:ext cx="3540049" cy="4039150"/>
          </a:xfrm>
          <a:prstGeom prst="rect">
            <a:avLst/>
          </a:prstGeom>
          <a:ln w="12700">
            <a:miter lim="400000"/>
          </a:ln>
        </p:spPr>
      </p:pic>
      <p:pic>
        <p:nvPicPr>
          <p:cNvPr id="4" name="UGCgreenhouseeffect&amp;changes.png" descr="UGCgreenhouseeffect&amp;changes.png"/>
          <p:cNvPicPr>
            <a:picLocks noChangeAspect="1"/>
          </p:cNvPicPr>
          <p:nvPr/>
        </p:nvPicPr>
        <p:blipFill rotWithShape="1">
          <a:blip r:embed="rId4">
            <a:extLst/>
          </a:blip>
          <a:srcRect l="11101" t="3867"/>
          <a:stretch/>
        </p:blipFill>
        <p:spPr>
          <a:xfrm>
            <a:off x="5485724" y="16040"/>
            <a:ext cx="3658276" cy="5127469"/>
          </a:xfrm>
          <a:prstGeom prst="rect">
            <a:avLst/>
          </a:prstGeom>
          <a:ln w="12700">
            <a:miter lim="400000"/>
          </a:ln>
        </p:spPr>
      </p:pic>
    </p:spTree>
    <p:extLst>
      <p:ext uri="{BB962C8B-B14F-4D97-AF65-F5344CB8AC3E}">
        <p14:creationId xmlns:p14="http://schemas.microsoft.com/office/powerpoint/2010/main" val="4027754130"/>
      </p:ext>
    </p:extLst>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GC-infographic-18x24-full-20170120-colorcheck.jpg"/>
          <p:cNvPicPr>
            <a:picLocks noChangeAspect="1"/>
          </p:cNvPicPr>
          <p:nvPr/>
        </p:nvPicPr>
        <p:blipFill rotWithShape="1">
          <a:blip r:embed="rId2">
            <a:extLst>
              <a:ext uri="{28A0092B-C50C-407E-A947-70E740481C1C}">
                <a14:useLocalDpi xmlns:a14="http://schemas.microsoft.com/office/drawing/2010/main" val="0"/>
              </a:ext>
            </a:extLst>
          </a:blip>
          <a:srcRect l="22957" r="2965"/>
          <a:stretch/>
        </p:blipFill>
        <p:spPr>
          <a:xfrm>
            <a:off x="2031878" y="687"/>
            <a:ext cx="5080246" cy="5142161"/>
          </a:xfrm>
          <a:prstGeom prst="rect">
            <a:avLst/>
          </a:prstGeom>
        </p:spPr>
      </p:pic>
      <p:pic>
        <p:nvPicPr>
          <p:cNvPr id="3" name="Picture 2"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25271" t="-1" r="51077" b="6188"/>
          <a:stretch/>
        </p:blipFill>
        <p:spPr>
          <a:xfrm>
            <a:off x="1945034" y="111832"/>
            <a:ext cx="309243" cy="1356428"/>
          </a:xfrm>
          <a:prstGeom prst="rect">
            <a:avLst/>
          </a:prstGeom>
          <a:effectLst/>
        </p:spPr>
      </p:pic>
      <p:pic>
        <p:nvPicPr>
          <p:cNvPr id="4" name="Picture 3" descr="Screen Shot 2017-01-30 at 9.42.25 AM.png"/>
          <p:cNvPicPr>
            <a:picLocks noChangeAspect="1"/>
          </p:cNvPicPr>
          <p:nvPr/>
        </p:nvPicPr>
        <p:blipFill rotWithShape="1">
          <a:blip r:embed="rId3">
            <a:extLst>
              <a:ext uri="{28A0092B-C50C-407E-A947-70E740481C1C}">
                <a14:useLocalDpi xmlns:a14="http://schemas.microsoft.com/office/drawing/2010/main" val="0"/>
              </a:ext>
            </a:extLst>
          </a:blip>
          <a:srcRect l="6071" r="8942" b="27439"/>
          <a:stretch/>
        </p:blipFill>
        <p:spPr>
          <a:xfrm>
            <a:off x="1143001" y="4093679"/>
            <a:ext cx="1111214" cy="1049151"/>
          </a:xfrm>
          <a:prstGeom prst="rect">
            <a:avLst/>
          </a:prstGeom>
          <a:effectLst/>
        </p:spPr>
      </p:pic>
    </p:spTree>
    <p:extLst>
      <p:ext uri="{BB962C8B-B14F-4D97-AF65-F5344CB8AC3E}">
        <p14:creationId xmlns:p14="http://schemas.microsoft.com/office/powerpoint/2010/main" val="3470890078"/>
      </p:ext>
    </p:extLst>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084" y="0"/>
            <a:ext cx="8229600" cy="857250"/>
          </a:xfrm>
        </p:spPr>
        <p:txBody>
          <a:bodyPr/>
          <a:lstStyle/>
          <a:p>
            <a:r>
              <a:rPr lang="en-US" b="1" dirty="0" smtClean="0">
                <a:latin typeface="Times New Roman"/>
                <a:cs typeface="Times New Roman"/>
              </a:rPr>
              <a:t>Understanding Global Change</a:t>
            </a:r>
            <a:endParaRPr lang="en-US" dirty="0"/>
          </a:p>
        </p:txBody>
      </p:sp>
      <p:sp>
        <p:nvSpPr>
          <p:cNvPr id="3" name="Content Placeholder 2"/>
          <p:cNvSpPr>
            <a:spLocks noGrp="1"/>
          </p:cNvSpPr>
          <p:nvPr>
            <p:ph idx="1"/>
          </p:nvPr>
        </p:nvSpPr>
        <p:spPr>
          <a:xfrm>
            <a:off x="1461466" y="766864"/>
            <a:ext cx="7746452" cy="3394472"/>
          </a:xfrm>
        </p:spPr>
        <p:txBody>
          <a:bodyPr>
            <a:noAutofit/>
          </a:bodyPr>
          <a:lstStyle/>
          <a:p>
            <a:pPr marL="0" indent="0" algn="ctr">
              <a:buNone/>
            </a:pPr>
            <a:r>
              <a:rPr lang="en-US" sz="2300" dirty="0">
                <a:latin typeface="Times New Roman"/>
                <a:cs typeface="Times New Roman"/>
              </a:rPr>
              <a:t>This resource for teachers, students, scientists, </a:t>
            </a:r>
          </a:p>
          <a:p>
            <a:pPr marL="0" indent="0" algn="ctr">
              <a:buNone/>
            </a:pPr>
            <a:r>
              <a:rPr lang="en-US" sz="2300" dirty="0">
                <a:latin typeface="Times New Roman"/>
                <a:cs typeface="Times New Roman"/>
              </a:rPr>
              <a:t>and the public provides:</a:t>
            </a:r>
          </a:p>
          <a:p>
            <a:pPr marL="0" indent="0" algn="ctr">
              <a:buNone/>
            </a:pPr>
            <a:endParaRPr lang="en-US" sz="2300" dirty="0">
              <a:solidFill>
                <a:schemeClr val="bg1">
                  <a:lumMod val="50000"/>
                </a:schemeClr>
              </a:solidFill>
              <a:latin typeface="Times New Roman"/>
              <a:cs typeface="Times New Roman"/>
            </a:endParaRPr>
          </a:p>
          <a:p>
            <a:r>
              <a:rPr lang="en-US" sz="2300" dirty="0">
                <a:solidFill>
                  <a:schemeClr val="bg1">
                    <a:lumMod val="65000"/>
                  </a:schemeClr>
                </a:solidFill>
                <a:latin typeface="Times New Roman"/>
                <a:cs typeface="Times New Roman"/>
              </a:rPr>
              <a:t>A framework for teaching global change topics</a:t>
            </a:r>
          </a:p>
          <a:p>
            <a:pPr marL="0" indent="0">
              <a:buNone/>
            </a:pPr>
            <a:endParaRPr lang="en-US" sz="2300" dirty="0">
              <a:solidFill>
                <a:schemeClr val="bg1">
                  <a:lumMod val="65000"/>
                </a:schemeClr>
              </a:solidFill>
              <a:latin typeface="Times New Roman"/>
              <a:cs typeface="Times New Roman"/>
            </a:endParaRPr>
          </a:p>
          <a:p>
            <a:r>
              <a:rPr lang="en-US" sz="2300" dirty="0">
                <a:latin typeface="Times New Roman"/>
                <a:cs typeface="Times New Roman"/>
              </a:rPr>
              <a:t>Conceptual models for visualizing interrelationships and feedbacks in the Earth system</a:t>
            </a:r>
          </a:p>
          <a:p>
            <a:pPr marL="0" indent="0">
              <a:buNone/>
            </a:pPr>
            <a:endParaRPr lang="en-US" sz="2300" dirty="0">
              <a:latin typeface="Times New Roman"/>
              <a:cs typeface="Times New Roman"/>
            </a:endParaRPr>
          </a:p>
          <a:p>
            <a:r>
              <a:rPr lang="en-US" sz="2300" dirty="0" smtClean="0">
                <a:solidFill>
                  <a:srgbClr val="A6A6A6"/>
                </a:solidFill>
                <a:latin typeface="Times New Roman"/>
                <a:cs typeface="Times New Roman"/>
              </a:rPr>
              <a:t>Curricular </a:t>
            </a:r>
            <a:r>
              <a:rPr lang="en-US" sz="2300" dirty="0">
                <a:solidFill>
                  <a:srgbClr val="A6A6A6"/>
                </a:solidFill>
                <a:latin typeface="Times New Roman"/>
                <a:cs typeface="Times New Roman"/>
              </a:rPr>
              <a:t>planning guide and examples of learning progressions for formal and informal instruction</a:t>
            </a:r>
            <a:endParaRPr lang="en-US" sz="2300" b="1" dirty="0">
              <a:solidFill>
                <a:srgbClr val="A6A6A6"/>
              </a:solidFill>
              <a:latin typeface="Times New Roman"/>
              <a:cs typeface="Times New Roman"/>
            </a:endParaRPr>
          </a:p>
          <a:p>
            <a:pPr lvl="5"/>
            <a:endParaRPr lang="en-US" sz="2400" dirty="0"/>
          </a:p>
        </p:txBody>
      </p:sp>
      <p:sp>
        <p:nvSpPr>
          <p:cNvPr id="5" name="TextBox 4"/>
          <p:cNvSpPr txBox="1"/>
          <p:nvPr/>
        </p:nvSpPr>
        <p:spPr>
          <a:xfrm>
            <a:off x="3441261" y="3092827"/>
            <a:ext cx="138530" cy="242372"/>
          </a:xfrm>
          <a:prstGeom prst="rect">
            <a:avLst/>
          </a:prstGeom>
          <a:noFill/>
        </p:spPr>
        <p:txBody>
          <a:bodyPr wrap="none" lIns="68523" tIns="34262" rIns="68523" bIns="34262" rtlCol="0">
            <a:spAutoFit/>
          </a:bodyPr>
          <a:lstStyle/>
          <a:p>
            <a:endParaRPr lang="en-US" dirty="0"/>
          </a:p>
        </p:txBody>
      </p:sp>
      <p:pic>
        <p:nvPicPr>
          <p:cNvPr id="6" name="Picture 5"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397" y="22411"/>
            <a:ext cx="1812978" cy="1736912"/>
          </a:xfrm>
          <a:prstGeom prst="rect">
            <a:avLst/>
          </a:prstGeom>
        </p:spPr>
      </p:pic>
    </p:spTree>
    <p:extLst>
      <p:ext uri="{BB962C8B-B14F-4D97-AF65-F5344CB8AC3E}">
        <p14:creationId xmlns:p14="http://schemas.microsoft.com/office/powerpoint/2010/main" val="2816885036"/>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2806086" y="2"/>
            <a:ext cx="3262888" cy="3125991"/>
          </a:xfrm>
          <a:prstGeom prst="rect">
            <a:avLst/>
          </a:prstGeom>
        </p:spPr>
      </p:pic>
      <p:sp>
        <p:nvSpPr>
          <p:cNvPr id="4" name="Title 1"/>
          <p:cNvSpPr txBox="1">
            <a:spLocks/>
          </p:cNvSpPr>
          <p:nvPr/>
        </p:nvSpPr>
        <p:spPr>
          <a:xfrm>
            <a:off x="715457" y="3230620"/>
            <a:ext cx="7920565" cy="1572552"/>
          </a:xfrm>
          <a:prstGeom prst="rect">
            <a:avLst/>
          </a:prstGeom>
        </p:spPr>
        <p:txBody>
          <a:bodyPr vert="horz" lIns="68505" tIns="34253" rIns="68505" bIns="34253"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1900" b="1" dirty="0">
              <a:latin typeface="Times New Roman"/>
              <a:cs typeface="Times New Roman"/>
            </a:endParaRPr>
          </a:p>
          <a:p>
            <a:pPr marL="342514" indent="-342514" algn="l">
              <a:buFont typeface="Arial"/>
              <a:buChar char="•"/>
            </a:pPr>
            <a:r>
              <a:rPr lang="en-US" sz="1900" b="1" dirty="0">
                <a:latin typeface="Times New Roman"/>
                <a:cs typeface="Times New Roman"/>
              </a:rPr>
              <a:t>How can we, as scientists and educators, be explicit about the concepts we want students and the public to understand?</a:t>
            </a:r>
          </a:p>
          <a:p>
            <a:pPr algn="l"/>
            <a:endParaRPr lang="en-US" sz="1900" b="1" dirty="0">
              <a:latin typeface="Times New Roman"/>
              <a:cs typeface="Times New Roman"/>
            </a:endParaRPr>
          </a:p>
          <a:p>
            <a:pPr marL="342514" indent="-342514" algn="l">
              <a:buFont typeface="Arial"/>
              <a:buChar char="•"/>
            </a:pPr>
            <a:r>
              <a:rPr lang="en-US" sz="1900" b="1" dirty="0">
                <a:latin typeface="Times New Roman"/>
                <a:cs typeface="Times New Roman"/>
              </a:rPr>
              <a:t>How do we help students connect ideas, build knowledge, and communicate what they learn?</a:t>
            </a:r>
          </a:p>
          <a:p>
            <a:pPr algn="l"/>
            <a:endParaRPr lang="en-US" sz="1900" b="1" dirty="0">
              <a:latin typeface="Times New Roman"/>
              <a:cs typeface="Times New Roman"/>
            </a:endParaRPr>
          </a:p>
        </p:txBody>
      </p:sp>
    </p:spTree>
    <p:extLst>
      <p:ext uri="{BB962C8B-B14F-4D97-AF65-F5344CB8AC3E}">
        <p14:creationId xmlns:p14="http://schemas.microsoft.com/office/powerpoint/2010/main" val="3679405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80" y="186493"/>
            <a:ext cx="8079581" cy="736820"/>
          </a:xfrm>
        </p:spPr>
        <p:txBody>
          <a:bodyPr/>
          <a:lstStyle/>
          <a:p>
            <a:pPr algn="ctr"/>
            <a:r>
              <a:rPr lang="en-US" dirty="0"/>
              <a:t>Systems and System Models</a:t>
            </a:r>
          </a:p>
        </p:txBody>
      </p:sp>
      <p:sp>
        <p:nvSpPr>
          <p:cNvPr id="3" name="Content Placeholder 2"/>
          <p:cNvSpPr>
            <a:spLocks noGrp="1"/>
          </p:cNvSpPr>
          <p:nvPr>
            <p:ph idx="1"/>
          </p:nvPr>
        </p:nvSpPr>
        <p:spPr>
          <a:xfrm>
            <a:off x="1314450" y="939332"/>
            <a:ext cx="6515100" cy="3274065"/>
          </a:xfrm>
        </p:spPr>
        <p:txBody>
          <a:bodyPr/>
          <a:lstStyle/>
          <a:p>
            <a:pPr>
              <a:buFont typeface="Arial" panose="020B0604020202020204" pitchFamily="34" charset="0"/>
              <a:buChar char="•"/>
            </a:pPr>
            <a:r>
              <a:rPr lang="en-US" dirty="0"/>
              <a:t>A group of interacting or interdependent parts </a:t>
            </a:r>
          </a:p>
          <a:p>
            <a:pPr>
              <a:buFont typeface="Arial" panose="020B0604020202020204" pitchFamily="34" charset="0"/>
              <a:buChar char="•"/>
            </a:pPr>
            <a:r>
              <a:rPr lang="en-US" dirty="0"/>
              <a:t>The Earth is a complex system of interacting physical, chemical, and biological processes</a:t>
            </a:r>
          </a:p>
        </p:txBody>
      </p:sp>
      <p:pic>
        <p:nvPicPr>
          <p:cNvPr id="4" name="Picture 3" descr="Screen Shot 2017-02-02 at 12.03.05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7748" y="2407378"/>
            <a:ext cx="5228631" cy="2582145"/>
          </a:xfrm>
          <a:prstGeom prst="rect">
            <a:avLst/>
          </a:prstGeom>
        </p:spPr>
      </p:pic>
    </p:spTree>
    <p:extLst>
      <p:ext uri="{BB962C8B-B14F-4D97-AF65-F5344CB8AC3E}">
        <p14:creationId xmlns:p14="http://schemas.microsoft.com/office/powerpoint/2010/main" val="3447974952"/>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8000"/>
                </a:solidFill>
                <a:latin typeface="Times New Roman"/>
                <a:cs typeface="Times New Roman"/>
              </a:rPr>
              <a:t>Cross Cutting Concepts</a:t>
            </a:r>
          </a:p>
        </p:txBody>
      </p:sp>
      <p:sp>
        <p:nvSpPr>
          <p:cNvPr id="3" name="Content Placeholder 2"/>
          <p:cNvSpPr>
            <a:spLocks noGrp="1"/>
          </p:cNvSpPr>
          <p:nvPr>
            <p:ph sz="quarter" idx="1"/>
          </p:nvPr>
        </p:nvSpPr>
        <p:spPr/>
        <p:txBody>
          <a:bodyPr>
            <a:noAutofit/>
          </a:bodyPr>
          <a:lstStyle/>
          <a:p>
            <a:pPr marL="385558" indent="-385558">
              <a:buFont typeface="+mj-lt"/>
              <a:buAutoNum type="arabicPeriod"/>
            </a:pPr>
            <a:r>
              <a:rPr lang="en-US" sz="2800" dirty="0">
                <a:latin typeface="Times New Roman"/>
                <a:cs typeface="Times New Roman"/>
              </a:rPr>
              <a:t>Patterns</a:t>
            </a:r>
          </a:p>
          <a:p>
            <a:pPr marL="385558" indent="-385558">
              <a:buFont typeface="+mj-lt"/>
              <a:buAutoNum type="arabicPeriod"/>
            </a:pPr>
            <a:r>
              <a:rPr lang="en-US" sz="2800" dirty="0">
                <a:latin typeface="Times New Roman"/>
                <a:cs typeface="Times New Roman"/>
              </a:rPr>
              <a:t>Cause and effect</a:t>
            </a:r>
          </a:p>
          <a:p>
            <a:pPr marL="385558" indent="-385558">
              <a:buFont typeface="+mj-lt"/>
              <a:buAutoNum type="arabicPeriod"/>
            </a:pPr>
            <a:r>
              <a:rPr lang="en-US" sz="2800" dirty="0">
                <a:latin typeface="Times New Roman"/>
                <a:cs typeface="Times New Roman"/>
              </a:rPr>
              <a:t>Scale, proportion, and quantity</a:t>
            </a:r>
          </a:p>
          <a:p>
            <a:pPr marL="385558" indent="-385558">
              <a:buFont typeface="+mj-lt"/>
              <a:buAutoNum type="arabicPeriod"/>
            </a:pPr>
            <a:r>
              <a:rPr lang="en-US" sz="2800" dirty="0">
                <a:latin typeface="Times New Roman"/>
                <a:cs typeface="Times New Roman"/>
              </a:rPr>
              <a:t>Systems and system models</a:t>
            </a:r>
          </a:p>
          <a:p>
            <a:pPr marL="385558" indent="-385558">
              <a:buFont typeface="+mj-lt"/>
              <a:buAutoNum type="arabicPeriod"/>
            </a:pPr>
            <a:r>
              <a:rPr lang="en-US" sz="2800" dirty="0">
                <a:latin typeface="Times New Roman"/>
                <a:cs typeface="Times New Roman"/>
              </a:rPr>
              <a:t>Energy and matter</a:t>
            </a:r>
          </a:p>
          <a:p>
            <a:pPr marL="385558" indent="-385558">
              <a:buFont typeface="+mj-lt"/>
              <a:buAutoNum type="arabicPeriod"/>
            </a:pPr>
            <a:r>
              <a:rPr lang="en-US" sz="2800" dirty="0">
                <a:latin typeface="Times New Roman"/>
                <a:cs typeface="Times New Roman"/>
              </a:rPr>
              <a:t>Structure and function</a:t>
            </a:r>
          </a:p>
          <a:p>
            <a:pPr marL="385558" indent="-385558">
              <a:buFont typeface="+mj-lt"/>
              <a:buAutoNum type="arabicPeriod"/>
            </a:pPr>
            <a:r>
              <a:rPr lang="en-US" sz="2800" dirty="0">
                <a:latin typeface="Times New Roman"/>
                <a:cs typeface="Times New Roman"/>
              </a:rPr>
              <a:t>Stability and change </a:t>
            </a:r>
          </a:p>
        </p:txBody>
      </p:sp>
    </p:spTree>
    <p:extLst>
      <p:ext uri="{BB962C8B-B14F-4D97-AF65-F5344CB8AC3E}">
        <p14:creationId xmlns:p14="http://schemas.microsoft.com/office/powerpoint/2010/main" val="38908540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9-23 at 11.51.0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8680" y="-10182"/>
            <a:ext cx="6555441" cy="5120105"/>
          </a:xfrm>
          <a:prstGeom prst="rect">
            <a:avLst/>
          </a:prstGeom>
        </p:spPr>
      </p:pic>
    </p:spTree>
    <p:extLst>
      <p:ext uri="{BB962C8B-B14F-4D97-AF65-F5344CB8AC3E}">
        <p14:creationId xmlns:p14="http://schemas.microsoft.com/office/powerpoint/2010/main" val="370751634"/>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9-23 at 11.51.0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4284" y="-10182"/>
            <a:ext cx="6555441" cy="5120105"/>
          </a:xfrm>
          <a:prstGeom prst="rect">
            <a:avLst/>
          </a:prstGeom>
        </p:spPr>
      </p:pic>
      <p:pic>
        <p:nvPicPr>
          <p:cNvPr id="12" name="Picture 11" descr="Screen Shot 2016-09-23 at 11.53.12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103" y="2682101"/>
            <a:ext cx="1076325" cy="380901"/>
          </a:xfrm>
          <a:prstGeom prst="rect">
            <a:avLst/>
          </a:prstGeom>
        </p:spPr>
      </p:pic>
      <p:pic>
        <p:nvPicPr>
          <p:cNvPr id="13" name="Picture 12" descr="Screen Shot 2016-09-23 at 11.53.08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4453" y="3177327"/>
            <a:ext cx="1066800" cy="399946"/>
          </a:xfrm>
          <a:prstGeom prst="rect">
            <a:avLst/>
          </a:prstGeom>
        </p:spPr>
      </p:pic>
      <p:pic>
        <p:nvPicPr>
          <p:cNvPr id="16" name="Picture 15" descr="Screen Shot 2016-09-23 at 11.52.14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59705" y="3710865"/>
            <a:ext cx="971550" cy="409469"/>
          </a:xfrm>
          <a:prstGeom prst="rect">
            <a:avLst/>
          </a:prstGeom>
        </p:spPr>
      </p:pic>
      <p:pic>
        <p:nvPicPr>
          <p:cNvPr id="17" name="Picture 16" descr="Screen Shot 2016-09-23 at 11.52.07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5304" y="3839087"/>
            <a:ext cx="914400" cy="390423"/>
          </a:xfrm>
          <a:prstGeom prst="rect">
            <a:avLst/>
          </a:prstGeom>
        </p:spPr>
      </p:pic>
      <p:pic>
        <p:nvPicPr>
          <p:cNvPr id="18" name="Picture 17" descr="Screen Shot 2016-09-23 at 11.51.52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2696" y="2977356"/>
            <a:ext cx="876300" cy="399946"/>
          </a:xfrm>
          <a:prstGeom prst="rect">
            <a:avLst/>
          </a:prstGeom>
        </p:spPr>
      </p:pic>
      <p:pic>
        <p:nvPicPr>
          <p:cNvPr id="19" name="Picture 18" descr="Screen Shot 2016-09-23 at 11.53.03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72699" y="2196072"/>
            <a:ext cx="771525" cy="399946"/>
          </a:xfrm>
          <a:prstGeom prst="rect">
            <a:avLst/>
          </a:prstGeom>
        </p:spPr>
      </p:pic>
      <p:pic>
        <p:nvPicPr>
          <p:cNvPr id="20" name="Picture 19" descr="Screen Shot 2016-09-23 at 11.53.19 A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57401" y="1375151"/>
            <a:ext cx="1028700" cy="390423"/>
          </a:xfrm>
          <a:prstGeom prst="rect">
            <a:avLst/>
          </a:prstGeom>
        </p:spPr>
      </p:pic>
      <p:pic>
        <p:nvPicPr>
          <p:cNvPr id="21" name="Picture 20" descr="Screen Shot 2016-09-23 at 11.52.26 A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37946" y="857817"/>
            <a:ext cx="866775" cy="399946"/>
          </a:xfrm>
          <a:prstGeom prst="rect">
            <a:avLst/>
          </a:prstGeom>
        </p:spPr>
      </p:pic>
    </p:spTree>
    <p:extLst>
      <p:ext uri="{BB962C8B-B14F-4D97-AF65-F5344CB8AC3E}">
        <p14:creationId xmlns:p14="http://schemas.microsoft.com/office/powerpoint/2010/main" val="714375129"/>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9-23 at 11.51.04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4284" y="-10182"/>
            <a:ext cx="6555441" cy="5120105"/>
          </a:xfrm>
          <a:prstGeom prst="rect">
            <a:avLst/>
          </a:prstGeom>
        </p:spPr>
      </p:pic>
      <p:pic>
        <p:nvPicPr>
          <p:cNvPr id="4" name="Picture 3" descr="Screen Shot 2016-09-23 at 11.53.1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9717" y="1449215"/>
            <a:ext cx="1028700" cy="390423"/>
          </a:xfrm>
          <a:prstGeom prst="rect">
            <a:avLst/>
          </a:prstGeom>
        </p:spPr>
      </p:pic>
      <p:pic>
        <p:nvPicPr>
          <p:cNvPr id="5" name="Picture 4" descr="Screen Shot 2016-09-23 at 11.53.1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8421" y="2840807"/>
            <a:ext cx="1076325" cy="380901"/>
          </a:xfrm>
          <a:prstGeom prst="rect">
            <a:avLst/>
          </a:prstGeom>
        </p:spPr>
      </p:pic>
      <p:pic>
        <p:nvPicPr>
          <p:cNvPr id="6" name="Picture 5" descr="Screen Shot 2016-09-23 at 11.53.08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5737" y="3263031"/>
            <a:ext cx="1066800" cy="399946"/>
          </a:xfrm>
          <a:prstGeom prst="rect">
            <a:avLst/>
          </a:prstGeom>
        </p:spPr>
      </p:pic>
      <p:pic>
        <p:nvPicPr>
          <p:cNvPr id="7" name="Picture 6" descr="Screen Shot 2016-09-23 at 11.53.03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8756" y="2395992"/>
            <a:ext cx="771525" cy="399946"/>
          </a:xfrm>
          <a:prstGeom prst="rect">
            <a:avLst/>
          </a:prstGeom>
        </p:spPr>
      </p:pic>
      <p:pic>
        <p:nvPicPr>
          <p:cNvPr id="8" name="Picture 7" descr="Screen Shot 2016-09-23 at 11.52.26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20341" y="996423"/>
            <a:ext cx="866775" cy="399946"/>
          </a:xfrm>
          <a:prstGeom prst="rect">
            <a:avLst/>
          </a:prstGeom>
        </p:spPr>
      </p:pic>
      <p:pic>
        <p:nvPicPr>
          <p:cNvPr id="9" name="Picture 8" descr="Screen Shot 2016-09-23 at 11.52.14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40588" y="3841224"/>
            <a:ext cx="971550" cy="409469"/>
          </a:xfrm>
          <a:prstGeom prst="rect">
            <a:avLst/>
          </a:prstGeom>
        </p:spPr>
      </p:pic>
      <p:pic>
        <p:nvPicPr>
          <p:cNvPr id="10" name="Picture 9" descr="Screen Shot 2016-09-23 at 11.52.07 A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73272" y="3949655"/>
            <a:ext cx="914400" cy="390423"/>
          </a:xfrm>
          <a:prstGeom prst="rect">
            <a:avLst/>
          </a:prstGeom>
        </p:spPr>
      </p:pic>
      <p:pic>
        <p:nvPicPr>
          <p:cNvPr id="11" name="Picture 10" descr="Screen Shot 2016-09-23 at 11.51.52 A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43979" y="3063057"/>
            <a:ext cx="876300" cy="399946"/>
          </a:xfrm>
          <a:prstGeom prst="rect">
            <a:avLst/>
          </a:prstGeom>
        </p:spPr>
      </p:pic>
      <p:pic>
        <p:nvPicPr>
          <p:cNvPr id="12" name="Picture 11" descr="Screen Shot 2016-09-23 at 11.53.12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86103" y="2682101"/>
            <a:ext cx="1076325" cy="380901"/>
          </a:xfrm>
          <a:prstGeom prst="rect">
            <a:avLst/>
          </a:prstGeom>
        </p:spPr>
      </p:pic>
      <p:pic>
        <p:nvPicPr>
          <p:cNvPr id="13" name="Picture 12" descr="Screen Shot 2016-09-23 at 11.53.08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32704" y="3177327"/>
            <a:ext cx="1066800" cy="399946"/>
          </a:xfrm>
          <a:prstGeom prst="rect">
            <a:avLst/>
          </a:prstGeom>
        </p:spPr>
      </p:pic>
      <p:pic>
        <p:nvPicPr>
          <p:cNvPr id="16" name="Picture 15" descr="Screen Shot 2016-09-23 at 11.52.14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59705" y="3710865"/>
            <a:ext cx="971550" cy="409469"/>
          </a:xfrm>
          <a:prstGeom prst="rect">
            <a:avLst/>
          </a:prstGeom>
        </p:spPr>
      </p:pic>
      <p:pic>
        <p:nvPicPr>
          <p:cNvPr id="17" name="Picture 16" descr="Screen Shot 2016-09-23 at 11.52.07 A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45304" y="3839087"/>
            <a:ext cx="914400" cy="390423"/>
          </a:xfrm>
          <a:prstGeom prst="rect">
            <a:avLst/>
          </a:prstGeom>
        </p:spPr>
      </p:pic>
      <p:pic>
        <p:nvPicPr>
          <p:cNvPr id="18" name="Picture 17" descr="Screen Shot 2016-09-23 at 11.51.52 AM.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72696" y="2977356"/>
            <a:ext cx="876300" cy="399946"/>
          </a:xfrm>
          <a:prstGeom prst="rect">
            <a:avLst/>
          </a:prstGeom>
        </p:spPr>
      </p:pic>
      <p:pic>
        <p:nvPicPr>
          <p:cNvPr id="19" name="Picture 18" descr="Screen Shot 2016-09-23 at 11.53.03 A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2699" y="2196072"/>
            <a:ext cx="771525" cy="399946"/>
          </a:xfrm>
          <a:prstGeom prst="rect">
            <a:avLst/>
          </a:prstGeom>
        </p:spPr>
      </p:pic>
      <p:pic>
        <p:nvPicPr>
          <p:cNvPr id="20" name="Picture 19" descr="Screen Shot 2016-09-23 at 11.53.19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1" y="1375151"/>
            <a:ext cx="1028700" cy="390423"/>
          </a:xfrm>
          <a:prstGeom prst="rect">
            <a:avLst/>
          </a:prstGeom>
        </p:spPr>
      </p:pic>
      <p:pic>
        <p:nvPicPr>
          <p:cNvPr id="21" name="Picture 20" descr="Screen Shot 2016-09-23 at 11.52.26 A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37946" y="857817"/>
            <a:ext cx="866775" cy="399946"/>
          </a:xfrm>
          <a:prstGeom prst="rect">
            <a:avLst/>
          </a:prstGeom>
        </p:spPr>
      </p:pic>
    </p:spTree>
    <p:extLst>
      <p:ext uri="{BB962C8B-B14F-4D97-AF65-F5344CB8AC3E}">
        <p14:creationId xmlns:p14="http://schemas.microsoft.com/office/powerpoint/2010/main" val="2097188139"/>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18"/>
          <p:cNvSpPr>
            <a:spLocks noGrp="1" noChangeArrowheads="1"/>
          </p:cNvSpPr>
          <p:nvPr>
            <p:ph type="title"/>
          </p:nvPr>
        </p:nvSpPr>
        <p:spPr>
          <a:xfrm>
            <a:off x="457201" y="142875"/>
            <a:ext cx="8229601" cy="857250"/>
          </a:xfrm>
        </p:spPr>
        <p:txBody>
          <a:bodyPr>
            <a:normAutofit fontScale="90000"/>
          </a:bodyPr>
          <a:lstStyle/>
          <a:p>
            <a:pPr algn="ctr" eaLnBrk="1" hangingPunct="1"/>
            <a:r>
              <a:rPr lang="en-US" b="1" dirty="0" smtClean="0">
                <a:solidFill>
                  <a:schemeClr val="tx1"/>
                </a:solidFill>
              </a:rPr>
              <a:t>Cognitive Processes </a:t>
            </a:r>
            <a:r>
              <a:rPr lang="en-US" dirty="0" smtClean="0">
                <a:solidFill>
                  <a:schemeClr val="tx1"/>
                </a:solidFill>
              </a:rPr>
              <a:t/>
            </a:r>
            <a:br>
              <a:rPr lang="en-US" dirty="0" smtClean="0">
                <a:solidFill>
                  <a:schemeClr val="tx1"/>
                </a:solidFill>
              </a:rPr>
            </a:br>
            <a:r>
              <a:rPr lang="en-US" dirty="0" smtClean="0"/>
              <a:t>The student should learn/ be able to…</a:t>
            </a:r>
            <a:endParaRPr lang="en-US" dirty="0">
              <a:solidFill>
                <a:schemeClr val="tx1"/>
              </a:solidFill>
            </a:endParaRPr>
          </a:p>
        </p:txBody>
      </p:sp>
      <p:graphicFrame>
        <p:nvGraphicFramePr>
          <p:cNvPr id="121860" name="Group 4"/>
          <p:cNvGraphicFramePr>
            <a:graphicFrameLocks noGrp="1"/>
          </p:cNvGraphicFramePr>
          <p:nvPr>
            <p:ph idx="1"/>
          </p:nvPr>
        </p:nvGraphicFramePr>
        <p:xfrm>
          <a:off x="3" y="1228485"/>
          <a:ext cx="9143998" cy="2143366"/>
        </p:xfrm>
        <a:graphic>
          <a:graphicData uri="http://schemas.openxmlformats.org/drawingml/2006/table">
            <a:tbl>
              <a:tblPr/>
              <a:tblGrid>
                <a:gridCol w="1600200"/>
                <a:gridCol w="1676400"/>
                <a:gridCol w="1371600"/>
                <a:gridCol w="1676400"/>
                <a:gridCol w="1371600"/>
                <a:gridCol w="1447798"/>
              </a:tblGrid>
              <a:tr h="297180">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1" i="0" u="none" strike="noStrike" cap="none" normalizeH="0" baseline="0" dirty="0" smtClean="0">
                          <a:ln>
                            <a:noFill/>
                          </a:ln>
                          <a:solidFill>
                            <a:srgbClr val="800000"/>
                          </a:solidFill>
                          <a:effectLst/>
                          <a:latin typeface="Arial" charset="0"/>
                        </a:rPr>
                        <a:t>Remember </a:t>
                      </a:r>
                      <a:endParaRPr kumimoji="0" lang="en-US" sz="1500" b="1" i="0" u="none" strike="noStrike" cap="none" normalizeH="0" baseline="0" dirty="0">
                        <a:ln>
                          <a:noFill/>
                        </a:ln>
                        <a:solidFill>
                          <a:srgbClr val="800000"/>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54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1" i="0" u="none" strike="noStrike" cap="none" normalizeH="0" baseline="0" dirty="0" smtClean="0">
                          <a:ln>
                            <a:noFill/>
                          </a:ln>
                          <a:solidFill>
                            <a:srgbClr val="FF0000"/>
                          </a:solidFill>
                          <a:effectLst/>
                          <a:latin typeface="Arial" charset="0"/>
                        </a:rPr>
                        <a:t>Understand</a:t>
                      </a:r>
                      <a:endParaRPr kumimoji="0" lang="en-US" sz="1500" b="1" i="0" u="none" strike="noStrike" cap="none" normalizeH="0" baseline="0" dirty="0">
                        <a:ln>
                          <a:noFill/>
                        </a:ln>
                        <a:solidFill>
                          <a:srgbClr val="FF0000"/>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54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1" i="0" u="none" strike="noStrike" cap="none" normalizeH="0" baseline="0" dirty="0" smtClean="0">
                          <a:ln>
                            <a:noFill/>
                          </a:ln>
                          <a:solidFill>
                            <a:srgbClr val="FF6600"/>
                          </a:solidFill>
                          <a:effectLst/>
                          <a:latin typeface="Arial" charset="0"/>
                        </a:rPr>
                        <a:t>Apply</a:t>
                      </a:r>
                      <a:endParaRPr kumimoji="0" lang="en-US" sz="1500" b="1" i="0" u="none" strike="noStrike" cap="none" normalizeH="0" baseline="0" dirty="0">
                        <a:ln>
                          <a:noFill/>
                        </a:ln>
                        <a:solidFill>
                          <a:srgbClr val="FF6600"/>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54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1" i="0" u="none" strike="noStrike" cap="none" normalizeH="0" baseline="0" dirty="0" smtClean="0">
                          <a:ln>
                            <a:noFill/>
                          </a:ln>
                          <a:solidFill>
                            <a:srgbClr val="008000"/>
                          </a:solidFill>
                          <a:effectLst/>
                          <a:latin typeface="Arial" charset="0"/>
                        </a:rPr>
                        <a:t>Analyze</a:t>
                      </a:r>
                      <a:endParaRPr kumimoji="0" lang="en-US" sz="1500" b="1" i="0" u="none" strike="noStrike" cap="none" normalizeH="0" baseline="0" dirty="0">
                        <a:ln>
                          <a:noFill/>
                        </a:ln>
                        <a:solidFill>
                          <a:srgbClr val="008000"/>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54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1" i="0" u="none" strike="noStrike" cap="none" normalizeH="0" baseline="0" dirty="0" smtClean="0">
                          <a:ln>
                            <a:noFill/>
                          </a:ln>
                          <a:solidFill>
                            <a:srgbClr val="3366FF"/>
                          </a:solidFill>
                          <a:effectLst/>
                          <a:latin typeface="Arial" charset="0"/>
                        </a:rPr>
                        <a:t>Evaluate</a:t>
                      </a:r>
                      <a:endParaRPr kumimoji="0" lang="en-US" sz="1500" b="1" i="0" u="none" strike="noStrike" cap="none" normalizeH="0" baseline="0" dirty="0">
                        <a:ln>
                          <a:noFill/>
                        </a:ln>
                        <a:solidFill>
                          <a:srgbClr val="3366FF"/>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5400" cap="flat" cmpd="sng" algn="ctr">
                      <a:solidFill>
                        <a:srgbClr val="4BACC6"/>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1" i="0" u="none" strike="noStrike" cap="none" normalizeH="0" baseline="0" dirty="0" smtClean="0">
                          <a:ln>
                            <a:noFill/>
                          </a:ln>
                          <a:solidFill>
                            <a:srgbClr val="FF6600"/>
                          </a:solidFill>
                          <a:effectLst/>
                          <a:latin typeface="Arial" charset="0"/>
                        </a:rPr>
                        <a:t>Create</a:t>
                      </a:r>
                      <a:endParaRPr kumimoji="0" lang="en-US" sz="1500" b="1" i="0" u="none" strike="noStrike" cap="none" normalizeH="0" baseline="0" dirty="0">
                        <a:ln>
                          <a:noFill/>
                        </a:ln>
                        <a:solidFill>
                          <a:srgbClr val="FF6600"/>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12700" cap="flat" cmpd="sng" algn="ctr">
                      <a:solidFill>
                        <a:srgbClr val="4BACC6"/>
                      </a:solidFill>
                      <a:prstDash val="solid"/>
                      <a:round/>
                      <a:headEnd type="none" w="med" len="med"/>
                      <a:tailEnd type="none" w="med" len="med"/>
                    </a:lnT>
                    <a:lnB w="25400" cap="flat" cmpd="sng" algn="ctr">
                      <a:solidFill>
                        <a:srgbClr val="4BACC6"/>
                      </a:solidFill>
                      <a:prstDash val="solid"/>
                      <a:round/>
                      <a:headEnd type="none" w="med" len="med"/>
                      <a:tailEnd type="none" w="med" len="med"/>
                    </a:lnB>
                    <a:lnTlToBr>
                      <a:noFill/>
                    </a:lnTlToBr>
                    <a:lnBlToTr>
                      <a:noFill/>
                    </a:lnBlToTr>
                    <a:noFill/>
                  </a:tcPr>
                </a:tc>
              </a:tr>
              <a:tr h="1846186">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0" i="0" u="none" strike="noStrike" cap="none" normalizeH="0" baseline="0" dirty="0" smtClean="0">
                          <a:ln>
                            <a:noFill/>
                          </a:ln>
                          <a:solidFill>
                            <a:schemeClr val="tx1"/>
                          </a:solidFill>
                          <a:effectLst/>
                          <a:latin typeface="Arial" charset="0"/>
                        </a:rPr>
                        <a:t>Recognize, recall</a:t>
                      </a:r>
                      <a:endParaRPr kumimoji="0" lang="en-US" sz="1500" b="0" i="0" u="none" strike="noStrike" cap="none" normalizeH="0" baseline="0" dirty="0">
                        <a:ln>
                          <a:noFill/>
                        </a:ln>
                        <a:solidFill>
                          <a:schemeClr val="tx1"/>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54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4BACC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0" i="0" u="none" strike="noStrike" cap="none" normalizeH="0" baseline="0" dirty="0" smtClean="0">
                          <a:ln>
                            <a:noFill/>
                          </a:ln>
                          <a:solidFill>
                            <a:schemeClr val="tx1"/>
                          </a:solidFill>
                          <a:effectLst/>
                          <a:latin typeface="Arial" charset="0"/>
                        </a:rPr>
                        <a:t>Interpret, exemplify, classify, summarize, infer, compare, explain</a:t>
                      </a:r>
                      <a:endParaRPr kumimoji="0" lang="en-US" sz="1500" b="0" i="0" u="none" strike="noStrike" cap="none" normalizeH="0" baseline="0" dirty="0">
                        <a:ln>
                          <a:noFill/>
                        </a:ln>
                        <a:solidFill>
                          <a:schemeClr val="tx1"/>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54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4BACC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0" i="0" u="none" strike="noStrike" cap="none" normalizeH="0" baseline="0" dirty="0" smtClean="0">
                          <a:ln>
                            <a:noFill/>
                          </a:ln>
                          <a:solidFill>
                            <a:schemeClr val="tx1"/>
                          </a:solidFill>
                          <a:effectLst/>
                          <a:latin typeface="Arial" charset="0"/>
                        </a:rPr>
                        <a:t>Execute, implement</a:t>
                      </a:r>
                      <a:endParaRPr kumimoji="0" lang="en-US" sz="1500" b="0" i="0" u="none" strike="noStrike" cap="none" normalizeH="0" baseline="0" dirty="0">
                        <a:ln>
                          <a:noFill/>
                        </a:ln>
                        <a:solidFill>
                          <a:schemeClr val="tx1"/>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54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4BACC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0" i="0" u="none" strike="noStrike" cap="none" normalizeH="0" baseline="0" dirty="0" smtClean="0">
                          <a:ln>
                            <a:noFill/>
                          </a:ln>
                          <a:solidFill>
                            <a:schemeClr val="tx1"/>
                          </a:solidFill>
                          <a:effectLst/>
                          <a:latin typeface="Arial" charset="0"/>
                        </a:rPr>
                        <a:t>Differentiate, organize</a:t>
                      </a:r>
                      <a:endParaRPr kumimoji="0" lang="en-US" sz="1500" b="0" i="0" u="none" strike="noStrike" cap="none" normalizeH="0" baseline="0" dirty="0">
                        <a:ln>
                          <a:noFill/>
                        </a:ln>
                        <a:solidFill>
                          <a:schemeClr val="tx1"/>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54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4BACC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0" i="0" u="none" strike="noStrike" cap="none" normalizeH="0" baseline="0" dirty="0" smtClean="0">
                          <a:ln>
                            <a:noFill/>
                          </a:ln>
                          <a:solidFill>
                            <a:schemeClr val="tx1"/>
                          </a:solidFill>
                          <a:effectLst/>
                          <a:latin typeface="Arial" charset="0"/>
                        </a:rPr>
                        <a:t>Checking, critiquing</a:t>
                      </a:r>
                      <a:endParaRPr kumimoji="0" lang="en-US" sz="1500" b="0" i="0" u="none" strike="noStrike" cap="none" normalizeH="0" baseline="0" dirty="0">
                        <a:ln>
                          <a:noFill/>
                        </a:ln>
                        <a:solidFill>
                          <a:schemeClr val="tx1"/>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54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4BACC6">
                        <a:alpha val="20000"/>
                      </a:srgbClr>
                    </a:solidFill>
                  </a:tcPr>
                </a:tc>
                <a:tc>
                  <a:txBody>
                    <a:bodyPr/>
                    <a:lstStyle/>
                    <a:p>
                      <a:pPr marL="0" marR="0" lvl="0" indent="0" algn="ctr" defTabSz="914400" rtl="0" eaLnBrk="1" fontAlgn="base" latinLnBrk="0" hangingPunct="1">
                        <a:lnSpc>
                          <a:spcPct val="100000"/>
                        </a:lnSpc>
                        <a:spcBef>
                          <a:spcPct val="0"/>
                        </a:spcBef>
                        <a:spcAft>
                          <a:spcPct val="0"/>
                        </a:spcAft>
                        <a:buClr>
                          <a:schemeClr val="tx1"/>
                        </a:buClr>
                        <a:buSzPct val="75000"/>
                        <a:buFontTx/>
                        <a:buNone/>
                        <a:tabLst/>
                      </a:pPr>
                      <a:r>
                        <a:rPr kumimoji="0" lang="en-US" sz="1500" b="0" i="0" u="none" strike="noStrike" cap="none" normalizeH="0" baseline="0" dirty="0" smtClean="0">
                          <a:ln>
                            <a:noFill/>
                          </a:ln>
                          <a:solidFill>
                            <a:schemeClr val="tx1"/>
                          </a:solidFill>
                          <a:effectLst/>
                          <a:latin typeface="Arial" charset="0"/>
                        </a:rPr>
                        <a:t>Generate, plan, produce</a:t>
                      </a:r>
                      <a:endParaRPr kumimoji="0" lang="en-US" sz="1500" b="0" i="0" u="none" strike="noStrike" cap="none" normalizeH="0" baseline="0" dirty="0">
                        <a:ln>
                          <a:noFill/>
                        </a:ln>
                        <a:solidFill>
                          <a:schemeClr val="tx1"/>
                        </a:solidFill>
                        <a:effectLst/>
                        <a:latin typeface="Arial" charset="0"/>
                      </a:endParaRPr>
                    </a:p>
                  </a:txBody>
                  <a:tcPr marT="34290" marB="34290" horzOverflow="overflow">
                    <a:lnL w="12700" cap="flat" cmpd="sng" algn="ctr">
                      <a:solidFill>
                        <a:srgbClr val="4BACC6"/>
                      </a:solidFill>
                      <a:prstDash val="solid"/>
                      <a:round/>
                      <a:headEnd type="none" w="med" len="med"/>
                      <a:tailEnd type="none" w="med" len="med"/>
                    </a:lnL>
                    <a:lnR w="12700" cap="flat" cmpd="sng" algn="ctr">
                      <a:solidFill>
                        <a:srgbClr val="4BACC6"/>
                      </a:solidFill>
                      <a:prstDash val="solid"/>
                      <a:round/>
                      <a:headEnd type="none" w="med" len="med"/>
                      <a:tailEnd type="none" w="med" len="med"/>
                    </a:lnR>
                    <a:lnT w="25400" cap="flat" cmpd="sng" algn="ctr">
                      <a:solidFill>
                        <a:srgbClr val="4BACC6"/>
                      </a:solidFill>
                      <a:prstDash val="solid"/>
                      <a:round/>
                      <a:headEnd type="none" w="med" len="med"/>
                      <a:tailEnd type="none" w="med" len="med"/>
                    </a:lnT>
                    <a:lnB w="12700" cap="flat" cmpd="sng" algn="ctr">
                      <a:solidFill>
                        <a:srgbClr val="4BACC6"/>
                      </a:solidFill>
                      <a:prstDash val="solid"/>
                      <a:round/>
                      <a:headEnd type="none" w="med" len="med"/>
                      <a:tailEnd type="none" w="med" len="med"/>
                    </a:lnB>
                    <a:lnTlToBr>
                      <a:noFill/>
                    </a:lnTlToBr>
                    <a:lnBlToTr>
                      <a:noFill/>
                    </a:lnBlToTr>
                    <a:solidFill>
                      <a:srgbClr val="4BACC6">
                        <a:alpha val="20000"/>
                      </a:srgbClr>
                    </a:solidFill>
                  </a:tcPr>
                </a:tc>
              </a:tr>
            </a:tbl>
          </a:graphicData>
        </a:graphic>
      </p:graphicFrame>
      <p:sp>
        <p:nvSpPr>
          <p:cNvPr id="5" name="TextBox 4"/>
          <p:cNvSpPr txBox="1"/>
          <p:nvPr/>
        </p:nvSpPr>
        <p:spPr>
          <a:xfrm>
            <a:off x="228600" y="3568081"/>
            <a:ext cx="8915400" cy="392425"/>
          </a:xfrm>
          <a:prstGeom prst="rect">
            <a:avLst/>
          </a:prstGeom>
          <a:noFill/>
        </p:spPr>
        <p:txBody>
          <a:bodyPr wrap="square" lIns="68523" tIns="34262" rIns="68523" bIns="34262" rtlCol="0">
            <a:spAutoFit/>
          </a:bodyPr>
          <a:lstStyle/>
          <a:p>
            <a:r>
              <a:rPr lang="en-US" sz="2100" dirty="0"/>
              <a:t>   Retention                                              Transfer </a:t>
            </a:r>
          </a:p>
        </p:txBody>
      </p:sp>
      <p:sp>
        <p:nvSpPr>
          <p:cNvPr id="6" name="Left-Right Arrow 5"/>
          <p:cNvSpPr/>
          <p:nvPr/>
        </p:nvSpPr>
        <p:spPr>
          <a:xfrm>
            <a:off x="228600" y="4000500"/>
            <a:ext cx="1752600" cy="228600"/>
          </a:xfrm>
          <a:prstGeom prst="leftRightArrow">
            <a:avLst/>
          </a:prstGeom>
        </p:spPr>
        <p:style>
          <a:lnRef idx="1">
            <a:schemeClr val="accent1"/>
          </a:lnRef>
          <a:fillRef idx="3">
            <a:schemeClr val="accent1"/>
          </a:fillRef>
          <a:effectRef idx="2">
            <a:schemeClr val="accent1"/>
          </a:effectRef>
          <a:fontRef idx="minor">
            <a:schemeClr val="lt1"/>
          </a:fontRef>
        </p:style>
        <p:txBody>
          <a:bodyPr lIns="68523" tIns="34262" rIns="68523" bIns="34262" rtlCol="0" anchor="ctr"/>
          <a:lstStyle/>
          <a:p>
            <a:pPr algn="ctr"/>
            <a:endParaRPr lang="en-US"/>
          </a:p>
        </p:txBody>
      </p:sp>
      <p:sp>
        <p:nvSpPr>
          <p:cNvPr id="7" name="Left-Right Arrow 6"/>
          <p:cNvSpPr/>
          <p:nvPr/>
        </p:nvSpPr>
        <p:spPr>
          <a:xfrm>
            <a:off x="2857500" y="4000500"/>
            <a:ext cx="5829300" cy="228600"/>
          </a:xfrm>
          <a:prstGeom prst="leftRightArrow">
            <a:avLst/>
          </a:prstGeom>
          <a:ln>
            <a:solidFill>
              <a:srgbClr val="4F81BD"/>
            </a:solidFill>
          </a:ln>
        </p:spPr>
        <p:style>
          <a:lnRef idx="1">
            <a:schemeClr val="accent1"/>
          </a:lnRef>
          <a:fillRef idx="3">
            <a:schemeClr val="accent1"/>
          </a:fillRef>
          <a:effectRef idx="2">
            <a:schemeClr val="accent1"/>
          </a:effectRef>
          <a:fontRef idx="minor">
            <a:schemeClr val="lt1"/>
          </a:fontRef>
        </p:style>
        <p:txBody>
          <a:bodyPr lIns="68523" tIns="34262" rIns="68523" bIns="34262" rtlCol="0" anchor="ctr"/>
          <a:lstStyle/>
          <a:p>
            <a:pPr algn="ctr"/>
            <a:endParaRPr lang="en-US" dirty="0">
              <a:solidFill>
                <a:schemeClr val="accent2"/>
              </a:solidFill>
            </a:endParaRPr>
          </a:p>
        </p:txBody>
      </p:sp>
    </p:spTree>
    <p:extLst>
      <p:ext uri="{BB962C8B-B14F-4D97-AF65-F5344CB8AC3E}">
        <p14:creationId xmlns:p14="http://schemas.microsoft.com/office/powerpoint/2010/main" val="422918762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creen Shot 2017-04-10 at 7.06.18 PM.png"/>
          <p:cNvPicPr>
            <a:picLocks noChangeAspect="1"/>
          </p:cNvPicPr>
          <p:nvPr/>
        </p:nvPicPr>
        <p:blipFill rotWithShape="1">
          <a:blip r:embed="rId2">
            <a:extLst>
              <a:ext uri="{28A0092B-C50C-407E-A947-70E740481C1C}">
                <a14:useLocalDpi xmlns:a14="http://schemas.microsoft.com/office/drawing/2010/main" val="0"/>
              </a:ext>
            </a:extLst>
          </a:blip>
          <a:srcRect t="11255" r="68418" b="64999"/>
          <a:stretch/>
        </p:blipFill>
        <p:spPr>
          <a:xfrm>
            <a:off x="6543908" y="2265647"/>
            <a:ext cx="1754389" cy="690707"/>
          </a:xfrm>
          <a:prstGeom prst="rect">
            <a:avLst/>
          </a:prstGeom>
        </p:spPr>
      </p:pic>
      <p:pic>
        <p:nvPicPr>
          <p:cNvPr id="10" name="Picture 9" descr="Screen Shot 2016-12-13 at 2.25.18 PM.png"/>
          <p:cNvPicPr>
            <a:picLocks noChangeAspect="1"/>
          </p:cNvPicPr>
          <p:nvPr/>
        </p:nvPicPr>
        <p:blipFill rotWithShape="1">
          <a:blip r:embed="rId3">
            <a:extLst>
              <a:ext uri="{28A0092B-C50C-407E-A947-70E740481C1C}">
                <a14:useLocalDpi xmlns:a14="http://schemas.microsoft.com/office/drawing/2010/main" val="0"/>
              </a:ext>
            </a:extLst>
          </a:blip>
          <a:srcRect b="56333"/>
          <a:stretch/>
        </p:blipFill>
        <p:spPr>
          <a:xfrm>
            <a:off x="0" y="6"/>
            <a:ext cx="5962446" cy="1100662"/>
          </a:xfrm>
          <a:prstGeom prst="rect">
            <a:avLst/>
          </a:prstGeom>
        </p:spPr>
      </p:pic>
      <p:pic>
        <p:nvPicPr>
          <p:cNvPr id="5" name="Picture 4" descr="Screen Shot 2017-04-10 at 7.06.18 PM.png"/>
          <p:cNvPicPr>
            <a:picLocks noChangeAspect="1"/>
          </p:cNvPicPr>
          <p:nvPr/>
        </p:nvPicPr>
        <p:blipFill rotWithShape="1">
          <a:blip r:embed="rId2">
            <a:extLst>
              <a:ext uri="{28A0092B-C50C-407E-A947-70E740481C1C}">
                <a14:useLocalDpi xmlns:a14="http://schemas.microsoft.com/office/drawing/2010/main" val="0"/>
              </a:ext>
            </a:extLst>
          </a:blip>
          <a:srcRect l="37675" t="11255"/>
          <a:stretch/>
        </p:blipFill>
        <p:spPr>
          <a:xfrm>
            <a:off x="5681815" y="2562174"/>
            <a:ext cx="3462204" cy="2581349"/>
          </a:xfrm>
          <a:prstGeom prst="rect">
            <a:avLst/>
          </a:prstGeom>
        </p:spPr>
      </p:pic>
      <p:pic>
        <p:nvPicPr>
          <p:cNvPr id="6" name="Picture 5"/>
          <p:cNvPicPr>
            <a:picLocks noChangeAspect="1"/>
          </p:cNvPicPr>
          <p:nvPr/>
        </p:nvPicPr>
        <p:blipFill>
          <a:blip r:embed="rId4"/>
          <a:stretch>
            <a:fillRect/>
          </a:stretch>
        </p:blipFill>
        <p:spPr>
          <a:xfrm>
            <a:off x="5856979" y="2"/>
            <a:ext cx="3287023" cy="2307393"/>
          </a:xfrm>
          <a:prstGeom prst="rect">
            <a:avLst/>
          </a:prstGeom>
        </p:spPr>
      </p:pic>
      <p:pic>
        <p:nvPicPr>
          <p:cNvPr id="4" name="Picture 3" descr="Screen Shot 2016-12-13 at 2.20.01 PM.png"/>
          <p:cNvPicPr>
            <a:picLocks noChangeAspect="1"/>
          </p:cNvPicPr>
          <p:nvPr/>
        </p:nvPicPr>
        <p:blipFill rotWithShape="1">
          <a:blip r:embed="rId5">
            <a:extLst>
              <a:ext uri="{28A0092B-C50C-407E-A947-70E740481C1C}">
                <a14:useLocalDpi xmlns:a14="http://schemas.microsoft.com/office/drawing/2010/main" val="0"/>
              </a:ext>
            </a:extLst>
          </a:blip>
          <a:srcRect t="34309"/>
          <a:stretch/>
        </p:blipFill>
        <p:spPr>
          <a:xfrm>
            <a:off x="0" y="1104627"/>
            <a:ext cx="2886918" cy="1421262"/>
          </a:xfrm>
          <a:prstGeom prst="rect">
            <a:avLst/>
          </a:prstGeom>
        </p:spPr>
      </p:pic>
      <p:pic>
        <p:nvPicPr>
          <p:cNvPr id="9" name="Picture 8" descr="Screen Shot 2016-12-13 at 2.23.41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2501100"/>
            <a:ext cx="2328333" cy="2039680"/>
          </a:xfrm>
          <a:prstGeom prst="rect">
            <a:avLst/>
          </a:prstGeom>
        </p:spPr>
      </p:pic>
      <p:pic>
        <p:nvPicPr>
          <p:cNvPr id="7" name="Picture 6" descr="423699_10100639298372767_1270188205_n.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2447" y="2639232"/>
            <a:ext cx="3339024" cy="2504268"/>
          </a:xfrm>
          <a:prstGeom prst="rect">
            <a:avLst/>
          </a:prstGeom>
        </p:spPr>
      </p:pic>
    </p:spTree>
    <p:extLst>
      <p:ext uri="{BB962C8B-B14F-4D97-AF65-F5344CB8AC3E}">
        <p14:creationId xmlns:p14="http://schemas.microsoft.com/office/powerpoint/2010/main" val="1362643027"/>
      </p:ext>
    </p:extLst>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example_revisedagain_large1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561763581"/>
      </p:ext>
    </p:extLst>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example_revisedagain_large1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113307606"/>
      </p:ext>
    </p:extLst>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example_revisedagain_large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2377492741"/>
      </p:ext>
    </p:extLst>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example_revisedagain_large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4145010413"/>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example_revisedagain_large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3074066631"/>
      </p:ext>
    </p:extLst>
  </p:cSld>
  <p:clrMapOvr>
    <a:masterClrMapping/>
  </p:clrMapOvr>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A-example_revisedagain_large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1789175627"/>
      </p:ext>
    </p:extLst>
  </p:cSld>
  <p:clrMapOvr>
    <a:masterClrMapping/>
  </p:clrMapOvr>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example_revisedagain_large5.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2568436970"/>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A-example_revisedagain_large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0"/>
            <a:ext cx="6858000" cy="5143500"/>
          </a:xfrm>
          <a:prstGeom prst="rect">
            <a:avLst/>
          </a:prstGeom>
        </p:spPr>
      </p:pic>
    </p:spTree>
    <p:extLst>
      <p:ext uri="{BB962C8B-B14F-4D97-AF65-F5344CB8AC3E}">
        <p14:creationId xmlns:p14="http://schemas.microsoft.com/office/powerpoint/2010/main" val="824644171"/>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A-example_revisedagain_large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770" y="0"/>
            <a:ext cx="6859786" cy="5143500"/>
          </a:xfrm>
          <a:prstGeom prst="rect">
            <a:avLst/>
          </a:prstGeom>
        </p:spPr>
      </p:pic>
    </p:spTree>
    <p:extLst>
      <p:ext uri="{BB962C8B-B14F-4D97-AF65-F5344CB8AC3E}">
        <p14:creationId xmlns:p14="http://schemas.microsoft.com/office/powerpoint/2010/main" val="2250129057"/>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A-example_revisedagain_large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770" y="0"/>
            <a:ext cx="6859786" cy="5143500"/>
          </a:xfrm>
          <a:prstGeom prst="rect">
            <a:avLst/>
          </a:prstGeom>
        </p:spPr>
      </p:pic>
    </p:spTree>
    <p:extLst>
      <p:ext uri="{BB962C8B-B14F-4D97-AF65-F5344CB8AC3E}">
        <p14:creationId xmlns:p14="http://schemas.microsoft.com/office/powerpoint/2010/main" val="2869135430"/>
      </p:ext>
    </p:extLst>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OA-example_revisedagain_large_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770" y="0"/>
            <a:ext cx="6859786" cy="5143500"/>
          </a:xfrm>
          <a:prstGeom prst="rect">
            <a:avLst/>
          </a:prstGeom>
        </p:spPr>
      </p:pic>
    </p:spTree>
    <p:extLst>
      <p:ext uri="{BB962C8B-B14F-4D97-AF65-F5344CB8AC3E}">
        <p14:creationId xmlns:p14="http://schemas.microsoft.com/office/powerpoint/2010/main" val="2259732117"/>
      </p:ext>
    </p:extLst>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7" name="Shape 577"/>
          <p:cNvSpPr txBox="1">
            <a:spLocks noGrp="1"/>
          </p:cNvSpPr>
          <p:nvPr>
            <p:ph type="body" idx="1"/>
          </p:nvPr>
        </p:nvSpPr>
        <p:spPr>
          <a:xfrm>
            <a:off x="141110" y="99782"/>
            <a:ext cx="9144000" cy="3393675"/>
          </a:xfrm>
          <a:prstGeom prst="rect">
            <a:avLst/>
          </a:prstGeom>
          <a:noFill/>
          <a:ln>
            <a:noFill/>
          </a:ln>
        </p:spPr>
        <p:txBody>
          <a:bodyPr lIns="68575" tIns="68575" rIns="68575" bIns="68575" anchor="t" anchorCtr="0">
            <a:noAutofit/>
          </a:bodyPr>
          <a:lstStyle/>
          <a:p>
            <a:pPr marL="0" indent="0">
              <a:lnSpc>
                <a:spcPct val="85000"/>
              </a:lnSpc>
              <a:spcBef>
                <a:spcPts val="0"/>
              </a:spcBef>
              <a:buClr>
                <a:srgbClr val="262626"/>
              </a:buClr>
              <a:buSzPct val="100000"/>
              <a:buNone/>
            </a:pPr>
            <a:r>
              <a:rPr lang="en-US" dirty="0">
                <a:solidFill>
                  <a:srgbClr val="262626"/>
                </a:solidFill>
                <a:latin typeface="Times New Roman"/>
                <a:cs typeface="Times New Roman"/>
              </a:rPr>
              <a:t>Exploring Connections: </a:t>
            </a:r>
          </a:p>
          <a:p>
            <a:pPr marL="0" indent="0">
              <a:lnSpc>
                <a:spcPct val="85000"/>
              </a:lnSpc>
              <a:spcBef>
                <a:spcPts val="0"/>
              </a:spcBef>
              <a:buClr>
                <a:srgbClr val="262626"/>
              </a:buClr>
              <a:buSzPct val="100000"/>
              <a:buNone/>
            </a:pPr>
            <a:endParaRPr lang="en-US" dirty="0">
              <a:solidFill>
                <a:srgbClr val="262626"/>
              </a:solidFill>
              <a:latin typeface="Times New Roman"/>
              <a:cs typeface="Times New Roman"/>
            </a:endParaRPr>
          </a:p>
          <a:p>
            <a:pPr marL="342829" indent="-366731">
              <a:lnSpc>
                <a:spcPct val="85000"/>
              </a:lnSpc>
              <a:spcBef>
                <a:spcPts val="0"/>
              </a:spcBef>
              <a:buClr>
                <a:srgbClr val="262626"/>
              </a:buClr>
              <a:buSzPct val="100000"/>
              <a:buFont typeface="Calibri"/>
              <a:buAutoNum type="arabicPeriod"/>
            </a:pPr>
            <a:r>
              <a:rPr lang="en-US" dirty="0">
                <a:solidFill>
                  <a:srgbClr val="262626"/>
                </a:solidFill>
                <a:latin typeface="Times New Roman"/>
                <a:cs typeface="Times New Roman"/>
              </a:rPr>
              <a:t>Randomly </a:t>
            </a:r>
            <a:r>
              <a:rPr lang="en-US" dirty="0">
                <a:solidFill>
                  <a:srgbClr val="262626"/>
                </a:solidFill>
                <a:latin typeface="Times New Roman"/>
                <a:cs typeface="Times New Roman"/>
              </a:rPr>
              <a:t>select a</a:t>
            </a:r>
            <a:r>
              <a:rPr lang="en-US" dirty="0">
                <a:solidFill>
                  <a:srgbClr val="262626"/>
                </a:solidFill>
                <a:latin typeface="Times New Roman"/>
                <a:cs typeface="Times New Roman"/>
              </a:rPr>
              <a:t> concept </a:t>
            </a:r>
            <a:r>
              <a:rPr lang="en-US" dirty="0">
                <a:solidFill>
                  <a:srgbClr val="262626"/>
                </a:solidFill>
                <a:latin typeface="Times New Roman"/>
                <a:cs typeface="Times New Roman"/>
              </a:rPr>
              <a:t>(</a:t>
            </a:r>
            <a:r>
              <a:rPr lang="en-US" dirty="0">
                <a:solidFill>
                  <a:srgbClr val="262626"/>
                </a:solidFill>
                <a:latin typeface="Times New Roman"/>
                <a:cs typeface="Times New Roman"/>
              </a:rPr>
              <a:t>icon) </a:t>
            </a:r>
            <a:r>
              <a:rPr lang="en-US" dirty="0">
                <a:solidFill>
                  <a:srgbClr val="262626"/>
                </a:solidFill>
                <a:latin typeface="Times New Roman"/>
                <a:cs typeface="Times New Roman"/>
              </a:rPr>
              <a:t>from </a:t>
            </a:r>
            <a:r>
              <a:rPr lang="en-US" dirty="0">
                <a:solidFill>
                  <a:srgbClr val="262626"/>
                </a:solidFill>
                <a:latin typeface="Times New Roman"/>
                <a:cs typeface="Times New Roman"/>
              </a:rPr>
              <a:t>the stack.</a:t>
            </a:r>
          </a:p>
          <a:p>
            <a:pPr marL="342829" indent="-366731">
              <a:lnSpc>
                <a:spcPct val="85000"/>
              </a:lnSpc>
              <a:spcBef>
                <a:spcPts val="0"/>
              </a:spcBef>
              <a:buClr>
                <a:srgbClr val="262626"/>
              </a:buClr>
              <a:buSzPct val="100000"/>
              <a:buFont typeface="Calibri"/>
              <a:buAutoNum type="arabicPeriod"/>
            </a:pPr>
            <a:r>
              <a:rPr lang="en-US" dirty="0">
                <a:solidFill>
                  <a:srgbClr val="262626"/>
                </a:solidFill>
                <a:latin typeface="Times New Roman"/>
                <a:cs typeface="Times New Roman"/>
              </a:rPr>
              <a:t>Turn to a person next to you and discuss how your topics are related. </a:t>
            </a:r>
          </a:p>
          <a:p>
            <a:pPr marL="342829" indent="-366731">
              <a:lnSpc>
                <a:spcPct val="85000"/>
              </a:lnSpc>
              <a:spcBef>
                <a:spcPts val="0"/>
              </a:spcBef>
              <a:buClr>
                <a:srgbClr val="262626"/>
              </a:buClr>
              <a:buSzPct val="100000"/>
              <a:buFont typeface="Calibri"/>
              <a:buAutoNum type="arabicPeriod"/>
            </a:pPr>
            <a:endParaRPr lang="en-US" sz="1900" dirty="0">
              <a:solidFill>
                <a:srgbClr val="262626"/>
              </a:solidFill>
              <a:latin typeface="Times New Roman"/>
              <a:cs typeface="Times New Roman"/>
            </a:endParaRPr>
          </a:p>
          <a:p>
            <a:pPr marL="0" indent="0">
              <a:lnSpc>
                <a:spcPct val="85000"/>
              </a:lnSpc>
              <a:spcBef>
                <a:spcPts val="975"/>
              </a:spcBef>
              <a:buClr>
                <a:srgbClr val="262626"/>
              </a:buClr>
              <a:buSzPct val="25000"/>
              <a:buNone/>
            </a:pPr>
            <a:endParaRPr sz="1900" dirty="0">
              <a:solidFill>
                <a:srgbClr val="262626"/>
              </a:solidFill>
              <a:latin typeface="Times New Roman"/>
              <a:cs typeface="Times New Roman"/>
            </a:endParaRPr>
          </a:p>
          <a:p>
            <a:pPr marL="0" indent="0">
              <a:lnSpc>
                <a:spcPct val="85000"/>
              </a:lnSpc>
              <a:spcBef>
                <a:spcPts val="975"/>
              </a:spcBef>
              <a:buClr>
                <a:srgbClr val="262626"/>
              </a:buClr>
              <a:buSzPct val="25000"/>
              <a:buNone/>
            </a:pPr>
            <a:endParaRPr sz="1900" dirty="0">
              <a:solidFill>
                <a:srgbClr val="262626"/>
              </a:solidFill>
              <a:latin typeface="Times New Roman"/>
              <a:cs typeface="Times New Roman"/>
            </a:endParaRPr>
          </a:p>
          <a:p>
            <a:pPr marL="0" indent="0">
              <a:lnSpc>
                <a:spcPct val="85000"/>
              </a:lnSpc>
              <a:spcBef>
                <a:spcPts val="975"/>
              </a:spcBef>
              <a:buClr>
                <a:srgbClr val="262626"/>
              </a:buClr>
              <a:buSzPct val="25000"/>
              <a:buNone/>
            </a:pPr>
            <a:endParaRPr sz="1900" dirty="0">
              <a:solidFill>
                <a:srgbClr val="262626"/>
              </a:solidFill>
              <a:latin typeface="Times New Roman"/>
              <a:cs typeface="Times New Roman"/>
            </a:endParaRPr>
          </a:p>
          <a:p>
            <a:pPr marL="0" indent="0">
              <a:lnSpc>
                <a:spcPct val="85000"/>
              </a:lnSpc>
              <a:spcBef>
                <a:spcPts val="975"/>
              </a:spcBef>
              <a:buClr>
                <a:srgbClr val="262626"/>
              </a:buClr>
              <a:buSzPct val="25000"/>
              <a:buNone/>
            </a:pPr>
            <a:endParaRPr sz="1900" dirty="0">
              <a:solidFill>
                <a:srgbClr val="262626"/>
              </a:solidFill>
              <a:latin typeface="Times New Roman"/>
              <a:cs typeface="Times New Roman"/>
            </a:endParaRPr>
          </a:p>
          <a:p>
            <a:pPr marL="0" indent="0">
              <a:lnSpc>
                <a:spcPct val="85000"/>
              </a:lnSpc>
              <a:spcBef>
                <a:spcPts val="975"/>
              </a:spcBef>
              <a:buClr>
                <a:srgbClr val="262626"/>
              </a:buClr>
              <a:buSzPct val="25000"/>
              <a:buNone/>
            </a:pPr>
            <a:endParaRPr sz="1900" dirty="0">
              <a:solidFill>
                <a:srgbClr val="262626"/>
              </a:solidFill>
              <a:latin typeface="Times New Roman"/>
              <a:cs typeface="Times New Roman"/>
            </a:endParaRPr>
          </a:p>
          <a:p>
            <a:pPr marL="0" indent="0">
              <a:lnSpc>
                <a:spcPct val="85000"/>
              </a:lnSpc>
              <a:spcBef>
                <a:spcPts val="975"/>
              </a:spcBef>
              <a:buClr>
                <a:srgbClr val="262626"/>
              </a:buClr>
              <a:buSzPct val="25000"/>
              <a:buNone/>
            </a:pPr>
            <a:endParaRPr sz="1900" dirty="0">
              <a:solidFill>
                <a:srgbClr val="262626"/>
              </a:solidFill>
              <a:latin typeface="Times New Roman"/>
              <a:cs typeface="Times New Roman"/>
            </a:endParaRPr>
          </a:p>
        </p:txBody>
      </p:sp>
      <p:pic>
        <p:nvPicPr>
          <p:cNvPr id="578" name="Shape 578"/>
          <p:cNvPicPr preferRelativeResize="0"/>
          <p:nvPr/>
        </p:nvPicPr>
        <p:blipFill>
          <a:blip r:embed="rId3">
            <a:alphaModFix/>
          </a:blip>
          <a:stretch>
            <a:fillRect/>
          </a:stretch>
        </p:blipFill>
        <p:spPr>
          <a:xfrm>
            <a:off x="2515761" y="1749826"/>
            <a:ext cx="3935853" cy="3393675"/>
          </a:xfrm>
          <a:prstGeom prst="rect">
            <a:avLst/>
          </a:prstGeom>
          <a:noFill/>
          <a:ln>
            <a:noFill/>
          </a:ln>
        </p:spPr>
      </p:pic>
    </p:spTree>
    <p:extLst>
      <p:ext uri="{BB962C8B-B14F-4D97-AF65-F5344CB8AC3E}">
        <p14:creationId xmlns:p14="http://schemas.microsoft.com/office/powerpoint/2010/main" val="23917717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662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34964"/>
            <a:ext cx="4550044" cy="3412533"/>
          </a:xfrm>
          <a:prstGeom prst="rect">
            <a:avLst/>
          </a:prstGeom>
        </p:spPr>
      </p:pic>
      <p:pic>
        <p:nvPicPr>
          <p:cNvPr id="6" name="Picture 5" descr="IMG-6628.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8064" y="623627"/>
            <a:ext cx="4595936" cy="3446952"/>
          </a:xfrm>
          <a:prstGeom prst="rect">
            <a:avLst/>
          </a:prstGeom>
        </p:spPr>
      </p:pic>
    </p:spTree>
    <p:extLst>
      <p:ext uri="{BB962C8B-B14F-4D97-AF65-F5344CB8AC3E}">
        <p14:creationId xmlns:p14="http://schemas.microsoft.com/office/powerpoint/2010/main" val="2765082483"/>
      </p:ext>
    </p:extLst>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pe 145"/>
          <p:cNvPicPr preferRelativeResize="0"/>
          <p:nvPr/>
        </p:nvPicPr>
        <p:blipFill rotWithShape="1">
          <a:blip r:embed="rId2">
            <a:alphaModFix/>
          </a:blip>
          <a:srcRect/>
          <a:stretch/>
        </p:blipFill>
        <p:spPr>
          <a:xfrm>
            <a:off x="1783833" y="0"/>
            <a:ext cx="2869585" cy="585784"/>
          </a:xfrm>
          <a:prstGeom prst="rect">
            <a:avLst/>
          </a:prstGeom>
          <a:noFill/>
          <a:ln>
            <a:noFill/>
          </a:ln>
        </p:spPr>
      </p:pic>
      <p:pic>
        <p:nvPicPr>
          <p:cNvPr id="9" name="Pictur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91049" y="0"/>
            <a:ext cx="1641179" cy="64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Shape 765"/>
          <p:cNvPicPr preferRelativeResize="0"/>
          <p:nvPr/>
        </p:nvPicPr>
        <p:blipFill>
          <a:blip r:embed="rId4">
            <a:alphaModFix/>
          </a:blip>
          <a:stretch>
            <a:fillRect/>
          </a:stretch>
        </p:blipFill>
        <p:spPr>
          <a:xfrm>
            <a:off x="919272" y="567186"/>
            <a:ext cx="7305469" cy="4576314"/>
          </a:xfrm>
          <a:prstGeom prst="rect">
            <a:avLst/>
          </a:prstGeom>
          <a:noFill/>
          <a:ln>
            <a:noFill/>
          </a:ln>
        </p:spPr>
      </p:pic>
    </p:spTree>
    <p:extLst>
      <p:ext uri="{BB962C8B-B14F-4D97-AF65-F5344CB8AC3E}">
        <p14:creationId xmlns:p14="http://schemas.microsoft.com/office/powerpoint/2010/main" val="375911742"/>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UGC_StoryBoard_MASTER_original_Flat Scene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559" y="23"/>
            <a:ext cx="6792846" cy="5142965"/>
          </a:xfrm>
          <a:prstGeom prst="rect">
            <a:avLst/>
          </a:prstGeom>
        </p:spPr>
      </p:pic>
    </p:spTree>
    <p:extLst>
      <p:ext uri="{BB962C8B-B14F-4D97-AF65-F5344CB8AC3E}">
        <p14:creationId xmlns:p14="http://schemas.microsoft.com/office/powerpoint/2010/main" val="3961211670"/>
      </p:ext>
    </p:extLst>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6" name="Picture 5" descr="WaterCycle_human-BLANK.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770" y="0"/>
            <a:ext cx="6859786" cy="5143500"/>
          </a:xfrm>
          <a:prstGeom prst="rect">
            <a:avLst/>
          </a:prstGeom>
        </p:spPr>
      </p:pic>
    </p:spTree>
    <p:extLst>
      <p:ext uri="{BB962C8B-B14F-4D97-AF65-F5344CB8AC3E}">
        <p14:creationId xmlns:p14="http://schemas.microsoft.com/office/powerpoint/2010/main" val="3558363938"/>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0921.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643437" y="642936"/>
            <a:ext cx="5143502" cy="3857626"/>
          </a:xfrm>
          <a:prstGeom prst="rect">
            <a:avLst/>
          </a:prstGeom>
        </p:spPr>
      </p:pic>
      <p:pic>
        <p:nvPicPr>
          <p:cNvPr id="3" name="Picture 2" descr="Screen Shot 2017-10-22 at 10.48.0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25170"/>
            <a:ext cx="4796118" cy="3914924"/>
          </a:xfrm>
          <a:prstGeom prst="rect">
            <a:avLst/>
          </a:prstGeom>
        </p:spPr>
      </p:pic>
      <p:pic>
        <p:nvPicPr>
          <p:cNvPr id="8" name="Picture 7" descr="Screen Shot 2017-10-22 at 10.47.42 PM.png"/>
          <p:cNvPicPr>
            <a:picLocks noChangeAspect="1"/>
          </p:cNvPicPr>
          <p:nvPr/>
        </p:nvPicPr>
        <p:blipFill rotWithShape="1">
          <a:blip r:embed="rId4">
            <a:extLst>
              <a:ext uri="{28A0092B-C50C-407E-A947-70E740481C1C}">
                <a14:useLocalDpi xmlns:a14="http://schemas.microsoft.com/office/drawing/2010/main" val="0"/>
              </a:ext>
            </a:extLst>
          </a:blip>
          <a:srcRect t="15352" r="82803" b="14285"/>
          <a:stretch/>
        </p:blipFill>
        <p:spPr>
          <a:xfrm>
            <a:off x="0" y="14943"/>
            <a:ext cx="2719294" cy="821766"/>
          </a:xfrm>
          <a:prstGeom prst="rect">
            <a:avLst/>
          </a:prstGeom>
        </p:spPr>
      </p:pic>
      <p:sp>
        <p:nvSpPr>
          <p:cNvPr id="9" name="Rectangle 8"/>
          <p:cNvSpPr/>
          <p:nvPr/>
        </p:nvSpPr>
        <p:spPr>
          <a:xfrm>
            <a:off x="3" y="4772399"/>
            <a:ext cx="5333998" cy="438565"/>
          </a:xfrm>
          <a:prstGeom prst="rect">
            <a:avLst/>
          </a:prstGeom>
        </p:spPr>
        <p:txBody>
          <a:bodyPr wrap="square" lIns="91352" tIns="45676" rIns="91352" bIns="45676">
            <a:spAutoFit/>
          </a:bodyPr>
          <a:lstStyle/>
          <a:p>
            <a:r>
              <a:rPr lang="en-US" dirty="0"/>
              <a:t>https://</a:t>
            </a:r>
            <a:r>
              <a:rPr lang="en-US" dirty="0" err="1"/>
              <a:t>news.nationalgeographic.com</a:t>
            </a:r>
            <a:r>
              <a:rPr lang="en-US" dirty="0"/>
              <a:t>/2017/09/hurricane-</a:t>
            </a:r>
            <a:r>
              <a:rPr lang="en-US" dirty="0" err="1"/>
              <a:t>irma</a:t>
            </a:r>
            <a:r>
              <a:rPr lang="en-US" dirty="0"/>
              <a:t>-</a:t>
            </a:r>
            <a:r>
              <a:rPr lang="en-US" dirty="0" err="1"/>
              <a:t>harvey</a:t>
            </a:r>
            <a:r>
              <a:rPr lang="en-US" dirty="0"/>
              <a:t>-season-climate-change-weather/</a:t>
            </a:r>
          </a:p>
        </p:txBody>
      </p:sp>
    </p:spTree>
    <p:extLst>
      <p:ext uri="{BB962C8B-B14F-4D97-AF65-F5344CB8AC3E}">
        <p14:creationId xmlns:p14="http://schemas.microsoft.com/office/powerpoint/2010/main" val="11680608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0920.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101689" y="647762"/>
            <a:ext cx="5182093" cy="3886570"/>
          </a:xfrm>
          <a:prstGeom prst="rect">
            <a:avLst/>
          </a:prstGeom>
        </p:spPr>
      </p:pic>
      <p:pic>
        <p:nvPicPr>
          <p:cNvPr id="3" name="Picture 2" descr="Screen Shot 2017-10-22 at 10.56.08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443" y="2780577"/>
            <a:ext cx="2984500" cy="1993039"/>
          </a:xfrm>
          <a:prstGeom prst="rect">
            <a:avLst/>
          </a:prstGeom>
        </p:spPr>
      </p:pic>
      <p:pic>
        <p:nvPicPr>
          <p:cNvPr id="4" name="Picture 3" descr="Screen Shot 2017-10-22 at 10.55.5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177" y="796571"/>
            <a:ext cx="4422588" cy="2027445"/>
          </a:xfrm>
          <a:prstGeom prst="rect">
            <a:avLst/>
          </a:prstGeom>
        </p:spPr>
      </p:pic>
      <p:pic>
        <p:nvPicPr>
          <p:cNvPr id="6" name="Picture 5" descr="Screen Shot 2017-10-22 at 10.55.45 PM.png"/>
          <p:cNvPicPr>
            <a:picLocks noChangeAspect="1"/>
          </p:cNvPicPr>
          <p:nvPr/>
        </p:nvPicPr>
        <p:blipFill rotWithShape="1">
          <a:blip r:embed="rId5">
            <a:extLst>
              <a:ext uri="{28A0092B-C50C-407E-A947-70E740481C1C}">
                <a14:useLocalDpi xmlns:a14="http://schemas.microsoft.com/office/drawing/2010/main" val="0"/>
              </a:ext>
            </a:extLst>
          </a:blip>
          <a:srcRect b="17209"/>
          <a:stretch/>
        </p:blipFill>
        <p:spPr>
          <a:xfrm>
            <a:off x="1165410" y="22"/>
            <a:ext cx="2495177" cy="896471"/>
          </a:xfrm>
          <a:prstGeom prst="rect">
            <a:avLst/>
          </a:prstGeom>
        </p:spPr>
      </p:pic>
      <p:sp>
        <p:nvSpPr>
          <p:cNvPr id="7" name="Rectangle 6"/>
          <p:cNvSpPr/>
          <p:nvPr/>
        </p:nvSpPr>
        <p:spPr>
          <a:xfrm>
            <a:off x="22" y="4747441"/>
            <a:ext cx="4586941" cy="438565"/>
          </a:xfrm>
          <a:prstGeom prst="rect">
            <a:avLst/>
          </a:prstGeom>
        </p:spPr>
        <p:txBody>
          <a:bodyPr wrap="square" lIns="91352" tIns="45676" rIns="91352" bIns="45676">
            <a:spAutoFit/>
          </a:bodyPr>
          <a:lstStyle/>
          <a:p>
            <a:r>
              <a:rPr lang="en-US" dirty="0"/>
              <a:t>https://</a:t>
            </a:r>
            <a:r>
              <a:rPr lang="en-US" dirty="0" err="1"/>
              <a:t>www.scientificamerican.com</a:t>
            </a:r>
            <a:r>
              <a:rPr lang="en-US" dirty="0"/>
              <a:t>/article/</a:t>
            </a:r>
            <a:r>
              <a:rPr lang="en-US" dirty="0" err="1"/>
              <a:t>heres</a:t>
            </a:r>
            <a:r>
              <a:rPr lang="en-US" dirty="0"/>
              <a:t>-what-we-know-about-wildfires-and-climate-change/</a:t>
            </a:r>
          </a:p>
        </p:txBody>
      </p:sp>
    </p:spTree>
    <p:extLst>
      <p:ext uri="{BB962C8B-B14F-4D97-AF65-F5344CB8AC3E}">
        <p14:creationId xmlns:p14="http://schemas.microsoft.com/office/powerpoint/2010/main" val="10121038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084" y="0"/>
            <a:ext cx="8229600" cy="857250"/>
          </a:xfrm>
        </p:spPr>
        <p:txBody>
          <a:bodyPr/>
          <a:lstStyle/>
          <a:p>
            <a:r>
              <a:rPr lang="en-US" b="1" dirty="0" smtClean="0">
                <a:latin typeface="Times New Roman"/>
                <a:cs typeface="Times New Roman"/>
              </a:rPr>
              <a:t>Understanding Global Change</a:t>
            </a:r>
            <a:endParaRPr lang="en-US" dirty="0"/>
          </a:p>
        </p:txBody>
      </p:sp>
      <p:sp>
        <p:nvSpPr>
          <p:cNvPr id="3" name="Content Placeholder 2"/>
          <p:cNvSpPr>
            <a:spLocks noGrp="1"/>
          </p:cNvSpPr>
          <p:nvPr>
            <p:ph idx="1"/>
          </p:nvPr>
        </p:nvSpPr>
        <p:spPr>
          <a:xfrm>
            <a:off x="1461466" y="766864"/>
            <a:ext cx="7746452" cy="3394472"/>
          </a:xfrm>
        </p:spPr>
        <p:txBody>
          <a:bodyPr>
            <a:noAutofit/>
          </a:bodyPr>
          <a:lstStyle/>
          <a:p>
            <a:pPr marL="0" indent="0" algn="ctr">
              <a:buNone/>
            </a:pPr>
            <a:r>
              <a:rPr lang="en-US" sz="2300" dirty="0">
                <a:latin typeface="Times New Roman"/>
                <a:cs typeface="Times New Roman"/>
              </a:rPr>
              <a:t>This resource for teachers, students, and the public provides:</a:t>
            </a:r>
          </a:p>
          <a:p>
            <a:pPr marL="0" indent="0" algn="ctr">
              <a:buNone/>
            </a:pPr>
            <a:endParaRPr lang="en-US" sz="2300" dirty="0">
              <a:latin typeface="Times New Roman"/>
              <a:cs typeface="Times New Roman"/>
            </a:endParaRPr>
          </a:p>
          <a:p>
            <a:r>
              <a:rPr lang="en-US" sz="2300" dirty="0">
                <a:solidFill>
                  <a:srgbClr val="A6A6A6"/>
                </a:solidFill>
                <a:latin typeface="Times New Roman"/>
                <a:cs typeface="Times New Roman"/>
              </a:rPr>
              <a:t>A framework for teaching global change topics</a:t>
            </a:r>
          </a:p>
          <a:p>
            <a:pPr marL="0" indent="0">
              <a:buNone/>
            </a:pPr>
            <a:endParaRPr lang="en-US" sz="2300" dirty="0">
              <a:solidFill>
                <a:srgbClr val="A6A6A6"/>
              </a:solidFill>
              <a:latin typeface="Times New Roman"/>
              <a:cs typeface="Times New Roman"/>
            </a:endParaRPr>
          </a:p>
          <a:p>
            <a:r>
              <a:rPr lang="en-US" sz="2300" dirty="0">
                <a:solidFill>
                  <a:srgbClr val="A6A6A6"/>
                </a:solidFill>
                <a:latin typeface="Times New Roman"/>
                <a:cs typeface="Times New Roman"/>
              </a:rPr>
              <a:t>Conceptual models for visualizing interrelationships and feedbacks in the Earth system</a:t>
            </a:r>
          </a:p>
          <a:p>
            <a:pPr marL="0" indent="0">
              <a:buNone/>
            </a:pPr>
            <a:endParaRPr lang="en-US" sz="2300" dirty="0">
              <a:latin typeface="Times New Roman"/>
              <a:cs typeface="Times New Roman"/>
            </a:endParaRPr>
          </a:p>
          <a:p>
            <a:r>
              <a:rPr lang="en-US" sz="2300" dirty="0" smtClean="0">
                <a:latin typeface="Times New Roman"/>
                <a:cs typeface="Times New Roman"/>
              </a:rPr>
              <a:t>Curricular planning </a:t>
            </a:r>
            <a:r>
              <a:rPr lang="en-US" sz="2300" dirty="0">
                <a:latin typeface="Times New Roman"/>
                <a:cs typeface="Times New Roman"/>
              </a:rPr>
              <a:t>guide and examples of learning progressions for formal and informal instruction</a:t>
            </a:r>
            <a:endParaRPr lang="en-US" sz="2300" b="1" dirty="0">
              <a:latin typeface="Times New Roman"/>
              <a:cs typeface="Times New Roman"/>
            </a:endParaRPr>
          </a:p>
          <a:p>
            <a:pPr lvl="5"/>
            <a:endParaRPr lang="en-US" sz="2400" dirty="0"/>
          </a:p>
        </p:txBody>
      </p:sp>
      <p:sp>
        <p:nvSpPr>
          <p:cNvPr id="5" name="TextBox 4"/>
          <p:cNvSpPr txBox="1"/>
          <p:nvPr/>
        </p:nvSpPr>
        <p:spPr>
          <a:xfrm>
            <a:off x="3441261" y="3092827"/>
            <a:ext cx="138530" cy="242372"/>
          </a:xfrm>
          <a:prstGeom prst="rect">
            <a:avLst/>
          </a:prstGeom>
          <a:noFill/>
        </p:spPr>
        <p:txBody>
          <a:bodyPr wrap="none" lIns="68523" tIns="34262" rIns="68523" bIns="34262" rtlCol="0">
            <a:spAutoFit/>
          </a:bodyPr>
          <a:lstStyle/>
          <a:p>
            <a:endParaRPr lang="en-US" dirty="0"/>
          </a:p>
        </p:txBody>
      </p:sp>
      <p:pic>
        <p:nvPicPr>
          <p:cNvPr id="6" name="Picture 5"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14508" y="22411"/>
            <a:ext cx="1812978" cy="1736912"/>
          </a:xfrm>
          <a:prstGeom prst="rect">
            <a:avLst/>
          </a:prstGeom>
        </p:spPr>
      </p:pic>
    </p:spTree>
    <p:extLst>
      <p:ext uri="{BB962C8B-B14F-4D97-AF65-F5344CB8AC3E}">
        <p14:creationId xmlns:p14="http://schemas.microsoft.com/office/powerpoint/2010/main" val="3291872650"/>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8006" r="61329" b="3694"/>
          <a:stretch/>
        </p:blipFill>
        <p:spPr>
          <a:xfrm>
            <a:off x="2311233" y="135223"/>
            <a:ext cx="4521536" cy="5008278"/>
          </a:xfrm>
          <a:prstGeom prst="rect">
            <a:avLst/>
          </a:prstGeom>
        </p:spPr>
      </p:pic>
      <p:pic>
        <p:nvPicPr>
          <p:cNvPr id="4" name="Shape 145"/>
          <p:cNvPicPr preferRelativeResize="0"/>
          <p:nvPr/>
        </p:nvPicPr>
        <p:blipFill rotWithShape="1">
          <a:blip r:embed="rId3">
            <a:alphaModFix/>
          </a:blip>
          <a:srcRect/>
          <a:stretch/>
        </p:blipFill>
        <p:spPr>
          <a:xfrm>
            <a:off x="262353" y="251274"/>
            <a:ext cx="3050956" cy="638345"/>
          </a:xfrm>
          <a:prstGeom prst="rect">
            <a:avLst/>
          </a:prstGeom>
          <a:noFill/>
          <a:ln>
            <a:noFill/>
          </a:ln>
        </p:spPr>
      </p:pic>
      <p:pic>
        <p:nvPicPr>
          <p:cNvPr id="5" name="Picture 4" descr="Screen Shot 2015-11-01 at 11.07.41 A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5002" y="57"/>
            <a:ext cx="4039005" cy="818692"/>
          </a:xfrm>
          <a:prstGeom prst="rect">
            <a:avLst/>
          </a:prstGeom>
        </p:spPr>
      </p:pic>
      <p:pic>
        <p:nvPicPr>
          <p:cNvPr id="6" name="Shape 141" descr="National Oceanic and Atmospheric Administration, United States Department of Commerce"/>
          <p:cNvPicPr preferRelativeResize="0"/>
          <p:nvPr/>
        </p:nvPicPr>
        <p:blipFill rotWithShape="1">
          <a:blip r:embed="rId5">
            <a:alphaModFix/>
          </a:blip>
          <a:srcRect/>
          <a:stretch/>
        </p:blipFill>
        <p:spPr>
          <a:xfrm>
            <a:off x="147034" y="4480607"/>
            <a:ext cx="4275728" cy="552541"/>
          </a:xfrm>
          <a:prstGeom prst="rect">
            <a:avLst/>
          </a:prstGeom>
          <a:noFill/>
          <a:ln>
            <a:noFill/>
          </a:ln>
        </p:spPr>
      </p:pic>
      <p:pic>
        <p:nvPicPr>
          <p:cNvPr id="2" name="Picture 1" descr="Screen Shot 2017-03-08 at 10.31.28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82033" y="1985624"/>
            <a:ext cx="1861968" cy="1671721"/>
          </a:xfrm>
          <a:prstGeom prst="rect">
            <a:avLst/>
          </a:prstGeom>
        </p:spPr>
      </p:pic>
      <p:pic>
        <p:nvPicPr>
          <p:cNvPr id="7" name="Picture 6" descr="Screen Shot 2017-03-08 at 10.32.54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6037" y="1029819"/>
            <a:ext cx="1831537" cy="2341054"/>
          </a:xfrm>
          <a:prstGeom prst="rect">
            <a:avLst/>
          </a:prstGeom>
        </p:spPr>
      </p:pic>
      <p:pic>
        <p:nvPicPr>
          <p:cNvPr id="8" name="Picture 7" descr="Screen Shot 2017-03-08 at 10.34.10 P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63922" y="3845500"/>
            <a:ext cx="2280085" cy="710006"/>
          </a:xfrm>
          <a:prstGeom prst="rect">
            <a:avLst/>
          </a:prstGeom>
        </p:spPr>
      </p:pic>
      <p:pic>
        <p:nvPicPr>
          <p:cNvPr id="9" name="Picture 8" descr="Screen Shot 2017-03-08 at 10.33.54 P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28486" y="4543621"/>
            <a:ext cx="3815514" cy="599936"/>
          </a:xfrm>
          <a:prstGeom prst="rect">
            <a:avLst/>
          </a:prstGeom>
        </p:spPr>
      </p:pic>
      <p:pic>
        <p:nvPicPr>
          <p:cNvPr id="10" name="Picture 9" descr="Screen Shot 2017-02-08 at 11.52.07 AM.png"/>
          <p:cNvPicPr>
            <a:picLocks noChangeAspect="1"/>
          </p:cNvPicPr>
          <p:nvPr/>
        </p:nvPicPr>
        <p:blipFill rotWithShape="1">
          <a:blip r:embed="rId10">
            <a:extLst>
              <a:ext uri="{28A0092B-C50C-407E-A947-70E740481C1C}">
                <a14:useLocalDpi xmlns:a14="http://schemas.microsoft.com/office/drawing/2010/main" val="0"/>
              </a:ext>
            </a:extLst>
          </a:blip>
          <a:srcRect t="12401" b="13525"/>
          <a:stretch/>
        </p:blipFill>
        <p:spPr>
          <a:xfrm>
            <a:off x="6796431" y="987777"/>
            <a:ext cx="2093570" cy="752260"/>
          </a:xfrm>
          <a:prstGeom prst="rect">
            <a:avLst/>
          </a:prstGeom>
        </p:spPr>
      </p:pic>
      <p:sp>
        <p:nvSpPr>
          <p:cNvPr id="11" name="TextBox 10"/>
          <p:cNvSpPr txBox="1"/>
          <p:nvPr/>
        </p:nvSpPr>
        <p:spPr>
          <a:xfrm>
            <a:off x="3217337" y="1848567"/>
            <a:ext cx="2751667" cy="1815863"/>
          </a:xfrm>
          <a:prstGeom prst="rect">
            <a:avLst/>
          </a:prstGeom>
          <a:solidFill>
            <a:schemeClr val="bg1"/>
          </a:solidFill>
        </p:spPr>
        <p:txBody>
          <a:bodyPr wrap="square" lIns="91378" tIns="45689" rIns="91378" bIns="45689" rtlCol="0">
            <a:spAutoFit/>
          </a:bodyPr>
          <a:lstStyle/>
          <a:p>
            <a:pPr algn="ctr"/>
            <a:r>
              <a:rPr lang="en-US" sz="2800" dirty="0"/>
              <a:t>Integrating Activities, </a:t>
            </a:r>
          </a:p>
          <a:p>
            <a:pPr algn="ctr"/>
            <a:r>
              <a:rPr lang="en-US" sz="2800" dirty="0"/>
              <a:t>Investigations </a:t>
            </a:r>
          </a:p>
          <a:p>
            <a:pPr algn="ctr"/>
            <a:r>
              <a:rPr lang="en-US" sz="2800" dirty="0"/>
              <a:t>&amp; Datasets</a:t>
            </a:r>
          </a:p>
        </p:txBody>
      </p:sp>
      <p:pic>
        <p:nvPicPr>
          <p:cNvPr id="12" name="Picture 11"/>
          <p:cNvPicPr/>
          <p:nvPr/>
        </p:nvPicPr>
        <p:blipFill rotWithShape="1">
          <a:blip r:embed="rId11">
            <a:extLst>
              <a:ext uri="{28A0092B-C50C-407E-A947-70E740481C1C}">
                <a14:useLocalDpi xmlns:a14="http://schemas.microsoft.com/office/drawing/2010/main" val="0"/>
              </a:ext>
            </a:extLst>
          </a:blip>
          <a:srcRect t="23497" b="30337"/>
          <a:stretch/>
        </p:blipFill>
        <p:spPr bwMode="auto">
          <a:xfrm>
            <a:off x="1" y="3325192"/>
            <a:ext cx="2613806" cy="106553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72991915"/>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Establishing a Cohesive Progression of Learning</a:t>
            </a:r>
          </a:p>
        </p:txBody>
      </p:sp>
      <p:sp>
        <p:nvSpPr>
          <p:cNvPr id="3" name="Content Placeholder 2"/>
          <p:cNvSpPr>
            <a:spLocks noGrp="1"/>
          </p:cNvSpPr>
          <p:nvPr>
            <p:ph idx="1"/>
          </p:nvPr>
        </p:nvSpPr>
        <p:spPr>
          <a:xfrm>
            <a:off x="800309" y="1273628"/>
            <a:ext cx="7952480" cy="3264716"/>
          </a:xfrm>
        </p:spPr>
        <p:txBody>
          <a:bodyPr>
            <a:normAutofit/>
          </a:bodyPr>
          <a:lstStyle/>
          <a:p>
            <a:pPr marL="0" indent="0">
              <a:lnSpc>
                <a:spcPct val="114000"/>
              </a:lnSpc>
              <a:spcBef>
                <a:spcPts val="0"/>
              </a:spcBef>
              <a:buSzPct val="25000"/>
              <a:buNone/>
            </a:pPr>
            <a:r>
              <a:rPr lang="en-US" sz="2700" b="1" dirty="0">
                <a:solidFill>
                  <a:schemeClr val="accent2">
                    <a:lumMod val="75000"/>
                  </a:schemeClr>
                </a:solidFill>
                <a:effectLst>
                  <a:outerShdw blurRad="38100" dist="38100" dir="2700000" algn="tl">
                    <a:srgbClr val="000000">
                      <a:alpha val="43137"/>
                    </a:srgbClr>
                  </a:outerShdw>
                </a:effectLst>
                <a:latin typeface="+mj-lt"/>
              </a:rPr>
              <a:t>Integration</a:t>
            </a:r>
            <a:r>
              <a:rPr lang="en-US" sz="2700" dirty="0">
                <a:latin typeface="+mj-lt"/>
              </a:rPr>
              <a:t> of resources and activities into curricula is important for </a:t>
            </a:r>
            <a:r>
              <a:rPr lang="en-US" sz="2700" b="1" dirty="0">
                <a:solidFill>
                  <a:schemeClr val="accent2">
                    <a:lumMod val="75000"/>
                  </a:schemeClr>
                </a:solidFill>
                <a:effectLst>
                  <a:outerShdw blurRad="38100" dist="38100" dir="2700000" algn="tl">
                    <a:srgbClr val="000000">
                      <a:alpha val="43137"/>
                    </a:srgbClr>
                  </a:outerShdw>
                </a:effectLst>
                <a:latin typeface="+mj-lt"/>
              </a:rPr>
              <a:t>establishing the interconnectedness of content, deeper understanding and proficiency</a:t>
            </a:r>
            <a:r>
              <a:rPr lang="en-US" sz="2700" dirty="0">
                <a:latin typeface="+mj-lt"/>
              </a:rPr>
              <a:t> - replacing stand-alone experiences.</a:t>
            </a:r>
          </a:p>
        </p:txBody>
      </p:sp>
    </p:spTree>
    <p:extLst>
      <p:ext uri="{BB962C8B-B14F-4D97-AF65-F5344CB8AC3E}">
        <p14:creationId xmlns:p14="http://schemas.microsoft.com/office/powerpoint/2010/main" val="35655759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pic>
        <p:nvPicPr>
          <p:cNvPr id="624" name="Shape 624" descr="Screen Shot 2016-09-23 at 11.51.04 AM.png"/>
          <p:cNvPicPr preferRelativeResize="0"/>
          <p:nvPr/>
        </p:nvPicPr>
        <p:blipFill rotWithShape="1">
          <a:blip r:embed="rId3">
            <a:alphaModFix/>
          </a:blip>
          <a:srcRect/>
          <a:stretch/>
        </p:blipFill>
        <p:spPr>
          <a:xfrm>
            <a:off x="1294281" y="-10183"/>
            <a:ext cx="6555441" cy="5120105"/>
          </a:xfrm>
          <a:prstGeom prst="rect">
            <a:avLst/>
          </a:prstGeom>
          <a:noFill/>
          <a:ln>
            <a:noFill/>
          </a:ln>
        </p:spPr>
      </p:pic>
    </p:spTree>
    <p:extLst>
      <p:ext uri="{BB962C8B-B14F-4D97-AF65-F5344CB8AC3E}">
        <p14:creationId xmlns:p14="http://schemas.microsoft.com/office/powerpoint/2010/main" val="379786996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4722" r="8794"/>
          <a:stretch/>
        </p:blipFill>
        <p:spPr>
          <a:xfrm>
            <a:off x="0" y="0"/>
            <a:ext cx="9144000" cy="3728987"/>
          </a:xfrm>
          <a:prstGeom prst="rect">
            <a:avLst/>
          </a:prstGeom>
        </p:spPr>
      </p:pic>
      <p:pic>
        <p:nvPicPr>
          <p:cNvPr id="7" name="Picture 6" descr="Screen Shot 2017-02-08 at 1.39.38 PM.png"/>
          <p:cNvPicPr>
            <a:picLocks noChangeAspect="1"/>
          </p:cNvPicPr>
          <p:nvPr/>
        </p:nvPicPr>
        <p:blipFill rotWithShape="1">
          <a:blip r:embed="rId4">
            <a:extLst>
              <a:ext uri="{28A0092B-C50C-407E-A947-70E740481C1C}">
                <a14:useLocalDpi xmlns:a14="http://schemas.microsoft.com/office/drawing/2010/main" val="0"/>
              </a:ext>
            </a:extLst>
          </a:blip>
          <a:srcRect l="5513" r="4268"/>
          <a:stretch/>
        </p:blipFill>
        <p:spPr>
          <a:xfrm>
            <a:off x="6125459" y="279002"/>
            <a:ext cx="3018541" cy="3147445"/>
          </a:xfrm>
          <a:prstGeom prst="rect">
            <a:avLst/>
          </a:prstGeom>
        </p:spPr>
      </p:pic>
      <p:sp>
        <p:nvSpPr>
          <p:cNvPr id="6" name="Rectangle 5"/>
          <p:cNvSpPr/>
          <p:nvPr/>
        </p:nvSpPr>
        <p:spPr>
          <a:xfrm>
            <a:off x="3570111" y="230504"/>
            <a:ext cx="2554111" cy="369670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a:endParaRPr lang="en-US">
              <a:effectLst/>
            </a:endParaRPr>
          </a:p>
        </p:txBody>
      </p:sp>
      <p:sp>
        <p:nvSpPr>
          <p:cNvPr id="9" name="TextBox 8"/>
          <p:cNvSpPr txBox="1"/>
          <p:nvPr/>
        </p:nvSpPr>
        <p:spPr>
          <a:xfrm>
            <a:off x="1015998" y="1213567"/>
            <a:ext cx="2074335" cy="1323377"/>
          </a:xfrm>
          <a:prstGeom prst="rect">
            <a:avLst/>
          </a:prstGeom>
          <a:solidFill>
            <a:schemeClr val="bg1"/>
          </a:solidFill>
        </p:spPr>
        <p:txBody>
          <a:bodyPr wrap="square" lIns="91378" tIns="45689" rIns="91378" bIns="45689" rtlCol="0">
            <a:spAutoFit/>
          </a:bodyPr>
          <a:lstStyle/>
          <a:p>
            <a:pPr algn="ctr"/>
            <a:r>
              <a:rPr lang="en-US" sz="2000" dirty="0"/>
              <a:t>Integrating Activities, </a:t>
            </a:r>
          </a:p>
          <a:p>
            <a:pPr algn="ctr"/>
            <a:r>
              <a:rPr lang="en-US" sz="2000" dirty="0"/>
              <a:t>Investigations </a:t>
            </a:r>
          </a:p>
          <a:p>
            <a:pPr algn="ctr"/>
            <a:r>
              <a:rPr lang="en-US" sz="2000" dirty="0"/>
              <a:t>&amp; Datasets</a:t>
            </a:r>
          </a:p>
        </p:txBody>
      </p:sp>
      <p:sp>
        <p:nvSpPr>
          <p:cNvPr id="10" name="Rectangle 9"/>
          <p:cNvSpPr/>
          <p:nvPr/>
        </p:nvSpPr>
        <p:spPr>
          <a:xfrm>
            <a:off x="6965608" y="1622428"/>
            <a:ext cx="1320612" cy="71331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0005" tIns="20005" rIns="20005" bIns="20005" numCol="1" spcCol="953" anchor="ctr" anchorCtr="0">
            <a:noAutofit/>
          </a:bodyPr>
          <a:lstStyle/>
          <a:p>
            <a:pPr algn="ctr" defTabSz="700181">
              <a:lnSpc>
                <a:spcPct val="90000"/>
              </a:lnSpc>
              <a:spcBef>
                <a:spcPct val="0"/>
              </a:spcBef>
              <a:spcAft>
                <a:spcPct val="35000"/>
              </a:spcAft>
            </a:pPr>
            <a:r>
              <a:rPr lang="en-US" sz="2000" kern="1200" dirty="0" smtClean="0">
                <a:solidFill>
                  <a:srgbClr val="FFFFFF"/>
                </a:solidFill>
                <a:latin typeface="Arial"/>
                <a:cs typeface="Arial"/>
              </a:rPr>
              <a:t>Global Change</a:t>
            </a:r>
            <a:endParaRPr lang="en-US" sz="2000" kern="1200" dirty="0">
              <a:solidFill>
                <a:srgbClr val="FFFFFF"/>
              </a:solidFill>
              <a:latin typeface="Arial"/>
              <a:cs typeface="Arial"/>
            </a:endParaRPr>
          </a:p>
        </p:txBody>
      </p:sp>
    </p:spTree>
    <p:extLst>
      <p:ext uri="{BB962C8B-B14F-4D97-AF65-F5344CB8AC3E}">
        <p14:creationId xmlns:p14="http://schemas.microsoft.com/office/powerpoint/2010/main" val="39624069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4722" r="8794"/>
          <a:stretch/>
        </p:blipFill>
        <p:spPr>
          <a:xfrm>
            <a:off x="0" y="0"/>
            <a:ext cx="9144000" cy="3728987"/>
          </a:xfrm>
          <a:prstGeom prst="rect">
            <a:avLst/>
          </a:prstGeom>
        </p:spPr>
      </p:pic>
      <p:pic>
        <p:nvPicPr>
          <p:cNvPr id="7" name="Picture 6" descr="Screen Shot 2017-02-08 at 1.39.38 PM.png"/>
          <p:cNvPicPr>
            <a:picLocks noChangeAspect="1"/>
          </p:cNvPicPr>
          <p:nvPr/>
        </p:nvPicPr>
        <p:blipFill rotWithShape="1">
          <a:blip r:embed="rId4">
            <a:extLst>
              <a:ext uri="{28A0092B-C50C-407E-A947-70E740481C1C}">
                <a14:useLocalDpi xmlns:a14="http://schemas.microsoft.com/office/drawing/2010/main" val="0"/>
              </a:ext>
            </a:extLst>
          </a:blip>
          <a:srcRect l="5513" r="4268"/>
          <a:stretch/>
        </p:blipFill>
        <p:spPr>
          <a:xfrm>
            <a:off x="6125459" y="279002"/>
            <a:ext cx="3018541" cy="3147445"/>
          </a:xfrm>
          <a:prstGeom prst="rect">
            <a:avLst/>
          </a:prstGeom>
        </p:spPr>
      </p:pic>
      <p:sp>
        <p:nvSpPr>
          <p:cNvPr id="6" name="TextBox 5"/>
          <p:cNvSpPr txBox="1"/>
          <p:nvPr/>
        </p:nvSpPr>
        <p:spPr>
          <a:xfrm>
            <a:off x="1015998" y="1213567"/>
            <a:ext cx="2074335" cy="1323377"/>
          </a:xfrm>
          <a:prstGeom prst="rect">
            <a:avLst/>
          </a:prstGeom>
          <a:solidFill>
            <a:schemeClr val="bg1"/>
          </a:solidFill>
        </p:spPr>
        <p:txBody>
          <a:bodyPr wrap="square" lIns="91378" tIns="45689" rIns="91378" bIns="45689" rtlCol="0">
            <a:spAutoFit/>
          </a:bodyPr>
          <a:lstStyle/>
          <a:p>
            <a:pPr algn="ctr"/>
            <a:r>
              <a:rPr lang="en-US" sz="2000" dirty="0"/>
              <a:t>Integrating Activities, </a:t>
            </a:r>
          </a:p>
          <a:p>
            <a:pPr algn="ctr"/>
            <a:r>
              <a:rPr lang="en-US" sz="2000" dirty="0"/>
              <a:t>Investigations </a:t>
            </a:r>
          </a:p>
          <a:p>
            <a:pPr algn="ctr"/>
            <a:r>
              <a:rPr lang="en-US" sz="2000" dirty="0"/>
              <a:t>&amp; Datasets</a:t>
            </a:r>
          </a:p>
        </p:txBody>
      </p:sp>
      <p:sp>
        <p:nvSpPr>
          <p:cNvPr id="9" name="Rectangle 8"/>
          <p:cNvSpPr/>
          <p:nvPr/>
        </p:nvSpPr>
        <p:spPr>
          <a:xfrm>
            <a:off x="6965608" y="1622428"/>
            <a:ext cx="1320612" cy="71331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0005" tIns="20005" rIns="20005" bIns="20005" numCol="1" spcCol="953" anchor="ctr" anchorCtr="0">
            <a:noAutofit/>
          </a:bodyPr>
          <a:lstStyle/>
          <a:p>
            <a:pPr algn="ctr" defTabSz="700181">
              <a:lnSpc>
                <a:spcPct val="90000"/>
              </a:lnSpc>
              <a:spcBef>
                <a:spcPct val="0"/>
              </a:spcBef>
              <a:spcAft>
                <a:spcPct val="35000"/>
              </a:spcAft>
            </a:pPr>
            <a:r>
              <a:rPr lang="en-US" sz="2000" kern="1200" dirty="0" smtClean="0">
                <a:solidFill>
                  <a:srgbClr val="FFFFFF"/>
                </a:solidFill>
                <a:latin typeface="Arial"/>
                <a:cs typeface="Arial"/>
              </a:rPr>
              <a:t>Global Change</a:t>
            </a:r>
            <a:endParaRPr lang="en-US" sz="2000" kern="1200" dirty="0">
              <a:solidFill>
                <a:srgbClr val="FFFFFF"/>
              </a:solidFill>
              <a:latin typeface="Arial"/>
              <a:cs typeface="Arial"/>
            </a:endParaRPr>
          </a:p>
        </p:txBody>
      </p:sp>
    </p:spTree>
    <p:extLst>
      <p:ext uri="{BB962C8B-B14F-4D97-AF65-F5344CB8AC3E}">
        <p14:creationId xmlns:p14="http://schemas.microsoft.com/office/powerpoint/2010/main" val="29826889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4722" r="8794"/>
          <a:stretch/>
        </p:blipFill>
        <p:spPr>
          <a:xfrm>
            <a:off x="0" y="0"/>
            <a:ext cx="9144000" cy="3728987"/>
          </a:xfrm>
          <a:prstGeom prst="rect">
            <a:avLst/>
          </a:prstGeom>
        </p:spPr>
      </p:pic>
      <p:pic>
        <p:nvPicPr>
          <p:cNvPr id="7" name="Picture 6" descr="Screen Shot 2017-02-08 at 1.39.38 PM.png"/>
          <p:cNvPicPr>
            <a:picLocks noChangeAspect="1"/>
          </p:cNvPicPr>
          <p:nvPr/>
        </p:nvPicPr>
        <p:blipFill rotWithShape="1">
          <a:blip r:embed="rId4">
            <a:extLst>
              <a:ext uri="{28A0092B-C50C-407E-A947-70E740481C1C}">
                <a14:useLocalDpi xmlns:a14="http://schemas.microsoft.com/office/drawing/2010/main" val="0"/>
              </a:ext>
            </a:extLst>
          </a:blip>
          <a:srcRect l="5513" r="4268"/>
          <a:stretch/>
        </p:blipFill>
        <p:spPr>
          <a:xfrm>
            <a:off x="6125459" y="279002"/>
            <a:ext cx="3018541" cy="3147445"/>
          </a:xfrm>
          <a:prstGeom prst="rect">
            <a:avLst/>
          </a:prstGeom>
        </p:spPr>
      </p:pic>
      <p:sp>
        <p:nvSpPr>
          <p:cNvPr id="8" name="Rectangle 7"/>
          <p:cNvSpPr/>
          <p:nvPr/>
        </p:nvSpPr>
        <p:spPr>
          <a:xfrm>
            <a:off x="6965608" y="1622428"/>
            <a:ext cx="1320612" cy="71331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0005" tIns="20005" rIns="20005" bIns="20005" numCol="1" spcCol="953" anchor="ctr" anchorCtr="0">
            <a:noAutofit/>
          </a:bodyPr>
          <a:lstStyle/>
          <a:p>
            <a:pPr algn="ctr" defTabSz="700181">
              <a:lnSpc>
                <a:spcPct val="90000"/>
              </a:lnSpc>
              <a:spcBef>
                <a:spcPct val="0"/>
              </a:spcBef>
              <a:spcAft>
                <a:spcPct val="35000"/>
              </a:spcAft>
            </a:pPr>
            <a:r>
              <a:rPr lang="en-US" sz="2000" kern="1200" dirty="0" smtClean="0">
                <a:solidFill>
                  <a:srgbClr val="FFFFFF"/>
                </a:solidFill>
                <a:latin typeface="Arial"/>
                <a:cs typeface="Arial"/>
              </a:rPr>
              <a:t>Global Change</a:t>
            </a:r>
            <a:endParaRPr lang="en-US" sz="2000" kern="1200" dirty="0">
              <a:solidFill>
                <a:srgbClr val="FFFFFF"/>
              </a:solidFill>
              <a:latin typeface="Arial"/>
              <a:cs typeface="Arial"/>
            </a:endParaRPr>
          </a:p>
        </p:txBody>
      </p:sp>
      <p:pic>
        <p:nvPicPr>
          <p:cNvPr id="5" name="Picture 4"/>
          <p:cNvPicPr>
            <a:picLocks noChangeAspect="1"/>
          </p:cNvPicPr>
          <p:nvPr/>
        </p:nvPicPr>
        <p:blipFill rotWithShape="1">
          <a:blip r:embed="rId5"/>
          <a:srcRect t="20107"/>
          <a:stretch/>
        </p:blipFill>
        <p:spPr>
          <a:xfrm>
            <a:off x="-42333" y="3358445"/>
            <a:ext cx="9144000" cy="1547502"/>
          </a:xfrm>
          <a:prstGeom prst="rect">
            <a:avLst/>
          </a:prstGeom>
        </p:spPr>
      </p:pic>
      <p:sp>
        <p:nvSpPr>
          <p:cNvPr id="9" name="TextBox 8"/>
          <p:cNvSpPr txBox="1"/>
          <p:nvPr/>
        </p:nvSpPr>
        <p:spPr>
          <a:xfrm>
            <a:off x="1015998" y="1213567"/>
            <a:ext cx="2074335" cy="1323377"/>
          </a:xfrm>
          <a:prstGeom prst="rect">
            <a:avLst/>
          </a:prstGeom>
          <a:solidFill>
            <a:schemeClr val="bg1"/>
          </a:solidFill>
        </p:spPr>
        <p:txBody>
          <a:bodyPr wrap="square" lIns="91378" tIns="45689" rIns="91378" bIns="45689" rtlCol="0">
            <a:spAutoFit/>
          </a:bodyPr>
          <a:lstStyle/>
          <a:p>
            <a:pPr algn="ctr"/>
            <a:r>
              <a:rPr lang="en-US" sz="2000" dirty="0"/>
              <a:t>Integrating Activities, </a:t>
            </a:r>
          </a:p>
          <a:p>
            <a:pPr algn="ctr"/>
            <a:r>
              <a:rPr lang="en-US" sz="2000" dirty="0"/>
              <a:t>Investigations </a:t>
            </a:r>
          </a:p>
          <a:p>
            <a:pPr algn="ctr"/>
            <a:r>
              <a:rPr lang="en-US" sz="2000" dirty="0"/>
              <a:t>&amp; Datasets</a:t>
            </a:r>
          </a:p>
        </p:txBody>
      </p:sp>
    </p:spTree>
    <p:extLst>
      <p:ext uri="{BB962C8B-B14F-4D97-AF65-F5344CB8AC3E}">
        <p14:creationId xmlns:p14="http://schemas.microsoft.com/office/powerpoint/2010/main" val="104683332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4495800" cy="1435100"/>
          </a:xfrm>
          <a:prstGeom prst="rect">
            <a:avLst/>
          </a:prstGeom>
        </p:spPr>
      </p:pic>
      <p:pic>
        <p:nvPicPr>
          <p:cNvPr id="11" name="Picture 10"/>
          <p:cNvPicPr>
            <a:picLocks noChangeAspect="1"/>
          </p:cNvPicPr>
          <p:nvPr/>
        </p:nvPicPr>
        <p:blipFill>
          <a:blip r:embed="rId4"/>
          <a:stretch>
            <a:fillRect/>
          </a:stretch>
        </p:blipFill>
        <p:spPr>
          <a:xfrm>
            <a:off x="0" y="1632655"/>
            <a:ext cx="4521200" cy="1511300"/>
          </a:xfrm>
          <a:prstGeom prst="rect">
            <a:avLst/>
          </a:prstGeom>
        </p:spPr>
      </p:pic>
      <p:pic>
        <p:nvPicPr>
          <p:cNvPr id="12" name="Picture 11"/>
          <p:cNvPicPr>
            <a:picLocks noChangeAspect="1"/>
          </p:cNvPicPr>
          <p:nvPr/>
        </p:nvPicPr>
        <p:blipFill>
          <a:blip r:embed="rId5"/>
          <a:stretch>
            <a:fillRect/>
          </a:stretch>
        </p:blipFill>
        <p:spPr>
          <a:xfrm>
            <a:off x="42334" y="3324577"/>
            <a:ext cx="4445000" cy="1473200"/>
          </a:xfrm>
          <a:prstGeom prst="rect">
            <a:avLst/>
          </a:prstGeom>
        </p:spPr>
      </p:pic>
      <p:pic>
        <p:nvPicPr>
          <p:cNvPr id="13" name="Picture 12" descr="UGC_StoryBoard_MASTER_original_Flat Scene (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0013" y="832579"/>
            <a:ext cx="4323987" cy="3273755"/>
          </a:xfrm>
          <a:prstGeom prst="rect">
            <a:avLst/>
          </a:prstGeom>
        </p:spPr>
      </p:pic>
    </p:spTree>
    <p:extLst>
      <p:ext uri="{BB962C8B-B14F-4D97-AF65-F5344CB8AC3E}">
        <p14:creationId xmlns:p14="http://schemas.microsoft.com/office/powerpoint/2010/main" val="37697518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0"/>
            <a:ext cx="4495800" cy="1435100"/>
          </a:xfrm>
          <a:prstGeom prst="rect">
            <a:avLst/>
          </a:prstGeom>
        </p:spPr>
      </p:pic>
      <p:pic>
        <p:nvPicPr>
          <p:cNvPr id="11" name="Picture 10"/>
          <p:cNvPicPr>
            <a:picLocks noChangeAspect="1"/>
          </p:cNvPicPr>
          <p:nvPr/>
        </p:nvPicPr>
        <p:blipFill>
          <a:blip r:embed="rId4"/>
          <a:stretch>
            <a:fillRect/>
          </a:stretch>
        </p:blipFill>
        <p:spPr>
          <a:xfrm>
            <a:off x="0" y="1632655"/>
            <a:ext cx="4521200" cy="1511300"/>
          </a:xfrm>
          <a:prstGeom prst="rect">
            <a:avLst/>
          </a:prstGeom>
        </p:spPr>
      </p:pic>
      <p:pic>
        <p:nvPicPr>
          <p:cNvPr id="12" name="Picture 11"/>
          <p:cNvPicPr>
            <a:picLocks noChangeAspect="1"/>
          </p:cNvPicPr>
          <p:nvPr/>
        </p:nvPicPr>
        <p:blipFill>
          <a:blip r:embed="rId5"/>
          <a:stretch>
            <a:fillRect/>
          </a:stretch>
        </p:blipFill>
        <p:spPr>
          <a:xfrm>
            <a:off x="42334" y="3324577"/>
            <a:ext cx="4445000" cy="1473200"/>
          </a:xfrm>
          <a:prstGeom prst="rect">
            <a:avLst/>
          </a:prstGeom>
        </p:spPr>
      </p:pic>
      <p:pic>
        <p:nvPicPr>
          <p:cNvPr id="13" name="Picture 12" descr="UGC_StoryBoard_MASTER_original_Flat Scene (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0013" y="832579"/>
            <a:ext cx="4323987" cy="3273755"/>
          </a:xfrm>
          <a:prstGeom prst="rect">
            <a:avLst/>
          </a:prstGeom>
        </p:spPr>
      </p:pic>
      <p:sp>
        <p:nvSpPr>
          <p:cNvPr id="7" name="Oval 6"/>
          <p:cNvSpPr/>
          <p:nvPr/>
        </p:nvSpPr>
        <p:spPr>
          <a:xfrm>
            <a:off x="6671732" y="2904068"/>
            <a:ext cx="437445" cy="423333"/>
          </a:xfrm>
          <a:prstGeom prst="ellipse">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5712177" y="1845733"/>
            <a:ext cx="437445" cy="423333"/>
          </a:xfrm>
          <a:prstGeom prst="ellipse">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8218309" y="2729090"/>
            <a:ext cx="437445" cy="423333"/>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6623757" y="1275644"/>
            <a:ext cx="437445" cy="423333"/>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5068713" y="2895600"/>
            <a:ext cx="437445" cy="423333"/>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8184446" y="1016002"/>
            <a:ext cx="437445" cy="423333"/>
          </a:xfrm>
          <a:prstGeom prst="ellipse">
            <a:avLst/>
          </a:prstGeom>
          <a:solidFill>
            <a:srgbClr val="0000FF"/>
          </a:solidFill>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7538153" y="2345267"/>
            <a:ext cx="437445" cy="423333"/>
          </a:xfrm>
          <a:prstGeom prst="ellipse">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Bent Arrow 2"/>
          <p:cNvSpPr/>
          <p:nvPr/>
        </p:nvSpPr>
        <p:spPr>
          <a:xfrm flipH="1">
            <a:off x="6053667" y="1806222"/>
            <a:ext cx="1721554" cy="522111"/>
          </a:xfrm>
          <a:prstGeom prst="ben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Bent Arrow 16"/>
          <p:cNvSpPr/>
          <p:nvPr/>
        </p:nvSpPr>
        <p:spPr>
          <a:xfrm>
            <a:off x="5842000" y="1337733"/>
            <a:ext cx="815620" cy="522112"/>
          </a:xfrm>
          <a:prstGeom prst="ben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Down Arrow 3"/>
          <p:cNvSpPr/>
          <p:nvPr/>
        </p:nvSpPr>
        <p:spPr>
          <a:xfrm>
            <a:off x="6731000" y="1707444"/>
            <a:ext cx="282222" cy="1185334"/>
          </a:xfrm>
          <a:prstGeom prst="downArrow">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Down Arrow 17"/>
          <p:cNvSpPr/>
          <p:nvPr/>
        </p:nvSpPr>
        <p:spPr>
          <a:xfrm flipV="1">
            <a:off x="8280401" y="1467556"/>
            <a:ext cx="270932" cy="1309511"/>
          </a:xfrm>
          <a:prstGeom prst="downArrow">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Bent Arrow 18"/>
          <p:cNvSpPr/>
          <p:nvPr/>
        </p:nvSpPr>
        <p:spPr>
          <a:xfrm rot="16200000" flipH="1">
            <a:off x="4919770" y="2148538"/>
            <a:ext cx="1045589" cy="543134"/>
          </a:xfrm>
          <a:prstGeom prst="bentArrow">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276346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7814"/>
            <a:ext cx="8229600" cy="857250"/>
          </a:xfrm>
        </p:spPr>
        <p:txBody>
          <a:bodyPr/>
          <a:lstStyle/>
          <a:p>
            <a:r>
              <a:rPr lang="en-US" dirty="0"/>
              <a:t>Sequencing: How do we know what we know?</a:t>
            </a:r>
          </a:p>
        </p:txBody>
      </p:sp>
      <p:sp>
        <p:nvSpPr>
          <p:cNvPr id="3" name="Content Placeholder 2"/>
          <p:cNvSpPr>
            <a:spLocks noGrp="1"/>
          </p:cNvSpPr>
          <p:nvPr>
            <p:ph idx="1"/>
          </p:nvPr>
        </p:nvSpPr>
        <p:spPr>
          <a:xfrm>
            <a:off x="648350" y="1355272"/>
            <a:ext cx="7847300" cy="3189894"/>
          </a:xfrm>
        </p:spPr>
        <p:txBody>
          <a:bodyPr>
            <a:noAutofit/>
          </a:bodyPr>
          <a:lstStyle/>
          <a:p>
            <a:pPr>
              <a:spcBef>
                <a:spcPts val="450"/>
              </a:spcBef>
              <a:spcAft>
                <a:spcPts val="900"/>
              </a:spcAft>
              <a:buFont typeface="Wingdings" panose="05000000000000000000" pitchFamily="2" charset="2"/>
              <a:buChar char="Ø"/>
            </a:pPr>
            <a:r>
              <a:rPr lang="en-US" dirty="0">
                <a:latin typeface="+mj-lt"/>
              </a:rPr>
              <a:t>Making sense of complex phenomena can happen through sequencing of activities to build knowledge through evidence-based reasoning. </a:t>
            </a:r>
          </a:p>
          <a:p>
            <a:pPr>
              <a:spcBef>
                <a:spcPts val="450"/>
              </a:spcBef>
              <a:spcAft>
                <a:spcPts val="900"/>
              </a:spcAft>
              <a:buFont typeface="Wingdings" panose="05000000000000000000" pitchFamily="2" charset="2"/>
              <a:buChar char="Ø"/>
            </a:pPr>
            <a:r>
              <a:rPr lang="en-US" dirty="0">
                <a:latin typeface="+mj-lt"/>
              </a:rPr>
              <a:t>Application of the information, developing a claim and designing a solution, happen after investigation of the phenomena and can establish local context and relevancy.</a:t>
            </a:r>
          </a:p>
        </p:txBody>
      </p:sp>
    </p:spTree>
    <p:extLst>
      <p:ext uri="{BB962C8B-B14F-4D97-AF65-F5344CB8AC3E}">
        <p14:creationId xmlns:p14="http://schemas.microsoft.com/office/powerpoint/2010/main" val="16234069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288" y="70525"/>
            <a:ext cx="8089816" cy="1241498"/>
          </a:xfrm>
        </p:spPr>
        <p:txBody>
          <a:bodyPr>
            <a:normAutofit fontScale="90000"/>
          </a:bodyPr>
          <a:lstStyle/>
          <a:p>
            <a:r>
              <a:rPr lang="en-US" dirty="0">
                <a:latin typeface="Times"/>
                <a:cs typeface="Times"/>
              </a:rPr>
              <a:t>Unit Question:</a:t>
            </a:r>
            <a:br>
              <a:rPr lang="en-US" dirty="0">
                <a:latin typeface="Times"/>
                <a:cs typeface="Times"/>
              </a:rPr>
            </a:br>
            <a:r>
              <a:rPr lang="en-US" dirty="0">
                <a:latin typeface="Times"/>
                <a:cs typeface="Times"/>
              </a:rPr>
              <a:t>Will parts of the San Francisco Bay Area be under water in the next 100 years? </a:t>
            </a:r>
            <a:endParaRPr lang="en-US" b="1" dirty="0">
              <a:latin typeface="Times"/>
              <a:cs typeface="Times"/>
            </a:endParaRPr>
          </a:p>
        </p:txBody>
      </p:sp>
      <p:pic>
        <p:nvPicPr>
          <p:cNvPr id="4" name="Picture 3" descr="Screen Shot 2016-08-12 at 3.48.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04608"/>
            <a:ext cx="3525608" cy="2629961"/>
          </a:xfrm>
          <a:prstGeom prst="rect">
            <a:avLst/>
          </a:prstGeom>
        </p:spPr>
      </p:pic>
      <p:pic>
        <p:nvPicPr>
          <p:cNvPr id="5" name="Picture 4" descr="Screen Shot 2017-02-09 at 11.05.5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0689" y="3745194"/>
            <a:ext cx="2013363" cy="962515"/>
          </a:xfrm>
          <a:prstGeom prst="rect">
            <a:avLst/>
          </a:prstGeom>
        </p:spPr>
      </p:pic>
      <p:sp>
        <p:nvSpPr>
          <p:cNvPr id="6" name="Title 1"/>
          <p:cNvSpPr txBox="1">
            <a:spLocks/>
          </p:cNvSpPr>
          <p:nvPr/>
        </p:nvSpPr>
        <p:spPr>
          <a:xfrm>
            <a:off x="7234459" y="2412537"/>
            <a:ext cx="1760170" cy="1241498"/>
          </a:xfrm>
          <a:prstGeom prst="rect">
            <a:avLst/>
          </a:prstGeom>
        </p:spPr>
        <p:txBody>
          <a:bodyPr vert="horz" lIns="68523" tIns="34262" rIns="68523" bIns="34262"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dirty="0">
                <a:latin typeface="Times"/>
                <a:cs typeface="Times"/>
              </a:rPr>
              <a:t>Molly </a:t>
            </a:r>
            <a:r>
              <a:rPr lang="en-US" sz="1800" dirty="0" err="1">
                <a:latin typeface="Times"/>
                <a:cs typeface="Times"/>
              </a:rPr>
              <a:t>Stuhlsatz</a:t>
            </a:r>
            <a:endParaRPr lang="en-US" sz="1800" dirty="0">
              <a:latin typeface="Times"/>
              <a:cs typeface="Times"/>
            </a:endParaRPr>
          </a:p>
          <a:p>
            <a:pPr algn="l"/>
            <a:r>
              <a:rPr lang="en-US" sz="1800" dirty="0">
                <a:latin typeface="Times"/>
                <a:cs typeface="Times"/>
              </a:rPr>
              <a:t>Zoe Buck Bracey</a:t>
            </a:r>
          </a:p>
          <a:p>
            <a:pPr algn="l"/>
            <a:r>
              <a:rPr lang="en-US" sz="1800" dirty="0">
                <a:latin typeface="Times"/>
                <a:cs typeface="Times"/>
              </a:rPr>
              <a:t>Jeffrey Snowden</a:t>
            </a:r>
          </a:p>
        </p:txBody>
      </p:sp>
      <p:pic>
        <p:nvPicPr>
          <p:cNvPr id="7" name="Picture 7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99556" y="1482482"/>
            <a:ext cx="1983454" cy="780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Screen Shot 2017-08-09 at 5.58.06 P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1879" y="1496016"/>
            <a:ext cx="4218454" cy="3662609"/>
          </a:xfrm>
          <a:prstGeom prst="rect">
            <a:avLst/>
          </a:prstGeom>
        </p:spPr>
      </p:pic>
    </p:spTree>
    <p:extLst>
      <p:ext uri="{BB962C8B-B14F-4D97-AF65-F5344CB8AC3E}">
        <p14:creationId xmlns:p14="http://schemas.microsoft.com/office/powerpoint/2010/main" val="4072428337"/>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Northern California Pilot Study Data</a:t>
            </a:r>
            <a:endParaRPr lang="en-US" dirty="0">
              <a:latin typeface="Times New Roman"/>
              <a:cs typeface="Times New Roman"/>
            </a:endParaRPr>
          </a:p>
        </p:txBody>
      </p:sp>
      <p:sp>
        <p:nvSpPr>
          <p:cNvPr id="3" name="Content Placeholder 2"/>
          <p:cNvSpPr>
            <a:spLocks noGrp="1"/>
          </p:cNvSpPr>
          <p:nvPr>
            <p:ph idx="1"/>
          </p:nvPr>
        </p:nvSpPr>
        <p:spPr>
          <a:xfrm>
            <a:off x="2" y="1200155"/>
            <a:ext cx="9143999" cy="3394472"/>
          </a:xfrm>
        </p:spPr>
        <p:txBody>
          <a:bodyPr/>
          <a:lstStyle/>
          <a:p>
            <a:r>
              <a:rPr lang="en-US" dirty="0" smtClean="0">
                <a:latin typeface="Times New Roman"/>
                <a:cs typeface="Times New Roman"/>
              </a:rPr>
              <a:t>Teachers from 11 rural, suburban, and urban school districts</a:t>
            </a:r>
          </a:p>
          <a:p>
            <a:r>
              <a:rPr lang="en-US" dirty="0" smtClean="0">
                <a:latin typeface="Times New Roman"/>
                <a:cs typeface="Times New Roman"/>
              </a:rPr>
              <a:t>To date, 1050 middle and high school students </a:t>
            </a:r>
            <a:r>
              <a:rPr lang="en-US" dirty="0">
                <a:latin typeface="Times New Roman"/>
                <a:cs typeface="Times New Roman"/>
              </a:rPr>
              <a:t>participated in </a:t>
            </a:r>
            <a:r>
              <a:rPr lang="en-US" dirty="0" smtClean="0">
                <a:latin typeface="Times New Roman"/>
                <a:cs typeface="Times New Roman"/>
              </a:rPr>
              <a:t>classroom activities</a:t>
            </a:r>
            <a:endParaRPr lang="en-US" dirty="0">
              <a:latin typeface="Times New Roman"/>
              <a:cs typeface="Times New Roman"/>
            </a:endParaRPr>
          </a:p>
          <a:p>
            <a:r>
              <a:rPr lang="en-US" dirty="0" smtClean="0">
                <a:latin typeface="Times New Roman"/>
                <a:cs typeface="Times New Roman"/>
              </a:rPr>
              <a:t>706 </a:t>
            </a:r>
            <a:r>
              <a:rPr lang="en-US" dirty="0">
                <a:latin typeface="Times New Roman"/>
                <a:cs typeface="Times New Roman"/>
              </a:rPr>
              <a:t>students </a:t>
            </a:r>
            <a:r>
              <a:rPr lang="en-US" dirty="0" smtClean="0">
                <a:latin typeface="Times New Roman"/>
                <a:cs typeface="Times New Roman"/>
              </a:rPr>
              <a:t>participated in the research study</a:t>
            </a:r>
          </a:p>
          <a:p>
            <a:r>
              <a:rPr lang="en-US" dirty="0" smtClean="0">
                <a:latin typeface="Times New Roman"/>
                <a:cs typeface="Times New Roman"/>
              </a:rPr>
              <a:t>59% of students on free or reduced lunch </a:t>
            </a:r>
          </a:p>
          <a:p>
            <a:r>
              <a:rPr lang="en-US" dirty="0" smtClean="0">
                <a:latin typeface="Times New Roman"/>
                <a:cs typeface="Times New Roman"/>
              </a:rPr>
              <a:t>24% English was not their first language</a:t>
            </a:r>
          </a:p>
          <a:p>
            <a:endParaRPr lang="en-US" dirty="0" smtClean="0">
              <a:latin typeface="Times New Roman"/>
              <a:cs typeface="Times New Roman"/>
            </a:endParaRPr>
          </a:p>
          <a:p>
            <a:endParaRPr lang="en-US" dirty="0">
              <a:latin typeface="Times New Roman"/>
              <a:cs typeface="Times New Roman"/>
            </a:endParaRPr>
          </a:p>
        </p:txBody>
      </p:sp>
    </p:spTree>
    <p:extLst>
      <p:ext uri="{BB962C8B-B14F-4D97-AF65-F5344CB8AC3E}">
        <p14:creationId xmlns:p14="http://schemas.microsoft.com/office/powerpoint/2010/main" val="2235430205"/>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Shape 450"/>
          <p:cNvSpPr txBox="1">
            <a:spLocks noGrp="1"/>
          </p:cNvSpPr>
          <p:nvPr>
            <p:ph type="title"/>
          </p:nvPr>
        </p:nvSpPr>
        <p:spPr>
          <a:xfrm>
            <a:off x="0" y="30"/>
            <a:ext cx="8079580" cy="1243648"/>
          </a:xfrm>
          <a:prstGeom prst="rect">
            <a:avLst/>
          </a:prstGeom>
          <a:noFill/>
          <a:ln>
            <a:noFill/>
          </a:ln>
        </p:spPr>
        <p:txBody>
          <a:bodyPr lIns="68512" tIns="68512" rIns="68512" bIns="68512" anchor="ctr" anchorCtr="0">
            <a:noAutofit/>
          </a:bodyPr>
          <a:lstStyle/>
          <a:p>
            <a:pPr algn="l">
              <a:lnSpc>
                <a:spcPct val="85000"/>
              </a:lnSpc>
              <a:spcBef>
                <a:spcPts val="0"/>
              </a:spcBef>
              <a:buClr>
                <a:schemeClr val="accent1"/>
              </a:buClr>
              <a:buSzPct val="25000"/>
            </a:pPr>
            <a:r>
              <a:rPr lang="en-US" sz="3800">
                <a:solidFill>
                  <a:schemeClr val="accent1"/>
                </a:solidFill>
                <a:latin typeface="Calibri"/>
                <a:ea typeface="Calibri"/>
                <a:cs typeface="Calibri"/>
                <a:sym typeface="Calibri"/>
              </a:rPr>
              <a:t>Linking</a:t>
            </a:r>
            <a:br>
              <a:rPr lang="en-US" sz="3800">
                <a:solidFill>
                  <a:schemeClr val="accent1"/>
                </a:solidFill>
                <a:latin typeface="Calibri"/>
                <a:ea typeface="Calibri"/>
                <a:cs typeface="Calibri"/>
                <a:sym typeface="Calibri"/>
              </a:rPr>
            </a:br>
            <a:r>
              <a:rPr lang="en-US" sz="3800">
                <a:solidFill>
                  <a:schemeClr val="accent1"/>
                </a:solidFill>
                <a:latin typeface="Calibri"/>
                <a:ea typeface="Calibri"/>
                <a:cs typeface="Calibri"/>
                <a:sym typeface="Calibri"/>
              </a:rPr>
              <a:t>Resources </a:t>
            </a:r>
          </a:p>
        </p:txBody>
      </p:sp>
      <p:pic>
        <p:nvPicPr>
          <p:cNvPr id="451" name="Shape 451" descr="Screen Shot 2017-02-08 at 11.48.59 AM.png"/>
          <p:cNvPicPr preferRelativeResize="0"/>
          <p:nvPr/>
        </p:nvPicPr>
        <p:blipFill rotWithShape="1">
          <a:blip r:embed="rId3">
            <a:alphaModFix/>
          </a:blip>
          <a:srcRect/>
          <a:stretch/>
        </p:blipFill>
        <p:spPr>
          <a:xfrm>
            <a:off x="2368235" y="54"/>
            <a:ext cx="6775762" cy="1662707"/>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352"/>
              </a:srgbClr>
            </a:outerShdw>
          </a:effectLst>
        </p:spPr>
      </p:pic>
      <p:pic>
        <p:nvPicPr>
          <p:cNvPr id="452" name="Shape 452" descr="Screen Shot 2017-02-08 at 11.47.15 AM.png"/>
          <p:cNvPicPr preferRelativeResize="0"/>
          <p:nvPr/>
        </p:nvPicPr>
        <p:blipFill rotWithShape="1">
          <a:blip r:embed="rId4">
            <a:alphaModFix/>
          </a:blip>
          <a:srcRect/>
          <a:stretch/>
        </p:blipFill>
        <p:spPr>
          <a:xfrm>
            <a:off x="581340" y="1630424"/>
            <a:ext cx="8600372" cy="3520701"/>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352"/>
              </a:srgbClr>
            </a:outerShdw>
          </a:effectLst>
        </p:spPr>
      </p:pic>
      <p:pic>
        <p:nvPicPr>
          <p:cNvPr id="453" name="Shape 453" descr="Screen Shot 2017-02-08 at 11.51.56 AM.png"/>
          <p:cNvPicPr preferRelativeResize="0"/>
          <p:nvPr/>
        </p:nvPicPr>
        <p:blipFill rotWithShape="1">
          <a:blip r:embed="rId5">
            <a:alphaModFix/>
          </a:blip>
          <a:srcRect/>
          <a:stretch/>
        </p:blipFill>
        <p:spPr>
          <a:xfrm>
            <a:off x="2" y="3078293"/>
            <a:ext cx="3407299" cy="2065229"/>
          </a:xfrm>
          <a:prstGeom prst="rect">
            <a:avLst/>
          </a:prstGeom>
          <a:noFill/>
          <a:ln w="38100" cap="sq" cmpd="sng">
            <a:solidFill>
              <a:srgbClr val="000000"/>
            </a:solidFill>
            <a:prstDash val="solid"/>
            <a:miter/>
            <a:headEnd type="none" w="med" len="med"/>
            <a:tailEnd type="none" w="med" len="med"/>
          </a:ln>
          <a:effectLst>
            <a:outerShdw blurRad="50799" dist="38100" dir="2700000" algn="tl" rotWithShape="0">
              <a:srgbClr val="000000">
                <a:alpha val="42352"/>
              </a:srgbClr>
            </a:outerShdw>
          </a:effectLst>
        </p:spPr>
      </p:pic>
      <p:pic>
        <p:nvPicPr>
          <p:cNvPr id="454" name="Shape 454" descr="Screen Shot 2017-02-08 at 11.52.07 AM.png"/>
          <p:cNvPicPr preferRelativeResize="0"/>
          <p:nvPr/>
        </p:nvPicPr>
        <p:blipFill rotWithShape="1">
          <a:blip r:embed="rId6">
            <a:alphaModFix/>
          </a:blip>
          <a:srcRect/>
          <a:stretch/>
        </p:blipFill>
        <p:spPr>
          <a:xfrm>
            <a:off x="0" y="4362450"/>
            <a:ext cx="1610144" cy="781050"/>
          </a:xfrm>
          <a:prstGeom prst="rect">
            <a:avLst/>
          </a:prstGeom>
          <a:noFill/>
          <a:ln>
            <a:noFill/>
          </a:ln>
        </p:spPr>
      </p:pic>
    </p:spTree>
    <p:extLst>
      <p:ext uri="{BB962C8B-B14F-4D97-AF65-F5344CB8AC3E}">
        <p14:creationId xmlns:p14="http://schemas.microsoft.com/office/powerpoint/2010/main" val="1825626516"/>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aLevel_large-icons_workshop2f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6527" y="0"/>
            <a:ext cx="6658028" cy="5143500"/>
          </a:xfrm>
          <a:prstGeom prst="rect">
            <a:avLst/>
          </a:prstGeom>
        </p:spPr>
      </p:pic>
    </p:spTree>
    <p:extLst>
      <p:ext uri="{BB962C8B-B14F-4D97-AF65-F5344CB8AC3E}">
        <p14:creationId xmlns:p14="http://schemas.microsoft.com/office/powerpoint/2010/main" val="292158360"/>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10-21 at 11.26.5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1050410"/>
            <a:ext cx="3930521" cy="3025176"/>
          </a:xfrm>
          <a:prstGeom prst="rect">
            <a:avLst/>
          </a:prstGeom>
        </p:spPr>
      </p:pic>
      <p:sp>
        <p:nvSpPr>
          <p:cNvPr id="4" name="Title 1"/>
          <p:cNvSpPr txBox="1">
            <a:spLocks/>
          </p:cNvSpPr>
          <p:nvPr/>
        </p:nvSpPr>
        <p:spPr>
          <a:xfrm>
            <a:off x="457200" y="106486"/>
            <a:ext cx="8229600" cy="857250"/>
          </a:xfrm>
          <a:prstGeom prst="rect">
            <a:avLst/>
          </a:prstGeom>
        </p:spPr>
        <p:txBody>
          <a:bodyPr lIns="68571" tIns="34286" rIns="68571" bIns="34286"/>
          <a:lstStyle>
            <a:lvl1pPr algn="ctr" defTabSz="456821" rtl="0" eaLnBrk="1" latinLnBrk="0" hangingPunct="1">
              <a:spcBef>
                <a:spcPct val="0"/>
              </a:spcBef>
              <a:buNone/>
              <a:defRPr sz="4400" kern="1200">
                <a:solidFill>
                  <a:schemeClr val="tx1"/>
                </a:solidFill>
                <a:latin typeface="+mj-lt"/>
                <a:ea typeface="+mj-ea"/>
                <a:cs typeface="+mj-cs"/>
              </a:defRPr>
            </a:lvl1pPr>
          </a:lstStyle>
          <a:p>
            <a:r>
              <a:rPr lang="en-US" b="1" dirty="0" smtClean="0">
                <a:latin typeface="Times New Roman"/>
                <a:cs typeface="Times New Roman"/>
              </a:rPr>
              <a:t>Quick write analyses </a:t>
            </a:r>
            <a:endParaRPr lang="en-US" dirty="0"/>
          </a:p>
        </p:txBody>
      </p:sp>
      <p:pic>
        <p:nvPicPr>
          <p:cNvPr id="5" name="Picture 4" descr="Screen Shot 2017-12-11 at 2.53.40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4045" y="1050411"/>
            <a:ext cx="5179956" cy="4093091"/>
          </a:xfrm>
          <a:prstGeom prst="rect">
            <a:avLst/>
          </a:prstGeom>
        </p:spPr>
      </p:pic>
      <p:sp>
        <p:nvSpPr>
          <p:cNvPr id="7" name="Oval 6"/>
          <p:cNvSpPr/>
          <p:nvPr/>
        </p:nvSpPr>
        <p:spPr>
          <a:xfrm>
            <a:off x="0" y="2713786"/>
            <a:ext cx="728578" cy="395424"/>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
        <p:nvSpPr>
          <p:cNvPr id="8" name="Oval 7"/>
          <p:cNvSpPr/>
          <p:nvPr/>
        </p:nvSpPr>
        <p:spPr>
          <a:xfrm>
            <a:off x="2634088" y="1820710"/>
            <a:ext cx="1261000" cy="1470572"/>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
        <p:nvSpPr>
          <p:cNvPr id="9" name="Oval 8"/>
          <p:cNvSpPr/>
          <p:nvPr/>
        </p:nvSpPr>
        <p:spPr>
          <a:xfrm>
            <a:off x="1627530" y="1402807"/>
            <a:ext cx="1146670" cy="1468315"/>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Tree>
    <p:extLst>
      <p:ext uri="{BB962C8B-B14F-4D97-AF65-F5344CB8AC3E}">
        <p14:creationId xmlns:p14="http://schemas.microsoft.com/office/powerpoint/2010/main" val="2781361726"/>
      </p:ext>
    </p:extLst>
  </p:cSld>
  <p:clrMapOvr>
    <a:masterClrMapping/>
  </p:clrMapOvr>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10-21 at 11.26.5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3282" y="1"/>
            <a:ext cx="6633883" cy="5105853"/>
          </a:xfrm>
          <a:prstGeom prst="rect">
            <a:avLst/>
          </a:prstGeom>
        </p:spPr>
      </p:pic>
      <p:sp>
        <p:nvSpPr>
          <p:cNvPr id="2" name="Oval 1"/>
          <p:cNvSpPr/>
          <p:nvPr/>
        </p:nvSpPr>
        <p:spPr>
          <a:xfrm>
            <a:off x="8547183" y="3105283"/>
            <a:ext cx="537882" cy="597647"/>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12" tIns="45706" rIns="91412" bIns="45706" rtlCol="0" anchor="ctr"/>
          <a:lstStyle/>
          <a:p>
            <a:pPr algn="ctr"/>
            <a:endParaRPr lang="en-US"/>
          </a:p>
        </p:txBody>
      </p:sp>
      <p:sp>
        <p:nvSpPr>
          <p:cNvPr id="6" name="Oval 5"/>
          <p:cNvSpPr/>
          <p:nvPr/>
        </p:nvSpPr>
        <p:spPr>
          <a:xfrm>
            <a:off x="5681465" y="2988741"/>
            <a:ext cx="537882" cy="597647"/>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12" tIns="45706" rIns="91412" bIns="45706" rtlCol="0" anchor="ctr"/>
          <a:lstStyle/>
          <a:p>
            <a:pPr algn="ctr"/>
            <a:endParaRPr lang="en-US"/>
          </a:p>
        </p:txBody>
      </p:sp>
      <p:sp>
        <p:nvSpPr>
          <p:cNvPr id="7" name="Rectangle 6"/>
          <p:cNvSpPr/>
          <p:nvPr/>
        </p:nvSpPr>
        <p:spPr>
          <a:xfrm>
            <a:off x="6379889" y="59769"/>
            <a:ext cx="1718235" cy="597647"/>
          </a:xfrm>
          <a:prstGeom prst="rect">
            <a:avLst/>
          </a:prstGeom>
          <a:solidFill>
            <a:srgbClr val="FFFFFF"/>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91412" tIns="45706" rIns="91412" bIns="45706" rtlCol="0" anchor="ctr"/>
          <a:lstStyle/>
          <a:p>
            <a:pPr algn="ctr"/>
            <a:endParaRPr lang="en-US"/>
          </a:p>
        </p:txBody>
      </p:sp>
      <p:sp>
        <p:nvSpPr>
          <p:cNvPr id="8" name="Rectangle 7"/>
          <p:cNvSpPr/>
          <p:nvPr/>
        </p:nvSpPr>
        <p:spPr>
          <a:xfrm>
            <a:off x="0" y="6"/>
            <a:ext cx="2570982" cy="4224233"/>
          </a:xfrm>
          <a:prstGeom prst="rect">
            <a:avLst/>
          </a:prstGeom>
        </p:spPr>
        <p:txBody>
          <a:bodyPr wrap="square" lIns="68571" tIns="34286" rIns="68571" bIns="34286">
            <a:spAutoFit/>
          </a:bodyPr>
          <a:lstStyle/>
          <a:p>
            <a:endParaRPr lang="en-US" sz="1800" dirty="0">
              <a:latin typeface="Times New Roman"/>
              <a:cs typeface="Times New Roman"/>
            </a:endParaRPr>
          </a:p>
          <a:p>
            <a:r>
              <a:rPr lang="en-US" sz="1800" dirty="0">
                <a:latin typeface="Times New Roman"/>
                <a:cs typeface="Times New Roman"/>
              </a:rPr>
              <a:t>Mini Experiment:</a:t>
            </a:r>
          </a:p>
          <a:p>
            <a:endParaRPr lang="en-US" sz="1800" dirty="0">
              <a:latin typeface="Times New Roman"/>
              <a:cs typeface="Times New Roman"/>
            </a:endParaRPr>
          </a:p>
          <a:p>
            <a:r>
              <a:rPr lang="en-US" sz="1800" dirty="0">
                <a:latin typeface="Times New Roman"/>
                <a:cs typeface="Times New Roman"/>
              </a:rPr>
              <a:t>Are you a part of the Earth system? On your Earth scene, draw yourself where you think you affect or are affected by different parts of the Earth. </a:t>
            </a:r>
          </a:p>
          <a:p>
            <a:endParaRPr lang="en-US" sz="1800" dirty="0">
              <a:latin typeface="Times New Roman"/>
              <a:cs typeface="Times New Roman"/>
            </a:endParaRPr>
          </a:p>
          <a:p>
            <a:r>
              <a:rPr lang="en-US" sz="1800" dirty="0">
                <a:latin typeface="Times New Roman"/>
                <a:cs typeface="Times New Roman"/>
              </a:rPr>
              <a:t>On a separate piece of paper, briefly explain why you drew yourself in each spot. </a:t>
            </a:r>
          </a:p>
        </p:txBody>
      </p:sp>
    </p:spTree>
    <p:extLst>
      <p:ext uri="{BB962C8B-B14F-4D97-AF65-F5344CB8AC3E}">
        <p14:creationId xmlns:p14="http://schemas.microsoft.com/office/powerpoint/2010/main" val="4278483362"/>
      </p:ext>
    </p:extLst>
  </p:cSld>
  <p:clrMapOvr>
    <a:masterClrMapping/>
  </p:clrMapOvr>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sers/jsnowden/Desktop/SKM_C454e17112912511_000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1915" y="0"/>
            <a:ext cx="6760170" cy="5143500"/>
          </a:xfrm>
          <a:prstGeom prst="rect">
            <a:avLst/>
          </a:prstGeom>
          <a:noFill/>
          <a:ln>
            <a:noFill/>
          </a:ln>
        </p:spPr>
      </p:pic>
      <p:sp>
        <p:nvSpPr>
          <p:cNvPr id="3" name="Oval 2"/>
          <p:cNvSpPr/>
          <p:nvPr/>
        </p:nvSpPr>
        <p:spPr>
          <a:xfrm>
            <a:off x="3593784" y="3175972"/>
            <a:ext cx="537882" cy="597647"/>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
        <p:nvSpPr>
          <p:cNvPr id="4" name="Oval 3"/>
          <p:cNvSpPr/>
          <p:nvPr/>
        </p:nvSpPr>
        <p:spPr>
          <a:xfrm>
            <a:off x="4449161" y="2579781"/>
            <a:ext cx="537882" cy="597647"/>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
        <p:nvSpPr>
          <p:cNvPr id="5" name="Oval 4"/>
          <p:cNvSpPr/>
          <p:nvPr/>
        </p:nvSpPr>
        <p:spPr>
          <a:xfrm>
            <a:off x="6257315" y="3374338"/>
            <a:ext cx="537882" cy="597647"/>
          </a:xfrm>
          <a:prstGeom prst="ellipse">
            <a:avLst/>
          </a:prstGeom>
          <a:noFill/>
          <a:ln w="38100" cmpd="sng">
            <a:solidFill>
              <a:schemeClr val="accent2"/>
            </a:solidFill>
          </a:ln>
        </p:spPr>
        <p:style>
          <a:lnRef idx="1">
            <a:schemeClr val="accent1"/>
          </a:lnRef>
          <a:fillRef idx="3">
            <a:schemeClr val="accent1"/>
          </a:fillRef>
          <a:effectRef idx="2">
            <a:schemeClr val="accent1"/>
          </a:effectRef>
          <a:fontRef idx="minor">
            <a:schemeClr val="lt1"/>
          </a:fontRef>
        </p:style>
        <p:txBody>
          <a:bodyPr lIns="91408" tIns="45704" rIns="91408" bIns="45704" rtlCol="0" anchor="ctr"/>
          <a:lstStyle/>
          <a:p>
            <a:pPr algn="ctr"/>
            <a:endParaRPr lang="en-US"/>
          </a:p>
        </p:txBody>
      </p:sp>
    </p:spTree>
    <p:extLst>
      <p:ext uri="{BB962C8B-B14F-4D97-AF65-F5344CB8AC3E}">
        <p14:creationId xmlns:p14="http://schemas.microsoft.com/office/powerpoint/2010/main" val="26321580"/>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a:cs typeface="Times New Roman"/>
              </a:rPr>
              <a:t>Communication Challenges for </a:t>
            </a:r>
            <a:br>
              <a:rPr lang="en-US" dirty="0" smtClean="0">
                <a:latin typeface="Times New Roman"/>
                <a:cs typeface="Times New Roman"/>
              </a:rPr>
            </a:br>
            <a:r>
              <a:rPr lang="en-US" dirty="0" smtClean="0">
                <a:latin typeface="Times New Roman"/>
                <a:cs typeface="Times New Roman"/>
              </a:rPr>
              <a:t>Scientists and Educators </a:t>
            </a:r>
            <a:endParaRPr lang="en-US" dirty="0">
              <a:latin typeface="Times New Roman"/>
              <a:cs typeface="Times New Roman"/>
            </a:endParaRPr>
          </a:p>
        </p:txBody>
      </p:sp>
      <p:sp>
        <p:nvSpPr>
          <p:cNvPr id="3" name="Content Placeholder 2"/>
          <p:cNvSpPr>
            <a:spLocks noGrp="1"/>
          </p:cNvSpPr>
          <p:nvPr>
            <p:ph idx="1"/>
          </p:nvPr>
        </p:nvSpPr>
        <p:spPr>
          <a:xfrm>
            <a:off x="141111" y="1242490"/>
            <a:ext cx="5362222" cy="3394472"/>
          </a:xfrm>
        </p:spPr>
        <p:txBody>
          <a:bodyPr>
            <a:normAutofit/>
          </a:bodyPr>
          <a:lstStyle/>
          <a:p>
            <a:r>
              <a:rPr lang="en-US" dirty="0">
                <a:latin typeface="Times New Roman"/>
                <a:cs typeface="Times New Roman"/>
              </a:rPr>
              <a:t>H</a:t>
            </a:r>
            <a:r>
              <a:rPr lang="en-US" dirty="0" smtClean="0">
                <a:latin typeface="Times New Roman"/>
                <a:cs typeface="Times New Roman"/>
              </a:rPr>
              <a:t>ow we know what we know; describing and experiencing science</a:t>
            </a:r>
          </a:p>
          <a:p>
            <a:endParaRPr lang="en-US" dirty="0">
              <a:latin typeface="Times New Roman"/>
              <a:cs typeface="Times New Roman"/>
            </a:endParaRPr>
          </a:p>
          <a:p>
            <a:endParaRPr lang="en-US" dirty="0" smtClean="0">
              <a:latin typeface="Times New Roman"/>
              <a:cs typeface="Times New Roman"/>
            </a:endParaRPr>
          </a:p>
          <a:p>
            <a:pPr marL="0" indent="0">
              <a:buNone/>
            </a:pPr>
            <a:endParaRPr lang="en-US" dirty="0" smtClean="0">
              <a:latin typeface="Times New Roman"/>
              <a:cs typeface="Times New Roman"/>
            </a:endParaRPr>
          </a:p>
          <a:p>
            <a:r>
              <a:rPr lang="en-US" dirty="0" smtClean="0">
                <a:latin typeface="Times New Roman"/>
                <a:cs typeface="Times New Roman"/>
              </a:rPr>
              <a:t>The interrelationships and feedbacks among components of the Earth system</a:t>
            </a:r>
            <a:endParaRPr lang="en-US" dirty="0">
              <a:latin typeface="Times New Roman"/>
              <a:cs typeface="Times New Roman"/>
            </a:endParaRPr>
          </a:p>
        </p:txBody>
      </p:sp>
      <p:pic>
        <p:nvPicPr>
          <p:cNvPr id="4" name="Picture 3" descr="Screen Shot 2017-03-08 at 10.34.10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140" y="1432520"/>
            <a:ext cx="3140860" cy="978047"/>
          </a:xfrm>
          <a:prstGeom prst="rect">
            <a:avLst/>
          </a:prstGeom>
        </p:spPr>
      </p:pic>
      <p:pic>
        <p:nvPicPr>
          <p:cNvPr id="5" name="Picture 4" descr="UGC_Logo_No5_version04.jpg"/>
          <p:cNvPicPr>
            <a:picLocks noChangeAspect="1"/>
          </p:cNvPicPr>
          <p:nvPr/>
        </p:nvPicPr>
        <p:blipFill rotWithShape="1">
          <a:blip r:embed="rId3">
            <a:extLst>
              <a:ext uri="{28A0092B-C50C-407E-A947-70E740481C1C}">
                <a14:useLocalDpi xmlns:a14="http://schemas.microsoft.com/office/drawing/2010/main" val="0"/>
              </a:ext>
            </a:extLst>
          </a:blip>
          <a:srcRect l="4037" t="3201" r="50784" b="55686"/>
          <a:stretch/>
        </p:blipFill>
        <p:spPr>
          <a:xfrm>
            <a:off x="5883050" y="2700553"/>
            <a:ext cx="2343727" cy="2245394"/>
          </a:xfrm>
          <a:prstGeom prst="rect">
            <a:avLst/>
          </a:prstGeom>
        </p:spPr>
      </p:pic>
    </p:spTree>
    <p:extLst>
      <p:ext uri="{BB962C8B-B14F-4D97-AF65-F5344CB8AC3E}">
        <p14:creationId xmlns:p14="http://schemas.microsoft.com/office/powerpoint/2010/main" val="300126948"/>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5202" y="601090"/>
            <a:ext cx="8229600" cy="857250"/>
          </a:xfrm>
        </p:spPr>
        <p:txBody>
          <a:bodyPr>
            <a:normAutofit/>
          </a:bodyPr>
          <a:lstStyle/>
          <a:p>
            <a:r>
              <a:rPr lang="en-US" sz="3000" dirty="0" smtClean="0">
                <a:latin typeface="Times New Roman"/>
                <a:cs typeface="Times New Roman"/>
              </a:rPr>
              <a:t>Launching in Fall 2018</a:t>
            </a:r>
            <a:endParaRPr lang="en-US" sz="3000" dirty="0">
              <a:latin typeface="Times New Roman"/>
              <a:cs typeface="Times New Roman"/>
            </a:endParaRPr>
          </a:p>
        </p:txBody>
      </p:sp>
      <p:sp>
        <p:nvSpPr>
          <p:cNvPr id="3" name="Content Placeholder 2"/>
          <p:cNvSpPr>
            <a:spLocks noGrp="1"/>
          </p:cNvSpPr>
          <p:nvPr>
            <p:ph idx="1"/>
          </p:nvPr>
        </p:nvSpPr>
        <p:spPr>
          <a:xfrm>
            <a:off x="660400" y="1620971"/>
            <a:ext cx="8483600" cy="3394472"/>
          </a:xfrm>
        </p:spPr>
        <p:txBody>
          <a:bodyPr>
            <a:normAutofit fontScale="92500"/>
          </a:bodyPr>
          <a:lstStyle/>
          <a:p>
            <a:r>
              <a:rPr lang="en-US" dirty="0" smtClean="0">
                <a:latin typeface="Times New Roman"/>
                <a:cs typeface="Times New Roman"/>
              </a:rPr>
              <a:t>Development </a:t>
            </a:r>
            <a:r>
              <a:rPr lang="en-US" dirty="0" smtClean="0">
                <a:latin typeface="Times New Roman"/>
                <a:cs typeface="Times New Roman"/>
              </a:rPr>
              <a:t>of instructional units using CLEAN resources</a:t>
            </a:r>
          </a:p>
          <a:p>
            <a:pPr marL="0" indent="0">
              <a:buNone/>
            </a:pPr>
            <a:r>
              <a:rPr lang="en-US" dirty="0">
                <a:latin typeface="Times New Roman"/>
                <a:cs typeface="Times New Roman"/>
              </a:rPr>
              <a:t>	</a:t>
            </a:r>
            <a:r>
              <a:rPr lang="en-US" dirty="0" smtClean="0">
                <a:latin typeface="Times New Roman"/>
                <a:cs typeface="Times New Roman"/>
              </a:rPr>
              <a:t>1. </a:t>
            </a:r>
            <a:r>
              <a:rPr lang="en-US" dirty="0">
                <a:latin typeface="Times New Roman"/>
                <a:cs typeface="Times New Roman"/>
              </a:rPr>
              <a:t>S</a:t>
            </a:r>
            <a:r>
              <a:rPr lang="en-US" dirty="0" smtClean="0">
                <a:latin typeface="Times New Roman"/>
                <a:cs typeface="Times New Roman"/>
              </a:rPr>
              <a:t>ea level rise</a:t>
            </a:r>
          </a:p>
          <a:p>
            <a:pPr marL="0" indent="0">
              <a:buNone/>
            </a:pPr>
            <a:r>
              <a:rPr lang="en-US" dirty="0">
                <a:latin typeface="Times New Roman"/>
                <a:cs typeface="Times New Roman"/>
              </a:rPr>
              <a:t>	</a:t>
            </a:r>
            <a:r>
              <a:rPr lang="en-US" dirty="0" smtClean="0">
                <a:latin typeface="Times New Roman"/>
                <a:cs typeface="Times New Roman"/>
              </a:rPr>
              <a:t>2.</a:t>
            </a:r>
            <a:r>
              <a:rPr lang="en-US" dirty="0" smtClean="0">
                <a:latin typeface="Times New Roman"/>
                <a:cs typeface="Times New Roman"/>
              </a:rPr>
              <a:t> Phenology</a:t>
            </a:r>
            <a:endParaRPr lang="en-US" dirty="0">
              <a:latin typeface="Times New Roman"/>
              <a:cs typeface="Times New Roman"/>
            </a:endParaRPr>
          </a:p>
          <a:p>
            <a:pPr marL="0" indent="0">
              <a:buNone/>
            </a:pPr>
            <a:r>
              <a:rPr lang="en-US" dirty="0" smtClean="0">
                <a:latin typeface="Times New Roman"/>
                <a:cs typeface="Times New Roman"/>
              </a:rPr>
              <a:t>	3. Food, energy, and water systems</a:t>
            </a:r>
            <a:endParaRPr lang="en-US" dirty="0" smtClean="0">
              <a:latin typeface="Times New Roman"/>
              <a:cs typeface="Times New Roman"/>
            </a:endParaRPr>
          </a:p>
          <a:p>
            <a:r>
              <a:rPr lang="en-US" dirty="0" smtClean="0">
                <a:latin typeface="Times New Roman"/>
                <a:cs typeface="Times New Roman"/>
              </a:rPr>
              <a:t>Updated curricular planning guide and supporting resources</a:t>
            </a:r>
            <a:endParaRPr lang="en-US" dirty="0" smtClean="0">
              <a:latin typeface="Times New Roman"/>
              <a:cs typeface="Times New Roman"/>
            </a:endParaRPr>
          </a:p>
          <a:p>
            <a:r>
              <a:rPr lang="en-US" dirty="0" smtClean="0">
                <a:latin typeface="Times New Roman"/>
                <a:cs typeface="Times New Roman"/>
              </a:rPr>
              <a:t>Interactive apps developed with </a:t>
            </a:r>
            <a:r>
              <a:rPr lang="en-US" dirty="0" smtClean="0">
                <a:latin typeface="Times New Roman"/>
                <a:cs typeface="Times New Roman"/>
              </a:rPr>
              <a:t>HHMI </a:t>
            </a:r>
            <a:r>
              <a:rPr lang="en-US" dirty="0" err="1" smtClean="0">
                <a:latin typeface="Times New Roman"/>
                <a:cs typeface="Times New Roman"/>
              </a:rPr>
              <a:t>BioInteractive</a:t>
            </a:r>
            <a:r>
              <a:rPr lang="en-US" dirty="0" smtClean="0">
                <a:latin typeface="Times New Roman"/>
                <a:cs typeface="Times New Roman"/>
              </a:rPr>
              <a:t> </a:t>
            </a:r>
            <a:endParaRPr lang="en-US" dirty="0" smtClean="0">
              <a:latin typeface="Times New Roman"/>
              <a:cs typeface="Times New Roman"/>
            </a:endParaRPr>
          </a:p>
          <a:p>
            <a:r>
              <a:rPr lang="en-US" dirty="0" smtClean="0">
                <a:latin typeface="Times New Roman"/>
                <a:cs typeface="Times New Roman"/>
              </a:rPr>
              <a:t>Drivers of Change resource to facilitate discussions about the social, economic, and environmental implications of global change</a:t>
            </a:r>
            <a:endParaRPr lang="en-US" dirty="0">
              <a:latin typeface="Times New Roman"/>
              <a:cs typeface="Times New Roman"/>
            </a:endParaRPr>
          </a:p>
        </p:txBody>
      </p:sp>
      <p:pic>
        <p:nvPicPr>
          <p:cNvPr id="4" name="Picture 3"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0" y="1"/>
            <a:ext cx="1812978" cy="1736912"/>
          </a:xfrm>
          <a:prstGeom prst="rect">
            <a:avLst/>
          </a:prstGeom>
        </p:spPr>
      </p:pic>
    </p:spTree>
    <p:extLst>
      <p:ext uri="{BB962C8B-B14F-4D97-AF65-F5344CB8AC3E}">
        <p14:creationId xmlns:p14="http://schemas.microsoft.com/office/powerpoint/2010/main" val="2037810666"/>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2 at 9.05.1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
            <a:ext cx="4999504" cy="1230907"/>
          </a:xfrm>
          <a:prstGeom prst="rect">
            <a:avLst/>
          </a:prstGeom>
        </p:spPr>
      </p:pic>
      <p:pic>
        <p:nvPicPr>
          <p:cNvPr id="4" name="Picture 3" descr="Screen Shot 2017-10-22 at 10.23.5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 y="1658471"/>
            <a:ext cx="7002135" cy="3204777"/>
          </a:xfrm>
          <a:prstGeom prst="rect">
            <a:avLst/>
          </a:prstGeom>
        </p:spPr>
      </p:pic>
      <p:sp>
        <p:nvSpPr>
          <p:cNvPr id="5" name="TextBox 4"/>
          <p:cNvSpPr txBox="1"/>
          <p:nvPr/>
        </p:nvSpPr>
        <p:spPr>
          <a:xfrm>
            <a:off x="0" y="4743390"/>
            <a:ext cx="3630706" cy="400110"/>
          </a:xfrm>
          <a:prstGeom prst="rect">
            <a:avLst/>
          </a:prstGeom>
          <a:noFill/>
        </p:spPr>
        <p:txBody>
          <a:bodyPr wrap="square" lIns="91352" tIns="45676" rIns="91352" bIns="45676" rtlCol="0">
            <a:spAutoFit/>
          </a:bodyPr>
          <a:lstStyle/>
          <a:p>
            <a:r>
              <a:rPr lang="en-US" sz="2000" dirty="0" err="1"/>
              <a:t>www.driversofchange.com</a:t>
            </a:r>
            <a:endParaRPr lang="en-US" sz="2000" dirty="0"/>
          </a:p>
        </p:txBody>
      </p:sp>
      <p:pic>
        <p:nvPicPr>
          <p:cNvPr id="6" name="Picture 5" descr="Screen Shot 2017-10-22 at 9.03.1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5294" y="1"/>
            <a:ext cx="4138706" cy="1999268"/>
          </a:xfrm>
          <a:prstGeom prst="rect">
            <a:avLst/>
          </a:prstGeom>
        </p:spPr>
      </p:pic>
    </p:spTree>
    <p:extLst>
      <p:ext uri="{BB962C8B-B14F-4D97-AF65-F5344CB8AC3E}">
        <p14:creationId xmlns:p14="http://schemas.microsoft.com/office/powerpoint/2010/main" val="341632133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7-10-22 at 9.02.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631274"/>
            <a:ext cx="6428861" cy="4512235"/>
          </a:xfrm>
          <a:prstGeom prst="rect">
            <a:avLst/>
          </a:prstGeom>
        </p:spPr>
      </p:pic>
      <p:pic>
        <p:nvPicPr>
          <p:cNvPr id="2" name="Picture 1" descr="Screen Shot 2017-10-22 at 9.02.4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3603" y="-1"/>
            <a:ext cx="5440399" cy="3824941"/>
          </a:xfrm>
          <a:prstGeom prst="rect">
            <a:avLst/>
          </a:prstGeom>
        </p:spPr>
      </p:pic>
      <p:sp>
        <p:nvSpPr>
          <p:cNvPr id="4" name="TextBox 3"/>
          <p:cNvSpPr txBox="1"/>
          <p:nvPr/>
        </p:nvSpPr>
        <p:spPr>
          <a:xfrm>
            <a:off x="6359959" y="4743390"/>
            <a:ext cx="3630706" cy="369243"/>
          </a:xfrm>
          <a:prstGeom prst="rect">
            <a:avLst/>
          </a:prstGeom>
          <a:noFill/>
        </p:spPr>
        <p:txBody>
          <a:bodyPr wrap="square" lIns="91352" tIns="45676" rIns="91352" bIns="45676" rtlCol="0">
            <a:spAutoFit/>
          </a:bodyPr>
          <a:lstStyle/>
          <a:p>
            <a:r>
              <a:rPr lang="en-US" sz="1800" dirty="0" err="1"/>
              <a:t>www.driversofchange.com</a:t>
            </a:r>
            <a:endParaRPr lang="en-US" sz="1800" dirty="0"/>
          </a:p>
        </p:txBody>
      </p:sp>
    </p:spTree>
    <p:extLst>
      <p:ext uri="{BB962C8B-B14F-4D97-AF65-F5344CB8AC3E}">
        <p14:creationId xmlns:p14="http://schemas.microsoft.com/office/powerpoint/2010/main" val="242703908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7-10-22 at 10.33.1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38937"/>
            <a:ext cx="5662706" cy="3504564"/>
          </a:xfrm>
          <a:prstGeom prst="rect">
            <a:avLst/>
          </a:prstGeom>
        </p:spPr>
      </p:pic>
      <p:pic>
        <p:nvPicPr>
          <p:cNvPr id="3" name="Picture 2" descr="Screen Shot 2017-10-22 at 9.00.23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1446" y="-1"/>
            <a:ext cx="5542554" cy="3929529"/>
          </a:xfrm>
          <a:prstGeom prst="rect">
            <a:avLst/>
          </a:prstGeom>
        </p:spPr>
      </p:pic>
      <p:sp>
        <p:nvSpPr>
          <p:cNvPr id="4" name="TextBox 3"/>
          <p:cNvSpPr txBox="1"/>
          <p:nvPr/>
        </p:nvSpPr>
        <p:spPr>
          <a:xfrm>
            <a:off x="5616222" y="4743390"/>
            <a:ext cx="3630706" cy="400110"/>
          </a:xfrm>
          <a:prstGeom prst="rect">
            <a:avLst/>
          </a:prstGeom>
          <a:noFill/>
        </p:spPr>
        <p:txBody>
          <a:bodyPr wrap="square" lIns="91352" tIns="45676" rIns="91352" bIns="45676" rtlCol="0">
            <a:spAutoFit/>
          </a:bodyPr>
          <a:lstStyle/>
          <a:p>
            <a:r>
              <a:rPr lang="en-US" sz="2000" dirty="0" err="1"/>
              <a:t>www.driversofchange.com</a:t>
            </a:r>
            <a:endParaRPr lang="en-US" sz="2000" dirty="0"/>
          </a:p>
        </p:txBody>
      </p:sp>
    </p:spTree>
    <p:extLst>
      <p:ext uri="{BB962C8B-B14F-4D97-AF65-F5344CB8AC3E}">
        <p14:creationId xmlns:p14="http://schemas.microsoft.com/office/powerpoint/2010/main" val="127439803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091" y="586979"/>
            <a:ext cx="8229600" cy="857250"/>
          </a:xfrm>
        </p:spPr>
        <p:txBody>
          <a:bodyPr>
            <a:normAutofit/>
          </a:bodyPr>
          <a:lstStyle/>
          <a:p>
            <a:r>
              <a:rPr lang="en-US" sz="3000" dirty="0" smtClean="0">
                <a:latin typeface="Times New Roman"/>
                <a:cs typeface="Times New Roman"/>
              </a:rPr>
              <a:t>Upcoming Workshops</a:t>
            </a:r>
            <a:endParaRPr lang="en-US" sz="3000" dirty="0">
              <a:latin typeface="Times New Roman"/>
              <a:cs typeface="Times New Roman"/>
            </a:endParaRPr>
          </a:p>
        </p:txBody>
      </p:sp>
      <p:sp>
        <p:nvSpPr>
          <p:cNvPr id="3" name="Content Placeholder 2"/>
          <p:cNvSpPr>
            <a:spLocks noGrp="1"/>
          </p:cNvSpPr>
          <p:nvPr>
            <p:ph idx="1"/>
          </p:nvPr>
        </p:nvSpPr>
        <p:spPr>
          <a:xfrm>
            <a:off x="660400" y="1620971"/>
            <a:ext cx="8483600" cy="3394472"/>
          </a:xfrm>
        </p:spPr>
        <p:txBody>
          <a:bodyPr>
            <a:normAutofit/>
          </a:bodyPr>
          <a:lstStyle/>
          <a:p>
            <a:r>
              <a:rPr lang="en-US" dirty="0" smtClean="0">
                <a:latin typeface="Times New Roman"/>
                <a:cs typeface="Times New Roman"/>
              </a:rPr>
              <a:t>June 13: Boise State University</a:t>
            </a:r>
          </a:p>
          <a:p>
            <a:r>
              <a:rPr lang="en-US" dirty="0" smtClean="0">
                <a:latin typeface="Times New Roman"/>
                <a:cs typeface="Times New Roman"/>
              </a:rPr>
              <a:t>July 8-15: California Institute for Biodiversity, Yosemite National Park</a:t>
            </a:r>
          </a:p>
          <a:p>
            <a:r>
              <a:rPr lang="en-US" dirty="0" smtClean="0">
                <a:latin typeface="Times New Roman"/>
                <a:cs typeface="Times New Roman"/>
              </a:rPr>
              <a:t>July 23: Bay Area Schools Workshop</a:t>
            </a:r>
            <a:endParaRPr lang="en-US" dirty="0" smtClean="0">
              <a:latin typeface="Times New Roman"/>
              <a:cs typeface="Times New Roman"/>
            </a:endParaRPr>
          </a:p>
          <a:p>
            <a:r>
              <a:rPr lang="en-US" dirty="0" smtClean="0">
                <a:latin typeface="Times New Roman"/>
                <a:cs typeface="Times New Roman"/>
              </a:rPr>
              <a:t>September 28-29: Arizona State University</a:t>
            </a:r>
          </a:p>
          <a:p>
            <a:r>
              <a:rPr lang="en-US" dirty="0" smtClean="0">
                <a:latin typeface="Times New Roman"/>
                <a:cs typeface="Times New Roman"/>
              </a:rPr>
              <a:t>October &amp; November: UC Berkeley </a:t>
            </a:r>
          </a:p>
          <a:p>
            <a:r>
              <a:rPr lang="en-US" dirty="0" smtClean="0">
                <a:latin typeface="Times New Roman"/>
                <a:cs typeface="Times New Roman"/>
              </a:rPr>
              <a:t>November 8-11: National Association of Biology Teachers Annual Meeting, San Diego, CA</a:t>
            </a:r>
          </a:p>
          <a:p>
            <a:pPr marL="0" indent="0">
              <a:buNone/>
            </a:pPr>
            <a:endParaRPr lang="en-US" dirty="0" smtClean="0">
              <a:latin typeface="Times New Roman"/>
              <a:cs typeface="Times New Roman"/>
            </a:endParaRPr>
          </a:p>
        </p:txBody>
      </p:sp>
      <p:pic>
        <p:nvPicPr>
          <p:cNvPr id="4" name="Picture 3" descr="UGC_Logo_No5_version04.jpg"/>
          <p:cNvPicPr>
            <a:picLocks noChangeAspect="1"/>
          </p:cNvPicPr>
          <p:nvPr/>
        </p:nvPicPr>
        <p:blipFill rotWithShape="1">
          <a:blip r:embed="rId2">
            <a:extLst>
              <a:ext uri="{28A0092B-C50C-407E-A947-70E740481C1C}">
                <a14:useLocalDpi xmlns:a14="http://schemas.microsoft.com/office/drawing/2010/main" val="0"/>
              </a:ext>
            </a:extLst>
          </a:blip>
          <a:srcRect l="4037" t="3201" r="50784" b="55686"/>
          <a:stretch/>
        </p:blipFill>
        <p:spPr>
          <a:xfrm>
            <a:off x="0" y="1"/>
            <a:ext cx="1812978" cy="1736912"/>
          </a:xfrm>
          <a:prstGeom prst="rect">
            <a:avLst/>
          </a:prstGeom>
        </p:spPr>
      </p:pic>
    </p:spTree>
    <p:extLst>
      <p:ext uri="{BB962C8B-B14F-4D97-AF65-F5344CB8AC3E}">
        <p14:creationId xmlns:p14="http://schemas.microsoft.com/office/powerpoint/2010/main" val="1671735204"/>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normAutofit/>
          </a:bodyPr>
          <a:lstStyle/>
          <a:p>
            <a:r>
              <a:rPr lang="en-US" sz="3600" b="1" dirty="0">
                <a:latin typeface="Times New Roman"/>
                <a:cs typeface="Times New Roman"/>
              </a:rPr>
              <a:t>Thank you! </a:t>
            </a:r>
          </a:p>
        </p:txBody>
      </p:sp>
      <p:sp>
        <p:nvSpPr>
          <p:cNvPr id="3" name="Content Placeholder 2"/>
          <p:cNvSpPr>
            <a:spLocks noGrp="1"/>
          </p:cNvSpPr>
          <p:nvPr>
            <p:ph idx="1"/>
          </p:nvPr>
        </p:nvSpPr>
        <p:spPr>
          <a:xfrm>
            <a:off x="225347" y="238115"/>
            <a:ext cx="2869582" cy="3712611"/>
          </a:xfrm>
        </p:spPr>
        <p:txBody>
          <a:bodyPr>
            <a:normAutofit lnSpcReduction="10000"/>
          </a:bodyPr>
          <a:lstStyle/>
          <a:p>
            <a:pPr marL="0" indent="0">
              <a:buNone/>
            </a:pPr>
            <a:r>
              <a:rPr lang="en-US" sz="2600" b="1" dirty="0">
                <a:latin typeface="Times New Roman"/>
                <a:ea typeface="Tahoma" pitchFamily="-112" charset="0"/>
                <a:cs typeface="Times New Roman"/>
              </a:rPr>
              <a:t>UCMP</a:t>
            </a:r>
          </a:p>
          <a:p>
            <a:r>
              <a:rPr lang="en-US" sz="2600" dirty="0">
                <a:latin typeface="Times New Roman"/>
                <a:ea typeface="Tahoma" pitchFamily="-112" charset="0"/>
                <a:cs typeface="Times New Roman"/>
              </a:rPr>
              <a:t>Charles Marshall </a:t>
            </a:r>
          </a:p>
          <a:p>
            <a:r>
              <a:rPr lang="en-US" sz="2600" dirty="0">
                <a:latin typeface="Times New Roman"/>
                <a:ea typeface="Tahoma" pitchFamily="-112" charset="0"/>
                <a:cs typeface="Times New Roman"/>
              </a:rPr>
              <a:t>Kristen Mitchell</a:t>
            </a:r>
          </a:p>
          <a:p>
            <a:r>
              <a:rPr lang="en-US" sz="2600" dirty="0">
                <a:latin typeface="Times New Roman"/>
                <a:ea typeface="Tahoma" pitchFamily="-112" charset="0"/>
                <a:cs typeface="Times New Roman"/>
              </a:rPr>
              <a:t>Kathy </a:t>
            </a:r>
            <a:r>
              <a:rPr lang="en-US" sz="2600" dirty="0" err="1">
                <a:latin typeface="Times New Roman"/>
                <a:ea typeface="Tahoma" pitchFamily="-112" charset="0"/>
                <a:cs typeface="Times New Roman"/>
              </a:rPr>
              <a:t>Zoehfeld</a:t>
            </a:r>
            <a:endParaRPr lang="en-US" sz="2600" dirty="0">
              <a:latin typeface="Times New Roman"/>
              <a:ea typeface="Tahoma" pitchFamily="-112" charset="0"/>
              <a:cs typeface="Times New Roman"/>
            </a:endParaRPr>
          </a:p>
          <a:p>
            <a:r>
              <a:rPr lang="en-US" sz="2600" dirty="0">
                <a:latin typeface="Times New Roman"/>
                <a:ea typeface="Tahoma" pitchFamily="-112" charset="0"/>
                <a:cs typeface="Times New Roman"/>
              </a:rPr>
              <a:t>Trish </a:t>
            </a:r>
            <a:r>
              <a:rPr lang="en-US" sz="2600" dirty="0" err="1">
                <a:latin typeface="Times New Roman"/>
                <a:ea typeface="Tahoma" pitchFamily="-112" charset="0"/>
                <a:cs typeface="Times New Roman"/>
              </a:rPr>
              <a:t>Roque</a:t>
            </a:r>
            <a:endParaRPr lang="en-US" sz="2600" dirty="0">
              <a:latin typeface="Times New Roman"/>
              <a:ea typeface="Tahoma" pitchFamily="-112" charset="0"/>
              <a:cs typeface="Times New Roman"/>
            </a:endParaRPr>
          </a:p>
          <a:p>
            <a:r>
              <a:rPr lang="en-US" sz="2600" dirty="0" err="1">
                <a:latin typeface="Times New Roman"/>
                <a:ea typeface="Tahoma" pitchFamily="-112" charset="0"/>
                <a:cs typeface="Times New Roman"/>
              </a:rPr>
              <a:t>Helina</a:t>
            </a:r>
            <a:r>
              <a:rPr lang="en-US" sz="2600" dirty="0">
                <a:latin typeface="Times New Roman"/>
                <a:ea typeface="Tahoma" pitchFamily="-112" charset="0"/>
                <a:cs typeface="Times New Roman"/>
              </a:rPr>
              <a:t> Chin</a:t>
            </a:r>
          </a:p>
          <a:p>
            <a:r>
              <a:rPr lang="en-US" sz="2600" dirty="0">
                <a:latin typeface="Times New Roman"/>
                <a:ea typeface="Tahoma" pitchFamily="-112" charset="0"/>
                <a:cs typeface="Times New Roman"/>
              </a:rPr>
              <a:t>Josh Frankel</a:t>
            </a:r>
          </a:p>
          <a:p>
            <a:r>
              <a:rPr lang="en-US" sz="2600" dirty="0">
                <a:latin typeface="Times New Roman"/>
                <a:ea typeface="Tahoma" pitchFamily="-112" charset="0"/>
                <a:cs typeface="Times New Roman"/>
              </a:rPr>
              <a:t>Lisa White</a:t>
            </a:r>
          </a:p>
          <a:p>
            <a:endParaRPr lang="en-US" sz="2600" dirty="0">
              <a:latin typeface="Times New Roman"/>
              <a:ea typeface="Tahoma" pitchFamily="-112" charset="0"/>
              <a:cs typeface="Times New Roman"/>
            </a:endParaRPr>
          </a:p>
          <a:p>
            <a:endParaRPr lang="en-US" sz="2600" dirty="0">
              <a:latin typeface="Times New Roman"/>
              <a:ea typeface="Tahoma" pitchFamily="-112" charset="0"/>
              <a:cs typeface="Times New Roman"/>
            </a:endParaRPr>
          </a:p>
          <a:p>
            <a:pPr marL="0" indent="0">
              <a:buNone/>
            </a:pPr>
            <a:endParaRPr lang="en-US" dirty="0">
              <a:latin typeface="Times New Roman"/>
              <a:cs typeface="Times New Roman"/>
            </a:endParaRPr>
          </a:p>
        </p:txBody>
      </p:sp>
      <p:sp>
        <p:nvSpPr>
          <p:cNvPr id="8" name="TextBox 7"/>
          <p:cNvSpPr txBox="1"/>
          <p:nvPr/>
        </p:nvSpPr>
        <p:spPr>
          <a:xfrm>
            <a:off x="354836" y="4649960"/>
            <a:ext cx="8337349" cy="530898"/>
          </a:xfrm>
          <a:prstGeom prst="rect">
            <a:avLst/>
          </a:prstGeom>
          <a:noFill/>
        </p:spPr>
        <p:txBody>
          <a:bodyPr wrap="square" lIns="91400" tIns="45700" rIns="91400" bIns="45700" rtlCol="0">
            <a:spAutoFit/>
          </a:bodyPr>
          <a:lstStyle/>
          <a:p>
            <a:r>
              <a:rPr lang="en-US" sz="1400" b="1" dirty="0">
                <a:latin typeface="Times New Roman"/>
                <a:cs typeface="Times New Roman"/>
              </a:rPr>
              <a:t>The Understanding Global Change project is supported by a grant to the Gordon and Betty Moore (#3416) and the </a:t>
            </a:r>
            <a:r>
              <a:rPr lang="en-US" sz="1400" b="1" dirty="0" err="1">
                <a:latin typeface="Times New Roman"/>
                <a:cs typeface="Times New Roman"/>
              </a:rPr>
              <a:t>Novim</a:t>
            </a:r>
            <a:r>
              <a:rPr lang="en-US" sz="1400" b="1" dirty="0">
                <a:latin typeface="Times New Roman"/>
                <a:cs typeface="Times New Roman"/>
              </a:rPr>
              <a:t> Foundation to C.R. Marshall and J.R. Bean. </a:t>
            </a:r>
            <a:endParaRPr lang="en-US" sz="1400" dirty="0">
              <a:latin typeface="Times New Roman"/>
              <a:cs typeface="Times New Roman"/>
            </a:endParaRPr>
          </a:p>
        </p:txBody>
      </p:sp>
      <p:pic>
        <p:nvPicPr>
          <p:cNvPr id="9" name="Pictur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23953" y="3135989"/>
            <a:ext cx="2096097" cy="90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2"/>
          <p:cNvSpPr txBox="1">
            <a:spLocks/>
          </p:cNvSpPr>
          <p:nvPr/>
        </p:nvSpPr>
        <p:spPr>
          <a:xfrm>
            <a:off x="1382888" y="3838399"/>
            <a:ext cx="9256889" cy="1787036"/>
          </a:xfrm>
          <a:prstGeom prst="rect">
            <a:avLst/>
          </a:prstGeom>
        </p:spPr>
        <p:txBody>
          <a:bodyPr vert="horz" lIns="91400" tIns="45700" rIns="91400" bIns="4570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b="1" u="sng" dirty="0">
                <a:latin typeface="Times New Roman"/>
                <a:cs typeface="Times New Roman"/>
              </a:rPr>
              <a:t>Contact: </a:t>
            </a:r>
            <a:r>
              <a:rPr lang="en-US" sz="2400" b="1" u="sng" dirty="0" smtClean="0">
                <a:latin typeface="Times New Roman"/>
                <a:cs typeface="Times New Roman"/>
              </a:rPr>
              <a:t>Jessica Bean -  </a:t>
            </a:r>
            <a:r>
              <a:rPr lang="en-US" sz="2400" b="1" u="sng" dirty="0" smtClean="0">
                <a:latin typeface="Times New Roman"/>
                <a:cs typeface="Times New Roman"/>
                <a:hlinkClick r:id="rId3"/>
              </a:rPr>
              <a:t>jrbean</a:t>
            </a:r>
            <a:r>
              <a:rPr lang="en-US" sz="2400" b="1" u="sng" dirty="0">
                <a:latin typeface="Times New Roman"/>
                <a:cs typeface="Times New Roman"/>
                <a:hlinkClick r:id="rId3"/>
              </a:rPr>
              <a:t>@</a:t>
            </a:r>
            <a:r>
              <a:rPr lang="en-US" sz="2400" b="1" u="sng" dirty="0" smtClean="0">
                <a:latin typeface="Times New Roman"/>
                <a:cs typeface="Times New Roman"/>
                <a:hlinkClick r:id="rId3"/>
              </a:rPr>
              <a:t>berkeley.edu</a:t>
            </a:r>
            <a:endParaRPr lang="en-US" sz="2400" b="1" u="sng" dirty="0" smtClean="0">
              <a:latin typeface="Times New Roman"/>
              <a:cs typeface="Times New Roman"/>
            </a:endParaRPr>
          </a:p>
          <a:p>
            <a:pPr marL="0" indent="0">
              <a:buNone/>
            </a:pPr>
            <a:r>
              <a:rPr lang="en-US" sz="2400" b="1" dirty="0" smtClean="0">
                <a:latin typeface="Times New Roman"/>
                <a:cs typeface="Times New Roman"/>
              </a:rPr>
              <a:t>		    </a:t>
            </a:r>
            <a:r>
              <a:rPr lang="en-US" sz="2400" b="1" u="sng" dirty="0" err="1" smtClean="0">
                <a:latin typeface="Times New Roman"/>
                <a:cs typeface="Times New Roman"/>
              </a:rPr>
              <a:t>Aleeza</a:t>
            </a:r>
            <a:r>
              <a:rPr lang="en-US" sz="2400" b="1" u="sng" dirty="0" smtClean="0">
                <a:latin typeface="Times New Roman"/>
                <a:cs typeface="Times New Roman"/>
              </a:rPr>
              <a:t> </a:t>
            </a:r>
            <a:r>
              <a:rPr lang="en-US" sz="2400" b="1" u="sng" dirty="0" err="1" smtClean="0">
                <a:latin typeface="Times New Roman"/>
                <a:cs typeface="Times New Roman"/>
              </a:rPr>
              <a:t>Oshry</a:t>
            </a:r>
            <a:r>
              <a:rPr lang="en-US" sz="2400" b="1" u="sng" dirty="0" smtClean="0">
                <a:latin typeface="Times New Roman"/>
                <a:cs typeface="Times New Roman"/>
              </a:rPr>
              <a:t> -  </a:t>
            </a:r>
            <a:r>
              <a:rPr lang="en-US" sz="2400" b="1" u="sng" dirty="0" smtClean="0">
                <a:latin typeface="Times New Roman"/>
                <a:cs typeface="Times New Roman"/>
                <a:hlinkClick r:id="rId4"/>
              </a:rPr>
              <a:t>oshrya@hhmi.org</a:t>
            </a:r>
            <a:endParaRPr lang="en-US" sz="2400" b="1" u="sng" dirty="0" smtClean="0">
              <a:latin typeface="Times New Roman"/>
              <a:cs typeface="Times New Roman"/>
            </a:endParaRPr>
          </a:p>
          <a:p>
            <a:pPr marL="0" indent="0">
              <a:buNone/>
            </a:pPr>
            <a:endParaRPr lang="en-US" b="1" u="sng" dirty="0">
              <a:latin typeface="Times New Roman"/>
              <a:cs typeface="Times New Roman"/>
            </a:endParaRPr>
          </a:p>
        </p:txBody>
      </p:sp>
      <p:pic>
        <p:nvPicPr>
          <p:cNvPr id="12" name="Picture 11" descr="UGC_Logo_No5_version04.jpg"/>
          <p:cNvPicPr>
            <a:picLocks noChangeAspect="1"/>
          </p:cNvPicPr>
          <p:nvPr/>
        </p:nvPicPr>
        <p:blipFill rotWithShape="1">
          <a:blip r:embed="rId5">
            <a:extLst>
              <a:ext uri="{28A0092B-C50C-407E-A947-70E740481C1C}">
                <a14:useLocalDpi xmlns:a14="http://schemas.microsoft.com/office/drawing/2010/main" val="0"/>
              </a:ext>
            </a:extLst>
          </a:blip>
          <a:srcRect l="4037" t="3201" r="50784" b="55686"/>
          <a:stretch/>
        </p:blipFill>
        <p:spPr>
          <a:xfrm>
            <a:off x="3504127" y="1065802"/>
            <a:ext cx="2135746" cy="2046140"/>
          </a:xfrm>
          <a:prstGeom prst="rect">
            <a:avLst/>
          </a:prstGeom>
        </p:spPr>
      </p:pic>
      <p:sp>
        <p:nvSpPr>
          <p:cNvPr id="13" name="Content Placeholder 2"/>
          <p:cNvSpPr txBox="1">
            <a:spLocks/>
          </p:cNvSpPr>
          <p:nvPr/>
        </p:nvSpPr>
        <p:spPr>
          <a:xfrm>
            <a:off x="6100053" y="426501"/>
            <a:ext cx="2869582" cy="3351388"/>
          </a:xfrm>
          <a:prstGeom prst="rect">
            <a:avLst/>
          </a:prstGeom>
        </p:spPr>
        <p:txBody>
          <a:bodyPr vert="horz" lIns="68532" tIns="34267" rIns="68532" bIns="34267" rtlCol="0">
            <a:normAutofit/>
          </a:bodyPr>
          <a:lstStyle>
            <a:lvl1pPr marL="342759" indent="-342759" algn="l" defTabSz="457001" rtl="0" eaLnBrk="1" latinLnBrk="0" hangingPunct="1">
              <a:spcBef>
                <a:spcPct val="20000"/>
              </a:spcBef>
              <a:buFont typeface="Arial"/>
              <a:buChar char="•"/>
              <a:defRPr sz="3200" kern="1200">
                <a:solidFill>
                  <a:schemeClr val="tx1"/>
                </a:solidFill>
                <a:latin typeface="+mn-lt"/>
                <a:ea typeface="+mn-ea"/>
                <a:cs typeface="+mn-cs"/>
              </a:defRPr>
            </a:lvl1pPr>
            <a:lvl2pPr marL="742643" indent="-285630" algn="l" defTabSz="457001" rtl="0" eaLnBrk="1" latinLnBrk="0" hangingPunct="1">
              <a:spcBef>
                <a:spcPct val="20000"/>
              </a:spcBef>
              <a:buFont typeface="Arial"/>
              <a:buChar char="–"/>
              <a:defRPr sz="2800" kern="1200">
                <a:solidFill>
                  <a:schemeClr val="tx1"/>
                </a:solidFill>
                <a:latin typeface="+mn-lt"/>
                <a:ea typeface="+mn-ea"/>
                <a:cs typeface="+mn-cs"/>
              </a:defRPr>
            </a:lvl2pPr>
            <a:lvl3pPr marL="1142520" indent="-228507" algn="l" defTabSz="457001" rtl="0" eaLnBrk="1" latinLnBrk="0" hangingPunct="1">
              <a:spcBef>
                <a:spcPct val="20000"/>
              </a:spcBef>
              <a:buFont typeface="Arial"/>
              <a:buChar char="•"/>
              <a:defRPr sz="2400" kern="1200">
                <a:solidFill>
                  <a:schemeClr val="tx1"/>
                </a:solidFill>
                <a:latin typeface="+mn-lt"/>
                <a:ea typeface="+mn-ea"/>
                <a:cs typeface="+mn-cs"/>
              </a:defRPr>
            </a:lvl3pPr>
            <a:lvl4pPr marL="1599533" indent="-228507" algn="l" defTabSz="457001" rtl="0" eaLnBrk="1" latinLnBrk="0" hangingPunct="1">
              <a:spcBef>
                <a:spcPct val="20000"/>
              </a:spcBef>
              <a:buFont typeface="Arial"/>
              <a:buChar char="–"/>
              <a:defRPr sz="2000" kern="1200">
                <a:solidFill>
                  <a:schemeClr val="tx1"/>
                </a:solidFill>
                <a:latin typeface="+mn-lt"/>
                <a:ea typeface="+mn-ea"/>
                <a:cs typeface="+mn-cs"/>
              </a:defRPr>
            </a:lvl4pPr>
            <a:lvl5pPr marL="2056541" indent="-228507" algn="l" defTabSz="457001" rtl="0" eaLnBrk="1" latinLnBrk="0" hangingPunct="1">
              <a:spcBef>
                <a:spcPct val="20000"/>
              </a:spcBef>
              <a:buFont typeface="Arial"/>
              <a:buChar char="»"/>
              <a:defRPr sz="2000" kern="1200">
                <a:solidFill>
                  <a:schemeClr val="tx1"/>
                </a:solidFill>
                <a:latin typeface="+mn-lt"/>
                <a:ea typeface="+mn-ea"/>
                <a:cs typeface="+mn-cs"/>
              </a:defRPr>
            </a:lvl5pPr>
            <a:lvl6pPr marL="2513559" indent="-228507" algn="l" defTabSz="457001" rtl="0" eaLnBrk="1" latinLnBrk="0" hangingPunct="1">
              <a:spcBef>
                <a:spcPct val="20000"/>
              </a:spcBef>
              <a:buFont typeface="Arial"/>
              <a:buChar char="•"/>
              <a:defRPr sz="2000" kern="1200">
                <a:solidFill>
                  <a:schemeClr val="tx1"/>
                </a:solidFill>
                <a:latin typeface="+mn-lt"/>
                <a:ea typeface="+mn-ea"/>
                <a:cs typeface="+mn-cs"/>
              </a:defRPr>
            </a:lvl6pPr>
            <a:lvl7pPr marL="2970560" indent="-228507" algn="l" defTabSz="457001" rtl="0" eaLnBrk="1" latinLnBrk="0" hangingPunct="1">
              <a:spcBef>
                <a:spcPct val="20000"/>
              </a:spcBef>
              <a:buFont typeface="Arial"/>
              <a:buChar char="•"/>
              <a:defRPr sz="2000" kern="1200">
                <a:solidFill>
                  <a:schemeClr val="tx1"/>
                </a:solidFill>
                <a:latin typeface="+mn-lt"/>
                <a:ea typeface="+mn-ea"/>
                <a:cs typeface="+mn-cs"/>
              </a:defRPr>
            </a:lvl7pPr>
            <a:lvl8pPr marL="3427573" indent="-228507" algn="l" defTabSz="457001" rtl="0" eaLnBrk="1" latinLnBrk="0" hangingPunct="1">
              <a:spcBef>
                <a:spcPct val="20000"/>
              </a:spcBef>
              <a:buFont typeface="Arial"/>
              <a:buChar char="•"/>
              <a:defRPr sz="2000" kern="1200">
                <a:solidFill>
                  <a:schemeClr val="tx1"/>
                </a:solidFill>
                <a:latin typeface="+mn-lt"/>
                <a:ea typeface="+mn-ea"/>
                <a:cs typeface="+mn-cs"/>
              </a:defRPr>
            </a:lvl8pPr>
            <a:lvl9pPr marL="3884581" indent="-228507" algn="l" defTabSz="457001"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600" b="1" dirty="0">
                <a:latin typeface="Times New Roman"/>
                <a:ea typeface="Tahoma" pitchFamily="-112" charset="0"/>
                <a:cs typeface="Times New Roman"/>
              </a:rPr>
              <a:t>Advisory Board</a:t>
            </a:r>
          </a:p>
          <a:p>
            <a:r>
              <a:rPr lang="en-US" sz="2600" dirty="0">
                <a:latin typeface="Times New Roman"/>
                <a:ea typeface="Tahoma" pitchFamily="-112" charset="0"/>
                <a:cs typeface="Times New Roman"/>
              </a:rPr>
              <a:t>David </a:t>
            </a:r>
            <a:r>
              <a:rPr lang="en-US" sz="2600" dirty="0" err="1">
                <a:latin typeface="Times New Roman"/>
                <a:ea typeface="Tahoma" pitchFamily="-112" charset="0"/>
                <a:cs typeface="Times New Roman"/>
              </a:rPr>
              <a:t>Ackerly</a:t>
            </a:r>
            <a:endParaRPr lang="en-US" sz="2600" dirty="0">
              <a:latin typeface="Times New Roman"/>
              <a:ea typeface="Tahoma" pitchFamily="-112" charset="0"/>
              <a:cs typeface="Times New Roman"/>
            </a:endParaRPr>
          </a:p>
          <a:p>
            <a:r>
              <a:rPr lang="en-US" sz="2600" dirty="0">
                <a:latin typeface="Times New Roman"/>
                <a:ea typeface="Tahoma" pitchFamily="-112" charset="0"/>
                <a:cs typeface="Times New Roman"/>
              </a:rPr>
              <a:t>Joe Levine</a:t>
            </a:r>
          </a:p>
          <a:p>
            <a:r>
              <a:rPr lang="en-US" sz="2600" dirty="0">
                <a:latin typeface="Times New Roman"/>
                <a:ea typeface="Tahoma" pitchFamily="-112" charset="0"/>
                <a:cs typeface="Times New Roman"/>
              </a:rPr>
              <a:t>David Lindberg</a:t>
            </a:r>
          </a:p>
          <a:p>
            <a:r>
              <a:rPr lang="en-US" sz="2600" dirty="0">
                <a:latin typeface="Times New Roman"/>
                <a:ea typeface="Tahoma" pitchFamily="-112" charset="0"/>
                <a:cs typeface="Times New Roman"/>
              </a:rPr>
              <a:t>Richard Norris</a:t>
            </a:r>
          </a:p>
          <a:p>
            <a:r>
              <a:rPr lang="en-US" sz="2600" dirty="0">
                <a:latin typeface="Times New Roman"/>
                <a:ea typeface="Tahoma" pitchFamily="-112" charset="0"/>
                <a:cs typeface="Times New Roman"/>
              </a:rPr>
              <a:t>Jeff </a:t>
            </a:r>
            <a:r>
              <a:rPr lang="en-US" sz="2600" dirty="0" err="1">
                <a:latin typeface="Times New Roman"/>
                <a:ea typeface="Tahoma" pitchFamily="-112" charset="0"/>
                <a:cs typeface="Times New Roman"/>
              </a:rPr>
              <a:t>Kiehl</a:t>
            </a:r>
            <a:endParaRPr lang="en-US" sz="2600" dirty="0">
              <a:latin typeface="Times New Roman"/>
              <a:ea typeface="Tahoma" pitchFamily="-112" charset="0"/>
              <a:cs typeface="Times New Roman"/>
            </a:endParaRPr>
          </a:p>
          <a:p>
            <a:r>
              <a:rPr lang="en-US" sz="2600" dirty="0" err="1">
                <a:latin typeface="Times New Roman"/>
                <a:ea typeface="Tahoma" pitchFamily="-112" charset="0"/>
                <a:cs typeface="Times New Roman"/>
              </a:rPr>
              <a:t>Ivano</a:t>
            </a:r>
            <a:r>
              <a:rPr lang="en-US" sz="2600" dirty="0">
                <a:latin typeface="Times New Roman"/>
                <a:ea typeface="Tahoma" pitchFamily="-112" charset="0"/>
                <a:cs typeface="Times New Roman"/>
              </a:rPr>
              <a:t> Aiello</a:t>
            </a:r>
          </a:p>
          <a:p>
            <a:pPr marL="0" indent="0">
              <a:buNone/>
            </a:pPr>
            <a:endParaRPr lang="en-US" sz="2600" dirty="0">
              <a:latin typeface="Times New Roman"/>
              <a:ea typeface="Tahoma" pitchFamily="-112" charset="0"/>
              <a:cs typeface="Times New Roman"/>
            </a:endParaRPr>
          </a:p>
          <a:p>
            <a:endParaRPr lang="en-US" sz="2600" dirty="0" smtClean="0">
              <a:latin typeface="Times New Roman"/>
              <a:ea typeface="Tahoma" pitchFamily="-112" charset="0"/>
              <a:cs typeface="Times New Roman"/>
            </a:endParaRPr>
          </a:p>
          <a:p>
            <a:pPr marL="0" indent="0">
              <a:buNone/>
            </a:pPr>
            <a:endParaRPr lang="en-US" sz="2600" dirty="0">
              <a:latin typeface="Times New Roman"/>
              <a:ea typeface="Tahoma" pitchFamily="-112" charset="0"/>
              <a:cs typeface="Times New Roman"/>
            </a:endParaRPr>
          </a:p>
          <a:p>
            <a:pPr marL="0" indent="0">
              <a:buNone/>
            </a:pPr>
            <a:endParaRPr lang="en-US" dirty="0">
              <a:latin typeface="Times New Roman"/>
              <a:cs typeface="Times New Roman"/>
            </a:endParaRPr>
          </a:p>
        </p:txBody>
      </p:sp>
    </p:spTree>
    <p:extLst>
      <p:ext uri="{BB962C8B-B14F-4D97-AF65-F5344CB8AC3E}">
        <p14:creationId xmlns:p14="http://schemas.microsoft.com/office/powerpoint/2010/main" val="157382215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57279</TotalTime>
  <Words>2085</Words>
  <Application>Microsoft Macintosh PowerPoint</Application>
  <PresentationFormat>On-screen Show (16:9)</PresentationFormat>
  <Paragraphs>345</Paragraphs>
  <Slides>129</Slides>
  <Notes>27</Notes>
  <HiddenSlides>0</HiddenSlides>
  <MMClips>0</MMClips>
  <ScaleCrop>false</ScaleCrop>
  <HeadingPairs>
    <vt:vector size="4" baseType="variant">
      <vt:variant>
        <vt:lpstr>Theme</vt:lpstr>
      </vt:variant>
      <vt:variant>
        <vt:i4>1</vt:i4>
      </vt:variant>
      <vt:variant>
        <vt:lpstr>Slide Titles</vt:lpstr>
      </vt:variant>
      <vt:variant>
        <vt:i4>129</vt:i4>
      </vt:variant>
    </vt:vector>
  </HeadingPairs>
  <TitlesOfParts>
    <vt:vector size="130" baseType="lpstr">
      <vt:lpstr>Office Theme</vt:lpstr>
      <vt:lpstr>Teaching Earth Systems and Global Change:  New Tools for Scientists and Educators</vt:lpstr>
      <vt:lpstr>PowerPoint Presentation</vt:lpstr>
      <vt:lpstr>PowerPoint Presentation</vt:lpstr>
      <vt:lpstr>PowerPoint Presentation</vt:lpstr>
      <vt:lpstr>Communication Challenges for  Scientists and Educators </vt:lpstr>
      <vt:lpstr>Communication Challenges for  Scientists and Educators </vt:lpstr>
      <vt:lpstr>Communication Challenges for  Scientists and Educators </vt:lpstr>
      <vt:lpstr>Communication Challenges for  Scientists and Educators </vt:lpstr>
      <vt:lpstr>Communication Challenges for  Scientists and Educators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NGSS Science and Engineering Practices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 Challenges for  Scientists and Educators </vt:lpstr>
      <vt:lpstr>PowerPoint Presentation</vt:lpstr>
      <vt:lpstr>Next Generation Science Standards Earth Systems Performance Expectations </vt:lpstr>
      <vt:lpstr>PowerPoint Presentation</vt:lpstr>
      <vt:lpstr>Cross Cutting Concepts</vt:lpstr>
      <vt:lpstr>PowerPoint Presentation</vt:lpstr>
      <vt:lpstr>Understanding Global Change</vt:lpstr>
      <vt:lpstr>Understanding Global Change</vt:lpstr>
      <vt:lpstr>Understanding Global Change</vt:lpstr>
      <vt:lpstr>Understanding Global Change</vt:lpstr>
      <vt:lpstr>Understanding Global Change</vt:lpstr>
      <vt:lpstr>Understanding Global Change</vt:lpstr>
      <vt:lpstr>Understanding Global Change Framework  Topics are organized by:</vt:lpstr>
      <vt:lpstr>Understanding Global Change Framework  Topics are organized by:</vt:lpstr>
      <vt:lpstr>Understanding Global Change Framework  Topics are organized by:</vt:lpstr>
      <vt:lpstr>Understanding Global Change Framework  Topics are organized by: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Understanding Global Change</vt:lpstr>
      <vt:lpstr>PowerPoint Presentation</vt:lpstr>
      <vt:lpstr>Systems and System Models</vt:lpstr>
      <vt:lpstr>Cross Cutting Concepts</vt:lpstr>
      <vt:lpstr>PowerPoint Presentation</vt:lpstr>
      <vt:lpstr>PowerPoint Presentation</vt:lpstr>
      <vt:lpstr>PowerPoint Presentation</vt:lpstr>
      <vt:lpstr>Cognitive Processes  The student should learn/ be able to…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Understanding Global Change</vt:lpstr>
      <vt:lpstr>PowerPoint Presentation</vt:lpstr>
      <vt:lpstr>Establishing a Cohesive Progression of Learning</vt:lpstr>
      <vt:lpstr>PowerPoint Presentation</vt:lpstr>
      <vt:lpstr>PowerPoint Presentation</vt:lpstr>
      <vt:lpstr>PowerPoint Presentation</vt:lpstr>
      <vt:lpstr>PowerPoint Presentation</vt:lpstr>
      <vt:lpstr>PowerPoint Presentation</vt:lpstr>
      <vt:lpstr>PowerPoint Presentation</vt:lpstr>
      <vt:lpstr>Sequencing: How do we know what we know?</vt:lpstr>
      <vt:lpstr>Unit Question: Will parts of the San Francisco Bay Area be under water in the next 100 years? </vt:lpstr>
      <vt:lpstr>Northern California Pilot Study Data</vt:lpstr>
      <vt:lpstr>Linking Resources </vt:lpstr>
      <vt:lpstr>PowerPoint Presentation</vt:lpstr>
      <vt:lpstr>PowerPoint Presentation</vt:lpstr>
      <vt:lpstr>PowerPoint Presentation</vt:lpstr>
      <vt:lpstr>PowerPoint Presentation</vt:lpstr>
      <vt:lpstr>Communication Challenges for  Scientists and Educators </vt:lpstr>
      <vt:lpstr>Launching in Fall 2018</vt:lpstr>
      <vt:lpstr>PowerPoint Presentation</vt:lpstr>
      <vt:lpstr>PowerPoint Presentation</vt:lpstr>
      <vt:lpstr>PowerPoint Presentation</vt:lpstr>
      <vt:lpstr>Upcoming Workshops</vt:lpstr>
      <vt:lpstr>Thank you! </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UGC Systems Connect Poway Workshop</dc:title>
  <dc:subject/>
  <dc:creator>Bean, Jessica</dc:creator>
  <cp:keywords/>
  <dc:description/>
  <cp:lastModifiedBy>Jessica Bean</cp:lastModifiedBy>
  <cp:revision>579</cp:revision>
  <dcterms:modified xsi:type="dcterms:W3CDTF">2018-05-29T05:02:07Z</dcterms:modified>
  <cp:category/>
</cp:coreProperties>
</file>