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3"/>
  </p:notesMasterIdLst>
  <p:sldIdLst>
    <p:sldId id="256" r:id="rId2"/>
    <p:sldId id="263" r:id="rId3"/>
    <p:sldId id="265" r:id="rId4"/>
    <p:sldId id="267" r:id="rId5"/>
    <p:sldId id="471" r:id="rId6"/>
    <p:sldId id="608" r:id="rId7"/>
    <p:sldId id="604" r:id="rId8"/>
    <p:sldId id="724" r:id="rId9"/>
    <p:sldId id="682" r:id="rId10"/>
    <p:sldId id="693" r:id="rId11"/>
    <p:sldId id="680" r:id="rId12"/>
    <p:sldId id="685" r:id="rId13"/>
    <p:sldId id="697" r:id="rId14"/>
    <p:sldId id="696" r:id="rId15"/>
    <p:sldId id="695" r:id="rId16"/>
    <p:sldId id="683" r:id="rId17"/>
    <p:sldId id="931" r:id="rId18"/>
    <p:sldId id="681" r:id="rId19"/>
    <p:sldId id="404" r:id="rId20"/>
    <p:sldId id="539" r:id="rId21"/>
    <p:sldId id="345" r:id="rId22"/>
    <p:sldId id="733" r:id="rId23"/>
    <p:sldId id="565" r:id="rId24"/>
    <p:sldId id="662" r:id="rId25"/>
    <p:sldId id="927" r:id="rId26"/>
    <p:sldId id="663" r:id="rId27"/>
    <p:sldId id="677" r:id="rId28"/>
    <p:sldId id="658" r:id="rId29"/>
    <p:sldId id="667" r:id="rId30"/>
    <p:sldId id="668" r:id="rId31"/>
    <p:sldId id="671" r:id="rId32"/>
    <p:sldId id="669" r:id="rId33"/>
    <p:sldId id="676" r:id="rId34"/>
    <p:sldId id="928" r:id="rId35"/>
    <p:sldId id="698" r:id="rId36"/>
    <p:sldId id="675" r:id="rId37"/>
    <p:sldId id="672" r:id="rId38"/>
    <p:sldId id="708" r:id="rId39"/>
    <p:sldId id="709" r:id="rId40"/>
    <p:sldId id="710" r:id="rId41"/>
    <p:sldId id="711" r:id="rId42"/>
    <p:sldId id="712" r:id="rId43"/>
    <p:sldId id="713" r:id="rId44"/>
    <p:sldId id="714" r:id="rId45"/>
    <p:sldId id="717" r:id="rId46"/>
    <p:sldId id="718" r:id="rId47"/>
    <p:sldId id="719" r:id="rId48"/>
    <p:sldId id="720" r:id="rId49"/>
    <p:sldId id="721" r:id="rId50"/>
    <p:sldId id="722" r:id="rId51"/>
    <p:sldId id="723" r:id="rId52"/>
    <p:sldId id="281" r:id="rId53"/>
    <p:sldId id="280" r:id="rId54"/>
    <p:sldId id="929" r:id="rId55"/>
    <p:sldId id="932" r:id="rId56"/>
    <p:sldId id="930" r:id="rId57"/>
    <p:sldId id="269" r:id="rId58"/>
    <p:sldId id="270" r:id="rId59"/>
    <p:sldId id="287" r:id="rId60"/>
    <p:sldId id="273" r:id="rId61"/>
    <p:sldId id="917"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FEFF"/>
    <a:srgbClr val="00FDFF"/>
    <a:srgbClr val="FF7E79"/>
    <a:srgbClr val="FFD579"/>
    <a:srgbClr val="FF8AD8"/>
    <a:srgbClr val="FFF2E4"/>
    <a:srgbClr val="FCE9BE"/>
    <a:srgbClr val="008F00"/>
    <a:srgbClr val="08A8AE"/>
    <a:srgbClr val="69C1C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94424"/>
  </p:normalViewPr>
  <p:slideViewPr>
    <p:cSldViewPr snapToGrid="0" snapToObjects="1" showGuides="1">
      <p:cViewPr varScale="1">
        <p:scale>
          <a:sx n="83" d="100"/>
          <a:sy n="83" d="100"/>
        </p:scale>
        <p:origin x="208" y="12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26EEB7-03D7-5141-9EF3-BF6967B5BC1F}" type="datetimeFigureOut">
              <a:rPr lang="en-US" smtClean="0"/>
              <a:t>5/16/23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E44EB9-9CEE-CF45-98A9-C96EB459E060}" type="slidenum">
              <a:rPr lang="en-US" smtClean="0"/>
              <a:t>‹#›</a:t>
            </a:fld>
            <a:endParaRPr lang="en-US"/>
          </a:p>
        </p:txBody>
      </p:sp>
    </p:spTree>
    <p:extLst>
      <p:ext uri="{BB962C8B-B14F-4D97-AF65-F5344CB8AC3E}">
        <p14:creationId xmlns:p14="http://schemas.microsoft.com/office/powerpoint/2010/main" val="1800230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chicagoriver.org/get-involved/take-action/overflow-action-days"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green.wikia.com/wiki/Reduce_your_carbon_footprint"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www.startribune.com</a:t>
            </a:r>
            <a:r>
              <a:rPr lang="en-US" dirty="0"/>
              <a:t>/eye-in-the-sky-watches-the-</a:t>
            </a:r>
            <a:r>
              <a:rPr lang="en-US" dirty="0" err="1"/>
              <a:t>mississippi</a:t>
            </a:r>
            <a:r>
              <a:rPr lang="en-US" dirty="0"/>
              <a:t>-for-</a:t>
            </a:r>
            <a:r>
              <a:rPr lang="en-US" dirty="0" err="1"/>
              <a:t>nasa</a:t>
            </a:r>
            <a:r>
              <a:rPr lang="en-US" dirty="0"/>
              <a:t>/391342591/</a:t>
            </a:r>
          </a:p>
        </p:txBody>
      </p:sp>
      <p:sp>
        <p:nvSpPr>
          <p:cNvPr id="4" name="Slide Number Placeholder 3"/>
          <p:cNvSpPr>
            <a:spLocks noGrp="1"/>
          </p:cNvSpPr>
          <p:nvPr>
            <p:ph type="sldNum" sz="quarter" idx="5"/>
          </p:nvPr>
        </p:nvSpPr>
        <p:spPr/>
        <p:txBody>
          <a:bodyPr/>
          <a:lstStyle/>
          <a:p>
            <a:fld id="{8BE44EB9-9CEE-CF45-98A9-C96EB459E060}" type="slidenum">
              <a:rPr lang="en-US" smtClean="0"/>
              <a:t>1</a:t>
            </a:fld>
            <a:endParaRPr lang="en-US"/>
          </a:p>
        </p:txBody>
      </p:sp>
    </p:spTree>
    <p:extLst>
      <p:ext uri="{BB962C8B-B14F-4D97-AF65-F5344CB8AC3E}">
        <p14:creationId xmlns:p14="http://schemas.microsoft.com/office/powerpoint/2010/main" val="1556155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8cfd0fc47b_1_7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3" name="Google Shape;143;g8cfd0fc47b_1_7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Source: https://its.ucr.edu</a:t>
            </a:r>
            <a:endParaRPr/>
          </a:p>
        </p:txBody>
      </p:sp>
      <p:sp>
        <p:nvSpPr>
          <p:cNvPr id="144" name="Google Shape;144;g8cfd0fc47b_1_7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8cfd0fc47b_1_9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g8cfd0fc47b_1_9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Source: https://its.ucr.edu</a:t>
            </a:r>
            <a:endParaRPr/>
          </a:p>
        </p:txBody>
      </p:sp>
      <p:sp>
        <p:nvSpPr>
          <p:cNvPr id="159" name="Google Shape;159;g8cfd0fc47b_1_9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8cfd0fc47b_1_10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5" name="Google Shape;175;g8cfd0fc47b_1_10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Source: https://its.ucr.edu</a:t>
            </a:r>
            <a:endParaRPr/>
          </a:p>
        </p:txBody>
      </p:sp>
      <p:sp>
        <p:nvSpPr>
          <p:cNvPr id="176" name="Google Shape;176;g8cfd0fc47b_1_10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a:t>
            </a:r>
            <a:r>
              <a:rPr lang="en-US" dirty="0" err="1"/>
              <a:t>www.usgs.gov</a:t>
            </a:r>
            <a:r>
              <a:rPr lang="en-US" dirty="0"/>
              <a:t>/special-topics/water-science-school/science/water-cycle-diagrams </a:t>
            </a:r>
          </a:p>
        </p:txBody>
      </p:sp>
      <p:sp>
        <p:nvSpPr>
          <p:cNvPr id="4" name="Slide Number Placeholder 3"/>
          <p:cNvSpPr>
            <a:spLocks noGrp="1"/>
          </p:cNvSpPr>
          <p:nvPr>
            <p:ph type="sldNum" sz="quarter" idx="5"/>
          </p:nvPr>
        </p:nvSpPr>
        <p:spPr/>
        <p:txBody>
          <a:bodyPr/>
          <a:lstStyle/>
          <a:p>
            <a:fld id="{8BE44EB9-9CEE-CF45-98A9-C96EB459E060}" type="slidenum">
              <a:rPr lang="en-US" smtClean="0"/>
              <a:t>5</a:t>
            </a:fld>
            <a:endParaRPr lang="en-US"/>
          </a:p>
        </p:txBody>
      </p:sp>
    </p:spTree>
    <p:extLst>
      <p:ext uri="{BB962C8B-B14F-4D97-AF65-F5344CB8AC3E}">
        <p14:creationId xmlns:p14="http://schemas.microsoft.com/office/powerpoint/2010/main" val="3770728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Fall Creek Watershed, Hill, N. B.</a:t>
            </a:r>
          </a:p>
          <a:p>
            <a:r>
              <a:rPr lang="en-US" dirty="0"/>
              <a:t>Wesley </a:t>
            </a:r>
            <a:r>
              <a:rPr lang="en-US" dirty="0" err="1"/>
              <a:t>Swingley</a:t>
            </a:r>
            <a:endParaRPr lang="en-US" dirty="0"/>
          </a:p>
        </p:txBody>
      </p:sp>
      <p:sp>
        <p:nvSpPr>
          <p:cNvPr id="4" name="Slide Number Placeholder 3"/>
          <p:cNvSpPr>
            <a:spLocks noGrp="1"/>
          </p:cNvSpPr>
          <p:nvPr>
            <p:ph type="sldNum" sz="quarter" idx="10"/>
          </p:nvPr>
        </p:nvSpPr>
        <p:spPr/>
        <p:txBody>
          <a:bodyPr/>
          <a:lstStyle/>
          <a:p>
            <a:fld id="{7D9D7D5D-2DD6-2744-9B79-37DEA9820E46}" type="slidenum">
              <a:rPr lang="en-US" smtClean="0"/>
              <a:t>6</a:t>
            </a:fld>
            <a:endParaRPr lang="en-US"/>
          </a:p>
        </p:txBody>
      </p:sp>
    </p:spTree>
    <p:extLst>
      <p:ext uri="{BB962C8B-B14F-4D97-AF65-F5344CB8AC3E}">
        <p14:creationId xmlns:p14="http://schemas.microsoft.com/office/powerpoint/2010/main" val="966035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Grasshopper Geography Etsy shop</a:t>
            </a:r>
          </a:p>
        </p:txBody>
      </p:sp>
      <p:sp>
        <p:nvSpPr>
          <p:cNvPr id="4" name="Slide Number Placeholder 3"/>
          <p:cNvSpPr>
            <a:spLocks noGrp="1"/>
          </p:cNvSpPr>
          <p:nvPr>
            <p:ph type="sldNum" sz="quarter" idx="10"/>
          </p:nvPr>
        </p:nvSpPr>
        <p:spPr/>
        <p:txBody>
          <a:bodyPr/>
          <a:lstStyle/>
          <a:p>
            <a:fld id="{7D9D7D5D-2DD6-2744-9B79-37DEA9820E46}" type="slidenum">
              <a:rPr lang="en-US" smtClean="0"/>
              <a:t>7</a:t>
            </a:fld>
            <a:endParaRPr lang="en-US"/>
          </a:p>
        </p:txBody>
      </p:sp>
    </p:spTree>
    <p:extLst>
      <p:ext uri="{BB962C8B-B14F-4D97-AF65-F5344CB8AC3E}">
        <p14:creationId xmlns:p14="http://schemas.microsoft.com/office/powerpoint/2010/main" val="247758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E44EB9-9CEE-CF45-98A9-C96EB459E060}" type="slidenum">
              <a:rPr lang="en-US" smtClean="0"/>
              <a:t>9</a:t>
            </a:fld>
            <a:endParaRPr lang="en-US"/>
          </a:p>
        </p:txBody>
      </p:sp>
    </p:spTree>
    <p:extLst>
      <p:ext uri="{BB962C8B-B14F-4D97-AF65-F5344CB8AC3E}">
        <p14:creationId xmlns:p14="http://schemas.microsoft.com/office/powerpoint/2010/main" val="3301316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BE44EB9-9CEE-CF45-98A9-C96EB459E060}" type="slidenum">
              <a:rPr lang="en-US" smtClean="0"/>
              <a:t>10</a:t>
            </a:fld>
            <a:endParaRPr lang="en-US"/>
          </a:p>
        </p:txBody>
      </p:sp>
    </p:spTree>
    <p:extLst>
      <p:ext uri="{BB962C8B-B14F-4D97-AF65-F5344CB8AC3E}">
        <p14:creationId xmlns:p14="http://schemas.microsoft.com/office/powerpoint/2010/main" val="2353021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Show video</a:t>
            </a:r>
          </a:p>
          <a:p>
            <a:r>
              <a:rPr lang="en-US" b="1" dirty="0"/>
              <a:t>What can *you* do about it?</a:t>
            </a:r>
          </a:p>
          <a:p>
            <a:r>
              <a:rPr lang="en-US" dirty="0"/>
              <a:t>Here are some ways that you can make a difference in preventing eutrophication:</a:t>
            </a:r>
          </a:p>
          <a:p>
            <a:pPr>
              <a:buFont typeface="Arial" panose="020B0604020202020204" pitchFamily="34" charset="0"/>
              <a:buChar char="•"/>
            </a:pPr>
            <a:r>
              <a:rPr lang="en-US" dirty="0"/>
              <a:t>Reduce fertilizer use. Over-fertilizing your land can lead to runoff of nutrients into local water bodies.</a:t>
            </a:r>
          </a:p>
          <a:p>
            <a:pPr>
              <a:buFont typeface="Arial" panose="020B0604020202020204" pitchFamily="34" charset="0"/>
              <a:buChar char="•"/>
            </a:pPr>
            <a:r>
              <a:rPr lang="en-US" dirty="0"/>
              <a:t>Purchase phosphorus-free laundry detergents.</a:t>
            </a:r>
          </a:p>
          <a:p>
            <a:pPr>
              <a:buFont typeface="Arial" panose="020B0604020202020204" pitchFamily="34" charset="0"/>
              <a:buChar char="•"/>
            </a:pPr>
            <a:r>
              <a:rPr lang="en-US" dirty="0"/>
              <a:t>Reduce water usage during rain storms (laundry, dishwashing, etc.). When there is excess water in sewage systems, excess wastewater is dumped into lakes. Learn more about how this is happening in Chicago and </a:t>
            </a:r>
            <a:r>
              <a:rPr lang="en-US" dirty="0">
                <a:hlinkClick r:id="rId3"/>
              </a:rPr>
              <a:t>how to get involved</a:t>
            </a:r>
            <a:r>
              <a:rPr lang="en-US" dirty="0"/>
              <a:t>.</a:t>
            </a:r>
          </a:p>
          <a:p>
            <a:pPr>
              <a:buFont typeface="Arial" panose="020B0604020202020204" pitchFamily="34" charset="0"/>
              <a:buChar char="•"/>
            </a:pPr>
            <a:r>
              <a:rPr lang="en-US" dirty="0"/>
              <a:t>Reduce your carbon footprint. You can reduce carbon emissions and mitigate climate change in many ways, such as recycling and composting, riding a bike or walking, unplugging chargers and appliances when not in use, buying local produce, and </a:t>
            </a:r>
            <a:r>
              <a:rPr lang="en-US" dirty="0">
                <a:hlinkClick r:id="rId4"/>
              </a:rPr>
              <a:t>more</a:t>
            </a: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BE44EB9-9CEE-CF45-98A9-C96EB459E060}" type="slidenum">
              <a:rPr lang="en-US" smtClean="0"/>
              <a:t>13</a:t>
            </a:fld>
            <a:endParaRPr lang="en-US"/>
          </a:p>
        </p:txBody>
      </p:sp>
    </p:spTree>
    <p:extLst>
      <p:ext uri="{BB962C8B-B14F-4D97-AF65-F5344CB8AC3E}">
        <p14:creationId xmlns:p14="http://schemas.microsoft.com/office/powerpoint/2010/main" val="681935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BE44EB9-9CEE-CF45-98A9-C96EB459E060}" type="slidenum">
              <a:rPr lang="en-US" smtClean="0"/>
              <a:t>14</a:t>
            </a:fld>
            <a:endParaRPr lang="en-US"/>
          </a:p>
        </p:txBody>
      </p:sp>
    </p:spTree>
    <p:extLst>
      <p:ext uri="{BB962C8B-B14F-4D97-AF65-F5344CB8AC3E}">
        <p14:creationId xmlns:p14="http://schemas.microsoft.com/office/powerpoint/2010/main" val="2809377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BE44EB9-9CEE-CF45-98A9-C96EB459E060}" type="slidenum">
              <a:rPr lang="en-US" smtClean="0"/>
              <a:t>15</a:t>
            </a:fld>
            <a:endParaRPr lang="en-US"/>
          </a:p>
        </p:txBody>
      </p:sp>
    </p:spTree>
    <p:extLst>
      <p:ext uri="{BB962C8B-B14F-4D97-AF65-F5344CB8AC3E}">
        <p14:creationId xmlns:p14="http://schemas.microsoft.com/office/powerpoint/2010/main" val="784672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wusfnews.wusf.usf.edu</a:t>
            </a:r>
            <a:r>
              <a:rPr lang="en-US" dirty="0"/>
              <a:t>/environment/2021-08-04/gulf-dead-zone-is-larger-than-average</a:t>
            </a:r>
          </a:p>
        </p:txBody>
      </p:sp>
      <p:sp>
        <p:nvSpPr>
          <p:cNvPr id="4" name="Slide Number Placeholder 3"/>
          <p:cNvSpPr>
            <a:spLocks noGrp="1"/>
          </p:cNvSpPr>
          <p:nvPr>
            <p:ph type="sldNum" sz="quarter" idx="5"/>
          </p:nvPr>
        </p:nvSpPr>
        <p:spPr/>
        <p:txBody>
          <a:bodyPr/>
          <a:lstStyle/>
          <a:p>
            <a:fld id="{8BE44EB9-9CEE-CF45-98A9-C96EB459E060}" type="slidenum">
              <a:rPr lang="en-US" smtClean="0"/>
              <a:t>16</a:t>
            </a:fld>
            <a:endParaRPr lang="en-US"/>
          </a:p>
        </p:txBody>
      </p:sp>
    </p:spTree>
    <p:extLst>
      <p:ext uri="{BB962C8B-B14F-4D97-AF65-F5344CB8AC3E}">
        <p14:creationId xmlns:p14="http://schemas.microsoft.com/office/powerpoint/2010/main" val="21182815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Hill, N. B.</a:t>
            </a:r>
          </a:p>
        </p:txBody>
      </p:sp>
      <p:sp>
        <p:nvSpPr>
          <p:cNvPr id="4" name="Slide Number Placeholder 3"/>
          <p:cNvSpPr>
            <a:spLocks noGrp="1"/>
          </p:cNvSpPr>
          <p:nvPr>
            <p:ph type="sldNum" sz="quarter" idx="10"/>
          </p:nvPr>
        </p:nvSpPr>
        <p:spPr/>
        <p:txBody>
          <a:bodyPr/>
          <a:lstStyle/>
          <a:p>
            <a:fld id="{7D9D7D5D-2DD6-2744-9B79-37DEA9820E46}" type="slidenum">
              <a:rPr lang="en-US" smtClean="0"/>
              <a:t>19</a:t>
            </a:fld>
            <a:endParaRPr lang="en-US"/>
          </a:p>
        </p:txBody>
      </p:sp>
    </p:spTree>
    <p:extLst>
      <p:ext uri="{BB962C8B-B14F-4D97-AF65-F5344CB8AC3E}">
        <p14:creationId xmlns:p14="http://schemas.microsoft.com/office/powerpoint/2010/main" val="6285271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D9D7D5D-2DD6-2744-9B79-37DEA9820E46}" type="slidenum">
              <a:rPr lang="en-US" smtClean="0"/>
              <a:t>20</a:t>
            </a:fld>
            <a:endParaRPr lang="en-US"/>
          </a:p>
        </p:txBody>
      </p:sp>
    </p:spTree>
    <p:extLst>
      <p:ext uri="{BB962C8B-B14F-4D97-AF65-F5344CB8AC3E}">
        <p14:creationId xmlns:p14="http://schemas.microsoft.com/office/powerpoint/2010/main" val="19748559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Hill, N. B.</a:t>
            </a:r>
          </a:p>
        </p:txBody>
      </p:sp>
      <p:sp>
        <p:nvSpPr>
          <p:cNvPr id="4" name="Slide Number Placeholder 3"/>
          <p:cNvSpPr>
            <a:spLocks noGrp="1"/>
          </p:cNvSpPr>
          <p:nvPr>
            <p:ph type="sldNum" sz="quarter" idx="10"/>
          </p:nvPr>
        </p:nvSpPr>
        <p:spPr/>
        <p:txBody>
          <a:bodyPr/>
          <a:lstStyle/>
          <a:p>
            <a:fld id="{7D9D7D5D-2DD6-2744-9B79-37DEA9820E46}" type="slidenum">
              <a:rPr lang="en-US" smtClean="0"/>
              <a:t>21</a:t>
            </a:fld>
            <a:endParaRPr lang="en-US"/>
          </a:p>
        </p:txBody>
      </p:sp>
    </p:spTree>
    <p:extLst>
      <p:ext uri="{BB962C8B-B14F-4D97-AF65-F5344CB8AC3E}">
        <p14:creationId xmlns:p14="http://schemas.microsoft.com/office/powerpoint/2010/main" val="22942130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Boyd, </a:t>
            </a:r>
            <a:r>
              <a:rPr lang="en-US" i="1" dirty="0"/>
              <a:t>Water Quality</a:t>
            </a:r>
            <a:r>
              <a:rPr lang="en-US" i="0" dirty="0"/>
              <a:t>, 2020</a:t>
            </a:r>
            <a:endParaRPr lang="en-US" dirty="0"/>
          </a:p>
        </p:txBody>
      </p:sp>
      <p:sp>
        <p:nvSpPr>
          <p:cNvPr id="4" name="Slide Number Placeholder 3"/>
          <p:cNvSpPr>
            <a:spLocks noGrp="1"/>
          </p:cNvSpPr>
          <p:nvPr>
            <p:ph type="sldNum" sz="quarter" idx="5"/>
          </p:nvPr>
        </p:nvSpPr>
        <p:spPr/>
        <p:txBody>
          <a:bodyPr/>
          <a:lstStyle/>
          <a:p>
            <a:fld id="{8BE44EB9-9CEE-CF45-98A9-C96EB459E060}" type="slidenum">
              <a:rPr lang="en-US" smtClean="0"/>
              <a:t>22</a:t>
            </a:fld>
            <a:endParaRPr lang="en-US"/>
          </a:p>
        </p:txBody>
      </p:sp>
    </p:spTree>
    <p:extLst>
      <p:ext uri="{BB962C8B-B14F-4D97-AF65-F5344CB8AC3E}">
        <p14:creationId xmlns:p14="http://schemas.microsoft.com/office/powerpoint/2010/main" val="4779936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E44EB9-9CEE-CF45-98A9-C96EB459E060}" type="slidenum">
              <a:rPr lang="en-US" smtClean="0"/>
              <a:t>23</a:t>
            </a:fld>
            <a:endParaRPr lang="en-US"/>
          </a:p>
        </p:txBody>
      </p:sp>
    </p:spTree>
    <p:extLst>
      <p:ext uri="{BB962C8B-B14F-4D97-AF65-F5344CB8AC3E}">
        <p14:creationId xmlns:p14="http://schemas.microsoft.com/office/powerpoint/2010/main" val="22912691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Hill, N. B.</a:t>
            </a:r>
          </a:p>
        </p:txBody>
      </p:sp>
      <p:sp>
        <p:nvSpPr>
          <p:cNvPr id="4" name="Slide Number Placeholder 3"/>
          <p:cNvSpPr>
            <a:spLocks noGrp="1"/>
          </p:cNvSpPr>
          <p:nvPr>
            <p:ph type="sldNum" sz="quarter" idx="5"/>
          </p:nvPr>
        </p:nvSpPr>
        <p:spPr/>
        <p:txBody>
          <a:bodyPr/>
          <a:lstStyle/>
          <a:p>
            <a:fld id="{8BE44EB9-9CEE-CF45-98A9-C96EB459E060}" type="slidenum">
              <a:rPr lang="en-US" smtClean="0"/>
              <a:t>24</a:t>
            </a:fld>
            <a:endParaRPr lang="en-US"/>
          </a:p>
        </p:txBody>
      </p:sp>
    </p:spTree>
    <p:extLst>
      <p:ext uri="{BB962C8B-B14F-4D97-AF65-F5344CB8AC3E}">
        <p14:creationId xmlns:p14="http://schemas.microsoft.com/office/powerpoint/2010/main" val="24972596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D9D7D5D-2DD6-2744-9B79-37DEA9820E46}" type="slidenum">
              <a:rPr lang="en-US" smtClean="0"/>
              <a:t>25</a:t>
            </a:fld>
            <a:endParaRPr lang="en-US"/>
          </a:p>
        </p:txBody>
      </p:sp>
    </p:spTree>
    <p:extLst>
      <p:ext uri="{BB962C8B-B14F-4D97-AF65-F5344CB8AC3E}">
        <p14:creationId xmlns:p14="http://schemas.microsoft.com/office/powerpoint/2010/main" val="19315088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Hill, N. B.</a:t>
            </a:r>
          </a:p>
        </p:txBody>
      </p:sp>
      <p:sp>
        <p:nvSpPr>
          <p:cNvPr id="4" name="Slide Number Placeholder 3"/>
          <p:cNvSpPr>
            <a:spLocks noGrp="1"/>
          </p:cNvSpPr>
          <p:nvPr>
            <p:ph type="sldNum" sz="quarter" idx="5"/>
          </p:nvPr>
        </p:nvSpPr>
        <p:spPr/>
        <p:txBody>
          <a:bodyPr/>
          <a:lstStyle/>
          <a:p>
            <a:fld id="{8BE44EB9-9CEE-CF45-98A9-C96EB459E060}" type="slidenum">
              <a:rPr lang="en-US" smtClean="0"/>
              <a:t>26</a:t>
            </a:fld>
            <a:endParaRPr lang="en-US"/>
          </a:p>
        </p:txBody>
      </p:sp>
    </p:spTree>
    <p:extLst>
      <p:ext uri="{BB962C8B-B14F-4D97-AF65-F5344CB8AC3E}">
        <p14:creationId xmlns:p14="http://schemas.microsoft.com/office/powerpoint/2010/main" val="32383176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students a few minutes to read this</a:t>
            </a:r>
          </a:p>
        </p:txBody>
      </p:sp>
      <p:sp>
        <p:nvSpPr>
          <p:cNvPr id="4" name="Slide Number Placeholder 3"/>
          <p:cNvSpPr>
            <a:spLocks noGrp="1"/>
          </p:cNvSpPr>
          <p:nvPr>
            <p:ph type="sldNum" sz="quarter" idx="5"/>
          </p:nvPr>
        </p:nvSpPr>
        <p:spPr/>
        <p:txBody>
          <a:bodyPr/>
          <a:lstStyle/>
          <a:p>
            <a:fld id="{8BE44EB9-9CEE-CF45-98A9-C96EB459E060}" type="slidenum">
              <a:rPr lang="en-US" smtClean="0"/>
              <a:t>32</a:t>
            </a:fld>
            <a:endParaRPr lang="en-US"/>
          </a:p>
        </p:txBody>
      </p:sp>
    </p:spTree>
    <p:extLst>
      <p:ext uri="{BB962C8B-B14F-4D97-AF65-F5344CB8AC3E}">
        <p14:creationId xmlns:p14="http://schemas.microsoft.com/office/powerpoint/2010/main" val="18216090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Boyd, </a:t>
            </a:r>
            <a:r>
              <a:rPr lang="en-US" i="1" dirty="0"/>
              <a:t>Water Quality, </a:t>
            </a:r>
            <a:r>
              <a:rPr lang="en-US" i="0" dirty="0"/>
              <a:t>2020</a:t>
            </a:r>
            <a:endParaRPr lang="en-US" dirty="0"/>
          </a:p>
        </p:txBody>
      </p:sp>
      <p:sp>
        <p:nvSpPr>
          <p:cNvPr id="4" name="Slide Number Placeholder 3"/>
          <p:cNvSpPr>
            <a:spLocks noGrp="1"/>
          </p:cNvSpPr>
          <p:nvPr>
            <p:ph type="sldNum" sz="quarter" idx="5"/>
          </p:nvPr>
        </p:nvSpPr>
        <p:spPr/>
        <p:txBody>
          <a:bodyPr/>
          <a:lstStyle/>
          <a:p>
            <a:fld id="{8BE44EB9-9CEE-CF45-98A9-C96EB459E060}" type="slidenum">
              <a:rPr lang="en-US" smtClean="0"/>
              <a:t>33</a:t>
            </a:fld>
            <a:endParaRPr lang="en-US"/>
          </a:p>
        </p:txBody>
      </p:sp>
    </p:spTree>
    <p:extLst>
      <p:ext uri="{BB962C8B-B14F-4D97-AF65-F5344CB8AC3E}">
        <p14:creationId xmlns:p14="http://schemas.microsoft.com/office/powerpoint/2010/main" val="23478904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7">
            <a:extLst>
              <a:ext uri="{FF2B5EF4-FFF2-40B4-BE49-F238E27FC236}">
                <a16:creationId xmlns:a16="http://schemas.microsoft.com/office/drawing/2014/main" id="{F66BDA60-4937-4767-5408-B4806AC0FB9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6C19429-F19B-9240-9BD5-DC32EE8658A3}" type="slidenum">
              <a:rPr lang="en-US" altLang="en-US"/>
              <a:pPr>
                <a:spcBef>
                  <a:spcPct val="0"/>
                </a:spcBef>
              </a:pPr>
              <a:t>34</a:t>
            </a:fld>
            <a:endParaRPr lang="en-US" altLang="en-US"/>
          </a:p>
        </p:txBody>
      </p:sp>
      <p:sp>
        <p:nvSpPr>
          <p:cNvPr id="74754" name="Rectangle 2">
            <a:extLst>
              <a:ext uri="{FF2B5EF4-FFF2-40B4-BE49-F238E27FC236}">
                <a16:creationId xmlns:a16="http://schemas.microsoft.com/office/drawing/2014/main" id="{5892825D-B755-D153-7AE2-0043AB9A21FA}"/>
              </a:ext>
            </a:extLst>
          </p:cNvPr>
          <p:cNvSpPr>
            <a:spLocks noGrp="1" noRot="1" noChangeAspect="1" noChangeArrowheads="1" noTextEdit="1"/>
          </p:cNvSpPr>
          <p:nvPr>
            <p:ph type="sldImg"/>
          </p:nvPr>
        </p:nvSpPr>
        <p:spPr>
          <a:ln/>
        </p:spPr>
      </p:sp>
      <p:sp>
        <p:nvSpPr>
          <p:cNvPr id="74755" name="Rectangle 3">
            <a:extLst>
              <a:ext uri="{FF2B5EF4-FFF2-40B4-BE49-F238E27FC236}">
                <a16:creationId xmlns:a16="http://schemas.microsoft.com/office/drawing/2014/main" id="{7379C837-4476-51FF-06D5-BC9D5AF2417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Fink et al., 2016</a:t>
            </a:r>
          </a:p>
        </p:txBody>
      </p:sp>
      <p:sp>
        <p:nvSpPr>
          <p:cNvPr id="4" name="Slide Number Placeholder 3"/>
          <p:cNvSpPr>
            <a:spLocks noGrp="1"/>
          </p:cNvSpPr>
          <p:nvPr>
            <p:ph type="sldNum" sz="quarter" idx="5"/>
          </p:nvPr>
        </p:nvSpPr>
        <p:spPr/>
        <p:txBody>
          <a:bodyPr/>
          <a:lstStyle/>
          <a:p>
            <a:fld id="{8BE44EB9-9CEE-CF45-98A9-C96EB459E060}" type="slidenum">
              <a:rPr lang="en-US" smtClean="0"/>
              <a:t>36</a:t>
            </a:fld>
            <a:endParaRPr lang="en-US"/>
          </a:p>
        </p:txBody>
      </p:sp>
    </p:spTree>
    <p:extLst>
      <p:ext uri="{BB962C8B-B14F-4D97-AF65-F5344CB8AC3E}">
        <p14:creationId xmlns:p14="http://schemas.microsoft.com/office/powerpoint/2010/main" val="38087417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Boyd, </a:t>
            </a:r>
            <a:r>
              <a:rPr lang="en-US" i="1" dirty="0"/>
              <a:t>Water Quality</a:t>
            </a:r>
            <a:r>
              <a:rPr lang="en-US" i="0" dirty="0"/>
              <a:t>, 2020</a:t>
            </a:r>
            <a:endParaRPr lang="en-US" dirty="0"/>
          </a:p>
        </p:txBody>
      </p:sp>
      <p:sp>
        <p:nvSpPr>
          <p:cNvPr id="4" name="Slide Number Placeholder 3"/>
          <p:cNvSpPr>
            <a:spLocks noGrp="1"/>
          </p:cNvSpPr>
          <p:nvPr>
            <p:ph type="sldNum" sz="quarter" idx="5"/>
          </p:nvPr>
        </p:nvSpPr>
        <p:spPr/>
        <p:txBody>
          <a:bodyPr/>
          <a:lstStyle/>
          <a:p>
            <a:fld id="{8BE44EB9-9CEE-CF45-98A9-C96EB459E060}" type="slidenum">
              <a:rPr lang="en-US" smtClean="0"/>
              <a:t>37</a:t>
            </a:fld>
            <a:endParaRPr lang="en-US"/>
          </a:p>
        </p:txBody>
      </p:sp>
    </p:spTree>
    <p:extLst>
      <p:ext uri="{BB962C8B-B14F-4D97-AF65-F5344CB8AC3E}">
        <p14:creationId xmlns:p14="http://schemas.microsoft.com/office/powerpoint/2010/main" val="19007750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8BE44EB9-9CEE-CF45-98A9-C96EB459E060}" type="slidenum">
              <a:rPr lang="en-US" smtClean="0"/>
              <a:t>39</a:t>
            </a:fld>
            <a:endParaRPr lang="en-US"/>
          </a:p>
        </p:txBody>
      </p:sp>
    </p:spTree>
    <p:extLst>
      <p:ext uri="{BB962C8B-B14F-4D97-AF65-F5344CB8AC3E}">
        <p14:creationId xmlns:p14="http://schemas.microsoft.com/office/powerpoint/2010/main" val="40309193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8e9e0566db_0_9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8e9e0566db_0_9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MCLG: Maximum contaminant level goal</a:t>
            </a:r>
          </a:p>
          <a:p>
            <a:pPr marL="0" lvl="0" indent="0" algn="l" rtl="0">
              <a:spcBef>
                <a:spcPts val="0"/>
              </a:spcBef>
              <a:spcAft>
                <a:spcPts val="0"/>
              </a:spcAft>
              <a:buNone/>
            </a:pPr>
            <a:r>
              <a:rPr lang="en-US" dirty="0"/>
              <a:t>U.S. EPA</a:t>
            </a:r>
            <a:endParaRPr dirty="0"/>
          </a:p>
        </p:txBody>
      </p:sp>
      <p:sp>
        <p:nvSpPr>
          <p:cNvPr id="177" name="Google Shape;177;g8e9e0566db_0_9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
              <a:t>52</a:t>
            </a:fld>
            <a:endParaRPr/>
          </a:p>
        </p:txBody>
      </p:sp>
    </p:spTree>
    <p:extLst>
      <p:ext uri="{BB962C8B-B14F-4D97-AF65-F5344CB8AC3E}">
        <p14:creationId xmlns:p14="http://schemas.microsoft.com/office/powerpoint/2010/main" val="4378670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8e9e0566db_0_17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8e9e0566db_0_17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Wesley </a:t>
            </a:r>
            <a:r>
              <a:rPr lang="en-US" dirty="0" err="1"/>
              <a:t>Swingley</a:t>
            </a:r>
            <a:endParaRPr dirty="0"/>
          </a:p>
        </p:txBody>
      </p:sp>
      <p:sp>
        <p:nvSpPr>
          <p:cNvPr id="165" name="Google Shape;165;g8e9e0566db_0_178: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
              <a:t>53</a:t>
            </a:fld>
            <a:endParaRPr/>
          </a:p>
        </p:txBody>
      </p:sp>
    </p:spTree>
    <p:extLst>
      <p:ext uri="{BB962C8B-B14F-4D97-AF65-F5344CB8AC3E}">
        <p14:creationId xmlns:p14="http://schemas.microsoft.com/office/powerpoint/2010/main" val="22214630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8e9e0566db_0_17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8e9e0566db_0_17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Wesley </a:t>
            </a:r>
            <a:r>
              <a:rPr lang="en-US" dirty="0" err="1"/>
              <a:t>Swingley</a:t>
            </a:r>
            <a:endParaRPr dirty="0"/>
          </a:p>
        </p:txBody>
      </p:sp>
      <p:sp>
        <p:nvSpPr>
          <p:cNvPr id="165" name="Google Shape;165;g8e9e0566db_0_178: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
              <a:t>54</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8e9e0566db_0_17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8e9e0566db_0_17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5" name="Google Shape;165;g8e9e0566db_0_178: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
              <a:t>55</a:t>
            </a:fld>
            <a:endParaRPr/>
          </a:p>
        </p:txBody>
      </p:sp>
    </p:spTree>
    <p:extLst>
      <p:ext uri="{BB962C8B-B14F-4D97-AF65-F5344CB8AC3E}">
        <p14:creationId xmlns:p14="http://schemas.microsoft.com/office/powerpoint/2010/main" val="5054121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8e9e0566db_0_9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8e9e0566db_0_9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Wesley </a:t>
            </a:r>
            <a:r>
              <a:rPr lang="en-US" dirty="0" err="1"/>
              <a:t>Swingley</a:t>
            </a:r>
            <a:endParaRPr dirty="0"/>
          </a:p>
        </p:txBody>
      </p:sp>
      <p:sp>
        <p:nvSpPr>
          <p:cNvPr id="177" name="Google Shape;177;g8e9e0566db_0_9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
              <a:t>56</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3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3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a:t>57</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4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Source 1: https://www.conceptdraw.com/How-To-Guide/concept-map</a:t>
            </a:r>
            <a:endParaRPr/>
          </a:p>
          <a:p>
            <a:pPr marL="0" lvl="0" indent="0" algn="l" rtl="0">
              <a:spcBef>
                <a:spcPts val="0"/>
              </a:spcBef>
              <a:spcAft>
                <a:spcPts val="0"/>
              </a:spcAft>
              <a:buNone/>
            </a:pPr>
            <a:r>
              <a:rPr lang="en"/>
              <a:t>Source 2: https://www.pinterest.co.uk/pin/537476536748491475/</a:t>
            </a:r>
            <a:endParaRPr/>
          </a:p>
        </p:txBody>
      </p:sp>
      <p:sp>
        <p:nvSpPr>
          <p:cNvPr id="196" name="Google Shape;196;p4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a:t>58</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p4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1" name="Google Shape;291;p4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2" name="Google Shape;292;p4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a:t>59</a:t>
            </a:fld>
            <a:endParaRPr/>
          </a:p>
        </p:txBody>
      </p:sp>
    </p:spTree>
    <p:extLst>
      <p:ext uri="{BB962C8B-B14F-4D97-AF65-F5344CB8AC3E}">
        <p14:creationId xmlns:p14="http://schemas.microsoft.com/office/powerpoint/2010/main" val="3986873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4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5" name="Google Shape;215;p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D9D7D5D-2DD6-2744-9B79-37DEA9820E46}" type="slidenum">
              <a:rPr lang="en-US" smtClean="0"/>
              <a:t>61</a:t>
            </a:fld>
            <a:endParaRPr lang="en-US"/>
          </a:p>
        </p:txBody>
      </p:sp>
    </p:spTree>
    <p:extLst>
      <p:ext uri="{BB962C8B-B14F-4D97-AF65-F5344CB8AC3E}">
        <p14:creationId xmlns:p14="http://schemas.microsoft.com/office/powerpoint/2010/main" val="652598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A7D46-2CA0-9041-8041-273971EB86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03FA3BD-A0B5-1F4F-AA5B-C5FFEAE89C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DC3E0E-07F8-CD48-91B9-FF8E01677DC6}"/>
              </a:ext>
            </a:extLst>
          </p:cNvPr>
          <p:cNvSpPr>
            <a:spLocks noGrp="1"/>
          </p:cNvSpPr>
          <p:nvPr>
            <p:ph type="dt" sz="half" idx="10"/>
          </p:nvPr>
        </p:nvSpPr>
        <p:spPr/>
        <p:txBody>
          <a:bodyPr/>
          <a:lstStyle/>
          <a:p>
            <a:fld id="{324DEF58-1D4A-9F45-9D34-920707A154EA}" type="datetimeFigureOut">
              <a:rPr lang="en-US" smtClean="0"/>
              <a:t>5/16/23</a:t>
            </a:fld>
            <a:endParaRPr lang="en-US"/>
          </a:p>
        </p:txBody>
      </p:sp>
      <p:sp>
        <p:nvSpPr>
          <p:cNvPr id="5" name="Footer Placeholder 4">
            <a:extLst>
              <a:ext uri="{FF2B5EF4-FFF2-40B4-BE49-F238E27FC236}">
                <a16:creationId xmlns:a16="http://schemas.microsoft.com/office/drawing/2014/main" id="{A1FE0E9B-B8CF-044F-926E-EC3A446392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FBC9A2-77E8-334C-88E9-81A323C44F7A}"/>
              </a:ext>
            </a:extLst>
          </p:cNvPr>
          <p:cNvSpPr>
            <a:spLocks noGrp="1"/>
          </p:cNvSpPr>
          <p:nvPr>
            <p:ph type="sldNum" sz="quarter" idx="12"/>
          </p:nvPr>
        </p:nvSpPr>
        <p:spPr/>
        <p:txBody>
          <a:bodyPr/>
          <a:lstStyle/>
          <a:p>
            <a:fld id="{199405DE-7633-3C4D-BF16-89A55355B447}" type="slidenum">
              <a:rPr lang="en-US" smtClean="0"/>
              <a:t>‹#›</a:t>
            </a:fld>
            <a:endParaRPr lang="en-US"/>
          </a:p>
        </p:txBody>
      </p:sp>
    </p:spTree>
    <p:extLst>
      <p:ext uri="{BB962C8B-B14F-4D97-AF65-F5344CB8AC3E}">
        <p14:creationId xmlns:p14="http://schemas.microsoft.com/office/powerpoint/2010/main" val="3255120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AE3A3-E90D-B647-89B3-B3F365A28B8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38EA97A-19A6-8D49-AB0F-510DCEC5D88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8A5227-3A51-144D-8894-39B74E35333F}"/>
              </a:ext>
            </a:extLst>
          </p:cNvPr>
          <p:cNvSpPr>
            <a:spLocks noGrp="1"/>
          </p:cNvSpPr>
          <p:nvPr>
            <p:ph type="dt" sz="half" idx="10"/>
          </p:nvPr>
        </p:nvSpPr>
        <p:spPr/>
        <p:txBody>
          <a:bodyPr/>
          <a:lstStyle/>
          <a:p>
            <a:fld id="{324DEF58-1D4A-9F45-9D34-920707A154EA}" type="datetimeFigureOut">
              <a:rPr lang="en-US" smtClean="0"/>
              <a:t>5/16/23</a:t>
            </a:fld>
            <a:endParaRPr lang="en-US"/>
          </a:p>
        </p:txBody>
      </p:sp>
      <p:sp>
        <p:nvSpPr>
          <p:cNvPr id="5" name="Footer Placeholder 4">
            <a:extLst>
              <a:ext uri="{FF2B5EF4-FFF2-40B4-BE49-F238E27FC236}">
                <a16:creationId xmlns:a16="http://schemas.microsoft.com/office/drawing/2014/main" id="{13CA8344-732B-3848-A91C-AEAB66DC84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7F1CC9-70DA-164C-AA27-BB9FFBC2CAC9}"/>
              </a:ext>
            </a:extLst>
          </p:cNvPr>
          <p:cNvSpPr>
            <a:spLocks noGrp="1"/>
          </p:cNvSpPr>
          <p:nvPr>
            <p:ph type="sldNum" sz="quarter" idx="12"/>
          </p:nvPr>
        </p:nvSpPr>
        <p:spPr/>
        <p:txBody>
          <a:bodyPr/>
          <a:lstStyle/>
          <a:p>
            <a:fld id="{199405DE-7633-3C4D-BF16-89A55355B447}" type="slidenum">
              <a:rPr lang="en-US" smtClean="0"/>
              <a:t>‹#›</a:t>
            </a:fld>
            <a:endParaRPr lang="en-US"/>
          </a:p>
        </p:txBody>
      </p:sp>
    </p:spTree>
    <p:extLst>
      <p:ext uri="{BB962C8B-B14F-4D97-AF65-F5344CB8AC3E}">
        <p14:creationId xmlns:p14="http://schemas.microsoft.com/office/powerpoint/2010/main" val="3674773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0E6B7-469C-7B4D-A54C-7227C3BF5F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8662829-7DA1-474E-A55C-6FDB16EC39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28FB2BB-3905-824D-A3E0-8DF30BE23B99}"/>
              </a:ext>
            </a:extLst>
          </p:cNvPr>
          <p:cNvSpPr>
            <a:spLocks noGrp="1"/>
          </p:cNvSpPr>
          <p:nvPr>
            <p:ph type="dt" sz="half" idx="10"/>
          </p:nvPr>
        </p:nvSpPr>
        <p:spPr/>
        <p:txBody>
          <a:bodyPr/>
          <a:lstStyle/>
          <a:p>
            <a:fld id="{324DEF58-1D4A-9F45-9D34-920707A154EA}" type="datetimeFigureOut">
              <a:rPr lang="en-US" smtClean="0"/>
              <a:t>5/16/23</a:t>
            </a:fld>
            <a:endParaRPr lang="en-US"/>
          </a:p>
        </p:txBody>
      </p:sp>
      <p:sp>
        <p:nvSpPr>
          <p:cNvPr id="5" name="Footer Placeholder 4">
            <a:extLst>
              <a:ext uri="{FF2B5EF4-FFF2-40B4-BE49-F238E27FC236}">
                <a16:creationId xmlns:a16="http://schemas.microsoft.com/office/drawing/2014/main" id="{6063D775-336D-DF4B-AD74-374D0FCCE8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91F64B-E48A-D54A-800D-2AC829097855}"/>
              </a:ext>
            </a:extLst>
          </p:cNvPr>
          <p:cNvSpPr>
            <a:spLocks noGrp="1"/>
          </p:cNvSpPr>
          <p:nvPr>
            <p:ph type="sldNum" sz="quarter" idx="12"/>
          </p:nvPr>
        </p:nvSpPr>
        <p:spPr/>
        <p:txBody>
          <a:bodyPr/>
          <a:lstStyle/>
          <a:p>
            <a:fld id="{199405DE-7633-3C4D-BF16-89A55355B447}" type="slidenum">
              <a:rPr lang="en-US" smtClean="0"/>
              <a:t>‹#›</a:t>
            </a:fld>
            <a:endParaRPr lang="en-US"/>
          </a:p>
        </p:txBody>
      </p:sp>
    </p:spTree>
    <p:extLst>
      <p:ext uri="{BB962C8B-B14F-4D97-AF65-F5344CB8AC3E}">
        <p14:creationId xmlns:p14="http://schemas.microsoft.com/office/powerpoint/2010/main" val="3849575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53485-7595-2C46-9FB3-9B9BC6647C4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B7617CD-CF8E-9E47-862D-937DAC17FF3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A9A8001-243F-894C-A7A3-84B4910BBA1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BDC7B29-7A1F-2841-8E51-9A54D99534E5}"/>
              </a:ext>
            </a:extLst>
          </p:cNvPr>
          <p:cNvSpPr>
            <a:spLocks noGrp="1"/>
          </p:cNvSpPr>
          <p:nvPr>
            <p:ph type="dt" sz="half" idx="10"/>
          </p:nvPr>
        </p:nvSpPr>
        <p:spPr/>
        <p:txBody>
          <a:bodyPr/>
          <a:lstStyle/>
          <a:p>
            <a:fld id="{324DEF58-1D4A-9F45-9D34-920707A154EA}" type="datetimeFigureOut">
              <a:rPr lang="en-US" smtClean="0"/>
              <a:t>5/16/23</a:t>
            </a:fld>
            <a:endParaRPr lang="en-US"/>
          </a:p>
        </p:txBody>
      </p:sp>
      <p:sp>
        <p:nvSpPr>
          <p:cNvPr id="6" name="Footer Placeholder 5">
            <a:extLst>
              <a:ext uri="{FF2B5EF4-FFF2-40B4-BE49-F238E27FC236}">
                <a16:creationId xmlns:a16="http://schemas.microsoft.com/office/drawing/2014/main" id="{6ED6177A-DE11-0742-AC75-F5637142FC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4606FD-FCAD-AF4E-921A-A262D53BB545}"/>
              </a:ext>
            </a:extLst>
          </p:cNvPr>
          <p:cNvSpPr>
            <a:spLocks noGrp="1"/>
          </p:cNvSpPr>
          <p:nvPr>
            <p:ph type="sldNum" sz="quarter" idx="12"/>
          </p:nvPr>
        </p:nvSpPr>
        <p:spPr/>
        <p:txBody>
          <a:bodyPr/>
          <a:lstStyle/>
          <a:p>
            <a:fld id="{199405DE-7633-3C4D-BF16-89A55355B447}" type="slidenum">
              <a:rPr lang="en-US" smtClean="0"/>
              <a:t>‹#›</a:t>
            </a:fld>
            <a:endParaRPr lang="en-US"/>
          </a:p>
        </p:txBody>
      </p:sp>
    </p:spTree>
    <p:extLst>
      <p:ext uri="{BB962C8B-B14F-4D97-AF65-F5344CB8AC3E}">
        <p14:creationId xmlns:p14="http://schemas.microsoft.com/office/powerpoint/2010/main" val="47404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98B9C-5152-9648-AAD4-501B3349820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AD5F198-03E4-9547-A8B0-DA3D37F841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B6E46B6-78E6-F147-B3DE-8360D61B63C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81E35AF-94C2-EE46-BEB5-B8D8B97B66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0A77919-E20B-2445-9232-15B8C80531D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482BB01-BF52-2B4B-BB32-659133DFBBD3}"/>
              </a:ext>
            </a:extLst>
          </p:cNvPr>
          <p:cNvSpPr>
            <a:spLocks noGrp="1"/>
          </p:cNvSpPr>
          <p:nvPr>
            <p:ph type="dt" sz="half" idx="10"/>
          </p:nvPr>
        </p:nvSpPr>
        <p:spPr/>
        <p:txBody>
          <a:bodyPr/>
          <a:lstStyle/>
          <a:p>
            <a:fld id="{324DEF58-1D4A-9F45-9D34-920707A154EA}" type="datetimeFigureOut">
              <a:rPr lang="en-US" smtClean="0"/>
              <a:t>5/16/23</a:t>
            </a:fld>
            <a:endParaRPr lang="en-US"/>
          </a:p>
        </p:txBody>
      </p:sp>
      <p:sp>
        <p:nvSpPr>
          <p:cNvPr id="8" name="Footer Placeholder 7">
            <a:extLst>
              <a:ext uri="{FF2B5EF4-FFF2-40B4-BE49-F238E27FC236}">
                <a16:creationId xmlns:a16="http://schemas.microsoft.com/office/drawing/2014/main" id="{3ED9567F-904D-634D-BF0A-B9853932F34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0B58BF-0995-034F-B8FA-67443A032694}"/>
              </a:ext>
            </a:extLst>
          </p:cNvPr>
          <p:cNvSpPr>
            <a:spLocks noGrp="1"/>
          </p:cNvSpPr>
          <p:nvPr>
            <p:ph type="sldNum" sz="quarter" idx="12"/>
          </p:nvPr>
        </p:nvSpPr>
        <p:spPr/>
        <p:txBody>
          <a:bodyPr/>
          <a:lstStyle/>
          <a:p>
            <a:fld id="{199405DE-7633-3C4D-BF16-89A55355B447}" type="slidenum">
              <a:rPr lang="en-US" smtClean="0"/>
              <a:t>‹#›</a:t>
            </a:fld>
            <a:endParaRPr lang="en-US"/>
          </a:p>
        </p:txBody>
      </p:sp>
    </p:spTree>
    <p:extLst>
      <p:ext uri="{BB962C8B-B14F-4D97-AF65-F5344CB8AC3E}">
        <p14:creationId xmlns:p14="http://schemas.microsoft.com/office/powerpoint/2010/main" val="1617503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E247C-A1FE-1A46-BF57-F44F88E2BAC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C2F6A4C-823A-8C46-86D9-BF78DC277385}"/>
              </a:ext>
            </a:extLst>
          </p:cNvPr>
          <p:cNvSpPr>
            <a:spLocks noGrp="1"/>
          </p:cNvSpPr>
          <p:nvPr>
            <p:ph type="dt" sz="half" idx="10"/>
          </p:nvPr>
        </p:nvSpPr>
        <p:spPr/>
        <p:txBody>
          <a:bodyPr/>
          <a:lstStyle/>
          <a:p>
            <a:fld id="{324DEF58-1D4A-9F45-9D34-920707A154EA}" type="datetimeFigureOut">
              <a:rPr lang="en-US" smtClean="0"/>
              <a:t>5/16/23</a:t>
            </a:fld>
            <a:endParaRPr lang="en-US"/>
          </a:p>
        </p:txBody>
      </p:sp>
      <p:sp>
        <p:nvSpPr>
          <p:cNvPr id="4" name="Footer Placeholder 3">
            <a:extLst>
              <a:ext uri="{FF2B5EF4-FFF2-40B4-BE49-F238E27FC236}">
                <a16:creationId xmlns:a16="http://schemas.microsoft.com/office/drawing/2014/main" id="{8CF856CD-2453-404A-8D0F-1EEE93776C3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D8A67B4-285B-A944-BB65-CC6DFFF8F3B8}"/>
              </a:ext>
            </a:extLst>
          </p:cNvPr>
          <p:cNvSpPr>
            <a:spLocks noGrp="1"/>
          </p:cNvSpPr>
          <p:nvPr>
            <p:ph type="sldNum" sz="quarter" idx="12"/>
          </p:nvPr>
        </p:nvSpPr>
        <p:spPr/>
        <p:txBody>
          <a:bodyPr/>
          <a:lstStyle/>
          <a:p>
            <a:fld id="{199405DE-7633-3C4D-BF16-89A55355B447}" type="slidenum">
              <a:rPr lang="en-US" smtClean="0"/>
              <a:t>‹#›</a:t>
            </a:fld>
            <a:endParaRPr lang="en-US"/>
          </a:p>
        </p:txBody>
      </p:sp>
    </p:spTree>
    <p:extLst>
      <p:ext uri="{BB962C8B-B14F-4D97-AF65-F5344CB8AC3E}">
        <p14:creationId xmlns:p14="http://schemas.microsoft.com/office/powerpoint/2010/main" val="2357106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147E9B-2D3C-1049-B70C-FC6260D6CD2A}"/>
              </a:ext>
            </a:extLst>
          </p:cNvPr>
          <p:cNvSpPr>
            <a:spLocks noGrp="1"/>
          </p:cNvSpPr>
          <p:nvPr>
            <p:ph type="dt" sz="half" idx="10"/>
          </p:nvPr>
        </p:nvSpPr>
        <p:spPr/>
        <p:txBody>
          <a:bodyPr/>
          <a:lstStyle/>
          <a:p>
            <a:fld id="{324DEF58-1D4A-9F45-9D34-920707A154EA}" type="datetimeFigureOut">
              <a:rPr lang="en-US" smtClean="0"/>
              <a:t>5/16/23</a:t>
            </a:fld>
            <a:endParaRPr lang="en-US"/>
          </a:p>
        </p:txBody>
      </p:sp>
      <p:sp>
        <p:nvSpPr>
          <p:cNvPr id="3" name="Footer Placeholder 2">
            <a:extLst>
              <a:ext uri="{FF2B5EF4-FFF2-40B4-BE49-F238E27FC236}">
                <a16:creationId xmlns:a16="http://schemas.microsoft.com/office/drawing/2014/main" id="{4730D866-5709-7E49-9249-D67F87E5989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CB9FB6-F16A-764A-887C-B93B097779B4}"/>
              </a:ext>
            </a:extLst>
          </p:cNvPr>
          <p:cNvSpPr>
            <a:spLocks noGrp="1"/>
          </p:cNvSpPr>
          <p:nvPr>
            <p:ph type="sldNum" sz="quarter" idx="12"/>
          </p:nvPr>
        </p:nvSpPr>
        <p:spPr/>
        <p:txBody>
          <a:bodyPr/>
          <a:lstStyle/>
          <a:p>
            <a:fld id="{199405DE-7633-3C4D-BF16-89A55355B447}" type="slidenum">
              <a:rPr lang="en-US" smtClean="0"/>
              <a:t>‹#›</a:t>
            </a:fld>
            <a:endParaRPr lang="en-US"/>
          </a:p>
        </p:txBody>
      </p:sp>
    </p:spTree>
    <p:extLst>
      <p:ext uri="{BB962C8B-B14F-4D97-AF65-F5344CB8AC3E}">
        <p14:creationId xmlns:p14="http://schemas.microsoft.com/office/powerpoint/2010/main" val="3975804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D9A35-AAC4-D949-A3E4-E625716257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983803C-F1B2-5648-A09A-9936B5A06C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F61EA23-8807-BB4A-B488-4DDD7EF3A8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54432BC-6A58-1C41-AB0F-C7343FB8594F}"/>
              </a:ext>
            </a:extLst>
          </p:cNvPr>
          <p:cNvSpPr>
            <a:spLocks noGrp="1"/>
          </p:cNvSpPr>
          <p:nvPr>
            <p:ph type="dt" sz="half" idx="10"/>
          </p:nvPr>
        </p:nvSpPr>
        <p:spPr/>
        <p:txBody>
          <a:bodyPr/>
          <a:lstStyle/>
          <a:p>
            <a:fld id="{324DEF58-1D4A-9F45-9D34-920707A154EA}" type="datetimeFigureOut">
              <a:rPr lang="en-US" smtClean="0"/>
              <a:t>5/16/23</a:t>
            </a:fld>
            <a:endParaRPr lang="en-US"/>
          </a:p>
        </p:txBody>
      </p:sp>
      <p:sp>
        <p:nvSpPr>
          <p:cNvPr id="6" name="Footer Placeholder 5">
            <a:extLst>
              <a:ext uri="{FF2B5EF4-FFF2-40B4-BE49-F238E27FC236}">
                <a16:creationId xmlns:a16="http://schemas.microsoft.com/office/drawing/2014/main" id="{7CBDA41D-F5C9-3C4C-9695-682E9F6E3A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551DF7-34FC-364A-8834-0ECA41A71F32}"/>
              </a:ext>
            </a:extLst>
          </p:cNvPr>
          <p:cNvSpPr>
            <a:spLocks noGrp="1"/>
          </p:cNvSpPr>
          <p:nvPr>
            <p:ph type="sldNum" sz="quarter" idx="12"/>
          </p:nvPr>
        </p:nvSpPr>
        <p:spPr/>
        <p:txBody>
          <a:bodyPr/>
          <a:lstStyle/>
          <a:p>
            <a:fld id="{199405DE-7633-3C4D-BF16-89A55355B447}" type="slidenum">
              <a:rPr lang="en-US" smtClean="0"/>
              <a:t>‹#›</a:t>
            </a:fld>
            <a:endParaRPr lang="en-US"/>
          </a:p>
        </p:txBody>
      </p:sp>
    </p:spTree>
    <p:extLst>
      <p:ext uri="{BB962C8B-B14F-4D97-AF65-F5344CB8AC3E}">
        <p14:creationId xmlns:p14="http://schemas.microsoft.com/office/powerpoint/2010/main" val="100127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AD0F3-CD9E-D04B-B571-10F90B5FDA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ABF889A-6572-744C-A675-F3E7F265AB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3105A67-B974-E842-88FD-E3A5004EB2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27E33E1-6630-2845-8A60-06DCA00696B0}"/>
              </a:ext>
            </a:extLst>
          </p:cNvPr>
          <p:cNvSpPr>
            <a:spLocks noGrp="1"/>
          </p:cNvSpPr>
          <p:nvPr>
            <p:ph type="dt" sz="half" idx="10"/>
          </p:nvPr>
        </p:nvSpPr>
        <p:spPr/>
        <p:txBody>
          <a:bodyPr/>
          <a:lstStyle/>
          <a:p>
            <a:fld id="{324DEF58-1D4A-9F45-9D34-920707A154EA}" type="datetimeFigureOut">
              <a:rPr lang="en-US" smtClean="0"/>
              <a:t>5/16/23</a:t>
            </a:fld>
            <a:endParaRPr lang="en-US"/>
          </a:p>
        </p:txBody>
      </p:sp>
      <p:sp>
        <p:nvSpPr>
          <p:cNvPr id="6" name="Footer Placeholder 5">
            <a:extLst>
              <a:ext uri="{FF2B5EF4-FFF2-40B4-BE49-F238E27FC236}">
                <a16:creationId xmlns:a16="http://schemas.microsoft.com/office/drawing/2014/main" id="{3F1AD4D0-8587-D146-8C23-BA65EDD02F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02BAB6-F60A-224C-AE49-EA35D1DAE320}"/>
              </a:ext>
            </a:extLst>
          </p:cNvPr>
          <p:cNvSpPr>
            <a:spLocks noGrp="1"/>
          </p:cNvSpPr>
          <p:nvPr>
            <p:ph type="sldNum" sz="quarter" idx="12"/>
          </p:nvPr>
        </p:nvSpPr>
        <p:spPr/>
        <p:txBody>
          <a:bodyPr/>
          <a:lstStyle/>
          <a:p>
            <a:fld id="{199405DE-7633-3C4D-BF16-89A55355B447}" type="slidenum">
              <a:rPr lang="en-US" smtClean="0"/>
              <a:t>‹#›</a:t>
            </a:fld>
            <a:endParaRPr lang="en-US"/>
          </a:p>
        </p:txBody>
      </p:sp>
    </p:spTree>
    <p:extLst>
      <p:ext uri="{BB962C8B-B14F-4D97-AF65-F5344CB8AC3E}">
        <p14:creationId xmlns:p14="http://schemas.microsoft.com/office/powerpoint/2010/main" val="240078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D2B1F-50E7-9B47-9BCB-1B39ADB66B5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E9D3F1F-9F4C-1047-B5CC-9DA2573CE3A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223688-1D5F-BF4E-9EEF-6F4C57AD2140}"/>
              </a:ext>
            </a:extLst>
          </p:cNvPr>
          <p:cNvSpPr>
            <a:spLocks noGrp="1"/>
          </p:cNvSpPr>
          <p:nvPr>
            <p:ph type="dt" sz="half" idx="10"/>
          </p:nvPr>
        </p:nvSpPr>
        <p:spPr/>
        <p:txBody>
          <a:bodyPr/>
          <a:lstStyle/>
          <a:p>
            <a:fld id="{324DEF58-1D4A-9F45-9D34-920707A154EA}" type="datetimeFigureOut">
              <a:rPr lang="en-US" smtClean="0"/>
              <a:t>5/16/23</a:t>
            </a:fld>
            <a:endParaRPr lang="en-US"/>
          </a:p>
        </p:txBody>
      </p:sp>
      <p:sp>
        <p:nvSpPr>
          <p:cNvPr id="5" name="Footer Placeholder 4">
            <a:extLst>
              <a:ext uri="{FF2B5EF4-FFF2-40B4-BE49-F238E27FC236}">
                <a16:creationId xmlns:a16="http://schemas.microsoft.com/office/drawing/2014/main" id="{CFFC8400-F6B6-8847-B79E-65AE207125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2468CE-E19F-7E40-8346-C48AFBF5865B}"/>
              </a:ext>
            </a:extLst>
          </p:cNvPr>
          <p:cNvSpPr>
            <a:spLocks noGrp="1"/>
          </p:cNvSpPr>
          <p:nvPr>
            <p:ph type="sldNum" sz="quarter" idx="12"/>
          </p:nvPr>
        </p:nvSpPr>
        <p:spPr/>
        <p:txBody>
          <a:bodyPr/>
          <a:lstStyle/>
          <a:p>
            <a:fld id="{199405DE-7633-3C4D-BF16-89A55355B447}" type="slidenum">
              <a:rPr lang="en-US" smtClean="0"/>
              <a:t>‹#›</a:t>
            </a:fld>
            <a:endParaRPr lang="en-US"/>
          </a:p>
        </p:txBody>
      </p:sp>
    </p:spTree>
    <p:extLst>
      <p:ext uri="{BB962C8B-B14F-4D97-AF65-F5344CB8AC3E}">
        <p14:creationId xmlns:p14="http://schemas.microsoft.com/office/powerpoint/2010/main" val="1845345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324811-4319-3C44-BDB9-B84CA719584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F8F9A17-54BF-4C4C-A712-3B779515C6F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7C11FB-3318-BF4D-91AE-A38B8ED648AB}"/>
              </a:ext>
            </a:extLst>
          </p:cNvPr>
          <p:cNvSpPr>
            <a:spLocks noGrp="1"/>
          </p:cNvSpPr>
          <p:nvPr>
            <p:ph type="dt" sz="half" idx="10"/>
          </p:nvPr>
        </p:nvSpPr>
        <p:spPr/>
        <p:txBody>
          <a:bodyPr/>
          <a:lstStyle/>
          <a:p>
            <a:fld id="{324DEF58-1D4A-9F45-9D34-920707A154EA}" type="datetimeFigureOut">
              <a:rPr lang="en-US" smtClean="0"/>
              <a:t>5/16/23</a:t>
            </a:fld>
            <a:endParaRPr lang="en-US"/>
          </a:p>
        </p:txBody>
      </p:sp>
      <p:sp>
        <p:nvSpPr>
          <p:cNvPr id="5" name="Footer Placeholder 4">
            <a:extLst>
              <a:ext uri="{FF2B5EF4-FFF2-40B4-BE49-F238E27FC236}">
                <a16:creationId xmlns:a16="http://schemas.microsoft.com/office/drawing/2014/main" id="{45CFDADC-CAA7-E145-9613-C6C457CE41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953706-5513-904B-9B8E-E4832D2FBF2D}"/>
              </a:ext>
            </a:extLst>
          </p:cNvPr>
          <p:cNvSpPr>
            <a:spLocks noGrp="1"/>
          </p:cNvSpPr>
          <p:nvPr>
            <p:ph type="sldNum" sz="quarter" idx="12"/>
          </p:nvPr>
        </p:nvSpPr>
        <p:spPr/>
        <p:txBody>
          <a:bodyPr/>
          <a:lstStyle/>
          <a:p>
            <a:fld id="{199405DE-7633-3C4D-BF16-89A55355B447}" type="slidenum">
              <a:rPr lang="en-US" smtClean="0"/>
              <a:t>‹#›</a:t>
            </a:fld>
            <a:endParaRPr lang="en-US"/>
          </a:p>
        </p:txBody>
      </p:sp>
    </p:spTree>
    <p:extLst>
      <p:ext uri="{BB962C8B-B14F-4D97-AF65-F5344CB8AC3E}">
        <p14:creationId xmlns:p14="http://schemas.microsoft.com/office/powerpoint/2010/main" val="4038684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E54B54-0826-E54B-905C-F3FD603122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1C140FE-DB21-884F-912B-6FBED9F00A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827C6D-C61D-704A-BCAC-6526B35EE6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4DEF58-1D4A-9F45-9D34-920707A154EA}" type="datetimeFigureOut">
              <a:rPr lang="en-US" smtClean="0"/>
              <a:t>5/16/23</a:t>
            </a:fld>
            <a:endParaRPr lang="en-US"/>
          </a:p>
        </p:txBody>
      </p:sp>
      <p:sp>
        <p:nvSpPr>
          <p:cNvPr id="5" name="Footer Placeholder 4">
            <a:extLst>
              <a:ext uri="{FF2B5EF4-FFF2-40B4-BE49-F238E27FC236}">
                <a16:creationId xmlns:a16="http://schemas.microsoft.com/office/drawing/2014/main" id="{B7F377F0-D471-8641-A05E-D6F2837999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E4421B4-4613-734C-AB08-882C9984A9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9405DE-7633-3C4D-BF16-89A55355B447}" type="slidenum">
              <a:rPr lang="en-US" smtClean="0"/>
              <a:t>‹#›</a:t>
            </a:fld>
            <a:endParaRPr lang="en-US"/>
          </a:p>
        </p:txBody>
      </p:sp>
    </p:spTree>
    <p:extLst>
      <p:ext uri="{BB962C8B-B14F-4D97-AF65-F5344CB8AC3E}">
        <p14:creationId xmlns:p14="http://schemas.microsoft.com/office/powerpoint/2010/main" val="4741120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sdgs.un.org/goal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gif"/></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 Id="rId5" Type="http://schemas.openxmlformats.org/officeDocument/2006/relationships/hyperlink" Target="https://www.rmbel.info/primer/lake-trophic-states-2/" TargetMode="Externa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hyperlink" Target="https://www.fieldmuseum.org/blog/climate-change-and-lakes-look-pea-soup"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oceanservice.noaa.gov/facts/redtide.html" TargetMode="External"/><Relationship Id="rId5" Type="http://schemas.openxmlformats.org/officeDocument/2006/relationships/image" Target="../media/image19.jp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0.jp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1.jpg"/></Relationships>
</file>

<file path=ppt/slides/_rels/slide1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8.jpg"/></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9.jpeg"/></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30.jpeg"/></Relationships>
</file>

<file path=ppt/slides/_rels/slide22.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32.png"/><Relationship Id="rId4" Type="http://schemas.microsoft.com/office/2007/relationships/hdphoto" Target="../media/hdphoto1.wdp"/><Relationship Id="rId9" Type="http://schemas.openxmlformats.org/officeDocument/2006/relationships/image" Target="../media/image34.jpeg"/></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NULL"/></Relationships>
</file>

<file path=ppt/slides/_rels/slide2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38.jpeg"/></Relationships>
</file>

<file path=ppt/slides/_rels/slide2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4.jpeg"/><Relationship Id="rId2" Type="http://schemas.openxmlformats.org/officeDocument/2006/relationships/image" Target="../media/image41.jpeg"/><Relationship Id="rId1" Type="http://schemas.openxmlformats.org/officeDocument/2006/relationships/slideLayout" Target="../slideLayouts/slideLayout1.xml"/><Relationship Id="rId6" Type="http://schemas.microsoft.com/office/2007/relationships/hdphoto" Target="../media/hdphoto5.wdp"/><Relationship Id="rId5" Type="http://schemas.openxmlformats.org/officeDocument/2006/relationships/image" Target="../media/image43.png"/><Relationship Id="rId4" Type="http://schemas.microsoft.com/office/2007/relationships/hdphoto" Target="../media/hdphoto4.wdp"/></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hyperlink" Target="https://www.audubon.org/news/holy-crap-trip-worlds-largest-guano-producing-islands"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microsoft.com/office/2007/relationships/hdphoto" Target="../media/hdphoto6.wdp"/><Relationship Id="rId4" Type="http://schemas.openxmlformats.org/officeDocument/2006/relationships/image" Target="../media/image47.png"/></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microsoft.com/office/2007/relationships/hdphoto" Target="../media/hdphoto7.wdp"/></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hyperlink" Target="https://pubs.usgs.gov/circ/circ1225/"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outdoor, grass, nature, hillside&#10;&#10;Description automatically generated">
            <a:extLst>
              <a:ext uri="{FF2B5EF4-FFF2-40B4-BE49-F238E27FC236}">
                <a16:creationId xmlns:a16="http://schemas.microsoft.com/office/drawing/2014/main" id="{5D6EF63C-804A-ED40-F3D8-7E7A40F436DC}"/>
              </a:ext>
            </a:extLst>
          </p:cNvPr>
          <p:cNvPicPr>
            <a:picLocks noChangeAspect="1"/>
          </p:cNvPicPr>
          <p:nvPr/>
        </p:nvPicPr>
        <p:blipFill rotWithShape="1">
          <a:blip r:embed="rId3"/>
          <a:srcRect t="2104" b="20771"/>
          <a:stretch/>
        </p:blipFill>
        <p:spPr>
          <a:xfrm>
            <a:off x="0" y="21273"/>
            <a:ext cx="12192000" cy="6836727"/>
          </a:xfrm>
          <a:prstGeom prst="rect">
            <a:avLst/>
          </a:prstGeom>
        </p:spPr>
      </p:pic>
      <p:sp>
        <p:nvSpPr>
          <p:cNvPr id="6" name="TextBox 5">
            <a:extLst>
              <a:ext uri="{FF2B5EF4-FFF2-40B4-BE49-F238E27FC236}">
                <a16:creationId xmlns:a16="http://schemas.microsoft.com/office/drawing/2014/main" id="{C6AD7B8A-7208-E54E-9305-13B451FC8040}"/>
              </a:ext>
            </a:extLst>
          </p:cNvPr>
          <p:cNvSpPr txBox="1"/>
          <p:nvPr/>
        </p:nvSpPr>
        <p:spPr>
          <a:xfrm>
            <a:off x="39100" y="5636396"/>
            <a:ext cx="3743960" cy="1200329"/>
          </a:xfrm>
          <a:prstGeom prst="rect">
            <a:avLst/>
          </a:prstGeom>
          <a:noFill/>
          <a:effectLst>
            <a:glow rad="127000">
              <a:srgbClr val="7030A0"/>
            </a:glow>
          </a:effectLst>
        </p:spPr>
        <p:txBody>
          <a:bodyPr wrap="square" rtlCol="0">
            <a:spAutoFit/>
          </a:bodyPr>
          <a:lstStyle/>
          <a:p>
            <a:r>
              <a:rPr lang="en-US" sz="2400" dirty="0">
                <a:effectLst>
                  <a:glow rad="139700">
                    <a:schemeClr val="accent4">
                      <a:satMod val="175000"/>
                      <a:alpha val="40000"/>
                    </a:schemeClr>
                  </a:glow>
                </a:effectLst>
                <a:latin typeface="Times New Roman" panose="02020603050405020304" pitchFamily="18" charset="0"/>
                <a:cs typeface="Times New Roman" panose="02020603050405020304" pitchFamily="18" charset="0"/>
              </a:rPr>
              <a:t>NAS 338  </a:t>
            </a:r>
          </a:p>
          <a:p>
            <a:r>
              <a:rPr lang="en-US" sz="2400" dirty="0">
                <a:effectLst>
                  <a:glow rad="139700">
                    <a:schemeClr val="accent4">
                      <a:satMod val="175000"/>
                      <a:alpha val="40000"/>
                    </a:schemeClr>
                  </a:glow>
                </a:effectLst>
                <a:latin typeface="Times New Roman" panose="02020603050405020304" pitchFamily="18" charset="0"/>
                <a:cs typeface="Times New Roman" panose="02020603050405020304" pitchFamily="18" charset="0"/>
              </a:rPr>
              <a:t>Water Quality</a:t>
            </a:r>
          </a:p>
          <a:p>
            <a:r>
              <a:rPr lang="en-US" sz="2400" dirty="0">
                <a:effectLst>
                  <a:glow rad="139700">
                    <a:schemeClr val="accent4">
                      <a:satMod val="175000"/>
                      <a:alpha val="40000"/>
                    </a:schemeClr>
                  </a:glow>
                </a:effectLst>
                <a:latin typeface="Times New Roman" panose="02020603050405020304" pitchFamily="18" charset="0"/>
                <a:cs typeface="Times New Roman" panose="02020603050405020304" pitchFamily="18" charset="0"/>
              </a:rPr>
              <a:t>Prof. Hill</a:t>
            </a:r>
          </a:p>
        </p:txBody>
      </p:sp>
      <p:sp>
        <p:nvSpPr>
          <p:cNvPr id="2" name="AutoShape 2">
            <a:extLst>
              <a:ext uri="{FF2B5EF4-FFF2-40B4-BE49-F238E27FC236}">
                <a16:creationId xmlns:a16="http://schemas.microsoft.com/office/drawing/2014/main" id="{28C33F11-ED10-A344-8E0E-CF4F35CC0DBC}"/>
              </a:ext>
            </a:extLst>
          </p:cNvPr>
          <p:cNvSpPr>
            <a:spLocks noChangeAspect="1" noChangeArrowheads="1"/>
          </p:cNvSpPr>
          <p:nvPr/>
        </p:nvSpPr>
        <p:spPr bwMode="auto">
          <a:xfrm>
            <a:off x="5943600" y="3276600"/>
            <a:ext cx="2504442" cy="250444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3B138316-BA06-7D40-BB0F-43F653909F9D}"/>
              </a:ext>
            </a:extLst>
          </p:cNvPr>
          <p:cNvSpPr txBox="1"/>
          <p:nvPr/>
        </p:nvSpPr>
        <p:spPr>
          <a:xfrm>
            <a:off x="1630783" y="195648"/>
            <a:ext cx="8930435" cy="1754326"/>
          </a:xfrm>
          <a:prstGeom prst="rect">
            <a:avLst/>
          </a:prstGeom>
          <a:noFill/>
        </p:spPr>
        <p:txBody>
          <a:bodyPr wrap="square" rtlCol="0">
            <a:spAutoFit/>
          </a:bodyPr>
          <a:lstStyle/>
          <a:p>
            <a:pPr algn="ctr"/>
            <a:r>
              <a:rPr lang="en-US" sz="5400" dirty="0">
                <a:effectLst>
                  <a:glow rad="139700">
                    <a:schemeClr val="accent4">
                      <a:satMod val="175000"/>
                      <a:alpha val="47000"/>
                    </a:schemeClr>
                  </a:glow>
                </a:effectLst>
                <a:latin typeface="Copperplate" panose="02000504000000020004" pitchFamily="2" charset="77"/>
              </a:rPr>
              <a:t>The Wicked Problem of Nutrient Pollution</a:t>
            </a:r>
          </a:p>
        </p:txBody>
      </p:sp>
      <p:sp>
        <p:nvSpPr>
          <p:cNvPr id="9" name="TextBox 8">
            <a:extLst>
              <a:ext uri="{FF2B5EF4-FFF2-40B4-BE49-F238E27FC236}">
                <a16:creationId xmlns:a16="http://schemas.microsoft.com/office/drawing/2014/main" id="{DDA88054-0B70-7342-B7C6-1AC900CE5D84}"/>
              </a:ext>
            </a:extLst>
          </p:cNvPr>
          <p:cNvSpPr txBox="1"/>
          <p:nvPr/>
        </p:nvSpPr>
        <p:spPr>
          <a:xfrm>
            <a:off x="6520721" y="5636397"/>
            <a:ext cx="5554317" cy="1200329"/>
          </a:xfrm>
          <a:prstGeom prst="rect">
            <a:avLst/>
          </a:prstGeom>
          <a:noFill/>
          <a:effectLst>
            <a:glow rad="127000">
              <a:srgbClr val="7030A0"/>
            </a:glow>
          </a:effectLst>
        </p:spPr>
        <p:txBody>
          <a:bodyPr wrap="square" rtlCol="0">
            <a:spAutoFit/>
          </a:bodyPr>
          <a:lstStyle/>
          <a:p>
            <a:pPr algn="r"/>
            <a:endParaRPr lang="en-US" sz="2400" dirty="0">
              <a:effectLst>
                <a:glow rad="139700">
                  <a:schemeClr val="accent4">
                    <a:satMod val="175000"/>
                    <a:alpha val="40000"/>
                  </a:schemeClr>
                </a:glow>
              </a:effectLst>
              <a:latin typeface="Times New Roman" panose="02020603050405020304" pitchFamily="18" charset="0"/>
              <a:cs typeface="Times New Roman" panose="02020603050405020304" pitchFamily="18" charset="0"/>
            </a:endParaRPr>
          </a:p>
          <a:p>
            <a:pPr algn="r"/>
            <a:r>
              <a:rPr lang="en-US" sz="2400" dirty="0">
                <a:effectLst>
                  <a:glow rad="139700">
                    <a:schemeClr val="accent4">
                      <a:satMod val="175000"/>
                      <a:alpha val="40000"/>
                    </a:schemeClr>
                  </a:glow>
                </a:effectLst>
                <a:latin typeface="Times New Roman" panose="02020603050405020304" pitchFamily="18" charset="0"/>
                <a:cs typeface="Times New Roman" panose="02020603050405020304" pitchFamily="18" charset="0"/>
              </a:rPr>
              <a:t>Mississippi River, Wabasha, MN</a:t>
            </a:r>
          </a:p>
          <a:p>
            <a:pPr algn="r"/>
            <a:r>
              <a:rPr lang="en-US" sz="2400" i="1" dirty="0">
                <a:effectLst>
                  <a:glow rad="139700">
                    <a:schemeClr val="accent4">
                      <a:satMod val="175000"/>
                      <a:alpha val="40000"/>
                    </a:schemeClr>
                  </a:glow>
                </a:effectLst>
                <a:latin typeface="Times New Roman" panose="02020603050405020304" pitchFamily="18" charset="0"/>
                <a:cs typeface="Times New Roman" panose="02020603050405020304" pitchFamily="18" charset="0"/>
              </a:rPr>
              <a:t>Image: Aaron </a:t>
            </a:r>
            <a:r>
              <a:rPr lang="en-US" sz="2400" i="1" dirty="0" err="1">
                <a:effectLst>
                  <a:glow rad="139700">
                    <a:schemeClr val="accent4">
                      <a:satMod val="175000"/>
                      <a:alpha val="40000"/>
                    </a:schemeClr>
                  </a:glow>
                </a:effectLst>
                <a:latin typeface="Times New Roman" panose="02020603050405020304" pitchFamily="18" charset="0"/>
                <a:cs typeface="Times New Roman" panose="02020603050405020304" pitchFamily="18" charset="0"/>
              </a:rPr>
              <a:t>Lavinsky</a:t>
            </a:r>
            <a:r>
              <a:rPr lang="en-US" sz="2400" i="1" dirty="0">
                <a:effectLst>
                  <a:glow rad="139700">
                    <a:schemeClr val="accent4">
                      <a:satMod val="175000"/>
                      <a:alpha val="40000"/>
                    </a:schemeClr>
                  </a:glow>
                </a:effectLst>
                <a:latin typeface="Times New Roman" panose="02020603050405020304" pitchFamily="18" charset="0"/>
                <a:cs typeface="Times New Roman" panose="02020603050405020304" pitchFamily="18" charset="0"/>
              </a:rPr>
              <a:t>, Star Tribune</a:t>
            </a:r>
          </a:p>
        </p:txBody>
      </p:sp>
    </p:spTree>
    <p:extLst>
      <p:ext uri="{BB962C8B-B14F-4D97-AF65-F5344CB8AC3E}">
        <p14:creationId xmlns:p14="http://schemas.microsoft.com/office/powerpoint/2010/main" val="1812755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pic>
        <p:nvPicPr>
          <p:cNvPr id="5" name="Google Shape;155;p21">
            <a:extLst>
              <a:ext uri="{FF2B5EF4-FFF2-40B4-BE49-F238E27FC236}">
                <a16:creationId xmlns:a16="http://schemas.microsoft.com/office/drawing/2014/main" id="{83A3BAC0-30AD-41D6-0888-071F5941D3CD}"/>
              </a:ext>
            </a:extLst>
          </p:cNvPr>
          <p:cNvPicPr preferRelativeResize="0"/>
          <p:nvPr/>
        </p:nvPicPr>
        <p:blipFill rotWithShape="1">
          <a:blip r:embed="rId3">
            <a:alphaModFix/>
          </a:blip>
          <a:srcRect l="10910" r="10703"/>
          <a:stretch/>
        </p:blipFill>
        <p:spPr>
          <a:xfrm>
            <a:off x="5801300" y="322117"/>
            <a:ext cx="6390700" cy="6213765"/>
          </a:xfrm>
          <a:prstGeom prst="rect">
            <a:avLst/>
          </a:prstGeom>
          <a:noFill/>
          <a:ln>
            <a:noFill/>
          </a:ln>
        </p:spPr>
      </p:pic>
      <p:sp>
        <p:nvSpPr>
          <p:cNvPr id="147" name="Google Shape;147;p20"/>
          <p:cNvSpPr/>
          <p:nvPr/>
        </p:nvSpPr>
        <p:spPr>
          <a:xfrm>
            <a:off x="5977217" y="3244334"/>
            <a:ext cx="237600" cy="369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 sz="1800">
                <a:solidFill>
                  <a:srgbClr val="000000"/>
                </a:solidFill>
                <a:latin typeface="Calibri"/>
                <a:ea typeface="Calibri"/>
                <a:cs typeface="Calibri"/>
                <a:sym typeface="Calibri"/>
              </a:rPr>
              <a:t> </a:t>
            </a:r>
            <a:endParaRPr sz="1800">
              <a:solidFill>
                <a:schemeClr val="dk1"/>
              </a:solidFill>
              <a:latin typeface="Calibri"/>
              <a:ea typeface="Calibri"/>
              <a:cs typeface="Calibri"/>
              <a:sym typeface="Calibri"/>
            </a:endParaRPr>
          </a:p>
        </p:txBody>
      </p:sp>
      <p:sp>
        <p:nvSpPr>
          <p:cNvPr id="148" name="Google Shape;148;p20"/>
          <p:cNvSpPr txBox="1"/>
          <p:nvPr/>
        </p:nvSpPr>
        <p:spPr>
          <a:xfrm>
            <a:off x="73025" y="740397"/>
            <a:ext cx="5904192" cy="4209300"/>
          </a:xfrm>
          <a:prstGeom prst="rect">
            <a:avLst/>
          </a:prstGeom>
          <a:noFill/>
          <a:ln>
            <a:noFill/>
          </a:ln>
        </p:spPr>
        <p:txBody>
          <a:bodyPr spcFirstLastPara="1" wrap="square" lIns="91425" tIns="91425" rIns="91425" bIns="91425" anchor="t" anchorCtr="0">
            <a:noAutofit/>
          </a:bodyPr>
          <a:lstStyle/>
          <a:p>
            <a:pPr marL="457200" lvl="0" indent="-425450" algn="l" rtl="0">
              <a:lnSpc>
                <a:spcPct val="115000"/>
              </a:lnSpc>
              <a:spcBef>
                <a:spcPts val="0"/>
              </a:spcBef>
              <a:spcAft>
                <a:spcPts val="0"/>
              </a:spcAft>
              <a:buClr>
                <a:srgbClr val="00266C"/>
              </a:buClr>
              <a:buSzPts val="3100"/>
              <a:buFont typeface="Calibri"/>
              <a:buAutoNum type="arabicPeriod"/>
            </a:pPr>
            <a:r>
              <a:rPr lang="en" sz="2800" dirty="0">
                <a:latin typeface="Times New Roman" panose="02020603050405020304" pitchFamily="18" charset="0"/>
                <a:ea typeface="Calibri"/>
                <a:cs typeface="Times New Roman" panose="02020603050405020304" pitchFamily="18" charset="0"/>
                <a:sym typeface="Calibri"/>
              </a:rPr>
              <a:t>Problems difficult to formulate and impossible to “solve” because of incomplete, confusing, or contradictory information and involving innumerable stakeholders with conflicting perceptions, needs, and values (Churchman, 1967)</a:t>
            </a:r>
            <a:endParaRPr sz="2800" dirty="0">
              <a:latin typeface="Times New Roman" panose="02020603050405020304" pitchFamily="18" charset="0"/>
              <a:ea typeface="Calibri"/>
              <a:cs typeface="Times New Roman" panose="02020603050405020304" pitchFamily="18" charset="0"/>
              <a:sym typeface="Calibri"/>
            </a:endParaRPr>
          </a:p>
          <a:p>
            <a:pPr marL="971550" lvl="0" indent="-514350" algn="l" rtl="0">
              <a:lnSpc>
                <a:spcPct val="115000"/>
              </a:lnSpc>
              <a:spcBef>
                <a:spcPts val="0"/>
              </a:spcBef>
              <a:spcAft>
                <a:spcPts val="0"/>
              </a:spcAft>
              <a:buFont typeface="+mj-lt"/>
              <a:buAutoNum type="arabicPeriod"/>
            </a:pPr>
            <a:endParaRPr sz="2800" dirty="0">
              <a:latin typeface="Times New Roman" panose="02020603050405020304" pitchFamily="18" charset="0"/>
              <a:ea typeface="Calibri"/>
              <a:cs typeface="Times New Roman" panose="02020603050405020304" pitchFamily="18" charset="0"/>
              <a:sym typeface="Calibri"/>
            </a:endParaRPr>
          </a:p>
          <a:p>
            <a:pPr marL="457200" lvl="0" indent="-425450" rtl="0">
              <a:lnSpc>
                <a:spcPct val="115000"/>
              </a:lnSpc>
              <a:spcBef>
                <a:spcPts val="0"/>
              </a:spcBef>
              <a:spcAft>
                <a:spcPts val="0"/>
              </a:spcAft>
              <a:buClr>
                <a:srgbClr val="00266C"/>
              </a:buClr>
              <a:buSzPts val="3100"/>
              <a:buFont typeface="Calibri"/>
              <a:buAutoNum type="arabicPeriod"/>
            </a:pPr>
            <a:r>
              <a:rPr lang="en" sz="2800" dirty="0">
                <a:latin typeface="Times New Roman" panose="02020603050405020304" pitchFamily="18" charset="0"/>
                <a:ea typeface="Calibri"/>
                <a:cs typeface="Times New Roman" panose="02020603050405020304" pitchFamily="18" charset="0"/>
                <a:sym typeface="Calibri"/>
              </a:rPr>
              <a:t>Wicked problems exist in a world of interconnected natural and human systems, including commerce, which drives economies</a:t>
            </a:r>
            <a:endParaRPr sz="2800" dirty="0">
              <a:latin typeface="Times New Roman" panose="02020603050405020304" pitchFamily="18" charset="0"/>
              <a:ea typeface="Calibri"/>
              <a:cs typeface="Times New Roman" panose="02020603050405020304" pitchFamily="18" charset="0"/>
              <a:sym typeface="Calibri"/>
            </a:endParaRPr>
          </a:p>
          <a:p>
            <a:pPr marL="342900" lvl="0" indent="-342900" algn="l" rtl="0">
              <a:spcBef>
                <a:spcPts val="0"/>
              </a:spcBef>
              <a:spcAft>
                <a:spcPts val="0"/>
              </a:spcAft>
              <a:buFont typeface="+mj-lt"/>
              <a:buAutoNum type="arabicPeriod"/>
            </a:pPr>
            <a:endParaRPr dirty="0">
              <a:latin typeface="Times New Roman" panose="02020603050405020304" pitchFamily="18" charset="0"/>
              <a:ea typeface="Calibri"/>
              <a:cs typeface="Times New Roman" panose="02020603050405020304" pitchFamily="18" charset="0"/>
              <a:sym typeface="Calibri"/>
            </a:endParaRPr>
          </a:p>
        </p:txBody>
      </p:sp>
      <p:sp>
        <p:nvSpPr>
          <p:cNvPr id="4" name="TextBox 3">
            <a:extLst>
              <a:ext uri="{FF2B5EF4-FFF2-40B4-BE49-F238E27FC236}">
                <a16:creationId xmlns:a16="http://schemas.microsoft.com/office/drawing/2014/main" id="{847B8741-CE27-7AA5-2E2F-AD187E870E21}"/>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Wicked Problems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2"/>
          <p:cNvSpPr/>
          <p:nvPr/>
        </p:nvSpPr>
        <p:spPr>
          <a:xfrm>
            <a:off x="5977217" y="3244334"/>
            <a:ext cx="237600" cy="369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 sz="1800">
                <a:solidFill>
                  <a:srgbClr val="000000"/>
                </a:solidFill>
                <a:latin typeface="Calibri"/>
                <a:ea typeface="Calibri"/>
                <a:cs typeface="Calibri"/>
                <a:sym typeface="Calibri"/>
              </a:rPr>
              <a:t> </a:t>
            </a:r>
            <a:endParaRPr sz="1800">
              <a:solidFill>
                <a:schemeClr val="dk1"/>
              </a:solidFill>
              <a:latin typeface="Calibri"/>
              <a:ea typeface="Calibri"/>
              <a:cs typeface="Calibri"/>
              <a:sym typeface="Calibri"/>
            </a:endParaRPr>
          </a:p>
        </p:txBody>
      </p:sp>
      <p:pic>
        <p:nvPicPr>
          <p:cNvPr id="162" name="Google Shape;162;p22"/>
          <p:cNvPicPr preferRelativeResize="0"/>
          <p:nvPr/>
        </p:nvPicPr>
        <p:blipFill rotWithShape="1">
          <a:blip r:embed="rId3">
            <a:alphaModFix/>
          </a:blip>
          <a:srcRect/>
          <a:stretch/>
        </p:blipFill>
        <p:spPr>
          <a:xfrm>
            <a:off x="2114519" y="30069"/>
            <a:ext cx="7962961" cy="4474911"/>
          </a:xfrm>
          <a:prstGeom prst="rect">
            <a:avLst/>
          </a:prstGeom>
          <a:noFill/>
          <a:ln>
            <a:noFill/>
          </a:ln>
        </p:spPr>
      </p:pic>
      <p:sp>
        <p:nvSpPr>
          <p:cNvPr id="163" name="Google Shape;163;p22"/>
          <p:cNvSpPr txBox="1"/>
          <p:nvPr/>
        </p:nvSpPr>
        <p:spPr>
          <a:xfrm>
            <a:off x="860612" y="4590475"/>
            <a:ext cx="9846476" cy="1559100"/>
          </a:xfrm>
          <a:prstGeom prst="rect">
            <a:avLst/>
          </a:prstGeom>
          <a:noFill/>
          <a:ln>
            <a:noFill/>
          </a:ln>
        </p:spPr>
        <p:txBody>
          <a:bodyPr spcFirstLastPara="1" wrap="square" lIns="91425" tIns="91425" rIns="91425" bIns="91425" anchor="t" anchorCtr="0">
            <a:noAutofit/>
          </a:bodyPr>
          <a:lstStyle/>
          <a:p>
            <a:pPr marL="457200" marR="0" lvl="0" indent="-381000" algn="l" rtl="0">
              <a:spcBef>
                <a:spcPts val="0"/>
              </a:spcBef>
              <a:spcAft>
                <a:spcPts val="0"/>
              </a:spcAft>
              <a:buClr>
                <a:schemeClr val="tx1"/>
              </a:buClr>
              <a:buSzPts val="2400"/>
              <a:buFont typeface="Calibri"/>
              <a:buAutoNum type="arabicPeriod"/>
            </a:pPr>
            <a:r>
              <a:rPr lang="en" sz="2400" dirty="0">
                <a:highlight>
                  <a:srgbClr val="FFFFFF"/>
                </a:highlight>
                <a:latin typeface="Times New Roman" panose="02020603050405020304" pitchFamily="18" charset="0"/>
                <a:ea typeface="Calibri"/>
                <a:cs typeface="Times New Roman" panose="02020603050405020304" pitchFamily="18" charset="0"/>
                <a:sym typeface="Calibri"/>
              </a:rPr>
              <a:t>Current SDGs were adopted by the UN in 2015</a:t>
            </a:r>
            <a:endParaRPr sz="2400" dirty="0">
              <a:highlight>
                <a:srgbClr val="FFFFFF"/>
              </a:highlight>
              <a:latin typeface="Times New Roman" panose="02020603050405020304" pitchFamily="18" charset="0"/>
              <a:ea typeface="Calibri"/>
              <a:cs typeface="Times New Roman" panose="02020603050405020304" pitchFamily="18" charset="0"/>
              <a:sym typeface="Calibri"/>
            </a:endParaRPr>
          </a:p>
          <a:p>
            <a:pPr marL="457200" marR="0" lvl="0" indent="-381000" algn="l" rtl="0">
              <a:spcBef>
                <a:spcPts val="0"/>
              </a:spcBef>
              <a:spcAft>
                <a:spcPts val="0"/>
              </a:spcAft>
              <a:buClr>
                <a:schemeClr val="tx1"/>
              </a:buClr>
              <a:buSzPts val="2400"/>
              <a:buFont typeface="Calibri"/>
              <a:buAutoNum type="arabicPeriod"/>
            </a:pPr>
            <a:r>
              <a:rPr lang="en" sz="2400" dirty="0">
                <a:highlight>
                  <a:srgbClr val="FFFFFF"/>
                </a:highlight>
                <a:latin typeface="Times New Roman" panose="02020603050405020304" pitchFamily="18" charset="0"/>
                <a:ea typeface="Calibri"/>
                <a:cs typeface="Times New Roman" panose="02020603050405020304" pitchFamily="18" charset="0"/>
                <a:sym typeface="Calibri"/>
              </a:rPr>
              <a:t>Set of interconnected goals to tackle environmental, political, and social challenges facing our world</a:t>
            </a:r>
            <a:endParaRPr sz="2400" dirty="0">
              <a:highlight>
                <a:srgbClr val="FFFFFF"/>
              </a:highlight>
              <a:latin typeface="Times New Roman" panose="02020603050405020304" pitchFamily="18" charset="0"/>
              <a:ea typeface="Calibri"/>
              <a:cs typeface="Times New Roman" panose="02020603050405020304" pitchFamily="18" charset="0"/>
              <a:sym typeface="Calibri"/>
            </a:endParaRPr>
          </a:p>
          <a:p>
            <a:pPr marL="457200" marR="0" lvl="0" indent="-381000" algn="l" rtl="0">
              <a:spcBef>
                <a:spcPts val="0"/>
              </a:spcBef>
              <a:spcAft>
                <a:spcPts val="0"/>
              </a:spcAft>
              <a:buClr>
                <a:schemeClr val="tx1"/>
              </a:buClr>
              <a:buSzPts val="2400"/>
              <a:buFont typeface="Calibri"/>
              <a:buAutoNum type="arabicPeriod"/>
            </a:pPr>
            <a:r>
              <a:rPr lang="en" sz="2400" dirty="0">
                <a:highlight>
                  <a:srgbClr val="FFFFFF"/>
                </a:highlight>
                <a:latin typeface="Times New Roman" panose="02020603050405020304" pitchFamily="18" charset="0"/>
                <a:ea typeface="Calibri"/>
                <a:cs typeface="Times New Roman" panose="02020603050405020304" pitchFamily="18" charset="0"/>
                <a:sym typeface="Calibri"/>
              </a:rPr>
              <a:t>Used to frame 2030 UN targets (e.g. European Union)</a:t>
            </a:r>
            <a:endParaRPr sz="2400" dirty="0">
              <a:highlight>
                <a:srgbClr val="FFFFFF"/>
              </a:highlight>
              <a:latin typeface="Times New Roman" panose="02020603050405020304" pitchFamily="18" charset="0"/>
              <a:ea typeface="Calibri"/>
              <a:cs typeface="Times New Roman" panose="02020603050405020304" pitchFamily="18" charset="0"/>
              <a:sym typeface="Calibri"/>
            </a:endParaRPr>
          </a:p>
          <a:p>
            <a:pPr marL="0" marR="0" lvl="0" indent="0" algn="l" rtl="0">
              <a:spcBef>
                <a:spcPts val="0"/>
              </a:spcBef>
              <a:spcAft>
                <a:spcPts val="0"/>
              </a:spcAft>
              <a:buNone/>
            </a:pPr>
            <a:endParaRPr sz="2400" dirty="0">
              <a:highlight>
                <a:srgbClr val="FFFFFF"/>
              </a:highlight>
              <a:latin typeface="Times New Roman" panose="02020603050405020304" pitchFamily="18" charset="0"/>
              <a:ea typeface="Calibri"/>
              <a:cs typeface="Times New Roman" panose="02020603050405020304" pitchFamily="18" charset="0"/>
              <a:sym typeface="Calibri"/>
            </a:endParaRPr>
          </a:p>
        </p:txBody>
      </p:sp>
      <p:sp>
        <p:nvSpPr>
          <p:cNvPr id="4" name="TextBox 3">
            <a:extLst>
              <a:ext uri="{FF2B5EF4-FFF2-40B4-BE49-F238E27FC236}">
                <a16:creationId xmlns:a16="http://schemas.microsoft.com/office/drawing/2014/main" id="{624C182B-33D4-3909-94D6-F6DB41608306}"/>
              </a:ext>
            </a:extLst>
          </p:cNvPr>
          <p:cNvSpPr txBox="1"/>
          <p:nvPr/>
        </p:nvSpPr>
        <p:spPr>
          <a:xfrm>
            <a:off x="118817" y="6488668"/>
            <a:ext cx="6096000" cy="369332"/>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hlinkClick r:id="rId4"/>
              </a:rPr>
              <a:t>https://sdgs.un.org/goals</a:t>
            </a:r>
            <a:r>
              <a:rPr lang="en-US"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178" name="Google Shape;178;p24"/>
          <p:cNvPicPr preferRelativeResize="0"/>
          <p:nvPr/>
        </p:nvPicPr>
        <p:blipFill rotWithShape="1">
          <a:blip r:embed="rId3">
            <a:alphaModFix/>
          </a:blip>
          <a:srcRect/>
          <a:stretch/>
        </p:blipFill>
        <p:spPr>
          <a:xfrm>
            <a:off x="3133571" y="974434"/>
            <a:ext cx="6351088" cy="5392352"/>
          </a:xfrm>
          <a:prstGeom prst="rect">
            <a:avLst/>
          </a:prstGeom>
          <a:noFill/>
          <a:ln>
            <a:noFill/>
          </a:ln>
        </p:spPr>
      </p:pic>
      <p:sp>
        <p:nvSpPr>
          <p:cNvPr id="2" name="TextBox 1">
            <a:extLst>
              <a:ext uri="{FF2B5EF4-FFF2-40B4-BE49-F238E27FC236}">
                <a16:creationId xmlns:a16="http://schemas.microsoft.com/office/drawing/2014/main" id="{0F759F42-5269-FC36-831B-8658E07429A7}"/>
              </a:ext>
            </a:extLst>
          </p:cNvPr>
          <p:cNvSpPr txBox="1"/>
          <p:nvPr/>
        </p:nvSpPr>
        <p:spPr>
          <a:xfrm>
            <a:off x="0" y="0"/>
            <a:ext cx="11741150" cy="830997"/>
          </a:xfrm>
          <a:prstGeom prst="rect">
            <a:avLst/>
          </a:prstGeom>
          <a:noFill/>
        </p:spPr>
        <p:txBody>
          <a:bodyPr wrap="square" rtlCol="0">
            <a:spAutoFit/>
          </a:bodyPr>
          <a:lstStyle/>
          <a:p>
            <a:r>
              <a:rPr lang="en-US" sz="4800" dirty="0">
                <a:latin typeface="Copperplate" panose="02000504000000020004" pitchFamily="2" charset="77"/>
              </a:rPr>
              <a:t>Nitrogen and SDG Goal: Example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5A23655F-2010-F1D4-EB61-19BB0E7DB97E}"/>
              </a:ext>
            </a:extLst>
          </p:cNvPr>
          <p:cNvPicPr>
            <a:picLocks noChangeAspect="1"/>
          </p:cNvPicPr>
          <p:nvPr/>
        </p:nvPicPr>
        <p:blipFill rotWithShape="1">
          <a:blip r:embed="rId3"/>
          <a:srcRect t="3159" b="2775"/>
          <a:stretch/>
        </p:blipFill>
        <p:spPr>
          <a:xfrm>
            <a:off x="768280" y="0"/>
            <a:ext cx="10655440" cy="6858000"/>
          </a:xfrm>
          <a:prstGeom prst="rect">
            <a:avLst/>
          </a:prstGeom>
        </p:spPr>
      </p:pic>
    </p:spTree>
    <p:extLst>
      <p:ext uri="{BB962C8B-B14F-4D97-AF65-F5344CB8AC3E}">
        <p14:creationId xmlns:p14="http://schemas.microsoft.com/office/powerpoint/2010/main" val="1504770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40632"/>
            <a:ext cx="12192000" cy="830997"/>
          </a:xfrm>
          <a:prstGeom prst="rect">
            <a:avLst/>
          </a:prstGeom>
          <a:noFill/>
        </p:spPr>
        <p:txBody>
          <a:bodyPr wrap="square" rtlCol="0">
            <a:spAutoFit/>
          </a:bodyPr>
          <a:lstStyle/>
          <a:p>
            <a:r>
              <a:rPr lang="en-US" sz="4800" dirty="0">
                <a:latin typeface="Copperplate" panose="02000504000000020004" pitchFamily="2" charset="77"/>
                <a:ea typeface="Marker Felt Thin" charset="0"/>
                <a:cs typeface="Marker Felt Thin" charset="0"/>
              </a:rPr>
              <a:t>This is a watershed…</a:t>
            </a:r>
          </a:p>
        </p:txBody>
      </p:sp>
      <p:sp>
        <p:nvSpPr>
          <p:cNvPr id="3" name="TextBox 2">
            <a:extLst>
              <a:ext uri="{FF2B5EF4-FFF2-40B4-BE49-F238E27FC236}">
                <a16:creationId xmlns:a16="http://schemas.microsoft.com/office/drawing/2014/main" id="{F221362D-579B-B74E-825F-A681A497DBD1}"/>
              </a:ext>
            </a:extLst>
          </p:cNvPr>
          <p:cNvSpPr txBox="1"/>
          <p:nvPr/>
        </p:nvSpPr>
        <p:spPr>
          <a:xfrm>
            <a:off x="6385810" y="-359764"/>
            <a:ext cx="184731" cy="369332"/>
          </a:xfrm>
          <a:prstGeom prst="rect">
            <a:avLst/>
          </a:prstGeom>
          <a:noFill/>
        </p:spPr>
        <p:txBody>
          <a:bodyPr wrap="none" rtlCol="0">
            <a:spAutoFit/>
          </a:bodyPr>
          <a:lstStyle/>
          <a:p>
            <a:endParaRPr lang="en-US" dirty="0"/>
          </a:p>
        </p:txBody>
      </p:sp>
      <p:pic>
        <p:nvPicPr>
          <p:cNvPr id="8" name="Picture 7">
            <a:extLst>
              <a:ext uri="{FF2B5EF4-FFF2-40B4-BE49-F238E27FC236}">
                <a16:creationId xmlns:a16="http://schemas.microsoft.com/office/drawing/2014/main" id="{5F1BB88B-2086-C945-B3FE-6200EA5C38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38254" y="2057400"/>
            <a:ext cx="6400800" cy="4800600"/>
          </a:xfrm>
          <a:prstGeom prst="rect">
            <a:avLst/>
          </a:prstGeom>
        </p:spPr>
      </p:pic>
      <p:pic>
        <p:nvPicPr>
          <p:cNvPr id="9" name="Picture 8">
            <a:extLst>
              <a:ext uri="{FF2B5EF4-FFF2-40B4-BE49-F238E27FC236}">
                <a16:creationId xmlns:a16="http://schemas.microsoft.com/office/drawing/2014/main" id="{F5C9B247-B1C3-EC40-A1D3-98FDCF8184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6254" y="871629"/>
            <a:ext cx="4572000" cy="3133344"/>
          </a:xfrm>
          <a:prstGeom prst="rect">
            <a:avLst/>
          </a:prstGeom>
        </p:spPr>
      </p:pic>
      <p:sp>
        <p:nvSpPr>
          <p:cNvPr id="6" name="TextBox 5">
            <a:extLst>
              <a:ext uri="{FF2B5EF4-FFF2-40B4-BE49-F238E27FC236}">
                <a16:creationId xmlns:a16="http://schemas.microsoft.com/office/drawing/2014/main" id="{F0989312-80B9-C746-95E0-42ED564CAC15}"/>
              </a:ext>
            </a:extLst>
          </p:cNvPr>
          <p:cNvSpPr txBox="1"/>
          <p:nvPr/>
        </p:nvSpPr>
        <p:spPr>
          <a:xfrm>
            <a:off x="7749308" y="2328901"/>
            <a:ext cx="1560946" cy="369332"/>
          </a:xfrm>
          <a:prstGeom prst="rect">
            <a:avLst/>
          </a:prstGeom>
          <a:noFill/>
        </p:spPr>
        <p:txBody>
          <a:bodyPr wrap="square" rtlCol="0">
            <a:spAutoFit/>
          </a:bodyPr>
          <a:lstStyle/>
          <a:p>
            <a:r>
              <a:rPr lang="en-US" b="1" dirty="0">
                <a:solidFill>
                  <a:srgbClr val="FF0000"/>
                </a:solidFill>
                <a:latin typeface="Bell MT" charset="0"/>
                <a:ea typeface="Bell MT" charset="0"/>
                <a:cs typeface="Bell MT" charset="0"/>
              </a:rPr>
              <a:t>Headwaters</a:t>
            </a:r>
          </a:p>
        </p:txBody>
      </p:sp>
      <p:sp>
        <p:nvSpPr>
          <p:cNvPr id="7" name="TextBox 6">
            <a:extLst>
              <a:ext uri="{FF2B5EF4-FFF2-40B4-BE49-F238E27FC236}">
                <a16:creationId xmlns:a16="http://schemas.microsoft.com/office/drawing/2014/main" id="{1A079DB3-3846-DA48-A1F3-DD68ADEB71C3}"/>
              </a:ext>
            </a:extLst>
          </p:cNvPr>
          <p:cNvSpPr txBox="1"/>
          <p:nvPr/>
        </p:nvSpPr>
        <p:spPr>
          <a:xfrm>
            <a:off x="6349998" y="6488668"/>
            <a:ext cx="1560946" cy="369332"/>
          </a:xfrm>
          <a:prstGeom prst="rect">
            <a:avLst/>
          </a:prstGeom>
          <a:noFill/>
        </p:spPr>
        <p:txBody>
          <a:bodyPr wrap="square" rtlCol="0">
            <a:spAutoFit/>
          </a:bodyPr>
          <a:lstStyle/>
          <a:p>
            <a:r>
              <a:rPr lang="en-US" b="1" dirty="0">
                <a:solidFill>
                  <a:srgbClr val="FF0000"/>
                </a:solidFill>
                <a:latin typeface="Bell MT" charset="0"/>
                <a:ea typeface="Bell MT" charset="0"/>
                <a:cs typeface="Bell MT" charset="0"/>
              </a:rPr>
              <a:t>Mouth</a:t>
            </a:r>
          </a:p>
        </p:txBody>
      </p:sp>
      <p:sp>
        <p:nvSpPr>
          <p:cNvPr id="2" name="Google Shape;112;p16">
            <a:extLst>
              <a:ext uri="{FF2B5EF4-FFF2-40B4-BE49-F238E27FC236}">
                <a16:creationId xmlns:a16="http://schemas.microsoft.com/office/drawing/2014/main" id="{CB4B38AC-DF51-4A6D-EFE1-25048C3EE322}"/>
              </a:ext>
            </a:extLst>
          </p:cNvPr>
          <p:cNvSpPr txBox="1">
            <a:spLocks/>
          </p:cNvSpPr>
          <p:nvPr/>
        </p:nvSpPr>
        <p:spPr>
          <a:xfrm>
            <a:off x="4444539" y="715564"/>
            <a:ext cx="7298574" cy="3946500"/>
          </a:xfrm>
          <a:prstGeom prst="rect">
            <a:avLst/>
          </a:prstGeom>
        </p:spPr>
        <p:txBody>
          <a:bodyPr spcFirstLastPara="1" vert="horz" wrap="square" lIns="91425" tIns="45700" rIns="91425" bIns="45700" rtlCol="0" anchor="t" anchorCtr="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lnSpc>
                <a:spcPct val="115000"/>
              </a:lnSpc>
              <a:spcBef>
                <a:spcPts val="700"/>
              </a:spcBef>
              <a:buClr>
                <a:schemeClr val="dk1"/>
              </a:buClr>
              <a:buSzPct val="100000"/>
              <a:buFont typeface="Arial" panose="020B0604020202020204" pitchFamily="34" charset="0"/>
              <a:buChar char="•"/>
            </a:pPr>
            <a:r>
              <a:rPr lang="en-US" sz="2000" dirty="0">
                <a:solidFill>
                  <a:srgbClr val="0070C0"/>
                </a:solidFill>
                <a:latin typeface="Times New Roman" panose="02020603050405020304" pitchFamily="18" charset="0"/>
                <a:cs typeface="Times New Roman" panose="02020603050405020304" pitchFamily="18" charset="0"/>
              </a:rPr>
              <a:t>Conceptually useful for water budget studies</a:t>
            </a:r>
          </a:p>
          <a:p>
            <a:pPr marL="342900" indent="-342900" algn="l">
              <a:lnSpc>
                <a:spcPct val="115000"/>
              </a:lnSpc>
              <a:spcBef>
                <a:spcPts val="700"/>
              </a:spcBef>
              <a:buClr>
                <a:schemeClr val="dk1"/>
              </a:buClr>
              <a:buSzPct val="100000"/>
              <a:buFont typeface="Arial" panose="020B0604020202020204" pitchFamily="34" charset="0"/>
              <a:buChar char="•"/>
            </a:pPr>
            <a:r>
              <a:rPr lang="en-US" sz="2000" dirty="0">
                <a:solidFill>
                  <a:srgbClr val="0070C0"/>
                </a:solidFill>
                <a:latin typeface="Times New Roman" panose="02020603050405020304" pitchFamily="18" charset="0"/>
                <a:cs typeface="Times New Roman" panose="02020603050405020304" pitchFamily="18" charset="0"/>
              </a:rPr>
              <a:t>Area of land where all the water that is under it or drains off it goes into the same place</a:t>
            </a:r>
          </a:p>
          <a:p>
            <a:pPr marL="342900" indent="-342900" algn="l">
              <a:buFont typeface="Arial" panose="020B0604020202020204" pitchFamily="34" charset="0"/>
              <a:buChar char="•"/>
            </a:pPr>
            <a:endParaRPr lang="en-US" sz="2000" dirty="0">
              <a:solidFill>
                <a:srgbClr val="0070C0"/>
              </a:solidFill>
              <a:latin typeface="Times New Roman" panose="02020603050405020304" pitchFamily="18" charset="0"/>
              <a:cs typeface="Times New Roman" panose="02020603050405020304" pitchFamily="18" charset="0"/>
            </a:endParaRPr>
          </a:p>
        </p:txBody>
      </p:sp>
      <p:sp>
        <p:nvSpPr>
          <p:cNvPr id="4" name="Google Shape;120;p17">
            <a:extLst>
              <a:ext uri="{FF2B5EF4-FFF2-40B4-BE49-F238E27FC236}">
                <a16:creationId xmlns:a16="http://schemas.microsoft.com/office/drawing/2014/main" id="{B7C04A1F-B696-1B46-BF86-487A3191F7D3}"/>
              </a:ext>
            </a:extLst>
          </p:cNvPr>
          <p:cNvSpPr txBox="1">
            <a:spLocks/>
          </p:cNvSpPr>
          <p:nvPr/>
        </p:nvSpPr>
        <p:spPr>
          <a:xfrm>
            <a:off x="0" y="3940866"/>
            <a:ext cx="5227320" cy="3946525"/>
          </a:xfrm>
          <a:prstGeom prst="rect">
            <a:avLst/>
          </a:prstGeom>
        </p:spPr>
        <p:txBody>
          <a:bodyPr spcFirstLastPara="1" vert="horz" wrap="square" lIns="91425" tIns="45700" rIns="91425" bIns="45700" rtlCol="0" anchor="t" anchorCtr="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spcBef>
                <a:spcPts val="700"/>
              </a:spcBef>
              <a:buClr>
                <a:schemeClr val="dk1"/>
              </a:buClr>
              <a:buSzPct val="100000"/>
              <a:buFont typeface="Arial" panose="020B0604020202020204" pitchFamily="34" charset="0"/>
              <a:buChar char="•"/>
            </a:pPr>
            <a:r>
              <a:rPr lang="en-US" sz="2000" dirty="0">
                <a:solidFill>
                  <a:srgbClr val="0070C0"/>
                </a:solidFill>
                <a:latin typeface="Times New Roman" panose="02020603050405020304" pitchFamily="18" charset="0"/>
                <a:ea typeface="Arial"/>
                <a:cs typeface="Times New Roman" panose="02020603050405020304" pitchFamily="18" charset="0"/>
                <a:sym typeface="Arial"/>
              </a:rPr>
              <a:t>John Wesley Powell:</a:t>
            </a:r>
          </a:p>
          <a:p>
            <a:pPr lvl="1" algn="l">
              <a:spcBef>
                <a:spcPts val="700"/>
              </a:spcBef>
              <a:buClr>
                <a:schemeClr val="dk1"/>
              </a:buClr>
              <a:buSzPct val="100000"/>
            </a:pPr>
            <a:r>
              <a:rPr lang="en-US" sz="1800" dirty="0">
                <a:solidFill>
                  <a:srgbClr val="0070C0"/>
                </a:solidFill>
                <a:latin typeface="Times New Roman" panose="02020603050405020304" pitchFamily="18" charset="0"/>
                <a:ea typeface="Arial"/>
                <a:cs typeface="Times New Roman" panose="02020603050405020304" pitchFamily="18" charset="0"/>
                <a:sym typeface="Arial"/>
              </a:rPr>
              <a:t>"that area of land, a bounded hydrologic system, within which all living things are inextricably linked by their common water course and where, as humans settled, simple logic demanded that they become part of a community"</a:t>
            </a:r>
          </a:p>
          <a:p>
            <a:pPr marL="342900" indent="-342900" algn="l">
              <a:spcBef>
                <a:spcPts val="700"/>
              </a:spcBef>
              <a:buClr>
                <a:schemeClr val="dk1"/>
              </a:buClr>
              <a:buSzPct val="100000"/>
              <a:buFont typeface="Arial" panose="020B0604020202020204" pitchFamily="34" charset="0"/>
              <a:buChar char="•"/>
            </a:pPr>
            <a:r>
              <a:rPr lang="en-US" sz="2000" dirty="0">
                <a:solidFill>
                  <a:srgbClr val="0070C0"/>
                </a:solidFill>
                <a:latin typeface="Times New Roman" panose="02020603050405020304" pitchFamily="18" charset="0"/>
                <a:ea typeface="Arial"/>
                <a:cs typeface="Times New Roman" panose="02020603050405020304" pitchFamily="18" charset="0"/>
                <a:sym typeface="Arial"/>
              </a:rPr>
              <a:t>Watersheds come in all shapes and sizes, crossing county, state, and national boundaries. No matter where you are, you're in a watershed!</a:t>
            </a:r>
          </a:p>
          <a:p>
            <a:pPr marL="342900" indent="-342900" algn="l">
              <a:buFont typeface="Arial" panose="020B0604020202020204" pitchFamily="34" charset="0"/>
              <a:buChar char="•"/>
            </a:pPr>
            <a:endParaRPr lang="en-US" sz="2000"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9560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98DFF0E-9A60-BE44-8E95-C2F326D148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1439"/>
            <a:ext cx="10515600" cy="6276561"/>
          </a:xfrm>
          <a:prstGeom prst="rect">
            <a:avLst/>
          </a:prstGeom>
        </p:spPr>
      </p:pic>
      <p:sp>
        <p:nvSpPr>
          <p:cNvPr id="5" name="TextBox 4"/>
          <p:cNvSpPr txBox="1"/>
          <p:nvPr/>
        </p:nvSpPr>
        <p:spPr>
          <a:xfrm>
            <a:off x="0" y="40632"/>
            <a:ext cx="12192000" cy="830997"/>
          </a:xfrm>
          <a:prstGeom prst="rect">
            <a:avLst/>
          </a:prstGeom>
          <a:noFill/>
        </p:spPr>
        <p:txBody>
          <a:bodyPr wrap="square" rtlCol="0">
            <a:spAutoFit/>
          </a:bodyPr>
          <a:lstStyle/>
          <a:p>
            <a:pPr algn="ctr"/>
            <a:r>
              <a:rPr lang="en-US" sz="4800" dirty="0">
                <a:solidFill>
                  <a:schemeClr val="bg1"/>
                </a:solidFill>
                <a:latin typeface="Copperplate" panose="02000504000000020004" pitchFamily="2" charset="77"/>
                <a:ea typeface="Marker Felt Thin" charset="0"/>
                <a:cs typeface="Marker Felt Thin" charset="0"/>
              </a:rPr>
              <a:t>US Basins: </a:t>
            </a:r>
            <a:r>
              <a:rPr lang="en-US" sz="4000" dirty="0">
                <a:solidFill>
                  <a:srgbClr val="FF8AD8"/>
                </a:solidFill>
                <a:latin typeface="Copperplate" panose="02000504000000020004" pitchFamily="2" charset="77"/>
                <a:ea typeface="Marker Felt Thin" charset="0"/>
                <a:cs typeface="Marker Felt Thin" charset="0"/>
              </a:rPr>
              <a:t>Mississippi River Drainage Basin</a:t>
            </a:r>
            <a:endParaRPr lang="en-US" sz="4800" dirty="0">
              <a:solidFill>
                <a:srgbClr val="FF8AD8"/>
              </a:solidFill>
              <a:latin typeface="Copperplate" panose="02000504000000020004" pitchFamily="2" charset="77"/>
              <a:ea typeface="Marker Felt Thin" charset="0"/>
              <a:cs typeface="Marker Felt Thin" charset="0"/>
            </a:endParaRPr>
          </a:p>
        </p:txBody>
      </p:sp>
      <p:sp>
        <p:nvSpPr>
          <p:cNvPr id="3" name="TextBox 2">
            <a:extLst>
              <a:ext uri="{FF2B5EF4-FFF2-40B4-BE49-F238E27FC236}">
                <a16:creationId xmlns:a16="http://schemas.microsoft.com/office/drawing/2014/main" id="{F221362D-579B-B74E-825F-A681A497DBD1}"/>
              </a:ext>
            </a:extLst>
          </p:cNvPr>
          <p:cNvSpPr txBox="1"/>
          <p:nvPr/>
        </p:nvSpPr>
        <p:spPr>
          <a:xfrm>
            <a:off x="6385810" y="-359764"/>
            <a:ext cx="184731" cy="369332"/>
          </a:xfrm>
          <a:prstGeom prst="rect">
            <a:avLst/>
          </a:prstGeom>
          <a:noFill/>
        </p:spPr>
        <p:txBody>
          <a:bodyPr wrap="none" rtlCol="0">
            <a:spAutoFit/>
          </a:bodyPr>
          <a:lstStyle/>
          <a:p>
            <a:endParaRPr lang="en-US" dirty="0"/>
          </a:p>
        </p:txBody>
      </p:sp>
      <p:sp>
        <p:nvSpPr>
          <p:cNvPr id="2" name="TextBox 1">
            <a:extLst>
              <a:ext uri="{FF2B5EF4-FFF2-40B4-BE49-F238E27FC236}">
                <a16:creationId xmlns:a16="http://schemas.microsoft.com/office/drawing/2014/main" id="{EBE724AF-B4F2-8ABC-2AD1-34A0D494F126}"/>
              </a:ext>
            </a:extLst>
          </p:cNvPr>
          <p:cNvSpPr txBox="1"/>
          <p:nvPr/>
        </p:nvSpPr>
        <p:spPr>
          <a:xfrm>
            <a:off x="6096000" y="6046413"/>
            <a:ext cx="1620957" cy="369332"/>
          </a:xfrm>
          <a:prstGeom prst="rect">
            <a:avLst/>
          </a:prstGeom>
          <a:noFill/>
        </p:spPr>
        <p:txBody>
          <a:bodyPr wrap="none" rtlCol="0">
            <a:spAutoFit/>
          </a:bodyPr>
          <a:lstStyle/>
          <a:p>
            <a:r>
              <a:rPr lang="en-US" dirty="0">
                <a:solidFill>
                  <a:schemeClr val="bg1"/>
                </a:solidFill>
                <a:latin typeface="Times New Roman" panose="02020603050405020304" pitchFamily="18" charset="0"/>
                <a:cs typeface="Times New Roman" panose="02020603050405020304" pitchFamily="18" charset="0"/>
              </a:rPr>
              <a:t>Gulf of Mexico</a:t>
            </a:r>
          </a:p>
        </p:txBody>
      </p:sp>
    </p:spTree>
    <p:extLst>
      <p:ext uri="{BB962C8B-B14F-4D97-AF65-F5344CB8AC3E}">
        <p14:creationId xmlns:p14="http://schemas.microsoft.com/office/powerpoint/2010/main" val="2642373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Trophic Status</a:t>
            </a:r>
          </a:p>
        </p:txBody>
      </p:sp>
      <p:pic>
        <p:nvPicPr>
          <p:cNvPr id="3074" name="Picture 2" descr="Lake Trophic States - RMBEL">
            <a:extLst>
              <a:ext uri="{FF2B5EF4-FFF2-40B4-BE49-F238E27FC236}">
                <a16:creationId xmlns:a16="http://schemas.microsoft.com/office/drawing/2014/main" id="{63DB6C78-2DCE-194F-A655-209715BD04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358" y="2068291"/>
            <a:ext cx="3200400" cy="44196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ake Trophic States - RMBEL">
            <a:extLst>
              <a:ext uri="{FF2B5EF4-FFF2-40B4-BE49-F238E27FC236}">
                <a16:creationId xmlns:a16="http://schemas.microsoft.com/office/drawing/2014/main" id="{D3429124-69D6-9640-BC9A-C415DBDC08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9839" y="2068291"/>
            <a:ext cx="3200400" cy="44196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MesotrophicLake">
            <a:extLst>
              <a:ext uri="{FF2B5EF4-FFF2-40B4-BE49-F238E27FC236}">
                <a16:creationId xmlns:a16="http://schemas.microsoft.com/office/drawing/2014/main" id="{EA1CD613-B560-0145-AB06-9A1B3857A7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84599" y="2068291"/>
            <a:ext cx="3200399" cy="440451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AA3D9FB-3D7E-9A49-AECD-B4066D83A2A5}"/>
              </a:ext>
            </a:extLst>
          </p:cNvPr>
          <p:cNvSpPr/>
          <p:nvPr/>
        </p:nvSpPr>
        <p:spPr>
          <a:xfrm>
            <a:off x="73025" y="6488668"/>
            <a:ext cx="5100499" cy="369332"/>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hlinkClick r:id="rId5"/>
              </a:rPr>
              <a:t>https://www.rmbel.info/primer/lake-trophic-states-2/</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4202236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Eutrophication</a:t>
            </a:r>
          </a:p>
        </p:txBody>
      </p:sp>
      <p:pic>
        <p:nvPicPr>
          <p:cNvPr id="3080" name="Picture 8" descr="Life Cycle of a Lake — Chocorua Lake Conservancy">
            <a:extLst>
              <a:ext uri="{FF2B5EF4-FFF2-40B4-BE49-F238E27FC236}">
                <a16:creationId xmlns:a16="http://schemas.microsoft.com/office/drawing/2014/main" id="{F2D9203A-2493-0145-9ACD-4F807C38DC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0843" y="740396"/>
            <a:ext cx="5063332" cy="581744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Conceptual model of the eutrophication process and timing of the... |  Download Scientific Diagram">
            <a:extLst>
              <a:ext uri="{FF2B5EF4-FFF2-40B4-BE49-F238E27FC236}">
                <a16:creationId xmlns:a16="http://schemas.microsoft.com/office/drawing/2014/main" id="{33E907AE-B64A-2640-838D-4122F1C759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9486" y="740397"/>
            <a:ext cx="6026047" cy="538281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114F40B-9351-4A4B-9ADE-BB210F802C44}"/>
              </a:ext>
            </a:extLst>
          </p:cNvPr>
          <p:cNvSpPr txBox="1"/>
          <p:nvPr/>
        </p:nvSpPr>
        <p:spPr>
          <a:xfrm>
            <a:off x="73025" y="6488668"/>
            <a:ext cx="3388632" cy="369332"/>
          </a:xfrm>
          <a:prstGeom prst="rect">
            <a:avLst/>
          </a:prstGeom>
          <a:noFill/>
        </p:spPr>
        <p:txBody>
          <a:bodyPr wrap="square" rtlCol="0">
            <a:spAutoFit/>
          </a:bodyPr>
          <a:lstStyle/>
          <a:p>
            <a:r>
              <a:rPr lang="en-US" i="1" dirty="0">
                <a:latin typeface="Times New Roman" panose="02020603050405020304" pitchFamily="18" charset="0"/>
                <a:cs typeface="Times New Roman" panose="02020603050405020304" pitchFamily="18" charset="0"/>
              </a:rPr>
              <a:t>Perez-</a:t>
            </a:r>
            <a:r>
              <a:rPr lang="en-US" i="1" dirty="0" err="1">
                <a:latin typeface="Times New Roman" panose="02020603050405020304" pitchFamily="18" charset="0"/>
                <a:cs typeface="Times New Roman" panose="02020603050405020304" pitchFamily="18" charset="0"/>
              </a:rPr>
              <a:t>Ruzafa</a:t>
            </a:r>
            <a:r>
              <a:rPr lang="en-US" i="1" dirty="0">
                <a:latin typeface="Times New Roman" panose="02020603050405020304" pitchFamily="18" charset="0"/>
                <a:cs typeface="Times New Roman" panose="02020603050405020304" pitchFamily="18" charset="0"/>
              </a:rPr>
              <a:t> et al., 2018</a:t>
            </a:r>
          </a:p>
        </p:txBody>
      </p:sp>
    </p:spTree>
    <p:extLst>
      <p:ext uri="{BB962C8B-B14F-4D97-AF65-F5344CB8AC3E}">
        <p14:creationId xmlns:p14="http://schemas.microsoft.com/office/powerpoint/2010/main" val="3793104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ater, outdoor, plant, wave&#10;&#10;Description automatically generated">
            <a:extLst>
              <a:ext uri="{FF2B5EF4-FFF2-40B4-BE49-F238E27FC236}">
                <a16:creationId xmlns:a16="http://schemas.microsoft.com/office/drawing/2014/main" id="{F25BD331-29B7-0AC5-BE98-E7172BADBECF}"/>
              </a:ext>
            </a:extLst>
          </p:cNvPr>
          <p:cNvPicPr>
            <a:picLocks noChangeAspect="1"/>
          </p:cNvPicPr>
          <p:nvPr/>
        </p:nvPicPr>
        <p:blipFill rotWithShape="1">
          <a:blip r:embed="rId3"/>
          <a:srcRect t="7812" b="7943"/>
          <a:stretch/>
        </p:blipFill>
        <p:spPr>
          <a:xfrm>
            <a:off x="0" y="0"/>
            <a:ext cx="12192000" cy="6847363"/>
          </a:xfrm>
          <a:prstGeom prst="rect">
            <a:avLst/>
          </a:prstGeom>
        </p:spPr>
      </p:pic>
      <p:sp>
        <p:nvSpPr>
          <p:cNvPr id="13" name="TextBox 12">
            <a:extLst>
              <a:ext uri="{FF2B5EF4-FFF2-40B4-BE49-F238E27FC236}">
                <a16:creationId xmlns:a16="http://schemas.microsoft.com/office/drawing/2014/main" id="{D4ED0F03-6F18-295D-F824-65ECD13A1CE6}"/>
              </a:ext>
            </a:extLst>
          </p:cNvPr>
          <p:cNvSpPr txBox="1"/>
          <p:nvPr/>
        </p:nvSpPr>
        <p:spPr>
          <a:xfrm>
            <a:off x="3410857" y="6375177"/>
            <a:ext cx="8781143" cy="369332"/>
          </a:xfrm>
          <a:prstGeom prst="rect">
            <a:avLst/>
          </a:prstGeom>
          <a:noFill/>
        </p:spPr>
        <p:txBody>
          <a:bodyPr wrap="square">
            <a:spAutoFit/>
          </a:bodyPr>
          <a:lstStyle/>
          <a:p>
            <a:pPr algn="r"/>
            <a:r>
              <a:rPr lang="en-US" sz="1800" i="1" dirty="0">
                <a:solidFill>
                  <a:schemeClr val="bg1"/>
                </a:solidFill>
                <a:effectLst>
                  <a:glow rad="101600">
                    <a:schemeClr val="bg1">
                      <a:lumMod val="50000"/>
                      <a:alpha val="40000"/>
                    </a:schemeClr>
                  </a:glow>
                </a:effectLst>
                <a:latin typeface="Times New Roman" panose="02020603050405020304" pitchFamily="18" charset="0"/>
                <a:cs typeface="Times New Roman" panose="02020603050405020304" pitchFamily="18" charset="0"/>
                <a:hlinkClick r:id="rId4"/>
              </a:rPr>
              <a:t>https://www.fieldmuseum.org/blog/climate-change-and-lakes-look-pea-soup</a:t>
            </a:r>
            <a:r>
              <a:rPr lang="en-US" sz="1800" i="1" dirty="0">
                <a:solidFill>
                  <a:schemeClr val="bg1"/>
                </a:solidFill>
                <a:effectLst>
                  <a:glow rad="101600">
                    <a:schemeClr val="bg1">
                      <a:lumMod val="50000"/>
                      <a:alpha val="40000"/>
                    </a:schemeClr>
                  </a:glow>
                </a:effectLst>
                <a:latin typeface="Times New Roman" panose="02020603050405020304" pitchFamily="18" charset="0"/>
                <a:cs typeface="Times New Roman" panose="02020603050405020304" pitchFamily="18" charset="0"/>
              </a:rPr>
              <a:t> </a:t>
            </a:r>
          </a:p>
        </p:txBody>
      </p:sp>
      <p:pic>
        <p:nvPicPr>
          <p:cNvPr id="15" name="Picture 14" descr="Diagram&#10;&#10;Description automatically generated">
            <a:extLst>
              <a:ext uri="{FF2B5EF4-FFF2-40B4-BE49-F238E27FC236}">
                <a16:creationId xmlns:a16="http://schemas.microsoft.com/office/drawing/2014/main" id="{60FA2760-1FE3-AFFC-B4CF-2E05D7052DC9}"/>
              </a:ext>
            </a:extLst>
          </p:cNvPr>
          <p:cNvPicPr>
            <a:picLocks noChangeAspect="1"/>
          </p:cNvPicPr>
          <p:nvPr/>
        </p:nvPicPr>
        <p:blipFill>
          <a:blip r:embed="rId5"/>
          <a:stretch>
            <a:fillRect/>
          </a:stretch>
        </p:blipFill>
        <p:spPr>
          <a:xfrm>
            <a:off x="206829" y="486006"/>
            <a:ext cx="5889171" cy="5889171"/>
          </a:xfrm>
          <a:prstGeom prst="rect">
            <a:avLst/>
          </a:prstGeom>
          <a:effectLst>
            <a:softEdge rad="198133"/>
          </a:effectLst>
        </p:spPr>
      </p:pic>
      <p:sp>
        <p:nvSpPr>
          <p:cNvPr id="16" name="TextBox 15">
            <a:extLst>
              <a:ext uri="{FF2B5EF4-FFF2-40B4-BE49-F238E27FC236}">
                <a16:creationId xmlns:a16="http://schemas.microsoft.com/office/drawing/2014/main" id="{D33B8F47-5689-BD9F-B596-374D75DECAEC}"/>
              </a:ext>
            </a:extLst>
          </p:cNvPr>
          <p:cNvSpPr txBox="1"/>
          <p:nvPr/>
        </p:nvSpPr>
        <p:spPr>
          <a:xfrm>
            <a:off x="206829" y="10637"/>
            <a:ext cx="6571342" cy="584775"/>
          </a:xfrm>
          <a:prstGeom prst="rect">
            <a:avLst/>
          </a:prstGeom>
          <a:noFill/>
        </p:spPr>
        <p:txBody>
          <a:bodyPr wrap="square" rtlCol="0">
            <a:spAutoFit/>
          </a:bodyPr>
          <a:lstStyle/>
          <a:p>
            <a:r>
              <a:rPr lang="en-US" sz="3200" dirty="0">
                <a:latin typeface="Copperplate Gothic Bold" panose="020E0705020206020404" pitchFamily="34" charset="77"/>
              </a:rPr>
              <a:t>Eutrophication</a:t>
            </a:r>
          </a:p>
        </p:txBody>
      </p:sp>
      <p:sp>
        <p:nvSpPr>
          <p:cNvPr id="17" name="TextBox 16">
            <a:extLst>
              <a:ext uri="{FF2B5EF4-FFF2-40B4-BE49-F238E27FC236}">
                <a16:creationId xmlns:a16="http://schemas.microsoft.com/office/drawing/2014/main" id="{3C24E0C9-4EE7-52C5-A535-0A6E5D80ED51}"/>
              </a:ext>
            </a:extLst>
          </p:cNvPr>
          <p:cNvSpPr txBox="1"/>
          <p:nvPr/>
        </p:nvSpPr>
        <p:spPr>
          <a:xfrm>
            <a:off x="6324599" y="434215"/>
            <a:ext cx="5660572" cy="5909310"/>
          </a:xfrm>
          <a:prstGeom prst="rect">
            <a:avLst/>
          </a:prstGeom>
          <a:solidFill>
            <a:schemeClr val="tx1">
              <a:alpha val="64987"/>
            </a:schemeClr>
          </a:solidFill>
        </p:spPr>
        <p:txBody>
          <a:bodyPr wrap="square" rtlCol="0">
            <a:spAutoFit/>
          </a:bodyPr>
          <a:lstStyle/>
          <a:p>
            <a:pPr marL="342900" indent="-342900">
              <a:buAutoNum type="arabicPeriod"/>
            </a:pPr>
            <a:r>
              <a:rPr lang="en-US" dirty="0">
                <a:solidFill>
                  <a:srgbClr val="92D050"/>
                </a:solidFill>
                <a:latin typeface="Times New Roman" panose="02020603050405020304" pitchFamily="18" charset="0"/>
                <a:cs typeface="Times New Roman" panose="02020603050405020304" pitchFamily="18" charset="0"/>
              </a:rPr>
              <a:t>N (nitrogen) and P (phosphorus) loaded into water bodies as both diffuse- and point-source pollutants</a:t>
            </a:r>
          </a:p>
          <a:p>
            <a:pPr marL="800100" lvl="1" indent="-342900">
              <a:buFont typeface="Arial" panose="020B0604020202020204" pitchFamily="34" charset="0"/>
              <a:buChar char="•"/>
            </a:pPr>
            <a:r>
              <a:rPr lang="en-US" b="1" dirty="0">
                <a:solidFill>
                  <a:srgbClr val="92D050"/>
                </a:solidFill>
                <a:latin typeface="Times New Roman" panose="02020603050405020304" pitchFamily="18" charset="0"/>
                <a:cs typeface="Times New Roman" panose="02020603050405020304" pitchFamily="18" charset="0"/>
              </a:rPr>
              <a:t>Diffuse:</a:t>
            </a:r>
            <a:r>
              <a:rPr lang="en-US" dirty="0">
                <a:solidFill>
                  <a:srgbClr val="92D050"/>
                </a:solidFill>
                <a:latin typeface="Times New Roman" panose="02020603050405020304" pitchFamily="18" charset="0"/>
                <a:cs typeface="Times New Roman" panose="02020603050405020304" pitchFamily="18" charset="0"/>
              </a:rPr>
              <a:t> fertilizer runoff and erosion, landfill runoff and erosion, manure runoff and erosion</a:t>
            </a:r>
          </a:p>
          <a:p>
            <a:pPr marL="800100" lvl="1" indent="-342900">
              <a:buFont typeface="Arial" panose="020B0604020202020204" pitchFamily="34" charset="0"/>
              <a:buChar char="•"/>
            </a:pPr>
            <a:r>
              <a:rPr lang="en-US" b="1" dirty="0">
                <a:solidFill>
                  <a:srgbClr val="92D050"/>
                </a:solidFill>
                <a:latin typeface="Times New Roman" panose="02020603050405020304" pitchFamily="18" charset="0"/>
                <a:cs typeface="Times New Roman" panose="02020603050405020304" pitchFamily="18" charset="0"/>
              </a:rPr>
              <a:t>Direct</a:t>
            </a:r>
            <a:r>
              <a:rPr lang="en-US" dirty="0">
                <a:solidFill>
                  <a:srgbClr val="92D050"/>
                </a:solidFill>
                <a:latin typeface="Times New Roman" panose="02020603050405020304" pitchFamily="18" charset="0"/>
                <a:cs typeface="Times New Roman" panose="02020603050405020304" pitchFamily="18" charset="0"/>
              </a:rPr>
              <a:t>: wastewater treatment plant effluent, industrial effluent</a:t>
            </a:r>
          </a:p>
          <a:p>
            <a:pPr marL="342900" indent="-342900">
              <a:buAutoNum type="arabicPeriod"/>
            </a:pPr>
            <a:r>
              <a:rPr lang="en-US" dirty="0">
                <a:solidFill>
                  <a:srgbClr val="92D050"/>
                </a:solidFill>
                <a:latin typeface="Times New Roman" panose="02020603050405020304" pitchFamily="18" charset="0"/>
                <a:cs typeface="Times New Roman" panose="02020603050405020304" pitchFamily="18" charset="0"/>
              </a:rPr>
              <a:t> N, P, K (potassium) are vital macronutrients for plants, algae, and cyanobacteria; P is often a limiting nutrient so when other nutrients are available in excess and P is added it will destabilize the aquatic ecosystem; other limiting nutrients, such as S (sulfur) may do the same</a:t>
            </a:r>
          </a:p>
          <a:p>
            <a:pPr marL="342900" indent="-342900">
              <a:buAutoNum type="arabicPeriod"/>
            </a:pPr>
            <a:r>
              <a:rPr lang="en-US" dirty="0">
                <a:solidFill>
                  <a:srgbClr val="92D050"/>
                </a:solidFill>
                <a:latin typeface="Times New Roman" panose="02020603050405020304" pitchFamily="18" charset="0"/>
                <a:cs typeface="Times New Roman" panose="02020603050405020304" pitchFamily="18" charset="0"/>
              </a:rPr>
              <a:t>Additionally, atmospheric diffusion is reduced and baseline respiration increases (until oxygen becomes limited)</a:t>
            </a:r>
          </a:p>
          <a:p>
            <a:pPr marL="342900" indent="-342900">
              <a:buAutoNum type="arabicPeriod"/>
            </a:pPr>
            <a:r>
              <a:rPr lang="en-US" dirty="0">
                <a:solidFill>
                  <a:srgbClr val="92D050"/>
                </a:solidFill>
                <a:latin typeface="Times New Roman" panose="02020603050405020304" pitchFamily="18" charset="0"/>
                <a:cs typeface="Times New Roman" panose="02020603050405020304" pitchFamily="18" charset="0"/>
              </a:rPr>
              <a:t>Decomposition will continue after oxygen is depleted but it will be anaerobic rather than aerobic decomposition</a:t>
            </a:r>
          </a:p>
          <a:p>
            <a:pPr marL="800100" lvl="1" indent="-342900">
              <a:buFont typeface="Arial" panose="020B0604020202020204" pitchFamily="34" charset="0"/>
              <a:buChar char="•"/>
            </a:pPr>
            <a:r>
              <a:rPr lang="en-US" dirty="0">
                <a:solidFill>
                  <a:srgbClr val="92D050"/>
                </a:solidFill>
                <a:latin typeface="Times New Roman" panose="02020603050405020304" pitchFamily="18" charset="0"/>
                <a:cs typeface="Times New Roman" panose="02020603050405020304" pitchFamily="18" charset="0"/>
              </a:rPr>
              <a:t>Anaerobic is less efficient and releases greenhouse gases (methane and nitrous oxide) that are more potent than carbon dioxide along with sulfide (an air pollutant)</a:t>
            </a:r>
          </a:p>
        </p:txBody>
      </p:sp>
    </p:spTree>
    <p:extLst>
      <p:ext uri="{BB962C8B-B14F-4D97-AF65-F5344CB8AC3E}">
        <p14:creationId xmlns:p14="http://schemas.microsoft.com/office/powerpoint/2010/main" val="368084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ter, outdoor, plant, wave&#10;&#10;Description automatically generated">
            <a:extLst>
              <a:ext uri="{FF2B5EF4-FFF2-40B4-BE49-F238E27FC236}">
                <a16:creationId xmlns:a16="http://schemas.microsoft.com/office/drawing/2014/main" id="{26D28417-0713-9357-0C09-0774A7A292B4}"/>
              </a:ext>
            </a:extLst>
          </p:cNvPr>
          <p:cNvPicPr>
            <a:picLocks noChangeAspect="1"/>
          </p:cNvPicPr>
          <p:nvPr/>
        </p:nvPicPr>
        <p:blipFill rotWithShape="1">
          <a:blip r:embed="rId2"/>
          <a:srcRect t="7812" b="7943"/>
          <a:stretch/>
        </p:blipFill>
        <p:spPr>
          <a:xfrm>
            <a:off x="0" y="0"/>
            <a:ext cx="12192000" cy="6847363"/>
          </a:xfrm>
          <a:prstGeom prst="rect">
            <a:avLst/>
          </a:prstGeom>
        </p:spPr>
      </p:pic>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Eutrophication (Anthropogenic)</a:t>
            </a:r>
          </a:p>
        </p:txBody>
      </p:sp>
      <p:pic>
        <p:nvPicPr>
          <p:cNvPr id="5124" name="Picture 4" descr="What is eutrophication?">
            <a:extLst>
              <a:ext uri="{FF2B5EF4-FFF2-40B4-BE49-F238E27FC236}">
                <a16:creationId xmlns:a16="http://schemas.microsoft.com/office/drawing/2014/main" id="{07105DF7-8D5E-3A49-A4BD-9ACEEBC4C6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3991" y="830997"/>
            <a:ext cx="6439339" cy="5568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5610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ter, outdoor, plant, wave&#10;&#10;Description automatically generated">
            <a:extLst>
              <a:ext uri="{FF2B5EF4-FFF2-40B4-BE49-F238E27FC236}">
                <a16:creationId xmlns:a16="http://schemas.microsoft.com/office/drawing/2014/main" id="{5A048FC2-94E5-88B9-2DE5-BD4A7A1955DF}"/>
              </a:ext>
            </a:extLst>
          </p:cNvPr>
          <p:cNvPicPr>
            <a:picLocks noChangeAspect="1"/>
          </p:cNvPicPr>
          <p:nvPr/>
        </p:nvPicPr>
        <p:blipFill rotWithShape="1">
          <a:blip r:embed="rId2"/>
          <a:srcRect t="7812" b="7943"/>
          <a:stretch/>
        </p:blipFill>
        <p:spPr>
          <a:xfrm>
            <a:off x="0" y="0"/>
            <a:ext cx="12192000" cy="6847363"/>
          </a:xfrm>
          <a:prstGeom prst="rect">
            <a:avLst/>
          </a:prstGeom>
        </p:spPr>
      </p:pic>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Eutrophication (Ocean)</a:t>
            </a:r>
          </a:p>
        </p:txBody>
      </p:sp>
      <p:pic>
        <p:nvPicPr>
          <p:cNvPr id="5122" name="Picture 2" descr="eutrophication ~ MAVEN'S NOTEBOOK | Water news">
            <a:extLst>
              <a:ext uri="{FF2B5EF4-FFF2-40B4-BE49-F238E27FC236}">
                <a16:creationId xmlns:a16="http://schemas.microsoft.com/office/drawing/2014/main" id="{61CC22CC-E988-7841-B1B3-472872BBE3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953" y="640115"/>
            <a:ext cx="9506358" cy="6117603"/>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18490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ater, outdoor, plant, wave&#10;&#10;Description automatically generated">
            <a:extLst>
              <a:ext uri="{FF2B5EF4-FFF2-40B4-BE49-F238E27FC236}">
                <a16:creationId xmlns:a16="http://schemas.microsoft.com/office/drawing/2014/main" id="{F25BD331-29B7-0AC5-BE98-E7172BADBECF}"/>
              </a:ext>
            </a:extLst>
          </p:cNvPr>
          <p:cNvPicPr>
            <a:picLocks noChangeAspect="1"/>
          </p:cNvPicPr>
          <p:nvPr/>
        </p:nvPicPr>
        <p:blipFill rotWithShape="1">
          <a:blip r:embed="rId3"/>
          <a:srcRect t="7812" b="7943"/>
          <a:stretch/>
        </p:blipFill>
        <p:spPr>
          <a:xfrm>
            <a:off x="0" y="0"/>
            <a:ext cx="12192000" cy="6847363"/>
          </a:xfrm>
          <a:prstGeom prst="rect">
            <a:avLst/>
          </a:prstGeom>
        </p:spPr>
      </p:pic>
      <p:sp>
        <p:nvSpPr>
          <p:cNvPr id="16" name="TextBox 15">
            <a:extLst>
              <a:ext uri="{FF2B5EF4-FFF2-40B4-BE49-F238E27FC236}">
                <a16:creationId xmlns:a16="http://schemas.microsoft.com/office/drawing/2014/main" id="{D33B8F47-5689-BD9F-B596-374D75DECAEC}"/>
              </a:ext>
            </a:extLst>
          </p:cNvPr>
          <p:cNvSpPr txBox="1"/>
          <p:nvPr/>
        </p:nvSpPr>
        <p:spPr>
          <a:xfrm>
            <a:off x="206829" y="10637"/>
            <a:ext cx="11636828" cy="584775"/>
          </a:xfrm>
          <a:prstGeom prst="rect">
            <a:avLst/>
          </a:prstGeom>
          <a:noFill/>
        </p:spPr>
        <p:txBody>
          <a:bodyPr wrap="square" rtlCol="0">
            <a:spAutoFit/>
          </a:bodyPr>
          <a:lstStyle/>
          <a:p>
            <a:r>
              <a:rPr lang="en-US" sz="3200" dirty="0">
                <a:latin typeface="Copperplate Gothic Bold" panose="020E0705020206020404" pitchFamily="34" charset="77"/>
              </a:rPr>
              <a:t>Harmful Algal Blooms (HABs): Red Tide </a:t>
            </a:r>
          </a:p>
        </p:txBody>
      </p:sp>
      <p:pic>
        <p:nvPicPr>
          <p:cNvPr id="4" name="Picture 3" descr="A picture containing text&#10;&#10;Description automatically generated">
            <a:extLst>
              <a:ext uri="{FF2B5EF4-FFF2-40B4-BE49-F238E27FC236}">
                <a16:creationId xmlns:a16="http://schemas.microsoft.com/office/drawing/2014/main" id="{D1C4E21E-6035-F6AE-EE4F-DA0BF2C4012C}"/>
              </a:ext>
            </a:extLst>
          </p:cNvPr>
          <p:cNvPicPr>
            <a:picLocks noChangeAspect="1"/>
          </p:cNvPicPr>
          <p:nvPr/>
        </p:nvPicPr>
        <p:blipFill>
          <a:blip r:embed="rId4"/>
          <a:stretch>
            <a:fillRect/>
          </a:stretch>
        </p:blipFill>
        <p:spPr>
          <a:xfrm>
            <a:off x="4572000" y="731157"/>
            <a:ext cx="7620000" cy="5715000"/>
          </a:xfrm>
          <a:prstGeom prst="rect">
            <a:avLst/>
          </a:prstGeom>
        </p:spPr>
      </p:pic>
      <p:pic>
        <p:nvPicPr>
          <p:cNvPr id="6" name="Picture 5" descr="A picture containing outdoor, water, rock&#10;&#10;Description automatically generated">
            <a:extLst>
              <a:ext uri="{FF2B5EF4-FFF2-40B4-BE49-F238E27FC236}">
                <a16:creationId xmlns:a16="http://schemas.microsoft.com/office/drawing/2014/main" id="{74913B37-A19D-782F-042E-C34FBF3A735C}"/>
              </a:ext>
            </a:extLst>
          </p:cNvPr>
          <p:cNvPicPr>
            <a:picLocks noChangeAspect="1"/>
          </p:cNvPicPr>
          <p:nvPr/>
        </p:nvPicPr>
        <p:blipFill>
          <a:blip r:embed="rId5"/>
          <a:stretch>
            <a:fillRect/>
          </a:stretch>
        </p:blipFill>
        <p:spPr>
          <a:xfrm>
            <a:off x="206829" y="1192167"/>
            <a:ext cx="7772400" cy="4792980"/>
          </a:xfrm>
          <a:prstGeom prst="rect">
            <a:avLst/>
          </a:prstGeom>
          <a:effectLst>
            <a:outerShdw blurRad="50800" dist="38100" dir="2700000" algn="tl" rotWithShape="0">
              <a:prstClr val="black">
                <a:alpha val="40000"/>
              </a:prstClr>
            </a:outerShdw>
          </a:effectLst>
        </p:spPr>
      </p:pic>
      <p:sp>
        <p:nvSpPr>
          <p:cNvPr id="7" name="TextBox 6">
            <a:extLst>
              <a:ext uri="{FF2B5EF4-FFF2-40B4-BE49-F238E27FC236}">
                <a16:creationId xmlns:a16="http://schemas.microsoft.com/office/drawing/2014/main" id="{981D5D8E-41D7-6C39-1F45-E269B40F518D}"/>
              </a:ext>
            </a:extLst>
          </p:cNvPr>
          <p:cNvSpPr txBox="1"/>
          <p:nvPr/>
        </p:nvSpPr>
        <p:spPr>
          <a:xfrm>
            <a:off x="377372" y="625679"/>
            <a:ext cx="2345129" cy="461665"/>
          </a:xfrm>
          <a:prstGeom prst="rect">
            <a:avLst/>
          </a:prstGeom>
          <a:noFill/>
        </p:spPr>
        <p:txBody>
          <a:bodyPr wrap="none" rtlCol="0">
            <a:spAutoFit/>
          </a:bodyPr>
          <a:lstStyle/>
          <a:p>
            <a:r>
              <a:rPr lang="en-US" sz="2400" dirty="0">
                <a:latin typeface="Times New Roman" panose="02020603050405020304" pitchFamily="18" charset="0"/>
                <a:cs typeface="Times New Roman" panose="02020603050405020304" pitchFamily="18" charset="0"/>
              </a:rPr>
              <a:t>Red Tide, Florida</a:t>
            </a:r>
          </a:p>
        </p:txBody>
      </p:sp>
      <p:sp>
        <p:nvSpPr>
          <p:cNvPr id="9" name="TextBox 8">
            <a:extLst>
              <a:ext uri="{FF2B5EF4-FFF2-40B4-BE49-F238E27FC236}">
                <a16:creationId xmlns:a16="http://schemas.microsoft.com/office/drawing/2014/main" id="{362F2747-E833-4C02-935D-A6532EDE2110}"/>
              </a:ext>
            </a:extLst>
          </p:cNvPr>
          <p:cNvSpPr txBox="1"/>
          <p:nvPr/>
        </p:nvSpPr>
        <p:spPr>
          <a:xfrm>
            <a:off x="7199086" y="6478031"/>
            <a:ext cx="6212114" cy="369332"/>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hlinkClick r:id="rId6"/>
              </a:rPr>
              <a:t>https://oceanservice.noaa.gov/facts/redtide.html</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43294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ater, outdoor, plant, wave&#10;&#10;Description automatically generated">
            <a:extLst>
              <a:ext uri="{FF2B5EF4-FFF2-40B4-BE49-F238E27FC236}">
                <a16:creationId xmlns:a16="http://schemas.microsoft.com/office/drawing/2014/main" id="{F25BD331-29B7-0AC5-BE98-E7172BADBECF}"/>
              </a:ext>
            </a:extLst>
          </p:cNvPr>
          <p:cNvPicPr>
            <a:picLocks noChangeAspect="1"/>
          </p:cNvPicPr>
          <p:nvPr/>
        </p:nvPicPr>
        <p:blipFill rotWithShape="1">
          <a:blip r:embed="rId3"/>
          <a:srcRect t="7812" b="7943"/>
          <a:stretch/>
        </p:blipFill>
        <p:spPr>
          <a:xfrm>
            <a:off x="0" y="0"/>
            <a:ext cx="12192000" cy="6847363"/>
          </a:xfrm>
          <a:prstGeom prst="rect">
            <a:avLst/>
          </a:prstGeom>
        </p:spPr>
      </p:pic>
      <p:pic>
        <p:nvPicPr>
          <p:cNvPr id="9" name="Picture 8" descr="Diagram&#10;&#10;Description automatically generated">
            <a:extLst>
              <a:ext uri="{FF2B5EF4-FFF2-40B4-BE49-F238E27FC236}">
                <a16:creationId xmlns:a16="http://schemas.microsoft.com/office/drawing/2014/main" id="{67D54CA8-01E5-DD70-21F5-62B5902B04D5}"/>
              </a:ext>
            </a:extLst>
          </p:cNvPr>
          <p:cNvPicPr>
            <a:picLocks noChangeAspect="1"/>
          </p:cNvPicPr>
          <p:nvPr/>
        </p:nvPicPr>
        <p:blipFill>
          <a:blip r:embed="rId4"/>
          <a:stretch>
            <a:fillRect/>
          </a:stretch>
        </p:blipFill>
        <p:spPr>
          <a:xfrm>
            <a:off x="782658" y="557534"/>
            <a:ext cx="10626684" cy="5742931"/>
          </a:xfrm>
          <a:prstGeom prst="rect">
            <a:avLst/>
          </a:prstGeom>
        </p:spPr>
      </p:pic>
      <p:sp>
        <p:nvSpPr>
          <p:cNvPr id="10" name="TextBox 9">
            <a:extLst>
              <a:ext uri="{FF2B5EF4-FFF2-40B4-BE49-F238E27FC236}">
                <a16:creationId xmlns:a16="http://schemas.microsoft.com/office/drawing/2014/main" id="{589368F3-7FD3-0A65-8101-EDA1A169510B}"/>
              </a:ext>
            </a:extLst>
          </p:cNvPr>
          <p:cNvSpPr txBox="1"/>
          <p:nvPr/>
        </p:nvSpPr>
        <p:spPr>
          <a:xfrm>
            <a:off x="6255026" y="6488668"/>
            <a:ext cx="5908412" cy="369332"/>
          </a:xfrm>
          <a:prstGeom prst="rect">
            <a:avLst/>
          </a:prstGeom>
          <a:noFill/>
        </p:spPr>
        <p:txBody>
          <a:bodyPr wrap="none" rtlCol="0">
            <a:spAutoFit/>
          </a:bodyPr>
          <a:lstStyle/>
          <a:p>
            <a:r>
              <a:rPr lang="en-US" i="1" dirty="0" err="1">
                <a:latin typeface="Times New Roman" panose="02020603050405020304" pitchFamily="18" charset="0"/>
                <a:cs typeface="Times New Roman" panose="02020603050405020304" pitchFamily="18" charset="0"/>
              </a:rPr>
              <a:t>Alosairi</a:t>
            </a:r>
            <a:r>
              <a:rPr lang="en-US" i="1" dirty="0">
                <a:latin typeface="Times New Roman" panose="02020603050405020304" pitchFamily="18" charset="0"/>
                <a:cs typeface="Times New Roman" panose="02020603050405020304" pitchFamily="18" charset="0"/>
              </a:rPr>
              <a:t> et al., 2021, Ecotoxicology and Environmental Safety</a:t>
            </a:r>
          </a:p>
        </p:txBody>
      </p:sp>
    </p:spTree>
    <p:extLst>
      <p:ext uri="{BB962C8B-B14F-4D97-AF65-F5344CB8AC3E}">
        <p14:creationId xmlns:p14="http://schemas.microsoft.com/office/powerpoint/2010/main" val="28724470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ater, outdoor, plant, wave&#10;&#10;Description automatically generated">
            <a:extLst>
              <a:ext uri="{FF2B5EF4-FFF2-40B4-BE49-F238E27FC236}">
                <a16:creationId xmlns:a16="http://schemas.microsoft.com/office/drawing/2014/main" id="{F25BD331-29B7-0AC5-BE98-E7172BADBECF}"/>
              </a:ext>
            </a:extLst>
          </p:cNvPr>
          <p:cNvPicPr>
            <a:picLocks noChangeAspect="1"/>
          </p:cNvPicPr>
          <p:nvPr/>
        </p:nvPicPr>
        <p:blipFill rotWithShape="1">
          <a:blip r:embed="rId3"/>
          <a:srcRect t="7812" b="7943"/>
          <a:stretch/>
        </p:blipFill>
        <p:spPr>
          <a:xfrm>
            <a:off x="0" y="0"/>
            <a:ext cx="12192000" cy="6847363"/>
          </a:xfrm>
          <a:prstGeom prst="rect">
            <a:avLst/>
          </a:prstGeom>
        </p:spPr>
      </p:pic>
      <p:sp>
        <p:nvSpPr>
          <p:cNvPr id="10" name="TextBox 9">
            <a:extLst>
              <a:ext uri="{FF2B5EF4-FFF2-40B4-BE49-F238E27FC236}">
                <a16:creationId xmlns:a16="http://schemas.microsoft.com/office/drawing/2014/main" id="{589368F3-7FD3-0A65-8101-EDA1A169510B}"/>
              </a:ext>
            </a:extLst>
          </p:cNvPr>
          <p:cNvSpPr txBox="1"/>
          <p:nvPr/>
        </p:nvSpPr>
        <p:spPr>
          <a:xfrm>
            <a:off x="6255026" y="6488668"/>
            <a:ext cx="5908412" cy="369332"/>
          </a:xfrm>
          <a:prstGeom prst="rect">
            <a:avLst/>
          </a:prstGeom>
          <a:noFill/>
        </p:spPr>
        <p:txBody>
          <a:bodyPr wrap="none" rtlCol="0">
            <a:spAutoFit/>
          </a:bodyPr>
          <a:lstStyle/>
          <a:p>
            <a:r>
              <a:rPr lang="en-US" i="1" dirty="0" err="1">
                <a:latin typeface="Times New Roman" panose="02020603050405020304" pitchFamily="18" charset="0"/>
                <a:cs typeface="Times New Roman" panose="02020603050405020304" pitchFamily="18" charset="0"/>
              </a:rPr>
              <a:t>Alosairi</a:t>
            </a:r>
            <a:r>
              <a:rPr lang="en-US" i="1" dirty="0">
                <a:latin typeface="Times New Roman" panose="02020603050405020304" pitchFamily="18" charset="0"/>
                <a:cs typeface="Times New Roman" panose="02020603050405020304" pitchFamily="18" charset="0"/>
              </a:rPr>
              <a:t> et al., 2021, Ecotoxicology and Environmental Safety</a:t>
            </a:r>
          </a:p>
        </p:txBody>
      </p:sp>
      <p:pic>
        <p:nvPicPr>
          <p:cNvPr id="4" name="Picture 3" descr="Diagram&#10;&#10;Description automatically generated">
            <a:extLst>
              <a:ext uri="{FF2B5EF4-FFF2-40B4-BE49-F238E27FC236}">
                <a16:creationId xmlns:a16="http://schemas.microsoft.com/office/drawing/2014/main" id="{5A8E1770-BAB0-3428-56D3-3BD78726DD6D}"/>
              </a:ext>
            </a:extLst>
          </p:cNvPr>
          <p:cNvPicPr>
            <a:picLocks noChangeAspect="1"/>
          </p:cNvPicPr>
          <p:nvPr/>
        </p:nvPicPr>
        <p:blipFill>
          <a:blip r:embed="rId4"/>
          <a:stretch>
            <a:fillRect/>
          </a:stretch>
        </p:blipFill>
        <p:spPr>
          <a:xfrm>
            <a:off x="900932" y="284954"/>
            <a:ext cx="10390136" cy="6203714"/>
          </a:xfrm>
          <a:prstGeom prst="rect">
            <a:avLst/>
          </a:prstGeom>
        </p:spPr>
      </p:pic>
    </p:spTree>
    <p:extLst>
      <p:ext uri="{BB962C8B-B14F-4D97-AF65-F5344CB8AC3E}">
        <p14:creationId xmlns:p14="http://schemas.microsoft.com/office/powerpoint/2010/main" val="361839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map of the world&#10;&#10;Description automatically generated with low confidence">
            <a:extLst>
              <a:ext uri="{FF2B5EF4-FFF2-40B4-BE49-F238E27FC236}">
                <a16:creationId xmlns:a16="http://schemas.microsoft.com/office/drawing/2014/main" id="{ABF5D067-F3D0-9BD4-BF88-018134AE433D}"/>
              </a:ext>
            </a:extLst>
          </p:cNvPr>
          <p:cNvPicPr>
            <a:picLocks noChangeAspect="1"/>
          </p:cNvPicPr>
          <p:nvPr/>
        </p:nvPicPr>
        <p:blipFill>
          <a:blip r:embed="rId3"/>
          <a:stretch>
            <a:fillRect/>
          </a:stretch>
        </p:blipFill>
        <p:spPr>
          <a:xfrm>
            <a:off x="6528894" y="3715714"/>
            <a:ext cx="5590081" cy="3142531"/>
          </a:xfrm>
          <a:prstGeom prst="rect">
            <a:avLst/>
          </a:prstGeom>
        </p:spPr>
      </p:pic>
      <p:pic>
        <p:nvPicPr>
          <p:cNvPr id="5" name="Picture 4" descr="Map&#10;&#10;Description automatically generated">
            <a:extLst>
              <a:ext uri="{FF2B5EF4-FFF2-40B4-BE49-F238E27FC236}">
                <a16:creationId xmlns:a16="http://schemas.microsoft.com/office/drawing/2014/main" id="{AAF5F15B-0CFA-7CE7-1883-2CB7C0F1B48F}"/>
              </a:ext>
            </a:extLst>
          </p:cNvPr>
          <p:cNvPicPr>
            <a:picLocks noChangeAspect="1"/>
          </p:cNvPicPr>
          <p:nvPr/>
        </p:nvPicPr>
        <p:blipFill rotWithShape="1">
          <a:blip r:embed="rId4"/>
          <a:srcRect l="3824" r="3922"/>
          <a:stretch/>
        </p:blipFill>
        <p:spPr>
          <a:xfrm>
            <a:off x="6464499" y="740397"/>
            <a:ext cx="5727501" cy="3487304"/>
          </a:xfrm>
          <a:prstGeom prst="rect">
            <a:avLst/>
          </a:prstGeom>
        </p:spPr>
      </p:pic>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Gulf of Mexico Dead Zone</a:t>
            </a:r>
          </a:p>
        </p:txBody>
      </p:sp>
      <p:pic>
        <p:nvPicPr>
          <p:cNvPr id="3" name="Picture 2" descr="Chart&#10;&#10;Description automatically generated">
            <a:extLst>
              <a:ext uri="{FF2B5EF4-FFF2-40B4-BE49-F238E27FC236}">
                <a16:creationId xmlns:a16="http://schemas.microsoft.com/office/drawing/2014/main" id="{47DBD594-479E-262D-406F-3FEC85D443AF}"/>
              </a:ext>
            </a:extLst>
          </p:cNvPr>
          <p:cNvPicPr>
            <a:picLocks noChangeAspect="1"/>
          </p:cNvPicPr>
          <p:nvPr/>
        </p:nvPicPr>
        <p:blipFill>
          <a:blip r:embed="rId5"/>
          <a:stretch>
            <a:fillRect/>
          </a:stretch>
        </p:blipFill>
        <p:spPr>
          <a:xfrm>
            <a:off x="73025" y="754827"/>
            <a:ext cx="6424392" cy="6103173"/>
          </a:xfrm>
          <a:prstGeom prst="rect">
            <a:avLst/>
          </a:prstGeom>
        </p:spPr>
      </p:pic>
      <p:sp>
        <p:nvSpPr>
          <p:cNvPr id="6" name="TextBox 5">
            <a:extLst>
              <a:ext uri="{FF2B5EF4-FFF2-40B4-BE49-F238E27FC236}">
                <a16:creationId xmlns:a16="http://schemas.microsoft.com/office/drawing/2014/main" id="{27DB3C42-E29E-D59D-2605-7393CCD1D8CD}"/>
              </a:ext>
            </a:extLst>
          </p:cNvPr>
          <p:cNvSpPr txBox="1"/>
          <p:nvPr/>
        </p:nvSpPr>
        <p:spPr>
          <a:xfrm>
            <a:off x="11331580" y="6488668"/>
            <a:ext cx="787395" cy="369332"/>
          </a:xfrm>
          <a:prstGeom prst="rect">
            <a:avLst/>
          </a:prstGeom>
          <a:noFill/>
        </p:spPr>
        <p:txBody>
          <a:bodyPr wrap="none" rtlCol="0">
            <a:spAutoFit/>
          </a:bodyPr>
          <a:lstStyle/>
          <a:p>
            <a:r>
              <a:rPr lang="en-US" i="1" dirty="0">
                <a:solidFill>
                  <a:schemeClr val="bg1"/>
                </a:solidFill>
                <a:latin typeface="Times New Roman" panose="02020603050405020304" pitchFamily="18" charset="0"/>
                <a:cs typeface="Times New Roman" panose="02020603050405020304" pitchFamily="18" charset="0"/>
              </a:rPr>
              <a:t>NOAA</a:t>
            </a:r>
          </a:p>
        </p:txBody>
      </p:sp>
      <p:sp>
        <p:nvSpPr>
          <p:cNvPr id="11" name="TextBox 10">
            <a:extLst>
              <a:ext uri="{FF2B5EF4-FFF2-40B4-BE49-F238E27FC236}">
                <a16:creationId xmlns:a16="http://schemas.microsoft.com/office/drawing/2014/main" id="{9D149100-367B-4543-B181-FE08917B0F83}"/>
              </a:ext>
            </a:extLst>
          </p:cNvPr>
          <p:cNvSpPr txBox="1"/>
          <p:nvPr/>
        </p:nvSpPr>
        <p:spPr>
          <a:xfrm>
            <a:off x="6615115" y="4524618"/>
            <a:ext cx="1819729" cy="369332"/>
          </a:xfrm>
          <a:prstGeom prst="rect">
            <a:avLst/>
          </a:prstGeom>
          <a:noFill/>
        </p:spPr>
        <p:txBody>
          <a:bodyPr wrap="none" rtlCol="0">
            <a:spAutoFit/>
          </a:bodyPr>
          <a:lstStyle/>
          <a:p>
            <a:r>
              <a:rPr lang="en-US" b="1" dirty="0">
                <a:solidFill>
                  <a:schemeClr val="bg1"/>
                </a:solidFill>
                <a:latin typeface="Times New Roman" panose="02020603050405020304" pitchFamily="18" charset="0"/>
                <a:cs typeface="Times New Roman" panose="02020603050405020304" pitchFamily="18" charset="0"/>
              </a:rPr>
              <a:t>Nutrient loading</a:t>
            </a:r>
          </a:p>
        </p:txBody>
      </p:sp>
    </p:spTree>
    <p:extLst>
      <p:ext uri="{BB962C8B-B14F-4D97-AF65-F5344CB8AC3E}">
        <p14:creationId xmlns:p14="http://schemas.microsoft.com/office/powerpoint/2010/main" val="1089620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onceptual model of eutrophication. The arrows indicate the... | Download  Scientific Diagram">
            <a:extLst>
              <a:ext uri="{FF2B5EF4-FFF2-40B4-BE49-F238E27FC236}">
                <a16:creationId xmlns:a16="http://schemas.microsoft.com/office/drawing/2014/main" id="{F9D4395E-25FD-2A49-8638-913006D161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1520" y="324898"/>
            <a:ext cx="6498825" cy="645252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Eutrophication (Factors &amp; Effects)</a:t>
            </a:r>
          </a:p>
        </p:txBody>
      </p:sp>
      <p:sp>
        <p:nvSpPr>
          <p:cNvPr id="10" name="TextBox 9">
            <a:extLst>
              <a:ext uri="{FF2B5EF4-FFF2-40B4-BE49-F238E27FC236}">
                <a16:creationId xmlns:a16="http://schemas.microsoft.com/office/drawing/2014/main" id="{E114F40B-9351-4A4B-9ADE-BB210F802C44}"/>
              </a:ext>
            </a:extLst>
          </p:cNvPr>
          <p:cNvSpPr txBox="1"/>
          <p:nvPr/>
        </p:nvSpPr>
        <p:spPr>
          <a:xfrm>
            <a:off x="73025" y="6488668"/>
            <a:ext cx="3388632" cy="369332"/>
          </a:xfrm>
          <a:prstGeom prst="rect">
            <a:avLst/>
          </a:prstGeom>
          <a:noFill/>
        </p:spPr>
        <p:txBody>
          <a:bodyPr wrap="square" rtlCol="0">
            <a:spAutoFit/>
          </a:bodyPr>
          <a:lstStyle/>
          <a:p>
            <a:r>
              <a:rPr lang="en-US" i="1" dirty="0">
                <a:latin typeface="Times New Roman" panose="02020603050405020304" pitchFamily="18" charset="0"/>
                <a:cs typeface="Times New Roman" panose="02020603050405020304" pitchFamily="18" charset="0"/>
              </a:rPr>
              <a:t>Ferreira et al., 2011</a:t>
            </a:r>
          </a:p>
        </p:txBody>
      </p:sp>
    </p:spTree>
    <p:extLst>
      <p:ext uri="{BB962C8B-B14F-4D97-AF65-F5344CB8AC3E}">
        <p14:creationId xmlns:p14="http://schemas.microsoft.com/office/powerpoint/2010/main" val="1639988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Eutrophication - Biology Resources">
            <a:extLst>
              <a:ext uri="{FF2B5EF4-FFF2-40B4-BE49-F238E27FC236}">
                <a16:creationId xmlns:a16="http://schemas.microsoft.com/office/drawing/2014/main" id="{091EC699-F0B5-564A-AFC3-B915BA183C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387"/>
          <a:stretch/>
        </p:blipFill>
        <p:spPr bwMode="auto">
          <a:xfrm>
            <a:off x="2334986" y="2974244"/>
            <a:ext cx="4003039" cy="386743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Water Quality Indicators</a:t>
            </a:r>
          </a:p>
        </p:txBody>
      </p:sp>
      <p:graphicFrame>
        <p:nvGraphicFramePr>
          <p:cNvPr id="2" name="Table 2">
            <a:extLst>
              <a:ext uri="{FF2B5EF4-FFF2-40B4-BE49-F238E27FC236}">
                <a16:creationId xmlns:a16="http://schemas.microsoft.com/office/drawing/2014/main" id="{AF0DBD80-36CF-584E-8EF1-80E4F5362331}"/>
              </a:ext>
            </a:extLst>
          </p:cNvPr>
          <p:cNvGraphicFramePr>
            <a:graphicFrameLocks noGrp="1"/>
          </p:cNvGraphicFramePr>
          <p:nvPr/>
        </p:nvGraphicFramePr>
        <p:xfrm>
          <a:off x="73023" y="692695"/>
          <a:ext cx="8401508" cy="2372360"/>
        </p:xfrm>
        <a:graphic>
          <a:graphicData uri="http://schemas.openxmlformats.org/drawingml/2006/table">
            <a:tbl>
              <a:tblPr firstRow="1" bandRow="1">
                <a:tableStyleId>{74C1A8A3-306A-4EB7-A6B1-4F7E0EB9C5D6}</a:tableStyleId>
              </a:tblPr>
              <a:tblGrid>
                <a:gridCol w="2100377">
                  <a:extLst>
                    <a:ext uri="{9D8B030D-6E8A-4147-A177-3AD203B41FA5}">
                      <a16:colId xmlns:a16="http://schemas.microsoft.com/office/drawing/2014/main" val="4067193288"/>
                    </a:ext>
                  </a:extLst>
                </a:gridCol>
                <a:gridCol w="2100377">
                  <a:extLst>
                    <a:ext uri="{9D8B030D-6E8A-4147-A177-3AD203B41FA5}">
                      <a16:colId xmlns:a16="http://schemas.microsoft.com/office/drawing/2014/main" val="415687459"/>
                    </a:ext>
                  </a:extLst>
                </a:gridCol>
                <a:gridCol w="2100377">
                  <a:extLst>
                    <a:ext uri="{9D8B030D-6E8A-4147-A177-3AD203B41FA5}">
                      <a16:colId xmlns:a16="http://schemas.microsoft.com/office/drawing/2014/main" val="2095469911"/>
                    </a:ext>
                  </a:extLst>
                </a:gridCol>
                <a:gridCol w="2100377">
                  <a:extLst>
                    <a:ext uri="{9D8B030D-6E8A-4147-A177-3AD203B41FA5}">
                      <a16:colId xmlns:a16="http://schemas.microsoft.com/office/drawing/2014/main" val="1136500320"/>
                    </a:ext>
                  </a:extLst>
                </a:gridCol>
              </a:tblGrid>
              <a:tr h="370840">
                <a:tc>
                  <a:txBody>
                    <a:bodyPr/>
                    <a:lstStyle/>
                    <a:p>
                      <a:pPr algn="ctr"/>
                      <a:r>
                        <a:rPr lang="en-US" sz="1400" dirty="0">
                          <a:latin typeface="Times New Roman" panose="02020603050405020304" pitchFamily="18" charset="0"/>
                          <a:cs typeface="Times New Roman" panose="02020603050405020304" pitchFamily="18" charset="0"/>
                        </a:rPr>
                        <a:t>Variable</a:t>
                      </a:r>
                    </a:p>
                  </a:txBody>
                  <a:tcPr/>
                </a:tc>
                <a:tc>
                  <a:txBody>
                    <a:bodyPr/>
                    <a:lstStyle/>
                    <a:p>
                      <a:pPr algn="ctr"/>
                      <a:r>
                        <a:rPr lang="en-US" sz="1400" dirty="0">
                          <a:latin typeface="Times New Roman" panose="02020603050405020304" pitchFamily="18" charset="0"/>
                          <a:cs typeface="Times New Roman" panose="02020603050405020304" pitchFamily="18" charset="0"/>
                        </a:rPr>
                        <a:t>Oligotrophic</a:t>
                      </a:r>
                    </a:p>
                  </a:txBody>
                  <a:tcPr/>
                </a:tc>
                <a:tc>
                  <a:txBody>
                    <a:bodyPr/>
                    <a:lstStyle/>
                    <a:p>
                      <a:pPr algn="ctr"/>
                      <a:r>
                        <a:rPr lang="en-US" sz="1400" dirty="0">
                          <a:latin typeface="Times New Roman" panose="02020603050405020304" pitchFamily="18" charset="0"/>
                          <a:cs typeface="Times New Roman" panose="02020603050405020304" pitchFamily="18" charset="0"/>
                        </a:rPr>
                        <a:t>Mesotrophic</a:t>
                      </a:r>
                    </a:p>
                  </a:txBody>
                  <a:tcPr/>
                </a:tc>
                <a:tc>
                  <a:txBody>
                    <a:bodyPr/>
                    <a:lstStyle/>
                    <a:p>
                      <a:pPr algn="ctr"/>
                      <a:r>
                        <a:rPr lang="en-US" sz="1400" dirty="0">
                          <a:latin typeface="Times New Roman" panose="02020603050405020304" pitchFamily="18" charset="0"/>
                          <a:cs typeface="Times New Roman" panose="02020603050405020304" pitchFamily="18" charset="0"/>
                        </a:rPr>
                        <a:t>Eutrophic</a:t>
                      </a:r>
                    </a:p>
                  </a:txBody>
                  <a:tcPr/>
                </a:tc>
                <a:extLst>
                  <a:ext uri="{0D108BD9-81ED-4DB2-BD59-A6C34878D82A}">
                    <a16:rowId xmlns:a16="http://schemas.microsoft.com/office/drawing/2014/main" val="680776980"/>
                  </a:ext>
                </a:extLst>
              </a:tr>
              <a:tr h="370840">
                <a:tc>
                  <a:txBody>
                    <a:bodyPr/>
                    <a:lstStyle/>
                    <a:p>
                      <a:pPr algn="l"/>
                      <a:r>
                        <a:rPr lang="en-US" sz="1400" dirty="0">
                          <a:latin typeface="Times New Roman" panose="02020603050405020304" pitchFamily="18" charset="0"/>
                          <a:cs typeface="Times New Roman" panose="02020603050405020304" pitchFamily="18" charset="0"/>
                        </a:rPr>
                        <a:t>Total Nitrogen (mg/L)</a:t>
                      </a:r>
                    </a:p>
                  </a:txBody>
                  <a:tcPr/>
                </a:tc>
                <a:tc>
                  <a:txBody>
                    <a:bodyPr/>
                    <a:lstStyle/>
                    <a:p>
                      <a:pPr algn="ctr"/>
                      <a:r>
                        <a:rPr lang="en-US" sz="1400" dirty="0">
                          <a:latin typeface="Times New Roman" panose="02020603050405020304" pitchFamily="18" charset="0"/>
                          <a:cs typeface="Times New Roman" panose="02020603050405020304" pitchFamily="18" charset="0"/>
                        </a:rPr>
                        <a:t>&lt;0.5</a:t>
                      </a:r>
                    </a:p>
                  </a:txBody>
                  <a:tcPr anchor="ctr"/>
                </a:tc>
                <a:tc>
                  <a:txBody>
                    <a:bodyPr/>
                    <a:lstStyle/>
                    <a:p>
                      <a:pPr algn="ctr"/>
                      <a:r>
                        <a:rPr lang="en-US" sz="1400" dirty="0">
                          <a:latin typeface="Times New Roman" panose="02020603050405020304" pitchFamily="18" charset="0"/>
                          <a:cs typeface="Times New Roman" panose="02020603050405020304" pitchFamily="18" charset="0"/>
                        </a:rPr>
                        <a:t>0.5-1.5</a:t>
                      </a:r>
                    </a:p>
                  </a:txBody>
                  <a:tcPr/>
                </a:tc>
                <a:tc>
                  <a:txBody>
                    <a:bodyPr/>
                    <a:lstStyle/>
                    <a:p>
                      <a:pPr algn="ctr"/>
                      <a:r>
                        <a:rPr lang="en-US" sz="1400" dirty="0">
                          <a:latin typeface="Times New Roman" panose="02020603050405020304" pitchFamily="18" charset="0"/>
                          <a:cs typeface="Times New Roman" panose="02020603050405020304" pitchFamily="18" charset="0"/>
                        </a:rPr>
                        <a:t>&gt;1.5</a:t>
                      </a:r>
                    </a:p>
                  </a:txBody>
                  <a:tcPr/>
                </a:tc>
                <a:extLst>
                  <a:ext uri="{0D108BD9-81ED-4DB2-BD59-A6C34878D82A}">
                    <a16:rowId xmlns:a16="http://schemas.microsoft.com/office/drawing/2014/main" val="906939486"/>
                  </a:ext>
                </a:extLst>
              </a:tr>
              <a:tr h="370840">
                <a:tc>
                  <a:txBody>
                    <a:bodyPr/>
                    <a:lstStyle/>
                    <a:p>
                      <a:pPr algn="l"/>
                      <a:r>
                        <a:rPr lang="en-US" sz="1400" dirty="0">
                          <a:latin typeface="Times New Roman" panose="02020603050405020304" pitchFamily="18" charset="0"/>
                          <a:cs typeface="Times New Roman" panose="02020603050405020304" pitchFamily="18" charset="0"/>
                        </a:rPr>
                        <a:t>Total Phosphorus (mg/L)</a:t>
                      </a:r>
                    </a:p>
                  </a:txBody>
                  <a:tcPr/>
                </a:tc>
                <a:tc>
                  <a:txBody>
                    <a:bodyPr/>
                    <a:lstStyle/>
                    <a:p>
                      <a:pPr algn="ctr"/>
                      <a:r>
                        <a:rPr lang="en-US" sz="1400" dirty="0">
                          <a:latin typeface="Times New Roman" panose="02020603050405020304" pitchFamily="18" charset="0"/>
                          <a:cs typeface="Times New Roman" panose="02020603050405020304" pitchFamily="18" charset="0"/>
                        </a:rPr>
                        <a:t>&lt;0.025</a:t>
                      </a:r>
                    </a:p>
                  </a:txBody>
                  <a:tcPr anchor="ctr"/>
                </a:tc>
                <a:tc>
                  <a:txBody>
                    <a:bodyPr/>
                    <a:lstStyle/>
                    <a:p>
                      <a:pPr algn="ctr"/>
                      <a:r>
                        <a:rPr lang="en-US" sz="1400" dirty="0">
                          <a:latin typeface="Times New Roman" panose="02020603050405020304" pitchFamily="18" charset="0"/>
                          <a:cs typeface="Times New Roman" panose="02020603050405020304" pitchFamily="18" charset="0"/>
                        </a:rPr>
                        <a:t>0.025-0.075</a:t>
                      </a:r>
                    </a:p>
                  </a:txBody>
                  <a:tcPr/>
                </a:tc>
                <a:tc>
                  <a:txBody>
                    <a:bodyPr/>
                    <a:lstStyle/>
                    <a:p>
                      <a:pPr algn="ctr"/>
                      <a:r>
                        <a:rPr lang="en-US" sz="1400" dirty="0">
                          <a:latin typeface="Times New Roman" panose="02020603050405020304" pitchFamily="18" charset="0"/>
                          <a:cs typeface="Times New Roman" panose="02020603050405020304" pitchFamily="18" charset="0"/>
                        </a:rPr>
                        <a:t>&gt;0.075</a:t>
                      </a:r>
                    </a:p>
                  </a:txBody>
                  <a:tcPr/>
                </a:tc>
                <a:extLst>
                  <a:ext uri="{0D108BD9-81ED-4DB2-BD59-A6C34878D82A}">
                    <a16:rowId xmlns:a16="http://schemas.microsoft.com/office/drawing/2014/main" val="2744804793"/>
                  </a:ext>
                </a:extLst>
              </a:tr>
              <a:tr h="370840">
                <a:tc>
                  <a:txBody>
                    <a:bodyPr/>
                    <a:lstStyle/>
                    <a:p>
                      <a:pPr algn="l"/>
                      <a:r>
                        <a:rPr lang="en-US" sz="1400" dirty="0">
                          <a:latin typeface="Times New Roman" panose="02020603050405020304" pitchFamily="18" charset="0"/>
                          <a:cs typeface="Times New Roman" panose="02020603050405020304" pitchFamily="18" charset="0"/>
                        </a:rPr>
                        <a:t>Chlorophyll </a:t>
                      </a:r>
                      <a:r>
                        <a:rPr lang="en-US" sz="1400" i="1" dirty="0">
                          <a:latin typeface="Times New Roman" panose="02020603050405020304" pitchFamily="18" charset="0"/>
                          <a:cs typeface="Times New Roman" panose="02020603050405020304" pitchFamily="18" charset="0"/>
                        </a:rPr>
                        <a:t>a</a:t>
                      </a:r>
                      <a:r>
                        <a:rPr lang="en-US" sz="1400" i="0" dirty="0">
                          <a:latin typeface="Times New Roman" panose="02020603050405020304" pitchFamily="18" charset="0"/>
                          <a:cs typeface="Times New Roman" panose="02020603050405020304" pitchFamily="18" charset="0"/>
                        </a:rPr>
                        <a:t> (</a:t>
                      </a:r>
                      <a:r>
                        <a:rPr lang="en-US" sz="1400" i="0" dirty="0">
                          <a:latin typeface="Symbol" pitchFamily="2" charset="2"/>
                          <a:cs typeface="Times New Roman" panose="02020603050405020304" pitchFamily="18" charset="0"/>
                        </a:rPr>
                        <a:t>m</a:t>
                      </a:r>
                      <a:r>
                        <a:rPr lang="en-US" sz="1400" i="0" dirty="0">
                          <a:latin typeface="Times New Roman" panose="02020603050405020304" pitchFamily="18" charset="0"/>
                          <a:cs typeface="Times New Roman" panose="02020603050405020304" pitchFamily="18" charset="0"/>
                        </a:rPr>
                        <a:t>g/L)</a:t>
                      </a:r>
                      <a:endParaRPr lang="en-US" sz="1400" dirty="0">
                        <a:latin typeface="Times New Roman" panose="02020603050405020304" pitchFamily="18" charset="0"/>
                        <a:cs typeface="Times New Roman" panose="02020603050405020304" pitchFamily="18" charset="0"/>
                      </a:endParaRPr>
                    </a:p>
                  </a:txBody>
                  <a:tcPr/>
                </a:tc>
                <a:tc>
                  <a:txBody>
                    <a:bodyPr/>
                    <a:lstStyle/>
                    <a:p>
                      <a:pPr algn="ctr"/>
                      <a:r>
                        <a:rPr lang="en-US" sz="1400" dirty="0">
                          <a:latin typeface="Times New Roman" panose="02020603050405020304" pitchFamily="18" charset="0"/>
                          <a:cs typeface="Times New Roman" panose="02020603050405020304" pitchFamily="18" charset="0"/>
                        </a:rPr>
                        <a:t>&lt;2</a:t>
                      </a:r>
                    </a:p>
                  </a:txBody>
                  <a:tcPr anchor="ctr"/>
                </a:tc>
                <a:tc>
                  <a:txBody>
                    <a:bodyPr/>
                    <a:lstStyle/>
                    <a:p>
                      <a:pPr algn="ctr"/>
                      <a:r>
                        <a:rPr lang="en-US" sz="1400" dirty="0">
                          <a:latin typeface="Times New Roman" panose="02020603050405020304" pitchFamily="18" charset="0"/>
                          <a:cs typeface="Times New Roman" panose="02020603050405020304" pitchFamily="18" charset="0"/>
                        </a:rPr>
                        <a:t>2-15</a:t>
                      </a:r>
                    </a:p>
                  </a:txBody>
                  <a:tcPr/>
                </a:tc>
                <a:tc>
                  <a:txBody>
                    <a:bodyPr/>
                    <a:lstStyle/>
                    <a:p>
                      <a:pPr algn="ctr"/>
                      <a:r>
                        <a:rPr lang="en-US" sz="1400" dirty="0">
                          <a:latin typeface="Times New Roman" panose="02020603050405020304" pitchFamily="18" charset="0"/>
                          <a:cs typeface="Times New Roman" panose="02020603050405020304" pitchFamily="18" charset="0"/>
                        </a:rPr>
                        <a:t>&gt;15</a:t>
                      </a:r>
                    </a:p>
                  </a:txBody>
                  <a:tcPr/>
                </a:tc>
                <a:extLst>
                  <a:ext uri="{0D108BD9-81ED-4DB2-BD59-A6C34878D82A}">
                    <a16:rowId xmlns:a16="http://schemas.microsoft.com/office/drawing/2014/main" val="161716598"/>
                  </a:ext>
                </a:extLst>
              </a:tr>
              <a:tr h="370840">
                <a:tc>
                  <a:txBody>
                    <a:bodyPr/>
                    <a:lstStyle/>
                    <a:p>
                      <a:pPr algn="l"/>
                      <a:r>
                        <a:rPr lang="en-US" sz="1400" dirty="0">
                          <a:latin typeface="Times New Roman" panose="02020603050405020304" pitchFamily="18" charset="0"/>
                          <a:cs typeface="Times New Roman" panose="02020603050405020304" pitchFamily="18" charset="0"/>
                        </a:rPr>
                        <a:t>Primary productivity </a:t>
                      </a:r>
                    </a:p>
                    <a:p>
                      <a:pPr algn="l"/>
                      <a:r>
                        <a:rPr lang="en-US" sz="1400" dirty="0">
                          <a:latin typeface="Times New Roman" panose="02020603050405020304" pitchFamily="18" charset="0"/>
                          <a:cs typeface="Times New Roman" panose="02020603050405020304" pitchFamily="18" charset="0"/>
                        </a:rPr>
                        <a:t>(g m</a:t>
                      </a:r>
                      <a:r>
                        <a:rPr lang="en-US" sz="1400" baseline="30000" dirty="0">
                          <a:latin typeface="Times New Roman" panose="02020603050405020304" pitchFamily="18" charset="0"/>
                          <a:cs typeface="Times New Roman" panose="02020603050405020304" pitchFamily="18" charset="0"/>
                        </a:rPr>
                        <a:t>-2</a:t>
                      </a:r>
                      <a:r>
                        <a:rPr lang="en-US" sz="1400" dirty="0">
                          <a:latin typeface="Times New Roman" panose="02020603050405020304" pitchFamily="18" charset="0"/>
                          <a:cs typeface="Times New Roman" panose="02020603050405020304" pitchFamily="18" charset="0"/>
                        </a:rPr>
                        <a:t> d</a:t>
                      </a:r>
                      <a:r>
                        <a:rPr lang="en-US" sz="1400" baseline="30000" dirty="0">
                          <a:latin typeface="Times New Roman" panose="02020603050405020304" pitchFamily="18" charset="0"/>
                          <a:cs typeface="Times New Roman" panose="02020603050405020304" pitchFamily="18" charset="0"/>
                        </a:rPr>
                        <a:t>-1</a:t>
                      </a:r>
                      <a:r>
                        <a:rPr lang="en-US" sz="1400" dirty="0">
                          <a:latin typeface="Times New Roman" panose="02020603050405020304" pitchFamily="18" charset="0"/>
                          <a:cs typeface="Times New Roman" panose="02020603050405020304" pitchFamily="18" charset="0"/>
                        </a:rPr>
                        <a:t>)</a:t>
                      </a:r>
                    </a:p>
                  </a:txBody>
                  <a:tcPr/>
                </a:tc>
                <a:tc>
                  <a:txBody>
                    <a:bodyPr/>
                    <a:lstStyle/>
                    <a:p>
                      <a:pPr algn="ctr"/>
                      <a:r>
                        <a:rPr lang="en-US" sz="1400" dirty="0">
                          <a:latin typeface="Times New Roman" panose="02020603050405020304" pitchFamily="18" charset="0"/>
                          <a:cs typeface="Times New Roman" panose="02020603050405020304" pitchFamily="18" charset="0"/>
                        </a:rPr>
                        <a:t>&lt;0.25</a:t>
                      </a:r>
                    </a:p>
                  </a:txBody>
                  <a:tcPr anchor="ctr"/>
                </a:tc>
                <a:tc>
                  <a:txBody>
                    <a:bodyPr/>
                    <a:lstStyle/>
                    <a:p>
                      <a:pPr algn="ctr"/>
                      <a:r>
                        <a:rPr lang="en-US" sz="1400" dirty="0">
                          <a:latin typeface="Times New Roman" panose="02020603050405020304" pitchFamily="18" charset="0"/>
                          <a:cs typeface="Times New Roman" panose="02020603050405020304" pitchFamily="18" charset="0"/>
                        </a:rPr>
                        <a:t>0.25-1.0</a:t>
                      </a:r>
                    </a:p>
                  </a:txBody>
                  <a:tcPr anchor="ctr"/>
                </a:tc>
                <a:tc>
                  <a:txBody>
                    <a:bodyPr/>
                    <a:lstStyle/>
                    <a:p>
                      <a:pPr algn="ctr"/>
                      <a:r>
                        <a:rPr lang="en-US" sz="1400" dirty="0">
                          <a:latin typeface="Times New Roman" panose="02020603050405020304" pitchFamily="18" charset="0"/>
                          <a:cs typeface="Times New Roman" panose="02020603050405020304" pitchFamily="18" charset="0"/>
                        </a:rPr>
                        <a:t>1.0</a:t>
                      </a:r>
                    </a:p>
                  </a:txBody>
                  <a:tcPr anchor="ctr"/>
                </a:tc>
                <a:extLst>
                  <a:ext uri="{0D108BD9-81ED-4DB2-BD59-A6C34878D82A}">
                    <a16:rowId xmlns:a16="http://schemas.microsoft.com/office/drawing/2014/main" val="4032307729"/>
                  </a:ext>
                </a:extLst>
              </a:tr>
              <a:tr h="370840">
                <a:tc>
                  <a:txBody>
                    <a:bodyPr/>
                    <a:lstStyle/>
                    <a:p>
                      <a:pPr algn="l"/>
                      <a:r>
                        <a:rPr lang="en-US" sz="1400" dirty="0">
                          <a:latin typeface="Times New Roman" panose="02020603050405020304" pitchFamily="18" charset="0"/>
                          <a:cs typeface="Times New Roman" panose="02020603050405020304" pitchFamily="18" charset="0"/>
                        </a:rPr>
                        <a:t>Secchi disk visibility (m)</a:t>
                      </a:r>
                    </a:p>
                  </a:txBody>
                  <a:tcPr/>
                </a:tc>
                <a:tc>
                  <a:txBody>
                    <a:bodyPr/>
                    <a:lstStyle/>
                    <a:p>
                      <a:pPr algn="ctr"/>
                      <a:r>
                        <a:rPr lang="en-US" sz="1400" dirty="0">
                          <a:latin typeface="Times New Roman" panose="02020603050405020304" pitchFamily="18" charset="0"/>
                          <a:cs typeface="Times New Roman" panose="02020603050405020304" pitchFamily="18" charset="0"/>
                        </a:rPr>
                        <a:t>&gt;8</a:t>
                      </a:r>
                    </a:p>
                  </a:txBody>
                  <a:tcPr anchor="ctr"/>
                </a:tc>
                <a:tc>
                  <a:txBody>
                    <a:bodyPr/>
                    <a:lstStyle/>
                    <a:p>
                      <a:pPr algn="ctr"/>
                      <a:r>
                        <a:rPr lang="en-US" sz="1400" dirty="0">
                          <a:latin typeface="Times New Roman" panose="02020603050405020304" pitchFamily="18" charset="0"/>
                          <a:cs typeface="Times New Roman" panose="02020603050405020304" pitchFamily="18" charset="0"/>
                        </a:rPr>
                        <a:t>2-8</a:t>
                      </a:r>
                    </a:p>
                  </a:txBody>
                  <a:tcPr/>
                </a:tc>
                <a:tc>
                  <a:txBody>
                    <a:bodyPr/>
                    <a:lstStyle/>
                    <a:p>
                      <a:pPr algn="ctr"/>
                      <a:r>
                        <a:rPr lang="en-US" sz="1400" dirty="0">
                          <a:latin typeface="Times New Roman" panose="02020603050405020304" pitchFamily="18" charset="0"/>
                          <a:cs typeface="Times New Roman" panose="02020603050405020304" pitchFamily="18" charset="0"/>
                        </a:rPr>
                        <a:t>&lt;2</a:t>
                      </a:r>
                    </a:p>
                  </a:txBody>
                  <a:tcPr/>
                </a:tc>
                <a:extLst>
                  <a:ext uri="{0D108BD9-81ED-4DB2-BD59-A6C34878D82A}">
                    <a16:rowId xmlns:a16="http://schemas.microsoft.com/office/drawing/2014/main" val="3516694852"/>
                  </a:ext>
                </a:extLst>
              </a:tr>
            </a:tbl>
          </a:graphicData>
        </a:graphic>
      </p:graphicFrame>
      <p:sp>
        <p:nvSpPr>
          <p:cNvPr id="5" name="TextBox 4">
            <a:extLst>
              <a:ext uri="{FF2B5EF4-FFF2-40B4-BE49-F238E27FC236}">
                <a16:creationId xmlns:a16="http://schemas.microsoft.com/office/drawing/2014/main" id="{ED3E1571-965D-424A-866D-1C6B2753B7AE}"/>
              </a:ext>
            </a:extLst>
          </p:cNvPr>
          <p:cNvSpPr txBox="1"/>
          <p:nvPr/>
        </p:nvSpPr>
        <p:spPr>
          <a:xfrm>
            <a:off x="7591993" y="3051192"/>
            <a:ext cx="2853644" cy="307777"/>
          </a:xfrm>
          <a:prstGeom prst="rect">
            <a:avLst/>
          </a:prstGeom>
          <a:noFill/>
        </p:spPr>
        <p:txBody>
          <a:bodyPr wrap="square" rtlCol="0">
            <a:spAutoFit/>
          </a:bodyPr>
          <a:lstStyle/>
          <a:p>
            <a:r>
              <a:rPr lang="en-US" sz="1400" i="1" dirty="0">
                <a:latin typeface="Times New Roman" panose="02020603050405020304" pitchFamily="18" charset="0"/>
                <a:cs typeface="Times New Roman" panose="02020603050405020304" pitchFamily="18" charset="0"/>
              </a:rPr>
              <a:t>Boyd, 2020</a:t>
            </a:r>
          </a:p>
        </p:txBody>
      </p:sp>
    </p:spTree>
    <p:extLst>
      <p:ext uri="{BB962C8B-B14F-4D97-AF65-F5344CB8AC3E}">
        <p14:creationId xmlns:p14="http://schemas.microsoft.com/office/powerpoint/2010/main" val="2326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D0597FC5-F245-524B-BEB6-A278BF784DC3}"/>
              </a:ext>
            </a:extLst>
          </p:cNvPr>
          <p:cNvSpPr txBox="1"/>
          <p:nvPr/>
        </p:nvSpPr>
        <p:spPr>
          <a:xfrm>
            <a:off x="161109" y="4817"/>
            <a:ext cx="11869782" cy="1015663"/>
          </a:xfrm>
          <a:prstGeom prst="rect">
            <a:avLst/>
          </a:prstGeom>
          <a:noFill/>
        </p:spPr>
        <p:txBody>
          <a:bodyPr wrap="square" rtlCol="0">
            <a:spAutoFit/>
          </a:bodyPr>
          <a:lstStyle/>
          <a:p>
            <a:pPr algn="ctr"/>
            <a:r>
              <a:rPr lang="en-US" sz="6000" dirty="0">
                <a:latin typeface="Copperplate" panose="02000504000000020004" pitchFamily="2" charset="77"/>
                <a:ea typeface="Marker Felt Thin" charset="0"/>
                <a:cs typeface="Marker Felt Thin" charset="0"/>
              </a:rPr>
              <a:t>Biochemical Oxygen Demand</a:t>
            </a:r>
          </a:p>
        </p:txBody>
      </p:sp>
      <p:sp>
        <p:nvSpPr>
          <p:cNvPr id="3" name="AutoShape 2" descr="Image result for sun">
            <a:extLst>
              <a:ext uri="{FF2B5EF4-FFF2-40B4-BE49-F238E27FC236}">
                <a16:creationId xmlns:a16="http://schemas.microsoft.com/office/drawing/2014/main" id="{E3F09F4E-10A1-BC45-8855-404D13E0835C}"/>
              </a:ext>
            </a:extLst>
          </p:cNvPr>
          <p:cNvSpPr>
            <a:spLocks noChangeAspect="1" noChangeArrowheads="1"/>
          </p:cNvSpPr>
          <p:nvPr/>
        </p:nvSpPr>
        <p:spPr bwMode="auto">
          <a:xfrm>
            <a:off x="2654300" y="825500"/>
            <a:ext cx="6883400" cy="5207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4" descr="Image result for sun">
            <a:extLst>
              <a:ext uri="{FF2B5EF4-FFF2-40B4-BE49-F238E27FC236}">
                <a16:creationId xmlns:a16="http://schemas.microsoft.com/office/drawing/2014/main" id="{8A64C626-81FA-8342-89B3-517DCB9D9120}"/>
              </a:ext>
            </a:extLst>
          </p:cNvPr>
          <p:cNvSpPr>
            <a:spLocks noChangeAspect="1" noChangeArrowheads="1"/>
          </p:cNvSpPr>
          <p:nvPr/>
        </p:nvSpPr>
        <p:spPr bwMode="auto">
          <a:xfrm>
            <a:off x="2806700" y="977900"/>
            <a:ext cx="6883400" cy="5207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3" name="Picture 1">
            <a:extLst>
              <a:ext uri="{FF2B5EF4-FFF2-40B4-BE49-F238E27FC236}">
                <a16:creationId xmlns:a16="http://schemas.microsoft.com/office/drawing/2014/main" id="{CCBB27E4-7B80-794D-8BAF-29BC41E7705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ABCF2D79-0127-3B44-B2D2-F4FDA707B1C0}"/>
              </a:ext>
            </a:extLst>
          </p:cNvPr>
          <p:cNvSpPr/>
          <p:nvPr/>
        </p:nvSpPr>
        <p:spPr>
          <a:xfrm>
            <a:off x="7556500" y="771189"/>
            <a:ext cx="4635500" cy="2677656"/>
          </a:xfrm>
          <a:prstGeom prst="rect">
            <a:avLst/>
          </a:prstGeom>
        </p:spPr>
        <p:txBody>
          <a:bodyPr wrap="square">
            <a:spAutoFit/>
          </a:bodyPr>
          <a:lstStyle/>
          <a:p>
            <a:pPr>
              <a:defRPr/>
            </a:pPr>
            <a:r>
              <a:rPr lang="en-US" altLang="en-US" sz="2400" b="1" dirty="0">
                <a:solidFill>
                  <a:schemeClr val="accent2"/>
                </a:solidFill>
                <a:latin typeface="Times New Roman" panose="02020603050405020304" pitchFamily="18" charset="0"/>
                <a:ea typeface="Bell MT" charset="0"/>
                <a:cs typeface="Times New Roman" panose="02020603050405020304" pitchFamily="18" charset="0"/>
              </a:rPr>
              <a:t>Streams with low dissolved oxygen (DO) may be considered polluted</a:t>
            </a:r>
          </a:p>
          <a:p>
            <a:pPr>
              <a:defRPr/>
            </a:pPr>
            <a:endParaRPr lang="en-US" altLang="en-US" sz="2400" b="1" dirty="0">
              <a:latin typeface="Times New Roman" panose="02020603050405020304" pitchFamily="18" charset="0"/>
              <a:ea typeface="Bell MT" charset="0"/>
              <a:cs typeface="Times New Roman" panose="02020603050405020304" pitchFamily="18" charset="0"/>
            </a:endParaRPr>
          </a:p>
          <a:p>
            <a:pPr>
              <a:defRPr/>
            </a:pPr>
            <a:r>
              <a:rPr lang="en-US" altLang="en-US" sz="2400" b="1" dirty="0">
                <a:solidFill>
                  <a:srgbClr val="00B050"/>
                </a:solidFill>
                <a:latin typeface="Times New Roman" panose="02020603050405020304" pitchFamily="18" charset="0"/>
                <a:ea typeface="Bell MT" charset="0"/>
                <a:cs typeface="Times New Roman" panose="02020603050405020304" pitchFamily="18" charset="0"/>
              </a:rPr>
              <a:t>BOD: amount of oxygen required for biochemical decomposition processes</a:t>
            </a:r>
          </a:p>
        </p:txBody>
      </p:sp>
      <p:pic>
        <p:nvPicPr>
          <p:cNvPr id="6" name="Picture 5">
            <a:extLst>
              <a:ext uri="{FF2B5EF4-FFF2-40B4-BE49-F238E27FC236}">
                <a16:creationId xmlns:a16="http://schemas.microsoft.com/office/drawing/2014/main" id="{33BD56F5-287C-F341-BB22-AE271C8E57B2}"/>
              </a:ext>
            </a:extLst>
          </p:cNvPr>
          <p:cNvPicPr>
            <a:picLocks noChangeAspect="1"/>
          </p:cNvPicPr>
          <p:nvPr/>
        </p:nvPicPr>
        <p:blipFill>
          <a:blip r:embed="rId4"/>
          <a:stretch>
            <a:fillRect/>
          </a:stretch>
        </p:blipFill>
        <p:spPr>
          <a:xfrm>
            <a:off x="1903956" y="1020480"/>
            <a:ext cx="2652060" cy="5304120"/>
          </a:xfrm>
          <a:prstGeom prst="rect">
            <a:avLst/>
          </a:prstGeom>
        </p:spPr>
      </p:pic>
      <p:sp>
        <p:nvSpPr>
          <p:cNvPr id="9" name="TextBox 8">
            <a:extLst>
              <a:ext uri="{FF2B5EF4-FFF2-40B4-BE49-F238E27FC236}">
                <a16:creationId xmlns:a16="http://schemas.microsoft.com/office/drawing/2014/main" id="{F706BA09-1167-0542-A0E9-45BB3EE86A99}"/>
              </a:ext>
            </a:extLst>
          </p:cNvPr>
          <p:cNvSpPr txBox="1"/>
          <p:nvPr/>
        </p:nvSpPr>
        <p:spPr>
          <a:xfrm>
            <a:off x="68399" y="6444429"/>
            <a:ext cx="3851329" cy="400110"/>
          </a:xfrm>
          <a:prstGeom prst="rect">
            <a:avLst/>
          </a:prstGeom>
          <a:noFill/>
        </p:spPr>
        <p:txBody>
          <a:bodyPr wrap="square" rtlCol="0">
            <a:spAutoFit/>
          </a:bodyPr>
          <a:lstStyle/>
          <a:p>
            <a:r>
              <a:rPr lang="en-US" sz="2000" i="1" dirty="0">
                <a:latin typeface="Times New Roman" charset="0"/>
                <a:ea typeface="Times New Roman" charset="0"/>
                <a:cs typeface="Times New Roman" charset="0"/>
              </a:rPr>
              <a:t>Image: </a:t>
            </a:r>
            <a:r>
              <a:rPr lang="en-US" sz="2000" i="1" dirty="0" err="1">
                <a:latin typeface="Times New Roman" charset="0"/>
                <a:ea typeface="Times New Roman" charset="0"/>
                <a:cs typeface="Times New Roman" charset="0"/>
              </a:rPr>
              <a:t>fondriest.com</a:t>
            </a:r>
            <a:endParaRPr lang="en-US" sz="2000" i="1" dirty="0">
              <a:latin typeface="Times New Roman" charset="0"/>
              <a:ea typeface="Times New Roman" charset="0"/>
              <a:cs typeface="Times New Roman" charset="0"/>
            </a:endParaRPr>
          </a:p>
        </p:txBody>
      </p:sp>
    </p:spTree>
    <p:extLst>
      <p:ext uri="{BB962C8B-B14F-4D97-AF65-F5344CB8AC3E}">
        <p14:creationId xmlns:p14="http://schemas.microsoft.com/office/powerpoint/2010/main" val="2651221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D0597FC5-F245-524B-BEB6-A278BF784DC3}"/>
              </a:ext>
            </a:extLst>
          </p:cNvPr>
          <p:cNvSpPr txBox="1"/>
          <p:nvPr/>
        </p:nvSpPr>
        <p:spPr>
          <a:xfrm>
            <a:off x="161109" y="4817"/>
            <a:ext cx="11869782" cy="1015663"/>
          </a:xfrm>
          <a:prstGeom prst="rect">
            <a:avLst/>
          </a:prstGeom>
          <a:noFill/>
        </p:spPr>
        <p:txBody>
          <a:bodyPr wrap="square" rtlCol="0">
            <a:spAutoFit/>
          </a:bodyPr>
          <a:lstStyle/>
          <a:p>
            <a:pPr algn="ctr"/>
            <a:r>
              <a:rPr lang="en-US" sz="6000" dirty="0">
                <a:latin typeface="Copperplate" panose="02000504000000020004" pitchFamily="2" charset="77"/>
                <a:ea typeface="Marker Felt Thin" charset="0"/>
                <a:cs typeface="Marker Felt Thin" charset="0"/>
              </a:rPr>
              <a:t>Biochemical Oxygen Demand</a:t>
            </a:r>
          </a:p>
        </p:txBody>
      </p:sp>
      <p:sp>
        <p:nvSpPr>
          <p:cNvPr id="3" name="AutoShape 2" descr="Image result for sun">
            <a:extLst>
              <a:ext uri="{FF2B5EF4-FFF2-40B4-BE49-F238E27FC236}">
                <a16:creationId xmlns:a16="http://schemas.microsoft.com/office/drawing/2014/main" id="{E3F09F4E-10A1-BC45-8855-404D13E0835C}"/>
              </a:ext>
            </a:extLst>
          </p:cNvPr>
          <p:cNvSpPr>
            <a:spLocks noChangeAspect="1" noChangeArrowheads="1"/>
          </p:cNvSpPr>
          <p:nvPr/>
        </p:nvSpPr>
        <p:spPr bwMode="auto">
          <a:xfrm>
            <a:off x="2654300" y="825500"/>
            <a:ext cx="6883400" cy="5207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4" descr="Image result for sun">
            <a:extLst>
              <a:ext uri="{FF2B5EF4-FFF2-40B4-BE49-F238E27FC236}">
                <a16:creationId xmlns:a16="http://schemas.microsoft.com/office/drawing/2014/main" id="{8A64C626-81FA-8342-89B3-517DCB9D9120}"/>
              </a:ext>
            </a:extLst>
          </p:cNvPr>
          <p:cNvSpPr>
            <a:spLocks noChangeAspect="1" noChangeArrowheads="1"/>
          </p:cNvSpPr>
          <p:nvPr/>
        </p:nvSpPr>
        <p:spPr bwMode="auto">
          <a:xfrm>
            <a:off x="2806700" y="977900"/>
            <a:ext cx="6883400" cy="5207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3" name="Picture 1">
            <a:extLst>
              <a:ext uri="{FF2B5EF4-FFF2-40B4-BE49-F238E27FC236}">
                <a16:creationId xmlns:a16="http://schemas.microsoft.com/office/drawing/2014/main" id="{CCBB27E4-7B80-794D-8BAF-29BC41E7705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ABCF2D79-0127-3B44-B2D2-F4FDA707B1C0}"/>
              </a:ext>
            </a:extLst>
          </p:cNvPr>
          <p:cNvSpPr/>
          <p:nvPr/>
        </p:nvSpPr>
        <p:spPr>
          <a:xfrm>
            <a:off x="7556500" y="771189"/>
            <a:ext cx="4635500" cy="2677656"/>
          </a:xfrm>
          <a:prstGeom prst="rect">
            <a:avLst/>
          </a:prstGeom>
        </p:spPr>
        <p:txBody>
          <a:bodyPr wrap="square">
            <a:spAutoFit/>
          </a:bodyPr>
          <a:lstStyle/>
          <a:p>
            <a:pPr>
              <a:defRPr/>
            </a:pPr>
            <a:r>
              <a:rPr lang="en-US" altLang="en-US" sz="2400" b="1" dirty="0">
                <a:solidFill>
                  <a:schemeClr val="accent2"/>
                </a:solidFill>
                <a:latin typeface="Times New Roman" panose="02020603050405020304" pitchFamily="18" charset="0"/>
                <a:ea typeface="Bell MT" charset="0"/>
                <a:cs typeface="Times New Roman" panose="02020603050405020304" pitchFamily="18" charset="0"/>
              </a:rPr>
              <a:t>Streams with low dissolved oxygen (DO) may be considered polluted</a:t>
            </a:r>
          </a:p>
          <a:p>
            <a:pPr>
              <a:defRPr/>
            </a:pPr>
            <a:endParaRPr lang="en-US" altLang="en-US" sz="2400" b="1" dirty="0">
              <a:latin typeface="Times New Roman" panose="02020603050405020304" pitchFamily="18" charset="0"/>
              <a:ea typeface="Bell MT" charset="0"/>
              <a:cs typeface="Times New Roman" panose="02020603050405020304" pitchFamily="18" charset="0"/>
            </a:endParaRPr>
          </a:p>
          <a:p>
            <a:pPr>
              <a:defRPr/>
            </a:pPr>
            <a:r>
              <a:rPr lang="en-US" altLang="en-US" sz="2400" b="1" dirty="0">
                <a:solidFill>
                  <a:srgbClr val="00B050"/>
                </a:solidFill>
                <a:latin typeface="Times New Roman" panose="02020603050405020304" pitchFamily="18" charset="0"/>
                <a:ea typeface="Bell MT" charset="0"/>
                <a:cs typeface="Times New Roman" panose="02020603050405020304" pitchFamily="18" charset="0"/>
              </a:rPr>
              <a:t>BOD: amount of oxygen required for biochemical decomposition processes</a:t>
            </a:r>
          </a:p>
        </p:txBody>
      </p:sp>
      <p:pic>
        <p:nvPicPr>
          <p:cNvPr id="10" name="Picture 2" descr="Temperature and Dissolved Oxygen in Water Quality | Kings Bay Restoration  Project">
            <a:extLst>
              <a:ext uri="{FF2B5EF4-FFF2-40B4-BE49-F238E27FC236}">
                <a16:creationId xmlns:a16="http://schemas.microsoft.com/office/drawing/2014/main" id="{7BA15A48-7FB9-0343-B0EB-D185E4CD31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6749" y="1128367"/>
            <a:ext cx="5255934" cy="5263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41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D0597FC5-F245-524B-BEB6-A278BF784DC3}"/>
              </a:ext>
            </a:extLst>
          </p:cNvPr>
          <p:cNvSpPr txBox="1"/>
          <p:nvPr/>
        </p:nvSpPr>
        <p:spPr>
          <a:xfrm>
            <a:off x="161109" y="4817"/>
            <a:ext cx="11869782" cy="1015663"/>
          </a:xfrm>
          <a:prstGeom prst="rect">
            <a:avLst/>
          </a:prstGeom>
          <a:noFill/>
        </p:spPr>
        <p:txBody>
          <a:bodyPr wrap="square" rtlCol="0">
            <a:spAutoFit/>
          </a:bodyPr>
          <a:lstStyle/>
          <a:p>
            <a:pPr algn="ctr"/>
            <a:r>
              <a:rPr lang="en-US" sz="6000" dirty="0">
                <a:latin typeface="Copperplate" panose="02000504000000020004" pitchFamily="2" charset="77"/>
                <a:ea typeface="Marker Felt Thin" charset="0"/>
                <a:cs typeface="Marker Felt Thin" charset="0"/>
              </a:rPr>
              <a:t>Biochemical Oxygen Demand</a:t>
            </a:r>
          </a:p>
        </p:txBody>
      </p:sp>
      <p:sp>
        <p:nvSpPr>
          <p:cNvPr id="3" name="AutoShape 2" descr="Image result for sun">
            <a:extLst>
              <a:ext uri="{FF2B5EF4-FFF2-40B4-BE49-F238E27FC236}">
                <a16:creationId xmlns:a16="http://schemas.microsoft.com/office/drawing/2014/main" id="{E3F09F4E-10A1-BC45-8855-404D13E0835C}"/>
              </a:ext>
            </a:extLst>
          </p:cNvPr>
          <p:cNvSpPr>
            <a:spLocks noChangeAspect="1" noChangeArrowheads="1"/>
          </p:cNvSpPr>
          <p:nvPr/>
        </p:nvSpPr>
        <p:spPr bwMode="auto">
          <a:xfrm>
            <a:off x="2654300" y="825500"/>
            <a:ext cx="6883400" cy="5207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4" descr="Image result for sun">
            <a:extLst>
              <a:ext uri="{FF2B5EF4-FFF2-40B4-BE49-F238E27FC236}">
                <a16:creationId xmlns:a16="http://schemas.microsoft.com/office/drawing/2014/main" id="{8A64C626-81FA-8342-89B3-517DCB9D9120}"/>
              </a:ext>
            </a:extLst>
          </p:cNvPr>
          <p:cNvSpPr>
            <a:spLocks noChangeAspect="1" noChangeArrowheads="1"/>
          </p:cNvSpPr>
          <p:nvPr/>
        </p:nvSpPr>
        <p:spPr bwMode="auto">
          <a:xfrm>
            <a:off x="2806700" y="977900"/>
            <a:ext cx="6883400" cy="5207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3" name="Picture 1">
            <a:extLst>
              <a:ext uri="{FF2B5EF4-FFF2-40B4-BE49-F238E27FC236}">
                <a16:creationId xmlns:a16="http://schemas.microsoft.com/office/drawing/2014/main" id="{CCBB27E4-7B80-794D-8BAF-29BC41E7705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2" descr="bot9e_fig_19_06b">
            <a:extLst>
              <a:ext uri="{FF2B5EF4-FFF2-40B4-BE49-F238E27FC236}">
                <a16:creationId xmlns:a16="http://schemas.microsoft.com/office/drawing/2014/main" id="{C45ECE21-4E56-6E41-91F4-93C9804EC8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109" y="1272382"/>
            <a:ext cx="7395391" cy="49887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5" name="Rectangle 4">
            <a:extLst>
              <a:ext uri="{FF2B5EF4-FFF2-40B4-BE49-F238E27FC236}">
                <a16:creationId xmlns:a16="http://schemas.microsoft.com/office/drawing/2014/main" id="{ABCF2D79-0127-3B44-B2D2-F4FDA707B1C0}"/>
              </a:ext>
            </a:extLst>
          </p:cNvPr>
          <p:cNvSpPr/>
          <p:nvPr/>
        </p:nvSpPr>
        <p:spPr>
          <a:xfrm>
            <a:off x="7556500" y="771189"/>
            <a:ext cx="4635500" cy="2677656"/>
          </a:xfrm>
          <a:prstGeom prst="rect">
            <a:avLst/>
          </a:prstGeom>
        </p:spPr>
        <p:txBody>
          <a:bodyPr wrap="square">
            <a:spAutoFit/>
          </a:bodyPr>
          <a:lstStyle/>
          <a:p>
            <a:pPr>
              <a:defRPr/>
            </a:pPr>
            <a:r>
              <a:rPr lang="en-US" altLang="en-US" sz="2400" b="1" dirty="0">
                <a:solidFill>
                  <a:schemeClr val="accent2"/>
                </a:solidFill>
                <a:latin typeface="Times New Roman" panose="02020603050405020304" pitchFamily="18" charset="0"/>
                <a:ea typeface="Bell MT" charset="0"/>
                <a:cs typeface="Times New Roman" panose="02020603050405020304" pitchFamily="18" charset="0"/>
              </a:rPr>
              <a:t>Streams with low dissolved oxygen (DO) may be considered polluted</a:t>
            </a:r>
          </a:p>
          <a:p>
            <a:pPr>
              <a:defRPr/>
            </a:pPr>
            <a:endParaRPr lang="en-US" altLang="en-US" sz="2400" b="1" dirty="0">
              <a:latin typeface="Times New Roman" panose="02020603050405020304" pitchFamily="18" charset="0"/>
              <a:ea typeface="Bell MT" charset="0"/>
              <a:cs typeface="Times New Roman" panose="02020603050405020304" pitchFamily="18" charset="0"/>
            </a:endParaRPr>
          </a:p>
          <a:p>
            <a:pPr>
              <a:defRPr/>
            </a:pPr>
            <a:r>
              <a:rPr lang="en-US" altLang="en-US" sz="2400" b="1" dirty="0">
                <a:solidFill>
                  <a:srgbClr val="00B050"/>
                </a:solidFill>
                <a:latin typeface="Times New Roman" panose="02020603050405020304" pitchFamily="18" charset="0"/>
                <a:ea typeface="Bell MT" charset="0"/>
                <a:cs typeface="Times New Roman" panose="02020603050405020304" pitchFamily="18" charset="0"/>
              </a:rPr>
              <a:t>BOD: amount of oxygen required for biochemical decomposition processes</a:t>
            </a:r>
          </a:p>
        </p:txBody>
      </p:sp>
    </p:spTree>
    <p:extLst>
      <p:ext uri="{BB962C8B-B14F-4D97-AF65-F5344CB8AC3E}">
        <p14:creationId xmlns:p14="http://schemas.microsoft.com/office/powerpoint/2010/main" val="866680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3A4474A-0250-4A41-BCA7-2A6A528D7E9F}"/>
              </a:ext>
            </a:extLst>
          </p:cNvPr>
          <p:cNvSpPr/>
          <p:nvPr/>
        </p:nvSpPr>
        <p:spPr>
          <a:xfrm>
            <a:off x="9008532" y="6352373"/>
            <a:ext cx="406400" cy="3725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A447989-B213-2E4B-91D9-952972A31D16}"/>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Some Point &amp; Nonpoint Sources</a:t>
            </a:r>
          </a:p>
        </p:txBody>
      </p:sp>
      <p:pic>
        <p:nvPicPr>
          <p:cNvPr id="5" name="Picture 4">
            <a:extLst>
              <a:ext uri="{FF2B5EF4-FFF2-40B4-BE49-F238E27FC236}">
                <a16:creationId xmlns:a16="http://schemas.microsoft.com/office/drawing/2014/main" id="{DF207931-BCB0-5746-9651-BA3F5EC4B3BD}"/>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6708127" y="740398"/>
            <a:ext cx="5106048" cy="2876994"/>
          </a:xfrm>
          <a:prstGeom prst="rect">
            <a:avLst/>
          </a:prstGeom>
        </p:spPr>
      </p:pic>
      <p:pic>
        <p:nvPicPr>
          <p:cNvPr id="9" name="Picture 8">
            <a:extLst>
              <a:ext uri="{FF2B5EF4-FFF2-40B4-BE49-F238E27FC236}">
                <a16:creationId xmlns:a16="http://schemas.microsoft.com/office/drawing/2014/main" id="{8039555F-1965-5547-A28C-A9D1357E32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20000" contrast="40000"/>
                    </a14:imgEffect>
                  </a14:imgLayer>
                </a14:imgProps>
              </a:ext>
            </a:extLst>
          </a:blip>
          <a:stretch>
            <a:fillRect/>
          </a:stretch>
        </p:blipFill>
        <p:spPr>
          <a:xfrm>
            <a:off x="372382" y="4360678"/>
            <a:ext cx="5723618" cy="2155748"/>
          </a:xfrm>
          <a:prstGeom prst="rect">
            <a:avLst/>
          </a:prstGeom>
        </p:spPr>
      </p:pic>
      <p:pic>
        <p:nvPicPr>
          <p:cNvPr id="12" name="Picture 11">
            <a:extLst>
              <a:ext uri="{FF2B5EF4-FFF2-40B4-BE49-F238E27FC236}">
                <a16:creationId xmlns:a16="http://schemas.microsoft.com/office/drawing/2014/main" id="{422B6AB8-94F2-3B4C-90C8-E18F9FBAF58F}"/>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40000"/>
                    </a14:imgEffect>
                  </a14:imgLayer>
                </a14:imgProps>
              </a:ext>
            </a:extLst>
          </a:blip>
          <a:stretch>
            <a:fillRect/>
          </a:stretch>
        </p:blipFill>
        <p:spPr>
          <a:xfrm>
            <a:off x="111125" y="839318"/>
            <a:ext cx="6597002" cy="3422440"/>
          </a:xfrm>
          <a:prstGeom prst="rect">
            <a:avLst/>
          </a:prstGeom>
        </p:spPr>
      </p:pic>
      <p:pic>
        <p:nvPicPr>
          <p:cNvPr id="4098" name="Picture 2" descr="How can adding peroxide upstream increase my influent BOD5? Why BOD5 vs  BOD20 is key to understanding the phenomenon. - BIOLOGICAL WASTE TREATMENT  EXPERT">
            <a:extLst>
              <a:ext uri="{FF2B5EF4-FFF2-40B4-BE49-F238E27FC236}">
                <a16:creationId xmlns:a16="http://schemas.microsoft.com/office/drawing/2014/main" id="{46EB707D-9A00-6740-B63A-BC45FD887E5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21032" y="3613150"/>
            <a:ext cx="3175000" cy="3244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34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28C33F11-ED10-A344-8E0E-CF4F35CC0DBC}"/>
              </a:ext>
            </a:extLst>
          </p:cNvPr>
          <p:cNvSpPr>
            <a:spLocks noChangeAspect="1" noChangeArrowheads="1"/>
          </p:cNvSpPr>
          <p:nvPr/>
        </p:nvSpPr>
        <p:spPr bwMode="auto">
          <a:xfrm>
            <a:off x="5943600" y="3276600"/>
            <a:ext cx="2504442" cy="250444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Nitrogen Cycle</a:t>
            </a:r>
          </a:p>
        </p:txBody>
      </p:sp>
      <p:pic>
        <p:nvPicPr>
          <p:cNvPr id="5" name="Picture 17">
            <a:extLst>
              <a:ext uri="{FF2B5EF4-FFF2-40B4-BE49-F238E27FC236}">
                <a16:creationId xmlns:a16="http://schemas.microsoft.com/office/drawing/2014/main" id="{6483F914-C2AA-4F4D-B74C-7AA95B33D4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450" y="649288"/>
            <a:ext cx="8547100" cy="616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0A4D4538-E43A-E845-A086-E1C40858F543}"/>
              </a:ext>
            </a:extLst>
          </p:cNvPr>
          <p:cNvSpPr txBox="1"/>
          <p:nvPr/>
        </p:nvSpPr>
        <p:spPr>
          <a:xfrm>
            <a:off x="3324225" y="808038"/>
            <a:ext cx="724557" cy="307777"/>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Nitrogen gas</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(N</a:t>
            </a:r>
            <a:r>
              <a:rPr lang="en-US" sz="1042" b="1" baseline="-25000" dirty="0">
                <a:latin typeface="Times New Roman" panose="02020603050405020304" pitchFamily="18" charset="0"/>
                <a:cs typeface="Times New Roman" panose="02020603050405020304" pitchFamily="18" charset="0"/>
              </a:rPr>
              <a:t>2</a:t>
            </a:r>
            <a:r>
              <a:rPr lang="en-US" sz="1042" b="1" dirty="0">
                <a:latin typeface="Times New Roman" panose="02020603050405020304" pitchFamily="18" charset="0"/>
                <a:cs typeface="Times New Roman" panose="02020603050405020304" pitchFamily="18" charset="0"/>
              </a:rPr>
              <a:t>) in air</a:t>
            </a:r>
          </a:p>
        </p:txBody>
      </p:sp>
      <p:sp>
        <p:nvSpPr>
          <p:cNvPr id="7" name="TextBox 6">
            <a:extLst>
              <a:ext uri="{FF2B5EF4-FFF2-40B4-BE49-F238E27FC236}">
                <a16:creationId xmlns:a16="http://schemas.microsoft.com/office/drawing/2014/main" id="{91AE4026-31F9-904A-AA7E-723B1A8E36EE}"/>
              </a:ext>
            </a:extLst>
          </p:cNvPr>
          <p:cNvSpPr txBox="1"/>
          <p:nvPr/>
        </p:nvSpPr>
        <p:spPr>
          <a:xfrm>
            <a:off x="2482850" y="1576388"/>
            <a:ext cx="697307" cy="307777"/>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Nitrogen</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oxides in air</a:t>
            </a:r>
          </a:p>
        </p:txBody>
      </p:sp>
      <p:sp>
        <p:nvSpPr>
          <p:cNvPr id="8" name="TextBox 7">
            <a:extLst>
              <a:ext uri="{FF2B5EF4-FFF2-40B4-BE49-F238E27FC236}">
                <a16:creationId xmlns:a16="http://schemas.microsoft.com/office/drawing/2014/main" id="{03BE250D-60D1-3C45-8BD5-28A45A96F800}"/>
              </a:ext>
            </a:extLst>
          </p:cNvPr>
          <p:cNvSpPr txBox="1"/>
          <p:nvPr/>
        </p:nvSpPr>
        <p:spPr>
          <a:xfrm>
            <a:off x="4951413" y="1481138"/>
            <a:ext cx="686085" cy="307777"/>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N-fixing</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by lightning</a:t>
            </a:r>
          </a:p>
        </p:txBody>
      </p:sp>
      <p:sp>
        <p:nvSpPr>
          <p:cNvPr id="10" name="TextBox 9">
            <a:extLst>
              <a:ext uri="{FF2B5EF4-FFF2-40B4-BE49-F238E27FC236}">
                <a16:creationId xmlns:a16="http://schemas.microsoft.com/office/drawing/2014/main" id="{B6201F2D-D6EE-1E4D-8A5B-7BC7D800373E}"/>
              </a:ext>
            </a:extLst>
          </p:cNvPr>
          <p:cNvSpPr txBox="1"/>
          <p:nvPr/>
        </p:nvSpPr>
        <p:spPr>
          <a:xfrm>
            <a:off x="790575" y="2243138"/>
            <a:ext cx="580287" cy="307777"/>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Industrial</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N-fixation</a:t>
            </a:r>
          </a:p>
        </p:txBody>
      </p:sp>
      <p:sp>
        <p:nvSpPr>
          <p:cNvPr id="11" name="TextBox 10">
            <a:extLst>
              <a:ext uri="{FF2B5EF4-FFF2-40B4-BE49-F238E27FC236}">
                <a16:creationId xmlns:a16="http://schemas.microsoft.com/office/drawing/2014/main" id="{42552758-C640-CD40-92CB-0DB742D7BBF4}"/>
              </a:ext>
            </a:extLst>
          </p:cNvPr>
          <p:cNvSpPr txBox="1"/>
          <p:nvPr/>
        </p:nvSpPr>
        <p:spPr>
          <a:xfrm>
            <a:off x="1871663" y="2628900"/>
            <a:ext cx="658835" cy="307777"/>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Fossil fuel</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combustion</a:t>
            </a:r>
          </a:p>
        </p:txBody>
      </p:sp>
      <p:sp>
        <p:nvSpPr>
          <p:cNvPr id="12" name="TextBox 11">
            <a:extLst>
              <a:ext uri="{FF2B5EF4-FFF2-40B4-BE49-F238E27FC236}">
                <a16:creationId xmlns:a16="http://schemas.microsoft.com/office/drawing/2014/main" id="{F82DD829-EF50-834F-8241-51376B0A3E5F}"/>
              </a:ext>
            </a:extLst>
          </p:cNvPr>
          <p:cNvSpPr txBox="1"/>
          <p:nvPr/>
        </p:nvSpPr>
        <p:spPr>
          <a:xfrm>
            <a:off x="4579938" y="2933700"/>
            <a:ext cx="838371" cy="153888"/>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err="1">
                <a:latin typeface="Times New Roman" panose="02020603050405020304" pitchFamily="18" charset="0"/>
                <a:cs typeface="Times New Roman" panose="02020603050405020304" pitchFamily="18" charset="0"/>
              </a:rPr>
              <a:t>Denitrification</a:t>
            </a:r>
            <a:endParaRPr lang="en-US" sz="1042" b="1"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1AAB77F-D231-AC42-A0EA-2D4397729B4D}"/>
              </a:ext>
            </a:extLst>
          </p:cNvPr>
          <p:cNvSpPr txBox="1"/>
          <p:nvPr/>
        </p:nvSpPr>
        <p:spPr>
          <a:xfrm>
            <a:off x="657225" y="3175000"/>
            <a:ext cx="791883" cy="307777"/>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N-compounds</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Fertilizer</a:t>
            </a:r>
          </a:p>
        </p:txBody>
      </p:sp>
      <p:sp>
        <p:nvSpPr>
          <p:cNvPr id="14" name="TextBox 13">
            <a:extLst>
              <a:ext uri="{FF2B5EF4-FFF2-40B4-BE49-F238E27FC236}">
                <a16:creationId xmlns:a16="http://schemas.microsoft.com/office/drawing/2014/main" id="{4D0F25F1-B85A-C742-A739-BDB84A9DE4FE}"/>
              </a:ext>
            </a:extLst>
          </p:cNvPr>
          <p:cNvSpPr txBox="1"/>
          <p:nvPr/>
        </p:nvSpPr>
        <p:spPr>
          <a:xfrm>
            <a:off x="6002338" y="2992438"/>
            <a:ext cx="750205" cy="307777"/>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Non-N-fixing</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producers</a:t>
            </a:r>
          </a:p>
        </p:txBody>
      </p:sp>
      <p:sp>
        <p:nvSpPr>
          <p:cNvPr id="15" name="TextBox 14">
            <a:extLst>
              <a:ext uri="{FF2B5EF4-FFF2-40B4-BE49-F238E27FC236}">
                <a16:creationId xmlns:a16="http://schemas.microsoft.com/office/drawing/2014/main" id="{EA87BADA-CE41-BE4C-B30E-716DBB38E4A0}"/>
              </a:ext>
            </a:extLst>
          </p:cNvPr>
          <p:cNvSpPr txBox="1"/>
          <p:nvPr/>
        </p:nvSpPr>
        <p:spPr>
          <a:xfrm>
            <a:off x="7396163" y="3275013"/>
            <a:ext cx="937757" cy="615553"/>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Nitrogen-</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fixing producers</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Legumes</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Cyanobacteria</a:t>
            </a:r>
          </a:p>
        </p:txBody>
      </p:sp>
      <p:sp>
        <p:nvSpPr>
          <p:cNvPr id="16" name="TextBox 15">
            <a:extLst>
              <a:ext uri="{FF2B5EF4-FFF2-40B4-BE49-F238E27FC236}">
                <a16:creationId xmlns:a16="http://schemas.microsoft.com/office/drawing/2014/main" id="{6083CC9F-C2A7-D143-95B4-6B88BE7BBC93}"/>
              </a:ext>
            </a:extLst>
          </p:cNvPr>
          <p:cNvSpPr txBox="1"/>
          <p:nvPr/>
        </p:nvSpPr>
        <p:spPr>
          <a:xfrm>
            <a:off x="708025" y="3943350"/>
            <a:ext cx="689291" cy="307777"/>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Non-legume</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crops</a:t>
            </a:r>
          </a:p>
        </p:txBody>
      </p:sp>
      <p:sp>
        <p:nvSpPr>
          <p:cNvPr id="17" name="TextBox 16">
            <a:extLst>
              <a:ext uri="{FF2B5EF4-FFF2-40B4-BE49-F238E27FC236}">
                <a16:creationId xmlns:a16="http://schemas.microsoft.com/office/drawing/2014/main" id="{0638CEC2-75CB-0142-9088-AD9F5C8F1A19}"/>
              </a:ext>
            </a:extLst>
          </p:cNvPr>
          <p:cNvSpPr txBox="1"/>
          <p:nvPr/>
        </p:nvSpPr>
        <p:spPr>
          <a:xfrm>
            <a:off x="2030413" y="4422775"/>
            <a:ext cx="474489" cy="307777"/>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Manure</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compost</a:t>
            </a:r>
          </a:p>
        </p:txBody>
      </p:sp>
      <p:sp>
        <p:nvSpPr>
          <p:cNvPr id="18" name="TextBox 17">
            <a:extLst>
              <a:ext uri="{FF2B5EF4-FFF2-40B4-BE49-F238E27FC236}">
                <a16:creationId xmlns:a16="http://schemas.microsoft.com/office/drawing/2014/main" id="{9F7509E5-F4F4-A649-A2AE-12DE0E9B9F99}"/>
              </a:ext>
            </a:extLst>
          </p:cNvPr>
          <p:cNvSpPr txBox="1"/>
          <p:nvPr/>
        </p:nvSpPr>
        <p:spPr>
          <a:xfrm>
            <a:off x="790575" y="4713288"/>
            <a:ext cx="472886" cy="153888"/>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Animals</a:t>
            </a:r>
          </a:p>
        </p:txBody>
      </p:sp>
      <p:sp>
        <p:nvSpPr>
          <p:cNvPr id="19" name="TextBox 18">
            <a:extLst>
              <a:ext uri="{FF2B5EF4-FFF2-40B4-BE49-F238E27FC236}">
                <a16:creationId xmlns:a16="http://schemas.microsoft.com/office/drawing/2014/main" id="{B33F1931-3AF4-734D-958D-18AC53DBAE9E}"/>
              </a:ext>
            </a:extLst>
          </p:cNvPr>
          <p:cNvSpPr txBox="1"/>
          <p:nvPr/>
        </p:nvSpPr>
        <p:spPr>
          <a:xfrm>
            <a:off x="2759075" y="4784725"/>
            <a:ext cx="716543" cy="615553"/>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Soil bacteria</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Nitrate</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compounds</a:t>
            </a:r>
          </a:p>
          <a:p>
            <a:pPr fontAlgn="auto">
              <a:lnSpc>
                <a:spcPts val="1200"/>
              </a:lnSpc>
              <a:spcBef>
                <a:spcPts val="0"/>
              </a:spcBef>
              <a:spcAft>
                <a:spcPts val="0"/>
              </a:spcAft>
              <a:defRPr/>
            </a:pPr>
            <a:r>
              <a:rPr lang="en-US" sz="1042" b="1">
                <a:latin typeface="Times New Roman" panose="02020603050405020304" pitchFamily="18" charset="0"/>
                <a:cs typeface="Times New Roman" panose="02020603050405020304" pitchFamily="18" charset="0"/>
              </a:rPr>
              <a:t>NO</a:t>
            </a:r>
            <a:r>
              <a:rPr lang="en-US" sz="1042" b="1" baseline="-25000">
                <a:latin typeface="Times New Roman" panose="02020603050405020304" pitchFamily="18" charset="0"/>
                <a:cs typeface="Times New Roman" panose="02020603050405020304" pitchFamily="18" charset="0"/>
              </a:rPr>
              <a:t>3</a:t>
            </a:r>
            <a:r>
              <a:rPr lang="en-US" sz="1042" b="1" baseline="30000">
                <a:latin typeface="Times New Roman" panose="02020603050405020304" pitchFamily="18" charset="0"/>
                <a:cs typeface="Times New Roman" panose="02020603050405020304" pitchFamily="18" charset="0"/>
              </a:rPr>
              <a:t>-</a:t>
            </a:r>
            <a:endParaRPr lang="en-US" sz="1042" b="1" baseline="300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F9FB9AA7-011E-EF4E-A0F8-5EC4E405805A}"/>
              </a:ext>
            </a:extLst>
          </p:cNvPr>
          <p:cNvSpPr txBox="1"/>
          <p:nvPr/>
        </p:nvSpPr>
        <p:spPr>
          <a:xfrm>
            <a:off x="6891338" y="4927600"/>
            <a:ext cx="642805" cy="153888"/>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Consumers</a:t>
            </a:r>
          </a:p>
        </p:txBody>
      </p:sp>
      <p:sp>
        <p:nvSpPr>
          <p:cNvPr id="21" name="TextBox 20">
            <a:extLst>
              <a:ext uri="{FF2B5EF4-FFF2-40B4-BE49-F238E27FC236}">
                <a16:creationId xmlns:a16="http://schemas.microsoft.com/office/drawing/2014/main" id="{7457DEA4-2EEB-D44A-952E-C99E58E3467A}"/>
              </a:ext>
            </a:extLst>
          </p:cNvPr>
          <p:cNvSpPr txBox="1"/>
          <p:nvPr/>
        </p:nvSpPr>
        <p:spPr>
          <a:xfrm>
            <a:off x="3624263" y="6003925"/>
            <a:ext cx="716543" cy="615553"/>
          </a:xfrm>
          <a:prstGeom prst="rect">
            <a:avLst/>
          </a:prstGeom>
          <a:noFill/>
        </p:spPr>
        <p:txBody>
          <a:bodyPr wrap="none" lIns="0" tIns="0" rIns="0" bIns="0">
            <a:spAutoFit/>
          </a:bodyPr>
          <a:lstStyle/>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Soil bacteria</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Ammonium</a:t>
            </a:r>
          </a:p>
          <a:p>
            <a:pPr fontAlgn="auto">
              <a:lnSpc>
                <a:spcPts val="1200"/>
              </a:lnSpc>
              <a:spcBef>
                <a:spcPts val="0"/>
              </a:spcBef>
              <a:spcAft>
                <a:spcPts val="0"/>
              </a:spcAft>
              <a:defRPr/>
            </a:pPr>
            <a:r>
              <a:rPr lang="en-US" sz="1042" b="1" dirty="0">
                <a:latin typeface="Times New Roman" panose="02020603050405020304" pitchFamily="18" charset="0"/>
                <a:cs typeface="Times New Roman" panose="02020603050405020304" pitchFamily="18" charset="0"/>
              </a:rPr>
              <a:t>compounds</a:t>
            </a:r>
          </a:p>
          <a:p>
            <a:pPr fontAlgn="auto">
              <a:lnSpc>
                <a:spcPts val="1200"/>
              </a:lnSpc>
              <a:spcBef>
                <a:spcPts val="0"/>
              </a:spcBef>
              <a:spcAft>
                <a:spcPts val="0"/>
              </a:spcAft>
              <a:defRPr/>
            </a:pPr>
            <a:r>
              <a:rPr lang="en-US" sz="1042" b="1">
                <a:latin typeface="Times New Roman" panose="02020603050405020304" pitchFamily="18" charset="0"/>
                <a:cs typeface="Times New Roman" panose="02020603050405020304" pitchFamily="18" charset="0"/>
              </a:rPr>
              <a:t>NH</a:t>
            </a:r>
            <a:r>
              <a:rPr lang="en-US" sz="1042" b="1" baseline="-25000">
                <a:latin typeface="Times New Roman" panose="02020603050405020304" pitchFamily="18" charset="0"/>
                <a:cs typeface="Times New Roman" panose="02020603050405020304" pitchFamily="18" charset="0"/>
              </a:rPr>
              <a:t>4</a:t>
            </a:r>
            <a:r>
              <a:rPr lang="en-US" sz="1042" b="1" baseline="30000">
                <a:latin typeface="Times New Roman" panose="02020603050405020304" pitchFamily="18" charset="0"/>
                <a:cs typeface="Times New Roman" panose="02020603050405020304" pitchFamily="18" charset="0"/>
              </a:rPr>
              <a:t>+</a:t>
            </a:r>
            <a:endParaRPr lang="en-US" sz="1042" b="1" baseline="30000" dirty="0">
              <a:latin typeface="Times New Roman" panose="02020603050405020304" pitchFamily="18" charset="0"/>
              <a:cs typeface="Times New Roman" panose="02020603050405020304" pitchFamily="18" charset="0"/>
            </a:endParaRPr>
          </a:p>
        </p:txBody>
      </p:sp>
      <p:sp>
        <p:nvSpPr>
          <p:cNvPr id="22" name="Footer Placeholder 3">
            <a:extLst>
              <a:ext uri="{FF2B5EF4-FFF2-40B4-BE49-F238E27FC236}">
                <a16:creationId xmlns:a16="http://schemas.microsoft.com/office/drawing/2014/main" id="{0217851D-E3A7-C543-9FD7-C4D16E337B9B}"/>
              </a:ext>
            </a:extLst>
          </p:cNvPr>
          <p:cNvSpPr txBox="1">
            <a:spLocks noChangeArrowheads="1"/>
          </p:cNvSpPr>
          <p:nvPr/>
        </p:nvSpPr>
        <p:spPr bwMode="auto">
          <a:xfrm>
            <a:off x="0" y="6500813"/>
            <a:ext cx="4013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i="1">
                <a:latin typeface="Times New Roman" panose="02020603050405020304" pitchFamily="18" charset="0"/>
                <a:cs typeface="Times New Roman" panose="02020603050405020304" pitchFamily="18" charset="0"/>
              </a:rPr>
              <a:t>© 2017 Pearson Education, Inc.</a:t>
            </a:r>
          </a:p>
        </p:txBody>
      </p:sp>
    </p:spTree>
    <p:extLst>
      <p:ext uri="{BB962C8B-B14F-4D97-AF65-F5344CB8AC3E}">
        <p14:creationId xmlns:p14="http://schemas.microsoft.com/office/powerpoint/2010/main" val="2149489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00" name="Picture 8">
            <a:extLst>
              <a:ext uri="{FF2B5EF4-FFF2-40B4-BE49-F238E27FC236}">
                <a16:creationId xmlns:a16="http://schemas.microsoft.com/office/drawing/2014/main" id="{A55FA42F-6AF9-BB45-8B22-84FBB2B89E7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013" b="9535"/>
          <a:stretch/>
        </p:blipFill>
        <p:spPr bwMode="auto">
          <a:xfrm>
            <a:off x="-130945" y="0"/>
            <a:ext cx="12322946"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solidFill>
                  <a:schemeClr val="bg1"/>
                </a:solidFill>
                <a:effectLst>
                  <a:glow rad="101600">
                    <a:schemeClr val="tx1">
                      <a:alpha val="60000"/>
                    </a:schemeClr>
                  </a:glow>
                </a:effectLst>
                <a:latin typeface="Copperplate" panose="02000504000000020004" pitchFamily="2" charset="77"/>
              </a:rPr>
              <a:t>Nitrogen Fixation</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8B0C6C86-F5A6-254D-A491-8E2533D68867}"/>
                  </a:ext>
                </a:extLst>
              </p:cNvPr>
              <p:cNvSpPr txBox="1"/>
              <p:nvPr/>
            </p:nvSpPr>
            <p:spPr>
              <a:xfrm>
                <a:off x="377824" y="740397"/>
                <a:ext cx="9278240" cy="5636671"/>
              </a:xfrm>
              <a:prstGeom prst="rect">
                <a:avLst/>
              </a:prstGeom>
              <a:noFill/>
            </p:spPr>
            <p:txBody>
              <a:bodyPr wrap="square" rtlCol="0">
                <a:spAutoFit/>
              </a:bodyPr>
              <a:lstStyle/>
              <a:p>
                <a:pPr marL="342900" indent="-342900">
                  <a:buFont typeface="Courier New" panose="02070309020205020404" pitchFamily="49" charset="0"/>
                  <a:buChar char="o"/>
                </a:pPr>
                <a:r>
                  <a:rPr lang="en-US" sz="2400" b="1"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Atmospheric fixation by lightning</a:t>
                </a:r>
              </a:p>
              <a:p>
                <a:pPr lvl="2"/>
                <a14:m>
                  <m:oMathPara xmlns:m="http://schemas.openxmlformats.org/officeDocument/2006/math">
                    <m:oMathParaPr>
                      <m:jc m:val="left"/>
                    </m:oMathParaPr>
                    <m:oMath xmlns:m="http://schemas.openxmlformats.org/officeDocument/2006/math">
                      <m:sSub>
                        <m:sSubPr>
                          <m:ctrlPr>
                            <a:rPr lang="en-US" sz="2400" b="0" i="1"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ctrlPr>
                        </m:sSubPr>
                        <m:e>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N</m:t>
                          </m:r>
                        </m:e>
                        <m:sub>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2</m:t>
                          </m:r>
                        </m:sub>
                      </m:sSub>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m:t>
                      </m:r>
                      <m:sSub>
                        <m:sSubPr>
                          <m:ctrlPr>
                            <a:rPr lang="en-US" sz="2400" b="0" i="1"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ctrlPr>
                        </m:sSubPr>
                        <m:e>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O</m:t>
                          </m:r>
                        </m:e>
                        <m:sub>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2</m:t>
                          </m:r>
                        </m:sub>
                      </m:sSub>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→2</m:t>
                      </m:r>
                      <m:r>
                        <m:rPr>
                          <m:sty m:val="p"/>
                        </m:rP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NO</m:t>
                      </m:r>
                    </m:oMath>
                  </m:oMathPara>
                </a14:m>
                <a:endParaRPr lang="en-US" sz="2400" b="0" dirty="0">
                  <a:solidFill>
                    <a:schemeClr val="bg1"/>
                  </a:solidFill>
                  <a:effectLst>
                    <a:glow rad="101600">
                      <a:schemeClr val="tx1">
                        <a:alpha val="60000"/>
                      </a:schemeClr>
                    </a:glow>
                  </a:effectLst>
                  <a:latin typeface="Times New Roman" panose="02020603050405020304" pitchFamily="18" charset="0"/>
                  <a:ea typeface="Cambria Math" panose="02040503050406030204" pitchFamily="18" charset="0"/>
                  <a:cs typeface="Times New Roman" panose="02020603050405020304" pitchFamily="18" charset="0"/>
                </a:endParaRPr>
              </a:p>
              <a:p>
                <a:pPr lvl="2"/>
                <a14:m>
                  <m:oMathPara xmlns:m="http://schemas.openxmlformats.org/officeDocument/2006/math">
                    <m:oMathParaPr>
                      <m:jc m:val="left"/>
                    </m:oMathParaPr>
                    <m:oMath xmlns:m="http://schemas.openxmlformats.org/officeDocument/2006/math">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2</m:t>
                      </m:r>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NO</m:t>
                      </m:r>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m:t>
                      </m:r>
                      <m:sSub>
                        <m:sSubPr>
                          <m:ctrlPr>
                            <a:rPr lang="en-US" sz="2400" b="0" i="1"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ctrlPr>
                        </m:sSubPr>
                        <m:e>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O</m:t>
                          </m:r>
                        </m:e>
                        <m:sub>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2</m:t>
                          </m:r>
                        </m:sub>
                      </m:sSub>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→2</m:t>
                      </m:r>
                      <m:r>
                        <m:rPr>
                          <m:sty m:val="p"/>
                        </m:rP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N</m:t>
                      </m:r>
                      <m:sSubSup>
                        <m:sSubSupPr>
                          <m:ctrlPr>
                            <a:rPr lang="en-US" sz="2400" b="0" i="1"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ctrlPr>
                        </m:sSubSupPr>
                        <m:e>
                          <m:r>
                            <m:rPr>
                              <m:sty m:val="p"/>
                            </m:rP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O</m:t>
                          </m:r>
                        </m:e>
                        <m:sub>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2</m:t>
                          </m:r>
                        </m:sub>
                        <m:sup>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m:t>
                          </m:r>
                        </m:sup>
                      </m:sSubSup>
                    </m:oMath>
                  </m:oMathPara>
                </a14:m>
                <a:endPar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endParaRPr>
              </a:p>
              <a:p>
                <a:pPr lvl="2"/>
                <a14:m>
                  <m:oMathPara xmlns:m="http://schemas.openxmlformats.org/officeDocument/2006/math">
                    <m:oMathParaPr>
                      <m:jc m:val="left"/>
                    </m:oMathParaPr>
                    <m:oMath xmlns:m="http://schemas.openxmlformats.org/officeDocument/2006/math">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4</m:t>
                      </m:r>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N</m:t>
                      </m:r>
                      <m:sSubSup>
                        <m:sSubSupPr>
                          <m:ctrlPr>
                            <a:rPr lang="en-US" sz="2400" b="0" i="1"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ctrlPr>
                        </m:sSubSupPr>
                        <m:e>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O</m:t>
                          </m:r>
                        </m:e>
                        <m:sub>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2</m:t>
                          </m:r>
                        </m:sub>
                        <m:sup>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m:t>
                          </m:r>
                        </m:sup>
                      </m:sSubSup>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+2</m:t>
                      </m:r>
                      <m:sSub>
                        <m:sSubPr>
                          <m:ctrlPr>
                            <a:rPr lang="en-US" sz="2400" b="0" i="1"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ctrlPr>
                        </m:sSubPr>
                        <m:e>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H</m:t>
                          </m:r>
                        </m:e>
                        <m:sub>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2</m:t>
                          </m:r>
                        </m:sub>
                      </m:sSub>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O</m:t>
                      </m:r>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m:t>
                      </m:r>
                      <m:sSub>
                        <m:sSubPr>
                          <m:ctrlPr>
                            <a:rPr lang="en-US" sz="2400" b="0" i="1"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ctrlPr>
                        </m:sSubPr>
                        <m:e>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O</m:t>
                          </m:r>
                        </m:e>
                        <m:sub>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2</m:t>
                          </m:r>
                        </m:sub>
                      </m:sSub>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→4</m:t>
                      </m:r>
                      <m:r>
                        <m:rPr>
                          <m:sty m:val="p"/>
                        </m:rP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HN</m:t>
                      </m:r>
                      <m:sSub>
                        <m:sSubPr>
                          <m:ctrlPr>
                            <a:rPr lang="en-US" sz="2400" b="0" i="1"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ctrlPr>
                        </m:sSubPr>
                        <m:e>
                          <m:r>
                            <m:rPr>
                              <m:sty m:val="p"/>
                            </m:rP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O</m:t>
                          </m:r>
                        </m:e>
                        <m:sub>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3</m:t>
                          </m:r>
                        </m:sub>
                      </m:sSub>
                    </m:oMath>
                  </m:oMathPara>
                </a14:m>
                <a:endPar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endPar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endPar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Biological fixation</a:t>
                </a:r>
              </a:p>
              <a:p>
                <a:r>
                  <a:rPr lang="en-US" sz="2400" b="1"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	</a:t>
                </a:r>
                <a14:m>
                  <m:oMath xmlns:m="http://schemas.openxmlformats.org/officeDocument/2006/math">
                    <m:sSub>
                      <m:sSubPr>
                        <m:ctrlPr>
                          <a:rPr lang="en-US" sz="2400" b="0" i="1"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ctrlPr>
                      </m:sSubPr>
                      <m:e>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N</m:t>
                        </m:r>
                      </m:e>
                      <m:sub>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2</m:t>
                        </m:r>
                      </m:sub>
                    </m:sSub>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+8</m:t>
                    </m:r>
                    <m:sSup>
                      <m:sSupPr>
                        <m:ctrlPr>
                          <a:rPr lang="en-US" sz="2400" b="0" i="1"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ctrlPr>
                      </m:sSupPr>
                      <m:e>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H</m:t>
                        </m:r>
                      </m:e>
                      <m:sup>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m:t>
                        </m:r>
                      </m:sup>
                    </m:sSup>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+8</m:t>
                    </m:r>
                    <m:sSup>
                      <m:sSupPr>
                        <m:ctrlPr>
                          <a:rPr lang="en-US" sz="2400" b="0" i="1"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ctrlPr>
                      </m:sSupPr>
                      <m:e>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e</m:t>
                        </m:r>
                      </m:e>
                      <m:sup>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m:t>
                        </m:r>
                      </m:sup>
                    </m:sSup>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+16</m:t>
                    </m:r>
                    <m:r>
                      <m:rPr>
                        <m:sty m:val="p"/>
                      </m:rP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ATP</m:t>
                    </m:r>
                    <m:r>
                      <a:rPr lang="en-US" sz="2400" b="0" i="0" smtClean="0">
                        <a:solidFill>
                          <a:schemeClr val="bg1"/>
                        </a:solidFill>
                        <a:effectLst>
                          <a:glow rad="101600">
                            <a:schemeClr val="tx1">
                              <a:alpha val="60000"/>
                            </a:schemeClr>
                          </a:glow>
                        </a:effectLst>
                        <a:latin typeface="Cambria Math" panose="02040503050406030204" pitchFamily="18" charset="0"/>
                        <a:cs typeface="Times New Roman" panose="02020603050405020304" pitchFamily="18" charset="0"/>
                      </a:rPr>
                      <m:t> ⇌2</m:t>
                    </m:r>
                    <m:r>
                      <m:rPr>
                        <m:sty m:val="p"/>
                      </m:rP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N</m:t>
                    </m:r>
                    <m:sSubSup>
                      <m:sSubSupPr>
                        <m:ctrlPr>
                          <a:rPr lang="en-US" sz="2400" b="0" i="1"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ctrlPr>
                      </m:sSubSupPr>
                      <m:e>
                        <m:r>
                          <m:rPr>
                            <m:sty m:val="p"/>
                          </m:rP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H</m:t>
                        </m:r>
                      </m:e>
                      <m:sub>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4</m:t>
                        </m:r>
                      </m:sub>
                      <m:sup>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m:t>
                        </m:r>
                      </m:sup>
                    </m:sSubSup>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+16</m:t>
                    </m:r>
                    <m:r>
                      <m:rPr>
                        <m:sty m:val="p"/>
                      </m:rP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ADP</m:t>
                    </m:r>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+16</m:t>
                    </m:r>
                    <m:r>
                      <m:rPr>
                        <m:sty m:val="p"/>
                      </m:rP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P</m:t>
                    </m:r>
                    <m:sSubSup>
                      <m:sSubSupPr>
                        <m:ctrlPr>
                          <a:rPr lang="en-US" sz="2400" b="0" i="1"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ctrlPr>
                      </m:sSubSupPr>
                      <m:e>
                        <m:r>
                          <m:rPr>
                            <m:sty m:val="p"/>
                          </m:rP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O</m:t>
                        </m:r>
                      </m:e>
                      <m:sub>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4</m:t>
                        </m:r>
                      </m:sub>
                      <m:sup>
                        <m:r>
                          <a:rPr lang="en-US" sz="2400" b="0" i="0" smtClean="0">
                            <a:solidFill>
                              <a:schemeClr val="bg1"/>
                            </a:solidFill>
                            <a:effectLst>
                              <a:glow rad="101600">
                                <a:schemeClr val="tx1">
                                  <a:alpha val="60000"/>
                                </a:schemeClr>
                              </a:glow>
                            </a:effectLst>
                            <a:latin typeface="Cambria Math" panose="02040503050406030204" pitchFamily="18" charset="0"/>
                            <a:ea typeface="Cambria Math" panose="02040503050406030204" pitchFamily="18" charset="0"/>
                            <a:cs typeface="Times New Roman" panose="02020603050405020304" pitchFamily="18" charset="0"/>
                          </a:rPr>
                          <m:t>2−</m:t>
                        </m:r>
                      </m:sup>
                    </m:sSubSup>
                  </m:oMath>
                </a14:m>
                <a:endPar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endParaRPr>
              </a:p>
              <a:p>
                <a:endParaRPr lang="en-US" sz="2400" b="1"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endParaRPr>
              </a:p>
              <a:p>
                <a:endParaRPr lang="en-US" sz="2400" b="1"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Industrial fixation (Haber-Bosch process)</a:t>
                </a:r>
              </a:p>
              <a:p>
                <a:pPr marL="800100" lvl="1" indent="-342900">
                  <a:buFont typeface="Arial" panose="020B0604020202020204" pitchFamily="34" charset="0"/>
                  <a:buChar char="•"/>
                </a:pPr>
                <a:r>
                  <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At high P (15-25 MPa) and T (300-500°C), N</a:t>
                </a:r>
                <a:r>
                  <a:rPr lang="en-US" sz="2400" baseline="-250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2</a:t>
                </a:r>
                <a:r>
                  <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 reacts with 3H</a:t>
                </a:r>
                <a:r>
                  <a:rPr lang="en-US" sz="2400" baseline="-250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2</a:t>
                </a:r>
                <a:r>
                  <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 (from natural gas or petroleum) driven by a catalyst (K</a:t>
                </a:r>
                <a:r>
                  <a:rPr lang="en-US" sz="2400" baseline="-250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2</a:t>
                </a:r>
                <a:r>
                  <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O, </a:t>
                </a:r>
                <a:r>
                  <a:rPr lang="en-US" sz="2400" dirty="0" err="1">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CaO</a:t>
                </a:r>
                <a:r>
                  <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 SiO</a:t>
                </a:r>
                <a:r>
                  <a:rPr lang="en-US" sz="2400" baseline="-250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2</a:t>
                </a:r>
                <a:r>
                  <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 or Al</a:t>
                </a:r>
                <a:r>
                  <a:rPr lang="en-US" sz="2400" baseline="-250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2</a:t>
                </a:r>
                <a:r>
                  <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O</a:t>
                </a:r>
                <a:r>
                  <a:rPr lang="en-US" sz="2400" baseline="-250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3</a:t>
                </a:r>
                <a:r>
                  <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 to form 2NH</a:t>
                </a:r>
                <a:r>
                  <a:rPr lang="en-US" sz="2400" baseline="-250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3</a:t>
                </a:r>
                <a:r>
                  <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 (used directly or oxidized to NO</a:t>
                </a:r>
                <a:r>
                  <a:rPr lang="en-US" sz="2400" baseline="-250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3</a:t>
                </a:r>
                <a:r>
                  <a:rPr lang="en-US" sz="2400" baseline="300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a:t>
                </a:r>
                <a:r>
                  <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rPr>
                  <a:t>)</a:t>
                </a:r>
              </a:p>
              <a:p>
                <a:pPr marL="342900" indent="-342900">
                  <a:buFont typeface="Courier New" panose="02070309020205020404" pitchFamily="49" charset="0"/>
                  <a:buChar char="o"/>
                </a:pPr>
                <a:endParaRPr lang="en-US" sz="2400" dirty="0">
                  <a:solidFill>
                    <a:schemeClr val="bg1"/>
                  </a:solidFill>
                  <a:effectLst>
                    <a:glow rad="101600">
                      <a:schemeClr val="tx1">
                        <a:alpha val="60000"/>
                      </a:schemeClr>
                    </a:glow>
                  </a:effectLst>
                  <a:latin typeface="Times New Roman" panose="02020603050405020304" pitchFamily="18" charset="0"/>
                  <a:cs typeface="Times New Roman" panose="02020603050405020304" pitchFamily="18" charset="0"/>
                </a:endParaRPr>
              </a:p>
            </p:txBody>
          </p:sp>
        </mc:Choice>
        <mc:Fallback xmlns="">
          <p:sp>
            <p:nvSpPr>
              <p:cNvPr id="2" name="TextBox 1">
                <a:extLst>
                  <a:ext uri="{FF2B5EF4-FFF2-40B4-BE49-F238E27FC236}">
                    <a16:creationId xmlns:a16="http://schemas.microsoft.com/office/drawing/2014/main" id="{8B0C6C86-F5A6-254D-A491-8E2533D68867}"/>
                  </a:ext>
                </a:extLst>
              </p:cNvPr>
              <p:cNvSpPr txBox="1">
                <a:spLocks noRot="1" noChangeAspect="1" noMove="1" noResize="1" noEditPoints="1" noAdjustHandles="1" noChangeArrowheads="1" noChangeShapeType="1" noTextEdit="1"/>
              </p:cNvSpPr>
              <p:nvPr/>
            </p:nvSpPr>
            <p:spPr>
              <a:xfrm>
                <a:off x="377824" y="740397"/>
                <a:ext cx="9278240" cy="5636671"/>
              </a:xfrm>
              <a:prstGeom prst="rect">
                <a:avLst/>
              </a:prstGeom>
              <a:blipFill>
                <a:blip r:embed="rId4"/>
                <a:stretch>
                  <a:fillRect l="-1366" t="-1798"/>
                </a:stretch>
              </a:blipFill>
            </p:spPr>
            <p:txBody>
              <a:bodyPr/>
              <a:lstStyle/>
              <a:p>
                <a:r>
                  <a:rPr lang="en-US">
                    <a:noFill/>
                  </a:rPr>
                  <a:t> </a:t>
                </a:r>
              </a:p>
            </p:txBody>
          </p:sp>
        </mc:Fallback>
      </mc:AlternateContent>
    </p:spTree>
    <p:extLst>
      <p:ext uri="{BB962C8B-B14F-4D97-AF65-F5344CB8AC3E}">
        <p14:creationId xmlns:p14="http://schemas.microsoft.com/office/powerpoint/2010/main" val="163563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2E4"/>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109FBA-CEA8-CD0B-45A5-01FF542EE324}"/>
              </a:ext>
            </a:extLst>
          </p:cNvPr>
          <p:cNvSpPr txBox="1"/>
          <p:nvPr/>
        </p:nvSpPr>
        <p:spPr>
          <a:xfrm>
            <a:off x="0" y="-35113"/>
            <a:ext cx="12192000" cy="769441"/>
          </a:xfrm>
          <a:prstGeom prst="rect">
            <a:avLst/>
          </a:prstGeom>
          <a:noFill/>
        </p:spPr>
        <p:txBody>
          <a:bodyPr wrap="square" rtlCol="0">
            <a:spAutoFit/>
          </a:bodyPr>
          <a:lstStyle/>
          <a:p>
            <a:pPr algn="ctr"/>
            <a:r>
              <a:rPr lang="en-US" sz="4400" dirty="0">
                <a:latin typeface="Copperplate" panose="02000504000000020004" pitchFamily="2" charset="77"/>
                <a:ea typeface="Marker Felt Thin" charset="0"/>
                <a:cs typeface="Marker Felt Thin" charset="0"/>
              </a:rPr>
              <a:t>Energy Use in N-Fertilizer Production</a:t>
            </a:r>
          </a:p>
        </p:txBody>
      </p:sp>
      <p:sp>
        <p:nvSpPr>
          <p:cNvPr id="3" name="TextBox 2">
            <a:extLst>
              <a:ext uri="{FF2B5EF4-FFF2-40B4-BE49-F238E27FC236}">
                <a16:creationId xmlns:a16="http://schemas.microsoft.com/office/drawing/2014/main" id="{EB9C739A-A5EF-BCE9-242A-257A874124E6}"/>
              </a:ext>
            </a:extLst>
          </p:cNvPr>
          <p:cNvSpPr txBox="1"/>
          <p:nvPr/>
        </p:nvSpPr>
        <p:spPr>
          <a:xfrm>
            <a:off x="410817" y="795884"/>
            <a:ext cx="7961657" cy="4524315"/>
          </a:xfrm>
          <a:prstGeom prst="rect">
            <a:avLst/>
          </a:prstGeom>
          <a:noFill/>
        </p:spPr>
        <p:txBody>
          <a:bodyPr wrap="square" rtlCol="0">
            <a:spAutoFit/>
          </a:bodyPr>
          <a:lstStyle/>
          <a:p>
            <a:pPr marL="285750" indent="-2857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Nitric acid (HNO</a:t>
            </a:r>
            <a:r>
              <a:rPr lang="en-US" b="1" baseline="-25000" dirty="0">
                <a:latin typeface="Times New Roman" panose="02020603050405020304" pitchFamily="18" charset="0"/>
                <a:cs typeface="Times New Roman" panose="02020603050405020304" pitchFamily="18" charset="0"/>
              </a:rPr>
              <a:t>3</a:t>
            </a:r>
            <a:r>
              <a:rPr lang="en-US" b="1"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sym typeface="Wingdings" pitchFamily="2" charset="2"/>
              </a:rPr>
              <a:t> nitrate (NO</a:t>
            </a:r>
            <a:r>
              <a:rPr lang="en-US" b="1" baseline="-25000" dirty="0">
                <a:latin typeface="Times New Roman" panose="02020603050405020304" pitchFamily="18" charset="0"/>
                <a:cs typeface="Times New Roman" panose="02020603050405020304" pitchFamily="18" charset="0"/>
                <a:sym typeface="Wingdings" pitchFamily="2" charset="2"/>
              </a:rPr>
              <a:t>3</a:t>
            </a:r>
            <a:r>
              <a:rPr lang="en-US" b="1" baseline="30000" dirty="0">
                <a:latin typeface="Times New Roman" panose="02020603050405020304" pitchFamily="18" charset="0"/>
                <a:cs typeface="Times New Roman" panose="02020603050405020304" pitchFamily="18" charset="0"/>
                <a:sym typeface="Wingdings" pitchFamily="2" charset="2"/>
              </a:rPr>
              <a:t>-</a:t>
            </a:r>
            <a:r>
              <a:rPr lang="en-US" b="1" dirty="0">
                <a:latin typeface="Times New Roman" panose="02020603050405020304" pitchFamily="18" charset="0"/>
                <a:cs typeface="Times New Roman" panose="02020603050405020304" pitchFamily="18" charset="0"/>
                <a:sym typeface="Wingdings" pitchFamily="2" charset="2"/>
              </a:rPr>
              <a:t>)</a:t>
            </a:r>
            <a:endParaRPr lang="en-US" b="1" dirty="0">
              <a:latin typeface="Times New Roman" panose="02020603050405020304" pitchFamily="18" charset="0"/>
              <a:cs typeface="Times New Roman" panose="02020603050405020304" pitchFamily="18" charset="0"/>
            </a:endParaRPr>
          </a:p>
          <a:p>
            <a:pPr marL="742950" lvl="1" indent="-285750">
              <a:buFontTx/>
              <a:buChar char="-"/>
            </a:pPr>
            <a:r>
              <a:rPr lang="en-US" dirty="0" err="1">
                <a:latin typeface="Times New Roman" panose="02020603050405020304" pitchFamily="18" charset="0"/>
                <a:cs typeface="Times New Roman" panose="02020603050405020304" pitchFamily="18" charset="0"/>
              </a:rPr>
              <a:t>Birkeland-Eyde</a:t>
            </a:r>
            <a:r>
              <a:rPr lang="en-US" dirty="0">
                <a:latin typeface="Times New Roman" panose="02020603050405020304" pitchFamily="18" charset="0"/>
                <a:cs typeface="Times New Roman" panose="02020603050405020304" pitchFamily="18" charset="0"/>
              </a:rPr>
              <a:t> process</a:t>
            </a:r>
          </a:p>
          <a:p>
            <a:pPr marL="742950" lvl="1" indent="-285750">
              <a:buFontTx/>
              <a:buChar char="-"/>
            </a:pPr>
            <a:r>
              <a:rPr lang="en-US" dirty="0">
                <a:latin typeface="Times New Roman" panose="02020603050405020304" pitchFamily="18" charset="0"/>
                <a:cs typeface="Times New Roman" panose="02020603050405020304" pitchFamily="18" charset="0"/>
              </a:rPr>
              <a:t>Electrical arcs react atmospheric N</a:t>
            </a:r>
            <a:r>
              <a:rPr lang="en-US" baseline="-25000" dirty="0">
                <a:latin typeface="Times New Roman" panose="02020603050405020304" pitchFamily="18" charset="0"/>
                <a:cs typeface="Times New Roman" panose="02020603050405020304" pitchFamily="18" charset="0"/>
              </a:rPr>
              <a:t>2</a:t>
            </a:r>
            <a:r>
              <a:rPr lang="en-US" dirty="0">
                <a:latin typeface="Times New Roman" panose="02020603050405020304" pitchFamily="18" charset="0"/>
                <a:cs typeface="Times New Roman" panose="02020603050405020304" pitchFamily="18" charset="0"/>
              </a:rPr>
              <a:t> with O</a:t>
            </a:r>
            <a:r>
              <a:rPr lang="en-US" baseline="-25000" dirty="0">
                <a:latin typeface="Times New Roman" panose="02020603050405020304" pitchFamily="18" charset="0"/>
                <a:cs typeface="Times New Roman" panose="02020603050405020304" pitchFamily="18" charset="0"/>
              </a:rPr>
              <a:t>2</a:t>
            </a:r>
          </a:p>
          <a:p>
            <a:pPr marL="285750" indent="-2857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Calcium cyanamide (Ca(CN)</a:t>
            </a:r>
            <a:r>
              <a:rPr lang="en-US" b="1" baseline="-25000" dirty="0">
                <a:latin typeface="Times New Roman" panose="02020603050405020304" pitchFamily="18" charset="0"/>
                <a:cs typeface="Times New Roman" panose="02020603050405020304" pitchFamily="18" charset="0"/>
              </a:rPr>
              <a:t>2</a:t>
            </a:r>
            <a:r>
              <a:rPr lang="en-US" b="1"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sym typeface="Wingdings" pitchFamily="2" charset="2"/>
              </a:rPr>
              <a:t> ammonia (NH</a:t>
            </a:r>
            <a:r>
              <a:rPr lang="en-US" b="1" baseline="-25000" dirty="0">
                <a:latin typeface="Times New Roman" panose="02020603050405020304" pitchFamily="18" charset="0"/>
                <a:cs typeface="Times New Roman" panose="02020603050405020304" pitchFamily="18" charset="0"/>
                <a:sym typeface="Wingdings" pitchFamily="2" charset="2"/>
              </a:rPr>
              <a:t>3</a:t>
            </a:r>
            <a:r>
              <a:rPr lang="en-US" b="1" dirty="0">
                <a:latin typeface="Times New Roman" panose="02020603050405020304" pitchFamily="18" charset="0"/>
                <a:cs typeface="Times New Roman" panose="02020603050405020304" pitchFamily="18" charset="0"/>
                <a:sym typeface="Wingdings" pitchFamily="2" charset="2"/>
              </a:rPr>
              <a:t>)</a:t>
            </a:r>
            <a:endParaRPr lang="en-US" b="1" dirty="0">
              <a:latin typeface="Times New Roman" panose="02020603050405020304" pitchFamily="18" charset="0"/>
              <a:cs typeface="Times New Roman" panose="02020603050405020304" pitchFamily="18" charset="0"/>
            </a:endParaRPr>
          </a:p>
          <a:p>
            <a:pPr marL="742950" lvl="1" indent="-285750">
              <a:buFontTx/>
              <a:buChar char="-"/>
            </a:pPr>
            <a:r>
              <a:rPr lang="en-US" dirty="0">
                <a:latin typeface="Times New Roman" panose="02020603050405020304" pitchFamily="18" charset="0"/>
                <a:cs typeface="Times New Roman" panose="02020603050405020304" pitchFamily="18" charset="0"/>
              </a:rPr>
              <a:t>a.k.a. </a:t>
            </a:r>
            <a:r>
              <a:rPr lang="en-US" dirty="0" err="1">
                <a:latin typeface="Times New Roman" panose="02020603050405020304" pitchFamily="18" charset="0"/>
                <a:cs typeface="Times New Roman" panose="02020603050405020304" pitchFamily="18" charset="0"/>
              </a:rPr>
              <a:t>Nitrolime</a:t>
            </a:r>
            <a:r>
              <a:rPr lang="en-US" dirty="0">
                <a:latin typeface="Times New Roman" panose="02020603050405020304" pitchFamily="18" charset="0"/>
                <a:cs typeface="Times New Roman" panose="02020603050405020304" pitchFamily="18" charset="0"/>
              </a:rPr>
              <a:t> </a:t>
            </a:r>
          </a:p>
          <a:p>
            <a:pPr marL="285750" indent="-2857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Ammonia (NH</a:t>
            </a:r>
            <a:r>
              <a:rPr lang="en-US" b="1" baseline="-25000" dirty="0">
                <a:latin typeface="Times New Roman" panose="02020603050405020304" pitchFamily="18" charset="0"/>
                <a:cs typeface="Times New Roman" panose="02020603050405020304" pitchFamily="18" charset="0"/>
              </a:rPr>
              <a:t>3</a:t>
            </a:r>
            <a:r>
              <a:rPr lang="en-US" b="1" dirty="0">
                <a:latin typeface="Times New Roman" panose="02020603050405020304" pitchFamily="18" charset="0"/>
                <a:cs typeface="Times New Roman" panose="02020603050405020304" pitchFamily="18" charset="0"/>
              </a:rPr>
              <a:t>)</a:t>
            </a:r>
          </a:p>
          <a:p>
            <a:pPr marL="742950" lvl="1" indent="-285750">
              <a:buFontTx/>
              <a:buChar char="-"/>
            </a:pPr>
            <a:r>
              <a:rPr lang="en-US" dirty="0">
                <a:latin typeface="Times New Roman" panose="02020603050405020304" pitchFamily="18" charset="0"/>
                <a:cs typeface="Times New Roman" panose="02020603050405020304" pitchFamily="18" charset="0"/>
              </a:rPr>
              <a:t>Haber – Bosch process (high temp &amp; pressure); coke formed from heating coal or oil in the absence of air</a:t>
            </a:r>
          </a:p>
          <a:p>
            <a:pPr marL="742950" lvl="1" indent="-285750">
              <a:buFontTx/>
              <a:buChar char="-"/>
            </a:pPr>
            <a:r>
              <a:rPr lang="en-US" dirty="0">
                <a:latin typeface="Times New Roman" panose="02020603050405020304" pitchFamily="18" charset="0"/>
                <a:cs typeface="Times New Roman" panose="02020603050405020304" pitchFamily="18" charset="0"/>
              </a:rPr>
              <a:t>Electrolysis from water (H reacted with N)</a:t>
            </a:r>
          </a:p>
          <a:p>
            <a:pPr marL="742950" lvl="1" indent="-285750">
              <a:buFontTx/>
              <a:buChar char="-"/>
            </a:pPr>
            <a:r>
              <a:rPr lang="en-US" dirty="0">
                <a:latin typeface="Times New Roman" panose="02020603050405020304" pitchFamily="18" charset="0"/>
                <a:cs typeface="Times New Roman" panose="02020603050405020304" pitchFamily="18" charset="0"/>
              </a:rPr>
              <a:t>Electrolysis from methane (H reacted with N)</a:t>
            </a:r>
          </a:p>
          <a:p>
            <a:pPr marL="285750" indent="-2857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Partial oxidation</a:t>
            </a:r>
          </a:p>
          <a:p>
            <a:pPr marL="742950" lvl="1" indent="-285750">
              <a:buFontTx/>
              <a:buChar char="-"/>
            </a:pPr>
            <a:r>
              <a:rPr lang="en-US" dirty="0">
                <a:latin typeface="Times New Roman" panose="02020603050405020304" pitchFamily="18" charset="0"/>
                <a:cs typeface="Times New Roman" panose="02020603050405020304" pitchFamily="18" charset="0"/>
              </a:rPr>
              <a:t>Oxidation of ammonia to nitrate</a:t>
            </a:r>
          </a:p>
          <a:p>
            <a:pPr marL="285750" indent="-2857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Steam reforming</a:t>
            </a:r>
            <a:r>
              <a:rPr lang="en-US" b="1" baseline="-25000" dirty="0">
                <a:latin typeface="Times New Roman" panose="02020603050405020304" pitchFamily="18" charset="0"/>
                <a:cs typeface="Times New Roman" panose="02020603050405020304" pitchFamily="18" charset="0"/>
              </a:rPr>
              <a:t> </a:t>
            </a:r>
          </a:p>
          <a:p>
            <a:pPr marL="742950" lvl="1" indent="-285750">
              <a:buFontTx/>
              <a:buChar char="-"/>
            </a:pPr>
            <a:r>
              <a:rPr lang="en-US" dirty="0">
                <a:latin typeface="Times New Roman" panose="02020603050405020304" pitchFamily="18" charset="0"/>
                <a:cs typeface="Times New Roman" panose="02020603050405020304" pitchFamily="18" charset="0"/>
              </a:rPr>
              <a:t>Ammonia produced from steam methane </a:t>
            </a:r>
          </a:p>
          <a:p>
            <a:pPr lvl="1"/>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2EF9AC51-E40B-0A9C-2E01-5070E684282D}"/>
              </a:ext>
            </a:extLst>
          </p:cNvPr>
          <p:cNvPicPr>
            <a:picLocks noChangeAspect="1"/>
          </p:cNvPicPr>
          <p:nvPr/>
        </p:nvPicPr>
        <p:blipFill>
          <a:blip r:embed="rId3"/>
          <a:stretch>
            <a:fillRect/>
          </a:stretch>
        </p:blipFill>
        <p:spPr>
          <a:xfrm>
            <a:off x="5561070" y="3143252"/>
            <a:ext cx="6476502" cy="3586162"/>
          </a:xfrm>
          <a:prstGeom prst="rect">
            <a:avLst/>
          </a:prstGeom>
        </p:spPr>
      </p:pic>
      <p:sp>
        <p:nvSpPr>
          <p:cNvPr id="7" name="TextBox 6">
            <a:extLst>
              <a:ext uri="{FF2B5EF4-FFF2-40B4-BE49-F238E27FC236}">
                <a16:creationId xmlns:a16="http://schemas.microsoft.com/office/drawing/2014/main" id="{8D5AB5F5-522A-BE61-03B0-AEA37C4AB758}"/>
              </a:ext>
            </a:extLst>
          </p:cNvPr>
          <p:cNvSpPr txBox="1"/>
          <p:nvPr/>
        </p:nvSpPr>
        <p:spPr>
          <a:xfrm>
            <a:off x="0" y="6488668"/>
            <a:ext cx="3910942"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Woods et al., 2010; Behrens et al., 2020</a:t>
            </a:r>
          </a:p>
        </p:txBody>
      </p:sp>
    </p:spTree>
    <p:extLst>
      <p:ext uri="{BB962C8B-B14F-4D97-AF65-F5344CB8AC3E}">
        <p14:creationId xmlns:p14="http://schemas.microsoft.com/office/powerpoint/2010/main" val="343545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Plant Uptake</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8FD2E43D-59BF-AF47-BFBB-0B03F8D25FF0}"/>
                  </a:ext>
                </a:extLst>
              </p:cNvPr>
              <p:cNvSpPr txBox="1"/>
              <p:nvPr/>
            </p:nvSpPr>
            <p:spPr>
              <a:xfrm>
                <a:off x="438912" y="767562"/>
                <a:ext cx="7004303" cy="5262979"/>
              </a:xfrm>
              <a:prstGeom prst="rect">
                <a:avLst/>
              </a:prstGeom>
              <a:noFill/>
            </p:spPr>
            <p:txBody>
              <a:bodyPr wrap="square" rtlCol="0">
                <a:spAutoFit/>
              </a:bodyPr>
              <a:lstStyle/>
              <a:p>
                <a:pPr marL="285750" indent="-28575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Plants can absorb combined nitrogen from water in the form of ammonia (NH</a:t>
                </a:r>
                <a:r>
                  <a:rPr lang="en-US" sz="2400" baseline="-25000" dirty="0">
                    <a:latin typeface="Times New Roman" panose="02020603050405020304" pitchFamily="18" charset="0"/>
                    <a:cs typeface="Times New Roman" panose="02020603050405020304" pitchFamily="18" charset="0"/>
                  </a:rPr>
                  <a:t>3</a:t>
                </a:r>
                <a:r>
                  <a:rPr lang="en-US" sz="2400" dirty="0">
                    <a:latin typeface="Times New Roman" panose="02020603050405020304" pitchFamily="18" charset="0"/>
                    <a:cs typeface="Times New Roman" panose="02020603050405020304" pitchFamily="18" charset="0"/>
                  </a:rPr>
                  <a:t>), ammonium (NH</a:t>
                </a:r>
                <a:r>
                  <a:rPr lang="en-US" sz="2400" baseline="-25000" dirty="0">
                    <a:latin typeface="Times New Roman" panose="02020603050405020304" pitchFamily="18" charset="0"/>
                    <a:cs typeface="Times New Roman" panose="02020603050405020304" pitchFamily="18" charset="0"/>
                  </a:rPr>
                  <a:t>4</a:t>
                </a:r>
                <a:r>
                  <a:rPr lang="en-US" sz="2400" baseline="30000" dirty="0">
                    <a:latin typeface="Times New Roman" panose="02020603050405020304" pitchFamily="18" charset="0"/>
                    <a:cs typeface="Times New Roman" panose="02020603050405020304" pitchFamily="18" charset="0"/>
                  </a:rPr>
                  <a:t>+</a:t>
                </a:r>
                <a:r>
                  <a:rPr lang="en-US" sz="2400" dirty="0">
                    <a:latin typeface="Times New Roman" panose="02020603050405020304" pitchFamily="18" charset="0"/>
                    <a:cs typeface="Times New Roman" panose="02020603050405020304" pitchFamily="18" charset="0"/>
                  </a:rPr>
                  <a:t>), nitrite (NO</a:t>
                </a:r>
                <a:r>
                  <a:rPr lang="en-US" sz="2400" baseline="-25000" dirty="0">
                    <a:latin typeface="Times New Roman" panose="02020603050405020304" pitchFamily="18" charset="0"/>
                    <a:cs typeface="Times New Roman" panose="02020603050405020304" pitchFamily="18" charset="0"/>
                  </a:rPr>
                  <a:t>2</a:t>
                </a:r>
                <a:r>
                  <a:rPr lang="en-US" sz="2400" baseline="30000" dirty="0">
                    <a:latin typeface="Times New Roman" panose="02020603050405020304" pitchFamily="18" charset="0"/>
                    <a:cs typeface="Times New Roman" panose="02020603050405020304" pitchFamily="18" charset="0"/>
                  </a:rPr>
                  <a:t>-</a:t>
                </a:r>
                <a:r>
                  <a:rPr lang="en-US" sz="2400" dirty="0">
                    <a:latin typeface="Times New Roman" panose="02020603050405020304" pitchFamily="18" charset="0"/>
                    <a:cs typeface="Times New Roman" panose="02020603050405020304" pitchFamily="18" charset="0"/>
                  </a:rPr>
                  <a:t>), and nitrate (NO</a:t>
                </a:r>
                <a:r>
                  <a:rPr lang="en-US" sz="2400" baseline="-25000" dirty="0">
                    <a:latin typeface="Times New Roman" panose="02020603050405020304" pitchFamily="18" charset="0"/>
                    <a:cs typeface="Times New Roman" panose="02020603050405020304" pitchFamily="18" charset="0"/>
                  </a:rPr>
                  <a:t>3</a:t>
                </a:r>
                <a:r>
                  <a:rPr lang="en-US" sz="2400" baseline="30000" dirty="0">
                    <a:latin typeface="Times New Roman" panose="02020603050405020304" pitchFamily="18" charset="0"/>
                    <a:cs typeface="Times New Roman" panose="02020603050405020304" pitchFamily="18" charset="0"/>
                  </a:rPr>
                  <a:t>-</a:t>
                </a:r>
                <a:r>
                  <a:rPr lang="en-US" sz="2400" dirty="0">
                    <a:latin typeface="Times New Roman" panose="02020603050405020304" pitchFamily="18" charset="0"/>
                    <a:cs typeface="Times New Roman" panose="02020603050405020304" pitchFamily="18" charset="0"/>
                  </a:rPr>
                  <a:t>)</a:t>
                </a:r>
              </a:p>
              <a:p>
                <a:pPr marL="285750" indent="-28575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Ammonium and nitrate preferred</a:t>
                </a:r>
              </a:p>
              <a:p>
                <a:pPr marL="285750" indent="-28575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Nitrate reductase:</a:t>
                </a:r>
              </a:p>
              <a:p>
                <a:pPr lvl="1"/>
                <a:r>
                  <a:rPr lang="en-US" sz="2400" dirty="0">
                    <a:latin typeface="Times New Roman" panose="02020603050405020304" pitchFamily="18" charset="0"/>
                    <a:cs typeface="Times New Roman" panose="02020603050405020304" pitchFamily="18" charset="0"/>
                  </a:rPr>
                  <a:t>	</a:t>
                </a:r>
                <a14:m>
                  <m:oMath xmlns:m="http://schemas.openxmlformats.org/officeDocument/2006/math">
                    <m:r>
                      <m:rPr>
                        <m:sty m:val="p"/>
                      </m:rPr>
                      <a:rPr lang="en-US" sz="2400" b="0" i="0" smtClean="0">
                        <a:latin typeface="Cambria Math" panose="02040503050406030204" pitchFamily="18" charset="0"/>
                        <a:cs typeface="Times New Roman" panose="02020603050405020304" pitchFamily="18" charset="0"/>
                      </a:rPr>
                      <m:t>N</m:t>
                    </m:r>
                    <m:sSub>
                      <m:sSubPr>
                        <m:ctrlPr>
                          <a:rPr lang="en-US" sz="2400" b="0" i="1" smtClean="0">
                            <a:latin typeface="Cambria Math" panose="02040503050406030204" pitchFamily="18" charset="0"/>
                            <a:cs typeface="Times New Roman" panose="02020603050405020304" pitchFamily="18" charset="0"/>
                          </a:rPr>
                        </m:ctrlPr>
                      </m:sSubPr>
                      <m:e>
                        <m:r>
                          <m:rPr>
                            <m:sty m:val="p"/>
                          </m:rPr>
                          <a:rPr lang="en-US" sz="2400" b="0" i="0" smtClean="0">
                            <a:latin typeface="Cambria Math" panose="02040503050406030204" pitchFamily="18" charset="0"/>
                            <a:cs typeface="Times New Roman" panose="02020603050405020304" pitchFamily="18" charset="0"/>
                          </a:rPr>
                          <m:t>O</m:t>
                        </m:r>
                      </m:e>
                      <m:sub>
                        <m:r>
                          <a:rPr lang="en-US" sz="2400" b="0" i="0" smtClean="0">
                            <a:latin typeface="Cambria Math" panose="02040503050406030204" pitchFamily="18" charset="0"/>
                            <a:cs typeface="Times New Roman" panose="02020603050405020304" pitchFamily="18" charset="0"/>
                          </a:rPr>
                          <m:t>3</m:t>
                        </m:r>
                      </m:sub>
                    </m:sSub>
                    <m:r>
                      <a:rPr lang="en-US" sz="2400" b="0" i="0" smtClean="0">
                        <a:latin typeface="Cambria Math" panose="02040503050406030204" pitchFamily="18" charset="0"/>
                        <a:ea typeface="Cambria Math" panose="02040503050406030204" pitchFamily="18" charset="0"/>
                        <a:cs typeface="Times New Roman" panose="02020603050405020304" pitchFamily="18" charset="0"/>
                      </a:rPr>
                      <m:t>→</m:t>
                    </m:r>
                    <m:r>
                      <m:rPr>
                        <m:sty m:val="p"/>
                      </m:rPr>
                      <a:rPr lang="en-US" sz="2400" b="0" i="0" smtClean="0">
                        <a:latin typeface="Cambria Math" panose="02040503050406030204" pitchFamily="18" charset="0"/>
                        <a:ea typeface="Cambria Math" panose="02040503050406030204" pitchFamily="18" charset="0"/>
                        <a:cs typeface="Times New Roman" panose="02020603050405020304" pitchFamily="18" charset="0"/>
                      </a:rPr>
                      <m:t>N</m:t>
                    </m:r>
                    <m:sSub>
                      <m:sSubPr>
                        <m:ctrlPr>
                          <a:rPr lang="en-US" sz="2400" b="0" i="1" smtClean="0">
                            <a:latin typeface="Cambria Math" panose="02040503050406030204" pitchFamily="18" charset="0"/>
                            <a:ea typeface="Cambria Math" panose="02040503050406030204" pitchFamily="18" charset="0"/>
                            <a:cs typeface="Times New Roman" panose="02020603050405020304" pitchFamily="18" charset="0"/>
                          </a:rPr>
                        </m:ctrlPr>
                      </m:sSubPr>
                      <m:e>
                        <m:r>
                          <m:rPr>
                            <m:sty m:val="p"/>
                          </m:rPr>
                          <a:rPr lang="en-US" sz="2400" b="0" i="0" smtClean="0">
                            <a:latin typeface="Cambria Math" panose="02040503050406030204" pitchFamily="18" charset="0"/>
                            <a:ea typeface="Cambria Math" panose="02040503050406030204" pitchFamily="18" charset="0"/>
                            <a:cs typeface="Times New Roman" panose="02020603050405020304" pitchFamily="18" charset="0"/>
                          </a:rPr>
                          <m:t>O</m:t>
                        </m:r>
                      </m:e>
                      <m:sub>
                        <m:r>
                          <a:rPr lang="en-US" sz="2400" b="0" i="0" smtClean="0">
                            <a:latin typeface="Cambria Math" panose="02040503050406030204" pitchFamily="18" charset="0"/>
                            <a:ea typeface="Cambria Math" panose="02040503050406030204" pitchFamily="18" charset="0"/>
                            <a:cs typeface="Times New Roman" panose="02020603050405020304" pitchFamily="18" charset="0"/>
                          </a:rPr>
                          <m:t>2</m:t>
                        </m:r>
                      </m:sub>
                    </m:sSub>
                    <m:r>
                      <a:rPr lang="en-US" sz="2400" b="0" i="0" smtClean="0">
                        <a:latin typeface="Cambria Math" panose="02040503050406030204" pitchFamily="18" charset="0"/>
                        <a:ea typeface="Cambria Math" panose="02040503050406030204" pitchFamily="18" charset="0"/>
                        <a:cs typeface="Times New Roman" panose="02020603050405020304" pitchFamily="18" charset="0"/>
                      </a:rPr>
                      <m:t>→</m:t>
                    </m:r>
                    <m:r>
                      <m:rPr>
                        <m:sty m:val="p"/>
                      </m:rPr>
                      <a:rPr lang="en-US" sz="2400" b="0" i="0" smtClean="0">
                        <a:latin typeface="Cambria Math" panose="02040503050406030204" pitchFamily="18" charset="0"/>
                        <a:ea typeface="Cambria Math" panose="02040503050406030204" pitchFamily="18" charset="0"/>
                        <a:cs typeface="Times New Roman" panose="02020603050405020304" pitchFamily="18" charset="0"/>
                      </a:rPr>
                      <m:t>N</m:t>
                    </m:r>
                    <m:sSub>
                      <m:sSubPr>
                        <m:ctrlPr>
                          <a:rPr lang="en-US" sz="2400" b="0" i="1" smtClean="0">
                            <a:latin typeface="Cambria Math" panose="02040503050406030204" pitchFamily="18" charset="0"/>
                            <a:ea typeface="Cambria Math" panose="02040503050406030204" pitchFamily="18" charset="0"/>
                            <a:cs typeface="Times New Roman" panose="02020603050405020304" pitchFamily="18" charset="0"/>
                          </a:rPr>
                        </m:ctrlPr>
                      </m:sSubPr>
                      <m:e>
                        <m:r>
                          <m:rPr>
                            <m:sty m:val="p"/>
                          </m:rPr>
                          <a:rPr lang="en-US" sz="2400" b="0" i="0" smtClean="0">
                            <a:latin typeface="Cambria Math" panose="02040503050406030204" pitchFamily="18" charset="0"/>
                            <a:ea typeface="Cambria Math" panose="02040503050406030204" pitchFamily="18" charset="0"/>
                            <a:cs typeface="Times New Roman" panose="02020603050405020304" pitchFamily="18" charset="0"/>
                          </a:rPr>
                          <m:t>H</m:t>
                        </m:r>
                      </m:e>
                      <m:sub>
                        <m:r>
                          <a:rPr lang="en-US" sz="2400" b="0" i="0" smtClean="0">
                            <a:latin typeface="Cambria Math" panose="02040503050406030204" pitchFamily="18" charset="0"/>
                            <a:ea typeface="Cambria Math" panose="02040503050406030204" pitchFamily="18" charset="0"/>
                            <a:cs typeface="Times New Roman" panose="02020603050405020304" pitchFamily="18" charset="0"/>
                          </a:rPr>
                          <m:t>3</m:t>
                        </m:r>
                      </m:sub>
                    </m:sSub>
                  </m:oMath>
                </a14:m>
                <a:endParaRPr lang="en-US" sz="2400" dirty="0">
                  <a:latin typeface="Times New Roman" panose="02020603050405020304" pitchFamily="18" charset="0"/>
                  <a:cs typeface="Times New Roman" panose="02020603050405020304" pitchFamily="18" charset="0"/>
                </a:endParaRPr>
              </a:p>
              <a:p>
                <a:pPr lvl="1"/>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Amino acids synthesis:</a:t>
                </a:r>
              </a:p>
              <a:p>
                <a:r>
                  <a:rPr lang="en-US" sz="2400" dirty="0">
                    <a:latin typeface="Times New Roman" panose="02020603050405020304" pitchFamily="18" charset="0"/>
                    <a:cs typeface="Times New Roman" panose="02020603050405020304" pitchFamily="18" charset="0"/>
                  </a:rPr>
                  <a:t>	</a:t>
                </a:r>
                <a14:m>
                  <m:oMath xmlns:m="http://schemas.openxmlformats.org/officeDocument/2006/math">
                    <m:r>
                      <m:rPr>
                        <m:sty m:val="p"/>
                      </m:rPr>
                      <a:rPr lang="en-US" sz="2400" b="0" i="0" smtClean="0">
                        <a:latin typeface="Cambria Math" panose="02040503050406030204" pitchFamily="18" charset="0"/>
                        <a:cs typeface="Times New Roman" panose="02020603050405020304" pitchFamily="18" charset="0"/>
                      </a:rPr>
                      <m:t>Carbohydrates</m:t>
                    </m:r>
                    <m:r>
                      <a:rPr lang="en-US" sz="2400" b="0" i="0" smtClean="0">
                        <a:latin typeface="Cambria Math" panose="02040503050406030204" pitchFamily="18" charset="0"/>
                        <a:cs typeface="Times New Roman" panose="02020603050405020304" pitchFamily="18" charset="0"/>
                      </a:rPr>
                      <m:t>+</m:t>
                    </m:r>
                    <m:r>
                      <m:rPr>
                        <m:sty m:val="p"/>
                      </m:rPr>
                      <a:rPr lang="en-US" sz="2400" b="0" i="0" smtClean="0">
                        <a:latin typeface="Cambria Math" panose="02040503050406030204" pitchFamily="18" charset="0"/>
                        <a:cs typeface="Times New Roman" panose="02020603050405020304" pitchFamily="18" charset="0"/>
                      </a:rPr>
                      <m:t>N</m:t>
                    </m:r>
                    <m:sSub>
                      <m:sSubPr>
                        <m:ctrlPr>
                          <a:rPr lang="en-US" sz="2400" i="1" smtClean="0">
                            <a:latin typeface="Cambria Math" panose="02040503050406030204" pitchFamily="18" charset="0"/>
                            <a:cs typeface="Times New Roman" panose="02020603050405020304" pitchFamily="18" charset="0"/>
                          </a:rPr>
                        </m:ctrlPr>
                      </m:sSubPr>
                      <m:e>
                        <m:r>
                          <m:rPr>
                            <m:sty m:val="p"/>
                          </m:rPr>
                          <a:rPr lang="en-US" sz="2400" b="0" i="0" smtClean="0">
                            <a:latin typeface="Cambria Math" panose="02040503050406030204" pitchFamily="18" charset="0"/>
                            <a:cs typeface="Times New Roman" panose="02020603050405020304" pitchFamily="18" charset="0"/>
                          </a:rPr>
                          <m:t>H</m:t>
                        </m:r>
                      </m:e>
                      <m:sub>
                        <m:r>
                          <a:rPr lang="en-US" sz="2400" b="0" i="0" smtClean="0">
                            <a:latin typeface="Cambria Math" panose="02040503050406030204" pitchFamily="18" charset="0"/>
                            <a:cs typeface="Times New Roman" panose="02020603050405020304" pitchFamily="18" charset="0"/>
                          </a:rPr>
                          <m:t>3</m:t>
                        </m:r>
                      </m:sub>
                    </m:sSub>
                    <m:r>
                      <a:rPr lang="en-US" sz="2400" b="0" i="0" smtClean="0">
                        <a:latin typeface="Cambria Math" panose="02040503050406030204" pitchFamily="18" charset="0"/>
                        <a:ea typeface="Cambria Math" panose="02040503050406030204" pitchFamily="18" charset="0"/>
                        <a:cs typeface="Times New Roman" panose="02020603050405020304" pitchFamily="18" charset="0"/>
                      </a:rPr>
                      <m:t>→</m:t>
                    </m:r>
                    <m:r>
                      <m:rPr>
                        <m:sty m:val="p"/>
                      </m:rPr>
                      <a:rPr lang="en-US" sz="2400" b="0" i="0" smtClean="0">
                        <a:latin typeface="Cambria Math" panose="02040503050406030204" pitchFamily="18" charset="0"/>
                        <a:ea typeface="Cambria Math" panose="02040503050406030204" pitchFamily="18" charset="0"/>
                        <a:cs typeface="Times New Roman" panose="02020603050405020304" pitchFamily="18" charset="0"/>
                      </a:rPr>
                      <m:t>amino</m:t>
                    </m:r>
                    <m:r>
                      <a:rPr lang="en-US" sz="2400" b="0" i="0" smtClean="0">
                        <a:latin typeface="Cambria Math" panose="02040503050406030204" pitchFamily="18" charset="0"/>
                        <a:ea typeface="Cambria Math" panose="02040503050406030204" pitchFamily="18" charset="0"/>
                        <a:cs typeface="Times New Roman" panose="02020603050405020304" pitchFamily="18" charset="0"/>
                      </a:rPr>
                      <m:t> </m:t>
                    </m:r>
                    <m:r>
                      <m:rPr>
                        <m:sty m:val="p"/>
                      </m:rPr>
                      <a:rPr lang="en-US" sz="2400" b="0" i="0" smtClean="0">
                        <a:latin typeface="Cambria Math" panose="02040503050406030204" pitchFamily="18" charset="0"/>
                        <a:ea typeface="Cambria Math" panose="02040503050406030204" pitchFamily="18" charset="0"/>
                        <a:cs typeface="Times New Roman" panose="02020603050405020304" pitchFamily="18" charset="0"/>
                      </a:rPr>
                      <m:t>acids</m:t>
                    </m:r>
                  </m:oMath>
                </a14:m>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Phytoplankton contain 5-10% of their dry weights as protein nitrogen </a:t>
                </a:r>
              </a:p>
            </p:txBody>
          </p:sp>
        </mc:Choice>
        <mc:Fallback xmlns="">
          <p:sp>
            <p:nvSpPr>
              <p:cNvPr id="2" name="TextBox 1">
                <a:extLst>
                  <a:ext uri="{FF2B5EF4-FFF2-40B4-BE49-F238E27FC236}">
                    <a16:creationId xmlns:a16="http://schemas.microsoft.com/office/drawing/2014/main" id="{8FD2E43D-59BF-AF47-BFBB-0B03F8D25FF0}"/>
                  </a:ext>
                </a:extLst>
              </p:cNvPr>
              <p:cNvSpPr txBox="1">
                <a:spLocks noRot="1" noChangeAspect="1" noMove="1" noResize="1" noEditPoints="1" noAdjustHandles="1" noChangeArrowheads="1" noChangeShapeType="1" noTextEdit="1"/>
              </p:cNvSpPr>
              <p:nvPr/>
            </p:nvSpPr>
            <p:spPr>
              <a:xfrm>
                <a:off x="438912" y="767562"/>
                <a:ext cx="7004303" cy="5262979"/>
              </a:xfrm>
              <a:prstGeom prst="rect">
                <a:avLst/>
              </a:prstGeom>
              <a:blipFill>
                <a:blip r:embed="rId3"/>
                <a:stretch>
                  <a:fillRect l="-1266" t="-964" r="-1808" b="-1928"/>
                </a:stretch>
              </a:blipFill>
            </p:spPr>
            <p:txBody>
              <a:bodyPr/>
              <a:lstStyle/>
              <a:p>
                <a:r>
                  <a:rPr lang="en-US">
                    <a:noFill/>
                  </a:rPr>
                  <a:t> </a:t>
                </a:r>
              </a:p>
            </p:txBody>
          </p:sp>
        </mc:Fallback>
      </mc:AlternateContent>
      <p:pic>
        <p:nvPicPr>
          <p:cNvPr id="10244" name="Picture 4">
            <a:extLst>
              <a:ext uri="{FF2B5EF4-FFF2-40B4-BE49-F238E27FC236}">
                <a16:creationId xmlns:a16="http://schemas.microsoft.com/office/drawing/2014/main" id="{C9BC5CEA-CA05-E74F-944E-81C02B6F4A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63215" y="1817406"/>
            <a:ext cx="4142401" cy="310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3935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Mineralization &amp; Immobilization</a:t>
            </a:r>
          </a:p>
        </p:txBody>
      </p:sp>
      <p:pic>
        <p:nvPicPr>
          <p:cNvPr id="4" name="Picture 2" descr="Mineralization and Immobilization | Soil, Science infographics, Microbiology">
            <a:extLst>
              <a:ext uri="{FF2B5EF4-FFF2-40B4-BE49-F238E27FC236}">
                <a16:creationId xmlns:a16="http://schemas.microsoft.com/office/drawing/2014/main" id="{BE4A93AC-0DCC-5941-8753-1324254C6B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780" y="876551"/>
            <a:ext cx="6187525" cy="567759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09502688-5B2A-164D-9112-7E4D69C5988F}"/>
              </a:ext>
            </a:extLst>
          </p:cNvPr>
          <p:cNvSpPr txBox="1">
            <a:spLocks noChangeArrowheads="1"/>
          </p:cNvSpPr>
          <p:nvPr/>
        </p:nvSpPr>
        <p:spPr bwMode="auto">
          <a:xfrm>
            <a:off x="6574305" y="1299966"/>
            <a:ext cx="3516300" cy="483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r>
              <a:rPr lang="en-US" altLang="en-US" sz="2000" dirty="0">
                <a:latin typeface="Times New Roman" panose="02020603050405020304" pitchFamily="18" charset="0"/>
                <a:ea typeface="Bell MT" panose="02020503060305020303" pitchFamily="18" charset="77"/>
                <a:cs typeface="Times New Roman" panose="02020603050405020304" pitchFamily="18" charset="0"/>
              </a:rPr>
              <a:t>Some chemicals cycle quickly and are readily regenerated for biological activity</a:t>
            </a:r>
          </a:p>
          <a:p>
            <a:pPr lvl="1"/>
            <a:r>
              <a:rPr lang="en-US" altLang="en-US" sz="2000" dirty="0">
                <a:latin typeface="Times New Roman" panose="02020603050405020304" pitchFamily="18" charset="0"/>
                <a:ea typeface="Bell MT" panose="02020503060305020303" pitchFamily="18" charset="77"/>
                <a:cs typeface="Times New Roman" panose="02020603050405020304" pitchFamily="18" charset="0"/>
              </a:rPr>
              <a:t>Typically have a gas phase, are soluble, and carried by hydrologic cycle (e.g., O and N)</a:t>
            </a:r>
          </a:p>
          <a:p>
            <a:pPr lvl="1"/>
            <a:endParaRPr lang="en-US" altLang="en-US" sz="2000" dirty="0">
              <a:latin typeface="Times New Roman" panose="02020603050405020304" pitchFamily="18" charset="0"/>
              <a:ea typeface="Bell MT" panose="02020503060305020303" pitchFamily="18" charset="77"/>
              <a:cs typeface="Times New Roman" panose="02020603050405020304" pitchFamily="18" charset="0"/>
            </a:endParaRPr>
          </a:p>
          <a:p>
            <a:r>
              <a:rPr lang="en-US" altLang="en-US" sz="2000" dirty="0">
                <a:latin typeface="Times New Roman" panose="02020603050405020304" pitchFamily="18" charset="0"/>
                <a:ea typeface="Bell MT" panose="02020503060305020303" pitchFamily="18" charset="77"/>
                <a:cs typeface="Times New Roman" panose="02020603050405020304" pitchFamily="18" charset="0"/>
              </a:rPr>
              <a:t>Other chemical elements are relatively immobile and returned by geological processes</a:t>
            </a:r>
          </a:p>
          <a:p>
            <a:pPr lvl="1"/>
            <a:r>
              <a:rPr lang="en-US" altLang="en-US" sz="2000" dirty="0">
                <a:latin typeface="Times New Roman" panose="02020603050405020304" pitchFamily="18" charset="0"/>
                <a:ea typeface="Bell MT" panose="02020503060305020303" pitchFamily="18" charset="77"/>
                <a:cs typeface="Times New Roman" panose="02020603050405020304" pitchFamily="18" charset="0"/>
              </a:rPr>
              <a:t>Typically lack a gas phase and are insoluble (e.g., P)</a:t>
            </a:r>
          </a:p>
          <a:p>
            <a:pPr lvl="1"/>
            <a:endParaRPr lang="en-US" altLang="en-US" sz="2000" dirty="0">
              <a:latin typeface="Times New Roman" panose="02020603050405020304" pitchFamily="18" charset="0"/>
              <a:ea typeface="Bell MT" panose="02020503060305020303" pitchFamily="18" charset="77"/>
              <a:cs typeface="Times New Roman" panose="02020603050405020304" pitchFamily="18" charset="0"/>
            </a:endParaRPr>
          </a:p>
        </p:txBody>
      </p:sp>
    </p:spTree>
    <p:extLst>
      <p:ext uri="{BB962C8B-B14F-4D97-AF65-F5344CB8AC3E}">
        <p14:creationId xmlns:p14="http://schemas.microsoft.com/office/powerpoint/2010/main" val="28612317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Nitrogen Cycle</a:t>
            </a:r>
          </a:p>
        </p:txBody>
      </p:sp>
      <p:pic>
        <p:nvPicPr>
          <p:cNvPr id="23" name="Picture 2">
            <a:extLst>
              <a:ext uri="{FF2B5EF4-FFF2-40B4-BE49-F238E27FC236}">
                <a16:creationId xmlns:a16="http://schemas.microsoft.com/office/drawing/2014/main" id="{FD7480DE-7AB1-BD44-A5D9-E2502DF2763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963341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Environmental Impacts</a:t>
            </a:r>
          </a:p>
        </p:txBody>
      </p:sp>
      <p:sp>
        <p:nvSpPr>
          <p:cNvPr id="2" name="TextBox 1">
            <a:extLst>
              <a:ext uri="{FF2B5EF4-FFF2-40B4-BE49-F238E27FC236}">
                <a16:creationId xmlns:a16="http://schemas.microsoft.com/office/drawing/2014/main" id="{8FD2E43D-59BF-AF47-BFBB-0B03F8D25FF0}"/>
              </a:ext>
            </a:extLst>
          </p:cNvPr>
          <p:cNvSpPr txBox="1"/>
          <p:nvPr/>
        </p:nvSpPr>
        <p:spPr>
          <a:xfrm>
            <a:off x="377825" y="740397"/>
            <a:ext cx="10247503" cy="6370975"/>
          </a:xfrm>
          <a:prstGeom prst="rect">
            <a:avLst/>
          </a:prstGeom>
          <a:noFill/>
        </p:spPr>
        <p:txBody>
          <a:bodyPr wrap="square" rtlCol="0">
            <a:spAutoFit/>
          </a:bodyPr>
          <a:lstStyle/>
          <a:p>
            <a:pPr marL="285750" indent="-28575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Ammonia diffusion</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Greatest at high pH (&gt;8)</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Reacts with sulfuric and nitric acids to form fine particulates</a:t>
            </a: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Ammonia toxicity</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Major excretory product of aquatic animals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Toxic if it cannot be excreted (when aquatic concentrations are too high)</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Elevated blood pH, disruption of enzyme systems and membrane stability, increased water uptake, increased oxygen consumption, gill damage, histological lesions</a:t>
            </a: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Nitrite toxicity</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Occurs in waters with low oxygen</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Greater concern in freshwater than saltwater</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Absorbed by fish and other organisms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Nitrite reacts with hemoglobin (in fish blood) to form methemoglobin, leading to functional anemia (brown blood disease)</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Lowers the ability of crustacean blood to transport oxygen</a:t>
            </a:r>
          </a:p>
          <a:p>
            <a:pPr lvl="1"/>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121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Environmental Impacts</a:t>
            </a:r>
          </a:p>
        </p:txBody>
      </p:sp>
      <p:sp>
        <p:nvSpPr>
          <p:cNvPr id="2" name="TextBox 1">
            <a:extLst>
              <a:ext uri="{FF2B5EF4-FFF2-40B4-BE49-F238E27FC236}">
                <a16:creationId xmlns:a16="http://schemas.microsoft.com/office/drawing/2014/main" id="{8FD2E43D-59BF-AF47-BFBB-0B03F8D25FF0}"/>
              </a:ext>
            </a:extLst>
          </p:cNvPr>
          <p:cNvSpPr txBox="1"/>
          <p:nvPr/>
        </p:nvSpPr>
        <p:spPr>
          <a:xfrm>
            <a:off x="377825" y="740397"/>
            <a:ext cx="10247503" cy="5632311"/>
          </a:xfrm>
          <a:prstGeom prst="rect">
            <a:avLst/>
          </a:prstGeom>
          <a:noFill/>
        </p:spPr>
        <p:txBody>
          <a:bodyPr wrap="square" rtlCol="0">
            <a:spAutoFit/>
          </a:bodyPr>
          <a:lstStyle/>
          <a:p>
            <a:pPr marL="285750" indent="-28575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Gas bubble trauma</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Gases dissolve in the blood of aquatic organisms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Water becomes supersaturated with air due to cooling water, air leaks in pumps, water entraining air when it falls over dams, etc.</a:t>
            </a:r>
          </a:p>
          <a:p>
            <a:pPr marL="800100" lvl="1"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Air pollution</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Combustion of fossil fuels produce nitrogen oxides (NO</a:t>
            </a:r>
            <a:r>
              <a:rPr lang="en-US" sz="2400" baseline="-25000" dirty="0">
                <a:latin typeface="Times New Roman" panose="02020603050405020304" pitchFamily="18" charset="0"/>
                <a:cs typeface="Times New Roman" panose="02020603050405020304" pitchFamily="18" charset="0"/>
              </a:rPr>
              <a:t>x</a:t>
            </a:r>
            <a:r>
              <a:rPr lang="en-US" sz="2400" dirty="0">
                <a:latin typeface="Times New Roman" panose="02020603050405020304" pitchFamily="18" charset="0"/>
                <a:cs typeface="Times New Roman" panose="02020603050405020304" pitchFamily="18" charset="0"/>
              </a:rPr>
              <a:t>) which are </a:t>
            </a:r>
            <a:r>
              <a:rPr lang="en-US" sz="2400" dirty="0" err="1">
                <a:latin typeface="Times New Roman" panose="02020603050405020304" pitchFamily="18" charset="0"/>
                <a:cs typeface="Times New Roman" panose="02020603050405020304" pitchFamily="18" charset="0"/>
              </a:rPr>
              <a:t>hydrolizd</a:t>
            </a:r>
            <a:r>
              <a:rPr lang="en-US" sz="2400" dirty="0">
                <a:latin typeface="Times New Roman" panose="02020603050405020304" pitchFamily="18" charset="0"/>
                <a:cs typeface="Times New Roman" panose="02020603050405020304" pitchFamily="18" charset="0"/>
              </a:rPr>
              <a:t> to nitric acid in the atmosphere</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Contribute to acid rain</a:t>
            </a:r>
          </a:p>
          <a:p>
            <a:pPr marL="800100" lvl="1"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Greenhouse gas emissions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Incomplete denitrification</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Nitrous oxide (N</a:t>
            </a:r>
            <a:r>
              <a:rPr lang="en-US" sz="2400" baseline="-25000" dirty="0">
                <a:latin typeface="Times New Roman" panose="02020603050405020304" pitchFamily="18" charset="0"/>
                <a:cs typeface="Times New Roman" panose="02020603050405020304" pitchFamily="18" charset="0"/>
              </a:rPr>
              <a:t>2</a:t>
            </a:r>
            <a:r>
              <a:rPr lang="en-US" sz="2400" dirty="0">
                <a:latin typeface="Times New Roman" panose="02020603050405020304" pitchFamily="18" charset="0"/>
                <a:cs typeface="Times New Roman" panose="02020603050405020304" pitchFamily="18" charset="0"/>
              </a:rPr>
              <a:t>O) is a greenhouse gas with warming potential ~300 times greater than CO</a:t>
            </a:r>
            <a:r>
              <a:rPr lang="en-US" sz="2400" baseline="-25000" dirty="0">
                <a:latin typeface="Times New Roman" panose="02020603050405020304" pitchFamily="18" charset="0"/>
                <a:cs typeface="Times New Roman" panose="02020603050405020304" pitchFamily="18" charset="0"/>
              </a:rPr>
              <a:t>2</a:t>
            </a:r>
          </a:p>
          <a:p>
            <a:pPr lvl="1"/>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4073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8" name="Picture 8">
            <a:extLst>
              <a:ext uri="{FF2B5EF4-FFF2-40B4-BE49-F238E27FC236}">
                <a16:creationId xmlns:a16="http://schemas.microsoft.com/office/drawing/2014/main" id="{D462B2BE-761A-694E-A6FA-13469B722A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728"/>
          <a:stretch/>
        </p:blipFill>
        <p:spPr bwMode="auto">
          <a:xfrm>
            <a:off x="7513110" y="860666"/>
            <a:ext cx="4448175" cy="1987778"/>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Coca Cola Bottle PNG Images, Free Transparent Coca Cola Bottle Download -  KindPNG">
            <a:extLst>
              <a:ext uri="{FF2B5EF4-FFF2-40B4-BE49-F238E27FC236}">
                <a16:creationId xmlns:a16="http://schemas.microsoft.com/office/drawing/2014/main" id="{366A7AE8-E1D2-4048-8350-6BE613E741E3}"/>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6853088" y="5207946"/>
            <a:ext cx="1320043" cy="16500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Where is Phosphorus?</a:t>
            </a:r>
          </a:p>
        </p:txBody>
      </p:sp>
      <p:sp>
        <p:nvSpPr>
          <p:cNvPr id="7" name="TextBox 6">
            <a:extLst>
              <a:ext uri="{FF2B5EF4-FFF2-40B4-BE49-F238E27FC236}">
                <a16:creationId xmlns:a16="http://schemas.microsoft.com/office/drawing/2014/main" id="{EC1DFE5A-A4E2-BF47-BF6D-728E7F83FE92}"/>
              </a:ext>
            </a:extLst>
          </p:cNvPr>
          <p:cNvSpPr txBox="1"/>
          <p:nvPr/>
        </p:nvSpPr>
        <p:spPr>
          <a:xfrm>
            <a:off x="73025" y="518345"/>
            <a:ext cx="7440085" cy="6647974"/>
          </a:xfrm>
          <a:prstGeom prst="rect">
            <a:avLst/>
          </a:prstGeom>
          <a:noFill/>
        </p:spPr>
        <p:txBody>
          <a:bodyPr wrap="square" rtlCol="0">
            <a:spAutoFit/>
          </a:bodyPr>
          <a:lstStyle/>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In living organisms</a:t>
            </a:r>
          </a:p>
          <a:p>
            <a:pPr marL="800100" lvl="1"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Nucleic acids (DNA &amp; RNA)</a:t>
            </a:r>
          </a:p>
          <a:p>
            <a:pPr marL="800100" lvl="1"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Cellular energy storage, transfer, and use (ADP &amp; ATP)</a:t>
            </a:r>
          </a:p>
          <a:p>
            <a:pPr marL="800100" lvl="1"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Lipids</a:t>
            </a:r>
          </a:p>
          <a:p>
            <a:pPr marL="800100" lvl="1"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Plant tissues (phytic acid)</a:t>
            </a:r>
          </a:p>
          <a:p>
            <a:pPr marL="1257300" lvl="2" indent="-342900">
              <a:buFontTx/>
              <a:buChar char="-"/>
            </a:pPr>
            <a:r>
              <a:rPr lang="en-US" sz="2200" dirty="0">
                <a:latin typeface="Times New Roman" panose="02020603050405020304" pitchFamily="18" charset="0"/>
                <a:cs typeface="Times New Roman" panose="02020603050405020304" pitchFamily="18" charset="0"/>
              </a:rPr>
              <a:t>Digestible by ruminant animals thanks to the enzyme phytase</a:t>
            </a: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In minerals</a:t>
            </a:r>
          </a:p>
          <a:p>
            <a:pPr marL="800100" lvl="1"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Phosphate group</a:t>
            </a:r>
          </a:p>
          <a:p>
            <a:pPr marL="1257300" lvl="2" indent="-342900">
              <a:buFontTx/>
              <a:buChar char="-"/>
            </a:pPr>
            <a:r>
              <a:rPr lang="en-US" altLang="x-none" sz="2200" dirty="0">
                <a:latin typeface="Times New Roman" panose="02020603050405020304" pitchFamily="18" charset="0"/>
                <a:ea typeface="Bell MT" charset="0"/>
                <a:cs typeface="Times New Roman" panose="02020603050405020304" pitchFamily="18" charset="0"/>
              </a:rPr>
              <a:t>Apatite is the most common Ca</a:t>
            </a:r>
            <a:r>
              <a:rPr lang="en-US" altLang="x-none" sz="2200" baseline="-25000" dirty="0">
                <a:latin typeface="Times New Roman" panose="02020603050405020304" pitchFamily="18" charset="0"/>
                <a:ea typeface="Bell MT" charset="0"/>
                <a:cs typeface="Times New Roman" panose="02020603050405020304" pitchFamily="18" charset="0"/>
              </a:rPr>
              <a:t>5</a:t>
            </a:r>
            <a:r>
              <a:rPr lang="en-US" altLang="x-none" sz="2200" dirty="0">
                <a:latin typeface="Times New Roman" panose="02020603050405020304" pitchFamily="18" charset="0"/>
                <a:ea typeface="Bell MT" charset="0"/>
                <a:cs typeface="Times New Roman" panose="02020603050405020304" pitchFamily="18" charset="0"/>
              </a:rPr>
              <a:t>(PO</a:t>
            </a:r>
            <a:r>
              <a:rPr lang="en-US" altLang="x-none" sz="2200" baseline="-25000" dirty="0">
                <a:latin typeface="Times New Roman" panose="02020603050405020304" pitchFamily="18" charset="0"/>
                <a:ea typeface="Bell MT" charset="0"/>
                <a:cs typeface="Times New Roman" panose="02020603050405020304" pitchFamily="18" charset="0"/>
              </a:rPr>
              <a:t>4</a:t>
            </a:r>
            <a:r>
              <a:rPr lang="en-US" altLang="x-none" sz="2200" dirty="0">
                <a:latin typeface="Times New Roman" panose="02020603050405020304" pitchFamily="18" charset="0"/>
                <a:ea typeface="Bell MT" charset="0"/>
                <a:cs typeface="Times New Roman" panose="02020603050405020304" pitchFamily="18" charset="0"/>
              </a:rPr>
              <a:t>)</a:t>
            </a:r>
            <a:r>
              <a:rPr lang="en-US" altLang="x-none" sz="2200" baseline="-25000" dirty="0">
                <a:latin typeface="Times New Roman" panose="02020603050405020304" pitchFamily="18" charset="0"/>
                <a:ea typeface="Bell MT" charset="0"/>
                <a:cs typeface="Times New Roman" panose="02020603050405020304" pitchFamily="18" charset="0"/>
              </a:rPr>
              <a:t>3</a:t>
            </a:r>
            <a:r>
              <a:rPr lang="en-US" altLang="x-none" sz="2200" dirty="0">
                <a:latin typeface="Times New Roman" panose="02020603050405020304" pitchFamily="18" charset="0"/>
                <a:ea typeface="Bell MT" charset="0"/>
                <a:cs typeface="Times New Roman" panose="02020603050405020304" pitchFamily="18" charset="0"/>
              </a:rPr>
              <a:t>(F, Cl, OH)</a:t>
            </a:r>
          </a:p>
          <a:p>
            <a:pPr marL="1257300" lvl="2" indent="-342900">
              <a:buFontTx/>
              <a:buChar char="-"/>
            </a:pPr>
            <a:r>
              <a:rPr lang="en-US" altLang="x-none" sz="2200" dirty="0">
                <a:latin typeface="Times New Roman" panose="02020603050405020304" pitchFamily="18" charset="0"/>
                <a:ea typeface="Bell MT" charset="0"/>
                <a:cs typeface="Times New Roman" panose="02020603050405020304" pitchFamily="18" charset="0"/>
              </a:rPr>
              <a:t>Turquoise CuAl</a:t>
            </a:r>
            <a:r>
              <a:rPr lang="en-US" altLang="x-none" sz="2200" baseline="-25000" dirty="0">
                <a:latin typeface="Times New Roman" panose="02020603050405020304" pitchFamily="18" charset="0"/>
                <a:ea typeface="Bell MT" charset="0"/>
                <a:cs typeface="Times New Roman" panose="02020603050405020304" pitchFamily="18" charset="0"/>
              </a:rPr>
              <a:t>6</a:t>
            </a:r>
            <a:r>
              <a:rPr lang="en-US" altLang="x-none" sz="2200" dirty="0">
                <a:latin typeface="Times New Roman" panose="02020603050405020304" pitchFamily="18" charset="0"/>
                <a:ea typeface="Bell MT" charset="0"/>
                <a:cs typeface="Times New Roman" panose="02020603050405020304" pitchFamily="18" charset="0"/>
              </a:rPr>
              <a:t>(PO</a:t>
            </a:r>
            <a:r>
              <a:rPr lang="en-US" altLang="x-none" sz="2200" baseline="-25000" dirty="0">
                <a:latin typeface="Times New Roman" panose="02020603050405020304" pitchFamily="18" charset="0"/>
                <a:ea typeface="Bell MT" charset="0"/>
                <a:cs typeface="Times New Roman" panose="02020603050405020304" pitchFamily="18" charset="0"/>
              </a:rPr>
              <a:t>4</a:t>
            </a:r>
            <a:r>
              <a:rPr lang="en-US" altLang="x-none" sz="2200" dirty="0">
                <a:latin typeface="Times New Roman" panose="02020603050405020304" pitchFamily="18" charset="0"/>
                <a:ea typeface="Bell MT" charset="0"/>
                <a:cs typeface="Times New Roman" panose="02020603050405020304" pitchFamily="18" charset="0"/>
              </a:rPr>
              <a:t>)</a:t>
            </a:r>
            <a:r>
              <a:rPr lang="en-US" altLang="x-none" sz="2200" baseline="-25000" dirty="0">
                <a:latin typeface="Times New Roman" panose="02020603050405020304" pitchFamily="18" charset="0"/>
                <a:ea typeface="Bell MT" charset="0"/>
                <a:cs typeface="Times New Roman" panose="02020603050405020304" pitchFamily="18" charset="0"/>
              </a:rPr>
              <a:t>4</a:t>
            </a:r>
            <a:r>
              <a:rPr lang="en-US" altLang="x-none" sz="2200" dirty="0">
                <a:latin typeface="Times New Roman" panose="02020603050405020304" pitchFamily="18" charset="0"/>
                <a:ea typeface="Bell MT" charset="0"/>
                <a:cs typeface="Times New Roman" panose="02020603050405020304" pitchFamily="18" charset="0"/>
              </a:rPr>
              <a:t>(OH)</a:t>
            </a:r>
            <a:r>
              <a:rPr lang="en-US" altLang="x-none" sz="2200" baseline="-25000" dirty="0">
                <a:latin typeface="Times New Roman" panose="02020603050405020304" pitchFamily="18" charset="0"/>
                <a:ea typeface="Bell MT" charset="0"/>
                <a:cs typeface="Times New Roman" panose="02020603050405020304" pitchFamily="18" charset="0"/>
              </a:rPr>
              <a:t>8</a:t>
            </a:r>
            <a:r>
              <a:rPr lang="en-US" altLang="x-none" sz="2200" dirty="0">
                <a:latin typeface="Times New Roman" panose="02020603050405020304" pitchFamily="18" charset="0"/>
                <a:ea typeface="Bell MT" charset="0"/>
                <a:cs typeface="Times New Roman" panose="02020603050405020304" pitchFamily="18" charset="0"/>
              </a:rPr>
              <a:t>•5H</a:t>
            </a:r>
            <a:r>
              <a:rPr lang="en-US" altLang="x-none" sz="2200" baseline="-25000" dirty="0">
                <a:latin typeface="Times New Roman" panose="02020603050405020304" pitchFamily="18" charset="0"/>
                <a:ea typeface="Bell MT" charset="0"/>
                <a:cs typeface="Times New Roman" panose="02020603050405020304" pitchFamily="18" charset="0"/>
              </a:rPr>
              <a:t>2</a:t>
            </a:r>
            <a:r>
              <a:rPr lang="en-US" altLang="x-none" sz="2200" dirty="0">
                <a:latin typeface="Times New Roman" panose="02020603050405020304" pitchFamily="18" charset="0"/>
                <a:ea typeface="Bell MT" charset="0"/>
                <a:cs typeface="Times New Roman" panose="02020603050405020304" pitchFamily="18" charset="0"/>
              </a:rPr>
              <a:t>O</a:t>
            </a:r>
          </a:p>
          <a:p>
            <a:pPr marL="342900" indent="-342900">
              <a:buFont typeface="Courier New" panose="02070309020205020404" pitchFamily="49" charset="0"/>
              <a:buChar char="o"/>
            </a:pPr>
            <a:r>
              <a:rPr lang="en-US" altLang="x-none" sz="2400" b="1" dirty="0">
                <a:latin typeface="Times New Roman" panose="02020603050405020304" pitchFamily="18" charset="0"/>
                <a:ea typeface="Bell MT" charset="0"/>
                <a:cs typeface="Times New Roman" panose="02020603050405020304" pitchFamily="18" charset="0"/>
              </a:rPr>
              <a:t>In industrial and at home</a:t>
            </a:r>
          </a:p>
          <a:p>
            <a:pPr marL="800100" lvl="1" indent="-342900">
              <a:buFont typeface="Arial" panose="020B0604020202020204" pitchFamily="34" charset="0"/>
              <a:buChar char="•"/>
            </a:pPr>
            <a:r>
              <a:rPr lang="en-US" altLang="x-none" sz="2200" dirty="0">
                <a:latin typeface="Times New Roman" panose="02020603050405020304" pitchFamily="18" charset="0"/>
                <a:ea typeface="Bell MT" charset="0"/>
                <a:cs typeface="Times New Roman" panose="02020603050405020304" pitchFamily="18" charset="0"/>
              </a:rPr>
              <a:t>Fertilizers and pesticides</a:t>
            </a:r>
          </a:p>
          <a:p>
            <a:pPr marL="800100" lvl="1" indent="-342900">
              <a:buFont typeface="Arial" panose="020B0604020202020204" pitchFamily="34" charset="0"/>
              <a:buChar char="•"/>
            </a:pPr>
            <a:r>
              <a:rPr lang="en-US" altLang="x-none" sz="2200" dirty="0">
                <a:latin typeface="Times New Roman" panose="02020603050405020304" pitchFamily="18" charset="0"/>
                <a:ea typeface="Bell MT" charset="0"/>
                <a:cs typeface="Times New Roman" panose="02020603050405020304" pitchFamily="18" charset="0"/>
              </a:rPr>
              <a:t>Cleaning agent and water softener (</a:t>
            </a:r>
            <a:r>
              <a:rPr lang="en-US" altLang="x-none" sz="2200" dirty="0" err="1">
                <a:latin typeface="Times New Roman" panose="02020603050405020304" pitchFamily="18" charset="0"/>
                <a:ea typeface="Bell MT" charset="0"/>
                <a:cs typeface="Times New Roman" panose="02020603050405020304" pitchFamily="18" charset="0"/>
              </a:rPr>
              <a:t>trisodiumphosphate</a:t>
            </a:r>
            <a:r>
              <a:rPr lang="en-US" altLang="x-none" sz="2200" dirty="0">
                <a:latin typeface="Times New Roman" panose="02020603050405020304" pitchFamily="18" charset="0"/>
                <a:ea typeface="Bell MT" charset="0"/>
                <a:cs typeface="Times New Roman" panose="02020603050405020304" pitchFamily="18" charset="0"/>
              </a:rPr>
              <a:t>)</a:t>
            </a:r>
          </a:p>
          <a:p>
            <a:pPr marL="800100" lvl="1" indent="-342900">
              <a:buFont typeface="Arial" panose="020B0604020202020204" pitchFamily="34" charset="0"/>
              <a:buChar char="•"/>
            </a:pPr>
            <a:r>
              <a:rPr lang="en-US" altLang="x-none" sz="2200" dirty="0">
                <a:latin typeface="Times New Roman" panose="02020603050405020304" pitchFamily="18" charset="0"/>
                <a:ea typeface="Bell MT" charset="0"/>
                <a:cs typeface="Times New Roman" panose="02020603050405020304" pitchFamily="18" charset="0"/>
              </a:rPr>
              <a:t>Beverages (phosphoric acid in cola)</a:t>
            </a:r>
          </a:p>
          <a:p>
            <a:pPr marL="800100" lvl="1" indent="-342900">
              <a:buFont typeface="Arial" panose="020B0604020202020204" pitchFamily="34" charset="0"/>
              <a:buChar char="•"/>
            </a:pPr>
            <a:r>
              <a:rPr lang="en-US" altLang="x-none" sz="2200" dirty="0">
                <a:latin typeface="Times New Roman" panose="02020603050405020304" pitchFamily="18" charset="0"/>
                <a:ea typeface="Bell MT" charset="0"/>
                <a:cs typeface="Times New Roman" panose="02020603050405020304" pitchFamily="18" charset="0"/>
              </a:rPr>
              <a:t>Flavor intensifier and emulsifier in food</a:t>
            </a:r>
          </a:p>
          <a:p>
            <a:pPr marL="800100" lvl="1" indent="-342900">
              <a:buFont typeface="Arial" panose="020B0604020202020204" pitchFamily="34" charset="0"/>
              <a:buChar char="•"/>
            </a:pPr>
            <a:r>
              <a:rPr lang="en-US" altLang="x-none" sz="2200" dirty="0">
                <a:latin typeface="Times New Roman" panose="02020603050405020304" pitchFamily="18" charset="0"/>
                <a:ea typeface="Bell MT" charset="0"/>
                <a:cs typeface="Times New Roman" panose="02020603050405020304" pitchFamily="18" charset="0"/>
              </a:rPr>
              <a:t>Matches and fire retardants</a:t>
            </a:r>
          </a:p>
          <a:p>
            <a:pPr marL="800100" lvl="1" indent="-342900">
              <a:buFont typeface="Arial" panose="020B0604020202020204" pitchFamily="34" charset="0"/>
              <a:buChar char="•"/>
            </a:pPr>
            <a:r>
              <a:rPr lang="en-US" altLang="x-none" sz="2200" dirty="0">
                <a:latin typeface="Times New Roman" panose="02020603050405020304" pitchFamily="18" charset="0"/>
                <a:ea typeface="Bell MT" charset="0"/>
                <a:cs typeface="Times New Roman" panose="02020603050405020304" pitchFamily="18" charset="0"/>
              </a:rPr>
              <a:t>Surfactants and lubricants</a:t>
            </a:r>
          </a:p>
          <a:p>
            <a:pPr marL="1257300" lvl="2"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p:txBody>
      </p:sp>
      <p:pic>
        <p:nvPicPr>
          <p:cNvPr id="10" name="Picture 2" descr="mage result for apatite and turquoise">
            <a:extLst>
              <a:ext uri="{FF2B5EF4-FFF2-40B4-BE49-F238E27FC236}">
                <a16:creationId xmlns:a16="http://schemas.microsoft.com/office/drawing/2014/main" id="{A01BFF5D-6C16-4B4E-84E3-0B17BC18B107}"/>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1429" l="10000" r="90000">
                        <a14:foregroundMark x1="35700" y1="91429" x2="35700" y2="91429"/>
                        <a14:foregroundMark x1="59600" y1="89857" x2="59600" y2="89857"/>
                        <a14:foregroundMark x1="61200" y1="87571" x2="61200" y2="87571"/>
                      </a14:backgroundRemoval>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8524524" y="4570466"/>
            <a:ext cx="2736137" cy="1915000"/>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The Apatite">
            <a:extLst>
              <a:ext uri="{FF2B5EF4-FFF2-40B4-BE49-F238E27FC236}">
                <a16:creationId xmlns:a16="http://schemas.microsoft.com/office/drawing/2014/main" id="{B44BC49E-7336-504F-9B78-827A0CF2218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84148" y="3114199"/>
            <a:ext cx="2184401" cy="1456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108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3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5132"/>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7">
                                            <p:txEl>
                                              <p:pRg st="15" end="15"/>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7">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descr="Holy Crap! A Trip to the World's Largest Guano-Producing Islands | Audubon">
            <a:extLst>
              <a:ext uri="{FF2B5EF4-FFF2-40B4-BE49-F238E27FC236}">
                <a16:creationId xmlns:a16="http://schemas.microsoft.com/office/drawing/2014/main" id="{CC4856F1-0545-9444-9C9B-151A41A7CC2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8" b="3"/>
          <a:stretch/>
        </p:blipFill>
        <p:spPr bwMode="auto">
          <a:xfrm>
            <a:off x="896112" y="28925"/>
            <a:ext cx="10244539" cy="6836260"/>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2">
            <a:extLst>
              <a:ext uri="{FF2B5EF4-FFF2-40B4-BE49-F238E27FC236}">
                <a16:creationId xmlns:a16="http://schemas.microsoft.com/office/drawing/2014/main" id="{28C33F11-ED10-A344-8E0E-CF4F35CC0DBC}"/>
              </a:ext>
            </a:extLst>
          </p:cNvPr>
          <p:cNvSpPr>
            <a:spLocks noChangeAspect="1" noChangeArrowheads="1"/>
          </p:cNvSpPr>
          <p:nvPr/>
        </p:nvSpPr>
        <p:spPr bwMode="auto">
          <a:xfrm>
            <a:off x="5943600" y="3276600"/>
            <a:ext cx="2504442" cy="250444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TextBox 7">
            <a:extLst>
              <a:ext uri="{FF2B5EF4-FFF2-40B4-BE49-F238E27FC236}">
                <a16:creationId xmlns:a16="http://schemas.microsoft.com/office/drawing/2014/main" id="{F283F6AB-E330-1F4D-868B-DFA6ABDB0829}"/>
              </a:ext>
            </a:extLst>
          </p:cNvPr>
          <p:cNvSpPr txBox="1"/>
          <p:nvPr/>
        </p:nvSpPr>
        <p:spPr>
          <a:xfrm>
            <a:off x="8326120" y="5277237"/>
            <a:ext cx="3743960" cy="1569660"/>
          </a:xfrm>
          <a:prstGeom prst="rect">
            <a:avLst/>
          </a:prstGeom>
          <a:noFill/>
          <a:effectLst>
            <a:glow rad="127000">
              <a:srgbClr val="7030A0"/>
            </a:glow>
          </a:effectLst>
        </p:spPr>
        <p:txBody>
          <a:bodyPr wrap="square" rtlCol="0">
            <a:spAutoFit/>
          </a:bodyPr>
          <a:lstStyle/>
          <a:p>
            <a:pPr algn="r"/>
            <a:endParaRPr lang="en-US" sz="2400" dirty="0">
              <a:solidFill>
                <a:schemeClr val="bg1"/>
              </a:solidFill>
              <a:effectLst>
                <a:glow rad="101600">
                  <a:schemeClr val="accent6">
                    <a:satMod val="175000"/>
                    <a:alpha val="40000"/>
                  </a:schemeClr>
                </a:glow>
              </a:effectLst>
              <a:latin typeface="Times New Roman" panose="02020603050405020304" pitchFamily="18" charset="0"/>
              <a:cs typeface="Times New Roman" panose="02020603050405020304" pitchFamily="18" charset="0"/>
            </a:endParaRPr>
          </a:p>
          <a:p>
            <a:pPr algn="r"/>
            <a:r>
              <a:rPr lang="en-US" sz="2400" dirty="0">
                <a:solidFill>
                  <a:schemeClr val="bg1"/>
                </a:solidFill>
                <a:effectLst>
                  <a:glow rad="101600">
                    <a:schemeClr val="accent6">
                      <a:satMod val="175000"/>
                      <a:alpha val="40000"/>
                    </a:schemeClr>
                  </a:glow>
                </a:effectLst>
                <a:latin typeface="Times New Roman" panose="02020603050405020304" pitchFamily="18" charset="0"/>
                <a:cs typeface="Times New Roman" panose="02020603050405020304" pitchFamily="18" charset="0"/>
              </a:rPr>
              <a:t>Peruvian Pelicans</a:t>
            </a:r>
          </a:p>
          <a:p>
            <a:pPr algn="r"/>
            <a:r>
              <a:rPr lang="en-US" sz="2400" dirty="0" err="1">
                <a:solidFill>
                  <a:schemeClr val="bg1"/>
                </a:solidFill>
                <a:effectLst>
                  <a:glow rad="101600">
                    <a:schemeClr val="accent6">
                      <a:satMod val="175000"/>
                      <a:alpha val="40000"/>
                    </a:schemeClr>
                  </a:glow>
                </a:effectLst>
                <a:latin typeface="Times New Roman" panose="02020603050405020304" pitchFamily="18" charset="0"/>
                <a:cs typeface="Times New Roman" panose="02020603050405020304" pitchFamily="18" charset="0"/>
              </a:rPr>
              <a:t>Macabi</a:t>
            </a:r>
            <a:endParaRPr lang="en-US" sz="2400" dirty="0">
              <a:solidFill>
                <a:schemeClr val="bg1"/>
              </a:solidFill>
              <a:effectLst>
                <a:glow rad="101600">
                  <a:schemeClr val="accent6">
                    <a:satMod val="175000"/>
                    <a:alpha val="40000"/>
                  </a:schemeClr>
                </a:glow>
              </a:effectLst>
              <a:latin typeface="Times New Roman" panose="02020603050405020304" pitchFamily="18" charset="0"/>
              <a:cs typeface="Times New Roman" panose="02020603050405020304" pitchFamily="18" charset="0"/>
            </a:endParaRPr>
          </a:p>
          <a:p>
            <a:pPr algn="r"/>
            <a:r>
              <a:rPr lang="en-US" sz="2400" i="1" dirty="0">
                <a:solidFill>
                  <a:schemeClr val="bg1"/>
                </a:solidFill>
                <a:effectLst>
                  <a:glow rad="101600">
                    <a:schemeClr val="accent6">
                      <a:satMod val="175000"/>
                      <a:alpha val="40000"/>
                    </a:schemeClr>
                  </a:glow>
                </a:effectLst>
                <a:latin typeface="Times New Roman" panose="02020603050405020304" pitchFamily="18" charset="0"/>
                <a:cs typeface="Times New Roman" panose="02020603050405020304" pitchFamily="18" charset="0"/>
              </a:rPr>
              <a:t>Image:</a:t>
            </a:r>
            <a:r>
              <a:rPr lang="en-US" sz="2400" dirty="0">
                <a:solidFill>
                  <a:schemeClr val="bg1"/>
                </a:solidFill>
                <a:effectLst>
                  <a:glow rad="101600">
                    <a:schemeClr val="accent6">
                      <a:satMod val="175000"/>
                      <a:alpha val="40000"/>
                    </a:schemeClr>
                  </a:glow>
                </a:effectLst>
                <a:latin typeface="Times New Roman" panose="02020603050405020304" pitchFamily="18" charset="0"/>
                <a:cs typeface="Times New Roman" panose="02020603050405020304" pitchFamily="18" charset="0"/>
              </a:rPr>
              <a:t> Ernesto Benavides</a:t>
            </a:r>
          </a:p>
        </p:txBody>
      </p:sp>
      <p:sp>
        <p:nvSpPr>
          <p:cNvPr id="3" name="Rectangle 2">
            <a:extLst>
              <a:ext uri="{FF2B5EF4-FFF2-40B4-BE49-F238E27FC236}">
                <a16:creationId xmlns:a16="http://schemas.microsoft.com/office/drawing/2014/main" id="{1CC696AC-D346-F644-BB47-5C03558E084A}"/>
              </a:ext>
            </a:extLst>
          </p:cNvPr>
          <p:cNvSpPr/>
          <p:nvPr/>
        </p:nvSpPr>
        <p:spPr>
          <a:xfrm>
            <a:off x="140208" y="28925"/>
            <a:ext cx="9973056" cy="369332"/>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hlinkClick r:id="rId4"/>
              </a:rPr>
              <a:t>https://www.audubon.org/news/holy-crap-trip-worlds-largest-guano-producing-islands</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41150288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Liebig’s Law of the Minimum</a:t>
            </a:r>
          </a:p>
        </p:txBody>
      </p:sp>
      <p:pic>
        <p:nvPicPr>
          <p:cNvPr id="5124" name="Picture 4" descr="Liebig's Law of Minimum - ACG Materials">
            <a:extLst>
              <a:ext uri="{FF2B5EF4-FFF2-40B4-BE49-F238E27FC236}">
                <a16:creationId xmlns:a16="http://schemas.microsoft.com/office/drawing/2014/main" id="{D2579861-ECDD-D24C-84C0-1468C2CBAC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6" y="872067"/>
            <a:ext cx="5943600" cy="5943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54F027C-C1E5-AC40-AC59-B533FAC7005D}"/>
              </a:ext>
            </a:extLst>
          </p:cNvPr>
          <p:cNvSpPr txBox="1"/>
          <p:nvPr/>
        </p:nvSpPr>
        <p:spPr>
          <a:xfrm>
            <a:off x="6324601" y="914400"/>
            <a:ext cx="2887133" cy="1938992"/>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Phosphorus is often the limiting nutrient for phytoplankton productivity </a:t>
            </a:r>
          </a:p>
        </p:txBody>
      </p:sp>
      <p:pic>
        <p:nvPicPr>
          <p:cNvPr id="4" name="Picture 3">
            <a:extLst>
              <a:ext uri="{FF2B5EF4-FFF2-40B4-BE49-F238E27FC236}">
                <a16:creationId xmlns:a16="http://schemas.microsoft.com/office/drawing/2014/main" id="{E203C54F-943A-D64F-8FB9-E853D33688F5}"/>
              </a:ext>
            </a:extLst>
          </p:cNvPr>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40000" contrast="40000"/>
                    </a14:imgEffect>
                  </a14:imgLayer>
                </a14:imgProps>
              </a:ext>
            </a:extLst>
          </a:blip>
          <a:srcRect t="1" r="3546" b="1223"/>
          <a:stretch/>
        </p:blipFill>
        <p:spPr>
          <a:xfrm>
            <a:off x="5943600" y="3053759"/>
            <a:ext cx="4521200" cy="2932174"/>
          </a:xfrm>
          <a:prstGeom prst="rect">
            <a:avLst/>
          </a:prstGeom>
        </p:spPr>
      </p:pic>
    </p:spTree>
    <p:extLst>
      <p:ext uri="{BB962C8B-B14F-4D97-AF65-F5344CB8AC3E}">
        <p14:creationId xmlns:p14="http://schemas.microsoft.com/office/powerpoint/2010/main" val="77704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blinds(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TextBox 5">
            <a:extLst>
              <a:ext uri="{FF2B5EF4-FFF2-40B4-BE49-F238E27FC236}">
                <a16:creationId xmlns:a16="http://schemas.microsoft.com/office/drawing/2014/main" id="{A89DE010-87BC-579C-581B-97BDFC6C3B33}"/>
              </a:ext>
            </a:extLst>
          </p:cNvPr>
          <p:cNvSpPr txBox="1">
            <a:spLocks noChangeArrowheads="1"/>
          </p:cNvSpPr>
          <p:nvPr/>
        </p:nvSpPr>
        <p:spPr bwMode="auto">
          <a:xfrm>
            <a:off x="240030" y="5205363"/>
            <a:ext cx="10356533"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800100" indent="-342900">
              <a:spcBef>
                <a:spcPct val="20000"/>
              </a:spcBef>
              <a:buFont typeface="Arial" panose="020B0604020202020204" pitchFamily="34" charset="0"/>
              <a:buChar char="–"/>
              <a:defRPr sz="2800">
                <a:solidFill>
                  <a:schemeClr val="tx1"/>
                </a:solidFill>
                <a:latin typeface="Calibri" panose="020F0502020204030204" pitchFamily="34" charset="0"/>
              </a:defRPr>
            </a:lvl2pPr>
            <a:lvl3pPr marL="1257300" indent="-3429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 typeface="Courier New" panose="02070309020205020404" pitchFamily="49" charset="0"/>
              <a:buChar char="o"/>
            </a:pPr>
            <a:r>
              <a:rPr lang="en-US" altLang="en-US" sz="2400" dirty="0">
                <a:latin typeface="Times New Roman" panose="02020603050405020304" pitchFamily="18" charset="0"/>
                <a:ea typeface="Bell MT" panose="02020503060305020303" pitchFamily="18" charset="77"/>
                <a:cs typeface="Times New Roman" panose="02020603050405020304" pitchFamily="18" charset="0"/>
              </a:rPr>
              <a:t>Organic Fertilizers: animal manure, crop residues, fresh vegetation (green manure), compost</a:t>
            </a:r>
          </a:p>
          <a:p>
            <a:pPr>
              <a:spcBef>
                <a:spcPct val="0"/>
              </a:spcBef>
              <a:buFont typeface="Courier New" panose="02070309020205020404" pitchFamily="49" charset="0"/>
              <a:buChar char="o"/>
            </a:pPr>
            <a:r>
              <a:rPr lang="en-US" altLang="en-US" sz="2400" dirty="0">
                <a:latin typeface="Times New Roman" panose="02020603050405020304" pitchFamily="18" charset="0"/>
                <a:ea typeface="Bell MT" panose="02020503060305020303" pitchFamily="18" charset="77"/>
                <a:cs typeface="Times New Roman" panose="02020603050405020304" pitchFamily="18" charset="0"/>
              </a:rPr>
              <a:t>Inorganic Fertilizers (mined/synthetic) more susceptible to leaching and runoff</a:t>
            </a:r>
          </a:p>
          <a:p>
            <a:pPr>
              <a:spcBef>
                <a:spcPct val="0"/>
              </a:spcBef>
              <a:buFont typeface="Courier New" panose="02070309020205020404" pitchFamily="49" charset="0"/>
              <a:buChar char="o"/>
            </a:pPr>
            <a:endParaRPr lang="en-US" altLang="en-US" sz="2400" dirty="0">
              <a:latin typeface="Times New Roman" panose="02020603050405020304" pitchFamily="18" charset="0"/>
              <a:ea typeface="Bell MT" panose="02020503060305020303" pitchFamily="18" charset="77"/>
              <a:cs typeface="Times New Roman" panose="02020603050405020304" pitchFamily="18" charset="0"/>
            </a:endParaRPr>
          </a:p>
          <a:p>
            <a:pPr>
              <a:spcBef>
                <a:spcPct val="0"/>
              </a:spcBef>
              <a:buFont typeface="Courier New" panose="02070309020205020404" pitchFamily="49" charset="0"/>
              <a:buChar char="o"/>
            </a:pPr>
            <a:endParaRPr lang="en-US" altLang="en-US" sz="2400" dirty="0">
              <a:latin typeface="Times New Roman" panose="02020603050405020304" pitchFamily="18" charset="0"/>
              <a:ea typeface="Bell MT" panose="02020503060305020303" pitchFamily="18" charset="77"/>
              <a:cs typeface="Times New Roman" panose="02020603050405020304" pitchFamily="18" charset="0"/>
            </a:endParaRPr>
          </a:p>
          <a:p>
            <a:pPr lvl="1">
              <a:spcBef>
                <a:spcPct val="0"/>
              </a:spcBef>
              <a:buFont typeface="Arial" panose="020B0604020202020204" pitchFamily="34" charset="0"/>
              <a:buChar char="•"/>
            </a:pPr>
            <a:endParaRPr lang="en-US" altLang="en-US" sz="2400" dirty="0">
              <a:latin typeface="Times New Roman" panose="02020603050405020304" pitchFamily="18" charset="0"/>
              <a:ea typeface="Bell MT" panose="02020503060305020303" pitchFamily="18" charset="77"/>
              <a:cs typeface="Times New Roman" panose="02020603050405020304" pitchFamily="18" charset="0"/>
            </a:endParaRPr>
          </a:p>
          <a:p>
            <a:pPr lvl="2">
              <a:spcBef>
                <a:spcPct val="0"/>
              </a:spcBef>
              <a:buFontTx/>
              <a:buChar char="-"/>
            </a:pPr>
            <a:endParaRPr lang="en-US" altLang="en-US" dirty="0">
              <a:latin typeface="Times New Roman" panose="02020603050405020304" pitchFamily="18" charset="0"/>
              <a:ea typeface="Bell MT" panose="02020503060305020303" pitchFamily="18" charset="77"/>
              <a:cs typeface="Times New Roman" panose="02020603050405020304" pitchFamily="18" charset="0"/>
            </a:endParaRPr>
          </a:p>
          <a:p>
            <a:pPr lvl="1">
              <a:spcBef>
                <a:spcPct val="0"/>
              </a:spcBef>
              <a:buFont typeface="Arial" panose="020B0604020202020204" pitchFamily="34" charset="0"/>
              <a:buChar char="•"/>
            </a:pPr>
            <a:endParaRPr lang="en-US" altLang="en-US" sz="2400" dirty="0">
              <a:latin typeface="Times New Roman" panose="02020603050405020304" pitchFamily="18" charset="0"/>
              <a:ea typeface="Bell MT" panose="02020503060305020303" pitchFamily="18" charset="77"/>
              <a:cs typeface="Times New Roman" panose="02020603050405020304" pitchFamily="18" charset="0"/>
            </a:endParaRPr>
          </a:p>
        </p:txBody>
      </p:sp>
      <p:pic>
        <p:nvPicPr>
          <p:cNvPr id="3" name="Picture 2">
            <a:extLst>
              <a:ext uri="{FF2B5EF4-FFF2-40B4-BE49-F238E27FC236}">
                <a16:creationId xmlns:a16="http://schemas.microsoft.com/office/drawing/2014/main" id="{0B2F6800-8CE0-A248-2430-825D1BE88EC1}"/>
              </a:ext>
            </a:extLst>
          </p:cNvPr>
          <p:cNvPicPr>
            <a:picLocks noChangeAspect="1"/>
          </p:cNvPicPr>
          <p:nvPr/>
        </p:nvPicPr>
        <p:blipFill>
          <a:blip r:embed="rId3"/>
          <a:stretch>
            <a:fillRect/>
          </a:stretch>
        </p:blipFill>
        <p:spPr>
          <a:xfrm>
            <a:off x="855345" y="1279951"/>
            <a:ext cx="10481310" cy="3636061"/>
          </a:xfrm>
          <a:prstGeom prst="rect">
            <a:avLst/>
          </a:prstGeom>
        </p:spPr>
      </p:pic>
      <p:sp>
        <p:nvSpPr>
          <p:cNvPr id="4" name="TextBox 3">
            <a:extLst>
              <a:ext uri="{FF2B5EF4-FFF2-40B4-BE49-F238E27FC236}">
                <a16:creationId xmlns:a16="http://schemas.microsoft.com/office/drawing/2014/main" id="{D00E9F14-B095-DD69-80E8-141C1E79A803}"/>
              </a:ext>
            </a:extLst>
          </p:cNvPr>
          <p:cNvSpPr txBox="1"/>
          <p:nvPr/>
        </p:nvSpPr>
        <p:spPr>
          <a:xfrm>
            <a:off x="9094470" y="6488668"/>
            <a:ext cx="3097530" cy="369332"/>
          </a:xfrm>
          <a:prstGeom prst="rect">
            <a:avLst/>
          </a:prstGeom>
          <a:noFill/>
        </p:spPr>
        <p:txBody>
          <a:bodyPr wrap="square" rtlCol="0">
            <a:spAutoFit/>
          </a:bodyPr>
          <a:lstStyle/>
          <a:p>
            <a:r>
              <a:rPr lang="en-US" i="1" dirty="0">
                <a:latin typeface="Times New Roman" panose="02020603050405020304" pitchFamily="18" charset="0"/>
                <a:cs typeface="Times New Roman" panose="02020603050405020304" pitchFamily="18" charset="0"/>
              </a:rPr>
              <a:t>Gilbert, 2020, Biogeochemistry </a:t>
            </a:r>
          </a:p>
        </p:txBody>
      </p:sp>
      <p:sp>
        <p:nvSpPr>
          <p:cNvPr id="5" name="TextBox 4">
            <a:extLst>
              <a:ext uri="{FF2B5EF4-FFF2-40B4-BE49-F238E27FC236}">
                <a16:creationId xmlns:a16="http://schemas.microsoft.com/office/drawing/2014/main" id="{2175DB7A-E0D6-BB0C-C5E4-4C654CD3FA62}"/>
              </a:ext>
            </a:extLst>
          </p:cNvPr>
          <p:cNvSpPr txBox="1"/>
          <p:nvPr/>
        </p:nvSpPr>
        <p:spPr>
          <a:xfrm rot="16200000">
            <a:off x="-710500" y="2674620"/>
            <a:ext cx="2762359"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Fertilizer Use (</a:t>
            </a:r>
            <a:r>
              <a:rPr lang="en-US" dirty="0" err="1">
                <a:latin typeface="Arial" panose="020B0604020202020204" pitchFamily="34" charset="0"/>
                <a:cs typeface="Arial" panose="020B0604020202020204" pitchFamily="34" charset="0"/>
              </a:rPr>
              <a:t>tonnes</a:t>
            </a:r>
            <a:r>
              <a:rPr lang="en-US" dirty="0">
                <a:latin typeface="Arial" panose="020B0604020202020204" pitchFamily="34" charset="0"/>
                <a:cs typeface="Arial" panose="020B0604020202020204" pitchFamily="34" charset="0"/>
              </a:rPr>
              <a:t>/yr.)</a:t>
            </a:r>
          </a:p>
        </p:txBody>
      </p:sp>
      <p:sp>
        <p:nvSpPr>
          <p:cNvPr id="8" name="TextBox 7">
            <a:extLst>
              <a:ext uri="{FF2B5EF4-FFF2-40B4-BE49-F238E27FC236}">
                <a16:creationId xmlns:a16="http://schemas.microsoft.com/office/drawing/2014/main" id="{E4B9C125-DE87-DAE3-4866-3EB69D907E59}"/>
              </a:ext>
            </a:extLst>
          </p:cNvPr>
          <p:cNvSpPr txBox="1"/>
          <p:nvPr/>
        </p:nvSpPr>
        <p:spPr>
          <a:xfrm>
            <a:off x="78928" y="0"/>
            <a:ext cx="12192000" cy="707886"/>
          </a:xfrm>
          <a:prstGeom prst="rect">
            <a:avLst/>
          </a:prstGeom>
          <a:noFill/>
        </p:spPr>
        <p:txBody>
          <a:bodyPr wrap="square" rtlCol="0">
            <a:spAutoFit/>
          </a:bodyPr>
          <a:lstStyle/>
          <a:p>
            <a:r>
              <a:rPr lang="en-US" sz="4000" dirty="0">
                <a:latin typeface="Copperplate" panose="02000504000000020004" pitchFamily="2" charset="77"/>
                <a:ea typeface="Marker Felt Thin" charset="0"/>
                <a:cs typeface="Marker Felt Thin" charset="0"/>
              </a:rPr>
              <a:t>Fertilizer Application</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hosphorus cycle | Britannica">
            <a:extLst>
              <a:ext uri="{FF2B5EF4-FFF2-40B4-BE49-F238E27FC236}">
                <a16:creationId xmlns:a16="http://schemas.microsoft.com/office/drawing/2014/main" id="{A69F93AF-78AB-6049-9D2B-21C706102B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1981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34793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Terrestrial Phosphorus Cycle</a:t>
            </a:r>
          </a:p>
        </p:txBody>
      </p:sp>
      <p:pic>
        <p:nvPicPr>
          <p:cNvPr id="5122" name="Picture 2" descr="Phosphorus cycle in the environment. | Download Scientific Diagram">
            <a:extLst>
              <a:ext uri="{FF2B5EF4-FFF2-40B4-BE49-F238E27FC236}">
                <a16:creationId xmlns:a16="http://schemas.microsoft.com/office/drawing/2014/main" id="{E63E1B30-CBE5-F54F-BCAB-6039131684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509" y="914400"/>
            <a:ext cx="7969642" cy="575733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E9FCCF1-09F4-D749-B96C-49974A9792F2}"/>
              </a:ext>
            </a:extLst>
          </p:cNvPr>
          <p:cNvSpPr txBox="1"/>
          <p:nvPr/>
        </p:nvSpPr>
        <p:spPr>
          <a:xfrm rot="19723184">
            <a:off x="2049760" y="5377438"/>
            <a:ext cx="367238" cy="307777"/>
          </a:xfrm>
          <a:prstGeom prst="rect">
            <a:avLst/>
          </a:prstGeom>
          <a:solidFill>
            <a:srgbClr val="FFC688"/>
          </a:solidFill>
          <a:effectLst>
            <a:softEdge rad="50800"/>
          </a:effectLst>
        </p:spPr>
        <p:txBody>
          <a:bodyPr wrap="square" rtlCol="0">
            <a:spAutoFit/>
          </a:bodyPr>
          <a:lstStyle/>
          <a:p>
            <a:pPr algn="r"/>
            <a:r>
              <a:rPr lang="en-US" sz="1400" b="1" i="1" dirty="0">
                <a:latin typeface="Arial" panose="020B0604020202020204" pitchFamily="34" charset="0"/>
                <a:cs typeface="Arial" panose="020B0604020202020204" pitchFamily="34" charset="0"/>
              </a:rPr>
              <a:t>W</a:t>
            </a:r>
          </a:p>
        </p:txBody>
      </p:sp>
    </p:spTree>
    <p:extLst>
      <p:ext uri="{BB962C8B-B14F-4D97-AF65-F5344CB8AC3E}">
        <p14:creationId xmlns:p14="http://schemas.microsoft.com/office/powerpoint/2010/main" val="12602303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B286AE-62FB-1745-90C7-0869B9A4CF0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Aquatic Phosphorus Cycle</a:t>
            </a:r>
          </a:p>
        </p:txBody>
      </p:sp>
      <p:pic>
        <p:nvPicPr>
          <p:cNvPr id="3" name="Picture 2">
            <a:extLst>
              <a:ext uri="{FF2B5EF4-FFF2-40B4-BE49-F238E27FC236}">
                <a16:creationId xmlns:a16="http://schemas.microsoft.com/office/drawing/2014/main" id="{299AAB13-1D4A-2648-9AB8-D298A4A5E56A}"/>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40000" contrast="40000"/>
                    </a14:imgEffect>
                  </a14:imgLayer>
                </a14:imgProps>
              </a:ext>
            </a:extLst>
          </a:blip>
          <a:srcRect r="1372"/>
          <a:stretch/>
        </p:blipFill>
        <p:spPr>
          <a:xfrm>
            <a:off x="208492" y="1279246"/>
            <a:ext cx="8901642" cy="4687076"/>
          </a:xfrm>
          <a:prstGeom prst="rect">
            <a:avLst/>
          </a:prstGeom>
        </p:spPr>
      </p:pic>
    </p:spTree>
    <p:extLst>
      <p:ext uri="{BB962C8B-B14F-4D97-AF65-F5344CB8AC3E}">
        <p14:creationId xmlns:p14="http://schemas.microsoft.com/office/powerpoint/2010/main" val="30901603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What are Water Quality Standards?</a:t>
            </a:r>
          </a:p>
        </p:txBody>
      </p:sp>
      <p:sp>
        <p:nvSpPr>
          <p:cNvPr id="2" name="TextBox 1">
            <a:extLst>
              <a:ext uri="{FF2B5EF4-FFF2-40B4-BE49-F238E27FC236}">
                <a16:creationId xmlns:a16="http://schemas.microsoft.com/office/drawing/2014/main" id="{AB96A1C2-CE0F-E544-910D-9E486D637A66}"/>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4" name="TextBox 3">
            <a:extLst>
              <a:ext uri="{FF2B5EF4-FFF2-40B4-BE49-F238E27FC236}">
                <a16:creationId xmlns:a16="http://schemas.microsoft.com/office/drawing/2014/main" id="{B0EBBF59-7C43-FC4C-97D1-A5B54F809BA1}"/>
              </a:ext>
            </a:extLst>
          </p:cNvPr>
          <p:cNvSpPr txBox="1"/>
          <p:nvPr/>
        </p:nvSpPr>
        <p:spPr>
          <a:xfrm>
            <a:off x="377825" y="740397"/>
            <a:ext cx="8579908" cy="6001643"/>
          </a:xfrm>
          <a:prstGeom prst="rect">
            <a:avLst/>
          </a:prstGeom>
          <a:noFill/>
        </p:spPr>
        <p:txBody>
          <a:bodyPr wrap="square" rtlCol="0">
            <a:spAutoFit/>
          </a:bodyPr>
          <a:lstStyle/>
          <a:p>
            <a:pPr marL="285750" indent="-28575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Foundation of the water quality-based control program mandated by the </a:t>
            </a:r>
            <a:r>
              <a:rPr lang="en-US" sz="2400" b="1" dirty="0">
                <a:latin typeface="Times New Roman" panose="02020603050405020304" pitchFamily="18" charset="0"/>
                <a:cs typeface="Times New Roman" panose="02020603050405020304" pitchFamily="18" charset="0"/>
              </a:rPr>
              <a:t>Clean Water Act (18 Oct. 1972)</a:t>
            </a:r>
          </a:p>
          <a:p>
            <a:pPr marL="285750" indent="-285750">
              <a:buFont typeface="Courier New" panose="02070309020205020404" pitchFamily="49" charset="0"/>
              <a:buChar char="o"/>
            </a:pPr>
            <a:endParaRPr lang="en-US" sz="2400" b="1"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Clean Water Act</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Sec. 101. Declaration of Goals and Policy</a:t>
            </a:r>
          </a:p>
          <a:p>
            <a:pPr marL="800100" lvl="1"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1371600" lvl="2" indent="-457200">
              <a:buFont typeface="+mj-lt"/>
              <a:buAutoNum type="alphaLcParenR"/>
            </a:pPr>
            <a:r>
              <a:rPr lang="en-US" sz="2400" dirty="0">
                <a:latin typeface="Times New Roman" panose="02020603050405020304" pitchFamily="18" charset="0"/>
                <a:cs typeface="Times New Roman" panose="02020603050405020304" pitchFamily="18" charset="0"/>
              </a:rPr>
              <a:t>The objective of this Act is to </a:t>
            </a:r>
            <a:r>
              <a:rPr lang="en-US" sz="2400" b="1" dirty="0">
                <a:solidFill>
                  <a:schemeClr val="accent2">
                    <a:lumMod val="75000"/>
                  </a:schemeClr>
                </a:solidFill>
                <a:latin typeface="Times New Roman" panose="02020603050405020304" pitchFamily="18" charset="0"/>
                <a:cs typeface="Times New Roman" panose="02020603050405020304" pitchFamily="18" charset="0"/>
              </a:rPr>
              <a:t>restore and maintain the chemical, physical, and biological integrity of the Nation’s waters</a:t>
            </a:r>
            <a:r>
              <a:rPr lang="en-US" sz="2400" dirty="0">
                <a:latin typeface="Times New Roman" panose="02020603050405020304" pitchFamily="18" charset="0"/>
                <a:cs typeface="Times New Roman" panose="02020603050405020304" pitchFamily="18" charset="0"/>
              </a:rPr>
              <a:t>…</a:t>
            </a:r>
          </a:p>
          <a:p>
            <a:pPr lvl="2"/>
            <a:r>
              <a:rPr lang="en-US" sz="2400" dirty="0">
                <a:latin typeface="Times New Roman" panose="02020603050405020304" pitchFamily="18" charset="0"/>
                <a:cs typeface="Times New Roman" panose="02020603050405020304" pitchFamily="18" charset="0"/>
              </a:rPr>
              <a:t>…</a:t>
            </a:r>
          </a:p>
          <a:p>
            <a:pPr lvl="2"/>
            <a:endParaRPr lang="en-US" sz="2400" dirty="0">
              <a:latin typeface="Times New Roman" panose="02020603050405020304" pitchFamily="18" charset="0"/>
              <a:cs typeface="Times New Roman" panose="02020603050405020304" pitchFamily="18" charset="0"/>
            </a:endParaRPr>
          </a:p>
          <a:p>
            <a:pPr marL="1371600" lvl="2" indent="-457200">
              <a:buFont typeface="+mj-lt"/>
              <a:buAutoNum type="arabicParenR" startAt="2"/>
            </a:pPr>
            <a:r>
              <a:rPr lang="en-US" sz="2400" dirty="0">
                <a:latin typeface="Times New Roman" panose="02020603050405020304" pitchFamily="18" charset="0"/>
                <a:cs typeface="Times New Roman" panose="02020603050405020304" pitchFamily="18" charset="0"/>
              </a:rPr>
              <a:t>it is the national goal that wherever attainable, an interim goal of water quality which provides for the </a:t>
            </a:r>
            <a:r>
              <a:rPr lang="en-US" sz="2400" b="1" dirty="0">
                <a:solidFill>
                  <a:schemeClr val="accent2">
                    <a:lumMod val="75000"/>
                  </a:schemeClr>
                </a:solidFill>
                <a:latin typeface="Times New Roman" panose="02020603050405020304" pitchFamily="18" charset="0"/>
                <a:cs typeface="Times New Roman" panose="02020603050405020304" pitchFamily="18" charset="0"/>
              </a:rPr>
              <a:t>protection and propagation of fish, shellfish, and wildlife</a:t>
            </a:r>
            <a:r>
              <a:rPr lang="en-US" sz="2400" dirty="0">
                <a:latin typeface="Times New Roman" panose="02020603050405020304" pitchFamily="18" charset="0"/>
                <a:cs typeface="Times New Roman" panose="02020603050405020304" pitchFamily="18" charset="0"/>
              </a:rPr>
              <a:t> and provides for recreation in and on the water achieved by July, 1983…</a:t>
            </a:r>
          </a:p>
        </p:txBody>
      </p:sp>
    </p:spTree>
    <p:extLst>
      <p:ext uri="{BB962C8B-B14F-4D97-AF65-F5344CB8AC3E}">
        <p14:creationId xmlns:p14="http://schemas.microsoft.com/office/powerpoint/2010/main" val="209434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Laws, Regulations, Guidance</a:t>
            </a:r>
          </a:p>
        </p:txBody>
      </p:sp>
      <p:sp>
        <p:nvSpPr>
          <p:cNvPr id="2" name="TextBox 1">
            <a:extLst>
              <a:ext uri="{FF2B5EF4-FFF2-40B4-BE49-F238E27FC236}">
                <a16:creationId xmlns:a16="http://schemas.microsoft.com/office/drawing/2014/main" id="{AB96A1C2-CE0F-E544-910D-9E486D637A66}"/>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4" name="TextBox 3">
            <a:extLst>
              <a:ext uri="{FF2B5EF4-FFF2-40B4-BE49-F238E27FC236}">
                <a16:creationId xmlns:a16="http://schemas.microsoft.com/office/drawing/2014/main" id="{B0EBBF59-7C43-FC4C-97D1-A5B54F809BA1}"/>
              </a:ext>
            </a:extLst>
          </p:cNvPr>
          <p:cNvSpPr txBox="1"/>
          <p:nvPr/>
        </p:nvSpPr>
        <p:spPr>
          <a:xfrm>
            <a:off x="377825" y="740397"/>
            <a:ext cx="8579908" cy="5632311"/>
          </a:xfrm>
          <a:prstGeom prst="rect">
            <a:avLst/>
          </a:prstGeom>
          <a:noFill/>
        </p:spPr>
        <p:txBody>
          <a:bodyPr wrap="square" rtlCol="0">
            <a:spAutoFit/>
          </a:bodyPr>
          <a:lstStyle/>
          <a:p>
            <a:pPr marL="285750" indent="-28575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Laws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Passed by Congress, signed by the President</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Impose requirements (i.e. “must”)</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Published in the </a:t>
            </a:r>
            <a:r>
              <a:rPr lang="en-US" sz="2400" b="1" dirty="0">
                <a:solidFill>
                  <a:schemeClr val="accent2">
                    <a:lumMod val="75000"/>
                  </a:schemeClr>
                </a:solidFill>
                <a:latin typeface="Times New Roman" panose="02020603050405020304" pitchFamily="18" charset="0"/>
                <a:cs typeface="Times New Roman" panose="02020603050405020304" pitchFamily="18" charset="0"/>
              </a:rPr>
              <a:t>United States Code (U.S.C.)</a:t>
            </a:r>
          </a:p>
          <a:p>
            <a:pPr marL="800100" lvl="1" indent="-342900">
              <a:buFont typeface="Arial" panose="020B0604020202020204" pitchFamily="34" charset="0"/>
              <a:buChar char="•"/>
            </a:pPr>
            <a:endParaRPr lang="en-US" sz="2400" b="1" dirty="0">
              <a:solidFill>
                <a:schemeClr val="accent2">
                  <a:lumMod val="75000"/>
                </a:schemeClr>
              </a:solidFill>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Regulations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Substantive rules that supplement a statute</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Have the force and effect of law (“must”)</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Authority comes from the law</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Involve “notice and comment” rulemaking</a:t>
            </a:r>
          </a:p>
          <a:p>
            <a:pPr marL="800100" lvl="1"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Guidance/Policy</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Does not have force of law (only “should”)</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Notice and comment not required</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Not binding on Agency or public</a:t>
            </a:r>
          </a:p>
        </p:txBody>
      </p:sp>
      <p:pic>
        <p:nvPicPr>
          <p:cNvPr id="23554" name="Picture 2" descr="What can you do with a law degree? | Times Higher Education (THE)">
            <a:extLst>
              <a:ext uri="{FF2B5EF4-FFF2-40B4-BE49-F238E27FC236}">
                <a16:creationId xmlns:a16="http://schemas.microsoft.com/office/drawing/2014/main" id="{40516A98-6EBB-1F4F-AF81-C569ADD30B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4700" y="2303256"/>
            <a:ext cx="4549784" cy="3030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909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Law: Clean Water Act</a:t>
            </a:r>
          </a:p>
        </p:txBody>
      </p:sp>
      <p:sp>
        <p:nvSpPr>
          <p:cNvPr id="2" name="TextBox 1">
            <a:extLst>
              <a:ext uri="{FF2B5EF4-FFF2-40B4-BE49-F238E27FC236}">
                <a16:creationId xmlns:a16="http://schemas.microsoft.com/office/drawing/2014/main" id="{AB96A1C2-CE0F-E544-910D-9E486D637A66}"/>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4" name="TextBox 3">
            <a:extLst>
              <a:ext uri="{FF2B5EF4-FFF2-40B4-BE49-F238E27FC236}">
                <a16:creationId xmlns:a16="http://schemas.microsoft.com/office/drawing/2014/main" id="{B0EBBF59-7C43-FC4C-97D1-A5B54F809BA1}"/>
              </a:ext>
            </a:extLst>
          </p:cNvPr>
          <p:cNvSpPr txBox="1"/>
          <p:nvPr/>
        </p:nvSpPr>
        <p:spPr>
          <a:xfrm>
            <a:off x="377825" y="740397"/>
            <a:ext cx="10324042" cy="5632311"/>
          </a:xfrm>
          <a:prstGeom prst="rect">
            <a:avLst/>
          </a:prstGeom>
          <a:noFill/>
        </p:spPr>
        <p:txBody>
          <a:bodyPr wrap="square" rtlCol="0">
            <a:spAutoFit/>
          </a:bodyPr>
          <a:lstStyle/>
          <a:p>
            <a:pPr marL="285750" indent="-28575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Objective: </a:t>
            </a:r>
            <a:r>
              <a:rPr lang="en-US" sz="2400" dirty="0">
                <a:latin typeface="Times New Roman" panose="02020603050405020304" pitchFamily="18" charset="0"/>
                <a:cs typeface="Times New Roman" panose="02020603050405020304" pitchFamily="18" charset="0"/>
              </a:rPr>
              <a:t>“</a:t>
            </a:r>
            <a:r>
              <a:rPr lang="en-US" sz="2400" b="1" dirty="0">
                <a:solidFill>
                  <a:schemeClr val="accent2">
                    <a:lumMod val="75000"/>
                  </a:schemeClr>
                </a:solidFill>
                <a:latin typeface="Times New Roman" panose="02020603050405020304" pitchFamily="18" charset="0"/>
                <a:cs typeface="Times New Roman" panose="02020603050405020304" pitchFamily="18" charset="0"/>
              </a:rPr>
              <a:t>restore and maintain the chemical, physical, and biological integrity of the Nation’s waters</a:t>
            </a:r>
            <a:r>
              <a:rPr lang="en-US" sz="2400" dirty="0">
                <a:latin typeface="Times New Roman" panose="02020603050405020304" pitchFamily="18" charset="0"/>
                <a:cs typeface="Times New Roman" panose="02020603050405020304" pitchFamily="18" charset="0"/>
              </a:rPr>
              <a:t>…” (Clean Water Act 101 (a))</a:t>
            </a:r>
          </a:p>
          <a:p>
            <a:pPr lvl="1"/>
            <a:endParaRPr lang="en-US" sz="2400" b="1" dirty="0">
              <a:solidFill>
                <a:schemeClr val="accent2">
                  <a:lumMod val="75000"/>
                </a:schemeClr>
              </a:solidFill>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Interim goal: </a:t>
            </a:r>
            <a:r>
              <a:rPr lang="en-US" sz="2400" dirty="0">
                <a:latin typeface="Times New Roman" panose="02020603050405020304" pitchFamily="18" charset="0"/>
                <a:cs typeface="Times New Roman" panose="02020603050405020304" pitchFamily="18" charset="0"/>
              </a:rPr>
              <a:t>“water quality which provides for the </a:t>
            </a:r>
            <a:r>
              <a:rPr lang="en-US" sz="2400" b="1" dirty="0">
                <a:solidFill>
                  <a:schemeClr val="accent2">
                    <a:lumMod val="75000"/>
                  </a:schemeClr>
                </a:solidFill>
                <a:latin typeface="Times New Roman" panose="02020603050405020304" pitchFamily="18" charset="0"/>
                <a:cs typeface="Times New Roman" panose="02020603050405020304" pitchFamily="18" charset="0"/>
              </a:rPr>
              <a:t>protection and propagation of fish, shellfish, and wildlife</a:t>
            </a:r>
            <a:r>
              <a:rPr lang="en-US" sz="2400" dirty="0">
                <a:latin typeface="Times New Roman" panose="02020603050405020304" pitchFamily="18" charset="0"/>
                <a:cs typeface="Times New Roman" panose="02020603050405020304" pitchFamily="18" charset="0"/>
              </a:rPr>
              <a:t> and provides for recreation in and on the water…” wherever attainable by 1983 (Clean Water Act 101 (a)(2))</a:t>
            </a:r>
          </a:p>
          <a:p>
            <a:pPr lvl="1"/>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Implementations: </a:t>
            </a:r>
            <a:r>
              <a:rPr lang="en-US" sz="2400" dirty="0">
                <a:latin typeface="Times New Roman" panose="02020603050405020304" pitchFamily="18" charset="0"/>
                <a:cs typeface="Times New Roman" panose="02020603050405020304" pitchFamily="18" charset="0"/>
              </a:rPr>
              <a:t>States, Territories, and authorized Tribes</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Relevant Sections: </a:t>
            </a:r>
            <a:r>
              <a:rPr lang="en-US" sz="2400" b="1" dirty="0">
                <a:solidFill>
                  <a:schemeClr val="accent2">
                    <a:lumMod val="75000"/>
                  </a:schemeClr>
                </a:solidFill>
                <a:latin typeface="Times New Roman" panose="02020603050405020304" pitchFamily="18" charset="0"/>
                <a:cs typeface="Times New Roman" panose="02020603050405020304" pitchFamily="18" charset="0"/>
              </a:rPr>
              <a:t>101 (Goals and Policy)</a:t>
            </a:r>
            <a:r>
              <a:rPr lang="en-US" sz="2400" dirty="0">
                <a:latin typeface="Times New Roman" panose="02020603050405020304" pitchFamily="18" charset="0"/>
                <a:cs typeface="Times New Roman" panose="02020603050405020304" pitchFamily="18" charset="0"/>
              </a:rPr>
              <a:t>, 301 (Technology Based Effluent), 302 (Water Quality Based Effluent), </a:t>
            </a:r>
            <a:r>
              <a:rPr lang="en-US" sz="2400" b="1" dirty="0">
                <a:solidFill>
                  <a:schemeClr val="accent2">
                    <a:lumMod val="75000"/>
                  </a:schemeClr>
                </a:solidFill>
                <a:latin typeface="Times New Roman" panose="02020603050405020304" pitchFamily="18" charset="0"/>
                <a:cs typeface="Times New Roman" panose="02020603050405020304" pitchFamily="18" charset="0"/>
              </a:rPr>
              <a:t>303 (WQ Standards and Implementation)</a:t>
            </a:r>
            <a:r>
              <a:rPr lang="en-US" sz="2400" dirty="0">
                <a:latin typeface="Times New Roman" panose="02020603050405020304" pitchFamily="18" charset="0"/>
                <a:cs typeface="Times New Roman" panose="02020603050405020304" pitchFamily="18" charset="0"/>
              </a:rPr>
              <a:t>, 319 (Non-point Source Management), 401 (State/ Tribal Certification), </a:t>
            </a:r>
            <a:r>
              <a:rPr lang="en-US" sz="2400" b="1" dirty="0">
                <a:solidFill>
                  <a:schemeClr val="accent2">
                    <a:lumMod val="75000"/>
                  </a:schemeClr>
                </a:solidFill>
                <a:latin typeface="Times New Roman" panose="02020603050405020304" pitchFamily="18" charset="0"/>
                <a:cs typeface="Times New Roman" panose="02020603050405020304" pitchFamily="18" charset="0"/>
              </a:rPr>
              <a:t>402 (Point Source Permitting, NPDES)</a:t>
            </a:r>
            <a:r>
              <a:rPr lang="en-US" sz="2400" dirty="0">
                <a:latin typeface="Times New Roman" panose="02020603050405020304" pitchFamily="18" charset="0"/>
                <a:cs typeface="Times New Roman" panose="02020603050405020304" pitchFamily="18" charset="0"/>
              </a:rPr>
              <a:t>, 502 (Definitions: Navigable, Pollutant…), 510 (State/ Tribal Authority), 518 Indian Tribes </a:t>
            </a:r>
          </a:p>
          <a:p>
            <a:pPr marL="342900" indent="-342900">
              <a:buFont typeface="Courier New" panose="02070309020205020404" pitchFamily="49" charset="0"/>
              <a:buChar char="o"/>
            </a:pP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1379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Water Quality Standards</a:t>
            </a:r>
          </a:p>
        </p:txBody>
      </p:sp>
      <p:sp>
        <p:nvSpPr>
          <p:cNvPr id="2" name="TextBox 1">
            <a:extLst>
              <a:ext uri="{FF2B5EF4-FFF2-40B4-BE49-F238E27FC236}">
                <a16:creationId xmlns:a16="http://schemas.microsoft.com/office/drawing/2014/main" id="{AB96A1C2-CE0F-E544-910D-9E486D637A66}"/>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4" name="TextBox 3">
            <a:extLst>
              <a:ext uri="{FF2B5EF4-FFF2-40B4-BE49-F238E27FC236}">
                <a16:creationId xmlns:a16="http://schemas.microsoft.com/office/drawing/2014/main" id="{B0EBBF59-7C43-FC4C-97D1-A5B54F809BA1}"/>
              </a:ext>
            </a:extLst>
          </p:cNvPr>
          <p:cNvSpPr txBox="1"/>
          <p:nvPr/>
        </p:nvSpPr>
        <p:spPr>
          <a:xfrm>
            <a:off x="377824" y="740397"/>
            <a:ext cx="10746575" cy="637097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303(c): Law</a:t>
            </a:r>
          </a:p>
          <a:p>
            <a:pPr marL="285750" indent="-28575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Define the water quality goals for a waterbody</a:t>
            </a:r>
          </a:p>
          <a:p>
            <a:pPr marL="285750" indent="-28575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Provide a regulatory basis for many actions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Reporting on water quality conditions and status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Developing water quality based effluent limits in National Pollutant Discharge Elimination System (NPDES) permits for point sources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Setting targets for Total Maximum Daily Loads (TMDLs)</a:t>
            </a:r>
          </a:p>
          <a:p>
            <a:endParaRPr lang="en-US" sz="2400"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40 CFR 131: Regulations</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Designated Uses (131.10)</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Criteria (131.11)</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Antidegradation (131.12)</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Domain: </a:t>
            </a:r>
            <a:r>
              <a:rPr lang="en-US" sz="2400" dirty="0">
                <a:latin typeface="Times New Roman" panose="02020603050405020304" pitchFamily="18" charset="0"/>
                <a:cs typeface="Times New Roman" panose="02020603050405020304" pitchFamily="18" charset="0"/>
              </a:rPr>
              <a:t>Traditional navigable waters (TNW); interstate waters; non-navigable tributaries that are either relatively permanent or have significant nexus to TNW; Non-tributary wetlands, adjacent to TNW, abut relatively permanent water, nexus to TNW</a:t>
            </a:r>
            <a:endParaRPr lang="en-US" sz="2400" b="1"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914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Point Source Pollution</a:t>
            </a:r>
          </a:p>
        </p:txBody>
      </p:sp>
      <p:sp>
        <p:nvSpPr>
          <p:cNvPr id="2" name="TextBox 1">
            <a:extLst>
              <a:ext uri="{FF2B5EF4-FFF2-40B4-BE49-F238E27FC236}">
                <a16:creationId xmlns:a16="http://schemas.microsoft.com/office/drawing/2014/main" id="{AB96A1C2-CE0F-E544-910D-9E486D637A66}"/>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4" name="TextBox 3">
            <a:extLst>
              <a:ext uri="{FF2B5EF4-FFF2-40B4-BE49-F238E27FC236}">
                <a16:creationId xmlns:a16="http://schemas.microsoft.com/office/drawing/2014/main" id="{B0EBBF59-7C43-FC4C-97D1-A5B54F809BA1}"/>
              </a:ext>
            </a:extLst>
          </p:cNvPr>
          <p:cNvSpPr txBox="1"/>
          <p:nvPr/>
        </p:nvSpPr>
        <p:spPr>
          <a:xfrm>
            <a:off x="377824" y="740397"/>
            <a:ext cx="10746575" cy="2308324"/>
          </a:xfrm>
          <a:prstGeom prst="rect">
            <a:avLst/>
          </a:prstGeom>
          <a:noFill/>
        </p:spPr>
        <p:txBody>
          <a:bodyPr wrap="square" rtlCol="0">
            <a:spAutoFit/>
          </a:bodyPr>
          <a:lstStyle/>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Point source: </a:t>
            </a:r>
            <a:r>
              <a:rPr lang="en-US" sz="2400" dirty="0">
                <a:latin typeface="Times New Roman" panose="02020603050405020304" pitchFamily="18" charset="0"/>
                <a:cs typeface="Times New Roman" panose="02020603050405020304" pitchFamily="18" charset="0"/>
              </a:rPr>
              <a:t>“Any discernable confined, discrete conveyance including… any pipe, ditch, channel… [etc.] from which pollutants are or may be discharged. This term does not include agricultural storm water discharges and return flows from irrigated agriculture.” (Section 502(14), Clean Water Act)</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endParaRPr lang="en-US" sz="2400" b="1" dirty="0">
              <a:latin typeface="Times New Roman" panose="02020603050405020304" pitchFamily="18" charset="0"/>
              <a:cs typeface="Times New Roman" panose="02020603050405020304" pitchFamily="18" charset="0"/>
            </a:endParaRPr>
          </a:p>
        </p:txBody>
      </p:sp>
      <p:pic>
        <p:nvPicPr>
          <p:cNvPr id="9218" name="Picture 2" descr="Surface Water Pollution Sources - Drinking Water Toolkit">
            <a:extLst>
              <a:ext uri="{FF2B5EF4-FFF2-40B4-BE49-F238E27FC236}">
                <a16:creationId xmlns:a16="http://schemas.microsoft.com/office/drawing/2014/main" id="{0038D4D8-C3F1-A045-A9DF-5905AE7CD2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6709" y="2623881"/>
            <a:ext cx="5774815" cy="386478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3D9E1165-1A2D-A440-A049-3DF766617135}"/>
              </a:ext>
            </a:extLst>
          </p:cNvPr>
          <p:cNvSpPr/>
          <p:nvPr/>
        </p:nvSpPr>
        <p:spPr>
          <a:xfrm>
            <a:off x="377824" y="2470452"/>
            <a:ext cx="4617509" cy="3785652"/>
          </a:xfrm>
          <a:prstGeom prst="rect">
            <a:avLst/>
          </a:prstGeom>
        </p:spPr>
        <p:txBody>
          <a:bodyPr wrap="square">
            <a:spAutoFit/>
          </a:bodyPr>
          <a:lstStyle/>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Examples of activities: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National Pollutant Discharge Elimination System (NPDES) permits (Sec. 402)</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Section 404 permits for discharge of dredged or fill material</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Activities subject to Section 401 (federal permits/ licenses)</a:t>
            </a:r>
          </a:p>
        </p:txBody>
      </p:sp>
    </p:spTree>
    <p:extLst>
      <p:ext uri="{BB962C8B-B14F-4D97-AF65-F5344CB8AC3E}">
        <p14:creationId xmlns:p14="http://schemas.microsoft.com/office/powerpoint/2010/main" val="4015175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Non-point Source Pollution</a:t>
            </a:r>
          </a:p>
        </p:txBody>
      </p:sp>
      <p:sp>
        <p:nvSpPr>
          <p:cNvPr id="2" name="TextBox 1">
            <a:extLst>
              <a:ext uri="{FF2B5EF4-FFF2-40B4-BE49-F238E27FC236}">
                <a16:creationId xmlns:a16="http://schemas.microsoft.com/office/drawing/2014/main" id="{AB96A1C2-CE0F-E544-910D-9E486D637A66}"/>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4" name="TextBox 3">
            <a:extLst>
              <a:ext uri="{FF2B5EF4-FFF2-40B4-BE49-F238E27FC236}">
                <a16:creationId xmlns:a16="http://schemas.microsoft.com/office/drawing/2014/main" id="{B0EBBF59-7C43-FC4C-97D1-A5B54F809BA1}"/>
              </a:ext>
            </a:extLst>
          </p:cNvPr>
          <p:cNvSpPr txBox="1"/>
          <p:nvPr/>
        </p:nvSpPr>
        <p:spPr>
          <a:xfrm>
            <a:off x="377824" y="740397"/>
            <a:ext cx="5023909" cy="6370975"/>
          </a:xfrm>
          <a:prstGeom prst="rect">
            <a:avLst/>
          </a:prstGeom>
          <a:noFill/>
        </p:spPr>
        <p:txBody>
          <a:bodyPr wrap="square" rtlCol="0">
            <a:spAutoFit/>
          </a:bodyPr>
          <a:lstStyle/>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Non-point source: </a:t>
            </a:r>
            <a:r>
              <a:rPr lang="en-US" sz="2400" dirty="0">
                <a:latin typeface="Times New Roman" panose="02020603050405020304" pitchFamily="18" charset="0"/>
                <a:cs typeface="Times New Roman" panose="02020603050405020304" pitchFamily="18" charset="0"/>
              </a:rPr>
              <a:t>“Any source of water pollution that does not meet the legal definition of ‘point source’.”</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Can be thought of as polluted runoff, which cannot be tied to a single source</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In general, WQ Standards not directly implemented through NPS activities</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NPS Management Program (Section 319):</a:t>
            </a:r>
            <a:r>
              <a:rPr lang="en-US" sz="2400" dirty="0">
                <a:latin typeface="Times New Roman" panose="02020603050405020304" pitchFamily="18" charset="0"/>
                <a:cs typeface="Times New Roman" panose="02020603050405020304" pitchFamily="18" charset="0"/>
              </a:rPr>
              <a:t> voluntary program to reduce NPS pollution </a:t>
            </a:r>
          </a:p>
          <a:p>
            <a:pPr marL="342900" indent="-342900">
              <a:buFont typeface="Courier New" panose="02070309020205020404" pitchFamily="49" charset="0"/>
              <a:buChar char="o"/>
            </a:pPr>
            <a:endParaRPr lang="en-US" sz="2400" b="1" dirty="0">
              <a:latin typeface="Times New Roman" panose="02020603050405020304" pitchFamily="18" charset="0"/>
              <a:cs typeface="Times New Roman" panose="02020603050405020304" pitchFamily="18" charset="0"/>
            </a:endParaRPr>
          </a:p>
        </p:txBody>
      </p:sp>
      <p:pic>
        <p:nvPicPr>
          <p:cNvPr id="11266" name="Picture 2" descr="Non-point Source Pollution | RE LEE Conservation">
            <a:extLst>
              <a:ext uri="{FF2B5EF4-FFF2-40B4-BE49-F238E27FC236}">
                <a16:creationId xmlns:a16="http://schemas.microsoft.com/office/drawing/2014/main" id="{0785E577-B359-444E-8316-5278C97DCF2C}"/>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t="3457"/>
          <a:stretch/>
        </p:blipFill>
        <p:spPr bwMode="auto">
          <a:xfrm>
            <a:off x="5943600" y="810638"/>
            <a:ext cx="4368801" cy="5981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997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WQ Standards Schematic</a:t>
            </a:r>
          </a:p>
        </p:txBody>
      </p:sp>
      <p:pic>
        <p:nvPicPr>
          <p:cNvPr id="6" name="Picture 5">
            <a:extLst>
              <a:ext uri="{FF2B5EF4-FFF2-40B4-BE49-F238E27FC236}">
                <a16:creationId xmlns:a16="http://schemas.microsoft.com/office/drawing/2014/main" id="{5B5F6BB5-9C2B-E24F-9EEB-EE8D0F0B1D3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Lst>
          </a:blip>
          <a:stretch>
            <a:fillRect/>
          </a:stretch>
        </p:blipFill>
        <p:spPr>
          <a:xfrm>
            <a:off x="377825" y="791196"/>
            <a:ext cx="9226548" cy="5933710"/>
          </a:xfrm>
          <a:prstGeom prst="rect">
            <a:avLst/>
          </a:prstGeom>
        </p:spPr>
      </p:pic>
      <p:sp>
        <p:nvSpPr>
          <p:cNvPr id="3" name="Rectangle 2">
            <a:extLst>
              <a:ext uri="{FF2B5EF4-FFF2-40B4-BE49-F238E27FC236}">
                <a16:creationId xmlns:a16="http://schemas.microsoft.com/office/drawing/2014/main" id="{A3A4474A-0250-4A41-BCA7-2A6A528D7E9F}"/>
              </a:ext>
            </a:extLst>
          </p:cNvPr>
          <p:cNvSpPr/>
          <p:nvPr/>
        </p:nvSpPr>
        <p:spPr>
          <a:xfrm>
            <a:off x="9008532" y="6352373"/>
            <a:ext cx="406400" cy="3725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9DC6C557-457C-854C-90C2-ECDE34F89447}"/>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Tree>
    <p:extLst>
      <p:ext uri="{BB962C8B-B14F-4D97-AF65-F5344CB8AC3E}">
        <p14:creationId xmlns:p14="http://schemas.microsoft.com/office/powerpoint/2010/main" val="25439892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WQ Standards Schematic</a:t>
            </a:r>
          </a:p>
        </p:txBody>
      </p:sp>
      <p:pic>
        <p:nvPicPr>
          <p:cNvPr id="6" name="Picture 5">
            <a:extLst>
              <a:ext uri="{FF2B5EF4-FFF2-40B4-BE49-F238E27FC236}">
                <a16:creationId xmlns:a16="http://schemas.microsoft.com/office/drawing/2014/main" id="{5B5F6BB5-9C2B-E24F-9EEB-EE8D0F0B1D3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Lst>
          </a:blip>
          <a:stretch>
            <a:fillRect/>
          </a:stretch>
        </p:blipFill>
        <p:spPr>
          <a:xfrm>
            <a:off x="377825" y="791196"/>
            <a:ext cx="9226548" cy="5933710"/>
          </a:xfrm>
          <a:prstGeom prst="rect">
            <a:avLst/>
          </a:prstGeom>
        </p:spPr>
      </p:pic>
      <p:sp>
        <p:nvSpPr>
          <p:cNvPr id="3" name="Rectangle 2">
            <a:extLst>
              <a:ext uri="{FF2B5EF4-FFF2-40B4-BE49-F238E27FC236}">
                <a16:creationId xmlns:a16="http://schemas.microsoft.com/office/drawing/2014/main" id="{A3A4474A-0250-4A41-BCA7-2A6A528D7E9F}"/>
              </a:ext>
            </a:extLst>
          </p:cNvPr>
          <p:cNvSpPr/>
          <p:nvPr/>
        </p:nvSpPr>
        <p:spPr>
          <a:xfrm>
            <a:off x="9008532" y="6352373"/>
            <a:ext cx="406400" cy="3725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9DC6C557-457C-854C-90C2-ECDE34F89447}"/>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2" name="Oval 1">
            <a:extLst>
              <a:ext uri="{FF2B5EF4-FFF2-40B4-BE49-F238E27FC236}">
                <a16:creationId xmlns:a16="http://schemas.microsoft.com/office/drawing/2014/main" id="{9F9E73F8-7E61-9043-9487-A1399C02910B}"/>
              </a:ext>
            </a:extLst>
          </p:cNvPr>
          <p:cNvSpPr/>
          <p:nvPr/>
        </p:nvSpPr>
        <p:spPr>
          <a:xfrm>
            <a:off x="293157" y="1371599"/>
            <a:ext cx="2551642" cy="1337734"/>
          </a:xfrm>
          <a:prstGeom prst="ellipse">
            <a:avLst/>
          </a:prstGeom>
          <a:solidFill>
            <a:srgbClr val="FFFF00">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01847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What are designated Uses?</a:t>
            </a:r>
          </a:p>
        </p:txBody>
      </p:sp>
      <p:sp>
        <p:nvSpPr>
          <p:cNvPr id="8" name="TextBox 7">
            <a:extLst>
              <a:ext uri="{FF2B5EF4-FFF2-40B4-BE49-F238E27FC236}">
                <a16:creationId xmlns:a16="http://schemas.microsoft.com/office/drawing/2014/main" id="{9DC6C557-457C-854C-90C2-ECDE34F89447}"/>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7" name="TextBox 6">
            <a:extLst>
              <a:ext uri="{FF2B5EF4-FFF2-40B4-BE49-F238E27FC236}">
                <a16:creationId xmlns:a16="http://schemas.microsoft.com/office/drawing/2014/main" id="{C5EFF71A-6A3D-254D-BC0D-63826ADC74C9}"/>
              </a:ext>
            </a:extLst>
          </p:cNvPr>
          <p:cNvSpPr txBox="1"/>
          <p:nvPr/>
        </p:nvSpPr>
        <p:spPr>
          <a:xfrm>
            <a:off x="377824" y="740397"/>
            <a:ext cx="11035243" cy="6740307"/>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Designated uses are “those uses specified in State or Tribal Water Quality Standards regulations for each water body or segment </a:t>
            </a:r>
            <a:r>
              <a:rPr lang="en-US" sz="2400" b="1" dirty="0">
                <a:solidFill>
                  <a:schemeClr val="accent2">
                    <a:lumMod val="75000"/>
                  </a:schemeClr>
                </a:solidFill>
                <a:latin typeface="Times New Roman" panose="02020603050405020304" pitchFamily="18" charset="0"/>
                <a:cs typeface="Times New Roman" panose="02020603050405020304" pitchFamily="18" charset="0"/>
              </a:rPr>
              <a:t>whether or not they are being attained</a:t>
            </a:r>
            <a:r>
              <a:rPr lang="en-US" sz="2400" dirty="0">
                <a:solidFill>
                  <a:schemeClr val="accent2">
                    <a:lumMod val="75000"/>
                  </a:schemeClr>
                </a:solidFill>
                <a:latin typeface="Times New Roman" panose="02020603050405020304" pitchFamily="18" charset="0"/>
                <a:cs typeface="Times New Roman" panose="02020603050405020304" pitchFamily="18" charset="0"/>
              </a:rPr>
              <a:t>.”</a:t>
            </a:r>
          </a:p>
          <a:p>
            <a:pPr marL="342900" indent="-342900">
              <a:buFont typeface="Courier New" panose="02070309020205020404" pitchFamily="49" charset="0"/>
              <a:buChar char="o"/>
            </a:pPr>
            <a:endParaRPr lang="en-US" sz="2400" dirty="0">
              <a:solidFill>
                <a:schemeClr val="accent2">
                  <a:lumMod val="75000"/>
                </a:schemeClr>
              </a:solidFill>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May be thought of as: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Water quality goals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Management objectives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Communication tools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Functions and/ or activities that are supported by a level of water quality</a:t>
            </a:r>
          </a:p>
          <a:p>
            <a:pPr marL="800100" lvl="1"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Examples:</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Protection and propagation of fish, shellfish, and wildlife</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Recreation in and on the water</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Public water supply</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Agriculture</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Navigation</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5393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Designated Uses: Example</a:t>
            </a:r>
          </a:p>
        </p:txBody>
      </p:sp>
      <p:sp>
        <p:nvSpPr>
          <p:cNvPr id="8" name="TextBox 7">
            <a:extLst>
              <a:ext uri="{FF2B5EF4-FFF2-40B4-BE49-F238E27FC236}">
                <a16:creationId xmlns:a16="http://schemas.microsoft.com/office/drawing/2014/main" id="{9DC6C557-457C-854C-90C2-ECDE34F89447}"/>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7" name="TextBox 6">
            <a:extLst>
              <a:ext uri="{FF2B5EF4-FFF2-40B4-BE49-F238E27FC236}">
                <a16:creationId xmlns:a16="http://schemas.microsoft.com/office/drawing/2014/main" id="{C5EFF71A-6A3D-254D-BC0D-63826ADC74C9}"/>
              </a:ext>
            </a:extLst>
          </p:cNvPr>
          <p:cNvSpPr txBox="1"/>
          <p:nvPr/>
        </p:nvSpPr>
        <p:spPr>
          <a:xfrm>
            <a:off x="377825" y="740397"/>
            <a:ext cx="5718176" cy="6001643"/>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Pyramid Lake Paiute Tribe</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Calls designated uses “Beneficial Uses”</a:t>
            </a:r>
          </a:p>
          <a:p>
            <a:pPr marL="800100" lvl="1"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20 different Beneficial Uses”</a:t>
            </a:r>
          </a:p>
          <a:p>
            <a:pPr marL="1257300" lvl="2" indent="-342900">
              <a:buFont typeface="Wingdings" pitchFamily="2" charset="2"/>
              <a:buChar char="v"/>
            </a:pPr>
            <a:r>
              <a:rPr lang="en-US" sz="2400" dirty="0">
                <a:latin typeface="Times New Roman" panose="02020603050405020304" pitchFamily="18" charset="0"/>
                <a:cs typeface="Times New Roman" panose="02020603050405020304" pitchFamily="18" charset="0"/>
              </a:rPr>
              <a:t>Cold freshwater aquatic habitat</a:t>
            </a:r>
          </a:p>
          <a:p>
            <a:pPr marL="1257300" lvl="2" indent="-342900">
              <a:buFont typeface="Wingdings" pitchFamily="2" charset="2"/>
              <a:buChar char="v"/>
            </a:pPr>
            <a:r>
              <a:rPr lang="en-US" sz="2400" dirty="0">
                <a:latin typeface="Times New Roman" panose="02020603050405020304" pitchFamily="18" charset="0"/>
                <a:cs typeface="Times New Roman" panose="02020603050405020304" pitchFamily="18" charset="0"/>
              </a:rPr>
              <a:t>Water contact recreation</a:t>
            </a:r>
          </a:p>
          <a:p>
            <a:pPr marL="1257300" lvl="2" indent="-342900">
              <a:buFont typeface="Wingdings" pitchFamily="2" charset="2"/>
              <a:buChar char="v"/>
            </a:pPr>
            <a:r>
              <a:rPr lang="en-US" sz="2400" dirty="0">
                <a:latin typeface="Times New Roman" panose="02020603050405020304" pitchFamily="18" charset="0"/>
                <a:cs typeface="Times New Roman" panose="02020603050405020304" pitchFamily="18" charset="0"/>
              </a:rPr>
              <a:t>Primary contact ceremonial use</a:t>
            </a:r>
          </a:p>
          <a:p>
            <a:pPr marL="1257300" lvl="2" indent="-342900">
              <a:buFont typeface="Wingdings" pitchFamily="2" charset="2"/>
              <a:buChar char="v"/>
            </a:pPr>
            <a:r>
              <a:rPr lang="en-US" sz="2400" dirty="0">
                <a:latin typeface="Times New Roman" panose="02020603050405020304" pitchFamily="18" charset="0"/>
                <a:cs typeface="Times New Roman" panose="02020603050405020304" pitchFamily="18" charset="0"/>
              </a:rPr>
              <a:t>Extraordinary aesthetic value</a:t>
            </a:r>
          </a:p>
          <a:p>
            <a:pPr marL="1257300" lvl="2" indent="-342900">
              <a:buFont typeface="Wingdings" pitchFamily="2" charset="2"/>
              <a:buChar char="v"/>
            </a:pPr>
            <a:r>
              <a:rPr lang="en-US" sz="2400" dirty="0">
                <a:latin typeface="Times New Roman" panose="02020603050405020304" pitchFamily="18" charset="0"/>
                <a:cs typeface="Times New Roman" panose="02020603050405020304" pitchFamily="18" charset="0"/>
              </a:rPr>
              <a:t>Others</a:t>
            </a:r>
          </a:p>
          <a:p>
            <a:pPr marL="1257300" lvl="2" indent="-342900">
              <a:buFont typeface="Wingdings" pitchFamily="2" charset="2"/>
              <a:buChar char="v"/>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Designated Uses are the </a:t>
            </a:r>
            <a:r>
              <a:rPr lang="en-US" sz="2400" b="1" dirty="0">
                <a:solidFill>
                  <a:schemeClr val="accent2">
                    <a:lumMod val="75000"/>
                  </a:schemeClr>
                </a:solidFill>
                <a:latin typeface="Times New Roman" panose="02020603050405020304" pitchFamily="18" charset="0"/>
                <a:cs typeface="Times New Roman" panose="02020603050405020304" pitchFamily="18" charset="0"/>
              </a:rPr>
              <a:t>activity + the water quality to support that activity</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endParaRPr lang="en-US" sz="2400" b="1" dirty="0">
              <a:latin typeface="Times New Roman" panose="02020603050405020304" pitchFamily="18" charset="0"/>
              <a:cs typeface="Times New Roman" panose="02020603050405020304" pitchFamily="18" charset="0"/>
            </a:endParaRPr>
          </a:p>
        </p:txBody>
      </p:sp>
      <p:pic>
        <p:nvPicPr>
          <p:cNvPr id="21506" name="Picture 2" descr="Tribal leaders file lawsuit for satellite polling locations in Nevada">
            <a:extLst>
              <a:ext uri="{FF2B5EF4-FFF2-40B4-BE49-F238E27FC236}">
                <a16:creationId xmlns:a16="http://schemas.microsoft.com/office/drawing/2014/main" id="{0222193F-DDE0-D342-AF4C-C6EE17EBBB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340561"/>
            <a:ext cx="5913323" cy="443653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F336DB1-EA76-C747-99FD-BD6808A762AC}"/>
              </a:ext>
            </a:extLst>
          </p:cNvPr>
          <p:cNvSpPr txBox="1"/>
          <p:nvPr/>
        </p:nvSpPr>
        <p:spPr>
          <a:xfrm>
            <a:off x="6112933" y="5812561"/>
            <a:ext cx="249299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35 miles NE of Reno, NV</a:t>
            </a:r>
          </a:p>
        </p:txBody>
      </p:sp>
    </p:spTree>
    <p:extLst>
      <p:ext uri="{BB962C8B-B14F-4D97-AF65-F5344CB8AC3E}">
        <p14:creationId xmlns:p14="http://schemas.microsoft.com/office/powerpoint/2010/main" val="1883358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WQ Standards Schematic</a:t>
            </a:r>
          </a:p>
        </p:txBody>
      </p:sp>
      <p:pic>
        <p:nvPicPr>
          <p:cNvPr id="6" name="Picture 5">
            <a:extLst>
              <a:ext uri="{FF2B5EF4-FFF2-40B4-BE49-F238E27FC236}">
                <a16:creationId xmlns:a16="http://schemas.microsoft.com/office/drawing/2014/main" id="{5B5F6BB5-9C2B-E24F-9EEB-EE8D0F0B1D3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Lst>
          </a:blip>
          <a:stretch>
            <a:fillRect/>
          </a:stretch>
        </p:blipFill>
        <p:spPr>
          <a:xfrm>
            <a:off x="377825" y="791196"/>
            <a:ext cx="9226548" cy="5933710"/>
          </a:xfrm>
          <a:prstGeom prst="rect">
            <a:avLst/>
          </a:prstGeom>
        </p:spPr>
      </p:pic>
      <p:sp>
        <p:nvSpPr>
          <p:cNvPr id="3" name="Rectangle 2">
            <a:extLst>
              <a:ext uri="{FF2B5EF4-FFF2-40B4-BE49-F238E27FC236}">
                <a16:creationId xmlns:a16="http://schemas.microsoft.com/office/drawing/2014/main" id="{A3A4474A-0250-4A41-BCA7-2A6A528D7E9F}"/>
              </a:ext>
            </a:extLst>
          </p:cNvPr>
          <p:cNvSpPr/>
          <p:nvPr/>
        </p:nvSpPr>
        <p:spPr>
          <a:xfrm>
            <a:off x="9008532" y="6352373"/>
            <a:ext cx="406400" cy="3725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9DC6C557-457C-854C-90C2-ECDE34F89447}"/>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2" name="Oval 1">
            <a:extLst>
              <a:ext uri="{FF2B5EF4-FFF2-40B4-BE49-F238E27FC236}">
                <a16:creationId xmlns:a16="http://schemas.microsoft.com/office/drawing/2014/main" id="{9F9E73F8-7E61-9043-9487-A1399C02910B}"/>
              </a:ext>
            </a:extLst>
          </p:cNvPr>
          <p:cNvSpPr/>
          <p:nvPr/>
        </p:nvSpPr>
        <p:spPr>
          <a:xfrm>
            <a:off x="3459690" y="1388532"/>
            <a:ext cx="2551642" cy="1337734"/>
          </a:xfrm>
          <a:prstGeom prst="ellipse">
            <a:avLst/>
          </a:prstGeom>
          <a:solidFill>
            <a:srgbClr val="FFFF00">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24887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5" y="-90600"/>
            <a:ext cx="11741150" cy="830997"/>
          </a:xfrm>
          <a:prstGeom prst="rect">
            <a:avLst/>
          </a:prstGeom>
          <a:noFill/>
        </p:spPr>
        <p:txBody>
          <a:bodyPr wrap="square" rtlCol="0">
            <a:spAutoFit/>
          </a:bodyPr>
          <a:lstStyle/>
          <a:p>
            <a:r>
              <a:rPr lang="en-US" sz="4800" dirty="0">
                <a:latin typeface="Copperplate" panose="02000504000000020004" pitchFamily="2" charset="77"/>
              </a:rPr>
              <a:t>Water Quality Criteria</a:t>
            </a:r>
          </a:p>
        </p:txBody>
      </p:sp>
      <p:sp>
        <p:nvSpPr>
          <p:cNvPr id="8" name="TextBox 7">
            <a:extLst>
              <a:ext uri="{FF2B5EF4-FFF2-40B4-BE49-F238E27FC236}">
                <a16:creationId xmlns:a16="http://schemas.microsoft.com/office/drawing/2014/main" id="{9DC6C557-457C-854C-90C2-ECDE34F89447}"/>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7" name="TextBox 6">
            <a:extLst>
              <a:ext uri="{FF2B5EF4-FFF2-40B4-BE49-F238E27FC236}">
                <a16:creationId xmlns:a16="http://schemas.microsoft.com/office/drawing/2014/main" id="{C5EFF71A-6A3D-254D-BC0D-63826ADC74C9}"/>
              </a:ext>
            </a:extLst>
          </p:cNvPr>
          <p:cNvSpPr txBox="1"/>
          <p:nvPr/>
        </p:nvSpPr>
        <p:spPr>
          <a:xfrm>
            <a:off x="377825" y="995307"/>
            <a:ext cx="10442575" cy="5262979"/>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A </a:t>
            </a:r>
            <a:r>
              <a:rPr lang="en-US" sz="2400" b="1" dirty="0">
                <a:latin typeface="Times New Roman" panose="02020603050405020304" pitchFamily="18" charset="0"/>
                <a:cs typeface="Times New Roman" panose="02020603050405020304" pitchFamily="18" charset="0"/>
              </a:rPr>
              <a:t>numeric value </a:t>
            </a:r>
            <a:r>
              <a:rPr lang="en-US" sz="2400" dirty="0">
                <a:latin typeface="Times New Roman" panose="02020603050405020304" pitchFamily="18" charset="0"/>
                <a:cs typeface="Times New Roman" panose="02020603050405020304" pitchFamily="18" charset="0"/>
              </a:rPr>
              <a:t>(e.g. magnitude, duration, and frequency) or narrative statement</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Example numeric: “To protect Aquatic Life, Dissolved Zinc shall not exceed </a:t>
            </a:r>
            <a:r>
              <a:rPr lang="en-US" sz="2400" b="1" dirty="0">
                <a:solidFill>
                  <a:schemeClr val="accent2">
                    <a:lumMod val="75000"/>
                  </a:schemeClr>
                </a:solidFill>
                <a:latin typeface="Times New Roman" panose="02020603050405020304" pitchFamily="18" charset="0"/>
                <a:cs typeface="Times New Roman" panose="02020603050405020304" pitchFamily="18" charset="0"/>
              </a:rPr>
              <a:t>90 micrograms per liter as a one hour average more than once every three years</a:t>
            </a:r>
            <a:r>
              <a:rPr lang="en-US" sz="2400" dirty="0">
                <a:latin typeface="Times New Roman" panose="02020603050405020304" pitchFamily="18" charset="0"/>
                <a:cs typeface="Times New Roman" panose="02020603050405020304" pitchFamily="18" charset="0"/>
              </a:rPr>
              <a:t>.”</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Example narrative: “To protect all Designated Uses, there </a:t>
            </a:r>
            <a:r>
              <a:rPr lang="en-US" sz="2400" b="1" dirty="0">
                <a:solidFill>
                  <a:schemeClr val="accent2">
                    <a:lumMod val="75000"/>
                  </a:schemeClr>
                </a:solidFill>
                <a:latin typeface="Times New Roman" panose="02020603050405020304" pitchFamily="18" charset="0"/>
                <a:cs typeface="Times New Roman" panose="02020603050405020304" pitchFamily="18" charset="0"/>
              </a:rPr>
              <a:t>shall be no toxic materials in toxic amounts</a:t>
            </a:r>
            <a:r>
              <a:rPr lang="en-US" sz="2400" dirty="0">
                <a:latin typeface="Times New Roman" panose="02020603050405020304" pitchFamily="18" charset="0"/>
                <a:cs typeface="Times New Roman" panose="02020603050405020304" pitchFamily="18" charset="0"/>
              </a:rPr>
              <a:t>.”</a:t>
            </a:r>
          </a:p>
          <a:p>
            <a:pPr marL="800100" lvl="1"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Represent a level of water quality that supports a particular use</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EPA Publishes Water Quality Criteria recommendations under Section 304(a) of the Clean Water Act (a.k.a. “EPA’s 304(a) criteria recommendations”)</a:t>
            </a:r>
          </a:p>
          <a:p>
            <a:pPr marL="1257300" lvl="2" indent="-342900">
              <a:buFont typeface="Wingdings" pitchFamily="2" charset="2"/>
              <a:buChar char="v"/>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181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4" y="-90600"/>
            <a:ext cx="12118975" cy="830997"/>
          </a:xfrm>
          <a:prstGeom prst="rect">
            <a:avLst/>
          </a:prstGeom>
          <a:noFill/>
        </p:spPr>
        <p:txBody>
          <a:bodyPr wrap="square" rtlCol="0">
            <a:spAutoFit/>
          </a:bodyPr>
          <a:lstStyle/>
          <a:p>
            <a:r>
              <a:rPr lang="en-US" sz="4800" dirty="0">
                <a:latin typeface="Copperplate" panose="02000504000000020004" pitchFamily="2" charset="77"/>
              </a:rPr>
              <a:t>Water Quality Criteria Requirements</a:t>
            </a:r>
          </a:p>
        </p:txBody>
      </p:sp>
      <p:sp>
        <p:nvSpPr>
          <p:cNvPr id="8" name="TextBox 7">
            <a:extLst>
              <a:ext uri="{FF2B5EF4-FFF2-40B4-BE49-F238E27FC236}">
                <a16:creationId xmlns:a16="http://schemas.microsoft.com/office/drawing/2014/main" id="{9DC6C557-457C-854C-90C2-ECDE34F89447}"/>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sp>
        <p:nvSpPr>
          <p:cNvPr id="7" name="TextBox 6">
            <a:extLst>
              <a:ext uri="{FF2B5EF4-FFF2-40B4-BE49-F238E27FC236}">
                <a16:creationId xmlns:a16="http://schemas.microsoft.com/office/drawing/2014/main" id="{C5EFF71A-6A3D-254D-BC0D-63826ADC74C9}"/>
              </a:ext>
            </a:extLst>
          </p:cNvPr>
          <p:cNvSpPr txBox="1"/>
          <p:nvPr/>
        </p:nvSpPr>
        <p:spPr>
          <a:xfrm>
            <a:off x="428625" y="856357"/>
            <a:ext cx="10442575" cy="5632311"/>
          </a:xfrm>
          <a:prstGeom prst="rect">
            <a:avLst/>
          </a:prstGeom>
          <a:noFill/>
        </p:spPr>
        <p:txBody>
          <a:bodyPr wrap="square" rtlCol="0">
            <a:spAutoFit/>
          </a:bodyPr>
          <a:lstStyle/>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40 CFR 131.11</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States/ Tribes should adopt numeric Criteria based on:</a:t>
            </a:r>
          </a:p>
          <a:p>
            <a:pPr marL="1257300" lvl="2" indent="-342900">
              <a:buFont typeface="Wingdings" pitchFamily="2" charset="2"/>
              <a:buChar char="v"/>
            </a:pPr>
            <a:r>
              <a:rPr lang="en-US" sz="2400" dirty="0">
                <a:latin typeface="Times New Roman" panose="02020603050405020304" pitchFamily="18" charset="0"/>
                <a:cs typeface="Times New Roman" panose="02020603050405020304" pitchFamily="18" charset="0"/>
              </a:rPr>
              <a:t>EPA’s 304(a) Criteria recommendations</a:t>
            </a:r>
          </a:p>
          <a:p>
            <a:pPr marL="1257300" lvl="2" indent="-342900">
              <a:buFont typeface="Wingdings" pitchFamily="2" charset="2"/>
              <a:buChar char="v"/>
            </a:pPr>
            <a:r>
              <a:rPr lang="en-US" sz="2400" dirty="0">
                <a:latin typeface="Times New Roman" panose="02020603050405020304" pitchFamily="18" charset="0"/>
                <a:cs typeface="Times New Roman" panose="02020603050405020304" pitchFamily="18" charset="0"/>
              </a:rPr>
              <a:t>304(a) recommendations modified to reflect site specific conditions</a:t>
            </a:r>
          </a:p>
          <a:p>
            <a:pPr marL="1257300" lvl="2" indent="-342900">
              <a:buFont typeface="Wingdings" pitchFamily="2" charset="2"/>
              <a:buChar char="v"/>
            </a:pPr>
            <a:r>
              <a:rPr lang="en-US" sz="2400" dirty="0">
                <a:latin typeface="Times New Roman" panose="02020603050405020304" pitchFamily="18" charset="0"/>
                <a:cs typeface="Times New Roman" panose="02020603050405020304" pitchFamily="18" charset="0"/>
              </a:rPr>
              <a:t>Other scientifically defensible methods</a:t>
            </a:r>
          </a:p>
          <a:p>
            <a:pPr marL="1257300" lvl="2"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States/ Tribes should adopt narrative Criteria:</a:t>
            </a:r>
          </a:p>
          <a:p>
            <a:pPr marL="1257300" lvl="2" indent="-342900">
              <a:buFont typeface="Wingdings" pitchFamily="2" charset="2"/>
              <a:buChar char="v"/>
            </a:pPr>
            <a:r>
              <a:rPr lang="en-US" sz="2400" dirty="0">
                <a:latin typeface="Times New Roman" panose="02020603050405020304" pitchFamily="18" charset="0"/>
                <a:cs typeface="Times New Roman" panose="02020603050405020304" pitchFamily="18" charset="0"/>
              </a:rPr>
              <a:t>Where numeric Criteria cannot be established </a:t>
            </a:r>
          </a:p>
          <a:p>
            <a:pPr marL="1257300" lvl="2" indent="-342900">
              <a:buFont typeface="Wingdings" pitchFamily="2" charset="2"/>
              <a:buChar char="v"/>
            </a:pPr>
            <a:r>
              <a:rPr lang="en-US" sz="2400" dirty="0">
                <a:latin typeface="Times New Roman" panose="02020603050405020304" pitchFamily="18" charset="0"/>
                <a:cs typeface="Times New Roman" panose="02020603050405020304" pitchFamily="18" charset="0"/>
              </a:rPr>
              <a:t>Or to supplement numeric Criteria</a:t>
            </a:r>
          </a:p>
          <a:p>
            <a:pPr marL="1257300" lvl="2" indent="-342900">
              <a:buFont typeface="Wingdings" pitchFamily="2" charset="2"/>
              <a:buChar char="v"/>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Types of Criteria:</a:t>
            </a:r>
          </a:p>
          <a:p>
            <a:pPr marL="800100" lvl="1"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Aquatic life, human health, bacterial, biological, nutrient, other (e.g. sediment)</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3123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089D928-80AA-164F-A475-1A86663706AE}"/>
              </a:ext>
            </a:extLst>
          </p:cNvPr>
          <p:cNvSpPr txBox="1"/>
          <p:nvPr/>
        </p:nvSpPr>
        <p:spPr>
          <a:xfrm>
            <a:off x="73024" y="-90600"/>
            <a:ext cx="12118975" cy="830997"/>
          </a:xfrm>
          <a:prstGeom prst="rect">
            <a:avLst/>
          </a:prstGeom>
          <a:noFill/>
        </p:spPr>
        <p:txBody>
          <a:bodyPr wrap="square" rtlCol="0">
            <a:spAutoFit/>
          </a:bodyPr>
          <a:lstStyle/>
          <a:p>
            <a:r>
              <a:rPr lang="en-US" sz="4800" dirty="0">
                <a:latin typeface="Copperplate" panose="02000504000000020004" pitchFamily="2" charset="77"/>
              </a:rPr>
              <a:t>Numeric Criteria: Example</a:t>
            </a:r>
          </a:p>
        </p:txBody>
      </p:sp>
      <p:sp>
        <p:nvSpPr>
          <p:cNvPr id="8" name="TextBox 7">
            <a:extLst>
              <a:ext uri="{FF2B5EF4-FFF2-40B4-BE49-F238E27FC236}">
                <a16:creationId xmlns:a16="http://schemas.microsoft.com/office/drawing/2014/main" id="{9DC6C557-457C-854C-90C2-ECDE34F89447}"/>
              </a:ext>
            </a:extLst>
          </p:cNvPr>
          <p:cNvSpPr txBox="1"/>
          <p:nvPr/>
        </p:nvSpPr>
        <p:spPr>
          <a:xfrm>
            <a:off x="11124400" y="6488668"/>
            <a:ext cx="1067600"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U.S. EPA</a:t>
            </a:r>
          </a:p>
        </p:txBody>
      </p:sp>
      <p:pic>
        <p:nvPicPr>
          <p:cNvPr id="3" name="Picture 2">
            <a:extLst>
              <a:ext uri="{FF2B5EF4-FFF2-40B4-BE49-F238E27FC236}">
                <a16:creationId xmlns:a16="http://schemas.microsoft.com/office/drawing/2014/main" id="{3097BFFB-9547-5F4E-9EF7-91350786681D}"/>
              </a:ext>
            </a:extLst>
          </p:cNvPr>
          <p:cNvPicPr>
            <a:picLocks noChangeAspect="1"/>
          </p:cNvPicPr>
          <p:nvPr/>
        </p:nvPicPr>
        <p:blipFill>
          <a:blip r:embed="rId2"/>
          <a:stretch>
            <a:fillRect/>
          </a:stretch>
        </p:blipFill>
        <p:spPr>
          <a:xfrm>
            <a:off x="270133" y="797719"/>
            <a:ext cx="10854267" cy="5875615"/>
          </a:xfrm>
          <a:prstGeom prst="rect">
            <a:avLst/>
          </a:prstGeom>
        </p:spPr>
      </p:pic>
    </p:spTree>
    <p:extLst>
      <p:ext uri="{BB962C8B-B14F-4D97-AF65-F5344CB8AC3E}">
        <p14:creationId xmlns:p14="http://schemas.microsoft.com/office/powerpoint/2010/main" val="33148075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pic>
        <p:nvPicPr>
          <p:cNvPr id="181" name="Google Shape;181;p26"/>
          <p:cNvPicPr preferRelativeResize="0"/>
          <p:nvPr/>
        </p:nvPicPr>
        <p:blipFill>
          <a:blip r:embed="rId3">
            <a:alphaModFix/>
          </a:blip>
          <a:stretch>
            <a:fillRect/>
          </a:stretch>
        </p:blipFill>
        <p:spPr>
          <a:xfrm>
            <a:off x="7868000" y="4286675"/>
            <a:ext cx="4323999" cy="2571325"/>
          </a:xfrm>
          <a:prstGeom prst="rect">
            <a:avLst/>
          </a:prstGeom>
          <a:noFill/>
          <a:ln>
            <a:noFill/>
          </a:ln>
        </p:spPr>
      </p:pic>
      <p:sp>
        <p:nvSpPr>
          <p:cNvPr id="2" name="TextBox 1">
            <a:extLst>
              <a:ext uri="{FF2B5EF4-FFF2-40B4-BE49-F238E27FC236}">
                <a16:creationId xmlns:a16="http://schemas.microsoft.com/office/drawing/2014/main" id="{9CB4B2DE-7CE6-CB0E-C9FC-84EC520AC402}"/>
              </a:ext>
            </a:extLst>
          </p:cNvPr>
          <p:cNvSpPr txBox="1"/>
          <p:nvPr/>
        </p:nvSpPr>
        <p:spPr>
          <a:xfrm>
            <a:off x="73024" y="-90600"/>
            <a:ext cx="12118975" cy="646331"/>
          </a:xfrm>
          <a:prstGeom prst="rect">
            <a:avLst/>
          </a:prstGeom>
          <a:noFill/>
        </p:spPr>
        <p:txBody>
          <a:bodyPr wrap="square" rtlCol="0">
            <a:spAutoFit/>
          </a:bodyPr>
          <a:lstStyle/>
          <a:p>
            <a:r>
              <a:rPr lang="en-US" sz="3600" dirty="0">
                <a:latin typeface="Copperplate" panose="02000504000000020004" pitchFamily="2" charset="77"/>
              </a:rPr>
              <a:t>National Primary Drinking Water Regulations</a:t>
            </a:r>
          </a:p>
        </p:txBody>
      </p:sp>
      <p:graphicFrame>
        <p:nvGraphicFramePr>
          <p:cNvPr id="7" name="Table 7">
            <a:extLst>
              <a:ext uri="{FF2B5EF4-FFF2-40B4-BE49-F238E27FC236}">
                <a16:creationId xmlns:a16="http://schemas.microsoft.com/office/drawing/2014/main" id="{89F2F3EC-3E9F-36BC-5689-E4362D0F7785}"/>
              </a:ext>
            </a:extLst>
          </p:cNvPr>
          <p:cNvGraphicFramePr>
            <a:graphicFrameLocks noGrp="1"/>
          </p:cNvGraphicFramePr>
          <p:nvPr>
            <p:extLst>
              <p:ext uri="{D42A27DB-BD31-4B8C-83A1-F6EECF244321}">
                <p14:modId xmlns:p14="http://schemas.microsoft.com/office/powerpoint/2010/main" val="2658214291"/>
              </p:ext>
            </p:extLst>
          </p:nvPr>
        </p:nvGraphicFramePr>
        <p:xfrm>
          <a:off x="373380" y="555731"/>
          <a:ext cx="11445240" cy="3535680"/>
        </p:xfrm>
        <a:graphic>
          <a:graphicData uri="http://schemas.openxmlformats.org/drawingml/2006/table">
            <a:tbl>
              <a:tblPr firstRow="1" bandRow="1">
                <a:tableStyleId>{00A15C55-8517-42AA-B614-E9B94910E393}</a:tableStyleId>
              </a:tblPr>
              <a:tblGrid>
                <a:gridCol w="2289048">
                  <a:extLst>
                    <a:ext uri="{9D8B030D-6E8A-4147-A177-3AD203B41FA5}">
                      <a16:colId xmlns:a16="http://schemas.microsoft.com/office/drawing/2014/main" val="739865278"/>
                    </a:ext>
                  </a:extLst>
                </a:gridCol>
                <a:gridCol w="1749552">
                  <a:extLst>
                    <a:ext uri="{9D8B030D-6E8A-4147-A177-3AD203B41FA5}">
                      <a16:colId xmlns:a16="http://schemas.microsoft.com/office/drawing/2014/main" val="1832273406"/>
                    </a:ext>
                  </a:extLst>
                </a:gridCol>
                <a:gridCol w="1463040">
                  <a:extLst>
                    <a:ext uri="{9D8B030D-6E8A-4147-A177-3AD203B41FA5}">
                      <a16:colId xmlns:a16="http://schemas.microsoft.com/office/drawing/2014/main" val="3817215786"/>
                    </a:ext>
                  </a:extLst>
                </a:gridCol>
                <a:gridCol w="3654552">
                  <a:extLst>
                    <a:ext uri="{9D8B030D-6E8A-4147-A177-3AD203B41FA5}">
                      <a16:colId xmlns:a16="http://schemas.microsoft.com/office/drawing/2014/main" val="1494370899"/>
                    </a:ext>
                  </a:extLst>
                </a:gridCol>
                <a:gridCol w="2289048">
                  <a:extLst>
                    <a:ext uri="{9D8B030D-6E8A-4147-A177-3AD203B41FA5}">
                      <a16:colId xmlns:a16="http://schemas.microsoft.com/office/drawing/2014/main" val="416702151"/>
                    </a:ext>
                  </a:extLst>
                </a:gridCol>
              </a:tblGrid>
              <a:tr h="370840">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Contaminant</a:t>
                      </a:r>
                    </a:p>
                  </a:txBody>
                  <a:tcPr anchor="ctr"/>
                </a:tc>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MCLG (mg/L)</a:t>
                      </a:r>
                    </a:p>
                  </a:txBody>
                  <a:tcPr anchor="ctr"/>
                </a:tc>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MCL (mg/L)</a:t>
                      </a:r>
                    </a:p>
                  </a:txBody>
                  <a:tcPr anchor="ctr"/>
                </a:tc>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Potential Health Effects from Long-Term Exposure Above the MCL (unless specified as short-term)</a:t>
                      </a:r>
                    </a:p>
                  </a:txBody>
                  <a:tcPr anchor="ctr"/>
                </a:tc>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Sources of Contaminant in Drinking Water</a:t>
                      </a:r>
                    </a:p>
                  </a:txBody>
                  <a:tcPr anchor="ctr"/>
                </a:tc>
                <a:extLst>
                  <a:ext uri="{0D108BD9-81ED-4DB2-BD59-A6C34878D82A}">
                    <a16:rowId xmlns:a16="http://schemas.microsoft.com/office/drawing/2014/main" val="4063219589"/>
                  </a:ext>
                </a:extLst>
              </a:tr>
              <a:tr h="370840">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Nitrate, NO</a:t>
                      </a:r>
                      <a:r>
                        <a:rPr lang="en-US" sz="2000" baseline="-25000" dirty="0">
                          <a:solidFill>
                            <a:schemeClr val="tx1"/>
                          </a:solidFill>
                          <a:latin typeface="Times New Roman" panose="02020603050405020304" pitchFamily="18" charset="0"/>
                          <a:cs typeface="Times New Roman" panose="02020603050405020304" pitchFamily="18" charset="0"/>
                        </a:rPr>
                        <a:t>3</a:t>
                      </a:r>
                      <a:r>
                        <a:rPr lang="en-US" sz="2000" baseline="30000" dirty="0">
                          <a:solidFill>
                            <a:schemeClr val="tx1"/>
                          </a:solidFill>
                          <a:latin typeface="Times New Roman" panose="02020603050405020304" pitchFamily="18" charset="0"/>
                          <a:cs typeface="Times New Roman" panose="02020603050405020304" pitchFamily="18" charset="0"/>
                        </a:rPr>
                        <a:t>-</a:t>
                      </a:r>
                      <a:r>
                        <a:rPr lang="en-US" sz="2000" dirty="0">
                          <a:solidFill>
                            <a:schemeClr val="tx1"/>
                          </a:solidFill>
                          <a:latin typeface="Times New Roman" panose="02020603050405020304" pitchFamily="18" charset="0"/>
                          <a:cs typeface="Times New Roman" panose="02020603050405020304" pitchFamily="18" charset="0"/>
                        </a:rPr>
                        <a:t> (measured as Nitrogen)</a:t>
                      </a:r>
                    </a:p>
                  </a:txBody>
                  <a:tcPr anchor="ctr"/>
                </a:tc>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10</a:t>
                      </a:r>
                    </a:p>
                  </a:txBody>
                  <a:tcPr anchor="ctr"/>
                </a:tc>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10</a:t>
                      </a:r>
                    </a:p>
                  </a:txBody>
                  <a:tcPr anchor="ctr"/>
                </a:tc>
                <a:tc rowSpan="2">
                  <a:txBody>
                    <a:bodyPr/>
                    <a:lstStyle/>
                    <a:p>
                      <a:pPr algn="ctr"/>
                      <a:r>
                        <a:rPr lang="en-US" sz="2000" dirty="0">
                          <a:latin typeface="Times New Roman" panose="02020603050405020304" pitchFamily="18" charset="0"/>
                          <a:cs typeface="Times New Roman" panose="02020603050405020304" pitchFamily="18" charset="0"/>
                        </a:rPr>
                        <a:t>Infants below the age of six months who drink water containing nitrite in excess of the MCL could become seriously ill and, if untreated, may die. Symptoms include shortness of breath and blue-baby syndrome.</a:t>
                      </a:r>
                      <a:endParaRPr lang="en-US" sz="2000" dirty="0">
                        <a:solidFill>
                          <a:schemeClr val="tx1"/>
                        </a:solidFill>
                        <a:latin typeface="Times New Roman" panose="02020603050405020304" pitchFamily="18" charset="0"/>
                        <a:cs typeface="Times New Roman" panose="02020603050405020304" pitchFamily="18" charset="0"/>
                      </a:endParaRPr>
                    </a:p>
                  </a:txBody>
                  <a:tcPr anchor="ctr"/>
                </a:tc>
                <a:tc rowSpan="2">
                  <a:txBody>
                    <a:bodyPr/>
                    <a:lstStyle/>
                    <a:p>
                      <a:pPr algn="ctr"/>
                      <a:r>
                        <a:rPr lang="en-US" sz="2000" dirty="0">
                          <a:latin typeface="Times New Roman" panose="02020603050405020304" pitchFamily="18" charset="0"/>
                          <a:cs typeface="Times New Roman" panose="02020603050405020304" pitchFamily="18" charset="0"/>
                        </a:rPr>
                        <a:t>Runoff from fertilizer use; leaking from septic tanks, sewage; erosion of natural deposits</a:t>
                      </a:r>
                      <a:endParaRPr lang="en-US" sz="2000" dirty="0">
                        <a:solidFill>
                          <a:schemeClr val="tx1"/>
                        </a:solidFill>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2551877137"/>
                  </a:ext>
                </a:extLst>
              </a:tr>
              <a:tr h="370840">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Nitrite, NO</a:t>
                      </a:r>
                      <a:r>
                        <a:rPr lang="en-US" sz="2000" baseline="-25000" dirty="0">
                          <a:solidFill>
                            <a:schemeClr val="tx1"/>
                          </a:solidFill>
                          <a:latin typeface="Times New Roman" panose="02020603050405020304" pitchFamily="18" charset="0"/>
                          <a:cs typeface="Times New Roman" panose="02020603050405020304" pitchFamily="18" charset="0"/>
                        </a:rPr>
                        <a:t>2</a:t>
                      </a:r>
                      <a:r>
                        <a:rPr lang="en-US" sz="2000" baseline="30000" dirty="0">
                          <a:solidFill>
                            <a:schemeClr val="tx1"/>
                          </a:solidFill>
                          <a:latin typeface="Times New Roman" panose="02020603050405020304" pitchFamily="18" charset="0"/>
                          <a:cs typeface="Times New Roman" panose="02020603050405020304" pitchFamily="18" charset="0"/>
                        </a:rPr>
                        <a:t>-</a:t>
                      </a:r>
                      <a:r>
                        <a:rPr lang="en-US" sz="2000" dirty="0">
                          <a:solidFill>
                            <a:schemeClr val="tx1"/>
                          </a:solidFill>
                          <a:latin typeface="Times New Roman" panose="02020603050405020304" pitchFamily="18" charset="0"/>
                          <a:cs typeface="Times New Roman" panose="02020603050405020304" pitchFamily="18" charset="0"/>
                        </a:rPr>
                        <a:t> (measured as Nitrogen)</a:t>
                      </a:r>
                    </a:p>
                  </a:txBody>
                  <a:tcPr anchor="ctr"/>
                </a:tc>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1</a:t>
                      </a:r>
                    </a:p>
                  </a:txBody>
                  <a:tcPr anchor="ctr"/>
                </a:tc>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1</a:t>
                      </a:r>
                    </a:p>
                  </a:txBody>
                  <a:tcPr anchor="ctr"/>
                </a:tc>
                <a:tc vMerge="1">
                  <a:txBody>
                    <a:bodyPr/>
                    <a:lstStyle/>
                    <a:p>
                      <a:pPr algn="ctr"/>
                      <a:endParaRPr lang="en-US" sz="2000" dirty="0">
                        <a:solidFill>
                          <a:schemeClr val="tx1"/>
                        </a:solidFill>
                        <a:latin typeface="Times New Roman" panose="02020603050405020304" pitchFamily="18" charset="0"/>
                        <a:cs typeface="Times New Roman" panose="02020603050405020304" pitchFamily="18" charset="0"/>
                      </a:endParaRPr>
                    </a:p>
                  </a:txBody>
                  <a:tcPr anchor="ctr"/>
                </a:tc>
                <a:tc vMerge="1">
                  <a:txBody>
                    <a:bodyPr/>
                    <a:lstStyle/>
                    <a:p>
                      <a:pPr algn="ctr"/>
                      <a:endParaRPr lang="en-US" sz="2000" dirty="0">
                        <a:solidFill>
                          <a:schemeClr val="tx1"/>
                        </a:solidFill>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3049861714"/>
                  </a:ext>
                </a:extLst>
              </a:tr>
            </a:tbl>
          </a:graphicData>
        </a:graphic>
      </p:graphicFrame>
      <p:sp>
        <p:nvSpPr>
          <p:cNvPr id="9" name="TextBox 8">
            <a:extLst>
              <a:ext uri="{FF2B5EF4-FFF2-40B4-BE49-F238E27FC236}">
                <a16:creationId xmlns:a16="http://schemas.microsoft.com/office/drawing/2014/main" id="{56CF90A6-7726-75FA-88A8-FA14DA8252BE}"/>
              </a:ext>
            </a:extLst>
          </p:cNvPr>
          <p:cNvSpPr txBox="1"/>
          <p:nvPr/>
        </p:nvSpPr>
        <p:spPr>
          <a:xfrm>
            <a:off x="754380" y="4418175"/>
            <a:ext cx="6156960" cy="2308324"/>
          </a:xfrm>
          <a:prstGeom prst="rect">
            <a:avLst/>
          </a:prstGeom>
          <a:noFill/>
        </p:spPr>
        <p:txBody>
          <a:bodyPr wrap="square">
            <a:spAutoFit/>
          </a:bodyPr>
          <a:lstStyle/>
          <a:p>
            <a:pPr marL="457632" indent="-457200"/>
            <a:r>
              <a:rPr lang="en-US" dirty="0">
                <a:latin typeface="Times New Roman" panose="02020603050405020304" pitchFamily="18" charset="0"/>
                <a:cs typeface="Times New Roman" panose="02020603050405020304" pitchFamily="18" charset="0"/>
              </a:rPr>
              <a:t>Nitrate contamination of groundwater is a problem particularly in rural areas. Agricultural activity contributes fertilizers and animal wastes to water sources. </a:t>
            </a:r>
          </a:p>
          <a:p>
            <a:pPr marL="914832" lvl="1" indent="-457200">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Soluble and difficult to remove from water supplies.</a:t>
            </a:r>
          </a:p>
          <a:p>
            <a:pPr marL="914832" lvl="1" indent="-457200">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Infants around one year old and younger can metabolize nitrate to nitrite. Nitrite ions then form complexes with heme, and the baby can turn blue and die, </a:t>
            </a:r>
            <a:r>
              <a:rPr lang="en-US" b="1" dirty="0">
                <a:latin typeface="Times New Roman" panose="02020603050405020304" pitchFamily="18" charset="0"/>
                <a:cs typeface="Times New Roman" panose="02020603050405020304" pitchFamily="18" charset="0"/>
              </a:rPr>
              <a:t>methemoglobinemia</a:t>
            </a:r>
            <a:r>
              <a:rPr lang="en-US" b="1" i="1"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(blue baby syndrome)</a:t>
            </a:r>
            <a:r>
              <a:rPr lang="en-US"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7667410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pic>
        <p:nvPicPr>
          <p:cNvPr id="3" name="Google Shape;160;p23">
            <a:extLst>
              <a:ext uri="{FF2B5EF4-FFF2-40B4-BE49-F238E27FC236}">
                <a16:creationId xmlns:a16="http://schemas.microsoft.com/office/drawing/2014/main" id="{4E6CE96E-260C-44A9-B399-6FBA92005042}"/>
              </a:ext>
            </a:extLst>
          </p:cNvPr>
          <p:cNvPicPr preferRelativeResize="0"/>
          <p:nvPr/>
        </p:nvPicPr>
        <p:blipFill rotWithShape="1">
          <a:blip r:embed="rId3">
            <a:alphaModFix/>
          </a:blip>
          <a:srcRect/>
          <a:stretch/>
        </p:blipFill>
        <p:spPr>
          <a:xfrm>
            <a:off x="716281" y="396240"/>
            <a:ext cx="10332719" cy="6461760"/>
          </a:xfrm>
          <a:prstGeom prst="rect">
            <a:avLst/>
          </a:prstGeom>
          <a:noFill/>
          <a:ln>
            <a:noFill/>
          </a:ln>
        </p:spPr>
      </p:pic>
      <p:sp>
        <p:nvSpPr>
          <p:cNvPr id="4" name="Google Shape;161;p23">
            <a:extLst>
              <a:ext uri="{FF2B5EF4-FFF2-40B4-BE49-F238E27FC236}">
                <a16:creationId xmlns:a16="http://schemas.microsoft.com/office/drawing/2014/main" id="{7AA39205-2E6C-4E29-963E-1968F1DB4034}"/>
              </a:ext>
            </a:extLst>
          </p:cNvPr>
          <p:cNvSpPr txBox="1"/>
          <p:nvPr/>
        </p:nvSpPr>
        <p:spPr>
          <a:xfrm>
            <a:off x="1524000" y="0"/>
            <a:ext cx="7312800" cy="3000000"/>
          </a:xfrm>
          <a:prstGeom prst="rect">
            <a:avLst/>
          </a:prstGeom>
          <a:noFill/>
          <a:ln>
            <a:noFill/>
          </a:ln>
        </p:spPr>
        <p:txBody>
          <a:bodyPr spcFirstLastPara="1" wrap="square" lIns="91425" tIns="91425" rIns="91425" bIns="91425" anchor="t" anchorCtr="0">
            <a:noAutofit/>
          </a:bodyPr>
          <a:lstStyle/>
          <a:p>
            <a:pPr marL="0" marR="0" lvl="0" indent="0" algn="l" rtl="0">
              <a:spcBef>
                <a:spcPts val="0"/>
              </a:spcBef>
              <a:spcAft>
                <a:spcPts val="0"/>
              </a:spcAft>
              <a:buNone/>
            </a:pPr>
            <a:r>
              <a:rPr lang="en" sz="1100" i="1">
                <a:solidFill>
                  <a:schemeClr val="dk1"/>
                </a:solidFill>
                <a:highlight>
                  <a:srgbClr val="FFFFFF"/>
                </a:highlight>
                <a:latin typeface="Calibri"/>
                <a:ea typeface="Calibri"/>
                <a:cs typeface="Calibri"/>
                <a:sym typeface="Calibri"/>
              </a:rPr>
              <a:t>From </a:t>
            </a:r>
            <a:r>
              <a:rPr lang="en" sz="1100" i="1" u="sng">
                <a:solidFill>
                  <a:srgbClr val="1D5AAB"/>
                </a:solidFill>
                <a:highlight>
                  <a:srgbClr val="FFFFFF"/>
                </a:highlight>
                <a:latin typeface="Calibri"/>
                <a:ea typeface="Calibri"/>
                <a:cs typeface="Calibri"/>
                <a:sym typeface="Calibri"/>
                <a:hlinkClick r:id="rId4">
                  <a:extLst>
                    <a:ext uri="{A12FA001-AC4F-418D-AE19-62706E023703}">
                      <ahyp:hlinkClr xmlns:ahyp="http://schemas.microsoft.com/office/drawing/2018/hyperlinkcolor" val="tx"/>
                    </a:ext>
                  </a:extLst>
                </a:hlinkClick>
              </a:rPr>
              <a:t>USGS Circular 1225, The Quality of Our Nation's Waters.</a:t>
            </a:r>
            <a:endParaRPr sz="18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5102203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pic>
        <p:nvPicPr>
          <p:cNvPr id="167" name="Google Shape;167;p24"/>
          <p:cNvPicPr preferRelativeResize="0"/>
          <p:nvPr/>
        </p:nvPicPr>
        <p:blipFill>
          <a:blip r:embed="rId3">
            <a:alphaModFix/>
          </a:blip>
          <a:stretch>
            <a:fillRect/>
          </a:stretch>
        </p:blipFill>
        <p:spPr>
          <a:xfrm>
            <a:off x="0" y="0"/>
            <a:ext cx="12009120" cy="6416039"/>
          </a:xfrm>
          <a:prstGeom prst="rect">
            <a:avLst/>
          </a:prstGeom>
          <a:noFill/>
          <a:ln>
            <a:noFill/>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3A92A833-5828-AE6E-AEAD-CBA508A279D2}"/>
              </a:ext>
            </a:extLst>
          </p:cNvPr>
          <p:cNvPicPr>
            <a:picLocks noChangeAspect="1"/>
          </p:cNvPicPr>
          <p:nvPr/>
        </p:nvPicPr>
        <p:blipFill>
          <a:blip r:embed="rId3"/>
          <a:stretch>
            <a:fillRect/>
          </a:stretch>
        </p:blipFill>
        <p:spPr>
          <a:xfrm>
            <a:off x="31817" y="661182"/>
            <a:ext cx="12174948" cy="5514535"/>
          </a:xfrm>
          <a:prstGeom prst="rect">
            <a:avLst/>
          </a:prstGeom>
        </p:spPr>
      </p:pic>
      <p:sp>
        <p:nvSpPr>
          <p:cNvPr id="4" name="TextBox 3">
            <a:extLst>
              <a:ext uri="{FF2B5EF4-FFF2-40B4-BE49-F238E27FC236}">
                <a16:creationId xmlns:a16="http://schemas.microsoft.com/office/drawing/2014/main" id="{6088A005-1DE3-4000-216B-BA53170F3D05}"/>
              </a:ext>
            </a:extLst>
          </p:cNvPr>
          <p:cNvSpPr txBox="1"/>
          <p:nvPr/>
        </p:nvSpPr>
        <p:spPr>
          <a:xfrm>
            <a:off x="6229038" y="6488668"/>
            <a:ext cx="5977727"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Alexander et al., 2008, Environmental Science and Technology</a:t>
            </a:r>
          </a:p>
        </p:txBody>
      </p:sp>
    </p:spTree>
    <p:extLst>
      <p:ext uri="{BB962C8B-B14F-4D97-AF65-F5344CB8AC3E}">
        <p14:creationId xmlns:p14="http://schemas.microsoft.com/office/powerpoint/2010/main" val="17706690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pic>
        <p:nvPicPr>
          <p:cNvPr id="9" name="Google Shape;172;p25">
            <a:extLst>
              <a:ext uri="{FF2B5EF4-FFF2-40B4-BE49-F238E27FC236}">
                <a16:creationId xmlns:a16="http://schemas.microsoft.com/office/drawing/2014/main" id="{6C093918-DB94-4154-81D3-21803D453FCB}"/>
              </a:ext>
            </a:extLst>
          </p:cNvPr>
          <p:cNvPicPr preferRelativeResize="0"/>
          <p:nvPr/>
        </p:nvPicPr>
        <p:blipFill rotWithShape="1">
          <a:blip r:embed="rId3">
            <a:alphaModFix/>
          </a:blip>
          <a:srcRect b="890"/>
          <a:stretch/>
        </p:blipFill>
        <p:spPr>
          <a:xfrm>
            <a:off x="4186461" y="253365"/>
            <a:ext cx="8005539" cy="6351269"/>
          </a:xfrm>
          <a:prstGeom prst="rect">
            <a:avLst/>
          </a:prstGeom>
          <a:noFill/>
          <a:ln>
            <a:noFill/>
          </a:ln>
        </p:spPr>
      </p:pic>
      <p:sp>
        <p:nvSpPr>
          <p:cNvPr id="10" name="Google Shape;173;p25">
            <a:extLst>
              <a:ext uri="{FF2B5EF4-FFF2-40B4-BE49-F238E27FC236}">
                <a16:creationId xmlns:a16="http://schemas.microsoft.com/office/drawing/2014/main" id="{A0C557C5-D0FF-46BA-BB26-18EE82A2C460}"/>
              </a:ext>
            </a:extLst>
          </p:cNvPr>
          <p:cNvSpPr txBox="1"/>
          <p:nvPr/>
        </p:nvSpPr>
        <p:spPr>
          <a:xfrm>
            <a:off x="373825" y="1314449"/>
            <a:ext cx="3455225" cy="2114550"/>
          </a:xfrm>
          <a:prstGeom prst="rect">
            <a:avLst/>
          </a:prstGeom>
          <a:noFill/>
          <a:ln>
            <a:noFill/>
          </a:ln>
        </p:spPr>
        <p:txBody>
          <a:bodyPr spcFirstLastPara="1" wrap="square" lIns="91425" tIns="91425" rIns="91425" bIns="91425" anchor="t" anchorCtr="0">
            <a:noAutofit/>
          </a:bodyPr>
          <a:lstStyle/>
          <a:p>
            <a:pPr marL="0" marR="0" lvl="0" indent="0" algn="l" rtl="0">
              <a:spcBef>
                <a:spcPts val="0"/>
              </a:spcBef>
              <a:spcAft>
                <a:spcPts val="0"/>
              </a:spcAft>
              <a:buNone/>
            </a:pPr>
            <a:r>
              <a:rPr lang="en" sz="2400" dirty="0">
                <a:solidFill>
                  <a:schemeClr val="dk1"/>
                </a:solidFill>
                <a:latin typeface="Times New Roman" panose="02020603050405020304" pitchFamily="18" charset="0"/>
                <a:ea typeface="Calibri"/>
                <a:cs typeface="Times New Roman" panose="02020603050405020304" pitchFamily="18" charset="0"/>
                <a:sym typeface="Calibri"/>
              </a:rPr>
              <a:t>Nitrogen loading to the Mississippi River Basin by decade by source. Sources include human waste, atmospheric deposition, fertilizer, Biological Nitrogen Fixation (BNF), Manure, pre-Settlement landscape sources (Van Meter et al., 2016).</a:t>
            </a:r>
            <a:endParaRPr sz="2400" dirty="0">
              <a:solidFill>
                <a:schemeClr val="dk1"/>
              </a:solidFill>
              <a:latin typeface="Times New Roman" panose="02020603050405020304" pitchFamily="18" charset="0"/>
              <a:ea typeface="Calibri"/>
              <a:cs typeface="Times New Roman" panose="02020603050405020304" pitchFamily="18" charset="0"/>
              <a:sym typeface="Calibri"/>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2" name="Google Shape;192;p26"/>
          <p:cNvSpPr txBox="1">
            <a:spLocks noGrp="1"/>
          </p:cNvSpPr>
          <p:nvPr>
            <p:ph idx="1"/>
          </p:nvPr>
        </p:nvSpPr>
        <p:spPr>
          <a:xfrm>
            <a:off x="621150" y="1756704"/>
            <a:ext cx="10949700" cy="3675990"/>
          </a:xfrm>
          <a:prstGeom prst="rect">
            <a:avLst/>
          </a:prstGeom>
          <a:noFill/>
          <a:ln>
            <a:noFill/>
          </a:ln>
        </p:spPr>
        <p:txBody>
          <a:bodyPr spcFirstLastPara="1" wrap="square" lIns="91425" tIns="45700" rIns="91425" bIns="45700" anchor="t" anchorCtr="0">
            <a:noAutofit/>
          </a:bodyPr>
          <a:lstStyle/>
          <a:p>
            <a:pPr marL="457200" lvl="0" indent="-342900" algn="l" rtl="0">
              <a:lnSpc>
                <a:spcPct val="90000"/>
              </a:lnSpc>
              <a:spcBef>
                <a:spcPts val="0"/>
              </a:spcBef>
              <a:spcAft>
                <a:spcPts val="0"/>
              </a:spcAft>
              <a:buSzPct val="100000"/>
              <a:buAutoNum type="arabicPeriod"/>
            </a:pPr>
            <a:r>
              <a:rPr lang="en" dirty="0">
                <a:latin typeface="Times New Roman" panose="02020603050405020304" pitchFamily="18" charset="0"/>
                <a:cs typeface="Times New Roman" panose="02020603050405020304" pitchFamily="18" charset="0"/>
              </a:rPr>
              <a:t>Tool used by businesses to map out key stakeholders (individuals and groups) and their relationship to and influence on the company.</a:t>
            </a:r>
            <a:endParaRPr dirty="0">
              <a:latin typeface="Times New Roman" panose="02020603050405020304" pitchFamily="18" charset="0"/>
              <a:cs typeface="Times New Roman" panose="02020603050405020304" pitchFamily="18" charset="0"/>
            </a:endParaRPr>
          </a:p>
          <a:p>
            <a:pPr marL="971550" lvl="0" indent="-514350" algn="l" rtl="0">
              <a:lnSpc>
                <a:spcPct val="90000"/>
              </a:lnSpc>
              <a:spcBef>
                <a:spcPts val="0"/>
              </a:spcBef>
              <a:spcAft>
                <a:spcPts val="0"/>
              </a:spcAft>
              <a:buSzPct val="100000"/>
              <a:buFont typeface="+mj-lt"/>
              <a:buAutoNum type="arabicPeriod"/>
            </a:pPr>
            <a:endParaRPr dirty="0">
              <a:latin typeface="Times New Roman" panose="02020603050405020304" pitchFamily="18" charset="0"/>
              <a:cs typeface="Times New Roman" panose="02020603050405020304" pitchFamily="18" charset="0"/>
            </a:endParaRPr>
          </a:p>
          <a:p>
            <a:pPr marL="457200" lvl="0" indent="-342900" algn="l" rtl="0">
              <a:lnSpc>
                <a:spcPct val="90000"/>
              </a:lnSpc>
              <a:spcBef>
                <a:spcPts val="0"/>
              </a:spcBef>
              <a:spcAft>
                <a:spcPts val="0"/>
              </a:spcAft>
              <a:buSzPct val="100000"/>
              <a:buAutoNum type="arabicPeriod"/>
            </a:pPr>
            <a:r>
              <a:rPr lang="en" dirty="0">
                <a:latin typeface="Times New Roman" panose="02020603050405020304" pitchFamily="18" charset="0"/>
                <a:cs typeface="Times New Roman" panose="02020603050405020304" pitchFamily="18" charset="0"/>
              </a:rPr>
              <a:t>Visual representation of the entire system, the parts and how they are all connected.</a:t>
            </a:r>
            <a:endParaRPr dirty="0">
              <a:latin typeface="Times New Roman" panose="02020603050405020304" pitchFamily="18" charset="0"/>
              <a:cs typeface="Times New Roman" panose="02020603050405020304" pitchFamily="18" charset="0"/>
            </a:endParaRPr>
          </a:p>
          <a:p>
            <a:pPr marL="971550" lvl="0" indent="-514350" algn="l" rtl="0">
              <a:lnSpc>
                <a:spcPct val="90000"/>
              </a:lnSpc>
              <a:spcBef>
                <a:spcPts val="0"/>
              </a:spcBef>
              <a:spcAft>
                <a:spcPts val="0"/>
              </a:spcAft>
              <a:buSzPct val="100000"/>
              <a:buFont typeface="+mj-lt"/>
              <a:buAutoNum type="arabicPeriod"/>
            </a:pPr>
            <a:endParaRPr dirty="0">
              <a:latin typeface="Times New Roman" panose="02020603050405020304" pitchFamily="18" charset="0"/>
              <a:cs typeface="Times New Roman" panose="02020603050405020304" pitchFamily="18" charset="0"/>
            </a:endParaRPr>
          </a:p>
          <a:p>
            <a:pPr marL="457200" lvl="0" indent="-342900" algn="l" rtl="0">
              <a:lnSpc>
                <a:spcPct val="90000"/>
              </a:lnSpc>
              <a:spcBef>
                <a:spcPts val="0"/>
              </a:spcBef>
              <a:spcAft>
                <a:spcPts val="0"/>
              </a:spcAft>
              <a:buSzPct val="100000"/>
              <a:buAutoNum type="arabicPeriod"/>
            </a:pPr>
            <a:r>
              <a:rPr lang="en" dirty="0">
                <a:latin typeface="Times New Roman" panose="02020603050405020304" pitchFamily="18" charset="0"/>
                <a:cs typeface="Times New Roman" panose="02020603050405020304" pitchFamily="18" charset="0"/>
              </a:rPr>
              <a:t>Identify the components, including stakeholders, involved in </a:t>
            </a:r>
            <a:r>
              <a:rPr lang="en" i="1" dirty="0">
                <a:latin typeface="Times New Roman" panose="02020603050405020304" pitchFamily="18" charset="0"/>
                <a:cs typeface="Times New Roman" panose="02020603050405020304" pitchFamily="18" charset="0"/>
              </a:rPr>
              <a:t>Nitrogen in the Water System</a:t>
            </a:r>
            <a:r>
              <a:rPr lang="en" dirty="0">
                <a:latin typeface="Times New Roman" panose="02020603050405020304" pitchFamily="18" charset="0"/>
                <a:cs typeface="Times New Roman" panose="02020603050405020304" pitchFamily="18" charset="0"/>
              </a:rPr>
              <a:t> and map the relationships among them.</a:t>
            </a:r>
            <a:endParaRPr dirty="0">
              <a:latin typeface="Times New Roman" panose="02020603050405020304" pitchFamily="18" charset="0"/>
              <a:cs typeface="Times New Roman" panose="02020603050405020304" pitchFamily="18" charset="0"/>
            </a:endParaRPr>
          </a:p>
          <a:p>
            <a:pPr marL="0" lvl="0" indent="0" algn="l" rtl="0">
              <a:lnSpc>
                <a:spcPct val="90000"/>
              </a:lnSpc>
              <a:spcBef>
                <a:spcPts val="1000"/>
              </a:spcBef>
              <a:spcAft>
                <a:spcPts val="0"/>
              </a:spcAft>
              <a:buNone/>
            </a:pPr>
            <a:endParaRPr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4F665D64-29F9-6DD8-774B-BD2BBF2610BE}"/>
              </a:ext>
            </a:extLst>
          </p:cNvPr>
          <p:cNvSpPr txBox="1"/>
          <p:nvPr/>
        </p:nvSpPr>
        <p:spPr>
          <a:xfrm>
            <a:off x="73025" y="41959"/>
            <a:ext cx="12118975" cy="830997"/>
          </a:xfrm>
          <a:prstGeom prst="rect">
            <a:avLst/>
          </a:prstGeom>
          <a:noFill/>
        </p:spPr>
        <p:txBody>
          <a:bodyPr wrap="square" rtlCol="0">
            <a:spAutoFit/>
          </a:bodyPr>
          <a:lstStyle/>
          <a:p>
            <a:r>
              <a:rPr lang="en-US" sz="4800" dirty="0">
                <a:latin typeface="Copperplate" panose="02000504000000020004" pitchFamily="2" charset="77"/>
              </a:rPr>
              <a:t>Stakeholder Mapping</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pic>
        <p:nvPicPr>
          <p:cNvPr id="199" name="Google Shape;199;p27"/>
          <p:cNvPicPr preferRelativeResize="0">
            <a:picLocks noGrp="1"/>
          </p:cNvPicPr>
          <p:nvPr>
            <p:ph idx="1"/>
          </p:nvPr>
        </p:nvPicPr>
        <p:blipFill rotWithShape="1">
          <a:blip r:embed="rId3">
            <a:alphaModFix/>
          </a:blip>
          <a:srcRect/>
          <a:stretch/>
        </p:blipFill>
        <p:spPr>
          <a:xfrm>
            <a:off x="6096000" y="1637030"/>
            <a:ext cx="6096000" cy="4489450"/>
          </a:xfrm>
          <a:prstGeom prst="rect">
            <a:avLst/>
          </a:prstGeom>
          <a:noFill/>
          <a:ln>
            <a:noFill/>
          </a:ln>
        </p:spPr>
      </p:pic>
      <p:pic>
        <p:nvPicPr>
          <p:cNvPr id="200" name="Google Shape;200;p27"/>
          <p:cNvPicPr preferRelativeResize="0"/>
          <p:nvPr/>
        </p:nvPicPr>
        <p:blipFill rotWithShape="1">
          <a:blip r:embed="rId4">
            <a:alphaModFix/>
          </a:blip>
          <a:srcRect/>
          <a:stretch/>
        </p:blipFill>
        <p:spPr>
          <a:xfrm>
            <a:off x="1" y="1518550"/>
            <a:ext cx="6096000" cy="4333610"/>
          </a:xfrm>
          <a:prstGeom prst="rect">
            <a:avLst/>
          </a:prstGeom>
          <a:noFill/>
          <a:ln>
            <a:noFill/>
          </a:ln>
        </p:spPr>
      </p:pic>
      <p:sp>
        <p:nvSpPr>
          <p:cNvPr id="2" name="TextBox 1">
            <a:extLst>
              <a:ext uri="{FF2B5EF4-FFF2-40B4-BE49-F238E27FC236}">
                <a16:creationId xmlns:a16="http://schemas.microsoft.com/office/drawing/2014/main" id="{E0F626FF-9BA2-5F57-30D4-29A970C7F7CB}"/>
              </a:ext>
            </a:extLst>
          </p:cNvPr>
          <p:cNvSpPr txBox="1"/>
          <p:nvPr/>
        </p:nvSpPr>
        <p:spPr>
          <a:xfrm>
            <a:off x="73025" y="-69474"/>
            <a:ext cx="12118975" cy="1569660"/>
          </a:xfrm>
          <a:prstGeom prst="rect">
            <a:avLst/>
          </a:prstGeom>
          <a:noFill/>
        </p:spPr>
        <p:txBody>
          <a:bodyPr wrap="square" rtlCol="0">
            <a:spAutoFit/>
          </a:bodyPr>
          <a:lstStyle/>
          <a:p>
            <a:pPr algn="ctr"/>
            <a:r>
              <a:rPr lang="en-US" sz="4800" dirty="0">
                <a:latin typeface="Copperplate" panose="02000504000000020004" pitchFamily="2" charset="77"/>
              </a:rPr>
              <a:t>Examples of Concept Maps </a:t>
            </a:r>
          </a:p>
          <a:p>
            <a:pPr algn="ctr"/>
            <a:r>
              <a:rPr lang="en-US" sz="4800" dirty="0">
                <a:latin typeface="Copperplate" panose="02000504000000020004" pitchFamily="2" charset="77"/>
              </a:rPr>
              <a:t>(Mind Mapping)</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5" name="Google Shape;295;p38"/>
          <p:cNvSpPr txBox="1">
            <a:spLocks noGrp="1"/>
          </p:cNvSpPr>
          <p:nvPr>
            <p:ph idx="1"/>
          </p:nvPr>
        </p:nvSpPr>
        <p:spPr>
          <a:xfrm>
            <a:off x="0" y="628110"/>
            <a:ext cx="12192000" cy="5959331"/>
          </a:xfrm>
          <a:prstGeom prst="rect">
            <a:avLst/>
          </a:prstGeom>
          <a:noFill/>
          <a:ln>
            <a:noFill/>
          </a:ln>
        </p:spPr>
        <p:txBody>
          <a:bodyPr spcFirstLastPara="1" wrap="square" lIns="91425" tIns="45700" rIns="91425" bIns="45700" anchor="t" anchorCtr="0">
            <a:noAutofit/>
          </a:bodyPr>
          <a:lstStyle/>
          <a:p>
            <a:pPr marL="457200" indent="-457200">
              <a:lnSpc>
                <a:spcPct val="100000"/>
              </a:lnSpc>
              <a:spcBef>
                <a:spcPts val="0"/>
              </a:spcBef>
              <a:buSzPts val="2000"/>
              <a:buFont typeface="+mj-lt"/>
              <a:buAutoNum type="arabicPeriod"/>
            </a:pPr>
            <a:r>
              <a:rPr lang="en" sz="2400" dirty="0">
                <a:latin typeface="Times New Roman" panose="02020603050405020304" pitchFamily="18" charset="0"/>
                <a:cs typeface="Times New Roman" panose="02020603050405020304" pitchFamily="18" charset="0"/>
              </a:rPr>
              <a:t>Either by hand or using PowerPoint, Canva, </a:t>
            </a:r>
            <a:r>
              <a:rPr lang="en" sz="2400" b="1" dirty="0">
                <a:latin typeface="Times New Roman" panose="02020603050405020304" pitchFamily="18" charset="0"/>
                <a:cs typeface="Times New Roman" panose="02020603050405020304" pitchFamily="18" charset="0"/>
              </a:rPr>
              <a:t>Mural</a:t>
            </a:r>
            <a:r>
              <a:rPr lang="en" sz="2400" b="1" i="1" dirty="0">
                <a:latin typeface="Times New Roman" panose="02020603050405020304" pitchFamily="18" charset="0"/>
                <a:cs typeface="Times New Roman" panose="02020603050405020304" pitchFamily="18" charset="0"/>
              </a:rPr>
              <a:t> </a:t>
            </a:r>
            <a:r>
              <a:rPr lang="en" sz="2400" dirty="0">
                <a:latin typeface="Times New Roman" panose="02020603050405020304" pitchFamily="18" charset="0"/>
                <a:cs typeface="Times New Roman" panose="02020603050405020304" pitchFamily="18" charset="0"/>
              </a:rPr>
              <a:t>(or other online mapping program), you and your teammates will create a unified map of the stakeholders involved.</a:t>
            </a:r>
          </a:p>
          <a:p>
            <a:pPr marL="457200" indent="-457200">
              <a:lnSpc>
                <a:spcPct val="100000"/>
              </a:lnSpc>
              <a:spcBef>
                <a:spcPts val="0"/>
              </a:spcBef>
              <a:buSzPts val="2000"/>
              <a:buFont typeface="+mj-lt"/>
              <a:buAutoNum type="arabicPeriod"/>
            </a:pPr>
            <a:endParaRPr lang="en" sz="300" dirty="0">
              <a:latin typeface="Times New Roman" panose="02020603050405020304" pitchFamily="18" charset="0"/>
              <a:cs typeface="Times New Roman" panose="02020603050405020304" pitchFamily="18" charset="0"/>
            </a:endParaRPr>
          </a:p>
          <a:p>
            <a:pPr marL="457200" lvl="0" indent="-457200" algn="l" rtl="0">
              <a:lnSpc>
                <a:spcPct val="100000"/>
              </a:lnSpc>
              <a:spcBef>
                <a:spcPts val="0"/>
              </a:spcBef>
              <a:spcAft>
                <a:spcPts val="0"/>
              </a:spcAft>
              <a:buSzPts val="2000"/>
              <a:buFont typeface="+mj-lt"/>
              <a:buAutoNum type="arabicPeriod"/>
            </a:pPr>
            <a:r>
              <a:rPr lang="en-US" sz="2400" b="1" u="sng" dirty="0">
                <a:latin typeface="Times New Roman" panose="02020603050405020304" pitchFamily="18" charset="0"/>
                <a:cs typeface="Times New Roman" panose="02020603050405020304" pitchFamily="18" charset="0"/>
              </a:rPr>
              <a:t>Add system components</a:t>
            </a:r>
            <a:r>
              <a:rPr lang="en-US" sz="2400" i="1" u="sng"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Write the primary topic at the center of your map: “Nutrient Pollution in the Mississippi River.” Add items representing key components of the complex system. Keep each item simple (aim for 1-3 words per item, e.g., “Drinking Water,” “Plastics Manufacturers,” “City Council”). Include a rough hand-drawn sketch (e.g., an icon, cartoon, stick figure) to represent each major item. Use materials posted to BB to help you brainstorm.</a:t>
            </a:r>
          </a:p>
          <a:p>
            <a:pPr marL="457200" lvl="0" indent="-457200" algn="l" rtl="0">
              <a:lnSpc>
                <a:spcPct val="100000"/>
              </a:lnSpc>
              <a:spcBef>
                <a:spcPts val="1000"/>
              </a:spcBef>
              <a:spcAft>
                <a:spcPts val="0"/>
              </a:spcAft>
              <a:buSzPts val="2000"/>
              <a:buFont typeface="+mj-lt"/>
              <a:buAutoNum type="arabicPeriod"/>
            </a:pPr>
            <a:r>
              <a:rPr lang="en-US" sz="2400" b="1" u="sng" dirty="0">
                <a:latin typeface="Times New Roman" panose="02020603050405020304" pitchFamily="18" charset="0"/>
                <a:cs typeface="Times New Roman" panose="02020603050405020304" pitchFamily="18" charset="0"/>
              </a:rPr>
              <a:t>Indicate relationships among the components. </a:t>
            </a:r>
            <a:r>
              <a:rPr lang="en-US" sz="2400" dirty="0">
                <a:latin typeface="Times New Roman" panose="02020603050405020304" pitchFamily="18" charset="0"/>
                <a:cs typeface="Times New Roman" panose="02020603050405020304" pitchFamily="18" charset="0"/>
              </a:rPr>
              <a:t>Draw arrows and label them with </a:t>
            </a:r>
            <a:r>
              <a:rPr lang="en-US" sz="2400" u="sng" dirty="0">
                <a:latin typeface="Times New Roman" panose="02020603050405020304" pitchFamily="18" charset="0"/>
                <a:cs typeface="Times New Roman" panose="02020603050405020304" pitchFamily="18" charset="0"/>
              </a:rPr>
              <a:t>linking words</a:t>
            </a:r>
            <a:r>
              <a:rPr lang="en-US" sz="2400" dirty="0">
                <a:latin typeface="Times New Roman" panose="02020603050405020304" pitchFamily="18" charset="0"/>
                <a:cs typeface="Times New Roman" panose="02020603050405020304" pitchFamily="18" charset="0"/>
              </a:rPr>
              <a:t> to indicate </a:t>
            </a:r>
            <a:r>
              <a:rPr lang="en-US" sz="2400" u="sng" dirty="0">
                <a:latin typeface="Times New Roman" panose="02020603050405020304" pitchFamily="18" charset="0"/>
                <a:cs typeface="Times New Roman" panose="02020603050405020304" pitchFamily="18" charset="0"/>
              </a:rPr>
              <a:t>relationships</a:t>
            </a:r>
            <a:r>
              <a:rPr lang="en-US" sz="2400" dirty="0">
                <a:latin typeface="Times New Roman" panose="02020603050405020304" pitchFamily="18" charset="0"/>
                <a:cs typeface="Times New Roman" panose="02020603050405020304" pitchFamily="18" charset="0"/>
              </a:rPr>
              <a:t> among items (e.g., “A —</a:t>
            </a:r>
            <a:r>
              <a:rPr lang="en-US" sz="2400" u="sng" dirty="0">
                <a:latin typeface="Times New Roman" panose="02020603050405020304" pitchFamily="18" charset="0"/>
                <a:cs typeface="Times New Roman" panose="02020603050405020304" pitchFamily="18" charset="0"/>
              </a:rPr>
              <a:t>controls</a:t>
            </a:r>
            <a:r>
              <a:rPr lang="en-US" sz="2400" dirty="0">
                <a:latin typeface="Times New Roman" panose="02020603050405020304" pitchFamily="18" charset="0"/>
                <a:cs typeface="Times New Roman" panose="02020603050405020304" pitchFamily="18" charset="0"/>
              </a:rPr>
              <a:t>—&gt; B,” “A —</a:t>
            </a:r>
            <a:r>
              <a:rPr lang="en-US" sz="2400" u="sng" dirty="0">
                <a:latin typeface="Times New Roman" panose="02020603050405020304" pitchFamily="18" charset="0"/>
                <a:cs typeface="Times New Roman" panose="02020603050405020304" pitchFamily="18" charset="0"/>
              </a:rPr>
              <a:t>contaminates</a:t>
            </a:r>
            <a:r>
              <a:rPr lang="en-US" sz="2400" dirty="0">
                <a:latin typeface="Times New Roman" panose="02020603050405020304" pitchFamily="18" charset="0"/>
                <a:cs typeface="Times New Roman" panose="02020603050405020304" pitchFamily="18" charset="0"/>
              </a:rPr>
              <a:t>—&gt; B,” “A —</a:t>
            </a:r>
            <a:r>
              <a:rPr lang="en-US" sz="2400" u="sng" dirty="0">
                <a:latin typeface="Times New Roman" panose="02020603050405020304" pitchFamily="18" charset="0"/>
                <a:cs typeface="Times New Roman" panose="02020603050405020304" pitchFamily="18" charset="0"/>
              </a:rPr>
              <a:t>supports</a:t>
            </a:r>
            <a:r>
              <a:rPr lang="en-US" sz="2400" dirty="0">
                <a:latin typeface="Times New Roman" panose="02020603050405020304" pitchFamily="18" charset="0"/>
                <a:cs typeface="Times New Roman" panose="02020603050405020304" pitchFamily="18" charset="0"/>
              </a:rPr>
              <a:t>—&gt; B”). Use colored pencil, symbols, or thin/thick lines to underscore especially strong or important relationships among items (e.g., use thicker lines for stronger relationships). You may need to rearrange some items during this step.</a:t>
            </a:r>
          </a:p>
          <a:p>
            <a:pPr marL="457200" lvl="0" indent="-457200" algn="l" rtl="0">
              <a:lnSpc>
                <a:spcPct val="100000"/>
              </a:lnSpc>
              <a:spcBef>
                <a:spcPts val="1000"/>
              </a:spcBef>
              <a:spcAft>
                <a:spcPts val="0"/>
              </a:spcAft>
              <a:buSzPts val="2000"/>
              <a:buFont typeface="+mj-lt"/>
              <a:buAutoNum type="arabicPeriod"/>
            </a:pPr>
            <a:r>
              <a:rPr lang="en-US" sz="2400" b="1" u="sng" dirty="0">
                <a:latin typeface="Times New Roman" panose="02020603050405020304" pitchFamily="18" charset="0"/>
                <a:cs typeface="Times New Roman" panose="02020603050405020304" pitchFamily="18" charset="0"/>
              </a:rPr>
              <a:t>Upload your map to Blackboard. </a:t>
            </a:r>
            <a:r>
              <a:rPr lang="en-US" sz="2400" dirty="0">
                <a:latin typeface="Times New Roman" panose="02020603050405020304" pitchFamily="18" charset="0"/>
                <a:cs typeface="Times New Roman" panose="02020603050405020304" pitchFamily="18" charset="0"/>
              </a:rPr>
              <a:t>If you created your map using light handwriting in pencil, reinforce key elements using a pen (black or blue) or a marker (e.g., black sharpie) to ensure that your map is high contrast enough to be visible from a distance. Then, scan or take a picture of your completed concept map.</a:t>
            </a:r>
          </a:p>
        </p:txBody>
      </p:sp>
      <p:sp>
        <p:nvSpPr>
          <p:cNvPr id="2" name="TextBox 1">
            <a:extLst>
              <a:ext uri="{FF2B5EF4-FFF2-40B4-BE49-F238E27FC236}">
                <a16:creationId xmlns:a16="http://schemas.microsoft.com/office/drawing/2014/main" id="{4D9E72AC-E23A-150B-FBB4-F79373D66F5D}"/>
              </a:ext>
            </a:extLst>
          </p:cNvPr>
          <p:cNvSpPr txBox="1"/>
          <p:nvPr/>
        </p:nvSpPr>
        <p:spPr>
          <a:xfrm>
            <a:off x="73025" y="-144940"/>
            <a:ext cx="12118975" cy="830997"/>
          </a:xfrm>
          <a:prstGeom prst="rect">
            <a:avLst/>
          </a:prstGeom>
          <a:noFill/>
        </p:spPr>
        <p:txBody>
          <a:bodyPr wrap="square" rtlCol="0">
            <a:spAutoFit/>
          </a:bodyPr>
          <a:lstStyle/>
          <a:p>
            <a:r>
              <a:rPr lang="en-US" sz="4800" dirty="0">
                <a:latin typeface="Copperplate" panose="02000504000000020004" pitchFamily="2" charset="77"/>
              </a:rPr>
              <a:t>Create a Stakeholder Map</a:t>
            </a:r>
          </a:p>
        </p:txBody>
      </p:sp>
    </p:spTree>
    <p:extLst>
      <p:ext uri="{BB962C8B-B14F-4D97-AF65-F5344CB8AC3E}">
        <p14:creationId xmlns:p14="http://schemas.microsoft.com/office/powerpoint/2010/main" val="188048691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8" name="Google Shape;218;p30"/>
          <p:cNvSpPr txBox="1">
            <a:spLocks noGrp="1"/>
          </p:cNvSpPr>
          <p:nvPr>
            <p:ph idx="1"/>
          </p:nvPr>
        </p:nvSpPr>
        <p:spPr>
          <a:xfrm>
            <a:off x="838200" y="1253331"/>
            <a:ext cx="10515600" cy="4351338"/>
          </a:xfrm>
          <a:prstGeom prst="rect">
            <a:avLst/>
          </a:prstGeom>
          <a:noFill/>
          <a:ln>
            <a:noFill/>
          </a:ln>
        </p:spPr>
        <p:txBody>
          <a:bodyPr spcFirstLastPara="1" wrap="square" lIns="91425" tIns="45700" rIns="91425" bIns="45700" anchor="t" anchorCtr="0">
            <a:noAutofit/>
          </a:bodyPr>
          <a:lstStyle/>
          <a:p>
            <a:pPr marL="514350" lvl="0" indent="-514350" algn="l" rtl="0">
              <a:lnSpc>
                <a:spcPct val="90000"/>
              </a:lnSpc>
              <a:spcBef>
                <a:spcPts val="0"/>
              </a:spcBef>
              <a:spcAft>
                <a:spcPts val="0"/>
              </a:spcAft>
              <a:buSzPts val="2800"/>
              <a:buFont typeface="Calibri"/>
              <a:buAutoNum type="arabicPeriod"/>
            </a:pPr>
            <a:r>
              <a:rPr lang="en" sz="3200" dirty="0">
                <a:latin typeface="Times New Roman" panose="02020603050405020304" pitchFamily="18" charset="0"/>
                <a:cs typeface="Times New Roman" panose="02020603050405020304" pitchFamily="18" charset="0"/>
              </a:rPr>
              <a:t>What did you identify as the key components?</a:t>
            </a:r>
          </a:p>
          <a:p>
            <a:pPr marL="514350" lvl="0" indent="-514350" algn="l" rtl="0">
              <a:lnSpc>
                <a:spcPct val="90000"/>
              </a:lnSpc>
              <a:spcBef>
                <a:spcPts val="0"/>
              </a:spcBef>
              <a:spcAft>
                <a:spcPts val="0"/>
              </a:spcAft>
              <a:buSzPts val="2800"/>
              <a:buFont typeface="Calibri"/>
              <a:buAutoNum type="arabicPeriod"/>
            </a:pPr>
            <a:endParaRPr sz="3200" dirty="0">
              <a:latin typeface="Times New Roman" panose="02020603050405020304" pitchFamily="18" charset="0"/>
              <a:cs typeface="Times New Roman" panose="02020603050405020304" pitchFamily="18" charset="0"/>
            </a:endParaRPr>
          </a:p>
          <a:p>
            <a:pPr marL="514350" lvl="0" indent="-514350" algn="l" rtl="0">
              <a:lnSpc>
                <a:spcPct val="90000"/>
              </a:lnSpc>
              <a:spcBef>
                <a:spcPts val="1000"/>
              </a:spcBef>
              <a:spcAft>
                <a:spcPts val="0"/>
              </a:spcAft>
              <a:buSzPts val="2800"/>
              <a:buFont typeface="Calibri"/>
              <a:buAutoNum type="arabicPeriod"/>
            </a:pPr>
            <a:r>
              <a:rPr lang="en" sz="3200" dirty="0">
                <a:latin typeface="Times New Roman" panose="02020603050405020304" pitchFamily="18" charset="0"/>
                <a:cs typeface="Times New Roman" panose="02020603050405020304" pitchFamily="18" charset="0"/>
              </a:rPr>
              <a:t>What are some important relationships that you identified?</a:t>
            </a:r>
          </a:p>
          <a:p>
            <a:pPr marL="514350" lvl="0" indent="-514350" algn="l" rtl="0">
              <a:lnSpc>
                <a:spcPct val="90000"/>
              </a:lnSpc>
              <a:spcBef>
                <a:spcPts val="1000"/>
              </a:spcBef>
              <a:spcAft>
                <a:spcPts val="0"/>
              </a:spcAft>
              <a:buSzPts val="2800"/>
              <a:buFont typeface="Calibri"/>
              <a:buAutoNum type="arabicPeriod"/>
            </a:pPr>
            <a:endParaRPr sz="3200" dirty="0">
              <a:latin typeface="Times New Roman" panose="02020603050405020304" pitchFamily="18" charset="0"/>
              <a:cs typeface="Times New Roman" panose="02020603050405020304" pitchFamily="18" charset="0"/>
            </a:endParaRPr>
          </a:p>
          <a:p>
            <a:pPr marL="514350" lvl="0" indent="-514350" algn="l" rtl="0">
              <a:lnSpc>
                <a:spcPct val="90000"/>
              </a:lnSpc>
              <a:spcBef>
                <a:spcPts val="1000"/>
              </a:spcBef>
              <a:spcAft>
                <a:spcPts val="0"/>
              </a:spcAft>
              <a:buSzPts val="2800"/>
              <a:buFont typeface="Calibri"/>
              <a:buAutoNum type="arabicPeriod"/>
            </a:pPr>
            <a:r>
              <a:rPr lang="en" sz="3200" dirty="0">
                <a:latin typeface="Times New Roman" panose="02020603050405020304" pitchFamily="18" charset="0"/>
                <a:cs typeface="Times New Roman" panose="02020603050405020304" pitchFamily="18" charset="0"/>
              </a:rPr>
              <a:t>Who are some of the key stakeholders? (individuals or groups with an interest in or impacted by the issue)</a:t>
            </a:r>
            <a:endParaRPr sz="32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411A0D9-C9DD-A937-74FE-936AB8F71519}"/>
              </a:ext>
            </a:extLst>
          </p:cNvPr>
          <p:cNvSpPr txBox="1"/>
          <p:nvPr/>
        </p:nvSpPr>
        <p:spPr>
          <a:xfrm>
            <a:off x="73025" y="0"/>
            <a:ext cx="12118975" cy="830997"/>
          </a:xfrm>
          <a:prstGeom prst="rect">
            <a:avLst/>
          </a:prstGeom>
          <a:noFill/>
        </p:spPr>
        <p:txBody>
          <a:bodyPr wrap="square" rtlCol="0">
            <a:spAutoFit/>
          </a:bodyPr>
          <a:lstStyle/>
          <a:p>
            <a:r>
              <a:rPr lang="en-US" sz="4800" dirty="0">
                <a:latin typeface="Copperplate" panose="02000504000000020004" pitchFamily="2" charset="77"/>
              </a:rPr>
              <a:t>Discussion</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99350"/>
            <a:ext cx="12192000" cy="923330"/>
          </a:xfrm>
          <a:prstGeom prst="rect">
            <a:avLst/>
          </a:prstGeom>
          <a:noFill/>
        </p:spPr>
        <p:txBody>
          <a:bodyPr wrap="square" rtlCol="0">
            <a:spAutoFit/>
          </a:bodyPr>
          <a:lstStyle/>
          <a:p>
            <a:pPr algn="ctr"/>
            <a:r>
              <a:rPr lang="en-US" sz="5400" dirty="0">
                <a:latin typeface="Copperplate" panose="02000504000000020004" pitchFamily="2" charset="77"/>
                <a:ea typeface="Marker Felt Thin" charset="0"/>
                <a:cs typeface="Marker Felt Thin" charset="0"/>
              </a:rPr>
              <a:t>Wicked Problem Groups</a:t>
            </a:r>
          </a:p>
        </p:txBody>
      </p:sp>
      <p:graphicFrame>
        <p:nvGraphicFramePr>
          <p:cNvPr id="6" name="Table 6">
            <a:extLst>
              <a:ext uri="{FF2B5EF4-FFF2-40B4-BE49-F238E27FC236}">
                <a16:creationId xmlns:a16="http://schemas.microsoft.com/office/drawing/2014/main" id="{9F04FFF6-0101-DF9F-6264-620B7FE0F5F5}"/>
              </a:ext>
            </a:extLst>
          </p:cNvPr>
          <p:cNvGraphicFramePr>
            <a:graphicFrameLocks noGrp="1"/>
          </p:cNvGraphicFramePr>
          <p:nvPr>
            <p:extLst>
              <p:ext uri="{D42A27DB-BD31-4B8C-83A1-F6EECF244321}">
                <p14:modId xmlns:p14="http://schemas.microsoft.com/office/powerpoint/2010/main" val="2277772852"/>
              </p:ext>
            </p:extLst>
          </p:nvPr>
        </p:nvGraphicFramePr>
        <p:xfrm>
          <a:off x="609599" y="1562644"/>
          <a:ext cx="10972801" cy="4149042"/>
        </p:xfrm>
        <a:graphic>
          <a:graphicData uri="http://schemas.openxmlformats.org/drawingml/2006/table">
            <a:tbl>
              <a:tblPr bandRow="1">
                <a:tableStyleId>{7E9639D4-E3E2-4D34-9284-5A2195B3D0D7}</a:tableStyleId>
              </a:tblPr>
              <a:tblGrid>
                <a:gridCol w="1518761">
                  <a:extLst>
                    <a:ext uri="{9D8B030D-6E8A-4147-A177-3AD203B41FA5}">
                      <a16:colId xmlns:a16="http://schemas.microsoft.com/office/drawing/2014/main" val="966701792"/>
                    </a:ext>
                  </a:extLst>
                </a:gridCol>
                <a:gridCol w="2388083">
                  <a:extLst>
                    <a:ext uri="{9D8B030D-6E8A-4147-A177-3AD203B41FA5}">
                      <a16:colId xmlns:a16="http://schemas.microsoft.com/office/drawing/2014/main" val="3086047219"/>
                    </a:ext>
                  </a:extLst>
                </a:gridCol>
                <a:gridCol w="2355319">
                  <a:extLst>
                    <a:ext uri="{9D8B030D-6E8A-4147-A177-3AD203B41FA5}">
                      <a16:colId xmlns:a16="http://schemas.microsoft.com/office/drawing/2014/main" val="3889706178"/>
                    </a:ext>
                  </a:extLst>
                </a:gridCol>
                <a:gridCol w="2355319">
                  <a:extLst>
                    <a:ext uri="{9D8B030D-6E8A-4147-A177-3AD203B41FA5}">
                      <a16:colId xmlns:a16="http://schemas.microsoft.com/office/drawing/2014/main" val="589440027"/>
                    </a:ext>
                  </a:extLst>
                </a:gridCol>
                <a:gridCol w="2355319">
                  <a:extLst>
                    <a:ext uri="{9D8B030D-6E8A-4147-A177-3AD203B41FA5}">
                      <a16:colId xmlns:a16="http://schemas.microsoft.com/office/drawing/2014/main" val="518993162"/>
                    </a:ext>
                  </a:extLst>
                </a:gridCol>
              </a:tblGrid>
              <a:tr h="691507">
                <a:tc>
                  <a:txBody>
                    <a:bodyPr/>
                    <a:lstStyle/>
                    <a:p>
                      <a:pPr algn="ctr"/>
                      <a:r>
                        <a:rPr lang="en-US" b="1" dirty="0">
                          <a:latin typeface="Times New Roman" panose="02020603050405020304" pitchFamily="18" charset="0"/>
                          <a:cs typeface="Times New Roman" panose="02020603050405020304" pitchFamily="18" charset="0"/>
                        </a:rPr>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7E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7E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7E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7E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7E79"/>
                    </a:solidFill>
                  </a:tcPr>
                </a:tc>
                <a:extLst>
                  <a:ext uri="{0D108BD9-81ED-4DB2-BD59-A6C34878D82A}">
                    <a16:rowId xmlns:a16="http://schemas.microsoft.com/office/drawing/2014/main" val="1457306203"/>
                  </a:ext>
                </a:extLst>
              </a:tr>
              <a:tr h="691507">
                <a:tc>
                  <a:txBody>
                    <a:bodyPr/>
                    <a:lstStyle/>
                    <a:p>
                      <a:pPr algn="ctr"/>
                      <a:r>
                        <a:rPr lang="en-US" b="1" dirty="0">
                          <a:latin typeface="Times New Roman" panose="02020603050405020304" pitchFamily="18" charset="0"/>
                          <a:cs typeface="Times New Roman" panose="02020603050405020304" pitchFamily="18" charset="0"/>
                        </a:rPr>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5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5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5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5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579"/>
                    </a:solidFill>
                  </a:tcPr>
                </a:tc>
                <a:extLst>
                  <a:ext uri="{0D108BD9-81ED-4DB2-BD59-A6C34878D82A}">
                    <a16:rowId xmlns:a16="http://schemas.microsoft.com/office/drawing/2014/main" val="432535643"/>
                  </a:ext>
                </a:extLst>
              </a:tr>
              <a:tr h="691507">
                <a:tc>
                  <a:txBody>
                    <a:bodyPr/>
                    <a:lstStyle/>
                    <a:p>
                      <a:pPr algn="ctr"/>
                      <a:r>
                        <a:rPr lang="en-US" b="1" dirty="0">
                          <a:latin typeface="Times New Roman" panose="02020603050405020304" pitchFamily="18" charset="0"/>
                          <a:cs typeface="Times New Roman" panose="02020603050405020304" pitchFamily="18" charset="0"/>
                        </a:rPr>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D78"/>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D78"/>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D78"/>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D78"/>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D78"/>
                    </a:solidFill>
                  </a:tcPr>
                </a:tc>
                <a:extLst>
                  <a:ext uri="{0D108BD9-81ED-4DB2-BD59-A6C34878D82A}">
                    <a16:rowId xmlns:a16="http://schemas.microsoft.com/office/drawing/2014/main" val="4010312647"/>
                  </a:ext>
                </a:extLst>
              </a:tr>
              <a:tr h="691507">
                <a:tc>
                  <a:txBody>
                    <a:bodyPr/>
                    <a:lstStyle/>
                    <a:p>
                      <a:pPr algn="ctr"/>
                      <a:r>
                        <a:rPr lang="en-US" b="1" dirty="0">
                          <a:latin typeface="Times New Roman" panose="02020603050405020304" pitchFamily="18" charset="0"/>
                          <a:cs typeface="Times New Roman" panose="02020603050405020304" pitchFamily="18" charset="0"/>
                        </a:rPr>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3FB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3FB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3FB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3FB7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3FB79"/>
                    </a:solidFill>
                  </a:tcPr>
                </a:tc>
                <a:extLst>
                  <a:ext uri="{0D108BD9-81ED-4DB2-BD59-A6C34878D82A}">
                    <a16:rowId xmlns:a16="http://schemas.microsoft.com/office/drawing/2014/main" val="2176181332"/>
                  </a:ext>
                </a:extLst>
              </a:tr>
              <a:tr h="691507">
                <a:tc>
                  <a:txBody>
                    <a:bodyPr/>
                    <a:lstStyle/>
                    <a:p>
                      <a:pPr algn="ctr"/>
                      <a:r>
                        <a:rPr lang="en-US" b="1" dirty="0">
                          <a:latin typeface="Times New Roman" panose="02020603050405020304" pitchFamily="18" charset="0"/>
                          <a:cs typeface="Times New Roman" panose="02020603050405020304" pitchFamily="18" charset="0"/>
                        </a:rPr>
                        <a:t>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3FEF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3FEF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3FEF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3FEF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3FEFF"/>
                    </a:solidFill>
                  </a:tcPr>
                </a:tc>
                <a:extLst>
                  <a:ext uri="{0D108BD9-81ED-4DB2-BD59-A6C34878D82A}">
                    <a16:rowId xmlns:a16="http://schemas.microsoft.com/office/drawing/2014/main" val="1287004124"/>
                  </a:ext>
                </a:extLst>
              </a:tr>
              <a:tr h="691507">
                <a:tc>
                  <a:txBody>
                    <a:bodyPr/>
                    <a:lstStyle/>
                    <a:p>
                      <a:pPr algn="ctr"/>
                      <a:r>
                        <a:rPr lang="en-US" b="1" dirty="0">
                          <a:latin typeface="Times New Roman" panose="02020603050405020304" pitchFamily="18" charset="0"/>
                          <a:cs typeface="Times New Roman" panose="02020603050405020304" pitchFamily="18" charset="0"/>
                        </a:rPr>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6D6F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6D6F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6D6F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6D6F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6D6FF"/>
                    </a:solidFill>
                  </a:tcPr>
                </a:tc>
                <a:extLst>
                  <a:ext uri="{0D108BD9-81ED-4DB2-BD59-A6C34878D82A}">
                    <a16:rowId xmlns:a16="http://schemas.microsoft.com/office/drawing/2014/main" val="55060412"/>
                  </a:ext>
                </a:extLst>
              </a:tr>
            </a:tbl>
          </a:graphicData>
        </a:graphic>
      </p:graphicFrame>
      <p:sp>
        <p:nvSpPr>
          <p:cNvPr id="3" name="TextBox 2">
            <a:extLst>
              <a:ext uri="{FF2B5EF4-FFF2-40B4-BE49-F238E27FC236}">
                <a16:creationId xmlns:a16="http://schemas.microsoft.com/office/drawing/2014/main" id="{233FF624-A464-94FD-FE25-739611440C23}"/>
              </a:ext>
            </a:extLst>
          </p:cNvPr>
          <p:cNvSpPr txBox="1"/>
          <p:nvPr/>
        </p:nvSpPr>
        <p:spPr>
          <a:xfrm>
            <a:off x="0" y="639314"/>
            <a:ext cx="12192000"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Stakeholder Mapping &amp; Town Hall Meeting</a:t>
            </a:r>
          </a:p>
        </p:txBody>
      </p:sp>
    </p:spTree>
    <p:extLst>
      <p:ext uri="{BB962C8B-B14F-4D97-AF65-F5344CB8AC3E}">
        <p14:creationId xmlns:p14="http://schemas.microsoft.com/office/powerpoint/2010/main" val="29495895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10673</TotalTime>
  <Words>3544</Words>
  <Application>Microsoft Macintosh PowerPoint</Application>
  <PresentationFormat>Widescreen</PresentationFormat>
  <Paragraphs>485</Paragraphs>
  <Slides>61</Slides>
  <Notes>37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61</vt:i4>
      </vt:variant>
    </vt:vector>
  </HeadingPairs>
  <TitlesOfParts>
    <vt:vector size="73" baseType="lpstr">
      <vt:lpstr>Arial</vt:lpstr>
      <vt:lpstr>Bell MT</vt:lpstr>
      <vt:lpstr>Calibri</vt:lpstr>
      <vt:lpstr>Calibri Light</vt:lpstr>
      <vt:lpstr>Cambria Math</vt:lpstr>
      <vt:lpstr>Copperplate</vt:lpstr>
      <vt:lpstr>Copperplate Gothic Bold</vt:lpstr>
      <vt:lpstr>Courier New</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Nikki Hill</dc:creator>
  <cp:lastModifiedBy>Hill, Nicole</cp:lastModifiedBy>
  <cp:revision>448</cp:revision>
  <cp:lastPrinted>2020-08-31T16:18:56Z</cp:lastPrinted>
  <dcterms:created xsi:type="dcterms:W3CDTF">2020-08-28T19:01:49Z</dcterms:created>
  <dcterms:modified xsi:type="dcterms:W3CDTF">2023-05-16T16:49:34Z</dcterms:modified>
</cp:coreProperties>
</file>