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7772400" cx="10058400"/>
  <p:notesSz cx="6858000" cy="9144000"/>
  <p:embeddedFontLst>
    <p:embeddedFont>
      <p:font typeface="Corbel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i18KFrDocb+lsTLiNi7hAOW5Fm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2A327B3-B48B-49F2-A93B-362330C570BA}">
  <a:tblStyle styleId="{E2A327B3-B48B-49F2-A93B-362330C570B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18A95825-55C3-455E-8769-B780BC446264}" styleName="Table_1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Corbel-regular.fnt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Corbel-italic.fntdata"/><Relationship Id="rId14" Type="http://schemas.openxmlformats.org/officeDocument/2006/relationships/font" Target="fonts/Corbel-bold.fntdata"/><Relationship Id="rId17" Type="http://customschemas.google.com/relationships/presentationmetadata" Target="metadata"/><Relationship Id="rId16" Type="http://schemas.openxmlformats.org/officeDocument/2006/relationships/font" Target="fonts/Corbel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1263" y="685800"/>
            <a:ext cx="44354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/>
          <p:nvPr>
            <p:ph idx="2" type="sldImg"/>
          </p:nvPr>
        </p:nvSpPr>
        <p:spPr>
          <a:xfrm>
            <a:off x="1211263" y="685800"/>
            <a:ext cx="44354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" name="Google Shape;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/>
          <p:nvPr>
            <p:ph idx="2" type="sldImg"/>
          </p:nvPr>
        </p:nvSpPr>
        <p:spPr>
          <a:xfrm>
            <a:off x="1433513" y="1143000"/>
            <a:ext cx="39909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" name="Google Shape;64;p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" sz="208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208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:notes"/>
          <p:cNvSpPr/>
          <p:nvPr>
            <p:ph idx="2" type="sldImg"/>
          </p:nvPr>
        </p:nvSpPr>
        <p:spPr>
          <a:xfrm>
            <a:off x="1433513" y="1143000"/>
            <a:ext cx="3990975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" name="Google Shape;79;p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" sz="208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208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211263" y="685800"/>
            <a:ext cx="44354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/>
          <p:nvPr>
            <p:ph idx="2" type="sldImg"/>
          </p:nvPr>
        </p:nvSpPr>
        <p:spPr>
          <a:xfrm>
            <a:off x="1211263" y="685800"/>
            <a:ext cx="44354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211263" y="685800"/>
            <a:ext cx="44354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idx="10" type="dt"/>
          </p:nvPr>
        </p:nvSpPr>
        <p:spPr>
          <a:xfrm>
            <a:off x="355660" y="7513321"/>
            <a:ext cx="825660" cy="259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30775" lIns="61550" spcFirstLastPara="1" rIns="61550" wrap="square" tIns="3077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8"/>
          <p:cNvSpPr txBox="1"/>
          <p:nvPr>
            <p:ph idx="11" type="ftr"/>
          </p:nvPr>
        </p:nvSpPr>
        <p:spPr>
          <a:xfrm>
            <a:off x="1351120" y="7513321"/>
            <a:ext cx="7544130" cy="259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30775" lIns="61550" spcFirstLastPara="1" rIns="61550" wrap="square" tIns="307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21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8"/>
          <p:cNvSpPr txBox="1"/>
          <p:nvPr>
            <p:ph idx="12" type="sldNum"/>
          </p:nvPr>
        </p:nvSpPr>
        <p:spPr>
          <a:xfrm>
            <a:off x="1" y="7513321"/>
            <a:ext cx="338580" cy="259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30775" lIns="61550" spcFirstLastPara="1" rIns="61550" wrap="square" tIns="307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87F00"/>
              </a:buClr>
              <a:buSzPts val="500"/>
              <a:buFont typeface="Corbel"/>
              <a:buNone/>
              <a:defRPr b="0" i="0" sz="550" u="none" cap="none" strike="noStrike">
                <a:solidFill>
                  <a:srgbClr val="687F00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00550" lIns="100550" spcFirstLastPara="1" rIns="100550" wrap="square" tIns="100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40"/>
              <a:buFont typeface="Arial"/>
              <a:buNone/>
            </a:pPr>
            <a:r>
              <a:t/>
            </a:r>
            <a:endParaRPr b="0" i="0" sz="15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7"/>
          <p:cNvSpPr txBox="1"/>
          <p:nvPr>
            <p:ph type="title"/>
          </p:nvPr>
        </p:nvSpPr>
        <p:spPr>
          <a:xfrm>
            <a:off x="292050" y="1863464"/>
            <a:ext cx="4449720" cy="22399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620"/>
            </a:lvl9pPr>
          </a:lstStyle>
          <a:p/>
        </p:txBody>
      </p:sp>
      <p:sp>
        <p:nvSpPr>
          <p:cNvPr id="44" name="Google Shape;44;p17"/>
          <p:cNvSpPr txBox="1"/>
          <p:nvPr>
            <p:ph idx="1" type="subTitle"/>
          </p:nvPr>
        </p:nvSpPr>
        <p:spPr>
          <a:xfrm>
            <a:off x="292050" y="4235758"/>
            <a:ext cx="4449720" cy="186637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310"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5433450" y="1094158"/>
            <a:ext cx="4220700" cy="558370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 txBox="1"/>
          <p:nvPr>
            <p:ph idx="1" type="body"/>
          </p:nvPr>
        </p:nvSpPr>
        <p:spPr>
          <a:xfrm>
            <a:off x="342870" y="6392869"/>
            <a:ext cx="6598680" cy="914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hasCustomPrompt="1" type="title"/>
          </p:nvPr>
        </p:nvSpPr>
        <p:spPr>
          <a:xfrm>
            <a:off x="342870" y="1671478"/>
            <a:ext cx="9372660" cy="296706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3200"/>
            </a:lvl9pPr>
          </a:lstStyle>
          <a:p>
            <a:r>
              <a:t>xx%</a:t>
            </a:r>
          </a:p>
        </p:txBody>
      </p:sp>
      <p:sp>
        <p:nvSpPr>
          <p:cNvPr id="52" name="Google Shape;52;p19"/>
          <p:cNvSpPr txBox="1"/>
          <p:nvPr>
            <p:ph idx="1" type="body"/>
          </p:nvPr>
        </p:nvSpPr>
        <p:spPr>
          <a:xfrm>
            <a:off x="342870" y="4763362"/>
            <a:ext cx="9372660" cy="19656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9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/>
          <p:nvPr>
            <p:ph type="ctrTitle"/>
          </p:nvPr>
        </p:nvSpPr>
        <p:spPr>
          <a:xfrm>
            <a:off x="342879" y="1125136"/>
            <a:ext cx="9372660" cy="310170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720"/>
            </a:lvl9pPr>
          </a:lstStyle>
          <a:p/>
        </p:txBody>
      </p:sp>
      <p:sp>
        <p:nvSpPr>
          <p:cNvPr id="17" name="Google Shape;17;p10"/>
          <p:cNvSpPr txBox="1"/>
          <p:nvPr>
            <p:ph idx="1" type="subTitle"/>
          </p:nvPr>
        </p:nvSpPr>
        <p:spPr>
          <a:xfrm>
            <a:off x="342870" y="4282678"/>
            <a:ext cx="9372660" cy="119770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80"/>
            </a:lvl9pPr>
          </a:lstStyle>
          <a:p/>
        </p:txBody>
      </p:sp>
      <p:sp>
        <p:nvSpPr>
          <p:cNvPr id="18" name="Google Shape;18;p10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1"/>
          <p:cNvSpPr txBox="1"/>
          <p:nvPr>
            <p:ph type="title"/>
          </p:nvPr>
        </p:nvSpPr>
        <p:spPr>
          <a:xfrm>
            <a:off x="342870" y="3250174"/>
            <a:ext cx="9372660" cy="1272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960"/>
            </a:lvl9pPr>
          </a:lstStyle>
          <a:p/>
        </p:txBody>
      </p:sp>
      <p:sp>
        <p:nvSpPr>
          <p:cNvPr id="21" name="Google Shape;21;p11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2"/>
          <p:cNvSpPr txBox="1"/>
          <p:nvPr>
            <p:ph type="title"/>
          </p:nvPr>
        </p:nvSpPr>
        <p:spPr>
          <a:xfrm>
            <a:off x="342870" y="672482"/>
            <a:ext cx="9372660" cy="8654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12"/>
          <p:cNvSpPr txBox="1"/>
          <p:nvPr>
            <p:ph idx="1" type="body"/>
          </p:nvPr>
        </p:nvSpPr>
        <p:spPr>
          <a:xfrm>
            <a:off x="342870" y="1741518"/>
            <a:ext cx="9372660" cy="5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3"/>
          <p:cNvSpPr txBox="1"/>
          <p:nvPr>
            <p:ph type="title"/>
          </p:nvPr>
        </p:nvSpPr>
        <p:spPr>
          <a:xfrm>
            <a:off x="342870" y="672482"/>
            <a:ext cx="9372660" cy="8654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" type="body"/>
          </p:nvPr>
        </p:nvSpPr>
        <p:spPr>
          <a:xfrm>
            <a:off x="342872" y="1741518"/>
            <a:ext cx="4399890" cy="5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4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9pPr>
          </a:lstStyle>
          <a:p/>
        </p:txBody>
      </p:sp>
      <p:sp>
        <p:nvSpPr>
          <p:cNvPr id="29" name="Google Shape;29;p13"/>
          <p:cNvSpPr txBox="1"/>
          <p:nvPr>
            <p:ph idx="2" type="body"/>
          </p:nvPr>
        </p:nvSpPr>
        <p:spPr>
          <a:xfrm>
            <a:off x="5315642" y="1741518"/>
            <a:ext cx="4399890" cy="5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4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9pPr>
          </a:lstStyle>
          <a:p/>
        </p:txBody>
      </p:sp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 txBox="1"/>
          <p:nvPr>
            <p:ph type="title"/>
          </p:nvPr>
        </p:nvSpPr>
        <p:spPr>
          <a:xfrm>
            <a:off x="342870" y="672482"/>
            <a:ext cx="9372660" cy="8654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/>
          <p:nvPr>
            <p:ph type="title"/>
          </p:nvPr>
        </p:nvSpPr>
        <p:spPr>
          <a:xfrm>
            <a:off x="342870" y="839574"/>
            <a:ext cx="3088800" cy="114194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640"/>
            </a:lvl9pPr>
          </a:lstStyle>
          <a:p/>
        </p:txBody>
      </p:sp>
      <p:sp>
        <p:nvSpPr>
          <p:cNvPr id="36" name="Google Shape;36;p15"/>
          <p:cNvSpPr txBox="1"/>
          <p:nvPr>
            <p:ph idx="1" type="body"/>
          </p:nvPr>
        </p:nvSpPr>
        <p:spPr>
          <a:xfrm>
            <a:off x="342870" y="2099841"/>
            <a:ext cx="3088800" cy="48044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2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32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320"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539276" y="680227"/>
            <a:ext cx="7004580" cy="618165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5280"/>
            </a:lvl9pPr>
          </a:lstStyle>
          <a:p/>
        </p:txBody>
      </p:sp>
      <p:sp>
        <p:nvSpPr>
          <p:cNvPr id="40" name="Google Shape;40;p16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342870" y="672482"/>
            <a:ext cx="9372660" cy="8654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342870" y="1741518"/>
            <a:ext cx="9372660" cy="516256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54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2" type="sldNum"/>
          </p:nvPr>
        </p:nvSpPr>
        <p:spPr>
          <a:xfrm>
            <a:off x="9319705" y="7046639"/>
            <a:ext cx="603570" cy="59477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Google Shape;58;p1"/>
          <p:cNvGraphicFramePr/>
          <p:nvPr/>
        </p:nvGraphicFramePr>
        <p:xfrm>
          <a:off x="464095" y="200146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{E2A327B3-B48B-49F2-A93B-362330C570BA}</a:tableStyleId>
              </a:tblPr>
              <a:tblGrid>
                <a:gridCol w="2643025"/>
                <a:gridCol w="6652375"/>
              </a:tblGrid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10:00 AM - 10:20 AM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Welcome, Process Overview, and Community Connections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10:20 AM - 10:30 AM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Introduction to the Earth and Environmental Sciences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691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highlight>
                            <a:schemeClr val="lt1"/>
                          </a:highlight>
                        </a:rPr>
                        <a:t>10:30 AM - 11:30 AM</a:t>
                      </a:r>
                      <a:endParaRPr sz="1800" u="none" cap="none" strike="noStrike">
                        <a:highlight>
                          <a:schemeClr val="lt1"/>
                        </a:highlight>
                      </a:endParaRPr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highlight>
                            <a:schemeClr val="lt1"/>
                          </a:highlight>
                        </a:rPr>
                        <a:t>Panel Discussion: Pathways to the Earth and Environmental Sciences</a:t>
                      </a:r>
                      <a:endParaRPr sz="1800" u="none" cap="none" strike="noStrike">
                        <a:highlight>
                          <a:schemeClr val="lt1"/>
                        </a:highlight>
                      </a:endParaRPr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11:30 AM - 11:45 AM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Break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11:45 AM - 12:45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Support Map Exercise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12:45 PM - 1:55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Working Lunch and Outdoor Break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1:55 PM - 2:00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Lunch Recap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highlight>
                            <a:schemeClr val="lt1"/>
                          </a:highlight>
                        </a:rPr>
                        <a:t>2:00 PM - 3:00 PM</a:t>
                      </a:r>
                      <a:endParaRPr sz="1800" u="none" cap="none" strike="noStrike">
                        <a:highlight>
                          <a:schemeClr val="lt1"/>
                        </a:highlight>
                      </a:endParaRPr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highlight>
                            <a:schemeClr val="lt1"/>
                          </a:highlight>
                        </a:rPr>
                        <a:t>Panel Discussion: What Mentoring Means to Me</a:t>
                      </a:r>
                      <a:endParaRPr sz="1800" u="none" cap="none" strike="noStrike">
                        <a:highlight>
                          <a:schemeClr val="lt1"/>
                        </a:highlight>
                      </a:endParaRPr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3:00 PM - 3:35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solidFill>
                            <a:schemeClr val="dk1"/>
                          </a:solidFill>
                        </a:rPr>
                        <a:t>Growing Equitable Inclusion 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3:35 PM – 3:40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Break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415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3:40 PM - 4:10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solidFill>
                            <a:schemeClr val="dk1"/>
                          </a:solidFill>
                        </a:rPr>
                        <a:t>Communication and Connecting Toolkit 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  <a:tr h="691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4:10 PM - 4:30 PM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/>
                        <a:t>Concluding Remarks, Resources, Evaluation, Mentee-Mentor Connections </a:t>
                      </a:r>
                      <a:endParaRPr sz="1800" u="none" cap="none" strike="noStrike"/>
                    </a:p>
                  </a:txBody>
                  <a:tcPr marT="69850" marB="69850" marR="69850" marL="69850"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pic>
        <p:nvPicPr>
          <p:cNvPr id="59" name="Google Shape;5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08739" y="348001"/>
            <a:ext cx="4432164" cy="1023496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"/>
          <p:cNvSpPr txBox="1"/>
          <p:nvPr>
            <p:ph idx="4294967295" type="ctrTitle"/>
          </p:nvPr>
        </p:nvSpPr>
        <p:spPr>
          <a:xfrm>
            <a:off x="386839" y="1492417"/>
            <a:ext cx="9372660" cy="629970"/>
          </a:xfrm>
          <a:prstGeom prst="rect">
            <a:avLst/>
          </a:prstGeom>
          <a:noFill/>
          <a:ln>
            <a:noFill/>
          </a:ln>
        </p:spPr>
        <p:txBody>
          <a:bodyPr anchorCtr="0" anchor="t" bIns="100550" lIns="100550" spcFirstLastPara="1" rIns="100550" wrap="square" tIns="1005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i="0" lang="en" sz="1892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PROGRESS Mentoring Workshop Agenda</a:t>
            </a:r>
            <a:endParaRPr b="1" i="0" sz="1892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Google Shape;66;p2"/>
          <p:cNvGraphicFramePr/>
          <p:nvPr/>
        </p:nvGraphicFramePr>
        <p:xfrm>
          <a:off x="526952" y="149694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{18A95825-55C3-455E-8769-B780BC446264}</a:tableStyleId>
              </a:tblPr>
              <a:tblGrid>
                <a:gridCol w="3165700"/>
                <a:gridCol w="867525"/>
                <a:gridCol w="912400"/>
                <a:gridCol w="700975"/>
                <a:gridCol w="945800"/>
                <a:gridCol w="633800"/>
                <a:gridCol w="1011175"/>
                <a:gridCol w="767150"/>
              </a:tblGrid>
              <a:tr h="594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lang="en" sz="2100" u="none" cap="none" strike="noStrike"/>
                        <a:t>Name</a:t>
                      </a:r>
                      <a:endParaRPr sz="2100" u="none" cap="none" strike="noStrike"/>
                    </a:p>
                  </a:txBody>
                  <a:tcPr marT="37725" marB="37725" marR="75450" marL="75450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E75B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E75B5"/>
                    </a:solidFill>
                  </a:tcPr>
                </a:tc>
              </a:tr>
              <a:tr h="3025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9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8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7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0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3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/>
                    </a:p>
                  </a:txBody>
                  <a:tcPr marT="37725" marB="37725" marR="75450" marL="75450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7" name="Google Shape;67;p2"/>
          <p:cNvSpPr txBox="1"/>
          <p:nvPr/>
        </p:nvSpPr>
        <p:spPr>
          <a:xfrm>
            <a:off x="3730344" y="1580754"/>
            <a:ext cx="83127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Intellectual Community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 txBox="1"/>
          <p:nvPr/>
        </p:nvSpPr>
        <p:spPr>
          <a:xfrm>
            <a:off x="4560154" y="1560294"/>
            <a:ext cx="91245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Professional Development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 txBox="1"/>
          <p:nvPr/>
        </p:nvSpPr>
        <p:spPr>
          <a:xfrm rot="749">
            <a:off x="5892302" y="1560294"/>
            <a:ext cx="151503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Networking &amp; Sponsorship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 txBox="1"/>
          <p:nvPr/>
        </p:nvSpPr>
        <p:spPr>
          <a:xfrm>
            <a:off x="5472551" y="1560293"/>
            <a:ext cx="68475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Role 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Models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 txBox="1"/>
          <p:nvPr/>
        </p:nvSpPr>
        <p:spPr>
          <a:xfrm>
            <a:off x="7068372" y="1560293"/>
            <a:ext cx="68475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Safe 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Space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"/>
          <p:cNvSpPr txBox="1"/>
          <p:nvPr/>
        </p:nvSpPr>
        <p:spPr>
          <a:xfrm>
            <a:off x="7636793" y="1580752"/>
            <a:ext cx="122199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Kindness &amp; Belonging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 txBox="1"/>
          <p:nvPr/>
        </p:nvSpPr>
        <p:spPr>
          <a:xfrm>
            <a:off x="8664200" y="1560292"/>
            <a:ext cx="867240" cy="457036"/>
          </a:xfrm>
          <a:prstGeom prst="rect">
            <a:avLst/>
          </a:prstGeom>
          <a:noFill/>
          <a:ln>
            <a:noFill/>
          </a:ln>
        </p:spPr>
        <p:txBody>
          <a:bodyPr anchorCtr="0" anchor="t" bIns="75425" lIns="75425" spcFirstLastPara="1" rIns="75425" wrap="square" tIns="75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9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Values &amp; Identity</a:t>
            </a:r>
            <a:endParaRPr b="0" i="0" sz="99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1212" y="6750612"/>
            <a:ext cx="2216088" cy="511748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2"/>
          <p:cNvSpPr txBox="1"/>
          <p:nvPr/>
        </p:nvSpPr>
        <p:spPr>
          <a:xfrm>
            <a:off x="601088" y="912089"/>
            <a:ext cx="6020520" cy="482405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 is in your ecosystem of support?</a:t>
            </a:r>
            <a:endParaRPr b="0" i="0" sz="264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"/>
          <p:cNvSpPr/>
          <p:nvPr/>
        </p:nvSpPr>
        <p:spPr>
          <a:xfrm>
            <a:off x="4405948" y="3294149"/>
            <a:ext cx="1312740" cy="807840"/>
          </a:xfrm>
          <a:prstGeom prst="ellipse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20" u="none" cap="none" strike="noStrike">
              <a:solidFill>
                <a:srgbClr val="66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"/>
          <p:cNvSpPr/>
          <p:nvPr/>
        </p:nvSpPr>
        <p:spPr>
          <a:xfrm>
            <a:off x="4004272" y="4910264"/>
            <a:ext cx="1312740" cy="807840"/>
          </a:xfrm>
          <a:prstGeom prst="ellipse">
            <a:avLst/>
          </a:prstGeom>
          <a:noFill/>
          <a:ln cap="flat" cmpd="sng" w="38100">
            <a:solidFill>
              <a:srgbClr val="2E75B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Safe space</a:t>
            </a:r>
            <a:endParaRPr b="0" i="0" sz="121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3"/>
          <p:cNvSpPr/>
          <p:nvPr/>
        </p:nvSpPr>
        <p:spPr>
          <a:xfrm>
            <a:off x="5469133" y="4909773"/>
            <a:ext cx="1527240" cy="808500"/>
          </a:xfrm>
          <a:prstGeom prst="ellipse">
            <a:avLst/>
          </a:prstGeom>
          <a:noFill/>
          <a:ln cap="flat" cmpd="sng" w="38100">
            <a:solidFill>
              <a:srgbClr val="2E75B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Kindness and Belonging</a:t>
            </a:r>
            <a:endParaRPr b="1" i="0" sz="132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3"/>
          <p:cNvSpPr/>
          <p:nvPr/>
        </p:nvSpPr>
        <p:spPr>
          <a:xfrm>
            <a:off x="6308673" y="4161016"/>
            <a:ext cx="1486650" cy="807840"/>
          </a:xfrm>
          <a:prstGeom prst="ellipse">
            <a:avLst/>
          </a:prstGeom>
          <a:noFill/>
          <a:ln cap="flat" cmpd="sng" w="38100">
            <a:solidFill>
              <a:srgbClr val="2E75B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Values and Identity</a:t>
            </a:r>
            <a:endParaRPr b="0" i="0" sz="121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3"/>
          <p:cNvSpPr txBox="1"/>
          <p:nvPr/>
        </p:nvSpPr>
        <p:spPr>
          <a:xfrm>
            <a:off x="4660666" y="3456835"/>
            <a:ext cx="1057980" cy="482405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</a:t>
            </a:r>
            <a:endParaRPr b="0" i="0" sz="121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3"/>
          <p:cNvSpPr txBox="1"/>
          <p:nvPr/>
        </p:nvSpPr>
        <p:spPr>
          <a:xfrm>
            <a:off x="5577261" y="5913886"/>
            <a:ext cx="2218260" cy="482405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Well-being</a:t>
            </a:r>
            <a:endParaRPr b="0" i="0" sz="264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" name="Google Shape;87;p3"/>
          <p:cNvCxnSpPr/>
          <p:nvPr/>
        </p:nvCxnSpPr>
        <p:spPr>
          <a:xfrm flipH="1">
            <a:off x="4797566" y="4120155"/>
            <a:ext cx="256080" cy="789690"/>
          </a:xfrm>
          <a:prstGeom prst="straightConnector1">
            <a:avLst/>
          </a:prstGeom>
          <a:noFill/>
          <a:ln cap="flat" cmpd="sng" w="28575">
            <a:solidFill>
              <a:srgbClr val="2E75B5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cxnSp>
        <p:nvCxnSpPr>
          <p:cNvPr id="88" name="Google Shape;88;p3"/>
          <p:cNvCxnSpPr/>
          <p:nvPr/>
        </p:nvCxnSpPr>
        <p:spPr>
          <a:xfrm>
            <a:off x="5317061" y="4070205"/>
            <a:ext cx="660000" cy="858000"/>
          </a:xfrm>
          <a:prstGeom prst="straightConnector1">
            <a:avLst/>
          </a:prstGeom>
          <a:noFill/>
          <a:ln cap="flat" cmpd="sng" w="28575">
            <a:solidFill>
              <a:srgbClr val="2E75B5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cxnSp>
        <p:nvCxnSpPr>
          <p:cNvPr id="89" name="Google Shape;89;p3"/>
          <p:cNvCxnSpPr>
            <a:endCxn id="84" idx="1"/>
          </p:cNvCxnSpPr>
          <p:nvPr/>
        </p:nvCxnSpPr>
        <p:spPr>
          <a:xfrm>
            <a:off x="5672888" y="3839521"/>
            <a:ext cx="853500" cy="439800"/>
          </a:xfrm>
          <a:prstGeom prst="straightConnector1">
            <a:avLst/>
          </a:prstGeom>
          <a:noFill/>
          <a:ln cap="flat" cmpd="sng" w="28575">
            <a:solidFill>
              <a:srgbClr val="2E75B5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sp>
        <p:nvSpPr>
          <p:cNvPr id="90" name="Google Shape;90;p3"/>
          <p:cNvSpPr/>
          <p:nvPr/>
        </p:nvSpPr>
        <p:spPr>
          <a:xfrm>
            <a:off x="6152095" y="2529921"/>
            <a:ext cx="1703790" cy="807840"/>
          </a:xfrm>
          <a:prstGeom prst="ellipse">
            <a:avLst/>
          </a:prstGeom>
          <a:noFill/>
          <a:ln cap="flat" cmpd="sng" w="38100">
            <a:solidFill>
              <a:srgbClr val="FFC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Professional development</a:t>
            </a:r>
            <a:endParaRPr b="0" i="0" sz="121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3"/>
          <p:cNvSpPr/>
          <p:nvPr/>
        </p:nvSpPr>
        <p:spPr>
          <a:xfrm>
            <a:off x="4721475" y="1924324"/>
            <a:ext cx="1564785" cy="807840"/>
          </a:xfrm>
          <a:prstGeom prst="ellipse">
            <a:avLst/>
          </a:prstGeom>
          <a:noFill/>
          <a:ln cap="flat" cmpd="sng" w="38100">
            <a:solidFill>
              <a:srgbClr val="FFC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Intellectual Community</a:t>
            </a:r>
            <a:endParaRPr b="1" i="0" sz="132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"/>
          <p:cNvSpPr txBox="1"/>
          <p:nvPr/>
        </p:nvSpPr>
        <p:spPr>
          <a:xfrm>
            <a:off x="4660666" y="3456835"/>
            <a:ext cx="1057980" cy="482405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</a:t>
            </a:r>
            <a:endParaRPr b="0" i="0" sz="121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"/>
          <p:cNvSpPr txBox="1"/>
          <p:nvPr/>
        </p:nvSpPr>
        <p:spPr>
          <a:xfrm>
            <a:off x="7238298" y="1700335"/>
            <a:ext cx="2288880" cy="888670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Getting your work done</a:t>
            </a:r>
            <a:endParaRPr b="0" i="0" sz="2640" u="none" cap="none" strike="noStrik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" name="Google Shape;94;p3"/>
          <p:cNvCxnSpPr/>
          <p:nvPr/>
        </p:nvCxnSpPr>
        <p:spPr>
          <a:xfrm flipH="1" rot="10800000">
            <a:off x="5189700" y="2724476"/>
            <a:ext cx="127380" cy="545820"/>
          </a:xfrm>
          <a:prstGeom prst="straightConnector1">
            <a:avLst/>
          </a:prstGeom>
          <a:noFill/>
          <a:ln cap="flat" cmpd="sng" w="28575">
            <a:solidFill>
              <a:srgbClr val="FFC000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cxnSp>
        <p:nvCxnSpPr>
          <p:cNvPr id="95" name="Google Shape;95;p3"/>
          <p:cNvCxnSpPr>
            <a:stCxn id="92" idx="7"/>
          </p:cNvCxnSpPr>
          <p:nvPr/>
        </p:nvCxnSpPr>
        <p:spPr>
          <a:xfrm flipH="1" rot="10800000">
            <a:off x="5526484" y="3219551"/>
            <a:ext cx="875100" cy="192900"/>
          </a:xfrm>
          <a:prstGeom prst="straightConnector1">
            <a:avLst/>
          </a:prstGeom>
          <a:noFill/>
          <a:ln cap="flat" cmpd="sng" w="28575">
            <a:solidFill>
              <a:srgbClr val="FFC000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sp>
        <p:nvSpPr>
          <p:cNvPr id="96" name="Google Shape;96;p3"/>
          <p:cNvSpPr/>
          <p:nvPr/>
        </p:nvSpPr>
        <p:spPr>
          <a:xfrm>
            <a:off x="2341528" y="2724235"/>
            <a:ext cx="1780350" cy="80784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Networking and Sponsorship</a:t>
            </a:r>
            <a:endParaRPr b="1" i="0" sz="132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3"/>
          <p:cNvSpPr/>
          <p:nvPr/>
        </p:nvSpPr>
        <p:spPr>
          <a:xfrm>
            <a:off x="2094164" y="3645540"/>
            <a:ext cx="1780350" cy="97185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7700" lIns="75425" spcFirstLastPara="1" rIns="75425" wrap="square" tIns="37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32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Role Models</a:t>
            </a:r>
            <a:endParaRPr b="1" i="0" sz="132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3"/>
          <p:cNvSpPr txBox="1"/>
          <p:nvPr/>
        </p:nvSpPr>
        <p:spPr>
          <a:xfrm>
            <a:off x="402378" y="1906330"/>
            <a:ext cx="2288880" cy="1294936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Career Advancement Support</a:t>
            </a:r>
            <a:endParaRPr b="0" i="0" sz="264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" name="Google Shape;99;p3"/>
          <p:cNvCxnSpPr/>
          <p:nvPr/>
        </p:nvCxnSpPr>
        <p:spPr>
          <a:xfrm flipH="1">
            <a:off x="3874318" y="3795569"/>
            <a:ext cx="531630" cy="33594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cxnSp>
        <p:nvCxnSpPr>
          <p:cNvPr id="100" name="Google Shape;100;p3"/>
          <p:cNvCxnSpPr/>
          <p:nvPr/>
        </p:nvCxnSpPr>
        <p:spPr>
          <a:xfrm rot="10800000">
            <a:off x="4121891" y="3191398"/>
            <a:ext cx="445830" cy="24915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triangle"/>
            <a:tailEnd len="med" w="med" type="triangle"/>
          </a:ln>
        </p:spPr>
      </p:cxnSp>
      <p:sp>
        <p:nvSpPr>
          <p:cNvPr id="101" name="Google Shape;101;p3"/>
          <p:cNvSpPr txBox="1"/>
          <p:nvPr/>
        </p:nvSpPr>
        <p:spPr>
          <a:xfrm>
            <a:off x="771838" y="739464"/>
            <a:ext cx="8424900" cy="482405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Professional Ecosystem Support Mapping Activity</a:t>
            </a:r>
            <a:endParaRPr b="0" i="0" sz="26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" name="Google Shape;10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5491" y="6948424"/>
            <a:ext cx="2216088" cy="511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8474492" y="3872602"/>
            <a:ext cx="2216088" cy="51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4"/>
          <p:cNvSpPr/>
          <p:nvPr/>
        </p:nvSpPr>
        <p:spPr>
          <a:xfrm>
            <a:off x="629261" y="4451005"/>
            <a:ext cx="923394" cy="285125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4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"/>
          <p:cNvSpPr txBox="1"/>
          <p:nvPr/>
        </p:nvSpPr>
        <p:spPr>
          <a:xfrm rot="-5400000">
            <a:off x="-1215850" y="4769296"/>
            <a:ext cx="4177260" cy="888670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Social Identity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Flower Power Exercise</a:t>
            </a:r>
            <a:endParaRPr b="0" i="0" sz="26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hape&#10;&#10;Description automatically generated with low confidence" id="110" name="Google Shape;11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1789052" y="691813"/>
            <a:ext cx="6588544" cy="6513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8570870" y="3844216"/>
            <a:ext cx="2216088" cy="51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 txBox="1"/>
          <p:nvPr/>
        </p:nvSpPr>
        <p:spPr>
          <a:xfrm rot="-5400000">
            <a:off x="-1948822" y="4189375"/>
            <a:ext cx="5428039" cy="888670"/>
          </a:xfrm>
          <a:prstGeom prst="rect">
            <a:avLst/>
          </a:prstGeom>
          <a:noFill/>
          <a:ln>
            <a:noFill/>
          </a:ln>
        </p:spPr>
        <p:txBody>
          <a:bodyPr anchorCtr="0" anchor="t" bIns="37700" lIns="75425" spcFirstLastPara="1" rIns="75425" wrap="square" tIns="37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Social Identity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4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Flower Power Examples</a:t>
            </a:r>
            <a:endParaRPr b="0" i="0" sz="264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" name="Google Shape;11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1741341" y="94425"/>
            <a:ext cx="7097613" cy="765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"/>
          <p:cNvSpPr txBox="1"/>
          <p:nvPr/>
        </p:nvSpPr>
        <p:spPr>
          <a:xfrm rot="-5400000">
            <a:off x="2596817" y="2328725"/>
            <a:ext cx="6122332" cy="3399635"/>
          </a:xfrm>
          <a:prstGeom prst="rect">
            <a:avLst/>
          </a:prstGeom>
          <a:noFill/>
          <a:ln>
            <a:noFill/>
          </a:ln>
        </p:spPr>
        <p:txBody>
          <a:bodyPr anchorCtr="0" anchor="t" bIns="73925" lIns="147850" spcFirstLastPara="1" rIns="147850" wrap="square" tIns="73925">
            <a:normAutofit/>
          </a:bodyPr>
          <a:lstStyle/>
          <a:p>
            <a:pPr indent="-335583" lvl="0" marL="335583" marR="0" rtl="0" algn="l">
              <a:lnSpc>
                <a:spcPct val="80000"/>
              </a:lnSpc>
              <a:spcBef>
                <a:spcPts val="1681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something that you can do in the </a:t>
            </a:r>
            <a:r>
              <a:rPr b="1" i="0" lang="en" sz="1600" u="none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NEXT 2 WEEKS</a:t>
            </a:r>
            <a:r>
              <a:rPr b="0" i="0" lang="en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that will help make this workshop be most useful in your continued discovery about science?</a:t>
            </a:r>
            <a:endParaRPr/>
          </a:p>
          <a:p>
            <a:pPr indent="0" lvl="0" marL="1098269" marR="0" rtl="0" algn="l">
              <a:lnSpc>
                <a:spcPct val="80000"/>
              </a:lnSpc>
              <a:spcBef>
                <a:spcPts val="1681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1681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8777863" y="3668520"/>
            <a:ext cx="1700935" cy="392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-672422" y="2397865"/>
            <a:ext cx="6122331" cy="293409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6"/>
          <p:cNvSpPr txBox="1"/>
          <p:nvPr/>
        </p:nvSpPr>
        <p:spPr>
          <a:xfrm rot="-5400000">
            <a:off x="-3198331" y="3198330"/>
            <a:ext cx="7772400" cy="1375737"/>
          </a:xfrm>
          <a:prstGeom prst="rect">
            <a:avLst/>
          </a:prstGeom>
          <a:noFill/>
          <a:ln>
            <a:noFill/>
          </a:ln>
        </p:spPr>
        <p:txBody>
          <a:bodyPr anchorCtr="0" anchor="t" bIns="219600" lIns="219600" spcFirstLastPara="1" rIns="219600" wrap="square" tIns="2196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i="0" lang="en" sz="2702" u="none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SMART GOALS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Ilana Pollack</dc:creator>
</cp:coreProperties>
</file>