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79" r:id="rId3"/>
    <p:sldId id="276" r:id="rId4"/>
    <p:sldId id="259" r:id="rId5"/>
    <p:sldId id="257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58" r:id="rId24"/>
    <p:sldId id="281" r:id="rId25"/>
    <p:sldId id="280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2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DEE49-B95E-9A4F-BC21-2DCF7C612E2A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FD33-8639-B44A-930A-A889E05B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64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DEE49-B95E-9A4F-BC21-2DCF7C612E2A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FD33-8639-B44A-930A-A889E05B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70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DEE49-B95E-9A4F-BC21-2DCF7C612E2A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FD33-8639-B44A-930A-A889E05B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6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DEE49-B95E-9A4F-BC21-2DCF7C612E2A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FD33-8639-B44A-930A-A889E05B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96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DEE49-B95E-9A4F-BC21-2DCF7C612E2A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FD33-8639-B44A-930A-A889E05B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5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DEE49-B95E-9A4F-BC21-2DCF7C612E2A}" type="datetimeFigureOut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FD33-8639-B44A-930A-A889E05B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1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DEE49-B95E-9A4F-BC21-2DCF7C612E2A}" type="datetimeFigureOut">
              <a:rPr lang="en-US" smtClean="0"/>
              <a:t>6/20/19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FD33-8639-B44A-930A-A889E05B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4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DEE49-B95E-9A4F-BC21-2DCF7C612E2A}" type="datetimeFigureOut">
              <a:rPr lang="en-US" smtClean="0"/>
              <a:t>6/20/19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FD33-8639-B44A-930A-A889E05B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5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DEE49-B95E-9A4F-BC21-2DCF7C612E2A}" type="datetimeFigureOut">
              <a:rPr lang="en-US" smtClean="0"/>
              <a:t>6/20/19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FD33-8639-B44A-930A-A889E05B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6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DEE49-B95E-9A4F-BC21-2DCF7C612E2A}" type="datetimeFigureOut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FD33-8639-B44A-930A-A889E05B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36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DEE49-B95E-9A4F-BC21-2DCF7C612E2A}" type="datetimeFigureOut">
              <a:rPr lang="en-US" smtClean="0"/>
              <a:t>6/20/19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FD33-8639-B44A-930A-A889E05B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7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DEE49-B95E-9A4F-BC21-2DCF7C612E2A}" type="datetimeFigureOut">
              <a:rPr lang="en-US" smtClean="0"/>
              <a:t>6/20/19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FD33-8639-B44A-930A-A889E05BB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3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ps.gov/subjects/climatechange/effectsinparks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Personal Temperature Experiences in the National Parks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7638"/>
            <a:ext cx="9141513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91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843" y="0"/>
            <a:ext cx="5143500" cy="68580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0148" y="5433960"/>
            <a:ext cx="2443852" cy="1424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715" y="-67353"/>
            <a:ext cx="51435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726" y="4750605"/>
            <a:ext cx="5126511" cy="210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22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3382" y="3194467"/>
            <a:ext cx="4258131" cy="18988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382" y="0"/>
            <a:ext cx="4258131" cy="3194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439" y="4962489"/>
            <a:ext cx="4373561" cy="1895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10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829152"/>
            <a:ext cx="9144000" cy="50288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200" y="5022625"/>
            <a:ext cx="1183440" cy="1616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221491" cy="22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67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513" cy="68580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01" y="274638"/>
            <a:ext cx="2713253" cy="17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0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178087"/>
            <a:ext cx="9144000" cy="50288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1513" cy="4240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5687" y="5975192"/>
            <a:ext cx="58873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Zion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047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854" y="0"/>
            <a:ext cx="4267844" cy="6225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30075" cy="3473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473501"/>
            <a:ext cx="4262309" cy="3197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700" y="3473501"/>
            <a:ext cx="2538375" cy="3384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97957" y="6408177"/>
            <a:ext cx="146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Bryce Canyon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373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62" y="211682"/>
            <a:ext cx="4465735" cy="6514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58714" cy="5811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293" y="6065767"/>
            <a:ext cx="406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Grand  Staircase Escalante </a:t>
            </a:r>
          </a:p>
          <a:p>
            <a:r>
              <a:rPr lang="en-US" dirty="0" smtClean="0"/>
              <a:t>(inside &amp; outside of cut bank shelter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137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0155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17" y="1710290"/>
            <a:ext cx="3860783" cy="51477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538" y="0"/>
            <a:ext cx="2049462" cy="2732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050" y="0"/>
            <a:ext cx="2539488" cy="19051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31078" y="5590316"/>
            <a:ext cx="151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Grand Canyon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202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826" y="279034"/>
            <a:ext cx="4373385" cy="6379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04424" cy="3454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03743"/>
            <a:ext cx="4604424" cy="34542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1897" y="279034"/>
            <a:ext cx="131234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Mesa Verde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231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172" y="0"/>
            <a:ext cx="470155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16845" cy="2713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9084"/>
            <a:ext cx="3599187" cy="47989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5189" y="6158007"/>
            <a:ext cx="298880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Black Canyon of the Gunnison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86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Photos are released by Sarah Fortner for educational use.</a:t>
            </a:r>
          </a:p>
          <a:p>
            <a:r>
              <a:rPr lang="en-US" dirty="0" smtClean="0"/>
              <a:t>Graphs were generated using a </a:t>
            </a:r>
            <a:r>
              <a:rPr lang="en-US" dirty="0" err="1" smtClean="0"/>
              <a:t>PocketLab</a:t>
            </a:r>
            <a:r>
              <a:rPr lang="en-US" dirty="0" smtClean="0"/>
              <a:t>™ Weather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77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327" y="269413"/>
            <a:ext cx="4241458" cy="6186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728"/>
            <a:ext cx="4027267" cy="3021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29864" cy="39064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5337" y="1286927"/>
            <a:ext cx="2571453" cy="5571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01897" y="192438"/>
            <a:ext cx="171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Rocky Mountain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02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group should share one environmental or personal factor important to temperature experience during a hike</a:t>
            </a:r>
          </a:p>
          <a:p>
            <a:r>
              <a:rPr lang="en-US" dirty="0" smtClean="0"/>
              <a:t>Share out why understanding diverse environmental or built environment experiences is important to community planning.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630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Two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dirty="0" smtClean="0"/>
              <a:t>The following shows the high temperature measured during a single hike using a </a:t>
            </a:r>
            <a:r>
              <a:rPr lang="en-US" sz="2000" dirty="0" err="1" smtClean="0"/>
              <a:t>PocketLab</a:t>
            </a:r>
            <a:r>
              <a:rPr lang="en-US" sz="2000" dirty="0" smtClean="0"/>
              <a:t> Weather</a:t>
            </a:r>
            <a:r>
              <a:rPr lang="en-US" sz="2000" dirty="0"/>
              <a:t>™</a:t>
            </a:r>
            <a:r>
              <a:rPr lang="en-US" sz="2000" dirty="0" smtClean="0"/>
              <a:t> compared with high temperatures from the day of the hike and historical daily high temperatures from </a:t>
            </a:r>
            <a:r>
              <a:rPr lang="en-US" sz="2000" dirty="0" err="1" smtClean="0"/>
              <a:t>Weather.com</a:t>
            </a:r>
            <a:r>
              <a:rPr lang="en-US" sz="2000" dirty="0" smtClean="0"/>
              <a:t> &amp; changes in the ratio of daily record high and low temperatures from </a:t>
            </a:r>
            <a:r>
              <a:rPr lang="en-US" sz="2000" dirty="0" err="1" smtClean="0"/>
              <a:t>Menne</a:t>
            </a:r>
            <a:r>
              <a:rPr lang="en-US" sz="2000" dirty="0" smtClean="0"/>
              <a:t> et al., 2012.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Questions:</a:t>
            </a:r>
          </a:p>
          <a:p>
            <a:pPr marL="514350" indent="-514350">
              <a:buAutoNum type="arabicParenR"/>
            </a:pPr>
            <a:r>
              <a:rPr lang="en-US" sz="2000" dirty="0" smtClean="0"/>
              <a:t>How did high temperatures from a single hike compare to daily high temperatures?</a:t>
            </a:r>
          </a:p>
          <a:p>
            <a:pPr marL="514350" indent="-514350">
              <a:buAutoNum type="arabicParenR"/>
            </a:pPr>
            <a:r>
              <a:rPr lang="en-US" sz="2000" dirty="0" smtClean="0"/>
              <a:t>Were most of the met station daily highs higher or lower than the long term (30+ year) average? </a:t>
            </a:r>
          </a:p>
          <a:p>
            <a:pPr marL="514350" indent="-514350">
              <a:buAutoNum type="arabicParenR"/>
            </a:pPr>
            <a:r>
              <a:rPr lang="en-US" sz="2000" dirty="0" smtClean="0"/>
              <a:t>Is that consistent with long term trends in daily high temperatures?</a:t>
            </a:r>
          </a:p>
          <a:p>
            <a:pPr marL="514350" indent="-514350">
              <a:buAutoNum type="arabicParenR"/>
            </a:pPr>
            <a:r>
              <a:rPr lang="en-US" sz="2000" dirty="0" smtClean="0"/>
              <a:t>Reflecting on the trends you see, why might it be hard for people to understand climate change over longer time periods when they think about their own temperature experiences.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302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6700" y="610763"/>
            <a:ext cx="8589264" cy="5852160"/>
            <a:chOff x="266700" y="610763"/>
            <a:chExt cx="8589264" cy="5852160"/>
          </a:xfrm>
        </p:grpSpPr>
        <p:pic>
          <p:nvPicPr>
            <p:cNvPr id="6" name="Picture 5" descr="hik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00" y="610763"/>
              <a:ext cx="8589264" cy="5852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-245516" y="2448605"/>
              <a:ext cx="186039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Temperature (F)    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7177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30" y="152400"/>
            <a:ext cx="7578150" cy="5428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7826" y="5453576"/>
            <a:ext cx="73568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Menne</a:t>
            </a:r>
            <a:r>
              <a:rPr lang="en-US" dirty="0" smtClean="0"/>
              <a:t> et al., 2012: an overview of the global historical climatology network-daily database. Journal of Atmospheric and Oceanic Technology, 29, 897-910</a:t>
            </a:r>
          </a:p>
          <a:p>
            <a:r>
              <a:rPr lang="en-US" dirty="0" smtClean="0"/>
              <a:t>https</a:t>
            </a:r>
            <a:r>
              <a:rPr lang="en-US" dirty="0"/>
              <a:t>://science2017.globalchange.gov/chapter/executive-summary/</a:t>
            </a:r>
          </a:p>
        </p:txBody>
      </p:sp>
    </p:spTree>
    <p:extLst>
      <p:ext uri="{BB962C8B-B14F-4D97-AF65-F5344CB8AC3E}">
        <p14:creationId xmlns:p14="http://schemas.microsoft.com/office/powerpoint/2010/main" val="1564576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Two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Questions:</a:t>
            </a:r>
          </a:p>
          <a:p>
            <a:pPr marL="514350" indent="-514350">
              <a:buAutoNum type="arabicParenR"/>
            </a:pPr>
            <a:r>
              <a:rPr lang="en-US" sz="2000" dirty="0" smtClean="0"/>
              <a:t>How did high temperatures from a single hike compare to daily high temperatures?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Only 3 hikes had lower high temperatures than the high temperatures measured at the met station.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2) Were most of the met station daily highs higher or lower than the long term (30+ year) average?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Only 2 of the met station daily highs were lower than the long term average. 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3) Is </a:t>
            </a:r>
            <a:r>
              <a:rPr lang="en-US" sz="2000" dirty="0"/>
              <a:t>that consistent with long term trends in daily high temperatures</a:t>
            </a:r>
            <a:r>
              <a:rPr lang="en-US" sz="2000" dirty="0" smtClean="0"/>
              <a:t>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Yes, daily temperatures are more likely to be higher than long term averages than lower.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4) Reflecting </a:t>
            </a:r>
            <a:r>
              <a:rPr lang="en-US" sz="2000" dirty="0"/>
              <a:t>on the trends you see, why might it be hard for people to understand climate change over longer time periods when they think about their own temperature experiences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Our personal temperature experiences aren’t at all the same as those that are reported by meteorological stations. People who live in the same place may have a good sense of relative trends if they have similar day-to-day environmental experiences throughout their lives, but this may not be the case for most people. </a:t>
            </a:r>
            <a:endParaRPr lang="en-US" sz="2000" dirty="0">
              <a:solidFill>
                <a:srgbClr val="FF0000"/>
              </a:solidFill>
            </a:endParaRPr>
          </a:p>
          <a:p>
            <a:pPr marL="514350" indent="-514350">
              <a:buAutoNum type="arabicParenR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888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Optional Follow-up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04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The National Center for Science Education Recommends that Climate Educators:</a:t>
            </a:r>
          </a:p>
          <a:p>
            <a:pPr marL="0" indent="0">
              <a:buNone/>
            </a:pPr>
            <a:endParaRPr lang="en-US" sz="2000" dirty="0" smtClean="0"/>
          </a:p>
          <a:p>
            <a:pPr marL="514350" indent="-514350">
              <a:buAutoNum type="arabicParenR"/>
            </a:pPr>
            <a:r>
              <a:rPr lang="en-US" sz="2000" dirty="0" smtClean="0"/>
              <a:t>Make it local</a:t>
            </a:r>
          </a:p>
          <a:p>
            <a:pPr marL="514350" indent="-514350">
              <a:buAutoNum type="arabicParenR"/>
            </a:pPr>
            <a:r>
              <a:rPr lang="en-US" sz="2000" dirty="0" smtClean="0"/>
              <a:t>Make it human</a:t>
            </a:r>
          </a:p>
          <a:p>
            <a:pPr marL="514350" indent="-514350">
              <a:buAutoNum type="arabicParenR"/>
            </a:pPr>
            <a:r>
              <a:rPr lang="en-US" sz="2000" dirty="0" smtClean="0"/>
              <a:t>Make it pervasive (i.e. connective outside of classroom learning)</a:t>
            </a:r>
          </a:p>
          <a:p>
            <a:pPr marL="514350" indent="-514350">
              <a:buAutoNum type="arabicParenR"/>
            </a:pPr>
            <a:r>
              <a:rPr lang="en-US" sz="2000" dirty="0" smtClean="0"/>
              <a:t>Make it hopeful.</a:t>
            </a:r>
          </a:p>
          <a:p>
            <a:pPr marL="514350" indent="-514350">
              <a:buAutoNum type="arabicParenR"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Why might local parks be a good place for climate education, citizen science, or community development planning to address climate change.  What personal temperature monitoring activity would you do with what audiences to achieve all 4 goals?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865989" y="5802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ncse.com</a:t>
            </a:r>
            <a:r>
              <a:rPr lang="en-US" dirty="0"/>
              <a:t>/library-resource/teaching-climate-change-best-practices</a:t>
            </a:r>
          </a:p>
        </p:txBody>
      </p:sp>
    </p:spTree>
    <p:extLst>
      <p:ext uri="{BB962C8B-B14F-4D97-AF65-F5344CB8AC3E}">
        <p14:creationId xmlns:p14="http://schemas.microsoft.com/office/powerpoint/2010/main" val="751009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Optional Follow-up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04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Data collected during hikes at each National Park has been provided for your analyses.</a:t>
            </a:r>
          </a:p>
          <a:p>
            <a:pPr marL="0" indent="0">
              <a:buNone/>
            </a:pPr>
            <a:endParaRPr lang="en-US" sz="2000" dirty="0" smtClean="0"/>
          </a:p>
          <a:p>
            <a:pPr marL="457200" indent="-457200">
              <a:buAutoNum type="arabicParenR"/>
            </a:pPr>
            <a:r>
              <a:rPr lang="en-US" sz="2000" dirty="0" smtClean="0"/>
              <a:t>Which hike had the greatest temperature range?</a:t>
            </a:r>
          </a:p>
          <a:p>
            <a:pPr marL="457200" indent="-457200">
              <a:buAutoNum type="arabicParenR"/>
            </a:pPr>
            <a:r>
              <a:rPr lang="en-US" sz="2000" dirty="0" smtClean="0"/>
              <a:t>Calculate and graph the average temperature for 3 hikes and compare it to the high temperature for 3 hikes.</a:t>
            </a:r>
          </a:p>
          <a:p>
            <a:pPr marL="457200" indent="-457200">
              <a:buAutoNum type="arabicParenR"/>
            </a:pPr>
            <a:r>
              <a:rPr lang="en-US" sz="2000" dirty="0" smtClean="0"/>
              <a:t>What are some of  the ways climate change is monitored and planned for in the National Parks? </a:t>
            </a:r>
          </a:p>
          <a:p>
            <a:pPr marL="0" indent="0">
              <a:buNone/>
            </a:pPr>
            <a:r>
              <a:rPr lang="en-US" sz="2000" dirty="0" smtClean="0">
                <a:hlinkClick r:id="rId2"/>
              </a:rPr>
              <a:t>https://www.nps.gov/subjects/climatechange/effectsinparks.htm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392154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 1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3812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dirty="0" smtClean="0"/>
              <a:t>Break into pairs or small groups and explore examples from 3 National Parks</a:t>
            </a:r>
          </a:p>
          <a:p>
            <a:r>
              <a:rPr lang="en-US" sz="1800" dirty="0" smtClean="0"/>
              <a:t>Identify the environmental condition (e.g. landscape, vegetation, or other conditions that would impact personal temperature experience).</a:t>
            </a:r>
          </a:p>
          <a:p>
            <a:r>
              <a:rPr lang="en-US" sz="1800" dirty="0" smtClean="0"/>
              <a:t>Reflect on how hiker age, health, or experience might influence whether the hike is enjoyable.</a:t>
            </a:r>
          </a:p>
          <a:p>
            <a:r>
              <a:rPr lang="en-US" sz="1800" dirty="0" smtClean="0"/>
              <a:t>As a group: list the factors and write a synthesis statement describing conditions that influence temperatures experience.</a:t>
            </a:r>
          </a:p>
          <a:p>
            <a:r>
              <a:rPr lang="en-US" sz="1800" dirty="0" smtClean="0"/>
              <a:t>As a group: write a synthesis statement describing why understanding diverse experiences in the environment is important to planning parks or other community land use planning.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b="1" dirty="0" smtClean="0"/>
              <a:t>Bonus question for fast groups:</a:t>
            </a:r>
          </a:p>
          <a:p>
            <a:pPr marL="0" indent="0">
              <a:buNone/>
            </a:pPr>
            <a:r>
              <a:rPr lang="en-US" sz="1800" dirty="0" smtClean="0"/>
              <a:t>How does access or lack of access to parks influence the human experience?  Does everyone have the same access to nature?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How do lessons learned from this activity translate to planning in the built environment?  Are there inequities in building conditions that make temperatures more or less pleasant?</a:t>
            </a:r>
          </a:p>
        </p:txBody>
      </p:sp>
    </p:spTree>
    <p:extLst>
      <p:ext uri="{BB962C8B-B14F-4D97-AF65-F5344CB8AC3E}">
        <p14:creationId xmlns:p14="http://schemas.microsoft.com/office/powerpoint/2010/main" val="1263104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988" y="3220927"/>
            <a:ext cx="4848112" cy="3637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23" y="452228"/>
            <a:ext cx="2191438" cy="29219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7547" y="4135006"/>
            <a:ext cx="4425874" cy="27229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5229" y="279035"/>
            <a:ext cx="4701554" cy="346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58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309837" cy="39834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255" y="0"/>
            <a:ext cx="5463745" cy="40989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546" y="2451176"/>
            <a:ext cx="5874167" cy="4406824"/>
          </a:xfrm>
          <a:prstGeom prst="rect">
            <a:avLst/>
          </a:prstGeom>
        </p:spPr>
      </p:pic>
      <p:pic>
        <p:nvPicPr>
          <p:cNvPr id="13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6366" y="3339368"/>
            <a:ext cx="4757634" cy="3518632"/>
          </a:xfrm>
        </p:spPr>
      </p:pic>
    </p:spTree>
    <p:extLst>
      <p:ext uri="{BB962C8B-B14F-4D97-AF65-F5344CB8AC3E}">
        <p14:creationId xmlns:p14="http://schemas.microsoft.com/office/powerpoint/2010/main" val="554728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9550"/>
            <a:ext cx="9398866" cy="35384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410"/>
            <a:ext cx="9141513" cy="27824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9688" y="2936895"/>
            <a:ext cx="133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Yellowstone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48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-1"/>
            <a:ext cx="9144000" cy="7975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87242"/>
            <a:ext cx="4591599" cy="3444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410" y="274638"/>
            <a:ext cx="2317390" cy="3089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7422" y="3791023"/>
            <a:ext cx="2790224" cy="345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42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280" y="-76975"/>
            <a:ext cx="470155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001615" cy="3002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48415"/>
            <a:ext cx="4120287" cy="30910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60" y="6449093"/>
            <a:ext cx="430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Craters of the Moon (Outside &amp; inside cave)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414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40862" y="221303"/>
            <a:ext cx="125102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Crater Lake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000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816</Words>
  <Application>Microsoft Macintosh PowerPoint</Application>
  <PresentationFormat>On-screen Show (4:3)</PresentationFormat>
  <Paragraphs>74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Personal Temperature Experiences in the National Parks</vt:lpstr>
      <vt:lpstr>Quick notes</vt:lpstr>
      <vt:lpstr>Activity 1 Directions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Share out</vt:lpstr>
      <vt:lpstr>Activity Two</vt:lpstr>
      <vt:lpstr>PowerPoint Presentation</vt:lpstr>
      <vt:lpstr>PowerPoint Presentation</vt:lpstr>
      <vt:lpstr>Activity Two</vt:lpstr>
      <vt:lpstr>Optional Follow-up</vt:lpstr>
      <vt:lpstr>Optional Follow-up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</dc:creator>
  <cp:lastModifiedBy>Sarah</cp:lastModifiedBy>
  <cp:revision>22</cp:revision>
  <dcterms:created xsi:type="dcterms:W3CDTF">2019-06-19T19:21:26Z</dcterms:created>
  <dcterms:modified xsi:type="dcterms:W3CDTF">2019-06-20T15:17:32Z</dcterms:modified>
</cp:coreProperties>
</file>