
<file path=[Content_Types].xml><?xml version="1.0" encoding="utf-8"?>
<Types xmlns="http://schemas.openxmlformats.org/package/2006/content-types">
  <Default Extension="xml" ContentType="application/xml"/>
  <Default Extension="jpeg" ContentType="image/jpeg"/>
  <Default Extension="jpg" ContentType="image/jpeg"/>
  <Default Extension="rels" ContentType="application/vnd.openxmlformats-package.relationships+xml"/>
  <Default Extension="wdp" ContentType="image/vnd.ms-photo"/>
  <Default Extension="bin" ContentType="application/vnd.openxmlformats-officedocument.presentationml.printerSettings"/>
  <Default Extension="png" ContentType="image/p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8"/>
  </p:notesMasterIdLst>
  <p:sldIdLst>
    <p:sldId id="274" r:id="rId2"/>
    <p:sldId id="258" r:id="rId3"/>
    <p:sldId id="257" r:id="rId4"/>
    <p:sldId id="259" r:id="rId5"/>
    <p:sldId id="277" r:id="rId6"/>
    <p:sldId id="316" r:id="rId7"/>
    <p:sldId id="260" r:id="rId8"/>
    <p:sldId id="304" r:id="rId9"/>
    <p:sldId id="318" r:id="rId10"/>
    <p:sldId id="343" r:id="rId11"/>
    <p:sldId id="357" r:id="rId12"/>
    <p:sldId id="319" r:id="rId13"/>
    <p:sldId id="321" r:id="rId14"/>
    <p:sldId id="339" r:id="rId15"/>
    <p:sldId id="292" r:id="rId16"/>
    <p:sldId id="341" r:id="rId17"/>
    <p:sldId id="346" r:id="rId18"/>
    <p:sldId id="353" r:id="rId19"/>
    <p:sldId id="359" r:id="rId20"/>
    <p:sldId id="360" r:id="rId21"/>
    <p:sldId id="362" r:id="rId22"/>
    <p:sldId id="311" r:id="rId23"/>
    <p:sldId id="266" r:id="rId24"/>
    <p:sldId id="305" r:id="rId25"/>
    <p:sldId id="322" r:id="rId26"/>
    <p:sldId id="363" r:id="rId27"/>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EBD"/>
    <a:srgbClr val="FBFFFC"/>
  </p:clrMru>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4545" autoAdjust="0"/>
  </p:normalViewPr>
  <p:slideViewPr>
    <p:cSldViewPr snapToGrid="0" snapToObjects="1">
      <p:cViewPr varScale="1">
        <p:scale>
          <a:sx n="174" d="100"/>
          <a:sy n="174" d="100"/>
        </p:scale>
        <p:origin x="-1144" y="-9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notesMaster" Target="notesMasters/notesMaster1.xml"/><Relationship Id="rId29" Type="http://schemas.openxmlformats.org/officeDocument/2006/relationships/printerSettings" Target="printerSettings/printerSettings1.bin"/><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presProps" Target="presProps.xml"/><Relationship Id="rId31" Type="http://schemas.openxmlformats.org/officeDocument/2006/relationships/viewProps" Target="viewProps.xml"/><Relationship Id="rId32" Type="http://schemas.openxmlformats.org/officeDocument/2006/relationships/theme" Target="theme/theme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372958E-F536-774F-A219-A43C4BF8AB79}" type="datetimeFigureOut">
              <a:rPr lang="en-US" smtClean="0"/>
              <a:t>6/16/14</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9D6826F-7947-4741-97E8-DCDC8ED50A90}" type="slidenum">
              <a:rPr lang="en-US" smtClean="0"/>
              <a:t>‹#›</a:t>
            </a:fld>
            <a:endParaRPr lang="en-US" dirty="0"/>
          </a:p>
        </p:txBody>
      </p:sp>
    </p:spTree>
    <p:extLst>
      <p:ext uri="{BB962C8B-B14F-4D97-AF65-F5344CB8AC3E}">
        <p14:creationId xmlns:p14="http://schemas.microsoft.com/office/powerpoint/2010/main" val="3709443078"/>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2498936A-BA64-9849-9919-53A9CF67C4D6}" type="datetimeFigureOut">
              <a:rPr lang="en-US" smtClean="0"/>
              <a:t>6/16/14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53DF8F4-9D26-4046-86A5-16B70D826C11}" type="slidenum">
              <a:rPr lang="en-US" smtClean="0"/>
              <a:t>‹#›</a:t>
            </a:fld>
            <a:endParaRPr lang="en-US" dirty="0"/>
          </a:p>
        </p:txBody>
      </p:sp>
    </p:spTree>
    <p:extLst>
      <p:ext uri="{BB962C8B-B14F-4D97-AF65-F5344CB8AC3E}">
        <p14:creationId xmlns:p14="http://schemas.microsoft.com/office/powerpoint/2010/main" val="37210600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498936A-BA64-9849-9919-53A9CF67C4D6}" type="datetimeFigureOut">
              <a:rPr lang="en-US" smtClean="0"/>
              <a:t>6/16/14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53DF8F4-9D26-4046-86A5-16B70D826C11}" type="slidenum">
              <a:rPr lang="en-US" smtClean="0"/>
              <a:t>‹#›</a:t>
            </a:fld>
            <a:endParaRPr lang="en-US" dirty="0"/>
          </a:p>
        </p:txBody>
      </p:sp>
    </p:spTree>
    <p:extLst>
      <p:ext uri="{BB962C8B-B14F-4D97-AF65-F5344CB8AC3E}">
        <p14:creationId xmlns:p14="http://schemas.microsoft.com/office/powerpoint/2010/main" val="19613692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498936A-BA64-9849-9919-53A9CF67C4D6}" type="datetimeFigureOut">
              <a:rPr lang="en-US" smtClean="0"/>
              <a:t>6/16/14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53DF8F4-9D26-4046-86A5-16B70D826C11}" type="slidenum">
              <a:rPr lang="en-US" smtClean="0"/>
              <a:t>‹#›</a:t>
            </a:fld>
            <a:endParaRPr lang="en-US" dirty="0"/>
          </a:p>
        </p:txBody>
      </p:sp>
    </p:spTree>
    <p:extLst>
      <p:ext uri="{BB962C8B-B14F-4D97-AF65-F5344CB8AC3E}">
        <p14:creationId xmlns:p14="http://schemas.microsoft.com/office/powerpoint/2010/main" val="6874638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2498936A-BA64-9849-9919-53A9CF67C4D6}" type="datetimeFigureOut">
              <a:rPr lang="en-US" smtClean="0"/>
              <a:t>6/16/14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53DF8F4-9D26-4046-86A5-16B70D826C11}" type="slidenum">
              <a:rPr lang="en-US" smtClean="0"/>
              <a:t>‹#›</a:t>
            </a:fld>
            <a:endParaRPr lang="en-US" dirty="0"/>
          </a:p>
        </p:txBody>
      </p:sp>
    </p:spTree>
    <p:extLst>
      <p:ext uri="{BB962C8B-B14F-4D97-AF65-F5344CB8AC3E}">
        <p14:creationId xmlns:p14="http://schemas.microsoft.com/office/powerpoint/2010/main" val="507383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2498936A-BA64-9849-9919-53A9CF67C4D6}" type="datetimeFigureOut">
              <a:rPr lang="en-US" smtClean="0"/>
              <a:t>6/16/14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A53DF8F4-9D26-4046-86A5-16B70D826C11}" type="slidenum">
              <a:rPr lang="en-US" smtClean="0"/>
              <a:t>‹#›</a:t>
            </a:fld>
            <a:endParaRPr lang="en-US" dirty="0"/>
          </a:p>
        </p:txBody>
      </p:sp>
    </p:spTree>
    <p:extLst>
      <p:ext uri="{BB962C8B-B14F-4D97-AF65-F5344CB8AC3E}">
        <p14:creationId xmlns:p14="http://schemas.microsoft.com/office/powerpoint/2010/main" val="18750765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2498936A-BA64-9849-9919-53A9CF67C4D6}" type="datetimeFigureOut">
              <a:rPr lang="en-US" smtClean="0"/>
              <a:t>6/16/14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A53DF8F4-9D26-4046-86A5-16B70D826C11}" type="slidenum">
              <a:rPr lang="en-US" smtClean="0"/>
              <a:t>‹#›</a:t>
            </a:fld>
            <a:endParaRPr lang="en-US" dirty="0"/>
          </a:p>
        </p:txBody>
      </p:sp>
    </p:spTree>
    <p:extLst>
      <p:ext uri="{BB962C8B-B14F-4D97-AF65-F5344CB8AC3E}">
        <p14:creationId xmlns:p14="http://schemas.microsoft.com/office/powerpoint/2010/main" val="12134779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498936A-BA64-9849-9919-53A9CF67C4D6}" type="datetimeFigureOut">
              <a:rPr lang="en-US" smtClean="0"/>
              <a:t>6/16/14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A53DF8F4-9D26-4046-86A5-16B70D826C11}" type="slidenum">
              <a:rPr lang="en-US" smtClean="0"/>
              <a:t>‹#›</a:t>
            </a:fld>
            <a:endParaRPr lang="en-US" dirty="0"/>
          </a:p>
        </p:txBody>
      </p:sp>
    </p:spTree>
    <p:extLst>
      <p:ext uri="{BB962C8B-B14F-4D97-AF65-F5344CB8AC3E}">
        <p14:creationId xmlns:p14="http://schemas.microsoft.com/office/powerpoint/2010/main" val="13820254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498936A-BA64-9849-9919-53A9CF67C4D6}" type="datetimeFigureOut">
              <a:rPr lang="en-US" smtClean="0"/>
              <a:t>6/16/14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53DF8F4-9D26-4046-86A5-16B70D826C11}" type="slidenum">
              <a:rPr lang="en-US" smtClean="0"/>
              <a:t>‹#›</a:t>
            </a:fld>
            <a:endParaRPr lang="en-US" dirty="0"/>
          </a:p>
        </p:txBody>
      </p:sp>
    </p:spTree>
    <p:extLst>
      <p:ext uri="{BB962C8B-B14F-4D97-AF65-F5344CB8AC3E}">
        <p14:creationId xmlns:p14="http://schemas.microsoft.com/office/powerpoint/2010/main" val="14185156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498936A-BA64-9849-9919-53A9CF67C4D6}" type="datetimeFigureOut">
              <a:rPr lang="en-US" smtClean="0"/>
              <a:t>6/16/14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53DF8F4-9D26-4046-86A5-16B70D826C11}" type="slidenum">
              <a:rPr lang="en-US" smtClean="0"/>
              <a:t>‹#›</a:t>
            </a:fld>
            <a:endParaRPr lang="en-US" dirty="0"/>
          </a:p>
        </p:txBody>
      </p:sp>
    </p:spTree>
    <p:extLst>
      <p:ext uri="{BB962C8B-B14F-4D97-AF65-F5344CB8AC3E}">
        <p14:creationId xmlns:p14="http://schemas.microsoft.com/office/powerpoint/2010/main" val="38046013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498936A-BA64-9849-9919-53A9CF67C4D6}" type="datetimeFigureOut">
              <a:rPr lang="en-US" smtClean="0"/>
              <a:t>6/16/14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53DF8F4-9D26-4046-86A5-16B70D826C11}" type="slidenum">
              <a:rPr lang="en-US" smtClean="0"/>
              <a:t>‹#›</a:t>
            </a:fld>
            <a:endParaRPr lang="en-US" dirty="0"/>
          </a:p>
        </p:txBody>
      </p:sp>
    </p:spTree>
    <p:extLst>
      <p:ext uri="{BB962C8B-B14F-4D97-AF65-F5344CB8AC3E}">
        <p14:creationId xmlns:p14="http://schemas.microsoft.com/office/powerpoint/2010/main" val="22641555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498936A-BA64-9849-9919-53A9CF67C4D6}" type="datetimeFigureOut">
              <a:rPr lang="en-US" smtClean="0"/>
              <a:t>6/16/14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53DF8F4-9D26-4046-86A5-16B70D826C11}" type="slidenum">
              <a:rPr lang="en-US" smtClean="0"/>
              <a:t>‹#›</a:t>
            </a:fld>
            <a:endParaRPr lang="en-US" dirty="0"/>
          </a:p>
        </p:txBody>
      </p:sp>
    </p:spTree>
    <p:extLst>
      <p:ext uri="{BB962C8B-B14F-4D97-AF65-F5344CB8AC3E}">
        <p14:creationId xmlns:p14="http://schemas.microsoft.com/office/powerpoint/2010/main" val="86354065"/>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98936A-BA64-9849-9919-53A9CF67C4D6}" type="datetimeFigureOut">
              <a:rPr lang="en-US" smtClean="0"/>
              <a:t>6/16/14</a:t>
            </a:fld>
            <a:endParaRPr lang="en-US"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53DF8F4-9D26-4046-86A5-16B70D826C11}" type="slidenum">
              <a:rPr lang="en-US" smtClean="0"/>
              <a:t>‹#›</a:t>
            </a:fld>
            <a:endParaRPr lang="en-US" dirty="0"/>
          </a:p>
        </p:txBody>
      </p:sp>
    </p:spTree>
    <p:extLst>
      <p:ext uri="{BB962C8B-B14F-4D97-AF65-F5344CB8AC3E}">
        <p14:creationId xmlns:p14="http://schemas.microsoft.com/office/powerpoint/2010/main" val="345112731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png"/><Relationship Id="rId3" Type="http://schemas.openxmlformats.org/officeDocument/2006/relationships/image" Target="../media/image2.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4.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jpeg"/><Relationship Id="rId3" Type="http://schemas.microsoft.com/office/2007/relationships/hdphoto" Target="../media/hdphoto1.wdp"/></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6.png"/><Relationship Id="rId3" Type="http://schemas.openxmlformats.org/officeDocument/2006/relationships/image" Target="../media/image7.JPG"/></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4" Type="http://schemas.openxmlformats.org/officeDocument/2006/relationships/image" Target="../media/image10.png"/><Relationship Id="rId5" Type="http://schemas.openxmlformats.org/officeDocument/2006/relationships/image" Target="../media/image11.png"/><Relationship Id="rId6" Type="http://schemas.openxmlformats.org/officeDocument/2006/relationships/image" Target="../media/image12.png"/><Relationship Id="rId1" Type="http://schemas.openxmlformats.org/officeDocument/2006/relationships/slideLayout" Target="../slideLayouts/slideLayout7.xml"/><Relationship Id="rId2" Type="http://schemas.openxmlformats.org/officeDocument/2006/relationships/image" Target="../media/image8.JPG"/></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4" Type="http://schemas.openxmlformats.org/officeDocument/2006/relationships/image" Target="../media/image15.png"/><Relationship Id="rId5" Type="http://schemas.openxmlformats.org/officeDocument/2006/relationships/image" Target="../media/image16.png"/><Relationship Id="rId6" Type="http://schemas.openxmlformats.org/officeDocument/2006/relationships/image" Target="../media/image17.png"/><Relationship Id="rId7" Type="http://schemas.openxmlformats.org/officeDocument/2006/relationships/image" Target="../media/image18.png"/><Relationship Id="rId8" Type="http://schemas.openxmlformats.org/officeDocument/2006/relationships/image" Target="../media/image19.png"/><Relationship Id="rId9" Type="http://schemas.openxmlformats.org/officeDocument/2006/relationships/image" Target="../media/image20.png"/><Relationship Id="rId10" Type="http://schemas.openxmlformats.org/officeDocument/2006/relationships/image" Target="../media/image21.png"/><Relationship Id="rId11" Type="http://schemas.openxmlformats.org/officeDocument/2006/relationships/image" Target="../media/image2.jpg"/><Relationship Id="rId1" Type="http://schemas.openxmlformats.org/officeDocument/2006/relationships/slideLayout" Target="../slideLayouts/slideLayout7.xml"/><Relationship Id="rId2" Type="http://schemas.openxmlformats.org/officeDocument/2006/relationships/image" Target="../media/image13.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png"/></Relationships>
</file>

<file path=ppt/slides/_rels/slide9.xml.rels><?xml version="1.0" encoding="UTF-8" standalone="yes"?>
<Relationships xmlns="http://schemas.openxmlformats.org/package/2006/relationships"><Relationship Id="rId3" Type="http://schemas.openxmlformats.org/officeDocument/2006/relationships/image" Target="../media/image23.JPG"/><Relationship Id="rId4" Type="http://schemas.openxmlformats.org/officeDocument/2006/relationships/image" Target="../media/image24.JPG"/><Relationship Id="rId5" Type="http://schemas.openxmlformats.org/officeDocument/2006/relationships/image" Target="../media/image25.JPG"/><Relationship Id="rId1" Type="http://schemas.openxmlformats.org/officeDocument/2006/relationships/slideLayout" Target="../slideLayouts/slideLayout7.xml"/><Relationship Id="rId2" Type="http://schemas.openxmlformats.org/officeDocument/2006/relationships/image" Target="../media/image22.JPG"/></Relationships>
</file>

<file path=ppt/slides/_rels/slide10.xml.rels><?xml version="1.0" encoding="UTF-8" standalone="yes"?>
<Relationships xmlns="http://schemas.openxmlformats.org/package/2006/relationships"><Relationship Id="rId3" Type="http://schemas.openxmlformats.org/officeDocument/2006/relationships/image" Target="../media/image27.png"/><Relationship Id="rId4" Type="http://schemas.openxmlformats.org/officeDocument/2006/relationships/image" Target="../media/image28.jpeg"/><Relationship Id="rId5" Type="http://schemas.openxmlformats.org/officeDocument/2006/relationships/image" Target="../media/image29.png"/><Relationship Id="rId6" Type="http://schemas.openxmlformats.org/officeDocument/2006/relationships/image" Target="../media/image30.jpeg"/><Relationship Id="rId7" Type="http://schemas.openxmlformats.org/officeDocument/2006/relationships/image" Target="../media/image31.jpeg"/><Relationship Id="rId1" Type="http://schemas.openxmlformats.org/officeDocument/2006/relationships/slideLayout" Target="../slideLayouts/slideLayout7.xml"/><Relationship Id="rId2" Type="http://schemas.openxmlformats.org/officeDocument/2006/relationships/image" Target="../media/image26.JP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8.jpeg"/></Relationships>
</file>

<file path=ppt/slides/_rels/slide12.xml.rels><?xml version="1.0" encoding="UTF-8" standalone="yes"?>
<Relationships xmlns="http://schemas.openxmlformats.org/package/2006/relationships"><Relationship Id="rId3" Type="http://schemas.openxmlformats.org/officeDocument/2006/relationships/image" Target="../media/image33.jpeg"/><Relationship Id="rId4" Type="http://schemas.microsoft.com/office/2007/relationships/hdphoto" Target="../media/hdphoto2.wdp"/><Relationship Id="rId5" Type="http://schemas.openxmlformats.org/officeDocument/2006/relationships/image" Target="../media/image8.JPG"/><Relationship Id="rId6" Type="http://schemas.openxmlformats.org/officeDocument/2006/relationships/image" Target="../media/image34.JPG"/><Relationship Id="rId7" Type="http://schemas.openxmlformats.org/officeDocument/2006/relationships/image" Target="../media/image35.JPG"/><Relationship Id="rId8" Type="http://schemas.openxmlformats.org/officeDocument/2006/relationships/image" Target="../media/image36.JPG"/><Relationship Id="rId9" Type="http://schemas.openxmlformats.org/officeDocument/2006/relationships/image" Target="../media/image37.JPG"/><Relationship Id="rId10" Type="http://schemas.openxmlformats.org/officeDocument/2006/relationships/image" Target="../media/image28.jpeg"/><Relationship Id="rId11" Type="http://schemas.openxmlformats.org/officeDocument/2006/relationships/image" Target="../media/image26.JPG"/><Relationship Id="rId1" Type="http://schemas.openxmlformats.org/officeDocument/2006/relationships/slideLayout" Target="../slideLayouts/slideLayout7.xml"/><Relationship Id="rId2" Type="http://schemas.openxmlformats.org/officeDocument/2006/relationships/image" Target="../media/image32.JPG"/></Relationships>
</file>

<file path=ppt/slides/_rels/slide13.xml.rels><?xml version="1.0" encoding="UTF-8" standalone="yes"?>
<Relationships xmlns="http://schemas.openxmlformats.org/package/2006/relationships"><Relationship Id="rId3" Type="http://schemas.microsoft.com/office/2007/relationships/hdphoto" Target="../media/hdphoto3.wdp"/><Relationship Id="rId4" Type="http://schemas.openxmlformats.org/officeDocument/2006/relationships/image" Target="../media/image39.png"/><Relationship Id="rId5" Type="http://schemas.openxmlformats.org/officeDocument/2006/relationships/image" Target="../media/image40.jpeg"/><Relationship Id="rId6" Type="http://schemas.microsoft.com/office/2007/relationships/hdphoto" Target="../media/hdphoto4.wdp"/><Relationship Id="rId1" Type="http://schemas.openxmlformats.org/officeDocument/2006/relationships/slideLayout" Target="../slideLayouts/slideLayout7.xml"/><Relationship Id="rId2" Type="http://schemas.openxmlformats.org/officeDocument/2006/relationships/image" Target="../media/image38.jpeg"/></Relationships>
</file>

<file path=ppt/slides/_rels/slide14.xml.rels><?xml version="1.0" encoding="UTF-8" standalone="yes"?>
<Relationships xmlns="http://schemas.openxmlformats.org/package/2006/relationships"><Relationship Id="rId3" Type="http://schemas.microsoft.com/office/2007/relationships/hdphoto" Target="../media/hdphoto5.wdp"/><Relationship Id="rId4" Type="http://schemas.openxmlformats.org/officeDocument/2006/relationships/image" Target="../media/image42.JPG"/><Relationship Id="rId5" Type="http://schemas.openxmlformats.org/officeDocument/2006/relationships/image" Target="../media/image43.JPG"/><Relationship Id="rId6" Type="http://schemas.openxmlformats.org/officeDocument/2006/relationships/image" Target="../media/image44.jpeg"/><Relationship Id="rId7" Type="http://schemas.microsoft.com/office/2007/relationships/hdphoto" Target="../media/hdphoto6.wdp"/><Relationship Id="rId1" Type="http://schemas.openxmlformats.org/officeDocument/2006/relationships/slideLayout" Target="../slideLayouts/slideLayout7.xml"/><Relationship Id="rId2" Type="http://schemas.openxmlformats.org/officeDocument/2006/relationships/image" Target="../media/image41.jpeg"/></Relationships>
</file>

<file path=ppt/slides/_rels/slide15.xml.rels><?xml version="1.0" encoding="UTF-8" standalone="yes"?>
<Relationships xmlns="http://schemas.openxmlformats.org/package/2006/relationships"><Relationship Id="rId3" Type="http://schemas.openxmlformats.org/officeDocument/2006/relationships/image" Target="../media/image42.JPG"/><Relationship Id="rId4" Type="http://schemas.openxmlformats.org/officeDocument/2006/relationships/image" Target="../media/image43.JPG"/><Relationship Id="rId5" Type="http://schemas.openxmlformats.org/officeDocument/2006/relationships/image" Target="../media/image44.jpeg"/><Relationship Id="rId6" Type="http://schemas.microsoft.com/office/2007/relationships/hdphoto" Target="../media/hdphoto7.wdp"/><Relationship Id="rId7" Type="http://schemas.openxmlformats.org/officeDocument/2006/relationships/image" Target="../media/image45.JPG"/><Relationship Id="rId1" Type="http://schemas.openxmlformats.org/officeDocument/2006/relationships/slideLayout" Target="../slideLayouts/slideLayout7.xml"/><Relationship Id="rId2" Type="http://schemas.openxmlformats.org/officeDocument/2006/relationships/image" Target="../media/image26.JPG"/></Relationships>
</file>

<file path=ppt/slides/_rels/slide16.xml.rels><?xml version="1.0" encoding="UTF-8" standalone="yes"?>
<Relationships xmlns="http://schemas.openxmlformats.org/package/2006/relationships"><Relationship Id="rId3" Type="http://schemas.openxmlformats.org/officeDocument/2006/relationships/image" Target="../media/image47.JPG"/><Relationship Id="rId4" Type="http://schemas.openxmlformats.org/officeDocument/2006/relationships/image" Target="../media/image48.jpg"/><Relationship Id="rId1" Type="http://schemas.openxmlformats.org/officeDocument/2006/relationships/slideLayout" Target="../slideLayouts/slideLayout7.xml"/><Relationship Id="rId2" Type="http://schemas.openxmlformats.org/officeDocument/2006/relationships/image" Target="../media/image46.JPG"/></Relationships>
</file>

<file path=ppt/slides/_rels/slide17.xml.rels><?xml version="1.0" encoding="UTF-8" standalone="yes"?>
<Relationships xmlns="http://schemas.openxmlformats.org/package/2006/relationships"><Relationship Id="rId3" Type="http://schemas.openxmlformats.org/officeDocument/2006/relationships/image" Target="../media/image49.jpeg"/><Relationship Id="rId4" Type="http://schemas.openxmlformats.org/officeDocument/2006/relationships/image" Target="../media/image50.png"/><Relationship Id="rId5" Type="http://schemas.openxmlformats.org/officeDocument/2006/relationships/image" Target="../media/image51.jpeg"/><Relationship Id="rId1" Type="http://schemas.openxmlformats.org/officeDocument/2006/relationships/slideLayout" Target="../slideLayouts/slideLayout7.xml"/><Relationship Id="rId2" Type="http://schemas.openxmlformats.org/officeDocument/2006/relationships/image" Target="../media/image48.jpg"/></Relationships>
</file>

<file path=ppt/slides/_rels/slide18.xml.rels><?xml version="1.0" encoding="UTF-8" standalone="yes"?>
<Relationships xmlns="http://schemas.openxmlformats.org/package/2006/relationships"><Relationship Id="rId3" Type="http://schemas.openxmlformats.org/officeDocument/2006/relationships/image" Target="../media/image53.png"/><Relationship Id="rId4" Type="http://schemas.openxmlformats.org/officeDocument/2006/relationships/image" Target="../media/image54.png"/><Relationship Id="rId5" Type="http://schemas.openxmlformats.org/officeDocument/2006/relationships/image" Target="../media/image1.png"/><Relationship Id="rId1" Type="http://schemas.openxmlformats.org/officeDocument/2006/relationships/slideLayout" Target="../slideLayouts/slideLayout7.xml"/><Relationship Id="rId2" Type="http://schemas.openxmlformats.org/officeDocument/2006/relationships/image" Target="../media/image52.jpe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5.JP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5.JPG"/></Relationships>
</file>

<file path=ppt/slides/_rels/slide21.xml.rels><?xml version="1.0" encoding="UTF-8" standalone="yes"?>
<Relationships xmlns="http://schemas.openxmlformats.org/package/2006/relationships"><Relationship Id="rId3" Type="http://schemas.openxmlformats.org/officeDocument/2006/relationships/image" Target="../media/image57.png"/><Relationship Id="rId4" Type="http://schemas.openxmlformats.org/officeDocument/2006/relationships/image" Target="../media/image58.png"/><Relationship Id="rId5" Type="http://schemas.openxmlformats.org/officeDocument/2006/relationships/image" Target="../media/image26.JPG"/><Relationship Id="rId1" Type="http://schemas.openxmlformats.org/officeDocument/2006/relationships/slideLayout" Target="../slideLayouts/slideLayout7.xml"/><Relationship Id="rId2" Type="http://schemas.openxmlformats.org/officeDocument/2006/relationships/image" Target="../media/image56.png"/></Relationships>
</file>

<file path=ppt/slides/_rels/slide22.xml.rels><?xml version="1.0" encoding="UTF-8" standalone="yes"?>
<Relationships xmlns="http://schemas.openxmlformats.org/package/2006/relationships"><Relationship Id="rId3" Type="http://schemas.openxmlformats.org/officeDocument/2006/relationships/image" Target="../media/image60.png"/><Relationship Id="rId4" Type="http://schemas.openxmlformats.org/officeDocument/2006/relationships/image" Target="../media/image61.png"/><Relationship Id="rId1" Type="http://schemas.openxmlformats.org/officeDocument/2006/relationships/slideLayout" Target="../slideLayouts/slideLayout1.xml"/><Relationship Id="rId2" Type="http://schemas.openxmlformats.org/officeDocument/2006/relationships/image" Target="../media/image59.png"/></Relationships>
</file>

<file path=ppt/slides/_rels/slide23.xml.rels><?xml version="1.0" encoding="UTF-8" standalone="yes"?>
<Relationships xmlns="http://schemas.openxmlformats.org/package/2006/relationships"><Relationship Id="rId3" Type="http://schemas.openxmlformats.org/officeDocument/2006/relationships/image" Target="../media/image63.png"/><Relationship Id="rId4" Type="http://schemas.openxmlformats.org/officeDocument/2006/relationships/image" Target="../media/image64.png"/><Relationship Id="rId5" Type="http://schemas.openxmlformats.org/officeDocument/2006/relationships/image" Target="../media/image65.jpeg"/><Relationship Id="rId6" Type="http://schemas.microsoft.com/office/2007/relationships/hdphoto" Target="../media/hdphoto8.wdp"/><Relationship Id="rId1" Type="http://schemas.openxmlformats.org/officeDocument/2006/relationships/slideLayout" Target="../slideLayouts/slideLayout7.xml"/><Relationship Id="rId2" Type="http://schemas.openxmlformats.org/officeDocument/2006/relationships/image" Target="../media/image62.png"/></Relationships>
</file>

<file path=ppt/slides/_rels/slide24.xml.rels><?xml version="1.0" encoding="UTF-8" standalone="yes"?>
<Relationships xmlns="http://schemas.openxmlformats.org/package/2006/relationships"><Relationship Id="rId3" Type="http://schemas.openxmlformats.org/officeDocument/2006/relationships/image" Target="../media/image67.JPG"/><Relationship Id="rId4" Type="http://schemas.openxmlformats.org/officeDocument/2006/relationships/image" Target="../media/image68.JPG"/><Relationship Id="rId5" Type="http://schemas.openxmlformats.org/officeDocument/2006/relationships/image" Target="../media/image69.JPG"/><Relationship Id="rId6" Type="http://schemas.openxmlformats.org/officeDocument/2006/relationships/image" Target="../media/image70.JPG"/><Relationship Id="rId7" Type="http://schemas.openxmlformats.org/officeDocument/2006/relationships/image" Target="../media/image36.JPG"/><Relationship Id="rId8" Type="http://schemas.openxmlformats.org/officeDocument/2006/relationships/image" Target="../media/image33.jpeg"/><Relationship Id="rId9" Type="http://schemas.microsoft.com/office/2007/relationships/hdphoto" Target="../media/hdphoto2.wdp"/><Relationship Id="rId10" Type="http://schemas.openxmlformats.org/officeDocument/2006/relationships/image" Target="../media/image71.JPG"/><Relationship Id="rId11" Type="http://schemas.openxmlformats.org/officeDocument/2006/relationships/image" Target="../media/image34.JPG"/><Relationship Id="rId1" Type="http://schemas.openxmlformats.org/officeDocument/2006/relationships/slideLayout" Target="../slideLayouts/slideLayout7.xml"/><Relationship Id="rId2" Type="http://schemas.openxmlformats.org/officeDocument/2006/relationships/image" Target="../media/image66.JPG"/></Relationships>
</file>

<file path=ppt/slides/_rels/slide25.xml.rels><?xml version="1.0" encoding="UTF-8" standalone="yes"?>
<Relationships xmlns="http://schemas.openxmlformats.org/package/2006/relationships"><Relationship Id="rId3" Type="http://schemas.openxmlformats.org/officeDocument/2006/relationships/image" Target="../media/image54.png"/><Relationship Id="rId4" Type="http://schemas.openxmlformats.org/officeDocument/2006/relationships/image" Target="../media/image73.jpg"/><Relationship Id="rId1" Type="http://schemas.openxmlformats.org/officeDocument/2006/relationships/slideLayout" Target="../slideLayouts/slideLayout7.xml"/><Relationship Id="rId2" Type="http://schemas.openxmlformats.org/officeDocument/2006/relationships/image" Target="../media/image72.jpe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p:nvPr/>
        </p:nvSpPr>
        <p:spPr>
          <a:xfrm>
            <a:off x="223214" y="-152861"/>
            <a:ext cx="9144000" cy="1754327"/>
          </a:xfrm>
          <a:prstGeom prst="rect">
            <a:avLst/>
          </a:prstGeom>
          <a:noFill/>
        </p:spPr>
        <p:txBody>
          <a:bodyPr wrap="square" rtlCol="0">
            <a:spAutoFit/>
          </a:bodyPr>
          <a:lstStyle/>
          <a:p>
            <a:r>
              <a:rPr lang="en-US" sz="3600" dirty="0" smtClean="0">
                <a:solidFill>
                  <a:srgbClr val="FFFEBD"/>
                </a:solidFill>
              </a:rPr>
              <a:t>Using the Book Cliffs, Utah as a Case Study to Teach Concepts of Sedimentology and Stratigraphy</a:t>
            </a:r>
            <a:endParaRPr lang="en-US" sz="3600" dirty="0">
              <a:solidFill>
                <a:srgbClr val="FFFEBD"/>
              </a:solidFill>
            </a:endParaRPr>
          </a:p>
        </p:txBody>
      </p:sp>
      <p:sp>
        <p:nvSpPr>
          <p:cNvPr id="6" name="Rectangle 3" descr="Bouquet"/>
          <p:cNvSpPr>
            <a:spLocks noGrp="1" noChangeArrowheads="1"/>
          </p:cNvSpPr>
          <p:nvPr>
            <p:ph type="subTitle" idx="4294967295"/>
          </p:nvPr>
        </p:nvSpPr>
        <p:spPr>
          <a:xfrm>
            <a:off x="5389111" y="6234141"/>
            <a:ext cx="2312426" cy="419100"/>
          </a:xfrm>
          <a:noFill/>
          <a:extLst>
            <a:ext uri="{909E8E84-426E-40dd-AFC4-6F175D3DCCD1}">
              <a14:hiddenFill xmlns:a14="http://schemas.microsoft.com/office/drawing/2010/main">
                <a:blipFill dpi="0" rotWithShape="0">
                  <a:blip/>
                  <a:srcRect/>
                  <a:tile tx="0" ty="0" sx="100000" sy="100000" flip="none" algn="tl"/>
                </a:blipFill>
              </a14:hiddenFill>
            </a:ext>
          </a:extLst>
        </p:spPr>
        <p:txBody>
          <a:bodyPr>
            <a:noAutofit/>
          </a:bodyPr>
          <a:lstStyle/>
          <a:p>
            <a:pPr marL="0" indent="0" algn="ctr">
              <a:buFontTx/>
              <a:buNone/>
            </a:pPr>
            <a:r>
              <a:rPr lang="en-US" sz="2400" dirty="0">
                <a:solidFill>
                  <a:srgbClr val="FFFEBD"/>
                </a:solidFill>
              </a:rPr>
              <a:t>William W. Little</a:t>
            </a:r>
          </a:p>
        </p:txBody>
      </p:sp>
      <p:pic>
        <p:nvPicPr>
          <p:cNvPr id="2" name="Picture 1" descr="P5300334 modified.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70373" y="5733302"/>
            <a:ext cx="1395716" cy="1046787"/>
          </a:xfrm>
          <a:prstGeom prst="rect">
            <a:avLst/>
          </a:prstGeom>
        </p:spPr>
      </p:pic>
    </p:spTree>
    <p:extLst>
      <p:ext uri="{BB962C8B-B14F-4D97-AF65-F5344CB8AC3E}">
        <p14:creationId xmlns:p14="http://schemas.microsoft.com/office/powerpoint/2010/main" val="3470269997"/>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P5290142.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extBox 1"/>
          <p:cNvSpPr txBox="1"/>
          <p:nvPr/>
        </p:nvSpPr>
        <p:spPr>
          <a:xfrm>
            <a:off x="-85701" y="0"/>
            <a:ext cx="2624664" cy="769441"/>
          </a:xfrm>
          <a:prstGeom prst="rect">
            <a:avLst/>
          </a:prstGeom>
          <a:noFill/>
        </p:spPr>
        <p:txBody>
          <a:bodyPr wrap="square" rtlCol="0">
            <a:spAutoFit/>
          </a:bodyPr>
          <a:lstStyle/>
          <a:p>
            <a:pPr algn="ctr"/>
            <a:r>
              <a:rPr lang="en-US" sz="4400" dirty="0" smtClean="0">
                <a:solidFill>
                  <a:srgbClr val="800000"/>
                </a:solidFill>
              </a:rPr>
              <a:t>Purpose</a:t>
            </a:r>
            <a:endParaRPr lang="en-US" sz="4400" dirty="0">
              <a:solidFill>
                <a:srgbClr val="800000"/>
              </a:solidFill>
            </a:endParaRPr>
          </a:p>
        </p:txBody>
      </p:sp>
      <p:sp>
        <p:nvSpPr>
          <p:cNvPr id="5" name="TextBox 4"/>
          <p:cNvSpPr txBox="1"/>
          <p:nvPr/>
        </p:nvSpPr>
        <p:spPr>
          <a:xfrm>
            <a:off x="369457" y="5221628"/>
            <a:ext cx="8482059" cy="1477328"/>
          </a:xfrm>
          <a:prstGeom prst="rect">
            <a:avLst/>
          </a:prstGeom>
          <a:noFill/>
        </p:spPr>
        <p:txBody>
          <a:bodyPr wrap="square" rtlCol="0">
            <a:spAutoFit/>
          </a:bodyPr>
          <a:lstStyle/>
          <a:p>
            <a:r>
              <a:rPr lang="en-US" dirty="0" smtClean="0">
                <a:solidFill>
                  <a:schemeClr val="bg1"/>
                </a:solidFill>
              </a:rPr>
              <a:t>The purpose of using a semester-long case study to teach principles and concepts of sedimentary geology is to present material in a manner that shows relationships, rather than disjointed pieces of information, fostering an environment of understanding, rather than just memorization.  If concepts are understood, there is little to memorize; it just makes sense</a:t>
            </a:r>
            <a:r>
              <a:rPr lang="en-US" dirty="0">
                <a:solidFill>
                  <a:schemeClr val="bg1"/>
                </a:solidFill>
              </a:rPr>
              <a:t> </a:t>
            </a:r>
            <a:r>
              <a:rPr lang="en-US" dirty="0" smtClean="0">
                <a:solidFill>
                  <a:schemeClr val="bg1"/>
                </a:solidFill>
              </a:rPr>
              <a:t>and becomes obvious.</a:t>
            </a:r>
            <a:endParaRPr lang="en-US" dirty="0">
              <a:solidFill>
                <a:schemeClr val="bg1"/>
              </a:solidFill>
            </a:endParaRPr>
          </a:p>
        </p:txBody>
      </p:sp>
    </p:spTree>
    <p:extLst>
      <p:ext uri="{BB962C8B-B14F-4D97-AF65-F5344CB8AC3E}">
        <p14:creationId xmlns:p14="http://schemas.microsoft.com/office/powerpoint/2010/main" val="755652026"/>
      </p:ext>
    </p:extLst>
  </p:cSld>
  <p:clrMapOvr>
    <a:masterClrMapping/>
  </p:clrMapOvr>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P5290001.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extBox 1"/>
          <p:cNvSpPr txBox="1"/>
          <p:nvPr/>
        </p:nvSpPr>
        <p:spPr>
          <a:xfrm>
            <a:off x="0" y="2777"/>
            <a:ext cx="9144000" cy="769441"/>
          </a:xfrm>
          <a:prstGeom prst="rect">
            <a:avLst/>
          </a:prstGeom>
          <a:noFill/>
        </p:spPr>
        <p:txBody>
          <a:bodyPr wrap="square" rtlCol="0">
            <a:spAutoFit/>
          </a:bodyPr>
          <a:lstStyle/>
          <a:p>
            <a:pPr algn="ctr"/>
            <a:r>
              <a:rPr lang="en-US" sz="4400" dirty="0" smtClean="0">
                <a:solidFill>
                  <a:srgbClr val="FFFEBD"/>
                </a:solidFill>
              </a:rPr>
              <a:t>Objectives</a:t>
            </a:r>
            <a:endParaRPr lang="en-US" sz="4400" dirty="0">
              <a:solidFill>
                <a:srgbClr val="FFFEBD"/>
              </a:solidFill>
            </a:endParaRPr>
          </a:p>
        </p:txBody>
      </p:sp>
      <p:sp>
        <p:nvSpPr>
          <p:cNvPr id="3" name="TextBox 2"/>
          <p:cNvSpPr txBox="1"/>
          <p:nvPr/>
        </p:nvSpPr>
        <p:spPr>
          <a:xfrm>
            <a:off x="178263" y="4088230"/>
            <a:ext cx="8833601" cy="2585323"/>
          </a:xfrm>
          <a:prstGeom prst="rect">
            <a:avLst/>
          </a:prstGeom>
          <a:noFill/>
        </p:spPr>
        <p:txBody>
          <a:bodyPr wrap="square" rtlCol="0">
            <a:spAutoFit/>
          </a:bodyPr>
          <a:lstStyle/>
          <a:p>
            <a:pPr marL="342900" indent="-342900">
              <a:buAutoNum type="arabicParenR"/>
            </a:pPr>
            <a:r>
              <a:rPr lang="en-US" dirty="0" smtClean="0">
                <a:solidFill>
                  <a:schemeClr val="bg1"/>
                </a:solidFill>
              </a:rPr>
              <a:t>Understand relationships between physical features (e.g. sedimentary textures and structures) and the processes (e.g. medium, energy) that form them.</a:t>
            </a:r>
          </a:p>
          <a:p>
            <a:pPr marL="342900" indent="-342900">
              <a:buAutoNum type="arabicParenR"/>
            </a:pPr>
            <a:endParaRPr lang="en-US" dirty="0">
              <a:solidFill>
                <a:schemeClr val="bg1"/>
              </a:solidFill>
            </a:endParaRPr>
          </a:p>
          <a:p>
            <a:pPr marL="342900" indent="-342900">
              <a:buAutoNum type="arabicParenR"/>
            </a:pPr>
            <a:r>
              <a:rPr lang="en-US" dirty="0" smtClean="0">
                <a:solidFill>
                  <a:schemeClr val="bg1"/>
                </a:solidFill>
              </a:rPr>
              <a:t>Understand the concepts of facies</a:t>
            </a:r>
            <a:r>
              <a:rPr lang="en-US" dirty="0">
                <a:solidFill>
                  <a:schemeClr val="bg1"/>
                </a:solidFill>
              </a:rPr>
              <a:t> </a:t>
            </a:r>
            <a:r>
              <a:rPr lang="en-US" dirty="0" smtClean="0">
                <a:solidFill>
                  <a:schemeClr val="bg1"/>
                </a:solidFill>
              </a:rPr>
              <a:t>and facies associations and how they correspond to depositional environments, systems, and systems tracts.</a:t>
            </a:r>
          </a:p>
          <a:p>
            <a:pPr marL="342900" indent="-342900">
              <a:buAutoNum type="arabicParenR"/>
            </a:pPr>
            <a:endParaRPr lang="en-US" dirty="0">
              <a:solidFill>
                <a:schemeClr val="bg1"/>
              </a:solidFill>
            </a:endParaRPr>
          </a:p>
          <a:p>
            <a:pPr marL="342900" indent="-342900">
              <a:buAutoNum type="arabicParenR"/>
            </a:pPr>
            <a:r>
              <a:rPr lang="en-US" dirty="0" smtClean="0">
                <a:solidFill>
                  <a:schemeClr val="bg1"/>
                </a:solidFill>
              </a:rPr>
              <a:t>Understand relationships between space production and filling.</a:t>
            </a:r>
          </a:p>
          <a:p>
            <a:pPr marL="342900" indent="-342900">
              <a:buAutoNum type="arabicParenR"/>
            </a:pPr>
            <a:endParaRPr lang="en-US" dirty="0">
              <a:solidFill>
                <a:schemeClr val="bg1"/>
              </a:solidFill>
            </a:endParaRPr>
          </a:p>
          <a:p>
            <a:pPr marL="342900" indent="-342900">
              <a:buAutoNum type="arabicParenR"/>
            </a:pPr>
            <a:r>
              <a:rPr lang="en-US" dirty="0" smtClean="0">
                <a:solidFill>
                  <a:schemeClr val="bg1"/>
                </a:solidFill>
              </a:rPr>
              <a:t>Understand the concept of base level and how it influences depositional successions.</a:t>
            </a:r>
            <a:endParaRPr lang="en-US" dirty="0">
              <a:solidFill>
                <a:schemeClr val="bg1"/>
              </a:solidFill>
            </a:endParaRPr>
          </a:p>
        </p:txBody>
      </p:sp>
    </p:spTree>
    <p:extLst>
      <p:ext uri="{BB962C8B-B14F-4D97-AF65-F5344CB8AC3E}">
        <p14:creationId xmlns:p14="http://schemas.microsoft.com/office/powerpoint/2010/main" val="3831912456"/>
      </p:ext>
    </p:extLst>
  </p:cSld>
  <p:clrMapOvr>
    <a:masterClrMapping/>
  </p:clrMapOvr>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DSC07743.JPG"/>
          <p:cNvPicPr>
            <a:picLocks noChangeAspect="1"/>
          </p:cNvPicPr>
          <p:nvPr/>
        </p:nvPicPr>
        <p:blipFill>
          <a:blip r:embed="rId2">
            <a:extLst>
              <a:ext uri="{BEBA8EAE-BF5A-486C-A8C5-ECC9F3942E4B}">
                <a14:imgProps xmlns:a14="http://schemas.microsoft.com/office/drawing/2010/main">
                  <a14:imgLayer r:embed="rId3">
                    <a14:imgEffect>
                      <a14:brightnessContrast bright="-10000"/>
                    </a14:imgEffect>
                  </a14:imgLayer>
                </a14:imgProps>
              </a:ext>
              <a:ext uri="{28A0092B-C50C-407E-A947-70E740481C1C}">
                <a14:useLocalDpi xmlns:a14="http://schemas.microsoft.com/office/drawing/2010/main" val="0"/>
              </a:ext>
            </a:extLst>
          </a:blip>
          <a:stretch>
            <a:fillRect/>
          </a:stretch>
        </p:blipFill>
        <p:spPr>
          <a:xfrm>
            <a:off x="14598" y="14598"/>
            <a:ext cx="9144002" cy="6858000"/>
          </a:xfrm>
          <a:prstGeom prst="rect">
            <a:avLst/>
          </a:prstGeom>
        </p:spPr>
      </p:pic>
      <p:sp>
        <p:nvSpPr>
          <p:cNvPr id="2" name="TextBox 1"/>
          <p:cNvSpPr txBox="1"/>
          <p:nvPr/>
        </p:nvSpPr>
        <p:spPr>
          <a:xfrm>
            <a:off x="0" y="0"/>
            <a:ext cx="9144000" cy="769441"/>
          </a:xfrm>
          <a:prstGeom prst="rect">
            <a:avLst/>
          </a:prstGeom>
          <a:noFill/>
        </p:spPr>
        <p:txBody>
          <a:bodyPr wrap="square" rtlCol="0">
            <a:spAutoFit/>
          </a:bodyPr>
          <a:lstStyle/>
          <a:p>
            <a:pPr algn="ctr"/>
            <a:r>
              <a:rPr lang="en-US" sz="4400" dirty="0" smtClean="0">
                <a:solidFill>
                  <a:srgbClr val="800000"/>
                </a:solidFill>
              </a:rPr>
              <a:t>Methods</a:t>
            </a:r>
            <a:endParaRPr lang="en-US" sz="4400" dirty="0">
              <a:solidFill>
                <a:srgbClr val="800000"/>
              </a:solidFill>
            </a:endParaRPr>
          </a:p>
        </p:txBody>
      </p:sp>
      <p:sp>
        <p:nvSpPr>
          <p:cNvPr id="3" name="TextBox 2"/>
          <p:cNvSpPr txBox="1"/>
          <p:nvPr/>
        </p:nvSpPr>
        <p:spPr>
          <a:xfrm>
            <a:off x="84668" y="3697145"/>
            <a:ext cx="9059332" cy="3139321"/>
          </a:xfrm>
          <a:prstGeom prst="rect">
            <a:avLst/>
          </a:prstGeom>
          <a:noFill/>
        </p:spPr>
        <p:txBody>
          <a:bodyPr wrap="square" rtlCol="0">
            <a:spAutoFit/>
          </a:bodyPr>
          <a:lstStyle/>
          <a:p>
            <a:r>
              <a:rPr lang="en-US" dirty="0" smtClean="0">
                <a:solidFill>
                  <a:srgbClr val="FFFFFF"/>
                </a:solidFill>
              </a:rPr>
              <a:t>Use traditional, well-established types of exercises (and some new), but tie each to a specific region and stratigraphic interval, in this case, the Book Cliffs, UT:</a:t>
            </a:r>
          </a:p>
          <a:p>
            <a:endParaRPr lang="en-US" dirty="0" smtClean="0">
              <a:solidFill>
                <a:srgbClr val="FFFFFF"/>
              </a:solidFill>
            </a:endParaRPr>
          </a:p>
          <a:p>
            <a:pPr marL="342900" indent="-342900">
              <a:buAutoNum type="arabicParenR"/>
            </a:pPr>
            <a:r>
              <a:rPr lang="en-US" dirty="0" smtClean="0">
                <a:solidFill>
                  <a:srgbClr val="FFFFFF"/>
                </a:solidFill>
              </a:rPr>
              <a:t>Rock classification &amp; identification of sedimentary structures (Use hand samples together with outcrop photographs)</a:t>
            </a:r>
          </a:p>
          <a:p>
            <a:endParaRPr lang="en-US" dirty="0">
              <a:solidFill>
                <a:srgbClr val="FFFFFF"/>
              </a:solidFill>
            </a:endParaRPr>
          </a:p>
          <a:p>
            <a:pPr marL="342900" indent="-342900">
              <a:buAutoNum type="arabicParenR"/>
            </a:pPr>
            <a:r>
              <a:rPr lang="en-US" dirty="0" smtClean="0">
                <a:solidFill>
                  <a:srgbClr val="FFFFFF"/>
                </a:solidFill>
              </a:rPr>
              <a:t>Measured sections (Constructed from outcrop data)</a:t>
            </a:r>
          </a:p>
          <a:p>
            <a:pPr marL="342900" indent="-342900">
              <a:buAutoNum type="arabicParenR"/>
            </a:pPr>
            <a:endParaRPr lang="en-US" dirty="0">
              <a:solidFill>
                <a:srgbClr val="FFFFFF"/>
              </a:solidFill>
            </a:endParaRPr>
          </a:p>
          <a:p>
            <a:pPr marL="342900" indent="-342900">
              <a:buAutoNum type="arabicParenR"/>
            </a:pPr>
            <a:r>
              <a:rPr lang="en-US" dirty="0">
                <a:solidFill>
                  <a:srgbClr val="FFFFFF"/>
                </a:solidFill>
              </a:rPr>
              <a:t>R</a:t>
            </a:r>
            <a:r>
              <a:rPr lang="en-US" dirty="0" smtClean="0">
                <a:solidFill>
                  <a:srgbClr val="FFFFFF"/>
                </a:solidFill>
              </a:rPr>
              <a:t>egional cross sections (from outcrop data)</a:t>
            </a:r>
          </a:p>
          <a:p>
            <a:pPr marL="342900" indent="-342900">
              <a:buAutoNum type="arabicParenR"/>
            </a:pPr>
            <a:endParaRPr lang="en-US" dirty="0">
              <a:solidFill>
                <a:srgbClr val="FFFFFF"/>
              </a:solidFill>
            </a:endParaRPr>
          </a:p>
          <a:p>
            <a:pPr marL="342900" indent="-342900">
              <a:buAutoNum type="arabicParenR"/>
            </a:pPr>
            <a:r>
              <a:rPr lang="en-US" dirty="0">
                <a:solidFill>
                  <a:srgbClr val="FFFFFF"/>
                </a:solidFill>
              </a:rPr>
              <a:t>L</a:t>
            </a:r>
            <a:r>
              <a:rPr lang="en-US" dirty="0" smtClean="0">
                <a:solidFill>
                  <a:srgbClr val="FFFFFF"/>
                </a:solidFill>
              </a:rPr>
              <a:t>itho-, chrono-, allo-, and sequence stratigraphic surfaces and components.</a:t>
            </a:r>
            <a:endParaRPr lang="en-US" dirty="0">
              <a:solidFill>
                <a:srgbClr val="FFFFFF"/>
              </a:solidFill>
            </a:endParaRPr>
          </a:p>
        </p:txBody>
      </p:sp>
    </p:spTree>
    <p:extLst>
      <p:ext uri="{BB962C8B-B14F-4D97-AF65-F5344CB8AC3E}">
        <p14:creationId xmlns:p14="http://schemas.microsoft.com/office/powerpoint/2010/main" val="2680917834"/>
      </p:ext>
    </p:extLst>
  </p:cSld>
  <p:clrMapOvr>
    <a:masterClrMapping/>
  </p:clrMapOvr>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 y="-136915"/>
            <a:ext cx="9144000" cy="769441"/>
          </a:xfrm>
          <a:prstGeom prst="rect">
            <a:avLst/>
          </a:prstGeom>
          <a:noFill/>
        </p:spPr>
        <p:txBody>
          <a:bodyPr wrap="square" rtlCol="0">
            <a:spAutoFit/>
          </a:bodyPr>
          <a:lstStyle/>
          <a:p>
            <a:pPr algn="ctr"/>
            <a:r>
              <a:rPr lang="en-US" sz="4400" dirty="0" smtClean="0"/>
              <a:t>Why the Book Cliffs?</a:t>
            </a:r>
            <a:endParaRPr lang="en-US" sz="4400" dirty="0"/>
          </a:p>
        </p:txBody>
      </p:sp>
      <p:pic>
        <p:nvPicPr>
          <p:cNvPr id="3" name="Picture 2" descr="Screen Shot 2014-04-11 at 5.31.24 P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613439"/>
            <a:ext cx="9143999" cy="5058619"/>
          </a:xfrm>
          <a:prstGeom prst="rect">
            <a:avLst/>
          </a:prstGeom>
        </p:spPr>
      </p:pic>
      <p:pic>
        <p:nvPicPr>
          <p:cNvPr id="4" name="Picture 3" descr="P5290015.JPG"/>
          <p:cNvPicPr>
            <a:picLocks noChangeAspect="1"/>
          </p:cNvPicPr>
          <p:nvPr/>
        </p:nvPicPr>
        <p:blipFill rotWithShape="1">
          <a:blip r:embed="rId3">
            <a:extLst>
              <a:ext uri="{28A0092B-C50C-407E-A947-70E740481C1C}">
                <a14:useLocalDpi xmlns:a14="http://schemas.microsoft.com/office/drawing/2010/main" val="0"/>
              </a:ext>
            </a:extLst>
          </a:blip>
          <a:srcRect t="35129" b="49832"/>
          <a:stretch/>
        </p:blipFill>
        <p:spPr>
          <a:xfrm>
            <a:off x="0" y="5758162"/>
            <a:ext cx="9144000" cy="1031393"/>
          </a:xfrm>
          <a:prstGeom prst="rect">
            <a:avLst/>
          </a:prstGeom>
        </p:spPr>
      </p:pic>
      <p:sp>
        <p:nvSpPr>
          <p:cNvPr id="6" name="TextBox 5"/>
          <p:cNvSpPr txBox="1"/>
          <p:nvPr/>
        </p:nvSpPr>
        <p:spPr>
          <a:xfrm>
            <a:off x="-33867" y="563768"/>
            <a:ext cx="8898466" cy="523220"/>
          </a:xfrm>
          <a:prstGeom prst="rect">
            <a:avLst/>
          </a:prstGeom>
          <a:noFill/>
        </p:spPr>
        <p:txBody>
          <a:bodyPr wrap="square" rtlCol="0">
            <a:spAutoFit/>
          </a:bodyPr>
          <a:lstStyle/>
          <a:p>
            <a:pPr algn="ctr"/>
            <a:r>
              <a:rPr lang="en-US" sz="2800" dirty="0" smtClean="0">
                <a:solidFill>
                  <a:srgbClr val="FFFEBD"/>
                </a:solidFill>
              </a:rPr>
              <a:t>Continuous, well-exposed, dip- and strike-oriented outcrops</a:t>
            </a:r>
            <a:endParaRPr lang="en-US" sz="2800" dirty="0">
              <a:solidFill>
                <a:srgbClr val="FFFEBD"/>
              </a:solidFill>
            </a:endParaRPr>
          </a:p>
        </p:txBody>
      </p:sp>
    </p:spTree>
    <p:extLst>
      <p:ext uri="{BB962C8B-B14F-4D97-AF65-F5344CB8AC3E}">
        <p14:creationId xmlns:p14="http://schemas.microsoft.com/office/powerpoint/2010/main" val="2221665905"/>
      </p:ext>
    </p:extLst>
  </p:cSld>
  <p:clrMapOvr>
    <a:masterClrMapping/>
  </p:clrMapOvr>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2">
            <a:lumMod val="20000"/>
            <a:lumOff val="80000"/>
          </a:schemeClr>
        </a:solidFill>
        <a:effectLst/>
      </p:bgPr>
    </p:bg>
    <p:spTree>
      <p:nvGrpSpPr>
        <p:cNvPr id="1" name=""/>
        <p:cNvGrpSpPr/>
        <p:nvPr/>
      </p:nvGrpSpPr>
      <p:grpSpPr>
        <a:xfrm>
          <a:off x="0" y="0"/>
          <a:ext cx="0" cy="0"/>
          <a:chOff x="0" y="0"/>
          <a:chExt cx="0" cy="0"/>
        </a:xfrm>
      </p:grpSpPr>
      <p:pic>
        <p:nvPicPr>
          <p:cNvPr id="8" name="Picture 7" descr="DSC07655.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pic>
        <p:nvPicPr>
          <p:cNvPr id="2" name="Picture 1" descr="Coe (2002) p. 148 (7.10).pdf"/>
          <p:cNvPicPr>
            <a:picLocks noChangeAspect="1"/>
          </p:cNvPicPr>
          <p:nvPr/>
        </p:nvPicPr>
        <p:blipFill rotWithShape="1">
          <a:blip r:embed="rId3">
            <a:extLst>
              <a:ext uri="{28A0092B-C50C-407E-A947-70E740481C1C}">
                <a14:useLocalDpi xmlns:a14="http://schemas.microsoft.com/office/drawing/2010/main" val="0"/>
              </a:ext>
            </a:extLst>
          </a:blip>
          <a:srcRect l="9943" t="6753" r="5098" b="2538"/>
          <a:stretch/>
        </p:blipFill>
        <p:spPr>
          <a:xfrm rot="16200000">
            <a:off x="1171216" y="2664476"/>
            <a:ext cx="3173860" cy="4385351"/>
          </a:xfrm>
          <a:prstGeom prst="rect">
            <a:avLst/>
          </a:prstGeom>
        </p:spPr>
      </p:pic>
      <p:pic>
        <p:nvPicPr>
          <p:cNvPr id="3" name="Picture 2"/>
          <p:cNvPicPr>
            <a:picLocks noChangeAspect="1"/>
          </p:cNvPicPr>
          <p:nvPr/>
        </p:nvPicPr>
        <p:blipFill>
          <a:blip r:embed="rId4"/>
          <a:stretch>
            <a:fillRect/>
          </a:stretch>
        </p:blipFill>
        <p:spPr>
          <a:xfrm>
            <a:off x="5597243" y="1865895"/>
            <a:ext cx="2923054" cy="1556431"/>
          </a:xfrm>
          <a:prstGeom prst="rect">
            <a:avLst/>
          </a:prstGeom>
        </p:spPr>
      </p:pic>
      <p:pic>
        <p:nvPicPr>
          <p:cNvPr id="4" name="Picture 3" descr="Screen Shot 2014-05-21 at 12.15.17 AM.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429934" y="3541449"/>
            <a:ext cx="3265374" cy="2050217"/>
          </a:xfrm>
          <a:prstGeom prst="rect">
            <a:avLst/>
          </a:prstGeom>
        </p:spPr>
      </p:pic>
      <p:sp>
        <p:nvSpPr>
          <p:cNvPr id="6" name="TextBox 5"/>
          <p:cNvSpPr txBox="1"/>
          <p:nvPr/>
        </p:nvSpPr>
        <p:spPr>
          <a:xfrm>
            <a:off x="3882820" y="405642"/>
            <a:ext cx="4918860" cy="769441"/>
          </a:xfrm>
          <a:prstGeom prst="rect">
            <a:avLst/>
          </a:prstGeom>
          <a:noFill/>
        </p:spPr>
        <p:txBody>
          <a:bodyPr wrap="none" rtlCol="0">
            <a:spAutoFit/>
          </a:bodyPr>
          <a:lstStyle/>
          <a:p>
            <a:r>
              <a:rPr lang="en-US" sz="4400" dirty="0" smtClean="0">
                <a:solidFill>
                  <a:srgbClr val="FFFEBD"/>
                </a:solidFill>
              </a:rPr>
              <a:t>Abundant Resources</a:t>
            </a:r>
            <a:endParaRPr lang="en-US" sz="4400" dirty="0">
              <a:solidFill>
                <a:srgbClr val="FFFEBD"/>
              </a:solidFill>
            </a:endParaRPr>
          </a:p>
        </p:txBody>
      </p:sp>
      <p:pic>
        <p:nvPicPr>
          <p:cNvPr id="7" name="Picture 6"/>
          <p:cNvPicPr>
            <a:picLocks noChangeAspect="1"/>
          </p:cNvPicPr>
          <p:nvPr/>
        </p:nvPicPr>
        <p:blipFill rotWithShape="1">
          <a:blip r:embed="rId6"/>
          <a:srcRect l="10833" r="11318" b="7365"/>
          <a:stretch/>
        </p:blipFill>
        <p:spPr>
          <a:xfrm>
            <a:off x="1007534" y="405642"/>
            <a:ext cx="2548223" cy="3259666"/>
          </a:xfrm>
          <a:prstGeom prst="rect">
            <a:avLst/>
          </a:prstGeom>
        </p:spPr>
      </p:pic>
    </p:spTree>
    <p:extLst>
      <p:ext uri="{BB962C8B-B14F-4D97-AF65-F5344CB8AC3E}">
        <p14:creationId xmlns:p14="http://schemas.microsoft.com/office/powerpoint/2010/main" val="3142915136"/>
      </p:ext>
    </p:extLst>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descr="DSC07514.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pic>
        <p:nvPicPr>
          <p:cNvPr id="3" name="Picture 2"/>
          <p:cNvPicPr>
            <a:picLocks noChangeAspect="1"/>
          </p:cNvPicPr>
          <p:nvPr/>
        </p:nvPicPr>
        <p:blipFill>
          <a:blip r:embed="rId3"/>
          <a:stretch>
            <a:fillRect/>
          </a:stretch>
        </p:blipFill>
        <p:spPr>
          <a:xfrm>
            <a:off x="397171" y="2683607"/>
            <a:ext cx="2552700" cy="1333500"/>
          </a:xfrm>
          <a:prstGeom prst="rect">
            <a:avLst/>
          </a:prstGeom>
          <a:solidFill>
            <a:schemeClr val="bg1"/>
          </a:solidFill>
        </p:spPr>
      </p:pic>
      <p:pic>
        <p:nvPicPr>
          <p:cNvPr id="4" name="Picture 3"/>
          <p:cNvPicPr>
            <a:picLocks noChangeAspect="1"/>
          </p:cNvPicPr>
          <p:nvPr/>
        </p:nvPicPr>
        <p:blipFill>
          <a:blip r:embed="rId4"/>
          <a:stretch>
            <a:fillRect/>
          </a:stretch>
        </p:blipFill>
        <p:spPr>
          <a:xfrm>
            <a:off x="656013" y="720262"/>
            <a:ext cx="1460500" cy="1460500"/>
          </a:xfrm>
          <a:prstGeom prst="rect">
            <a:avLst/>
          </a:prstGeom>
        </p:spPr>
      </p:pic>
      <p:pic>
        <p:nvPicPr>
          <p:cNvPr id="6" name="Picture 5"/>
          <p:cNvPicPr>
            <a:picLocks noChangeAspect="1"/>
          </p:cNvPicPr>
          <p:nvPr/>
        </p:nvPicPr>
        <p:blipFill rotWithShape="1">
          <a:blip r:embed="rId5"/>
          <a:srcRect l="1683" t="6724" r="90170" b="45934"/>
          <a:stretch/>
        </p:blipFill>
        <p:spPr>
          <a:xfrm>
            <a:off x="656013" y="4471486"/>
            <a:ext cx="1316182" cy="1795059"/>
          </a:xfrm>
          <a:prstGeom prst="rect">
            <a:avLst/>
          </a:prstGeom>
        </p:spPr>
      </p:pic>
      <p:pic>
        <p:nvPicPr>
          <p:cNvPr id="7" name="Picture 6"/>
          <p:cNvPicPr>
            <a:picLocks noChangeAspect="1"/>
          </p:cNvPicPr>
          <p:nvPr/>
        </p:nvPicPr>
        <p:blipFill rotWithShape="1">
          <a:blip r:embed="rId6"/>
          <a:srcRect l="20324" t="24175" r="20148" b="21899"/>
          <a:stretch/>
        </p:blipFill>
        <p:spPr>
          <a:xfrm>
            <a:off x="2782226" y="520962"/>
            <a:ext cx="1701031" cy="1540934"/>
          </a:xfrm>
          <a:prstGeom prst="rect">
            <a:avLst/>
          </a:prstGeom>
        </p:spPr>
      </p:pic>
      <p:pic>
        <p:nvPicPr>
          <p:cNvPr id="8" name="Picture 7"/>
          <p:cNvPicPr>
            <a:picLocks noChangeAspect="1"/>
          </p:cNvPicPr>
          <p:nvPr/>
        </p:nvPicPr>
        <p:blipFill rotWithShape="1">
          <a:blip r:embed="rId7"/>
          <a:srcRect l="10293" t="15360" r="8621" b="17764"/>
          <a:stretch/>
        </p:blipFill>
        <p:spPr>
          <a:xfrm>
            <a:off x="2782226" y="4933225"/>
            <a:ext cx="2986424" cy="1477819"/>
          </a:xfrm>
          <a:prstGeom prst="rect">
            <a:avLst/>
          </a:prstGeom>
        </p:spPr>
      </p:pic>
      <p:pic>
        <p:nvPicPr>
          <p:cNvPr id="10" name="Picture 9"/>
          <p:cNvPicPr>
            <a:picLocks noChangeAspect="1"/>
          </p:cNvPicPr>
          <p:nvPr/>
        </p:nvPicPr>
        <p:blipFill>
          <a:blip r:embed="rId8"/>
          <a:stretch>
            <a:fillRect/>
          </a:stretch>
        </p:blipFill>
        <p:spPr>
          <a:xfrm>
            <a:off x="3966993" y="2479366"/>
            <a:ext cx="1496291" cy="2068172"/>
          </a:xfrm>
          <a:prstGeom prst="rect">
            <a:avLst/>
          </a:prstGeom>
        </p:spPr>
      </p:pic>
      <p:pic>
        <p:nvPicPr>
          <p:cNvPr id="12" name="Picture 11"/>
          <p:cNvPicPr>
            <a:picLocks noChangeAspect="1"/>
          </p:cNvPicPr>
          <p:nvPr/>
        </p:nvPicPr>
        <p:blipFill>
          <a:blip r:embed="rId9"/>
          <a:stretch>
            <a:fillRect/>
          </a:stretch>
        </p:blipFill>
        <p:spPr>
          <a:xfrm>
            <a:off x="6525045" y="2349317"/>
            <a:ext cx="1502833" cy="2003777"/>
          </a:xfrm>
          <a:prstGeom prst="rect">
            <a:avLst/>
          </a:prstGeom>
        </p:spPr>
      </p:pic>
      <p:pic>
        <p:nvPicPr>
          <p:cNvPr id="2" name="Picture 1"/>
          <p:cNvPicPr>
            <a:picLocks noChangeAspect="1"/>
          </p:cNvPicPr>
          <p:nvPr/>
        </p:nvPicPr>
        <p:blipFill>
          <a:blip r:embed="rId10"/>
          <a:stretch>
            <a:fillRect/>
          </a:stretch>
        </p:blipFill>
        <p:spPr>
          <a:xfrm>
            <a:off x="5217778" y="1010072"/>
            <a:ext cx="3438620" cy="767355"/>
          </a:xfrm>
          <a:prstGeom prst="rect">
            <a:avLst/>
          </a:prstGeom>
        </p:spPr>
      </p:pic>
      <p:grpSp>
        <p:nvGrpSpPr>
          <p:cNvPr id="14" name="Group 13"/>
          <p:cNvGrpSpPr/>
          <p:nvPr/>
        </p:nvGrpSpPr>
        <p:grpSpPr>
          <a:xfrm>
            <a:off x="6525045" y="4933226"/>
            <a:ext cx="1954472" cy="1477818"/>
            <a:chOff x="6905293" y="5164667"/>
            <a:chExt cx="1954472" cy="1477818"/>
          </a:xfrm>
        </p:grpSpPr>
        <p:sp>
          <p:nvSpPr>
            <p:cNvPr id="9" name="Rectangle 8"/>
            <p:cNvSpPr/>
            <p:nvPr/>
          </p:nvSpPr>
          <p:spPr>
            <a:xfrm>
              <a:off x="6905293" y="5164667"/>
              <a:ext cx="1954472" cy="1477818"/>
            </a:xfrm>
            <a:prstGeom prst="rect">
              <a:avLst/>
            </a:prstGeom>
            <a:solidFill>
              <a:srgbClr val="FFFFFF"/>
            </a:solidFill>
            <a:ln>
              <a:solidFill>
                <a:schemeClr val="bg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pic>
          <p:nvPicPr>
            <p:cNvPr id="11" name="Picture 10" descr="P5300334 modified.jpg"/>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6980900" y="5232475"/>
              <a:ext cx="1806221" cy="1354666"/>
            </a:xfrm>
            <a:prstGeom prst="rect">
              <a:avLst/>
            </a:prstGeom>
          </p:spPr>
        </p:pic>
      </p:grpSp>
      <p:sp>
        <p:nvSpPr>
          <p:cNvPr id="15" name="TextBox 14"/>
          <p:cNvSpPr txBox="1"/>
          <p:nvPr/>
        </p:nvSpPr>
        <p:spPr>
          <a:xfrm>
            <a:off x="4867168" y="102192"/>
            <a:ext cx="4015041" cy="584776"/>
          </a:xfrm>
          <a:prstGeom prst="rect">
            <a:avLst/>
          </a:prstGeom>
          <a:noFill/>
        </p:spPr>
        <p:txBody>
          <a:bodyPr wrap="none" rtlCol="0">
            <a:spAutoFit/>
          </a:bodyPr>
          <a:lstStyle/>
          <a:p>
            <a:r>
              <a:rPr lang="en-US" sz="3200" dirty="0" smtClean="0">
                <a:solidFill>
                  <a:schemeClr val="bg1"/>
                </a:solidFill>
              </a:rPr>
              <a:t>It’s the global standard</a:t>
            </a:r>
            <a:endParaRPr lang="en-US" sz="3200" dirty="0">
              <a:solidFill>
                <a:schemeClr val="bg1"/>
              </a:solidFill>
            </a:endParaRPr>
          </a:p>
        </p:txBody>
      </p:sp>
    </p:spTree>
    <p:extLst>
      <p:ext uri="{BB962C8B-B14F-4D97-AF65-F5344CB8AC3E}">
        <p14:creationId xmlns:p14="http://schemas.microsoft.com/office/powerpoint/2010/main" val="4278767420"/>
      </p:ext>
    </p:extLst>
  </p:cSld>
  <p:clrMapOvr>
    <a:masterClrMapping/>
  </p:clrMapOvr>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0" y="0"/>
            <a:ext cx="9144000" cy="769441"/>
          </a:xfrm>
          <a:prstGeom prst="rect">
            <a:avLst/>
          </a:prstGeom>
          <a:noFill/>
        </p:spPr>
        <p:txBody>
          <a:bodyPr wrap="square" rtlCol="0">
            <a:spAutoFit/>
          </a:bodyPr>
          <a:lstStyle/>
          <a:p>
            <a:pPr algn="ctr"/>
            <a:r>
              <a:rPr lang="en-US" sz="4400" dirty="0" smtClean="0">
                <a:solidFill>
                  <a:srgbClr val="FFFEBD"/>
                </a:solidFill>
              </a:rPr>
              <a:t>Introductory Questions</a:t>
            </a:r>
            <a:endParaRPr lang="en-US" sz="4400" dirty="0">
              <a:solidFill>
                <a:srgbClr val="FFFEBD"/>
              </a:solidFill>
            </a:endParaRPr>
          </a:p>
        </p:txBody>
      </p:sp>
      <p:sp>
        <p:nvSpPr>
          <p:cNvPr id="4" name="TextBox 3"/>
          <p:cNvSpPr txBox="1"/>
          <p:nvPr/>
        </p:nvSpPr>
        <p:spPr>
          <a:xfrm>
            <a:off x="114075" y="3102016"/>
            <a:ext cx="8913000" cy="3785652"/>
          </a:xfrm>
          <a:prstGeom prst="rect">
            <a:avLst/>
          </a:prstGeom>
          <a:noFill/>
        </p:spPr>
        <p:txBody>
          <a:bodyPr wrap="square" rtlCol="0">
            <a:spAutoFit/>
          </a:bodyPr>
          <a:lstStyle/>
          <a:p>
            <a:pPr marL="457200" indent="-457200">
              <a:buFont typeface="Arial"/>
              <a:buChar char="•"/>
            </a:pPr>
            <a:r>
              <a:rPr lang="en-US" sz="2400" dirty="0" smtClean="0">
                <a:solidFill>
                  <a:srgbClr val="FFFEBD"/>
                </a:solidFill>
              </a:rPr>
              <a:t>What do you see? (interbedded sandstone and mudstone)</a:t>
            </a:r>
          </a:p>
          <a:p>
            <a:pPr marL="457200" indent="-457200">
              <a:buFont typeface="Arial"/>
              <a:buChar char="•"/>
            </a:pPr>
            <a:r>
              <a:rPr lang="en-US" sz="2400" dirty="0" smtClean="0">
                <a:solidFill>
                  <a:srgbClr val="FFFEBD"/>
                </a:solidFill>
              </a:rPr>
              <a:t>What formed the bedding? (changes in energy conditions)</a:t>
            </a:r>
          </a:p>
          <a:p>
            <a:pPr marL="457200" indent="-457200">
              <a:buFont typeface="Arial"/>
              <a:buChar char="•"/>
            </a:pPr>
            <a:r>
              <a:rPr lang="en-US" sz="2400" dirty="0" smtClean="0">
                <a:solidFill>
                  <a:srgbClr val="FFFEBD"/>
                </a:solidFill>
              </a:rPr>
              <a:t>Why are energy conditions different? (water depth)</a:t>
            </a:r>
          </a:p>
          <a:p>
            <a:pPr marL="457200" indent="-457200">
              <a:buFont typeface="Arial"/>
              <a:buChar char="•"/>
            </a:pPr>
            <a:r>
              <a:rPr lang="en-US" sz="2400" dirty="0" smtClean="0">
                <a:solidFill>
                  <a:srgbClr val="FFFEBD"/>
                </a:solidFill>
              </a:rPr>
              <a:t>Are there any vertical trends in the bedding? (sand/mud ratio)</a:t>
            </a:r>
          </a:p>
          <a:p>
            <a:pPr marL="457200" indent="-457200">
              <a:buFont typeface="Arial"/>
              <a:buChar char="•"/>
            </a:pPr>
            <a:r>
              <a:rPr lang="en-US" sz="2400" dirty="0" smtClean="0">
                <a:solidFill>
                  <a:srgbClr val="FFFEBD"/>
                </a:solidFill>
              </a:rPr>
              <a:t>What is responsible for the vertical trend? (base level change)</a:t>
            </a:r>
          </a:p>
          <a:p>
            <a:pPr marL="457200" indent="-457200">
              <a:buFont typeface="Arial"/>
              <a:buChar char="•"/>
            </a:pPr>
            <a:r>
              <a:rPr lang="en-US" sz="2400" dirty="0" smtClean="0">
                <a:solidFill>
                  <a:srgbClr val="FFFEBD"/>
                </a:solidFill>
              </a:rPr>
              <a:t>What causes base-level change (eustasy and tectonics)</a:t>
            </a:r>
          </a:p>
          <a:p>
            <a:pPr marL="457200" indent="-457200">
              <a:buFont typeface="Arial"/>
              <a:buChar char="•"/>
            </a:pPr>
            <a:r>
              <a:rPr lang="en-US" sz="2400" dirty="0" smtClean="0">
                <a:solidFill>
                  <a:srgbClr val="FFFEBD"/>
                </a:solidFill>
              </a:rPr>
              <a:t>Does this succession reflect base level rise or fall? (mostly rise)</a:t>
            </a:r>
          </a:p>
          <a:p>
            <a:pPr marL="457200" indent="-457200">
              <a:buFont typeface="Arial"/>
              <a:buChar char="•"/>
            </a:pPr>
            <a:r>
              <a:rPr lang="en-US" sz="2400" dirty="0" smtClean="0">
                <a:solidFill>
                  <a:srgbClr val="FFFEBD"/>
                </a:solidFill>
              </a:rPr>
              <a:t>Does this succession reflect shoreline transgression or regression? (regression)</a:t>
            </a:r>
          </a:p>
          <a:p>
            <a:pPr marL="457200" indent="-457200">
              <a:buFont typeface="Arial"/>
              <a:buChar char="•"/>
            </a:pPr>
            <a:r>
              <a:rPr lang="en-US" sz="2400" dirty="0" smtClean="0">
                <a:solidFill>
                  <a:srgbClr val="FFFEBD"/>
                </a:solidFill>
              </a:rPr>
              <a:t>What else might impact the pattern? (sedimentation rate)</a:t>
            </a:r>
            <a:endParaRPr lang="en-US" sz="2400" dirty="0">
              <a:solidFill>
                <a:srgbClr val="FFFEBD"/>
              </a:solidFill>
            </a:endParaRPr>
          </a:p>
        </p:txBody>
      </p:sp>
    </p:spTree>
    <p:extLst>
      <p:ext uri="{BB962C8B-B14F-4D97-AF65-F5344CB8AC3E}">
        <p14:creationId xmlns:p14="http://schemas.microsoft.com/office/powerpoint/2010/main" val="1670796226"/>
      </p:ext>
    </p:extLst>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0" y="-118144"/>
            <a:ext cx="9143999" cy="769441"/>
          </a:xfrm>
          <a:prstGeom prst="rect">
            <a:avLst/>
          </a:prstGeom>
          <a:noFill/>
        </p:spPr>
        <p:txBody>
          <a:bodyPr wrap="square" rtlCol="0">
            <a:spAutoFit/>
          </a:bodyPr>
          <a:lstStyle/>
          <a:p>
            <a:pPr algn="ctr"/>
            <a:r>
              <a:rPr lang="en-US" sz="4400" dirty="0" smtClean="0">
                <a:solidFill>
                  <a:srgbClr val="800000"/>
                </a:solidFill>
              </a:rPr>
              <a:t>Sedimentary Rocks and Structures</a:t>
            </a:r>
            <a:endParaRPr lang="en-US" sz="4400" dirty="0">
              <a:solidFill>
                <a:srgbClr val="800000"/>
              </a:solidFill>
            </a:endParaRPr>
          </a:p>
        </p:txBody>
      </p:sp>
      <p:sp>
        <p:nvSpPr>
          <p:cNvPr id="4" name="TextBox 3"/>
          <p:cNvSpPr txBox="1"/>
          <p:nvPr/>
        </p:nvSpPr>
        <p:spPr>
          <a:xfrm>
            <a:off x="254003" y="4470551"/>
            <a:ext cx="8482059" cy="2031325"/>
          </a:xfrm>
          <a:prstGeom prst="rect">
            <a:avLst/>
          </a:prstGeom>
          <a:noFill/>
        </p:spPr>
        <p:txBody>
          <a:bodyPr wrap="square" rtlCol="0">
            <a:spAutoFit/>
          </a:bodyPr>
          <a:lstStyle/>
          <a:p>
            <a:r>
              <a:rPr lang="en-US" sz="1400" dirty="0" smtClean="0"/>
              <a:t>Rather than random samples with no context, chosen simply because they are “good,” those I use come from the three areas we work during field camp, one of which is the Book Cliffs.  Each sample is accompanied by a photograph to show field relationships.</a:t>
            </a:r>
          </a:p>
          <a:p>
            <a:endParaRPr lang="en-US" sz="1400" dirty="0"/>
          </a:p>
          <a:p>
            <a:r>
              <a:rPr lang="en-US" sz="1400" dirty="0" smtClean="0"/>
              <a:t>Benefits:</a:t>
            </a:r>
          </a:p>
          <a:p>
            <a:endParaRPr lang="en-US" sz="1400" dirty="0"/>
          </a:p>
          <a:p>
            <a:pPr marL="742950" lvl="1" indent="-285750">
              <a:buFont typeface="Arial"/>
              <a:buChar char="•"/>
            </a:pPr>
            <a:r>
              <a:rPr lang="en-US" sz="1400" dirty="0" smtClean="0"/>
              <a:t>It is not just a rock.  It came from somewhere and is related to other rocks.</a:t>
            </a:r>
          </a:p>
          <a:p>
            <a:pPr marL="742950" lvl="1" indent="-285750">
              <a:buFont typeface="Arial"/>
              <a:buChar char="•"/>
            </a:pPr>
            <a:r>
              <a:rPr lang="en-US" sz="1400" dirty="0" smtClean="0"/>
              <a:t>The sample is part of a larger body.</a:t>
            </a:r>
            <a:endParaRPr lang="en-US" sz="1400" dirty="0"/>
          </a:p>
          <a:p>
            <a:pPr marL="742950" lvl="1" indent="-285750">
              <a:buFont typeface="Arial"/>
              <a:buChar char="•"/>
            </a:pPr>
            <a:r>
              <a:rPr lang="en-US" sz="1400" dirty="0" smtClean="0"/>
              <a:t>The rocks form vertical patterns.</a:t>
            </a:r>
          </a:p>
        </p:txBody>
      </p:sp>
      <p:sp>
        <p:nvSpPr>
          <p:cNvPr id="14" name="TextBox 13"/>
          <p:cNvSpPr txBox="1"/>
          <p:nvPr/>
        </p:nvSpPr>
        <p:spPr>
          <a:xfrm>
            <a:off x="0" y="6488668"/>
            <a:ext cx="9144000" cy="369332"/>
          </a:xfrm>
          <a:prstGeom prst="rect">
            <a:avLst/>
          </a:prstGeom>
          <a:noFill/>
        </p:spPr>
        <p:txBody>
          <a:bodyPr wrap="square" rtlCol="0">
            <a:spAutoFit/>
          </a:bodyPr>
          <a:lstStyle/>
          <a:p>
            <a:r>
              <a:rPr lang="en-US" sz="900" dirty="0" smtClean="0"/>
              <a:t>Disclaimer: Some times, I “cheat” a little.  This photo is from a world-class site visited by hundreds of geologists each year.  I would not collect from here.  However, because I want to use this site as part of my case study, I substitute a sample I collected from a similar outcrop.</a:t>
            </a:r>
            <a:endParaRPr lang="en-US" sz="900" dirty="0"/>
          </a:p>
        </p:txBody>
      </p:sp>
      <p:grpSp>
        <p:nvGrpSpPr>
          <p:cNvPr id="34" name="Group 33"/>
          <p:cNvGrpSpPr/>
          <p:nvPr/>
        </p:nvGrpSpPr>
        <p:grpSpPr>
          <a:xfrm>
            <a:off x="169830" y="726113"/>
            <a:ext cx="8796958" cy="3716756"/>
            <a:chOff x="140294" y="769441"/>
            <a:chExt cx="8796958" cy="3716756"/>
          </a:xfrm>
        </p:grpSpPr>
        <p:pic>
          <p:nvPicPr>
            <p:cNvPr id="9" name="Picture 8" descr="DSC07995.JPG"/>
            <p:cNvPicPr>
              <a:picLocks noChangeAspect="1"/>
            </p:cNvPicPr>
            <p:nvPr/>
          </p:nvPicPr>
          <p:blipFill rotWithShape="1">
            <a:blip r:embed="rId2">
              <a:extLst>
                <a:ext uri="{28A0092B-C50C-407E-A947-70E740481C1C}">
                  <a14:useLocalDpi xmlns:a14="http://schemas.microsoft.com/office/drawing/2010/main" val="0"/>
                </a:ext>
              </a:extLst>
            </a:blip>
            <a:srcRect b="10106"/>
            <a:stretch/>
          </p:blipFill>
          <p:spPr>
            <a:xfrm>
              <a:off x="3654224" y="849630"/>
              <a:ext cx="5283028" cy="3561849"/>
            </a:xfrm>
            <a:prstGeom prst="rect">
              <a:avLst/>
            </a:prstGeom>
          </p:spPr>
        </p:pic>
        <p:grpSp>
          <p:nvGrpSpPr>
            <p:cNvPr id="10" name="Group 9"/>
            <p:cNvGrpSpPr/>
            <p:nvPr/>
          </p:nvGrpSpPr>
          <p:grpSpPr>
            <a:xfrm>
              <a:off x="140294" y="769441"/>
              <a:ext cx="3303490" cy="3716756"/>
              <a:chOff x="1196388" y="854929"/>
              <a:chExt cx="2830721" cy="3304518"/>
            </a:xfrm>
          </p:grpSpPr>
          <p:pic>
            <p:nvPicPr>
              <p:cNvPr id="11" name="Picture 10" descr="DSC07832.JPG"/>
              <p:cNvPicPr>
                <a:picLocks noChangeAspect="1"/>
              </p:cNvPicPr>
              <p:nvPr/>
            </p:nvPicPr>
            <p:blipFill rotWithShape="1">
              <a:blip r:embed="rId3">
                <a:extLst>
                  <a:ext uri="{28A0092B-C50C-407E-A947-70E740481C1C}">
                    <a14:useLocalDpi xmlns:a14="http://schemas.microsoft.com/office/drawing/2010/main" val="0"/>
                  </a:ext>
                </a:extLst>
              </a:blip>
              <a:srcRect t="9368" b="41211"/>
              <a:stretch/>
            </p:blipFill>
            <p:spPr>
              <a:xfrm>
                <a:off x="1196388" y="1982571"/>
                <a:ext cx="2830721" cy="1049234"/>
              </a:xfrm>
              <a:prstGeom prst="rect">
                <a:avLst/>
              </a:prstGeom>
            </p:spPr>
          </p:pic>
          <p:pic>
            <p:nvPicPr>
              <p:cNvPr id="12" name="Picture 11" descr="DSC07833.JPG"/>
              <p:cNvPicPr>
                <a:picLocks noChangeAspect="1"/>
              </p:cNvPicPr>
              <p:nvPr/>
            </p:nvPicPr>
            <p:blipFill rotWithShape="1">
              <a:blip r:embed="rId4">
                <a:extLst>
                  <a:ext uri="{28A0092B-C50C-407E-A947-70E740481C1C}">
                    <a14:useLocalDpi xmlns:a14="http://schemas.microsoft.com/office/drawing/2010/main" val="0"/>
                  </a:ext>
                </a:extLst>
              </a:blip>
              <a:srcRect l="2778" t="9045" r="15777" b="19354"/>
              <a:stretch/>
            </p:blipFill>
            <p:spPr>
              <a:xfrm>
                <a:off x="1816092" y="3110213"/>
                <a:ext cx="1591312" cy="1049234"/>
              </a:xfrm>
              <a:prstGeom prst="rect">
                <a:avLst/>
              </a:prstGeom>
            </p:spPr>
          </p:pic>
          <p:pic>
            <p:nvPicPr>
              <p:cNvPr id="13" name="Picture 12" descr="DSC07836.JPG"/>
              <p:cNvPicPr>
                <a:picLocks noChangeAspect="1"/>
              </p:cNvPicPr>
              <p:nvPr/>
            </p:nvPicPr>
            <p:blipFill rotWithShape="1">
              <a:blip r:embed="rId5">
                <a:extLst>
                  <a:ext uri="{28A0092B-C50C-407E-A947-70E740481C1C}">
                    <a14:useLocalDpi xmlns:a14="http://schemas.microsoft.com/office/drawing/2010/main" val="0"/>
                  </a:ext>
                </a:extLst>
              </a:blip>
              <a:srcRect l="6055" t="17443" r="3018" b="5787"/>
              <a:stretch/>
            </p:blipFill>
            <p:spPr>
              <a:xfrm>
                <a:off x="1783279" y="854929"/>
                <a:ext cx="1656939" cy="1049234"/>
              </a:xfrm>
              <a:prstGeom prst="rect">
                <a:avLst/>
              </a:prstGeom>
            </p:spPr>
          </p:pic>
        </p:grpSp>
        <p:cxnSp>
          <p:nvCxnSpPr>
            <p:cNvPr id="16" name="Straight Connector 15"/>
            <p:cNvCxnSpPr/>
            <p:nvPr/>
          </p:nvCxnSpPr>
          <p:spPr>
            <a:xfrm>
              <a:off x="2758874" y="1425135"/>
              <a:ext cx="1856045" cy="1329141"/>
            </a:xfrm>
            <a:prstGeom prst="line">
              <a:avLst/>
            </a:prstGeom>
            <a:ln>
              <a:solidFill>
                <a:schemeClr val="tx1"/>
              </a:solidFill>
            </a:ln>
            <a:effectLst/>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3657600" y="2057400"/>
              <a:ext cx="957319" cy="696876"/>
            </a:xfrm>
            <a:prstGeom prst="line">
              <a:avLst/>
            </a:prstGeom>
            <a:ln>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 name="Straight Connector 23"/>
            <p:cNvCxnSpPr/>
            <p:nvPr/>
          </p:nvCxnSpPr>
          <p:spPr>
            <a:xfrm>
              <a:off x="3443784" y="2754276"/>
              <a:ext cx="875780" cy="657187"/>
            </a:xfrm>
            <a:prstGeom prst="line">
              <a:avLst/>
            </a:prstGeom>
            <a:ln>
              <a:solidFill>
                <a:schemeClr val="tx1"/>
              </a:solidFill>
            </a:ln>
            <a:effectLst/>
          </p:spPr>
          <p:style>
            <a:lnRef idx="2">
              <a:schemeClr val="accent1"/>
            </a:lnRef>
            <a:fillRef idx="0">
              <a:schemeClr val="accent1"/>
            </a:fillRef>
            <a:effectRef idx="1">
              <a:schemeClr val="accent1"/>
            </a:effectRef>
            <a:fontRef idx="minor">
              <a:schemeClr val="tx1"/>
            </a:fontRef>
          </p:style>
        </p:cxnSp>
        <p:cxnSp>
          <p:nvCxnSpPr>
            <p:cNvPr id="29" name="Straight Connector 28"/>
            <p:cNvCxnSpPr/>
            <p:nvPr/>
          </p:nvCxnSpPr>
          <p:spPr>
            <a:xfrm flipV="1">
              <a:off x="2781820" y="3411463"/>
              <a:ext cx="1537744" cy="543758"/>
            </a:xfrm>
            <a:prstGeom prst="line">
              <a:avLst/>
            </a:prstGeom>
            <a:ln>
              <a:solidFill>
                <a:schemeClr val="tx1"/>
              </a:solidFill>
            </a:ln>
            <a:effectLst/>
          </p:spPr>
          <p:style>
            <a:lnRef idx="2">
              <a:schemeClr val="accent1"/>
            </a:lnRef>
            <a:fillRef idx="0">
              <a:schemeClr val="accent1"/>
            </a:fillRef>
            <a:effectRef idx="1">
              <a:schemeClr val="accent1"/>
            </a:effectRef>
            <a:fontRef idx="minor">
              <a:schemeClr val="tx1"/>
            </a:fontRef>
          </p:style>
        </p:cxnSp>
        <p:cxnSp>
          <p:nvCxnSpPr>
            <p:cNvPr id="31" name="Straight Connector 30"/>
            <p:cNvCxnSpPr/>
            <p:nvPr/>
          </p:nvCxnSpPr>
          <p:spPr>
            <a:xfrm flipV="1">
              <a:off x="3657600" y="3426231"/>
              <a:ext cx="661964" cy="214140"/>
            </a:xfrm>
            <a:prstGeom prst="line">
              <a:avLst/>
            </a:prstGeom>
            <a:ln>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6" name="Straight Connector 25"/>
            <p:cNvCxnSpPr/>
            <p:nvPr/>
          </p:nvCxnSpPr>
          <p:spPr>
            <a:xfrm>
              <a:off x="3657600" y="2906676"/>
              <a:ext cx="661964" cy="504787"/>
            </a:xfrm>
            <a:prstGeom prst="line">
              <a:avLst/>
            </a:prstGeom>
            <a:ln>
              <a:solidFill>
                <a:schemeClr val="bg1"/>
              </a:solidFill>
            </a:ln>
            <a:effectLst/>
          </p:spPr>
          <p:style>
            <a:lnRef idx="2">
              <a:schemeClr val="accent1"/>
            </a:lnRef>
            <a:fillRef idx="0">
              <a:schemeClr val="accent1"/>
            </a:fillRef>
            <a:effectRef idx="1">
              <a:schemeClr val="accent1"/>
            </a:effectRef>
            <a:fontRef idx="minor">
              <a:schemeClr val="tx1"/>
            </a:fontRef>
          </p:style>
        </p:cxnSp>
      </p:grpSp>
      <p:sp>
        <p:nvSpPr>
          <p:cNvPr id="35" name="TextBox 34"/>
          <p:cNvSpPr txBox="1"/>
          <p:nvPr/>
        </p:nvSpPr>
        <p:spPr>
          <a:xfrm>
            <a:off x="3871736" y="838584"/>
            <a:ext cx="4929839" cy="276999"/>
          </a:xfrm>
          <a:prstGeom prst="rect">
            <a:avLst/>
          </a:prstGeom>
          <a:noFill/>
        </p:spPr>
        <p:txBody>
          <a:bodyPr wrap="square" rtlCol="0">
            <a:spAutoFit/>
          </a:bodyPr>
          <a:lstStyle/>
          <a:p>
            <a:r>
              <a:rPr lang="en-US" sz="1200" dirty="0" smtClean="0"/>
              <a:t>I reuse the same photos repeatedly through the course to foster familiarity.</a:t>
            </a:r>
            <a:endParaRPr lang="en-US" sz="1200" dirty="0"/>
          </a:p>
        </p:txBody>
      </p:sp>
    </p:spTree>
    <p:extLst>
      <p:ext uri="{BB962C8B-B14F-4D97-AF65-F5344CB8AC3E}">
        <p14:creationId xmlns:p14="http://schemas.microsoft.com/office/powerpoint/2010/main" val="2954085541"/>
      </p:ext>
    </p:extLst>
  </p:cSld>
  <p:clrMapOvr>
    <a:masterClrMapping/>
  </p:clrMapOvr>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159999"/>
            <a:ext cx="9144000" cy="769441"/>
          </a:xfrm>
          <a:prstGeom prst="rect">
            <a:avLst/>
          </a:prstGeom>
          <a:noFill/>
        </p:spPr>
        <p:txBody>
          <a:bodyPr wrap="square" rtlCol="0">
            <a:spAutoFit/>
          </a:bodyPr>
          <a:lstStyle/>
          <a:p>
            <a:pPr algn="ctr"/>
            <a:r>
              <a:rPr lang="en-US" sz="4400" dirty="0" smtClean="0">
                <a:solidFill>
                  <a:srgbClr val="800000"/>
                </a:solidFill>
              </a:rPr>
              <a:t>Facies &amp; Facies Associations</a:t>
            </a:r>
            <a:endParaRPr lang="en-US" sz="4400" dirty="0">
              <a:solidFill>
                <a:srgbClr val="800000"/>
              </a:solidFill>
            </a:endParaRPr>
          </a:p>
        </p:txBody>
      </p:sp>
      <p:sp>
        <p:nvSpPr>
          <p:cNvPr id="6" name="TextBox 5"/>
          <p:cNvSpPr txBox="1"/>
          <p:nvPr/>
        </p:nvSpPr>
        <p:spPr>
          <a:xfrm>
            <a:off x="381771" y="6664102"/>
            <a:ext cx="1139404" cy="215444"/>
          </a:xfrm>
          <a:prstGeom prst="rect">
            <a:avLst/>
          </a:prstGeom>
          <a:noFill/>
        </p:spPr>
        <p:txBody>
          <a:bodyPr wrap="none" rtlCol="0">
            <a:spAutoFit/>
          </a:bodyPr>
          <a:lstStyle>
            <a:defPPr>
              <a:defRPr lang="en-US"/>
            </a:defPPr>
            <a:lvl1pPr>
              <a:defRPr sz="1000"/>
            </a:lvl1pPr>
          </a:lstStyle>
          <a:p>
            <a:r>
              <a:rPr lang="en-US" sz="800" dirty="0">
                <a:solidFill>
                  <a:schemeClr val="bg1"/>
                </a:solidFill>
              </a:rPr>
              <a:t>Enge, H.D. et al. (2010)</a:t>
            </a:r>
          </a:p>
        </p:txBody>
      </p:sp>
      <p:pic>
        <p:nvPicPr>
          <p:cNvPr id="3" name="Picture 2" descr="DSC04750.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0248" y="615383"/>
            <a:ext cx="4399570" cy="3299677"/>
          </a:xfrm>
          <a:prstGeom prst="rect">
            <a:avLst/>
          </a:prstGeom>
        </p:spPr>
      </p:pic>
      <p:pic>
        <p:nvPicPr>
          <p:cNvPr id="5" name="Picture 4" descr="Screen Shot 2014-04-12 at 10.13.47 PM.png"/>
          <p:cNvPicPr>
            <a:picLocks noChangeAspect="1"/>
          </p:cNvPicPr>
          <p:nvPr/>
        </p:nvPicPr>
        <p:blipFill rotWithShape="1">
          <a:blip r:embed="rId3">
            <a:extLst>
              <a:ext uri="{28A0092B-C50C-407E-A947-70E740481C1C}">
                <a14:useLocalDpi xmlns:a14="http://schemas.microsoft.com/office/drawing/2010/main" val="0"/>
              </a:ext>
            </a:extLst>
          </a:blip>
          <a:srcRect t="79213"/>
          <a:stretch/>
        </p:blipFill>
        <p:spPr>
          <a:xfrm rot="5400000">
            <a:off x="-1070764" y="2513540"/>
            <a:ext cx="2592531" cy="210509"/>
          </a:xfrm>
          <a:prstGeom prst="rect">
            <a:avLst/>
          </a:prstGeom>
        </p:spPr>
      </p:pic>
      <p:sp>
        <p:nvSpPr>
          <p:cNvPr id="9" name="TextBox 8"/>
          <p:cNvSpPr txBox="1"/>
          <p:nvPr/>
        </p:nvSpPr>
        <p:spPr>
          <a:xfrm>
            <a:off x="1289057" y="5433165"/>
            <a:ext cx="2072803" cy="338554"/>
          </a:xfrm>
          <a:prstGeom prst="rect">
            <a:avLst/>
          </a:prstGeom>
          <a:noFill/>
        </p:spPr>
        <p:txBody>
          <a:bodyPr wrap="none" rtlCol="0">
            <a:spAutoFit/>
          </a:bodyPr>
          <a:lstStyle/>
          <a:p>
            <a:r>
              <a:rPr lang="en-US" sz="1600" dirty="0" smtClean="0">
                <a:solidFill>
                  <a:srgbClr val="000090"/>
                </a:solidFill>
              </a:rPr>
              <a:t>River-dominated Delta</a:t>
            </a:r>
            <a:endParaRPr lang="en-US" sz="1600" dirty="0">
              <a:solidFill>
                <a:srgbClr val="000090"/>
              </a:solidFill>
            </a:endParaRPr>
          </a:p>
        </p:txBody>
      </p:sp>
      <p:pic>
        <p:nvPicPr>
          <p:cNvPr id="7" name="Picture 1" descr="P5290045.JPG"/>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644341" y="615383"/>
            <a:ext cx="4399570" cy="32996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2" descr="Screen shot 2010-12-07 at 10.50.33 PM.png"/>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4644341" y="1878608"/>
            <a:ext cx="401161" cy="20364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TextBox 9"/>
          <p:cNvSpPr txBox="1"/>
          <p:nvPr/>
        </p:nvSpPr>
        <p:spPr>
          <a:xfrm>
            <a:off x="6012073" y="5233404"/>
            <a:ext cx="2123598" cy="338554"/>
          </a:xfrm>
          <a:prstGeom prst="rect">
            <a:avLst/>
          </a:prstGeom>
          <a:noFill/>
        </p:spPr>
        <p:txBody>
          <a:bodyPr wrap="none" rtlCol="0">
            <a:spAutoFit/>
          </a:bodyPr>
          <a:lstStyle/>
          <a:p>
            <a:r>
              <a:rPr lang="en-US" sz="1600" dirty="0" smtClean="0">
                <a:solidFill>
                  <a:srgbClr val="000090"/>
                </a:solidFill>
              </a:rPr>
              <a:t>Wave-dominated Delta</a:t>
            </a:r>
            <a:endParaRPr lang="en-US" sz="1600" dirty="0">
              <a:solidFill>
                <a:srgbClr val="000090"/>
              </a:solidFill>
            </a:endParaRPr>
          </a:p>
        </p:txBody>
      </p:sp>
      <p:sp>
        <p:nvSpPr>
          <p:cNvPr id="11" name="TextBox 10"/>
          <p:cNvSpPr txBox="1"/>
          <p:nvPr/>
        </p:nvSpPr>
        <p:spPr>
          <a:xfrm>
            <a:off x="30789" y="5716240"/>
            <a:ext cx="9113212" cy="1200329"/>
          </a:xfrm>
          <a:prstGeom prst="rect">
            <a:avLst/>
          </a:prstGeom>
          <a:noFill/>
        </p:spPr>
        <p:txBody>
          <a:bodyPr wrap="square" rtlCol="0">
            <a:spAutoFit/>
          </a:bodyPr>
          <a:lstStyle/>
          <a:p>
            <a:r>
              <a:rPr lang="en-US" dirty="0" smtClean="0"/>
              <a:t>The study of sedimentology and stratigraphy is a study of patterns.  Understanding patterns can lead to the recognition of specific depositional environments and systems.  For example, from a distance, these two deposits look very much alike; however, closer inspection reveals significant differences.</a:t>
            </a:r>
            <a:endParaRPr lang="en-US" dirty="0"/>
          </a:p>
        </p:txBody>
      </p:sp>
      <p:pic>
        <p:nvPicPr>
          <p:cNvPr id="15" name="Picture 4" descr="DSC07055.JPG"/>
          <p:cNvPicPr>
            <a:picLocks noChangeAspect="1"/>
          </p:cNvPicPr>
          <p:nvPr/>
        </p:nvPicPr>
        <p:blipFill>
          <a:blip r:embed="rId6">
            <a:extLst>
              <a:ext uri="{28A0092B-C50C-407E-A947-70E740481C1C}">
                <a14:useLocalDpi xmlns:a14="http://schemas.microsoft.com/office/drawing/2010/main" val="0"/>
              </a:ext>
            </a:extLst>
          </a:blip>
          <a:srcRect t="12222" b="18889"/>
          <a:stretch>
            <a:fillRect/>
          </a:stretch>
        </p:blipFill>
        <p:spPr bwMode="auto">
          <a:xfrm>
            <a:off x="5236381" y="3984326"/>
            <a:ext cx="3481315" cy="12998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 name="Picture 1" descr="DSC07438.JPG"/>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1301058" y="3971160"/>
            <a:ext cx="2037948" cy="15284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22" name="Straight Connector 21"/>
          <p:cNvCxnSpPr/>
          <p:nvPr/>
        </p:nvCxnSpPr>
        <p:spPr>
          <a:xfrm flipV="1">
            <a:off x="2237314" y="3057026"/>
            <a:ext cx="575940" cy="1068032"/>
          </a:xfrm>
          <a:prstGeom prst="line">
            <a:avLst/>
          </a:prstGeom>
          <a:ln>
            <a:solidFill>
              <a:srgbClr val="FFFEBD"/>
            </a:solidFill>
          </a:ln>
          <a:effectLst/>
        </p:spPr>
        <p:style>
          <a:lnRef idx="2">
            <a:schemeClr val="accent1"/>
          </a:lnRef>
          <a:fillRef idx="0">
            <a:schemeClr val="accent1"/>
          </a:fillRef>
          <a:effectRef idx="1">
            <a:schemeClr val="accent1"/>
          </a:effectRef>
          <a:fontRef idx="minor">
            <a:schemeClr val="tx1"/>
          </a:fontRef>
        </p:style>
      </p:cxnSp>
      <p:cxnSp>
        <p:nvCxnSpPr>
          <p:cNvPr id="29" name="Straight Connector 28"/>
          <p:cNvCxnSpPr/>
          <p:nvPr/>
        </p:nvCxnSpPr>
        <p:spPr>
          <a:xfrm flipH="1" flipV="1">
            <a:off x="6335360" y="2001096"/>
            <a:ext cx="322232" cy="2123962"/>
          </a:xfrm>
          <a:prstGeom prst="line">
            <a:avLst/>
          </a:prstGeom>
          <a:ln>
            <a:solidFill>
              <a:srgbClr val="FFFEBD"/>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9436469"/>
      </p:ext>
    </p:extLst>
  </p:cSld>
  <p:clrMapOvr>
    <a:masterClrMapping/>
  </p:clrMapOvr>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2" name="Picture 1" descr="P5290045.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2530" name="TextBox 6"/>
          <p:cNvSpPr txBox="1">
            <a:spLocks noChangeArrowheads="1"/>
          </p:cNvSpPr>
          <p:nvPr/>
        </p:nvSpPr>
        <p:spPr bwMode="auto">
          <a:xfrm>
            <a:off x="0" y="4918552"/>
            <a:ext cx="4572000" cy="1938992"/>
          </a:xfrm>
          <a:prstGeom prst="rect">
            <a:avLst/>
          </a:prstGeom>
          <a:solidFill>
            <a:schemeClr val="bg1">
              <a:lumMod val="75000"/>
              <a:alpha val="27000"/>
            </a:schemeClr>
          </a:solidFill>
          <a:ln>
            <a:noFill/>
          </a:ln>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US" dirty="0" smtClean="0">
                <a:solidFill>
                  <a:srgbClr val="000000"/>
                </a:solidFill>
                <a:latin typeface="Times New Roman" charset="0"/>
                <a:cs typeface="Times New Roman" charset="0"/>
              </a:rPr>
              <a:t>The significance of surfaces that </a:t>
            </a:r>
            <a:r>
              <a:rPr lang="en-US" dirty="0">
                <a:solidFill>
                  <a:srgbClr val="000000"/>
                </a:solidFill>
                <a:latin typeface="Times New Roman" charset="0"/>
                <a:cs typeface="Times New Roman" charset="0"/>
              </a:rPr>
              <a:t>represent breaks between episodic depositional </a:t>
            </a:r>
            <a:r>
              <a:rPr lang="en-US" dirty="0" smtClean="0">
                <a:solidFill>
                  <a:srgbClr val="000000"/>
                </a:solidFill>
                <a:latin typeface="Times New Roman" charset="0"/>
                <a:cs typeface="Times New Roman" charset="0"/>
              </a:rPr>
              <a:t>events can be shown at virtually any scale from bed and bedset to members and formations..</a:t>
            </a:r>
            <a:endParaRPr lang="en-US" dirty="0">
              <a:solidFill>
                <a:srgbClr val="000000"/>
              </a:solidFill>
              <a:latin typeface="Times New Roman" charset="0"/>
              <a:cs typeface="Times New Roman" charset="0"/>
            </a:endParaRPr>
          </a:p>
        </p:txBody>
      </p:sp>
      <p:sp>
        <p:nvSpPr>
          <p:cNvPr id="22531" name="Text Box 10"/>
          <p:cNvSpPr txBox="1">
            <a:spLocks noChangeArrowheads="1"/>
          </p:cNvSpPr>
          <p:nvPr/>
        </p:nvSpPr>
        <p:spPr bwMode="auto">
          <a:xfrm>
            <a:off x="0" y="-152400"/>
            <a:ext cx="9144000" cy="769441"/>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rtlCol="0">
            <a:spAutoFit/>
          </a:bodyPr>
          <a:lstStyle>
            <a:defPPr>
              <a:defRPr lang="en-US"/>
            </a:defPPr>
            <a:lvl1pPr algn="ctr">
              <a:defRPr sz="4400">
                <a:solidFill>
                  <a:srgbClr val="FFFEBD"/>
                </a:solidFill>
              </a:defRPr>
            </a:lvl1pPr>
          </a:lstStyle>
          <a:p>
            <a:r>
              <a:rPr lang="en-US" dirty="0"/>
              <a:t>Bedding Planes &amp; Other Surfaces</a:t>
            </a:r>
          </a:p>
        </p:txBody>
      </p:sp>
    </p:spTree>
    <p:extLst>
      <p:ext uri="{BB962C8B-B14F-4D97-AF65-F5344CB8AC3E}">
        <p14:creationId xmlns:p14="http://schemas.microsoft.com/office/powerpoint/2010/main" val="1327817976"/>
      </p:ext>
    </p:extLst>
  </p:cSld>
  <p:clrMapOvr>
    <a:masterClrMapping/>
  </p:clrMapOvr>
  <p:transition xmlns:p14="http://schemas.microsoft.com/office/powerpoint/2010/main" spd="slow"/>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5702" y="-160873"/>
            <a:ext cx="9229701" cy="769441"/>
          </a:xfrm>
          <a:prstGeom prst="rect">
            <a:avLst/>
          </a:prstGeom>
          <a:noFill/>
        </p:spPr>
        <p:txBody>
          <a:bodyPr wrap="square" rtlCol="0">
            <a:spAutoFit/>
          </a:bodyPr>
          <a:lstStyle/>
          <a:p>
            <a:pPr algn="ctr"/>
            <a:r>
              <a:rPr lang="en-US" sz="4400" dirty="0" smtClean="0">
                <a:solidFill>
                  <a:srgbClr val="800000"/>
                </a:solidFill>
              </a:rPr>
              <a:t>Facies Models</a:t>
            </a:r>
            <a:endParaRPr lang="en-US" sz="4400" dirty="0">
              <a:solidFill>
                <a:srgbClr val="800000"/>
              </a:solidFill>
            </a:endParaRPr>
          </a:p>
        </p:txBody>
      </p:sp>
      <p:pic>
        <p:nvPicPr>
          <p:cNvPr id="5" name="Picture 4" descr="DSC07376.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28067" y="577487"/>
            <a:ext cx="2369869" cy="1777403"/>
          </a:xfrm>
          <a:prstGeom prst="rect">
            <a:avLst/>
          </a:prstGeom>
        </p:spPr>
      </p:pic>
      <p:pic>
        <p:nvPicPr>
          <p:cNvPr id="6" name="Picture 5" descr="P5280066.JPG"/>
          <p:cNvPicPr>
            <a:picLocks noChangeAspect="1"/>
          </p:cNvPicPr>
          <p:nvPr/>
        </p:nvPicPr>
        <p:blipFill>
          <a:blip r:embed="rId3">
            <a:extLst>
              <a:ext uri="{BEBA8EAE-BF5A-486C-A8C5-ECC9F3942E4B}">
                <a14:imgProps xmlns:a14="http://schemas.microsoft.com/office/drawing/2010/main">
                  <a14:imgLayer r:embed="rId4">
                    <a14:imgEffect>
                      <a14:sharpenSoften amount="20000"/>
                    </a14:imgEffect>
                    <a14:imgEffect>
                      <a14:brightnessContrast bright="22000" contrast="10000"/>
                    </a14:imgEffect>
                  </a14:imgLayer>
                </a14:imgProps>
              </a:ext>
              <a:ext uri="{28A0092B-C50C-407E-A947-70E740481C1C}">
                <a14:useLocalDpi xmlns:a14="http://schemas.microsoft.com/office/drawing/2010/main" val="0"/>
              </a:ext>
            </a:extLst>
          </a:blip>
          <a:stretch>
            <a:fillRect/>
          </a:stretch>
        </p:blipFill>
        <p:spPr>
          <a:xfrm>
            <a:off x="3403478" y="577487"/>
            <a:ext cx="2369869" cy="1777403"/>
          </a:xfrm>
          <a:prstGeom prst="rect">
            <a:avLst/>
          </a:prstGeom>
        </p:spPr>
      </p:pic>
      <p:pic>
        <p:nvPicPr>
          <p:cNvPr id="7" name="Picture 6" descr="DSC07655.JP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988896" y="577487"/>
            <a:ext cx="2369869" cy="1777403"/>
          </a:xfrm>
          <a:prstGeom prst="rect">
            <a:avLst/>
          </a:prstGeom>
        </p:spPr>
      </p:pic>
      <p:pic>
        <p:nvPicPr>
          <p:cNvPr id="8" name="Picture 7" descr="P5310091.JPG"/>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403478" y="2390315"/>
            <a:ext cx="2369869" cy="1777403"/>
          </a:xfrm>
          <a:prstGeom prst="rect">
            <a:avLst/>
          </a:prstGeom>
        </p:spPr>
      </p:pic>
      <p:pic>
        <p:nvPicPr>
          <p:cNvPr id="9" name="Picture 8" descr="DSC07470.JPG"/>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988896" y="2390315"/>
            <a:ext cx="2369869" cy="1777403"/>
          </a:xfrm>
          <a:prstGeom prst="rect">
            <a:avLst/>
          </a:prstGeom>
        </p:spPr>
      </p:pic>
      <p:pic>
        <p:nvPicPr>
          <p:cNvPr id="10" name="Picture 9" descr="P5290089.JPG"/>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3403478" y="4226234"/>
            <a:ext cx="2369869" cy="1777403"/>
          </a:xfrm>
          <a:prstGeom prst="rect">
            <a:avLst/>
          </a:prstGeom>
        </p:spPr>
      </p:pic>
      <p:pic>
        <p:nvPicPr>
          <p:cNvPr id="11" name="Picture 10" descr="P5290106.JPG"/>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5988896" y="4226234"/>
            <a:ext cx="2369869" cy="1777403"/>
          </a:xfrm>
          <a:prstGeom prst="rect">
            <a:avLst/>
          </a:prstGeom>
        </p:spPr>
      </p:pic>
      <p:pic>
        <p:nvPicPr>
          <p:cNvPr id="12" name="Picture 1" descr="P5290045.JPG"/>
          <p:cNvPicPr>
            <a:picLocks noChangeAspect="1"/>
          </p:cNvPicPr>
          <p:nvPr/>
        </p:nvPicPr>
        <p:blipFill>
          <a:blip r:embed="rId10">
            <a:extLst>
              <a:ext uri="{28A0092B-C50C-407E-A947-70E740481C1C}">
                <a14:useLocalDpi xmlns:a14="http://schemas.microsoft.com/office/drawing/2010/main" val="0"/>
              </a:ext>
            </a:extLst>
          </a:blip>
          <a:srcRect/>
          <a:stretch>
            <a:fillRect/>
          </a:stretch>
        </p:blipFill>
        <p:spPr bwMode="auto">
          <a:xfrm>
            <a:off x="828067" y="2390315"/>
            <a:ext cx="2369869" cy="17774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Picture 12" descr="DSC04750.JPG"/>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828067" y="4226234"/>
            <a:ext cx="2369869" cy="1777403"/>
          </a:xfrm>
          <a:prstGeom prst="rect">
            <a:avLst/>
          </a:prstGeom>
        </p:spPr>
      </p:pic>
      <p:sp>
        <p:nvSpPr>
          <p:cNvPr id="14" name="TextBox 13"/>
          <p:cNvSpPr txBox="1"/>
          <p:nvPr/>
        </p:nvSpPr>
        <p:spPr>
          <a:xfrm>
            <a:off x="30788" y="5945144"/>
            <a:ext cx="9143999" cy="923330"/>
          </a:xfrm>
          <a:prstGeom prst="rect">
            <a:avLst/>
          </a:prstGeom>
          <a:noFill/>
        </p:spPr>
        <p:txBody>
          <a:bodyPr wrap="square" rtlCol="0">
            <a:spAutoFit/>
          </a:bodyPr>
          <a:lstStyle/>
          <a:p>
            <a:r>
              <a:rPr lang="en-US" dirty="0" smtClean="0"/>
              <a:t>Examples of virtually every significant clastic depositional system are found in the Book Cliffs, again, placing them into context by showing field relations.  Instead of just stating that braided streams transition down stream into meandering then deltas, it can be shown to be happening.</a:t>
            </a:r>
            <a:endParaRPr lang="en-US" dirty="0"/>
          </a:p>
        </p:txBody>
      </p:sp>
      <p:sp>
        <p:nvSpPr>
          <p:cNvPr id="3" name="TextBox 2"/>
          <p:cNvSpPr txBox="1"/>
          <p:nvPr/>
        </p:nvSpPr>
        <p:spPr>
          <a:xfrm>
            <a:off x="2006885" y="2047113"/>
            <a:ext cx="1229536" cy="307777"/>
          </a:xfrm>
          <a:prstGeom prst="rect">
            <a:avLst/>
          </a:prstGeom>
          <a:noFill/>
        </p:spPr>
        <p:txBody>
          <a:bodyPr wrap="none" rtlCol="0">
            <a:spAutoFit/>
          </a:bodyPr>
          <a:lstStyle/>
          <a:p>
            <a:r>
              <a:rPr lang="en-US" sz="1400" dirty="0" smtClean="0">
                <a:solidFill>
                  <a:srgbClr val="FFFEBD"/>
                </a:solidFill>
              </a:rPr>
              <a:t>Braided fluvial</a:t>
            </a:r>
            <a:endParaRPr lang="en-US" sz="1400" dirty="0">
              <a:solidFill>
                <a:srgbClr val="FFFEBD"/>
              </a:solidFill>
            </a:endParaRPr>
          </a:p>
        </p:txBody>
      </p:sp>
      <p:sp>
        <p:nvSpPr>
          <p:cNvPr id="15" name="TextBox 14"/>
          <p:cNvSpPr txBox="1"/>
          <p:nvPr/>
        </p:nvSpPr>
        <p:spPr>
          <a:xfrm>
            <a:off x="4274416" y="2047113"/>
            <a:ext cx="1553543" cy="307777"/>
          </a:xfrm>
          <a:prstGeom prst="rect">
            <a:avLst/>
          </a:prstGeom>
          <a:noFill/>
        </p:spPr>
        <p:txBody>
          <a:bodyPr wrap="none" rtlCol="0">
            <a:spAutoFit/>
          </a:bodyPr>
          <a:lstStyle/>
          <a:p>
            <a:r>
              <a:rPr lang="en-US" sz="1400" dirty="0" smtClean="0">
                <a:solidFill>
                  <a:srgbClr val="FFFEBD"/>
                </a:solidFill>
              </a:rPr>
              <a:t>Meandering fluvial</a:t>
            </a:r>
            <a:endParaRPr lang="en-US" sz="1400" dirty="0">
              <a:solidFill>
                <a:srgbClr val="FFFEBD"/>
              </a:solidFill>
            </a:endParaRPr>
          </a:p>
        </p:txBody>
      </p:sp>
      <p:sp>
        <p:nvSpPr>
          <p:cNvPr id="16" name="TextBox 15"/>
          <p:cNvSpPr txBox="1"/>
          <p:nvPr/>
        </p:nvSpPr>
        <p:spPr>
          <a:xfrm>
            <a:off x="6736682" y="2047113"/>
            <a:ext cx="1665315" cy="307777"/>
          </a:xfrm>
          <a:prstGeom prst="rect">
            <a:avLst/>
          </a:prstGeom>
          <a:noFill/>
        </p:spPr>
        <p:txBody>
          <a:bodyPr wrap="none" rtlCol="0">
            <a:spAutoFit/>
          </a:bodyPr>
          <a:lstStyle/>
          <a:p>
            <a:r>
              <a:rPr lang="en-US" sz="1400" dirty="0" smtClean="0">
                <a:solidFill>
                  <a:srgbClr val="FFFEBD"/>
                </a:solidFill>
              </a:rPr>
              <a:t>Anastomosed fluvial</a:t>
            </a:r>
            <a:endParaRPr lang="en-US" sz="1400" dirty="0">
              <a:solidFill>
                <a:srgbClr val="FFFEBD"/>
              </a:solidFill>
            </a:endParaRPr>
          </a:p>
        </p:txBody>
      </p:sp>
      <p:sp>
        <p:nvSpPr>
          <p:cNvPr id="17" name="TextBox 16"/>
          <p:cNvSpPr txBox="1"/>
          <p:nvPr/>
        </p:nvSpPr>
        <p:spPr>
          <a:xfrm>
            <a:off x="1520435" y="3858013"/>
            <a:ext cx="1739917" cy="307777"/>
          </a:xfrm>
          <a:prstGeom prst="rect">
            <a:avLst/>
          </a:prstGeom>
          <a:noFill/>
        </p:spPr>
        <p:txBody>
          <a:bodyPr wrap="none" rtlCol="0">
            <a:spAutoFit/>
          </a:bodyPr>
          <a:lstStyle/>
          <a:p>
            <a:r>
              <a:rPr lang="en-US" sz="1400" dirty="0" smtClean="0"/>
              <a:t>Prograding shoreface</a:t>
            </a:r>
            <a:endParaRPr lang="en-US" sz="1400" dirty="0"/>
          </a:p>
        </p:txBody>
      </p:sp>
      <p:sp>
        <p:nvSpPr>
          <p:cNvPr id="18" name="TextBox 17"/>
          <p:cNvSpPr txBox="1"/>
          <p:nvPr/>
        </p:nvSpPr>
        <p:spPr>
          <a:xfrm>
            <a:off x="4659266" y="3858013"/>
            <a:ext cx="1154495" cy="307777"/>
          </a:xfrm>
          <a:prstGeom prst="rect">
            <a:avLst/>
          </a:prstGeom>
          <a:noFill/>
        </p:spPr>
        <p:txBody>
          <a:bodyPr wrap="none" rtlCol="0">
            <a:spAutoFit/>
          </a:bodyPr>
          <a:lstStyle/>
          <a:p>
            <a:r>
              <a:rPr lang="en-US" sz="1400" dirty="0" smtClean="0">
                <a:solidFill>
                  <a:srgbClr val="FFFEBD"/>
                </a:solidFill>
              </a:rPr>
              <a:t>Barrier island</a:t>
            </a:r>
            <a:endParaRPr lang="en-US" sz="1400" dirty="0">
              <a:solidFill>
                <a:srgbClr val="FFFEBD"/>
              </a:solidFill>
            </a:endParaRPr>
          </a:p>
        </p:txBody>
      </p:sp>
      <p:sp>
        <p:nvSpPr>
          <p:cNvPr id="19" name="TextBox 18"/>
          <p:cNvSpPr txBox="1"/>
          <p:nvPr/>
        </p:nvSpPr>
        <p:spPr>
          <a:xfrm>
            <a:off x="6728985" y="3871479"/>
            <a:ext cx="1665139" cy="307777"/>
          </a:xfrm>
          <a:prstGeom prst="rect">
            <a:avLst/>
          </a:prstGeom>
          <a:noFill/>
        </p:spPr>
        <p:txBody>
          <a:bodyPr wrap="none" rtlCol="0">
            <a:spAutoFit/>
          </a:bodyPr>
          <a:lstStyle/>
          <a:p>
            <a:r>
              <a:rPr lang="en-US" sz="1400" dirty="0" smtClean="0"/>
              <a:t>Distributary channel</a:t>
            </a:r>
            <a:endParaRPr lang="en-US" sz="1400" dirty="0"/>
          </a:p>
        </p:txBody>
      </p:sp>
      <p:sp>
        <p:nvSpPr>
          <p:cNvPr id="20" name="TextBox 19"/>
          <p:cNvSpPr txBox="1"/>
          <p:nvPr/>
        </p:nvSpPr>
        <p:spPr>
          <a:xfrm>
            <a:off x="2237795" y="5686235"/>
            <a:ext cx="978904" cy="307777"/>
          </a:xfrm>
          <a:prstGeom prst="rect">
            <a:avLst/>
          </a:prstGeom>
          <a:noFill/>
        </p:spPr>
        <p:txBody>
          <a:bodyPr wrap="none" rtlCol="0">
            <a:spAutoFit/>
          </a:bodyPr>
          <a:lstStyle/>
          <a:p>
            <a:r>
              <a:rPr lang="en-US" sz="1400" dirty="0" smtClean="0">
                <a:solidFill>
                  <a:srgbClr val="FFFEBD"/>
                </a:solidFill>
              </a:rPr>
              <a:t>Delta front</a:t>
            </a:r>
            <a:endParaRPr lang="en-US" sz="1400" dirty="0">
              <a:solidFill>
                <a:srgbClr val="FFFEBD"/>
              </a:solidFill>
            </a:endParaRPr>
          </a:p>
        </p:txBody>
      </p:sp>
      <p:sp>
        <p:nvSpPr>
          <p:cNvPr id="21" name="TextBox 20"/>
          <p:cNvSpPr txBox="1"/>
          <p:nvPr/>
        </p:nvSpPr>
        <p:spPr>
          <a:xfrm>
            <a:off x="4489932" y="5672769"/>
            <a:ext cx="1325178" cy="307777"/>
          </a:xfrm>
          <a:prstGeom prst="rect">
            <a:avLst/>
          </a:prstGeom>
          <a:noFill/>
        </p:spPr>
        <p:txBody>
          <a:bodyPr wrap="none" rtlCol="0">
            <a:spAutoFit/>
          </a:bodyPr>
          <a:lstStyle/>
          <a:p>
            <a:r>
              <a:rPr lang="en-US" sz="1400" dirty="0" smtClean="0">
                <a:solidFill>
                  <a:srgbClr val="FFFEBD"/>
                </a:solidFill>
              </a:rPr>
              <a:t>Deep-water fan</a:t>
            </a:r>
            <a:endParaRPr lang="en-US" sz="1400" dirty="0">
              <a:solidFill>
                <a:srgbClr val="FFFEBD"/>
              </a:solidFill>
            </a:endParaRPr>
          </a:p>
        </p:txBody>
      </p:sp>
      <p:sp>
        <p:nvSpPr>
          <p:cNvPr id="22" name="TextBox 21"/>
          <p:cNvSpPr txBox="1"/>
          <p:nvPr/>
        </p:nvSpPr>
        <p:spPr>
          <a:xfrm>
            <a:off x="6959895" y="5666227"/>
            <a:ext cx="1441420" cy="307777"/>
          </a:xfrm>
          <a:prstGeom prst="rect">
            <a:avLst/>
          </a:prstGeom>
          <a:noFill/>
        </p:spPr>
        <p:txBody>
          <a:bodyPr wrap="none" rtlCol="0">
            <a:spAutoFit/>
          </a:bodyPr>
          <a:lstStyle/>
          <a:p>
            <a:r>
              <a:rPr lang="en-US" sz="1400" dirty="0" smtClean="0">
                <a:solidFill>
                  <a:srgbClr val="FFFEBD"/>
                </a:solidFill>
              </a:rPr>
              <a:t>Deep-water shelf</a:t>
            </a:r>
            <a:endParaRPr lang="en-US" sz="1400" dirty="0">
              <a:solidFill>
                <a:srgbClr val="FFFEBD"/>
              </a:solidFill>
            </a:endParaRPr>
          </a:p>
        </p:txBody>
      </p:sp>
    </p:spTree>
    <p:extLst>
      <p:ext uri="{BB962C8B-B14F-4D97-AF65-F5344CB8AC3E}">
        <p14:creationId xmlns:p14="http://schemas.microsoft.com/office/powerpoint/2010/main" val="3021523855"/>
      </p:ext>
    </p:extLst>
  </p:cSld>
  <p:clrMapOvr>
    <a:masterClrMapping/>
  </p:clrMapOvr>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663" y="-132912"/>
            <a:ext cx="9137338" cy="769441"/>
          </a:xfrm>
          <a:prstGeom prst="rect">
            <a:avLst/>
          </a:prstGeom>
          <a:noFill/>
        </p:spPr>
        <p:txBody>
          <a:bodyPr wrap="square" rtlCol="0">
            <a:spAutoFit/>
          </a:bodyPr>
          <a:lstStyle/>
          <a:p>
            <a:pPr algn="ctr"/>
            <a:r>
              <a:rPr lang="en-US" sz="4400" dirty="0" smtClean="0">
                <a:solidFill>
                  <a:srgbClr val="800000"/>
                </a:solidFill>
              </a:rPr>
              <a:t>Lithostratigraphy</a:t>
            </a:r>
            <a:endParaRPr lang="en-US" sz="4400" dirty="0">
              <a:solidFill>
                <a:srgbClr val="800000"/>
              </a:solidFill>
            </a:endParaRPr>
          </a:p>
        </p:txBody>
      </p:sp>
      <p:pic>
        <p:nvPicPr>
          <p:cNvPr id="6" name="Picture 5" descr="Screen Shot 2014-06-03 at 2.13.09 PM.png"/>
          <p:cNvPicPr>
            <a:picLocks noChangeAspect="1"/>
          </p:cNvPicPr>
          <p:nvPr/>
        </p:nvPicPr>
        <p:blipFill>
          <a:blip r:embed="rId2">
            <a:extLst>
              <a:ext uri="{BEBA8EAE-BF5A-486C-A8C5-ECC9F3942E4B}">
                <a14:imgProps xmlns:a14="http://schemas.microsoft.com/office/drawing/2010/main">
                  <a14:imgLayer r:embed="rId3">
                    <a14:imgEffect>
                      <a14:sharpenSoften amount="100000"/>
                    </a14:imgEffect>
                    <a14:imgEffect>
                      <a14:brightnessContrast bright="9000" contrast="100000"/>
                    </a14:imgEffect>
                  </a14:imgLayer>
                </a14:imgProps>
              </a:ext>
              <a:ext uri="{28A0092B-C50C-407E-A947-70E740481C1C}">
                <a14:useLocalDpi xmlns:a14="http://schemas.microsoft.com/office/drawing/2010/main" val="0"/>
              </a:ext>
            </a:extLst>
          </a:blip>
          <a:stretch>
            <a:fillRect/>
          </a:stretch>
        </p:blipFill>
        <p:spPr>
          <a:xfrm>
            <a:off x="3410808" y="3312645"/>
            <a:ext cx="4497320" cy="2392192"/>
          </a:xfrm>
          <a:prstGeom prst="rect">
            <a:avLst/>
          </a:prstGeom>
        </p:spPr>
      </p:pic>
      <p:sp>
        <p:nvSpPr>
          <p:cNvPr id="4" name="TextBox 3"/>
          <p:cNvSpPr txBox="1"/>
          <p:nvPr/>
        </p:nvSpPr>
        <p:spPr>
          <a:xfrm>
            <a:off x="7088515" y="5506373"/>
            <a:ext cx="819614" cy="215444"/>
          </a:xfrm>
          <a:prstGeom prst="rect">
            <a:avLst/>
          </a:prstGeom>
          <a:noFill/>
        </p:spPr>
        <p:txBody>
          <a:bodyPr wrap="square" rtlCol="0">
            <a:spAutoFit/>
          </a:bodyPr>
          <a:lstStyle/>
          <a:p>
            <a:r>
              <a:rPr lang="en-US" sz="800" dirty="0" smtClean="0"/>
              <a:t>Howard (1966)</a:t>
            </a:r>
            <a:endParaRPr lang="en-US" sz="800" dirty="0"/>
          </a:p>
        </p:txBody>
      </p:sp>
      <p:pic>
        <p:nvPicPr>
          <p:cNvPr id="7" name="Picture 6"/>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321732" y="3312813"/>
            <a:ext cx="1837156" cy="23951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Picture 1" descr="DSC05142.JPG"/>
          <p:cNvPicPr>
            <a:picLocks noChangeAspect="1"/>
          </p:cNvPicPr>
          <p:nvPr/>
        </p:nvPicPr>
        <p:blipFill rotWithShape="1">
          <a:blip r:embed="rId5">
            <a:extLst>
              <a:ext uri="{BEBA8EAE-BF5A-486C-A8C5-ECC9F3942E4B}">
                <a14:imgProps xmlns:a14="http://schemas.microsoft.com/office/drawing/2010/main">
                  <a14:imgLayer r:embed="rId6">
                    <a14:imgEffect>
                      <a14:sharpenSoften amount="98000"/>
                    </a14:imgEffect>
                    <a14:imgEffect>
                      <a14:colorTemperature colorTemp="6283"/>
                    </a14:imgEffect>
                    <a14:imgEffect>
                      <a14:saturation sat="66000"/>
                    </a14:imgEffect>
                    <a14:imgEffect>
                      <a14:brightnessContrast bright="-10000" contrast="50000"/>
                    </a14:imgEffect>
                  </a14:imgLayer>
                </a14:imgProps>
              </a:ext>
              <a:ext uri="{28A0092B-C50C-407E-A947-70E740481C1C}">
                <a14:useLocalDpi xmlns:a14="http://schemas.microsoft.com/office/drawing/2010/main" val="0"/>
              </a:ext>
            </a:extLst>
          </a:blip>
          <a:srcRect t="17874" b="33997"/>
          <a:stretch/>
        </p:blipFill>
        <p:spPr>
          <a:xfrm>
            <a:off x="974668" y="636529"/>
            <a:ext cx="7199273" cy="2598715"/>
          </a:xfrm>
          <a:prstGeom prst="rect">
            <a:avLst/>
          </a:prstGeom>
        </p:spPr>
      </p:pic>
      <p:sp>
        <p:nvSpPr>
          <p:cNvPr id="8" name="TextBox 7"/>
          <p:cNvSpPr txBox="1"/>
          <p:nvPr/>
        </p:nvSpPr>
        <p:spPr>
          <a:xfrm>
            <a:off x="30788" y="5701472"/>
            <a:ext cx="9143999" cy="1200329"/>
          </a:xfrm>
          <a:prstGeom prst="rect">
            <a:avLst/>
          </a:prstGeom>
          <a:noFill/>
        </p:spPr>
        <p:txBody>
          <a:bodyPr wrap="square" rtlCol="0">
            <a:spAutoFit/>
          </a:bodyPr>
          <a:lstStyle/>
          <a:p>
            <a:r>
              <a:rPr lang="en-US" dirty="0" smtClean="0"/>
              <a:t>Concepts of lithostratigraphy, including definition based on physical characteristics and stratigraphic position are easily seen in the Book Cliffs.  Additionally, nearly all of the units have locally-derived names, demonstrating the significance of unit names and importance of type areas and sections.</a:t>
            </a:r>
            <a:endParaRPr lang="en-US" dirty="0"/>
          </a:p>
        </p:txBody>
      </p:sp>
    </p:spTree>
    <p:extLst>
      <p:ext uri="{BB962C8B-B14F-4D97-AF65-F5344CB8AC3E}">
        <p14:creationId xmlns:p14="http://schemas.microsoft.com/office/powerpoint/2010/main" val="2438479436"/>
      </p:ext>
    </p:extLst>
  </p:cSld>
  <p:clrMapOvr>
    <a:masterClrMapping/>
  </p:clrMapOvr>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151327"/>
            <a:ext cx="9137338" cy="769441"/>
          </a:xfrm>
          <a:prstGeom prst="rect">
            <a:avLst/>
          </a:prstGeom>
          <a:noFill/>
        </p:spPr>
        <p:txBody>
          <a:bodyPr wrap="square" rtlCol="0">
            <a:spAutoFit/>
          </a:bodyPr>
          <a:lstStyle/>
          <a:p>
            <a:pPr algn="ctr"/>
            <a:r>
              <a:rPr lang="en-US" sz="4400" dirty="0" smtClean="0">
                <a:solidFill>
                  <a:srgbClr val="800000"/>
                </a:solidFill>
              </a:rPr>
              <a:t>Regional Correlation</a:t>
            </a:r>
            <a:endParaRPr lang="en-US" sz="4400" dirty="0">
              <a:solidFill>
                <a:srgbClr val="800000"/>
              </a:solidFill>
            </a:endParaRPr>
          </a:p>
        </p:txBody>
      </p:sp>
      <p:pic>
        <p:nvPicPr>
          <p:cNvPr id="4" name="Picture 3" descr="Screen Shot 2014-06-03 at 2.14.49 PM.png"/>
          <p:cNvPicPr>
            <a:picLocks noChangeAspect="1"/>
          </p:cNvPicPr>
          <p:nvPr/>
        </p:nvPicPr>
        <p:blipFill>
          <a:blip r:embed="rId2">
            <a:extLst>
              <a:ext uri="{BEBA8EAE-BF5A-486C-A8C5-ECC9F3942E4B}">
                <a14:imgProps xmlns:a14="http://schemas.microsoft.com/office/drawing/2010/main">
                  <a14:imgLayer r:embed="rId3">
                    <a14:imgEffect>
                      <a14:sharpenSoften amount="100000"/>
                    </a14:imgEffect>
                    <a14:imgEffect>
                      <a14:brightnessContrast bright="9000" contrast="100000"/>
                    </a14:imgEffect>
                  </a14:imgLayer>
                </a14:imgProps>
              </a:ext>
              <a:ext uri="{28A0092B-C50C-407E-A947-70E740481C1C}">
                <a14:useLocalDpi xmlns:a14="http://schemas.microsoft.com/office/drawing/2010/main" val="0"/>
              </a:ext>
            </a:extLst>
          </a:blip>
          <a:stretch>
            <a:fillRect/>
          </a:stretch>
        </p:blipFill>
        <p:spPr>
          <a:xfrm>
            <a:off x="53557" y="3573916"/>
            <a:ext cx="5597461" cy="3040411"/>
          </a:xfrm>
          <a:prstGeom prst="rect">
            <a:avLst/>
          </a:prstGeom>
        </p:spPr>
      </p:pic>
      <p:pic>
        <p:nvPicPr>
          <p:cNvPr id="5" name="Picture 4" descr="DSC07336.JP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1940" y="954564"/>
            <a:ext cx="2980680" cy="2235510"/>
          </a:xfrm>
          <a:prstGeom prst="rect">
            <a:avLst/>
          </a:prstGeom>
        </p:spPr>
      </p:pic>
      <p:pic>
        <p:nvPicPr>
          <p:cNvPr id="6" name="Picture 5" descr="DSC07379.JP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081192" y="954564"/>
            <a:ext cx="2980680" cy="2235510"/>
          </a:xfrm>
          <a:prstGeom prst="rect">
            <a:avLst/>
          </a:prstGeom>
        </p:spPr>
      </p:pic>
      <p:pic>
        <p:nvPicPr>
          <p:cNvPr id="7" name="Picture 6" descr="DSC07984.JPG"/>
          <p:cNvPicPr>
            <a:picLocks noChangeAspect="1"/>
          </p:cNvPicPr>
          <p:nvPr/>
        </p:nvPicPr>
        <p:blipFill>
          <a:blip r:embed="rId6">
            <a:extLst>
              <a:ext uri="{BEBA8EAE-BF5A-486C-A8C5-ECC9F3942E4B}">
                <a14:imgProps xmlns:a14="http://schemas.microsoft.com/office/drawing/2010/main">
                  <a14:imgLayer r:embed="rId7">
                    <a14:imgEffect>
                      <a14:brightnessContrast bright="10000"/>
                    </a14:imgEffect>
                  </a14:imgLayer>
                </a14:imgProps>
              </a:ext>
              <a:ext uri="{28A0092B-C50C-407E-A947-70E740481C1C}">
                <a14:useLocalDpi xmlns:a14="http://schemas.microsoft.com/office/drawing/2010/main" val="0"/>
              </a:ext>
            </a:extLst>
          </a:blip>
          <a:stretch>
            <a:fillRect/>
          </a:stretch>
        </p:blipFill>
        <p:spPr>
          <a:xfrm>
            <a:off x="6130444" y="954564"/>
            <a:ext cx="2980680" cy="2235510"/>
          </a:xfrm>
          <a:prstGeom prst="rect">
            <a:avLst/>
          </a:prstGeom>
        </p:spPr>
      </p:pic>
      <p:sp>
        <p:nvSpPr>
          <p:cNvPr id="8" name="TextBox 7"/>
          <p:cNvSpPr txBox="1"/>
          <p:nvPr/>
        </p:nvSpPr>
        <p:spPr>
          <a:xfrm>
            <a:off x="3411855" y="617489"/>
            <a:ext cx="2206929" cy="369332"/>
          </a:xfrm>
          <a:prstGeom prst="rect">
            <a:avLst/>
          </a:prstGeom>
          <a:noFill/>
        </p:spPr>
        <p:txBody>
          <a:bodyPr wrap="none" rtlCol="0">
            <a:spAutoFit/>
          </a:bodyPr>
          <a:lstStyle/>
          <a:p>
            <a:r>
              <a:rPr lang="en-US" dirty="0" smtClean="0"/>
              <a:t>Price River Formation</a:t>
            </a:r>
            <a:endParaRPr lang="en-US" dirty="0"/>
          </a:p>
        </p:txBody>
      </p:sp>
      <p:sp>
        <p:nvSpPr>
          <p:cNvPr id="9" name="TextBox 8"/>
          <p:cNvSpPr txBox="1"/>
          <p:nvPr/>
        </p:nvSpPr>
        <p:spPr>
          <a:xfrm>
            <a:off x="935607" y="3138386"/>
            <a:ext cx="1372485" cy="261610"/>
          </a:xfrm>
          <a:prstGeom prst="rect">
            <a:avLst/>
          </a:prstGeom>
          <a:noFill/>
        </p:spPr>
        <p:txBody>
          <a:bodyPr wrap="none" rtlCol="0">
            <a:spAutoFit/>
          </a:bodyPr>
          <a:lstStyle/>
          <a:p>
            <a:r>
              <a:rPr lang="en-US" sz="1100" dirty="0" smtClean="0"/>
              <a:t>Spanish Fork Canyon</a:t>
            </a:r>
            <a:endParaRPr lang="en-US" sz="1100" dirty="0"/>
          </a:p>
        </p:txBody>
      </p:sp>
      <p:sp>
        <p:nvSpPr>
          <p:cNvPr id="10" name="TextBox 9"/>
          <p:cNvSpPr txBox="1"/>
          <p:nvPr/>
        </p:nvSpPr>
        <p:spPr>
          <a:xfrm>
            <a:off x="4181847" y="3149069"/>
            <a:ext cx="930075" cy="261610"/>
          </a:xfrm>
          <a:prstGeom prst="rect">
            <a:avLst/>
          </a:prstGeom>
          <a:noFill/>
        </p:spPr>
        <p:txBody>
          <a:bodyPr wrap="none" rtlCol="0">
            <a:spAutoFit/>
          </a:bodyPr>
          <a:lstStyle/>
          <a:p>
            <a:r>
              <a:rPr lang="en-US" sz="1100" dirty="0" smtClean="0"/>
              <a:t>Price Canyon</a:t>
            </a:r>
            <a:endParaRPr lang="en-US" sz="1100" dirty="0"/>
          </a:p>
        </p:txBody>
      </p:sp>
      <p:sp>
        <p:nvSpPr>
          <p:cNvPr id="11" name="TextBox 10"/>
          <p:cNvSpPr txBox="1"/>
          <p:nvPr/>
        </p:nvSpPr>
        <p:spPr>
          <a:xfrm>
            <a:off x="7046790" y="3146403"/>
            <a:ext cx="1253531" cy="261610"/>
          </a:xfrm>
          <a:prstGeom prst="rect">
            <a:avLst/>
          </a:prstGeom>
          <a:noFill/>
        </p:spPr>
        <p:txBody>
          <a:bodyPr wrap="none" rtlCol="0">
            <a:spAutoFit/>
          </a:bodyPr>
          <a:lstStyle/>
          <a:p>
            <a:r>
              <a:rPr lang="en-US" sz="1100" dirty="0" smtClean="0"/>
              <a:t>Thompson Canyon</a:t>
            </a:r>
            <a:endParaRPr lang="en-US" sz="1100" dirty="0"/>
          </a:p>
        </p:txBody>
      </p:sp>
      <p:sp>
        <p:nvSpPr>
          <p:cNvPr id="12" name="TextBox 11"/>
          <p:cNvSpPr txBox="1"/>
          <p:nvPr/>
        </p:nvSpPr>
        <p:spPr>
          <a:xfrm>
            <a:off x="5710090" y="4254437"/>
            <a:ext cx="3422756" cy="1754327"/>
          </a:xfrm>
          <a:prstGeom prst="rect">
            <a:avLst/>
          </a:prstGeom>
          <a:noFill/>
        </p:spPr>
        <p:txBody>
          <a:bodyPr wrap="square" rtlCol="0">
            <a:spAutoFit/>
          </a:bodyPr>
          <a:lstStyle/>
          <a:p>
            <a:r>
              <a:rPr lang="en-US" dirty="0" smtClean="0"/>
              <a:t>Stratigraphic units have been correlated using lithostratigraphy, allostratigraphy, biostratigraphy, chronostratigraphy, and sequence stratigraphy.  Each can be found in published reports.</a:t>
            </a:r>
            <a:endParaRPr lang="en-US" dirty="0"/>
          </a:p>
        </p:txBody>
      </p:sp>
    </p:spTree>
    <p:extLst>
      <p:ext uri="{BB962C8B-B14F-4D97-AF65-F5344CB8AC3E}">
        <p14:creationId xmlns:p14="http://schemas.microsoft.com/office/powerpoint/2010/main" val="3795314212"/>
      </p:ext>
    </p:extLst>
  </p:cSld>
  <p:clrMapOvr>
    <a:masterClrMapping/>
  </p:clrMapOvr>
  <p:timing>
    <p:tnLst>
      <p:par>
        <p:cTn xmlns:p14="http://schemas.microsoft.com/office/powerpoint/2010/mai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4641"/>
            <a:ext cx="9144000" cy="769441"/>
          </a:xfrm>
          <a:prstGeom prst="rect">
            <a:avLst/>
          </a:prstGeom>
          <a:noFill/>
        </p:spPr>
        <p:txBody>
          <a:bodyPr wrap="square" rtlCol="0">
            <a:spAutoFit/>
          </a:bodyPr>
          <a:lstStyle/>
          <a:p>
            <a:pPr algn="ctr"/>
            <a:r>
              <a:rPr lang="en-US" sz="4400" dirty="0" smtClean="0">
                <a:solidFill>
                  <a:srgbClr val="800000"/>
                </a:solidFill>
              </a:rPr>
              <a:t>Lateral Facies Changes (systems tracts)</a:t>
            </a:r>
            <a:endParaRPr lang="en-US" sz="4400" dirty="0">
              <a:solidFill>
                <a:srgbClr val="800000"/>
              </a:solidFill>
            </a:endParaRPr>
          </a:p>
        </p:txBody>
      </p:sp>
      <p:pic>
        <p:nvPicPr>
          <p:cNvPr id="5" name="Picture 4" descr="DSC04750.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0248" y="4076827"/>
            <a:ext cx="3106503" cy="2329877"/>
          </a:xfrm>
          <a:prstGeom prst="rect">
            <a:avLst/>
          </a:prstGeom>
        </p:spPr>
      </p:pic>
      <p:pic>
        <p:nvPicPr>
          <p:cNvPr id="7" name="Picture 6" descr="DSC07336.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940" y="1127566"/>
            <a:ext cx="2980680" cy="2235510"/>
          </a:xfrm>
          <a:prstGeom prst="rect">
            <a:avLst/>
          </a:prstGeom>
        </p:spPr>
      </p:pic>
      <p:pic>
        <p:nvPicPr>
          <p:cNvPr id="8" name="Picture 7" descr="DSC07379.JP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081192" y="1127566"/>
            <a:ext cx="2980680" cy="2235510"/>
          </a:xfrm>
          <a:prstGeom prst="rect">
            <a:avLst/>
          </a:prstGeom>
        </p:spPr>
      </p:pic>
      <p:pic>
        <p:nvPicPr>
          <p:cNvPr id="9" name="Picture 8" descr="DSC07984.JPG"/>
          <p:cNvPicPr>
            <a:picLocks noChangeAspect="1"/>
          </p:cNvPicPr>
          <p:nvPr/>
        </p:nvPicPr>
        <p:blipFill>
          <a:blip r:embed="rId5">
            <a:extLst>
              <a:ext uri="{BEBA8EAE-BF5A-486C-A8C5-ECC9F3942E4B}">
                <a14:imgProps xmlns:a14="http://schemas.microsoft.com/office/drawing/2010/main">
                  <a14:imgLayer r:embed="rId6">
                    <a14:imgEffect>
                      <a14:brightnessContrast bright="10000"/>
                    </a14:imgEffect>
                  </a14:imgLayer>
                </a14:imgProps>
              </a:ext>
              <a:ext uri="{28A0092B-C50C-407E-A947-70E740481C1C}">
                <a14:useLocalDpi xmlns:a14="http://schemas.microsoft.com/office/drawing/2010/main" val="0"/>
              </a:ext>
            </a:extLst>
          </a:blip>
          <a:stretch>
            <a:fillRect/>
          </a:stretch>
        </p:blipFill>
        <p:spPr>
          <a:xfrm>
            <a:off x="6130444" y="1127566"/>
            <a:ext cx="2980680" cy="2235510"/>
          </a:xfrm>
          <a:prstGeom prst="rect">
            <a:avLst/>
          </a:prstGeom>
        </p:spPr>
      </p:pic>
      <p:sp>
        <p:nvSpPr>
          <p:cNvPr id="10" name="TextBox 9"/>
          <p:cNvSpPr txBox="1"/>
          <p:nvPr/>
        </p:nvSpPr>
        <p:spPr>
          <a:xfrm>
            <a:off x="3411855" y="790491"/>
            <a:ext cx="2206929" cy="369332"/>
          </a:xfrm>
          <a:prstGeom prst="rect">
            <a:avLst/>
          </a:prstGeom>
          <a:noFill/>
        </p:spPr>
        <p:txBody>
          <a:bodyPr wrap="none" rtlCol="0">
            <a:spAutoFit/>
          </a:bodyPr>
          <a:lstStyle/>
          <a:p>
            <a:r>
              <a:rPr lang="en-US" dirty="0" smtClean="0"/>
              <a:t>Price River Formation</a:t>
            </a:r>
            <a:endParaRPr lang="en-US" dirty="0"/>
          </a:p>
        </p:txBody>
      </p:sp>
      <p:sp>
        <p:nvSpPr>
          <p:cNvPr id="11" name="TextBox 10"/>
          <p:cNvSpPr txBox="1"/>
          <p:nvPr/>
        </p:nvSpPr>
        <p:spPr>
          <a:xfrm>
            <a:off x="935607" y="3311388"/>
            <a:ext cx="1372485" cy="261610"/>
          </a:xfrm>
          <a:prstGeom prst="rect">
            <a:avLst/>
          </a:prstGeom>
          <a:noFill/>
        </p:spPr>
        <p:txBody>
          <a:bodyPr wrap="none" rtlCol="0">
            <a:spAutoFit/>
          </a:bodyPr>
          <a:lstStyle/>
          <a:p>
            <a:r>
              <a:rPr lang="en-US" sz="1100" dirty="0" smtClean="0"/>
              <a:t>Spanish Fork Canyon</a:t>
            </a:r>
            <a:endParaRPr lang="en-US" sz="1100" dirty="0"/>
          </a:p>
        </p:txBody>
      </p:sp>
      <p:sp>
        <p:nvSpPr>
          <p:cNvPr id="12" name="TextBox 11"/>
          <p:cNvSpPr txBox="1"/>
          <p:nvPr/>
        </p:nvSpPr>
        <p:spPr>
          <a:xfrm>
            <a:off x="4181847" y="3322071"/>
            <a:ext cx="930075" cy="261610"/>
          </a:xfrm>
          <a:prstGeom prst="rect">
            <a:avLst/>
          </a:prstGeom>
          <a:noFill/>
        </p:spPr>
        <p:txBody>
          <a:bodyPr wrap="none" rtlCol="0">
            <a:spAutoFit/>
          </a:bodyPr>
          <a:lstStyle/>
          <a:p>
            <a:r>
              <a:rPr lang="en-US" sz="1100" dirty="0" smtClean="0"/>
              <a:t>Price Canyon</a:t>
            </a:r>
            <a:endParaRPr lang="en-US" sz="1100" dirty="0"/>
          </a:p>
        </p:txBody>
      </p:sp>
      <p:sp>
        <p:nvSpPr>
          <p:cNvPr id="13" name="TextBox 12"/>
          <p:cNvSpPr txBox="1"/>
          <p:nvPr/>
        </p:nvSpPr>
        <p:spPr>
          <a:xfrm>
            <a:off x="7046790" y="3319405"/>
            <a:ext cx="1253531" cy="261610"/>
          </a:xfrm>
          <a:prstGeom prst="rect">
            <a:avLst/>
          </a:prstGeom>
          <a:noFill/>
        </p:spPr>
        <p:txBody>
          <a:bodyPr wrap="none" rtlCol="0">
            <a:spAutoFit/>
          </a:bodyPr>
          <a:lstStyle/>
          <a:p>
            <a:r>
              <a:rPr lang="en-US" sz="1100" dirty="0" smtClean="0"/>
              <a:t>Thompson Canyon</a:t>
            </a:r>
            <a:endParaRPr lang="en-US" sz="1100" dirty="0"/>
          </a:p>
        </p:txBody>
      </p:sp>
      <p:pic>
        <p:nvPicPr>
          <p:cNvPr id="14" name="Picture 13" descr="DSC07491.JPG"/>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335862" y="4075101"/>
            <a:ext cx="3108804" cy="2331603"/>
          </a:xfrm>
          <a:prstGeom prst="rect">
            <a:avLst/>
          </a:prstGeom>
        </p:spPr>
      </p:pic>
      <p:sp>
        <p:nvSpPr>
          <p:cNvPr id="16" name="TextBox 15"/>
          <p:cNvSpPr txBox="1"/>
          <p:nvPr/>
        </p:nvSpPr>
        <p:spPr>
          <a:xfrm>
            <a:off x="6527340" y="4102568"/>
            <a:ext cx="2568586" cy="2308324"/>
          </a:xfrm>
          <a:prstGeom prst="rect">
            <a:avLst/>
          </a:prstGeom>
          <a:noFill/>
        </p:spPr>
        <p:txBody>
          <a:bodyPr wrap="square" rtlCol="0">
            <a:spAutoFit/>
          </a:bodyPr>
          <a:lstStyle/>
          <a:p>
            <a:r>
              <a:rPr lang="en-US" dirty="0" smtClean="0"/>
              <a:t>Because of the continuity of outcrops, stratigraphic units can be traced laterally to observe coeval sedimentary deposits from different environments and systems.</a:t>
            </a:r>
            <a:endParaRPr lang="en-US" dirty="0"/>
          </a:p>
        </p:txBody>
      </p:sp>
      <p:sp>
        <p:nvSpPr>
          <p:cNvPr id="17" name="TextBox 16"/>
          <p:cNvSpPr txBox="1"/>
          <p:nvPr/>
        </p:nvSpPr>
        <p:spPr>
          <a:xfrm>
            <a:off x="1526304" y="3720537"/>
            <a:ext cx="3747916" cy="369332"/>
          </a:xfrm>
          <a:prstGeom prst="rect">
            <a:avLst/>
          </a:prstGeom>
          <a:noFill/>
        </p:spPr>
        <p:txBody>
          <a:bodyPr wrap="none" rtlCol="0">
            <a:spAutoFit/>
          </a:bodyPr>
          <a:lstStyle/>
          <a:p>
            <a:r>
              <a:rPr lang="en-US" dirty="0" smtClean="0"/>
              <a:t>Panther Tongue, Star Point Sandstone</a:t>
            </a:r>
            <a:endParaRPr lang="en-US" dirty="0"/>
          </a:p>
        </p:txBody>
      </p:sp>
      <p:sp>
        <p:nvSpPr>
          <p:cNvPr id="18" name="TextBox 17"/>
          <p:cNvSpPr txBox="1"/>
          <p:nvPr/>
        </p:nvSpPr>
        <p:spPr>
          <a:xfrm>
            <a:off x="1248994" y="6355015"/>
            <a:ext cx="953356" cy="261610"/>
          </a:xfrm>
          <a:prstGeom prst="rect">
            <a:avLst/>
          </a:prstGeom>
          <a:noFill/>
        </p:spPr>
        <p:txBody>
          <a:bodyPr wrap="none" rtlCol="0">
            <a:spAutoFit/>
          </a:bodyPr>
          <a:lstStyle/>
          <a:p>
            <a:r>
              <a:rPr lang="en-US" sz="1100" dirty="0" smtClean="0"/>
              <a:t>Gentile Wash</a:t>
            </a:r>
            <a:endParaRPr lang="en-US" sz="1100" dirty="0"/>
          </a:p>
        </p:txBody>
      </p:sp>
      <p:sp>
        <p:nvSpPr>
          <p:cNvPr id="19" name="TextBox 18"/>
          <p:cNvSpPr txBox="1"/>
          <p:nvPr/>
        </p:nvSpPr>
        <p:spPr>
          <a:xfrm>
            <a:off x="4480468" y="6355016"/>
            <a:ext cx="1006806" cy="261610"/>
          </a:xfrm>
          <a:prstGeom prst="rect">
            <a:avLst/>
          </a:prstGeom>
          <a:noFill/>
        </p:spPr>
        <p:txBody>
          <a:bodyPr wrap="none" rtlCol="0">
            <a:spAutoFit/>
          </a:bodyPr>
          <a:lstStyle/>
          <a:p>
            <a:r>
              <a:rPr lang="en-US" sz="1100" dirty="0" smtClean="0"/>
              <a:t>Spring Canyon</a:t>
            </a:r>
            <a:endParaRPr lang="en-US" sz="1100" dirty="0"/>
          </a:p>
        </p:txBody>
      </p:sp>
    </p:spTree>
    <p:extLst>
      <p:ext uri="{BB962C8B-B14F-4D97-AF65-F5344CB8AC3E}">
        <p14:creationId xmlns:p14="http://schemas.microsoft.com/office/powerpoint/2010/main" val="455582464"/>
      </p:ext>
    </p:extLst>
  </p:cSld>
  <p:clrMapOvr>
    <a:masterClrMapping/>
  </p:clrMapOvr>
  <p:timing>
    <p:tnLst>
      <p:par>
        <p:cTn xmlns:p14="http://schemas.microsoft.com/office/powerpoint/2010/mai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128271"/>
            <a:ext cx="9144000" cy="1754327"/>
          </a:xfrm>
          <a:prstGeom prst="rect">
            <a:avLst/>
          </a:prstGeom>
          <a:noFill/>
        </p:spPr>
        <p:txBody>
          <a:bodyPr wrap="square" rtlCol="0">
            <a:spAutoFit/>
          </a:bodyPr>
          <a:lstStyle/>
          <a:p>
            <a:pPr algn="ctr"/>
            <a:r>
              <a:rPr lang="en-US" sz="3600" dirty="0" smtClean="0">
                <a:solidFill>
                  <a:srgbClr val="800000"/>
                </a:solidFill>
              </a:rPr>
              <a:t>Concepts of Base Level, Accommodation, Sedimentation Rates, and Cyclicity in Depositional Patterns</a:t>
            </a:r>
            <a:endParaRPr lang="en-US" sz="3600" dirty="0">
              <a:solidFill>
                <a:srgbClr val="800000"/>
              </a:solidFill>
            </a:endParaRPr>
          </a:p>
        </p:txBody>
      </p:sp>
      <p:sp>
        <p:nvSpPr>
          <p:cNvPr id="35" name="TextBox 34"/>
          <p:cNvSpPr txBox="1"/>
          <p:nvPr/>
        </p:nvSpPr>
        <p:spPr>
          <a:xfrm>
            <a:off x="3711935" y="1559800"/>
            <a:ext cx="1720130" cy="369332"/>
          </a:xfrm>
          <a:prstGeom prst="rect">
            <a:avLst/>
          </a:prstGeom>
          <a:noFill/>
        </p:spPr>
        <p:txBody>
          <a:bodyPr wrap="none" rtlCol="0">
            <a:spAutoFit/>
          </a:bodyPr>
          <a:lstStyle/>
          <a:p>
            <a:r>
              <a:rPr lang="en-US" dirty="0" smtClean="0"/>
              <a:t>Coastal Example</a:t>
            </a:r>
            <a:endParaRPr lang="en-US" dirty="0"/>
          </a:p>
        </p:txBody>
      </p:sp>
      <p:grpSp>
        <p:nvGrpSpPr>
          <p:cNvPr id="45" name="Group 44"/>
          <p:cNvGrpSpPr/>
          <p:nvPr/>
        </p:nvGrpSpPr>
        <p:grpSpPr>
          <a:xfrm>
            <a:off x="675973" y="3671328"/>
            <a:ext cx="7984039" cy="3140762"/>
            <a:chOff x="684624" y="3671328"/>
            <a:chExt cx="7984039" cy="3140762"/>
          </a:xfrm>
        </p:grpSpPr>
        <p:grpSp>
          <p:nvGrpSpPr>
            <p:cNvPr id="44" name="Group 43"/>
            <p:cNvGrpSpPr/>
            <p:nvPr/>
          </p:nvGrpSpPr>
          <p:grpSpPr>
            <a:xfrm>
              <a:off x="5415361" y="3730400"/>
              <a:ext cx="3253302" cy="2956096"/>
              <a:chOff x="5371057" y="3730400"/>
              <a:chExt cx="3253302" cy="2956096"/>
            </a:xfrm>
          </p:grpSpPr>
          <p:sp>
            <p:nvSpPr>
              <p:cNvPr id="37" name="TextBox 36"/>
              <p:cNvSpPr txBox="1"/>
              <p:nvPr/>
            </p:nvSpPr>
            <p:spPr>
              <a:xfrm>
                <a:off x="6099447" y="3730400"/>
                <a:ext cx="1711113" cy="369332"/>
              </a:xfrm>
              <a:prstGeom prst="rect">
                <a:avLst/>
              </a:prstGeom>
              <a:noFill/>
            </p:spPr>
            <p:txBody>
              <a:bodyPr wrap="none" rtlCol="0">
                <a:spAutoFit/>
              </a:bodyPr>
              <a:lstStyle/>
              <a:p>
                <a:r>
                  <a:rPr lang="en-US" dirty="0" smtClean="0"/>
                  <a:t>Marine Example</a:t>
                </a:r>
                <a:endParaRPr lang="en-US" dirty="0"/>
              </a:p>
            </p:txBody>
          </p:sp>
          <p:pic>
            <p:nvPicPr>
              <p:cNvPr id="38" name="Picture 37" descr="P5300155.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524746" y="4083182"/>
                <a:ext cx="2860515" cy="2145386"/>
              </a:xfrm>
              <a:prstGeom prst="rect">
                <a:avLst/>
              </a:prstGeom>
            </p:spPr>
          </p:pic>
          <p:sp>
            <p:nvSpPr>
              <p:cNvPr id="40" name="TextBox 39"/>
              <p:cNvSpPr txBox="1"/>
              <p:nvPr/>
            </p:nvSpPr>
            <p:spPr>
              <a:xfrm>
                <a:off x="5371057" y="6224831"/>
                <a:ext cx="3253302" cy="461665"/>
              </a:xfrm>
              <a:prstGeom prst="rect">
                <a:avLst/>
              </a:prstGeom>
              <a:noFill/>
            </p:spPr>
            <p:txBody>
              <a:bodyPr wrap="square" rtlCol="0">
                <a:spAutoFit/>
              </a:bodyPr>
              <a:lstStyle/>
              <a:p>
                <a:r>
                  <a:rPr lang="en-US" sz="1200" dirty="0" smtClean="0"/>
                  <a:t>Couplets represent alternating episodes of higher sea level (limestones) and lower sea level.</a:t>
                </a:r>
                <a:endParaRPr lang="en-US" sz="1200" dirty="0"/>
              </a:p>
            </p:txBody>
          </p:sp>
        </p:grpSp>
        <p:grpSp>
          <p:nvGrpSpPr>
            <p:cNvPr id="43" name="Group 42"/>
            <p:cNvGrpSpPr/>
            <p:nvPr/>
          </p:nvGrpSpPr>
          <p:grpSpPr>
            <a:xfrm>
              <a:off x="684624" y="3671328"/>
              <a:ext cx="3987049" cy="3140762"/>
              <a:chOff x="330192" y="3730400"/>
              <a:chExt cx="3987049" cy="3140762"/>
            </a:xfrm>
          </p:grpSpPr>
          <p:sp>
            <p:nvSpPr>
              <p:cNvPr id="36" name="TextBox 35"/>
              <p:cNvSpPr txBox="1"/>
              <p:nvPr/>
            </p:nvSpPr>
            <p:spPr>
              <a:xfrm>
                <a:off x="1506369" y="3730400"/>
                <a:ext cx="1634695" cy="369332"/>
              </a:xfrm>
              <a:prstGeom prst="rect">
                <a:avLst/>
              </a:prstGeom>
              <a:noFill/>
            </p:spPr>
            <p:txBody>
              <a:bodyPr wrap="none" rtlCol="0">
                <a:spAutoFit/>
              </a:bodyPr>
              <a:lstStyle/>
              <a:p>
                <a:r>
                  <a:rPr lang="en-US" dirty="0" smtClean="0"/>
                  <a:t>Fluvial Example</a:t>
                </a:r>
                <a:endParaRPr lang="en-US" dirty="0"/>
              </a:p>
            </p:txBody>
          </p:sp>
          <p:pic>
            <p:nvPicPr>
              <p:cNvPr id="41" name="Picture 40" descr="DSC07657.JPG"/>
              <p:cNvPicPr>
                <a:picLocks noChangeAspect="1"/>
              </p:cNvPicPr>
              <p:nvPr/>
            </p:nvPicPr>
            <p:blipFill rotWithShape="1">
              <a:blip r:embed="rId3">
                <a:extLst>
                  <a:ext uri="{28A0092B-C50C-407E-A947-70E740481C1C}">
                    <a14:useLocalDpi xmlns:a14="http://schemas.microsoft.com/office/drawing/2010/main" val="0"/>
                  </a:ext>
                </a:extLst>
              </a:blip>
              <a:srcRect t="7666" b="20590"/>
              <a:stretch/>
            </p:blipFill>
            <p:spPr>
              <a:xfrm>
                <a:off x="330192" y="4083182"/>
                <a:ext cx="3987049" cy="2145386"/>
              </a:xfrm>
              <a:prstGeom prst="rect">
                <a:avLst/>
              </a:prstGeom>
            </p:spPr>
          </p:pic>
          <p:sp>
            <p:nvSpPr>
              <p:cNvPr id="42" name="TextBox 41"/>
              <p:cNvSpPr txBox="1"/>
              <p:nvPr/>
            </p:nvSpPr>
            <p:spPr>
              <a:xfrm>
                <a:off x="575613" y="6224831"/>
                <a:ext cx="3540510" cy="646331"/>
              </a:xfrm>
              <a:prstGeom prst="rect">
                <a:avLst/>
              </a:prstGeom>
              <a:noFill/>
            </p:spPr>
            <p:txBody>
              <a:bodyPr wrap="square" rtlCol="0">
                <a:spAutoFit/>
              </a:bodyPr>
              <a:lstStyle/>
              <a:p>
                <a:r>
                  <a:rPr lang="en-US" sz="1200" dirty="0" smtClean="0"/>
                  <a:t>Fluvial style and relative abundances of channel vs. overbank deposits reflect rates of space production vs. filling and are tied to fluctuation in base level.</a:t>
                </a:r>
                <a:endParaRPr lang="en-US" sz="1200" dirty="0"/>
              </a:p>
            </p:txBody>
          </p:sp>
        </p:grpSp>
      </p:grpSp>
      <p:grpSp>
        <p:nvGrpSpPr>
          <p:cNvPr id="57" name="Group 56"/>
          <p:cNvGrpSpPr/>
          <p:nvPr/>
        </p:nvGrpSpPr>
        <p:grpSpPr>
          <a:xfrm>
            <a:off x="65691" y="1907284"/>
            <a:ext cx="8993555" cy="1772189"/>
            <a:chOff x="59070" y="2289076"/>
            <a:chExt cx="8993555" cy="1772189"/>
          </a:xfrm>
        </p:grpSpPr>
        <p:pic>
          <p:nvPicPr>
            <p:cNvPr id="58" name="Picture 57" descr="Geol 410 Ex 1i (Thompson Canyon Photomosaic).jpg"/>
            <p:cNvPicPr>
              <a:picLocks noChangeAspect="1"/>
            </p:cNvPicPr>
            <p:nvPr/>
          </p:nvPicPr>
          <p:blipFill rotWithShape="1">
            <a:blip r:embed="rId4">
              <a:extLst>
                <a:ext uri="{28A0092B-C50C-407E-A947-70E740481C1C}">
                  <a14:useLocalDpi xmlns:a14="http://schemas.microsoft.com/office/drawing/2010/main" val="0"/>
                </a:ext>
              </a:extLst>
            </a:blip>
            <a:srcRect l="646" t="4625" r="1000" b="22651"/>
            <a:stretch/>
          </p:blipFill>
          <p:spPr>
            <a:xfrm>
              <a:off x="59070" y="2289076"/>
              <a:ext cx="8993555" cy="1772189"/>
            </a:xfrm>
            <a:prstGeom prst="rect">
              <a:avLst/>
            </a:prstGeom>
          </p:spPr>
        </p:pic>
        <p:sp>
          <p:nvSpPr>
            <p:cNvPr id="59" name="Freeform 58"/>
            <p:cNvSpPr/>
            <p:nvPr/>
          </p:nvSpPr>
          <p:spPr>
            <a:xfrm>
              <a:off x="469900" y="3209925"/>
              <a:ext cx="1387475" cy="184150"/>
            </a:xfrm>
            <a:custGeom>
              <a:avLst/>
              <a:gdLst>
                <a:gd name="connsiteX0" fmla="*/ 0 w 1387475"/>
                <a:gd name="connsiteY0" fmla="*/ 142875 h 184150"/>
                <a:gd name="connsiteX1" fmla="*/ 133350 w 1387475"/>
                <a:gd name="connsiteY1" fmla="*/ 161925 h 184150"/>
                <a:gd name="connsiteX2" fmla="*/ 254000 w 1387475"/>
                <a:gd name="connsiteY2" fmla="*/ 184150 h 184150"/>
                <a:gd name="connsiteX3" fmla="*/ 409575 w 1387475"/>
                <a:gd name="connsiteY3" fmla="*/ 180975 h 184150"/>
                <a:gd name="connsiteX4" fmla="*/ 568325 w 1387475"/>
                <a:gd name="connsiteY4" fmla="*/ 158750 h 184150"/>
                <a:gd name="connsiteX5" fmla="*/ 698500 w 1387475"/>
                <a:gd name="connsiteY5" fmla="*/ 136525 h 184150"/>
                <a:gd name="connsiteX6" fmla="*/ 860425 w 1387475"/>
                <a:gd name="connsiteY6" fmla="*/ 114300 h 184150"/>
                <a:gd name="connsiteX7" fmla="*/ 993775 w 1387475"/>
                <a:gd name="connsiteY7" fmla="*/ 95250 h 184150"/>
                <a:gd name="connsiteX8" fmla="*/ 1139825 w 1387475"/>
                <a:gd name="connsiteY8" fmla="*/ 60325 h 184150"/>
                <a:gd name="connsiteX9" fmla="*/ 1273175 w 1387475"/>
                <a:gd name="connsiteY9" fmla="*/ 22225 h 184150"/>
                <a:gd name="connsiteX10" fmla="*/ 1387475 w 1387475"/>
                <a:gd name="connsiteY10" fmla="*/ 0 h 184150"/>
                <a:gd name="connsiteX11" fmla="*/ 1387475 w 1387475"/>
                <a:gd name="connsiteY11" fmla="*/ 0 h 184150"/>
                <a:gd name="connsiteX12" fmla="*/ 1387475 w 1387475"/>
                <a:gd name="connsiteY12" fmla="*/ 0 h 184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87475" h="184150">
                  <a:moveTo>
                    <a:pt x="0" y="142875"/>
                  </a:moveTo>
                  <a:lnTo>
                    <a:pt x="133350" y="161925"/>
                  </a:lnTo>
                  <a:lnTo>
                    <a:pt x="254000" y="184150"/>
                  </a:lnTo>
                  <a:lnTo>
                    <a:pt x="409575" y="180975"/>
                  </a:lnTo>
                  <a:lnTo>
                    <a:pt x="568325" y="158750"/>
                  </a:lnTo>
                  <a:lnTo>
                    <a:pt x="698500" y="136525"/>
                  </a:lnTo>
                  <a:lnTo>
                    <a:pt x="860425" y="114300"/>
                  </a:lnTo>
                  <a:lnTo>
                    <a:pt x="993775" y="95250"/>
                  </a:lnTo>
                  <a:lnTo>
                    <a:pt x="1139825" y="60325"/>
                  </a:lnTo>
                  <a:lnTo>
                    <a:pt x="1273175" y="22225"/>
                  </a:lnTo>
                  <a:lnTo>
                    <a:pt x="1387475" y="0"/>
                  </a:lnTo>
                  <a:lnTo>
                    <a:pt x="1387475" y="0"/>
                  </a:lnTo>
                  <a:lnTo>
                    <a:pt x="1387475" y="0"/>
                  </a:lnTo>
                </a:path>
              </a:pathLst>
            </a:custGeom>
            <a:ln w="12700" cmpd="sng">
              <a:solidFill>
                <a:srgbClr val="FFFEBD"/>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dirty="0"/>
            </a:p>
          </p:txBody>
        </p:sp>
        <p:sp>
          <p:nvSpPr>
            <p:cNvPr id="60" name="Freeform 59"/>
            <p:cNvSpPr/>
            <p:nvPr/>
          </p:nvSpPr>
          <p:spPr>
            <a:xfrm>
              <a:off x="463550" y="3048000"/>
              <a:ext cx="1374775" cy="69850"/>
            </a:xfrm>
            <a:custGeom>
              <a:avLst/>
              <a:gdLst>
                <a:gd name="connsiteX0" fmla="*/ 1374775 w 1374775"/>
                <a:gd name="connsiteY0" fmla="*/ 34925 h 69850"/>
                <a:gd name="connsiteX1" fmla="*/ 1066800 w 1374775"/>
                <a:gd name="connsiteY1" fmla="*/ 22225 h 69850"/>
                <a:gd name="connsiteX2" fmla="*/ 835025 w 1374775"/>
                <a:gd name="connsiteY2" fmla="*/ 0 h 69850"/>
                <a:gd name="connsiteX3" fmla="*/ 619125 w 1374775"/>
                <a:gd name="connsiteY3" fmla="*/ 9525 h 69850"/>
                <a:gd name="connsiteX4" fmla="*/ 260350 w 1374775"/>
                <a:gd name="connsiteY4" fmla="*/ 25400 h 69850"/>
                <a:gd name="connsiteX5" fmla="*/ 0 w 1374775"/>
                <a:gd name="connsiteY5" fmla="*/ 69850 h 69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4775" h="69850">
                  <a:moveTo>
                    <a:pt x="1374775" y="34925"/>
                  </a:moveTo>
                  <a:lnTo>
                    <a:pt x="1066800" y="22225"/>
                  </a:lnTo>
                  <a:lnTo>
                    <a:pt x="835025" y="0"/>
                  </a:lnTo>
                  <a:lnTo>
                    <a:pt x="619125" y="9525"/>
                  </a:lnTo>
                  <a:lnTo>
                    <a:pt x="260350" y="25400"/>
                  </a:lnTo>
                  <a:lnTo>
                    <a:pt x="0" y="69850"/>
                  </a:lnTo>
                </a:path>
              </a:pathLst>
            </a:custGeom>
            <a:ln w="12700" cmpd="sng">
              <a:solidFill>
                <a:srgbClr val="FFFEBD"/>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dirty="0"/>
            </a:p>
          </p:txBody>
        </p:sp>
        <p:cxnSp>
          <p:nvCxnSpPr>
            <p:cNvPr id="61" name="Straight Arrow Connector 60"/>
            <p:cNvCxnSpPr/>
            <p:nvPr/>
          </p:nvCxnSpPr>
          <p:spPr>
            <a:xfrm flipV="1">
              <a:off x="2489200" y="2854325"/>
              <a:ext cx="9525" cy="355600"/>
            </a:xfrm>
            <a:prstGeom prst="straightConnector1">
              <a:avLst/>
            </a:prstGeom>
            <a:ln w="12700" cmpd="sng">
              <a:solidFill>
                <a:srgbClr val="FFFEBD"/>
              </a:solidFill>
              <a:tailEnd type="arrow"/>
            </a:ln>
          </p:spPr>
          <p:style>
            <a:lnRef idx="2">
              <a:schemeClr val="accent1"/>
            </a:lnRef>
            <a:fillRef idx="0">
              <a:schemeClr val="accent1"/>
            </a:fillRef>
            <a:effectRef idx="1">
              <a:schemeClr val="accent1"/>
            </a:effectRef>
            <a:fontRef idx="minor">
              <a:schemeClr val="tx1"/>
            </a:fontRef>
          </p:style>
        </p:cxnSp>
        <p:sp>
          <p:nvSpPr>
            <p:cNvPr id="62" name="TextBox 61"/>
            <p:cNvSpPr txBox="1"/>
            <p:nvPr/>
          </p:nvSpPr>
          <p:spPr>
            <a:xfrm>
              <a:off x="1147660" y="3296175"/>
              <a:ext cx="1185103" cy="246221"/>
            </a:xfrm>
            <a:prstGeom prst="rect">
              <a:avLst/>
            </a:prstGeom>
            <a:noFill/>
          </p:spPr>
          <p:txBody>
            <a:bodyPr wrap="none" rtlCol="0">
              <a:spAutoFit/>
            </a:bodyPr>
            <a:lstStyle/>
            <a:p>
              <a:r>
                <a:rPr lang="en-US" sz="1000" dirty="0" smtClean="0">
                  <a:solidFill>
                    <a:srgbClr val="FFFEBD"/>
                  </a:solidFill>
                </a:rPr>
                <a:t>Shoreface Deposits</a:t>
              </a:r>
              <a:endParaRPr lang="en-US" sz="1000" dirty="0">
                <a:solidFill>
                  <a:srgbClr val="FFFEBD"/>
                </a:solidFill>
              </a:endParaRPr>
            </a:p>
          </p:txBody>
        </p:sp>
        <p:sp>
          <p:nvSpPr>
            <p:cNvPr id="63" name="TextBox 62"/>
            <p:cNvSpPr txBox="1"/>
            <p:nvPr/>
          </p:nvSpPr>
          <p:spPr>
            <a:xfrm>
              <a:off x="463550" y="3086814"/>
              <a:ext cx="998002" cy="246221"/>
            </a:xfrm>
            <a:prstGeom prst="rect">
              <a:avLst/>
            </a:prstGeom>
            <a:noFill/>
          </p:spPr>
          <p:txBody>
            <a:bodyPr wrap="none" rtlCol="0">
              <a:spAutoFit/>
            </a:bodyPr>
            <a:lstStyle/>
            <a:p>
              <a:r>
                <a:rPr lang="en-US" sz="1000" dirty="0" smtClean="0">
                  <a:solidFill>
                    <a:srgbClr val="FFFEBD"/>
                  </a:solidFill>
                </a:rPr>
                <a:t>Fluvial Deposits</a:t>
              </a:r>
              <a:endParaRPr lang="en-US" sz="1000" dirty="0">
                <a:solidFill>
                  <a:srgbClr val="FFFEBD"/>
                </a:solidFill>
              </a:endParaRPr>
            </a:p>
          </p:txBody>
        </p:sp>
        <p:sp>
          <p:nvSpPr>
            <p:cNvPr id="64" name="TextBox 63"/>
            <p:cNvSpPr txBox="1"/>
            <p:nvPr/>
          </p:nvSpPr>
          <p:spPr>
            <a:xfrm>
              <a:off x="797957" y="2804516"/>
              <a:ext cx="1185103" cy="246221"/>
            </a:xfrm>
            <a:prstGeom prst="rect">
              <a:avLst/>
            </a:prstGeom>
            <a:noFill/>
          </p:spPr>
          <p:txBody>
            <a:bodyPr wrap="none" rtlCol="0">
              <a:spAutoFit/>
            </a:bodyPr>
            <a:lstStyle/>
            <a:p>
              <a:r>
                <a:rPr lang="en-US" sz="1000" dirty="0" smtClean="0">
                  <a:solidFill>
                    <a:srgbClr val="FFFEBD"/>
                  </a:solidFill>
                </a:rPr>
                <a:t>Shoreface Deposits</a:t>
              </a:r>
              <a:endParaRPr lang="en-US" sz="1000" dirty="0">
                <a:solidFill>
                  <a:srgbClr val="FFFEBD"/>
                </a:solidFill>
              </a:endParaRPr>
            </a:p>
          </p:txBody>
        </p:sp>
        <p:sp>
          <p:nvSpPr>
            <p:cNvPr id="65" name="TextBox 64"/>
            <p:cNvSpPr txBox="1"/>
            <p:nvPr/>
          </p:nvSpPr>
          <p:spPr>
            <a:xfrm>
              <a:off x="2606067" y="2854325"/>
              <a:ext cx="1614252" cy="553998"/>
            </a:xfrm>
            <a:prstGeom prst="rect">
              <a:avLst/>
            </a:prstGeom>
            <a:noFill/>
          </p:spPr>
          <p:txBody>
            <a:bodyPr wrap="square" rtlCol="0">
              <a:spAutoFit/>
            </a:bodyPr>
            <a:lstStyle/>
            <a:p>
              <a:r>
                <a:rPr lang="en-US" sz="1000" dirty="0" smtClean="0">
                  <a:solidFill>
                    <a:srgbClr val="FFFEBD"/>
                  </a:solidFill>
                </a:rPr>
                <a:t>Offshore to shoreface shallowing-upward succession</a:t>
              </a:r>
              <a:endParaRPr lang="en-US" sz="1000" dirty="0">
                <a:solidFill>
                  <a:srgbClr val="FFFEBD"/>
                </a:solidFill>
              </a:endParaRPr>
            </a:p>
          </p:txBody>
        </p:sp>
        <p:sp>
          <p:nvSpPr>
            <p:cNvPr id="66" name="Freeform 65"/>
            <p:cNvSpPr/>
            <p:nvPr/>
          </p:nvSpPr>
          <p:spPr>
            <a:xfrm>
              <a:off x="6343650" y="2838450"/>
              <a:ext cx="1724025" cy="311150"/>
            </a:xfrm>
            <a:custGeom>
              <a:avLst/>
              <a:gdLst>
                <a:gd name="connsiteX0" fmla="*/ 0 w 1724025"/>
                <a:gd name="connsiteY0" fmla="*/ 174625 h 311150"/>
                <a:gd name="connsiteX1" fmla="*/ 206375 w 1724025"/>
                <a:gd name="connsiteY1" fmla="*/ 171450 h 311150"/>
                <a:gd name="connsiteX2" fmla="*/ 320675 w 1724025"/>
                <a:gd name="connsiteY2" fmla="*/ 187325 h 311150"/>
                <a:gd name="connsiteX3" fmla="*/ 447675 w 1724025"/>
                <a:gd name="connsiteY3" fmla="*/ 250825 h 311150"/>
                <a:gd name="connsiteX4" fmla="*/ 492125 w 1724025"/>
                <a:gd name="connsiteY4" fmla="*/ 282575 h 311150"/>
                <a:gd name="connsiteX5" fmla="*/ 558800 w 1724025"/>
                <a:gd name="connsiteY5" fmla="*/ 304800 h 311150"/>
                <a:gd name="connsiteX6" fmla="*/ 768350 w 1724025"/>
                <a:gd name="connsiteY6" fmla="*/ 295275 h 311150"/>
                <a:gd name="connsiteX7" fmla="*/ 1003300 w 1724025"/>
                <a:gd name="connsiteY7" fmla="*/ 311150 h 311150"/>
                <a:gd name="connsiteX8" fmla="*/ 1089025 w 1724025"/>
                <a:gd name="connsiteY8" fmla="*/ 298450 h 311150"/>
                <a:gd name="connsiteX9" fmla="*/ 1143000 w 1724025"/>
                <a:gd name="connsiteY9" fmla="*/ 238125 h 311150"/>
                <a:gd name="connsiteX10" fmla="*/ 1231900 w 1724025"/>
                <a:gd name="connsiteY10" fmla="*/ 139700 h 311150"/>
                <a:gd name="connsiteX11" fmla="*/ 1343025 w 1724025"/>
                <a:gd name="connsiteY11" fmla="*/ 69850 h 311150"/>
                <a:gd name="connsiteX12" fmla="*/ 1485900 w 1724025"/>
                <a:gd name="connsiteY12" fmla="*/ 34925 h 311150"/>
                <a:gd name="connsiteX13" fmla="*/ 1724025 w 1724025"/>
                <a:gd name="connsiteY13" fmla="*/ 0 h 311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24025" h="311150">
                  <a:moveTo>
                    <a:pt x="0" y="174625"/>
                  </a:moveTo>
                  <a:lnTo>
                    <a:pt x="206375" y="171450"/>
                  </a:lnTo>
                  <a:lnTo>
                    <a:pt x="320675" y="187325"/>
                  </a:lnTo>
                  <a:lnTo>
                    <a:pt x="447675" y="250825"/>
                  </a:lnTo>
                  <a:lnTo>
                    <a:pt x="492125" y="282575"/>
                  </a:lnTo>
                  <a:lnTo>
                    <a:pt x="558800" y="304800"/>
                  </a:lnTo>
                  <a:lnTo>
                    <a:pt x="768350" y="295275"/>
                  </a:lnTo>
                  <a:lnTo>
                    <a:pt x="1003300" y="311150"/>
                  </a:lnTo>
                  <a:lnTo>
                    <a:pt x="1089025" y="298450"/>
                  </a:lnTo>
                  <a:lnTo>
                    <a:pt x="1143000" y="238125"/>
                  </a:lnTo>
                  <a:lnTo>
                    <a:pt x="1231900" y="139700"/>
                  </a:lnTo>
                  <a:lnTo>
                    <a:pt x="1343025" y="69850"/>
                  </a:lnTo>
                  <a:lnTo>
                    <a:pt x="1485900" y="34925"/>
                  </a:lnTo>
                  <a:lnTo>
                    <a:pt x="1724025" y="0"/>
                  </a:lnTo>
                </a:path>
              </a:pathLst>
            </a:custGeom>
            <a:ln w="12700" cmpd="sng">
              <a:solidFill>
                <a:srgbClr val="FFFEBD"/>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dirty="0"/>
            </a:p>
          </p:txBody>
        </p:sp>
        <p:sp>
          <p:nvSpPr>
            <p:cNvPr id="67" name="TextBox 66"/>
            <p:cNvSpPr txBox="1"/>
            <p:nvPr/>
          </p:nvSpPr>
          <p:spPr>
            <a:xfrm>
              <a:off x="6665810" y="3117850"/>
              <a:ext cx="705704" cy="246221"/>
            </a:xfrm>
            <a:prstGeom prst="rect">
              <a:avLst/>
            </a:prstGeom>
            <a:noFill/>
          </p:spPr>
          <p:txBody>
            <a:bodyPr wrap="none" rtlCol="0">
              <a:spAutoFit/>
            </a:bodyPr>
            <a:lstStyle/>
            <a:p>
              <a:r>
                <a:rPr lang="en-US" sz="1000" dirty="0" smtClean="0">
                  <a:solidFill>
                    <a:srgbClr val="FFFEBD"/>
                  </a:solidFill>
                </a:rPr>
                <a:t>Shoreface</a:t>
              </a:r>
              <a:endParaRPr lang="en-US" sz="1000" dirty="0">
                <a:solidFill>
                  <a:srgbClr val="FFFEBD"/>
                </a:solidFill>
              </a:endParaRPr>
            </a:p>
          </p:txBody>
        </p:sp>
        <p:sp>
          <p:nvSpPr>
            <p:cNvPr id="68" name="TextBox 67"/>
            <p:cNvSpPr txBox="1"/>
            <p:nvPr/>
          </p:nvSpPr>
          <p:spPr>
            <a:xfrm>
              <a:off x="6868785" y="2925604"/>
              <a:ext cx="518604" cy="246221"/>
            </a:xfrm>
            <a:prstGeom prst="rect">
              <a:avLst/>
            </a:prstGeom>
            <a:noFill/>
          </p:spPr>
          <p:txBody>
            <a:bodyPr wrap="none" rtlCol="0">
              <a:spAutoFit/>
            </a:bodyPr>
            <a:lstStyle/>
            <a:p>
              <a:r>
                <a:rPr lang="en-US" sz="1000" dirty="0" smtClean="0">
                  <a:solidFill>
                    <a:srgbClr val="FFFEBD"/>
                  </a:solidFill>
                </a:rPr>
                <a:t>Fluvial</a:t>
              </a:r>
              <a:endParaRPr lang="en-US" sz="1000" dirty="0">
                <a:solidFill>
                  <a:srgbClr val="FFFEBD"/>
                </a:solidFill>
              </a:endParaRPr>
            </a:p>
          </p:txBody>
        </p:sp>
        <p:sp>
          <p:nvSpPr>
            <p:cNvPr id="69" name="TextBox 68"/>
            <p:cNvSpPr txBox="1"/>
            <p:nvPr/>
          </p:nvSpPr>
          <p:spPr>
            <a:xfrm>
              <a:off x="7521575" y="2525553"/>
              <a:ext cx="998002" cy="246221"/>
            </a:xfrm>
            <a:prstGeom prst="rect">
              <a:avLst/>
            </a:prstGeom>
            <a:noFill/>
          </p:spPr>
          <p:txBody>
            <a:bodyPr wrap="none" rtlCol="0">
              <a:spAutoFit/>
            </a:bodyPr>
            <a:lstStyle/>
            <a:p>
              <a:r>
                <a:rPr lang="en-US" sz="1000" dirty="0" smtClean="0">
                  <a:solidFill>
                    <a:srgbClr val="FFFEBD"/>
                  </a:solidFill>
                </a:rPr>
                <a:t>Fluvial Deposits</a:t>
              </a:r>
              <a:endParaRPr lang="en-US" sz="1000" dirty="0">
                <a:solidFill>
                  <a:srgbClr val="FFFEBD"/>
                </a:solidFill>
              </a:endParaRPr>
            </a:p>
          </p:txBody>
        </p:sp>
        <p:sp>
          <p:nvSpPr>
            <p:cNvPr id="70" name="TextBox 69"/>
            <p:cNvSpPr txBox="1"/>
            <p:nvPr/>
          </p:nvSpPr>
          <p:spPr>
            <a:xfrm>
              <a:off x="7041080" y="2771774"/>
              <a:ext cx="638078" cy="246221"/>
            </a:xfrm>
            <a:prstGeom prst="rect">
              <a:avLst/>
            </a:prstGeom>
            <a:noFill/>
          </p:spPr>
          <p:txBody>
            <a:bodyPr wrap="none" rtlCol="0">
              <a:spAutoFit/>
            </a:bodyPr>
            <a:lstStyle/>
            <a:p>
              <a:r>
                <a:rPr lang="en-US" sz="1000" dirty="0" smtClean="0">
                  <a:solidFill>
                    <a:srgbClr val="FFFEBD"/>
                  </a:solidFill>
                </a:rPr>
                <a:t>Offshore</a:t>
              </a:r>
              <a:endParaRPr lang="en-US" sz="1000" dirty="0">
                <a:solidFill>
                  <a:srgbClr val="FFFEBD"/>
                </a:solidFill>
              </a:endParaRPr>
            </a:p>
          </p:txBody>
        </p:sp>
        <p:cxnSp>
          <p:nvCxnSpPr>
            <p:cNvPr id="71" name="Straight Connector 70"/>
            <p:cNvCxnSpPr/>
            <p:nvPr/>
          </p:nvCxnSpPr>
          <p:spPr>
            <a:xfrm>
              <a:off x="6753225" y="2974975"/>
              <a:ext cx="768350" cy="0"/>
            </a:xfrm>
            <a:prstGeom prst="line">
              <a:avLst/>
            </a:prstGeom>
            <a:ln w="12700" cmpd="sng">
              <a:solidFill>
                <a:srgbClr val="FFFEBD"/>
              </a:solidFill>
            </a:ln>
          </p:spPr>
          <p:style>
            <a:lnRef idx="2">
              <a:schemeClr val="accent1"/>
            </a:lnRef>
            <a:fillRef idx="0">
              <a:schemeClr val="accent1"/>
            </a:fillRef>
            <a:effectRef idx="1">
              <a:schemeClr val="accent1"/>
            </a:effectRef>
            <a:fontRef idx="minor">
              <a:schemeClr val="tx1"/>
            </a:fontRef>
          </p:style>
        </p:cxnSp>
        <p:sp>
          <p:nvSpPr>
            <p:cNvPr id="72" name="TextBox 71"/>
            <p:cNvSpPr txBox="1"/>
            <p:nvPr/>
          </p:nvSpPr>
          <p:spPr>
            <a:xfrm>
              <a:off x="7168723" y="2641666"/>
              <a:ext cx="705704" cy="246221"/>
            </a:xfrm>
            <a:prstGeom prst="rect">
              <a:avLst/>
            </a:prstGeom>
            <a:noFill/>
          </p:spPr>
          <p:txBody>
            <a:bodyPr wrap="none" rtlCol="0">
              <a:spAutoFit/>
            </a:bodyPr>
            <a:lstStyle/>
            <a:p>
              <a:r>
                <a:rPr lang="en-US" sz="1000" dirty="0">
                  <a:solidFill>
                    <a:srgbClr val="FFFEBD"/>
                  </a:solidFill>
                </a:rPr>
                <a:t>S</a:t>
              </a:r>
              <a:r>
                <a:rPr lang="en-US" sz="1000" dirty="0" smtClean="0">
                  <a:solidFill>
                    <a:srgbClr val="FFFEBD"/>
                  </a:solidFill>
                </a:rPr>
                <a:t>horeface</a:t>
              </a:r>
              <a:endParaRPr lang="en-US" sz="1000" dirty="0">
                <a:solidFill>
                  <a:srgbClr val="FFFEBD"/>
                </a:solidFill>
              </a:endParaRPr>
            </a:p>
          </p:txBody>
        </p:sp>
        <p:cxnSp>
          <p:nvCxnSpPr>
            <p:cNvPr id="73" name="Straight Arrow Connector 72"/>
            <p:cNvCxnSpPr/>
            <p:nvPr/>
          </p:nvCxnSpPr>
          <p:spPr>
            <a:xfrm flipV="1">
              <a:off x="8178800" y="2887887"/>
              <a:ext cx="9525" cy="800748"/>
            </a:xfrm>
            <a:prstGeom prst="straightConnector1">
              <a:avLst/>
            </a:prstGeom>
            <a:ln w="12700" cmpd="sng">
              <a:solidFill>
                <a:srgbClr val="FFFEBD"/>
              </a:solidFill>
              <a:tailEnd type="arrow"/>
            </a:ln>
          </p:spPr>
          <p:style>
            <a:lnRef idx="2">
              <a:schemeClr val="accent1"/>
            </a:lnRef>
            <a:fillRef idx="0">
              <a:schemeClr val="accent1"/>
            </a:fillRef>
            <a:effectRef idx="1">
              <a:schemeClr val="accent1"/>
            </a:effectRef>
            <a:fontRef idx="minor">
              <a:schemeClr val="tx1"/>
            </a:fontRef>
          </p:style>
        </p:cxnSp>
        <p:cxnSp>
          <p:nvCxnSpPr>
            <p:cNvPr id="74" name="Straight Arrow Connector 73"/>
            <p:cNvCxnSpPr/>
            <p:nvPr/>
          </p:nvCxnSpPr>
          <p:spPr>
            <a:xfrm flipV="1">
              <a:off x="6940550" y="2641666"/>
              <a:ext cx="0" cy="333309"/>
            </a:xfrm>
            <a:prstGeom prst="straightConnector1">
              <a:avLst/>
            </a:prstGeom>
            <a:ln w="12700" cmpd="sng">
              <a:solidFill>
                <a:srgbClr val="FFFEBD"/>
              </a:solidFill>
              <a:tailEnd type="arrow"/>
            </a:ln>
          </p:spPr>
          <p:style>
            <a:lnRef idx="2">
              <a:schemeClr val="accent1"/>
            </a:lnRef>
            <a:fillRef idx="0">
              <a:schemeClr val="accent1"/>
            </a:fillRef>
            <a:effectRef idx="1">
              <a:schemeClr val="accent1"/>
            </a:effectRef>
            <a:fontRef idx="minor">
              <a:schemeClr val="tx1"/>
            </a:fontRef>
          </p:style>
        </p:cxnSp>
        <p:sp>
          <p:nvSpPr>
            <p:cNvPr id="75" name="TextBox 74"/>
            <p:cNvSpPr txBox="1"/>
            <p:nvPr/>
          </p:nvSpPr>
          <p:spPr>
            <a:xfrm>
              <a:off x="7586421" y="3618785"/>
              <a:ext cx="1293168" cy="400110"/>
            </a:xfrm>
            <a:prstGeom prst="rect">
              <a:avLst/>
            </a:prstGeom>
            <a:noFill/>
          </p:spPr>
          <p:txBody>
            <a:bodyPr wrap="square" rtlCol="0">
              <a:spAutoFit/>
            </a:bodyPr>
            <a:lstStyle/>
            <a:p>
              <a:pPr algn="ctr"/>
              <a:r>
                <a:rPr lang="en-US" sz="1000" dirty="0">
                  <a:solidFill>
                    <a:srgbClr val="FFFEBD"/>
                  </a:solidFill>
                </a:rPr>
                <a:t>S</a:t>
              </a:r>
              <a:r>
                <a:rPr lang="en-US" sz="1000" dirty="0" smtClean="0">
                  <a:solidFill>
                    <a:srgbClr val="FFFEBD"/>
                  </a:solidFill>
                </a:rPr>
                <a:t>hallowing-upward succession</a:t>
              </a:r>
              <a:endParaRPr lang="en-US" sz="1000" dirty="0">
                <a:solidFill>
                  <a:srgbClr val="FFFEBD"/>
                </a:solidFill>
              </a:endParaRPr>
            </a:p>
          </p:txBody>
        </p:sp>
        <p:sp>
          <p:nvSpPr>
            <p:cNvPr id="76" name="TextBox 75"/>
            <p:cNvSpPr txBox="1"/>
            <p:nvPr/>
          </p:nvSpPr>
          <p:spPr>
            <a:xfrm>
              <a:off x="5183649" y="2659251"/>
              <a:ext cx="1820606" cy="246221"/>
            </a:xfrm>
            <a:prstGeom prst="rect">
              <a:avLst/>
            </a:prstGeom>
            <a:noFill/>
          </p:spPr>
          <p:txBody>
            <a:bodyPr wrap="none" rtlCol="0">
              <a:spAutoFit/>
            </a:bodyPr>
            <a:lstStyle/>
            <a:p>
              <a:r>
                <a:rPr lang="en-US" sz="1000" dirty="0">
                  <a:solidFill>
                    <a:srgbClr val="FFFEBD"/>
                  </a:solidFill>
                </a:rPr>
                <a:t>S</a:t>
              </a:r>
              <a:r>
                <a:rPr lang="en-US" sz="1000" dirty="0" smtClean="0">
                  <a:solidFill>
                    <a:srgbClr val="FFFEBD"/>
                  </a:solidFill>
                </a:rPr>
                <a:t>hallowing-upward succession</a:t>
              </a:r>
              <a:endParaRPr lang="en-US" sz="1000" dirty="0">
                <a:solidFill>
                  <a:srgbClr val="FFFEBD"/>
                </a:solidFill>
              </a:endParaRPr>
            </a:p>
          </p:txBody>
        </p:sp>
      </p:grpSp>
    </p:spTree>
    <p:extLst>
      <p:ext uri="{BB962C8B-B14F-4D97-AF65-F5344CB8AC3E}">
        <p14:creationId xmlns:p14="http://schemas.microsoft.com/office/powerpoint/2010/main" val="3438024671"/>
      </p:ext>
    </p:extLst>
  </p:cSld>
  <p:clrMapOvr>
    <a:masterClrMapping/>
  </p:clrMapOvr>
  <p:timing>
    <p:tnLst>
      <p:par>
        <p:cTn xmlns:p14="http://schemas.microsoft.com/office/powerpoint/2010/mai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0" y="-151326"/>
            <a:ext cx="9144000" cy="769441"/>
          </a:xfrm>
          <a:prstGeom prst="rect">
            <a:avLst/>
          </a:prstGeom>
          <a:noFill/>
        </p:spPr>
        <p:txBody>
          <a:bodyPr wrap="square" rtlCol="0">
            <a:spAutoFit/>
          </a:bodyPr>
          <a:lstStyle/>
          <a:p>
            <a:pPr algn="ctr"/>
            <a:r>
              <a:rPr lang="en-US" sz="4400" dirty="0" smtClean="0">
                <a:solidFill>
                  <a:srgbClr val="800000"/>
                </a:solidFill>
              </a:rPr>
              <a:t>Sequence Stratigraphy</a:t>
            </a:r>
            <a:endParaRPr lang="en-US" sz="4400" dirty="0">
              <a:solidFill>
                <a:srgbClr val="800000"/>
              </a:solidFill>
            </a:endParaRPr>
          </a:p>
        </p:txBody>
      </p:sp>
      <p:grpSp>
        <p:nvGrpSpPr>
          <p:cNvPr id="27" name="Group 26"/>
          <p:cNvGrpSpPr/>
          <p:nvPr/>
        </p:nvGrpSpPr>
        <p:grpSpPr>
          <a:xfrm>
            <a:off x="1483370" y="2570603"/>
            <a:ext cx="6208405" cy="2097154"/>
            <a:chOff x="39394" y="3884279"/>
            <a:chExt cx="6208405" cy="2097154"/>
          </a:xfrm>
        </p:grpSpPr>
        <p:sp>
          <p:nvSpPr>
            <p:cNvPr id="28" name="Freeform 27"/>
            <p:cNvSpPr/>
            <p:nvPr/>
          </p:nvSpPr>
          <p:spPr>
            <a:xfrm>
              <a:off x="39394" y="4404353"/>
              <a:ext cx="5581650" cy="1504950"/>
            </a:xfrm>
            <a:custGeom>
              <a:avLst/>
              <a:gdLst>
                <a:gd name="connsiteX0" fmla="*/ 0 w 5581650"/>
                <a:gd name="connsiteY0" fmla="*/ 0 h 1504950"/>
                <a:gd name="connsiteX1" fmla="*/ 349250 w 5581650"/>
                <a:gd name="connsiteY1" fmla="*/ 38100 h 1504950"/>
                <a:gd name="connsiteX2" fmla="*/ 666750 w 5581650"/>
                <a:gd name="connsiteY2" fmla="*/ 69850 h 1504950"/>
                <a:gd name="connsiteX3" fmla="*/ 1047750 w 5581650"/>
                <a:gd name="connsiteY3" fmla="*/ 152400 h 1504950"/>
                <a:gd name="connsiteX4" fmla="*/ 1409700 w 5581650"/>
                <a:gd name="connsiteY4" fmla="*/ 260350 h 1504950"/>
                <a:gd name="connsiteX5" fmla="*/ 1765300 w 5581650"/>
                <a:gd name="connsiteY5" fmla="*/ 381000 h 1504950"/>
                <a:gd name="connsiteX6" fmla="*/ 2032000 w 5581650"/>
                <a:gd name="connsiteY6" fmla="*/ 482600 h 1504950"/>
                <a:gd name="connsiteX7" fmla="*/ 2336800 w 5581650"/>
                <a:gd name="connsiteY7" fmla="*/ 641350 h 1504950"/>
                <a:gd name="connsiteX8" fmla="*/ 2514600 w 5581650"/>
                <a:gd name="connsiteY8" fmla="*/ 723900 h 1504950"/>
                <a:gd name="connsiteX9" fmla="*/ 2794000 w 5581650"/>
                <a:gd name="connsiteY9" fmla="*/ 831850 h 1504950"/>
                <a:gd name="connsiteX10" fmla="*/ 3067050 w 5581650"/>
                <a:gd name="connsiteY10" fmla="*/ 946150 h 1504950"/>
                <a:gd name="connsiteX11" fmla="*/ 3416300 w 5581650"/>
                <a:gd name="connsiteY11" fmla="*/ 1054100 h 1504950"/>
                <a:gd name="connsiteX12" fmla="*/ 3784600 w 5581650"/>
                <a:gd name="connsiteY12" fmla="*/ 1181100 h 1504950"/>
                <a:gd name="connsiteX13" fmla="*/ 4108450 w 5581650"/>
                <a:gd name="connsiteY13" fmla="*/ 1289050 h 1504950"/>
                <a:gd name="connsiteX14" fmla="*/ 4457700 w 5581650"/>
                <a:gd name="connsiteY14" fmla="*/ 1390650 h 1504950"/>
                <a:gd name="connsiteX15" fmla="*/ 4838700 w 5581650"/>
                <a:gd name="connsiteY15" fmla="*/ 1447800 h 1504950"/>
                <a:gd name="connsiteX16" fmla="*/ 5238750 w 5581650"/>
                <a:gd name="connsiteY16" fmla="*/ 1504950 h 1504950"/>
                <a:gd name="connsiteX17" fmla="*/ 5581650 w 5581650"/>
                <a:gd name="connsiteY17" fmla="*/ 1504950 h 1504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581650" h="1504950">
                  <a:moveTo>
                    <a:pt x="0" y="0"/>
                  </a:moveTo>
                  <a:lnTo>
                    <a:pt x="349250" y="38100"/>
                  </a:lnTo>
                  <a:lnTo>
                    <a:pt x="666750" y="69850"/>
                  </a:lnTo>
                  <a:lnTo>
                    <a:pt x="1047750" y="152400"/>
                  </a:lnTo>
                  <a:lnTo>
                    <a:pt x="1409700" y="260350"/>
                  </a:lnTo>
                  <a:lnTo>
                    <a:pt x="1765300" y="381000"/>
                  </a:lnTo>
                  <a:lnTo>
                    <a:pt x="2032000" y="482600"/>
                  </a:lnTo>
                  <a:lnTo>
                    <a:pt x="2336800" y="641350"/>
                  </a:lnTo>
                  <a:lnTo>
                    <a:pt x="2514600" y="723900"/>
                  </a:lnTo>
                  <a:lnTo>
                    <a:pt x="2794000" y="831850"/>
                  </a:lnTo>
                  <a:lnTo>
                    <a:pt x="3067050" y="946150"/>
                  </a:lnTo>
                  <a:lnTo>
                    <a:pt x="3416300" y="1054100"/>
                  </a:lnTo>
                  <a:lnTo>
                    <a:pt x="3784600" y="1181100"/>
                  </a:lnTo>
                  <a:lnTo>
                    <a:pt x="4108450" y="1289050"/>
                  </a:lnTo>
                  <a:lnTo>
                    <a:pt x="4457700" y="1390650"/>
                  </a:lnTo>
                  <a:lnTo>
                    <a:pt x="4838700" y="1447800"/>
                  </a:lnTo>
                  <a:lnTo>
                    <a:pt x="5238750" y="1504950"/>
                  </a:lnTo>
                  <a:lnTo>
                    <a:pt x="5581650" y="1504950"/>
                  </a:lnTo>
                </a:path>
              </a:pathLst>
            </a:custGeom>
            <a:ln>
              <a:solidFill>
                <a:srgbClr val="FF0000"/>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dirty="0"/>
            </a:p>
          </p:txBody>
        </p:sp>
        <p:sp>
          <p:nvSpPr>
            <p:cNvPr id="29" name="Rectangle 28"/>
            <p:cNvSpPr/>
            <p:nvPr/>
          </p:nvSpPr>
          <p:spPr>
            <a:xfrm>
              <a:off x="39394" y="4262870"/>
              <a:ext cx="3326341" cy="1315040"/>
            </a:xfrm>
            <a:prstGeom prst="rect">
              <a:avLst/>
            </a:prstGeom>
            <a:solidFill>
              <a:schemeClr val="bg1"/>
            </a:solidFill>
            <a:ln>
              <a:solidFill>
                <a:schemeClr val="bg1"/>
              </a:solidFill>
            </a:ln>
            <a:effectLst/>
          </p:spPr>
          <p:style>
            <a:lnRef idx="2">
              <a:schemeClr val="accent1"/>
            </a:lnRef>
            <a:fillRef idx="0">
              <a:schemeClr val="accent1"/>
            </a:fillRef>
            <a:effectRef idx="1">
              <a:schemeClr val="accent1"/>
            </a:effectRef>
            <a:fontRef idx="minor">
              <a:schemeClr val="tx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30" name="Freeform 29"/>
            <p:cNvSpPr/>
            <p:nvPr/>
          </p:nvSpPr>
          <p:spPr>
            <a:xfrm>
              <a:off x="157925" y="4417513"/>
              <a:ext cx="1879611" cy="465667"/>
            </a:xfrm>
            <a:custGeom>
              <a:avLst/>
              <a:gdLst>
                <a:gd name="connsiteX0" fmla="*/ 0 w 1879611"/>
                <a:gd name="connsiteY0" fmla="*/ 33867 h 465667"/>
                <a:gd name="connsiteX1" fmla="*/ 33866 w 1879611"/>
                <a:gd name="connsiteY1" fmla="*/ 8467 h 465667"/>
                <a:gd name="connsiteX2" fmla="*/ 59266 w 1879611"/>
                <a:gd name="connsiteY2" fmla="*/ 0 h 465667"/>
                <a:gd name="connsiteX3" fmla="*/ 88900 w 1879611"/>
                <a:gd name="connsiteY3" fmla="*/ 4233 h 465667"/>
                <a:gd name="connsiteX4" fmla="*/ 114300 w 1879611"/>
                <a:gd name="connsiteY4" fmla="*/ 29633 h 465667"/>
                <a:gd name="connsiteX5" fmla="*/ 122766 w 1879611"/>
                <a:gd name="connsiteY5" fmla="*/ 42333 h 465667"/>
                <a:gd name="connsiteX6" fmla="*/ 135466 w 1879611"/>
                <a:gd name="connsiteY6" fmla="*/ 46567 h 465667"/>
                <a:gd name="connsiteX7" fmla="*/ 173566 w 1879611"/>
                <a:gd name="connsiteY7" fmla="*/ 59267 h 465667"/>
                <a:gd name="connsiteX8" fmla="*/ 190500 w 1879611"/>
                <a:gd name="connsiteY8" fmla="*/ 55033 h 465667"/>
                <a:gd name="connsiteX9" fmla="*/ 215900 w 1879611"/>
                <a:gd name="connsiteY9" fmla="*/ 46567 h 465667"/>
                <a:gd name="connsiteX10" fmla="*/ 228600 w 1879611"/>
                <a:gd name="connsiteY10" fmla="*/ 38100 h 465667"/>
                <a:gd name="connsiteX11" fmla="*/ 241300 w 1879611"/>
                <a:gd name="connsiteY11" fmla="*/ 33867 h 465667"/>
                <a:gd name="connsiteX12" fmla="*/ 266700 w 1879611"/>
                <a:gd name="connsiteY12" fmla="*/ 16933 h 465667"/>
                <a:gd name="connsiteX13" fmla="*/ 300566 w 1879611"/>
                <a:gd name="connsiteY13" fmla="*/ 21167 h 465667"/>
                <a:gd name="connsiteX14" fmla="*/ 309033 w 1879611"/>
                <a:gd name="connsiteY14" fmla="*/ 33867 h 465667"/>
                <a:gd name="connsiteX15" fmla="*/ 347133 w 1879611"/>
                <a:gd name="connsiteY15" fmla="*/ 67733 h 465667"/>
                <a:gd name="connsiteX16" fmla="*/ 402166 w 1879611"/>
                <a:gd name="connsiteY16" fmla="*/ 76200 h 465667"/>
                <a:gd name="connsiteX17" fmla="*/ 427566 w 1879611"/>
                <a:gd name="connsiteY17" fmla="*/ 67733 h 465667"/>
                <a:gd name="connsiteX18" fmla="*/ 457200 w 1879611"/>
                <a:gd name="connsiteY18" fmla="*/ 50800 h 465667"/>
                <a:gd name="connsiteX19" fmla="*/ 482600 w 1879611"/>
                <a:gd name="connsiteY19" fmla="*/ 42333 h 465667"/>
                <a:gd name="connsiteX20" fmla="*/ 520700 w 1879611"/>
                <a:gd name="connsiteY20" fmla="*/ 46567 h 465667"/>
                <a:gd name="connsiteX21" fmla="*/ 546100 w 1879611"/>
                <a:gd name="connsiteY21" fmla="*/ 67733 h 465667"/>
                <a:gd name="connsiteX22" fmla="*/ 554566 w 1879611"/>
                <a:gd name="connsiteY22" fmla="*/ 80433 h 465667"/>
                <a:gd name="connsiteX23" fmla="*/ 567266 w 1879611"/>
                <a:gd name="connsiteY23" fmla="*/ 88900 h 465667"/>
                <a:gd name="connsiteX24" fmla="*/ 571500 w 1879611"/>
                <a:gd name="connsiteY24" fmla="*/ 101600 h 465667"/>
                <a:gd name="connsiteX25" fmla="*/ 584200 w 1879611"/>
                <a:gd name="connsiteY25" fmla="*/ 105833 h 465667"/>
                <a:gd name="connsiteX26" fmla="*/ 609600 w 1879611"/>
                <a:gd name="connsiteY26" fmla="*/ 118533 h 465667"/>
                <a:gd name="connsiteX27" fmla="*/ 622300 w 1879611"/>
                <a:gd name="connsiteY27" fmla="*/ 127000 h 465667"/>
                <a:gd name="connsiteX28" fmla="*/ 673100 w 1879611"/>
                <a:gd name="connsiteY28" fmla="*/ 118533 h 465667"/>
                <a:gd name="connsiteX29" fmla="*/ 685800 w 1879611"/>
                <a:gd name="connsiteY29" fmla="*/ 110067 h 465667"/>
                <a:gd name="connsiteX30" fmla="*/ 711200 w 1879611"/>
                <a:gd name="connsiteY30" fmla="*/ 101600 h 465667"/>
                <a:gd name="connsiteX31" fmla="*/ 723900 w 1879611"/>
                <a:gd name="connsiteY31" fmla="*/ 97367 h 465667"/>
                <a:gd name="connsiteX32" fmla="*/ 783166 w 1879611"/>
                <a:gd name="connsiteY32" fmla="*/ 84667 h 465667"/>
                <a:gd name="connsiteX33" fmla="*/ 808566 w 1879611"/>
                <a:gd name="connsiteY33" fmla="*/ 101600 h 465667"/>
                <a:gd name="connsiteX34" fmla="*/ 829733 w 1879611"/>
                <a:gd name="connsiteY34" fmla="*/ 122767 h 465667"/>
                <a:gd name="connsiteX35" fmla="*/ 838200 w 1879611"/>
                <a:gd name="connsiteY35" fmla="*/ 135467 h 465667"/>
                <a:gd name="connsiteX36" fmla="*/ 863600 w 1879611"/>
                <a:gd name="connsiteY36" fmla="*/ 143933 h 465667"/>
                <a:gd name="connsiteX37" fmla="*/ 876300 w 1879611"/>
                <a:gd name="connsiteY37" fmla="*/ 152400 h 465667"/>
                <a:gd name="connsiteX38" fmla="*/ 952500 w 1879611"/>
                <a:gd name="connsiteY38" fmla="*/ 152400 h 465667"/>
                <a:gd name="connsiteX39" fmla="*/ 990600 w 1879611"/>
                <a:gd name="connsiteY39" fmla="*/ 135467 h 465667"/>
                <a:gd name="connsiteX40" fmla="*/ 1003300 w 1879611"/>
                <a:gd name="connsiteY40" fmla="*/ 131233 h 465667"/>
                <a:gd name="connsiteX41" fmla="*/ 1028700 w 1879611"/>
                <a:gd name="connsiteY41" fmla="*/ 139700 h 465667"/>
                <a:gd name="connsiteX42" fmla="*/ 1041400 w 1879611"/>
                <a:gd name="connsiteY42" fmla="*/ 143933 h 465667"/>
                <a:gd name="connsiteX43" fmla="*/ 1054100 w 1879611"/>
                <a:gd name="connsiteY43" fmla="*/ 156633 h 465667"/>
                <a:gd name="connsiteX44" fmla="*/ 1062566 w 1879611"/>
                <a:gd name="connsiteY44" fmla="*/ 169333 h 465667"/>
                <a:gd name="connsiteX45" fmla="*/ 1087966 w 1879611"/>
                <a:gd name="connsiteY45" fmla="*/ 177800 h 465667"/>
                <a:gd name="connsiteX46" fmla="*/ 1096433 w 1879611"/>
                <a:gd name="connsiteY46" fmla="*/ 190500 h 465667"/>
                <a:gd name="connsiteX47" fmla="*/ 1134533 w 1879611"/>
                <a:gd name="connsiteY47" fmla="*/ 211667 h 465667"/>
                <a:gd name="connsiteX48" fmla="*/ 1147233 w 1879611"/>
                <a:gd name="connsiteY48" fmla="*/ 220133 h 465667"/>
                <a:gd name="connsiteX49" fmla="*/ 1189566 w 1879611"/>
                <a:gd name="connsiteY49" fmla="*/ 232833 h 465667"/>
                <a:gd name="connsiteX50" fmla="*/ 1202266 w 1879611"/>
                <a:gd name="connsiteY50" fmla="*/ 237067 h 465667"/>
                <a:gd name="connsiteX51" fmla="*/ 1244600 w 1879611"/>
                <a:gd name="connsiteY51" fmla="*/ 228600 h 465667"/>
                <a:gd name="connsiteX52" fmla="*/ 1257300 w 1879611"/>
                <a:gd name="connsiteY52" fmla="*/ 220133 h 465667"/>
                <a:gd name="connsiteX53" fmla="*/ 1282700 w 1879611"/>
                <a:gd name="connsiteY53" fmla="*/ 211667 h 465667"/>
                <a:gd name="connsiteX54" fmla="*/ 1333500 w 1879611"/>
                <a:gd name="connsiteY54" fmla="*/ 220133 h 465667"/>
                <a:gd name="connsiteX55" fmla="*/ 1358900 w 1879611"/>
                <a:gd name="connsiteY55" fmla="*/ 237067 h 465667"/>
                <a:gd name="connsiteX56" fmla="*/ 1380066 w 1879611"/>
                <a:gd name="connsiteY56" fmla="*/ 254000 h 465667"/>
                <a:gd name="connsiteX57" fmla="*/ 1388533 w 1879611"/>
                <a:gd name="connsiteY57" fmla="*/ 266700 h 465667"/>
                <a:gd name="connsiteX58" fmla="*/ 1413933 w 1879611"/>
                <a:gd name="connsiteY58" fmla="*/ 283633 h 465667"/>
                <a:gd name="connsiteX59" fmla="*/ 1452033 w 1879611"/>
                <a:gd name="connsiteY59" fmla="*/ 300567 h 465667"/>
                <a:gd name="connsiteX60" fmla="*/ 1464733 w 1879611"/>
                <a:gd name="connsiteY60" fmla="*/ 304800 h 465667"/>
                <a:gd name="connsiteX61" fmla="*/ 1477433 w 1879611"/>
                <a:gd name="connsiteY61" fmla="*/ 309033 h 465667"/>
                <a:gd name="connsiteX62" fmla="*/ 1519766 w 1879611"/>
                <a:gd name="connsiteY62" fmla="*/ 304800 h 465667"/>
                <a:gd name="connsiteX63" fmla="*/ 1545166 w 1879611"/>
                <a:gd name="connsiteY63" fmla="*/ 296333 h 465667"/>
                <a:gd name="connsiteX64" fmla="*/ 1587500 w 1879611"/>
                <a:gd name="connsiteY64" fmla="*/ 300567 h 465667"/>
                <a:gd name="connsiteX65" fmla="*/ 1612900 w 1879611"/>
                <a:gd name="connsiteY65" fmla="*/ 321733 h 465667"/>
                <a:gd name="connsiteX66" fmla="*/ 1621366 w 1879611"/>
                <a:gd name="connsiteY66" fmla="*/ 334433 h 465667"/>
                <a:gd name="connsiteX67" fmla="*/ 1634066 w 1879611"/>
                <a:gd name="connsiteY67" fmla="*/ 342900 h 465667"/>
                <a:gd name="connsiteX68" fmla="*/ 1655233 w 1879611"/>
                <a:gd name="connsiteY68" fmla="*/ 368300 h 465667"/>
                <a:gd name="connsiteX69" fmla="*/ 1663700 w 1879611"/>
                <a:gd name="connsiteY69" fmla="*/ 381000 h 465667"/>
                <a:gd name="connsiteX70" fmla="*/ 1710266 w 1879611"/>
                <a:gd name="connsiteY70" fmla="*/ 402167 h 465667"/>
                <a:gd name="connsiteX71" fmla="*/ 1744133 w 1879611"/>
                <a:gd name="connsiteY71" fmla="*/ 397933 h 465667"/>
                <a:gd name="connsiteX72" fmla="*/ 1756833 w 1879611"/>
                <a:gd name="connsiteY72" fmla="*/ 389467 h 465667"/>
                <a:gd name="connsiteX73" fmla="*/ 1773766 w 1879611"/>
                <a:gd name="connsiteY73" fmla="*/ 385233 h 465667"/>
                <a:gd name="connsiteX74" fmla="*/ 1820333 w 1879611"/>
                <a:gd name="connsiteY74" fmla="*/ 389467 h 465667"/>
                <a:gd name="connsiteX75" fmla="*/ 1833033 w 1879611"/>
                <a:gd name="connsiteY75" fmla="*/ 393700 h 465667"/>
                <a:gd name="connsiteX76" fmla="*/ 1866900 w 1879611"/>
                <a:gd name="connsiteY76" fmla="*/ 436033 h 465667"/>
                <a:gd name="connsiteX77" fmla="*/ 1875366 w 1879611"/>
                <a:gd name="connsiteY77" fmla="*/ 448733 h 465667"/>
                <a:gd name="connsiteX78" fmla="*/ 1879600 w 1879611"/>
                <a:gd name="connsiteY78" fmla="*/ 465667 h 465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Lst>
              <a:rect l="l" t="t" r="r" b="b"/>
              <a:pathLst>
                <a:path w="1879611" h="465667">
                  <a:moveTo>
                    <a:pt x="0" y="33867"/>
                  </a:moveTo>
                  <a:cubicBezTo>
                    <a:pt x="2706" y="31702"/>
                    <a:pt x="26279" y="11839"/>
                    <a:pt x="33866" y="8467"/>
                  </a:cubicBezTo>
                  <a:cubicBezTo>
                    <a:pt x="42022" y="4842"/>
                    <a:pt x="59266" y="0"/>
                    <a:pt x="59266" y="0"/>
                  </a:cubicBezTo>
                  <a:cubicBezTo>
                    <a:pt x="69144" y="1411"/>
                    <a:pt x="80114" y="-498"/>
                    <a:pt x="88900" y="4233"/>
                  </a:cubicBezTo>
                  <a:cubicBezTo>
                    <a:pt x="99443" y="9910"/>
                    <a:pt x="107659" y="19670"/>
                    <a:pt x="114300" y="29633"/>
                  </a:cubicBezTo>
                  <a:cubicBezTo>
                    <a:pt x="117122" y="33866"/>
                    <a:pt x="118793" y="39155"/>
                    <a:pt x="122766" y="42333"/>
                  </a:cubicBezTo>
                  <a:cubicBezTo>
                    <a:pt x="126250" y="45121"/>
                    <a:pt x="131475" y="44571"/>
                    <a:pt x="135466" y="46567"/>
                  </a:cubicBezTo>
                  <a:cubicBezTo>
                    <a:pt x="165227" y="61447"/>
                    <a:pt x="126414" y="51407"/>
                    <a:pt x="173566" y="59267"/>
                  </a:cubicBezTo>
                  <a:cubicBezTo>
                    <a:pt x="179211" y="57856"/>
                    <a:pt x="184927" y="56705"/>
                    <a:pt x="190500" y="55033"/>
                  </a:cubicBezTo>
                  <a:cubicBezTo>
                    <a:pt x="199048" y="52469"/>
                    <a:pt x="215900" y="46567"/>
                    <a:pt x="215900" y="46567"/>
                  </a:cubicBezTo>
                  <a:cubicBezTo>
                    <a:pt x="220133" y="43745"/>
                    <a:pt x="224049" y="40375"/>
                    <a:pt x="228600" y="38100"/>
                  </a:cubicBezTo>
                  <a:cubicBezTo>
                    <a:pt x="232591" y="36104"/>
                    <a:pt x="237399" y="36034"/>
                    <a:pt x="241300" y="33867"/>
                  </a:cubicBezTo>
                  <a:cubicBezTo>
                    <a:pt x="250195" y="28925"/>
                    <a:pt x="266700" y="16933"/>
                    <a:pt x="266700" y="16933"/>
                  </a:cubicBezTo>
                  <a:cubicBezTo>
                    <a:pt x="277989" y="18344"/>
                    <a:pt x="290003" y="16942"/>
                    <a:pt x="300566" y="21167"/>
                  </a:cubicBezTo>
                  <a:cubicBezTo>
                    <a:pt x="305290" y="23057"/>
                    <a:pt x="305653" y="30064"/>
                    <a:pt x="309033" y="33867"/>
                  </a:cubicBezTo>
                  <a:cubicBezTo>
                    <a:pt x="310998" y="36078"/>
                    <a:pt x="335956" y="64007"/>
                    <a:pt x="347133" y="67733"/>
                  </a:cubicBezTo>
                  <a:cubicBezTo>
                    <a:pt x="351545" y="69204"/>
                    <a:pt x="399875" y="75873"/>
                    <a:pt x="402166" y="76200"/>
                  </a:cubicBezTo>
                  <a:cubicBezTo>
                    <a:pt x="410633" y="73378"/>
                    <a:pt x="420140" y="72683"/>
                    <a:pt x="427566" y="67733"/>
                  </a:cubicBezTo>
                  <a:cubicBezTo>
                    <a:pt x="439021" y="60097"/>
                    <a:pt x="443773" y="56171"/>
                    <a:pt x="457200" y="50800"/>
                  </a:cubicBezTo>
                  <a:cubicBezTo>
                    <a:pt x="465486" y="47485"/>
                    <a:pt x="482600" y="42333"/>
                    <a:pt x="482600" y="42333"/>
                  </a:cubicBezTo>
                  <a:cubicBezTo>
                    <a:pt x="495300" y="43744"/>
                    <a:pt x="508303" y="43468"/>
                    <a:pt x="520700" y="46567"/>
                  </a:cubicBezTo>
                  <a:cubicBezTo>
                    <a:pt x="527712" y="48320"/>
                    <a:pt x="542358" y="63243"/>
                    <a:pt x="546100" y="67733"/>
                  </a:cubicBezTo>
                  <a:cubicBezTo>
                    <a:pt x="549357" y="71642"/>
                    <a:pt x="550969" y="76835"/>
                    <a:pt x="554566" y="80433"/>
                  </a:cubicBezTo>
                  <a:cubicBezTo>
                    <a:pt x="558164" y="84031"/>
                    <a:pt x="563033" y="86078"/>
                    <a:pt x="567266" y="88900"/>
                  </a:cubicBezTo>
                  <a:cubicBezTo>
                    <a:pt x="568677" y="93133"/>
                    <a:pt x="568345" y="98445"/>
                    <a:pt x="571500" y="101600"/>
                  </a:cubicBezTo>
                  <a:cubicBezTo>
                    <a:pt x="574655" y="104755"/>
                    <a:pt x="580209" y="103837"/>
                    <a:pt x="584200" y="105833"/>
                  </a:cubicBezTo>
                  <a:cubicBezTo>
                    <a:pt x="617026" y="122246"/>
                    <a:pt x="577678" y="107893"/>
                    <a:pt x="609600" y="118533"/>
                  </a:cubicBezTo>
                  <a:cubicBezTo>
                    <a:pt x="613833" y="121355"/>
                    <a:pt x="617230" y="126577"/>
                    <a:pt x="622300" y="127000"/>
                  </a:cubicBezTo>
                  <a:cubicBezTo>
                    <a:pt x="630355" y="127671"/>
                    <a:pt x="660319" y="124924"/>
                    <a:pt x="673100" y="118533"/>
                  </a:cubicBezTo>
                  <a:cubicBezTo>
                    <a:pt x="677651" y="116258"/>
                    <a:pt x="681151" y="112133"/>
                    <a:pt x="685800" y="110067"/>
                  </a:cubicBezTo>
                  <a:cubicBezTo>
                    <a:pt x="693956" y="106442"/>
                    <a:pt x="702733" y="104422"/>
                    <a:pt x="711200" y="101600"/>
                  </a:cubicBezTo>
                  <a:lnTo>
                    <a:pt x="723900" y="97367"/>
                  </a:lnTo>
                  <a:cubicBezTo>
                    <a:pt x="758766" y="74122"/>
                    <a:pt x="739203" y="79171"/>
                    <a:pt x="783166" y="84667"/>
                  </a:cubicBezTo>
                  <a:cubicBezTo>
                    <a:pt x="791633" y="90311"/>
                    <a:pt x="802921" y="93133"/>
                    <a:pt x="808566" y="101600"/>
                  </a:cubicBezTo>
                  <a:cubicBezTo>
                    <a:pt x="819855" y="118533"/>
                    <a:pt x="812800" y="111478"/>
                    <a:pt x="829733" y="122767"/>
                  </a:cubicBezTo>
                  <a:cubicBezTo>
                    <a:pt x="832555" y="127000"/>
                    <a:pt x="833885" y="132771"/>
                    <a:pt x="838200" y="135467"/>
                  </a:cubicBezTo>
                  <a:cubicBezTo>
                    <a:pt x="845768" y="140197"/>
                    <a:pt x="863600" y="143933"/>
                    <a:pt x="863600" y="143933"/>
                  </a:cubicBezTo>
                  <a:cubicBezTo>
                    <a:pt x="867833" y="146755"/>
                    <a:pt x="871623" y="150396"/>
                    <a:pt x="876300" y="152400"/>
                  </a:cubicBezTo>
                  <a:cubicBezTo>
                    <a:pt x="899536" y="162359"/>
                    <a:pt x="931383" y="153908"/>
                    <a:pt x="952500" y="152400"/>
                  </a:cubicBezTo>
                  <a:cubicBezTo>
                    <a:pt x="972627" y="138981"/>
                    <a:pt x="960371" y="145543"/>
                    <a:pt x="990600" y="135467"/>
                  </a:cubicBezTo>
                  <a:lnTo>
                    <a:pt x="1003300" y="131233"/>
                  </a:lnTo>
                  <a:lnTo>
                    <a:pt x="1028700" y="139700"/>
                  </a:lnTo>
                  <a:lnTo>
                    <a:pt x="1041400" y="143933"/>
                  </a:lnTo>
                  <a:cubicBezTo>
                    <a:pt x="1045633" y="148166"/>
                    <a:pt x="1050267" y="152034"/>
                    <a:pt x="1054100" y="156633"/>
                  </a:cubicBezTo>
                  <a:cubicBezTo>
                    <a:pt x="1057357" y="160542"/>
                    <a:pt x="1058252" y="166636"/>
                    <a:pt x="1062566" y="169333"/>
                  </a:cubicBezTo>
                  <a:cubicBezTo>
                    <a:pt x="1070134" y="174063"/>
                    <a:pt x="1087966" y="177800"/>
                    <a:pt x="1087966" y="177800"/>
                  </a:cubicBezTo>
                  <a:cubicBezTo>
                    <a:pt x="1090788" y="182033"/>
                    <a:pt x="1092604" y="187150"/>
                    <a:pt x="1096433" y="190500"/>
                  </a:cubicBezTo>
                  <a:cubicBezTo>
                    <a:pt x="1132020" y="221638"/>
                    <a:pt x="1109341" y="199071"/>
                    <a:pt x="1134533" y="211667"/>
                  </a:cubicBezTo>
                  <a:cubicBezTo>
                    <a:pt x="1139084" y="213942"/>
                    <a:pt x="1142584" y="218067"/>
                    <a:pt x="1147233" y="220133"/>
                  </a:cubicBezTo>
                  <a:cubicBezTo>
                    <a:pt x="1165351" y="228185"/>
                    <a:pt x="1172320" y="227905"/>
                    <a:pt x="1189566" y="232833"/>
                  </a:cubicBezTo>
                  <a:cubicBezTo>
                    <a:pt x="1193857" y="234059"/>
                    <a:pt x="1198033" y="235656"/>
                    <a:pt x="1202266" y="237067"/>
                  </a:cubicBezTo>
                  <a:cubicBezTo>
                    <a:pt x="1213181" y="235507"/>
                    <a:pt x="1232780" y="234510"/>
                    <a:pt x="1244600" y="228600"/>
                  </a:cubicBezTo>
                  <a:cubicBezTo>
                    <a:pt x="1249151" y="226325"/>
                    <a:pt x="1252651" y="222199"/>
                    <a:pt x="1257300" y="220133"/>
                  </a:cubicBezTo>
                  <a:cubicBezTo>
                    <a:pt x="1265455" y="216508"/>
                    <a:pt x="1282700" y="211667"/>
                    <a:pt x="1282700" y="211667"/>
                  </a:cubicBezTo>
                  <a:cubicBezTo>
                    <a:pt x="1289690" y="212444"/>
                    <a:pt x="1321090" y="213239"/>
                    <a:pt x="1333500" y="220133"/>
                  </a:cubicBezTo>
                  <a:cubicBezTo>
                    <a:pt x="1342395" y="225075"/>
                    <a:pt x="1358900" y="237067"/>
                    <a:pt x="1358900" y="237067"/>
                  </a:cubicBezTo>
                  <a:cubicBezTo>
                    <a:pt x="1383160" y="273460"/>
                    <a:pt x="1350857" y="230634"/>
                    <a:pt x="1380066" y="254000"/>
                  </a:cubicBezTo>
                  <a:cubicBezTo>
                    <a:pt x="1384039" y="257178"/>
                    <a:pt x="1385276" y="262791"/>
                    <a:pt x="1388533" y="266700"/>
                  </a:cubicBezTo>
                  <a:cubicBezTo>
                    <a:pt x="1400730" y="281336"/>
                    <a:pt x="1398280" y="278416"/>
                    <a:pt x="1413933" y="283633"/>
                  </a:cubicBezTo>
                  <a:cubicBezTo>
                    <a:pt x="1434058" y="297050"/>
                    <a:pt x="1421807" y="290492"/>
                    <a:pt x="1452033" y="300567"/>
                  </a:cubicBezTo>
                  <a:lnTo>
                    <a:pt x="1464733" y="304800"/>
                  </a:lnTo>
                  <a:lnTo>
                    <a:pt x="1477433" y="309033"/>
                  </a:lnTo>
                  <a:cubicBezTo>
                    <a:pt x="1491544" y="307622"/>
                    <a:pt x="1505828" y="307413"/>
                    <a:pt x="1519766" y="304800"/>
                  </a:cubicBezTo>
                  <a:cubicBezTo>
                    <a:pt x="1528538" y="303155"/>
                    <a:pt x="1545166" y="296333"/>
                    <a:pt x="1545166" y="296333"/>
                  </a:cubicBezTo>
                  <a:cubicBezTo>
                    <a:pt x="1559277" y="297744"/>
                    <a:pt x="1573681" y="297378"/>
                    <a:pt x="1587500" y="300567"/>
                  </a:cubicBezTo>
                  <a:cubicBezTo>
                    <a:pt x="1594372" y="302153"/>
                    <a:pt x="1609322" y="317439"/>
                    <a:pt x="1612900" y="321733"/>
                  </a:cubicBezTo>
                  <a:cubicBezTo>
                    <a:pt x="1616157" y="325642"/>
                    <a:pt x="1617769" y="330835"/>
                    <a:pt x="1621366" y="334433"/>
                  </a:cubicBezTo>
                  <a:cubicBezTo>
                    <a:pt x="1624964" y="338031"/>
                    <a:pt x="1629833" y="340078"/>
                    <a:pt x="1634066" y="342900"/>
                  </a:cubicBezTo>
                  <a:cubicBezTo>
                    <a:pt x="1652230" y="379227"/>
                    <a:pt x="1631298" y="344365"/>
                    <a:pt x="1655233" y="368300"/>
                  </a:cubicBezTo>
                  <a:cubicBezTo>
                    <a:pt x="1658831" y="371898"/>
                    <a:pt x="1659871" y="377650"/>
                    <a:pt x="1663700" y="381000"/>
                  </a:cubicBezTo>
                  <a:cubicBezTo>
                    <a:pt x="1685399" y="399986"/>
                    <a:pt x="1685972" y="397307"/>
                    <a:pt x="1710266" y="402167"/>
                  </a:cubicBezTo>
                  <a:cubicBezTo>
                    <a:pt x="1721555" y="400756"/>
                    <a:pt x="1733157" y="400926"/>
                    <a:pt x="1744133" y="397933"/>
                  </a:cubicBezTo>
                  <a:cubicBezTo>
                    <a:pt x="1749041" y="396594"/>
                    <a:pt x="1752157" y="391471"/>
                    <a:pt x="1756833" y="389467"/>
                  </a:cubicBezTo>
                  <a:cubicBezTo>
                    <a:pt x="1762181" y="387175"/>
                    <a:pt x="1768122" y="386644"/>
                    <a:pt x="1773766" y="385233"/>
                  </a:cubicBezTo>
                  <a:cubicBezTo>
                    <a:pt x="1789288" y="386644"/>
                    <a:pt x="1804903" y="387263"/>
                    <a:pt x="1820333" y="389467"/>
                  </a:cubicBezTo>
                  <a:cubicBezTo>
                    <a:pt x="1824750" y="390098"/>
                    <a:pt x="1829511" y="390960"/>
                    <a:pt x="1833033" y="393700"/>
                  </a:cubicBezTo>
                  <a:cubicBezTo>
                    <a:pt x="1862810" y="416859"/>
                    <a:pt x="1853123" y="411923"/>
                    <a:pt x="1866900" y="436033"/>
                  </a:cubicBezTo>
                  <a:cubicBezTo>
                    <a:pt x="1869424" y="440450"/>
                    <a:pt x="1873091" y="444182"/>
                    <a:pt x="1875366" y="448733"/>
                  </a:cubicBezTo>
                  <a:cubicBezTo>
                    <a:pt x="1880046" y="458094"/>
                    <a:pt x="1879600" y="458450"/>
                    <a:pt x="1879600" y="465667"/>
                  </a:cubicBezTo>
                </a:path>
              </a:pathLst>
            </a:custGeom>
            <a:ln>
              <a:solidFill>
                <a:srgbClr val="FF0000"/>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dirty="0"/>
            </a:p>
          </p:txBody>
        </p:sp>
        <p:sp>
          <p:nvSpPr>
            <p:cNvPr id="31" name="Freeform 30"/>
            <p:cNvSpPr/>
            <p:nvPr/>
          </p:nvSpPr>
          <p:spPr>
            <a:xfrm>
              <a:off x="3413361" y="5419287"/>
              <a:ext cx="994835" cy="338998"/>
            </a:xfrm>
            <a:custGeom>
              <a:avLst/>
              <a:gdLst>
                <a:gd name="connsiteX0" fmla="*/ 0 w 804333"/>
                <a:gd name="connsiteY0" fmla="*/ 0 h 389466"/>
                <a:gd name="connsiteX1" fmla="*/ 148166 w 804333"/>
                <a:gd name="connsiteY1" fmla="*/ 12700 h 389466"/>
                <a:gd name="connsiteX2" fmla="*/ 334433 w 804333"/>
                <a:gd name="connsiteY2" fmla="*/ 21166 h 389466"/>
                <a:gd name="connsiteX3" fmla="*/ 448733 w 804333"/>
                <a:gd name="connsiteY3" fmla="*/ 50800 h 389466"/>
                <a:gd name="connsiteX4" fmla="*/ 588433 w 804333"/>
                <a:gd name="connsiteY4" fmla="*/ 101600 h 389466"/>
                <a:gd name="connsiteX5" fmla="*/ 681566 w 804333"/>
                <a:gd name="connsiteY5" fmla="*/ 169333 h 389466"/>
                <a:gd name="connsiteX6" fmla="*/ 740833 w 804333"/>
                <a:gd name="connsiteY6" fmla="*/ 249766 h 389466"/>
                <a:gd name="connsiteX7" fmla="*/ 787400 w 804333"/>
                <a:gd name="connsiteY7" fmla="*/ 338666 h 389466"/>
                <a:gd name="connsiteX8" fmla="*/ 804333 w 804333"/>
                <a:gd name="connsiteY8" fmla="*/ 389466 h 3894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04333" h="389466">
                  <a:moveTo>
                    <a:pt x="0" y="0"/>
                  </a:moveTo>
                  <a:lnTo>
                    <a:pt x="148166" y="12700"/>
                  </a:lnTo>
                  <a:lnTo>
                    <a:pt x="334433" y="21166"/>
                  </a:lnTo>
                  <a:lnTo>
                    <a:pt x="448733" y="50800"/>
                  </a:lnTo>
                  <a:lnTo>
                    <a:pt x="588433" y="101600"/>
                  </a:lnTo>
                  <a:lnTo>
                    <a:pt x="681566" y="169333"/>
                  </a:lnTo>
                  <a:lnTo>
                    <a:pt x="740833" y="249766"/>
                  </a:lnTo>
                  <a:lnTo>
                    <a:pt x="787400" y="338666"/>
                  </a:lnTo>
                  <a:lnTo>
                    <a:pt x="804333" y="389466"/>
                  </a:lnTo>
                </a:path>
              </a:pathLst>
            </a:custGeom>
            <a:ln w="19050" cmpd="sng">
              <a:solidFill>
                <a:srgbClr val="A6A6A6"/>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dirty="0">
                <a:ln>
                  <a:solidFill>
                    <a:srgbClr val="FF0000"/>
                  </a:solidFill>
                </a:ln>
              </a:endParaRPr>
            </a:p>
          </p:txBody>
        </p:sp>
        <p:sp>
          <p:nvSpPr>
            <p:cNvPr id="32" name="Freeform 31"/>
            <p:cNvSpPr/>
            <p:nvPr/>
          </p:nvSpPr>
          <p:spPr>
            <a:xfrm>
              <a:off x="3594336" y="5419287"/>
              <a:ext cx="38100" cy="97366"/>
            </a:xfrm>
            <a:custGeom>
              <a:avLst/>
              <a:gdLst>
                <a:gd name="connsiteX0" fmla="*/ 0 w 38100"/>
                <a:gd name="connsiteY0" fmla="*/ 0 h 97366"/>
                <a:gd name="connsiteX1" fmla="*/ 25400 w 38100"/>
                <a:gd name="connsiteY1" fmla="*/ 38100 h 97366"/>
                <a:gd name="connsiteX2" fmla="*/ 38100 w 38100"/>
                <a:gd name="connsiteY2" fmla="*/ 97366 h 97366"/>
              </a:gdLst>
              <a:ahLst/>
              <a:cxnLst>
                <a:cxn ang="0">
                  <a:pos x="connsiteX0" y="connsiteY0"/>
                </a:cxn>
                <a:cxn ang="0">
                  <a:pos x="connsiteX1" y="connsiteY1"/>
                </a:cxn>
                <a:cxn ang="0">
                  <a:pos x="connsiteX2" y="connsiteY2"/>
                </a:cxn>
              </a:cxnLst>
              <a:rect l="l" t="t" r="r" b="b"/>
              <a:pathLst>
                <a:path w="38100" h="97366">
                  <a:moveTo>
                    <a:pt x="0" y="0"/>
                  </a:moveTo>
                  <a:lnTo>
                    <a:pt x="25400" y="38100"/>
                  </a:lnTo>
                  <a:lnTo>
                    <a:pt x="38100" y="97366"/>
                  </a:lnTo>
                </a:path>
              </a:pathLst>
            </a:custGeom>
            <a:ln w="19050" cmpd="sng">
              <a:solidFill>
                <a:srgbClr val="A6A6A6"/>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dirty="0"/>
            </a:p>
          </p:txBody>
        </p:sp>
        <p:sp>
          <p:nvSpPr>
            <p:cNvPr id="33" name="Freeform 32"/>
            <p:cNvSpPr/>
            <p:nvPr/>
          </p:nvSpPr>
          <p:spPr>
            <a:xfrm>
              <a:off x="3188526" y="5321438"/>
              <a:ext cx="1176761" cy="338666"/>
            </a:xfrm>
            <a:custGeom>
              <a:avLst/>
              <a:gdLst>
                <a:gd name="connsiteX0" fmla="*/ 0 w 804333"/>
                <a:gd name="connsiteY0" fmla="*/ 0 h 389466"/>
                <a:gd name="connsiteX1" fmla="*/ 148166 w 804333"/>
                <a:gd name="connsiteY1" fmla="*/ 12700 h 389466"/>
                <a:gd name="connsiteX2" fmla="*/ 334433 w 804333"/>
                <a:gd name="connsiteY2" fmla="*/ 21166 h 389466"/>
                <a:gd name="connsiteX3" fmla="*/ 448733 w 804333"/>
                <a:gd name="connsiteY3" fmla="*/ 50800 h 389466"/>
                <a:gd name="connsiteX4" fmla="*/ 588433 w 804333"/>
                <a:gd name="connsiteY4" fmla="*/ 101600 h 389466"/>
                <a:gd name="connsiteX5" fmla="*/ 681566 w 804333"/>
                <a:gd name="connsiteY5" fmla="*/ 169333 h 389466"/>
                <a:gd name="connsiteX6" fmla="*/ 740833 w 804333"/>
                <a:gd name="connsiteY6" fmla="*/ 249766 h 389466"/>
                <a:gd name="connsiteX7" fmla="*/ 787400 w 804333"/>
                <a:gd name="connsiteY7" fmla="*/ 338666 h 389466"/>
                <a:gd name="connsiteX8" fmla="*/ 804333 w 804333"/>
                <a:gd name="connsiteY8" fmla="*/ 389466 h 3894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04333" h="389466">
                  <a:moveTo>
                    <a:pt x="0" y="0"/>
                  </a:moveTo>
                  <a:lnTo>
                    <a:pt x="148166" y="12700"/>
                  </a:lnTo>
                  <a:lnTo>
                    <a:pt x="334433" y="21166"/>
                  </a:lnTo>
                  <a:lnTo>
                    <a:pt x="448733" y="50800"/>
                  </a:lnTo>
                  <a:lnTo>
                    <a:pt x="588433" y="101600"/>
                  </a:lnTo>
                  <a:lnTo>
                    <a:pt x="681566" y="169333"/>
                  </a:lnTo>
                  <a:lnTo>
                    <a:pt x="740833" y="249766"/>
                  </a:lnTo>
                  <a:lnTo>
                    <a:pt x="787400" y="338666"/>
                  </a:lnTo>
                  <a:lnTo>
                    <a:pt x="804333" y="389466"/>
                  </a:lnTo>
                </a:path>
              </a:pathLst>
            </a:custGeom>
            <a:ln w="19050" cmpd="sng">
              <a:solidFill>
                <a:srgbClr val="C979DA"/>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dirty="0">
                <a:ln>
                  <a:solidFill>
                    <a:srgbClr val="FF0000"/>
                  </a:solidFill>
                </a:ln>
              </a:endParaRPr>
            </a:p>
          </p:txBody>
        </p:sp>
        <p:sp>
          <p:nvSpPr>
            <p:cNvPr id="34" name="Freeform 33"/>
            <p:cNvSpPr/>
            <p:nvPr/>
          </p:nvSpPr>
          <p:spPr>
            <a:xfrm>
              <a:off x="2219561" y="4915270"/>
              <a:ext cx="549717" cy="152938"/>
            </a:xfrm>
            <a:custGeom>
              <a:avLst/>
              <a:gdLst>
                <a:gd name="connsiteX0" fmla="*/ 0 w 804333"/>
                <a:gd name="connsiteY0" fmla="*/ 0 h 389466"/>
                <a:gd name="connsiteX1" fmla="*/ 148166 w 804333"/>
                <a:gd name="connsiteY1" fmla="*/ 12700 h 389466"/>
                <a:gd name="connsiteX2" fmla="*/ 334433 w 804333"/>
                <a:gd name="connsiteY2" fmla="*/ 21166 h 389466"/>
                <a:gd name="connsiteX3" fmla="*/ 448733 w 804333"/>
                <a:gd name="connsiteY3" fmla="*/ 50800 h 389466"/>
                <a:gd name="connsiteX4" fmla="*/ 588433 w 804333"/>
                <a:gd name="connsiteY4" fmla="*/ 101600 h 389466"/>
                <a:gd name="connsiteX5" fmla="*/ 681566 w 804333"/>
                <a:gd name="connsiteY5" fmla="*/ 169333 h 389466"/>
                <a:gd name="connsiteX6" fmla="*/ 740833 w 804333"/>
                <a:gd name="connsiteY6" fmla="*/ 249766 h 389466"/>
                <a:gd name="connsiteX7" fmla="*/ 787400 w 804333"/>
                <a:gd name="connsiteY7" fmla="*/ 338666 h 389466"/>
                <a:gd name="connsiteX8" fmla="*/ 804333 w 804333"/>
                <a:gd name="connsiteY8" fmla="*/ 389466 h 3894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04333" h="389466">
                  <a:moveTo>
                    <a:pt x="0" y="0"/>
                  </a:moveTo>
                  <a:lnTo>
                    <a:pt x="148166" y="12700"/>
                  </a:lnTo>
                  <a:lnTo>
                    <a:pt x="334433" y="21166"/>
                  </a:lnTo>
                  <a:lnTo>
                    <a:pt x="448733" y="50800"/>
                  </a:lnTo>
                  <a:lnTo>
                    <a:pt x="588433" y="101600"/>
                  </a:lnTo>
                  <a:lnTo>
                    <a:pt x="681566" y="169333"/>
                  </a:lnTo>
                  <a:lnTo>
                    <a:pt x="740833" y="249766"/>
                  </a:lnTo>
                  <a:lnTo>
                    <a:pt x="787400" y="338666"/>
                  </a:lnTo>
                  <a:lnTo>
                    <a:pt x="804333" y="389466"/>
                  </a:lnTo>
                </a:path>
              </a:pathLst>
            </a:custGeom>
            <a:ln w="19050" cmpd="sng">
              <a:solidFill>
                <a:srgbClr val="008000"/>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dirty="0">
                <a:ln>
                  <a:solidFill>
                    <a:srgbClr val="FF0000"/>
                  </a:solidFill>
                </a:ln>
              </a:endParaRPr>
            </a:p>
          </p:txBody>
        </p:sp>
        <p:sp>
          <p:nvSpPr>
            <p:cNvPr id="35" name="Freeform 34"/>
            <p:cNvSpPr/>
            <p:nvPr/>
          </p:nvSpPr>
          <p:spPr>
            <a:xfrm>
              <a:off x="2199959" y="4869788"/>
              <a:ext cx="635001" cy="198420"/>
            </a:xfrm>
            <a:custGeom>
              <a:avLst/>
              <a:gdLst>
                <a:gd name="connsiteX0" fmla="*/ 0 w 804333"/>
                <a:gd name="connsiteY0" fmla="*/ 0 h 389466"/>
                <a:gd name="connsiteX1" fmla="*/ 148166 w 804333"/>
                <a:gd name="connsiteY1" fmla="*/ 12700 h 389466"/>
                <a:gd name="connsiteX2" fmla="*/ 334433 w 804333"/>
                <a:gd name="connsiteY2" fmla="*/ 21166 h 389466"/>
                <a:gd name="connsiteX3" fmla="*/ 448733 w 804333"/>
                <a:gd name="connsiteY3" fmla="*/ 50800 h 389466"/>
                <a:gd name="connsiteX4" fmla="*/ 588433 w 804333"/>
                <a:gd name="connsiteY4" fmla="*/ 101600 h 389466"/>
                <a:gd name="connsiteX5" fmla="*/ 681566 w 804333"/>
                <a:gd name="connsiteY5" fmla="*/ 169333 h 389466"/>
                <a:gd name="connsiteX6" fmla="*/ 740833 w 804333"/>
                <a:gd name="connsiteY6" fmla="*/ 249766 h 389466"/>
                <a:gd name="connsiteX7" fmla="*/ 787400 w 804333"/>
                <a:gd name="connsiteY7" fmla="*/ 338666 h 389466"/>
                <a:gd name="connsiteX8" fmla="*/ 804333 w 804333"/>
                <a:gd name="connsiteY8" fmla="*/ 389466 h 3894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04333" h="389466">
                  <a:moveTo>
                    <a:pt x="0" y="0"/>
                  </a:moveTo>
                  <a:lnTo>
                    <a:pt x="148166" y="12700"/>
                  </a:lnTo>
                  <a:lnTo>
                    <a:pt x="334433" y="21166"/>
                  </a:lnTo>
                  <a:lnTo>
                    <a:pt x="448733" y="50800"/>
                  </a:lnTo>
                  <a:lnTo>
                    <a:pt x="588433" y="101600"/>
                  </a:lnTo>
                  <a:lnTo>
                    <a:pt x="681566" y="169333"/>
                  </a:lnTo>
                  <a:lnTo>
                    <a:pt x="740833" y="249766"/>
                  </a:lnTo>
                  <a:lnTo>
                    <a:pt x="787400" y="338666"/>
                  </a:lnTo>
                  <a:lnTo>
                    <a:pt x="804333" y="389466"/>
                  </a:lnTo>
                </a:path>
              </a:pathLst>
            </a:custGeom>
            <a:ln w="19050" cmpd="sng">
              <a:solidFill>
                <a:schemeClr val="accent6">
                  <a:lumMod val="75000"/>
                </a:schemeClr>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dirty="0">
                <a:ln>
                  <a:solidFill>
                    <a:srgbClr val="FF0000"/>
                  </a:solidFill>
                </a:ln>
              </a:endParaRPr>
            </a:p>
          </p:txBody>
        </p:sp>
        <p:sp>
          <p:nvSpPr>
            <p:cNvPr id="36" name="Freeform 35"/>
            <p:cNvSpPr/>
            <p:nvPr/>
          </p:nvSpPr>
          <p:spPr>
            <a:xfrm>
              <a:off x="2015307" y="4835417"/>
              <a:ext cx="920198" cy="271891"/>
            </a:xfrm>
            <a:custGeom>
              <a:avLst/>
              <a:gdLst>
                <a:gd name="connsiteX0" fmla="*/ 0 w 804333"/>
                <a:gd name="connsiteY0" fmla="*/ 0 h 389466"/>
                <a:gd name="connsiteX1" fmla="*/ 148166 w 804333"/>
                <a:gd name="connsiteY1" fmla="*/ 12700 h 389466"/>
                <a:gd name="connsiteX2" fmla="*/ 334433 w 804333"/>
                <a:gd name="connsiteY2" fmla="*/ 21166 h 389466"/>
                <a:gd name="connsiteX3" fmla="*/ 448733 w 804333"/>
                <a:gd name="connsiteY3" fmla="*/ 50800 h 389466"/>
                <a:gd name="connsiteX4" fmla="*/ 588433 w 804333"/>
                <a:gd name="connsiteY4" fmla="*/ 101600 h 389466"/>
                <a:gd name="connsiteX5" fmla="*/ 681566 w 804333"/>
                <a:gd name="connsiteY5" fmla="*/ 169333 h 389466"/>
                <a:gd name="connsiteX6" fmla="*/ 740833 w 804333"/>
                <a:gd name="connsiteY6" fmla="*/ 249766 h 389466"/>
                <a:gd name="connsiteX7" fmla="*/ 787400 w 804333"/>
                <a:gd name="connsiteY7" fmla="*/ 338666 h 389466"/>
                <a:gd name="connsiteX8" fmla="*/ 804333 w 804333"/>
                <a:gd name="connsiteY8" fmla="*/ 389466 h 3894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04333" h="389466">
                  <a:moveTo>
                    <a:pt x="0" y="0"/>
                  </a:moveTo>
                  <a:lnTo>
                    <a:pt x="148166" y="12700"/>
                  </a:lnTo>
                  <a:lnTo>
                    <a:pt x="334433" y="21166"/>
                  </a:lnTo>
                  <a:lnTo>
                    <a:pt x="448733" y="50800"/>
                  </a:lnTo>
                  <a:lnTo>
                    <a:pt x="588433" y="101600"/>
                  </a:lnTo>
                  <a:lnTo>
                    <a:pt x="681566" y="169333"/>
                  </a:lnTo>
                  <a:lnTo>
                    <a:pt x="740833" y="249766"/>
                  </a:lnTo>
                  <a:lnTo>
                    <a:pt x="787400" y="338666"/>
                  </a:lnTo>
                  <a:lnTo>
                    <a:pt x="804333" y="389466"/>
                  </a:lnTo>
                </a:path>
              </a:pathLst>
            </a:custGeom>
            <a:ln w="19050" cmpd="sng">
              <a:solidFill>
                <a:schemeClr val="accent6">
                  <a:lumMod val="75000"/>
                </a:schemeClr>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dirty="0">
                <a:ln>
                  <a:solidFill>
                    <a:srgbClr val="FF0000"/>
                  </a:solidFill>
                </a:ln>
              </a:endParaRPr>
            </a:p>
          </p:txBody>
        </p:sp>
        <p:sp>
          <p:nvSpPr>
            <p:cNvPr id="37" name="Freeform 36"/>
            <p:cNvSpPr/>
            <p:nvPr/>
          </p:nvSpPr>
          <p:spPr>
            <a:xfrm>
              <a:off x="2492855" y="4863106"/>
              <a:ext cx="583405" cy="270262"/>
            </a:xfrm>
            <a:custGeom>
              <a:avLst/>
              <a:gdLst>
                <a:gd name="connsiteX0" fmla="*/ 0 w 804333"/>
                <a:gd name="connsiteY0" fmla="*/ 0 h 389466"/>
                <a:gd name="connsiteX1" fmla="*/ 148166 w 804333"/>
                <a:gd name="connsiteY1" fmla="*/ 12700 h 389466"/>
                <a:gd name="connsiteX2" fmla="*/ 334433 w 804333"/>
                <a:gd name="connsiteY2" fmla="*/ 21166 h 389466"/>
                <a:gd name="connsiteX3" fmla="*/ 448733 w 804333"/>
                <a:gd name="connsiteY3" fmla="*/ 50800 h 389466"/>
                <a:gd name="connsiteX4" fmla="*/ 588433 w 804333"/>
                <a:gd name="connsiteY4" fmla="*/ 101600 h 389466"/>
                <a:gd name="connsiteX5" fmla="*/ 681566 w 804333"/>
                <a:gd name="connsiteY5" fmla="*/ 169333 h 389466"/>
                <a:gd name="connsiteX6" fmla="*/ 740833 w 804333"/>
                <a:gd name="connsiteY6" fmla="*/ 249766 h 389466"/>
                <a:gd name="connsiteX7" fmla="*/ 787400 w 804333"/>
                <a:gd name="connsiteY7" fmla="*/ 338666 h 389466"/>
                <a:gd name="connsiteX8" fmla="*/ 804333 w 804333"/>
                <a:gd name="connsiteY8" fmla="*/ 389466 h 3894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04333" h="389466">
                  <a:moveTo>
                    <a:pt x="0" y="0"/>
                  </a:moveTo>
                  <a:lnTo>
                    <a:pt x="148166" y="12700"/>
                  </a:lnTo>
                  <a:lnTo>
                    <a:pt x="334433" y="21166"/>
                  </a:lnTo>
                  <a:lnTo>
                    <a:pt x="448733" y="50800"/>
                  </a:lnTo>
                  <a:lnTo>
                    <a:pt x="588433" y="101600"/>
                  </a:lnTo>
                  <a:lnTo>
                    <a:pt x="681566" y="169333"/>
                  </a:lnTo>
                  <a:lnTo>
                    <a:pt x="740833" y="249766"/>
                  </a:lnTo>
                  <a:lnTo>
                    <a:pt x="787400" y="338666"/>
                  </a:lnTo>
                  <a:lnTo>
                    <a:pt x="804333" y="389466"/>
                  </a:lnTo>
                </a:path>
              </a:pathLst>
            </a:custGeom>
            <a:ln w="19050" cmpd="sng">
              <a:solidFill>
                <a:schemeClr val="accent6">
                  <a:lumMod val="75000"/>
                </a:schemeClr>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dirty="0">
                <a:ln>
                  <a:solidFill>
                    <a:srgbClr val="FF0000"/>
                  </a:solidFill>
                </a:ln>
              </a:endParaRPr>
            </a:p>
          </p:txBody>
        </p:sp>
        <p:sp>
          <p:nvSpPr>
            <p:cNvPr id="38" name="Freeform 37"/>
            <p:cNvSpPr/>
            <p:nvPr/>
          </p:nvSpPr>
          <p:spPr>
            <a:xfrm>
              <a:off x="2713298" y="4865157"/>
              <a:ext cx="635001" cy="374087"/>
            </a:xfrm>
            <a:custGeom>
              <a:avLst/>
              <a:gdLst>
                <a:gd name="connsiteX0" fmla="*/ 0 w 804333"/>
                <a:gd name="connsiteY0" fmla="*/ 0 h 389466"/>
                <a:gd name="connsiteX1" fmla="*/ 148166 w 804333"/>
                <a:gd name="connsiteY1" fmla="*/ 12700 h 389466"/>
                <a:gd name="connsiteX2" fmla="*/ 334433 w 804333"/>
                <a:gd name="connsiteY2" fmla="*/ 21166 h 389466"/>
                <a:gd name="connsiteX3" fmla="*/ 448733 w 804333"/>
                <a:gd name="connsiteY3" fmla="*/ 50800 h 389466"/>
                <a:gd name="connsiteX4" fmla="*/ 588433 w 804333"/>
                <a:gd name="connsiteY4" fmla="*/ 101600 h 389466"/>
                <a:gd name="connsiteX5" fmla="*/ 681566 w 804333"/>
                <a:gd name="connsiteY5" fmla="*/ 169333 h 389466"/>
                <a:gd name="connsiteX6" fmla="*/ 740833 w 804333"/>
                <a:gd name="connsiteY6" fmla="*/ 249766 h 389466"/>
                <a:gd name="connsiteX7" fmla="*/ 787400 w 804333"/>
                <a:gd name="connsiteY7" fmla="*/ 338666 h 389466"/>
                <a:gd name="connsiteX8" fmla="*/ 804333 w 804333"/>
                <a:gd name="connsiteY8" fmla="*/ 389466 h 3894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04333" h="389466">
                  <a:moveTo>
                    <a:pt x="0" y="0"/>
                  </a:moveTo>
                  <a:lnTo>
                    <a:pt x="148166" y="12700"/>
                  </a:lnTo>
                  <a:lnTo>
                    <a:pt x="334433" y="21166"/>
                  </a:lnTo>
                  <a:lnTo>
                    <a:pt x="448733" y="50800"/>
                  </a:lnTo>
                  <a:lnTo>
                    <a:pt x="588433" y="101600"/>
                  </a:lnTo>
                  <a:lnTo>
                    <a:pt x="681566" y="169333"/>
                  </a:lnTo>
                  <a:lnTo>
                    <a:pt x="740833" y="249766"/>
                  </a:lnTo>
                  <a:lnTo>
                    <a:pt x="787400" y="338666"/>
                  </a:lnTo>
                  <a:lnTo>
                    <a:pt x="804333" y="389466"/>
                  </a:lnTo>
                </a:path>
              </a:pathLst>
            </a:custGeom>
            <a:ln w="19050" cmpd="sng">
              <a:solidFill>
                <a:schemeClr val="accent6">
                  <a:lumMod val="75000"/>
                </a:schemeClr>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dirty="0">
                <a:ln>
                  <a:solidFill>
                    <a:srgbClr val="FF0000"/>
                  </a:solidFill>
                </a:ln>
              </a:endParaRPr>
            </a:p>
          </p:txBody>
        </p:sp>
        <p:sp>
          <p:nvSpPr>
            <p:cNvPr id="39" name="Freeform 38"/>
            <p:cNvSpPr/>
            <p:nvPr/>
          </p:nvSpPr>
          <p:spPr>
            <a:xfrm>
              <a:off x="2977835" y="4882782"/>
              <a:ext cx="596900" cy="372451"/>
            </a:xfrm>
            <a:custGeom>
              <a:avLst/>
              <a:gdLst>
                <a:gd name="connsiteX0" fmla="*/ 0 w 804333"/>
                <a:gd name="connsiteY0" fmla="*/ 0 h 389466"/>
                <a:gd name="connsiteX1" fmla="*/ 148166 w 804333"/>
                <a:gd name="connsiteY1" fmla="*/ 12700 h 389466"/>
                <a:gd name="connsiteX2" fmla="*/ 334433 w 804333"/>
                <a:gd name="connsiteY2" fmla="*/ 21166 h 389466"/>
                <a:gd name="connsiteX3" fmla="*/ 448733 w 804333"/>
                <a:gd name="connsiteY3" fmla="*/ 50800 h 389466"/>
                <a:gd name="connsiteX4" fmla="*/ 588433 w 804333"/>
                <a:gd name="connsiteY4" fmla="*/ 101600 h 389466"/>
                <a:gd name="connsiteX5" fmla="*/ 681566 w 804333"/>
                <a:gd name="connsiteY5" fmla="*/ 169333 h 389466"/>
                <a:gd name="connsiteX6" fmla="*/ 740833 w 804333"/>
                <a:gd name="connsiteY6" fmla="*/ 249766 h 389466"/>
                <a:gd name="connsiteX7" fmla="*/ 787400 w 804333"/>
                <a:gd name="connsiteY7" fmla="*/ 338666 h 389466"/>
                <a:gd name="connsiteX8" fmla="*/ 804333 w 804333"/>
                <a:gd name="connsiteY8" fmla="*/ 389466 h 3894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04333" h="389466">
                  <a:moveTo>
                    <a:pt x="0" y="0"/>
                  </a:moveTo>
                  <a:lnTo>
                    <a:pt x="148166" y="12700"/>
                  </a:lnTo>
                  <a:lnTo>
                    <a:pt x="334433" y="21166"/>
                  </a:lnTo>
                  <a:lnTo>
                    <a:pt x="448733" y="50800"/>
                  </a:lnTo>
                  <a:lnTo>
                    <a:pt x="588433" y="101600"/>
                  </a:lnTo>
                  <a:lnTo>
                    <a:pt x="681566" y="169333"/>
                  </a:lnTo>
                  <a:lnTo>
                    <a:pt x="740833" y="249766"/>
                  </a:lnTo>
                  <a:lnTo>
                    <a:pt x="787400" y="338666"/>
                  </a:lnTo>
                  <a:lnTo>
                    <a:pt x="804333" y="389466"/>
                  </a:lnTo>
                </a:path>
              </a:pathLst>
            </a:custGeom>
            <a:ln w="19050" cmpd="sng">
              <a:solidFill>
                <a:schemeClr val="accent6">
                  <a:lumMod val="75000"/>
                </a:schemeClr>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dirty="0">
                <a:ln>
                  <a:solidFill>
                    <a:srgbClr val="FF0000"/>
                  </a:solidFill>
                </a:ln>
              </a:endParaRPr>
            </a:p>
          </p:txBody>
        </p:sp>
        <p:sp>
          <p:nvSpPr>
            <p:cNvPr id="40" name="Freeform 39"/>
            <p:cNvSpPr/>
            <p:nvPr/>
          </p:nvSpPr>
          <p:spPr>
            <a:xfrm>
              <a:off x="2015307" y="4835417"/>
              <a:ext cx="1398054" cy="617735"/>
            </a:xfrm>
            <a:custGeom>
              <a:avLst/>
              <a:gdLst>
                <a:gd name="connsiteX0" fmla="*/ 0 w 1435100"/>
                <a:gd name="connsiteY0" fmla="*/ 0 h 605367"/>
                <a:gd name="connsiteX1" fmla="*/ 8466 w 1435100"/>
                <a:gd name="connsiteY1" fmla="*/ 33867 h 605367"/>
                <a:gd name="connsiteX2" fmla="*/ 16933 w 1435100"/>
                <a:gd name="connsiteY2" fmla="*/ 46567 h 605367"/>
                <a:gd name="connsiteX3" fmla="*/ 29633 w 1435100"/>
                <a:gd name="connsiteY3" fmla="*/ 50800 h 605367"/>
                <a:gd name="connsiteX4" fmla="*/ 42333 w 1435100"/>
                <a:gd name="connsiteY4" fmla="*/ 59267 h 605367"/>
                <a:gd name="connsiteX5" fmla="*/ 59266 w 1435100"/>
                <a:gd name="connsiteY5" fmla="*/ 63500 h 605367"/>
                <a:gd name="connsiteX6" fmla="*/ 97366 w 1435100"/>
                <a:gd name="connsiteY6" fmla="*/ 55034 h 605367"/>
                <a:gd name="connsiteX7" fmla="*/ 110066 w 1435100"/>
                <a:gd name="connsiteY7" fmla="*/ 46567 h 605367"/>
                <a:gd name="connsiteX8" fmla="*/ 139700 w 1435100"/>
                <a:gd name="connsiteY8" fmla="*/ 38100 h 605367"/>
                <a:gd name="connsiteX9" fmla="*/ 152400 w 1435100"/>
                <a:gd name="connsiteY9" fmla="*/ 33867 h 605367"/>
                <a:gd name="connsiteX10" fmla="*/ 169333 w 1435100"/>
                <a:gd name="connsiteY10" fmla="*/ 38100 h 605367"/>
                <a:gd name="connsiteX11" fmla="*/ 194733 w 1435100"/>
                <a:gd name="connsiteY11" fmla="*/ 42334 h 605367"/>
                <a:gd name="connsiteX12" fmla="*/ 207433 w 1435100"/>
                <a:gd name="connsiteY12" fmla="*/ 55034 h 605367"/>
                <a:gd name="connsiteX13" fmla="*/ 224366 w 1435100"/>
                <a:gd name="connsiteY13" fmla="*/ 80434 h 605367"/>
                <a:gd name="connsiteX14" fmla="*/ 237066 w 1435100"/>
                <a:gd name="connsiteY14" fmla="*/ 118534 h 605367"/>
                <a:gd name="connsiteX15" fmla="*/ 241300 w 1435100"/>
                <a:gd name="connsiteY15" fmla="*/ 131234 h 605367"/>
                <a:gd name="connsiteX16" fmla="*/ 258233 w 1435100"/>
                <a:gd name="connsiteY16" fmla="*/ 156634 h 605367"/>
                <a:gd name="connsiteX17" fmla="*/ 266700 w 1435100"/>
                <a:gd name="connsiteY17" fmla="*/ 173567 h 605367"/>
                <a:gd name="connsiteX18" fmla="*/ 279400 w 1435100"/>
                <a:gd name="connsiteY18" fmla="*/ 182034 h 605367"/>
                <a:gd name="connsiteX19" fmla="*/ 304800 w 1435100"/>
                <a:gd name="connsiteY19" fmla="*/ 190500 h 605367"/>
                <a:gd name="connsiteX20" fmla="*/ 355600 w 1435100"/>
                <a:gd name="connsiteY20" fmla="*/ 177800 h 605367"/>
                <a:gd name="connsiteX21" fmla="*/ 368300 w 1435100"/>
                <a:gd name="connsiteY21" fmla="*/ 173567 h 605367"/>
                <a:gd name="connsiteX22" fmla="*/ 436033 w 1435100"/>
                <a:gd name="connsiteY22" fmla="*/ 177800 h 605367"/>
                <a:gd name="connsiteX23" fmla="*/ 448733 w 1435100"/>
                <a:gd name="connsiteY23" fmla="*/ 182034 h 605367"/>
                <a:gd name="connsiteX24" fmla="*/ 461433 w 1435100"/>
                <a:gd name="connsiteY24" fmla="*/ 194734 h 605367"/>
                <a:gd name="connsiteX25" fmla="*/ 474133 w 1435100"/>
                <a:gd name="connsiteY25" fmla="*/ 203200 h 605367"/>
                <a:gd name="connsiteX26" fmla="*/ 478366 w 1435100"/>
                <a:gd name="connsiteY26" fmla="*/ 215900 h 605367"/>
                <a:gd name="connsiteX27" fmla="*/ 486833 w 1435100"/>
                <a:gd name="connsiteY27" fmla="*/ 258234 h 605367"/>
                <a:gd name="connsiteX28" fmla="*/ 508000 w 1435100"/>
                <a:gd name="connsiteY28" fmla="*/ 283634 h 605367"/>
                <a:gd name="connsiteX29" fmla="*/ 516466 w 1435100"/>
                <a:gd name="connsiteY29" fmla="*/ 296334 h 605367"/>
                <a:gd name="connsiteX30" fmla="*/ 563033 w 1435100"/>
                <a:gd name="connsiteY30" fmla="*/ 313267 h 605367"/>
                <a:gd name="connsiteX31" fmla="*/ 609600 w 1435100"/>
                <a:gd name="connsiteY31" fmla="*/ 309034 h 605367"/>
                <a:gd name="connsiteX32" fmla="*/ 635000 w 1435100"/>
                <a:gd name="connsiteY32" fmla="*/ 300567 h 605367"/>
                <a:gd name="connsiteX33" fmla="*/ 647700 w 1435100"/>
                <a:gd name="connsiteY33" fmla="*/ 296334 h 605367"/>
                <a:gd name="connsiteX34" fmla="*/ 711200 w 1435100"/>
                <a:gd name="connsiteY34" fmla="*/ 300567 h 605367"/>
                <a:gd name="connsiteX35" fmla="*/ 728133 w 1435100"/>
                <a:gd name="connsiteY35" fmla="*/ 304800 h 605367"/>
                <a:gd name="connsiteX36" fmla="*/ 736600 w 1435100"/>
                <a:gd name="connsiteY36" fmla="*/ 317500 h 605367"/>
                <a:gd name="connsiteX37" fmla="*/ 749300 w 1435100"/>
                <a:gd name="connsiteY37" fmla="*/ 330200 h 605367"/>
                <a:gd name="connsiteX38" fmla="*/ 757766 w 1435100"/>
                <a:gd name="connsiteY38" fmla="*/ 355600 h 605367"/>
                <a:gd name="connsiteX39" fmla="*/ 774700 w 1435100"/>
                <a:gd name="connsiteY39" fmla="*/ 381000 h 605367"/>
                <a:gd name="connsiteX40" fmla="*/ 778933 w 1435100"/>
                <a:gd name="connsiteY40" fmla="*/ 393700 h 605367"/>
                <a:gd name="connsiteX41" fmla="*/ 804333 w 1435100"/>
                <a:gd name="connsiteY41" fmla="*/ 414867 h 605367"/>
                <a:gd name="connsiteX42" fmla="*/ 855133 w 1435100"/>
                <a:gd name="connsiteY42" fmla="*/ 410634 h 605367"/>
                <a:gd name="connsiteX43" fmla="*/ 880533 w 1435100"/>
                <a:gd name="connsiteY43" fmla="*/ 402167 h 605367"/>
                <a:gd name="connsiteX44" fmla="*/ 914400 w 1435100"/>
                <a:gd name="connsiteY44" fmla="*/ 393700 h 605367"/>
                <a:gd name="connsiteX45" fmla="*/ 939800 w 1435100"/>
                <a:gd name="connsiteY45" fmla="*/ 397934 h 605367"/>
                <a:gd name="connsiteX46" fmla="*/ 952500 w 1435100"/>
                <a:gd name="connsiteY46" fmla="*/ 406400 h 605367"/>
                <a:gd name="connsiteX47" fmla="*/ 965200 w 1435100"/>
                <a:gd name="connsiteY47" fmla="*/ 410634 h 605367"/>
                <a:gd name="connsiteX48" fmla="*/ 990600 w 1435100"/>
                <a:gd name="connsiteY48" fmla="*/ 431800 h 605367"/>
                <a:gd name="connsiteX49" fmla="*/ 994833 w 1435100"/>
                <a:gd name="connsiteY49" fmla="*/ 444500 h 605367"/>
                <a:gd name="connsiteX50" fmla="*/ 1016000 w 1435100"/>
                <a:gd name="connsiteY50" fmla="*/ 469900 h 605367"/>
                <a:gd name="connsiteX51" fmla="*/ 1032933 w 1435100"/>
                <a:gd name="connsiteY51" fmla="*/ 495300 h 605367"/>
                <a:gd name="connsiteX52" fmla="*/ 1041400 w 1435100"/>
                <a:gd name="connsiteY52" fmla="*/ 508000 h 605367"/>
                <a:gd name="connsiteX53" fmla="*/ 1066800 w 1435100"/>
                <a:gd name="connsiteY53" fmla="*/ 524934 h 605367"/>
                <a:gd name="connsiteX54" fmla="*/ 1104900 w 1435100"/>
                <a:gd name="connsiteY54" fmla="*/ 533400 h 605367"/>
                <a:gd name="connsiteX55" fmla="*/ 1147233 w 1435100"/>
                <a:gd name="connsiteY55" fmla="*/ 524934 h 605367"/>
                <a:gd name="connsiteX56" fmla="*/ 1172633 w 1435100"/>
                <a:gd name="connsiteY56" fmla="*/ 512234 h 605367"/>
                <a:gd name="connsiteX57" fmla="*/ 1244600 w 1435100"/>
                <a:gd name="connsiteY57" fmla="*/ 499534 h 605367"/>
                <a:gd name="connsiteX58" fmla="*/ 1257300 w 1435100"/>
                <a:gd name="connsiteY58" fmla="*/ 512234 h 605367"/>
                <a:gd name="connsiteX59" fmla="*/ 1270000 w 1435100"/>
                <a:gd name="connsiteY59" fmla="*/ 520700 h 605367"/>
                <a:gd name="connsiteX60" fmla="*/ 1286933 w 1435100"/>
                <a:gd name="connsiteY60" fmla="*/ 541867 h 605367"/>
                <a:gd name="connsiteX61" fmla="*/ 1295400 w 1435100"/>
                <a:gd name="connsiteY61" fmla="*/ 554567 h 605367"/>
                <a:gd name="connsiteX62" fmla="*/ 1316566 w 1435100"/>
                <a:gd name="connsiteY62" fmla="*/ 592667 h 605367"/>
                <a:gd name="connsiteX63" fmla="*/ 1341966 w 1435100"/>
                <a:gd name="connsiteY63" fmla="*/ 605367 h 605367"/>
                <a:gd name="connsiteX64" fmla="*/ 1384300 w 1435100"/>
                <a:gd name="connsiteY64" fmla="*/ 601134 h 605367"/>
                <a:gd name="connsiteX65" fmla="*/ 1413933 w 1435100"/>
                <a:gd name="connsiteY65" fmla="*/ 592667 h 605367"/>
                <a:gd name="connsiteX66" fmla="*/ 1422400 w 1435100"/>
                <a:gd name="connsiteY66" fmla="*/ 579967 h 605367"/>
                <a:gd name="connsiteX67" fmla="*/ 1435100 w 1435100"/>
                <a:gd name="connsiteY67" fmla="*/ 575734 h 605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Lst>
              <a:rect l="l" t="t" r="r" b="b"/>
              <a:pathLst>
                <a:path w="1435100" h="605367">
                  <a:moveTo>
                    <a:pt x="0" y="0"/>
                  </a:moveTo>
                  <a:cubicBezTo>
                    <a:pt x="1610" y="8049"/>
                    <a:pt x="4127" y="25190"/>
                    <a:pt x="8466" y="33867"/>
                  </a:cubicBezTo>
                  <a:cubicBezTo>
                    <a:pt x="10741" y="38418"/>
                    <a:pt x="12960" y="43389"/>
                    <a:pt x="16933" y="46567"/>
                  </a:cubicBezTo>
                  <a:cubicBezTo>
                    <a:pt x="20418" y="49355"/>
                    <a:pt x="25400" y="49389"/>
                    <a:pt x="29633" y="50800"/>
                  </a:cubicBezTo>
                  <a:cubicBezTo>
                    <a:pt x="33866" y="53622"/>
                    <a:pt x="37656" y="57263"/>
                    <a:pt x="42333" y="59267"/>
                  </a:cubicBezTo>
                  <a:cubicBezTo>
                    <a:pt x="47681" y="61559"/>
                    <a:pt x="53448" y="63500"/>
                    <a:pt x="59266" y="63500"/>
                  </a:cubicBezTo>
                  <a:cubicBezTo>
                    <a:pt x="74167" y="63500"/>
                    <a:pt x="84269" y="59399"/>
                    <a:pt x="97366" y="55034"/>
                  </a:cubicBezTo>
                  <a:cubicBezTo>
                    <a:pt x="101599" y="52212"/>
                    <a:pt x="105515" y="48842"/>
                    <a:pt x="110066" y="46567"/>
                  </a:cubicBezTo>
                  <a:cubicBezTo>
                    <a:pt x="116828" y="43186"/>
                    <a:pt x="133377" y="39907"/>
                    <a:pt x="139700" y="38100"/>
                  </a:cubicBezTo>
                  <a:cubicBezTo>
                    <a:pt x="143991" y="36874"/>
                    <a:pt x="148167" y="35278"/>
                    <a:pt x="152400" y="33867"/>
                  </a:cubicBezTo>
                  <a:cubicBezTo>
                    <a:pt x="158044" y="35278"/>
                    <a:pt x="163628" y="36959"/>
                    <a:pt x="169333" y="38100"/>
                  </a:cubicBezTo>
                  <a:cubicBezTo>
                    <a:pt x="177750" y="39783"/>
                    <a:pt x="186889" y="38848"/>
                    <a:pt x="194733" y="42334"/>
                  </a:cubicBezTo>
                  <a:cubicBezTo>
                    <a:pt x="200204" y="44766"/>
                    <a:pt x="203757" y="50308"/>
                    <a:pt x="207433" y="55034"/>
                  </a:cubicBezTo>
                  <a:cubicBezTo>
                    <a:pt x="213680" y="63066"/>
                    <a:pt x="221148" y="70781"/>
                    <a:pt x="224366" y="80434"/>
                  </a:cubicBezTo>
                  <a:lnTo>
                    <a:pt x="237066" y="118534"/>
                  </a:lnTo>
                  <a:cubicBezTo>
                    <a:pt x="238477" y="122767"/>
                    <a:pt x="238825" y="127521"/>
                    <a:pt x="241300" y="131234"/>
                  </a:cubicBezTo>
                  <a:cubicBezTo>
                    <a:pt x="246944" y="139701"/>
                    <a:pt x="253682" y="147533"/>
                    <a:pt x="258233" y="156634"/>
                  </a:cubicBezTo>
                  <a:cubicBezTo>
                    <a:pt x="261055" y="162278"/>
                    <a:pt x="262660" y="168719"/>
                    <a:pt x="266700" y="173567"/>
                  </a:cubicBezTo>
                  <a:cubicBezTo>
                    <a:pt x="269957" y="177476"/>
                    <a:pt x="274751" y="179968"/>
                    <a:pt x="279400" y="182034"/>
                  </a:cubicBezTo>
                  <a:cubicBezTo>
                    <a:pt x="287555" y="185659"/>
                    <a:pt x="304800" y="190500"/>
                    <a:pt x="304800" y="190500"/>
                  </a:cubicBezTo>
                  <a:cubicBezTo>
                    <a:pt x="339006" y="184799"/>
                    <a:pt x="322054" y="188982"/>
                    <a:pt x="355600" y="177800"/>
                  </a:cubicBezTo>
                  <a:lnTo>
                    <a:pt x="368300" y="173567"/>
                  </a:lnTo>
                  <a:cubicBezTo>
                    <a:pt x="390878" y="174978"/>
                    <a:pt x="413536" y="175432"/>
                    <a:pt x="436033" y="177800"/>
                  </a:cubicBezTo>
                  <a:cubicBezTo>
                    <a:pt x="440471" y="178267"/>
                    <a:pt x="445020" y="179559"/>
                    <a:pt x="448733" y="182034"/>
                  </a:cubicBezTo>
                  <a:cubicBezTo>
                    <a:pt x="453714" y="185355"/>
                    <a:pt x="456834" y="190901"/>
                    <a:pt x="461433" y="194734"/>
                  </a:cubicBezTo>
                  <a:cubicBezTo>
                    <a:pt x="465342" y="197991"/>
                    <a:pt x="469900" y="200378"/>
                    <a:pt x="474133" y="203200"/>
                  </a:cubicBezTo>
                  <a:cubicBezTo>
                    <a:pt x="475544" y="207433"/>
                    <a:pt x="477491" y="211524"/>
                    <a:pt x="478366" y="215900"/>
                  </a:cubicBezTo>
                  <a:cubicBezTo>
                    <a:pt x="480965" y="228894"/>
                    <a:pt x="480458" y="245485"/>
                    <a:pt x="486833" y="258234"/>
                  </a:cubicBezTo>
                  <a:cubicBezTo>
                    <a:pt x="494716" y="273999"/>
                    <a:pt x="496298" y="269591"/>
                    <a:pt x="508000" y="283634"/>
                  </a:cubicBezTo>
                  <a:cubicBezTo>
                    <a:pt x="511257" y="287543"/>
                    <a:pt x="512868" y="292736"/>
                    <a:pt x="516466" y="296334"/>
                  </a:cubicBezTo>
                  <a:cubicBezTo>
                    <a:pt x="528587" y="308455"/>
                    <a:pt x="547370" y="310135"/>
                    <a:pt x="563033" y="313267"/>
                  </a:cubicBezTo>
                  <a:cubicBezTo>
                    <a:pt x="578555" y="311856"/>
                    <a:pt x="594251" y="311743"/>
                    <a:pt x="609600" y="309034"/>
                  </a:cubicBezTo>
                  <a:cubicBezTo>
                    <a:pt x="618389" y="307483"/>
                    <a:pt x="626533" y="303389"/>
                    <a:pt x="635000" y="300567"/>
                  </a:cubicBezTo>
                  <a:lnTo>
                    <a:pt x="647700" y="296334"/>
                  </a:lnTo>
                  <a:cubicBezTo>
                    <a:pt x="668867" y="297745"/>
                    <a:pt x="690103" y="298346"/>
                    <a:pt x="711200" y="300567"/>
                  </a:cubicBezTo>
                  <a:cubicBezTo>
                    <a:pt x="716986" y="301176"/>
                    <a:pt x="723292" y="301573"/>
                    <a:pt x="728133" y="304800"/>
                  </a:cubicBezTo>
                  <a:cubicBezTo>
                    <a:pt x="732366" y="307622"/>
                    <a:pt x="733343" y="313591"/>
                    <a:pt x="736600" y="317500"/>
                  </a:cubicBezTo>
                  <a:cubicBezTo>
                    <a:pt x="740433" y="322099"/>
                    <a:pt x="745067" y="325967"/>
                    <a:pt x="749300" y="330200"/>
                  </a:cubicBezTo>
                  <a:cubicBezTo>
                    <a:pt x="752122" y="338667"/>
                    <a:pt x="752815" y="348174"/>
                    <a:pt x="757766" y="355600"/>
                  </a:cubicBezTo>
                  <a:lnTo>
                    <a:pt x="774700" y="381000"/>
                  </a:lnTo>
                  <a:cubicBezTo>
                    <a:pt x="776111" y="385233"/>
                    <a:pt x="776458" y="389987"/>
                    <a:pt x="778933" y="393700"/>
                  </a:cubicBezTo>
                  <a:cubicBezTo>
                    <a:pt x="785452" y="403478"/>
                    <a:pt x="794962" y="408620"/>
                    <a:pt x="804333" y="414867"/>
                  </a:cubicBezTo>
                  <a:cubicBezTo>
                    <a:pt x="821266" y="413456"/>
                    <a:pt x="838372" y="413427"/>
                    <a:pt x="855133" y="410634"/>
                  </a:cubicBezTo>
                  <a:cubicBezTo>
                    <a:pt x="863936" y="409167"/>
                    <a:pt x="872066" y="404989"/>
                    <a:pt x="880533" y="402167"/>
                  </a:cubicBezTo>
                  <a:cubicBezTo>
                    <a:pt x="900055" y="395660"/>
                    <a:pt x="888864" y="398808"/>
                    <a:pt x="914400" y="393700"/>
                  </a:cubicBezTo>
                  <a:cubicBezTo>
                    <a:pt x="922867" y="395111"/>
                    <a:pt x="931657" y="395220"/>
                    <a:pt x="939800" y="397934"/>
                  </a:cubicBezTo>
                  <a:cubicBezTo>
                    <a:pt x="944627" y="399543"/>
                    <a:pt x="947949" y="404125"/>
                    <a:pt x="952500" y="406400"/>
                  </a:cubicBezTo>
                  <a:cubicBezTo>
                    <a:pt x="956491" y="408396"/>
                    <a:pt x="960967" y="409223"/>
                    <a:pt x="965200" y="410634"/>
                  </a:cubicBezTo>
                  <a:cubicBezTo>
                    <a:pt x="994482" y="454560"/>
                    <a:pt x="947637" y="388839"/>
                    <a:pt x="990600" y="431800"/>
                  </a:cubicBezTo>
                  <a:cubicBezTo>
                    <a:pt x="993755" y="434955"/>
                    <a:pt x="992837" y="440509"/>
                    <a:pt x="994833" y="444500"/>
                  </a:cubicBezTo>
                  <a:cubicBezTo>
                    <a:pt x="1000726" y="456287"/>
                    <a:pt x="1006638" y="460538"/>
                    <a:pt x="1016000" y="469900"/>
                  </a:cubicBezTo>
                  <a:cubicBezTo>
                    <a:pt x="1023439" y="492218"/>
                    <a:pt x="1015316" y="474160"/>
                    <a:pt x="1032933" y="495300"/>
                  </a:cubicBezTo>
                  <a:cubicBezTo>
                    <a:pt x="1036190" y="499209"/>
                    <a:pt x="1037571" y="504650"/>
                    <a:pt x="1041400" y="508000"/>
                  </a:cubicBezTo>
                  <a:cubicBezTo>
                    <a:pt x="1049058" y="514701"/>
                    <a:pt x="1056928" y="522466"/>
                    <a:pt x="1066800" y="524934"/>
                  </a:cubicBezTo>
                  <a:cubicBezTo>
                    <a:pt x="1090714" y="530912"/>
                    <a:pt x="1078028" y="528026"/>
                    <a:pt x="1104900" y="533400"/>
                  </a:cubicBezTo>
                  <a:cubicBezTo>
                    <a:pt x="1115817" y="531840"/>
                    <a:pt x="1135412" y="530844"/>
                    <a:pt x="1147233" y="524934"/>
                  </a:cubicBezTo>
                  <a:cubicBezTo>
                    <a:pt x="1180059" y="508521"/>
                    <a:pt x="1140711" y="522874"/>
                    <a:pt x="1172633" y="512234"/>
                  </a:cubicBezTo>
                  <a:cubicBezTo>
                    <a:pt x="1211001" y="486654"/>
                    <a:pt x="1187899" y="494379"/>
                    <a:pt x="1244600" y="499534"/>
                  </a:cubicBezTo>
                  <a:cubicBezTo>
                    <a:pt x="1248833" y="503767"/>
                    <a:pt x="1252701" y="508401"/>
                    <a:pt x="1257300" y="512234"/>
                  </a:cubicBezTo>
                  <a:cubicBezTo>
                    <a:pt x="1261209" y="515491"/>
                    <a:pt x="1266822" y="516727"/>
                    <a:pt x="1270000" y="520700"/>
                  </a:cubicBezTo>
                  <a:cubicBezTo>
                    <a:pt x="1293371" y="549913"/>
                    <a:pt x="1250533" y="517600"/>
                    <a:pt x="1286933" y="541867"/>
                  </a:cubicBezTo>
                  <a:cubicBezTo>
                    <a:pt x="1289755" y="546100"/>
                    <a:pt x="1293125" y="550016"/>
                    <a:pt x="1295400" y="554567"/>
                  </a:cubicBezTo>
                  <a:cubicBezTo>
                    <a:pt x="1303120" y="570008"/>
                    <a:pt x="1296542" y="579317"/>
                    <a:pt x="1316566" y="592667"/>
                  </a:cubicBezTo>
                  <a:cubicBezTo>
                    <a:pt x="1332979" y="603609"/>
                    <a:pt x="1324439" y="599525"/>
                    <a:pt x="1341966" y="605367"/>
                  </a:cubicBezTo>
                  <a:cubicBezTo>
                    <a:pt x="1356077" y="603956"/>
                    <a:pt x="1370261" y="603140"/>
                    <a:pt x="1384300" y="601134"/>
                  </a:cubicBezTo>
                  <a:cubicBezTo>
                    <a:pt x="1393596" y="599806"/>
                    <a:pt x="1404891" y="595681"/>
                    <a:pt x="1413933" y="592667"/>
                  </a:cubicBezTo>
                  <a:cubicBezTo>
                    <a:pt x="1416755" y="588434"/>
                    <a:pt x="1418427" y="583145"/>
                    <a:pt x="1422400" y="579967"/>
                  </a:cubicBezTo>
                  <a:cubicBezTo>
                    <a:pt x="1425885" y="577179"/>
                    <a:pt x="1435100" y="575734"/>
                    <a:pt x="1435100" y="575734"/>
                  </a:cubicBezTo>
                </a:path>
              </a:pathLst>
            </a:custGeom>
            <a:ln>
              <a:solidFill>
                <a:srgbClr val="FF0000"/>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dirty="0"/>
            </a:p>
          </p:txBody>
        </p:sp>
        <p:sp>
          <p:nvSpPr>
            <p:cNvPr id="41" name="Freeform 40"/>
            <p:cNvSpPr/>
            <p:nvPr/>
          </p:nvSpPr>
          <p:spPr>
            <a:xfrm>
              <a:off x="2482028" y="5068208"/>
              <a:ext cx="753972" cy="177962"/>
            </a:xfrm>
            <a:custGeom>
              <a:avLst/>
              <a:gdLst>
                <a:gd name="connsiteX0" fmla="*/ 0 w 804333"/>
                <a:gd name="connsiteY0" fmla="*/ 0 h 389466"/>
                <a:gd name="connsiteX1" fmla="*/ 148166 w 804333"/>
                <a:gd name="connsiteY1" fmla="*/ 12700 h 389466"/>
                <a:gd name="connsiteX2" fmla="*/ 334433 w 804333"/>
                <a:gd name="connsiteY2" fmla="*/ 21166 h 389466"/>
                <a:gd name="connsiteX3" fmla="*/ 448733 w 804333"/>
                <a:gd name="connsiteY3" fmla="*/ 50800 h 389466"/>
                <a:gd name="connsiteX4" fmla="*/ 588433 w 804333"/>
                <a:gd name="connsiteY4" fmla="*/ 101600 h 389466"/>
                <a:gd name="connsiteX5" fmla="*/ 681566 w 804333"/>
                <a:gd name="connsiteY5" fmla="*/ 169333 h 389466"/>
                <a:gd name="connsiteX6" fmla="*/ 740833 w 804333"/>
                <a:gd name="connsiteY6" fmla="*/ 249766 h 389466"/>
                <a:gd name="connsiteX7" fmla="*/ 787400 w 804333"/>
                <a:gd name="connsiteY7" fmla="*/ 338666 h 389466"/>
                <a:gd name="connsiteX8" fmla="*/ 804333 w 804333"/>
                <a:gd name="connsiteY8" fmla="*/ 389466 h 3894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04333" h="389466">
                  <a:moveTo>
                    <a:pt x="0" y="0"/>
                  </a:moveTo>
                  <a:lnTo>
                    <a:pt x="148166" y="12700"/>
                  </a:lnTo>
                  <a:lnTo>
                    <a:pt x="334433" y="21166"/>
                  </a:lnTo>
                  <a:lnTo>
                    <a:pt x="448733" y="50800"/>
                  </a:lnTo>
                  <a:lnTo>
                    <a:pt x="588433" y="101600"/>
                  </a:lnTo>
                  <a:lnTo>
                    <a:pt x="681566" y="169333"/>
                  </a:lnTo>
                  <a:lnTo>
                    <a:pt x="740833" y="249766"/>
                  </a:lnTo>
                  <a:lnTo>
                    <a:pt x="787400" y="338666"/>
                  </a:lnTo>
                  <a:lnTo>
                    <a:pt x="804333" y="389466"/>
                  </a:lnTo>
                </a:path>
              </a:pathLst>
            </a:custGeom>
            <a:ln w="19050" cmpd="sng">
              <a:solidFill>
                <a:srgbClr val="008000"/>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dirty="0">
                <a:ln>
                  <a:solidFill>
                    <a:srgbClr val="FF0000"/>
                  </a:solidFill>
                </a:ln>
              </a:endParaRPr>
            </a:p>
          </p:txBody>
        </p:sp>
        <p:sp>
          <p:nvSpPr>
            <p:cNvPr id="42" name="Freeform 41"/>
            <p:cNvSpPr/>
            <p:nvPr/>
          </p:nvSpPr>
          <p:spPr>
            <a:xfrm>
              <a:off x="2926060" y="5239244"/>
              <a:ext cx="1378387" cy="338666"/>
            </a:xfrm>
            <a:custGeom>
              <a:avLst/>
              <a:gdLst>
                <a:gd name="connsiteX0" fmla="*/ 0 w 804333"/>
                <a:gd name="connsiteY0" fmla="*/ 0 h 389466"/>
                <a:gd name="connsiteX1" fmla="*/ 148166 w 804333"/>
                <a:gd name="connsiteY1" fmla="*/ 12700 h 389466"/>
                <a:gd name="connsiteX2" fmla="*/ 334433 w 804333"/>
                <a:gd name="connsiteY2" fmla="*/ 21166 h 389466"/>
                <a:gd name="connsiteX3" fmla="*/ 448733 w 804333"/>
                <a:gd name="connsiteY3" fmla="*/ 50800 h 389466"/>
                <a:gd name="connsiteX4" fmla="*/ 588433 w 804333"/>
                <a:gd name="connsiteY4" fmla="*/ 101600 h 389466"/>
                <a:gd name="connsiteX5" fmla="*/ 681566 w 804333"/>
                <a:gd name="connsiteY5" fmla="*/ 169333 h 389466"/>
                <a:gd name="connsiteX6" fmla="*/ 740833 w 804333"/>
                <a:gd name="connsiteY6" fmla="*/ 249766 h 389466"/>
                <a:gd name="connsiteX7" fmla="*/ 787400 w 804333"/>
                <a:gd name="connsiteY7" fmla="*/ 338666 h 389466"/>
                <a:gd name="connsiteX8" fmla="*/ 804333 w 804333"/>
                <a:gd name="connsiteY8" fmla="*/ 389466 h 3894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04333" h="389466">
                  <a:moveTo>
                    <a:pt x="0" y="0"/>
                  </a:moveTo>
                  <a:lnTo>
                    <a:pt x="148166" y="12700"/>
                  </a:lnTo>
                  <a:lnTo>
                    <a:pt x="334433" y="21166"/>
                  </a:lnTo>
                  <a:lnTo>
                    <a:pt x="448733" y="50800"/>
                  </a:lnTo>
                  <a:lnTo>
                    <a:pt x="588433" y="101600"/>
                  </a:lnTo>
                  <a:lnTo>
                    <a:pt x="681566" y="169333"/>
                  </a:lnTo>
                  <a:lnTo>
                    <a:pt x="740833" y="249766"/>
                  </a:lnTo>
                  <a:lnTo>
                    <a:pt x="787400" y="338666"/>
                  </a:lnTo>
                  <a:lnTo>
                    <a:pt x="804333" y="389466"/>
                  </a:lnTo>
                </a:path>
              </a:pathLst>
            </a:custGeom>
            <a:ln w="19050" cmpd="sng">
              <a:solidFill>
                <a:srgbClr val="C979DA"/>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dirty="0">
                <a:ln>
                  <a:solidFill>
                    <a:srgbClr val="FF0000"/>
                  </a:solidFill>
                </a:ln>
              </a:endParaRPr>
            </a:p>
          </p:txBody>
        </p:sp>
        <p:sp>
          <p:nvSpPr>
            <p:cNvPr id="43" name="Freeform 42"/>
            <p:cNvSpPr/>
            <p:nvPr/>
          </p:nvSpPr>
          <p:spPr>
            <a:xfrm>
              <a:off x="2035175" y="4826448"/>
              <a:ext cx="3584575" cy="1057275"/>
            </a:xfrm>
            <a:custGeom>
              <a:avLst/>
              <a:gdLst>
                <a:gd name="connsiteX0" fmla="*/ 0 w 3584575"/>
                <a:gd name="connsiteY0" fmla="*/ 0 h 1057275"/>
                <a:gd name="connsiteX1" fmla="*/ 22225 w 3584575"/>
                <a:gd name="connsiteY1" fmla="*/ 44450 h 1057275"/>
                <a:gd name="connsiteX2" fmla="*/ 50800 w 3584575"/>
                <a:gd name="connsiteY2" fmla="*/ 53975 h 1057275"/>
                <a:gd name="connsiteX3" fmla="*/ 107950 w 3584575"/>
                <a:gd name="connsiteY3" fmla="*/ 22225 h 1057275"/>
                <a:gd name="connsiteX4" fmla="*/ 149225 w 3584575"/>
                <a:gd name="connsiteY4" fmla="*/ 19050 h 1057275"/>
                <a:gd name="connsiteX5" fmla="*/ 193675 w 3584575"/>
                <a:gd name="connsiteY5" fmla="*/ 41275 h 1057275"/>
                <a:gd name="connsiteX6" fmla="*/ 234950 w 3584575"/>
                <a:gd name="connsiteY6" fmla="*/ 114300 h 1057275"/>
                <a:gd name="connsiteX7" fmla="*/ 250825 w 3584575"/>
                <a:gd name="connsiteY7" fmla="*/ 152400 h 1057275"/>
                <a:gd name="connsiteX8" fmla="*/ 250825 w 3584575"/>
                <a:gd name="connsiteY8" fmla="*/ 152400 h 1057275"/>
                <a:gd name="connsiteX9" fmla="*/ 282575 w 3584575"/>
                <a:gd name="connsiteY9" fmla="*/ 180975 h 1057275"/>
                <a:gd name="connsiteX10" fmla="*/ 336550 w 3584575"/>
                <a:gd name="connsiteY10" fmla="*/ 165100 h 1057275"/>
                <a:gd name="connsiteX11" fmla="*/ 403225 w 3584575"/>
                <a:gd name="connsiteY11" fmla="*/ 168275 h 1057275"/>
                <a:gd name="connsiteX12" fmla="*/ 444500 w 3584575"/>
                <a:gd name="connsiteY12" fmla="*/ 187325 h 1057275"/>
                <a:gd name="connsiteX13" fmla="*/ 473075 w 3584575"/>
                <a:gd name="connsiteY13" fmla="*/ 222250 h 1057275"/>
                <a:gd name="connsiteX14" fmla="*/ 479425 w 3584575"/>
                <a:gd name="connsiteY14" fmla="*/ 260350 h 1057275"/>
                <a:gd name="connsiteX15" fmla="*/ 501650 w 3584575"/>
                <a:gd name="connsiteY15" fmla="*/ 292100 h 1057275"/>
                <a:gd name="connsiteX16" fmla="*/ 546100 w 3584575"/>
                <a:gd name="connsiteY16" fmla="*/ 304800 h 1057275"/>
                <a:gd name="connsiteX17" fmla="*/ 603250 w 3584575"/>
                <a:gd name="connsiteY17" fmla="*/ 292100 h 1057275"/>
                <a:gd name="connsiteX18" fmla="*/ 669925 w 3584575"/>
                <a:gd name="connsiteY18" fmla="*/ 288925 h 1057275"/>
                <a:gd name="connsiteX19" fmla="*/ 714375 w 3584575"/>
                <a:gd name="connsiteY19" fmla="*/ 301625 h 1057275"/>
                <a:gd name="connsiteX20" fmla="*/ 730250 w 3584575"/>
                <a:gd name="connsiteY20" fmla="*/ 342900 h 1057275"/>
                <a:gd name="connsiteX21" fmla="*/ 752475 w 3584575"/>
                <a:gd name="connsiteY21" fmla="*/ 390525 h 1057275"/>
                <a:gd name="connsiteX22" fmla="*/ 752475 w 3584575"/>
                <a:gd name="connsiteY22" fmla="*/ 390525 h 1057275"/>
                <a:gd name="connsiteX23" fmla="*/ 777875 w 3584575"/>
                <a:gd name="connsiteY23" fmla="*/ 409575 h 1057275"/>
                <a:gd name="connsiteX24" fmla="*/ 831850 w 3584575"/>
                <a:gd name="connsiteY24" fmla="*/ 396875 h 1057275"/>
                <a:gd name="connsiteX25" fmla="*/ 946150 w 3584575"/>
                <a:gd name="connsiteY25" fmla="*/ 390525 h 1057275"/>
                <a:gd name="connsiteX26" fmla="*/ 1133475 w 3584575"/>
                <a:gd name="connsiteY26" fmla="*/ 406400 h 1057275"/>
                <a:gd name="connsiteX27" fmla="*/ 1323975 w 3584575"/>
                <a:gd name="connsiteY27" fmla="*/ 409575 h 1057275"/>
                <a:gd name="connsiteX28" fmla="*/ 1524000 w 3584575"/>
                <a:gd name="connsiteY28" fmla="*/ 415925 h 1057275"/>
                <a:gd name="connsiteX29" fmla="*/ 1685925 w 3584575"/>
                <a:gd name="connsiteY29" fmla="*/ 438150 h 1057275"/>
                <a:gd name="connsiteX30" fmla="*/ 1898650 w 3584575"/>
                <a:gd name="connsiteY30" fmla="*/ 479425 h 1057275"/>
                <a:gd name="connsiteX31" fmla="*/ 2070100 w 3584575"/>
                <a:gd name="connsiteY31" fmla="*/ 539750 h 1057275"/>
                <a:gd name="connsiteX32" fmla="*/ 2155825 w 3584575"/>
                <a:gd name="connsiteY32" fmla="*/ 600075 h 1057275"/>
                <a:gd name="connsiteX33" fmla="*/ 2279650 w 3584575"/>
                <a:gd name="connsiteY33" fmla="*/ 717550 h 1057275"/>
                <a:gd name="connsiteX34" fmla="*/ 2324100 w 3584575"/>
                <a:gd name="connsiteY34" fmla="*/ 784225 h 1057275"/>
                <a:gd name="connsiteX35" fmla="*/ 2378075 w 3584575"/>
                <a:gd name="connsiteY35" fmla="*/ 885825 h 1057275"/>
                <a:gd name="connsiteX36" fmla="*/ 2393950 w 3584575"/>
                <a:gd name="connsiteY36" fmla="*/ 920750 h 1057275"/>
                <a:gd name="connsiteX37" fmla="*/ 2425700 w 3584575"/>
                <a:gd name="connsiteY37" fmla="*/ 930275 h 1057275"/>
                <a:gd name="connsiteX38" fmla="*/ 2635250 w 3584575"/>
                <a:gd name="connsiteY38" fmla="*/ 968375 h 1057275"/>
                <a:gd name="connsiteX39" fmla="*/ 2974975 w 3584575"/>
                <a:gd name="connsiteY39" fmla="*/ 1016000 h 1057275"/>
                <a:gd name="connsiteX40" fmla="*/ 3155950 w 3584575"/>
                <a:gd name="connsiteY40" fmla="*/ 1038225 h 1057275"/>
                <a:gd name="connsiteX41" fmla="*/ 3292475 w 3584575"/>
                <a:gd name="connsiteY41" fmla="*/ 1057275 h 1057275"/>
                <a:gd name="connsiteX42" fmla="*/ 3470275 w 3584575"/>
                <a:gd name="connsiteY42" fmla="*/ 1054100 h 1057275"/>
                <a:gd name="connsiteX43" fmla="*/ 3584575 w 3584575"/>
                <a:gd name="connsiteY43" fmla="*/ 1050925 h 10572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3584575" h="1057275">
                  <a:moveTo>
                    <a:pt x="0" y="0"/>
                  </a:moveTo>
                  <a:lnTo>
                    <a:pt x="22225" y="44450"/>
                  </a:lnTo>
                  <a:lnTo>
                    <a:pt x="50800" y="53975"/>
                  </a:lnTo>
                  <a:lnTo>
                    <a:pt x="107950" y="22225"/>
                  </a:lnTo>
                  <a:lnTo>
                    <a:pt x="149225" y="19050"/>
                  </a:lnTo>
                  <a:lnTo>
                    <a:pt x="193675" y="41275"/>
                  </a:lnTo>
                  <a:lnTo>
                    <a:pt x="234950" y="114300"/>
                  </a:lnTo>
                  <a:lnTo>
                    <a:pt x="250825" y="152400"/>
                  </a:lnTo>
                  <a:lnTo>
                    <a:pt x="250825" y="152400"/>
                  </a:lnTo>
                  <a:lnTo>
                    <a:pt x="282575" y="180975"/>
                  </a:lnTo>
                  <a:lnTo>
                    <a:pt x="336550" y="165100"/>
                  </a:lnTo>
                  <a:lnTo>
                    <a:pt x="403225" y="168275"/>
                  </a:lnTo>
                  <a:lnTo>
                    <a:pt x="444500" y="187325"/>
                  </a:lnTo>
                  <a:lnTo>
                    <a:pt x="473075" y="222250"/>
                  </a:lnTo>
                  <a:lnTo>
                    <a:pt x="479425" y="260350"/>
                  </a:lnTo>
                  <a:lnTo>
                    <a:pt x="501650" y="292100"/>
                  </a:lnTo>
                  <a:lnTo>
                    <a:pt x="546100" y="304800"/>
                  </a:lnTo>
                  <a:lnTo>
                    <a:pt x="603250" y="292100"/>
                  </a:lnTo>
                  <a:lnTo>
                    <a:pt x="669925" y="288925"/>
                  </a:lnTo>
                  <a:lnTo>
                    <a:pt x="714375" y="301625"/>
                  </a:lnTo>
                  <a:lnTo>
                    <a:pt x="730250" y="342900"/>
                  </a:lnTo>
                  <a:lnTo>
                    <a:pt x="752475" y="390525"/>
                  </a:lnTo>
                  <a:lnTo>
                    <a:pt x="752475" y="390525"/>
                  </a:lnTo>
                  <a:lnTo>
                    <a:pt x="777875" y="409575"/>
                  </a:lnTo>
                  <a:lnTo>
                    <a:pt x="831850" y="396875"/>
                  </a:lnTo>
                  <a:lnTo>
                    <a:pt x="946150" y="390525"/>
                  </a:lnTo>
                  <a:lnTo>
                    <a:pt x="1133475" y="406400"/>
                  </a:lnTo>
                  <a:lnTo>
                    <a:pt x="1323975" y="409575"/>
                  </a:lnTo>
                  <a:lnTo>
                    <a:pt x="1524000" y="415925"/>
                  </a:lnTo>
                  <a:lnTo>
                    <a:pt x="1685925" y="438150"/>
                  </a:lnTo>
                  <a:lnTo>
                    <a:pt x="1898650" y="479425"/>
                  </a:lnTo>
                  <a:lnTo>
                    <a:pt x="2070100" y="539750"/>
                  </a:lnTo>
                  <a:lnTo>
                    <a:pt x="2155825" y="600075"/>
                  </a:lnTo>
                  <a:lnTo>
                    <a:pt x="2279650" y="717550"/>
                  </a:lnTo>
                  <a:lnTo>
                    <a:pt x="2324100" y="784225"/>
                  </a:lnTo>
                  <a:lnTo>
                    <a:pt x="2378075" y="885825"/>
                  </a:lnTo>
                  <a:lnTo>
                    <a:pt x="2393950" y="920750"/>
                  </a:lnTo>
                  <a:lnTo>
                    <a:pt x="2425700" y="930275"/>
                  </a:lnTo>
                  <a:lnTo>
                    <a:pt x="2635250" y="968375"/>
                  </a:lnTo>
                  <a:lnTo>
                    <a:pt x="2974975" y="1016000"/>
                  </a:lnTo>
                  <a:lnTo>
                    <a:pt x="3155950" y="1038225"/>
                  </a:lnTo>
                  <a:lnTo>
                    <a:pt x="3292475" y="1057275"/>
                  </a:lnTo>
                  <a:lnTo>
                    <a:pt x="3470275" y="1054100"/>
                  </a:lnTo>
                  <a:lnTo>
                    <a:pt x="3584575" y="1050925"/>
                  </a:lnTo>
                </a:path>
              </a:pathLst>
            </a:custGeom>
            <a:ln>
              <a:solidFill>
                <a:srgbClr val="1DBD11"/>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dirty="0"/>
            </a:p>
          </p:txBody>
        </p:sp>
        <p:sp>
          <p:nvSpPr>
            <p:cNvPr id="44" name="TextBox 43"/>
            <p:cNvSpPr txBox="1"/>
            <p:nvPr/>
          </p:nvSpPr>
          <p:spPr>
            <a:xfrm>
              <a:off x="3877340" y="5453152"/>
              <a:ext cx="428322" cy="246221"/>
            </a:xfrm>
            <a:prstGeom prst="rect">
              <a:avLst/>
            </a:prstGeom>
            <a:noFill/>
          </p:spPr>
          <p:txBody>
            <a:bodyPr wrap="none" rtlCol="0">
              <a:spAutoFit/>
            </a:bodyPr>
            <a:lstStyle/>
            <a:p>
              <a:r>
                <a:rPr lang="en-US" sz="1000" dirty="0" smtClean="0"/>
                <a:t>FSST</a:t>
              </a:r>
              <a:endParaRPr lang="en-US" sz="1000" dirty="0"/>
            </a:p>
          </p:txBody>
        </p:sp>
        <p:sp>
          <p:nvSpPr>
            <p:cNvPr id="45" name="TextBox 44"/>
            <p:cNvSpPr txBox="1"/>
            <p:nvPr/>
          </p:nvSpPr>
          <p:spPr>
            <a:xfrm>
              <a:off x="3358762" y="5207852"/>
              <a:ext cx="368573" cy="246221"/>
            </a:xfrm>
            <a:prstGeom prst="rect">
              <a:avLst/>
            </a:prstGeom>
            <a:noFill/>
          </p:spPr>
          <p:txBody>
            <a:bodyPr wrap="none" rtlCol="0">
              <a:spAutoFit/>
            </a:bodyPr>
            <a:lstStyle/>
            <a:p>
              <a:r>
                <a:rPr lang="en-US" sz="1000" dirty="0" smtClean="0"/>
                <a:t>LST</a:t>
              </a:r>
              <a:endParaRPr lang="en-US" sz="1000" dirty="0"/>
            </a:p>
          </p:txBody>
        </p:sp>
        <p:sp>
          <p:nvSpPr>
            <p:cNvPr id="46" name="TextBox 45"/>
            <p:cNvSpPr txBox="1"/>
            <p:nvPr/>
          </p:nvSpPr>
          <p:spPr>
            <a:xfrm>
              <a:off x="2429854" y="4903022"/>
              <a:ext cx="368573" cy="246221"/>
            </a:xfrm>
            <a:prstGeom prst="rect">
              <a:avLst/>
            </a:prstGeom>
            <a:noFill/>
          </p:spPr>
          <p:txBody>
            <a:bodyPr wrap="none" rtlCol="0">
              <a:spAutoFit/>
            </a:bodyPr>
            <a:lstStyle/>
            <a:p>
              <a:r>
                <a:rPr lang="en-US" sz="1000" dirty="0" smtClean="0"/>
                <a:t>TST</a:t>
              </a:r>
              <a:endParaRPr lang="en-US" sz="1000" dirty="0"/>
            </a:p>
          </p:txBody>
        </p:sp>
        <p:sp>
          <p:nvSpPr>
            <p:cNvPr id="47" name="TextBox 46"/>
            <p:cNvSpPr txBox="1"/>
            <p:nvPr/>
          </p:nvSpPr>
          <p:spPr>
            <a:xfrm>
              <a:off x="3023511" y="4890322"/>
              <a:ext cx="389850" cy="246221"/>
            </a:xfrm>
            <a:prstGeom prst="rect">
              <a:avLst/>
            </a:prstGeom>
            <a:noFill/>
          </p:spPr>
          <p:txBody>
            <a:bodyPr wrap="none" rtlCol="0">
              <a:spAutoFit/>
            </a:bodyPr>
            <a:lstStyle/>
            <a:p>
              <a:r>
                <a:rPr lang="en-US" sz="1000" dirty="0" smtClean="0"/>
                <a:t>HST</a:t>
              </a:r>
              <a:endParaRPr lang="en-US" sz="1000" dirty="0"/>
            </a:p>
          </p:txBody>
        </p:sp>
        <p:sp>
          <p:nvSpPr>
            <p:cNvPr id="48" name="TextBox 47"/>
            <p:cNvSpPr txBox="1"/>
            <p:nvPr/>
          </p:nvSpPr>
          <p:spPr>
            <a:xfrm>
              <a:off x="1305429" y="5436108"/>
              <a:ext cx="1459492" cy="246221"/>
            </a:xfrm>
            <a:prstGeom prst="rect">
              <a:avLst/>
            </a:prstGeom>
            <a:noFill/>
          </p:spPr>
          <p:txBody>
            <a:bodyPr wrap="none" rtlCol="0">
              <a:spAutoFit/>
            </a:bodyPr>
            <a:lstStyle/>
            <a:p>
              <a:r>
                <a:rPr lang="en-US" sz="1000" dirty="0" smtClean="0">
                  <a:solidFill>
                    <a:srgbClr val="FF0000"/>
                  </a:solidFill>
                </a:rPr>
                <a:t>Sequence Boundary (SB)</a:t>
              </a:r>
              <a:endParaRPr lang="en-US" sz="1000" dirty="0">
                <a:solidFill>
                  <a:srgbClr val="FF0000"/>
                </a:solidFill>
              </a:endParaRPr>
            </a:p>
          </p:txBody>
        </p:sp>
        <p:sp>
          <p:nvSpPr>
            <p:cNvPr id="49" name="TextBox 48"/>
            <p:cNvSpPr txBox="1"/>
            <p:nvPr/>
          </p:nvSpPr>
          <p:spPr>
            <a:xfrm>
              <a:off x="2695071" y="5735212"/>
              <a:ext cx="1537951" cy="246221"/>
            </a:xfrm>
            <a:prstGeom prst="rect">
              <a:avLst/>
            </a:prstGeom>
            <a:noFill/>
          </p:spPr>
          <p:txBody>
            <a:bodyPr wrap="none" rtlCol="0">
              <a:spAutoFit/>
            </a:bodyPr>
            <a:lstStyle/>
            <a:p>
              <a:r>
                <a:rPr lang="en-US" sz="1000" dirty="0" smtClean="0">
                  <a:solidFill>
                    <a:srgbClr val="008000"/>
                  </a:solidFill>
                </a:rPr>
                <a:t>Transgressive Surface (TS)</a:t>
              </a:r>
              <a:endParaRPr lang="en-US" sz="1000" dirty="0">
                <a:solidFill>
                  <a:srgbClr val="008000"/>
                </a:solidFill>
              </a:endParaRPr>
            </a:p>
          </p:txBody>
        </p:sp>
        <p:sp>
          <p:nvSpPr>
            <p:cNvPr id="50" name="TextBox 49"/>
            <p:cNvSpPr txBox="1"/>
            <p:nvPr/>
          </p:nvSpPr>
          <p:spPr>
            <a:xfrm>
              <a:off x="1965205" y="4294402"/>
              <a:ext cx="1942960" cy="246221"/>
            </a:xfrm>
            <a:prstGeom prst="rect">
              <a:avLst/>
            </a:prstGeom>
            <a:noFill/>
          </p:spPr>
          <p:txBody>
            <a:bodyPr wrap="none" rtlCol="0">
              <a:spAutoFit/>
            </a:bodyPr>
            <a:lstStyle/>
            <a:p>
              <a:r>
                <a:rPr lang="en-US" sz="1000" dirty="0" smtClean="0">
                  <a:solidFill>
                    <a:srgbClr val="000090"/>
                  </a:solidFill>
                </a:rPr>
                <a:t>Maximum Flooding Surface (MFS)</a:t>
              </a:r>
              <a:endParaRPr lang="en-US" sz="1000" dirty="0">
                <a:solidFill>
                  <a:srgbClr val="000090"/>
                </a:solidFill>
              </a:endParaRPr>
            </a:p>
          </p:txBody>
        </p:sp>
        <p:cxnSp>
          <p:nvCxnSpPr>
            <p:cNvPr id="51" name="Straight Arrow Connector 50"/>
            <p:cNvCxnSpPr>
              <a:endCxn id="40" idx="49"/>
            </p:cNvCxnSpPr>
            <p:nvPr/>
          </p:nvCxnSpPr>
          <p:spPr>
            <a:xfrm flipV="1">
              <a:off x="2695071" y="5288998"/>
              <a:ext cx="289388" cy="220274"/>
            </a:xfrm>
            <a:prstGeom prst="straightConnector1">
              <a:avLst/>
            </a:prstGeom>
            <a:ln w="9525" cmpd="sng">
              <a:solidFill>
                <a:srgbClr val="FF0000"/>
              </a:solidFill>
              <a:headEnd type="none"/>
              <a:tailEnd type="arrow"/>
            </a:ln>
            <a:effectLst/>
          </p:spPr>
          <p:style>
            <a:lnRef idx="2">
              <a:schemeClr val="accent1"/>
            </a:lnRef>
            <a:fillRef idx="0">
              <a:schemeClr val="accent1"/>
            </a:fillRef>
            <a:effectRef idx="1">
              <a:schemeClr val="accent1"/>
            </a:effectRef>
            <a:fontRef idx="minor">
              <a:schemeClr val="tx1"/>
            </a:fontRef>
          </p:style>
        </p:cxnSp>
        <p:cxnSp>
          <p:nvCxnSpPr>
            <p:cNvPr id="52" name="Straight Arrow Connector 51"/>
            <p:cNvCxnSpPr/>
            <p:nvPr/>
          </p:nvCxnSpPr>
          <p:spPr>
            <a:xfrm flipH="1">
              <a:off x="2713299" y="4540623"/>
              <a:ext cx="90541" cy="417155"/>
            </a:xfrm>
            <a:prstGeom prst="straightConnector1">
              <a:avLst/>
            </a:prstGeom>
            <a:ln w="9525" cmpd="sng">
              <a:solidFill>
                <a:srgbClr val="000090"/>
              </a:solidFill>
              <a:headEnd type="none"/>
              <a:tailEnd type="arrow"/>
            </a:ln>
            <a:effectLst/>
          </p:spPr>
          <p:style>
            <a:lnRef idx="2">
              <a:schemeClr val="accent1"/>
            </a:lnRef>
            <a:fillRef idx="0">
              <a:schemeClr val="accent1"/>
            </a:fillRef>
            <a:effectRef idx="1">
              <a:schemeClr val="accent1"/>
            </a:effectRef>
            <a:fontRef idx="minor">
              <a:schemeClr val="tx1"/>
            </a:fontRef>
          </p:style>
        </p:cxnSp>
        <p:cxnSp>
          <p:nvCxnSpPr>
            <p:cNvPr id="53" name="Straight Arrow Connector 52"/>
            <p:cNvCxnSpPr/>
            <p:nvPr/>
          </p:nvCxnSpPr>
          <p:spPr>
            <a:xfrm flipH="1" flipV="1">
              <a:off x="3105213" y="5239244"/>
              <a:ext cx="243086" cy="555579"/>
            </a:xfrm>
            <a:prstGeom prst="straightConnector1">
              <a:avLst/>
            </a:prstGeom>
            <a:ln w="9525" cmpd="sng">
              <a:solidFill>
                <a:srgbClr val="008000"/>
              </a:solidFill>
              <a:headEnd type="none"/>
              <a:tailEnd type="arrow"/>
            </a:ln>
            <a:effectLst/>
          </p:spPr>
          <p:style>
            <a:lnRef idx="2">
              <a:schemeClr val="accent1"/>
            </a:lnRef>
            <a:fillRef idx="0">
              <a:schemeClr val="accent1"/>
            </a:fillRef>
            <a:effectRef idx="1">
              <a:schemeClr val="accent1"/>
            </a:effectRef>
            <a:fontRef idx="minor">
              <a:schemeClr val="tx1"/>
            </a:fontRef>
          </p:style>
        </p:cxnSp>
        <p:sp>
          <p:nvSpPr>
            <p:cNvPr id="54" name="Oval 53"/>
            <p:cNvSpPr/>
            <p:nvPr/>
          </p:nvSpPr>
          <p:spPr>
            <a:xfrm>
              <a:off x="1944954" y="4728023"/>
              <a:ext cx="229755" cy="229755"/>
            </a:xfrm>
            <a:prstGeom prst="ellipse">
              <a:avLst/>
            </a:prstGeom>
            <a:ln>
              <a:solidFill>
                <a:schemeClr val="tx1"/>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dirty="0"/>
            </a:p>
          </p:txBody>
        </p:sp>
        <p:sp>
          <p:nvSpPr>
            <p:cNvPr id="55" name="Oval 54"/>
            <p:cNvSpPr/>
            <p:nvPr/>
          </p:nvSpPr>
          <p:spPr>
            <a:xfrm>
              <a:off x="4305662" y="5620334"/>
              <a:ext cx="229755" cy="229755"/>
            </a:xfrm>
            <a:prstGeom prst="ellipse">
              <a:avLst/>
            </a:prstGeom>
            <a:ln>
              <a:solidFill>
                <a:schemeClr val="tx1"/>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dirty="0"/>
            </a:p>
          </p:txBody>
        </p:sp>
        <p:sp>
          <p:nvSpPr>
            <p:cNvPr id="56" name="Oval 55"/>
            <p:cNvSpPr/>
            <p:nvPr/>
          </p:nvSpPr>
          <p:spPr>
            <a:xfrm>
              <a:off x="3131597" y="5088508"/>
              <a:ext cx="229755" cy="229755"/>
            </a:xfrm>
            <a:prstGeom prst="ellipse">
              <a:avLst/>
            </a:prstGeom>
            <a:ln>
              <a:solidFill>
                <a:schemeClr val="tx1"/>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dirty="0"/>
            </a:p>
          </p:txBody>
        </p:sp>
        <p:sp>
          <p:nvSpPr>
            <p:cNvPr id="57" name="Rectangle 56"/>
            <p:cNvSpPr/>
            <p:nvPr/>
          </p:nvSpPr>
          <p:spPr>
            <a:xfrm>
              <a:off x="1129585" y="3884279"/>
              <a:ext cx="1674255" cy="553998"/>
            </a:xfrm>
            <a:prstGeom prst="rect">
              <a:avLst/>
            </a:prstGeom>
          </p:spPr>
          <p:txBody>
            <a:bodyPr wrap="square">
              <a:spAutoFit/>
            </a:bodyPr>
            <a:lstStyle/>
            <a:p>
              <a:r>
                <a:rPr lang="en-US" sz="1000" dirty="0" smtClean="0"/>
                <a:t>The SB and TS merge at the point of maximum base level rise.</a:t>
              </a:r>
              <a:endParaRPr lang="en-US" sz="1000" dirty="0"/>
            </a:p>
          </p:txBody>
        </p:sp>
        <p:sp>
          <p:nvSpPr>
            <p:cNvPr id="58" name="Freeform 57"/>
            <p:cNvSpPr/>
            <p:nvPr/>
          </p:nvSpPr>
          <p:spPr>
            <a:xfrm>
              <a:off x="2276475" y="4893123"/>
              <a:ext cx="3336925" cy="962025"/>
            </a:xfrm>
            <a:custGeom>
              <a:avLst/>
              <a:gdLst>
                <a:gd name="connsiteX0" fmla="*/ 0 w 3336925"/>
                <a:gd name="connsiteY0" fmla="*/ 0 h 962025"/>
                <a:gd name="connsiteX1" fmla="*/ 165100 w 3336925"/>
                <a:gd name="connsiteY1" fmla="*/ 12700 h 962025"/>
                <a:gd name="connsiteX2" fmla="*/ 317500 w 3336925"/>
                <a:gd name="connsiteY2" fmla="*/ 31750 h 962025"/>
                <a:gd name="connsiteX3" fmla="*/ 396875 w 3336925"/>
                <a:gd name="connsiteY3" fmla="*/ 50800 h 962025"/>
                <a:gd name="connsiteX4" fmla="*/ 463550 w 3336925"/>
                <a:gd name="connsiteY4" fmla="*/ 85725 h 962025"/>
                <a:gd name="connsiteX5" fmla="*/ 485775 w 3336925"/>
                <a:gd name="connsiteY5" fmla="*/ 120650 h 962025"/>
                <a:gd name="connsiteX6" fmla="*/ 504825 w 3336925"/>
                <a:gd name="connsiteY6" fmla="*/ 155575 h 962025"/>
                <a:gd name="connsiteX7" fmla="*/ 533400 w 3336925"/>
                <a:gd name="connsiteY7" fmla="*/ 161925 h 962025"/>
                <a:gd name="connsiteX8" fmla="*/ 631825 w 3336925"/>
                <a:gd name="connsiteY8" fmla="*/ 177800 h 962025"/>
                <a:gd name="connsiteX9" fmla="*/ 765175 w 3336925"/>
                <a:gd name="connsiteY9" fmla="*/ 200025 h 962025"/>
                <a:gd name="connsiteX10" fmla="*/ 841375 w 3336925"/>
                <a:gd name="connsiteY10" fmla="*/ 222250 h 962025"/>
                <a:gd name="connsiteX11" fmla="*/ 908050 w 3336925"/>
                <a:gd name="connsiteY11" fmla="*/ 266700 h 962025"/>
                <a:gd name="connsiteX12" fmla="*/ 955675 w 3336925"/>
                <a:gd name="connsiteY12" fmla="*/ 298450 h 962025"/>
                <a:gd name="connsiteX13" fmla="*/ 955675 w 3336925"/>
                <a:gd name="connsiteY13" fmla="*/ 298450 h 962025"/>
                <a:gd name="connsiteX14" fmla="*/ 1022350 w 3336925"/>
                <a:gd name="connsiteY14" fmla="*/ 314325 h 962025"/>
                <a:gd name="connsiteX15" fmla="*/ 1133475 w 3336925"/>
                <a:gd name="connsiteY15" fmla="*/ 311150 h 962025"/>
                <a:gd name="connsiteX16" fmla="*/ 1320800 w 3336925"/>
                <a:gd name="connsiteY16" fmla="*/ 327025 h 962025"/>
                <a:gd name="connsiteX17" fmla="*/ 1476375 w 3336925"/>
                <a:gd name="connsiteY17" fmla="*/ 346075 h 962025"/>
                <a:gd name="connsiteX18" fmla="*/ 1581150 w 3336925"/>
                <a:gd name="connsiteY18" fmla="*/ 368300 h 962025"/>
                <a:gd name="connsiteX19" fmla="*/ 1695450 w 3336925"/>
                <a:gd name="connsiteY19" fmla="*/ 396875 h 962025"/>
                <a:gd name="connsiteX20" fmla="*/ 1774825 w 3336925"/>
                <a:gd name="connsiteY20" fmla="*/ 422275 h 962025"/>
                <a:gd name="connsiteX21" fmla="*/ 1866900 w 3336925"/>
                <a:gd name="connsiteY21" fmla="*/ 466725 h 962025"/>
                <a:gd name="connsiteX22" fmla="*/ 1965325 w 3336925"/>
                <a:gd name="connsiteY22" fmla="*/ 539750 h 962025"/>
                <a:gd name="connsiteX23" fmla="*/ 2051050 w 3336925"/>
                <a:gd name="connsiteY23" fmla="*/ 625475 h 962025"/>
                <a:gd name="connsiteX24" fmla="*/ 2111375 w 3336925"/>
                <a:gd name="connsiteY24" fmla="*/ 704850 h 962025"/>
                <a:gd name="connsiteX25" fmla="*/ 2155825 w 3336925"/>
                <a:gd name="connsiteY25" fmla="*/ 790575 h 962025"/>
                <a:gd name="connsiteX26" fmla="*/ 2171700 w 3336925"/>
                <a:gd name="connsiteY26" fmla="*/ 822325 h 962025"/>
                <a:gd name="connsiteX27" fmla="*/ 2171700 w 3336925"/>
                <a:gd name="connsiteY27" fmla="*/ 822325 h 962025"/>
                <a:gd name="connsiteX28" fmla="*/ 2282825 w 3336925"/>
                <a:gd name="connsiteY28" fmla="*/ 860425 h 962025"/>
                <a:gd name="connsiteX29" fmla="*/ 2514600 w 3336925"/>
                <a:gd name="connsiteY29" fmla="*/ 892175 h 962025"/>
                <a:gd name="connsiteX30" fmla="*/ 2730500 w 3336925"/>
                <a:gd name="connsiteY30" fmla="*/ 917575 h 962025"/>
                <a:gd name="connsiteX31" fmla="*/ 2911475 w 3336925"/>
                <a:gd name="connsiteY31" fmla="*/ 942975 h 962025"/>
                <a:gd name="connsiteX32" fmla="*/ 3041650 w 3336925"/>
                <a:gd name="connsiteY32" fmla="*/ 955675 h 962025"/>
                <a:gd name="connsiteX33" fmla="*/ 3127375 w 3336925"/>
                <a:gd name="connsiteY33" fmla="*/ 962025 h 962025"/>
                <a:gd name="connsiteX34" fmla="*/ 3270250 w 3336925"/>
                <a:gd name="connsiteY34" fmla="*/ 962025 h 962025"/>
                <a:gd name="connsiteX35" fmla="*/ 3336925 w 3336925"/>
                <a:gd name="connsiteY35" fmla="*/ 962025 h 962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3336925" h="962025">
                  <a:moveTo>
                    <a:pt x="0" y="0"/>
                  </a:moveTo>
                  <a:lnTo>
                    <a:pt x="165100" y="12700"/>
                  </a:lnTo>
                  <a:lnTo>
                    <a:pt x="317500" y="31750"/>
                  </a:lnTo>
                  <a:lnTo>
                    <a:pt x="396875" y="50800"/>
                  </a:lnTo>
                  <a:lnTo>
                    <a:pt x="463550" y="85725"/>
                  </a:lnTo>
                  <a:lnTo>
                    <a:pt x="485775" y="120650"/>
                  </a:lnTo>
                  <a:lnTo>
                    <a:pt x="504825" y="155575"/>
                  </a:lnTo>
                  <a:lnTo>
                    <a:pt x="533400" y="161925"/>
                  </a:lnTo>
                  <a:lnTo>
                    <a:pt x="631825" y="177800"/>
                  </a:lnTo>
                  <a:lnTo>
                    <a:pt x="765175" y="200025"/>
                  </a:lnTo>
                  <a:lnTo>
                    <a:pt x="841375" y="222250"/>
                  </a:lnTo>
                  <a:lnTo>
                    <a:pt x="908050" y="266700"/>
                  </a:lnTo>
                  <a:lnTo>
                    <a:pt x="955675" y="298450"/>
                  </a:lnTo>
                  <a:lnTo>
                    <a:pt x="955675" y="298450"/>
                  </a:lnTo>
                  <a:lnTo>
                    <a:pt x="1022350" y="314325"/>
                  </a:lnTo>
                  <a:lnTo>
                    <a:pt x="1133475" y="311150"/>
                  </a:lnTo>
                  <a:lnTo>
                    <a:pt x="1320800" y="327025"/>
                  </a:lnTo>
                  <a:lnTo>
                    <a:pt x="1476375" y="346075"/>
                  </a:lnTo>
                  <a:lnTo>
                    <a:pt x="1581150" y="368300"/>
                  </a:lnTo>
                  <a:lnTo>
                    <a:pt x="1695450" y="396875"/>
                  </a:lnTo>
                  <a:lnTo>
                    <a:pt x="1774825" y="422275"/>
                  </a:lnTo>
                  <a:lnTo>
                    <a:pt x="1866900" y="466725"/>
                  </a:lnTo>
                  <a:lnTo>
                    <a:pt x="1965325" y="539750"/>
                  </a:lnTo>
                  <a:lnTo>
                    <a:pt x="2051050" y="625475"/>
                  </a:lnTo>
                  <a:lnTo>
                    <a:pt x="2111375" y="704850"/>
                  </a:lnTo>
                  <a:lnTo>
                    <a:pt x="2155825" y="790575"/>
                  </a:lnTo>
                  <a:lnTo>
                    <a:pt x="2171700" y="822325"/>
                  </a:lnTo>
                  <a:lnTo>
                    <a:pt x="2171700" y="822325"/>
                  </a:lnTo>
                  <a:lnTo>
                    <a:pt x="2282825" y="860425"/>
                  </a:lnTo>
                  <a:lnTo>
                    <a:pt x="2514600" y="892175"/>
                  </a:lnTo>
                  <a:lnTo>
                    <a:pt x="2730500" y="917575"/>
                  </a:lnTo>
                  <a:lnTo>
                    <a:pt x="2911475" y="942975"/>
                  </a:lnTo>
                  <a:lnTo>
                    <a:pt x="3041650" y="955675"/>
                  </a:lnTo>
                  <a:lnTo>
                    <a:pt x="3127375" y="962025"/>
                  </a:lnTo>
                  <a:lnTo>
                    <a:pt x="3270250" y="962025"/>
                  </a:lnTo>
                  <a:lnTo>
                    <a:pt x="3336925" y="962025"/>
                  </a:lnTo>
                </a:path>
              </a:pathLst>
            </a:custGeom>
            <a:ln>
              <a:solidFill>
                <a:srgbClr val="000090"/>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dirty="0"/>
            </a:p>
          </p:txBody>
        </p:sp>
        <p:sp>
          <p:nvSpPr>
            <p:cNvPr id="59" name="Oval 58"/>
            <p:cNvSpPr/>
            <p:nvPr/>
          </p:nvSpPr>
          <p:spPr>
            <a:xfrm>
              <a:off x="2161597" y="4800392"/>
              <a:ext cx="229755" cy="229755"/>
            </a:xfrm>
            <a:prstGeom prst="ellipse">
              <a:avLst/>
            </a:prstGeom>
            <a:ln>
              <a:solidFill>
                <a:schemeClr val="tx1"/>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dirty="0"/>
            </a:p>
          </p:txBody>
        </p:sp>
        <p:sp>
          <p:nvSpPr>
            <p:cNvPr id="60" name="Rectangle 59"/>
            <p:cNvSpPr/>
            <p:nvPr/>
          </p:nvSpPr>
          <p:spPr>
            <a:xfrm>
              <a:off x="244475" y="4858120"/>
              <a:ext cx="1759190" cy="553998"/>
            </a:xfrm>
            <a:prstGeom prst="rect">
              <a:avLst/>
            </a:prstGeom>
          </p:spPr>
          <p:txBody>
            <a:bodyPr wrap="square">
              <a:spAutoFit/>
            </a:bodyPr>
            <a:lstStyle/>
            <a:p>
              <a:r>
                <a:rPr lang="en-US" sz="1000" dirty="0" smtClean="0"/>
                <a:t>The TS and MFS merge from the proximal end of the TST to the proximal end of the LST.</a:t>
              </a:r>
              <a:endParaRPr lang="en-US" sz="1000" dirty="0"/>
            </a:p>
          </p:txBody>
        </p:sp>
        <p:sp>
          <p:nvSpPr>
            <p:cNvPr id="61" name="Rectangle 60"/>
            <p:cNvSpPr/>
            <p:nvPr/>
          </p:nvSpPr>
          <p:spPr>
            <a:xfrm>
              <a:off x="3632436" y="4581224"/>
              <a:ext cx="1674255" cy="400110"/>
            </a:xfrm>
            <a:prstGeom prst="rect">
              <a:avLst/>
            </a:prstGeom>
          </p:spPr>
          <p:txBody>
            <a:bodyPr wrap="square">
              <a:spAutoFit/>
            </a:bodyPr>
            <a:lstStyle/>
            <a:p>
              <a:r>
                <a:rPr lang="en-US" sz="1000" dirty="0" smtClean="0"/>
                <a:t>The TS and MFS merge at the distal end of the TST.</a:t>
              </a:r>
              <a:endParaRPr lang="en-US" sz="1000" dirty="0"/>
            </a:p>
          </p:txBody>
        </p:sp>
        <p:sp>
          <p:nvSpPr>
            <p:cNvPr id="62" name="Rectangle 61"/>
            <p:cNvSpPr/>
            <p:nvPr/>
          </p:nvSpPr>
          <p:spPr>
            <a:xfrm>
              <a:off x="4573544" y="5069120"/>
              <a:ext cx="1674255" cy="400110"/>
            </a:xfrm>
            <a:prstGeom prst="rect">
              <a:avLst/>
            </a:prstGeom>
          </p:spPr>
          <p:txBody>
            <a:bodyPr wrap="square">
              <a:spAutoFit/>
            </a:bodyPr>
            <a:lstStyle/>
            <a:p>
              <a:r>
                <a:rPr lang="en-US" sz="1000" dirty="0" smtClean="0"/>
                <a:t>All three surfaces merge at the toe of the FSST.</a:t>
              </a:r>
              <a:endParaRPr lang="en-US" sz="1000" dirty="0"/>
            </a:p>
          </p:txBody>
        </p:sp>
        <p:cxnSp>
          <p:nvCxnSpPr>
            <p:cNvPr id="63" name="Straight Arrow Connector 62"/>
            <p:cNvCxnSpPr/>
            <p:nvPr/>
          </p:nvCxnSpPr>
          <p:spPr>
            <a:xfrm>
              <a:off x="1622425" y="4312098"/>
              <a:ext cx="373282" cy="415925"/>
            </a:xfrm>
            <a:prstGeom prst="straightConnector1">
              <a:avLst/>
            </a:prstGeom>
            <a:ln w="9525" cmpd="sng">
              <a:solidFill>
                <a:schemeClr val="tx1"/>
              </a:solidFill>
              <a:headEnd type="none"/>
              <a:tailEnd type="arrow"/>
            </a:ln>
            <a:effectLst/>
          </p:spPr>
          <p:style>
            <a:lnRef idx="2">
              <a:schemeClr val="accent1"/>
            </a:lnRef>
            <a:fillRef idx="0">
              <a:schemeClr val="accent1"/>
            </a:fillRef>
            <a:effectRef idx="1">
              <a:schemeClr val="accent1"/>
            </a:effectRef>
            <a:fontRef idx="minor">
              <a:schemeClr val="tx1"/>
            </a:fontRef>
          </p:style>
        </p:cxnSp>
        <p:cxnSp>
          <p:nvCxnSpPr>
            <p:cNvPr id="64" name="Straight Arrow Connector 63"/>
            <p:cNvCxnSpPr>
              <a:endCxn id="56" idx="7"/>
            </p:cNvCxnSpPr>
            <p:nvPr/>
          </p:nvCxnSpPr>
          <p:spPr>
            <a:xfrm flipH="1">
              <a:off x="3327705" y="4800392"/>
              <a:ext cx="367995" cy="321763"/>
            </a:xfrm>
            <a:prstGeom prst="straightConnector1">
              <a:avLst/>
            </a:prstGeom>
            <a:ln w="9525" cmpd="sng">
              <a:solidFill>
                <a:schemeClr val="tx1"/>
              </a:solidFill>
              <a:headEnd type="none"/>
              <a:tailEnd type="arrow"/>
            </a:ln>
            <a:effectLst/>
          </p:spPr>
          <p:style>
            <a:lnRef idx="2">
              <a:schemeClr val="accent1"/>
            </a:lnRef>
            <a:fillRef idx="0">
              <a:schemeClr val="accent1"/>
            </a:fillRef>
            <a:effectRef idx="1">
              <a:schemeClr val="accent1"/>
            </a:effectRef>
            <a:fontRef idx="minor">
              <a:schemeClr val="tx1"/>
            </a:fontRef>
          </p:style>
        </p:cxnSp>
        <p:cxnSp>
          <p:nvCxnSpPr>
            <p:cNvPr id="65" name="Straight Arrow Connector 64"/>
            <p:cNvCxnSpPr>
              <a:endCxn id="59" idx="3"/>
            </p:cNvCxnSpPr>
            <p:nvPr/>
          </p:nvCxnSpPr>
          <p:spPr>
            <a:xfrm flipV="1">
              <a:off x="1923113" y="4996500"/>
              <a:ext cx="272131" cy="152743"/>
            </a:xfrm>
            <a:prstGeom prst="straightConnector1">
              <a:avLst/>
            </a:prstGeom>
            <a:ln w="9525" cmpd="sng">
              <a:solidFill>
                <a:schemeClr val="tx1"/>
              </a:solidFill>
              <a:headEnd type="none"/>
              <a:tailEnd type="arrow"/>
            </a:ln>
            <a:effectLst/>
          </p:spPr>
          <p:style>
            <a:lnRef idx="2">
              <a:schemeClr val="accent1"/>
            </a:lnRef>
            <a:fillRef idx="0">
              <a:schemeClr val="accent1"/>
            </a:fillRef>
            <a:effectRef idx="1">
              <a:schemeClr val="accent1"/>
            </a:effectRef>
            <a:fontRef idx="minor">
              <a:schemeClr val="tx1"/>
            </a:fontRef>
          </p:style>
        </p:cxnSp>
        <p:cxnSp>
          <p:nvCxnSpPr>
            <p:cNvPr id="66" name="Straight Arrow Connector 65"/>
            <p:cNvCxnSpPr/>
            <p:nvPr/>
          </p:nvCxnSpPr>
          <p:spPr>
            <a:xfrm flipH="1">
              <a:off x="4532269" y="5453152"/>
              <a:ext cx="633456" cy="229177"/>
            </a:xfrm>
            <a:prstGeom prst="straightConnector1">
              <a:avLst/>
            </a:prstGeom>
            <a:ln w="9525" cmpd="sng">
              <a:solidFill>
                <a:schemeClr val="tx1"/>
              </a:solidFill>
              <a:headEnd type="none"/>
              <a:tailEnd type="arrow"/>
            </a:ln>
            <a:effectLst/>
          </p:spPr>
          <p:style>
            <a:lnRef idx="2">
              <a:schemeClr val="accent1"/>
            </a:lnRef>
            <a:fillRef idx="0">
              <a:schemeClr val="accent1"/>
            </a:fillRef>
            <a:effectRef idx="1">
              <a:schemeClr val="accent1"/>
            </a:effectRef>
            <a:fontRef idx="minor">
              <a:schemeClr val="tx1"/>
            </a:fontRef>
          </p:style>
        </p:cxnSp>
        <p:sp>
          <p:nvSpPr>
            <p:cNvPr id="67" name="Oval 66"/>
            <p:cNvSpPr/>
            <p:nvPr/>
          </p:nvSpPr>
          <p:spPr>
            <a:xfrm>
              <a:off x="2798427" y="5107308"/>
              <a:ext cx="229755" cy="229755"/>
            </a:xfrm>
            <a:prstGeom prst="ellipse">
              <a:avLst/>
            </a:prstGeom>
            <a:ln>
              <a:solidFill>
                <a:schemeClr val="tx1"/>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dirty="0"/>
            </a:p>
          </p:txBody>
        </p:sp>
        <p:cxnSp>
          <p:nvCxnSpPr>
            <p:cNvPr id="68" name="Straight Arrow Connector 67"/>
            <p:cNvCxnSpPr>
              <a:endCxn id="40" idx="40"/>
            </p:cNvCxnSpPr>
            <p:nvPr/>
          </p:nvCxnSpPr>
          <p:spPr>
            <a:xfrm>
              <a:off x="1923113" y="5149243"/>
              <a:ext cx="851019" cy="87918"/>
            </a:xfrm>
            <a:prstGeom prst="straightConnector1">
              <a:avLst/>
            </a:prstGeom>
            <a:ln w="9525" cmpd="sng">
              <a:solidFill>
                <a:schemeClr val="tx1"/>
              </a:solidFill>
              <a:headEnd type="none"/>
              <a:tailEnd type="arrow"/>
            </a:ln>
            <a:effectLst/>
          </p:spPr>
          <p:style>
            <a:lnRef idx="2">
              <a:schemeClr val="accent1"/>
            </a:lnRef>
            <a:fillRef idx="0">
              <a:schemeClr val="accent1"/>
            </a:fillRef>
            <a:effectRef idx="1">
              <a:schemeClr val="accent1"/>
            </a:effectRef>
            <a:fontRef idx="minor">
              <a:schemeClr val="tx1"/>
            </a:fontRef>
          </p:style>
        </p:cxnSp>
      </p:grpSp>
      <p:grpSp>
        <p:nvGrpSpPr>
          <p:cNvPr id="110" name="Group 109"/>
          <p:cNvGrpSpPr/>
          <p:nvPr/>
        </p:nvGrpSpPr>
        <p:grpSpPr>
          <a:xfrm>
            <a:off x="-6053" y="706646"/>
            <a:ext cx="9074831" cy="1772189"/>
            <a:chOff x="-6053" y="884894"/>
            <a:chExt cx="9074831" cy="1772189"/>
          </a:xfrm>
        </p:grpSpPr>
        <p:pic>
          <p:nvPicPr>
            <p:cNvPr id="69" name="Picture 68" descr="Geol 410 Ex 1i (Thompson Canyon Photomosaic).jpg"/>
            <p:cNvPicPr>
              <a:picLocks noChangeAspect="1"/>
            </p:cNvPicPr>
            <p:nvPr/>
          </p:nvPicPr>
          <p:blipFill rotWithShape="1">
            <a:blip r:embed="rId2">
              <a:extLst>
                <a:ext uri="{28A0092B-C50C-407E-A947-70E740481C1C}">
                  <a14:useLocalDpi xmlns:a14="http://schemas.microsoft.com/office/drawing/2010/main" val="0"/>
                </a:ext>
              </a:extLst>
            </a:blip>
            <a:srcRect l="646" t="4625" r="1000" b="22651"/>
            <a:stretch/>
          </p:blipFill>
          <p:spPr>
            <a:xfrm>
              <a:off x="75223" y="884894"/>
              <a:ext cx="8993555" cy="1772189"/>
            </a:xfrm>
            <a:prstGeom prst="rect">
              <a:avLst/>
            </a:prstGeom>
          </p:spPr>
        </p:pic>
        <p:sp>
          <p:nvSpPr>
            <p:cNvPr id="71" name="TextBox 70"/>
            <p:cNvSpPr txBox="1"/>
            <p:nvPr/>
          </p:nvSpPr>
          <p:spPr>
            <a:xfrm>
              <a:off x="257585" y="1817265"/>
              <a:ext cx="313344" cy="246221"/>
            </a:xfrm>
            <a:prstGeom prst="rect">
              <a:avLst/>
            </a:prstGeom>
            <a:noFill/>
          </p:spPr>
          <p:txBody>
            <a:bodyPr wrap="none" rtlCol="0">
              <a:spAutoFit/>
            </a:bodyPr>
            <a:lstStyle/>
            <a:p>
              <a:r>
                <a:rPr lang="en-US" sz="1000" dirty="0" smtClean="0">
                  <a:solidFill>
                    <a:srgbClr val="FFFEBD"/>
                  </a:solidFill>
                </a:rPr>
                <a:t>SB</a:t>
              </a:r>
              <a:endParaRPr lang="en-US" sz="1000" dirty="0">
                <a:solidFill>
                  <a:srgbClr val="FFFEBD"/>
                </a:solidFill>
              </a:endParaRPr>
            </a:p>
          </p:txBody>
        </p:sp>
        <p:sp>
          <p:nvSpPr>
            <p:cNvPr id="76" name="TextBox 75"/>
            <p:cNvSpPr txBox="1"/>
            <p:nvPr/>
          </p:nvSpPr>
          <p:spPr>
            <a:xfrm>
              <a:off x="2074249" y="1237687"/>
              <a:ext cx="690363" cy="246221"/>
            </a:xfrm>
            <a:prstGeom prst="rect">
              <a:avLst/>
            </a:prstGeom>
            <a:noFill/>
          </p:spPr>
          <p:txBody>
            <a:bodyPr wrap="none" rtlCol="0">
              <a:spAutoFit/>
            </a:bodyPr>
            <a:lstStyle/>
            <a:p>
              <a:r>
                <a:rPr lang="en-US" sz="1000" dirty="0" smtClean="0">
                  <a:solidFill>
                    <a:srgbClr val="FFFEBD"/>
                  </a:solidFill>
                </a:rPr>
                <a:t>HST (late)</a:t>
              </a:r>
              <a:endParaRPr lang="en-US" sz="1000" dirty="0">
                <a:solidFill>
                  <a:srgbClr val="FFFEBD"/>
                </a:solidFill>
              </a:endParaRPr>
            </a:p>
          </p:txBody>
        </p:sp>
        <p:sp>
          <p:nvSpPr>
            <p:cNvPr id="77" name="TextBox 76"/>
            <p:cNvSpPr txBox="1"/>
            <p:nvPr/>
          </p:nvSpPr>
          <p:spPr>
            <a:xfrm>
              <a:off x="1614963" y="1804143"/>
              <a:ext cx="389850" cy="246221"/>
            </a:xfrm>
            <a:prstGeom prst="rect">
              <a:avLst/>
            </a:prstGeom>
            <a:noFill/>
          </p:spPr>
          <p:txBody>
            <a:bodyPr wrap="none" rtlCol="0">
              <a:spAutoFit/>
            </a:bodyPr>
            <a:lstStyle/>
            <a:p>
              <a:r>
                <a:rPr lang="en-US" sz="1000" dirty="0" smtClean="0">
                  <a:solidFill>
                    <a:srgbClr val="FFFEBD"/>
                  </a:solidFill>
                </a:rPr>
                <a:t>HST</a:t>
              </a:r>
              <a:endParaRPr lang="en-US" sz="1000" dirty="0">
                <a:solidFill>
                  <a:srgbClr val="FFFEBD"/>
                </a:solidFill>
              </a:endParaRPr>
            </a:p>
          </p:txBody>
        </p:sp>
        <p:sp>
          <p:nvSpPr>
            <p:cNvPr id="78" name="TextBox 77"/>
            <p:cNvSpPr txBox="1"/>
            <p:nvPr/>
          </p:nvSpPr>
          <p:spPr>
            <a:xfrm>
              <a:off x="1835150" y="1386471"/>
              <a:ext cx="750163" cy="246221"/>
            </a:xfrm>
            <a:prstGeom prst="rect">
              <a:avLst/>
            </a:prstGeom>
            <a:noFill/>
          </p:spPr>
          <p:txBody>
            <a:bodyPr wrap="none" rtlCol="0">
              <a:spAutoFit/>
            </a:bodyPr>
            <a:lstStyle/>
            <a:p>
              <a:r>
                <a:rPr lang="en-US" sz="1000" dirty="0" smtClean="0">
                  <a:solidFill>
                    <a:srgbClr val="FFFEBD"/>
                  </a:solidFill>
                </a:rPr>
                <a:t>HST (early)</a:t>
              </a:r>
              <a:endParaRPr lang="en-US" sz="1000" dirty="0">
                <a:solidFill>
                  <a:srgbClr val="FFFEBD"/>
                </a:solidFill>
              </a:endParaRPr>
            </a:p>
          </p:txBody>
        </p:sp>
        <p:sp>
          <p:nvSpPr>
            <p:cNvPr id="82" name="TextBox 81"/>
            <p:cNvSpPr txBox="1"/>
            <p:nvPr/>
          </p:nvSpPr>
          <p:spPr>
            <a:xfrm>
              <a:off x="2351526" y="1579873"/>
              <a:ext cx="368573" cy="246221"/>
            </a:xfrm>
            <a:prstGeom prst="rect">
              <a:avLst/>
            </a:prstGeom>
            <a:noFill/>
          </p:spPr>
          <p:txBody>
            <a:bodyPr wrap="none" rtlCol="0">
              <a:spAutoFit/>
            </a:bodyPr>
            <a:lstStyle/>
            <a:p>
              <a:r>
                <a:rPr lang="en-US" sz="1000" dirty="0" smtClean="0">
                  <a:solidFill>
                    <a:srgbClr val="FFFEBD"/>
                  </a:solidFill>
                </a:rPr>
                <a:t>TST</a:t>
              </a:r>
              <a:endParaRPr lang="en-US" sz="1000" dirty="0">
                <a:solidFill>
                  <a:srgbClr val="FFFEBD"/>
                </a:solidFill>
              </a:endParaRPr>
            </a:p>
          </p:txBody>
        </p:sp>
        <p:sp>
          <p:nvSpPr>
            <p:cNvPr id="83" name="TextBox 82"/>
            <p:cNvSpPr txBox="1"/>
            <p:nvPr/>
          </p:nvSpPr>
          <p:spPr>
            <a:xfrm>
              <a:off x="928655" y="1666312"/>
              <a:ext cx="376270" cy="246221"/>
            </a:xfrm>
            <a:prstGeom prst="rect">
              <a:avLst/>
            </a:prstGeom>
            <a:noFill/>
          </p:spPr>
          <p:txBody>
            <a:bodyPr wrap="square" rtlCol="0">
              <a:spAutoFit/>
            </a:bodyPr>
            <a:lstStyle/>
            <a:p>
              <a:r>
                <a:rPr lang="en-US" sz="1000" dirty="0" smtClean="0">
                  <a:solidFill>
                    <a:srgbClr val="FFFEBD"/>
                  </a:solidFill>
                </a:rPr>
                <a:t>LST</a:t>
              </a:r>
              <a:endParaRPr lang="en-US" sz="1000" dirty="0">
                <a:solidFill>
                  <a:srgbClr val="FFFEBD"/>
                </a:solidFill>
              </a:endParaRPr>
            </a:p>
          </p:txBody>
        </p:sp>
        <p:grpSp>
          <p:nvGrpSpPr>
            <p:cNvPr id="84" name="Group 83"/>
            <p:cNvGrpSpPr/>
            <p:nvPr/>
          </p:nvGrpSpPr>
          <p:grpSpPr>
            <a:xfrm>
              <a:off x="486053" y="1433823"/>
              <a:ext cx="8556347" cy="556070"/>
              <a:chOff x="486053" y="2419350"/>
              <a:chExt cx="8556347" cy="556070"/>
            </a:xfrm>
          </p:grpSpPr>
          <p:sp>
            <p:nvSpPr>
              <p:cNvPr id="85" name="Freeform 84"/>
              <p:cNvSpPr/>
              <p:nvPr/>
            </p:nvSpPr>
            <p:spPr>
              <a:xfrm>
                <a:off x="486053" y="2791270"/>
                <a:ext cx="1387475" cy="184150"/>
              </a:xfrm>
              <a:custGeom>
                <a:avLst/>
                <a:gdLst>
                  <a:gd name="connsiteX0" fmla="*/ 0 w 1387475"/>
                  <a:gd name="connsiteY0" fmla="*/ 142875 h 184150"/>
                  <a:gd name="connsiteX1" fmla="*/ 133350 w 1387475"/>
                  <a:gd name="connsiteY1" fmla="*/ 161925 h 184150"/>
                  <a:gd name="connsiteX2" fmla="*/ 254000 w 1387475"/>
                  <a:gd name="connsiteY2" fmla="*/ 184150 h 184150"/>
                  <a:gd name="connsiteX3" fmla="*/ 409575 w 1387475"/>
                  <a:gd name="connsiteY3" fmla="*/ 180975 h 184150"/>
                  <a:gd name="connsiteX4" fmla="*/ 568325 w 1387475"/>
                  <a:gd name="connsiteY4" fmla="*/ 158750 h 184150"/>
                  <a:gd name="connsiteX5" fmla="*/ 698500 w 1387475"/>
                  <a:gd name="connsiteY5" fmla="*/ 136525 h 184150"/>
                  <a:gd name="connsiteX6" fmla="*/ 860425 w 1387475"/>
                  <a:gd name="connsiteY6" fmla="*/ 114300 h 184150"/>
                  <a:gd name="connsiteX7" fmla="*/ 993775 w 1387475"/>
                  <a:gd name="connsiteY7" fmla="*/ 95250 h 184150"/>
                  <a:gd name="connsiteX8" fmla="*/ 1139825 w 1387475"/>
                  <a:gd name="connsiteY8" fmla="*/ 60325 h 184150"/>
                  <a:gd name="connsiteX9" fmla="*/ 1273175 w 1387475"/>
                  <a:gd name="connsiteY9" fmla="*/ 22225 h 184150"/>
                  <a:gd name="connsiteX10" fmla="*/ 1387475 w 1387475"/>
                  <a:gd name="connsiteY10" fmla="*/ 0 h 184150"/>
                  <a:gd name="connsiteX11" fmla="*/ 1387475 w 1387475"/>
                  <a:gd name="connsiteY11" fmla="*/ 0 h 184150"/>
                  <a:gd name="connsiteX12" fmla="*/ 1387475 w 1387475"/>
                  <a:gd name="connsiteY12" fmla="*/ 0 h 184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87475" h="184150">
                    <a:moveTo>
                      <a:pt x="0" y="142875"/>
                    </a:moveTo>
                    <a:lnTo>
                      <a:pt x="133350" y="161925"/>
                    </a:lnTo>
                    <a:lnTo>
                      <a:pt x="254000" y="184150"/>
                    </a:lnTo>
                    <a:lnTo>
                      <a:pt x="409575" y="180975"/>
                    </a:lnTo>
                    <a:lnTo>
                      <a:pt x="568325" y="158750"/>
                    </a:lnTo>
                    <a:lnTo>
                      <a:pt x="698500" y="136525"/>
                    </a:lnTo>
                    <a:lnTo>
                      <a:pt x="860425" y="114300"/>
                    </a:lnTo>
                    <a:lnTo>
                      <a:pt x="993775" y="95250"/>
                    </a:lnTo>
                    <a:lnTo>
                      <a:pt x="1139825" y="60325"/>
                    </a:lnTo>
                    <a:lnTo>
                      <a:pt x="1273175" y="22225"/>
                    </a:lnTo>
                    <a:lnTo>
                      <a:pt x="1387475" y="0"/>
                    </a:lnTo>
                    <a:lnTo>
                      <a:pt x="1387475" y="0"/>
                    </a:lnTo>
                    <a:lnTo>
                      <a:pt x="1387475" y="0"/>
                    </a:lnTo>
                  </a:path>
                </a:pathLst>
              </a:custGeom>
              <a:ln w="12700" cmpd="sng">
                <a:solidFill>
                  <a:srgbClr val="FF0000"/>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dirty="0"/>
              </a:p>
            </p:txBody>
          </p:sp>
          <p:sp>
            <p:nvSpPr>
              <p:cNvPr id="86" name="Freeform 85"/>
              <p:cNvSpPr/>
              <p:nvPr/>
            </p:nvSpPr>
            <p:spPr>
              <a:xfrm>
                <a:off x="6359803" y="2419795"/>
                <a:ext cx="1724025" cy="311150"/>
              </a:xfrm>
              <a:custGeom>
                <a:avLst/>
                <a:gdLst>
                  <a:gd name="connsiteX0" fmla="*/ 0 w 1724025"/>
                  <a:gd name="connsiteY0" fmla="*/ 174625 h 311150"/>
                  <a:gd name="connsiteX1" fmla="*/ 206375 w 1724025"/>
                  <a:gd name="connsiteY1" fmla="*/ 171450 h 311150"/>
                  <a:gd name="connsiteX2" fmla="*/ 320675 w 1724025"/>
                  <a:gd name="connsiteY2" fmla="*/ 187325 h 311150"/>
                  <a:gd name="connsiteX3" fmla="*/ 447675 w 1724025"/>
                  <a:gd name="connsiteY3" fmla="*/ 250825 h 311150"/>
                  <a:gd name="connsiteX4" fmla="*/ 492125 w 1724025"/>
                  <a:gd name="connsiteY4" fmla="*/ 282575 h 311150"/>
                  <a:gd name="connsiteX5" fmla="*/ 558800 w 1724025"/>
                  <a:gd name="connsiteY5" fmla="*/ 304800 h 311150"/>
                  <a:gd name="connsiteX6" fmla="*/ 768350 w 1724025"/>
                  <a:gd name="connsiteY6" fmla="*/ 295275 h 311150"/>
                  <a:gd name="connsiteX7" fmla="*/ 1003300 w 1724025"/>
                  <a:gd name="connsiteY7" fmla="*/ 311150 h 311150"/>
                  <a:gd name="connsiteX8" fmla="*/ 1089025 w 1724025"/>
                  <a:gd name="connsiteY8" fmla="*/ 298450 h 311150"/>
                  <a:gd name="connsiteX9" fmla="*/ 1143000 w 1724025"/>
                  <a:gd name="connsiteY9" fmla="*/ 238125 h 311150"/>
                  <a:gd name="connsiteX10" fmla="*/ 1231900 w 1724025"/>
                  <a:gd name="connsiteY10" fmla="*/ 139700 h 311150"/>
                  <a:gd name="connsiteX11" fmla="*/ 1343025 w 1724025"/>
                  <a:gd name="connsiteY11" fmla="*/ 69850 h 311150"/>
                  <a:gd name="connsiteX12" fmla="*/ 1485900 w 1724025"/>
                  <a:gd name="connsiteY12" fmla="*/ 34925 h 311150"/>
                  <a:gd name="connsiteX13" fmla="*/ 1724025 w 1724025"/>
                  <a:gd name="connsiteY13" fmla="*/ 0 h 311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24025" h="311150">
                    <a:moveTo>
                      <a:pt x="0" y="174625"/>
                    </a:moveTo>
                    <a:lnTo>
                      <a:pt x="206375" y="171450"/>
                    </a:lnTo>
                    <a:lnTo>
                      <a:pt x="320675" y="187325"/>
                    </a:lnTo>
                    <a:lnTo>
                      <a:pt x="447675" y="250825"/>
                    </a:lnTo>
                    <a:lnTo>
                      <a:pt x="492125" y="282575"/>
                    </a:lnTo>
                    <a:lnTo>
                      <a:pt x="558800" y="304800"/>
                    </a:lnTo>
                    <a:lnTo>
                      <a:pt x="768350" y="295275"/>
                    </a:lnTo>
                    <a:lnTo>
                      <a:pt x="1003300" y="311150"/>
                    </a:lnTo>
                    <a:lnTo>
                      <a:pt x="1089025" y="298450"/>
                    </a:lnTo>
                    <a:lnTo>
                      <a:pt x="1143000" y="238125"/>
                    </a:lnTo>
                    <a:lnTo>
                      <a:pt x="1231900" y="139700"/>
                    </a:lnTo>
                    <a:lnTo>
                      <a:pt x="1343025" y="69850"/>
                    </a:lnTo>
                    <a:lnTo>
                      <a:pt x="1485900" y="34925"/>
                    </a:lnTo>
                    <a:lnTo>
                      <a:pt x="1724025" y="0"/>
                    </a:lnTo>
                  </a:path>
                </a:pathLst>
              </a:custGeom>
              <a:ln w="12700" cmpd="sng">
                <a:solidFill>
                  <a:srgbClr val="FF0000"/>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dirty="0"/>
              </a:p>
            </p:txBody>
          </p:sp>
          <p:sp>
            <p:nvSpPr>
              <p:cNvPr id="87" name="Freeform 86"/>
              <p:cNvSpPr/>
              <p:nvPr/>
            </p:nvSpPr>
            <p:spPr>
              <a:xfrm>
                <a:off x="1873250" y="2590800"/>
                <a:ext cx="4492625" cy="222250"/>
              </a:xfrm>
              <a:custGeom>
                <a:avLst/>
                <a:gdLst>
                  <a:gd name="connsiteX0" fmla="*/ 0 w 4492625"/>
                  <a:gd name="connsiteY0" fmla="*/ 200025 h 222250"/>
                  <a:gd name="connsiteX1" fmla="*/ 120650 w 4492625"/>
                  <a:gd name="connsiteY1" fmla="*/ 187325 h 222250"/>
                  <a:gd name="connsiteX2" fmla="*/ 269875 w 4492625"/>
                  <a:gd name="connsiteY2" fmla="*/ 174625 h 222250"/>
                  <a:gd name="connsiteX3" fmla="*/ 454025 w 4492625"/>
                  <a:gd name="connsiteY3" fmla="*/ 180975 h 222250"/>
                  <a:gd name="connsiteX4" fmla="*/ 520700 w 4492625"/>
                  <a:gd name="connsiteY4" fmla="*/ 203200 h 222250"/>
                  <a:gd name="connsiteX5" fmla="*/ 542925 w 4492625"/>
                  <a:gd name="connsiteY5" fmla="*/ 222250 h 222250"/>
                  <a:gd name="connsiteX6" fmla="*/ 615950 w 4492625"/>
                  <a:gd name="connsiteY6" fmla="*/ 222250 h 222250"/>
                  <a:gd name="connsiteX7" fmla="*/ 790575 w 4492625"/>
                  <a:gd name="connsiteY7" fmla="*/ 196850 h 222250"/>
                  <a:gd name="connsiteX8" fmla="*/ 996950 w 4492625"/>
                  <a:gd name="connsiteY8" fmla="*/ 177800 h 222250"/>
                  <a:gd name="connsiteX9" fmla="*/ 1250950 w 4492625"/>
                  <a:gd name="connsiteY9" fmla="*/ 180975 h 222250"/>
                  <a:gd name="connsiteX10" fmla="*/ 1412875 w 4492625"/>
                  <a:gd name="connsiteY10" fmla="*/ 187325 h 222250"/>
                  <a:gd name="connsiteX11" fmla="*/ 1743075 w 4492625"/>
                  <a:gd name="connsiteY11" fmla="*/ 174625 h 222250"/>
                  <a:gd name="connsiteX12" fmla="*/ 2095500 w 4492625"/>
                  <a:gd name="connsiteY12" fmla="*/ 152400 h 222250"/>
                  <a:gd name="connsiteX13" fmla="*/ 2384425 w 4492625"/>
                  <a:gd name="connsiteY13" fmla="*/ 139700 h 222250"/>
                  <a:gd name="connsiteX14" fmla="*/ 2844800 w 4492625"/>
                  <a:gd name="connsiteY14" fmla="*/ 127000 h 222250"/>
                  <a:gd name="connsiteX15" fmla="*/ 3114675 w 4492625"/>
                  <a:gd name="connsiteY15" fmla="*/ 123825 h 222250"/>
                  <a:gd name="connsiteX16" fmla="*/ 3349625 w 4492625"/>
                  <a:gd name="connsiteY16" fmla="*/ 117475 h 222250"/>
                  <a:gd name="connsiteX17" fmla="*/ 3559175 w 4492625"/>
                  <a:gd name="connsiteY17" fmla="*/ 104775 h 222250"/>
                  <a:gd name="connsiteX18" fmla="*/ 3762375 w 4492625"/>
                  <a:gd name="connsiteY18" fmla="*/ 95250 h 222250"/>
                  <a:gd name="connsiteX19" fmla="*/ 3975100 w 4492625"/>
                  <a:gd name="connsiteY19" fmla="*/ 95250 h 222250"/>
                  <a:gd name="connsiteX20" fmla="*/ 4194175 w 4492625"/>
                  <a:gd name="connsiteY20" fmla="*/ 82550 h 222250"/>
                  <a:gd name="connsiteX21" fmla="*/ 4276725 w 4492625"/>
                  <a:gd name="connsiteY21" fmla="*/ 69850 h 222250"/>
                  <a:gd name="connsiteX22" fmla="*/ 4365625 w 4492625"/>
                  <a:gd name="connsiteY22" fmla="*/ 44450 h 222250"/>
                  <a:gd name="connsiteX23" fmla="*/ 4413250 w 4492625"/>
                  <a:gd name="connsiteY23" fmla="*/ 9525 h 222250"/>
                  <a:gd name="connsiteX24" fmla="*/ 4492625 w 4492625"/>
                  <a:gd name="connsiteY24" fmla="*/ 0 h 222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492625" h="222250">
                    <a:moveTo>
                      <a:pt x="0" y="200025"/>
                    </a:moveTo>
                    <a:lnTo>
                      <a:pt x="120650" y="187325"/>
                    </a:lnTo>
                    <a:lnTo>
                      <a:pt x="269875" y="174625"/>
                    </a:lnTo>
                    <a:lnTo>
                      <a:pt x="454025" y="180975"/>
                    </a:lnTo>
                    <a:lnTo>
                      <a:pt x="520700" y="203200"/>
                    </a:lnTo>
                    <a:lnTo>
                      <a:pt x="542925" y="222250"/>
                    </a:lnTo>
                    <a:lnTo>
                      <a:pt x="615950" y="222250"/>
                    </a:lnTo>
                    <a:lnTo>
                      <a:pt x="790575" y="196850"/>
                    </a:lnTo>
                    <a:lnTo>
                      <a:pt x="996950" y="177800"/>
                    </a:lnTo>
                    <a:lnTo>
                      <a:pt x="1250950" y="180975"/>
                    </a:lnTo>
                    <a:lnTo>
                      <a:pt x="1412875" y="187325"/>
                    </a:lnTo>
                    <a:lnTo>
                      <a:pt x="1743075" y="174625"/>
                    </a:lnTo>
                    <a:lnTo>
                      <a:pt x="2095500" y="152400"/>
                    </a:lnTo>
                    <a:lnTo>
                      <a:pt x="2384425" y="139700"/>
                    </a:lnTo>
                    <a:lnTo>
                      <a:pt x="2844800" y="127000"/>
                    </a:lnTo>
                    <a:lnTo>
                      <a:pt x="3114675" y="123825"/>
                    </a:lnTo>
                    <a:lnTo>
                      <a:pt x="3349625" y="117475"/>
                    </a:lnTo>
                    <a:lnTo>
                      <a:pt x="3559175" y="104775"/>
                    </a:lnTo>
                    <a:lnTo>
                      <a:pt x="3762375" y="95250"/>
                    </a:lnTo>
                    <a:lnTo>
                      <a:pt x="3975100" y="95250"/>
                    </a:lnTo>
                    <a:lnTo>
                      <a:pt x="4194175" y="82550"/>
                    </a:lnTo>
                    <a:lnTo>
                      <a:pt x="4276725" y="69850"/>
                    </a:lnTo>
                    <a:lnTo>
                      <a:pt x="4365625" y="44450"/>
                    </a:lnTo>
                    <a:lnTo>
                      <a:pt x="4413250" y="9525"/>
                    </a:lnTo>
                    <a:lnTo>
                      <a:pt x="4492625" y="0"/>
                    </a:lnTo>
                  </a:path>
                </a:pathLst>
              </a:custGeom>
              <a:ln w="12700" cmpd="sng">
                <a:solidFill>
                  <a:srgbClr val="FF0000"/>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dirty="0"/>
              </a:p>
            </p:txBody>
          </p:sp>
          <p:sp>
            <p:nvSpPr>
              <p:cNvPr id="88" name="Freeform 87"/>
              <p:cNvSpPr/>
              <p:nvPr/>
            </p:nvSpPr>
            <p:spPr>
              <a:xfrm>
                <a:off x="8083550" y="2419350"/>
                <a:ext cx="958850" cy="149225"/>
              </a:xfrm>
              <a:custGeom>
                <a:avLst/>
                <a:gdLst>
                  <a:gd name="connsiteX0" fmla="*/ 0 w 958850"/>
                  <a:gd name="connsiteY0" fmla="*/ 0 h 149225"/>
                  <a:gd name="connsiteX1" fmla="*/ 225425 w 958850"/>
                  <a:gd name="connsiteY1" fmla="*/ 6350 h 149225"/>
                  <a:gd name="connsiteX2" fmla="*/ 390525 w 958850"/>
                  <a:gd name="connsiteY2" fmla="*/ 12700 h 149225"/>
                  <a:gd name="connsiteX3" fmla="*/ 520700 w 958850"/>
                  <a:gd name="connsiteY3" fmla="*/ 15875 h 149225"/>
                  <a:gd name="connsiteX4" fmla="*/ 593725 w 958850"/>
                  <a:gd name="connsiteY4" fmla="*/ 76200 h 149225"/>
                  <a:gd name="connsiteX5" fmla="*/ 657225 w 958850"/>
                  <a:gd name="connsiteY5" fmla="*/ 98425 h 149225"/>
                  <a:gd name="connsiteX6" fmla="*/ 758825 w 958850"/>
                  <a:gd name="connsiteY6" fmla="*/ 123825 h 149225"/>
                  <a:gd name="connsiteX7" fmla="*/ 857250 w 958850"/>
                  <a:gd name="connsiteY7" fmla="*/ 136525 h 149225"/>
                  <a:gd name="connsiteX8" fmla="*/ 958850 w 958850"/>
                  <a:gd name="connsiteY8" fmla="*/ 149225 h 149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58850" h="149225">
                    <a:moveTo>
                      <a:pt x="0" y="0"/>
                    </a:moveTo>
                    <a:lnTo>
                      <a:pt x="225425" y="6350"/>
                    </a:lnTo>
                    <a:lnTo>
                      <a:pt x="390525" y="12700"/>
                    </a:lnTo>
                    <a:lnTo>
                      <a:pt x="520700" y="15875"/>
                    </a:lnTo>
                    <a:lnTo>
                      <a:pt x="593725" y="76200"/>
                    </a:lnTo>
                    <a:lnTo>
                      <a:pt x="657225" y="98425"/>
                    </a:lnTo>
                    <a:lnTo>
                      <a:pt x="758825" y="123825"/>
                    </a:lnTo>
                    <a:lnTo>
                      <a:pt x="857250" y="136525"/>
                    </a:lnTo>
                    <a:lnTo>
                      <a:pt x="958850" y="149225"/>
                    </a:lnTo>
                  </a:path>
                </a:pathLst>
              </a:custGeom>
              <a:ln w="12700" cmpd="sng">
                <a:solidFill>
                  <a:srgbClr val="FF0000"/>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dirty="0"/>
              </a:p>
            </p:txBody>
          </p:sp>
        </p:grpSp>
        <p:grpSp>
          <p:nvGrpSpPr>
            <p:cNvPr id="89" name="Group 88"/>
            <p:cNvGrpSpPr/>
            <p:nvPr/>
          </p:nvGrpSpPr>
          <p:grpSpPr>
            <a:xfrm>
              <a:off x="479703" y="1414773"/>
              <a:ext cx="8489672" cy="393700"/>
              <a:chOff x="479703" y="2400300"/>
              <a:chExt cx="8489672" cy="393700"/>
            </a:xfrm>
          </p:grpSpPr>
          <p:sp>
            <p:nvSpPr>
              <p:cNvPr id="90" name="Freeform 89"/>
              <p:cNvSpPr/>
              <p:nvPr/>
            </p:nvSpPr>
            <p:spPr>
              <a:xfrm>
                <a:off x="479703" y="2629345"/>
                <a:ext cx="1374775" cy="69850"/>
              </a:xfrm>
              <a:custGeom>
                <a:avLst/>
                <a:gdLst>
                  <a:gd name="connsiteX0" fmla="*/ 1374775 w 1374775"/>
                  <a:gd name="connsiteY0" fmla="*/ 34925 h 69850"/>
                  <a:gd name="connsiteX1" fmla="*/ 1066800 w 1374775"/>
                  <a:gd name="connsiteY1" fmla="*/ 22225 h 69850"/>
                  <a:gd name="connsiteX2" fmla="*/ 835025 w 1374775"/>
                  <a:gd name="connsiteY2" fmla="*/ 0 h 69850"/>
                  <a:gd name="connsiteX3" fmla="*/ 619125 w 1374775"/>
                  <a:gd name="connsiteY3" fmla="*/ 9525 h 69850"/>
                  <a:gd name="connsiteX4" fmla="*/ 260350 w 1374775"/>
                  <a:gd name="connsiteY4" fmla="*/ 25400 h 69850"/>
                  <a:gd name="connsiteX5" fmla="*/ 0 w 1374775"/>
                  <a:gd name="connsiteY5" fmla="*/ 69850 h 69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4775" h="69850">
                    <a:moveTo>
                      <a:pt x="1374775" y="34925"/>
                    </a:moveTo>
                    <a:lnTo>
                      <a:pt x="1066800" y="22225"/>
                    </a:lnTo>
                    <a:lnTo>
                      <a:pt x="835025" y="0"/>
                    </a:lnTo>
                    <a:lnTo>
                      <a:pt x="619125" y="9525"/>
                    </a:lnTo>
                    <a:lnTo>
                      <a:pt x="260350" y="25400"/>
                    </a:lnTo>
                    <a:lnTo>
                      <a:pt x="0" y="69850"/>
                    </a:lnTo>
                  </a:path>
                </a:pathLst>
              </a:custGeom>
              <a:ln w="12700" cmpd="sng">
                <a:solidFill>
                  <a:srgbClr val="77933C"/>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dirty="0"/>
              </a:p>
            </p:txBody>
          </p:sp>
          <p:sp>
            <p:nvSpPr>
              <p:cNvPr id="91" name="Freeform 90"/>
              <p:cNvSpPr/>
              <p:nvPr/>
            </p:nvSpPr>
            <p:spPr>
              <a:xfrm>
                <a:off x="1844675" y="2660650"/>
                <a:ext cx="2946400" cy="133350"/>
              </a:xfrm>
              <a:custGeom>
                <a:avLst/>
                <a:gdLst>
                  <a:gd name="connsiteX0" fmla="*/ 0 w 2946400"/>
                  <a:gd name="connsiteY0" fmla="*/ 0 h 133350"/>
                  <a:gd name="connsiteX1" fmla="*/ 79375 w 2946400"/>
                  <a:gd name="connsiteY1" fmla="*/ 34925 h 133350"/>
                  <a:gd name="connsiteX2" fmla="*/ 196850 w 2946400"/>
                  <a:gd name="connsiteY2" fmla="*/ 60325 h 133350"/>
                  <a:gd name="connsiteX3" fmla="*/ 339725 w 2946400"/>
                  <a:gd name="connsiteY3" fmla="*/ 60325 h 133350"/>
                  <a:gd name="connsiteX4" fmla="*/ 406400 w 2946400"/>
                  <a:gd name="connsiteY4" fmla="*/ 85725 h 133350"/>
                  <a:gd name="connsiteX5" fmla="*/ 441325 w 2946400"/>
                  <a:gd name="connsiteY5" fmla="*/ 98425 h 133350"/>
                  <a:gd name="connsiteX6" fmla="*/ 508000 w 2946400"/>
                  <a:gd name="connsiteY6" fmla="*/ 95250 h 133350"/>
                  <a:gd name="connsiteX7" fmla="*/ 565150 w 2946400"/>
                  <a:gd name="connsiteY7" fmla="*/ 123825 h 133350"/>
                  <a:gd name="connsiteX8" fmla="*/ 590550 w 2946400"/>
                  <a:gd name="connsiteY8" fmla="*/ 133350 h 133350"/>
                  <a:gd name="connsiteX9" fmla="*/ 685800 w 2946400"/>
                  <a:gd name="connsiteY9" fmla="*/ 130175 h 133350"/>
                  <a:gd name="connsiteX10" fmla="*/ 857250 w 2946400"/>
                  <a:gd name="connsiteY10" fmla="*/ 107950 h 133350"/>
                  <a:gd name="connsiteX11" fmla="*/ 1031875 w 2946400"/>
                  <a:gd name="connsiteY11" fmla="*/ 92075 h 133350"/>
                  <a:gd name="connsiteX12" fmla="*/ 1133475 w 2946400"/>
                  <a:gd name="connsiteY12" fmla="*/ 88900 h 133350"/>
                  <a:gd name="connsiteX13" fmla="*/ 1266825 w 2946400"/>
                  <a:gd name="connsiteY13" fmla="*/ 85725 h 133350"/>
                  <a:gd name="connsiteX14" fmla="*/ 1371600 w 2946400"/>
                  <a:gd name="connsiteY14" fmla="*/ 101600 h 133350"/>
                  <a:gd name="connsiteX15" fmla="*/ 1622425 w 2946400"/>
                  <a:gd name="connsiteY15" fmla="*/ 92075 h 133350"/>
                  <a:gd name="connsiteX16" fmla="*/ 1873250 w 2946400"/>
                  <a:gd name="connsiteY16" fmla="*/ 82550 h 133350"/>
                  <a:gd name="connsiteX17" fmla="*/ 2171700 w 2946400"/>
                  <a:gd name="connsiteY17" fmla="*/ 63500 h 133350"/>
                  <a:gd name="connsiteX18" fmla="*/ 2466975 w 2946400"/>
                  <a:gd name="connsiteY18" fmla="*/ 50800 h 133350"/>
                  <a:gd name="connsiteX19" fmla="*/ 2746375 w 2946400"/>
                  <a:gd name="connsiteY19" fmla="*/ 41275 h 133350"/>
                  <a:gd name="connsiteX20" fmla="*/ 2946400 w 2946400"/>
                  <a:gd name="connsiteY20" fmla="*/ 41275 h 133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946400" h="133350">
                    <a:moveTo>
                      <a:pt x="0" y="0"/>
                    </a:moveTo>
                    <a:lnTo>
                      <a:pt x="79375" y="34925"/>
                    </a:lnTo>
                    <a:lnTo>
                      <a:pt x="196850" y="60325"/>
                    </a:lnTo>
                    <a:lnTo>
                      <a:pt x="339725" y="60325"/>
                    </a:lnTo>
                    <a:lnTo>
                      <a:pt x="406400" y="85725"/>
                    </a:lnTo>
                    <a:lnTo>
                      <a:pt x="441325" y="98425"/>
                    </a:lnTo>
                    <a:lnTo>
                      <a:pt x="508000" y="95250"/>
                    </a:lnTo>
                    <a:lnTo>
                      <a:pt x="565150" y="123825"/>
                    </a:lnTo>
                    <a:lnTo>
                      <a:pt x="590550" y="133350"/>
                    </a:lnTo>
                    <a:lnTo>
                      <a:pt x="685800" y="130175"/>
                    </a:lnTo>
                    <a:lnTo>
                      <a:pt x="857250" y="107950"/>
                    </a:lnTo>
                    <a:lnTo>
                      <a:pt x="1031875" y="92075"/>
                    </a:lnTo>
                    <a:lnTo>
                      <a:pt x="1133475" y="88900"/>
                    </a:lnTo>
                    <a:lnTo>
                      <a:pt x="1266825" y="85725"/>
                    </a:lnTo>
                    <a:lnTo>
                      <a:pt x="1371600" y="101600"/>
                    </a:lnTo>
                    <a:lnTo>
                      <a:pt x="1622425" y="92075"/>
                    </a:lnTo>
                    <a:lnTo>
                      <a:pt x="1873250" y="82550"/>
                    </a:lnTo>
                    <a:lnTo>
                      <a:pt x="2171700" y="63500"/>
                    </a:lnTo>
                    <a:lnTo>
                      <a:pt x="2466975" y="50800"/>
                    </a:lnTo>
                    <a:lnTo>
                      <a:pt x="2746375" y="41275"/>
                    </a:lnTo>
                    <a:lnTo>
                      <a:pt x="2946400" y="41275"/>
                    </a:lnTo>
                  </a:path>
                </a:pathLst>
              </a:custGeom>
              <a:ln w="12700" cmpd="sng">
                <a:solidFill>
                  <a:schemeClr val="accent3">
                    <a:lumMod val="75000"/>
                  </a:schemeClr>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dirty="0"/>
              </a:p>
            </p:txBody>
          </p:sp>
          <p:sp>
            <p:nvSpPr>
              <p:cNvPr id="92" name="Freeform 91"/>
              <p:cNvSpPr/>
              <p:nvPr/>
            </p:nvSpPr>
            <p:spPr>
              <a:xfrm>
                <a:off x="4772025" y="2400300"/>
                <a:ext cx="4197350" cy="298450"/>
              </a:xfrm>
              <a:custGeom>
                <a:avLst/>
                <a:gdLst>
                  <a:gd name="connsiteX0" fmla="*/ 0 w 4197350"/>
                  <a:gd name="connsiteY0" fmla="*/ 298450 h 298450"/>
                  <a:gd name="connsiteX1" fmla="*/ 263525 w 4197350"/>
                  <a:gd name="connsiteY1" fmla="*/ 295275 h 298450"/>
                  <a:gd name="connsiteX2" fmla="*/ 565150 w 4197350"/>
                  <a:gd name="connsiteY2" fmla="*/ 282575 h 298450"/>
                  <a:gd name="connsiteX3" fmla="*/ 841375 w 4197350"/>
                  <a:gd name="connsiteY3" fmla="*/ 260350 h 298450"/>
                  <a:gd name="connsiteX4" fmla="*/ 1035050 w 4197350"/>
                  <a:gd name="connsiteY4" fmla="*/ 266700 h 298450"/>
                  <a:gd name="connsiteX5" fmla="*/ 1206500 w 4197350"/>
                  <a:gd name="connsiteY5" fmla="*/ 254000 h 298450"/>
                  <a:gd name="connsiteX6" fmla="*/ 1327150 w 4197350"/>
                  <a:gd name="connsiteY6" fmla="*/ 247650 h 298450"/>
                  <a:gd name="connsiteX7" fmla="*/ 1406525 w 4197350"/>
                  <a:gd name="connsiteY7" fmla="*/ 241300 h 298450"/>
                  <a:gd name="connsiteX8" fmla="*/ 1466850 w 4197350"/>
                  <a:gd name="connsiteY8" fmla="*/ 209550 h 298450"/>
                  <a:gd name="connsiteX9" fmla="*/ 1511300 w 4197350"/>
                  <a:gd name="connsiteY9" fmla="*/ 180975 h 298450"/>
                  <a:gd name="connsiteX10" fmla="*/ 1574800 w 4197350"/>
                  <a:gd name="connsiteY10" fmla="*/ 171450 h 298450"/>
                  <a:gd name="connsiteX11" fmla="*/ 1673225 w 4197350"/>
                  <a:gd name="connsiteY11" fmla="*/ 180975 h 298450"/>
                  <a:gd name="connsiteX12" fmla="*/ 1857375 w 4197350"/>
                  <a:gd name="connsiteY12" fmla="*/ 171450 h 298450"/>
                  <a:gd name="connsiteX13" fmla="*/ 1927225 w 4197350"/>
                  <a:gd name="connsiteY13" fmla="*/ 193675 h 298450"/>
                  <a:gd name="connsiteX14" fmla="*/ 2003425 w 4197350"/>
                  <a:gd name="connsiteY14" fmla="*/ 200025 h 298450"/>
                  <a:gd name="connsiteX15" fmla="*/ 2073275 w 4197350"/>
                  <a:gd name="connsiteY15" fmla="*/ 203200 h 298450"/>
                  <a:gd name="connsiteX16" fmla="*/ 2212975 w 4197350"/>
                  <a:gd name="connsiteY16" fmla="*/ 184150 h 298450"/>
                  <a:gd name="connsiteX17" fmla="*/ 2419350 w 4197350"/>
                  <a:gd name="connsiteY17" fmla="*/ 161925 h 298450"/>
                  <a:gd name="connsiteX18" fmla="*/ 2673350 w 4197350"/>
                  <a:gd name="connsiteY18" fmla="*/ 149225 h 298450"/>
                  <a:gd name="connsiteX19" fmla="*/ 2794000 w 4197350"/>
                  <a:gd name="connsiteY19" fmla="*/ 130175 h 298450"/>
                  <a:gd name="connsiteX20" fmla="*/ 2886075 w 4197350"/>
                  <a:gd name="connsiteY20" fmla="*/ 101600 h 298450"/>
                  <a:gd name="connsiteX21" fmla="*/ 2987675 w 4197350"/>
                  <a:gd name="connsiteY21" fmla="*/ 53975 h 298450"/>
                  <a:gd name="connsiteX22" fmla="*/ 3117850 w 4197350"/>
                  <a:gd name="connsiteY22" fmla="*/ 25400 h 298450"/>
                  <a:gd name="connsiteX23" fmla="*/ 3282950 w 4197350"/>
                  <a:gd name="connsiteY23" fmla="*/ 9525 h 298450"/>
                  <a:gd name="connsiteX24" fmla="*/ 3441700 w 4197350"/>
                  <a:gd name="connsiteY24" fmla="*/ 0 h 298450"/>
                  <a:gd name="connsiteX25" fmla="*/ 3705225 w 4197350"/>
                  <a:gd name="connsiteY25" fmla="*/ 19050 h 298450"/>
                  <a:gd name="connsiteX26" fmla="*/ 3825875 w 4197350"/>
                  <a:gd name="connsiteY26" fmla="*/ 19050 h 298450"/>
                  <a:gd name="connsiteX27" fmla="*/ 3886200 w 4197350"/>
                  <a:gd name="connsiteY27" fmla="*/ 57150 h 298450"/>
                  <a:gd name="connsiteX28" fmla="*/ 3924300 w 4197350"/>
                  <a:gd name="connsiteY28" fmla="*/ 85725 h 298450"/>
                  <a:gd name="connsiteX29" fmla="*/ 3984625 w 4197350"/>
                  <a:gd name="connsiteY29" fmla="*/ 101600 h 298450"/>
                  <a:gd name="connsiteX30" fmla="*/ 4114800 w 4197350"/>
                  <a:gd name="connsiteY30" fmla="*/ 111125 h 298450"/>
                  <a:gd name="connsiteX31" fmla="*/ 4197350 w 4197350"/>
                  <a:gd name="connsiteY31" fmla="*/ 92075 h 298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4197350" h="298450">
                    <a:moveTo>
                      <a:pt x="0" y="298450"/>
                    </a:moveTo>
                    <a:lnTo>
                      <a:pt x="263525" y="295275"/>
                    </a:lnTo>
                    <a:lnTo>
                      <a:pt x="565150" y="282575"/>
                    </a:lnTo>
                    <a:lnTo>
                      <a:pt x="841375" y="260350"/>
                    </a:lnTo>
                    <a:lnTo>
                      <a:pt x="1035050" y="266700"/>
                    </a:lnTo>
                    <a:lnTo>
                      <a:pt x="1206500" y="254000"/>
                    </a:lnTo>
                    <a:lnTo>
                      <a:pt x="1327150" y="247650"/>
                    </a:lnTo>
                    <a:lnTo>
                      <a:pt x="1406525" y="241300"/>
                    </a:lnTo>
                    <a:lnTo>
                      <a:pt x="1466850" y="209550"/>
                    </a:lnTo>
                    <a:lnTo>
                      <a:pt x="1511300" y="180975"/>
                    </a:lnTo>
                    <a:lnTo>
                      <a:pt x="1574800" y="171450"/>
                    </a:lnTo>
                    <a:lnTo>
                      <a:pt x="1673225" y="180975"/>
                    </a:lnTo>
                    <a:lnTo>
                      <a:pt x="1857375" y="171450"/>
                    </a:lnTo>
                    <a:lnTo>
                      <a:pt x="1927225" y="193675"/>
                    </a:lnTo>
                    <a:lnTo>
                      <a:pt x="2003425" y="200025"/>
                    </a:lnTo>
                    <a:lnTo>
                      <a:pt x="2073275" y="203200"/>
                    </a:lnTo>
                    <a:lnTo>
                      <a:pt x="2212975" y="184150"/>
                    </a:lnTo>
                    <a:lnTo>
                      <a:pt x="2419350" y="161925"/>
                    </a:lnTo>
                    <a:lnTo>
                      <a:pt x="2673350" y="149225"/>
                    </a:lnTo>
                    <a:lnTo>
                      <a:pt x="2794000" y="130175"/>
                    </a:lnTo>
                    <a:lnTo>
                      <a:pt x="2886075" y="101600"/>
                    </a:lnTo>
                    <a:lnTo>
                      <a:pt x="2987675" y="53975"/>
                    </a:lnTo>
                    <a:lnTo>
                      <a:pt x="3117850" y="25400"/>
                    </a:lnTo>
                    <a:lnTo>
                      <a:pt x="3282950" y="9525"/>
                    </a:lnTo>
                    <a:lnTo>
                      <a:pt x="3441700" y="0"/>
                    </a:lnTo>
                    <a:lnTo>
                      <a:pt x="3705225" y="19050"/>
                    </a:lnTo>
                    <a:lnTo>
                      <a:pt x="3825875" y="19050"/>
                    </a:lnTo>
                    <a:lnTo>
                      <a:pt x="3886200" y="57150"/>
                    </a:lnTo>
                    <a:lnTo>
                      <a:pt x="3924300" y="85725"/>
                    </a:lnTo>
                    <a:lnTo>
                      <a:pt x="3984625" y="101600"/>
                    </a:lnTo>
                    <a:lnTo>
                      <a:pt x="4114800" y="111125"/>
                    </a:lnTo>
                    <a:lnTo>
                      <a:pt x="4197350" y="92075"/>
                    </a:lnTo>
                  </a:path>
                </a:pathLst>
              </a:custGeom>
              <a:ln w="12700" cmpd="sng">
                <a:solidFill>
                  <a:srgbClr val="77933C"/>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dirty="0"/>
              </a:p>
            </p:txBody>
          </p:sp>
        </p:grpSp>
        <p:grpSp>
          <p:nvGrpSpPr>
            <p:cNvPr id="93" name="Group 92"/>
            <p:cNvGrpSpPr/>
            <p:nvPr/>
          </p:nvGrpSpPr>
          <p:grpSpPr>
            <a:xfrm>
              <a:off x="282575" y="1373498"/>
              <a:ext cx="8543925" cy="339725"/>
              <a:chOff x="282575" y="2359025"/>
              <a:chExt cx="8543925" cy="339725"/>
            </a:xfrm>
          </p:grpSpPr>
          <p:sp>
            <p:nvSpPr>
              <p:cNvPr id="94" name="Freeform 93"/>
              <p:cNvSpPr/>
              <p:nvPr/>
            </p:nvSpPr>
            <p:spPr>
              <a:xfrm>
                <a:off x="282575" y="2505075"/>
                <a:ext cx="4540250" cy="193675"/>
              </a:xfrm>
              <a:custGeom>
                <a:avLst/>
                <a:gdLst>
                  <a:gd name="connsiteX0" fmla="*/ 0 w 4540250"/>
                  <a:gd name="connsiteY0" fmla="*/ 193675 h 193675"/>
                  <a:gd name="connsiteX1" fmla="*/ 171450 w 4540250"/>
                  <a:gd name="connsiteY1" fmla="*/ 149225 h 193675"/>
                  <a:gd name="connsiteX2" fmla="*/ 361950 w 4540250"/>
                  <a:gd name="connsiteY2" fmla="*/ 107950 h 193675"/>
                  <a:gd name="connsiteX3" fmla="*/ 631825 w 4540250"/>
                  <a:gd name="connsiteY3" fmla="*/ 101600 h 193675"/>
                  <a:gd name="connsiteX4" fmla="*/ 927100 w 4540250"/>
                  <a:gd name="connsiteY4" fmla="*/ 88900 h 193675"/>
                  <a:gd name="connsiteX5" fmla="*/ 1254125 w 4540250"/>
                  <a:gd name="connsiteY5" fmla="*/ 79375 h 193675"/>
                  <a:gd name="connsiteX6" fmla="*/ 1616075 w 4540250"/>
                  <a:gd name="connsiteY6" fmla="*/ 95250 h 193675"/>
                  <a:gd name="connsiteX7" fmla="*/ 1790700 w 4540250"/>
                  <a:gd name="connsiteY7" fmla="*/ 114300 h 193675"/>
                  <a:gd name="connsiteX8" fmla="*/ 1914525 w 4540250"/>
                  <a:gd name="connsiteY8" fmla="*/ 98425 h 193675"/>
                  <a:gd name="connsiteX9" fmla="*/ 2085975 w 4540250"/>
                  <a:gd name="connsiteY9" fmla="*/ 85725 h 193675"/>
                  <a:gd name="connsiteX10" fmla="*/ 2232025 w 4540250"/>
                  <a:gd name="connsiteY10" fmla="*/ 79375 h 193675"/>
                  <a:gd name="connsiteX11" fmla="*/ 2365375 w 4540250"/>
                  <a:gd name="connsiteY11" fmla="*/ 76200 h 193675"/>
                  <a:gd name="connsiteX12" fmla="*/ 2508250 w 4540250"/>
                  <a:gd name="connsiteY12" fmla="*/ 76200 h 193675"/>
                  <a:gd name="connsiteX13" fmla="*/ 2689225 w 4540250"/>
                  <a:gd name="connsiteY13" fmla="*/ 76200 h 193675"/>
                  <a:gd name="connsiteX14" fmla="*/ 2844800 w 4540250"/>
                  <a:gd name="connsiteY14" fmla="*/ 60325 h 193675"/>
                  <a:gd name="connsiteX15" fmla="*/ 3048000 w 4540250"/>
                  <a:gd name="connsiteY15" fmla="*/ 53975 h 193675"/>
                  <a:gd name="connsiteX16" fmla="*/ 3260725 w 4540250"/>
                  <a:gd name="connsiteY16" fmla="*/ 53975 h 193675"/>
                  <a:gd name="connsiteX17" fmla="*/ 3571875 w 4540250"/>
                  <a:gd name="connsiteY17" fmla="*/ 63500 h 193675"/>
                  <a:gd name="connsiteX18" fmla="*/ 3790950 w 4540250"/>
                  <a:gd name="connsiteY18" fmla="*/ 50800 h 193675"/>
                  <a:gd name="connsiteX19" fmla="*/ 3971925 w 4540250"/>
                  <a:gd name="connsiteY19" fmla="*/ 31750 h 193675"/>
                  <a:gd name="connsiteX20" fmla="*/ 4171950 w 4540250"/>
                  <a:gd name="connsiteY20" fmla="*/ 9525 h 193675"/>
                  <a:gd name="connsiteX21" fmla="*/ 4397375 w 4540250"/>
                  <a:gd name="connsiteY21" fmla="*/ 9525 h 193675"/>
                  <a:gd name="connsiteX22" fmla="*/ 4540250 w 4540250"/>
                  <a:gd name="connsiteY22" fmla="*/ 0 h 193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4540250" h="193675">
                    <a:moveTo>
                      <a:pt x="0" y="193675"/>
                    </a:moveTo>
                    <a:lnTo>
                      <a:pt x="171450" y="149225"/>
                    </a:lnTo>
                    <a:lnTo>
                      <a:pt x="361950" y="107950"/>
                    </a:lnTo>
                    <a:lnTo>
                      <a:pt x="631825" y="101600"/>
                    </a:lnTo>
                    <a:lnTo>
                      <a:pt x="927100" y="88900"/>
                    </a:lnTo>
                    <a:lnTo>
                      <a:pt x="1254125" y="79375"/>
                    </a:lnTo>
                    <a:lnTo>
                      <a:pt x="1616075" y="95250"/>
                    </a:lnTo>
                    <a:lnTo>
                      <a:pt x="1790700" y="114300"/>
                    </a:lnTo>
                    <a:lnTo>
                      <a:pt x="1914525" y="98425"/>
                    </a:lnTo>
                    <a:lnTo>
                      <a:pt x="2085975" y="85725"/>
                    </a:lnTo>
                    <a:lnTo>
                      <a:pt x="2232025" y="79375"/>
                    </a:lnTo>
                    <a:lnTo>
                      <a:pt x="2365375" y="76200"/>
                    </a:lnTo>
                    <a:lnTo>
                      <a:pt x="2508250" y="76200"/>
                    </a:lnTo>
                    <a:lnTo>
                      <a:pt x="2689225" y="76200"/>
                    </a:lnTo>
                    <a:lnTo>
                      <a:pt x="2844800" y="60325"/>
                    </a:lnTo>
                    <a:lnTo>
                      <a:pt x="3048000" y="53975"/>
                    </a:lnTo>
                    <a:lnTo>
                      <a:pt x="3260725" y="53975"/>
                    </a:lnTo>
                    <a:lnTo>
                      <a:pt x="3571875" y="63500"/>
                    </a:lnTo>
                    <a:lnTo>
                      <a:pt x="3790950" y="50800"/>
                    </a:lnTo>
                    <a:lnTo>
                      <a:pt x="3971925" y="31750"/>
                    </a:lnTo>
                    <a:lnTo>
                      <a:pt x="4171950" y="9525"/>
                    </a:lnTo>
                    <a:lnTo>
                      <a:pt x="4397375" y="9525"/>
                    </a:lnTo>
                    <a:lnTo>
                      <a:pt x="4540250" y="0"/>
                    </a:lnTo>
                  </a:path>
                </a:pathLst>
              </a:custGeom>
              <a:ln w="12700" cmpd="sng"/>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dirty="0"/>
              </a:p>
            </p:txBody>
          </p:sp>
          <p:sp>
            <p:nvSpPr>
              <p:cNvPr id="95" name="Freeform 94"/>
              <p:cNvSpPr/>
              <p:nvPr/>
            </p:nvSpPr>
            <p:spPr>
              <a:xfrm>
                <a:off x="4797425" y="2359025"/>
                <a:ext cx="4029075" cy="146050"/>
              </a:xfrm>
              <a:custGeom>
                <a:avLst/>
                <a:gdLst>
                  <a:gd name="connsiteX0" fmla="*/ 0 w 4029075"/>
                  <a:gd name="connsiteY0" fmla="*/ 146050 h 146050"/>
                  <a:gd name="connsiteX1" fmla="*/ 269875 w 4029075"/>
                  <a:gd name="connsiteY1" fmla="*/ 130175 h 146050"/>
                  <a:gd name="connsiteX2" fmla="*/ 774700 w 4029075"/>
                  <a:gd name="connsiteY2" fmla="*/ 107950 h 146050"/>
                  <a:gd name="connsiteX3" fmla="*/ 1025525 w 4029075"/>
                  <a:gd name="connsiteY3" fmla="*/ 104775 h 146050"/>
                  <a:gd name="connsiteX4" fmla="*/ 1368425 w 4029075"/>
                  <a:gd name="connsiteY4" fmla="*/ 101600 h 146050"/>
                  <a:gd name="connsiteX5" fmla="*/ 1530350 w 4029075"/>
                  <a:gd name="connsiteY5" fmla="*/ 98425 h 146050"/>
                  <a:gd name="connsiteX6" fmla="*/ 1600200 w 4029075"/>
                  <a:gd name="connsiteY6" fmla="*/ 79375 h 146050"/>
                  <a:gd name="connsiteX7" fmla="*/ 1724025 w 4029075"/>
                  <a:gd name="connsiteY7" fmla="*/ 92075 h 146050"/>
                  <a:gd name="connsiteX8" fmla="*/ 1838325 w 4029075"/>
                  <a:gd name="connsiteY8" fmla="*/ 111125 h 146050"/>
                  <a:gd name="connsiteX9" fmla="*/ 2032000 w 4029075"/>
                  <a:gd name="connsiteY9" fmla="*/ 107950 h 146050"/>
                  <a:gd name="connsiteX10" fmla="*/ 2289175 w 4029075"/>
                  <a:gd name="connsiteY10" fmla="*/ 88900 h 146050"/>
                  <a:gd name="connsiteX11" fmla="*/ 2581275 w 4029075"/>
                  <a:gd name="connsiteY11" fmla="*/ 76200 h 146050"/>
                  <a:gd name="connsiteX12" fmla="*/ 2800350 w 4029075"/>
                  <a:gd name="connsiteY12" fmla="*/ 47625 h 146050"/>
                  <a:gd name="connsiteX13" fmla="*/ 3006725 w 4029075"/>
                  <a:gd name="connsiteY13" fmla="*/ 15875 h 146050"/>
                  <a:gd name="connsiteX14" fmla="*/ 3152775 w 4029075"/>
                  <a:gd name="connsiteY14" fmla="*/ 0 h 146050"/>
                  <a:gd name="connsiteX15" fmla="*/ 3381375 w 4029075"/>
                  <a:gd name="connsiteY15" fmla="*/ 6350 h 146050"/>
                  <a:gd name="connsiteX16" fmla="*/ 3625850 w 4029075"/>
                  <a:gd name="connsiteY16" fmla="*/ 28575 h 146050"/>
                  <a:gd name="connsiteX17" fmla="*/ 3857625 w 4029075"/>
                  <a:gd name="connsiteY17" fmla="*/ 31750 h 146050"/>
                  <a:gd name="connsiteX18" fmla="*/ 4029075 w 4029075"/>
                  <a:gd name="connsiteY18" fmla="*/ 53975 h 146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029075" h="146050">
                    <a:moveTo>
                      <a:pt x="0" y="146050"/>
                    </a:moveTo>
                    <a:lnTo>
                      <a:pt x="269875" y="130175"/>
                    </a:lnTo>
                    <a:lnTo>
                      <a:pt x="774700" y="107950"/>
                    </a:lnTo>
                    <a:lnTo>
                      <a:pt x="1025525" y="104775"/>
                    </a:lnTo>
                    <a:lnTo>
                      <a:pt x="1368425" y="101600"/>
                    </a:lnTo>
                    <a:lnTo>
                      <a:pt x="1530350" y="98425"/>
                    </a:lnTo>
                    <a:lnTo>
                      <a:pt x="1600200" y="79375"/>
                    </a:lnTo>
                    <a:lnTo>
                      <a:pt x="1724025" y="92075"/>
                    </a:lnTo>
                    <a:lnTo>
                      <a:pt x="1838325" y="111125"/>
                    </a:lnTo>
                    <a:lnTo>
                      <a:pt x="2032000" y="107950"/>
                    </a:lnTo>
                    <a:lnTo>
                      <a:pt x="2289175" y="88900"/>
                    </a:lnTo>
                    <a:lnTo>
                      <a:pt x="2581275" y="76200"/>
                    </a:lnTo>
                    <a:lnTo>
                      <a:pt x="2800350" y="47625"/>
                    </a:lnTo>
                    <a:lnTo>
                      <a:pt x="3006725" y="15875"/>
                    </a:lnTo>
                    <a:lnTo>
                      <a:pt x="3152775" y="0"/>
                    </a:lnTo>
                    <a:lnTo>
                      <a:pt x="3381375" y="6350"/>
                    </a:lnTo>
                    <a:lnTo>
                      <a:pt x="3625850" y="28575"/>
                    </a:lnTo>
                    <a:lnTo>
                      <a:pt x="3857625" y="31750"/>
                    </a:lnTo>
                    <a:lnTo>
                      <a:pt x="4029075" y="53975"/>
                    </a:lnTo>
                  </a:path>
                </a:pathLst>
              </a:custGeom>
              <a:ln w="12700" cmpd="sng"/>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dirty="0"/>
              </a:p>
            </p:txBody>
          </p:sp>
        </p:grpSp>
        <p:sp>
          <p:nvSpPr>
            <p:cNvPr id="73" name="TextBox 72"/>
            <p:cNvSpPr txBox="1"/>
            <p:nvPr/>
          </p:nvSpPr>
          <p:spPr>
            <a:xfrm>
              <a:off x="-6053" y="1573352"/>
              <a:ext cx="412155" cy="246221"/>
            </a:xfrm>
            <a:prstGeom prst="rect">
              <a:avLst/>
            </a:prstGeom>
            <a:noFill/>
          </p:spPr>
          <p:txBody>
            <a:bodyPr wrap="none" rtlCol="0">
              <a:spAutoFit/>
            </a:bodyPr>
            <a:lstStyle/>
            <a:p>
              <a:r>
                <a:rPr lang="en-US" sz="1000" dirty="0" smtClean="0">
                  <a:solidFill>
                    <a:srgbClr val="FFFEBD"/>
                  </a:solidFill>
                </a:rPr>
                <a:t>MFS</a:t>
              </a:r>
              <a:endParaRPr lang="en-US" sz="1000" dirty="0">
                <a:solidFill>
                  <a:srgbClr val="FFFEBD"/>
                </a:solidFill>
              </a:endParaRPr>
            </a:p>
          </p:txBody>
        </p:sp>
        <p:sp>
          <p:nvSpPr>
            <p:cNvPr id="72" name="TextBox 71"/>
            <p:cNvSpPr txBox="1"/>
            <p:nvPr/>
          </p:nvSpPr>
          <p:spPr>
            <a:xfrm>
              <a:off x="368578" y="1598923"/>
              <a:ext cx="306081" cy="246221"/>
            </a:xfrm>
            <a:prstGeom prst="rect">
              <a:avLst/>
            </a:prstGeom>
            <a:noFill/>
          </p:spPr>
          <p:txBody>
            <a:bodyPr wrap="none" rtlCol="0">
              <a:spAutoFit/>
            </a:bodyPr>
            <a:lstStyle/>
            <a:p>
              <a:r>
                <a:rPr lang="en-US" sz="1000" dirty="0" smtClean="0">
                  <a:solidFill>
                    <a:srgbClr val="FFFEBD"/>
                  </a:solidFill>
                </a:rPr>
                <a:t>TS</a:t>
              </a:r>
              <a:endParaRPr lang="en-US" sz="1000" dirty="0">
                <a:solidFill>
                  <a:srgbClr val="FFFEBD"/>
                </a:solidFill>
              </a:endParaRPr>
            </a:p>
          </p:txBody>
        </p:sp>
        <p:sp>
          <p:nvSpPr>
            <p:cNvPr id="97" name="TextBox 96"/>
            <p:cNvSpPr txBox="1"/>
            <p:nvPr/>
          </p:nvSpPr>
          <p:spPr>
            <a:xfrm>
              <a:off x="6687030" y="1718567"/>
              <a:ext cx="705704" cy="246221"/>
            </a:xfrm>
            <a:prstGeom prst="rect">
              <a:avLst/>
            </a:prstGeom>
            <a:noFill/>
          </p:spPr>
          <p:txBody>
            <a:bodyPr wrap="none" rtlCol="0">
              <a:spAutoFit/>
            </a:bodyPr>
            <a:lstStyle/>
            <a:p>
              <a:r>
                <a:rPr lang="en-US" sz="1000" dirty="0" smtClean="0">
                  <a:solidFill>
                    <a:srgbClr val="FFFEBD"/>
                  </a:solidFill>
                </a:rPr>
                <a:t>Shoreface</a:t>
              </a:r>
              <a:endParaRPr lang="en-US" sz="1000" dirty="0">
                <a:solidFill>
                  <a:srgbClr val="FFFEBD"/>
                </a:solidFill>
              </a:endParaRPr>
            </a:p>
          </p:txBody>
        </p:sp>
        <p:sp>
          <p:nvSpPr>
            <p:cNvPr id="98" name="TextBox 97"/>
            <p:cNvSpPr txBox="1"/>
            <p:nvPr/>
          </p:nvSpPr>
          <p:spPr>
            <a:xfrm>
              <a:off x="6890005" y="1526321"/>
              <a:ext cx="518604" cy="246221"/>
            </a:xfrm>
            <a:prstGeom prst="rect">
              <a:avLst/>
            </a:prstGeom>
            <a:noFill/>
          </p:spPr>
          <p:txBody>
            <a:bodyPr wrap="none" rtlCol="0">
              <a:spAutoFit/>
            </a:bodyPr>
            <a:lstStyle/>
            <a:p>
              <a:r>
                <a:rPr lang="en-US" sz="1000" dirty="0" smtClean="0">
                  <a:solidFill>
                    <a:srgbClr val="FFFEBD"/>
                  </a:solidFill>
                </a:rPr>
                <a:t>Fluvial</a:t>
              </a:r>
              <a:endParaRPr lang="en-US" sz="1000" dirty="0">
                <a:solidFill>
                  <a:srgbClr val="FFFEBD"/>
                </a:solidFill>
              </a:endParaRPr>
            </a:p>
          </p:txBody>
        </p:sp>
        <p:sp>
          <p:nvSpPr>
            <p:cNvPr id="99" name="TextBox 98"/>
            <p:cNvSpPr txBox="1"/>
            <p:nvPr/>
          </p:nvSpPr>
          <p:spPr>
            <a:xfrm>
              <a:off x="7542795" y="1126270"/>
              <a:ext cx="998002" cy="246221"/>
            </a:xfrm>
            <a:prstGeom prst="rect">
              <a:avLst/>
            </a:prstGeom>
            <a:noFill/>
          </p:spPr>
          <p:txBody>
            <a:bodyPr wrap="none" rtlCol="0">
              <a:spAutoFit/>
            </a:bodyPr>
            <a:lstStyle/>
            <a:p>
              <a:r>
                <a:rPr lang="en-US" sz="1000" dirty="0" smtClean="0">
                  <a:solidFill>
                    <a:srgbClr val="FFFEBD"/>
                  </a:solidFill>
                </a:rPr>
                <a:t>Fluvial Deposits</a:t>
              </a:r>
              <a:endParaRPr lang="en-US" sz="1000" dirty="0">
                <a:solidFill>
                  <a:srgbClr val="FFFEBD"/>
                </a:solidFill>
              </a:endParaRPr>
            </a:p>
          </p:txBody>
        </p:sp>
        <p:sp>
          <p:nvSpPr>
            <p:cNvPr id="100" name="TextBox 99"/>
            <p:cNvSpPr txBox="1"/>
            <p:nvPr/>
          </p:nvSpPr>
          <p:spPr>
            <a:xfrm>
              <a:off x="7062300" y="1372491"/>
              <a:ext cx="638078" cy="246221"/>
            </a:xfrm>
            <a:prstGeom prst="rect">
              <a:avLst/>
            </a:prstGeom>
            <a:noFill/>
          </p:spPr>
          <p:txBody>
            <a:bodyPr wrap="none" rtlCol="0">
              <a:spAutoFit/>
            </a:bodyPr>
            <a:lstStyle/>
            <a:p>
              <a:r>
                <a:rPr lang="en-US" sz="1000" dirty="0" smtClean="0">
                  <a:solidFill>
                    <a:srgbClr val="FFFEBD"/>
                  </a:solidFill>
                </a:rPr>
                <a:t>Offshore</a:t>
              </a:r>
              <a:endParaRPr lang="en-US" sz="1000" dirty="0">
                <a:solidFill>
                  <a:srgbClr val="FFFEBD"/>
                </a:solidFill>
              </a:endParaRPr>
            </a:p>
          </p:txBody>
        </p:sp>
        <p:sp>
          <p:nvSpPr>
            <p:cNvPr id="102" name="TextBox 101"/>
            <p:cNvSpPr txBox="1"/>
            <p:nvPr/>
          </p:nvSpPr>
          <p:spPr>
            <a:xfrm>
              <a:off x="7189943" y="1242383"/>
              <a:ext cx="705704" cy="246221"/>
            </a:xfrm>
            <a:prstGeom prst="rect">
              <a:avLst/>
            </a:prstGeom>
            <a:noFill/>
          </p:spPr>
          <p:txBody>
            <a:bodyPr wrap="none" rtlCol="0">
              <a:spAutoFit/>
            </a:bodyPr>
            <a:lstStyle/>
            <a:p>
              <a:r>
                <a:rPr lang="en-US" sz="1000" dirty="0">
                  <a:solidFill>
                    <a:srgbClr val="FFFEBD"/>
                  </a:solidFill>
                </a:rPr>
                <a:t>S</a:t>
              </a:r>
              <a:r>
                <a:rPr lang="en-US" sz="1000" dirty="0" smtClean="0">
                  <a:solidFill>
                    <a:srgbClr val="FFFEBD"/>
                  </a:solidFill>
                </a:rPr>
                <a:t>horeface</a:t>
              </a:r>
              <a:endParaRPr lang="en-US" sz="1000" dirty="0">
                <a:solidFill>
                  <a:srgbClr val="FFFEBD"/>
                </a:solidFill>
              </a:endParaRPr>
            </a:p>
          </p:txBody>
        </p:sp>
        <p:cxnSp>
          <p:nvCxnSpPr>
            <p:cNvPr id="103" name="Straight Arrow Connector 102"/>
            <p:cNvCxnSpPr/>
            <p:nvPr/>
          </p:nvCxnSpPr>
          <p:spPr>
            <a:xfrm flipV="1">
              <a:off x="8200020" y="1488604"/>
              <a:ext cx="9525" cy="800748"/>
            </a:xfrm>
            <a:prstGeom prst="straightConnector1">
              <a:avLst/>
            </a:prstGeom>
            <a:ln w="12700" cmpd="sng">
              <a:solidFill>
                <a:srgbClr val="FFFEBD"/>
              </a:solidFill>
              <a:tailEnd type="arrow"/>
            </a:ln>
          </p:spPr>
          <p:style>
            <a:lnRef idx="2">
              <a:schemeClr val="accent1"/>
            </a:lnRef>
            <a:fillRef idx="0">
              <a:schemeClr val="accent1"/>
            </a:fillRef>
            <a:effectRef idx="1">
              <a:schemeClr val="accent1"/>
            </a:effectRef>
            <a:fontRef idx="minor">
              <a:schemeClr val="tx1"/>
            </a:fontRef>
          </p:style>
        </p:cxnSp>
        <p:cxnSp>
          <p:nvCxnSpPr>
            <p:cNvPr id="104" name="Straight Arrow Connector 103"/>
            <p:cNvCxnSpPr/>
            <p:nvPr/>
          </p:nvCxnSpPr>
          <p:spPr>
            <a:xfrm flipV="1">
              <a:off x="6961770" y="1258259"/>
              <a:ext cx="0" cy="330968"/>
            </a:xfrm>
            <a:prstGeom prst="straightConnector1">
              <a:avLst/>
            </a:prstGeom>
            <a:ln w="12700" cmpd="sng">
              <a:solidFill>
                <a:srgbClr val="FFFEBD"/>
              </a:solidFill>
              <a:tailEnd type="arrow"/>
            </a:ln>
          </p:spPr>
          <p:style>
            <a:lnRef idx="2">
              <a:schemeClr val="accent1"/>
            </a:lnRef>
            <a:fillRef idx="0">
              <a:schemeClr val="accent1"/>
            </a:fillRef>
            <a:effectRef idx="1">
              <a:schemeClr val="accent1"/>
            </a:effectRef>
            <a:fontRef idx="minor">
              <a:schemeClr val="tx1"/>
            </a:fontRef>
          </p:style>
        </p:cxnSp>
        <p:sp>
          <p:nvSpPr>
            <p:cNvPr id="105" name="TextBox 104"/>
            <p:cNvSpPr txBox="1"/>
            <p:nvPr/>
          </p:nvSpPr>
          <p:spPr>
            <a:xfrm>
              <a:off x="7607641" y="2219502"/>
              <a:ext cx="1293168" cy="400110"/>
            </a:xfrm>
            <a:prstGeom prst="rect">
              <a:avLst/>
            </a:prstGeom>
            <a:noFill/>
          </p:spPr>
          <p:txBody>
            <a:bodyPr wrap="square" rtlCol="0">
              <a:spAutoFit/>
            </a:bodyPr>
            <a:lstStyle/>
            <a:p>
              <a:pPr algn="ctr"/>
              <a:r>
                <a:rPr lang="en-US" sz="1000" dirty="0">
                  <a:solidFill>
                    <a:srgbClr val="FFFEBD"/>
                  </a:solidFill>
                </a:rPr>
                <a:t>S</a:t>
              </a:r>
              <a:r>
                <a:rPr lang="en-US" sz="1000" dirty="0" smtClean="0">
                  <a:solidFill>
                    <a:srgbClr val="FFFEBD"/>
                  </a:solidFill>
                </a:rPr>
                <a:t>hallowing-upward succession</a:t>
              </a:r>
              <a:endParaRPr lang="en-US" sz="1000" dirty="0">
                <a:solidFill>
                  <a:srgbClr val="FFFEBD"/>
                </a:solidFill>
              </a:endParaRPr>
            </a:p>
          </p:txBody>
        </p:sp>
        <p:sp>
          <p:nvSpPr>
            <p:cNvPr id="106" name="TextBox 105"/>
            <p:cNvSpPr txBox="1"/>
            <p:nvPr/>
          </p:nvSpPr>
          <p:spPr>
            <a:xfrm>
              <a:off x="5204869" y="1259968"/>
              <a:ext cx="1820606" cy="246221"/>
            </a:xfrm>
            <a:prstGeom prst="rect">
              <a:avLst/>
            </a:prstGeom>
            <a:noFill/>
          </p:spPr>
          <p:txBody>
            <a:bodyPr wrap="none" rtlCol="0">
              <a:spAutoFit/>
            </a:bodyPr>
            <a:lstStyle/>
            <a:p>
              <a:r>
                <a:rPr lang="en-US" sz="1000" dirty="0">
                  <a:solidFill>
                    <a:srgbClr val="FFFEBD"/>
                  </a:solidFill>
                </a:rPr>
                <a:t>S</a:t>
              </a:r>
              <a:r>
                <a:rPr lang="en-US" sz="1000" dirty="0" smtClean="0">
                  <a:solidFill>
                    <a:srgbClr val="FFFEBD"/>
                  </a:solidFill>
                </a:rPr>
                <a:t>hallowing-upward succession</a:t>
              </a:r>
              <a:endParaRPr lang="en-US" sz="1000" dirty="0">
                <a:solidFill>
                  <a:srgbClr val="FFFEBD"/>
                </a:solidFill>
              </a:endParaRPr>
            </a:p>
          </p:txBody>
        </p:sp>
      </p:grpSp>
      <p:grpSp>
        <p:nvGrpSpPr>
          <p:cNvPr id="142" name="Group 141"/>
          <p:cNvGrpSpPr/>
          <p:nvPr/>
        </p:nvGrpSpPr>
        <p:grpSpPr>
          <a:xfrm>
            <a:off x="333034" y="4862312"/>
            <a:ext cx="2533011" cy="1856963"/>
            <a:chOff x="92167" y="4862312"/>
            <a:chExt cx="2533011" cy="1856963"/>
          </a:xfrm>
        </p:grpSpPr>
        <p:pic>
          <p:nvPicPr>
            <p:cNvPr id="108" name="Picture 1" descr="P5290085.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50948" y="4862312"/>
              <a:ext cx="2474230" cy="1856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5" name="Freeform 114"/>
            <p:cNvSpPr/>
            <p:nvPr/>
          </p:nvSpPr>
          <p:spPr>
            <a:xfrm>
              <a:off x="149225" y="5638800"/>
              <a:ext cx="2368550" cy="307975"/>
            </a:xfrm>
            <a:custGeom>
              <a:avLst/>
              <a:gdLst>
                <a:gd name="connsiteX0" fmla="*/ 0 w 2368550"/>
                <a:gd name="connsiteY0" fmla="*/ 307975 h 307975"/>
                <a:gd name="connsiteX1" fmla="*/ 161925 w 2368550"/>
                <a:gd name="connsiteY1" fmla="*/ 285750 h 307975"/>
                <a:gd name="connsiteX2" fmla="*/ 469900 w 2368550"/>
                <a:gd name="connsiteY2" fmla="*/ 257175 h 307975"/>
                <a:gd name="connsiteX3" fmla="*/ 727075 w 2368550"/>
                <a:gd name="connsiteY3" fmla="*/ 238125 h 307975"/>
                <a:gd name="connsiteX4" fmla="*/ 863600 w 2368550"/>
                <a:gd name="connsiteY4" fmla="*/ 219075 h 307975"/>
                <a:gd name="connsiteX5" fmla="*/ 1181100 w 2368550"/>
                <a:gd name="connsiteY5" fmla="*/ 180975 h 307975"/>
                <a:gd name="connsiteX6" fmla="*/ 1460500 w 2368550"/>
                <a:gd name="connsiteY6" fmla="*/ 155575 h 307975"/>
                <a:gd name="connsiteX7" fmla="*/ 1673225 w 2368550"/>
                <a:gd name="connsiteY7" fmla="*/ 120650 h 307975"/>
                <a:gd name="connsiteX8" fmla="*/ 1838325 w 2368550"/>
                <a:gd name="connsiteY8" fmla="*/ 114300 h 307975"/>
                <a:gd name="connsiteX9" fmla="*/ 2012950 w 2368550"/>
                <a:gd name="connsiteY9" fmla="*/ 82550 h 307975"/>
                <a:gd name="connsiteX10" fmla="*/ 2279650 w 2368550"/>
                <a:gd name="connsiteY10" fmla="*/ 25400 h 307975"/>
                <a:gd name="connsiteX11" fmla="*/ 2368550 w 2368550"/>
                <a:gd name="connsiteY11" fmla="*/ 0 h 307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68550" h="307975">
                  <a:moveTo>
                    <a:pt x="0" y="307975"/>
                  </a:moveTo>
                  <a:lnTo>
                    <a:pt x="161925" y="285750"/>
                  </a:lnTo>
                  <a:lnTo>
                    <a:pt x="469900" y="257175"/>
                  </a:lnTo>
                  <a:lnTo>
                    <a:pt x="727075" y="238125"/>
                  </a:lnTo>
                  <a:lnTo>
                    <a:pt x="863600" y="219075"/>
                  </a:lnTo>
                  <a:lnTo>
                    <a:pt x="1181100" y="180975"/>
                  </a:lnTo>
                  <a:lnTo>
                    <a:pt x="1460500" y="155575"/>
                  </a:lnTo>
                  <a:lnTo>
                    <a:pt x="1673225" y="120650"/>
                  </a:lnTo>
                  <a:lnTo>
                    <a:pt x="1838325" y="114300"/>
                  </a:lnTo>
                  <a:lnTo>
                    <a:pt x="2012950" y="82550"/>
                  </a:lnTo>
                  <a:lnTo>
                    <a:pt x="2279650" y="25400"/>
                  </a:lnTo>
                  <a:lnTo>
                    <a:pt x="2368550" y="0"/>
                  </a:lnTo>
                </a:path>
              </a:pathLst>
            </a:custGeom>
            <a:ln w="12700" cmpd="sng">
              <a:solidFill>
                <a:srgbClr val="FFFEBD"/>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dirty="0"/>
            </a:p>
          </p:txBody>
        </p:sp>
        <p:sp>
          <p:nvSpPr>
            <p:cNvPr id="116" name="TextBox 11"/>
            <p:cNvSpPr txBox="1">
              <a:spLocks noChangeArrowheads="1"/>
            </p:cNvSpPr>
            <p:nvPr/>
          </p:nvSpPr>
          <p:spPr bwMode="auto">
            <a:xfrm rot="21183627">
              <a:off x="101259" y="5739804"/>
              <a:ext cx="787395" cy="1846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US" sz="600" dirty="0" smtClean="0">
                  <a:solidFill>
                    <a:srgbClr val="FFFEBD"/>
                  </a:solidFill>
                </a:rPr>
                <a:t>More distal facies</a:t>
              </a:r>
              <a:endParaRPr lang="en-US" sz="600" dirty="0">
                <a:solidFill>
                  <a:srgbClr val="FFFEBD"/>
                </a:solidFill>
              </a:endParaRPr>
            </a:p>
          </p:txBody>
        </p:sp>
        <p:sp>
          <p:nvSpPr>
            <p:cNvPr id="117" name="TextBox 11"/>
            <p:cNvSpPr txBox="1">
              <a:spLocks noChangeArrowheads="1"/>
            </p:cNvSpPr>
            <p:nvPr/>
          </p:nvSpPr>
          <p:spPr bwMode="auto">
            <a:xfrm rot="21245358">
              <a:off x="92167" y="5873154"/>
              <a:ext cx="894483" cy="1846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US" sz="600" dirty="0" smtClean="0">
                  <a:solidFill>
                    <a:srgbClr val="FFFEBD"/>
                  </a:solidFill>
                </a:rPr>
                <a:t>More proximal facies</a:t>
              </a:r>
              <a:endParaRPr lang="en-US" sz="600" dirty="0">
                <a:solidFill>
                  <a:srgbClr val="FFFEBD"/>
                </a:solidFill>
              </a:endParaRPr>
            </a:p>
          </p:txBody>
        </p:sp>
        <p:sp>
          <p:nvSpPr>
            <p:cNvPr id="121" name="TextBox 120"/>
            <p:cNvSpPr txBox="1"/>
            <p:nvPr/>
          </p:nvSpPr>
          <p:spPr>
            <a:xfrm>
              <a:off x="150948" y="4868662"/>
              <a:ext cx="1287532" cy="276999"/>
            </a:xfrm>
            <a:prstGeom prst="rect">
              <a:avLst/>
            </a:prstGeom>
            <a:noFill/>
          </p:spPr>
          <p:txBody>
            <a:bodyPr wrap="none" rtlCol="0">
              <a:spAutoFit/>
            </a:bodyPr>
            <a:lstStyle/>
            <a:p>
              <a:r>
                <a:rPr lang="en-US" sz="1200" dirty="0" smtClean="0">
                  <a:solidFill>
                    <a:srgbClr val="FFFEBD"/>
                  </a:solidFill>
                </a:rPr>
                <a:t>Flooding Surfaces</a:t>
              </a:r>
              <a:endParaRPr lang="en-US" sz="1200" dirty="0">
                <a:solidFill>
                  <a:srgbClr val="FFFEBD"/>
                </a:solidFill>
              </a:endParaRPr>
            </a:p>
          </p:txBody>
        </p:sp>
      </p:grpSp>
      <p:grpSp>
        <p:nvGrpSpPr>
          <p:cNvPr id="143" name="Group 142"/>
          <p:cNvGrpSpPr/>
          <p:nvPr/>
        </p:nvGrpSpPr>
        <p:grpSpPr>
          <a:xfrm>
            <a:off x="3062469" y="4860524"/>
            <a:ext cx="3025362" cy="1858751"/>
            <a:chOff x="2770509" y="4860524"/>
            <a:chExt cx="3025362" cy="1858751"/>
          </a:xfrm>
        </p:grpSpPr>
        <p:pic>
          <p:nvPicPr>
            <p:cNvPr id="112" name="Picture 1"/>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2770509" y="4862312"/>
              <a:ext cx="3025362" cy="1856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8" name="Freeform 117"/>
            <p:cNvSpPr/>
            <p:nvPr/>
          </p:nvSpPr>
          <p:spPr>
            <a:xfrm>
              <a:off x="3282915" y="5483225"/>
              <a:ext cx="2511425" cy="85725"/>
            </a:xfrm>
            <a:custGeom>
              <a:avLst/>
              <a:gdLst>
                <a:gd name="connsiteX0" fmla="*/ 0 w 2511425"/>
                <a:gd name="connsiteY0" fmla="*/ 0 h 85725"/>
                <a:gd name="connsiteX1" fmla="*/ 139700 w 2511425"/>
                <a:gd name="connsiteY1" fmla="*/ 22225 h 85725"/>
                <a:gd name="connsiteX2" fmla="*/ 381000 w 2511425"/>
                <a:gd name="connsiteY2" fmla="*/ 28575 h 85725"/>
                <a:gd name="connsiteX3" fmla="*/ 669925 w 2511425"/>
                <a:gd name="connsiteY3" fmla="*/ 50800 h 85725"/>
                <a:gd name="connsiteX4" fmla="*/ 739775 w 2511425"/>
                <a:gd name="connsiteY4" fmla="*/ 50800 h 85725"/>
                <a:gd name="connsiteX5" fmla="*/ 866775 w 2511425"/>
                <a:gd name="connsiteY5" fmla="*/ 47625 h 85725"/>
                <a:gd name="connsiteX6" fmla="*/ 1044575 w 2511425"/>
                <a:gd name="connsiteY6" fmla="*/ 57150 h 85725"/>
                <a:gd name="connsiteX7" fmla="*/ 1244600 w 2511425"/>
                <a:gd name="connsiteY7" fmla="*/ 44450 h 85725"/>
                <a:gd name="connsiteX8" fmla="*/ 1381125 w 2511425"/>
                <a:gd name="connsiteY8" fmla="*/ 44450 h 85725"/>
                <a:gd name="connsiteX9" fmla="*/ 1552575 w 2511425"/>
                <a:gd name="connsiteY9" fmla="*/ 60325 h 85725"/>
                <a:gd name="connsiteX10" fmla="*/ 1717675 w 2511425"/>
                <a:gd name="connsiteY10" fmla="*/ 79375 h 85725"/>
                <a:gd name="connsiteX11" fmla="*/ 1866900 w 2511425"/>
                <a:gd name="connsiteY11" fmla="*/ 85725 h 85725"/>
                <a:gd name="connsiteX12" fmla="*/ 2051050 w 2511425"/>
                <a:gd name="connsiteY12" fmla="*/ 63500 h 85725"/>
                <a:gd name="connsiteX13" fmla="*/ 2171700 w 2511425"/>
                <a:gd name="connsiteY13" fmla="*/ 69850 h 85725"/>
                <a:gd name="connsiteX14" fmla="*/ 2279650 w 2511425"/>
                <a:gd name="connsiteY14" fmla="*/ 66675 h 85725"/>
                <a:gd name="connsiteX15" fmla="*/ 2428875 w 2511425"/>
                <a:gd name="connsiteY15" fmla="*/ 69850 h 85725"/>
                <a:gd name="connsiteX16" fmla="*/ 2511425 w 2511425"/>
                <a:gd name="connsiteY16" fmla="*/ 69850 h 857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11425" h="85725">
                  <a:moveTo>
                    <a:pt x="0" y="0"/>
                  </a:moveTo>
                  <a:lnTo>
                    <a:pt x="139700" y="22225"/>
                  </a:lnTo>
                  <a:lnTo>
                    <a:pt x="381000" y="28575"/>
                  </a:lnTo>
                  <a:lnTo>
                    <a:pt x="669925" y="50800"/>
                  </a:lnTo>
                  <a:lnTo>
                    <a:pt x="739775" y="50800"/>
                  </a:lnTo>
                  <a:lnTo>
                    <a:pt x="866775" y="47625"/>
                  </a:lnTo>
                  <a:lnTo>
                    <a:pt x="1044575" y="57150"/>
                  </a:lnTo>
                  <a:lnTo>
                    <a:pt x="1244600" y="44450"/>
                  </a:lnTo>
                  <a:lnTo>
                    <a:pt x="1381125" y="44450"/>
                  </a:lnTo>
                  <a:lnTo>
                    <a:pt x="1552575" y="60325"/>
                  </a:lnTo>
                  <a:lnTo>
                    <a:pt x="1717675" y="79375"/>
                  </a:lnTo>
                  <a:lnTo>
                    <a:pt x="1866900" y="85725"/>
                  </a:lnTo>
                  <a:lnTo>
                    <a:pt x="2051050" y="63500"/>
                  </a:lnTo>
                  <a:lnTo>
                    <a:pt x="2171700" y="69850"/>
                  </a:lnTo>
                  <a:lnTo>
                    <a:pt x="2279650" y="66675"/>
                  </a:lnTo>
                  <a:lnTo>
                    <a:pt x="2428875" y="69850"/>
                  </a:lnTo>
                  <a:lnTo>
                    <a:pt x="2511425" y="69850"/>
                  </a:lnTo>
                </a:path>
              </a:pathLst>
            </a:custGeom>
            <a:ln w="9525" cmpd="sng">
              <a:solidFill>
                <a:srgbClr val="FFFEBD"/>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dirty="0"/>
            </a:p>
          </p:txBody>
        </p:sp>
        <p:sp>
          <p:nvSpPr>
            <p:cNvPr id="119" name="TextBox 11"/>
            <p:cNvSpPr txBox="1">
              <a:spLocks noChangeArrowheads="1"/>
            </p:cNvSpPr>
            <p:nvPr/>
          </p:nvSpPr>
          <p:spPr bwMode="auto">
            <a:xfrm rot="205759">
              <a:off x="3205131" y="5476141"/>
              <a:ext cx="787395" cy="1846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US" sz="600" dirty="0" smtClean="0">
                  <a:solidFill>
                    <a:srgbClr val="FFFEBD"/>
                  </a:solidFill>
                </a:rPr>
                <a:t>More distal facies</a:t>
              </a:r>
              <a:endParaRPr lang="en-US" sz="600" dirty="0">
                <a:solidFill>
                  <a:srgbClr val="FFFEBD"/>
                </a:solidFill>
              </a:endParaRPr>
            </a:p>
          </p:txBody>
        </p:sp>
        <p:sp>
          <p:nvSpPr>
            <p:cNvPr id="120" name="TextBox 11"/>
            <p:cNvSpPr txBox="1">
              <a:spLocks noChangeArrowheads="1"/>
            </p:cNvSpPr>
            <p:nvPr/>
          </p:nvSpPr>
          <p:spPr bwMode="auto">
            <a:xfrm rot="205759">
              <a:off x="3317459" y="5360423"/>
              <a:ext cx="894483" cy="1846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US" sz="600" dirty="0" smtClean="0">
                  <a:solidFill>
                    <a:srgbClr val="FFFEBD"/>
                  </a:solidFill>
                </a:rPr>
                <a:t>More proximal facies</a:t>
              </a:r>
              <a:endParaRPr lang="en-US" sz="600" dirty="0">
                <a:solidFill>
                  <a:srgbClr val="FFFEBD"/>
                </a:solidFill>
              </a:endParaRPr>
            </a:p>
          </p:txBody>
        </p:sp>
        <p:sp>
          <p:nvSpPr>
            <p:cNvPr id="122" name="TextBox 121"/>
            <p:cNvSpPr txBox="1"/>
            <p:nvPr/>
          </p:nvSpPr>
          <p:spPr>
            <a:xfrm>
              <a:off x="2770509" y="4860524"/>
              <a:ext cx="1544012" cy="276999"/>
            </a:xfrm>
            <a:prstGeom prst="rect">
              <a:avLst/>
            </a:prstGeom>
            <a:noFill/>
          </p:spPr>
          <p:txBody>
            <a:bodyPr wrap="none" rtlCol="0">
              <a:spAutoFit/>
            </a:bodyPr>
            <a:lstStyle/>
            <a:p>
              <a:r>
                <a:rPr lang="en-US" sz="1200" dirty="0" smtClean="0">
                  <a:solidFill>
                    <a:srgbClr val="FFFEBD"/>
                  </a:solidFill>
                </a:rPr>
                <a:t>Sequence Boundaries</a:t>
              </a:r>
              <a:endParaRPr lang="en-US" sz="1200" dirty="0">
                <a:solidFill>
                  <a:srgbClr val="FFFEBD"/>
                </a:solidFill>
              </a:endParaRPr>
            </a:p>
          </p:txBody>
        </p:sp>
      </p:grpSp>
      <p:grpSp>
        <p:nvGrpSpPr>
          <p:cNvPr id="144" name="Group 143"/>
          <p:cNvGrpSpPr/>
          <p:nvPr/>
        </p:nvGrpSpPr>
        <p:grpSpPr>
          <a:xfrm>
            <a:off x="6269100" y="4862312"/>
            <a:ext cx="2475949" cy="1856962"/>
            <a:chOff x="5882253" y="4862312"/>
            <a:chExt cx="2475949" cy="1856962"/>
          </a:xfrm>
        </p:grpSpPr>
        <p:pic>
          <p:nvPicPr>
            <p:cNvPr id="114" name="Picture 1" descr="P5300150.JPG"/>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5882253" y="4862312"/>
              <a:ext cx="2475949" cy="1856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3" name="TextBox 122"/>
            <p:cNvSpPr txBox="1"/>
            <p:nvPr/>
          </p:nvSpPr>
          <p:spPr>
            <a:xfrm>
              <a:off x="5882253" y="4868662"/>
              <a:ext cx="1122949" cy="276999"/>
            </a:xfrm>
            <a:prstGeom prst="rect">
              <a:avLst/>
            </a:prstGeom>
            <a:noFill/>
          </p:spPr>
          <p:txBody>
            <a:bodyPr wrap="none" rtlCol="0">
              <a:spAutoFit/>
            </a:bodyPr>
            <a:lstStyle/>
            <a:p>
              <a:r>
                <a:rPr lang="en-US" sz="1200" dirty="0" smtClean="0">
                  <a:solidFill>
                    <a:srgbClr val="FFFEBD"/>
                  </a:solidFill>
                </a:rPr>
                <a:t>Parasequences</a:t>
              </a:r>
              <a:endParaRPr lang="en-US" sz="1200" dirty="0">
                <a:solidFill>
                  <a:srgbClr val="FFFEBD"/>
                </a:solidFill>
              </a:endParaRPr>
            </a:p>
          </p:txBody>
        </p:sp>
        <p:sp>
          <p:nvSpPr>
            <p:cNvPr id="124" name="Freeform 123"/>
            <p:cNvSpPr/>
            <p:nvPr/>
          </p:nvSpPr>
          <p:spPr>
            <a:xfrm>
              <a:off x="6076915" y="6146800"/>
              <a:ext cx="2270125" cy="136525"/>
            </a:xfrm>
            <a:custGeom>
              <a:avLst/>
              <a:gdLst>
                <a:gd name="connsiteX0" fmla="*/ 0 w 2270125"/>
                <a:gd name="connsiteY0" fmla="*/ 0 h 136525"/>
                <a:gd name="connsiteX1" fmla="*/ 225425 w 2270125"/>
                <a:gd name="connsiteY1" fmla="*/ 28575 h 136525"/>
                <a:gd name="connsiteX2" fmla="*/ 609600 w 2270125"/>
                <a:gd name="connsiteY2" fmla="*/ 63500 h 136525"/>
                <a:gd name="connsiteX3" fmla="*/ 752475 w 2270125"/>
                <a:gd name="connsiteY3" fmla="*/ 73025 h 136525"/>
                <a:gd name="connsiteX4" fmla="*/ 1006475 w 2270125"/>
                <a:gd name="connsiteY4" fmla="*/ 73025 h 136525"/>
                <a:gd name="connsiteX5" fmla="*/ 1304925 w 2270125"/>
                <a:gd name="connsiteY5" fmla="*/ 85725 h 136525"/>
                <a:gd name="connsiteX6" fmla="*/ 1597025 w 2270125"/>
                <a:gd name="connsiteY6" fmla="*/ 101600 h 136525"/>
                <a:gd name="connsiteX7" fmla="*/ 1727200 w 2270125"/>
                <a:gd name="connsiteY7" fmla="*/ 104775 h 136525"/>
                <a:gd name="connsiteX8" fmla="*/ 1927225 w 2270125"/>
                <a:gd name="connsiteY8" fmla="*/ 130175 h 136525"/>
                <a:gd name="connsiteX9" fmla="*/ 2038350 w 2270125"/>
                <a:gd name="connsiteY9" fmla="*/ 136525 h 136525"/>
                <a:gd name="connsiteX10" fmla="*/ 2159000 w 2270125"/>
                <a:gd name="connsiteY10" fmla="*/ 130175 h 136525"/>
                <a:gd name="connsiteX11" fmla="*/ 2247900 w 2270125"/>
                <a:gd name="connsiteY11" fmla="*/ 120650 h 136525"/>
                <a:gd name="connsiteX12" fmla="*/ 2270125 w 2270125"/>
                <a:gd name="connsiteY12" fmla="*/ 120650 h 136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270125" h="136525">
                  <a:moveTo>
                    <a:pt x="0" y="0"/>
                  </a:moveTo>
                  <a:lnTo>
                    <a:pt x="225425" y="28575"/>
                  </a:lnTo>
                  <a:lnTo>
                    <a:pt x="609600" y="63500"/>
                  </a:lnTo>
                  <a:lnTo>
                    <a:pt x="752475" y="73025"/>
                  </a:lnTo>
                  <a:lnTo>
                    <a:pt x="1006475" y="73025"/>
                  </a:lnTo>
                  <a:lnTo>
                    <a:pt x="1304925" y="85725"/>
                  </a:lnTo>
                  <a:lnTo>
                    <a:pt x="1597025" y="101600"/>
                  </a:lnTo>
                  <a:lnTo>
                    <a:pt x="1727200" y="104775"/>
                  </a:lnTo>
                  <a:lnTo>
                    <a:pt x="1927225" y="130175"/>
                  </a:lnTo>
                  <a:lnTo>
                    <a:pt x="2038350" y="136525"/>
                  </a:lnTo>
                  <a:lnTo>
                    <a:pt x="2159000" y="130175"/>
                  </a:lnTo>
                  <a:lnTo>
                    <a:pt x="2247900" y="120650"/>
                  </a:lnTo>
                  <a:lnTo>
                    <a:pt x="2270125" y="120650"/>
                  </a:lnTo>
                </a:path>
              </a:pathLst>
            </a:custGeom>
            <a:ln w="12700" cmpd="sng">
              <a:solidFill>
                <a:srgbClr val="FFFEBD"/>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dirty="0"/>
            </a:p>
          </p:txBody>
        </p:sp>
        <p:sp>
          <p:nvSpPr>
            <p:cNvPr id="125" name="Freeform 124"/>
            <p:cNvSpPr/>
            <p:nvPr/>
          </p:nvSpPr>
          <p:spPr>
            <a:xfrm>
              <a:off x="6197565" y="5419725"/>
              <a:ext cx="2152650" cy="168275"/>
            </a:xfrm>
            <a:custGeom>
              <a:avLst/>
              <a:gdLst>
                <a:gd name="connsiteX0" fmla="*/ 0 w 2152650"/>
                <a:gd name="connsiteY0" fmla="*/ 168275 h 168275"/>
                <a:gd name="connsiteX1" fmla="*/ 130175 w 2152650"/>
                <a:gd name="connsiteY1" fmla="*/ 149225 h 168275"/>
                <a:gd name="connsiteX2" fmla="*/ 282575 w 2152650"/>
                <a:gd name="connsiteY2" fmla="*/ 127000 h 168275"/>
                <a:gd name="connsiteX3" fmla="*/ 409575 w 2152650"/>
                <a:gd name="connsiteY3" fmla="*/ 120650 h 168275"/>
                <a:gd name="connsiteX4" fmla="*/ 466725 w 2152650"/>
                <a:gd name="connsiteY4" fmla="*/ 120650 h 168275"/>
                <a:gd name="connsiteX5" fmla="*/ 530225 w 2152650"/>
                <a:gd name="connsiteY5" fmla="*/ 120650 h 168275"/>
                <a:gd name="connsiteX6" fmla="*/ 568325 w 2152650"/>
                <a:gd name="connsiteY6" fmla="*/ 120650 h 168275"/>
                <a:gd name="connsiteX7" fmla="*/ 720725 w 2152650"/>
                <a:gd name="connsiteY7" fmla="*/ 73025 h 168275"/>
                <a:gd name="connsiteX8" fmla="*/ 885825 w 2152650"/>
                <a:gd name="connsiteY8" fmla="*/ 22225 h 168275"/>
                <a:gd name="connsiteX9" fmla="*/ 1060450 w 2152650"/>
                <a:gd name="connsiteY9" fmla="*/ 0 h 168275"/>
                <a:gd name="connsiteX10" fmla="*/ 1352550 w 2152650"/>
                <a:gd name="connsiteY10" fmla="*/ 22225 h 168275"/>
                <a:gd name="connsiteX11" fmla="*/ 1717675 w 2152650"/>
                <a:gd name="connsiteY11" fmla="*/ 50800 h 168275"/>
                <a:gd name="connsiteX12" fmla="*/ 1882775 w 2152650"/>
                <a:gd name="connsiteY12" fmla="*/ 50800 h 168275"/>
                <a:gd name="connsiteX13" fmla="*/ 2089150 w 2152650"/>
                <a:gd name="connsiteY13" fmla="*/ 50800 h 168275"/>
                <a:gd name="connsiteX14" fmla="*/ 2152650 w 2152650"/>
                <a:gd name="connsiteY14" fmla="*/ 50800 h 1682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152650" h="168275">
                  <a:moveTo>
                    <a:pt x="0" y="168275"/>
                  </a:moveTo>
                  <a:lnTo>
                    <a:pt x="130175" y="149225"/>
                  </a:lnTo>
                  <a:lnTo>
                    <a:pt x="282575" y="127000"/>
                  </a:lnTo>
                  <a:lnTo>
                    <a:pt x="409575" y="120650"/>
                  </a:lnTo>
                  <a:lnTo>
                    <a:pt x="466725" y="120650"/>
                  </a:lnTo>
                  <a:lnTo>
                    <a:pt x="530225" y="120650"/>
                  </a:lnTo>
                  <a:lnTo>
                    <a:pt x="568325" y="120650"/>
                  </a:lnTo>
                  <a:lnTo>
                    <a:pt x="720725" y="73025"/>
                  </a:lnTo>
                  <a:lnTo>
                    <a:pt x="885825" y="22225"/>
                  </a:lnTo>
                  <a:lnTo>
                    <a:pt x="1060450" y="0"/>
                  </a:lnTo>
                  <a:lnTo>
                    <a:pt x="1352550" y="22225"/>
                  </a:lnTo>
                  <a:lnTo>
                    <a:pt x="1717675" y="50800"/>
                  </a:lnTo>
                  <a:lnTo>
                    <a:pt x="1882775" y="50800"/>
                  </a:lnTo>
                  <a:lnTo>
                    <a:pt x="2089150" y="50800"/>
                  </a:lnTo>
                  <a:lnTo>
                    <a:pt x="2152650" y="50800"/>
                  </a:lnTo>
                </a:path>
              </a:pathLst>
            </a:custGeom>
            <a:ln w="12700" cmpd="sng">
              <a:solidFill>
                <a:srgbClr val="FFFEBD"/>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dirty="0"/>
            </a:p>
          </p:txBody>
        </p:sp>
        <p:sp>
          <p:nvSpPr>
            <p:cNvPr id="127" name="Freeform 126"/>
            <p:cNvSpPr/>
            <p:nvPr/>
          </p:nvSpPr>
          <p:spPr>
            <a:xfrm>
              <a:off x="6880190" y="5060950"/>
              <a:ext cx="1476375" cy="95250"/>
            </a:xfrm>
            <a:custGeom>
              <a:avLst/>
              <a:gdLst>
                <a:gd name="connsiteX0" fmla="*/ 0 w 1476375"/>
                <a:gd name="connsiteY0" fmla="*/ 95250 h 95250"/>
                <a:gd name="connsiteX1" fmla="*/ 260350 w 1476375"/>
                <a:gd name="connsiteY1" fmla="*/ 73025 h 95250"/>
                <a:gd name="connsiteX2" fmla="*/ 463550 w 1476375"/>
                <a:gd name="connsiteY2" fmla="*/ 41275 h 95250"/>
                <a:gd name="connsiteX3" fmla="*/ 568325 w 1476375"/>
                <a:gd name="connsiteY3" fmla="*/ 22225 h 95250"/>
                <a:gd name="connsiteX4" fmla="*/ 800100 w 1476375"/>
                <a:gd name="connsiteY4" fmla="*/ 15875 h 95250"/>
                <a:gd name="connsiteX5" fmla="*/ 1000125 w 1476375"/>
                <a:gd name="connsiteY5" fmla="*/ 0 h 95250"/>
                <a:gd name="connsiteX6" fmla="*/ 1190625 w 1476375"/>
                <a:gd name="connsiteY6" fmla="*/ 3175 h 95250"/>
                <a:gd name="connsiteX7" fmla="*/ 1336675 w 1476375"/>
                <a:gd name="connsiteY7" fmla="*/ 9525 h 95250"/>
                <a:gd name="connsiteX8" fmla="*/ 1431925 w 1476375"/>
                <a:gd name="connsiteY8" fmla="*/ 28575 h 95250"/>
                <a:gd name="connsiteX9" fmla="*/ 1476375 w 1476375"/>
                <a:gd name="connsiteY9" fmla="*/ 25400 h 95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6375" h="95250">
                  <a:moveTo>
                    <a:pt x="0" y="95250"/>
                  </a:moveTo>
                  <a:lnTo>
                    <a:pt x="260350" y="73025"/>
                  </a:lnTo>
                  <a:lnTo>
                    <a:pt x="463550" y="41275"/>
                  </a:lnTo>
                  <a:lnTo>
                    <a:pt x="568325" y="22225"/>
                  </a:lnTo>
                  <a:lnTo>
                    <a:pt x="800100" y="15875"/>
                  </a:lnTo>
                  <a:lnTo>
                    <a:pt x="1000125" y="0"/>
                  </a:lnTo>
                  <a:lnTo>
                    <a:pt x="1190625" y="3175"/>
                  </a:lnTo>
                  <a:lnTo>
                    <a:pt x="1336675" y="9525"/>
                  </a:lnTo>
                  <a:lnTo>
                    <a:pt x="1431925" y="28575"/>
                  </a:lnTo>
                  <a:lnTo>
                    <a:pt x="1476375" y="25400"/>
                  </a:lnTo>
                </a:path>
              </a:pathLst>
            </a:custGeom>
            <a:ln w="12700" cmpd="sng">
              <a:solidFill>
                <a:srgbClr val="FFFEBD"/>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dirty="0"/>
            </a:p>
          </p:txBody>
        </p:sp>
        <p:cxnSp>
          <p:nvCxnSpPr>
            <p:cNvPr id="128" name="Straight Arrow Connector 127"/>
            <p:cNvCxnSpPr>
              <a:endCxn id="125" idx="13"/>
            </p:cNvCxnSpPr>
            <p:nvPr/>
          </p:nvCxnSpPr>
          <p:spPr>
            <a:xfrm flipV="1">
              <a:off x="8282536" y="5470525"/>
              <a:ext cx="4179" cy="790561"/>
            </a:xfrm>
            <a:prstGeom prst="straightConnector1">
              <a:avLst/>
            </a:prstGeom>
            <a:ln w="12700" cap="flat" cmpd="sng" algn="ctr">
              <a:solidFill>
                <a:srgbClr val="FFFEBD"/>
              </a:solidFill>
              <a:prstDash val="solid"/>
              <a:round/>
              <a:headEnd type="none" w="med" len="med"/>
              <a:tailEnd type="arrow" w="med" len="med"/>
            </a:ln>
            <a:effectLst/>
          </p:spPr>
          <p:style>
            <a:lnRef idx="2">
              <a:schemeClr val="accent1"/>
            </a:lnRef>
            <a:fillRef idx="0">
              <a:schemeClr val="accent1"/>
            </a:fillRef>
            <a:effectRef idx="1">
              <a:schemeClr val="accent1"/>
            </a:effectRef>
            <a:fontRef idx="minor">
              <a:schemeClr val="tx1"/>
            </a:fontRef>
          </p:style>
        </p:cxnSp>
        <p:cxnSp>
          <p:nvCxnSpPr>
            <p:cNvPr id="135" name="Straight Arrow Connector 134"/>
            <p:cNvCxnSpPr/>
            <p:nvPr/>
          </p:nvCxnSpPr>
          <p:spPr>
            <a:xfrm flipV="1">
              <a:off x="8286715" y="5075245"/>
              <a:ext cx="5346" cy="407980"/>
            </a:xfrm>
            <a:prstGeom prst="straightConnector1">
              <a:avLst/>
            </a:prstGeom>
            <a:ln w="12700" cap="flat" cmpd="sng" algn="ctr">
              <a:solidFill>
                <a:srgbClr val="FFFEBD"/>
              </a:solidFill>
              <a:prstDash val="solid"/>
              <a:round/>
              <a:headEnd type="none" w="med" len="med"/>
              <a:tailEnd type="arrow" w="med" len="med"/>
            </a:ln>
            <a:effectLst/>
          </p:spPr>
          <p:style>
            <a:lnRef idx="2">
              <a:schemeClr val="accent1"/>
            </a:lnRef>
            <a:fillRef idx="0">
              <a:schemeClr val="accent1"/>
            </a:fillRef>
            <a:effectRef idx="1">
              <a:schemeClr val="accent1"/>
            </a:effectRef>
            <a:fontRef idx="minor">
              <a:schemeClr val="tx1"/>
            </a:fontRef>
          </p:style>
        </p:cxnSp>
        <p:sp>
          <p:nvSpPr>
            <p:cNvPr id="137" name="TextBox 11"/>
            <p:cNvSpPr txBox="1">
              <a:spLocks noChangeArrowheads="1"/>
            </p:cNvSpPr>
            <p:nvPr/>
          </p:nvSpPr>
          <p:spPr bwMode="auto">
            <a:xfrm rot="16200000">
              <a:off x="7738744" y="5793402"/>
              <a:ext cx="834784" cy="1846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US" sz="600" dirty="0" smtClean="0">
                  <a:solidFill>
                    <a:srgbClr val="FFFEBD"/>
                  </a:solidFill>
                </a:rPr>
                <a:t>Shallowing</a:t>
              </a:r>
              <a:r>
                <a:rPr lang="en-US" sz="600" dirty="0">
                  <a:solidFill>
                    <a:srgbClr val="FFFEBD"/>
                  </a:solidFill>
                </a:rPr>
                <a:t> </a:t>
              </a:r>
              <a:r>
                <a:rPr lang="en-US" sz="600" dirty="0" smtClean="0">
                  <a:solidFill>
                    <a:srgbClr val="FFFEBD"/>
                  </a:solidFill>
                </a:rPr>
                <a:t>upward</a:t>
              </a:r>
              <a:endParaRPr lang="en-US" sz="600" dirty="0">
                <a:solidFill>
                  <a:srgbClr val="FFFEBD"/>
                </a:solidFill>
              </a:endParaRPr>
            </a:p>
          </p:txBody>
        </p:sp>
        <p:sp>
          <p:nvSpPr>
            <p:cNvPr id="138" name="TextBox 11"/>
            <p:cNvSpPr txBox="1">
              <a:spLocks noChangeArrowheads="1"/>
            </p:cNvSpPr>
            <p:nvPr/>
          </p:nvSpPr>
          <p:spPr bwMode="auto">
            <a:xfrm rot="16200000">
              <a:off x="7852161" y="5120578"/>
              <a:ext cx="556801"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US" sz="600" dirty="0" smtClean="0">
                  <a:solidFill>
                    <a:srgbClr val="FFFEBD"/>
                  </a:solidFill>
                </a:rPr>
                <a:t>Shallowing</a:t>
              </a:r>
              <a:r>
                <a:rPr lang="en-US" sz="600" dirty="0">
                  <a:solidFill>
                    <a:srgbClr val="FFFEBD"/>
                  </a:solidFill>
                </a:rPr>
                <a:t> </a:t>
              </a:r>
              <a:endParaRPr lang="en-US" sz="600" dirty="0" smtClean="0">
                <a:solidFill>
                  <a:srgbClr val="FFFEBD"/>
                </a:solidFill>
              </a:endParaRPr>
            </a:p>
            <a:p>
              <a:pPr algn="ctr" eaLnBrk="1" hangingPunct="1"/>
              <a:r>
                <a:rPr lang="en-US" sz="600" dirty="0" smtClean="0">
                  <a:solidFill>
                    <a:srgbClr val="FFFEBD"/>
                  </a:solidFill>
                </a:rPr>
                <a:t>upward</a:t>
              </a:r>
              <a:endParaRPr lang="en-US" sz="600" dirty="0">
                <a:solidFill>
                  <a:srgbClr val="FFFEBD"/>
                </a:solidFill>
              </a:endParaRPr>
            </a:p>
          </p:txBody>
        </p:sp>
        <p:sp>
          <p:nvSpPr>
            <p:cNvPr id="139" name="TextBox 11"/>
            <p:cNvSpPr txBox="1">
              <a:spLocks noChangeArrowheads="1"/>
            </p:cNvSpPr>
            <p:nvPr/>
          </p:nvSpPr>
          <p:spPr bwMode="auto">
            <a:xfrm rot="375496">
              <a:off x="5988528" y="6020300"/>
              <a:ext cx="766368" cy="1846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US" sz="600" dirty="0" smtClean="0">
                  <a:solidFill>
                    <a:srgbClr val="FFFEBD"/>
                  </a:solidFill>
                </a:rPr>
                <a:t>Flooding Surface</a:t>
              </a:r>
              <a:endParaRPr lang="en-US" sz="600" dirty="0">
                <a:solidFill>
                  <a:srgbClr val="FFFEBD"/>
                </a:solidFill>
              </a:endParaRPr>
            </a:p>
          </p:txBody>
        </p:sp>
        <p:sp>
          <p:nvSpPr>
            <p:cNvPr id="140" name="TextBox 11"/>
            <p:cNvSpPr txBox="1">
              <a:spLocks noChangeArrowheads="1"/>
            </p:cNvSpPr>
            <p:nvPr/>
          </p:nvSpPr>
          <p:spPr bwMode="auto">
            <a:xfrm rot="21365050">
              <a:off x="6092395" y="5384616"/>
              <a:ext cx="766368" cy="1846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US" sz="600" dirty="0" smtClean="0">
                  <a:solidFill>
                    <a:srgbClr val="FFFEBD"/>
                  </a:solidFill>
                </a:rPr>
                <a:t>Flooding Surface</a:t>
              </a:r>
              <a:endParaRPr lang="en-US" sz="600" dirty="0">
                <a:solidFill>
                  <a:srgbClr val="FFFEBD"/>
                </a:solidFill>
              </a:endParaRPr>
            </a:p>
          </p:txBody>
        </p:sp>
        <p:sp>
          <p:nvSpPr>
            <p:cNvPr id="141" name="TextBox 11"/>
            <p:cNvSpPr txBox="1">
              <a:spLocks noChangeArrowheads="1"/>
            </p:cNvSpPr>
            <p:nvPr/>
          </p:nvSpPr>
          <p:spPr bwMode="auto">
            <a:xfrm rot="21310950">
              <a:off x="6922356" y="4942394"/>
              <a:ext cx="766368" cy="1846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US" sz="600" dirty="0" smtClean="0">
                  <a:solidFill>
                    <a:srgbClr val="FFFEBD"/>
                  </a:solidFill>
                </a:rPr>
                <a:t>Flooding Surface</a:t>
              </a:r>
              <a:endParaRPr lang="en-US" sz="600" dirty="0">
                <a:solidFill>
                  <a:srgbClr val="FFFEBD"/>
                </a:solidFill>
              </a:endParaRPr>
            </a:p>
          </p:txBody>
        </p:sp>
      </p:grpSp>
    </p:spTree>
    <p:extLst>
      <p:ext uri="{BB962C8B-B14F-4D97-AF65-F5344CB8AC3E}">
        <p14:creationId xmlns:p14="http://schemas.microsoft.com/office/powerpoint/2010/main" val="1271650900"/>
      </p:ext>
    </p:extLst>
  </p:cSld>
  <p:clrMapOvr>
    <a:masterClrMapping/>
  </p:clrMapOvr>
  <p:timing>
    <p:tnLst>
      <p:par>
        <p:cTn xmlns:p14="http://schemas.microsoft.com/office/powerpoint/2010/mai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1" descr="scan0004.jpg"/>
          <p:cNvPicPr>
            <a:picLocks noChangeAspect="1"/>
          </p:cNvPicPr>
          <p:nvPr/>
        </p:nvPicPr>
        <p:blipFill>
          <a:blip r:embed="rId2">
            <a:extLst>
              <a:ext uri="{28A0092B-C50C-407E-A947-70E740481C1C}">
                <a14:useLocalDpi xmlns:a14="http://schemas.microsoft.com/office/drawing/2010/main" val="0"/>
              </a:ext>
            </a:extLst>
          </a:blip>
          <a:srcRect t="134" r="4846" b="3333"/>
          <a:stretch>
            <a:fillRect/>
          </a:stretch>
        </p:blipFill>
        <p:spPr bwMode="auto">
          <a:xfrm>
            <a:off x="576082" y="3323452"/>
            <a:ext cx="3033244" cy="32532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 name="Picture 11" descr="Screen Shot 2014-03-25 at 10.38.19 AM.png"/>
          <p:cNvPicPr>
            <a:picLocks noChangeAspect="1"/>
          </p:cNvPicPr>
          <p:nvPr/>
        </p:nvPicPr>
        <p:blipFill rotWithShape="1">
          <a:blip r:embed="rId3">
            <a:extLst>
              <a:ext uri="{28A0092B-C50C-407E-A947-70E740481C1C}">
                <a14:useLocalDpi xmlns:a14="http://schemas.microsoft.com/office/drawing/2010/main" val="0"/>
              </a:ext>
            </a:extLst>
          </a:blip>
          <a:srcRect b="19715"/>
          <a:stretch/>
        </p:blipFill>
        <p:spPr>
          <a:xfrm>
            <a:off x="4776564" y="5128353"/>
            <a:ext cx="3171150" cy="1369778"/>
          </a:xfrm>
          <a:prstGeom prst="rect">
            <a:avLst/>
          </a:prstGeom>
        </p:spPr>
      </p:pic>
      <p:pic>
        <p:nvPicPr>
          <p:cNvPr id="13" name="Picture 12" descr="Screen Shot 2014-06-16 at 2.14.10 PM.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011593" y="3341179"/>
            <a:ext cx="4514142" cy="1649854"/>
          </a:xfrm>
          <a:prstGeom prst="rect">
            <a:avLst/>
          </a:prstGeom>
        </p:spPr>
      </p:pic>
      <p:pic>
        <p:nvPicPr>
          <p:cNvPr id="15" name="Picture 3"/>
          <p:cNvPicPr>
            <a:picLocks noChangeAspect="1"/>
          </p:cNvPicPr>
          <p:nvPr/>
        </p:nvPicPr>
        <p:blipFill rotWithShape="1">
          <a:blip r:embed="rId5">
            <a:extLst>
              <a:ext uri="{28A0092B-C50C-407E-A947-70E740481C1C}">
                <a14:useLocalDpi xmlns:a14="http://schemas.microsoft.com/office/drawing/2010/main" val="0"/>
              </a:ext>
            </a:extLst>
          </a:blip>
          <a:srcRect t="16496" b="47247"/>
          <a:stretch/>
        </p:blipFill>
        <p:spPr bwMode="auto">
          <a:xfrm>
            <a:off x="132310" y="736362"/>
            <a:ext cx="8845435" cy="24053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 name="TextBox 16"/>
          <p:cNvSpPr txBox="1"/>
          <p:nvPr/>
        </p:nvSpPr>
        <p:spPr>
          <a:xfrm>
            <a:off x="0" y="-151326"/>
            <a:ext cx="9144000" cy="769441"/>
          </a:xfrm>
          <a:prstGeom prst="rect">
            <a:avLst/>
          </a:prstGeom>
          <a:noFill/>
        </p:spPr>
        <p:txBody>
          <a:bodyPr wrap="square" rtlCol="0">
            <a:spAutoFit/>
          </a:bodyPr>
          <a:lstStyle/>
          <a:p>
            <a:pPr algn="ctr"/>
            <a:r>
              <a:rPr lang="en-US" sz="4400" dirty="0" smtClean="0">
                <a:solidFill>
                  <a:srgbClr val="800000"/>
                </a:solidFill>
              </a:rPr>
              <a:t>Parasequence Stacking Patterns</a:t>
            </a:r>
            <a:endParaRPr lang="en-US" sz="4400" dirty="0">
              <a:solidFill>
                <a:srgbClr val="800000"/>
              </a:solidFill>
            </a:endParaRPr>
          </a:p>
        </p:txBody>
      </p:sp>
    </p:spTree>
    <p:extLst>
      <p:ext uri="{BB962C8B-B14F-4D97-AF65-F5344CB8AC3E}">
        <p14:creationId xmlns:p14="http://schemas.microsoft.com/office/powerpoint/2010/main" val="296858639"/>
      </p:ext>
    </p:extLst>
  </p:cSld>
  <p:clrMapOvr>
    <a:masterClrMapping/>
  </p:clrMapOvr>
  <p:timing>
    <p:tnLst>
      <p:par>
        <p:cTn xmlns:p14="http://schemas.microsoft.com/office/powerpoint/2010/mai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DSC06904.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extBox 1"/>
          <p:cNvSpPr txBox="1"/>
          <p:nvPr/>
        </p:nvSpPr>
        <p:spPr>
          <a:xfrm>
            <a:off x="34957" y="4810366"/>
            <a:ext cx="9109043" cy="2062103"/>
          </a:xfrm>
          <a:prstGeom prst="rect">
            <a:avLst/>
          </a:prstGeom>
          <a:noFill/>
        </p:spPr>
        <p:txBody>
          <a:bodyPr wrap="square" rtlCol="0">
            <a:spAutoFit/>
          </a:bodyPr>
          <a:lstStyle/>
          <a:p>
            <a:r>
              <a:rPr lang="en-US" sz="2000" b="1" dirty="0" smtClean="0">
                <a:solidFill>
                  <a:srgbClr val="FFFFFF"/>
                </a:solidFill>
              </a:rPr>
              <a:t>Book Cliffs Exercise 1-1:</a:t>
            </a:r>
          </a:p>
          <a:p>
            <a:pPr marL="342900" indent="-342900">
              <a:buAutoNum type="alphaUcParenR"/>
            </a:pPr>
            <a:r>
              <a:rPr lang="en-US" dirty="0" smtClean="0">
                <a:solidFill>
                  <a:srgbClr val="FFFFFF"/>
                </a:solidFill>
              </a:rPr>
              <a:t>On the right side of the photo (N), mark lithostratigraphic contacts and label units.</a:t>
            </a:r>
          </a:p>
          <a:p>
            <a:pPr marL="342900" indent="-342900">
              <a:buAutoNum type="alphaUcParenR"/>
            </a:pPr>
            <a:r>
              <a:rPr lang="en-US" dirty="0" smtClean="0">
                <a:solidFill>
                  <a:srgbClr val="FFFFFF"/>
                </a:solidFill>
              </a:rPr>
              <a:t>On the left side of the photo (S), mark sequence stratigraphic surfaces and label systems tracts.</a:t>
            </a:r>
          </a:p>
          <a:p>
            <a:pPr marL="342900" indent="-342900">
              <a:buAutoNum type="alphaUcParenR"/>
            </a:pPr>
            <a:r>
              <a:rPr lang="en-US" dirty="0" smtClean="0">
                <a:solidFill>
                  <a:srgbClr val="FFFFFF"/>
                </a:solidFill>
              </a:rPr>
              <a:t>To the right of each sequence stratigraphic element label, indicate its significance to base level change and parasequence stacking pattern (i.e. fall, rapid rise, slowing rise, retrogradation, aggradation, progradation).</a:t>
            </a:r>
            <a:endParaRPr lang="en-US" dirty="0">
              <a:solidFill>
                <a:srgbClr val="FFFFFF"/>
              </a:solidFill>
            </a:endParaRPr>
          </a:p>
        </p:txBody>
      </p:sp>
      <p:sp>
        <p:nvSpPr>
          <p:cNvPr id="5" name="TextBox 4"/>
          <p:cNvSpPr txBox="1"/>
          <p:nvPr/>
        </p:nvSpPr>
        <p:spPr>
          <a:xfrm>
            <a:off x="0" y="-151326"/>
            <a:ext cx="9144000" cy="769441"/>
          </a:xfrm>
          <a:prstGeom prst="rect">
            <a:avLst/>
          </a:prstGeom>
          <a:noFill/>
        </p:spPr>
        <p:txBody>
          <a:bodyPr wrap="square" rtlCol="0">
            <a:spAutoFit/>
          </a:bodyPr>
          <a:lstStyle/>
          <a:p>
            <a:pPr algn="ctr"/>
            <a:r>
              <a:rPr lang="en-US" sz="4400" dirty="0" smtClean="0">
                <a:solidFill>
                  <a:srgbClr val="FFFEBD"/>
                </a:solidFill>
              </a:rPr>
              <a:t>Exercises - Photo Analyses</a:t>
            </a:r>
            <a:endParaRPr lang="en-US" sz="4400" dirty="0">
              <a:solidFill>
                <a:srgbClr val="FFFEBD"/>
              </a:solidFill>
            </a:endParaRPr>
          </a:p>
        </p:txBody>
      </p:sp>
    </p:spTree>
    <p:extLst>
      <p:ext uri="{BB962C8B-B14F-4D97-AF65-F5344CB8AC3E}">
        <p14:creationId xmlns:p14="http://schemas.microsoft.com/office/powerpoint/2010/main" val="2159290569"/>
      </p:ext>
    </p:extLst>
  </p:cSld>
  <p:clrMapOvr>
    <a:masterClrMapping/>
  </p:clrMapOvr>
  <p:timing>
    <p:tnLst>
      <p:par>
        <p:cTn xmlns:p14="http://schemas.microsoft.com/office/powerpoint/2010/mai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DSC06904.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cxnSp>
        <p:nvCxnSpPr>
          <p:cNvPr id="6" name="Straight Connector 5"/>
          <p:cNvCxnSpPr/>
          <p:nvPr/>
        </p:nvCxnSpPr>
        <p:spPr>
          <a:xfrm>
            <a:off x="4603893" y="1485569"/>
            <a:ext cx="639560" cy="0"/>
          </a:xfrm>
          <a:prstGeom prst="line">
            <a:avLst/>
          </a:prstGeom>
          <a:ln w="19050" cmpd="sng">
            <a:solidFill>
              <a:schemeClr val="bg1"/>
            </a:solidFill>
            <a:miter lim="800000"/>
          </a:ln>
          <a:effectLst>
            <a:outerShdw blurRad="40000" dist="20000" dir="5400000" sx="0" sy="0" rotWithShape="0">
              <a:srgbClr val="000000">
                <a:alpha val="38000"/>
              </a:srgbClr>
            </a:outerShdw>
          </a:effectLst>
        </p:spPr>
        <p:style>
          <a:lnRef idx="2">
            <a:schemeClr val="accent1"/>
          </a:lnRef>
          <a:fillRef idx="0">
            <a:schemeClr val="accent1"/>
          </a:fillRef>
          <a:effectRef idx="1">
            <a:schemeClr val="accent1"/>
          </a:effectRef>
          <a:fontRef idx="minor">
            <a:schemeClr val="tx1"/>
          </a:fontRef>
        </p:style>
      </p:cxnSp>
      <p:cxnSp>
        <p:nvCxnSpPr>
          <p:cNvPr id="7" name="Straight Connector 6"/>
          <p:cNvCxnSpPr/>
          <p:nvPr/>
        </p:nvCxnSpPr>
        <p:spPr>
          <a:xfrm>
            <a:off x="8439623" y="4001712"/>
            <a:ext cx="704377" cy="97085"/>
          </a:xfrm>
          <a:prstGeom prst="line">
            <a:avLst/>
          </a:prstGeom>
          <a:ln w="19050" cmpd="sng">
            <a:solidFill>
              <a:schemeClr val="bg1"/>
            </a:solidFill>
            <a:miter lim="800000"/>
          </a:ln>
          <a:effectLst>
            <a:outerShdw blurRad="40000" dist="20000" dir="5400000" sx="0" sy="0" rotWithShape="0">
              <a:srgbClr val="000000">
                <a:alpha val="38000"/>
              </a:srgbClr>
            </a:outerShdw>
          </a:effectLst>
        </p:spPr>
        <p:style>
          <a:lnRef idx="2">
            <a:schemeClr val="accent1"/>
          </a:lnRef>
          <a:fillRef idx="0">
            <a:schemeClr val="accent1"/>
          </a:fillRef>
          <a:effectRef idx="1">
            <a:schemeClr val="accent1"/>
          </a:effectRef>
          <a:fontRef idx="minor">
            <a:schemeClr val="tx1"/>
          </a:fontRef>
        </p:style>
      </p:cxnSp>
      <p:cxnSp>
        <p:nvCxnSpPr>
          <p:cNvPr id="8" name="Straight Connector 7"/>
          <p:cNvCxnSpPr/>
          <p:nvPr/>
        </p:nvCxnSpPr>
        <p:spPr>
          <a:xfrm>
            <a:off x="8533737" y="3541868"/>
            <a:ext cx="610263" cy="87003"/>
          </a:xfrm>
          <a:prstGeom prst="line">
            <a:avLst/>
          </a:prstGeom>
          <a:ln w="19050" cmpd="sng">
            <a:solidFill>
              <a:schemeClr val="bg1"/>
            </a:solidFill>
            <a:miter lim="800000"/>
          </a:ln>
          <a:effectLst>
            <a:outerShdw blurRad="40000" dist="20000" dir="5400000" sx="0" sy="0" rotWithShape="0">
              <a:srgbClr val="000000">
                <a:alpha val="38000"/>
              </a:srgbClr>
            </a:outerShdw>
          </a:effectLst>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6298483" y="2204980"/>
            <a:ext cx="599571" cy="11280"/>
          </a:xfrm>
          <a:prstGeom prst="line">
            <a:avLst/>
          </a:prstGeom>
          <a:ln w="19050" cmpd="sng">
            <a:solidFill>
              <a:schemeClr val="bg1"/>
            </a:solidFill>
            <a:miter lim="800000"/>
          </a:ln>
          <a:effectLst>
            <a:outerShdw blurRad="40000" dist="20000" dir="5400000" sx="0" sy="0" rotWithShape="0">
              <a:srgbClr val="000000">
                <a:alpha val="38000"/>
              </a:srgbClr>
            </a:outerShdw>
          </a:effectLst>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a:off x="6128389" y="1876114"/>
            <a:ext cx="621312" cy="0"/>
          </a:xfrm>
          <a:prstGeom prst="line">
            <a:avLst/>
          </a:prstGeom>
          <a:ln w="19050" cmpd="sng">
            <a:solidFill>
              <a:schemeClr val="bg1"/>
            </a:solidFill>
            <a:miter lim="800000"/>
          </a:ln>
          <a:effectLst>
            <a:outerShdw blurRad="40000" dist="20000" dir="5400000" sx="0" sy="0" rotWithShape="0">
              <a:srgbClr val="000000">
                <a:alpha val="38000"/>
              </a:srgbClr>
            </a:outerShdw>
          </a:effectLst>
        </p:spPr>
        <p:style>
          <a:lnRef idx="2">
            <a:schemeClr val="accent1"/>
          </a:lnRef>
          <a:fillRef idx="0">
            <a:schemeClr val="accent1"/>
          </a:fillRef>
          <a:effectRef idx="1">
            <a:schemeClr val="accent1"/>
          </a:effectRef>
          <a:fontRef idx="minor">
            <a:schemeClr val="tx1"/>
          </a:fontRef>
        </p:style>
      </p:cxnSp>
      <p:sp>
        <p:nvSpPr>
          <p:cNvPr id="13" name="TextBox 12"/>
          <p:cNvSpPr txBox="1"/>
          <p:nvPr/>
        </p:nvSpPr>
        <p:spPr>
          <a:xfrm>
            <a:off x="8439623" y="4186378"/>
            <a:ext cx="610263" cy="369332"/>
          </a:xfrm>
          <a:prstGeom prst="rect">
            <a:avLst/>
          </a:prstGeom>
          <a:noFill/>
        </p:spPr>
        <p:txBody>
          <a:bodyPr wrap="none" rtlCol="0">
            <a:spAutoFit/>
          </a:bodyPr>
          <a:lstStyle/>
          <a:p>
            <a:r>
              <a:rPr lang="en-US" dirty="0" smtClean="0">
                <a:solidFill>
                  <a:schemeClr val="bg1"/>
                </a:solidFill>
              </a:rPr>
              <a:t>Kmb</a:t>
            </a:r>
            <a:endParaRPr lang="en-US" dirty="0">
              <a:solidFill>
                <a:schemeClr val="bg1"/>
              </a:solidFill>
            </a:endParaRPr>
          </a:p>
        </p:txBody>
      </p:sp>
      <p:sp>
        <p:nvSpPr>
          <p:cNvPr id="14" name="TextBox 13"/>
          <p:cNvSpPr txBox="1"/>
          <p:nvPr/>
        </p:nvSpPr>
        <p:spPr>
          <a:xfrm>
            <a:off x="8533737" y="3631075"/>
            <a:ext cx="516149" cy="369332"/>
          </a:xfrm>
          <a:prstGeom prst="rect">
            <a:avLst/>
          </a:prstGeom>
          <a:noFill/>
        </p:spPr>
        <p:txBody>
          <a:bodyPr wrap="none" rtlCol="0">
            <a:spAutoFit/>
          </a:bodyPr>
          <a:lstStyle/>
          <a:p>
            <a:r>
              <a:rPr lang="en-US" dirty="0" smtClean="0">
                <a:solidFill>
                  <a:schemeClr val="bg1"/>
                </a:solidFill>
              </a:rPr>
              <a:t>Ksp</a:t>
            </a:r>
            <a:endParaRPr lang="en-US" dirty="0">
              <a:solidFill>
                <a:schemeClr val="bg1"/>
              </a:solidFill>
            </a:endParaRPr>
          </a:p>
        </p:txBody>
      </p:sp>
      <p:sp>
        <p:nvSpPr>
          <p:cNvPr id="15" name="TextBox 14"/>
          <p:cNvSpPr txBox="1"/>
          <p:nvPr/>
        </p:nvSpPr>
        <p:spPr>
          <a:xfrm>
            <a:off x="6749701" y="2565341"/>
            <a:ext cx="485154" cy="369332"/>
          </a:xfrm>
          <a:prstGeom prst="rect">
            <a:avLst/>
          </a:prstGeom>
          <a:noFill/>
        </p:spPr>
        <p:txBody>
          <a:bodyPr wrap="none" rtlCol="0">
            <a:spAutoFit/>
          </a:bodyPr>
          <a:lstStyle/>
          <a:p>
            <a:r>
              <a:rPr lang="en-US" dirty="0" smtClean="0">
                <a:solidFill>
                  <a:schemeClr val="bg1"/>
                </a:solidFill>
              </a:rPr>
              <a:t>Kss</a:t>
            </a:r>
            <a:endParaRPr lang="en-US" dirty="0">
              <a:solidFill>
                <a:schemeClr val="bg1"/>
              </a:solidFill>
            </a:endParaRPr>
          </a:p>
        </p:txBody>
      </p:sp>
      <p:sp>
        <p:nvSpPr>
          <p:cNvPr id="16" name="TextBox 15"/>
          <p:cNvSpPr txBox="1"/>
          <p:nvPr/>
        </p:nvSpPr>
        <p:spPr>
          <a:xfrm>
            <a:off x="6231610" y="1846928"/>
            <a:ext cx="518091" cy="369332"/>
          </a:xfrm>
          <a:prstGeom prst="rect">
            <a:avLst/>
          </a:prstGeom>
          <a:noFill/>
        </p:spPr>
        <p:txBody>
          <a:bodyPr wrap="none" rtlCol="0">
            <a:spAutoFit/>
          </a:bodyPr>
          <a:lstStyle/>
          <a:p>
            <a:r>
              <a:rPr lang="en-US" dirty="0" smtClean="0">
                <a:solidFill>
                  <a:schemeClr val="bg1"/>
                </a:solidFill>
              </a:rPr>
              <a:t>Kbs</a:t>
            </a:r>
            <a:endParaRPr lang="en-US" dirty="0">
              <a:solidFill>
                <a:schemeClr val="bg1"/>
              </a:solidFill>
            </a:endParaRPr>
          </a:p>
        </p:txBody>
      </p:sp>
      <p:sp>
        <p:nvSpPr>
          <p:cNvPr id="17" name="TextBox 16"/>
          <p:cNvSpPr txBox="1"/>
          <p:nvPr/>
        </p:nvSpPr>
        <p:spPr>
          <a:xfrm>
            <a:off x="5387986" y="1438965"/>
            <a:ext cx="536437" cy="369332"/>
          </a:xfrm>
          <a:prstGeom prst="rect">
            <a:avLst/>
          </a:prstGeom>
          <a:noFill/>
        </p:spPr>
        <p:txBody>
          <a:bodyPr wrap="none" rtlCol="0">
            <a:spAutoFit/>
          </a:bodyPr>
          <a:lstStyle/>
          <a:p>
            <a:r>
              <a:rPr lang="en-US" dirty="0" smtClean="0">
                <a:solidFill>
                  <a:schemeClr val="bg1"/>
                </a:solidFill>
              </a:rPr>
              <a:t>Kba</a:t>
            </a:r>
            <a:endParaRPr lang="en-US" dirty="0">
              <a:solidFill>
                <a:schemeClr val="bg1"/>
              </a:solidFill>
            </a:endParaRPr>
          </a:p>
        </p:txBody>
      </p:sp>
      <p:sp>
        <p:nvSpPr>
          <p:cNvPr id="18" name="TextBox 17"/>
          <p:cNvSpPr txBox="1"/>
          <p:nvPr/>
        </p:nvSpPr>
        <p:spPr>
          <a:xfrm>
            <a:off x="4603893" y="1158217"/>
            <a:ext cx="530915" cy="369332"/>
          </a:xfrm>
          <a:prstGeom prst="rect">
            <a:avLst/>
          </a:prstGeom>
          <a:noFill/>
        </p:spPr>
        <p:txBody>
          <a:bodyPr wrap="none" rtlCol="0">
            <a:spAutoFit/>
          </a:bodyPr>
          <a:lstStyle/>
          <a:p>
            <a:r>
              <a:rPr lang="en-US" dirty="0" smtClean="0">
                <a:solidFill>
                  <a:schemeClr val="bg1"/>
                </a:solidFill>
              </a:rPr>
              <a:t>Kbk</a:t>
            </a:r>
            <a:endParaRPr lang="en-US" dirty="0">
              <a:solidFill>
                <a:schemeClr val="bg1"/>
              </a:solidFill>
            </a:endParaRPr>
          </a:p>
        </p:txBody>
      </p:sp>
      <p:cxnSp>
        <p:nvCxnSpPr>
          <p:cNvPr id="35" name="Straight Connector 34"/>
          <p:cNvCxnSpPr/>
          <p:nvPr/>
        </p:nvCxnSpPr>
        <p:spPr>
          <a:xfrm>
            <a:off x="1426868" y="3538049"/>
            <a:ext cx="610263" cy="0"/>
          </a:xfrm>
          <a:prstGeom prst="line">
            <a:avLst/>
          </a:prstGeom>
          <a:ln w="28575" cmpd="sng">
            <a:solidFill>
              <a:srgbClr val="FF6E68"/>
            </a:solidFill>
            <a:miter lim="800000"/>
          </a:ln>
          <a:effectLst>
            <a:outerShdw blurRad="40000" dist="20000" dir="5400000" sx="0" sy="0" rotWithShape="0">
              <a:srgbClr val="000000">
                <a:alpha val="38000"/>
              </a:srgbClr>
            </a:outerShdw>
          </a:effectLst>
        </p:spPr>
        <p:style>
          <a:lnRef idx="2">
            <a:schemeClr val="accent1"/>
          </a:lnRef>
          <a:fillRef idx="0">
            <a:schemeClr val="accent1"/>
          </a:fillRef>
          <a:effectRef idx="1">
            <a:schemeClr val="accent1"/>
          </a:effectRef>
          <a:fontRef idx="minor">
            <a:schemeClr val="tx1"/>
          </a:fontRef>
        </p:style>
      </p:cxnSp>
      <p:sp>
        <p:nvSpPr>
          <p:cNvPr id="37" name="TextBox 36"/>
          <p:cNvSpPr txBox="1"/>
          <p:nvPr/>
        </p:nvSpPr>
        <p:spPr>
          <a:xfrm>
            <a:off x="1197937" y="4155137"/>
            <a:ext cx="423163" cy="369332"/>
          </a:xfrm>
          <a:prstGeom prst="rect">
            <a:avLst/>
          </a:prstGeom>
          <a:noFill/>
        </p:spPr>
        <p:txBody>
          <a:bodyPr wrap="none" rtlCol="0">
            <a:spAutoFit/>
          </a:bodyPr>
          <a:lstStyle/>
          <a:p>
            <a:r>
              <a:rPr lang="en-US" b="1" dirty="0" smtClean="0">
                <a:solidFill>
                  <a:srgbClr val="FF6E68"/>
                </a:solidFill>
              </a:rPr>
              <a:t>SB</a:t>
            </a:r>
            <a:endParaRPr lang="en-US" b="1" dirty="0">
              <a:solidFill>
                <a:srgbClr val="FF6E68"/>
              </a:solidFill>
            </a:endParaRPr>
          </a:p>
        </p:txBody>
      </p:sp>
      <p:cxnSp>
        <p:nvCxnSpPr>
          <p:cNvPr id="38" name="Straight Connector 37"/>
          <p:cNvCxnSpPr/>
          <p:nvPr/>
        </p:nvCxnSpPr>
        <p:spPr>
          <a:xfrm>
            <a:off x="1579268" y="4366200"/>
            <a:ext cx="610263" cy="0"/>
          </a:xfrm>
          <a:prstGeom prst="line">
            <a:avLst/>
          </a:prstGeom>
          <a:ln w="28575" cmpd="sng">
            <a:solidFill>
              <a:srgbClr val="FF6E68"/>
            </a:solidFill>
            <a:miter lim="800000"/>
          </a:ln>
          <a:effectLst>
            <a:outerShdw blurRad="40000" dist="20000" dir="5400000" sx="0" sy="0" rotWithShape="0">
              <a:srgbClr val="000000">
                <a:alpha val="38000"/>
              </a:srgbClr>
            </a:outerShdw>
          </a:effectLst>
        </p:spPr>
        <p:style>
          <a:lnRef idx="2">
            <a:schemeClr val="accent1"/>
          </a:lnRef>
          <a:fillRef idx="0">
            <a:schemeClr val="accent1"/>
          </a:fillRef>
          <a:effectRef idx="1">
            <a:schemeClr val="accent1"/>
          </a:effectRef>
          <a:fontRef idx="minor">
            <a:schemeClr val="tx1"/>
          </a:fontRef>
        </p:style>
      </p:cxnSp>
      <p:sp>
        <p:nvSpPr>
          <p:cNvPr id="39" name="TextBox 38"/>
          <p:cNvSpPr txBox="1"/>
          <p:nvPr/>
        </p:nvSpPr>
        <p:spPr>
          <a:xfrm>
            <a:off x="741273" y="3829119"/>
            <a:ext cx="882799" cy="369332"/>
          </a:xfrm>
          <a:prstGeom prst="rect">
            <a:avLst/>
          </a:prstGeom>
          <a:noFill/>
        </p:spPr>
        <p:txBody>
          <a:bodyPr wrap="none" rtlCol="0">
            <a:spAutoFit/>
          </a:bodyPr>
          <a:lstStyle/>
          <a:p>
            <a:r>
              <a:rPr lang="en-US" b="1" dirty="0" smtClean="0">
                <a:solidFill>
                  <a:srgbClr val="FF6E68"/>
                </a:solidFill>
              </a:rPr>
              <a:t>Fsst/lst</a:t>
            </a:r>
            <a:endParaRPr lang="en-US" b="1" dirty="0">
              <a:solidFill>
                <a:srgbClr val="FF6E68"/>
              </a:solidFill>
            </a:endParaRPr>
          </a:p>
        </p:txBody>
      </p:sp>
      <p:sp>
        <p:nvSpPr>
          <p:cNvPr id="40" name="TextBox 39"/>
          <p:cNvSpPr txBox="1"/>
          <p:nvPr/>
        </p:nvSpPr>
        <p:spPr>
          <a:xfrm>
            <a:off x="1010581" y="3353383"/>
            <a:ext cx="408059" cy="369332"/>
          </a:xfrm>
          <a:prstGeom prst="rect">
            <a:avLst/>
          </a:prstGeom>
          <a:noFill/>
        </p:spPr>
        <p:txBody>
          <a:bodyPr wrap="none" rtlCol="0">
            <a:spAutoFit/>
          </a:bodyPr>
          <a:lstStyle/>
          <a:p>
            <a:r>
              <a:rPr lang="en-US" b="1" dirty="0" smtClean="0">
                <a:solidFill>
                  <a:srgbClr val="FF6E68"/>
                </a:solidFill>
              </a:rPr>
              <a:t>TS</a:t>
            </a:r>
            <a:endParaRPr lang="en-US" b="1" dirty="0">
              <a:solidFill>
                <a:srgbClr val="FF6E68"/>
              </a:solidFill>
            </a:endParaRPr>
          </a:p>
        </p:txBody>
      </p:sp>
      <p:sp>
        <p:nvSpPr>
          <p:cNvPr id="41" name="TextBox 40"/>
          <p:cNvSpPr txBox="1"/>
          <p:nvPr/>
        </p:nvSpPr>
        <p:spPr>
          <a:xfrm>
            <a:off x="1142467" y="2750007"/>
            <a:ext cx="436801" cy="369332"/>
          </a:xfrm>
          <a:prstGeom prst="rect">
            <a:avLst/>
          </a:prstGeom>
          <a:noFill/>
        </p:spPr>
        <p:txBody>
          <a:bodyPr wrap="none" rtlCol="0">
            <a:spAutoFit/>
          </a:bodyPr>
          <a:lstStyle/>
          <a:p>
            <a:r>
              <a:rPr lang="en-US" b="1" dirty="0" smtClean="0">
                <a:solidFill>
                  <a:srgbClr val="FF6E68"/>
                </a:solidFill>
              </a:rPr>
              <a:t>tst</a:t>
            </a:r>
            <a:endParaRPr lang="en-US" b="1" dirty="0">
              <a:solidFill>
                <a:srgbClr val="FF6E68"/>
              </a:solidFill>
            </a:endParaRPr>
          </a:p>
        </p:txBody>
      </p:sp>
      <p:cxnSp>
        <p:nvCxnSpPr>
          <p:cNvPr id="42" name="Straight Connector 41"/>
          <p:cNvCxnSpPr/>
          <p:nvPr/>
        </p:nvCxnSpPr>
        <p:spPr>
          <a:xfrm flipV="1">
            <a:off x="705449" y="2467107"/>
            <a:ext cx="610263" cy="189294"/>
          </a:xfrm>
          <a:prstGeom prst="line">
            <a:avLst/>
          </a:prstGeom>
          <a:ln w="28575" cmpd="sng">
            <a:solidFill>
              <a:srgbClr val="FF6E68"/>
            </a:solidFill>
            <a:miter lim="800000"/>
          </a:ln>
          <a:effectLst>
            <a:outerShdw blurRad="40000" dist="20000" dir="5400000" sx="0" sy="0" rotWithShape="0">
              <a:srgbClr val="000000">
                <a:alpha val="38000"/>
              </a:srgbClr>
            </a:outerShdw>
          </a:effectLst>
        </p:spPr>
        <p:style>
          <a:lnRef idx="2">
            <a:schemeClr val="accent1"/>
          </a:lnRef>
          <a:fillRef idx="0">
            <a:schemeClr val="accent1"/>
          </a:fillRef>
          <a:effectRef idx="1">
            <a:schemeClr val="accent1"/>
          </a:effectRef>
          <a:fontRef idx="minor">
            <a:schemeClr val="tx1"/>
          </a:fontRef>
        </p:style>
      </p:cxnSp>
      <p:sp>
        <p:nvSpPr>
          <p:cNvPr id="45" name="TextBox 44"/>
          <p:cNvSpPr txBox="1"/>
          <p:nvPr/>
        </p:nvSpPr>
        <p:spPr>
          <a:xfrm>
            <a:off x="157890" y="2471735"/>
            <a:ext cx="601472" cy="369332"/>
          </a:xfrm>
          <a:prstGeom prst="rect">
            <a:avLst/>
          </a:prstGeom>
          <a:noFill/>
        </p:spPr>
        <p:txBody>
          <a:bodyPr wrap="none" rtlCol="0">
            <a:spAutoFit/>
          </a:bodyPr>
          <a:lstStyle/>
          <a:p>
            <a:r>
              <a:rPr lang="en-US" b="1" dirty="0" smtClean="0">
                <a:solidFill>
                  <a:srgbClr val="FF6E68"/>
                </a:solidFill>
              </a:rPr>
              <a:t>MFS</a:t>
            </a:r>
            <a:endParaRPr lang="en-US" b="1" dirty="0">
              <a:solidFill>
                <a:srgbClr val="FF6E68"/>
              </a:solidFill>
            </a:endParaRPr>
          </a:p>
        </p:txBody>
      </p:sp>
      <p:sp>
        <p:nvSpPr>
          <p:cNvPr id="46" name="TextBox 45"/>
          <p:cNvSpPr txBox="1"/>
          <p:nvPr/>
        </p:nvSpPr>
        <p:spPr>
          <a:xfrm>
            <a:off x="1212074" y="1892106"/>
            <a:ext cx="480645" cy="369332"/>
          </a:xfrm>
          <a:prstGeom prst="rect">
            <a:avLst/>
          </a:prstGeom>
          <a:noFill/>
        </p:spPr>
        <p:txBody>
          <a:bodyPr wrap="none" rtlCol="0">
            <a:spAutoFit/>
          </a:bodyPr>
          <a:lstStyle/>
          <a:p>
            <a:r>
              <a:rPr lang="en-US" b="1" dirty="0">
                <a:solidFill>
                  <a:srgbClr val="FF6E68"/>
                </a:solidFill>
              </a:rPr>
              <a:t>h</a:t>
            </a:r>
            <a:r>
              <a:rPr lang="en-US" b="1" dirty="0" smtClean="0">
                <a:solidFill>
                  <a:srgbClr val="FF6E68"/>
                </a:solidFill>
              </a:rPr>
              <a:t>st</a:t>
            </a:r>
            <a:endParaRPr lang="en-US" b="1" dirty="0">
              <a:solidFill>
                <a:srgbClr val="FF6E68"/>
              </a:solidFill>
            </a:endParaRPr>
          </a:p>
        </p:txBody>
      </p:sp>
      <p:sp>
        <p:nvSpPr>
          <p:cNvPr id="48" name="TextBox 47"/>
          <p:cNvSpPr txBox="1"/>
          <p:nvPr/>
        </p:nvSpPr>
        <p:spPr>
          <a:xfrm>
            <a:off x="2189531" y="4155137"/>
            <a:ext cx="485041" cy="369332"/>
          </a:xfrm>
          <a:prstGeom prst="rect">
            <a:avLst/>
          </a:prstGeom>
          <a:noFill/>
        </p:spPr>
        <p:txBody>
          <a:bodyPr wrap="none" rtlCol="0">
            <a:spAutoFit/>
          </a:bodyPr>
          <a:lstStyle/>
          <a:p>
            <a:r>
              <a:rPr lang="en-US" b="1" dirty="0">
                <a:solidFill>
                  <a:srgbClr val="FFF8C7"/>
                </a:solidFill>
              </a:rPr>
              <a:t>f</a:t>
            </a:r>
            <a:r>
              <a:rPr lang="en-US" b="1" dirty="0" smtClean="0">
                <a:solidFill>
                  <a:srgbClr val="FFF8C7"/>
                </a:solidFill>
              </a:rPr>
              <a:t>all</a:t>
            </a:r>
            <a:endParaRPr lang="en-US" b="1" dirty="0">
              <a:solidFill>
                <a:srgbClr val="FFF8C7"/>
              </a:solidFill>
            </a:endParaRPr>
          </a:p>
        </p:txBody>
      </p:sp>
      <p:sp>
        <p:nvSpPr>
          <p:cNvPr id="49" name="TextBox 48"/>
          <p:cNvSpPr txBox="1"/>
          <p:nvPr/>
        </p:nvSpPr>
        <p:spPr>
          <a:xfrm>
            <a:off x="2037131" y="3729465"/>
            <a:ext cx="2277712" cy="369332"/>
          </a:xfrm>
          <a:prstGeom prst="rect">
            <a:avLst/>
          </a:prstGeom>
          <a:noFill/>
        </p:spPr>
        <p:txBody>
          <a:bodyPr wrap="none" rtlCol="0">
            <a:spAutoFit/>
          </a:bodyPr>
          <a:lstStyle/>
          <a:p>
            <a:r>
              <a:rPr lang="en-US" b="1" dirty="0">
                <a:solidFill>
                  <a:srgbClr val="FFF8C7"/>
                </a:solidFill>
              </a:rPr>
              <a:t>s</a:t>
            </a:r>
            <a:r>
              <a:rPr lang="en-US" b="1" dirty="0" smtClean="0">
                <a:solidFill>
                  <a:srgbClr val="FFF8C7"/>
                </a:solidFill>
              </a:rPr>
              <a:t>low rise/aggradation</a:t>
            </a:r>
            <a:endParaRPr lang="en-US" b="1" dirty="0">
              <a:solidFill>
                <a:srgbClr val="FFF8C7"/>
              </a:solidFill>
            </a:endParaRPr>
          </a:p>
        </p:txBody>
      </p:sp>
      <p:sp>
        <p:nvSpPr>
          <p:cNvPr id="50" name="TextBox 49"/>
          <p:cNvSpPr txBox="1"/>
          <p:nvPr/>
        </p:nvSpPr>
        <p:spPr>
          <a:xfrm>
            <a:off x="2125855" y="3370409"/>
            <a:ext cx="1084326" cy="369332"/>
          </a:xfrm>
          <a:prstGeom prst="rect">
            <a:avLst/>
          </a:prstGeom>
          <a:noFill/>
        </p:spPr>
        <p:txBody>
          <a:bodyPr wrap="none" rtlCol="0">
            <a:spAutoFit/>
          </a:bodyPr>
          <a:lstStyle/>
          <a:p>
            <a:r>
              <a:rPr lang="en-US" b="1" dirty="0">
                <a:solidFill>
                  <a:srgbClr val="FFF8C7"/>
                </a:solidFill>
              </a:rPr>
              <a:t>r</a:t>
            </a:r>
            <a:r>
              <a:rPr lang="en-US" b="1" dirty="0" smtClean="0">
                <a:solidFill>
                  <a:srgbClr val="FFF8C7"/>
                </a:solidFill>
              </a:rPr>
              <a:t>apid rise</a:t>
            </a:r>
            <a:endParaRPr lang="en-US" b="1" dirty="0">
              <a:solidFill>
                <a:srgbClr val="FFF8C7"/>
              </a:solidFill>
            </a:endParaRPr>
          </a:p>
        </p:txBody>
      </p:sp>
      <p:sp>
        <p:nvSpPr>
          <p:cNvPr id="51" name="TextBox 50"/>
          <p:cNvSpPr txBox="1"/>
          <p:nvPr/>
        </p:nvSpPr>
        <p:spPr>
          <a:xfrm>
            <a:off x="1692719" y="2750007"/>
            <a:ext cx="2594317" cy="369332"/>
          </a:xfrm>
          <a:prstGeom prst="rect">
            <a:avLst/>
          </a:prstGeom>
          <a:noFill/>
        </p:spPr>
        <p:txBody>
          <a:bodyPr wrap="none" rtlCol="0">
            <a:spAutoFit/>
          </a:bodyPr>
          <a:lstStyle/>
          <a:p>
            <a:r>
              <a:rPr lang="en-US" b="1" dirty="0">
                <a:solidFill>
                  <a:srgbClr val="FFF8C7"/>
                </a:solidFill>
              </a:rPr>
              <a:t>r</a:t>
            </a:r>
            <a:r>
              <a:rPr lang="en-US" b="1" dirty="0" smtClean="0">
                <a:solidFill>
                  <a:srgbClr val="FFF8C7"/>
                </a:solidFill>
              </a:rPr>
              <a:t>apid rise/retrogradation</a:t>
            </a:r>
            <a:endParaRPr lang="en-US" b="1" dirty="0">
              <a:solidFill>
                <a:srgbClr val="FFF8C7"/>
              </a:solidFill>
            </a:endParaRPr>
          </a:p>
        </p:txBody>
      </p:sp>
      <p:sp>
        <p:nvSpPr>
          <p:cNvPr id="52" name="TextBox 51"/>
          <p:cNvSpPr txBox="1"/>
          <p:nvPr/>
        </p:nvSpPr>
        <p:spPr>
          <a:xfrm>
            <a:off x="1889093" y="2076772"/>
            <a:ext cx="2584737" cy="369332"/>
          </a:xfrm>
          <a:prstGeom prst="rect">
            <a:avLst/>
          </a:prstGeom>
          <a:noFill/>
        </p:spPr>
        <p:txBody>
          <a:bodyPr wrap="none" rtlCol="0">
            <a:spAutoFit/>
          </a:bodyPr>
          <a:lstStyle/>
          <a:p>
            <a:r>
              <a:rPr lang="en-US" b="1" dirty="0" smtClean="0">
                <a:solidFill>
                  <a:srgbClr val="FFF8C7"/>
                </a:solidFill>
              </a:rPr>
              <a:t>Slowing rise/aggradation</a:t>
            </a:r>
            <a:endParaRPr lang="en-US" b="1" dirty="0">
              <a:solidFill>
                <a:srgbClr val="FFF8C7"/>
              </a:solidFill>
            </a:endParaRPr>
          </a:p>
        </p:txBody>
      </p:sp>
      <p:sp>
        <p:nvSpPr>
          <p:cNvPr id="53" name="TextBox 52"/>
          <p:cNvSpPr txBox="1"/>
          <p:nvPr/>
        </p:nvSpPr>
        <p:spPr>
          <a:xfrm>
            <a:off x="2262884" y="1342883"/>
            <a:ext cx="2691362" cy="369332"/>
          </a:xfrm>
          <a:prstGeom prst="rect">
            <a:avLst/>
          </a:prstGeom>
          <a:noFill/>
        </p:spPr>
        <p:txBody>
          <a:bodyPr wrap="none" rtlCol="0">
            <a:spAutoFit/>
          </a:bodyPr>
          <a:lstStyle/>
          <a:p>
            <a:r>
              <a:rPr lang="en-US" b="1" dirty="0" smtClean="0">
                <a:solidFill>
                  <a:srgbClr val="FFF8C7"/>
                </a:solidFill>
              </a:rPr>
              <a:t>Slowing rise/progradation</a:t>
            </a:r>
            <a:endParaRPr lang="en-US" b="1" dirty="0">
              <a:solidFill>
                <a:srgbClr val="FFF8C7"/>
              </a:solidFill>
            </a:endParaRPr>
          </a:p>
        </p:txBody>
      </p:sp>
    </p:spTree>
    <p:extLst>
      <p:ext uri="{BB962C8B-B14F-4D97-AF65-F5344CB8AC3E}">
        <p14:creationId xmlns:p14="http://schemas.microsoft.com/office/powerpoint/2010/main" val="811468618"/>
      </p:ext>
    </p:extLst>
  </p:cSld>
  <p:clrMapOvr>
    <a:masterClrMapping/>
  </p:clrMapOvr>
  <p:timing>
    <p:tnLst>
      <p:par>
        <p:cTn xmlns:p14="http://schemas.microsoft.com/office/powerpoint/2010/mai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82481" y="4761964"/>
            <a:ext cx="5186498" cy="215444"/>
          </a:xfrm>
          <a:prstGeom prst="rect">
            <a:avLst/>
          </a:prstGeom>
        </p:spPr>
        <p:txBody>
          <a:bodyPr wrap="square">
            <a:spAutoFit/>
          </a:bodyPr>
          <a:lstStyle/>
          <a:p>
            <a:r>
              <a:rPr lang="en-US" sz="800" dirty="0"/>
              <a:t>http://d32ogoqmya1dw8.cloudfront.net/files/NAGTWorkshops/sedimentary/activities/Exercise_1_instructions.pdf</a:t>
            </a:r>
          </a:p>
        </p:txBody>
      </p:sp>
      <p:pic>
        <p:nvPicPr>
          <p:cNvPr id="4" name="Picture 3" descr="Screen Shot 2014-06-16 at 3.43.45 P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200" y="1534832"/>
            <a:ext cx="5051006" cy="3227132"/>
          </a:xfrm>
          <a:prstGeom prst="rect">
            <a:avLst/>
          </a:prstGeom>
        </p:spPr>
      </p:pic>
      <p:sp>
        <p:nvSpPr>
          <p:cNvPr id="5" name="TextBox 4"/>
          <p:cNvSpPr txBox="1"/>
          <p:nvPr/>
        </p:nvSpPr>
        <p:spPr>
          <a:xfrm>
            <a:off x="0" y="96837"/>
            <a:ext cx="9144000" cy="769441"/>
          </a:xfrm>
          <a:prstGeom prst="rect">
            <a:avLst/>
          </a:prstGeom>
          <a:noFill/>
        </p:spPr>
        <p:txBody>
          <a:bodyPr wrap="square" rtlCol="0">
            <a:spAutoFit/>
          </a:bodyPr>
          <a:lstStyle/>
          <a:p>
            <a:pPr algn="ctr"/>
            <a:r>
              <a:rPr lang="en-US" sz="4400" dirty="0" smtClean="0">
                <a:solidFill>
                  <a:srgbClr val="800000"/>
                </a:solidFill>
              </a:rPr>
              <a:t>Exercises - Measured Sections</a:t>
            </a:r>
            <a:endParaRPr lang="en-US" sz="4400" dirty="0">
              <a:solidFill>
                <a:srgbClr val="800000"/>
              </a:solidFill>
            </a:endParaRPr>
          </a:p>
        </p:txBody>
      </p:sp>
      <p:sp>
        <p:nvSpPr>
          <p:cNvPr id="6" name="TextBox 5"/>
          <p:cNvSpPr txBox="1"/>
          <p:nvPr/>
        </p:nvSpPr>
        <p:spPr>
          <a:xfrm>
            <a:off x="74582" y="5572895"/>
            <a:ext cx="8998251" cy="1200329"/>
          </a:xfrm>
          <a:prstGeom prst="rect">
            <a:avLst/>
          </a:prstGeom>
          <a:noFill/>
        </p:spPr>
        <p:txBody>
          <a:bodyPr wrap="square" rtlCol="0">
            <a:spAutoFit/>
          </a:bodyPr>
          <a:lstStyle/>
          <a:p>
            <a:r>
              <a:rPr lang="en-US" dirty="0" smtClean="0"/>
              <a:t>There are a number of exercises online for the Book Cliffs, which I have used in the past; however, with a strong collection of photos and samples, as shown in previous slides, these can be replaced with personal materials that allow students to construct sections based on their own observations.</a:t>
            </a:r>
            <a:endParaRPr lang="en-US" dirty="0"/>
          </a:p>
        </p:txBody>
      </p:sp>
      <p:pic>
        <p:nvPicPr>
          <p:cNvPr id="7" name="Picture 6"/>
          <p:cNvPicPr/>
          <p:nvPr/>
        </p:nvPicPr>
        <p:blipFill>
          <a:blip r:embed="rId3">
            <a:extLst>
              <a:ext uri="{28A0092B-C50C-407E-A947-70E740481C1C}">
                <a14:useLocalDpi xmlns:a14="http://schemas.microsoft.com/office/drawing/2010/main" val="0"/>
              </a:ext>
            </a:extLst>
          </a:blip>
          <a:srcRect/>
          <a:stretch>
            <a:fillRect/>
          </a:stretch>
        </p:blipFill>
        <p:spPr bwMode="auto">
          <a:xfrm>
            <a:off x="5269980" y="3028917"/>
            <a:ext cx="3547384" cy="2255079"/>
          </a:xfrm>
          <a:prstGeom prst="rect">
            <a:avLst/>
          </a:prstGeom>
          <a:noFill/>
        </p:spPr>
      </p:pic>
      <p:pic>
        <p:nvPicPr>
          <p:cNvPr id="8" name="Picture 7"/>
          <p:cNvPicPr/>
          <p:nvPr/>
        </p:nvPicPr>
        <p:blipFill rotWithShape="1">
          <a:blip r:embed="rId4">
            <a:extLst>
              <a:ext uri="{28A0092B-C50C-407E-A947-70E740481C1C}">
                <a14:useLocalDpi xmlns:a14="http://schemas.microsoft.com/office/drawing/2010/main" val="0"/>
              </a:ext>
            </a:extLst>
          </a:blip>
          <a:srcRect l="424" t="1" b="43250"/>
          <a:stretch/>
        </p:blipFill>
        <p:spPr bwMode="auto">
          <a:xfrm>
            <a:off x="5269980" y="1352357"/>
            <a:ext cx="3547384" cy="1503523"/>
          </a:xfrm>
          <a:prstGeom prst="rect">
            <a:avLst/>
          </a:prstGeom>
          <a:noFill/>
          <a:ln>
            <a:noFill/>
          </a:ln>
          <a:extLst>
            <a:ext uri="{53640926-AAD7-44d8-BBD7-CCE9431645EC}">
              <a14:shadowObscured xmlns:a14="http://schemas.microsoft.com/office/drawing/2010/main"/>
            </a:ext>
          </a:extLst>
        </p:spPr>
      </p:pic>
      <p:pic>
        <p:nvPicPr>
          <p:cNvPr id="9" name="Picture 8" descr="DSC04750.JPG"/>
          <p:cNvPicPr>
            <a:picLocks noChangeAspect="1"/>
          </p:cNvPicPr>
          <p:nvPr/>
        </p:nvPicPr>
        <p:blipFill rotWithShape="1">
          <a:blip r:embed="rId5">
            <a:extLst>
              <a:ext uri="{28A0092B-C50C-407E-A947-70E740481C1C}">
                <a14:useLocalDpi xmlns:a14="http://schemas.microsoft.com/office/drawing/2010/main" val="0"/>
              </a:ext>
            </a:extLst>
          </a:blip>
          <a:srcRect t="7604" b="16016"/>
          <a:stretch/>
        </p:blipFill>
        <p:spPr>
          <a:xfrm>
            <a:off x="6753644" y="4211324"/>
            <a:ext cx="2255146" cy="1291863"/>
          </a:xfrm>
          <a:prstGeom prst="rect">
            <a:avLst/>
          </a:prstGeom>
        </p:spPr>
      </p:pic>
    </p:spTree>
    <p:extLst>
      <p:ext uri="{BB962C8B-B14F-4D97-AF65-F5344CB8AC3E}">
        <p14:creationId xmlns:p14="http://schemas.microsoft.com/office/powerpoint/2010/main" val="2925211181"/>
      </p:ext>
    </p:extLst>
  </p:cSld>
  <p:clrMapOvr>
    <a:masterClrMapping/>
  </p:clrMapOvr>
  <p:timing>
    <p:tnLst>
      <p:par>
        <p:cTn xmlns:p14="http://schemas.microsoft.com/office/powerpoint/2010/mai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1185951" y="990314"/>
            <a:ext cx="1353180" cy="2213415"/>
          </a:xfrm>
          <a:prstGeom prst="rect">
            <a:avLst/>
          </a:prstGeom>
        </p:spPr>
      </p:pic>
      <p:pic>
        <p:nvPicPr>
          <p:cNvPr id="6" name="Picture 5"/>
          <p:cNvPicPr>
            <a:picLocks noChangeAspect="1"/>
          </p:cNvPicPr>
          <p:nvPr/>
        </p:nvPicPr>
        <p:blipFill>
          <a:blip r:embed="rId3"/>
          <a:stretch>
            <a:fillRect/>
          </a:stretch>
        </p:blipFill>
        <p:spPr>
          <a:xfrm>
            <a:off x="3567070" y="1049730"/>
            <a:ext cx="3469303" cy="2213415"/>
          </a:xfrm>
          <a:prstGeom prst="rect">
            <a:avLst/>
          </a:prstGeom>
        </p:spPr>
      </p:pic>
      <p:pic>
        <p:nvPicPr>
          <p:cNvPr id="7" name="Picture 6"/>
          <p:cNvPicPr>
            <a:picLocks noChangeAspect="1"/>
          </p:cNvPicPr>
          <p:nvPr/>
        </p:nvPicPr>
        <p:blipFill>
          <a:blip r:embed="rId4"/>
          <a:stretch>
            <a:fillRect/>
          </a:stretch>
        </p:blipFill>
        <p:spPr>
          <a:xfrm>
            <a:off x="812589" y="3367113"/>
            <a:ext cx="7518822" cy="2451136"/>
          </a:xfrm>
          <a:prstGeom prst="rect">
            <a:avLst/>
          </a:prstGeom>
        </p:spPr>
      </p:pic>
      <p:sp>
        <p:nvSpPr>
          <p:cNvPr id="10" name="TextBox 9"/>
          <p:cNvSpPr txBox="1"/>
          <p:nvPr/>
        </p:nvSpPr>
        <p:spPr>
          <a:xfrm>
            <a:off x="0" y="-21897"/>
            <a:ext cx="9144000" cy="769441"/>
          </a:xfrm>
          <a:prstGeom prst="rect">
            <a:avLst/>
          </a:prstGeom>
          <a:noFill/>
        </p:spPr>
        <p:txBody>
          <a:bodyPr wrap="square" rtlCol="0">
            <a:spAutoFit/>
          </a:bodyPr>
          <a:lstStyle/>
          <a:p>
            <a:pPr algn="ctr"/>
            <a:r>
              <a:rPr lang="en-US" sz="4400" dirty="0" smtClean="0">
                <a:solidFill>
                  <a:srgbClr val="800000"/>
                </a:solidFill>
              </a:rPr>
              <a:t>Exercises – Regional Correlation</a:t>
            </a:r>
            <a:endParaRPr lang="en-US" sz="4400" dirty="0">
              <a:solidFill>
                <a:srgbClr val="800000"/>
              </a:solidFill>
            </a:endParaRPr>
          </a:p>
        </p:txBody>
      </p:sp>
      <p:sp>
        <p:nvSpPr>
          <p:cNvPr id="11" name="TextBox 10"/>
          <p:cNvSpPr txBox="1"/>
          <p:nvPr/>
        </p:nvSpPr>
        <p:spPr>
          <a:xfrm>
            <a:off x="1" y="6066422"/>
            <a:ext cx="9185264" cy="646331"/>
          </a:xfrm>
          <a:prstGeom prst="rect">
            <a:avLst/>
          </a:prstGeom>
          <a:noFill/>
        </p:spPr>
        <p:txBody>
          <a:bodyPr wrap="square" rtlCol="0">
            <a:spAutoFit/>
          </a:bodyPr>
          <a:lstStyle/>
          <a:p>
            <a:r>
              <a:rPr lang="en-US" dirty="0" smtClean="0"/>
              <a:t>These exercises from the SEPM Strata website will be complimented with photos I have taken of the actual measured section localities.</a:t>
            </a:r>
            <a:endParaRPr lang="en-US" dirty="0"/>
          </a:p>
        </p:txBody>
      </p:sp>
    </p:spTree>
    <p:extLst>
      <p:ext uri="{BB962C8B-B14F-4D97-AF65-F5344CB8AC3E}">
        <p14:creationId xmlns:p14="http://schemas.microsoft.com/office/powerpoint/2010/main" val="3057572183"/>
      </p:ext>
    </p:extLst>
  </p:cSld>
  <p:clrMapOvr>
    <a:masterClrMapping/>
  </p:clrMapOvr>
  <p:timing>
    <p:tnLst>
      <p:par>
        <p:cTn xmlns:p14="http://schemas.microsoft.com/office/powerpoint/2010/mai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14789"/>
            <a:ext cx="9144000" cy="769441"/>
          </a:xfrm>
          <a:prstGeom prst="rect">
            <a:avLst/>
          </a:prstGeom>
          <a:noFill/>
        </p:spPr>
        <p:txBody>
          <a:bodyPr wrap="square" rtlCol="0">
            <a:spAutoFit/>
          </a:bodyPr>
          <a:lstStyle/>
          <a:p>
            <a:pPr algn="ctr"/>
            <a:r>
              <a:rPr lang="en-US" sz="4400" dirty="0" smtClean="0">
                <a:solidFill>
                  <a:srgbClr val="800000"/>
                </a:solidFill>
              </a:rPr>
              <a:t>The Guidebook</a:t>
            </a:r>
            <a:endParaRPr lang="en-US" sz="4400" dirty="0">
              <a:solidFill>
                <a:srgbClr val="800000"/>
              </a:solidFill>
            </a:endParaRPr>
          </a:p>
        </p:txBody>
      </p:sp>
      <p:sp>
        <p:nvSpPr>
          <p:cNvPr id="3" name="TextBox 2"/>
          <p:cNvSpPr txBox="1"/>
          <p:nvPr/>
        </p:nvSpPr>
        <p:spPr>
          <a:xfrm>
            <a:off x="1" y="5548363"/>
            <a:ext cx="9144000" cy="1200329"/>
          </a:xfrm>
          <a:prstGeom prst="rect">
            <a:avLst/>
          </a:prstGeom>
          <a:noFill/>
        </p:spPr>
        <p:txBody>
          <a:bodyPr wrap="square" rtlCol="0">
            <a:spAutoFit/>
          </a:bodyPr>
          <a:lstStyle/>
          <a:p>
            <a:r>
              <a:rPr lang="en-US" dirty="0" smtClean="0"/>
              <a:t>This is a semester-long, loosely-defined project, in which students create a “guidebook” to teach sedimentary geology principles and concepts as though they were leading a field trip.  I provide a bank of several hundred photos that they peruse and choose from to show what they want to convey.  They may also use outside sources, such as Google Earth and published literature.</a:t>
            </a:r>
            <a:endParaRPr lang="en-US" dirty="0"/>
          </a:p>
        </p:txBody>
      </p:sp>
      <p:pic>
        <p:nvPicPr>
          <p:cNvPr id="4" name="Picture 3"/>
          <p:cNvPicPr/>
          <p:nvPr/>
        </p:nvPicPr>
        <p:blipFill>
          <a:blip r:embed="rId2"/>
          <a:stretch>
            <a:fillRect/>
          </a:stretch>
        </p:blipFill>
        <p:spPr>
          <a:xfrm>
            <a:off x="388543" y="949855"/>
            <a:ext cx="4538378" cy="2173969"/>
          </a:xfrm>
          <a:prstGeom prst="rect">
            <a:avLst/>
          </a:prstGeom>
        </p:spPr>
      </p:pic>
      <p:pic>
        <p:nvPicPr>
          <p:cNvPr id="5" name="Picture 4" descr="Screen Shot 2014-06-16 at 3.26.25 PM.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71757" y="3338660"/>
            <a:ext cx="4802835" cy="2008082"/>
          </a:xfrm>
          <a:prstGeom prst="rect">
            <a:avLst/>
          </a:prstGeom>
        </p:spPr>
      </p:pic>
      <p:pic>
        <p:nvPicPr>
          <p:cNvPr id="6" name="Picture 5" descr="Screen Shot 2014-06-16 at 3.32.21 PM.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294387" y="3773405"/>
            <a:ext cx="3645238" cy="1320562"/>
          </a:xfrm>
          <a:prstGeom prst="rect">
            <a:avLst/>
          </a:prstGeom>
        </p:spPr>
      </p:pic>
      <p:pic>
        <p:nvPicPr>
          <p:cNvPr id="7" name="Picture 6" descr=":::::Pictures:Scan 3.jpeg"/>
          <p:cNvPicPr/>
          <p:nvPr/>
        </p:nvPicPr>
        <p:blipFill>
          <a:blip r:embed="rId5" cstate="print">
            <a:extLst>
              <a:ext uri="{BEBA8EAE-BF5A-486C-A8C5-ECC9F3942E4B}">
                <a14:imgProps xmlns:a14="http://schemas.microsoft.com/office/drawing/2010/main">
                  <a14:imgLayer r:embed="rId6">
                    <a14:imgEffect>
                      <a14:sharpenSoften amount="50000"/>
                    </a14:imgEffect>
                  </a14:imgLayer>
                </a14:imgProps>
              </a:ext>
            </a:extLst>
          </a:blip>
          <a:srcRect b="11632"/>
          <a:stretch>
            <a:fillRect/>
          </a:stretch>
        </p:blipFill>
        <p:spPr bwMode="auto">
          <a:xfrm>
            <a:off x="6050989" y="949854"/>
            <a:ext cx="2180618" cy="2546201"/>
          </a:xfrm>
          <a:prstGeom prst="rect">
            <a:avLst/>
          </a:prstGeom>
          <a:noFill/>
          <a:ln w="9525">
            <a:noFill/>
            <a:miter lim="800000"/>
            <a:headEnd/>
            <a:tailEnd/>
          </a:ln>
        </p:spPr>
      </p:pic>
    </p:spTree>
    <p:extLst>
      <p:ext uri="{BB962C8B-B14F-4D97-AF65-F5344CB8AC3E}">
        <p14:creationId xmlns:p14="http://schemas.microsoft.com/office/powerpoint/2010/main" val="1678475746"/>
      </p:ext>
    </p:extLst>
  </p:cSld>
  <p:clrMapOvr>
    <a:masterClrMapping/>
  </p:clrMapOvr>
  <p:timing>
    <p:tnLst>
      <p:par>
        <p:cTn xmlns:p14="http://schemas.microsoft.com/office/powerpoint/2010/mai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DSC07884.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07246" y="2249084"/>
            <a:ext cx="3097222" cy="2322916"/>
          </a:xfrm>
          <a:prstGeom prst="rect">
            <a:avLst/>
          </a:prstGeom>
        </p:spPr>
      </p:pic>
      <p:pic>
        <p:nvPicPr>
          <p:cNvPr id="5" name="Picture 4" descr="P5310117.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92648" y="4641"/>
            <a:ext cx="3103413" cy="2327560"/>
          </a:xfrm>
          <a:prstGeom prst="rect">
            <a:avLst/>
          </a:prstGeom>
        </p:spPr>
      </p:pic>
      <p:pic>
        <p:nvPicPr>
          <p:cNvPr id="4" name="Picture 3" descr="P5310220.JP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1" y="4641"/>
            <a:ext cx="3047999" cy="2285999"/>
          </a:xfrm>
          <a:prstGeom prst="rect">
            <a:avLst/>
          </a:prstGeom>
        </p:spPr>
      </p:pic>
      <p:pic>
        <p:nvPicPr>
          <p:cNvPr id="6" name="Picture 5" descr="DSC07746.JP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087504" y="0"/>
            <a:ext cx="3087370" cy="2292372"/>
          </a:xfrm>
          <a:prstGeom prst="rect">
            <a:avLst/>
          </a:prstGeom>
        </p:spPr>
      </p:pic>
      <p:pic>
        <p:nvPicPr>
          <p:cNvPr id="11" name="Picture 10" descr="DSC07467.JPG"/>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048061" y="4567403"/>
            <a:ext cx="3054128" cy="2290596"/>
          </a:xfrm>
          <a:prstGeom prst="rect">
            <a:avLst/>
          </a:prstGeom>
        </p:spPr>
      </p:pic>
      <p:pic>
        <p:nvPicPr>
          <p:cNvPr id="13" name="Picture 12" descr="P5290089.JPG"/>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102188" y="4576640"/>
            <a:ext cx="3072536" cy="2281359"/>
          </a:xfrm>
          <a:prstGeom prst="rect">
            <a:avLst/>
          </a:prstGeom>
        </p:spPr>
      </p:pic>
      <p:sp>
        <p:nvSpPr>
          <p:cNvPr id="3" name="TextBox 2"/>
          <p:cNvSpPr txBox="1"/>
          <p:nvPr/>
        </p:nvSpPr>
        <p:spPr>
          <a:xfrm>
            <a:off x="0" y="4641"/>
            <a:ext cx="9144000" cy="769441"/>
          </a:xfrm>
          <a:prstGeom prst="rect">
            <a:avLst/>
          </a:prstGeom>
          <a:noFill/>
        </p:spPr>
        <p:txBody>
          <a:bodyPr wrap="square" rtlCol="0">
            <a:spAutoFit/>
          </a:bodyPr>
          <a:lstStyle/>
          <a:p>
            <a:pPr algn="ctr"/>
            <a:r>
              <a:rPr lang="en-US" sz="4400" dirty="0" smtClean="0">
                <a:solidFill>
                  <a:srgbClr val="FFFEBD"/>
                </a:solidFill>
              </a:rPr>
              <a:t>Virtual Field Trip (in development)</a:t>
            </a:r>
            <a:endParaRPr lang="en-US" sz="4400" dirty="0">
              <a:solidFill>
                <a:srgbClr val="FFFEBD"/>
              </a:solidFill>
            </a:endParaRPr>
          </a:p>
        </p:txBody>
      </p:sp>
      <p:pic>
        <p:nvPicPr>
          <p:cNvPr id="14" name="Picture 13" descr="P5280066.JPG"/>
          <p:cNvPicPr>
            <a:picLocks noChangeAspect="1"/>
          </p:cNvPicPr>
          <p:nvPr/>
        </p:nvPicPr>
        <p:blipFill>
          <a:blip r:embed="rId8">
            <a:extLst>
              <a:ext uri="{BEBA8EAE-BF5A-486C-A8C5-ECC9F3942E4B}">
                <a14:imgProps xmlns:a14="http://schemas.microsoft.com/office/drawing/2010/main">
                  <a14:imgLayer r:embed="rId9">
                    <a14:imgEffect>
                      <a14:sharpenSoften amount="20000"/>
                    </a14:imgEffect>
                    <a14:imgEffect>
                      <a14:brightnessContrast bright="22000" contrast="10000"/>
                    </a14:imgEffect>
                  </a14:imgLayer>
                </a14:imgProps>
              </a:ext>
              <a:ext uri="{28A0092B-C50C-407E-A947-70E740481C1C}">
                <a14:useLocalDpi xmlns:a14="http://schemas.microsoft.com/office/drawing/2010/main" val="0"/>
              </a:ext>
            </a:extLst>
          </a:blip>
          <a:stretch>
            <a:fillRect/>
          </a:stretch>
        </p:blipFill>
        <p:spPr>
          <a:xfrm>
            <a:off x="61" y="4576643"/>
            <a:ext cx="3054129" cy="2290597"/>
          </a:xfrm>
          <a:prstGeom prst="rect">
            <a:avLst/>
          </a:prstGeom>
        </p:spPr>
      </p:pic>
      <p:sp>
        <p:nvSpPr>
          <p:cNvPr id="15" name="TextBox 14"/>
          <p:cNvSpPr txBox="1"/>
          <p:nvPr/>
        </p:nvSpPr>
        <p:spPr>
          <a:xfrm>
            <a:off x="30788" y="6219701"/>
            <a:ext cx="9143999" cy="646331"/>
          </a:xfrm>
          <a:prstGeom prst="rect">
            <a:avLst/>
          </a:prstGeom>
          <a:noFill/>
        </p:spPr>
        <p:txBody>
          <a:bodyPr wrap="square" rtlCol="0">
            <a:spAutoFit/>
          </a:bodyPr>
          <a:lstStyle/>
          <a:p>
            <a:r>
              <a:rPr lang="en-US" dirty="0" smtClean="0">
                <a:solidFill>
                  <a:schemeClr val="bg1"/>
                </a:solidFill>
              </a:rPr>
              <a:t>I am currently working on a virtual “field trip” that I will use to both introduce and to summarize the case study.</a:t>
            </a:r>
            <a:endParaRPr lang="en-US" dirty="0">
              <a:solidFill>
                <a:schemeClr val="bg1"/>
              </a:solidFill>
            </a:endParaRPr>
          </a:p>
        </p:txBody>
      </p:sp>
      <p:pic>
        <p:nvPicPr>
          <p:cNvPr id="16" name="Picture 15" descr="DSC07372.JPG"/>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6095998" y="2281107"/>
            <a:ext cx="3078789" cy="2301933"/>
          </a:xfrm>
          <a:prstGeom prst="rect">
            <a:avLst/>
          </a:prstGeom>
        </p:spPr>
      </p:pic>
      <p:pic>
        <p:nvPicPr>
          <p:cNvPr id="17" name="Picture 16" descr="P5310091.JPG"/>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0" y="2290639"/>
            <a:ext cx="3048060" cy="2286045"/>
          </a:xfrm>
          <a:prstGeom prst="rect">
            <a:avLst/>
          </a:prstGeom>
        </p:spPr>
      </p:pic>
    </p:spTree>
    <p:extLst>
      <p:ext uri="{BB962C8B-B14F-4D97-AF65-F5344CB8AC3E}">
        <p14:creationId xmlns:p14="http://schemas.microsoft.com/office/powerpoint/2010/main" val="2384151569"/>
      </p:ext>
    </p:extLst>
  </p:cSld>
  <p:clrMapOvr>
    <a:masterClrMapping/>
  </p:clrMapOvr>
  <p:timing>
    <p:tnLst>
      <p:par>
        <p:cTn xmlns:p14="http://schemas.microsoft.com/office/powerpoint/2010/mai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3" descr="j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391" y="784230"/>
            <a:ext cx="7315200" cy="4824413"/>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Screen Shot 2014-06-16 at 2.14.10 PM.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18205" y="4513761"/>
            <a:ext cx="3879821" cy="1418019"/>
          </a:xfrm>
          <a:prstGeom prst="rect">
            <a:avLst/>
          </a:prstGeom>
        </p:spPr>
      </p:pic>
      <p:sp>
        <p:nvSpPr>
          <p:cNvPr id="4" name="TextBox 3"/>
          <p:cNvSpPr txBox="1"/>
          <p:nvPr/>
        </p:nvSpPr>
        <p:spPr>
          <a:xfrm>
            <a:off x="0" y="14789"/>
            <a:ext cx="9144000" cy="769441"/>
          </a:xfrm>
          <a:prstGeom prst="rect">
            <a:avLst/>
          </a:prstGeom>
          <a:noFill/>
        </p:spPr>
        <p:txBody>
          <a:bodyPr wrap="square" rtlCol="0">
            <a:spAutoFit/>
          </a:bodyPr>
          <a:lstStyle/>
          <a:p>
            <a:pPr algn="ctr"/>
            <a:r>
              <a:rPr lang="en-US" sz="4400" dirty="0" smtClean="0">
                <a:solidFill>
                  <a:srgbClr val="800000"/>
                </a:solidFill>
              </a:rPr>
              <a:t>Exercises - Other?</a:t>
            </a:r>
            <a:endParaRPr lang="en-US" sz="4400" dirty="0">
              <a:solidFill>
                <a:srgbClr val="800000"/>
              </a:solidFill>
            </a:endParaRPr>
          </a:p>
        </p:txBody>
      </p:sp>
      <p:pic>
        <p:nvPicPr>
          <p:cNvPr id="5" name="Picture 4" descr="StreamTable 1.jpg"/>
          <p:cNvPicPr>
            <a:picLocks noChangeAspect="1"/>
          </p:cNvPicPr>
          <p:nvPr/>
        </p:nvPicPr>
        <p:blipFill rotWithShape="1">
          <a:blip r:embed="rId4">
            <a:extLst>
              <a:ext uri="{28A0092B-C50C-407E-A947-70E740481C1C}">
                <a14:useLocalDpi xmlns:a14="http://schemas.microsoft.com/office/drawing/2010/main" val="0"/>
              </a:ext>
            </a:extLst>
          </a:blip>
          <a:srcRect t="12947" r="5282" b="1"/>
          <a:stretch/>
        </p:blipFill>
        <p:spPr>
          <a:xfrm>
            <a:off x="6977980" y="4513762"/>
            <a:ext cx="2059940" cy="1418018"/>
          </a:xfrm>
          <a:prstGeom prst="rect">
            <a:avLst/>
          </a:prstGeom>
        </p:spPr>
      </p:pic>
      <p:sp>
        <p:nvSpPr>
          <p:cNvPr id="6" name="TextBox 5"/>
          <p:cNvSpPr txBox="1"/>
          <p:nvPr/>
        </p:nvSpPr>
        <p:spPr>
          <a:xfrm>
            <a:off x="0" y="5931780"/>
            <a:ext cx="9144000" cy="923330"/>
          </a:xfrm>
          <a:prstGeom prst="rect">
            <a:avLst/>
          </a:prstGeom>
          <a:noFill/>
        </p:spPr>
        <p:txBody>
          <a:bodyPr wrap="square" rtlCol="0">
            <a:spAutoFit/>
          </a:bodyPr>
          <a:lstStyle/>
          <a:p>
            <a:r>
              <a:rPr lang="en-US" dirty="0" smtClean="0"/>
              <a:t>This one’s for Tom and others who might have access to a stream table with a subsiding basin, in which patterns very similar to those of the Book Cliffs can be generated.  I will be attempting this in the fall with the new BYU-Idaho table.</a:t>
            </a:r>
            <a:endParaRPr lang="en-US" dirty="0"/>
          </a:p>
        </p:txBody>
      </p:sp>
    </p:spTree>
    <p:extLst>
      <p:ext uri="{BB962C8B-B14F-4D97-AF65-F5344CB8AC3E}">
        <p14:creationId xmlns:p14="http://schemas.microsoft.com/office/powerpoint/2010/main" val="61926109"/>
      </p:ext>
    </p:extLst>
  </p:cSld>
  <p:clrMapOvr>
    <a:masterClrMapping/>
  </p:clrMapOvr>
  <p:timing>
    <p:tnLst>
      <p:par>
        <p:cTn xmlns:p14="http://schemas.microsoft.com/office/powerpoint/2010/mai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0" y="0"/>
            <a:ext cx="9144000" cy="769441"/>
          </a:xfrm>
          <a:prstGeom prst="rect">
            <a:avLst/>
          </a:prstGeom>
          <a:noFill/>
        </p:spPr>
        <p:txBody>
          <a:bodyPr wrap="square" rtlCol="0">
            <a:spAutoFit/>
          </a:bodyPr>
          <a:lstStyle/>
          <a:p>
            <a:pPr algn="ctr"/>
            <a:r>
              <a:rPr lang="en-US" sz="4400" dirty="0" smtClean="0">
                <a:solidFill>
                  <a:srgbClr val="FFFEBD"/>
                </a:solidFill>
              </a:rPr>
              <a:t>Concluding Questions</a:t>
            </a:r>
            <a:endParaRPr lang="en-US" sz="4400" dirty="0">
              <a:solidFill>
                <a:srgbClr val="FFFEBD"/>
              </a:solidFill>
            </a:endParaRPr>
          </a:p>
        </p:txBody>
      </p:sp>
      <p:sp>
        <p:nvSpPr>
          <p:cNvPr id="4" name="TextBox 3"/>
          <p:cNvSpPr txBox="1"/>
          <p:nvPr/>
        </p:nvSpPr>
        <p:spPr>
          <a:xfrm>
            <a:off x="114075" y="3102016"/>
            <a:ext cx="8913000" cy="3785652"/>
          </a:xfrm>
          <a:prstGeom prst="rect">
            <a:avLst/>
          </a:prstGeom>
          <a:noFill/>
        </p:spPr>
        <p:txBody>
          <a:bodyPr wrap="square" rtlCol="0">
            <a:spAutoFit/>
          </a:bodyPr>
          <a:lstStyle/>
          <a:p>
            <a:pPr marL="457200" indent="-457200">
              <a:buFont typeface="Arial"/>
              <a:buChar char="•"/>
            </a:pPr>
            <a:r>
              <a:rPr lang="en-US" sz="2400" dirty="0" smtClean="0">
                <a:solidFill>
                  <a:srgbClr val="FFFEBD"/>
                </a:solidFill>
              </a:rPr>
              <a:t>What do you see? (interbedded sandstone and mudstone)</a:t>
            </a:r>
          </a:p>
          <a:p>
            <a:pPr marL="457200" indent="-457200">
              <a:buFont typeface="Arial"/>
              <a:buChar char="•"/>
            </a:pPr>
            <a:r>
              <a:rPr lang="en-US" sz="2400" dirty="0" smtClean="0">
                <a:solidFill>
                  <a:srgbClr val="FFFEBD"/>
                </a:solidFill>
              </a:rPr>
              <a:t>What formed the bedding? (changes in energy conditions)</a:t>
            </a:r>
          </a:p>
          <a:p>
            <a:pPr marL="457200" indent="-457200">
              <a:buFont typeface="Arial"/>
              <a:buChar char="•"/>
            </a:pPr>
            <a:r>
              <a:rPr lang="en-US" sz="2400" dirty="0" smtClean="0">
                <a:solidFill>
                  <a:srgbClr val="FFFEBD"/>
                </a:solidFill>
              </a:rPr>
              <a:t>Why are energy conditions different? (water depth)</a:t>
            </a:r>
          </a:p>
          <a:p>
            <a:pPr marL="457200" indent="-457200">
              <a:buFont typeface="Arial"/>
              <a:buChar char="•"/>
            </a:pPr>
            <a:r>
              <a:rPr lang="en-US" sz="2400" dirty="0" smtClean="0">
                <a:solidFill>
                  <a:srgbClr val="FFFEBD"/>
                </a:solidFill>
              </a:rPr>
              <a:t>Are there any vertical trends in the bedding? (sand/mud ratio)</a:t>
            </a:r>
          </a:p>
          <a:p>
            <a:pPr marL="457200" indent="-457200">
              <a:buFont typeface="Arial"/>
              <a:buChar char="•"/>
            </a:pPr>
            <a:r>
              <a:rPr lang="en-US" sz="2400" dirty="0" smtClean="0">
                <a:solidFill>
                  <a:srgbClr val="FFFEBD"/>
                </a:solidFill>
              </a:rPr>
              <a:t>What is responsible for the vertical trend? (base level change)</a:t>
            </a:r>
          </a:p>
          <a:p>
            <a:pPr marL="457200" indent="-457200">
              <a:buFont typeface="Arial"/>
              <a:buChar char="•"/>
            </a:pPr>
            <a:r>
              <a:rPr lang="en-US" sz="2400" dirty="0" smtClean="0">
                <a:solidFill>
                  <a:srgbClr val="FFFEBD"/>
                </a:solidFill>
              </a:rPr>
              <a:t>What causes base-level change (eustasy and tectonics)</a:t>
            </a:r>
          </a:p>
          <a:p>
            <a:pPr marL="457200" indent="-457200">
              <a:buFont typeface="Arial"/>
              <a:buChar char="•"/>
            </a:pPr>
            <a:r>
              <a:rPr lang="en-US" sz="2400" dirty="0" smtClean="0">
                <a:solidFill>
                  <a:srgbClr val="FFFEBD"/>
                </a:solidFill>
              </a:rPr>
              <a:t>Does this succession reflect base level rise or fall? (mostly rise)</a:t>
            </a:r>
          </a:p>
          <a:p>
            <a:pPr marL="457200" indent="-457200">
              <a:buFont typeface="Arial"/>
              <a:buChar char="•"/>
            </a:pPr>
            <a:r>
              <a:rPr lang="en-US" sz="2400" dirty="0" smtClean="0">
                <a:solidFill>
                  <a:srgbClr val="FFFEBD"/>
                </a:solidFill>
              </a:rPr>
              <a:t>Does this succession reflect shoreline transgression or regression? (regression)</a:t>
            </a:r>
          </a:p>
          <a:p>
            <a:pPr marL="457200" indent="-457200">
              <a:buFont typeface="Arial"/>
              <a:buChar char="•"/>
            </a:pPr>
            <a:r>
              <a:rPr lang="en-US" sz="2400" dirty="0" smtClean="0">
                <a:solidFill>
                  <a:srgbClr val="FFFEBD"/>
                </a:solidFill>
              </a:rPr>
              <a:t>What else might impact the pattern? (sedimentation rate)</a:t>
            </a:r>
            <a:endParaRPr lang="en-US" sz="2400" dirty="0">
              <a:solidFill>
                <a:srgbClr val="FFFEBD"/>
              </a:solidFill>
            </a:endParaRPr>
          </a:p>
        </p:txBody>
      </p:sp>
    </p:spTree>
    <p:extLst>
      <p:ext uri="{BB962C8B-B14F-4D97-AF65-F5344CB8AC3E}">
        <p14:creationId xmlns:p14="http://schemas.microsoft.com/office/powerpoint/2010/main" val="433716933"/>
      </p:ext>
    </p:extLst>
  </p:cSld>
  <p:clrMapOvr>
    <a:masterClrMapping/>
  </p:clrMapOvr>
  <p:timing>
    <p:tnLst>
      <p:par>
        <p:cTn xmlns:p14="http://schemas.microsoft.com/office/powerpoint/2010/mai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14951</TotalTime>
  <Words>1588</Words>
  <Application>Microsoft Macintosh PowerPoint</Application>
  <PresentationFormat>On-screen Show (4:3)</PresentationFormat>
  <Paragraphs>184</Paragraphs>
  <Slides>26</Slides>
  <Notes>0</Notes>
  <HiddenSlides>0</HiddenSlides>
  <MMClips>0</MMClips>
  <ScaleCrop>false</ScaleCrop>
  <HeadingPairs>
    <vt:vector size="4" baseType="variant">
      <vt:variant>
        <vt:lpstr>Theme</vt:lpstr>
      </vt:variant>
      <vt:variant>
        <vt:i4>1</vt:i4>
      </vt:variant>
      <vt:variant>
        <vt:lpstr>Slide Titles</vt:lpstr>
      </vt:variant>
      <vt:variant>
        <vt:i4>26</vt:i4>
      </vt:variant>
    </vt:vector>
  </HeadingPairs>
  <TitlesOfParts>
    <vt:vector size="27"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BYU-Idaho</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William Little</dc:creator>
  <cp:lastModifiedBy>William Little</cp:lastModifiedBy>
  <cp:revision>216</cp:revision>
  <cp:lastPrinted>2014-06-16T04:08:31Z</cp:lastPrinted>
  <dcterms:created xsi:type="dcterms:W3CDTF">2014-05-18T17:38:41Z</dcterms:created>
  <dcterms:modified xsi:type="dcterms:W3CDTF">2014-06-17T03:59:00Z</dcterms:modified>
</cp:coreProperties>
</file>