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Lst>
  <p:notesMasterIdLst>
    <p:notesMasterId r:id="rId99"/>
  </p:notesMasterIdLst>
  <p:sldIdLst>
    <p:sldId id="343" r:id="rId5"/>
    <p:sldId id="478" r:id="rId6"/>
    <p:sldId id="479" r:id="rId7"/>
    <p:sldId id="491" r:id="rId8"/>
    <p:sldId id="357" r:id="rId9"/>
    <p:sldId id="358" r:id="rId10"/>
    <p:sldId id="497" r:id="rId11"/>
    <p:sldId id="498" r:id="rId12"/>
    <p:sldId id="362" r:id="rId13"/>
    <p:sldId id="499" r:id="rId14"/>
    <p:sldId id="373" r:id="rId15"/>
    <p:sldId id="364" r:id="rId16"/>
    <p:sldId id="500" r:id="rId17"/>
    <p:sldId id="379" r:id="rId18"/>
    <p:sldId id="370" r:id="rId19"/>
    <p:sldId id="365" r:id="rId20"/>
    <p:sldId id="371" r:id="rId21"/>
    <p:sldId id="372" r:id="rId22"/>
    <p:sldId id="380" r:id="rId23"/>
    <p:sldId id="381" r:id="rId24"/>
    <p:sldId id="396" r:id="rId25"/>
    <p:sldId id="389" r:id="rId26"/>
    <p:sldId id="386" r:id="rId27"/>
    <p:sldId id="393" r:id="rId28"/>
    <p:sldId id="391" r:id="rId29"/>
    <p:sldId id="385" r:id="rId30"/>
    <p:sldId id="505" r:id="rId31"/>
    <p:sldId id="515" r:id="rId32"/>
    <p:sldId id="504" r:id="rId33"/>
    <p:sldId id="513" r:id="rId34"/>
    <p:sldId id="511" r:id="rId35"/>
    <p:sldId id="446" r:id="rId36"/>
    <p:sldId id="397" r:id="rId37"/>
    <p:sldId id="400" r:id="rId38"/>
    <p:sldId id="524" r:id="rId39"/>
    <p:sldId id="522" r:id="rId40"/>
    <p:sldId id="521" r:id="rId41"/>
    <p:sldId id="429" r:id="rId42"/>
    <p:sldId id="523" r:id="rId43"/>
    <p:sldId id="406" r:id="rId44"/>
    <p:sldId id="520" r:id="rId45"/>
    <p:sldId id="453" r:id="rId46"/>
    <p:sldId id="527" r:id="rId47"/>
    <p:sldId id="529" r:id="rId48"/>
    <p:sldId id="526" r:id="rId49"/>
    <p:sldId id="432" r:id="rId50"/>
    <p:sldId id="431" r:id="rId51"/>
    <p:sldId id="533" r:id="rId52"/>
    <p:sldId id="528" r:id="rId53"/>
    <p:sldId id="447" r:id="rId54"/>
    <p:sldId id="457" r:id="rId55"/>
    <p:sldId id="421" r:id="rId56"/>
    <p:sldId id="415" r:id="rId57"/>
    <p:sldId id="416" r:id="rId58"/>
    <p:sldId id="417" r:id="rId59"/>
    <p:sldId id="556" r:id="rId60"/>
    <p:sldId id="555" r:id="rId61"/>
    <p:sldId id="422" r:id="rId62"/>
    <p:sldId id="423" r:id="rId63"/>
    <p:sldId id="535" r:id="rId64"/>
    <p:sldId id="551" r:id="rId65"/>
    <p:sldId id="552" r:id="rId66"/>
    <p:sldId id="553" r:id="rId67"/>
    <p:sldId id="554" r:id="rId68"/>
    <p:sldId id="561" r:id="rId69"/>
    <p:sldId id="562" r:id="rId70"/>
    <p:sldId id="563" r:id="rId71"/>
    <p:sldId id="564" r:id="rId72"/>
    <p:sldId id="565" r:id="rId73"/>
    <p:sldId id="568" r:id="rId74"/>
    <p:sldId id="567" r:id="rId75"/>
    <p:sldId id="570" r:id="rId76"/>
    <p:sldId id="569" r:id="rId77"/>
    <p:sldId id="573" r:id="rId78"/>
    <p:sldId id="450" r:id="rId79"/>
    <p:sldId id="412" r:id="rId80"/>
    <p:sldId id="408" r:id="rId81"/>
    <p:sldId id="558" r:id="rId82"/>
    <p:sldId id="557" r:id="rId83"/>
    <p:sldId id="459" r:id="rId84"/>
    <p:sldId id="461" r:id="rId85"/>
    <p:sldId id="463" r:id="rId86"/>
    <p:sldId id="462" r:id="rId87"/>
    <p:sldId id="466" r:id="rId88"/>
    <p:sldId id="465" r:id="rId89"/>
    <p:sldId id="560" r:id="rId90"/>
    <p:sldId id="467" r:id="rId91"/>
    <p:sldId id="559" r:id="rId92"/>
    <p:sldId id="474" r:id="rId93"/>
    <p:sldId id="403" r:id="rId94"/>
    <p:sldId id="404" r:id="rId95"/>
    <p:sldId id="405" r:id="rId96"/>
    <p:sldId id="437" r:id="rId97"/>
    <p:sldId id="326" r:id="rId9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1656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62" autoAdjust="0"/>
    <p:restoredTop sz="94663" autoAdjust="0"/>
  </p:normalViewPr>
  <p:slideViewPr>
    <p:cSldViewPr snapToGrid="0">
      <p:cViewPr varScale="1">
        <p:scale>
          <a:sx n="117" d="100"/>
          <a:sy n="117" d="100"/>
        </p:scale>
        <p:origin x="1320" y="176"/>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theme" Target="theme/theme1.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notesMaster" Target="notesMasters/notesMaster1.xml"/><Relationship Id="rId10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C470B0-6C72-4F63-9CC5-F955DBD625F8}" type="datetimeFigureOut">
              <a:rPr lang="en-US" smtClean="0"/>
              <a:t>6/24/21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813F9C-B3BB-4D69-BFB2-FE14BAFC4505}" type="slidenum">
              <a:rPr lang="en-US" smtClean="0"/>
              <a:t>‹#›</a:t>
            </a:fld>
            <a:endParaRPr lang="en-US"/>
          </a:p>
        </p:txBody>
      </p:sp>
    </p:spTree>
    <p:extLst>
      <p:ext uri="{BB962C8B-B14F-4D97-AF65-F5344CB8AC3E}">
        <p14:creationId xmlns:p14="http://schemas.microsoft.com/office/powerpoint/2010/main" val="2864041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31863" rtl="0" eaLnBrk="1" fontAlgn="base" latinLnBrk="0" hangingPunct="1">
              <a:lnSpc>
                <a:spcPct val="100000"/>
              </a:lnSpc>
              <a:spcBef>
                <a:spcPct val="0"/>
              </a:spcBef>
              <a:spcAft>
                <a:spcPct val="0"/>
              </a:spcAft>
              <a:buClrTx/>
              <a:buSzTx/>
              <a:buFontTx/>
              <a:buNone/>
              <a:tabLst/>
              <a:defRPr/>
            </a:pPr>
            <a:fld id="{08ECEB9B-F6B5-4993-B988-3A9B30CBFBA4}"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31863" rtl="0" eaLnBrk="1" fontAlgn="base" latinLnBrk="0" hangingPunct="1">
                <a:lnSpc>
                  <a:spcPct val="100000"/>
                </a:lnSpc>
                <a:spcBef>
                  <a:spcPct val="0"/>
                </a:spcBef>
                <a:spcAft>
                  <a:spcPct val="0"/>
                </a:spcAft>
                <a:buClrTx/>
                <a:buSzTx/>
                <a:buFontTx/>
                <a:buNone/>
                <a:tabLst/>
                <a:defRPr/>
              </a:pPr>
              <a:t>57</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9092150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813F9C-B3BB-4D69-BFB2-FE14BAFC4505}" type="slidenum">
              <a:rPr lang="en-US" smtClean="0"/>
              <a:t>67</a:t>
            </a:fld>
            <a:endParaRPr lang="en-US"/>
          </a:p>
        </p:txBody>
      </p:sp>
    </p:spTree>
    <p:extLst>
      <p:ext uri="{BB962C8B-B14F-4D97-AF65-F5344CB8AC3E}">
        <p14:creationId xmlns:p14="http://schemas.microsoft.com/office/powerpoint/2010/main" val="2398631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6AC97-DD7A-4811-9809-E3601DD5635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45259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6AC97-DD7A-4811-9809-E3601DD5635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49646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2C7991-39C0-4751-B28A-82C4682EECC5}" type="datetimeFigureOut">
              <a:rPr lang="en-US" smtClean="0"/>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FF29B5-41E0-44A5-8374-2E74B8FA9E31}" type="slidenum">
              <a:rPr lang="en-US" smtClean="0"/>
              <a:t>‹#›</a:t>
            </a:fld>
            <a:endParaRPr lang="en-US"/>
          </a:p>
        </p:txBody>
      </p:sp>
    </p:spTree>
    <p:extLst>
      <p:ext uri="{BB962C8B-B14F-4D97-AF65-F5344CB8AC3E}">
        <p14:creationId xmlns:p14="http://schemas.microsoft.com/office/powerpoint/2010/main" val="2924052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2C7991-39C0-4751-B28A-82C4682EECC5}" type="datetimeFigureOut">
              <a:rPr lang="en-US" smtClean="0"/>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FF29B5-41E0-44A5-8374-2E74B8FA9E31}" type="slidenum">
              <a:rPr lang="en-US" smtClean="0"/>
              <a:t>‹#›</a:t>
            </a:fld>
            <a:endParaRPr lang="en-US"/>
          </a:p>
        </p:txBody>
      </p:sp>
    </p:spTree>
    <p:extLst>
      <p:ext uri="{BB962C8B-B14F-4D97-AF65-F5344CB8AC3E}">
        <p14:creationId xmlns:p14="http://schemas.microsoft.com/office/powerpoint/2010/main" val="1096133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72C7991-39C0-4751-B28A-82C4682EECC5}" type="datetimeFigureOut">
              <a:rPr lang="en-US" smtClean="0"/>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FF29B5-41E0-44A5-8374-2E74B8FA9E31}" type="slidenum">
              <a:rPr lang="en-US" smtClean="0"/>
              <a:t>‹#›</a:t>
            </a:fld>
            <a:endParaRPr lang="en-US"/>
          </a:p>
        </p:txBody>
      </p:sp>
    </p:spTree>
    <p:extLst>
      <p:ext uri="{BB962C8B-B14F-4D97-AF65-F5344CB8AC3E}">
        <p14:creationId xmlns:p14="http://schemas.microsoft.com/office/powerpoint/2010/main" val="1814636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2C7991-39C0-4751-B28A-82C4682EECC5}" type="datetimeFigureOut">
              <a:rPr lang="en-US" smtClean="0"/>
              <a:t>6/24/21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FF29B5-41E0-44A5-8374-2E74B8FA9E31}" type="slidenum">
              <a:rPr lang="en-US" smtClean="0"/>
              <a:t>‹#›</a:t>
            </a:fld>
            <a:endParaRPr lang="en-US"/>
          </a:p>
        </p:txBody>
      </p:sp>
    </p:spTree>
    <p:extLst>
      <p:ext uri="{BB962C8B-B14F-4D97-AF65-F5344CB8AC3E}">
        <p14:creationId xmlns:p14="http://schemas.microsoft.com/office/powerpoint/2010/main" val="1132583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2C7991-39C0-4751-B28A-82C4682EECC5}" type="datetimeFigureOut">
              <a:rPr lang="en-US" smtClean="0"/>
              <a:t>6/24/21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2FF29B5-41E0-44A5-8374-2E74B8FA9E31}" type="slidenum">
              <a:rPr lang="en-US" smtClean="0"/>
              <a:t>‹#›</a:t>
            </a:fld>
            <a:endParaRPr lang="en-US"/>
          </a:p>
        </p:txBody>
      </p:sp>
    </p:spTree>
    <p:extLst>
      <p:ext uri="{BB962C8B-B14F-4D97-AF65-F5344CB8AC3E}">
        <p14:creationId xmlns:p14="http://schemas.microsoft.com/office/powerpoint/2010/main" val="2247847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2C7991-39C0-4751-B28A-82C4682EECC5}" type="datetimeFigureOut">
              <a:rPr lang="en-US" smtClean="0"/>
              <a:t>6/24/21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2FF29B5-41E0-44A5-8374-2E74B8FA9E31}" type="slidenum">
              <a:rPr lang="en-US" smtClean="0"/>
              <a:t>‹#›</a:t>
            </a:fld>
            <a:endParaRPr lang="en-US"/>
          </a:p>
        </p:txBody>
      </p:sp>
    </p:spTree>
    <p:extLst>
      <p:ext uri="{BB962C8B-B14F-4D97-AF65-F5344CB8AC3E}">
        <p14:creationId xmlns:p14="http://schemas.microsoft.com/office/powerpoint/2010/main" val="1918846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2C7991-39C0-4751-B28A-82C4682EECC5}" type="datetimeFigureOut">
              <a:rPr lang="en-US" smtClean="0"/>
              <a:t>6/24/21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2FF29B5-41E0-44A5-8374-2E74B8FA9E31}" type="slidenum">
              <a:rPr lang="en-US" smtClean="0"/>
              <a:t>‹#›</a:t>
            </a:fld>
            <a:endParaRPr lang="en-US"/>
          </a:p>
        </p:txBody>
      </p:sp>
    </p:spTree>
    <p:extLst>
      <p:ext uri="{BB962C8B-B14F-4D97-AF65-F5344CB8AC3E}">
        <p14:creationId xmlns:p14="http://schemas.microsoft.com/office/powerpoint/2010/main" val="2461293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2C7991-39C0-4751-B28A-82C4682EECC5}" type="datetimeFigureOut">
              <a:rPr lang="en-US" smtClean="0"/>
              <a:t>6/24/21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FF29B5-41E0-44A5-8374-2E74B8FA9E31}" type="slidenum">
              <a:rPr lang="en-US" smtClean="0"/>
              <a:t>‹#›</a:t>
            </a:fld>
            <a:endParaRPr lang="en-US"/>
          </a:p>
        </p:txBody>
      </p:sp>
    </p:spTree>
    <p:extLst>
      <p:ext uri="{BB962C8B-B14F-4D97-AF65-F5344CB8AC3E}">
        <p14:creationId xmlns:p14="http://schemas.microsoft.com/office/powerpoint/2010/main" val="3295538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2C7991-39C0-4751-B28A-82C4682EECC5}" type="datetimeFigureOut">
              <a:rPr lang="en-US" smtClean="0"/>
              <a:t>6/24/21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FF29B5-41E0-44A5-8374-2E74B8FA9E31}" type="slidenum">
              <a:rPr lang="en-US" smtClean="0"/>
              <a:t>‹#›</a:t>
            </a:fld>
            <a:endParaRPr lang="en-US"/>
          </a:p>
        </p:txBody>
      </p:sp>
    </p:spTree>
    <p:extLst>
      <p:ext uri="{BB962C8B-B14F-4D97-AF65-F5344CB8AC3E}">
        <p14:creationId xmlns:p14="http://schemas.microsoft.com/office/powerpoint/2010/main" val="3384694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2C7991-39C0-4751-B28A-82C4682EECC5}" type="datetimeFigureOut">
              <a:rPr lang="en-US" smtClean="0"/>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FF29B5-41E0-44A5-8374-2E74B8FA9E31}" type="slidenum">
              <a:rPr lang="en-US" smtClean="0"/>
              <a:t>‹#›</a:t>
            </a:fld>
            <a:endParaRPr lang="en-US"/>
          </a:p>
        </p:txBody>
      </p:sp>
    </p:spTree>
    <p:extLst>
      <p:ext uri="{BB962C8B-B14F-4D97-AF65-F5344CB8AC3E}">
        <p14:creationId xmlns:p14="http://schemas.microsoft.com/office/powerpoint/2010/main" val="1885007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2C7991-39C0-4751-B28A-82C4682EECC5}" type="datetimeFigureOut">
              <a:rPr lang="en-US" smtClean="0"/>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FF29B5-41E0-44A5-8374-2E74B8FA9E31}" type="slidenum">
              <a:rPr lang="en-US" smtClean="0"/>
              <a:t>‹#›</a:t>
            </a:fld>
            <a:endParaRPr lang="en-US"/>
          </a:p>
        </p:txBody>
      </p:sp>
    </p:spTree>
    <p:extLst>
      <p:ext uri="{BB962C8B-B14F-4D97-AF65-F5344CB8AC3E}">
        <p14:creationId xmlns:p14="http://schemas.microsoft.com/office/powerpoint/2010/main" val="2179517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102F9E3-1601-4C88-986C-10A2EEFDAC3F}" type="datetimeFigureOut">
              <a:rPr lang="en-US" smtClean="0"/>
              <a:pPr/>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711517-AD85-4DF4-9BC2-45C73B78728A}" type="slidenum">
              <a:rPr lang="en-US" smtClean="0"/>
              <a:pPr/>
              <a:t>‹#›</a:t>
            </a:fld>
            <a:endParaRPr lang="en-US"/>
          </a:p>
        </p:txBody>
      </p:sp>
    </p:spTree>
    <p:extLst>
      <p:ext uri="{BB962C8B-B14F-4D97-AF65-F5344CB8AC3E}">
        <p14:creationId xmlns:p14="http://schemas.microsoft.com/office/powerpoint/2010/main" val="23718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102F9E3-1601-4C88-986C-10A2EEFDAC3F}" type="datetimeFigureOut">
              <a:rPr lang="en-US" smtClean="0"/>
              <a:pPr/>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711517-AD85-4DF4-9BC2-45C73B78728A}" type="slidenum">
              <a:rPr lang="en-US" smtClean="0"/>
              <a:pPr/>
              <a:t>‹#›</a:t>
            </a:fld>
            <a:endParaRPr lang="en-US"/>
          </a:p>
        </p:txBody>
      </p:sp>
    </p:spTree>
    <p:extLst>
      <p:ext uri="{BB962C8B-B14F-4D97-AF65-F5344CB8AC3E}">
        <p14:creationId xmlns:p14="http://schemas.microsoft.com/office/powerpoint/2010/main" val="442475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02F9E3-1601-4C88-986C-10A2EEFDAC3F}" type="datetimeFigureOut">
              <a:rPr lang="en-US" smtClean="0"/>
              <a:pPr/>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711517-AD85-4DF4-9BC2-45C73B78728A}" type="slidenum">
              <a:rPr lang="en-US" smtClean="0"/>
              <a:pPr/>
              <a:t>‹#›</a:t>
            </a:fld>
            <a:endParaRPr lang="en-US"/>
          </a:p>
        </p:txBody>
      </p:sp>
    </p:spTree>
    <p:extLst>
      <p:ext uri="{BB962C8B-B14F-4D97-AF65-F5344CB8AC3E}">
        <p14:creationId xmlns:p14="http://schemas.microsoft.com/office/powerpoint/2010/main" val="3358324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102F9E3-1601-4C88-986C-10A2EEFDAC3F}" type="datetimeFigureOut">
              <a:rPr lang="en-US" smtClean="0"/>
              <a:pPr/>
              <a:t>6/24/21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711517-AD85-4DF4-9BC2-45C73B78728A}" type="slidenum">
              <a:rPr lang="en-US" smtClean="0"/>
              <a:pPr/>
              <a:t>‹#›</a:t>
            </a:fld>
            <a:endParaRPr lang="en-US"/>
          </a:p>
        </p:txBody>
      </p:sp>
    </p:spTree>
    <p:extLst>
      <p:ext uri="{BB962C8B-B14F-4D97-AF65-F5344CB8AC3E}">
        <p14:creationId xmlns:p14="http://schemas.microsoft.com/office/powerpoint/2010/main" val="1996971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102F9E3-1601-4C88-986C-10A2EEFDAC3F}" type="datetimeFigureOut">
              <a:rPr lang="en-US" smtClean="0"/>
              <a:pPr/>
              <a:t>6/24/21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5711517-AD85-4DF4-9BC2-45C73B78728A}" type="slidenum">
              <a:rPr lang="en-US" smtClean="0"/>
              <a:pPr/>
              <a:t>‹#›</a:t>
            </a:fld>
            <a:endParaRPr lang="en-US"/>
          </a:p>
        </p:txBody>
      </p:sp>
    </p:spTree>
    <p:extLst>
      <p:ext uri="{BB962C8B-B14F-4D97-AF65-F5344CB8AC3E}">
        <p14:creationId xmlns:p14="http://schemas.microsoft.com/office/powerpoint/2010/main" val="2960003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102F9E3-1601-4C88-986C-10A2EEFDAC3F}" type="datetimeFigureOut">
              <a:rPr lang="en-US" smtClean="0"/>
              <a:pPr/>
              <a:t>6/24/21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5711517-AD85-4DF4-9BC2-45C73B78728A}" type="slidenum">
              <a:rPr lang="en-US" smtClean="0"/>
              <a:pPr/>
              <a:t>‹#›</a:t>
            </a:fld>
            <a:endParaRPr lang="en-US"/>
          </a:p>
        </p:txBody>
      </p:sp>
    </p:spTree>
    <p:extLst>
      <p:ext uri="{BB962C8B-B14F-4D97-AF65-F5344CB8AC3E}">
        <p14:creationId xmlns:p14="http://schemas.microsoft.com/office/powerpoint/2010/main" val="909649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02F9E3-1601-4C88-986C-10A2EEFDAC3F}" type="datetimeFigureOut">
              <a:rPr lang="en-US" smtClean="0"/>
              <a:pPr/>
              <a:t>6/24/21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5711517-AD85-4DF4-9BC2-45C73B78728A}" type="slidenum">
              <a:rPr lang="en-US" smtClean="0"/>
              <a:pPr/>
              <a:t>‹#›</a:t>
            </a:fld>
            <a:endParaRPr lang="en-US"/>
          </a:p>
        </p:txBody>
      </p:sp>
    </p:spTree>
    <p:extLst>
      <p:ext uri="{BB962C8B-B14F-4D97-AF65-F5344CB8AC3E}">
        <p14:creationId xmlns:p14="http://schemas.microsoft.com/office/powerpoint/2010/main" val="759622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02F9E3-1601-4C88-986C-10A2EEFDAC3F}" type="datetimeFigureOut">
              <a:rPr lang="en-US" smtClean="0"/>
              <a:pPr/>
              <a:t>6/24/21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711517-AD85-4DF4-9BC2-45C73B78728A}" type="slidenum">
              <a:rPr lang="en-US" smtClean="0"/>
              <a:pPr/>
              <a:t>‹#›</a:t>
            </a:fld>
            <a:endParaRPr lang="en-US"/>
          </a:p>
        </p:txBody>
      </p:sp>
    </p:spTree>
    <p:extLst>
      <p:ext uri="{BB962C8B-B14F-4D97-AF65-F5344CB8AC3E}">
        <p14:creationId xmlns:p14="http://schemas.microsoft.com/office/powerpoint/2010/main" val="1804590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02F9E3-1601-4C88-986C-10A2EEFDAC3F}" type="datetimeFigureOut">
              <a:rPr lang="en-US" smtClean="0"/>
              <a:pPr/>
              <a:t>6/24/21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711517-AD85-4DF4-9BC2-45C73B78728A}" type="slidenum">
              <a:rPr lang="en-US" smtClean="0"/>
              <a:pPr/>
              <a:t>‹#›</a:t>
            </a:fld>
            <a:endParaRPr lang="en-US"/>
          </a:p>
        </p:txBody>
      </p:sp>
    </p:spTree>
    <p:extLst>
      <p:ext uri="{BB962C8B-B14F-4D97-AF65-F5344CB8AC3E}">
        <p14:creationId xmlns:p14="http://schemas.microsoft.com/office/powerpoint/2010/main" val="321003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102F9E3-1601-4C88-986C-10A2EEFDAC3F}" type="datetimeFigureOut">
              <a:rPr lang="en-US" smtClean="0"/>
              <a:pPr/>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711517-AD85-4DF4-9BC2-45C73B78728A}" type="slidenum">
              <a:rPr lang="en-US" smtClean="0"/>
              <a:pPr/>
              <a:t>‹#›</a:t>
            </a:fld>
            <a:endParaRPr lang="en-US"/>
          </a:p>
        </p:txBody>
      </p:sp>
    </p:spTree>
    <p:extLst>
      <p:ext uri="{BB962C8B-B14F-4D97-AF65-F5344CB8AC3E}">
        <p14:creationId xmlns:p14="http://schemas.microsoft.com/office/powerpoint/2010/main" val="1131934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102F9E3-1601-4C88-986C-10A2EEFDAC3F}" type="datetimeFigureOut">
              <a:rPr lang="en-US" smtClean="0"/>
              <a:pPr/>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711517-AD85-4DF4-9BC2-45C73B78728A}" type="slidenum">
              <a:rPr lang="en-US" smtClean="0"/>
              <a:pPr/>
              <a:t>‹#›</a:t>
            </a:fld>
            <a:endParaRPr lang="en-US"/>
          </a:p>
        </p:txBody>
      </p:sp>
    </p:spTree>
    <p:extLst>
      <p:ext uri="{BB962C8B-B14F-4D97-AF65-F5344CB8AC3E}">
        <p14:creationId xmlns:p14="http://schemas.microsoft.com/office/powerpoint/2010/main" val="2639931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49505" indent="0" algn="ctr">
              <a:buNone/>
              <a:defRPr>
                <a:solidFill>
                  <a:schemeClr val="tx1">
                    <a:tint val="75000"/>
                  </a:schemeClr>
                </a:solidFill>
              </a:defRPr>
            </a:lvl2pPr>
            <a:lvl3pPr marL="899010" indent="0" algn="ctr">
              <a:buNone/>
              <a:defRPr>
                <a:solidFill>
                  <a:schemeClr val="tx1">
                    <a:tint val="75000"/>
                  </a:schemeClr>
                </a:solidFill>
              </a:defRPr>
            </a:lvl3pPr>
            <a:lvl4pPr marL="1348516" indent="0" algn="ctr">
              <a:buNone/>
              <a:defRPr>
                <a:solidFill>
                  <a:schemeClr val="tx1">
                    <a:tint val="75000"/>
                  </a:schemeClr>
                </a:solidFill>
              </a:defRPr>
            </a:lvl4pPr>
            <a:lvl5pPr marL="1798021" indent="0" algn="ctr">
              <a:buNone/>
              <a:defRPr>
                <a:solidFill>
                  <a:schemeClr val="tx1">
                    <a:tint val="75000"/>
                  </a:schemeClr>
                </a:solidFill>
              </a:defRPr>
            </a:lvl5pPr>
            <a:lvl6pPr marL="2247527" indent="0" algn="ctr">
              <a:buNone/>
              <a:defRPr>
                <a:solidFill>
                  <a:schemeClr val="tx1">
                    <a:tint val="75000"/>
                  </a:schemeClr>
                </a:solidFill>
              </a:defRPr>
            </a:lvl6pPr>
            <a:lvl7pPr marL="2697032" indent="0" algn="ctr">
              <a:buNone/>
              <a:defRPr>
                <a:solidFill>
                  <a:schemeClr val="tx1">
                    <a:tint val="75000"/>
                  </a:schemeClr>
                </a:solidFill>
              </a:defRPr>
            </a:lvl7pPr>
            <a:lvl8pPr marL="3146538" indent="0" algn="ctr">
              <a:buNone/>
              <a:defRPr>
                <a:solidFill>
                  <a:schemeClr val="tx1">
                    <a:tint val="75000"/>
                  </a:schemeClr>
                </a:solidFill>
              </a:defRPr>
            </a:lvl8pPr>
            <a:lvl9pPr marL="3596043"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ACC00F7-1055-42B3-B853-5E0AC82D7EB6}" type="datetimeFigureOut">
              <a:rPr lang="en-US" smtClean="0"/>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C01F6-4DC4-4341-9313-B1049F1F63F6}" type="slidenum">
              <a:rPr lang="en-US" smtClean="0"/>
              <a:t>‹#›</a:t>
            </a:fld>
            <a:endParaRPr lang="en-US"/>
          </a:p>
        </p:txBody>
      </p:sp>
    </p:spTree>
    <p:extLst>
      <p:ext uri="{BB962C8B-B14F-4D97-AF65-F5344CB8AC3E}">
        <p14:creationId xmlns:p14="http://schemas.microsoft.com/office/powerpoint/2010/main" val="2146846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CC00F7-1055-42B3-B853-5E0AC82D7EB6}" type="datetimeFigureOut">
              <a:rPr lang="en-US" smtClean="0"/>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C01F6-4DC4-4341-9313-B1049F1F63F6}" type="slidenum">
              <a:rPr lang="en-US" smtClean="0"/>
              <a:t>‹#›</a:t>
            </a:fld>
            <a:endParaRPr lang="en-US"/>
          </a:p>
        </p:txBody>
      </p:sp>
    </p:spTree>
    <p:extLst>
      <p:ext uri="{BB962C8B-B14F-4D97-AF65-F5344CB8AC3E}">
        <p14:creationId xmlns:p14="http://schemas.microsoft.com/office/powerpoint/2010/main" val="1417629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3971"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941">
                <a:solidFill>
                  <a:schemeClr val="tx1">
                    <a:tint val="75000"/>
                  </a:schemeClr>
                </a:solidFill>
              </a:defRPr>
            </a:lvl1pPr>
            <a:lvl2pPr marL="449505" indent="0">
              <a:buNone/>
              <a:defRPr sz="1765">
                <a:solidFill>
                  <a:schemeClr val="tx1">
                    <a:tint val="75000"/>
                  </a:schemeClr>
                </a:solidFill>
              </a:defRPr>
            </a:lvl2pPr>
            <a:lvl3pPr marL="899010" indent="0">
              <a:buNone/>
              <a:defRPr sz="1588">
                <a:solidFill>
                  <a:schemeClr val="tx1">
                    <a:tint val="75000"/>
                  </a:schemeClr>
                </a:solidFill>
              </a:defRPr>
            </a:lvl3pPr>
            <a:lvl4pPr marL="1348516" indent="0">
              <a:buNone/>
              <a:defRPr sz="1412">
                <a:solidFill>
                  <a:schemeClr val="tx1">
                    <a:tint val="75000"/>
                  </a:schemeClr>
                </a:solidFill>
              </a:defRPr>
            </a:lvl4pPr>
            <a:lvl5pPr marL="1798021" indent="0">
              <a:buNone/>
              <a:defRPr sz="1412">
                <a:solidFill>
                  <a:schemeClr val="tx1">
                    <a:tint val="75000"/>
                  </a:schemeClr>
                </a:solidFill>
              </a:defRPr>
            </a:lvl5pPr>
            <a:lvl6pPr marL="2247527" indent="0">
              <a:buNone/>
              <a:defRPr sz="1412">
                <a:solidFill>
                  <a:schemeClr val="tx1">
                    <a:tint val="75000"/>
                  </a:schemeClr>
                </a:solidFill>
              </a:defRPr>
            </a:lvl6pPr>
            <a:lvl7pPr marL="2697032" indent="0">
              <a:buNone/>
              <a:defRPr sz="1412">
                <a:solidFill>
                  <a:schemeClr val="tx1">
                    <a:tint val="75000"/>
                  </a:schemeClr>
                </a:solidFill>
              </a:defRPr>
            </a:lvl7pPr>
            <a:lvl8pPr marL="3146538" indent="0">
              <a:buNone/>
              <a:defRPr sz="1412">
                <a:solidFill>
                  <a:schemeClr val="tx1">
                    <a:tint val="75000"/>
                  </a:schemeClr>
                </a:solidFill>
              </a:defRPr>
            </a:lvl8pPr>
            <a:lvl9pPr marL="3596043" indent="0">
              <a:buNone/>
              <a:defRPr sz="141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CC00F7-1055-42B3-B853-5E0AC82D7EB6}" type="datetimeFigureOut">
              <a:rPr lang="en-US" smtClean="0"/>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C01F6-4DC4-4341-9313-B1049F1F63F6}" type="slidenum">
              <a:rPr lang="en-US" smtClean="0"/>
              <a:t>‹#›</a:t>
            </a:fld>
            <a:endParaRPr lang="en-US"/>
          </a:p>
        </p:txBody>
      </p:sp>
    </p:spTree>
    <p:extLst>
      <p:ext uri="{BB962C8B-B14F-4D97-AF65-F5344CB8AC3E}">
        <p14:creationId xmlns:p14="http://schemas.microsoft.com/office/powerpoint/2010/main" val="3963915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03238" y="1812925"/>
            <a:ext cx="4449762" cy="5130800"/>
          </a:xfrm>
        </p:spPr>
        <p:txBody>
          <a:bodyPr/>
          <a:lstStyle>
            <a:lvl1pPr>
              <a:defRPr sz="2735"/>
            </a:lvl1pPr>
            <a:lvl2pPr>
              <a:defRPr sz="2382"/>
            </a:lvl2pPr>
            <a:lvl3pPr>
              <a:defRPr sz="1941"/>
            </a:lvl3pPr>
            <a:lvl4pPr>
              <a:defRPr sz="1765"/>
            </a:lvl4pPr>
            <a:lvl5pPr>
              <a:defRPr sz="1765"/>
            </a:lvl5pPr>
            <a:lvl6pPr>
              <a:defRPr sz="1765"/>
            </a:lvl6pPr>
            <a:lvl7pPr>
              <a:defRPr sz="1765"/>
            </a:lvl7pPr>
            <a:lvl8pPr>
              <a:defRPr sz="1765"/>
            </a:lvl8pPr>
            <a:lvl9pPr>
              <a:defRPr sz="176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05401" y="1812925"/>
            <a:ext cx="4449763" cy="5130800"/>
          </a:xfrm>
        </p:spPr>
        <p:txBody>
          <a:bodyPr/>
          <a:lstStyle>
            <a:lvl1pPr>
              <a:defRPr sz="2735"/>
            </a:lvl1pPr>
            <a:lvl2pPr>
              <a:defRPr sz="2382"/>
            </a:lvl2pPr>
            <a:lvl3pPr>
              <a:defRPr sz="1941"/>
            </a:lvl3pPr>
            <a:lvl4pPr>
              <a:defRPr sz="1765"/>
            </a:lvl4pPr>
            <a:lvl5pPr>
              <a:defRPr sz="1765"/>
            </a:lvl5pPr>
            <a:lvl6pPr>
              <a:defRPr sz="1765"/>
            </a:lvl6pPr>
            <a:lvl7pPr>
              <a:defRPr sz="1765"/>
            </a:lvl7pPr>
            <a:lvl8pPr>
              <a:defRPr sz="1765"/>
            </a:lvl8pPr>
            <a:lvl9pPr>
              <a:defRPr sz="176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ACC00F7-1055-42B3-B853-5E0AC82D7EB6}" type="datetimeFigureOut">
              <a:rPr lang="en-US" smtClean="0"/>
              <a:t>6/24/21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AC01F6-4DC4-4341-9313-B1049F1F63F6}" type="slidenum">
              <a:rPr lang="en-US" smtClean="0"/>
              <a:t>‹#›</a:t>
            </a:fld>
            <a:endParaRPr lang="en-US"/>
          </a:p>
        </p:txBody>
      </p:sp>
    </p:spTree>
    <p:extLst>
      <p:ext uri="{BB962C8B-B14F-4D97-AF65-F5344CB8AC3E}">
        <p14:creationId xmlns:p14="http://schemas.microsoft.com/office/powerpoint/2010/main" val="3521379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382" b="1"/>
            </a:lvl1pPr>
            <a:lvl2pPr marL="449505" indent="0">
              <a:buNone/>
              <a:defRPr sz="1941" b="1"/>
            </a:lvl2pPr>
            <a:lvl3pPr marL="899010" indent="0">
              <a:buNone/>
              <a:defRPr sz="1765" b="1"/>
            </a:lvl3pPr>
            <a:lvl4pPr marL="1348516" indent="0">
              <a:buNone/>
              <a:defRPr sz="1588" b="1"/>
            </a:lvl4pPr>
            <a:lvl5pPr marL="1798021" indent="0">
              <a:buNone/>
              <a:defRPr sz="1588" b="1"/>
            </a:lvl5pPr>
            <a:lvl6pPr marL="2247527" indent="0">
              <a:buNone/>
              <a:defRPr sz="1588" b="1"/>
            </a:lvl6pPr>
            <a:lvl7pPr marL="2697032" indent="0">
              <a:buNone/>
              <a:defRPr sz="1588" b="1"/>
            </a:lvl7pPr>
            <a:lvl8pPr marL="3146538" indent="0">
              <a:buNone/>
              <a:defRPr sz="1588" b="1"/>
            </a:lvl8pPr>
            <a:lvl9pPr marL="3596043" indent="0">
              <a:buNone/>
              <a:defRPr sz="1588" b="1"/>
            </a:lvl9pPr>
          </a:lstStyle>
          <a:p>
            <a:pPr lvl="0"/>
            <a:r>
              <a:rPr lang="en-US"/>
              <a:t>Click to edit Master text styles</a:t>
            </a:r>
          </a:p>
        </p:txBody>
      </p:sp>
      <p:sp>
        <p:nvSpPr>
          <p:cNvPr id="4" name="Content Placeholder 3"/>
          <p:cNvSpPr>
            <a:spLocks noGrp="1"/>
          </p:cNvSpPr>
          <p:nvPr>
            <p:ph sz="half" idx="2"/>
          </p:nvPr>
        </p:nvSpPr>
        <p:spPr>
          <a:xfrm>
            <a:off x="457201" y="2174875"/>
            <a:ext cx="4040188" cy="3951288"/>
          </a:xfrm>
        </p:spPr>
        <p:txBody>
          <a:bodyPr/>
          <a:lstStyle>
            <a:lvl1pPr>
              <a:defRPr sz="2382"/>
            </a:lvl1pPr>
            <a:lvl2pPr>
              <a:defRPr sz="1941"/>
            </a:lvl2pPr>
            <a:lvl3pPr>
              <a:defRPr sz="1765"/>
            </a:lvl3pPr>
            <a:lvl4pPr>
              <a:defRPr sz="1588"/>
            </a:lvl4pPr>
            <a:lvl5pPr>
              <a:defRPr sz="1588"/>
            </a:lvl5pPr>
            <a:lvl6pPr>
              <a:defRPr sz="1588"/>
            </a:lvl6pPr>
            <a:lvl7pPr>
              <a:defRPr sz="1588"/>
            </a:lvl7pPr>
            <a:lvl8pPr>
              <a:defRPr sz="1588"/>
            </a:lvl8pPr>
            <a:lvl9pPr>
              <a:defRPr sz="15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382" b="1"/>
            </a:lvl1pPr>
            <a:lvl2pPr marL="449505" indent="0">
              <a:buNone/>
              <a:defRPr sz="1941" b="1"/>
            </a:lvl2pPr>
            <a:lvl3pPr marL="899010" indent="0">
              <a:buNone/>
              <a:defRPr sz="1765" b="1"/>
            </a:lvl3pPr>
            <a:lvl4pPr marL="1348516" indent="0">
              <a:buNone/>
              <a:defRPr sz="1588" b="1"/>
            </a:lvl4pPr>
            <a:lvl5pPr marL="1798021" indent="0">
              <a:buNone/>
              <a:defRPr sz="1588" b="1"/>
            </a:lvl5pPr>
            <a:lvl6pPr marL="2247527" indent="0">
              <a:buNone/>
              <a:defRPr sz="1588" b="1"/>
            </a:lvl6pPr>
            <a:lvl7pPr marL="2697032" indent="0">
              <a:buNone/>
              <a:defRPr sz="1588" b="1"/>
            </a:lvl7pPr>
            <a:lvl8pPr marL="3146538" indent="0">
              <a:buNone/>
              <a:defRPr sz="1588" b="1"/>
            </a:lvl8pPr>
            <a:lvl9pPr marL="3596043" indent="0">
              <a:buNone/>
              <a:defRPr sz="1588"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382"/>
            </a:lvl1pPr>
            <a:lvl2pPr>
              <a:defRPr sz="1941"/>
            </a:lvl2pPr>
            <a:lvl3pPr>
              <a:defRPr sz="1765"/>
            </a:lvl3pPr>
            <a:lvl4pPr>
              <a:defRPr sz="1588"/>
            </a:lvl4pPr>
            <a:lvl5pPr>
              <a:defRPr sz="1588"/>
            </a:lvl5pPr>
            <a:lvl6pPr>
              <a:defRPr sz="1588"/>
            </a:lvl6pPr>
            <a:lvl7pPr>
              <a:defRPr sz="1588"/>
            </a:lvl7pPr>
            <a:lvl8pPr>
              <a:defRPr sz="1588"/>
            </a:lvl8pPr>
            <a:lvl9pPr>
              <a:defRPr sz="15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ACC00F7-1055-42B3-B853-5E0AC82D7EB6}" type="datetimeFigureOut">
              <a:rPr lang="en-US" smtClean="0"/>
              <a:t>6/24/21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AC01F6-4DC4-4341-9313-B1049F1F63F6}" type="slidenum">
              <a:rPr lang="en-US" smtClean="0"/>
              <a:t>‹#›</a:t>
            </a:fld>
            <a:endParaRPr lang="en-US"/>
          </a:p>
        </p:txBody>
      </p:sp>
    </p:spTree>
    <p:extLst>
      <p:ext uri="{BB962C8B-B14F-4D97-AF65-F5344CB8AC3E}">
        <p14:creationId xmlns:p14="http://schemas.microsoft.com/office/powerpoint/2010/main" val="2288055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ACC00F7-1055-42B3-B853-5E0AC82D7EB6}" type="datetimeFigureOut">
              <a:rPr lang="en-US" smtClean="0"/>
              <a:t>6/24/21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AAC01F6-4DC4-4341-9313-B1049F1F63F6}" type="slidenum">
              <a:rPr lang="en-US" smtClean="0"/>
              <a:t>‹#›</a:t>
            </a:fld>
            <a:endParaRPr lang="en-US"/>
          </a:p>
        </p:txBody>
      </p:sp>
    </p:spTree>
    <p:extLst>
      <p:ext uri="{BB962C8B-B14F-4D97-AF65-F5344CB8AC3E}">
        <p14:creationId xmlns:p14="http://schemas.microsoft.com/office/powerpoint/2010/main" val="29474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CC00F7-1055-42B3-B853-5E0AC82D7EB6}" type="datetimeFigureOut">
              <a:rPr lang="en-US" smtClean="0"/>
              <a:t>6/24/21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AAC01F6-4DC4-4341-9313-B1049F1F63F6}" type="slidenum">
              <a:rPr lang="en-US" smtClean="0"/>
              <a:t>‹#›</a:t>
            </a:fld>
            <a:endParaRPr lang="en-US"/>
          </a:p>
        </p:txBody>
      </p:sp>
    </p:spTree>
    <p:extLst>
      <p:ext uri="{BB962C8B-B14F-4D97-AF65-F5344CB8AC3E}">
        <p14:creationId xmlns:p14="http://schemas.microsoft.com/office/powerpoint/2010/main" val="4266916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941"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177"/>
            </a:lvl1pPr>
            <a:lvl2pPr>
              <a:defRPr sz="2735"/>
            </a:lvl2pPr>
            <a:lvl3pPr>
              <a:defRPr sz="2382"/>
            </a:lvl3pPr>
            <a:lvl4pPr>
              <a:defRPr sz="1941"/>
            </a:lvl4pPr>
            <a:lvl5pPr>
              <a:defRPr sz="1941"/>
            </a:lvl5pPr>
            <a:lvl6pPr>
              <a:defRPr sz="1941"/>
            </a:lvl6pPr>
            <a:lvl7pPr>
              <a:defRPr sz="1941"/>
            </a:lvl7pPr>
            <a:lvl8pPr>
              <a:defRPr sz="1941"/>
            </a:lvl8pPr>
            <a:lvl9pPr>
              <a:defRPr sz="194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0"/>
            <a:ext cx="3008313" cy="4691063"/>
          </a:xfrm>
        </p:spPr>
        <p:txBody>
          <a:bodyPr/>
          <a:lstStyle>
            <a:lvl1pPr marL="0" indent="0">
              <a:buNone/>
              <a:defRPr sz="1412"/>
            </a:lvl1pPr>
            <a:lvl2pPr marL="449505" indent="0">
              <a:buNone/>
              <a:defRPr sz="1147"/>
            </a:lvl2pPr>
            <a:lvl3pPr marL="899010" indent="0">
              <a:buNone/>
              <a:defRPr sz="971"/>
            </a:lvl3pPr>
            <a:lvl4pPr marL="1348516" indent="0">
              <a:buNone/>
              <a:defRPr sz="882"/>
            </a:lvl4pPr>
            <a:lvl5pPr marL="1798021" indent="0">
              <a:buNone/>
              <a:defRPr sz="882"/>
            </a:lvl5pPr>
            <a:lvl6pPr marL="2247527" indent="0">
              <a:buNone/>
              <a:defRPr sz="882"/>
            </a:lvl6pPr>
            <a:lvl7pPr marL="2697032" indent="0">
              <a:buNone/>
              <a:defRPr sz="882"/>
            </a:lvl7pPr>
            <a:lvl8pPr marL="3146538" indent="0">
              <a:buNone/>
              <a:defRPr sz="882"/>
            </a:lvl8pPr>
            <a:lvl9pPr marL="3596043" indent="0">
              <a:buNone/>
              <a:defRPr sz="882"/>
            </a:lvl9pPr>
          </a:lstStyle>
          <a:p>
            <a:pPr lvl="0"/>
            <a:r>
              <a:rPr lang="en-US"/>
              <a:t>Click to edit Master text styles</a:t>
            </a:r>
          </a:p>
        </p:txBody>
      </p:sp>
      <p:sp>
        <p:nvSpPr>
          <p:cNvPr id="5" name="Date Placeholder 4"/>
          <p:cNvSpPr>
            <a:spLocks noGrp="1"/>
          </p:cNvSpPr>
          <p:nvPr>
            <p:ph type="dt" sz="half" idx="10"/>
          </p:nvPr>
        </p:nvSpPr>
        <p:spPr/>
        <p:txBody>
          <a:bodyPr/>
          <a:lstStyle/>
          <a:p>
            <a:fld id="{3ACC00F7-1055-42B3-B853-5E0AC82D7EB6}" type="datetimeFigureOut">
              <a:rPr lang="en-US" smtClean="0"/>
              <a:t>6/24/21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AC01F6-4DC4-4341-9313-B1049F1F63F6}" type="slidenum">
              <a:rPr lang="en-US" smtClean="0"/>
              <a:t>‹#›</a:t>
            </a:fld>
            <a:endParaRPr lang="en-US"/>
          </a:p>
        </p:txBody>
      </p:sp>
    </p:spTree>
    <p:extLst>
      <p:ext uri="{BB962C8B-B14F-4D97-AF65-F5344CB8AC3E}">
        <p14:creationId xmlns:p14="http://schemas.microsoft.com/office/powerpoint/2010/main" val="73518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941"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177"/>
            </a:lvl1pPr>
            <a:lvl2pPr marL="449505" indent="0">
              <a:buNone/>
              <a:defRPr sz="2735"/>
            </a:lvl2pPr>
            <a:lvl3pPr marL="899010" indent="0">
              <a:buNone/>
              <a:defRPr sz="2382"/>
            </a:lvl3pPr>
            <a:lvl4pPr marL="1348516" indent="0">
              <a:buNone/>
              <a:defRPr sz="1941"/>
            </a:lvl4pPr>
            <a:lvl5pPr marL="1798021" indent="0">
              <a:buNone/>
              <a:defRPr sz="1941"/>
            </a:lvl5pPr>
            <a:lvl6pPr marL="2247527" indent="0">
              <a:buNone/>
              <a:defRPr sz="1941"/>
            </a:lvl6pPr>
            <a:lvl7pPr marL="2697032" indent="0">
              <a:buNone/>
              <a:defRPr sz="1941"/>
            </a:lvl7pPr>
            <a:lvl8pPr marL="3146538" indent="0">
              <a:buNone/>
              <a:defRPr sz="1941"/>
            </a:lvl8pPr>
            <a:lvl9pPr marL="3596043" indent="0">
              <a:buNone/>
              <a:defRPr sz="1941"/>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12"/>
            </a:lvl1pPr>
            <a:lvl2pPr marL="449505" indent="0">
              <a:buNone/>
              <a:defRPr sz="1147"/>
            </a:lvl2pPr>
            <a:lvl3pPr marL="899010" indent="0">
              <a:buNone/>
              <a:defRPr sz="971"/>
            </a:lvl3pPr>
            <a:lvl4pPr marL="1348516" indent="0">
              <a:buNone/>
              <a:defRPr sz="882"/>
            </a:lvl4pPr>
            <a:lvl5pPr marL="1798021" indent="0">
              <a:buNone/>
              <a:defRPr sz="882"/>
            </a:lvl5pPr>
            <a:lvl6pPr marL="2247527" indent="0">
              <a:buNone/>
              <a:defRPr sz="882"/>
            </a:lvl6pPr>
            <a:lvl7pPr marL="2697032" indent="0">
              <a:buNone/>
              <a:defRPr sz="882"/>
            </a:lvl7pPr>
            <a:lvl8pPr marL="3146538" indent="0">
              <a:buNone/>
              <a:defRPr sz="882"/>
            </a:lvl8pPr>
            <a:lvl9pPr marL="3596043" indent="0">
              <a:buNone/>
              <a:defRPr sz="882"/>
            </a:lvl9pPr>
          </a:lstStyle>
          <a:p>
            <a:pPr lvl="0"/>
            <a:r>
              <a:rPr lang="en-US"/>
              <a:t>Click to edit Master text styles</a:t>
            </a:r>
          </a:p>
        </p:txBody>
      </p:sp>
      <p:sp>
        <p:nvSpPr>
          <p:cNvPr id="5" name="Date Placeholder 4"/>
          <p:cNvSpPr>
            <a:spLocks noGrp="1"/>
          </p:cNvSpPr>
          <p:nvPr>
            <p:ph type="dt" sz="half" idx="10"/>
          </p:nvPr>
        </p:nvSpPr>
        <p:spPr/>
        <p:txBody>
          <a:bodyPr/>
          <a:lstStyle/>
          <a:p>
            <a:fld id="{3ACC00F7-1055-42B3-B853-5E0AC82D7EB6}" type="datetimeFigureOut">
              <a:rPr lang="en-US" smtClean="0"/>
              <a:t>6/24/21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AC01F6-4DC4-4341-9313-B1049F1F63F6}" type="slidenum">
              <a:rPr lang="en-US" smtClean="0"/>
              <a:t>‹#›</a:t>
            </a:fld>
            <a:endParaRPr lang="en-US"/>
          </a:p>
        </p:txBody>
      </p:sp>
    </p:spTree>
    <p:extLst>
      <p:ext uri="{BB962C8B-B14F-4D97-AF65-F5344CB8AC3E}">
        <p14:creationId xmlns:p14="http://schemas.microsoft.com/office/powerpoint/2010/main" val="3345962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CC00F7-1055-42B3-B853-5E0AC82D7EB6}" type="datetimeFigureOut">
              <a:rPr lang="en-US" smtClean="0"/>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C01F6-4DC4-4341-9313-B1049F1F63F6}" type="slidenum">
              <a:rPr lang="en-US" smtClean="0"/>
              <a:t>‹#›</a:t>
            </a:fld>
            <a:endParaRPr lang="en-US"/>
          </a:p>
        </p:txBody>
      </p:sp>
    </p:spTree>
    <p:extLst>
      <p:ext uri="{BB962C8B-B14F-4D97-AF65-F5344CB8AC3E}">
        <p14:creationId xmlns:p14="http://schemas.microsoft.com/office/powerpoint/2010/main" val="279592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92975" y="311150"/>
            <a:ext cx="2262188" cy="66325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03239" y="311150"/>
            <a:ext cx="6637337" cy="66325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CC00F7-1055-42B3-B853-5E0AC82D7EB6}" type="datetimeFigureOut">
              <a:rPr lang="en-US" smtClean="0"/>
              <a:t>6/24/21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C01F6-4DC4-4341-9313-B1049F1F63F6}" type="slidenum">
              <a:rPr lang="en-US" smtClean="0"/>
              <a:t>‹#›</a:t>
            </a:fld>
            <a:endParaRPr lang="en-US"/>
          </a:p>
        </p:txBody>
      </p:sp>
    </p:spTree>
    <p:extLst>
      <p:ext uri="{BB962C8B-B14F-4D97-AF65-F5344CB8AC3E}">
        <p14:creationId xmlns:p14="http://schemas.microsoft.com/office/powerpoint/2010/main" val="3637171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A341B29-A1BF-48A8-AA9E-89C624BB6063}" type="slidenum">
              <a:rPr lang="en-US" altLang="en-US"/>
              <a:pPr>
                <a:defRPr/>
              </a:pPr>
              <a:t>‹#›</a:t>
            </a:fld>
            <a:endParaRPr lang="en-US" altLang="en-US"/>
          </a:p>
        </p:txBody>
      </p:sp>
    </p:spTree>
    <p:extLst>
      <p:ext uri="{BB962C8B-B14F-4D97-AF65-F5344CB8AC3E}">
        <p14:creationId xmlns:p14="http://schemas.microsoft.com/office/powerpoint/2010/main" val="902081026"/>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B371E57-B6D3-43DD-A447-89A69FAE3B3E}" type="slidenum">
              <a:rPr lang="en-US" altLang="en-US"/>
              <a:pPr>
                <a:defRPr/>
              </a:pPr>
              <a:t>‹#›</a:t>
            </a:fld>
            <a:endParaRPr lang="en-US" altLang="en-US"/>
          </a:p>
        </p:txBody>
      </p:sp>
    </p:spTree>
    <p:extLst>
      <p:ext uri="{BB962C8B-B14F-4D97-AF65-F5344CB8AC3E}">
        <p14:creationId xmlns:p14="http://schemas.microsoft.com/office/powerpoint/2010/main" val="2482248199"/>
      </p:ext>
    </p:extLst>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67B6D57-FFCF-4979-BF3A-D72359E711C8}" type="slidenum">
              <a:rPr lang="en-US" altLang="en-US"/>
              <a:pPr>
                <a:defRPr/>
              </a:pPr>
              <a:t>‹#›</a:t>
            </a:fld>
            <a:endParaRPr lang="en-US" altLang="en-US"/>
          </a:p>
        </p:txBody>
      </p:sp>
    </p:spTree>
    <p:extLst>
      <p:ext uri="{BB962C8B-B14F-4D97-AF65-F5344CB8AC3E}">
        <p14:creationId xmlns:p14="http://schemas.microsoft.com/office/powerpoint/2010/main" val="3779146881"/>
      </p:ext>
    </p:extLst>
  </p:cSld>
  <p:clrMapOvr>
    <a:masterClrMapping/>
  </p:clrMapOvr>
  <p:transition>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A06AABC-84E6-4FC7-B836-C53955740F9A}" type="slidenum">
              <a:rPr lang="en-US" altLang="en-US"/>
              <a:pPr>
                <a:defRPr/>
              </a:pPr>
              <a:t>‹#›</a:t>
            </a:fld>
            <a:endParaRPr lang="en-US" altLang="en-US"/>
          </a:p>
        </p:txBody>
      </p:sp>
    </p:spTree>
    <p:extLst>
      <p:ext uri="{BB962C8B-B14F-4D97-AF65-F5344CB8AC3E}">
        <p14:creationId xmlns:p14="http://schemas.microsoft.com/office/powerpoint/2010/main" val="2835194097"/>
      </p:ext>
    </p:extLst>
  </p:cSld>
  <p:clrMapOvr>
    <a:masterClrMapping/>
  </p:clrMapOvr>
  <p:transition>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BAFCB525-D9C1-42B8-A537-2A8709E9DE89}" type="slidenum">
              <a:rPr lang="en-US" altLang="en-US"/>
              <a:pPr>
                <a:defRPr/>
              </a:pPr>
              <a:t>‹#›</a:t>
            </a:fld>
            <a:endParaRPr lang="en-US" altLang="en-US"/>
          </a:p>
        </p:txBody>
      </p:sp>
    </p:spTree>
    <p:extLst>
      <p:ext uri="{BB962C8B-B14F-4D97-AF65-F5344CB8AC3E}">
        <p14:creationId xmlns:p14="http://schemas.microsoft.com/office/powerpoint/2010/main" val="3610913369"/>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C220F6F8-358C-475F-B346-F9238C5ED54E}" type="slidenum">
              <a:rPr lang="en-US" altLang="en-US"/>
              <a:pPr>
                <a:defRPr/>
              </a:pPr>
              <a:t>‹#›</a:t>
            </a:fld>
            <a:endParaRPr lang="en-US" altLang="en-US"/>
          </a:p>
        </p:txBody>
      </p:sp>
    </p:spTree>
    <p:extLst>
      <p:ext uri="{BB962C8B-B14F-4D97-AF65-F5344CB8AC3E}">
        <p14:creationId xmlns:p14="http://schemas.microsoft.com/office/powerpoint/2010/main" val="101633116"/>
      </p:ext>
    </p:extLst>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70914C7F-825B-46F3-AE99-21FF547923F0}" type="slidenum">
              <a:rPr lang="en-US" altLang="en-US"/>
              <a:pPr>
                <a:defRPr/>
              </a:pPr>
              <a:t>‹#›</a:t>
            </a:fld>
            <a:endParaRPr lang="en-US" altLang="en-US"/>
          </a:p>
        </p:txBody>
      </p:sp>
    </p:spTree>
    <p:extLst>
      <p:ext uri="{BB962C8B-B14F-4D97-AF65-F5344CB8AC3E}">
        <p14:creationId xmlns:p14="http://schemas.microsoft.com/office/powerpoint/2010/main" val="1393051929"/>
      </p:ext>
    </p:extLst>
  </p:cSld>
  <p:clrMapOvr>
    <a:masterClrMapping/>
  </p:clrMapOvr>
  <p:transition>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FF41BB7-5485-4E1F-AD36-690661BD9F30}" type="slidenum">
              <a:rPr lang="en-US" altLang="en-US"/>
              <a:pPr>
                <a:defRPr/>
              </a:pPr>
              <a:t>‹#›</a:t>
            </a:fld>
            <a:endParaRPr lang="en-US" altLang="en-US"/>
          </a:p>
        </p:txBody>
      </p:sp>
    </p:spTree>
    <p:extLst>
      <p:ext uri="{BB962C8B-B14F-4D97-AF65-F5344CB8AC3E}">
        <p14:creationId xmlns:p14="http://schemas.microsoft.com/office/powerpoint/2010/main" val="259945309"/>
      </p:ext>
    </p:extLst>
  </p:cSld>
  <p:clrMapOvr>
    <a:masterClrMapping/>
  </p:clrMapOvr>
  <p:transition>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10444A6-B1D7-4DA5-8846-58E3EEFDD99A}" type="slidenum">
              <a:rPr lang="en-US" altLang="en-US"/>
              <a:pPr>
                <a:defRPr/>
              </a:pPr>
              <a:t>‹#›</a:t>
            </a:fld>
            <a:endParaRPr lang="en-US" altLang="en-US"/>
          </a:p>
        </p:txBody>
      </p:sp>
    </p:spTree>
    <p:extLst>
      <p:ext uri="{BB962C8B-B14F-4D97-AF65-F5344CB8AC3E}">
        <p14:creationId xmlns:p14="http://schemas.microsoft.com/office/powerpoint/2010/main" val="2947553748"/>
      </p:ext>
    </p:extLst>
  </p:cSld>
  <p:clrMapOvr>
    <a:masterClrMapping/>
  </p:clrMapOvr>
  <p:transition>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5AEE0EE-87F8-4C87-87C0-88DBAA398998}" type="slidenum">
              <a:rPr lang="en-US" altLang="en-US"/>
              <a:pPr>
                <a:defRPr/>
              </a:pPr>
              <a:t>‹#›</a:t>
            </a:fld>
            <a:endParaRPr lang="en-US" altLang="en-US"/>
          </a:p>
        </p:txBody>
      </p:sp>
    </p:spTree>
    <p:extLst>
      <p:ext uri="{BB962C8B-B14F-4D97-AF65-F5344CB8AC3E}">
        <p14:creationId xmlns:p14="http://schemas.microsoft.com/office/powerpoint/2010/main" val="1176786165"/>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2576BF2-3B8A-42BF-BB2B-B49AACF57E58}" type="slidenum">
              <a:rPr lang="en-US" altLang="en-US"/>
              <a:pPr>
                <a:defRPr/>
              </a:pPr>
              <a:t>‹#›</a:t>
            </a:fld>
            <a:endParaRPr lang="en-US" altLang="en-US"/>
          </a:p>
        </p:txBody>
      </p:sp>
    </p:spTree>
    <p:extLst>
      <p:ext uri="{BB962C8B-B14F-4D97-AF65-F5344CB8AC3E}">
        <p14:creationId xmlns:p14="http://schemas.microsoft.com/office/powerpoint/2010/main" val="379125025"/>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2C7991-39C0-4751-B28A-82C4682EECC5}" type="datetimeFigureOut">
              <a:rPr lang="en-US" smtClean="0"/>
              <a:t>6/24/21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FF29B5-41E0-44A5-8374-2E74B8FA9E31}" type="slidenum">
              <a:rPr lang="en-US" smtClean="0"/>
              <a:t>‹#›</a:t>
            </a:fld>
            <a:endParaRPr lang="en-US"/>
          </a:p>
        </p:txBody>
      </p:sp>
    </p:spTree>
    <p:extLst>
      <p:ext uri="{BB962C8B-B14F-4D97-AF65-F5344CB8AC3E}">
        <p14:creationId xmlns:p14="http://schemas.microsoft.com/office/powerpoint/2010/main" val="9737105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02F9E3-1601-4C88-986C-10A2EEFDAC3F}" type="datetimeFigureOut">
              <a:rPr lang="en-US" smtClean="0"/>
              <a:pPr/>
              <a:t>6/24/21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711517-AD85-4DF4-9BC2-45C73B78728A}" type="slidenum">
              <a:rPr lang="en-US" smtClean="0"/>
              <a:pPr/>
              <a:t>‹#›</a:t>
            </a:fld>
            <a:endParaRPr lang="en-US"/>
          </a:p>
        </p:txBody>
      </p:sp>
    </p:spTree>
    <p:extLst>
      <p:ext uri="{BB962C8B-B14F-4D97-AF65-F5344CB8AC3E}">
        <p14:creationId xmlns:p14="http://schemas.microsoft.com/office/powerpoint/2010/main" val="195288465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101882" tIns="50941" rIns="101882" bIns="50941"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3"/>
          </a:xfrm>
          <a:prstGeom prst="rect">
            <a:avLst/>
          </a:prstGeom>
        </p:spPr>
        <p:txBody>
          <a:bodyPr vert="horz" lIns="101882" tIns="50941" rIns="101882" bIns="5094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101882" tIns="50941" rIns="101882" bIns="50941" rtlCol="0" anchor="ctr"/>
          <a:lstStyle>
            <a:lvl1pPr algn="l">
              <a:defRPr sz="1147">
                <a:solidFill>
                  <a:schemeClr val="tx1">
                    <a:tint val="75000"/>
                  </a:schemeClr>
                </a:solidFill>
              </a:defRPr>
            </a:lvl1pPr>
          </a:lstStyle>
          <a:p>
            <a:fld id="{3ACC00F7-1055-42B3-B853-5E0AC82D7EB6}" type="datetimeFigureOut">
              <a:rPr lang="en-US" smtClean="0"/>
              <a:t>6/24/21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101882" tIns="50941" rIns="101882" bIns="50941" rtlCol="0" anchor="ctr"/>
          <a:lstStyle>
            <a:lvl1pPr algn="ctr">
              <a:defRPr sz="1147">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101882" tIns="50941" rIns="101882" bIns="50941" rtlCol="0" anchor="ctr"/>
          <a:lstStyle>
            <a:lvl1pPr algn="r">
              <a:defRPr sz="1147">
                <a:solidFill>
                  <a:schemeClr val="tx1">
                    <a:tint val="75000"/>
                  </a:schemeClr>
                </a:solidFill>
              </a:defRPr>
            </a:lvl1pPr>
          </a:lstStyle>
          <a:p>
            <a:fld id="{AAAC01F6-4DC4-4341-9313-B1049F1F63F6}" type="slidenum">
              <a:rPr lang="en-US" smtClean="0"/>
              <a:t>‹#›</a:t>
            </a:fld>
            <a:endParaRPr lang="en-US"/>
          </a:p>
        </p:txBody>
      </p:sp>
    </p:spTree>
    <p:extLst>
      <p:ext uri="{BB962C8B-B14F-4D97-AF65-F5344CB8AC3E}">
        <p14:creationId xmlns:p14="http://schemas.microsoft.com/office/powerpoint/2010/main" val="144377223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defTabSz="899010" rtl="0" eaLnBrk="1" latinLnBrk="0" hangingPunct="1">
        <a:spcBef>
          <a:spcPct val="0"/>
        </a:spcBef>
        <a:buNone/>
        <a:defRPr sz="4324" kern="1200">
          <a:solidFill>
            <a:schemeClr val="tx1"/>
          </a:solidFill>
          <a:latin typeface="+mj-lt"/>
          <a:ea typeface="+mj-ea"/>
          <a:cs typeface="+mj-cs"/>
        </a:defRPr>
      </a:lvl1pPr>
    </p:titleStyle>
    <p:bodyStyle>
      <a:lvl1pPr marL="337129" indent="-337129" algn="l" defTabSz="899010" rtl="0" eaLnBrk="1" latinLnBrk="0" hangingPunct="1">
        <a:spcBef>
          <a:spcPct val="20000"/>
        </a:spcBef>
        <a:buFont typeface="Arial" panose="020B0604020202020204" pitchFamily="34" charset="0"/>
        <a:buChar char="•"/>
        <a:defRPr sz="3177" kern="1200">
          <a:solidFill>
            <a:schemeClr val="tx1"/>
          </a:solidFill>
          <a:latin typeface="+mn-lt"/>
          <a:ea typeface="+mn-ea"/>
          <a:cs typeface="+mn-cs"/>
        </a:defRPr>
      </a:lvl1pPr>
      <a:lvl2pPr marL="730446" indent="-280941" algn="l" defTabSz="899010" rtl="0" eaLnBrk="1" latinLnBrk="0" hangingPunct="1">
        <a:spcBef>
          <a:spcPct val="20000"/>
        </a:spcBef>
        <a:buFont typeface="Arial" panose="020B0604020202020204" pitchFamily="34" charset="0"/>
        <a:buChar char="–"/>
        <a:defRPr sz="2735" kern="1200">
          <a:solidFill>
            <a:schemeClr val="tx1"/>
          </a:solidFill>
          <a:latin typeface="+mn-lt"/>
          <a:ea typeface="+mn-ea"/>
          <a:cs typeface="+mn-cs"/>
        </a:defRPr>
      </a:lvl2pPr>
      <a:lvl3pPr marL="1123764" indent="-224753" algn="l" defTabSz="899010" rtl="0" eaLnBrk="1" latinLnBrk="0" hangingPunct="1">
        <a:spcBef>
          <a:spcPct val="20000"/>
        </a:spcBef>
        <a:buFont typeface="Arial" panose="020B0604020202020204" pitchFamily="34" charset="0"/>
        <a:buChar char="•"/>
        <a:defRPr sz="2382" kern="1200">
          <a:solidFill>
            <a:schemeClr val="tx1"/>
          </a:solidFill>
          <a:latin typeface="+mn-lt"/>
          <a:ea typeface="+mn-ea"/>
          <a:cs typeface="+mn-cs"/>
        </a:defRPr>
      </a:lvl3pPr>
      <a:lvl4pPr marL="1573269" indent="-224753" algn="l" defTabSz="899010" rtl="0" eaLnBrk="1" latinLnBrk="0" hangingPunct="1">
        <a:spcBef>
          <a:spcPct val="20000"/>
        </a:spcBef>
        <a:buFont typeface="Arial" panose="020B0604020202020204" pitchFamily="34" charset="0"/>
        <a:buChar char="–"/>
        <a:defRPr sz="1941" kern="1200">
          <a:solidFill>
            <a:schemeClr val="tx1"/>
          </a:solidFill>
          <a:latin typeface="+mn-lt"/>
          <a:ea typeface="+mn-ea"/>
          <a:cs typeface="+mn-cs"/>
        </a:defRPr>
      </a:lvl4pPr>
      <a:lvl5pPr marL="2022774" indent="-224753" algn="l" defTabSz="899010" rtl="0" eaLnBrk="1" latinLnBrk="0" hangingPunct="1">
        <a:spcBef>
          <a:spcPct val="20000"/>
        </a:spcBef>
        <a:buFont typeface="Arial" panose="020B0604020202020204" pitchFamily="34" charset="0"/>
        <a:buChar char="»"/>
        <a:defRPr sz="1941" kern="1200">
          <a:solidFill>
            <a:schemeClr val="tx1"/>
          </a:solidFill>
          <a:latin typeface="+mn-lt"/>
          <a:ea typeface="+mn-ea"/>
          <a:cs typeface="+mn-cs"/>
        </a:defRPr>
      </a:lvl5pPr>
      <a:lvl6pPr marL="2472279" indent="-224753" algn="l" defTabSz="899010" rtl="0" eaLnBrk="1" latinLnBrk="0" hangingPunct="1">
        <a:spcBef>
          <a:spcPct val="20000"/>
        </a:spcBef>
        <a:buFont typeface="Arial" panose="020B0604020202020204" pitchFamily="34" charset="0"/>
        <a:buChar char="•"/>
        <a:defRPr sz="1941" kern="1200">
          <a:solidFill>
            <a:schemeClr val="tx1"/>
          </a:solidFill>
          <a:latin typeface="+mn-lt"/>
          <a:ea typeface="+mn-ea"/>
          <a:cs typeface="+mn-cs"/>
        </a:defRPr>
      </a:lvl6pPr>
      <a:lvl7pPr marL="2921785" indent="-224753" algn="l" defTabSz="899010" rtl="0" eaLnBrk="1" latinLnBrk="0" hangingPunct="1">
        <a:spcBef>
          <a:spcPct val="20000"/>
        </a:spcBef>
        <a:buFont typeface="Arial" panose="020B0604020202020204" pitchFamily="34" charset="0"/>
        <a:buChar char="•"/>
        <a:defRPr sz="1941" kern="1200">
          <a:solidFill>
            <a:schemeClr val="tx1"/>
          </a:solidFill>
          <a:latin typeface="+mn-lt"/>
          <a:ea typeface="+mn-ea"/>
          <a:cs typeface="+mn-cs"/>
        </a:defRPr>
      </a:lvl7pPr>
      <a:lvl8pPr marL="3371290" indent="-224753" algn="l" defTabSz="899010" rtl="0" eaLnBrk="1" latinLnBrk="0" hangingPunct="1">
        <a:spcBef>
          <a:spcPct val="20000"/>
        </a:spcBef>
        <a:buFont typeface="Arial" panose="020B0604020202020204" pitchFamily="34" charset="0"/>
        <a:buChar char="•"/>
        <a:defRPr sz="1941" kern="1200">
          <a:solidFill>
            <a:schemeClr val="tx1"/>
          </a:solidFill>
          <a:latin typeface="+mn-lt"/>
          <a:ea typeface="+mn-ea"/>
          <a:cs typeface="+mn-cs"/>
        </a:defRPr>
      </a:lvl8pPr>
      <a:lvl9pPr marL="3820796" indent="-224753" algn="l" defTabSz="899010" rtl="0" eaLnBrk="1" latinLnBrk="0" hangingPunct="1">
        <a:spcBef>
          <a:spcPct val="20000"/>
        </a:spcBef>
        <a:buFont typeface="Arial" panose="020B0604020202020204" pitchFamily="34" charset="0"/>
        <a:buChar char="•"/>
        <a:defRPr sz="1941" kern="1200">
          <a:solidFill>
            <a:schemeClr val="tx1"/>
          </a:solidFill>
          <a:latin typeface="+mn-lt"/>
          <a:ea typeface="+mn-ea"/>
          <a:cs typeface="+mn-cs"/>
        </a:defRPr>
      </a:lvl9pPr>
    </p:bodyStyle>
    <p:otherStyle>
      <a:defPPr>
        <a:defRPr lang="en-US"/>
      </a:defPPr>
      <a:lvl1pPr marL="0" algn="l" defTabSz="899010" rtl="0" eaLnBrk="1" latinLnBrk="0" hangingPunct="1">
        <a:defRPr sz="1765" kern="1200">
          <a:solidFill>
            <a:schemeClr val="tx1"/>
          </a:solidFill>
          <a:latin typeface="+mn-lt"/>
          <a:ea typeface="+mn-ea"/>
          <a:cs typeface="+mn-cs"/>
        </a:defRPr>
      </a:lvl1pPr>
      <a:lvl2pPr marL="449505" algn="l" defTabSz="899010" rtl="0" eaLnBrk="1" latinLnBrk="0" hangingPunct="1">
        <a:defRPr sz="1765" kern="1200">
          <a:solidFill>
            <a:schemeClr val="tx1"/>
          </a:solidFill>
          <a:latin typeface="+mn-lt"/>
          <a:ea typeface="+mn-ea"/>
          <a:cs typeface="+mn-cs"/>
        </a:defRPr>
      </a:lvl2pPr>
      <a:lvl3pPr marL="899010" algn="l" defTabSz="899010" rtl="0" eaLnBrk="1" latinLnBrk="0" hangingPunct="1">
        <a:defRPr sz="1765" kern="1200">
          <a:solidFill>
            <a:schemeClr val="tx1"/>
          </a:solidFill>
          <a:latin typeface="+mn-lt"/>
          <a:ea typeface="+mn-ea"/>
          <a:cs typeface="+mn-cs"/>
        </a:defRPr>
      </a:lvl3pPr>
      <a:lvl4pPr marL="1348516" algn="l" defTabSz="899010" rtl="0" eaLnBrk="1" latinLnBrk="0" hangingPunct="1">
        <a:defRPr sz="1765" kern="1200">
          <a:solidFill>
            <a:schemeClr val="tx1"/>
          </a:solidFill>
          <a:latin typeface="+mn-lt"/>
          <a:ea typeface="+mn-ea"/>
          <a:cs typeface="+mn-cs"/>
        </a:defRPr>
      </a:lvl4pPr>
      <a:lvl5pPr marL="1798021" algn="l" defTabSz="899010" rtl="0" eaLnBrk="1" latinLnBrk="0" hangingPunct="1">
        <a:defRPr sz="1765" kern="1200">
          <a:solidFill>
            <a:schemeClr val="tx1"/>
          </a:solidFill>
          <a:latin typeface="+mn-lt"/>
          <a:ea typeface="+mn-ea"/>
          <a:cs typeface="+mn-cs"/>
        </a:defRPr>
      </a:lvl5pPr>
      <a:lvl6pPr marL="2247527" algn="l" defTabSz="899010" rtl="0" eaLnBrk="1" latinLnBrk="0" hangingPunct="1">
        <a:defRPr sz="1765" kern="1200">
          <a:solidFill>
            <a:schemeClr val="tx1"/>
          </a:solidFill>
          <a:latin typeface="+mn-lt"/>
          <a:ea typeface="+mn-ea"/>
          <a:cs typeface="+mn-cs"/>
        </a:defRPr>
      </a:lvl6pPr>
      <a:lvl7pPr marL="2697032" algn="l" defTabSz="899010" rtl="0" eaLnBrk="1" latinLnBrk="0" hangingPunct="1">
        <a:defRPr sz="1765" kern="1200">
          <a:solidFill>
            <a:schemeClr val="tx1"/>
          </a:solidFill>
          <a:latin typeface="+mn-lt"/>
          <a:ea typeface="+mn-ea"/>
          <a:cs typeface="+mn-cs"/>
        </a:defRPr>
      </a:lvl7pPr>
      <a:lvl8pPr marL="3146538" algn="l" defTabSz="899010" rtl="0" eaLnBrk="1" latinLnBrk="0" hangingPunct="1">
        <a:defRPr sz="1765" kern="1200">
          <a:solidFill>
            <a:schemeClr val="tx1"/>
          </a:solidFill>
          <a:latin typeface="+mn-lt"/>
          <a:ea typeface="+mn-ea"/>
          <a:cs typeface="+mn-cs"/>
        </a:defRPr>
      </a:lvl8pPr>
      <a:lvl9pPr marL="3596043" algn="l" defTabSz="899010" rtl="0" eaLnBrk="1" latinLnBrk="0" hangingPunct="1">
        <a:defRPr sz="1765"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4099"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solidFill>
                  <a:srgbClr val="000000"/>
                </a:solidFill>
                <a:latin typeface="+mn-lt"/>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solidFill>
                  <a:srgbClr val="000000"/>
                </a:solidFill>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solidFill>
                  <a:srgbClr val="000000"/>
                </a:solidFill>
                <a:latin typeface="Times New Roman" panose="02020603050405020304" pitchFamily="18" charset="0"/>
              </a:defRPr>
            </a:lvl1pPr>
          </a:lstStyle>
          <a:p>
            <a:pPr>
              <a:defRPr/>
            </a:pPr>
            <a:fld id="{8C0578AE-9968-457C-A5CD-142B99CA09A6}" type="slidenum">
              <a:rPr lang="en-US" altLang="en-US"/>
              <a:pPr>
                <a:defRPr/>
              </a:pPr>
              <a:t>‹#›</a:t>
            </a:fld>
            <a:endParaRPr lang="en-US" altLang="en-US"/>
          </a:p>
        </p:txBody>
      </p:sp>
    </p:spTree>
    <p:extLst>
      <p:ext uri="{BB962C8B-B14F-4D97-AF65-F5344CB8AC3E}">
        <p14:creationId xmlns:p14="http://schemas.microsoft.com/office/powerpoint/2010/main" val="86384378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p:fade/>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em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image" Target="../media/image5.jpg"/><Relationship Id="rId7" Type="http://schemas.openxmlformats.org/officeDocument/2006/relationships/image" Target="../media/image9.jpg"/><Relationship Id="rId2" Type="http://schemas.openxmlformats.org/officeDocument/2006/relationships/hyperlink" Target="https://blogs.agu.org/mountainbeltway/2015/04/30/early-paleozoic-fossils-in-nealmont-formation-germany-valley-west-virginia/" TargetMode="External"/><Relationship Id="rId1" Type="http://schemas.openxmlformats.org/officeDocument/2006/relationships/slideLayout" Target="../slideLayouts/slideLayout1.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55.emf"/><Relationship Id="rId2" Type="http://schemas.openxmlformats.org/officeDocument/2006/relationships/image" Target="../media/image54.emf"/><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57.emf"/><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hyperlink" Target="https://commons.wikimedia.org/wiki/File:Juniata_Formation.jpg" TargetMode="Externa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hyperlink" Target="https://en.wikipedia.org/wiki/Juniata_Formation" TargetMode="Externa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62.emf"/><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55.emf"/><Relationship Id="rId2" Type="http://schemas.openxmlformats.org/officeDocument/2006/relationships/image" Target="../media/image63.emf"/><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55.emf"/><Relationship Id="rId2" Type="http://schemas.openxmlformats.org/officeDocument/2006/relationships/image" Target="../media/image64.emf"/><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hyperlink" Target="http://oystercatchertracking.org/cf7s-and-ups-neighborhood/" TargetMode="External"/><Relationship Id="rId2" Type="http://schemas.openxmlformats.org/officeDocument/2006/relationships/notesSlide" Target="../notesSlides/notesSlide1.xml"/><Relationship Id="rId1" Type="http://schemas.openxmlformats.org/officeDocument/2006/relationships/slideLayout" Target="../slideLayouts/slideLayout40.xml"/><Relationship Id="rId4" Type="http://schemas.openxmlformats.org/officeDocument/2006/relationships/image" Target="../media/image69.jpeg"/></Relationships>
</file>

<file path=ppt/slides/_rels/slide58.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3.xml"/></Relationships>
</file>

<file path=ppt/slides/_rels/slide5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png"/><Relationship Id="rId1" Type="http://schemas.openxmlformats.org/officeDocument/2006/relationships/slideLayout" Target="../slideLayouts/slideLayout23.xml"/><Relationship Id="rId5" Type="http://schemas.openxmlformats.org/officeDocument/2006/relationships/image" Target="../media/image74.jpg"/><Relationship Id="rId4" Type="http://schemas.openxmlformats.org/officeDocument/2006/relationships/image" Target="../media/image73.jpg"/></Relationships>
</file>

<file path=ppt/slides/_rels/slide60.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3.jpeg"/></Relationships>
</file>

<file path=ppt/slides/_rels/slide68.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3" Type="http://schemas.openxmlformats.org/officeDocument/2006/relationships/image" Target="../media/image55.emf"/><Relationship Id="rId2" Type="http://schemas.openxmlformats.org/officeDocument/2006/relationships/image" Target="../media/image90.emf"/><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2" Type="http://schemas.openxmlformats.org/officeDocument/2006/relationships/image" Target="../media/image91.jpg"/><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hyperlink" Target="https://commons.wikimedia.org/wiki/File:Tidal_flats_and_sand_spit_at_Glan-y-mor_Elias_-_geograph.org.uk_-_226657.jpg" TargetMode="External"/><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2" Type="http://schemas.openxmlformats.org/officeDocument/2006/relationships/image" Target="../media/image93.jpeg"/><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1.xml"/></Relationships>
</file>

<file path=ppt/slides/_rels/slide82.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1.xml"/></Relationships>
</file>

<file path=ppt/slides/_rels/slide83.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1.xml"/></Relationships>
</file>

<file path=ppt/slides/_rels/slide85.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1.xml"/></Relationships>
</file>

<file path=ppt/slides/_rels/slide86.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1.xml"/></Relationships>
</file>

<file path=ppt/slides/_rels/slide88.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1.xml"/><Relationship Id="rId5" Type="http://schemas.openxmlformats.org/officeDocument/2006/relationships/image" Target="../media/image107.jpeg"/><Relationship Id="rId4" Type="http://schemas.openxmlformats.org/officeDocument/2006/relationships/image" Target="../media/image106.jpeg"/></Relationships>
</file>

<file path=ppt/slides/_rels/slide90.xml.rels><?xml version="1.0" encoding="UTF-8" standalone="yes"?>
<Relationships xmlns="http://schemas.openxmlformats.org/package/2006/relationships"><Relationship Id="rId3" Type="http://schemas.openxmlformats.org/officeDocument/2006/relationships/image" Target="../media/image108.jpg"/><Relationship Id="rId2" Type="http://schemas.openxmlformats.org/officeDocument/2006/relationships/hyperlink" Target="https://blogs.agu.org/mountainbeltway/2015/08/05/ripple-marks-and-trace-fossils-in-the-rose-hill-formation/" TargetMode="External"/><Relationship Id="rId1" Type="http://schemas.openxmlformats.org/officeDocument/2006/relationships/slideLayout" Target="../slideLayouts/slideLayout1.xml"/></Relationships>
</file>

<file path=ppt/slides/_rels/slide91.xml.rels><?xml version="1.0" encoding="UTF-8" standalone="yes"?>
<Relationships xmlns="http://schemas.openxmlformats.org/package/2006/relationships"><Relationship Id="rId3" Type="http://schemas.openxmlformats.org/officeDocument/2006/relationships/image" Target="../media/image109.jpg"/><Relationship Id="rId2" Type="http://schemas.openxmlformats.org/officeDocument/2006/relationships/hyperlink" Target="https://blogs.agu.org/mountainbeltway/2015/08/05/ripple-marks-and-trace-fossils-in-the-rose-hill-formation/" TargetMode="External"/><Relationship Id="rId1" Type="http://schemas.openxmlformats.org/officeDocument/2006/relationships/slideLayout" Target="../slideLayouts/slideLayout1.xml"/></Relationships>
</file>

<file path=ppt/slides/_rels/slide92.xml.rels><?xml version="1.0" encoding="UTF-8" standalone="yes"?>
<Relationships xmlns="http://schemas.openxmlformats.org/package/2006/relationships"><Relationship Id="rId3" Type="http://schemas.openxmlformats.org/officeDocument/2006/relationships/image" Target="../media/image110.jpg"/><Relationship Id="rId2" Type="http://schemas.openxmlformats.org/officeDocument/2006/relationships/hyperlink" Target="https://blogs.agu.org/mountainbeltway/2015/08/05/ripple-marks-and-trace-fossils-in-the-rose-hill-formation/" TargetMode="External"/><Relationship Id="rId1" Type="http://schemas.openxmlformats.org/officeDocument/2006/relationships/slideLayout" Target="../slideLayouts/slideLayout1.xml"/></Relationships>
</file>

<file path=ppt/slides/_rels/slide93.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9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00">
            <a:alpha val="49000"/>
          </a:srgb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687606"/>
            <a:ext cx="9143999" cy="5170394"/>
          </a:xfrm>
          <a:prstGeom prst="rect">
            <a:avLst/>
          </a:prstGeom>
        </p:spPr>
      </p:pic>
      <p:sp>
        <p:nvSpPr>
          <p:cNvPr id="13" name="TextBox 12"/>
          <p:cNvSpPr txBox="1"/>
          <p:nvPr/>
        </p:nvSpPr>
        <p:spPr>
          <a:xfrm>
            <a:off x="-1" y="100113"/>
            <a:ext cx="9144000" cy="138499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w="3175">
                  <a:solidFill>
                    <a:prstClr val="black"/>
                  </a:solidFill>
                </a:ln>
                <a:solidFill>
                  <a:srgbClr val="FF0000"/>
                </a:solidFill>
                <a:effectLst>
                  <a:outerShdw dist="38100" dir="2400000" algn="tl">
                    <a:srgbClr val="FFFF00"/>
                  </a:outerShdw>
                </a:effectLst>
                <a:uLnTx/>
                <a:uFillTx/>
                <a:latin typeface="Britannic Bold" panose="020B0903060703020204" pitchFamily="34" charset="0"/>
                <a:ea typeface="+mn-ea"/>
                <a:cs typeface="+mn-cs"/>
              </a:rPr>
              <a:t>The Taconic Orogeny</a:t>
            </a:r>
            <a:r>
              <a:rPr kumimoji="0" lang="en-US" sz="4800" b="0" i="0" u="none" strike="noStrike" kern="1200" cap="none" spc="0" normalizeH="0" noProof="0" dirty="0">
                <a:ln w="3175">
                  <a:solidFill>
                    <a:prstClr val="black"/>
                  </a:solidFill>
                </a:ln>
                <a:solidFill>
                  <a:srgbClr val="FF0000"/>
                </a:solidFill>
                <a:effectLst>
                  <a:outerShdw dist="38100" dir="2400000" algn="tl">
                    <a:srgbClr val="FFFF00"/>
                  </a:outerShdw>
                </a:effectLst>
                <a:uLnTx/>
                <a:uFillTx/>
                <a:latin typeface="Britannic Bold" panose="020B0903060703020204" pitchFamily="34" charset="0"/>
                <a:ea typeface="+mn-ea"/>
                <a:cs typeface="+mn-cs"/>
              </a:rPr>
              <a:t> at the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w="3175">
                  <a:solidFill>
                    <a:prstClr val="black"/>
                  </a:solidFill>
                </a:ln>
                <a:solidFill>
                  <a:srgbClr val="FF0000"/>
                </a:solidFill>
                <a:effectLst>
                  <a:outerShdw dist="38100" dir="2400000" algn="tl">
                    <a:srgbClr val="FFFF00"/>
                  </a:outerShdw>
                </a:effectLst>
                <a:uLnTx/>
                <a:uFillTx/>
                <a:latin typeface="Britannic Bold" panose="020B0903060703020204" pitchFamily="34" charset="0"/>
                <a:ea typeface="+mn-ea"/>
                <a:cs typeface="+mn-cs"/>
              </a:rPr>
              <a:t>Germany Valley/Wills</a:t>
            </a:r>
            <a:r>
              <a:rPr kumimoji="0" lang="en-US" sz="3600" b="0" i="0" u="none" strike="noStrike" kern="1200" cap="none" spc="0" normalizeH="0" noProof="0" dirty="0">
                <a:ln w="3175">
                  <a:solidFill>
                    <a:prstClr val="black"/>
                  </a:solidFill>
                </a:ln>
                <a:solidFill>
                  <a:srgbClr val="FF0000"/>
                </a:solidFill>
                <a:effectLst>
                  <a:outerShdw dist="38100" dir="2400000" algn="tl">
                    <a:srgbClr val="FFFF00"/>
                  </a:outerShdw>
                </a:effectLst>
                <a:uLnTx/>
                <a:uFillTx/>
                <a:latin typeface="Britannic Bold" panose="020B0903060703020204" pitchFamily="34" charset="0"/>
                <a:ea typeface="+mn-ea"/>
                <a:cs typeface="+mn-cs"/>
              </a:rPr>
              <a:t> Mountain </a:t>
            </a:r>
            <a:r>
              <a:rPr kumimoji="0" lang="en-US" sz="3600" b="0" i="0" u="none" strike="noStrike" kern="1200" cap="none" spc="0" normalizeH="0" baseline="0" noProof="0" dirty="0">
                <a:ln w="3175">
                  <a:solidFill>
                    <a:prstClr val="black"/>
                  </a:solidFill>
                </a:ln>
                <a:solidFill>
                  <a:srgbClr val="FF0000"/>
                </a:solidFill>
                <a:effectLst>
                  <a:outerShdw dist="38100" dir="2400000" algn="tl">
                    <a:srgbClr val="FFFF00"/>
                  </a:outerShdw>
                </a:effectLst>
                <a:uLnTx/>
                <a:uFillTx/>
                <a:latin typeface="Britannic Bold" panose="020B0903060703020204" pitchFamily="34" charset="0"/>
                <a:ea typeface="+mn-ea"/>
                <a:cs typeface="+mn-cs"/>
              </a:rPr>
              <a:t> Sections</a:t>
            </a:r>
          </a:p>
        </p:txBody>
      </p:sp>
    </p:spTree>
    <p:extLst>
      <p:ext uri="{BB962C8B-B14F-4D97-AF65-F5344CB8AC3E}">
        <p14:creationId xmlns:p14="http://schemas.microsoft.com/office/powerpoint/2010/main" val="3205169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4"/>
          <p:cNvSpPr/>
          <p:nvPr/>
        </p:nvSpPr>
        <p:spPr>
          <a:xfrm>
            <a:off x="36945" y="1933500"/>
            <a:ext cx="4784437" cy="1142209"/>
          </a:xfrm>
          <a:custGeom>
            <a:avLst/>
            <a:gdLst>
              <a:gd name="connsiteX0" fmla="*/ 4765964 w 4784437"/>
              <a:gd name="connsiteY0" fmla="*/ 895927 h 895927"/>
              <a:gd name="connsiteX1" fmla="*/ 0 w 4784437"/>
              <a:gd name="connsiteY1" fmla="*/ 895927 h 895927"/>
              <a:gd name="connsiteX2" fmla="*/ 0 w 4784437"/>
              <a:gd name="connsiteY2" fmla="*/ 0 h 895927"/>
              <a:gd name="connsiteX3" fmla="*/ 2974110 w 4784437"/>
              <a:gd name="connsiteY3" fmla="*/ 0 h 895927"/>
              <a:gd name="connsiteX4" fmla="*/ 3343564 w 4784437"/>
              <a:gd name="connsiteY4" fmla="*/ 258618 h 895927"/>
              <a:gd name="connsiteX5" fmla="*/ 4784437 w 4784437"/>
              <a:gd name="connsiteY5" fmla="*/ 258618 h 895927"/>
              <a:gd name="connsiteX6" fmla="*/ 4765964 w 4784437"/>
              <a:gd name="connsiteY6" fmla="*/ 895927 h 89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4437" h="895927">
                <a:moveTo>
                  <a:pt x="4765964" y="895927"/>
                </a:moveTo>
                <a:lnTo>
                  <a:pt x="0" y="895927"/>
                </a:lnTo>
                <a:lnTo>
                  <a:pt x="0" y="0"/>
                </a:lnTo>
                <a:lnTo>
                  <a:pt x="2974110" y="0"/>
                </a:lnTo>
                <a:lnTo>
                  <a:pt x="3343564" y="258618"/>
                </a:lnTo>
                <a:lnTo>
                  <a:pt x="4784437" y="258618"/>
                </a:lnTo>
                <a:lnTo>
                  <a:pt x="4765964" y="895927"/>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p:cNvGrpSpPr>
            <a:grpSpLocks noChangeAspect="1"/>
          </p:cNvGrpSpPr>
          <p:nvPr/>
        </p:nvGrpSpPr>
        <p:grpSpPr>
          <a:xfrm>
            <a:off x="4805085" y="188257"/>
            <a:ext cx="4191953" cy="5038165"/>
            <a:chOff x="6380234" y="1160276"/>
            <a:chExt cx="2094577" cy="2584986"/>
          </a:xfrm>
        </p:grpSpPr>
        <p:pic>
          <p:nvPicPr>
            <p:cNvPr id="28" name="Picture 27"/>
            <p:cNvPicPr>
              <a:picLocks noChangeAspect="1"/>
            </p:cNvPicPr>
            <p:nvPr/>
          </p:nvPicPr>
          <p:blipFill rotWithShape="1">
            <a:blip r:embed="rId2"/>
            <a:srcRect l="83478" r="11212" b="41057"/>
            <a:stretch/>
          </p:blipFill>
          <p:spPr>
            <a:xfrm>
              <a:off x="8157882" y="1160277"/>
              <a:ext cx="316929" cy="2571045"/>
            </a:xfrm>
            <a:prstGeom prst="rect">
              <a:avLst/>
            </a:prstGeom>
          </p:spPr>
        </p:pic>
        <p:pic>
          <p:nvPicPr>
            <p:cNvPr id="29" name="Picture 28"/>
            <p:cNvPicPr>
              <a:picLocks noChangeAspect="1"/>
            </p:cNvPicPr>
            <p:nvPr/>
          </p:nvPicPr>
          <p:blipFill rotWithShape="1">
            <a:blip r:embed="rId2"/>
            <a:srcRect l="16867" t="-1" r="53348" b="40739"/>
            <a:stretch/>
          </p:blipFill>
          <p:spPr>
            <a:xfrm>
              <a:off x="6380234" y="1160276"/>
              <a:ext cx="1777646" cy="2584986"/>
            </a:xfrm>
            <a:prstGeom prst="rect">
              <a:avLst/>
            </a:prstGeom>
          </p:spPr>
        </p:pic>
      </p:grpSp>
      <p:cxnSp>
        <p:nvCxnSpPr>
          <p:cNvPr id="7" name="Straight Connector 6"/>
          <p:cNvCxnSpPr/>
          <p:nvPr/>
        </p:nvCxnSpPr>
        <p:spPr>
          <a:xfrm flipH="1">
            <a:off x="420314" y="3083858"/>
            <a:ext cx="4402703"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3390900" y="2438399"/>
            <a:ext cx="1414188"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H="1">
            <a:off x="3390900" y="2752164"/>
            <a:ext cx="1414184"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3424811" y="2752164"/>
            <a:ext cx="1184940" cy="369332"/>
          </a:xfrm>
          <a:prstGeom prst="rect">
            <a:avLst/>
          </a:prstGeom>
          <a:noFill/>
        </p:spPr>
        <p:txBody>
          <a:bodyPr wrap="none" rtlCol="0">
            <a:spAutoFit/>
          </a:bodyPr>
          <a:lstStyle/>
          <a:p>
            <a:r>
              <a:rPr lang="en-US" dirty="0" err="1">
                <a:latin typeface="Bell Gothic Std Black" panose="020B0806020202040204" pitchFamily="34" charset="0"/>
              </a:rPr>
              <a:t>Nealmont</a:t>
            </a:r>
            <a:endParaRPr lang="en-US" dirty="0">
              <a:latin typeface="Bell Gothic Std Black" panose="020B0806020202040204" pitchFamily="34" charset="0"/>
            </a:endParaRPr>
          </a:p>
        </p:txBody>
      </p:sp>
      <p:sp>
        <p:nvSpPr>
          <p:cNvPr id="9" name="TextBox 8"/>
          <p:cNvSpPr txBox="1"/>
          <p:nvPr/>
        </p:nvSpPr>
        <p:spPr>
          <a:xfrm>
            <a:off x="3424811" y="2429431"/>
            <a:ext cx="1364476" cy="369332"/>
          </a:xfrm>
          <a:prstGeom prst="rect">
            <a:avLst/>
          </a:prstGeom>
          <a:noFill/>
        </p:spPr>
        <p:txBody>
          <a:bodyPr wrap="none" rtlCol="0">
            <a:spAutoFit/>
          </a:bodyPr>
          <a:lstStyle/>
          <a:p>
            <a:r>
              <a:rPr lang="en-US" dirty="0">
                <a:latin typeface="Bell Gothic Std Black" panose="020B0806020202040204" pitchFamily="34" charset="0"/>
              </a:rPr>
              <a:t>Dolly Ridge</a:t>
            </a:r>
          </a:p>
        </p:txBody>
      </p:sp>
      <p:sp>
        <p:nvSpPr>
          <p:cNvPr id="10" name="TextBox 9"/>
          <p:cNvSpPr txBox="1"/>
          <p:nvPr/>
        </p:nvSpPr>
        <p:spPr>
          <a:xfrm>
            <a:off x="39545" y="4992425"/>
            <a:ext cx="3803112" cy="1754326"/>
          </a:xfrm>
          <a:prstGeom prst="rect">
            <a:avLst/>
          </a:prstGeom>
          <a:solidFill>
            <a:schemeClr val="accent1">
              <a:lumMod val="20000"/>
              <a:lumOff val="80000"/>
            </a:schemeClr>
          </a:solidFill>
        </p:spPr>
        <p:txBody>
          <a:bodyPr wrap="square" rtlCol="0">
            <a:spAutoFit/>
          </a:bodyPr>
          <a:lstStyle/>
          <a:p>
            <a:r>
              <a:rPr lang="en-US" dirty="0">
                <a:latin typeface="Cheltenhm BT" panose="02040603050505020403" pitchFamily="18" charset="0"/>
              </a:rPr>
              <a:t>Both the New Market and Lincolnshire formations are present in Germany Valley, and are similar in </a:t>
            </a:r>
            <a:r>
              <a:rPr lang="en-US" dirty="0" err="1">
                <a:latin typeface="Cheltenhm BT" panose="02040603050505020403" pitchFamily="18" charset="0"/>
              </a:rPr>
              <a:t>facies</a:t>
            </a:r>
            <a:r>
              <a:rPr lang="en-US" dirty="0">
                <a:latin typeface="Cheltenhm BT" panose="02040603050505020403" pitchFamily="18" charset="0"/>
              </a:rPr>
              <a:t> to what we saw at Tumbling Run. That is, these are blanket formations representing a widespread tectonic uniformity.</a:t>
            </a:r>
          </a:p>
        </p:txBody>
      </p:sp>
      <p:sp>
        <p:nvSpPr>
          <p:cNvPr id="11" name="TextBox 10"/>
          <p:cNvSpPr txBox="1"/>
          <p:nvPr/>
        </p:nvSpPr>
        <p:spPr>
          <a:xfrm>
            <a:off x="39548" y="3108495"/>
            <a:ext cx="3435334" cy="1754326"/>
          </a:xfrm>
          <a:prstGeom prst="rect">
            <a:avLst/>
          </a:prstGeom>
          <a:solidFill>
            <a:schemeClr val="accent2">
              <a:lumMod val="40000"/>
              <a:lumOff val="60000"/>
            </a:schemeClr>
          </a:solidFill>
        </p:spPr>
        <p:txBody>
          <a:bodyPr wrap="square" rtlCol="0">
            <a:spAutoFit/>
          </a:bodyPr>
          <a:lstStyle/>
          <a:p>
            <a:r>
              <a:rPr lang="en-US" dirty="0">
                <a:latin typeface="Cheltenhm BT" panose="02040603050505020403" pitchFamily="18" charset="0"/>
              </a:rPr>
              <a:t>The Black River Group are all carbonate dominated shallowing upward open shelf to coastal </a:t>
            </a:r>
            <a:r>
              <a:rPr lang="en-US" dirty="0" err="1">
                <a:latin typeface="Cheltenhm BT" panose="02040603050505020403" pitchFamily="18" charset="0"/>
              </a:rPr>
              <a:t>peritidal</a:t>
            </a:r>
            <a:r>
              <a:rPr lang="en-US" dirty="0">
                <a:latin typeface="Cheltenhm BT" panose="02040603050505020403" pitchFamily="18" charset="0"/>
              </a:rPr>
              <a:t> environments with minor </a:t>
            </a:r>
            <a:r>
              <a:rPr lang="en-US" dirty="0" err="1">
                <a:latin typeface="Cheltenhm BT" panose="02040603050505020403" pitchFamily="18" charset="0"/>
              </a:rPr>
              <a:t>shaly</a:t>
            </a:r>
            <a:r>
              <a:rPr lang="en-US" dirty="0">
                <a:latin typeface="Cheltenhm BT" panose="02040603050505020403" pitchFamily="18" charset="0"/>
              </a:rPr>
              <a:t> or volcanic ash components. Vague hints of the coming Taconic.  </a:t>
            </a:r>
          </a:p>
        </p:txBody>
      </p:sp>
      <p:sp>
        <p:nvSpPr>
          <p:cNvPr id="13" name="TextBox 12"/>
          <p:cNvSpPr txBox="1"/>
          <p:nvPr/>
        </p:nvSpPr>
        <p:spPr>
          <a:xfrm>
            <a:off x="162963" y="65003"/>
            <a:ext cx="4418002" cy="83099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rPr>
              <a:t>Stratigraphic Overview of the Germany Valley Section</a:t>
            </a:r>
          </a:p>
        </p:txBody>
      </p:sp>
      <p:sp>
        <p:nvSpPr>
          <p:cNvPr id="3" name="Left Brace 2"/>
          <p:cNvSpPr/>
          <p:nvPr/>
        </p:nvSpPr>
        <p:spPr>
          <a:xfrm>
            <a:off x="4615229" y="3831051"/>
            <a:ext cx="207787" cy="525504"/>
          </a:xfrm>
          <a:prstGeom prst="leftBrace">
            <a:avLst/>
          </a:prstGeom>
          <a:ln w="19050">
            <a:solidFill>
              <a:schemeClr val="accent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 name="Freeform 3"/>
          <p:cNvSpPr/>
          <p:nvPr/>
        </p:nvSpPr>
        <p:spPr>
          <a:xfrm>
            <a:off x="3101788" y="4096139"/>
            <a:ext cx="1425388" cy="861343"/>
          </a:xfrm>
          <a:custGeom>
            <a:avLst/>
            <a:gdLst>
              <a:gd name="connsiteX0" fmla="*/ 1425388 w 1425388"/>
              <a:gd name="connsiteY0" fmla="*/ 0 h 681317"/>
              <a:gd name="connsiteX1" fmla="*/ 502024 w 1425388"/>
              <a:gd name="connsiteY1" fmla="*/ 170329 h 681317"/>
              <a:gd name="connsiteX2" fmla="*/ 0 w 1425388"/>
              <a:gd name="connsiteY2" fmla="*/ 681317 h 681317"/>
            </a:gdLst>
            <a:ahLst/>
            <a:cxnLst>
              <a:cxn ang="0">
                <a:pos x="connsiteX0" y="connsiteY0"/>
              </a:cxn>
              <a:cxn ang="0">
                <a:pos x="connsiteX1" y="connsiteY1"/>
              </a:cxn>
              <a:cxn ang="0">
                <a:pos x="connsiteX2" y="connsiteY2"/>
              </a:cxn>
            </a:cxnLst>
            <a:rect l="l" t="t" r="r" b="b"/>
            <a:pathLst>
              <a:path w="1425388" h="681317">
                <a:moveTo>
                  <a:pt x="1425388" y="0"/>
                </a:moveTo>
                <a:cubicBezTo>
                  <a:pt x="1082488" y="28388"/>
                  <a:pt x="739589" y="56776"/>
                  <a:pt x="502024" y="170329"/>
                </a:cubicBezTo>
                <a:cubicBezTo>
                  <a:pt x="264459" y="283882"/>
                  <a:pt x="132229" y="482599"/>
                  <a:pt x="0" y="681317"/>
                </a:cubicBezTo>
              </a:path>
            </a:pathLst>
          </a:custGeom>
          <a:noFill/>
          <a:ln w="38100">
            <a:solidFill>
              <a:schemeClr val="accent1">
                <a:lumMod val="50000"/>
              </a:schemeClr>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Left Brace 24"/>
          <p:cNvSpPr/>
          <p:nvPr/>
        </p:nvSpPr>
        <p:spPr>
          <a:xfrm>
            <a:off x="3206887" y="3117573"/>
            <a:ext cx="171370" cy="721391"/>
          </a:xfrm>
          <a:prstGeom prst="leftBrace">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24" name="Straight Arrow Connector 23"/>
          <p:cNvCxnSpPr>
            <a:stCxn id="25" idx="1"/>
          </p:cNvCxnSpPr>
          <p:nvPr/>
        </p:nvCxnSpPr>
        <p:spPr>
          <a:xfrm flipH="1">
            <a:off x="2958475" y="3478269"/>
            <a:ext cx="248412" cy="12504"/>
          </a:xfrm>
          <a:prstGeom prst="straightConnector1">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3646117" y="5418790"/>
            <a:ext cx="5497883" cy="132343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rPr>
              <a:t>Recall </a:t>
            </a:r>
            <a:r>
              <a:rPr lang="en-US" sz="2000" i="1" dirty="0">
                <a:ln w="3175">
                  <a:solidFill>
                    <a:prstClr val="black"/>
                  </a:solidFill>
                </a:ln>
                <a:solidFill>
                  <a:srgbClr val="FF0000"/>
                </a:solidFill>
                <a:latin typeface="Cheltenhm BT" panose="02040603050505020403" pitchFamily="18" charset="0"/>
              </a:rPr>
              <a:t>that at Tumbling Run </a:t>
            </a:r>
            <a:r>
              <a:rPr kumimoji="0" lang="en-US" sz="200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rPr>
              <a:t>these along with the Edinburg</a:t>
            </a:r>
            <a:r>
              <a:rPr kumimoji="0" lang="en-US" sz="2000" i="1" u="none" strike="noStrike" kern="1200" cap="none" spc="0" normalizeH="0" noProof="0" dirty="0">
                <a:ln w="3175">
                  <a:solidFill>
                    <a:prstClr val="black"/>
                  </a:solidFill>
                </a:ln>
                <a:solidFill>
                  <a:srgbClr val="FF0000"/>
                </a:solidFill>
                <a:effectLst/>
                <a:uLnTx/>
                <a:uFillTx/>
                <a:latin typeface="Cheltenhm BT" panose="02040603050505020403" pitchFamily="18" charset="0"/>
              </a:rPr>
              <a:t> </a:t>
            </a:r>
            <a:r>
              <a:rPr kumimoji="0" lang="en-US" sz="200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rPr>
              <a:t>represent the transition</a:t>
            </a:r>
            <a:r>
              <a:rPr kumimoji="0" lang="en-US" sz="2000" i="1" u="none" strike="noStrike" kern="1200" cap="none" spc="0" normalizeH="0" noProof="0" dirty="0">
                <a:ln w="3175">
                  <a:solidFill>
                    <a:prstClr val="black"/>
                  </a:solidFill>
                </a:ln>
                <a:solidFill>
                  <a:srgbClr val="FF0000"/>
                </a:solidFill>
                <a:effectLst/>
                <a:uLnTx/>
                <a:uFillTx/>
                <a:latin typeface="Cheltenhm BT" panose="02040603050505020403" pitchFamily="18" charset="0"/>
              </a:rPr>
              <a:t> from the underlying DCM of the </a:t>
            </a:r>
            <a:r>
              <a:rPr kumimoji="0" lang="en-US" sz="2000" i="1" u="none" strike="noStrike" kern="1200" cap="none" spc="0" normalizeH="0" noProof="0" dirty="0" err="1">
                <a:ln w="3175">
                  <a:solidFill>
                    <a:prstClr val="black"/>
                  </a:solidFill>
                </a:ln>
                <a:solidFill>
                  <a:srgbClr val="FF0000"/>
                </a:solidFill>
                <a:effectLst/>
                <a:uLnTx/>
                <a:uFillTx/>
                <a:latin typeface="Cheltenhm BT" panose="02040603050505020403" pitchFamily="18" charset="0"/>
              </a:rPr>
              <a:t>Beekmantown</a:t>
            </a:r>
            <a:r>
              <a:rPr kumimoji="0" lang="en-US" sz="2000" i="1" u="none" strike="noStrike" kern="1200" cap="none" spc="0" normalizeH="0" noProof="0" dirty="0">
                <a:ln w="3175">
                  <a:solidFill>
                    <a:prstClr val="black"/>
                  </a:solidFill>
                </a:ln>
                <a:solidFill>
                  <a:srgbClr val="FF0000"/>
                </a:solidFill>
                <a:effectLst/>
                <a:uLnTx/>
                <a:uFillTx/>
                <a:latin typeface="Cheltenhm BT" panose="02040603050505020403" pitchFamily="18" charset="0"/>
              </a:rPr>
              <a:t>, into the overlying Taconic sequence.</a:t>
            </a:r>
            <a:endParaRPr kumimoji="0" lang="en-US" sz="200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ndParaRPr>
          </a:p>
        </p:txBody>
      </p:sp>
      <p:cxnSp>
        <p:nvCxnSpPr>
          <p:cNvPr id="26" name="Straight Connector 25"/>
          <p:cNvCxnSpPr/>
          <p:nvPr/>
        </p:nvCxnSpPr>
        <p:spPr>
          <a:xfrm flipH="1">
            <a:off x="3424811" y="3341033"/>
            <a:ext cx="1398205"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H="1">
            <a:off x="3424811" y="3588683"/>
            <a:ext cx="1398205"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flipH="1">
            <a:off x="3458149" y="3831051"/>
            <a:ext cx="1398205"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a:off x="3459088" y="3046412"/>
            <a:ext cx="932371" cy="338554"/>
          </a:xfrm>
          <a:prstGeom prst="rect">
            <a:avLst/>
          </a:prstGeom>
          <a:noFill/>
        </p:spPr>
        <p:txBody>
          <a:bodyPr wrap="none" rtlCol="0">
            <a:spAutoFit/>
          </a:bodyPr>
          <a:lstStyle/>
          <a:p>
            <a:r>
              <a:rPr lang="en-US" sz="1600" dirty="0">
                <a:latin typeface="Bell Gothic Std Black" panose="020B0806020202040204" pitchFamily="34" charset="0"/>
              </a:rPr>
              <a:t>McGraw</a:t>
            </a:r>
          </a:p>
        </p:txBody>
      </p:sp>
      <p:sp>
        <p:nvSpPr>
          <p:cNvPr id="35" name="TextBox 34"/>
          <p:cNvSpPr txBox="1"/>
          <p:nvPr/>
        </p:nvSpPr>
        <p:spPr>
          <a:xfrm>
            <a:off x="3474886" y="3305548"/>
            <a:ext cx="994183" cy="338554"/>
          </a:xfrm>
          <a:prstGeom prst="rect">
            <a:avLst/>
          </a:prstGeom>
          <a:noFill/>
        </p:spPr>
        <p:txBody>
          <a:bodyPr wrap="none" rtlCol="0">
            <a:spAutoFit/>
          </a:bodyPr>
          <a:lstStyle/>
          <a:p>
            <a:r>
              <a:rPr lang="en-US" sz="1600" dirty="0" err="1">
                <a:latin typeface="Bell Gothic Std Black" panose="020B0806020202040204" pitchFamily="34" charset="0"/>
              </a:rPr>
              <a:t>McGlone</a:t>
            </a:r>
            <a:endParaRPr lang="en-US" sz="1600" dirty="0">
              <a:latin typeface="Bell Gothic Std Black" panose="020B0806020202040204" pitchFamily="34" charset="0"/>
            </a:endParaRPr>
          </a:p>
        </p:txBody>
      </p:sp>
      <p:sp>
        <p:nvSpPr>
          <p:cNvPr id="36" name="TextBox 35"/>
          <p:cNvSpPr txBox="1"/>
          <p:nvPr/>
        </p:nvSpPr>
        <p:spPr>
          <a:xfrm>
            <a:off x="3477895" y="3549310"/>
            <a:ext cx="1083374" cy="338554"/>
          </a:xfrm>
          <a:prstGeom prst="rect">
            <a:avLst/>
          </a:prstGeom>
          <a:noFill/>
        </p:spPr>
        <p:txBody>
          <a:bodyPr wrap="none" rtlCol="0">
            <a:spAutoFit/>
          </a:bodyPr>
          <a:lstStyle/>
          <a:p>
            <a:r>
              <a:rPr lang="en-US" sz="1600" dirty="0">
                <a:latin typeface="Bell Gothic Std Black" panose="020B0806020202040204" pitchFamily="34" charset="0"/>
              </a:rPr>
              <a:t>Big Valley</a:t>
            </a:r>
          </a:p>
        </p:txBody>
      </p:sp>
      <p:sp>
        <p:nvSpPr>
          <p:cNvPr id="37" name="TextBox 36"/>
          <p:cNvSpPr txBox="1"/>
          <p:nvPr/>
        </p:nvSpPr>
        <p:spPr>
          <a:xfrm>
            <a:off x="0" y="902378"/>
            <a:ext cx="4789287" cy="707886"/>
          </a:xfrm>
          <a:prstGeom prst="rect">
            <a:avLst/>
          </a:prstGeom>
          <a:noFill/>
        </p:spPr>
        <p:txBody>
          <a:bodyPr wrap="square" rtlCol="0">
            <a:spAutoFit/>
          </a:bodyPr>
          <a:lstStyle/>
          <a:p>
            <a:pPr marL="0" marR="0" lvl="0" indent="0" defTabSz="457200" rtl="0" eaLnBrk="1" fontAlgn="auto" latinLnBrk="0" hangingPunct="1">
              <a:lnSpc>
                <a:spcPct val="100000"/>
              </a:lnSpc>
              <a:spcBef>
                <a:spcPts val="0"/>
              </a:spcBef>
              <a:spcAft>
                <a:spcPts val="0"/>
              </a:spcAft>
              <a:buClrTx/>
              <a:buSzTx/>
              <a:buFontTx/>
              <a:buNone/>
              <a:tabLst/>
              <a:defRPr/>
            </a:pPr>
            <a:r>
              <a:rPr kumimoji="0" lang="en-US" sz="20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rPr>
              <a:t>We begin our investigations today with the </a:t>
            </a:r>
            <a:r>
              <a:rPr kumimoji="0" lang="en-US" sz="2000" u="none" strike="noStrike" kern="1200" cap="none" spc="0" normalizeH="0" baseline="0" noProof="0" dirty="0" err="1">
                <a:ln w="3175">
                  <a:solidFill>
                    <a:prstClr val="black"/>
                  </a:solidFill>
                </a:ln>
                <a:solidFill>
                  <a:srgbClr val="FF0000"/>
                </a:solidFill>
                <a:effectLst/>
                <a:uLnTx/>
                <a:uFillTx/>
                <a:latin typeface="Cheltenhm BT" panose="02040603050505020403" pitchFamily="18" charset="0"/>
                <a:ea typeface="+mn-ea"/>
                <a:cs typeface="+mn-cs"/>
              </a:rPr>
              <a:t>Nealmont</a:t>
            </a:r>
            <a:r>
              <a:rPr kumimoji="0" lang="en-US" sz="20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rPr>
              <a:t> and work up section from there.</a:t>
            </a:r>
          </a:p>
        </p:txBody>
      </p:sp>
      <p:sp>
        <p:nvSpPr>
          <p:cNvPr id="6" name="Freeform 5"/>
          <p:cNvSpPr/>
          <p:nvPr/>
        </p:nvSpPr>
        <p:spPr>
          <a:xfrm>
            <a:off x="3460188" y="1416424"/>
            <a:ext cx="734204" cy="1479176"/>
          </a:xfrm>
          <a:custGeom>
            <a:avLst/>
            <a:gdLst>
              <a:gd name="connsiteX0" fmla="*/ 717365 w 734204"/>
              <a:gd name="connsiteY0" fmla="*/ 0 h 1479176"/>
              <a:gd name="connsiteX1" fmla="*/ 681506 w 734204"/>
              <a:gd name="connsiteY1" fmla="*/ 493058 h 1479176"/>
              <a:gd name="connsiteX2" fmla="*/ 278094 w 734204"/>
              <a:gd name="connsiteY2" fmla="*/ 788894 h 1479176"/>
              <a:gd name="connsiteX3" fmla="*/ 45012 w 734204"/>
              <a:gd name="connsiteY3" fmla="*/ 1057835 h 1479176"/>
              <a:gd name="connsiteX4" fmla="*/ 188 w 734204"/>
              <a:gd name="connsiteY4" fmla="*/ 1479176 h 1479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4204" h="1479176">
                <a:moveTo>
                  <a:pt x="717365" y="0"/>
                </a:moveTo>
                <a:cubicBezTo>
                  <a:pt x="736041" y="180788"/>
                  <a:pt x="754718" y="361576"/>
                  <a:pt x="681506" y="493058"/>
                </a:cubicBezTo>
                <a:cubicBezTo>
                  <a:pt x="608294" y="624540"/>
                  <a:pt x="384176" y="694765"/>
                  <a:pt x="278094" y="788894"/>
                </a:cubicBezTo>
                <a:cubicBezTo>
                  <a:pt x="172012" y="883023"/>
                  <a:pt x="91330" y="942788"/>
                  <a:pt x="45012" y="1057835"/>
                </a:cubicBezTo>
                <a:cubicBezTo>
                  <a:pt x="-1306" y="1172882"/>
                  <a:pt x="-559" y="1326029"/>
                  <a:pt x="188" y="1479176"/>
                </a:cubicBezTo>
              </a:path>
            </a:pathLst>
          </a:custGeom>
          <a:noFill/>
          <a:ln w="28575">
            <a:solidFill>
              <a:schemeClr val="tx1"/>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p:cNvSpPr/>
          <p:nvPr/>
        </p:nvSpPr>
        <p:spPr>
          <a:xfrm>
            <a:off x="0" y="1908280"/>
            <a:ext cx="3541058" cy="923330"/>
          </a:xfrm>
          <a:prstGeom prst="rect">
            <a:avLst/>
          </a:prstGeom>
        </p:spPr>
        <p:txBody>
          <a:bodyPr wrap="square">
            <a:spAutoFit/>
          </a:bodyPr>
          <a:lstStyle/>
          <a:p>
            <a:r>
              <a:rPr lang="en-US" i="1" dirty="0" err="1">
                <a:latin typeface="Cheltenhm BT" panose="02040603050505020403" pitchFamily="18" charset="0"/>
              </a:rPr>
              <a:t>Shaley</a:t>
            </a:r>
            <a:r>
              <a:rPr lang="en-US" i="1" dirty="0">
                <a:latin typeface="Cheltenhm BT" panose="02040603050505020403" pitchFamily="18" charset="0"/>
              </a:rPr>
              <a:t> thin-bedded fossil-rich lime-stones; deepening upward with increasing shale, </a:t>
            </a:r>
            <a:r>
              <a:rPr lang="en-US" i="1" dirty="0" err="1">
                <a:latin typeface="Cheltenhm BT" panose="02040603050505020403" pitchFamily="18" charset="0"/>
              </a:rPr>
              <a:t>cherts</a:t>
            </a:r>
            <a:r>
              <a:rPr lang="en-US" i="1" dirty="0">
                <a:latin typeface="Cheltenhm BT" panose="02040603050505020403" pitchFamily="18" charset="0"/>
              </a:rPr>
              <a:t> and K-bentonites</a:t>
            </a:r>
          </a:p>
        </p:txBody>
      </p:sp>
    </p:spTree>
    <p:extLst>
      <p:ext uri="{BB962C8B-B14F-4D97-AF65-F5344CB8AC3E}">
        <p14:creationId xmlns:p14="http://schemas.microsoft.com/office/powerpoint/2010/main" val="93756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left)">
                                      <p:cBhvr>
                                        <p:cTn id="7" dur="10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right)">
                                      <p:cBhvr>
                                        <p:cTn id="12" dur="1000"/>
                                        <p:tgtEl>
                                          <p:spTgt spid="3"/>
                                        </p:tgtEl>
                                      </p:cBhvr>
                                    </p:animEffect>
                                  </p:childTnLst>
                                </p:cTn>
                              </p:par>
                            </p:childTnLst>
                          </p:cTn>
                        </p:par>
                        <p:par>
                          <p:cTn id="13" fill="hold">
                            <p:stCondLst>
                              <p:cond delay="1000"/>
                            </p:stCondLst>
                            <p:childTnLst>
                              <p:par>
                                <p:cTn id="14" presetID="22" presetClass="entr" presetSubtype="2"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ipe(right)">
                                      <p:cBhvr>
                                        <p:cTn id="16" dur="1000"/>
                                        <p:tgtEl>
                                          <p:spTgt spid="4"/>
                                        </p:tgtEl>
                                      </p:cBhvr>
                                    </p:animEffect>
                                  </p:childTnLst>
                                </p:cTn>
                              </p:par>
                            </p:childTnLst>
                          </p:cTn>
                        </p:par>
                        <p:par>
                          <p:cTn id="17" fill="hold">
                            <p:stCondLst>
                              <p:cond delay="2000"/>
                            </p:stCondLst>
                            <p:childTnLst>
                              <p:par>
                                <p:cTn id="18" presetID="22" presetClass="entr" presetSubtype="2" fill="hold" grpId="0" nodeType="after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wipe(right)">
                                      <p:cBhvr>
                                        <p:cTn id="20" dur="10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32"/>
                                        </p:tgtEl>
                                        <p:attrNameLst>
                                          <p:attrName>style.visibility</p:attrName>
                                        </p:attrNameLst>
                                      </p:cBhvr>
                                      <p:to>
                                        <p:strVal val="visible"/>
                                      </p:to>
                                    </p:set>
                                    <p:animEffect transition="in" filter="wipe(left)">
                                      <p:cBhvr>
                                        <p:cTn id="25" dur="1000"/>
                                        <p:tgtEl>
                                          <p:spTgt spid="32"/>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2"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ipe(right)">
                                      <p:cBhvr>
                                        <p:cTn id="30" dur="1000"/>
                                        <p:tgtEl>
                                          <p:spTgt spid="7"/>
                                        </p:tgtEl>
                                      </p:cBhvr>
                                    </p:animEffect>
                                  </p:childTnLst>
                                </p:cTn>
                              </p:par>
                              <p:par>
                                <p:cTn id="31" presetID="22" presetClass="entr" presetSubtype="2" fill="hold" nodeType="withEffect">
                                  <p:stCondLst>
                                    <p:cond delay="0"/>
                                  </p:stCondLst>
                                  <p:childTnLst>
                                    <p:set>
                                      <p:cBhvr>
                                        <p:cTn id="32" dur="1" fill="hold">
                                          <p:stCondLst>
                                            <p:cond delay="0"/>
                                          </p:stCondLst>
                                        </p:cTn>
                                        <p:tgtEl>
                                          <p:spTgt spid="26"/>
                                        </p:tgtEl>
                                        <p:attrNameLst>
                                          <p:attrName>style.visibility</p:attrName>
                                        </p:attrNameLst>
                                      </p:cBhvr>
                                      <p:to>
                                        <p:strVal val="visible"/>
                                      </p:to>
                                    </p:set>
                                    <p:animEffect transition="in" filter="wipe(right)">
                                      <p:cBhvr>
                                        <p:cTn id="33" dur="1000"/>
                                        <p:tgtEl>
                                          <p:spTgt spid="26"/>
                                        </p:tgtEl>
                                      </p:cBhvr>
                                    </p:animEffect>
                                  </p:childTnLst>
                                </p:cTn>
                              </p:par>
                              <p:par>
                                <p:cTn id="34" presetID="22" presetClass="entr" presetSubtype="2" fill="hold" nodeType="withEffect">
                                  <p:stCondLst>
                                    <p:cond delay="0"/>
                                  </p:stCondLst>
                                  <p:childTnLst>
                                    <p:set>
                                      <p:cBhvr>
                                        <p:cTn id="35" dur="1" fill="hold">
                                          <p:stCondLst>
                                            <p:cond delay="0"/>
                                          </p:stCondLst>
                                        </p:cTn>
                                        <p:tgtEl>
                                          <p:spTgt spid="30"/>
                                        </p:tgtEl>
                                        <p:attrNameLst>
                                          <p:attrName>style.visibility</p:attrName>
                                        </p:attrNameLst>
                                      </p:cBhvr>
                                      <p:to>
                                        <p:strVal val="visible"/>
                                      </p:to>
                                    </p:set>
                                    <p:animEffect transition="in" filter="wipe(right)">
                                      <p:cBhvr>
                                        <p:cTn id="36" dur="1000"/>
                                        <p:tgtEl>
                                          <p:spTgt spid="30"/>
                                        </p:tgtEl>
                                      </p:cBhvr>
                                    </p:animEffect>
                                  </p:childTnLst>
                                </p:cTn>
                              </p:par>
                              <p:par>
                                <p:cTn id="37" presetID="22" presetClass="entr" presetSubtype="2" fill="hold" nodeType="withEffect">
                                  <p:stCondLst>
                                    <p:cond delay="0"/>
                                  </p:stCondLst>
                                  <p:childTnLst>
                                    <p:set>
                                      <p:cBhvr>
                                        <p:cTn id="38" dur="1" fill="hold">
                                          <p:stCondLst>
                                            <p:cond delay="0"/>
                                          </p:stCondLst>
                                        </p:cTn>
                                        <p:tgtEl>
                                          <p:spTgt spid="33"/>
                                        </p:tgtEl>
                                        <p:attrNameLst>
                                          <p:attrName>style.visibility</p:attrName>
                                        </p:attrNameLst>
                                      </p:cBhvr>
                                      <p:to>
                                        <p:strVal val="visible"/>
                                      </p:to>
                                    </p:set>
                                    <p:animEffect transition="in" filter="wipe(right)">
                                      <p:cBhvr>
                                        <p:cTn id="39" dur="1000"/>
                                        <p:tgtEl>
                                          <p:spTgt spid="33"/>
                                        </p:tgtEl>
                                      </p:cBhvr>
                                    </p:animEffect>
                                  </p:childTnLst>
                                </p:cTn>
                              </p:par>
                            </p:childTnLst>
                          </p:cTn>
                        </p:par>
                        <p:par>
                          <p:cTn id="40" fill="hold">
                            <p:stCondLst>
                              <p:cond delay="1000"/>
                            </p:stCondLst>
                            <p:childTnLst>
                              <p:par>
                                <p:cTn id="41" presetID="22" presetClass="entr" presetSubtype="2" fill="hold" grpId="0" nodeType="afterEffect">
                                  <p:stCondLst>
                                    <p:cond delay="0"/>
                                  </p:stCondLst>
                                  <p:childTnLst>
                                    <p:set>
                                      <p:cBhvr>
                                        <p:cTn id="42" dur="1" fill="hold">
                                          <p:stCondLst>
                                            <p:cond delay="0"/>
                                          </p:stCondLst>
                                        </p:cTn>
                                        <p:tgtEl>
                                          <p:spTgt spid="36"/>
                                        </p:tgtEl>
                                        <p:attrNameLst>
                                          <p:attrName>style.visibility</p:attrName>
                                        </p:attrNameLst>
                                      </p:cBhvr>
                                      <p:to>
                                        <p:strVal val="visible"/>
                                      </p:to>
                                    </p:set>
                                    <p:animEffect transition="in" filter="wipe(right)">
                                      <p:cBhvr>
                                        <p:cTn id="43" dur="1000"/>
                                        <p:tgtEl>
                                          <p:spTgt spid="36"/>
                                        </p:tgtEl>
                                      </p:cBhvr>
                                    </p:animEffect>
                                  </p:childTnLst>
                                </p:cTn>
                              </p:par>
                            </p:childTnLst>
                          </p:cTn>
                        </p:par>
                        <p:par>
                          <p:cTn id="44" fill="hold">
                            <p:stCondLst>
                              <p:cond delay="2000"/>
                            </p:stCondLst>
                            <p:childTnLst>
                              <p:par>
                                <p:cTn id="45" presetID="22" presetClass="entr" presetSubtype="2" fill="hold" grpId="0" nodeType="afterEffect">
                                  <p:stCondLst>
                                    <p:cond delay="0"/>
                                  </p:stCondLst>
                                  <p:childTnLst>
                                    <p:set>
                                      <p:cBhvr>
                                        <p:cTn id="46" dur="1" fill="hold">
                                          <p:stCondLst>
                                            <p:cond delay="0"/>
                                          </p:stCondLst>
                                        </p:cTn>
                                        <p:tgtEl>
                                          <p:spTgt spid="35"/>
                                        </p:tgtEl>
                                        <p:attrNameLst>
                                          <p:attrName>style.visibility</p:attrName>
                                        </p:attrNameLst>
                                      </p:cBhvr>
                                      <p:to>
                                        <p:strVal val="visible"/>
                                      </p:to>
                                    </p:set>
                                    <p:animEffect transition="in" filter="wipe(right)">
                                      <p:cBhvr>
                                        <p:cTn id="47" dur="1000"/>
                                        <p:tgtEl>
                                          <p:spTgt spid="35"/>
                                        </p:tgtEl>
                                      </p:cBhvr>
                                    </p:animEffect>
                                  </p:childTnLst>
                                </p:cTn>
                              </p:par>
                            </p:childTnLst>
                          </p:cTn>
                        </p:par>
                        <p:par>
                          <p:cTn id="48" fill="hold">
                            <p:stCondLst>
                              <p:cond delay="3000"/>
                            </p:stCondLst>
                            <p:childTnLst>
                              <p:par>
                                <p:cTn id="49" presetID="22" presetClass="entr" presetSubtype="2" fill="hold" grpId="0" nodeType="afterEffect">
                                  <p:stCondLst>
                                    <p:cond delay="0"/>
                                  </p:stCondLst>
                                  <p:childTnLst>
                                    <p:set>
                                      <p:cBhvr>
                                        <p:cTn id="50" dur="1" fill="hold">
                                          <p:stCondLst>
                                            <p:cond delay="0"/>
                                          </p:stCondLst>
                                        </p:cTn>
                                        <p:tgtEl>
                                          <p:spTgt spid="34"/>
                                        </p:tgtEl>
                                        <p:attrNameLst>
                                          <p:attrName>style.visibility</p:attrName>
                                        </p:attrNameLst>
                                      </p:cBhvr>
                                      <p:to>
                                        <p:strVal val="visible"/>
                                      </p:to>
                                    </p:set>
                                    <p:animEffect transition="in" filter="wipe(right)">
                                      <p:cBhvr>
                                        <p:cTn id="51" dur="1000"/>
                                        <p:tgtEl>
                                          <p:spTgt spid="34"/>
                                        </p:tgtEl>
                                      </p:cBhvr>
                                    </p:animEffect>
                                  </p:childTnLst>
                                </p:cTn>
                              </p:par>
                            </p:childTnLst>
                          </p:cTn>
                        </p:par>
                        <p:par>
                          <p:cTn id="52" fill="hold">
                            <p:stCondLst>
                              <p:cond delay="4000"/>
                            </p:stCondLst>
                            <p:childTnLst>
                              <p:par>
                                <p:cTn id="53" presetID="22" presetClass="entr" presetSubtype="2" fill="hold" grpId="0" nodeType="afterEffect">
                                  <p:stCondLst>
                                    <p:cond delay="0"/>
                                  </p:stCondLst>
                                  <p:childTnLst>
                                    <p:set>
                                      <p:cBhvr>
                                        <p:cTn id="54" dur="1" fill="hold">
                                          <p:stCondLst>
                                            <p:cond delay="0"/>
                                          </p:stCondLst>
                                        </p:cTn>
                                        <p:tgtEl>
                                          <p:spTgt spid="25"/>
                                        </p:tgtEl>
                                        <p:attrNameLst>
                                          <p:attrName>style.visibility</p:attrName>
                                        </p:attrNameLst>
                                      </p:cBhvr>
                                      <p:to>
                                        <p:strVal val="visible"/>
                                      </p:to>
                                    </p:set>
                                    <p:animEffect transition="in" filter="wipe(right)">
                                      <p:cBhvr>
                                        <p:cTn id="55" dur="1000"/>
                                        <p:tgtEl>
                                          <p:spTgt spid="25"/>
                                        </p:tgtEl>
                                      </p:cBhvr>
                                    </p:animEffect>
                                  </p:childTnLst>
                                </p:cTn>
                              </p:par>
                            </p:childTnLst>
                          </p:cTn>
                        </p:par>
                        <p:par>
                          <p:cTn id="56" fill="hold">
                            <p:stCondLst>
                              <p:cond delay="5000"/>
                            </p:stCondLst>
                            <p:childTnLst>
                              <p:par>
                                <p:cTn id="57" presetID="22" presetClass="entr" presetSubtype="2" fill="hold" nodeType="afterEffect">
                                  <p:stCondLst>
                                    <p:cond delay="0"/>
                                  </p:stCondLst>
                                  <p:childTnLst>
                                    <p:set>
                                      <p:cBhvr>
                                        <p:cTn id="58" dur="1" fill="hold">
                                          <p:stCondLst>
                                            <p:cond delay="0"/>
                                          </p:stCondLst>
                                        </p:cTn>
                                        <p:tgtEl>
                                          <p:spTgt spid="24"/>
                                        </p:tgtEl>
                                        <p:attrNameLst>
                                          <p:attrName>style.visibility</p:attrName>
                                        </p:attrNameLst>
                                      </p:cBhvr>
                                      <p:to>
                                        <p:strVal val="visible"/>
                                      </p:to>
                                    </p:set>
                                    <p:animEffect transition="in" filter="wipe(right)">
                                      <p:cBhvr>
                                        <p:cTn id="59" dur="1000"/>
                                        <p:tgtEl>
                                          <p:spTgt spid="24"/>
                                        </p:tgtEl>
                                      </p:cBhvr>
                                    </p:animEffect>
                                  </p:childTnLst>
                                </p:cTn>
                              </p:par>
                            </p:childTnLst>
                          </p:cTn>
                        </p:par>
                        <p:par>
                          <p:cTn id="60" fill="hold">
                            <p:stCondLst>
                              <p:cond delay="6000"/>
                            </p:stCondLst>
                            <p:childTnLst>
                              <p:par>
                                <p:cTn id="61" presetID="22" presetClass="entr" presetSubtype="2" fill="hold" grpId="0" nodeType="afterEffect">
                                  <p:stCondLst>
                                    <p:cond delay="0"/>
                                  </p:stCondLst>
                                  <p:childTnLst>
                                    <p:set>
                                      <p:cBhvr>
                                        <p:cTn id="62" dur="1" fill="hold">
                                          <p:stCondLst>
                                            <p:cond delay="0"/>
                                          </p:stCondLst>
                                        </p:cTn>
                                        <p:tgtEl>
                                          <p:spTgt spid="11"/>
                                        </p:tgtEl>
                                        <p:attrNameLst>
                                          <p:attrName>style.visibility</p:attrName>
                                        </p:attrNameLst>
                                      </p:cBhvr>
                                      <p:to>
                                        <p:strVal val="visible"/>
                                      </p:to>
                                    </p:set>
                                    <p:animEffect transition="in" filter="wipe(right)">
                                      <p:cBhvr>
                                        <p:cTn id="63" dur="1000"/>
                                        <p:tgtEl>
                                          <p:spTgt spid="11"/>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nodeType="clickEffect">
                                  <p:stCondLst>
                                    <p:cond delay="0"/>
                                  </p:stCondLst>
                                  <p:childTnLst>
                                    <p:set>
                                      <p:cBhvr>
                                        <p:cTn id="67" dur="1" fill="hold">
                                          <p:stCondLst>
                                            <p:cond delay="0"/>
                                          </p:stCondLst>
                                        </p:cTn>
                                        <p:tgtEl>
                                          <p:spTgt spid="12"/>
                                        </p:tgtEl>
                                        <p:attrNameLst>
                                          <p:attrName>style.visibility</p:attrName>
                                        </p:attrNameLst>
                                      </p:cBhvr>
                                      <p:to>
                                        <p:strVal val="visible"/>
                                      </p:to>
                                    </p:set>
                                    <p:animEffect transition="in" filter="wipe(right)">
                                      <p:cBhvr>
                                        <p:cTn id="68" dur="1000"/>
                                        <p:tgtEl>
                                          <p:spTgt spid="12"/>
                                        </p:tgtEl>
                                      </p:cBhvr>
                                    </p:animEffect>
                                  </p:childTnLst>
                                </p:cTn>
                              </p:par>
                              <p:par>
                                <p:cTn id="69" presetID="22" presetClass="entr" presetSubtype="2" fill="hold" nodeType="withEffect">
                                  <p:stCondLst>
                                    <p:cond delay="0"/>
                                  </p:stCondLst>
                                  <p:childTnLst>
                                    <p:set>
                                      <p:cBhvr>
                                        <p:cTn id="70" dur="1" fill="hold">
                                          <p:stCondLst>
                                            <p:cond delay="0"/>
                                          </p:stCondLst>
                                        </p:cTn>
                                        <p:tgtEl>
                                          <p:spTgt spid="8"/>
                                        </p:tgtEl>
                                        <p:attrNameLst>
                                          <p:attrName>style.visibility</p:attrName>
                                        </p:attrNameLst>
                                      </p:cBhvr>
                                      <p:to>
                                        <p:strVal val="visible"/>
                                      </p:to>
                                    </p:set>
                                    <p:animEffect transition="in" filter="wipe(right)">
                                      <p:cBhvr>
                                        <p:cTn id="71" dur="1000"/>
                                        <p:tgtEl>
                                          <p:spTgt spid="8"/>
                                        </p:tgtEl>
                                      </p:cBhvr>
                                    </p:animEffect>
                                  </p:childTnLst>
                                </p:cTn>
                              </p:par>
                              <p:par>
                                <p:cTn id="72" presetID="22" presetClass="entr" presetSubtype="8" fill="hold" grpId="0" nodeType="withEffect">
                                  <p:stCondLst>
                                    <p:cond delay="0"/>
                                  </p:stCondLst>
                                  <p:childTnLst>
                                    <p:set>
                                      <p:cBhvr>
                                        <p:cTn id="73" dur="1" fill="hold">
                                          <p:stCondLst>
                                            <p:cond delay="0"/>
                                          </p:stCondLst>
                                        </p:cTn>
                                        <p:tgtEl>
                                          <p:spTgt spid="2"/>
                                        </p:tgtEl>
                                        <p:attrNameLst>
                                          <p:attrName>style.visibility</p:attrName>
                                        </p:attrNameLst>
                                      </p:cBhvr>
                                      <p:to>
                                        <p:strVal val="visible"/>
                                      </p:to>
                                    </p:set>
                                    <p:animEffect transition="in" filter="wipe(left)">
                                      <p:cBhvr>
                                        <p:cTn id="74" dur="1000"/>
                                        <p:tgtEl>
                                          <p:spTgt spid="2"/>
                                        </p:tgtEl>
                                      </p:cBhvr>
                                    </p:animEffect>
                                  </p:childTnLst>
                                </p:cTn>
                              </p:par>
                              <p:par>
                                <p:cTn id="75" presetID="22" presetClass="entr" presetSubtype="8" fill="hold" grpId="0" nodeType="withEffect">
                                  <p:stCondLst>
                                    <p:cond delay="0"/>
                                  </p:stCondLst>
                                  <p:childTnLst>
                                    <p:set>
                                      <p:cBhvr>
                                        <p:cTn id="76" dur="1" fill="hold">
                                          <p:stCondLst>
                                            <p:cond delay="0"/>
                                          </p:stCondLst>
                                        </p:cTn>
                                        <p:tgtEl>
                                          <p:spTgt spid="9"/>
                                        </p:tgtEl>
                                        <p:attrNameLst>
                                          <p:attrName>style.visibility</p:attrName>
                                        </p:attrNameLst>
                                      </p:cBhvr>
                                      <p:to>
                                        <p:strVal val="visible"/>
                                      </p:to>
                                    </p:set>
                                    <p:animEffect transition="in" filter="wipe(left)">
                                      <p:cBhvr>
                                        <p:cTn id="77" dur="1000"/>
                                        <p:tgtEl>
                                          <p:spTgt spid="9"/>
                                        </p:tgtEl>
                                      </p:cBhvr>
                                    </p:animEffect>
                                  </p:childTnLst>
                                </p:cTn>
                              </p:par>
                            </p:childTnLst>
                          </p:cTn>
                        </p:par>
                        <p:par>
                          <p:cTn id="78" fill="hold">
                            <p:stCondLst>
                              <p:cond delay="1000"/>
                            </p:stCondLst>
                            <p:childTnLst>
                              <p:par>
                                <p:cTn id="79" presetID="22" presetClass="entr" presetSubtype="2" fill="hold" grpId="0" nodeType="afterEffect">
                                  <p:stCondLst>
                                    <p:cond delay="0"/>
                                  </p:stCondLst>
                                  <p:childTnLst>
                                    <p:set>
                                      <p:cBhvr>
                                        <p:cTn id="80" dur="1" fill="hold">
                                          <p:stCondLst>
                                            <p:cond delay="0"/>
                                          </p:stCondLst>
                                        </p:cTn>
                                        <p:tgtEl>
                                          <p:spTgt spid="39"/>
                                        </p:tgtEl>
                                        <p:attrNameLst>
                                          <p:attrName>style.visibility</p:attrName>
                                        </p:attrNameLst>
                                      </p:cBhvr>
                                      <p:to>
                                        <p:strVal val="visible"/>
                                      </p:to>
                                    </p:set>
                                    <p:animEffect transition="in" filter="wipe(right)">
                                      <p:cBhvr>
                                        <p:cTn id="81" dur="1000"/>
                                        <p:tgtEl>
                                          <p:spTgt spid="39"/>
                                        </p:tgtEl>
                                      </p:cBhvr>
                                    </p:animEffect>
                                  </p:childTnLst>
                                </p:cTn>
                              </p:par>
                              <p:par>
                                <p:cTn id="82" presetID="22" presetClass="entr" presetSubtype="2" fill="hold" grpId="0" nodeType="withEffect">
                                  <p:stCondLst>
                                    <p:cond delay="0"/>
                                  </p:stCondLst>
                                  <p:childTnLst>
                                    <p:set>
                                      <p:cBhvr>
                                        <p:cTn id="83" dur="1" fill="hold">
                                          <p:stCondLst>
                                            <p:cond delay="0"/>
                                          </p:stCondLst>
                                        </p:cTn>
                                        <p:tgtEl>
                                          <p:spTgt spid="5"/>
                                        </p:tgtEl>
                                        <p:attrNameLst>
                                          <p:attrName>style.visibility</p:attrName>
                                        </p:attrNameLst>
                                      </p:cBhvr>
                                      <p:to>
                                        <p:strVal val="visible"/>
                                      </p:to>
                                    </p:set>
                                    <p:animEffect transition="in" filter="wipe(right)">
                                      <p:cBhvr>
                                        <p:cTn id="84" dur="1000"/>
                                        <p:tgtEl>
                                          <p:spTgt spid="5"/>
                                        </p:tgtEl>
                                      </p:cBhvr>
                                    </p:animEffect>
                                  </p:childTnLst>
                                </p:cTn>
                              </p:par>
                            </p:childTnLst>
                          </p:cTn>
                        </p:par>
                      </p:childTnLst>
                    </p:cTn>
                  </p:par>
                  <p:par>
                    <p:cTn id="85" fill="hold">
                      <p:stCondLst>
                        <p:cond delay="indefinite"/>
                      </p:stCondLst>
                      <p:childTnLst>
                        <p:par>
                          <p:cTn id="86" fill="hold">
                            <p:stCondLst>
                              <p:cond delay="0"/>
                            </p:stCondLst>
                            <p:childTnLst>
                              <p:par>
                                <p:cTn id="87" presetID="22" presetClass="entr" presetSubtype="8" fill="hold" grpId="0" nodeType="clickEffect">
                                  <p:stCondLst>
                                    <p:cond delay="0"/>
                                  </p:stCondLst>
                                  <p:childTnLst>
                                    <p:set>
                                      <p:cBhvr>
                                        <p:cTn id="88" dur="1" fill="hold">
                                          <p:stCondLst>
                                            <p:cond delay="0"/>
                                          </p:stCondLst>
                                        </p:cTn>
                                        <p:tgtEl>
                                          <p:spTgt spid="37"/>
                                        </p:tgtEl>
                                        <p:attrNameLst>
                                          <p:attrName>style.visibility</p:attrName>
                                        </p:attrNameLst>
                                      </p:cBhvr>
                                      <p:to>
                                        <p:strVal val="visible"/>
                                      </p:to>
                                    </p:set>
                                    <p:animEffect transition="in" filter="wipe(left)">
                                      <p:cBhvr>
                                        <p:cTn id="89" dur="1000"/>
                                        <p:tgtEl>
                                          <p:spTgt spid="37"/>
                                        </p:tgtEl>
                                      </p:cBhvr>
                                    </p:animEffect>
                                  </p:childTnLst>
                                </p:cTn>
                              </p:par>
                            </p:childTnLst>
                          </p:cTn>
                        </p:par>
                        <p:par>
                          <p:cTn id="90" fill="hold">
                            <p:stCondLst>
                              <p:cond delay="1000"/>
                            </p:stCondLst>
                            <p:childTnLst>
                              <p:par>
                                <p:cTn id="91" presetID="22" presetClass="entr" presetSubtype="1" fill="hold" grpId="0" nodeType="afterEffect">
                                  <p:stCondLst>
                                    <p:cond delay="0"/>
                                  </p:stCondLst>
                                  <p:childTnLst>
                                    <p:set>
                                      <p:cBhvr>
                                        <p:cTn id="92" dur="1" fill="hold">
                                          <p:stCondLst>
                                            <p:cond delay="0"/>
                                          </p:stCondLst>
                                        </p:cTn>
                                        <p:tgtEl>
                                          <p:spTgt spid="6"/>
                                        </p:tgtEl>
                                        <p:attrNameLst>
                                          <p:attrName>style.visibility</p:attrName>
                                        </p:attrNameLst>
                                      </p:cBhvr>
                                      <p:to>
                                        <p:strVal val="visible"/>
                                      </p:to>
                                    </p:set>
                                    <p:animEffect transition="in" filter="wipe(up)">
                                      <p:cBhvr>
                                        <p:cTn id="93"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P spid="9" grpId="0"/>
      <p:bldP spid="10" grpId="0" animBg="1"/>
      <p:bldP spid="11" grpId="0" animBg="1"/>
      <p:bldP spid="13" grpId="0"/>
      <p:bldP spid="3" grpId="0" animBg="1"/>
      <p:bldP spid="4" grpId="0" animBg="1"/>
      <p:bldP spid="25" grpId="0" animBg="1"/>
      <p:bldP spid="32" grpId="0"/>
      <p:bldP spid="34" grpId="0"/>
      <p:bldP spid="35" grpId="0"/>
      <p:bldP spid="36" grpId="0"/>
      <p:bldP spid="37" grpId="0"/>
      <p:bldP spid="6" grpId="0" animBg="1"/>
      <p:bldP spid="39"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00">
            <a:alpha val="49000"/>
          </a:srgbClr>
        </a:solidFill>
        <a:effectLst/>
      </p:bgPr>
    </p:bg>
    <p:spTree>
      <p:nvGrpSpPr>
        <p:cNvPr id="1" name=""/>
        <p:cNvGrpSpPr/>
        <p:nvPr/>
      </p:nvGrpSpPr>
      <p:grpSpPr>
        <a:xfrm>
          <a:off x="0" y="0"/>
          <a:ext cx="0" cy="0"/>
          <a:chOff x="0" y="0"/>
          <a:chExt cx="0" cy="0"/>
        </a:xfrm>
      </p:grpSpPr>
      <p:sp>
        <p:nvSpPr>
          <p:cNvPr id="13" name="TextBox 12"/>
          <p:cNvSpPr txBox="1"/>
          <p:nvPr/>
        </p:nvSpPr>
        <p:spPr>
          <a:xfrm>
            <a:off x="360344" y="94335"/>
            <a:ext cx="8423312" cy="92333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5400" noProof="0" dirty="0">
                <a:ln w="3175">
                  <a:solidFill>
                    <a:prstClr val="black"/>
                  </a:solidFill>
                </a:ln>
                <a:solidFill>
                  <a:srgbClr val="FF0000"/>
                </a:solidFill>
                <a:latin typeface="Britannic Bold" panose="020B0903060703020204" pitchFamily="34" charset="0"/>
              </a:rPr>
              <a:t>Trenton </a:t>
            </a:r>
            <a:r>
              <a:rPr lang="en-US" sz="5400" noProof="0" dirty="0" err="1">
                <a:ln w="3175">
                  <a:solidFill>
                    <a:prstClr val="black"/>
                  </a:solidFill>
                </a:ln>
                <a:solidFill>
                  <a:srgbClr val="FF0000"/>
                </a:solidFill>
                <a:latin typeface="Britannic Bold" panose="020B0903060703020204" pitchFamily="34" charset="0"/>
              </a:rPr>
              <a:t>Gp</a:t>
            </a:r>
            <a:r>
              <a:rPr lang="en-US" sz="5400" noProof="0" dirty="0">
                <a:ln w="3175">
                  <a:solidFill>
                    <a:prstClr val="black"/>
                  </a:solidFill>
                </a:ln>
                <a:solidFill>
                  <a:srgbClr val="FF0000"/>
                </a:solidFill>
                <a:latin typeface="Britannic Bold" panose="020B0903060703020204" pitchFamily="34" charset="0"/>
              </a:rPr>
              <a:t>: </a:t>
            </a:r>
            <a:r>
              <a:rPr lang="en-US" sz="5400" noProof="0" dirty="0" err="1">
                <a:ln w="3175">
                  <a:solidFill>
                    <a:prstClr val="black"/>
                  </a:solidFill>
                </a:ln>
                <a:solidFill>
                  <a:srgbClr val="FF0000"/>
                </a:solidFill>
                <a:latin typeface="Britannic Bold" panose="020B0903060703020204" pitchFamily="34" charset="0"/>
              </a:rPr>
              <a:t>Nealmont</a:t>
            </a:r>
            <a:r>
              <a:rPr lang="en-US" sz="5400" noProof="0" dirty="0">
                <a:ln w="3175">
                  <a:solidFill>
                    <a:prstClr val="black"/>
                  </a:solidFill>
                </a:ln>
                <a:solidFill>
                  <a:srgbClr val="FF0000"/>
                </a:solidFill>
                <a:latin typeface="Britannic Bold" panose="020B0903060703020204" pitchFamily="34" charset="0"/>
              </a:rPr>
              <a:t> </a:t>
            </a:r>
            <a:r>
              <a:rPr kumimoji="0" lang="en-US" sz="5400" b="0" i="0" u="none" strike="noStrike" kern="1200" cap="none" spc="0" normalizeH="0" baseline="0" noProof="0" dirty="0">
                <a:ln w="3175">
                  <a:solidFill>
                    <a:prstClr val="black"/>
                  </a:solidFill>
                </a:ln>
                <a:solidFill>
                  <a:srgbClr val="FF0000"/>
                </a:solidFill>
                <a:effectLst/>
                <a:uLnTx/>
                <a:uFillTx/>
                <a:latin typeface="Britannic Bold" panose="020B0903060703020204" pitchFamily="34" charset="0"/>
                <a:ea typeface="+mn-ea"/>
                <a:cs typeface="+mn-cs"/>
              </a:rPr>
              <a:t>Fm.</a:t>
            </a:r>
          </a:p>
        </p:txBody>
      </p:sp>
      <p:pic>
        <p:nvPicPr>
          <p:cNvPr id="5" name="Picture 4"/>
          <p:cNvPicPr>
            <a:picLocks noChangeAspect="1"/>
          </p:cNvPicPr>
          <p:nvPr/>
        </p:nvPicPr>
        <p:blipFill>
          <a:blip r:embed="rId2"/>
          <a:stretch>
            <a:fillRect/>
          </a:stretch>
        </p:blipFill>
        <p:spPr>
          <a:xfrm>
            <a:off x="3254188" y="1398046"/>
            <a:ext cx="5889812" cy="4303422"/>
          </a:xfrm>
          <a:prstGeom prst="rect">
            <a:avLst/>
          </a:prstGeom>
        </p:spPr>
      </p:pic>
      <p:sp>
        <p:nvSpPr>
          <p:cNvPr id="7" name="Rectangle 6"/>
          <p:cNvSpPr/>
          <p:nvPr/>
        </p:nvSpPr>
        <p:spPr>
          <a:xfrm>
            <a:off x="-1" y="1070604"/>
            <a:ext cx="3370729" cy="1323439"/>
          </a:xfrm>
          <a:prstGeom prst="rect">
            <a:avLst/>
          </a:prstGeom>
        </p:spPr>
        <p:txBody>
          <a:bodyPr wrap="square">
            <a:spAutoFit/>
          </a:bodyPr>
          <a:lstStyle/>
          <a:p>
            <a:r>
              <a:rPr lang="en-US" sz="2000" dirty="0">
                <a:latin typeface="Cheltenhm BT" panose="02040603050505020403" pitchFamily="18" charset="0"/>
              </a:rPr>
              <a:t>Rick </a:t>
            </a:r>
            <a:r>
              <a:rPr lang="en-US" sz="2000" dirty="0" err="1">
                <a:latin typeface="Cheltenhm BT" panose="02040603050505020403" pitchFamily="18" charset="0"/>
              </a:rPr>
              <a:t>Diecchio</a:t>
            </a:r>
            <a:r>
              <a:rPr lang="en-US" sz="2000" dirty="0">
                <a:latin typeface="Cheltenhm BT" panose="02040603050505020403" pitchFamily="18" charset="0"/>
              </a:rPr>
              <a:t> examining a K-bentonite bed in the </a:t>
            </a:r>
            <a:r>
              <a:rPr lang="en-US" sz="2000" dirty="0" err="1">
                <a:latin typeface="Cheltenhm BT" panose="02040603050505020403" pitchFamily="18" charset="0"/>
              </a:rPr>
              <a:t>Nealmont</a:t>
            </a:r>
            <a:r>
              <a:rPr lang="en-US" sz="2000" dirty="0">
                <a:latin typeface="Cheltenhm BT" panose="02040603050505020403" pitchFamily="18" charset="0"/>
              </a:rPr>
              <a:t> Limestone at the Arc Hollow section, Germany Valley.</a:t>
            </a:r>
            <a:endParaRPr lang="en-US" sz="2000" i="1" dirty="0">
              <a:latin typeface="Cheltenhm BT" panose="02040603050505020403" pitchFamily="18" charset="0"/>
            </a:endParaRPr>
          </a:p>
        </p:txBody>
      </p:sp>
      <p:sp>
        <p:nvSpPr>
          <p:cNvPr id="8" name="Rectangle 7"/>
          <p:cNvSpPr/>
          <p:nvPr/>
        </p:nvSpPr>
        <p:spPr>
          <a:xfrm>
            <a:off x="-1" y="2622643"/>
            <a:ext cx="3370729" cy="1015663"/>
          </a:xfrm>
          <a:prstGeom prst="rect">
            <a:avLst/>
          </a:prstGeom>
        </p:spPr>
        <p:txBody>
          <a:bodyPr wrap="square">
            <a:spAutoFit/>
          </a:bodyPr>
          <a:lstStyle/>
          <a:p>
            <a:pPr marL="342900" indent="-342900">
              <a:buFont typeface="Arial" panose="020B0604020202020204" pitchFamily="34" charset="0"/>
              <a:buChar char="•"/>
            </a:pPr>
            <a:r>
              <a:rPr lang="en-US" sz="2000" dirty="0">
                <a:latin typeface="Cheltenhm BT" panose="02040603050505020403" pitchFamily="18" charset="0"/>
              </a:rPr>
              <a:t>Medium to thin-bedded, light to medium gray limestone beds.</a:t>
            </a:r>
          </a:p>
        </p:txBody>
      </p:sp>
      <p:sp>
        <p:nvSpPr>
          <p:cNvPr id="9" name="Rectangle 8"/>
          <p:cNvSpPr/>
          <p:nvPr/>
        </p:nvSpPr>
        <p:spPr>
          <a:xfrm>
            <a:off x="-1" y="5701468"/>
            <a:ext cx="9144001" cy="707886"/>
          </a:xfrm>
          <a:prstGeom prst="rect">
            <a:avLst/>
          </a:prstGeom>
        </p:spPr>
        <p:txBody>
          <a:bodyPr wrap="square">
            <a:spAutoFit/>
          </a:bodyPr>
          <a:lstStyle/>
          <a:p>
            <a:pPr marL="342900" indent="-342900">
              <a:buFont typeface="Arial" panose="020B0604020202020204" pitchFamily="34" charset="0"/>
              <a:buChar char="•"/>
            </a:pPr>
            <a:r>
              <a:rPr lang="en-US" sz="2000" dirty="0">
                <a:latin typeface="Cheltenhm BT" panose="02040603050505020403" pitchFamily="18" charset="0"/>
              </a:rPr>
              <a:t>Plus, beds </a:t>
            </a:r>
            <a:r>
              <a:rPr lang="en-US" sz="2000" dirty="0" err="1">
                <a:latin typeface="Cheltenhm BT" panose="02040603050505020403" pitchFamily="18" charset="0"/>
              </a:rPr>
              <a:t>bioclastic</a:t>
            </a:r>
            <a:r>
              <a:rPr lang="en-US" sz="2000" dirty="0">
                <a:latin typeface="Cheltenhm BT" panose="02040603050505020403" pitchFamily="18" charset="0"/>
              </a:rPr>
              <a:t> </a:t>
            </a:r>
            <a:r>
              <a:rPr lang="en-US" sz="2000" dirty="0" err="1">
                <a:latin typeface="Cheltenhm BT" panose="02040603050505020403" pitchFamily="18" charset="0"/>
              </a:rPr>
              <a:t>wackestone</a:t>
            </a:r>
            <a:r>
              <a:rPr lang="en-US" sz="2000" dirty="0">
                <a:latin typeface="Cheltenhm BT" panose="02040603050505020403" pitchFamily="18" charset="0"/>
              </a:rPr>
              <a:t>/</a:t>
            </a:r>
            <a:r>
              <a:rPr lang="en-US" sz="2000" dirty="0" err="1">
                <a:latin typeface="Cheltenhm BT" panose="02040603050505020403" pitchFamily="18" charset="0"/>
              </a:rPr>
              <a:t>packstone</a:t>
            </a:r>
            <a:r>
              <a:rPr lang="en-US" sz="2000" dirty="0">
                <a:latin typeface="Cheltenhm BT" panose="02040603050505020403" pitchFamily="18" charset="0"/>
              </a:rPr>
              <a:t>, less common </a:t>
            </a:r>
            <a:r>
              <a:rPr lang="en-US" sz="2000" dirty="0" err="1">
                <a:latin typeface="Cheltenhm BT" panose="02040603050505020403" pitchFamily="18" charset="0"/>
              </a:rPr>
              <a:t>grainstone</a:t>
            </a:r>
            <a:r>
              <a:rPr lang="en-US" sz="2000" dirty="0">
                <a:latin typeface="Cheltenhm BT" panose="02040603050505020403" pitchFamily="18" charset="0"/>
              </a:rPr>
              <a:t> with many intact or nearly intact fossils, especially gastropods and brachiopods, and beds of comminuted.</a:t>
            </a:r>
            <a:endParaRPr lang="en-US" sz="2000" i="1" dirty="0">
              <a:latin typeface="Cheltenhm BT" panose="02040603050505020403" pitchFamily="18" charset="0"/>
            </a:endParaRPr>
          </a:p>
        </p:txBody>
      </p:sp>
      <p:sp>
        <p:nvSpPr>
          <p:cNvPr id="12" name="Rectangle 11"/>
          <p:cNvSpPr/>
          <p:nvPr/>
        </p:nvSpPr>
        <p:spPr>
          <a:xfrm>
            <a:off x="22412" y="3765157"/>
            <a:ext cx="3370729" cy="1631216"/>
          </a:xfrm>
          <a:prstGeom prst="rect">
            <a:avLst/>
          </a:prstGeom>
        </p:spPr>
        <p:txBody>
          <a:bodyPr wrap="square">
            <a:spAutoFit/>
          </a:bodyPr>
          <a:lstStyle/>
          <a:p>
            <a:pPr marL="342900" indent="-342900">
              <a:buFont typeface="Arial" panose="020B0604020202020204" pitchFamily="34" charset="0"/>
              <a:buChar char="•"/>
            </a:pPr>
            <a:r>
              <a:rPr lang="en-US" sz="2000" dirty="0">
                <a:latin typeface="Cheltenhm BT" panose="02040603050505020403" pitchFamily="18" charset="0"/>
              </a:rPr>
              <a:t>Include laminated lime mudstone, some of which are moderately to intensely </a:t>
            </a:r>
            <a:r>
              <a:rPr lang="en-US" sz="2000" dirty="0" err="1">
                <a:latin typeface="Cheltenhm BT" panose="02040603050505020403" pitchFamily="18" charset="0"/>
              </a:rPr>
              <a:t>bioturbated</a:t>
            </a:r>
            <a:r>
              <a:rPr lang="en-US" sz="2000" dirty="0">
                <a:latin typeface="Cheltenhm BT" panose="02040603050505020403" pitchFamily="18" charset="0"/>
              </a:rPr>
              <a:t> beds with “</a:t>
            </a:r>
            <a:r>
              <a:rPr lang="en-US" sz="2000" dirty="0" err="1">
                <a:latin typeface="Cheltenhm BT" panose="02040603050505020403" pitchFamily="18" charset="0"/>
              </a:rPr>
              <a:t>Camarocladia</a:t>
            </a:r>
            <a:r>
              <a:rPr lang="en-US" sz="2000" dirty="0">
                <a:latin typeface="Cheltenhm BT" panose="02040603050505020403" pitchFamily="18" charset="0"/>
              </a:rPr>
              <a:t>”</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79645" y="2920449"/>
            <a:ext cx="3364355" cy="2781019"/>
          </a:xfrm>
          <a:prstGeom prst="rect">
            <a:avLst/>
          </a:prstGeom>
        </p:spPr>
      </p:pic>
    </p:spTree>
    <p:extLst>
      <p:ext uri="{BB962C8B-B14F-4D97-AF65-F5344CB8AC3E}">
        <p14:creationId xmlns:p14="http://schemas.microsoft.com/office/powerpoint/2010/main" val="510191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1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1000"/>
                                        <p:tgtEl>
                                          <p:spTgt spid="12"/>
                                        </p:tgtEl>
                                      </p:cBhvr>
                                    </p:animEffect>
                                  </p:childTnLst>
                                </p:cTn>
                              </p:par>
                            </p:childTnLst>
                          </p:cTn>
                        </p:par>
                        <p:par>
                          <p:cTn id="18" fill="hold">
                            <p:stCondLst>
                              <p:cond delay="1000"/>
                            </p:stCondLst>
                            <p:childTnLst>
                              <p:par>
                                <p:cTn id="19" presetID="22" presetClass="entr" presetSubtype="8" fill="hold"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wipe(left)">
                                      <p:cBhvr>
                                        <p:cTn id="21" dur="10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ipe(left)">
                                      <p:cBhvr>
                                        <p:cTn id="26"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91141"/>
            <a:ext cx="3302000" cy="2336800"/>
          </a:xfrm>
          <a:prstGeom prst="rect">
            <a:avLst/>
          </a:prstGeom>
        </p:spPr>
      </p:pic>
      <p:pic>
        <p:nvPicPr>
          <p:cNvPr id="4" name="Picture 3">
            <a:hlinkClick r:id="rId2"/>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130176"/>
            <a:ext cx="3302000" cy="2021840"/>
          </a:xfrm>
          <a:prstGeom prst="rect">
            <a:avLst/>
          </a:prstGeom>
        </p:spPr>
      </p:pic>
      <p:pic>
        <p:nvPicPr>
          <p:cNvPr id="5" name="Picture 4">
            <a:hlinkClick r:id="rId2"/>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57632" y="746323"/>
            <a:ext cx="2986368" cy="4373880"/>
          </a:xfrm>
          <a:prstGeom prst="rect">
            <a:avLst/>
          </a:prstGeom>
        </p:spPr>
      </p:pic>
      <p:pic>
        <p:nvPicPr>
          <p:cNvPr id="6" name="Picture 5">
            <a:hlinkClick r:id="rId2"/>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02000" y="744517"/>
            <a:ext cx="3302000" cy="4373880"/>
          </a:xfrm>
          <a:prstGeom prst="rect">
            <a:avLst/>
          </a:prstGeom>
        </p:spPr>
      </p:pic>
      <p:pic>
        <p:nvPicPr>
          <p:cNvPr id="7" name="Picture 6">
            <a:hlinkClick r:id="rId2"/>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5118397"/>
            <a:ext cx="3302000" cy="1737360"/>
          </a:xfrm>
          <a:prstGeom prst="rect">
            <a:avLst/>
          </a:prstGeom>
        </p:spPr>
      </p:pic>
      <p:sp>
        <p:nvSpPr>
          <p:cNvPr id="8" name="Rectangle 7"/>
          <p:cNvSpPr/>
          <p:nvPr/>
        </p:nvSpPr>
        <p:spPr>
          <a:xfrm>
            <a:off x="107575" y="0"/>
            <a:ext cx="7766425" cy="707886"/>
          </a:xfrm>
          <a:prstGeom prst="rect">
            <a:avLst/>
          </a:prstGeom>
        </p:spPr>
        <p:txBody>
          <a:bodyPr wrap="square">
            <a:spAutoFit/>
          </a:bodyPr>
          <a:lstStyle/>
          <a:p>
            <a:r>
              <a:rPr lang="en-US" sz="2000" dirty="0" err="1">
                <a:latin typeface="Cheltenhm BT" panose="02040603050505020403" pitchFamily="18" charset="0"/>
              </a:rPr>
              <a:t>Nealmont</a:t>
            </a:r>
            <a:r>
              <a:rPr lang="en-US" sz="2000" dirty="0">
                <a:latin typeface="Cheltenhm BT" panose="02040603050505020403" pitchFamily="18" charset="0"/>
              </a:rPr>
              <a:t> beds with many intact or nearly intact fossils, and beds of comminuted skeletal debris of varying sizes and shape (coquina).</a:t>
            </a:r>
            <a:endParaRPr lang="en-US" sz="2000" i="1" dirty="0">
              <a:latin typeface="Cheltenhm BT" panose="02040603050505020403" pitchFamily="18" charset="0"/>
            </a:endParaRPr>
          </a:p>
        </p:txBody>
      </p:sp>
      <p:pic>
        <p:nvPicPr>
          <p:cNvPr id="3" name="Picture 2">
            <a:hlinkClick r:id="rId2"/>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72000" y="4373880"/>
            <a:ext cx="3302000" cy="2509520"/>
          </a:xfrm>
          <a:prstGeom prst="rect">
            <a:avLst/>
          </a:prstGeom>
        </p:spPr>
      </p:pic>
    </p:spTree>
    <p:extLst>
      <p:ext uri="{BB962C8B-B14F-4D97-AF65-F5344CB8AC3E}">
        <p14:creationId xmlns:p14="http://schemas.microsoft.com/office/powerpoint/2010/main" val="2163740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00">
            <a:alpha val="49000"/>
          </a:srgbClr>
        </a:solidFill>
        <a:effectLst/>
      </p:bgPr>
    </p:bg>
    <p:spTree>
      <p:nvGrpSpPr>
        <p:cNvPr id="1" name=""/>
        <p:cNvGrpSpPr/>
        <p:nvPr/>
      </p:nvGrpSpPr>
      <p:grpSpPr>
        <a:xfrm>
          <a:off x="0" y="0"/>
          <a:ext cx="0" cy="0"/>
          <a:chOff x="0" y="0"/>
          <a:chExt cx="0" cy="0"/>
        </a:xfrm>
      </p:grpSpPr>
      <p:sp>
        <p:nvSpPr>
          <p:cNvPr id="13" name="TextBox 12"/>
          <p:cNvSpPr txBox="1"/>
          <p:nvPr/>
        </p:nvSpPr>
        <p:spPr>
          <a:xfrm>
            <a:off x="0" y="352997"/>
            <a:ext cx="9144000"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w="3175">
                  <a:solidFill>
                    <a:prstClr val="black"/>
                  </a:solidFill>
                </a:ln>
                <a:solidFill>
                  <a:srgbClr val="FF0000"/>
                </a:solidFill>
                <a:effectLst/>
                <a:uLnTx/>
                <a:uFillTx/>
                <a:latin typeface="Britannic Bold" panose="020B0903060703020204" pitchFamily="34" charset="0"/>
                <a:ea typeface="+mn-ea"/>
                <a:cs typeface="+mn-cs"/>
              </a:rPr>
              <a:t>Trenton</a:t>
            </a:r>
            <a:r>
              <a:rPr kumimoji="0" lang="en-US" sz="4000" b="0" i="0" u="none" strike="noStrike" kern="1200" cap="none" spc="0" normalizeH="0" noProof="0" dirty="0">
                <a:ln w="3175">
                  <a:solidFill>
                    <a:prstClr val="black"/>
                  </a:solidFill>
                </a:ln>
                <a:solidFill>
                  <a:srgbClr val="FF0000"/>
                </a:solidFill>
                <a:effectLst/>
                <a:uLnTx/>
                <a:uFillTx/>
                <a:latin typeface="Britannic Bold" panose="020B0903060703020204" pitchFamily="34" charset="0"/>
                <a:ea typeface="+mn-ea"/>
                <a:cs typeface="+mn-cs"/>
              </a:rPr>
              <a:t> </a:t>
            </a:r>
            <a:r>
              <a:rPr kumimoji="0" lang="en-US" sz="4000" b="0" i="0" u="none" strike="noStrike" kern="1200" cap="none" spc="0" normalizeH="0" noProof="0" dirty="0" err="1">
                <a:ln w="3175">
                  <a:solidFill>
                    <a:prstClr val="black"/>
                  </a:solidFill>
                </a:ln>
                <a:solidFill>
                  <a:srgbClr val="FF0000"/>
                </a:solidFill>
                <a:effectLst/>
                <a:uLnTx/>
                <a:uFillTx/>
                <a:latin typeface="Britannic Bold" panose="020B0903060703020204" pitchFamily="34" charset="0"/>
                <a:ea typeface="+mn-ea"/>
                <a:cs typeface="+mn-cs"/>
              </a:rPr>
              <a:t>Gp</a:t>
            </a:r>
            <a:r>
              <a:rPr kumimoji="0" lang="en-US" sz="4000" b="0" i="0" u="none" strike="noStrike" kern="1200" cap="none" spc="0" normalizeH="0" noProof="0" dirty="0">
                <a:ln w="3175">
                  <a:solidFill>
                    <a:prstClr val="black"/>
                  </a:solidFill>
                </a:ln>
                <a:solidFill>
                  <a:srgbClr val="FF0000"/>
                </a:solidFill>
                <a:effectLst/>
                <a:uLnTx/>
                <a:uFillTx/>
                <a:latin typeface="Britannic Bold" panose="020B0903060703020204" pitchFamily="34" charset="0"/>
                <a:ea typeface="+mn-ea"/>
                <a:cs typeface="+mn-cs"/>
              </a:rPr>
              <a:t>.: </a:t>
            </a:r>
            <a:r>
              <a:rPr kumimoji="0" lang="en-US" sz="4000" b="0" i="0" u="none" strike="noStrike" kern="1200" cap="none" spc="0" normalizeH="0" baseline="0" noProof="0" dirty="0">
                <a:ln w="3175">
                  <a:solidFill>
                    <a:prstClr val="black"/>
                  </a:solidFill>
                </a:ln>
                <a:solidFill>
                  <a:srgbClr val="FF0000"/>
                </a:solidFill>
                <a:effectLst/>
                <a:uLnTx/>
                <a:uFillTx/>
                <a:latin typeface="Britannic Bold" panose="020B0903060703020204" pitchFamily="34" charset="0"/>
                <a:ea typeface="+mn-ea"/>
                <a:cs typeface="+mn-cs"/>
              </a:rPr>
              <a:t>Dolly Ridge </a:t>
            </a:r>
            <a:r>
              <a:rPr kumimoji="0" lang="en-US" sz="4000" b="0" i="0" u="none" strike="noStrike" kern="1200" cap="none" spc="0" normalizeH="0" baseline="0" noProof="0" dirty="0" err="1">
                <a:ln w="3175">
                  <a:solidFill>
                    <a:prstClr val="black"/>
                  </a:solidFill>
                </a:ln>
                <a:solidFill>
                  <a:srgbClr val="FF0000"/>
                </a:solidFill>
                <a:effectLst/>
                <a:uLnTx/>
                <a:uFillTx/>
                <a:latin typeface="Britannic Bold" panose="020B0903060703020204" pitchFamily="34" charset="0"/>
                <a:ea typeface="+mn-ea"/>
                <a:cs typeface="+mn-cs"/>
              </a:rPr>
              <a:t>Fm</a:t>
            </a:r>
            <a:endParaRPr kumimoji="0" lang="en-US" sz="4000" b="0" i="0" u="none" strike="noStrike" kern="1200" cap="none" spc="0" normalizeH="0" baseline="0" noProof="0" dirty="0">
              <a:ln w="3175">
                <a:solidFill>
                  <a:prstClr val="black"/>
                </a:solidFill>
              </a:ln>
              <a:solidFill>
                <a:srgbClr val="FF0000"/>
              </a:solidFill>
              <a:effectLst/>
              <a:uLnTx/>
              <a:uFillTx/>
              <a:latin typeface="Britannic Bold" panose="020B0903060703020204" pitchFamily="34" charset="0"/>
              <a:ea typeface="+mn-ea"/>
              <a:cs typeface="+mn-cs"/>
            </a:endParaRPr>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t="14118" b="22745"/>
          <a:stretch/>
        </p:blipFill>
        <p:spPr>
          <a:xfrm>
            <a:off x="1891552" y="1530920"/>
            <a:ext cx="5627249" cy="5329336"/>
          </a:xfrm>
          <a:prstGeom prst="rect">
            <a:avLst/>
          </a:prstGeom>
        </p:spPr>
      </p:pic>
      <p:sp>
        <p:nvSpPr>
          <p:cNvPr id="7" name="TextBox 6"/>
          <p:cNvSpPr txBox="1"/>
          <p:nvPr/>
        </p:nvSpPr>
        <p:spPr>
          <a:xfrm>
            <a:off x="0" y="1763108"/>
            <a:ext cx="1891553" cy="120032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rPr>
              <a:t>Moving up section and up the road</a:t>
            </a:r>
          </a:p>
        </p:txBody>
      </p:sp>
    </p:spTree>
    <p:extLst>
      <p:ext uri="{BB962C8B-B14F-4D97-AF65-F5344CB8AC3E}">
        <p14:creationId xmlns:p14="http://schemas.microsoft.com/office/powerpoint/2010/main" val="597012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left)">
                                      <p:cBhvr>
                                        <p:cTn id="7" dur="1000"/>
                                        <p:tgtEl>
                                          <p:spTgt spid="13"/>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68496" y="0"/>
            <a:ext cx="4572000" cy="6858000"/>
          </a:xfrm>
          <a:prstGeom prst="rect">
            <a:avLst/>
          </a:prstGeom>
        </p:spPr>
      </p:pic>
      <p:sp>
        <p:nvSpPr>
          <p:cNvPr id="3" name="TextBox 2"/>
          <p:cNvSpPr txBox="1"/>
          <p:nvPr/>
        </p:nvSpPr>
        <p:spPr>
          <a:xfrm>
            <a:off x="997844" y="0"/>
            <a:ext cx="1947615" cy="461665"/>
          </a:xfrm>
          <a:prstGeom prst="rect">
            <a:avLst/>
          </a:prstGeom>
          <a:noFill/>
        </p:spPr>
        <p:txBody>
          <a:bodyPr wrap="square" rtlCol="0">
            <a:spAutoFit/>
          </a:bodyPr>
          <a:lstStyle/>
          <a:p>
            <a:pPr lvl="0" algn="ctr">
              <a:defRPr/>
            </a:pPr>
            <a:r>
              <a:rPr lang="en-US" sz="2400" dirty="0">
                <a:ln w="3175">
                  <a:solidFill>
                    <a:prstClr val="black"/>
                  </a:solidFill>
                </a:ln>
                <a:solidFill>
                  <a:srgbClr val="FF0000"/>
                </a:solidFill>
                <a:latin typeface="Cheltenhm BT" panose="02040603050505020403" pitchFamily="18" charset="0"/>
              </a:rPr>
              <a:t>Dolly Ridge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5" name="Rectangle 4"/>
          <p:cNvSpPr/>
          <p:nvPr/>
        </p:nvSpPr>
        <p:spPr>
          <a:xfrm>
            <a:off x="0" y="1962895"/>
            <a:ext cx="3870036" cy="1200329"/>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Base: interbedded shale and </a:t>
            </a:r>
            <a:r>
              <a:rPr lang="en-US" i="1" dirty="0" err="1">
                <a:latin typeface="Cheltenhm BT" panose="02040603050505020403" pitchFamily="18" charset="0"/>
              </a:rPr>
              <a:t>cobbly</a:t>
            </a:r>
            <a:r>
              <a:rPr lang="en-US" i="1" dirty="0">
                <a:latin typeface="Cheltenhm BT" panose="02040603050505020403" pitchFamily="18" charset="0"/>
              </a:rPr>
              <a:t> weathering lime mudstone that is black on a fresh surface but weathers almost white</a:t>
            </a:r>
          </a:p>
        </p:txBody>
      </p:sp>
      <p:sp>
        <p:nvSpPr>
          <p:cNvPr id="6" name="Rectangle 5"/>
          <p:cNvSpPr/>
          <p:nvPr/>
        </p:nvSpPr>
        <p:spPr>
          <a:xfrm>
            <a:off x="0" y="3581975"/>
            <a:ext cx="3870036" cy="1200329"/>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Main part = inter bedded argillaceous limestone, much of which is </a:t>
            </a:r>
            <a:r>
              <a:rPr lang="en-US" i="1" dirty="0" err="1">
                <a:latin typeface="Cheltenhm BT" panose="02040603050505020403" pitchFamily="18" charset="0"/>
              </a:rPr>
              <a:t>cobbly</a:t>
            </a:r>
            <a:r>
              <a:rPr lang="en-US" i="1" dirty="0">
                <a:latin typeface="Cheltenhm BT" panose="02040603050505020403" pitchFamily="18" charset="0"/>
              </a:rPr>
              <a:t> weathering dark gray to olive gray shale, and several K-bentonite beds</a:t>
            </a:r>
          </a:p>
        </p:txBody>
      </p:sp>
      <p:sp>
        <p:nvSpPr>
          <p:cNvPr id="7" name="Rectangle 6"/>
          <p:cNvSpPr/>
          <p:nvPr/>
        </p:nvSpPr>
        <p:spPr>
          <a:xfrm>
            <a:off x="0" y="5201055"/>
            <a:ext cx="3870036" cy="923330"/>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At the Top: limestone beds abruptly become thinner and thinner, until the entire sequence becomes dark gray shale. </a:t>
            </a:r>
          </a:p>
        </p:txBody>
      </p:sp>
      <p:sp>
        <p:nvSpPr>
          <p:cNvPr id="8" name="Rectangle 7"/>
          <p:cNvSpPr/>
          <p:nvPr/>
        </p:nvSpPr>
        <p:spPr>
          <a:xfrm>
            <a:off x="0" y="620814"/>
            <a:ext cx="3870036" cy="923330"/>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Generally fine grained limestone, argillaceous limestone grading up section into shales.</a:t>
            </a: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68496" y="1234173"/>
            <a:ext cx="5183841" cy="3455894"/>
          </a:xfrm>
          <a:prstGeom prst="rect">
            <a:avLst/>
          </a:prstGeom>
          <a:ln w="28575">
            <a:solidFill>
              <a:srgbClr val="FF0000"/>
            </a:solidFill>
          </a:ln>
        </p:spPr>
      </p:pic>
    </p:spTree>
    <p:extLst>
      <p:ext uri="{BB962C8B-B14F-4D97-AF65-F5344CB8AC3E}">
        <p14:creationId xmlns:p14="http://schemas.microsoft.com/office/powerpoint/2010/main" val="1833369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left)">
                                      <p:cBhvr>
                                        <p:cTn id="11" dur="10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left)">
                                      <p:cBhvr>
                                        <p:cTn id="16" dur="1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ipe(left)">
                                      <p:cBhvr>
                                        <p:cTn id="21" dur="1000"/>
                                        <p:tgtEl>
                                          <p:spTgt spid="6"/>
                                        </p:tgtEl>
                                      </p:cBhvr>
                                    </p:animEffect>
                                  </p:childTnLst>
                                </p:cTn>
                              </p:par>
                            </p:childTnLst>
                          </p:cTn>
                        </p:par>
                        <p:par>
                          <p:cTn id="22" fill="hold">
                            <p:stCondLst>
                              <p:cond delay="1000"/>
                            </p:stCondLst>
                            <p:childTnLst>
                              <p:par>
                                <p:cTn id="23" presetID="22" presetClass="entr" presetSubtype="8" fill="hold"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wipe(left)">
                                      <p:cBhvr>
                                        <p:cTn id="25" dur="10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xit" presetSubtype="8" fill="hold" nodeType="clickEffect">
                                  <p:stCondLst>
                                    <p:cond delay="0"/>
                                  </p:stCondLst>
                                  <p:childTnLst>
                                    <p:animEffect transition="out" filter="wipe(left)">
                                      <p:cBhvr>
                                        <p:cTn id="29" dur="1000"/>
                                        <p:tgtEl>
                                          <p:spTgt spid="9"/>
                                        </p:tgtEl>
                                      </p:cBhvr>
                                    </p:animEffect>
                                    <p:set>
                                      <p:cBhvr>
                                        <p:cTn id="30" dur="1" fill="hold">
                                          <p:stCondLst>
                                            <p:cond delay="999"/>
                                          </p:stCondLst>
                                        </p:cTn>
                                        <p:tgtEl>
                                          <p:spTgt spid="9"/>
                                        </p:tgtEl>
                                        <p:attrNameLst>
                                          <p:attrName>style.visibility</p:attrName>
                                        </p:attrNameLst>
                                      </p:cBhvr>
                                      <p:to>
                                        <p:strVal val="hidden"/>
                                      </p:to>
                                    </p:set>
                                  </p:childTnLst>
                                </p:cTn>
                              </p:par>
                            </p:childTnLst>
                          </p:cTn>
                        </p:par>
                        <p:par>
                          <p:cTn id="31" fill="hold">
                            <p:stCondLst>
                              <p:cond delay="1000"/>
                            </p:stCondLst>
                            <p:childTnLst>
                              <p:par>
                                <p:cTn id="32" presetID="22" presetClass="entr" presetSubtype="8" fill="hold" grpId="0" nodeType="after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wipe(left)">
                                      <p:cBhvr>
                                        <p:cTn id="34"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t="20002"/>
          <a:stretch/>
        </p:blipFill>
        <p:spPr>
          <a:xfrm>
            <a:off x="2494429" y="0"/>
            <a:ext cx="6649571" cy="3546356"/>
          </a:xfrm>
          <a:prstGeom prst="rect">
            <a:avLst/>
          </a:prstGeom>
        </p:spPr>
      </p:pic>
      <p:sp>
        <p:nvSpPr>
          <p:cNvPr id="3" name="Rectangle 2"/>
          <p:cNvSpPr/>
          <p:nvPr/>
        </p:nvSpPr>
        <p:spPr>
          <a:xfrm>
            <a:off x="0" y="1948075"/>
            <a:ext cx="2494429" cy="1200329"/>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Thin (cm +/-) fossil hash zones with brachiopods, bryozoans, trilobites, </a:t>
            </a:r>
            <a:r>
              <a:rPr lang="en-US" i="1" dirty="0" err="1">
                <a:latin typeface="Cheltenhm BT" panose="02040603050505020403" pitchFamily="18" charset="0"/>
              </a:rPr>
              <a:t>gaptolites</a:t>
            </a:r>
            <a:endParaRPr lang="en-US" i="1" dirty="0">
              <a:latin typeface="Cheltenhm BT" panose="02040603050505020403" pitchFamily="18" charset="0"/>
            </a:endParaRPr>
          </a:p>
        </p:txBody>
      </p:sp>
      <p:sp>
        <p:nvSpPr>
          <p:cNvPr id="4" name="TextBox 3"/>
          <p:cNvSpPr txBox="1"/>
          <p:nvPr/>
        </p:nvSpPr>
        <p:spPr>
          <a:xfrm>
            <a:off x="273407" y="0"/>
            <a:ext cx="1947615" cy="461665"/>
          </a:xfrm>
          <a:prstGeom prst="rect">
            <a:avLst/>
          </a:prstGeom>
          <a:noFill/>
        </p:spPr>
        <p:txBody>
          <a:bodyPr wrap="square" rtlCol="0">
            <a:spAutoFit/>
          </a:bodyPr>
          <a:lstStyle/>
          <a:p>
            <a:pPr lvl="0" algn="ctr">
              <a:defRPr/>
            </a:pPr>
            <a:r>
              <a:rPr lang="en-US" sz="2400" dirty="0">
                <a:ln w="3175">
                  <a:solidFill>
                    <a:prstClr val="black"/>
                  </a:solidFill>
                </a:ln>
                <a:solidFill>
                  <a:srgbClr val="FF0000"/>
                </a:solidFill>
                <a:latin typeface="Cheltenhm BT" panose="02040603050505020403" pitchFamily="18" charset="0"/>
              </a:rPr>
              <a:t>Dolly Ridge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pic>
        <p:nvPicPr>
          <p:cNvPr id="7" name="Picture 6"/>
          <p:cNvPicPr>
            <a:picLocks noChangeAspect="1"/>
          </p:cNvPicPr>
          <p:nvPr/>
        </p:nvPicPr>
        <p:blipFill>
          <a:blip r:embed="rId3"/>
          <a:stretch>
            <a:fillRect/>
          </a:stretch>
        </p:blipFill>
        <p:spPr>
          <a:xfrm>
            <a:off x="2494231" y="2424689"/>
            <a:ext cx="6649967" cy="4433311"/>
          </a:xfrm>
          <a:prstGeom prst="rect">
            <a:avLst/>
          </a:prstGeom>
        </p:spPr>
      </p:pic>
      <p:cxnSp>
        <p:nvCxnSpPr>
          <p:cNvPr id="9" name="Straight Connector 8"/>
          <p:cNvCxnSpPr/>
          <p:nvPr/>
        </p:nvCxnSpPr>
        <p:spPr>
          <a:xfrm flipV="1">
            <a:off x="2286000" y="1773179"/>
            <a:ext cx="1842655" cy="584539"/>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1" name="Rectangle 10"/>
          <p:cNvSpPr/>
          <p:nvPr/>
        </p:nvSpPr>
        <p:spPr>
          <a:xfrm>
            <a:off x="0" y="703835"/>
            <a:ext cx="2494429" cy="923330"/>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Fresh surfaces are black not gray white like the weathered surfaces.</a:t>
            </a:r>
          </a:p>
        </p:txBody>
      </p:sp>
      <p:cxnSp>
        <p:nvCxnSpPr>
          <p:cNvPr id="13" name="Straight Connector 12"/>
          <p:cNvCxnSpPr/>
          <p:nvPr/>
        </p:nvCxnSpPr>
        <p:spPr>
          <a:xfrm>
            <a:off x="2286000" y="2868706"/>
            <a:ext cx="1617298" cy="1799054"/>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1331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wipe(left)">
                                      <p:cBhvr>
                                        <p:cTn id="11" dur="1000"/>
                                        <p:tgtEl>
                                          <p:spTgt spid="11"/>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left)">
                                      <p:cBhvr>
                                        <p:cTn id="16" dur="1000"/>
                                        <p:tgtEl>
                                          <p:spTgt spid="3"/>
                                        </p:tgtEl>
                                      </p:cBhvr>
                                    </p:animEffect>
                                  </p:childTnLst>
                                </p:cTn>
                              </p:par>
                            </p:childTnLst>
                          </p:cTn>
                        </p:par>
                        <p:par>
                          <p:cTn id="17" fill="hold">
                            <p:stCondLst>
                              <p:cond delay="1000"/>
                            </p:stCondLst>
                            <p:childTnLst>
                              <p:par>
                                <p:cTn id="18" presetID="22" presetClass="entr" presetSubtype="8" fill="hold"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left)">
                                      <p:cBhvr>
                                        <p:cTn id="20" dur="10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1"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wipe(up)">
                                      <p:cBhvr>
                                        <p:cTn id="25" dur="1000"/>
                                        <p:tgtEl>
                                          <p:spTgt spid="13"/>
                                        </p:tgtEl>
                                      </p:cBhvr>
                                    </p:animEffect>
                                  </p:childTnLst>
                                </p:cTn>
                              </p:par>
                            </p:childTnLst>
                          </p:cTn>
                        </p:par>
                        <p:par>
                          <p:cTn id="26" fill="hold">
                            <p:stCondLst>
                              <p:cond delay="1000"/>
                            </p:stCondLst>
                            <p:childTnLst>
                              <p:par>
                                <p:cTn id="27" presetID="22" presetClass="entr" presetSubtype="8" fill="hold" nodeType="after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ipe(left)">
                                      <p:cBhvr>
                                        <p:cTn id="2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3" name="Rectangle 2"/>
          <p:cNvSpPr/>
          <p:nvPr/>
        </p:nvSpPr>
        <p:spPr>
          <a:xfrm>
            <a:off x="304799" y="392447"/>
            <a:ext cx="7666183"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Occasional thin bedded carbonate sands with very fine hummocky cross </a:t>
            </a:r>
            <a:r>
              <a:rPr lang="en-US" i="1" dirty="0" err="1">
                <a:latin typeface="Cheltenhm BT" panose="02040603050505020403" pitchFamily="18" charset="0"/>
              </a:rPr>
              <a:t>stratifiocation</a:t>
            </a:r>
            <a:r>
              <a:rPr lang="en-US" i="1" dirty="0">
                <a:latin typeface="Cheltenhm BT" panose="02040603050505020403" pitchFamily="18" charset="0"/>
              </a:rPr>
              <a:t>.</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523" y="762000"/>
            <a:ext cx="9144000" cy="6096000"/>
          </a:xfrm>
          <a:prstGeom prst="rect">
            <a:avLst/>
          </a:prstGeom>
        </p:spPr>
      </p:pic>
      <p:sp>
        <p:nvSpPr>
          <p:cNvPr id="8" name="TextBox 7"/>
          <p:cNvSpPr txBox="1"/>
          <p:nvPr/>
        </p:nvSpPr>
        <p:spPr>
          <a:xfrm>
            <a:off x="397793" y="0"/>
            <a:ext cx="1947615" cy="461665"/>
          </a:xfrm>
          <a:prstGeom prst="rect">
            <a:avLst/>
          </a:prstGeom>
          <a:noFill/>
        </p:spPr>
        <p:txBody>
          <a:bodyPr wrap="square" rtlCol="0">
            <a:spAutoFit/>
          </a:bodyPr>
          <a:lstStyle/>
          <a:p>
            <a:pPr lvl="0" algn="ctr">
              <a:defRPr/>
            </a:pPr>
            <a:r>
              <a:rPr lang="en-US" sz="2400" dirty="0">
                <a:ln w="3175">
                  <a:solidFill>
                    <a:prstClr val="black"/>
                  </a:solidFill>
                </a:ln>
                <a:solidFill>
                  <a:srgbClr val="FF0000"/>
                </a:solidFill>
                <a:latin typeface="Cheltenhm BT" panose="02040603050505020403" pitchFamily="18" charset="0"/>
              </a:rPr>
              <a:t>Dolly Ridge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cxnSp>
        <p:nvCxnSpPr>
          <p:cNvPr id="9" name="Straight Connector 8"/>
          <p:cNvCxnSpPr/>
          <p:nvPr/>
        </p:nvCxnSpPr>
        <p:spPr>
          <a:xfrm flipH="1">
            <a:off x="1950073" y="761779"/>
            <a:ext cx="3666837" cy="3516210"/>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5502822" y="761779"/>
            <a:ext cx="114088" cy="1685586"/>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1615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par>
                          <p:cTn id="8" fill="hold">
                            <p:stCondLst>
                              <p:cond delay="1000"/>
                            </p:stCondLst>
                            <p:childTnLst>
                              <p:par>
                                <p:cTn id="9" presetID="22" presetClass="entr" presetSubtype="1"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up)">
                                      <p:cBhvr>
                                        <p:cTn id="11" dur="1000"/>
                                        <p:tgtEl>
                                          <p:spTgt spid="9"/>
                                        </p:tgtEl>
                                      </p:cBhvr>
                                    </p:animEffect>
                                  </p:childTnLst>
                                </p:cTn>
                              </p:par>
                              <p:par>
                                <p:cTn id="12" presetID="22" presetClass="entr" presetSubtype="1" fill="hold"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up)">
                                      <p:cBhvr>
                                        <p:cTn id="14"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463" y="764309"/>
            <a:ext cx="9140537" cy="6093691"/>
          </a:xfrm>
          <a:prstGeom prst="rect">
            <a:avLst/>
          </a:prstGeom>
        </p:spPr>
      </p:pic>
      <p:sp>
        <p:nvSpPr>
          <p:cNvPr id="3" name="Rectangle 2"/>
          <p:cNvSpPr/>
          <p:nvPr/>
        </p:nvSpPr>
        <p:spPr>
          <a:xfrm>
            <a:off x="323087" y="411470"/>
            <a:ext cx="7666183"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Small scale Coarsening Upward Sequences</a:t>
            </a:r>
          </a:p>
        </p:txBody>
      </p:sp>
      <p:sp>
        <p:nvSpPr>
          <p:cNvPr id="6" name="Isosceles Triangle 5"/>
          <p:cNvSpPr/>
          <p:nvPr/>
        </p:nvSpPr>
        <p:spPr>
          <a:xfrm rot="10139246">
            <a:off x="5586984" y="2130552"/>
            <a:ext cx="365760" cy="3648456"/>
          </a:xfrm>
          <a:prstGeom prst="triangle">
            <a:avLst/>
          </a:prstGeom>
          <a:solidFill>
            <a:srgbClr val="FFFF00">
              <a:alpha val="8000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26D1FC5-8646-DC45-8DB6-F694093B4006}"/>
              </a:ext>
            </a:extLst>
          </p:cNvPr>
          <p:cNvSpPr txBox="1"/>
          <p:nvPr/>
        </p:nvSpPr>
        <p:spPr>
          <a:xfrm>
            <a:off x="397793" y="0"/>
            <a:ext cx="1947615" cy="461665"/>
          </a:xfrm>
          <a:prstGeom prst="rect">
            <a:avLst/>
          </a:prstGeom>
          <a:noFill/>
        </p:spPr>
        <p:txBody>
          <a:bodyPr wrap="square" rtlCol="0">
            <a:spAutoFit/>
          </a:bodyPr>
          <a:lstStyle/>
          <a:p>
            <a:pPr lvl="0" algn="ctr">
              <a:defRPr/>
            </a:pPr>
            <a:r>
              <a:rPr lang="en-US" sz="2400" dirty="0">
                <a:ln w="3175">
                  <a:solidFill>
                    <a:prstClr val="black"/>
                  </a:solidFill>
                </a:ln>
                <a:solidFill>
                  <a:srgbClr val="FF0000"/>
                </a:solidFill>
                <a:latin typeface="Cheltenhm BT" panose="02040603050505020403" pitchFamily="18" charset="0"/>
              </a:rPr>
              <a:t>Dolly Ridge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Tree>
    <p:extLst>
      <p:ext uri="{BB962C8B-B14F-4D97-AF65-F5344CB8AC3E}">
        <p14:creationId xmlns:p14="http://schemas.microsoft.com/office/powerpoint/2010/main" val="1804246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par>
                          <p:cTn id="8" fill="hold">
                            <p:stCondLst>
                              <p:cond delay="1000"/>
                            </p:stCondLst>
                            <p:childTnLst>
                              <p:par>
                                <p:cTn id="9" presetID="22" presetClass="entr" presetSubtype="4"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23" name="Rectangle 22"/>
          <p:cNvSpPr/>
          <p:nvPr/>
        </p:nvSpPr>
        <p:spPr>
          <a:xfrm>
            <a:off x="543320" y="461665"/>
            <a:ext cx="7022892"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Correlates with the upper portion of the Edinburg in the </a:t>
            </a:r>
            <a:r>
              <a:rPr lang="en-US" i="1" dirty="0" err="1">
                <a:latin typeface="Cheltenhm BT" panose="02040603050505020403" pitchFamily="18" charset="0"/>
              </a:rPr>
              <a:t>Massanutten</a:t>
            </a:r>
            <a:r>
              <a:rPr lang="en-US" i="1" dirty="0">
                <a:latin typeface="Cheltenhm BT" panose="02040603050505020403" pitchFamily="18" charset="0"/>
              </a:rPr>
              <a:t> section</a:t>
            </a:r>
          </a:p>
        </p:txBody>
      </p:sp>
      <p:pic>
        <p:nvPicPr>
          <p:cNvPr id="24" name="Picture 23"/>
          <p:cNvPicPr>
            <a:picLocks noChangeAspect="1"/>
          </p:cNvPicPr>
          <p:nvPr/>
        </p:nvPicPr>
        <p:blipFill>
          <a:blip r:embed="rId2"/>
          <a:stretch>
            <a:fillRect/>
          </a:stretch>
        </p:blipFill>
        <p:spPr>
          <a:xfrm>
            <a:off x="1830170" y="1051520"/>
            <a:ext cx="5627096" cy="5041829"/>
          </a:xfrm>
          <a:prstGeom prst="rect">
            <a:avLst/>
          </a:prstGeom>
        </p:spPr>
      </p:pic>
      <p:sp>
        <p:nvSpPr>
          <p:cNvPr id="27" name="Freeform 26"/>
          <p:cNvSpPr/>
          <p:nvPr/>
        </p:nvSpPr>
        <p:spPr>
          <a:xfrm>
            <a:off x="1757082" y="3442447"/>
            <a:ext cx="6311153" cy="358588"/>
          </a:xfrm>
          <a:custGeom>
            <a:avLst/>
            <a:gdLst>
              <a:gd name="connsiteX0" fmla="*/ 0 w 6311153"/>
              <a:gd name="connsiteY0" fmla="*/ 0 h 358588"/>
              <a:gd name="connsiteX1" fmla="*/ 2850777 w 6311153"/>
              <a:gd name="connsiteY1" fmla="*/ 0 h 358588"/>
              <a:gd name="connsiteX2" fmla="*/ 3747247 w 6311153"/>
              <a:gd name="connsiteY2" fmla="*/ 358588 h 358588"/>
              <a:gd name="connsiteX3" fmla="*/ 6302189 w 6311153"/>
              <a:gd name="connsiteY3" fmla="*/ 358588 h 358588"/>
              <a:gd name="connsiteX4" fmla="*/ 6311153 w 6311153"/>
              <a:gd name="connsiteY4" fmla="*/ 322729 h 358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1153" h="358588">
                <a:moveTo>
                  <a:pt x="0" y="0"/>
                </a:moveTo>
                <a:lnTo>
                  <a:pt x="2850777" y="0"/>
                </a:lnTo>
                <a:lnTo>
                  <a:pt x="3747247" y="358588"/>
                </a:lnTo>
                <a:lnTo>
                  <a:pt x="6302189" y="358588"/>
                </a:lnTo>
                <a:lnTo>
                  <a:pt x="6311153" y="322729"/>
                </a:lnTo>
              </a:path>
            </a:pathLst>
          </a:cu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DFC6D96-B31E-F943-B58A-04855AE45BA9}"/>
              </a:ext>
            </a:extLst>
          </p:cNvPr>
          <p:cNvSpPr txBox="1"/>
          <p:nvPr/>
        </p:nvSpPr>
        <p:spPr>
          <a:xfrm>
            <a:off x="397793" y="0"/>
            <a:ext cx="1947615" cy="461665"/>
          </a:xfrm>
          <a:prstGeom prst="rect">
            <a:avLst/>
          </a:prstGeom>
          <a:noFill/>
        </p:spPr>
        <p:txBody>
          <a:bodyPr wrap="square" rtlCol="0">
            <a:spAutoFit/>
          </a:bodyPr>
          <a:lstStyle/>
          <a:p>
            <a:pPr lvl="0" algn="ctr">
              <a:defRPr/>
            </a:pPr>
            <a:r>
              <a:rPr lang="en-US" sz="2400" dirty="0">
                <a:ln w="3175">
                  <a:solidFill>
                    <a:prstClr val="black"/>
                  </a:solidFill>
                </a:ln>
                <a:solidFill>
                  <a:srgbClr val="FF0000"/>
                </a:solidFill>
                <a:latin typeface="Cheltenhm BT" panose="02040603050505020403" pitchFamily="18" charset="0"/>
              </a:rPr>
              <a:t>Dolly Ridge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Tree>
    <p:extLst>
      <p:ext uri="{BB962C8B-B14F-4D97-AF65-F5344CB8AC3E}">
        <p14:creationId xmlns:p14="http://schemas.microsoft.com/office/powerpoint/2010/main" val="2727552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left)">
                                      <p:cBhvr>
                                        <p:cTn id="7" dur="1000"/>
                                        <p:tgtEl>
                                          <p:spTgt spid="23"/>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left)">
                                      <p:cBhvr>
                                        <p:cTn id="11" dur="1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00">
            <a:alpha val="49000"/>
          </a:srgbClr>
        </a:solidFill>
        <a:effectLst/>
      </p:bgPr>
    </p:bg>
    <p:spTree>
      <p:nvGrpSpPr>
        <p:cNvPr id="1" name=""/>
        <p:cNvGrpSpPr/>
        <p:nvPr/>
      </p:nvGrpSpPr>
      <p:grpSpPr>
        <a:xfrm>
          <a:off x="0" y="0"/>
          <a:ext cx="0" cy="0"/>
          <a:chOff x="0" y="0"/>
          <a:chExt cx="0" cy="0"/>
        </a:xfrm>
      </p:grpSpPr>
      <p:sp>
        <p:nvSpPr>
          <p:cNvPr id="13" name="TextBox 12"/>
          <p:cNvSpPr txBox="1"/>
          <p:nvPr/>
        </p:nvSpPr>
        <p:spPr>
          <a:xfrm>
            <a:off x="360344" y="109662"/>
            <a:ext cx="8423312"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w="3175">
                  <a:solidFill>
                    <a:prstClr val="black"/>
                  </a:solidFill>
                </a:ln>
                <a:solidFill>
                  <a:srgbClr val="FF0000"/>
                </a:solidFill>
                <a:effectLst/>
                <a:uLnTx/>
                <a:uFillTx/>
                <a:latin typeface="Britannic Bold" panose="020B0903060703020204" pitchFamily="34" charset="0"/>
                <a:ea typeface="+mn-ea"/>
                <a:cs typeface="+mn-cs"/>
              </a:rPr>
              <a:t>Reedsville </a:t>
            </a:r>
            <a:r>
              <a:rPr kumimoji="0" lang="en-US" sz="4000" b="0" i="0" u="none" strike="noStrike" kern="1200" cap="none" spc="0" normalizeH="0" baseline="0" noProof="0" dirty="0" err="1">
                <a:ln w="3175">
                  <a:solidFill>
                    <a:prstClr val="black"/>
                  </a:solidFill>
                </a:ln>
                <a:solidFill>
                  <a:srgbClr val="FF0000"/>
                </a:solidFill>
                <a:effectLst/>
                <a:uLnTx/>
                <a:uFillTx/>
                <a:latin typeface="Britannic Bold" panose="020B0903060703020204" pitchFamily="34" charset="0"/>
                <a:ea typeface="+mn-ea"/>
                <a:cs typeface="+mn-cs"/>
              </a:rPr>
              <a:t>Fm</a:t>
            </a:r>
            <a:endParaRPr kumimoji="0" lang="en-US" sz="4000" b="0" i="0" u="none" strike="noStrike" kern="1200" cap="none" spc="0" normalizeH="0" baseline="0" noProof="0" dirty="0">
              <a:ln w="3175">
                <a:solidFill>
                  <a:prstClr val="black"/>
                </a:solidFill>
              </a:ln>
              <a:solidFill>
                <a:srgbClr val="FF0000"/>
              </a:solidFill>
              <a:effectLst/>
              <a:uLnTx/>
              <a:uFillTx/>
              <a:latin typeface="Britannic Bold" panose="020B0903060703020204" pitchFamily="34" charset="0"/>
              <a:ea typeface="+mn-ea"/>
              <a:cs typeface="+mn-cs"/>
            </a:endParaRPr>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t="5530"/>
          <a:stretch/>
        </p:blipFill>
        <p:spPr>
          <a:xfrm>
            <a:off x="2101666" y="1523994"/>
            <a:ext cx="7042334" cy="4435264"/>
          </a:xfrm>
          <a:prstGeom prst="rect">
            <a:avLst/>
          </a:prstGeom>
        </p:spPr>
      </p:pic>
      <p:sp>
        <p:nvSpPr>
          <p:cNvPr id="7" name="TextBox 6"/>
          <p:cNvSpPr txBox="1"/>
          <p:nvPr/>
        </p:nvSpPr>
        <p:spPr>
          <a:xfrm>
            <a:off x="0" y="939938"/>
            <a:ext cx="4778829"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rPr>
              <a:t>Moving up section and up the road</a:t>
            </a:r>
          </a:p>
        </p:txBody>
      </p:sp>
      <p:sp>
        <p:nvSpPr>
          <p:cNvPr id="9" name="Rectangle 8"/>
          <p:cNvSpPr/>
          <p:nvPr/>
        </p:nvSpPr>
        <p:spPr>
          <a:xfrm>
            <a:off x="0" y="5934670"/>
            <a:ext cx="9144000" cy="923330"/>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With gradual shallowing of the water column, storm-influenced and storm-generated sedimentary structures become more common, including hummocky cross-stratification, gutter casts, </a:t>
            </a:r>
            <a:r>
              <a:rPr lang="en-US" i="1" dirty="0" err="1">
                <a:latin typeface="Cheltenhm BT" panose="02040603050505020403" pitchFamily="18" charset="0"/>
              </a:rPr>
              <a:t>undulatory</a:t>
            </a:r>
            <a:r>
              <a:rPr lang="en-US" i="1" dirty="0">
                <a:latin typeface="Cheltenhm BT" panose="02040603050505020403" pitchFamily="18" charset="0"/>
              </a:rPr>
              <a:t> scoured-bases, and sandy whole-fossil </a:t>
            </a:r>
            <a:r>
              <a:rPr lang="en-US" i="1" dirty="0" err="1">
                <a:latin typeface="Cheltenhm BT" panose="02040603050505020403" pitchFamily="18" charset="0"/>
              </a:rPr>
              <a:t>packstone</a:t>
            </a:r>
            <a:r>
              <a:rPr lang="en-US" i="1" dirty="0">
                <a:latin typeface="Cheltenhm BT" panose="02040603050505020403" pitchFamily="18" charset="0"/>
              </a:rPr>
              <a:t> </a:t>
            </a:r>
          </a:p>
        </p:txBody>
      </p:sp>
      <p:sp>
        <p:nvSpPr>
          <p:cNvPr id="12" name="Rectangle 11"/>
          <p:cNvSpPr/>
          <p:nvPr/>
        </p:nvSpPr>
        <p:spPr>
          <a:xfrm>
            <a:off x="0" y="1886908"/>
            <a:ext cx="2101666" cy="286232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Beginning of a shallowing upward sequence, transitioning from a mostly carbonate to a mostly </a:t>
            </a:r>
            <a:r>
              <a:rPr lang="en-US" i="1" dirty="0" err="1">
                <a:latin typeface="Cheltenhm BT" panose="02040603050505020403" pitchFamily="18" charset="0"/>
              </a:rPr>
              <a:t>silici</a:t>
            </a:r>
            <a:r>
              <a:rPr lang="en-US" i="1" dirty="0">
                <a:latin typeface="Cheltenhm BT" panose="02040603050505020403" pitchFamily="18" charset="0"/>
              </a:rPr>
              <a:t>-clastic sediment, with a few shelly beds of </a:t>
            </a:r>
            <a:r>
              <a:rPr lang="en-US" i="1" dirty="0" err="1">
                <a:latin typeface="Cheltenhm BT" panose="02040603050505020403" pitchFamily="18" charset="0"/>
              </a:rPr>
              <a:t>grainstone</a:t>
            </a:r>
            <a:r>
              <a:rPr lang="en-US" i="1" dirty="0">
                <a:latin typeface="Cheltenhm BT" panose="02040603050505020403" pitchFamily="18" charset="0"/>
              </a:rPr>
              <a:t> and </a:t>
            </a:r>
            <a:r>
              <a:rPr lang="en-US" i="1" dirty="0" err="1">
                <a:latin typeface="Cheltenhm BT" panose="02040603050505020403" pitchFamily="18" charset="0"/>
              </a:rPr>
              <a:t>packstone</a:t>
            </a:r>
            <a:r>
              <a:rPr lang="en-US" i="1" dirty="0">
                <a:latin typeface="Cheltenhm BT" panose="02040603050505020403" pitchFamily="18" charset="0"/>
              </a:rPr>
              <a:t>. </a:t>
            </a:r>
          </a:p>
        </p:txBody>
      </p:sp>
    </p:spTree>
    <p:extLst>
      <p:ext uri="{BB962C8B-B14F-4D97-AF65-F5344CB8AC3E}">
        <p14:creationId xmlns:p14="http://schemas.microsoft.com/office/powerpoint/2010/main" val="1001484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10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wipe(left)">
                                      <p:cBhvr>
                                        <p:cTn id="16" dur="1000"/>
                                        <p:tgtEl>
                                          <p:spTgt spid="12"/>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wipe(left)">
                                      <p:cBhvr>
                                        <p:cTn id="21"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7" grpId="0"/>
      <p:bldP spid="9"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28472"/>
            <a:ext cx="9144000" cy="6096000"/>
          </a:xfrm>
          <a:prstGeom prst="rect">
            <a:avLst/>
          </a:prstGeom>
        </p:spPr>
      </p:pic>
      <p:sp>
        <p:nvSpPr>
          <p:cNvPr id="3" name="Isosceles Triangle 2"/>
          <p:cNvSpPr/>
          <p:nvPr/>
        </p:nvSpPr>
        <p:spPr>
          <a:xfrm rot="10800000">
            <a:off x="5405178" y="4413682"/>
            <a:ext cx="493059" cy="1936376"/>
          </a:xfrm>
          <a:prstGeom prst="triangle">
            <a:avLst/>
          </a:prstGeom>
          <a:solidFill>
            <a:srgbClr val="FFFF00">
              <a:alpha val="62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Isosceles Triangle 3"/>
          <p:cNvSpPr/>
          <p:nvPr/>
        </p:nvSpPr>
        <p:spPr>
          <a:xfrm rot="10800000">
            <a:off x="4571999" y="2788919"/>
            <a:ext cx="493059" cy="1624763"/>
          </a:xfrm>
          <a:prstGeom prst="triangle">
            <a:avLst/>
          </a:prstGeom>
          <a:solidFill>
            <a:srgbClr val="FFFF00">
              <a:alpha val="62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Isosceles Triangle 4"/>
          <p:cNvSpPr/>
          <p:nvPr/>
        </p:nvSpPr>
        <p:spPr>
          <a:xfrm rot="10800000">
            <a:off x="2679191" y="1164156"/>
            <a:ext cx="493059" cy="1624763"/>
          </a:xfrm>
          <a:prstGeom prst="triangle">
            <a:avLst/>
          </a:prstGeom>
          <a:solidFill>
            <a:srgbClr val="FFFF00">
              <a:alpha val="62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7" name="Rectangle 6"/>
          <p:cNvSpPr/>
          <p:nvPr/>
        </p:nvSpPr>
        <p:spPr>
          <a:xfrm>
            <a:off x="340120" y="368739"/>
            <a:ext cx="7022892"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Clastic dominated 4</a:t>
            </a:r>
            <a:r>
              <a:rPr lang="en-US" i="1" baseline="30000" dirty="0">
                <a:latin typeface="Cheltenhm BT" panose="02040603050505020403" pitchFamily="18" charset="0"/>
              </a:rPr>
              <a:t>th</a:t>
            </a:r>
            <a:r>
              <a:rPr lang="en-US" i="1" dirty="0">
                <a:latin typeface="Cheltenhm BT" panose="02040603050505020403" pitchFamily="18" charset="0"/>
              </a:rPr>
              <a:t> order Coarsening Upward </a:t>
            </a:r>
            <a:r>
              <a:rPr lang="en-US" i="1" dirty="0" err="1">
                <a:latin typeface="Cheltenhm BT" panose="02040603050505020403" pitchFamily="18" charset="0"/>
              </a:rPr>
              <a:t>parasequences</a:t>
            </a:r>
            <a:endParaRPr lang="en-US" i="1" dirty="0">
              <a:latin typeface="Cheltenhm BT" panose="02040603050505020403" pitchFamily="18" charset="0"/>
            </a:endParaRPr>
          </a:p>
        </p:txBody>
      </p:sp>
      <p:cxnSp>
        <p:nvCxnSpPr>
          <p:cNvPr id="9" name="Straight Connector 8"/>
          <p:cNvCxnSpPr/>
          <p:nvPr/>
        </p:nvCxnSpPr>
        <p:spPr>
          <a:xfrm>
            <a:off x="340120" y="4413682"/>
            <a:ext cx="8460980" cy="0"/>
          </a:xfrm>
          <a:prstGeom prst="line">
            <a:avLst/>
          </a:prstGeom>
          <a:ln w="127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416320" y="2788919"/>
            <a:ext cx="8460980" cy="0"/>
          </a:xfrm>
          <a:prstGeom prst="line">
            <a:avLst/>
          </a:prstGeom>
          <a:ln w="12700">
            <a:solidFill>
              <a:srgbClr val="FFFF00"/>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1673620" y="46166"/>
            <a:ext cx="7022892" cy="369332"/>
          </a:xfrm>
          <a:prstGeom prst="rect">
            <a:avLst/>
          </a:prstGeom>
        </p:spPr>
        <p:txBody>
          <a:bodyPr wrap="square">
            <a:spAutoFit/>
          </a:bodyPr>
          <a:lstStyle/>
          <a:p>
            <a:r>
              <a:rPr lang="en-US" i="1" dirty="0">
                <a:latin typeface="Cheltenhm BT" panose="02040603050505020403" pitchFamily="18" charset="0"/>
              </a:rPr>
              <a:t>Spend a minute studying this outcrop; what patterns can you see?</a:t>
            </a:r>
          </a:p>
        </p:txBody>
      </p:sp>
    </p:spTree>
    <p:extLst>
      <p:ext uri="{BB962C8B-B14F-4D97-AF65-F5344CB8AC3E}">
        <p14:creationId xmlns:p14="http://schemas.microsoft.com/office/powerpoint/2010/main" val="1283049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1000"/>
                                        <p:tgtEl>
                                          <p:spTgt spid="6"/>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left)">
                                      <p:cBhvr>
                                        <p:cTn id="11" dur="10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left)">
                                      <p:cBhvr>
                                        <p:cTn id="16" dur="10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wipe(left)">
                                      <p:cBhvr>
                                        <p:cTn id="21" dur="10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wipe(left)">
                                      <p:cBhvr>
                                        <p:cTn id="26" dur="1000"/>
                                        <p:tgtEl>
                                          <p:spTgt spid="7"/>
                                        </p:tgtEl>
                                      </p:cBhvr>
                                    </p:animEffect>
                                  </p:childTnLst>
                                </p:cTn>
                              </p:par>
                            </p:childTnLst>
                          </p:cTn>
                        </p:par>
                        <p:par>
                          <p:cTn id="27" fill="hold">
                            <p:stCondLst>
                              <p:cond delay="1000"/>
                            </p:stCondLst>
                            <p:childTnLst>
                              <p:par>
                                <p:cTn id="28" presetID="22" presetClass="entr" presetSubtype="4" fill="hold" grpId="0" nodeType="after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down)">
                                      <p:cBhvr>
                                        <p:cTn id="30" dur="1000"/>
                                        <p:tgtEl>
                                          <p:spTgt spid="3"/>
                                        </p:tgtEl>
                                      </p:cBhvr>
                                    </p:animEffect>
                                  </p:childTnLst>
                                </p:cTn>
                              </p:par>
                            </p:childTnLst>
                          </p:cTn>
                        </p:par>
                        <p:par>
                          <p:cTn id="31" fill="hold">
                            <p:stCondLst>
                              <p:cond delay="2000"/>
                            </p:stCondLst>
                            <p:childTnLst>
                              <p:par>
                                <p:cTn id="32" presetID="22" presetClass="entr" presetSubtype="4" fill="hold" grpId="0" nodeType="after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wipe(down)">
                                      <p:cBhvr>
                                        <p:cTn id="34" dur="1000"/>
                                        <p:tgtEl>
                                          <p:spTgt spid="4"/>
                                        </p:tgtEl>
                                      </p:cBhvr>
                                    </p:animEffect>
                                  </p:childTnLst>
                                </p:cTn>
                              </p:par>
                            </p:childTnLst>
                          </p:cTn>
                        </p:par>
                        <p:par>
                          <p:cTn id="35" fill="hold">
                            <p:stCondLst>
                              <p:cond delay="3000"/>
                            </p:stCondLst>
                            <p:childTnLst>
                              <p:par>
                                <p:cTn id="36" presetID="22" presetClass="entr" presetSubtype="4" fill="hold" grpId="0" nodeType="afterEffect">
                                  <p:stCondLst>
                                    <p:cond delay="0"/>
                                  </p:stCondLst>
                                  <p:childTnLst>
                                    <p:set>
                                      <p:cBhvr>
                                        <p:cTn id="37" dur="1" fill="hold">
                                          <p:stCondLst>
                                            <p:cond delay="0"/>
                                          </p:stCondLst>
                                        </p:cTn>
                                        <p:tgtEl>
                                          <p:spTgt spid="5"/>
                                        </p:tgtEl>
                                        <p:attrNameLst>
                                          <p:attrName>style.visibility</p:attrName>
                                        </p:attrNameLst>
                                      </p:cBhvr>
                                      <p:to>
                                        <p:strVal val="visible"/>
                                      </p:to>
                                    </p:set>
                                    <p:animEffect transition="in" filter="wipe(down)">
                                      <p:cBhvr>
                                        <p:cTn id="38"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p:bldP spid="7"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t="30074" b="28897"/>
          <a:stretch/>
        </p:blipFill>
        <p:spPr>
          <a:xfrm>
            <a:off x="0" y="653065"/>
            <a:ext cx="9144000" cy="2501153"/>
          </a:xfrm>
          <a:prstGeom prst="rect">
            <a:avLst/>
          </a:prstGeom>
        </p:spPr>
      </p:pic>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t="21186" b="18055"/>
          <a:stretch/>
        </p:blipFill>
        <p:spPr>
          <a:xfrm>
            <a:off x="0" y="3154218"/>
            <a:ext cx="9144000" cy="3703782"/>
          </a:xfrm>
          <a:prstGeom prst="rect">
            <a:avLst/>
          </a:prstGeom>
        </p:spPr>
      </p:pic>
      <p:sp>
        <p:nvSpPr>
          <p:cNvPr id="4" name="TextBox 3"/>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5" name="Rectangle 4"/>
          <p:cNvSpPr/>
          <p:nvPr/>
        </p:nvSpPr>
        <p:spPr>
          <a:xfrm>
            <a:off x="340120" y="368739"/>
            <a:ext cx="7022892"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Fine sand hummocky sequences</a:t>
            </a:r>
          </a:p>
        </p:txBody>
      </p:sp>
    </p:spTree>
    <p:extLst>
      <p:ext uri="{BB962C8B-B14F-4D97-AF65-F5344CB8AC3E}">
        <p14:creationId xmlns:p14="http://schemas.microsoft.com/office/powerpoint/2010/main" val="1123830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340120" y="368739"/>
            <a:ext cx="7022892"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Fine sand hummocky sequences</a:t>
            </a:r>
          </a:p>
        </p:txBody>
      </p:sp>
    </p:spTree>
    <p:extLst>
      <p:ext uri="{BB962C8B-B14F-4D97-AF65-F5344CB8AC3E}">
        <p14:creationId xmlns:p14="http://schemas.microsoft.com/office/powerpoint/2010/main" val="532184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340120" y="368739"/>
            <a:ext cx="7022892"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Carbonate fossil </a:t>
            </a:r>
            <a:r>
              <a:rPr lang="en-US" i="1" dirty="0" err="1">
                <a:latin typeface="Cheltenhm BT" panose="02040603050505020403" pitchFamily="18" charset="0"/>
              </a:rPr>
              <a:t>biosparite</a:t>
            </a:r>
            <a:r>
              <a:rPr lang="en-US" i="1" dirty="0">
                <a:latin typeface="Cheltenhm BT" panose="02040603050505020403" pitchFamily="18" charset="0"/>
              </a:rPr>
              <a:t> </a:t>
            </a:r>
            <a:r>
              <a:rPr lang="en-US" i="1" dirty="0" err="1">
                <a:latin typeface="Cheltenhm BT" panose="02040603050505020403" pitchFamily="18" charset="0"/>
              </a:rPr>
              <a:t>packstones</a:t>
            </a:r>
            <a:r>
              <a:rPr lang="en-US" i="1" dirty="0">
                <a:latin typeface="Cheltenhm BT" panose="02040603050505020403" pitchFamily="18" charset="0"/>
              </a:rPr>
              <a:t> organized as large </a:t>
            </a:r>
            <a:r>
              <a:rPr lang="en-US" i="1" dirty="0" err="1">
                <a:latin typeface="Cheltenhm BT" panose="02040603050505020403" pitchFamily="18" charset="0"/>
              </a:rPr>
              <a:t>megaripples</a:t>
            </a:r>
            <a:endParaRPr lang="en-US" i="1" dirty="0">
              <a:latin typeface="Cheltenhm BT" panose="02040603050505020403" pitchFamily="18" charset="0"/>
            </a:endParaRPr>
          </a:p>
        </p:txBody>
      </p:sp>
      <p:sp>
        <p:nvSpPr>
          <p:cNvPr id="5" name="Freeform 4"/>
          <p:cNvSpPr/>
          <p:nvPr/>
        </p:nvSpPr>
        <p:spPr>
          <a:xfrm>
            <a:off x="322729" y="4025153"/>
            <a:ext cx="8767483" cy="439271"/>
          </a:xfrm>
          <a:custGeom>
            <a:avLst/>
            <a:gdLst>
              <a:gd name="connsiteX0" fmla="*/ 0 w 8767483"/>
              <a:gd name="connsiteY0" fmla="*/ 439271 h 439271"/>
              <a:gd name="connsiteX1" fmla="*/ 493059 w 8767483"/>
              <a:gd name="connsiteY1" fmla="*/ 394447 h 439271"/>
              <a:gd name="connsiteX2" fmla="*/ 815789 w 8767483"/>
              <a:gd name="connsiteY2" fmla="*/ 376518 h 439271"/>
              <a:gd name="connsiteX3" fmla="*/ 1524000 w 8767483"/>
              <a:gd name="connsiteY3" fmla="*/ 412376 h 439271"/>
              <a:gd name="connsiteX4" fmla="*/ 2644589 w 8767483"/>
              <a:gd name="connsiteY4" fmla="*/ 385482 h 439271"/>
              <a:gd name="connsiteX5" fmla="*/ 4267200 w 8767483"/>
              <a:gd name="connsiteY5" fmla="*/ 340659 h 439271"/>
              <a:gd name="connsiteX6" fmla="*/ 5450542 w 8767483"/>
              <a:gd name="connsiteY6" fmla="*/ 295835 h 439271"/>
              <a:gd name="connsiteX7" fmla="*/ 8068236 w 8767483"/>
              <a:gd name="connsiteY7" fmla="*/ 89647 h 439271"/>
              <a:gd name="connsiteX8" fmla="*/ 8767483 w 8767483"/>
              <a:gd name="connsiteY8" fmla="*/ 0 h 439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67483" h="439271">
                <a:moveTo>
                  <a:pt x="0" y="439271"/>
                </a:moveTo>
                <a:lnTo>
                  <a:pt x="493059" y="394447"/>
                </a:lnTo>
                <a:cubicBezTo>
                  <a:pt x="629024" y="383988"/>
                  <a:pt x="643966" y="373530"/>
                  <a:pt x="815789" y="376518"/>
                </a:cubicBezTo>
                <a:cubicBezTo>
                  <a:pt x="987612" y="379506"/>
                  <a:pt x="1219200" y="410882"/>
                  <a:pt x="1524000" y="412376"/>
                </a:cubicBezTo>
                <a:cubicBezTo>
                  <a:pt x="1828800" y="413870"/>
                  <a:pt x="2644589" y="385482"/>
                  <a:pt x="2644589" y="385482"/>
                </a:cubicBezTo>
                <a:lnTo>
                  <a:pt x="4267200" y="340659"/>
                </a:lnTo>
                <a:cubicBezTo>
                  <a:pt x="4734859" y="325718"/>
                  <a:pt x="4817036" y="337670"/>
                  <a:pt x="5450542" y="295835"/>
                </a:cubicBezTo>
                <a:cubicBezTo>
                  <a:pt x="6084048" y="254000"/>
                  <a:pt x="7515413" y="138953"/>
                  <a:pt x="8068236" y="89647"/>
                </a:cubicBezTo>
                <a:cubicBezTo>
                  <a:pt x="8621060" y="40341"/>
                  <a:pt x="8694271" y="20170"/>
                  <a:pt x="8767483" y="0"/>
                </a:cubicBezTo>
              </a:path>
            </a:pathLst>
          </a:cu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5"/>
          <p:cNvSpPr/>
          <p:nvPr/>
        </p:nvSpPr>
        <p:spPr>
          <a:xfrm>
            <a:off x="158750" y="3694238"/>
            <a:ext cx="8915400" cy="647437"/>
          </a:xfrm>
          <a:custGeom>
            <a:avLst/>
            <a:gdLst>
              <a:gd name="connsiteX0" fmla="*/ 0 w 7835900"/>
              <a:gd name="connsiteY0" fmla="*/ 496508 h 519847"/>
              <a:gd name="connsiteX1" fmla="*/ 565150 w 7835900"/>
              <a:gd name="connsiteY1" fmla="*/ 350458 h 519847"/>
              <a:gd name="connsiteX2" fmla="*/ 1282700 w 7835900"/>
              <a:gd name="connsiteY2" fmla="*/ 210758 h 519847"/>
              <a:gd name="connsiteX3" fmla="*/ 2273300 w 7835900"/>
              <a:gd name="connsiteY3" fmla="*/ 153608 h 519847"/>
              <a:gd name="connsiteX4" fmla="*/ 2940050 w 7835900"/>
              <a:gd name="connsiteY4" fmla="*/ 388558 h 519847"/>
              <a:gd name="connsiteX5" fmla="*/ 3225800 w 7835900"/>
              <a:gd name="connsiteY5" fmla="*/ 452058 h 519847"/>
              <a:gd name="connsiteX6" fmla="*/ 4133850 w 7835900"/>
              <a:gd name="connsiteY6" fmla="*/ 445708 h 519847"/>
              <a:gd name="connsiteX7" fmla="*/ 4787900 w 7835900"/>
              <a:gd name="connsiteY7" fmla="*/ 439358 h 519847"/>
              <a:gd name="connsiteX8" fmla="*/ 5365750 w 7835900"/>
              <a:gd name="connsiteY8" fmla="*/ 509208 h 519847"/>
              <a:gd name="connsiteX9" fmla="*/ 6108700 w 7835900"/>
              <a:gd name="connsiteY9" fmla="*/ 179008 h 519847"/>
              <a:gd name="connsiteX10" fmla="*/ 6978650 w 7835900"/>
              <a:gd name="connsiteY10" fmla="*/ 1208 h 519847"/>
              <a:gd name="connsiteX11" fmla="*/ 7645400 w 7835900"/>
              <a:gd name="connsiteY11" fmla="*/ 102808 h 519847"/>
              <a:gd name="connsiteX12" fmla="*/ 7835900 w 7835900"/>
              <a:gd name="connsiteY12" fmla="*/ 140908 h 519847"/>
              <a:gd name="connsiteX0" fmla="*/ 0 w 7835900"/>
              <a:gd name="connsiteY0" fmla="*/ 496508 h 674638"/>
              <a:gd name="connsiteX1" fmla="*/ 565150 w 7835900"/>
              <a:gd name="connsiteY1" fmla="*/ 350458 h 674638"/>
              <a:gd name="connsiteX2" fmla="*/ 1282700 w 7835900"/>
              <a:gd name="connsiteY2" fmla="*/ 210758 h 674638"/>
              <a:gd name="connsiteX3" fmla="*/ 2273300 w 7835900"/>
              <a:gd name="connsiteY3" fmla="*/ 153608 h 674638"/>
              <a:gd name="connsiteX4" fmla="*/ 2940050 w 7835900"/>
              <a:gd name="connsiteY4" fmla="*/ 388558 h 674638"/>
              <a:gd name="connsiteX5" fmla="*/ 3924300 w 7835900"/>
              <a:gd name="connsiteY5" fmla="*/ 674308 h 674638"/>
              <a:gd name="connsiteX6" fmla="*/ 4133850 w 7835900"/>
              <a:gd name="connsiteY6" fmla="*/ 445708 h 674638"/>
              <a:gd name="connsiteX7" fmla="*/ 4787900 w 7835900"/>
              <a:gd name="connsiteY7" fmla="*/ 439358 h 674638"/>
              <a:gd name="connsiteX8" fmla="*/ 5365750 w 7835900"/>
              <a:gd name="connsiteY8" fmla="*/ 509208 h 674638"/>
              <a:gd name="connsiteX9" fmla="*/ 6108700 w 7835900"/>
              <a:gd name="connsiteY9" fmla="*/ 179008 h 674638"/>
              <a:gd name="connsiteX10" fmla="*/ 6978650 w 7835900"/>
              <a:gd name="connsiteY10" fmla="*/ 1208 h 674638"/>
              <a:gd name="connsiteX11" fmla="*/ 7645400 w 7835900"/>
              <a:gd name="connsiteY11" fmla="*/ 102808 h 674638"/>
              <a:gd name="connsiteX12" fmla="*/ 7835900 w 7835900"/>
              <a:gd name="connsiteY12" fmla="*/ 140908 h 674638"/>
              <a:gd name="connsiteX0" fmla="*/ 0 w 7835900"/>
              <a:gd name="connsiteY0" fmla="*/ 496508 h 623924"/>
              <a:gd name="connsiteX1" fmla="*/ 565150 w 7835900"/>
              <a:gd name="connsiteY1" fmla="*/ 350458 h 623924"/>
              <a:gd name="connsiteX2" fmla="*/ 1282700 w 7835900"/>
              <a:gd name="connsiteY2" fmla="*/ 210758 h 623924"/>
              <a:gd name="connsiteX3" fmla="*/ 2273300 w 7835900"/>
              <a:gd name="connsiteY3" fmla="*/ 153608 h 623924"/>
              <a:gd name="connsiteX4" fmla="*/ 2940050 w 7835900"/>
              <a:gd name="connsiteY4" fmla="*/ 388558 h 623924"/>
              <a:gd name="connsiteX5" fmla="*/ 3835400 w 7835900"/>
              <a:gd name="connsiteY5" fmla="*/ 623508 h 623924"/>
              <a:gd name="connsiteX6" fmla="*/ 4133850 w 7835900"/>
              <a:gd name="connsiteY6" fmla="*/ 445708 h 623924"/>
              <a:gd name="connsiteX7" fmla="*/ 4787900 w 7835900"/>
              <a:gd name="connsiteY7" fmla="*/ 439358 h 623924"/>
              <a:gd name="connsiteX8" fmla="*/ 5365750 w 7835900"/>
              <a:gd name="connsiteY8" fmla="*/ 509208 h 623924"/>
              <a:gd name="connsiteX9" fmla="*/ 6108700 w 7835900"/>
              <a:gd name="connsiteY9" fmla="*/ 179008 h 623924"/>
              <a:gd name="connsiteX10" fmla="*/ 6978650 w 7835900"/>
              <a:gd name="connsiteY10" fmla="*/ 1208 h 623924"/>
              <a:gd name="connsiteX11" fmla="*/ 7645400 w 7835900"/>
              <a:gd name="connsiteY11" fmla="*/ 102808 h 623924"/>
              <a:gd name="connsiteX12" fmla="*/ 7835900 w 7835900"/>
              <a:gd name="connsiteY12" fmla="*/ 140908 h 623924"/>
              <a:gd name="connsiteX0" fmla="*/ 0 w 7835900"/>
              <a:gd name="connsiteY0" fmla="*/ 496508 h 657132"/>
              <a:gd name="connsiteX1" fmla="*/ 565150 w 7835900"/>
              <a:gd name="connsiteY1" fmla="*/ 350458 h 657132"/>
              <a:gd name="connsiteX2" fmla="*/ 1282700 w 7835900"/>
              <a:gd name="connsiteY2" fmla="*/ 210758 h 657132"/>
              <a:gd name="connsiteX3" fmla="*/ 2273300 w 7835900"/>
              <a:gd name="connsiteY3" fmla="*/ 153608 h 657132"/>
              <a:gd name="connsiteX4" fmla="*/ 2940050 w 7835900"/>
              <a:gd name="connsiteY4" fmla="*/ 388558 h 657132"/>
              <a:gd name="connsiteX5" fmla="*/ 3835400 w 7835900"/>
              <a:gd name="connsiteY5" fmla="*/ 623508 h 657132"/>
              <a:gd name="connsiteX6" fmla="*/ 4337050 w 7835900"/>
              <a:gd name="connsiteY6" fmla="*/ 636208 h 657132"/>
              <a:gd name="connsiteX7" fmla="*/ 4787900 w 7835900"/>
              <a:gd name="connsiteY7" fmla="*/ 439358 h 657132"/>
              <a:gd name="connsiteX8" fmla="*/ 5365750 w 7835900"/>
              <a:gd name="connsiteY8" fmla="*/ 509208 h 657132"/>
              <a:gd name="connsiteX9" fmla="*/ 6108700 w 7835900"/>
              <a:gd name="connsiteY9" fmla="*/ 179008 h 657132"/>
              <a:gd name="connsiteX10" fmla="*/ 6978650 w 7835900"/>
              <a:gd name="connsiteY10" fmla="*/ 1208 h 657132"/>
              <a:gd name="connsiteX11" fmla="*/ 7645400 w 7835900"/>
              <a:gd name="connsiteY11" fmla="*/ 102808 h 657132"/>
              <a:gd name="connsiteX12" fmla="*/ 7835900 w 7835900"/>
              <a:gd name="connsiteY12" fmla="*/ 140908 h 657132"/>
              <a:gd name="connsiteX0" fmla="*/ 0 w 7835900"/>
              <a:gd name="connsiteY0" fmla="*/ 496508 h 647183"/>
              <a:gd name="connsiteX1" fmla="*/ 565150 w 7835900"/>
              <a:gd name="connsiteY1" fmla="*/ 350458 h 647183"/>
              <a:gd name="connsiteX2" fmla="*/ 1282700 w 7835900"/>
              <a:gd name="connsiteY2" fmla="*/ 210758 h 647183"/>
              <a:gd name="connsiteX3" fmla="*/ 2273300 w 7835900"/>
              <a:gd name="connsiteY3" fmla="*/ 153608 h 647183"/>
              <a:gd name="connsiteX4" fmla="*/ 2940050 w 7835900"/>
              <a:gd name="connsiteY4" fmla="*/ 388558 h 647183"/>
              <a:gd name="connsiteX5" fmla="*/ 3835400 w 7835900"/>
              <a:gd name="connsiteY5" fmla="*/ 623508 h 647183"/>
              <a:gd name="connsiteX6" fmla="*/ 4337050 w 7835900"/>
              <a:gd name="connsiteY6" fmla="*/ 636208 h 647183"/>
              <a:gd name="connsiteX7" fmla="*/ 5035550 w 7835900"/>
              <a:gd name="connsiteY7" fmla="*/ 598108 h 647183"/>
              <a:gd name="connsiteX8" fmla="*/ 5365750 w 7835900"/>
              <a:gd name="connsiteY8" fmla="*/ 509208 h 647183"/>
              <a:gd name="connsiteX9" fmla="*/ 6108700 w 7835900"/>
              <a:gd name="connsiteY9" fmla="*/ 179008 h 647183"/>
              <a:gd name="connsiteX10" fmla="*/ 6978650 w 7835900"/>
              <a:gd name="connsiteY10" fmla="*/ 1208 h 647183"/>
              <a:gd name="connsiteX11" fmla="*/ 7645400 w 7835900"/>
              <a:gd name="connsiteY11" fmla="*/ 102808 h 647183"/>
              <a:gd name="connsiteX12" fmla="*/ 7835900 w 7835900"/>
              <a:gd name="connsiteY12" fmla="*/ 140908 h 647183"/>
              <a:gd name="connsiteX0" fmla="*/ 0 w 8915400"/>
              <a:gd name="connsiteY0" fmla="*/ 496762 h 647437"/>
              <a:gd name="connsiteX1" fmla="*/ 565150 w 8915400"/>
              <a:gd name="connsiteY1" fmla="*/ 350712 h 647437"/>
              <a:gd name="connsiteX2" fmla="*/ 1282700 w 8915400"/>
              <a:gd name="connsiteY2" fmla="*/ 211012 h 647437"/>
              <a:gd name="connsiteX3" fmla="*/ 2273300 w 8915400"/>
              <a:gd name="connsiteY3" fmla="*/ 153862 h 647437"/>
              <a:gd name="connsiteX4" fmla="*/ 2940050 w 8915400"/>
              <a:gd name="connsiteY4" fmla="*/ 388812 h 647437"/>
              <a:gd name="connsiteX5" fmla="*/ 3835400 w 8915400"/>
              <a:gd name="connsiteY5" fmla="*/ 623762 h 647437"/>
              <a:gd name="connsiteX6" fmla="*/ 4337050 w 8915400"/>
              <a:gd name="connsiteY6" fmla="*/ 636462 h 647437"/>
              <a:gd name="connsiteX7" fmla="*/ 5035550 w 8915400"/>
              <a:gd name="connsiteY7" fmla="*/ 598362 h 647437"/>
              <a:gd name="connsiteX8" fmla="*/ 5365750 w 8915400"/>
              <a:gd name="connsiteY8" fmla="*/ 509462 h 647437"/>
              <a:gd name="connsiteX9" fmla="*/ 6108700 w 8915400"/>
              <a:gd name="connsiteY9" fmla="*/ 179262 h 647437"/>
              <a:gd name="connsiteX10" fmla="*/ 6978650 w 8915400"/>
              <a:gd name="connsiteY10" fmla="*/ 1462 h 647437"/>
              <a:gd name="connsiteX11" fmla="*/ 7645400 w 8915400"/>
              <a:gd name="connsiteY11" fmla="*/ 103062 h 647437"/>
              <a:gd name="connsiteX12" fmla="*/ 8915400 w 8915400"/>
              <a:gd name="connsiteY12" fmla="*/ 249112 h 647437"/>
              <a:gd name="connsiteX0" fmla="*/ 0 w 8915400"/>
              <a:gd name="connsiteY0" fmla="*/ 496762 h 647437"/>
              <a:gd name="connsiteX1" fmla="*/ 565150 w 8915400"/>
              <a:gd name="connsiteY1" fmla="*/ 350712 h 647437"/>
              <a:gd name="connsiteX2" fmla="*/ 1282700 w 8915400"/>
              <a:gd name="connsiteY2" fmla="*/ 211012 h 647437"/>
              <a:gd name="connsiteX3" fmla="*/ 2273300 w 8915400"/>
              <a:gd name="connsiteY3" fmla="*/ 153862 h 647437"/>
              <a:gd name="connsiteX4" fmla="*/ 2940050 w 8915400"/>
              <a:gd name="connsiteY4" fmla="*/ 388812 h 647437"/>
              <a:gd name="connsiteX5" fmla="*/ 3835400 w 8915400"/>
              <a:gd name="connsiteY5" fmla="*/ 623762 h 647437"/>
              <a:gd name="connsiteX6" fmla="*/ 4337050 w 8915400"/>
              <a:gd name="connsiteY6" fmla="*/ 636462 h 647437"/>
              <a:gd name="connsiteX7" fmla="*/ 5035550 w 8915400"/>
              <a:gd name="connsiteY7" fmla="*/ 598362 h 647437"/>
              <a:gd name="connsiteX8" fmla="*/ 5365750 w 8915400"/>
              <a:gd name="connsiteY8" fmla="*/ 509462 h 647437"/>
              <a:gd name="connsiteX9" fmla="*/ 6108700 w 8915400"/>
              <a:gd name="connsiteY9" fmla="*/ 179262 h 647437"/>
              <a:gd name="connsiteX10" fmla="*/ 6978650 w 8915400"/>
              <a:gd name="connsiteY10" fmla="*/ 1462 h 647437"/>
              <a:gd name="connsiteX11" fmla="*/ 7835900 w 8915400"/>
              <a:gd name="connsiteY11" fmla="*/ 103062 h 647437"/>
              <a:gd name="connsiteX12" fmla="*/ 8915400 w 8915400"/>
              <a:gd name="connsiteY12" fmla="*/ 249112 h 647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915400" h="647437">
                <a:moveTo>
                  <a:pt x="0" y="496762"/>
                </a:moveTo>
                <a:cubicBezTo>
                  <a:pt x="175683" y="447549"/>
                  <a:pt x="351367" y="398337"/>
                  <a:pt x="565150" y="350712"/>
                </a:cubicBezTo>
                <a:cubicBezTo>
                  <a:pt x="778933" y="303087"/>
                  <a:pt x="998008" y="243820"/>
                  <a:pt x="1282700" y="211012"/>
                </a:cubicBezTo>
                <a:cubicBezTo>
                  <a:pt x="1567392" y="178204"/>
                  <a:pt x="1997075" y="124229"/>
                  <a:pt x="2273300" y="153862"/>
                </a:cubicBezTo>
                <a:cubicBezTo>
                  <a:pt x="2549525" y="183495"/>
                  <a:pt x="2679700" y="310495"/>
                  <a:pt x="2940050" y="388812"/>
                </a:cubicBezTo>
                <a:cubicBezTo>
                  <a:pt x="3200400" y="467129"/>
                  <a:pt x="3602567" y="582487"/>
                  <a:pt x="3835400" y="623762"/>
                </a:cubicBezTo>
                <a:cubicBezTo>
                  <a:pt x="4068233" y="665037"/>
                  <a:pt x="4137025" y="640695"/>
                  <a:pt x="4337050" y="636462"/>
                </a:cubicBezTo>
                <a:cubicBezTo>
                  <a:pt x="4537075" y="632229"/>
                  <a:pt x="4864100" y="619529"/>
                  <a:pt x="5035550" y="598362"/>
                </a:cubicBezTo>
                <a:cubicBezTo>
                  <a:pt x="5207000" y="577195"/>
                  <a:pt x="5186892" y="579312"/>
                  <a:pt x="5365750" y="509462"/>
                </a:cubicBezTo>
                <a:cubicBezTo>
                  <a:pt x="5544608" y="439612"/>
                  <a:pt x="5839883" y="263929"/>
                  <a:pt x="6108700" y="179262"/>
                </a:cubicBezTo>
                <a:cubicBezTo>
                  <a:pt x="6377517" y="94595"/>
                  <a:pt x="6690783" y="14162"/>
                  <a:pt x="6978650" y="1462"/>
                </a:cubicBezTo>
                <a:cubicBezTo>
                  <a:pt x="7266517" y="-11238"/>
                  <a:pt x="7513108" y="61787"/>
                  <a:pt x="7835900" y="103062"/>
                </a:cubicBezTo>
                <a:lnTo>
                  <a:pt x="8915400" y="249112"/>
                </a:lnTo>
              </a:path>
            </a:pathLst>
          </a:cu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2187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3000"/>
                                        <p:tgtEl>
                                          <p:spTgt spid="5"/>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left)">
                                      <p:cBhvr>
                                        <p:cTn id="15" dur="30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xit" presetSubtype="8" fill="hold" grpId="1" nodeType="clickEffect">
                                  <p:stCondLst>
                                    <p:cond delay="0"/>
                                  </p:stCondLst>
                                  <p:childTnLst>
                                    <p:animEffect transition="out" filter="wipe(left)">
                                      <p:cBhvr>
                                        <p:cTn id="19" dur="1000"/>
                                        <p:tgtEl>
                                          <p:spTgt spid="6"/>
                                        </p:tgtEl>
                                      </p:cBhvr>
                                    </p:animEffect>
                                    <p:set>
                                      <p:cBhvr>
                                        <p:cTn id="20" dur="1" fill="hold">
                                          <p:stCondLst>
                                            <p:cond delay="999"/>
                                          </p:stCondLst>
                                        </p:cTn>
                                        <p:tgtEl>
                                          <p:spTgt spid="6"/>
                                        </p:tgtEl>
                                        <p:attrNameLst>
                                          <p:attrName>style.visibility</p:attrName>
                                        </p:attrNameLst>
                                      </p:cBhvr>
                                      <p:to>
                                        <p:strVal val="hidden"/>
                                      </p:to>
                                    </p:set>
                                  </p:childTnLst>
                                </p:cTn>
                              </p:par>
                              <p:par>
                                <p:cTn id="21" presetID="22" presetClass="exit" presetSubtype="8" fill="hold" grpId="1" nodeType="withEffect">
                                  <p:stCondLst>
                                    <p:cond delay="0"/>
                                  </p:stCondLst>
                                  <p:childTnLst>
                                    <p:animEffect transition="out" filter="wipe(left)">
                                      <p:cBhvr>
                                        <p:cTn id="22" dur="1000"/>
                                        <p:tgtEl>
                                          <p:spTgt spid="5"/>
                                        </p:tgtEl>
                                      </p:cBhvr>
                                    </p:animEffect>
                                    <p:set>
                                      <p:cBhvr>
                                        <p:cTn id="23"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5" grpId="1" animBg="1"/>
      <p:bldP spid="6" grpId="0" animBg="1"/>
      <p:bldP spid="6" grpId="1"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340120" y="368739"/>
            <a:ext cx="7022892"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Some of the carbonate </a:t>
            </a:r>
            <a:r>
              <a:rPr lang="en-US" i="1" dirty="0" err="1">
                <a:latin typeface="Cheltenhm BT" panose="02040603050505020403" pitchFamily="18" charset="0"/>
              </a:rPr>
              <a:t>biosparite</a:t>
            </a:r>
            <a:r>
              <a:rPr lang="en-US" i="1" dirty="0">
                <a:latin typeface="Cheltenhm BT" panose="02040603050505020403" pitchFamily="18" charset="0"/>
              </a:rPr>
              <a:t> </a:t>
            </a:r>
            <a:r>
              <a:rPr lang="en-US" i="1" dirty="0" err="1">
                <a:latin typeface="Cheltenhm BT" panose="02040603050505020403" pitchFamily="18" charset="0"/>
              </a:rPr>
              <a:t>packstones</a:t>
            </a:r>
            <a:r>
              <a:rPr lang="en-US" i="1" dirty="0">
                <a:latin typeface="Cheltenhm BT" panose="02040603050505020403" pitchFamily="18" charset="0"/>
              </a:rPr>
              <a:t> are deposited in scours.</a:t>
            </a:r>
          </a:p>
        </p:txBody>
      </p:sp>
      <p:cxnSp>
        <p:nvCxnSpPr>
          <p:cNvPr id="5" name="Straight Connector 4"/>
          <p:cNvCxnSpPr/>
          <p:nvPr/>
        </p:nvCxnSpPr>
        <p:spPr>
          <a:xfrm flipH="1">
            <a:off x="2877671" y="762000"/>
            <a:ext cx="2922495" cy="3325906"/>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8" name="Freeform 7"/>
          <p:cNvSpPr/>
          <p:nvPr/>
        </p:nvSpPr>
        <p:spPr>
          <a:xfrm>
            <a:off x="1076325" y="3923488"/>
            <a:ext cx="7277100" cy="412664"/>
          </a:xfrm>
          <a:custGeom>
            <a:avLst/>
            <a:gdLst>
              <a:gd name="connsiteX0" fmla="*/ 0 w 7277100"/>
              <a:gd name="connsiteY0" fmla="*/ 19862 h 412664"/>
              <a:gd name="connsiteX1" fmla="*/ 923925 w 7277100"/>
              <a:gd name="connsiteY1" fmla="*/ 296087 h 412664"/>
              <a:gd name="connsiteX2" fmla="*/ 1504950 w 7277100"/>
              <a:gd name="connsiteY2" fmla="*/ 410387 h 412664"/>
              <a:gd name="connsiteX3" fmla="*/ 2743200 w 7277100"/>
              <a:gd name="connsiteY3" fmla="*/ 362762 h 412664"/>
              <a:gd name="connsiteX4" fmla="*/ 3810000 w 7277100"/>
              <a:gd name="connsiteY4" fmla="*/ 248462 h 412664"/>
              <a:gd name="connsiteX5" fmla="*/ 5029200 w 7277100"/>
              <a:gd name="connsiteY5" fmla="*/ 143687 h 412664"/>
              <a:gd name="connsiteX6" fmla="*/ 6057900 w 7277100"/>
              <a:gd name="connsiteY6" fmla="*/ 812 h 412664"/>
              <a:gd name="connsiteX7" fmla="*/ 7277100 w 7277100"/>
              <a:gd name="connsiteY7" fmla="*/ 96062 h 412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7100" h="412664">
                <a:moveTo>
                  <a:pt x="0" y="19862"/>
                </a:moveTo>
                <a:cubicBezTo>
                  <a:pt x="336550" y="125431"/>
                  <a:pt x="673100" y="231000"/>
                  <a:pt x="923925" y="296087"/>
                </a:cubicBezTo>
                <a:cubicBezTo>
                  <a:pt x="1174750" y="361174"/>
                  <a:pt x="1201738" y="399275"/>
                  <a:pt x="1504950" y="410387"/>
                </a:cubicBezTo>
                <a:cubicBezTo>
                  <a:pt x="1808163" y="421500"/>
                  <a:pt x="2359025" y="389749"/>
                  <a:pt x="2743200" y="362762"/>
                </a:cubicBezTo>
                <a:cubicBezTo>
                  <a:pt x="3127375" y="335775"/>
                  <a:pt x="3810000" y="248462"/>
                  <a:pt x="3810000" y="248462"/>
                </a:cubicBezTo>
                <a:cubicBezTo>
                  <a:pt x="4191000" y="211950"/>
                  <a:pt x="4654550" y="184962"/>
                  <a:pt x="5029200" y="143687"/>
                </a:cubicBezTo>
                <a:cubicBezTo>
                  <a:pt x="5403850" y="102412"/>
                  <a:pt x="5683250" y="8749"/>
                  <a:pt x="6057900" y="812"/>
                </a:cubicBezTo>
                <a:cubicBezTo>
                  <a:pt x="6432550" y="-7126"/>
                  <a:pt x="6854825" y="44468"/>
                  <a:pt x="7277100" y="96062"/>
                </a:cubicBezTo>
              </a:path>
            </a:pathLst>
          </a:cu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4133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par>
                          <p:cTn id="8" fill="hold">
                            <p:stCondLst>
                              <p:cond delay="1000"/>
                            </p:stCondLst>
                            <p:childTnLst>
                              <p:par>
                                <p:cTn id="9" presetID="22" presetClass="entr" presetSubtype="1"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up)">
                                      <p:cBhvr>
                                        <p:cTn id="11" dur="1000"/>
                                        <p:tgtEl>
                                          <p:spTgt spid="5"/>
                                        </p:tgtEl>
                                      </p:cBhvr>
                                    </p:animEffect>
                                  </p:childTnLst>
                                </p:cTn>
                              </p:par>
                            </p:childTnLst>
                          </p:cTn>
                        </p:par>
                        <p:par>
                          <p:cTn id="12" fill="hold">
                            <p:stCondLst>
                              <p:cond delay="2000"/>
                            </p:stCondLst>
                            <p:childTnLst>
                              <p:par>
                                <p:cTn id="13" presetID="22" presetClass="entr" presetSubtype="4"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down)">
                                      <p:cBhvr>
                                        <p:cTn id="15"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340120" y="368739"/>
            <a:ext cx="7022892"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Detail of a fossil </a:t>
            </a:r>
            <a:r>
              <a:rPr lang="en-US" i="1" dirty="0" err="1">
                <a:latin typeface="Cheltenhm BT" panose="02040603050505020403" pitchFamily="18" charset="0"/>
              </a:rPr>
              <a:t>packstone</a:t>
            </a:r>
            <a:endParaRPr lang="en-US" i="1" dirty="0">
              <a:latin typeface="Cheltenhm BT" panose="02040603050505020403" pitchFamily="18" charset="0"/>
            </a:endParaRPr>
          </a:p>
        </p:txBody>
      </p:sp>
    </p:spTree>
    <p:extLst>
      <p:ext uri="{BB962C8B-B14F-4D97-AF65-F5344CB8AC3E}">
        <p14:creationId xmlns:p14="http://schemas.microsoft.com/office/powerpoint/2010/main" val="382640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1" y="368739"/>
            <a:ext cx="9081246" cy="338554"/>
          </a:xfrm>
          <a:prstGeom prst="rect">
            <a:avLst/>
          </a:prstGeom>
        </p:spPr>
        <p:txBody>
          <a:bodyPr wrap="square">
            <a:spAutoFit/>
          </a:bodyPr>
          <a:lstStyle/>
          <a:p>
            <a:pPr marL="285750" indent="-285750">
              <a:buFont typeface="Arial" panose="020B0604020202020204" pitchFamily="34" charset="0"/>
              <a:buChar char="•"/>
            </a:pPr>
            <a:r>
              <a:rPr lang="en-US" sz="1600" i="1" dirty="0">
                <a:latin typeface="Cheltenhm BT" panose="02040603050505020403" pitchFamily="18" charset="0"/>
              </a:rPr>
              <a:t>Carbonate </a:t>
            </a:r>
            <a:r>
              <a:rPr lang="en-US" sz="1600" i="1" dirty="0" err="1">
                <a:latin typeface="Cheltenhm BT" panose="02040603050505020403" pitchFamily="18" charset="0"/>
              </a:rPr>
              <a:t>packstone</a:t>
            </a:r>
            <a:r>
              <a:rPr lang="en-US" sz="1600" i="1" dirty="0">
                <a:latin typeface="Cheltenhm BT" panose="02040603050505020403" pitchFamily="18" charset="0"/>
              </a:rPr>
              <a:t> at base amalgamated with overlying clastic hummocky cross stratified bed. </a:t>
            </a:r>
          </a:p>
        </p:txBody>
      </p:sp>
      <p:cxnSp>
        <p:nvCxnSpPr>
          <p:cNvPr id="5" name="Straight Connector 4"/>
          <p:cNvCxnSpPr/>
          <p:nvPr/>
        </p:nvCxnSpPr>
        <p:spPr>
          <a:xfrm>
            <a:off x="2223247" y="762000"/>
            <a:ext cx="1470212" cy="3890682"/>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7109012" y="663388"/>
            <a:ext cx="735106" cy="1353671"/>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3128143" y="738071"/>
            <a:ext cx="1911943" cy="338554"/>
          </a:xfrm>
          <a:prstGeom prst="rect">
            <a:avLst/>
          </a:prstGeom>
          <a:solidFill>
            <a:schemeClr val="bg1"/>
          </a:solidFill>
        </p:spPr>
        <p:txBody>
          <a:bodyPr wrap="square">
            <a:spAutoFit/>
          </a:bodyPr>
          <a:lstStyle/>
          <a:p>
            <a:r>
              <a:rPr lang="en-US" sz="1600" i="1" dirty="0">
                <a:latin typeface="Cheltenhm BT" panose="02040603050505020403" pitchFamily="18" charset="0"/>
              </a:rPr>
              <a:t>Lower-lower Ripples</a:t>
            </a:r>
          </a:p>
        </p:txBody>
      </p:sp>
      <p:cxnSp>
        <p:nvCxnSpPr>
          <p:cNvPr id="11" name="Straight Connector 10"/>
          <p:cNvCxnSpPr/>
          <p:nvPr/>
        </p:nvCxnSpPr>
        <p:spPr>
          <a:xfrm flipH="1">
            <a:off x="3525101" y="1038406"/>
            <a:ext cx="419369" cy="610803"/>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3278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up)">
                                      <p:cBhvr>
                                        <p:cTn id="12" dur="1000"/>
                                        <p:tgtEl>
                                          <p:spTgt spid="5"/>
                                        </p:tgtEl>
                                      </p:cBhvr>
                                    </p:animEffect>
                                  </p:childTnLst>
                                </p:cTn>
                              </p:par>
                            </p:childTnLst>
                          </p:cTn>
                        </p:par>
                        <p:par>
                          <p:cTn id="13" fill="hold">
                            <p:stCondLst>
                              <p:cond delay="1000"/>
                            </p:stCondLst>
                            <p:childTnLst>
                              <p:par>
                                <p:cTn id="14" presetID="22" presetClass="entr" presetSubtype="1" fill="hold" nodeType="after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up)">
                                      <p:cBhvr>
                                        <p:cTn id="16" dur="10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1000"/>
                                        <p:tgtEl>
                                          <p:spTgt spid="10"/>
                                        </p:tgtEl>
                                      </p:cBhvr>
                                    </p:animEffect>
                                  </p:childTnLst>
                                </p:cTn>
                              </p:par>
                            </p:childTnLst>
                          </p:cTn>
                        </p:par>
                        <p:par>
                          <p:cTn id="22" fill="hold">
                            <p:stCondLst>
                              <p:cond delay="1000"/>
                            </p:stCondLst>
                            <p:childTnLst>
                              <p:par>
                                <p:cTn id="23" presetID="22" presetClass="entr" presetSubtype="1" fill="hold" nodeType="after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wipe(up)">
                                      <p:cBhvr>
                                        <p:cTn id="2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38071"/>
            <a:ext cx="9144000" cy="6096000"/>
          </a:xfrm>
          <a:prstGeom prst="rect">
            <a:avLst/>
          </a:prstGeom>
        </p:spPr>
      </p:pic>
      <p:sp>
        <p:nvSpPr>
          <p:cNvPr id="4" name="TextBox 3"/>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5" name="Rectangle 4"/>
          <p:cNvSpPr/>
          <p:nvPr/>
        </p:nvSpPr>
        <p:spPr>
          <a:xfrm>
            <a:off x="340119" y="368739"/>
            <a:ext cx="8741127"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Well developed gutters cutting down into underlying sandstones.</a:t>
            </a:r>
          </a:p>
        </p:txBody>
      </p:sp>
      <p:cxnSp>
        <p:nvCxnSpPr>
          <p:cNvPr id="6" name="Straight Connector 5"/>
          <p:cNvCxnSpPr/>
          <p:nvPr/>
        </p:nvCxnSpPr>
        <p:spPr>
          <a:xfrm>
            <a:off x="2294964" y="654424"/>
            <a:ext cx="1783977" cy="2877670"/>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H="1">
            <a:off x="5314950" y="691434"/>
            <a:ext cx="404532" cy="3051891"/>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2294964" y="654424"/>
            <a:ext cx="4419060" cy="3734696"/>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8966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1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up)">
                                      <p:cBhvr>
                                        <p:cTn id="12" dur="1000"/>
                                        <p:tgtEl>
                                          <p:spTgt spid="6"/>
                                        </p:tgtEl>
                                      </p:cBhvr>
                                    </p:animEffect>
                                  </p:childTnLst>
                                </p:cTn>
                              </p:par>
                              <p:par>
                                <p:cTn id="13" presetID="22" presetClass="entr" presetSubtype="1"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up)">
                                      <p:cBhvr>
                                        <p:cTn id="15" dur="1000"/>
                                        <p:tgtEl>
                                          <p:spTgt spid="10"/>
                                        </p:tgtEl>
                                      </p:cBhvr>
                                    </p:animEffect>
                                  </p:childTnLst>
                                </p:cTn>
                              </p:par>
                            </p:childTnLst>
                          </p:cTn>
                        </p:par>
                        <p:par>
                          <p:cTn id="16" fill="hold">
                            <p:stCondLst>
                              <p:cond delay="1000"/>
                            </p:stCondLst>
                            <p:childTnLst>
                              <p:par>
                                <p:cTn id="17" presetID="22" presetClass="entr" presetSubtype="1"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up)">
                                      <p:cBhvr>
                                        <p:cTn id="1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340119" y="368739"/>
            <a:ext cx="8741127"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Although there are also gutters cutting down into shales at various horizons.</a:t>
            </a:r>
          </a:p>
        </p:txBody>
      </p:sp>
      <p:cxnSp>
        <p:nvCxnSpPr>
          <p:cNvPr id="5" name="Straight Connector 4"/>
          <p:cNvCxnSpPr/>
          <p:nvPr/>
        </p:nvCxnSpPr>
        <p:spPr>
          <a:xfrm flipH="1">
            <a:off x="2590800" y="738071"/>
            <a:ext cx="197223" cy="3071929"/>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2788023" y="762000"/>
            <a:ext cx="4437530" cy="3048000"/>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2788023" y="738071"/>
            <a:ext cx="5822577" cy="2771594"/>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6739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up)">
                                      <p:cBhvr>
                                        <p:cTn id="12" dur="1000"/>
                                        <p:tgtEl>
                                          <p:spTgt spid="5"/>
                                        </p:tgtEl>
                                      </p:cBhvr>
                                    </p:animEffect>
                                  </p:childTnLst>
                                </p:cTn>
                              </p:par>
                            </p:childTnLst>
                          </p:cTn>
                        </p:par>
                        <p:par>
                          <p:cTn id="13" fill="hold">
                            <p:stCondLst>
                              <p:cond delay="1000"/>
                            </p:stCondLst>
                            <p:childTnLst>
                              <p:par>
                                <p:cTn id="14" presetID="22" presetClass="entr" presetSubtype="1" fill="hold"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up)">
                                      <p:cBhvr>
                                        <p:cTn id="16" dur="1000"/>
                                        <p:tgtEl>
                                          <p:spTgt spid="7"/>
                                        </p:tgtEl>
                                      </p:cBhvr>
                                    </p:animEffect>
                                  </p:childTnLst>
                                </p:cTn>
                              </p:par>
                            </p:childTnLst>
                          </p:cTn>
                        </p:par>
                        <p:par>
                          <p:cTn id="17" fill="hold">
                            <p:stCondLst>
                              <p:cond delay="2000"/>
                            </p:stCondLst>
                            <p:childTnLst>
                              <p:par>
                                <p:cTn id="18" presetID="22" presetClass="entr" presetSubtype="1" fill="hold" nodeType="after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wipe(up)">
                                      <p:cBhvr>
                                        <p:cTn id="2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00">
            <a:alpha val="49000"/>
          </a:srgbClr>
        </a:solidFill>
        <a:effectLst/>
      </p:bgPr>
    </p:bg>
    <p:spTree>
      <p:nvGrpSpPr>
        <p:cNvPr id="1" name=""/>
        <p:cNvGrpSpPr/>
        <p:nvPr/>
      </p:nvGrpSpPr>
      <p:grpSpPr>
        <a:xfrm>
          <a:off x="0" y="0"/>
          <a:ext cx="0" cy="0"/>
          <a:chOff x="0" y="0"/>
          <a:chExt cx="0" cy="0"/>
        </a:xfrm>
      </p:grpSpPr>
      <p:sp>
        <p:nvSpPr>
          <p:cNvPr id="13" name="TextBox 12"/>
          <p:cNvSpPr txBox="1"/>
          <p:nvPr/>
        </p:nvSpPr>
        <p:spPr>
          <a:xfrm>
            <a:off x="2335076" y="297001"/>
            <a:ext cx="4473845"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4000" dirty="0">
                <a:ln w="3175">
                  <a:solidFill>
                    <a:prstClr val="black"/>
                  </a:solidFill>
                </a:ln>
                <a:solidFill>
                  <a:srgbClr val="FF0000"/>
                </a:solidFill>
                <a:latin typeface="Britannic Bold" panose="020B0903060703020204" pitchFamily="34" charset="0"/>
              </a:rPr>
              <a:t>Top of Reedsville</a:t>
            </a:r>
            <a:endParaRPr kumimoji="0" lang="en-US" sz="4000" b="0" i="0" u="none" strike="noStrike" kern="1200" cap="none" spc="0" normalizeH="0" baseline="0" noProof="0" dirty="0">
              <a:ln w="3175">
                <a:solidFill>
                  <a:prstClr val="black"/>
                </a:solidFill>
              </a:ln>
              <a:solidFill>
                <a:srgbClr val="FF0000"/>
              </a:solidFill>
              <a:effectLst/>
              <a:uLnTx/>
              <a:uFillTx/>
              <a:latin typeface="Britannic Bold" panose="020B0903060703020204" pitchFamily="34" charset="0"/>
              <a:ea typeface="+mn-ea"/>
              <a:cs typeface="+mn-cs"/>
            </a:endParaRPr>
          </a:p>
        </p:txBody>
      </p:sp>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b="20190"/>
          <a:stretch/>
        </p:blipFill>
        <p:spPr>
          <a:xfrm>
            <a:off x="-1057" y="1763109"/>
            <a:ext cx="9146113" cy="4866291"/>
          </a:xfrm>
          <a:prstGeom prst="rect">
            <a:avLst/>
          </a:prstGeom>
        </p:spPr>
      </p:pic>
      <p:sp>
        <p:nvSpPr>
          <p:cNvPr id="7" name="TextBox 6"/>
          <p:cNvSpPr txBox="1"/>
          <p:nvPr/>
        </p:nvSpPr>
        <p:spPr>
          <a:xfrm>
            <a:off x="123825" y="1188910"/>
            <a:ext cx="4544636"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rPr>
              <a:t>Moving up section and up the road</a:t>
            </a:r>
          </a:p>
        </p:txBody>
      </p:sp>
      <p:sp>
        <p:nvSpPr>
          <p:cNvPr id="9" name="Rectangle 8"/>
          <p:cNvSpPr/>
          <p:nvPr/>
        </p:nvSpPr>
        <p:spPr>
          <a:xfrm>
            <a:off x="167229" y="1904392"/>
            <a:ext cx="1356369" cy="523220"/>
          </a:xfrm>
          <a:prstGeom prst="rect">
            <a:avLst/>
          </a:prstGeom>
        </p:spPr>
        <p:txBody>
          <a:bodyPr wrap="square">
            <a:spAutoFit/>
          </a:bodyPr>
          <a:lstStyle/>
          <a:p>
            <a:r>
              <a:rPr lang="en-US" sz="2800" i="1" dirty="0">
                <a:latin typeface="Cheltenhm BT" panose="02040603050505020403" pitchFamily="18" charset="0"/>
              </a:rPr>
              <a:t>Oswego</a:t>
            </a:r>
          </a:p>
        </p:txBody>
      </p:sp>
      <p:cxnSp>
        <p:nvCxnSpPr>
          <p:cNvPr id="12" name="Straight Connector 11"/>
          <p:cNvCxnSpPr/>
          <p:nvPr/>
        </p:nvCxnSpPr>
        <p:spPr>
          <a:xfrm flipH="1">
            <a:off x="6829425" y="1362235"/>
            <a:ext cx="154667" cy="3066890"/>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101030" y="2481914"/>
            <a:ext cx="1842195" cy="594661"/>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5" name="Right Brace 4"/>
          <p:cNvSpPr/>
          <p:nvPr/>
        </p:nvSpPr>
        <p:spPr>
          <a:xfrm rot="20754779">
            <a:off x="6442711" y="2315734"/>
            <a:ext cx="276225" cy="4471946"/>
          </a:xfrm>
          <a:prstGeom prst="rightBrace">
            <a:avLst/>
          </a:prstGeom>
          <a:ln w="28575">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Freeform 2"/>
          <p:cNvSpPr/>
          <p:nvPr/>
        </p:nvSpPr>
        <p:spPr>
          <a:xfrm>
            <a:off x="1109663" y="2390775"/>
            <a:ext cx="4786312" cy="2071688"/>
          </a:xfrm>
          <a:custGeom>
            <a:avLst/>
            <a:gdLst>
              <a:gd name="connsiteX0" fmla="*/ 4619625 w 4619625"/>
              <a:gd name="connsiteY0" fmla="*/ 0 h 1771650"/>
              <a:gd name="connsiteX1" fmla="*/ 3495675 w 4619625"/>
              <a:gd name="connsiteY1" fmla="*/ 414338 h 1771650"/>
              <a:gd name="connsiteX2" fmla="*/ 1990725 w 4619625"/>
              <a:gd name="connsiteY2" fmla="*/ 1023938 h 1771650"/>
              <a:gd name="connsiteX3" fmla="*/ 638175 w 4619625"/>
              <a:gd name="connsiteY3" fmla="*/ 1519238 h 1771650"/>
              <a:gd name="connsiteX4" fmla="*/ 0 w 4619625"/>
              <a:gd name="connsiteY4" fmla="*/ 1771650 h 1771650"/>
              <a:gd name="connsiteX0" fmla="*/ 4786312 w 4786312"/>
              <a:gd name="connsiteY0" fmla="*/ 0 h 2071688"/>
              <a:gd name="connsiteX1" fmla="*/ 3662362 w 4786312"/>
              <a:gd name="connsiteY1" fmla="*/ 414338 h 2071688"/>
              <a:gd name="connsiteX2" fmla="*/ 2157412 w 4786312"/>
              <a:gd name="connsiteY2" fmla="*/ 1023938 h 2071688"/>
              <a:gd name="connsiteX3" fmla="*/ 804862 w 4786312"/>
              <a:gd name="connsiteY3" fmla="*/ 1519238 h 2071688"/>
              <a:gd name="connsiteX4" fmla="*/ 0 w 4786312"/>
              <a:gd name="connsiteY4" fmla="*/ 2071688 h 2071688"/>
              <a:gd name="connsiteX0" fmla="*/ 4786312 w 4786312"/>
              <a:gd name="connsiteY0" fmla="*/ 0 h 2071688"/>
              <a:gd name="connsiteX1" fmla="*/ 3662362 w 4786312"/>
              <a:gd name="connsiteY1" fmla="*/ 414338 h 2071688"/>
              <a:gd name="connsiteX2" fmla="*/ 2157412 w 4786312"/>
              <a:gd name="connsiteY2" fmla="*/ 1023938 h 2071688"/>
              <a:gd name="connsiteX3" fmla="*/ 1295400 w 4786312"/>
              <a:gd name="connsiteY3" fmla="*/ 1462088 h 2071688"/>
              <a:gd name="connsiteX4" fmla="*/ 0 w 4786312"/>
              <a:gd name="connsiteY4" fmla="*/ 2071688 h 2071688"/>
              <a:gd name="connsiteX0" fmla="*/ 4786312 w 4786312"/>
              <a:gd name="connsiteY0" fmla="*/ 0 h 2071688"/>
              <a:gd name="connsiteX1" fmla="*/ 3662362 w 4786312"/>
              <a:gd name="connsiteY1" fmla="*/ 414338 h 2071688"/>
              <a:gd name="connsiteX2" fmla="*/ 2395537 w 4786312"/>
              <a:gd name="connsiteY2" fmla="*/ 995363 h 2071688"/>
              <a:gd name="connsiteX3" fmla="*/ 1295400 w 4786312"/>
              <a:gd name="connsiteY3" fmla="*/ 1462088 h 2071688"/>
              <a:gd name="connsiteX4" fmla="*/ 0 w 4786312"/>
              <a:gd name="connsiteY4" fmla="*/ 2071688 h 2071688"/>
              <a:gd name="connsiteX0" fmla="*/ 4786312 w 4786312"/>
              <a:gd name="connsiteY0" fmla="*/ 0 h 2071688"/>
              <a:gd name="connsiteX1" fmla="*/ 3662362 w 4786312"/>
              <a:gd name="connsiteY1" fmla="*/ 414338 h 2071688"/>
              <a:gd name="connsiteX2" fmla="*/ 2395537 w 4786312"/>
              <a:gd name="connsiteY2" fmla="*/ 995363 h 2071688"/>
              <a:gd name="connsiteX3" fmla="*/ 1295400 w 4786312"/>
              <a:gd name="connsiteY3" fmla="*/ 1462088 h 2071688"/>
              <a:gd name="connsiteX4" fmla="*/ 0 w 4786312"/>
              <a:gd name="connsiteY4" fmla="*/ 2071688 h 2071688"/>
              <a:gd name="connsiteX0" fmla="*/ 4786312 w 4786312"/>
              <a:gd name="connsiteY0" fmla="*/ 0 h 2071688"/>
              <a:gd name="connsiteX1" fmla="*/ 3662362 w 4786312"/>
              <a:gd name="connsiteY1" fmla="*/ 414338 h 2071688"/>
              <a:gd name="connsiteX2" fmla="*/ 2366962 w 4786312"/>
              <a:gd name="connsiteY2" fmla="*/ 962026 h 2071688"/>
              <a:gd name="connsiteX3" fmla="*/ 1295400 w 4786312"/>
              <a:gd name="connsiteY3" fmla="*/ 1462088 h 2071688"/>
              <a:gd name="connsiteX4" fmla="*/ 0 w 4786312"/>
              <a:gd name="connsiteY4" fmla="*/ 2071688 h 20716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86312" h="2071688">
                <a:moveTo>
                  <a:pt x="4786312" y="0"/>
                </a:moveTo>
                <a:cubicBezTo>
                  <a:pt x="4443412" y="121841"/>
                  <a:pt x="4065587" y="254000"/>
                  <a:pt x="3662362" y="414338"/>
                </a:cubicBezTo>
                <a:cubicBezTo>
                  <a:pt x="3259137" y="574676"/>
                  <a:pt x="2718594" y="796926"/>
                  <a:pt x="2366962" y="962026"/>
                </a:cubicBezTo>
                <a:lnTo>
                  <a:pt x="1295400" y="1462088"/>
                </a:lnTo>
                <a:lnTo>
                  <a:pt x="0" y="2071688"/>
                </a:lnTo>
              </a:path>
            </a:pathLst>
          </a:custGeom>
          <a:no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54253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1000"/>
                                        <p:tgtEl>
                                          <p:spTgt spid="13"/>
                                        </p:tgtEl>
                                      </p:cBhvr>
                                    </p:animEffect>
                                  </p:childTnLst>
                                </p:cTn>
                              </p:par>
                            </p:childTnLst>
                          </p:cTn>
                        </p:par>
                        <p:par>
                          <p:cTn id="12" fill="hold">
                            <p:stCondLst>
                              <p:cond delay="2000"/>
                            </p:stCondLst>
                            <p:childTnLst>
                              <p:par>
                                <p:cTn id="13" presetID="22" presetClass="entr" presetSubtype="1" fill="hold"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up)">
                                      <p:cBhvr>
                                        <p:cTn id="15" dur="2000"/>
                                        <p:tgtEl>
                                          <p:spTgt spid="6"/>
                                        </p:tgtEl>
                                      </p:cBhvr>
                                    </p:animEffect>
                                  </p:childTnLst>
                                </p:cTn>
                              </p:par>
                            </p:childTnLst>
                          </p:cTn>
                        </p:par>
                        <p:par>
                          <p:cTn id="16" fill="hold">
                            <p:stCondLst>
                              <p:cond delay="4000"/>
                            </p:stCondLst>
                            <p:childTnLst>
                              <p:par>
                                <p:cTn id="17" presetID="22" presetClass="entr" presetSubtype="1"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up)">
                                      <p:cBhvr>
                                        <p:cTn id="19" dur="1000"/>
                                        <p:tgtEl>
                                          <p:spTgt spid="12"/>
                                        </p:tgtEl>
                                      </p:cBhvr>
                                    </p:animEffect>
                                  </p:childTnLst>
                                </p:cTn>
                              </p:par>
                            </p:childTnLst>
                          </p:cTn>
                        </p:par>
                        <p:par>
                          <p:cTn id="20" fill="hold">
                            <p:stCondLst>
                              <p:cond delay="5000"/>
                            </p:stCondLst>
                            <p:childTnLst>
                              <p:par>
                                <p:cTn id="21" presetID="22" presetClass="entr" presetSubtype="4" fill="hold" grpId="0" nodeType="after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wipe(down)">
                                      <p:cBhvr>
                                        <p:cTn id="23" dur="1000"/>
                                        <p:tgtEl>
                                          <p:spTgt spid="5"/>
                                        </p:tgtEl>
                                      </p:cBhvr>
                                    </p:animEffect>
                                  </p:childTnLst>
                                </p:cTn>
                              </p:par>
                            </p:childTnLst>
                          </p:cTn>
                        </p:par>
                        <p:par>
                          <p:cTn id="24" fill="hold">
                            <p:stCondLst>
                              <p:cond delay="6000"/>
                            </p:stCondLst>
                            <p:childTnLst>
                              <p:par>
                                <p:cTn id="25" presetID="22" presetClass="entr" presetSubtype="2" fill="hold" grpId="0" nodeType="after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wipe(right)">
                                      <p:cBhvr>
                                        <p:cTn id="27" dur="1000"/>
                                        <p:tgtEl>
                                          <p:spTgt spid="3"/>
                                        </p:tgtEl>
                                      </p:cBhvr>
                                    </p:animEffect>
                                  </p:childTnLst>
                                </p:cTn>
                              </p:par>
                            </p:childTnLst>
                          </p:cTn>
                        </p:par>
                        <p:par>
                          <p:cTn id="28" fill="hold">
                            <p:stCondLst>
                              <p:cond delay="7000"/>
                            </p:stCondLst>
                            <p:childTnLst>
                              <p:par>
                                <p:cTn id="29" presetID="22" presetClass="entr" presetSubtype="8"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ipe(left)">
                                      <p:cBhvr>
                                        <p:cTn id="31" dur="1000"/>
                                        <p:tgtEl>
                                          <p:spTgt spid="9"/>
                                        </p:tgtEl>
                                      </p:cBhvr>
                                    </p:animEffect>
                                  </p:childTnLst>
                                </p:cTn>
                              </p:par>
                            </p:childTnLst>
                          </p:cTn>
                        </p:par>
                        <p:par>
                          <p:cTn id="32" fill="hold">
                            <p:stCondLst>
                              <p:cond delay="8000"/>
                            </p:stCondLst>
                            <p:childTnLst>
                              <p:par>
                                <p:cTn id="33" presetID="22" presetClass="entr" presetSubtype="1" fill="hold" nodeType="after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wipe(up)">
                                      <p:cBhvr>
                                        <p:cTn id="35"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7" grpId="0"/>
      <p:bldP spid="9" grpId="0"/>
      <p:bldP spid="5" grpId="0" animBg="1"/>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3" name="TextBox 2"/>
          <p:cNvSpPr txBox="1"/>
          <p:nvPr/>
        </p:nvSpPr>
        <p:spPr>
          <a:xfrm>
            <a:off x="0" y="0"/>
            <a:ext cx="271462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Upper 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0" y="466724"/>
            <a:ext cx="2749758" cy="1477328"/>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Upper Reedsville consists of massive thick bedded units that show very few facies elements.</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57742" y="230832"/>
            <a:ext cx="6486258" cy="4324172"/>
          </a:xfrm>
          <a:prstGeom prst="rect">
            <a:avLst/>
          </a:prstGeom>
        </p:spPr>
      </p:pic>
      <p:sp>
        <p:nvSpPr>
          <p:cNvPr id="10" name="Rectangle 9"/>
          <p:cNvSpPr/>
          <p:nvPr/>
        </p:nvSpPr>
        <p:spPr>
          <a:xfrm>
            <a:off x="0" y="3704539"/>
            <a:ext cx="2749758" cy="369332"/>
          </a:xfrm>
          <a:prstGeom prst="rect">
            <a:avLst/>
          </a:prstGeom>
        </p:spPr>
        <p:txBody>
          <a:bodyPr wrap="square">
            <a:spAutoFit/>
          </a:bodyPr>
          <a:lstStyle/>
          <a:p>
            <a:r>
              <a:rPr lang="en-US" i="1" dirty="0">
                <a:latin typeface="Cheltenhm BT" panose="02040603050505020403" pitchFamily="18" charset="0"/>
              </a:rPr>
              <a:t>What we can see is:</a:t>
            </a:r>
          </a:p>
        </p:txBody>
      </p:sp>
      <p:sp>
        <p:nvSpPr>
          <p:cNvPr id="11" name="Rectangle 10"/>
          <p:cNvSpPr/>
          <p:nvPr/>
        </p:nvSpPr>
        <p:spPr>
          <a:xfrm>
            <a:off x="-35133" y="4001093"/>
            <a:ext cx="2749758" cy="646331"/>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Phosphate pebble lags marking erosion surfaces.</a:t>
            </a:r>
          </a:p>
        </p:txBody>
      </p:sp>
      <p:sp>
        <p:nvSpPr>
          <p:cNvPr id="12" name="Rectangle 11"/>
          <p:cNvSpPr/>
          <p:nvPr/>
        </p:nvSpPr>
        <p:spPr>
          <a:xfrm>
            <a:off x="-35133" y="5214215"/>
            <a:ext cx="3733800"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Occasional vertical trace fossils.</a:t>
            </a:r>
          </a:p>
        </p:txBody>
      </p:sp>
      <p:sp>
        <p:nvSpPr>
          <p:cNvPr id="13" name="Rectangle 12"/>
          <p:cNvSpPr/>
          <p:nvPr/>
        </p:nvSpPr>
        <p:spPr>
          <a:xfrm>
            <a:off x="0" y="2056803"/>
            <a:ext cx="2657742" cy="1200329"/>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In places weathering highlights variations in bedding thickness so there is a lot we cannot see.</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65800" y="1781039"/>
            <a:ext cx="3378200" cy="5067300"/>
          </a:xfrm>
          <a:prstGeom prst="rect">
            <a:avLst/>
          </a:prstGeom>
        </p:spPr>
      </p:pic>
      <p:sp>
        <p:nvSpPr>
          <p:cNvPr id="14" name="Rectangle 13"/>
          <p:cNvSpPr/>
          <p:nvPr/>
        </p:nvSpPr>
        <p:spPr>
          <a:xfrm>
            <a:off x="-35133" y="4825342"/>
            <a:ext cx="2749758"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Evidence of bioturbation</a:t>
            </a:r>
          </a:p>
        </p:txBody>
      </p:sp>
      <p:sp>
        <p:nvSpPr>
          <p:cNvPr id="16" name="Rectangle 15"/>
          <p:cNvSpPr/>
          <p:nvPr/>
        </p:nvSpPr>
        <p:spPr>
          <a:xfrm>
            <a:off x="-35133" y="5603088"/>
            <a:ext cx="5432529" cy="646331"/>
          </a:xfrm>
          <a:prstGeom prst="rect">
            <a:avLst/>
          </a:prstGeom>
        </p:spPr>
        <p:txBody>
          <a:bodyPr wrap="square">
            <a:spAutoFit/>
          </a:bodyPr>
          <a:lstStyle/>
          <a:p>
            <a:pPr marL="285750" indent="-285750">
              <a:buFont typeface="Arial" panose="020B0604020202020204" pitchFamily="34" charset="0"/>
              <a:buChar char="•"/>
            </a:pPr>
            <a:r>
              <a:rPr lang="en-US" i="1" u="sng" dirty="0" err="1">
                <a:latin typeface="Cheltenhm BT" panose="02040603050505020403" pitchFamily="18" charset="0"/>
              </a:rPr>
              <a:t>Orthorhyncula</a:t>
            </a:r>
            <a:r>
              <a:rPr lang="en-US" i="1" dirty="0">
                <a:latin typeface="Cheltenhm BT" panose="02040603050505020403" pitchFamily="18" charset="0"/>
              </a:rPr>
              <a:t> (brachiopod) beds, often accompanied by clam fossils.</a:t>
            </a:r>
          </a:p>
        </p:txBody>
      </p:sp>
      <p:sp>
        <p:nvSpPr>
          <p:cNvPr id="17" name="Rectangle 16"/>
          <p:cNvSpPr/>
          <p:nvPr/>
        </p:nvSpPr>
        <p:spPr>
          <a:xfrm>
            <a:off x="-35133" y="6268959"/>
            <a:ext cx="5432529" cy="369332"/>
          </a:xfrm>
          <a:prstGeom prst="rect">
            <a:avLst/>
          </a:prstGeom>
        </p:spPr>
        <p:txBody>
          <a:bodyPr wrap="square">
            <a:spAutoFit/>
          </a:bodyPr>
          <a:lstStyle/>
          <a:p>
            <a:pPr marL="285750" indent="-285750">
              <a:buFont typeface="Arial" panose="020B0604020202020204" pitchFamily="34" charset="0"/>
              <a:buChar char="•"/>
            </a:pPr>
            <a:r>
              <a:rPr lang="en-US" i="1" u="sng" dirty="0" err="1">
                <a:latin typeface="Cheltenhm BT" panose="02040603050505020403" pitchFamily="18" charset="0"/>
              </a:rPr>
              <a:t>Lingula</a:t>
            </a:r>
            <a:r>
              <a:rPr lang="en-US" i="1" dirty="0">
                <a:latin typeface="Cheltenhm BT" panose="02040603050505020403" pitchFamily="18" charset="0"/>
              </a:rPr>
              <a:t> found within discrete beds.</a:t>
            </a:r>
          </a:p>
        </p:txBody>
      </p:sp>
    </p:spTree>
    <p:extLst>
      <p:ext uri="{BB962C8B-B14F-4D97-AF65-F5344CB8AC3E}">
        <p14:creationId xmlns:p14="http://schemas.microsoft.com/office/powerpoint/2010/main" val="3300821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left)">
                                      <p:cBhvr>
                                        <p:cTn id="12" dur="10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left)">
                                      <p:cBhvr>
                                        <p:cTn id="17" dur="1000"/>
                                        <p:tgtEl>
                                          <p:spTgt spid="10"/>
                                        </p:tgtEl>
                                      </p:cBhvr>
                                    </p:animEffect>
                                  </p:childTnLst>
                                </p:cTn>
                              </p:par>
                            </p:childTnLst>
                          </p:cTn>
                        </p:par>
                        <p:par>
                          <p:cTn id="18" fill="hold">
                            <p:stCondLst>
                              <p:cond delay="1000"/>
                            </p:stCondLst>
                            <p:childTnLst>
                              <p:par>
                                <p:cTn id="19" presetID="22" presetClass="entr" presetSubtype="8" fill="hold" grpId="0" nodeType="after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wipe(left)">
                                      <p:cBhvr>
                                        <p:cTn id="21" dur="10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wipe(left)">
                                      <p:cBhvr>
                                        <p:cTn id="26" dur="10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wipe(left)">
                                      <p:cBhvr>
                                        <p:cTn id="31" dur="1000"/>
                                        <p:tgtEl>
                                          <p:spTgt spid="12"/>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wipe(left)">
                                      <p:cBhvr>
                                        <p:cTn id="36" dur="1000"/>
                                        <p:tgtEl>
                                          <p:spTgt spid="16"/>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wipe(left)">
                                      <p:cBhvr>
                                        <p:cTn id="41"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P spid="11" grpId="0"/>
      <p:bldP spid="12" grpId="0"/>
      <p:bldP spid="13" grpId="0"/>
      <p:bldP spid="14" grpId="0"/>
      <p:bldP spid="16" grpId="0"/>
      <p:bldP spid="17"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271462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Upper 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257174" y="392668"/>
            <a:ext cx="8372475"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In some places there are hints of hummocky cross stratification but it is vague.</a:t>
            </a:r>
          </a:p>
        </p:txBody>
      </p:sp>
    </p:spTree>
    <p:extLst>
      <p:ext uri="{BB962C8B-B14F-4D97-AF65-F5344CB8AC3E}">
        <p14:creationId xmlns:p14="http://schemas.microsoft.com/office/powerpoint/2010/main" val="319007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271462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Upper 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257174" y="392668"/>
            <a:ext cx="8372475" cy="338554"/>
          </a:xfrm>
          <a:prstGeom prst="rect">
            <a:avLst/>
          </a:prstGeom>
        </p:spPr>
        <p:txBody>
          <a:bodyPr wrap="square">
            <a:spAutoFit/>
          </a:bodyPr>
          <a:lstStyle/>
          <a:p>
            <a:pPr marL="285750" indent="-285750">
              <a:buFont typeface="Arial" panose="020B0604020202020204" pitchFamily="34" charset="0"/>
              <a:buChar char="•"/>
            </a:pPr>
            <a:r>
              <a:rPr lang="en-US" sz="1600" i="1" dirty="0">
                <a:latin typeface="Cheltenhm BT" panose="02040603050505020403" pitchFamily="18" charset="0"/>
              </a:rPr>
              <a:t>But as we move into the base of the Oswego we find unidirectional, upper-lower, cross beds</a:t>
            </a:r>
          </a:p>
        </p:txBody>
      </p:sp>
    </p:spTree>
    <p:extLst>
      <p:ext uri="{BB962C8B-B14F-4D97-AF65-F5344CB8AC3E}">
        <p14:creationId xmlns:p14="http://schemas.microsoft.com/office/powerpoint/2010/main" val="3126885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271462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Upper 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257174" y="392668"/>
            <a:ext cx="8372475" cy="369332"/>
          </a:xfrm>
          <a:prstGeom prst="rect">
            <a:avLst/>
          </a:prstGeom>
        </p:spPr>
        <p:txBody>
          <a:bodyPr wrap="square">
            <a:spAutoFit/>
          </a:bodyPr>
          <a:lstStyle/>
          <a:p>
            <a:pPr marL="285750" indent="-285750">
              <a:buFont typeface="Arial" panose="020B0604020202020204" pitchFamily="34" charset="0"/>
              <a:buChar char="•"/>
            </a:pPr>
            <a:r>
              <a:rPr lang="en-US" i="1" u="sng" dirty="0" err="1">
                <a:latin typeface="Cheltenhm BT" panose="02040603050505020403" pitchFamily="18" charset="0"/>
              </a:rPr>
              <a:t>Orthorhyncula</a:t>
            </a:r>
            <a:r>
              <a:rPr lang="en-US" i="1" dirty="0">
                <a:latin typeface="Cheltenhm BT" panose="02040603050505020403" pitchFamily="18" charset="0"/>
              </a:rPr>
              <a:t> Zone: a most distinctive unit absolutely packed with brachiopods.</a:t>
            </a:r>
          </a:p>
        </p:txBody>
      </p:sp>
      <p:sp>
        <p:nvSpPr>
          <p:cNvPr id="5" name="Rectangle 4"/>
          <p:cNvSpPr/>
          <p:nvPr/>
        </p:nvSpPr>
        <p:spPr>
          <a:xfrm>
            <a:off x="0" y="5934670"/>
            <a:ext cx="9144000" cy="923330"/>
          </a:xfrm>
          <a:prstGeom prst="rect">
            <a:avLst/>
          </a:prstGeom>
          <a:solidFill>
            <a:schemeClr val="tx1"/>
          </a:solidFill>
        </p:spPr>
        <p:txBody>
          <a:bodyPr wrap="square">
            <a:spAutoFit/>
          </a:bodyPr>
          <a:lstStyle/>
          <a:p>
            <a:pPr marL="285750" indent="-285750" algn="ctr">
              <a:buFont typeface="Arial" panose="020B0604020202020204" pitchFamily="34" charset="0"/>
              <a:buChar char="•"/>
            </a:pPr>
            <a:r>
              <a:rPr lang="en-US" i="1" dirty="0">
                <a:solidFill>
                  <a:srgbClr val="FFFF00"/>
                </a:solidFill>
                <a:latin typeface="Cheltenhm BT" panose="02040603050505020403" pitchFamily="18" charset="0"/>
              </a:rPr>
              <a:t>The </a:t>
            </a:r>
            <a:r>
              <a:rPr lang="en-US" i="1" u="sng" dirty="0" err="1">
                <a:solidFill>
                  <a:srgbClr val="FFFF00"/>
                </a:solidFill>
                <a:latin typeface="Cheltenhm BT" panose="02040603050505020403" pitchFamily="18" charset="0"/>
              </a:rPr>
              <a:t>Orthorhyncula</a:t>
            </a:r>
            <a:r>
              <a:rPr lang="en-US" i="1" dirty="0">
                <a:solidFill>
                  <a:srgbClr val="FFFF00"/>
                </a:solidFill>
                <a:latin typeface="Cheltenhm BT" panose="02040603050505020403" pitchFamily="18" charset="0"/>
              </a:rPr>
              <a:t> zone consists of about 10 m of gray to olive-gray mudstone that weathers into distinctive blocky shale, with beds of siltstones and thin beds of sandstone exhibiting abundant </a:t>
            </a:r>
            <a:r>
              <a:rPr lang="en-US" i="1" u="sng" dirty="0" err="1">
                <a:solidFill>
                  <a:srgbClr val="FFFF00"/>
                </a:solidFill>
                <a:latin typeface="Cheltenhm BT" panose="02040603050505020403" pitchFamily="18" charset="0"/>
              </a:rPr>
              <a:t>Orthorhynchula</a:t>
            </a:r>
            <a:r>
              <a:rPr lang="en-US" i="1" dirty="0">
                <a:solidFill>
                  <a:srgbClr val="FFFF00"/>
                </a:solidFill>
                <a:latin typeface="Cheltenhm BT" panose="02040603050505020403" pitchFamily="18" charset="0"/>
              </a:rPr>
              <a:t> molds, and less abundant </a:t>
            </a:r>
            <a:r>
              <a:rPr lang="en-US" i="1" u="sng" dirty="0" err="1">
                <a:solidFill>
                  <a:srgbClr val="FFFF00"/>
                </a:solidFill>
                <a:latin typeface="Cheltenhm BT" panose="02040603050505020403" pitchFamily="18" charset="0"/>
              </a:rPr>
              <a:t>Lingula</a:t>
            </a:r>
            <a:r>
              <a:rPr lang="en-US" i="1" dirty="0">
                <a:solidFill>
                  <a:srgbClr val="FFFF00"/>
                </a:solidFill>
                <a:latin typeface="Cheltenhm BT" panose="02040603050505020403" pitchFamily="18" charset="0"/>
              </a:rPr>
              <a:t> within discrete beds.</a:t>
            </a:r>
          </a:p>
        </p:txBody>
      </p:sp>
    </p:spTree>
    <p:extLst>
      <p:ext uri="{BB962C8B-B14F-4D97-AF65-F5344CB8AC3E}">
        <p14:creationId xmlns:p14="http://schemas.microsoft.com/office/powerpoint/2010/main" val="2041886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271462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Upper 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257174" y="392668"/>
            <a:ext cx="8372475"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Packed </a:t>
            </a:r>
            <a:r>
              <a:rPr lang="en-US" i="1" u="sng" dirty="0" err="1">
                <a:latin typeface="Cheltenhm BT" panose="02040603050505020403" pitchFamily="18" charset="0"/>
              </a:rPr>
              <a:t>Orthorhyncula</a:t>
            </a:r>
            <a:r>
              <a:rPr lang="en-US" i="1" dirty="0">
                <a:latin typeface="Cheltenhm BT" panose="02040603050505020403" pitchFamily="18" charset="0"/>
              </a:rPr>
              <a:t> (brachiopod) zone</a:t>
            </a:r>
          </a:p>
        </p:txBody>
      </p:sp>
      <p:cxnSp>
        <p:nvCxnSpPr>
          <p:cNvPr id="6" name="Straight Connector 5"/>
          <p:cNvCxnSpPr/>
          <p:nvPr/>
        </p:nvCxnSpPr>
        <p:spPr>
          <a:xfrm>
            <a:off x="1757575" y="743110"/>
            <a:ext cx="369608" cy="4608536"/>
          </a:xfrm>
          <a:prstGeom prst="line">
            <a:avLst/>
          </a:prstGeom>
          <a:ln w="12700">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1757575" y="762000"/>
            <a:ext cx="2034779" cy="2731971"/>
          </a:xfrm>
          <a:prstGeom prst="line">
            <a:avLst/>
          </a:prstGeom>
          <a:ln w="12700">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757575" y="762000"/>
            <a:ext cx="4826105" cy="2048577"/>
          </a:xfrm>
          <a:prstGeom prst="line">
            <a:avLst/>
          </a:prstGeom>
          <a:ln w="12700">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4126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par>
                          <p:cTn id="8" fill="hold">
                            <p:stCondLst>
                              <p:cond delay="1000"/>
                            </p:stCondLst>
                            <p:childTnLst>
                              <p:par>
                                <p:cTn id="9" presetID="22" presetClass="entr" presetSubtype="1"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1000"/>
                                        <p:tgtEl>
                                          <p:spTgt spid="6"/>
                                        </p:tgtEl>
                                      </p:cBhvr>
                                    </p:animEffect>
                                  </p:childTnLst>
                                </p:cTn>
                              </p:par>
                              <p:par>
                                <p:cTn id="12" presetID="22" presetClass="entr" presetSubtype="1" fill="hold" nodeType="with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up)">
                                      <p:cBhvr>
                                        <p:cTn id="14" dur="1000"/>
                                        <p:tgtEl>
                                          <p:spTgt spid="8"/>
                                        </p:tgtEl>
                                      </p:cBhvr>
                                    </p:animEffect>
                                  </p:childTnLst>
                                </p:cTn>
                              </p:par>
                              <p:par>
                                <p:cTn id="15" presetID="22" presetClass="entr" presetSubtype="1"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up)">
                                      <p:cBhvr>
                                        <p:cTn id="1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3" name="TextBox 2"/>
          <p:cNvSpPr txBox="1"/>
          <p:nvPr/>
        </p:nvSpPr>
        <p:spPr>
          <a:xfrm>
            <a:off x="0" y="0"/>
            <a:ext cx="271462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Upper 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257174" y="392668"/>
            <a:ext cx="8372475" cy="646331"/>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The </a:t>
            </a:r>
            <a:r>
              <a:rPr lang="en-US" i="1" u="sng" dirty="0" err="1">
                <a:latin typeface="Cheltenhm BT" panose="02040603050505020403" pitchFamily="18" charset="0"/>
              </a:rPr>
              <a:t>Orthorhyncula</a:t>
            </a:r>
            <a:r>
              <a:rPr lang="en-US" i="1" dirty="0">
                <a:latin typeface="Cheltenhm BT" panose="02040603050505020403" pitchFamily="18" charset="0"/>
              </a:rPr>
              <a:t> zone is probably like an oyster shoal, massive packed communities of animals living scrunched together.</a:t>
            </a:r>
          </a:p>
        </p:txBody>
      </p:sp>
      <p:pic>
        <p:nvPicPr>
          <p:cNvPr id="6" name="Picture 5"/>
          <p:cNvPicPr>
            <a:picLocks noChangeAspect="1"/>
          </p:cNvPicPr>
          <p:nvPr/>
        </p:nvPicPr>
        <p:blipFill>
          <a:blip r:embed="rId2"/>
          <a:stretch>
            <a:fillRect/>
          </a:stretch>
        </p:blipFill>
        <p:spPr>
          <a:xfrm>
            <a:off x="0" y="995362"/>
            <a:ext cx="3771900" cy="3332318"/>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1900" y="995362"/>
            <a:ext cx="5372100" cy="5372100"/>
          </a:xfrm>
          <a:prstGeom prst="rect">
            <a:avLst/>
          </a:prstGeom>
        </p:spPr>
      </p:pic>
      <p:sp>
        <p:nvSpPr>
          <p:cNvPr id="8" name="Rectangle 7"/>
          <p:cNvSpPr/>
          <p:nvPr/>
        </p:nvSpPr>
        <p:spPr>
          <a:xfrm>
            <a:off x="0" y="4424241"/>
            <a:ext cx="3771900" cy="923330"/>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This would indicate that the </a:t>
            </a:r>
            <a:r>
              <a:rPr lang="en-US" i="1" u="sng" dirty="0" err="1">
                <a:latin typeface="Cheltenhm BT" panose="02040603050505020403" pitchFamily="18" charset="0"/>
              </a:rPr>
              <a:t>Orthorhyncula</a:t>
            </a:r>
            <a:r>
              <a:rPr lang="en-US" i="1" dirty="0">
                <a:latin typeface="Cheltenhm BT" panose="02040603050505020403" pitchFamily="18" charset="0"/>
              </a:rPr>
              <a:t> zone is a shoreline or nearshore deposit.</a:t>
            </a:r>
          </a:p>
        </p:txBody>
      </p:sp>
      <p:sp>
        <p:nvSpPr>
          <p:cNvPr id="9" name="Rectangle 8"/>
          <p:cNvSpPr/>
          <p:nvPr/>
        </p:nvSpPr>
        <p:spPr>
          <a:xfrm>
            <a:off x="0" y="5347571"/>
            <a:ext cx="3771900" cy="1200329"/>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There is nothing equivalent in the Brocks Gap or </a:t>
            </a:r>
            <a:r>
              <a:rPr lang="en-US" i="1" dirty="0" err="1">
                <a:latin typeface="Cheltenhm BT" panose="02040603050505020403" pitchFamily="18" charset="0"/>
              </a:rPr>
              <a:t>Massanutten</a:t>
            </a:r>
            <a:r>
              <a:rPr lang="en-US" i="1" dirty="0">
                <a:latin typeface="Cheltenhm BT" panose="02040603050505020403" pitchFamily="18" charset="0"/>
              </a:rPr>
              <a:t> section to correlate with although it is common through the Valley and Ridge.</a:t>
            </a:r>
          </a:p>
        </p:txBody>
      </p:sp>
    </p:spTree>
    <p:extLst>
      <p:ext uri="{BB962C8B-B14F-4D97-AF65-F5344CB8AC3E}">
        <p14:creationId xmlns:p14="http://schemas.microsoft.com/office/powerpoint/2010/main" val="4159456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1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3" name="TextBox 2"/>
          <p:cNvSpPr txBox="1"/>
          <p:nvPr/>
        </p:nvSpPr>
        <p:spPr>
          <a:xfrm>
            <a:off x="0" y="0"/>
            <a:ext cx="271462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Upper Reedsville</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257174" y="392668"/>
            <a:ext cx="8372475" cy="646331"/>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Toward the top the Reedsville begins to </a:t>
            </a:r>
            <a:r>
              <a:rPr lang="en-US" i="1" dirty="0" err="1">
                <a:latin typeface="Cheltenhm BT" panose="02040603050505020403" pitchFamily="18" charset="0"/>
              </a:rPr>
              <a:t>interbed</a:t>
            </a:r>
            <a:r>
              <a:rPr lang="en-US" i="1" dirty="0">
                <a:latin typeface="Cheltenhm BT" panose="02040603050505020403" pitchFamily="18" charset="0"/>
              </a:rPr>
              <a:t> with cross bedded Oswego </a:t>
            </a:r>
            <a:r>
              <a:rPr lang="en-US" i="1" dirty="0" err="1">
                <a:latin typeface="Cheltenhm BT" panose="02040603050505020403" pitchFamily="18" charset="0"/>
              </a:rPr>
              <a:t>facies</a:t>
            </a:r>
            <a:r>
              <a:rPr lang="en-US" i="1" dirty="0">
                <a:latin typeface="Cheltenhm BT" panose="02040603050505020403" pitchFamily="18" charset="0"/>
              </a:rPr>
              <a:t> sandstones. The transition is gradual.</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4501" y="1154668"/>
            <a:ext cx="8554998" cy="5703332"/>
          </a:xfrm>
          <a:prstGeom prst="rect">
            <a:avLst/>
          </a:prstGeom>
        </p:spPr>
      </p:pic>
      <p:cxnSp>
        <p:nvCxnSpPr>
          <p:cNvPr id="6" name="Straight Connector 5"/>
          <p:cNvCxnSpPr>
            <a:cxnSpLocks/>
          </p:cNvCxnSpPr>
          <p:nvPr/>
        </p:nvCxnSpPr>
        <p:spPr>
          <a:xfrm flipH="1">
            <a:off x="4286250" y="854333"/>
            <a:ext cx="166007" cy="3308092"/>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9" name="Straight Connector 8"/>
          <p:cNvCxnSpPr>
            <a:cxnSpLocks/>
          </p:cNvCxnSpPr>
          <p:nvPr/>
        </p:nvCxnSpPr>
        <p:spPr>
          <a:xfrm flipH="1">
            <a:off x="1924051" y="854333"/>
            <a:ext cx="2528206" cy="2126992"/>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60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par>
                          <p:cTn id="8" fill="hold">
                            <p:stCondLst>
                              <p:cond delay="1000"/>
                            </p:stCondLst>
                            <p:childTnLst>
                              <p:par>
                                <p:cTn id="9" presetID="22" presetClass="entr" presetSubtype="1"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1000"/>
                                        <p:tgtEl>
                                          <p:spTgt spid="6"/>
                                        </p:tgtEl>
                                      </p:cBhvr>
                                    </p:animEffect>
                                  </p:childTnLst>
                                </p:cTn>
                              </p:par>
                              <p:par>
                                <p:cTn id="12" presetID="22" presetClass="entr" presetSubtype="1" fill="hold" nodeType="with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wipe(up)">
                                      <p:cBhvr>
                                        <p:cTn id="14"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00">
            <a:alpha val="49000"/>
          </a:srgbClr>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cstate="print">
            <a:extLst>
              <a:ext uri="{28A0092B-C50C-407E-A947-70E740481C1C}">
                <a14:useLocalDpi xmlns:a14="http://schemas.microsoft.com/office/drawing/2010/main" val="0"/>
              </a:ext>
            </a:extLst>
          </a:blip>
          <a:srcRect b="14375"/>
          <a:stretch/>
        </p:blipFill>
        <p:spPr>
          <a:xfrm>
            <a:off x="0" y="1644133"/>
            <a:ext cx="9144000" cy="5219700"/>
          </a:xfrm>
          <a:prstGeom prst="rect">
            <a:avLst/>
          </a:prstGeom>
        </p:spPr>
      </p:pic>
      <p:sp>
        <p:nvSpPr>
          <p:cNvPr id="13" name="TextBox 12"/>
          <p:cNvSpPr txBox="1"/>
          <p:nvPr/>
        </p:nvSpPr>
        <p:spPr>
          <a:xfrm>
            <a:off x="2593705" y="310767"/>
            <a:ext cx="3956589"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w="3175">
                  <a:solidFill>
                    <a:prstClr val="black"/>
                  </a:solidFill>
                </a:ln>
                <a:solidFill>
                  <a:srgbClr val="FF0000"/>
                </a:solidFill>
                <a:effectLst/>
                <a:uLnTx/>
                <a:uFillTx/>
                <a:latin typeface="Britannic Bold" panose="020B0903060703020204" pitchFamily="34" charset="0"/>
                <a:ea typeface="+mn-ea"/>
                <a:cs typeface="+mn-cs"/>
              </a:rPr>
              <a:t>Oswego Fm.</a:t>
            </a:r>
          </a:p>
        </p:txBody>
      </p:sp>
      <p:sp>
        <p:nvSpPr>
          <p:cNvPr id="7" name="TextBox 6"/>
          <p:cNvSpPr txBox="1"/>
          <p:nvPr/>
        </p:nvSpPr>
        <p:spPr>
          <a:xfrm>
            <a:off x="92032" y="1100560"/>
            <a:ext cx="5003346"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rPr>
              <a:t>Moving up section and up the road</a:t>
            </a:r>
          </a:p>
        </p:txBody>
      </p:sp>
    </p:spTree>
    <p:extLst>
      <p:ext uri="{BB962C8B-B14F-4D97-AF65-F5344CB8AC3E}">
        <p14:creationId xmlns:p14="http://schemas.microsoft.com/office/powerpoint/2010/main" val="1828246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36901" y="2352675"/>
            <a:ext cx="6007098" cy="4505324"/>
          </a:xfrm>
          <a:prstGeom prst="rect">
            <a:avLst/>
          </a:prstGeom>
        </p:spPr>
      </p:pic>
      <p:sp>
        <p:nvSpPr>
          <p:cNvPr id="4" name="TextBox 3"/>
          <p:cNvSpPr txBox="1"/>
          <p:nvPr/>
        </p:nvSpPr>
        <p:spPr>
          <a:xfrm>
            <a:off x="-1" y="0"/>
            <a:ext cx="4668253" cy="461665"/>
          </a:xfrm>
          <a:prstGeom prst="rect">
            <a:avLst/>
          </a:prstGeom>
          <a:noFill/>
        </p:spPr>
        <p:txBody>
          <a:bodyPr wrap="square" rtlCol="0">
            <a:spAutoFit/>
          </a:bodyPr>
          <a:lstStyle/>
          <a:p>
            <a:pPr lvl="0" indent="173038">
              <a:defRPr/>
            </a:pPr>
            <a:r>
              <a:rPr lang="en-US" sz="2400" noProof="0" dirty="0">
                <a:ln w="3175">
                  <a:solidFill>
                    <a:prstClr val="black"/>
                  </a:solidFill>
                </a:ln>
                <a:solidFill>
                  <a:srgbClr val="FF0000"/>
                </a:solidFill>
                <a:latin typeface="Cheltenhm BT" panose="02040603050505020403" pitchFamily="18" charset="0"/>
              </a:rPr>
              <a:t>Oswego: at Cooper Mountain</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5" name="Rectangle 4"/>
          <p:cNvSpPr/>
          <p:nvPr/>
        </p:nvSpPr>
        <p:spPr>
          <a:xfrm>
            <a:off x="0" y="1090014"/>
            <a:ext cx="8839200" cy="646331"/>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Light brown to gray, medium to fine-grained sandstone (</a:t>
            </a:r>
            <a:r>
              <a:rPr lang="en-US" i="1" dirty="0" err="1">
                <a:latin typeface="Cheltenhm BT" panose="02040603050505020403" pitchFamily="18" charset="0"/>
              </a:rPr>
              <a:t>sublitharenite</a:t>
            </a:r>
            <a:r>
              <a:rPr lang="en-US" i="1" dirty="0">
                <a:latin typeface="Cheltenhm BT" panose="02040603050505020403" pitchFamily="18" charset="0"/>
              </a:rPr>
              <a:t> and less common lithic wacke), with interbedded siltstone and shale. </a:t>
            </a:r>
            <a:endParaRPr lang="en-US" i="1" dirty="0"/>
          </a:p>
        </p:txBody>
      </p:sp>
      <p:sp>
        <p:nvSpPr>
          <p:cNvPr id="7" name="Rectangle 6"/>
          <p:cNvSpPr/>
          <p:nvPr/>
        </p:nvSpPr>
        <p:spPr>
          <a:xfrm>
            <a:off x="0" y="2261573"/>
            <a:ext cx="3136901" cy="369332"/>
          </a:xfrm>
          <a:prstGeom prst="rect">
            <a:avLst/>
          </a:prstGeom>
        </p:spPr>
        <p:txBody>
          <a:bodyPr wrap="square">
            <a:spAutoFit/>
          </a:bodyPr>
          <a:lstStyle/>
          <a:p>
            <a:r>
              <a:rPr lang="en-US" i="1" dirty="0">
                <a:latin typeface="Cheltenhm BT" panose="02040603050505020403" pitchFamily="18" charset="0"/>
              </a:rPr>
              <a:t> QFL in order of abundance:</a:t>
            </a:r>
            <a:endParaRPr lang="en-US" i="1" dirty="0"/>
          </a:p>
        </p:txBody>
      </p:sp>
      <p:sp>
        <p:nvSpPr>
          <p:cNvPr id="8" name="Rectangle 7"/>
          <p:cNvSpPr/>
          <p:nvPr/>
        </p:nvSpPr>
        <p:spPr>
          <a:xfrm>
            <a:off x="117476" y="5257922"/>
            <a:ext cx="3019425" cy="923330"/>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Quartz abundance increases upward in section (maturing upward). </a:t>
            </a:r>
            <a:endParaRPr lang="en-US" i="1" dirty="0"/>
          </a:p>
        </p:txBody>
      </p:sp>
      <p:sp>
        <p:nvSpPr>
          <p:cNvPr id="9" name="Rectangle 8"/>
          <p:cNvSpPr/>
          <p:nvPr/>
        </p:nvSpPr>
        <p:spPr>
          <a:xfrm>
            <a:off x="0" y="1804088"/>
            <a:ext cx="8839201"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Well bedded and cross-bedded. Beds usually </a:t>
            </a:r>
            <a:r>
              <a:rPr lang="en-US" i="1" dirty="0" err="1">
                <a:latin typeface="Cheltenhm BT" panose="02040603050505020403" pitchFamily="18" charset="0"/>
              </a:rPr>
              <a:t>dm</a:t>
            </a:r>
            <a:r>
              <a:rPr lang="en-US" i="1" dirty="0">
                <a:latin typeface="Cheltenhm BT" panose="02040603050505020403" pitchFamily="18" charset="0"/>
              </a:rPr>
              <a:t> in thickness.</a:t>
            </a:r>
            <a:endParaRPr lang="en-US" i="1" dirty="0"/>
          </a:p>
        </p:txBody>
      </p:sp>
      <p:sp>
        <p:nvSpPr>
          <p:cNvPr id="10" name="Rectangle 9"/>
          <p:cNvSpPr/>
          <p:nvPr/>
        </p:nvSpPr>
        <p:spPr>
          <a:xfrm>
            <a:off x="0" y="461665"/>
            <a:ext cx="8839200" cy="646331"/>
          </a:xfrm>
          <a:prstGeom prst="rect">
            <a:avLst/>
          </a:prstGeom>
        </p:spPr>
        <p:txBody>
          <a:bodyPr wrap="square">
            <a:spAutoFit/>
          </a:bodyPr>
          <a:lstStyle/>
          <a:p>
            <a:r>
              <a:rPr lang="en-US" i="1" dirty="0">
                <a:latin typeface="Cheltenhm BT" panose="02040603050505020403" pitchFamily="18" charset="0"/>
              </a:rPr>
              <a:t>The best exposure of the Oswego is at Brock’s Gap in field trip 3, where it is thickest, and much of what is there applies to Germany Valley.  Below is the Germany Valley description.</a:t>
            </a:r>
            <a:endParaRPr lang="en-US" i="1" dirty="0"/>
          </a:p>
        </p:txBody>
      </p:sp>
      <p:sp>
        <p:nvSpPr>
          <p:cNvPr id="11" name="Rectangle 10"/>
          <p:cNvSpPr/>
          <p:nvPr/>
        </p:nvSpPr>
        <p:spPr>
          <a:xfrm>
            <a:off x="117476" y="6193652"/>
            <a:ext cx="3019425" cy="646331"/>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Contains rare trace fossils including </a:t>
            </a:r>
            <a:r>
              <a:rPr lang="en-US" i="1" u="sng" dirty="0" err="1">
                <a:latin typeface="Cheltenhm BT" panose="02040603050505020403" pitchFamily="18" charset="0"/>
              </a:rPr>
              <a:t>Skolithus</a:t>
            </a:r>
            <a:r>
              <a:rPr lang="en-US" i="1" dirty="0">
                <a:latin typeface="Cheltenhm BT" panose="02040603050505020403" pitchFamily="18" charset="0"/>
              </a:rPr>
              <a:t>.</a:t>
            </a:r>
            <a:endParaRPr lang="en-US" i="1" dirty="0"/>
          </a:p>
        </p:txBody>
      </p:sp>
      <p:sp>
        <p:nvSpPr>
          <p:cNvPr id="12" name="Rectangle 11"/>
          <p:cNvSpPr/>
          <p:nvPr/>
        </p:nvSpPr>
        <p:spPr>
          <a:xfrm>
            <a:off x="433840" y="2661332"/>
            <a:ext cx="3136901" cy="2585323"/>
          </a:xfrm>
          <a:prstGeom prst="rect">
            <a:avLst/>
          </a:prstGeom>
        </p:spPr>
        <p:txBody>
          <a:bodyPr wrap="square">
            <a:spAutoFit/>
          </a:bodyPr>
          <a:lstStyle/>
          <a:p>
            <a:pPr marL="285750" indent="-285750">
              <a:buFont typeface="Wingdings" panose="05000000000000000000" pitchFamily="2" charset="2"/>
              <a:buChar char="Ø"/>
            </a:pPr>
            <a:r>
              <a:rPr lang="en-US" i="1" dirty="0">
                <a:latin typeface="Cheltenhm BT" panose="02040603050505020403" pitchFamily="18" charset="0"/>
              </a:rPr>
              <a:t>Monocrystalline </a:t>
            </a:r>
            <a:r>
              <a:rPr lang="it-IT" i="1" dirty="0">
                <a:latin typeface="Cheltenhm BT" panose="02040603050505020403" pitchFamily="18" charset="0"/>
              </a:rPr>
              <a:t>quartz, </a:t>
            </a:r>
          </a:p>
          <a:p>
            <a:pPr marL="285750" indent="-285750">
              <a:buFont typeface="Wingdings" panose="05000000000000000000" pitchFamily="2" charset="2"/>
              <a:buChar char="Ø"/>
            </a:pPr>
            <a:r>
              <a:rPr lang="it-IT" i="1" dirty="0">
                <a:latin typeface="Cheltenhm BT" panose="02040603050505020403" pitchFamily="18" charset="0"/>
              </a:rPr>
              <a:t>Polycrystalline quartz, </a:t>
            </a:r>
          </a:p>
          <a:p>
            <a:pPr marL="285750" indent="-285750">
              <a:buFont typeface="Wingdings" panose="05000000000000000000" pitchFamily="2" charset="2"/>
              <a:buChar char="Ø"/>
            </a:pPr>
            <a:r>
              <a:rPr lang="it-IT" i="1" dirty="0">
                <a:latin typeface="Cheltenhm BT" panose="02040603050505020403" pitchFamily="18" charset="0"/>
              </a:rPr>
              <a:t>Sedimentary rock </a:t>
            </a:r>
            <a:r>
              <a:rPr lang="en-US" i="1" dirty="0">
                <a:latin typeface="Cheltenhm BT" panose="02040603050505020403" pitchFamily="18" charset="0"/>
              </a:rPr>
              <a:t>fragments,</a:t>
            </a:r>
          </a:p>
          <a:p>
            <a:pPr marL="285750" indent="-285750">
              <a:buFont typeface="Wingdings" panose="05000000000000000000" pitchFamily="2" charset="2"/>
              <a:buChar char="Ø"/>
            </a:pPr>
            <a:r>
              <a:rPr lang="en-US" i="1" dirty="0">
                <a:latin typeface="Cheltenhm BT" panose="02040603050505020403" pitchFamily="18" charset="0"/>
              </a:rPr>
              <a:t>Metamorphic rock fragments, </a:t>
            </a:r>
          </a:p>
          <a:p>
            <a:pPr marL="285750" indent="-285750">
              <a:buFont typeface="Wingdings" panose="05000000000000000000" pitchFamily="2" charset="2"/>
              <a:buChar char="Ø"/>
            </a:pPr>
            <a:r>
              <a:rPr lang="en-US" i="1" dirty="0" err="1">
                <a:latin typeface="Cheltenhm BT" panose="02040603050505020403" pitchFamily="18" charset="0"/>
              </a:rPr>
              <a:t>Chert</a:t>
            </a:r>
            <a:r>
              <a:rPr lang="en-US" i="1" dirty="0">
                <a:latin typeface="Cheltenhm BT" panose="02040603050505020403" pitchFamily="18" charset="0"/>
              </a:rPr>
              <a:t>, </a:t>
            </a:r>
          </a:p>
          <a:p>
            <a:pPr marL="285750" indent="-285750">
              <a:buFont typeface="Wingdings" panose="05000000000000000000" pitchFamily="2" charset="2"/>
              <a:buChar char="Ø"/>
            </a:pPr>
            <a:r>
              <a:rPr lang="en-US" i="1" dirty="0">
                <a:latin typeface="Cheltenhm BT" panose="02040603050505020403" pitchFamily="18" charset="0"/>
              </a:rPr>
              <a:t>K Feldspar, </a:t>
            </a:r>
          </a:p>
          <a:p>
            <a:pPr marL="285750" indent="-285750">
              <a:buFont typeface="Wingdings" panose="05000000000000000000" pitchFamily="2" charset="2"/>
              <a:buChar char="Ø"/>
            </a:pPr>
            <a:r>
              <a:rPr lang="en-US" i="1" dirty="0">
                <a:latin typeface="Cheltenhm BT" panose="02040603050505020403" pitchFamily="18" charset="0"/>
              </a:rPr>
              <a:t>Igneous rock fragments </a:t>
            </a:r>
            <a:endParaRPr lang="en-US" i="1" dirty="0"/>
          </a:p>
        </p:txBody>
      </p:sp>
    </p:spTree>
    <p:extLst>
      <p:ext uri="{BB962C8B-B14F-4D97-AF65-F5344CB8AC3E}">
        <p14:creationId xmlns:p14="http://schemas.microsoft.com/office/powerpoint/2010/main" val="2121104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1000"/>
                                        <p:tgtEl>
                                          <p:spTgt spid="10"/>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10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left)">
                                      <p:cBhvr>
                                        <p:cTn id="16" dur="10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wipe(left)">
                                      <p:cBhvr>
                                        <p:cTn id="21" dur="10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2">
                                            <p:txEl>
                                              <p:pRg st="0" end="0"/>
                                            </p:txEl>
                                          </p:spTgt>
                                        </p:tgtEl>
                                        <p:attrNameLst>
                                          <p:attrName>style.visibility</p:attrName>
                                        </p:attrNameLst>
                                      </p:cBhvr>
                                      <p:to>
                                        <p:strVal val="visible"/>
                                      </p:to>
                                    </p:set>
                                    <p:animEffect transition="in" filter="wipe(left)">
                                      <p:cBhvr>
                                        <p:cTn id="26" dur="1000"/>
                                        <p:tgtEl>
                                          <p:spTgt spid="12">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12">
                                            <p:txEl>
                                              <p:pRg st="1" end="1"/>
                                            </p:txEl>
                                          </p:spTgt>
                                        </p:tgtEl>
                                        <p:attrNameLst>
                                          <p:attrName>style.visibility</p:attrName>
                                        </p:attrNameLst>
                                      </p:cBhvr>
                                      <p:to>
                                        <p:strVal val="visible"/>
                                      </p:to>
                                    </p:set>
                                    <p:animEffect transition="in" filter="wipe(left)">
                                      <p:cBhvr>
                                        <p:cTn id="31" dur="1000"/>
                                        <p:tgtEl>
                                          <p:spTgt spid="12">
                                            <p:txEl>
                                              <p:pRg st="1" end="1"/>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12">
                                            <p:txEl>
                                              <p:pRg st="2" end="2"/>
                                            </p:txEl>
                                          </p:spTgt>
                                        </p:tgtEl>
                                        <p:attrNameLst>
                                          <p:attrName>style.visibility</p:attrName>
                                        </p:attrNameLst>
                                      </p:cBhvr>
                                      <p:to>
                                        <p:strVal val="visible"/>
                                      </p:to>
                                    </p:set>
                                    <p:animEffect transition="in" filter="wipe(left)">
                                      <p:cBhvr>
                                        <p:cTn id="36" dur="1000"/>
                                        <p:tgtEl>
                                          <p:spTgt spid="12">
                                            <p:txEl>
                                              <p:pRg st="2" end="2"/>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grpId="0" nodeType="clickEffect">
                                  <p:stCondLst>
                                    <p:cond delay="0"/>
                                  </p:stCondLst>
                                  <p:childTnLst>
                                    <p:set>
                                      <p:cBhvr>
                                        <p:cTn id="40" dur="1" fill="hold">
                                          <p:stCondLst>
                                            <p:cond delay="0"/>
                                          </p:stCondLst>
                                        </p:cTn>
                                        <p:tgtEl>
                                          <p:spTgt spid="12">
                                            <p:txEl>
                                              <p:pRg st="3" end="3"/>
                                            </p:txEl>
                                          </p:spTgt>
                                        </p:tgtEl>
                                        <p:attrNameLst>
                                          <p:attrName>style.visibility</p:attrName>
                                        </p:attrNameLst>
                                      </p:cBhvr>
                                      <p:to>
                                        <p:strVal val="visible"/>
                                      </p:to>
                                    </p:set>
                                    <p:animEffect transition="in" filter="wipe(left)">
                                      <p:cBhvr>
                                        <p:cTn id="41" dur="1000"/>
                                        <p:tgtEl>
                                          <p:spTgt spid="12">
                                            <p:txEl>
                                              <p:pRg st="3" end="3"/>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grpId="0" nodeType="clickEffect">
                                  <p:stCondLst>
                                    <p:cond delay="0"/>
                                  </p:stCondLst>
                                  <p:childTnLst>
                                    <p:set>
                                      <p:cBhvr>
                                        <p:cTn id="45" dur="1" fill="hold">
                                          <p:stCondLst>
                                            <p:cond delay="0"/>
                                          </p:stCondLst>
                                        </p:cTn>
                                        <p:tgtEl>
                                          <p:spTgt spid="12">
                                            <p:txEl>
                                              <p:pRg st="4" end="4"/>
                                            </p:txEl>
                                          </p:spTgt>
                                        </p:tgtEl>
                                        <p:attrNameLst>
                                          <p:attrName>style.visibility</p:attrName>
                                        </p:attrNameLst>
                                      </p:cBhvr>
                                      <p:to>
                                        <p:strVal val="visible"/>
                                      </p:to>
                                    </p:set>
                                    <p:animEffect transition="in" filter="wipe(left)">
                                      <p:cBhvr>
                                        <p:cTn id="46" dur="1000"/>
                                        <p:tgtEl>
                                          <p:spTgt spid="12">
                                            <p:txEl>
                                              <p:pRg st="4" end="4"/>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8" fill="hold" grpId="0" nodeType="clickEffect">
                                  <p:stCondLst>
                                    <p:cond delay="0"/>
                                  </p:stCondLst>
                                  <p:childTnLst>
                                    <p:set>
                                      <p:cBhvr>
                                        <p:cTn id="50" dur="1" fill="hold">
                                          <p:stCondLst>
                                            <p:cond delay="0"/>
                                          </p:stCondLst>
                                        </p:cTn>
                                        <p:tgtEl>
                                          <p:spTgt spid="12">
                                            <p:txEl>
                                              <p:pRg st="5" end="5"/>
                                            </p:txEl>
                                          </p:spTgt>
                                        </p:tgtEl>
                                        <p:attrNameLst>
                                          <p:attrName>style.visibility</p:attrName>
                                        </p:attrNameLst>
                                      </p:cBhvr>
                                      <p:to>
                                        <p:strVal val="visible"/>
                                      </p:to>
                                    </p:set>
                                    <p:animEffect transition="in" filter="wipe(left)">
                                      <p:cBhvr>
                                        <p:cTn id="51" dur="1000"/>
                                        <p:tgtEl>
                                          <p:spTgt spid="12">
                                            <p:txEl>
                                              <p:pRg st="5" end="5"/>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8" fill="hold" grpId="0" nodeType="clickEffect">
                                  <p:stCondLst>
                                    <p:cond delay="0"/>
                                  </p:stCondLst>
                                  <p:childTnLst>
                                    <p:set>
                                      <p:cBhvr>
                                        <p:cTn id="55" dur="1" fill="hold">
                                          <p:stCondLst>
                                            <p:cond delay="0"/>
                                          </p:stCondLst>
                                        </p:cTn>
                                        <p:tgtEl>
                                          <p:spTgt spid="12">
                                            <p:txEl>
                                              <p:pRg st="6" end="6"/>
                                            </p:txEl>
                                          </p:spTgt>
                                        </p:tgtEl>
                                        <p:attrNameLst>
                                          <p:attrName>style.visibility</p:attrName>
                                        </p:attrNameLst>
                                      </p:cBhvr>
                                      <p:to>
                                        <p:strVal val="visible"/>
                                      </p:to>
                                    </p:set>
                                    <p:animEffect transition="in" filter="wipe(left)">
                                      <p:cBhvr>
                                        <p:cTn id="56" dur="1000"/>
                                        <p:tgtEl>
                                          <p:spTgt spid="12">
                                            <p:txEl>
                                              <p:pRg st="6" end="6"/>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22" presetClass="entr" presetSubtype="8" fill="hold" grpId="0" nodeType="clickEffect">
                                  <p:stCondLst>
                                    <p:cond delay="0"/>
                                  </p:stCondLst>
                                  <p:childTnLst>
                                    <p:set>
                                      <p:cBhvr>
                                        <p:cTn id="60" dur="1" fill="hold">
                                          <p:stCondLst>
                                            <p:cond delay="0"/>
                                          </p:stCondLst>
                                        </p:cTn>
                                        <p:tgtEl>
                                          <p:spTgt spid="8"/>
                                        </p:tgtEl>
                                        <p:attrNameLst>
                                          <p:attrName>style.visibility</p:attrName>
                                        </p:attrNameLst>
                                      </p:cBhvr>
                                      <p:to>
                                        <p:strVal val="visible"/>
                                      </p:to>
                                    </p:set>
                                    <p:animEffect transition="in" filter="wipe(left)">
                                      <p:cBhvr>
                                        <p:cTn id="61" dur="1000"/>
                                        <p:tgtEl>
                                          <p:spTgt spid="8"/>
                                        </p:tgtEl>
                                      </p:cBhvr>
                                    </p:animEffect>
                                  </p:childTnLst>
                                </p:cTn>
                              </p:par>
                            </p:childTnLst>
                          </p:cTn>
                        </p:par>
                      </p:childTnLst>
                    </p:cTn>
                  </p:par>
                  <p:par>
                    <p:cTn id="62" fill="hold">
                      <p:stCondLst>
                        <p:cond delay="indefinite"/>
                      </p:stCondLst>
                      <p:childTnLst>
                        <p:par>
                          <p:cTn id="63" fill="hold">
                            <p:stCondLst>
                              <p:cond delay="0"/>
                            </p:stCondLst>
                            <p:childTnLst>
                              <p:par>
                                <p:cTn id="64" presetID="22" presetClass="entr" presetSubtype="8" fill="hold" grpId="0" nodeType="clickEffect">
                                  <p:stCondLst>
                                    <p:cond delay="0"/>
                                  </p:stCondLst>
                                  <p:childTnLst>
                                    <p:set>
                                      <p:cBhvr>
                                        <p:cTn id="65" dur="1" fill="hold">
                                          <p:stCondLst>
                                            <p:cond delay="0"/>
                                          </p:stCondLst>
                                        </p:cTn>
                                        <p:tgtEl>
                                          <p:spTgt spid="11"/>
                                        </p:tgtEl>
                                        <p:attrNameLst>
                                          <p:attrName>style.visibility</p:attrName>
                                        </p:attrNameLst>
                                      </p:cBhvr>
                                      <p:to>
                                        <p:strVal val="visible"/>
                                      </p:to>
                                    </p:set>
                                    <p:animEffect transition="in" filter="wipe(left)">
                                      <p:cBhvr>
                                        <p:cTn id="66"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12"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t="21094" r="20937"/>
          <a:stretch/>
        </p:blipFill>
        <p:spPr>
          <a:xfrm>
            <a:off x="3188215" y="285474"/>
            <a:ext cx="5955785" cy="3962676"/>
          </a:xfrm>
          <a:prstGeom prst="rect">
            <a:avLst/>
          </a:prstGeom>
        </p:spPr>
      </p:pic>
      <p:sp>
        <p:nvSpPr>
          <p:cNvPr id="5" name="Rectangle 4"/>
          <p:cNvSpPr/>
          <p:nvPr/>
        </p:nvSpPr>
        <p:spPr>
          <a:xfrm>
            <a:off x="31235" y="911351"/>
            <a:ext cx="3219450" cy="400110"/>
          </a:xfrm>
          <a:prstGeom prst="rect">
            <a:avLst/>
          </a:prstGeom>
        </p:spPr>
        <p:txBody>
          <a:bodyPr wrap="square">
            <a:spAutoFit/>
          </a:bodyPr>
          <a:lstStyle/>
          <a:p>
            <a:r>
              <a:rPr lang="en-US" sz="2000" dirty="0">
                <a:latin typeface="Cheltenhm BT" panose="02040603050505020403" pitchFamily="18" charset="0"/>
              </a:rPr>
              <a:t>Sedimentary structures include:</a:t>
            </a:r>
          </a:p>
        </p:txBody>
      </p:sp>
      <p:sp>
        <p:nvSpPr>
          <p:cNvPr id="6" name="Rectangle 5"/>
          <p:cNvSpPr/>
          <p:nvPr/>
        </p:nvSpPr>
        <p:spPr>
          <a:xfrm>
            <a:off x="31235" y="1578101"/>
            <a:ext cx="3219450" cy="707886"/>
          </a:xfrm>
          <a:prstGeom prst="rect">
            <a:avLst/>
          </a:prstGeom>
        </p:spPr>
        <p:txBody>
          <a:bodyPr wrap="square">
            <a:spAutoFit/>
          </a:bodyPr>
          <a:lstStyle/>
          <a:p>
            <a:pPr marL="342900" indent="-342900">
              <a:buFont typeface="Arial" panose="020B0604020202020204" pitchFamily="34" charset="0"/>
              <a:buChar char="•"/>
            </a:pPr>
            <a:r>
              <a:rPr lang="en-US" sz="2000" dirty="0">
                <a:latin typeface="Cheltenhm BT" panose="02040603050505020403" pitchFamily="18" charset="0"/>
              </a:rPr>
              <a:t>Amalgamated Upper-lower cross beds.</a:t>
            </a:r>
          </a:p>
        </p:txBody>
      </p:sp>
      <p:sp>
        <p:nvSpPr>
          <p:cNvPr id="7" name="Rectangle 6"/>
          <p:cNvSpPr/>
          <p:nvPr/>
        </p:nvSpPr>
        <p:spPr>
          <a:xfrm>
            <a:off x="31235" y="2246811"/>
            <a:ext cx="3219450" cy="400110"/>
          </a:xfrm>
          <a:prstGeom prst="rect">
            <a:avLst/>
          </a:prstGeom>
        </p:spPr>
        <p:txBody>
          <a:bodyPr wrap="square">
            <a:spAutoFit/>
          </a:bodyPr>
          <a:lstStyle/>
          <a:p>
            <a:pPr marL="342900" indent="-342900">
              <a:buFont typeface="Arial" panose="020B0604020202020204" pitchFamily="34" charset="0"/>
              <a:buChar char="•"/>
            </a:pPr>
            <a:r>
              <a:rPr lang="en-US" sz="2000" dirty="0">
                <a:latin typeface="Cheltenhm BT" panose="02040603050505020403" pitchFamily="18" charset="0"/>
              </a:rPr>
              <a:t>Erosion scours</a:t>
            </a:r>
          </a:p>
        </p:txBody>
      </p:sp>
      <p:sp>
        <p:nvSpPr>
          <p:cNvPr id="8" name="Rectangle 7"/>
          <p:cNvSpPr/>
          <p:nvPr/>
        </p:nvSpPr>
        <p:spPr>
          <a:xfrm>
            <a:off x="31235" y="2607745"/>
            <a:ext cx="3219450" cy="400110"/>
          </a:xfrm>
          <a:prstGeom prst="rect">
            <a:avLst/>
          </a:prstGeom>
        </p:spPr>
        <p:txBody>
          <a:bodyPr wrap="square">
            <a:spAutoFit/>
          </a:bodyPr>
          <a:lstStyle/>
          <a:p>
            <a:pPr marL="342900" indent="-342900">
              <a:buFont typeface="Arial" panose="020B0604020202020204" pitchFamily="34" charset="0"/>
              <a:buChar char="•"/>
            </a:pPr>
            <a:r>
              <a:rPr lang="en-US" sz="2000" dirty="0">
                <a:latin typeface="Cheltenhm BT" panose="02040603050505020403" pitchFamily="18" charset="0"/>
              </a:rPr>
              <a:t>Flute marks</a:t>
            </a:r>
          </a:p>
        </p:txBody>
      </p:sp>
      <p:sp>
        <p:nvSpPr>
          <p:cNvPr id="9" name="Rectangle 8"/>
          <p:cNvSpPr/>
          <p:nvPr/>
        </p:nvSpPr>
        <p:spPr>
          <a:xfrm>
            <a:off x="0" y="2968679"/>
            <a:ext cx="3219450" cy="400110"/>
          </a:xfrm>
          <a:prstGeom prst="rect">
            <a:avLst/>
          </a:prstGeom>
        </p:spPr>
        <p:txBody>
          <a:bodyPr wrap="square">
            <a:spAutoFit/>
          </a:bodyPr>
          <a:lstStyle/>
          <a:p>
            <a:pPr marL="342900" indent="-342900">
              <a:buFont typeface="Arial" panose="020B0604020202020204" pitchFamily="34" charset="0"/>
              <a:buChar char="•"/>
            </a:pPr>
            <a:r>
              <a:rPr lang="en-US" sz="2000" dirty="0">
                <a:latin typeface="Cheltenhm BT" panose="02040603050505020403" pitchFamily="18" charset="0"/>
              </a:rPr>
              <a:t>Load structures into shales.</a:t>
            </a:r>
          </a:p>
        </p:txBody>
      </p:sp>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b="23547"/>
          <a:stretch/>
        </p:blipFill>
        <p:spPr>
          <a:xfrm>
            <a:off x="3188214" y="3414407"/>
            <a:ext cx="5955785" cy="3415018"/>
          </a:xfrm>
          <a:prstGeom prst="rect">
            <a:avLst/>
          </a:prstGeom>
        </p:spPr>
      </p:pic>
      <p:sp>
        <p:nvSpPr>
          <p:cNvPr id="12" name="TextBox 11"/>
          <p:cNvSpPr txBox="1"/>
          <p:nvPr/>
        </p:nvSpPr>
        <p:spPr>
          <a:xfrm>
            <a:off x="0" y="0"/>
            <a:ext cx="3188214" cy="830997"/>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Oswego: Germany Valley</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Tree>
    <p:extLst>
      <p:ext uri="{BB962C8B-B14F-4D97-AF65-F5344CB8AC3E}">
        <p14:creationId xmlns:p14="http://schemas.microsoft.com/office/powerpoint/2010/main" val="2361312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1000"/>
                                        <p:tgtEl>
                                          <p:spTgt spid="5"/>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1000"/>
                                        <p:tgtEl>
                                          <p:spTgt spid="6"/>
                                        </p:tgtEl>
                                      </p:cBhvr>
                                    </p:animEffect>
                                  </p:childTnLst>
                                </p:cTn>
                              </p:par>
                            </p:childTnLst>
                          </p:cTn>
                        </p:par>
                        <p:par>
                          <p:cTn id="12" fill="hold">
                            <p:stCondLst>
                              <p:cond delay="2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1000"/>
                                        <p:tgtEl>
                                          <p:spTgt spid="7"/>
                                        </p:tgtEl>
                                      </p:cBhvr>
                                    </p:animEffect>
                                  </p:childTnLst>
                                </p:cTn>
                              </p:par>
                            </p:childTnLst>
                          </p:cTn>
                        </p:par>
                        <p:par>
                          <p:cTn id="16" fill="hold">
                            <p:stCondLst>
                              <p:cond delay="3000"/>
                            </p:stCondLst>
                            <p:childTnLst>
                              <p:par>
                                <p:cTn id="17" presetID="22" presetClass="entr" presetSubtype="8"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left)">
                                      <p:cBhvr>
                                        <p:cTn id="19" dur="1000"/>
                                        <p:tgtEl>
                                          <p:spTgt spid="8"/>
                                        </p:tgtEl>
                                      </p:cBhvr>
                                    </p:animEffect>
                                  </p:childTnLst>
                                </p:cTn>
                              </p:par>
                            </p:childTnLst>
                          </p:cTn>
                        </p:par>
                        <p:par>
                          <p:cTn id="20" fill="hold">
                            <p:stCondLst>
                              <p:cond delay="4000"/>
                            </p:stCondLst>
                            <p:childTnLst>
                              <p:par>
                                <p:cTn id="21" presetID="22" presetClass="entr" presetSubtype="8" fill="hold" grpId="0"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398104" y="0"/>
            <a:ext cx="4653810" cy="5929162"/>
          </a:xfrm>
          <a:prstGeom prst="rect">
            <a:avLst/>
          </a:prstGeom>
        </p:spPr>
      </p:pic>
      <p:sp>
        <p:nvSpPr>
          <p:cNvPr id="7" name="TextBox 6"/>
          <p:cNvSpPr txBox="1"/>
          <p:nvPr/>
        </p:nvSpPr>
        <p:spPr>
          <a:xfrm>
            <a:off x="0" y="0"/>
            <a:ext cx="271462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Oswego: </a:t>
            </a:r>
            <a:r>
              <a:rPr lang="en-US" sz="2400" noProof="0" dirty="0" err="1">
                <a:ln w="3175">
                  <a:solidFill>
                    <a:prstClr val="black"/>
                  </a:solidFill>
                </a:ln>
                <a:solidFill>
                  <a:srgbClr val="FF0000"/>
                </a:solidFill>
                <a:latin typeface="Cheltenhm BT" panose="02040603050505020403" pitchFamily="18" charset="0"/>
              </a:rPr>
              <a:t>Isopach</a:t>
            </a:r>
            <a:r>
              <a:rPr lang="en-US" sz="2400" dirty="0">
                <a:ln w="3175">
                  <a:solidFill>
                    <a:prstClr val="black"/>
                  </a:solidFill>
                </a:ln>
                <a:solidFill>
                  <a:srgbClr val="FF0000"/>
                </a:solidFill>
                <a:latin typeface="Cheltenhm BT" panose="02040603050505020403" pitchFamily="18" charset="0"/>
              </a:rPr>
              <a:t>s</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8" name="Rectangle 7"/>
          <p:cNvSpPr/>
          <p:nvPr/>
        </p:nvSpPr>
        <p:spPr>
          <a:xfrm>
            <a:off x="179553" y="444459"/>
            <a:ext cx="4248150" cy="369332"/>
          </a:xfrm>
          <a:prstGeom prst="rect">
            <a:avLst/>
          </a:prstGeom>
        </p:spPr>
        <p:txBody>
          <a:bodyPr wrap="square">
            <a:spAutoFit/>
          </a:bodyPr>
          <a:lstStyle/>
          <a:p>
            <a:r>
              <a:rPr lang="en-US" dirty="0">
                <a:latin typeface="Cheltenhm BT" panose="02040603050505020403" pitchFamily="18" charset="0"/>
              </a:rPr>
              <a:t>Oswego thickness varies regionally. </a:t>
            </a:r>
          </a:p>
        </p:txBody>
      </p:sp>
      <p:sp>
        <p:nvSpPr>
          <p:cNvPr id="9" name="Rectangle 8"/>
          <p:cNvSpPr/>
          <p:nvPr/>
        </p:nvSpPr>
        <p:spPr>
          <a:xfrm>
            <a:off x="-22452" y="835267"/>
            <a:ext cx="4398104" cy="923330"/>
          </a:xfrm>
          <a:prstGeom prst="rect">
            <a:avLst/>
          </a:prstGeom>
        </p:spPr>
        <p:txBody>
          <a:bodyPr wrap="square">
            <a:spAutoFit/>
          </a:bodyPr>
          <a:lstStyle/>
          <a:p>
            <a:pPr marL="285750" indent="-285750">
              <a:buFont typeface="Arial" panose="020B0604020202020204" pitchFamily="34" charset="0"/>
              <a:buChar char="•"/>
            </a:pPr>
            <a:r>
              <a:rPr lang="en-US" dirty="0">
                <a:latin typeface="Cheltenhm BT" panose="02040603050505020403" pitchFamily="18" charset="0"/>
              </a:rPr>
              <a:t>The bullseye pattern centered at Brocks Gap </a:t>
            </a:r>
            <a:r>
              <a:rPr lang="en-US" dirty="0" err="1">
                <a:latin typeface="Cheltenhm BT" panose="02040603050505020403" pitchFamily="18" charset="0"/>
              </a:rPr>
              <a:t>ss</a:t>
            </a:r>
            <a:r>
              <a:rPr lang="en-US" dirty="0">
                <a:latin typeface="Cheltenhm BT" panose="02040603050505020403" pitchFamily="18" charset="0"/>
              </a:rPr>
              <a:t> where the Oswego is thickest-a point source.</a:t>
            </a:r>
          </a:p>
        </p:txBody>
      </p:sp>
      <p:sp>
        <p:nvSpPr>
          <p:cNvPr id="10" name="Rectangle 9"/>
          <p:cNvSpPr/>
          <p:nvPr/>
        </p:nvSpPr>
        <p:spPr>
          <a:xfrm>
            <a:off x="-22452" y="1743438"/>
            <a:ext cx="4398104" cy="1477328"/>
          </a:xfrm>
          <a:prstGeom prst="rect">
            <a:avLst/>
          </a:prstGeom>
        </p:spPr>
        <p:txBody>
          <a:bodyPr wrap="square">
            <a:spAutoFit/>
          </a:bodyPr>
          <a:lstStyle/>
          <a:p>
            <a:pPr marL="285750" indent="-285750">
              <a:buFont typeface="Arial" panose="020B0604020202020204" pitchFamily="34" charset="0"/>
              <a:buChar char="•"/>
            </a:pPr>
            <a:r>
              <a:rPr lang="en-US" dirty="0">
                <a:latin typeface="Cheltenhm BT" panose="02040603050505020403" pitchFamily="18" charset="0"/>
              </a:rPr>
              <a:t>We have no source for the Oswego to the east, but there was probably a river system there coming off the Carolina terrane (quartz, sedimentary, metamorphic, igneous rock fragments, </a:t>
            </a:r>
            <a:r>
              <a:rPr lang="en-US" dirty="0" err="1">
                <a:latin typeface="Cheltenhm BT" panose="02040603050505020403" pitchFamily="18" charset="0"/>
              </a:rPr>
              <a:t>chert</a:t>
            </a:r>
            <a:r>
              <a:rPr lang="en-US" dirty="0">
                <a:latin typeface="Cheltenhm BT" panose="02040603050505020403" pitchFamily="18" charset="0"/>
              </a:rPr>
              <a:t>, and K feldspar.</a:t>
            </a:r>
          </a:p>
        </p:txBody>
      </p:sp>
      <p:sp>
        <p:nvSpPr>
          <p:cNvPr id="11" name="Rectangle 10"/>
          <p:cNvSpPr/>
          <p:nvPr/>
        </p:nvSpPr>
        <p:spPr>
          <a:xfrm>
            <a:off x="-22452" y="3499525"/>
            <a:ext cx="4398104" cy="923330"/>
          </a:xfrm>
          <a:prstGeom prst="rect">
            <a:avLst/>
          </a:prstGeom>
        </p:spPr>
        <p:txBody>
          <a:bodyPr wrap="square">
            <a:spAutoFit/>
          </a:bodyPr>
          <a:lstStyle/>
          <a:p>
            <a:pPr marL="285750" indent="-285750">
              <a:buFont typeface="Arial" panose="020B0604020202020204" pitchFamily="34" charset="0"/>
              <a:buChar char="•"/>
            </a:pPr>
            <a:r>
              <a:rPr lang="en-US" dirty="0">
                <a:latin typeface="Cheltenhm BT" panose="02040603050505020403" pitchFamily="18" charset="0"/>
              </a:rPr>
              <a:t>The Oswego thins away from Brocks Gap to the south, north, and west so drainage current directions ran that way.</a:t>
            </a:r>
          </a:p>
        </p:txBody>
      </p:sp>
      <p:sp>
        <p:nvSpPr>
          <p:cNvPr id="12" name="Rectangle 11"/>
          <p:cNvSpPr/>
          <p:nvPr/>
        </p:nvSpPr>
        <p:spPr>
          <a:xfrm>
            <a:off x="-22452" y="4462127"/>
            <a:ext cx="4398104" cy="1200329"/>
          </a:xfrm>
          <a:prstGeom prst="rect">
            <a:avLst/>
          </a:prstGeom>
        </p:spPr>
        <p:txBody>
          <a:bodyPr wrap="square">
            <a:spAutoFit/>
          </a:bodyPr>
          <a:lstStyle/>
          <a:p>
            <a:pPr marL="285750" indent="-285750">
              <a:buFont typeface="Arial" panose="020B0604020202020204" pitchFamily="34" charset="0"/>
              <a:buChar char="•"/>
            </a:pPr>
            <a:r>
              <a:rPr lang="en-US" dirty="0">
                <a:latin typeface="Cheltenhm BT" panose="02040603050505020403" pitchFamily="18" charset="0"/>
              </a:rPr>
              <a:t>Oswego thickens northward across West Virginia and into Pennsylvania where it merges with the Bald Eagle formation (a second source of the sand.)</a:t>
            </a:r>
          </a:p>
        </p:txBody>
      </p:sp>
      <p:sp>
        <p:nvSpPr>
          <p:cNvPr id="14" name="Freeform 13"/>
          <p:cNvSpPr/>
          <p:nvPr/>
        </p:nvSpPr>
        <p:spPr>
          <a:xfrm>
            <a:off x="6059131" y="2533491"/>
            <a:ext cx="1332270" cy="228759"/>
          </a:xfrm>
          <a:custGeom>
            <a:avLst/>
            <a:gdLst>
              <a:gd name="connsiteX0" fmla="*/ 1552575 w 1552575"/>
              <a:gd name="connsiteY0" fmla="*/ 228759 h 228759"/>
              <a:gd name="connsiteX1" fmla="*/ 881062 w 1552575"/>
              <a:gd name="connsiteY1" fmla="*/ 159 h 228759"/>
              <a:gd name="connsiteX2" fmla="*/ 0 w 1552575"/>
              <a:gd name="connsiteY2" fmla="*/ 200184 h 228759"/>
            </a:gdLst>
            <a:ahLst/>
            <a:cxnLst>
              <a:cxn ang="0">
                <a:pos x="connsiteX0" y="connsiteY0"/>
              </a:cxn>
              <a:cxn ang="0">
                <a:pos x="connsiteX1" y="connsiteY1"/>
              </a:cxn>
              <a:cxn ang="0">
                <a:pos x="connsiteX2" y="connsiteY2"/>
              </a:cxn>
            </a:cxnLst>
            <a:rect l="l" t="t" r="r" b="b"/>
            <a:pathLst>
              <a:path w="1552575" h="228759">
                <a:moveTo>
                  <a:pt x="1552575" y="228759"/>
                </a:moveTo>
                <a:cubicBezTo>
                  <a:pt x="1346199" y="116840"/>
                  <a:pt x="1139824" y="4921"/>
                  <a:pt x="881062" y="159"/>
                </a:cubicBezTo>
                <a:cubicBezTo>
                  <a:pt x="622300" y="-4603"/>
                  <a:pt x="311150" y="97790"/>
                  <a:pt x="0" y="200184"/>
                </a:cubicBezTo>
              </a:path>
            </a:pathLst>
          </a:custGeom>
          <a:noFill/>
          <a:ln w="28575">
            <a:solidFill>
              <a:srgbClr val="FF0000"/>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5"/>
          <p:cNvSpPr/>
          <p:nvPr/>
        </p:nvSpPr>
        <p:spPr>
          <a:xfrm rot="17419263" flipH="1">
            <a:off x="6934558" y="1729403"/>
            <a:ext cx="1552575" cy="228759"/>
          </a:xfrm>
          <a:custGeom>
            <a:avLst/>
            <a:gdLst>
              <a:gd name="connsiteX0" fmla="*/ 1552575 w 1552575"/>
              <a:gd name="connsiteY0" fmla="*/ 228759 h 228759"/>
              <a:gd name="connsiteX1" fmla="*/ 881062 w 1552575"/>
              <a:gd name="connsiteY1" fmla="*/ 159 h 228759"/>
              <a:gd name="connsiteX2" fmla="*/ 0 w 1552575"/>
              <a:gd name="connsiteY2" fmla="*/ 200184 h 228759"/>
            </a:gdLst>
            <a:ahLst/>
            <a:cxnLst>
              <a:cxn ang="0">
                <a:pos x="connsiteX0" y="connsiteY0"/>
              </a:cxn>
              <a:cxn ang="0">
                <a:pos x="connsiteX1" y="connsiteY1"/>
              </a:cxn>
              <a:cxn ang="0">
                <a:pos x="connsiteX2" y="connsiteY2"/>
              </a:cxn>
            </a:cxnLst>
            <a:rect l="l" t="t" r="r" b="b"/>
            <a:pathLst>
              <a:path w="1552575" h="228759">
                <a:moveTo>
                  <a:pt x="1552575" y="228759"/>
                </a:moveTo>
                <a:cubicBezTo>
                  <a:pt x="1346199" y="116840"/>
                  <a:pt x="1139824" y="4921"/>
                  <a:pt x="881062" y="159"/>
                </a:cubicBezTo>
                <a:cubicBezTo>
                  <a:pt x="622300" y="-4603"/>
                  <a:pt x="311150" y="97790"/>
                  <a:pt x="0" y="200184"/>
                </a:cubicBezTo>
              </a:path>
            </a:pathLst>
          </a:custGeom>
          <a:noFill/>
          <a:ln w="28575">
            <a:solidFill>
              <a:srgbClr val="FF0000"/>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flipH="1" flipV="1">
            <a:off x="6796088" y="1990725"/>
            <a:ext cx="638175" cy="661988"/>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7216799" y="2863828"/>
            <a:ext cx="494046" cy="369332"/>
          </a:xfrm>
          <a:prstGeom prst="rect">
            <a:avLst/>
          </a:prstGeom>
          <a:noFill/>
        </p:spPr>
        <p:txBody>
          <a:bodyPr wrap="none" rtlCol="0">
            <a:spAutoFit/>
          </a:bodyPr>
          <a:lstStyle/>
          <a:p>
            <a:r>
              <a:rPr lang="en-US" dirty="0">
                <a:ln w="3175">
                  <a:solidFill>
                    <a:schemeClr val="tx1"/>
                  </a:solidFill>
                </a:ln>
                <a:solidFill>
                  <a:srgbClr val="FF0000"/>
                </a:solidFill>
                <a:latin typeface="Flareserif821 BT" panose="020E0602030304020304" pitchFamily="34" charset="0"/>
              </a:rPr>
              <a:t>BG</a:t>
            </a:r>
          </a:p>
        </p:txBody>
      </p:sp>
      <p:sp>
        <p:nvSpPr>
          <p:cNvPr id="20" name="TextBox 19"/>
          <p:cNvSpPr txBox="1"/>
          <p:nvPr/>
        </p:nvSpPr>
        <p:spPr>
          <a:xfrm>
            <a:off x="6482730" y="2137053"/>
            <a:ext cx="526106" cy="369332"/>
          </a:xfrm>
          <a:prstGeom prst="rect">
            <a:avLst/>
          </a:prstGeom>
          <a:noFill/>
        </p:spPr>
        <p:txBody>
          <a:bodyPr wrap="none" rtlCol="0">
            <a:spAutoFit/>
          </a:bodyPr>
          <a:lstStyle/>
          <a:p>
            <a:r>
              <a:rPr lang="en-US" dirty="0">
                <a:ln w="3175">
                  <a:solidFill>
                    <a:schemeClr val="tx1"/>
                  </a:solidFill>
                </a:ln>
                <a:solidFill>
                  <a:srgbClr val="FF0000"/>
                </a:solidFill>
                <a:latin typeface="Flareserif821 BT" panose="020E0602030304020304" pitchFamily="34" charset="0"/>
              </a:rPr>
              <a:t>GV</a:t>
            </a:r>
          </a:p>
        </p:txBody>
      </p:sp>
      <p:sp>
        <p:nvSpPr>
          <p:cNvPr id="21" name="Freeform 20"/>
          <p:cNvSpPr/>
          <p:nvPr/>
        </p:nvSpPr>
        <p:spPr>
          <a:xfrm rot="17419263" flipH="1">
            <a:off x="5972047" y="742322"/>
            <a:ext cx="1040417" cy="228759"/>
          </a:xfrm>
          <a:custGeom>
            <a:avLst/>
            <a:gdLst>
              <a:gd name="connsiteX0" fmla="*/ 1552575 w 1552575"/>
              <a:gd name="connsiteY0" fmla="*/ 228759 h 228759"/>
              <a:gd name="connsiteX1" fmla="*/ 881062 w 1552575"/>
              <a:gd name="connsiteY1" fmla="*/ 159 h 228759"/>
              <a:gd name="connsiteX2" fmla="*/ 0 w 1552575"/>
              <a:gd name="connsiteY2" fmla="*/ 200184 h 228759"/>
            </a:gdLst>
            <a:ahLst/>
            <a:cxnLst>
              <a:cxn ang="0">
                <a:pos x="connsiteX0" y="connsiteY0"/>
              </a:cxn>
              <a:cxn ang="0">
                <a:pos x="connsiteX1" y="connsiteY1"/>
              </a:cxn>
              <a:cxn ang="0">
                <a:pos x="connsiteX2" y="connsiteY2"/>
              </a:cxn>
            </a:cxnLst>
            <a:rect l="l" t="t" r="r" b="b"/>
            <a:pathLst>
              <a:path w="1552575" h="228759">
                <a:moveTo>
                  <a:pt x="1552575" y="228759"/>
                </a:moveTo>
                <a:cubicBezTo>
                  <a:pt x="1346199" y="116840"/>
                  <a:pt x="1139824" y="4921"/>
                  <a:pt x="881062" y="159"/>
                </a:cubicBezTo>
                <a:cubicBezTo>
                  <a:pt x="622300" y="-4603"/>
                  <a:pt x="311150" y="97790"/>
                  <a:pt x="0" y="200184"/>
                </a:cubicBezTo>
              </a:path>
            </a:pathLst>
          </a:custGeom>
          <a:noFill/>
          <a:ln w="28575">
            <a:solidFill>
              <a:srgbClr val="FF0000"/>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p:cNvSpPr txBox="1"/>
          <p:nvPr/>
        </p:nvSpPr>
        <p:spPr>
          <a:xfrm>
            <a:off x="6400814" y="94514"/>
            <a:ext cx="2483052" cy="276999"/>
          </a:xfrm>
          <a:prstGeom prst="rect">
            <a:avLst/>
          </a:prstGeom>
          <a:noFill/>
        </p:spPr>
        <p:txBody>
          <a:bodyPr wrap="none" rtlCol="0">
            <a:spAutoFit/>
          </a:bodyPr>
          <a:lstStyle/>
          <a:p>
            <a:r>
              <a:rPr lang="en-US" sz="1200" i="1" dirty="0">
                <a:ln w="3175">
                  <a:solidFill>
                    <a:schemeClr val="tx1"/>
                  </a:solidFill>
                </a:ln>
                <a:solidFill>
                  <a:srgbClr val="FF0000"/>
                </a:solidFill>
                <a:latin typeface="Cheltenhm BT" panose="02040603050505020403" pitchFamily="18" charset="0"/>
              </a:rPr>
              <a:t>Thickening toward Pa Bald Eagle source</a:t>
            </a:r>
          </a:p>
        </p:txBody>
      </p:sp>
      <p:sp>
        <p:nvSpPr>
          <p:cNvPr id="23" name="Rectangle 22"/>
          <p:cNvSpPr/>
          <p:nvPr/>
        </p:nvSpPr>
        <p:spPr>
          <a:xfrm>
            <a:off x="179553" y="5706193"/>
            <a:ext cx="8872361" cy="1200329"/>
          </a:xfrm>
          <a:prstGeom prst="rect">
            <a:avLst/>
          </a:prstGeom>
          <a:solidFill>
            <a:schemeClr val="bg1"/>
          </a:solidFill>
        </p:spPr>
        <p:txBody>
          <a:bodyPr wrap="square">
            <a:spAutoFit/>
          </a:bodyPr>
          <a:lstStyle/>
          <a:p>
            <a:pPr algn="just"/>
            <a:r>
              <a:rPr lang="en-US" dirty="0">
                <a:latin typeface="Cheltenhm BT" panose="02040603050505020403" pitchFamily="18" charset="0"/>
              </a:rPr>
              <a:t>Interpreted as the culmination of the shallowing upward sequence that was initiated with the maximum flooding surface in the lower part of the Reedsville Shale. The sand and mud were derived from weathering and erosion of the eastern Taconic highlands, and dispersal of these siliciclastic sediments toward the west was facilitated by transport in rivers and streams.</a:t>
            </a:r>
          </a:p>
        </p:txBody>
      </p:sp>
      <p:sp>
        <p:nvSpPr>
          <p:cNvPr id="24" name="TextBox 23"/>
          <p:cNvSpPr txBox="1"/>
          <p:nvPr/>
        </p:nvSpPr>
        <p:spPr>
          <a:xfrm>
            <a:off x="7115175" y="3562769"/>
            <a:ext cx="1645392" cy="646331"/>
          </a:xfrm>
          <a:prstGeom prst="rect">
            <a:avLst/>
          </a:prstGeom>
          <a:noFill/>
        </p:spPr>
        <p:txBody>
          <a:bodyPr wrap="square" rtlCol="0">
            <a:spAutoFit/>
          </a:bodyPr>
          <a:lstStyle/>
          <a:p>
            <a:pPr algn="ctr"/>
            <a:r>
              <a:rPr lang="en-US" i="1" dirty="0">
                <a:ln w="3175">
                  <a:solidFill>
                    <a:schemeClr val="tx1"/>
                  </a:solidFill>
                </a:ln>
                <a:solidFill>
                  <a:srgbClr val="FF0000"/>
                </a:solidFill>
                <a:latin typeface="Cheltenhm BT" panose="02040603050505020403" pitchFamily="18" charset="0"/>
              </a:rPr>
              <a:t>Source? but likely Carolina</a:t>
            </a:r>
          </a:p>
        </p:txBody>
      </p:sp>
    </p:spTree>
    <p:extLst>
      <p:ext uri="{BB962C8B-B14F-4D97-AF65-F5344CB8AC3E}">
        <p14:creationId xmlns:p14="http://schemas.microsoft.com/office/powerpoint/2010/main" val="3382242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1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1000"/>
                                        <p:tgtEl>
                                          <p:spTgt spid="9"/>
                                        </p:tgtEl>
                                      </p:cBhvr>
                                    </p:animEffect>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wipe(left)">
                                      <p:cBhvr>
                                        <p:cTn id="16" dur="10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1000"/>
                                        <p:tgtEl>
                                          <p:spTgt spid="10"/>
                                        </p:tgtEl>
                                      </p:cBhvr>
                                    </p:animEffect>
                                  </p:childTnLst>
                                </p:cTn>
                              </p:par>
                            </p:childTnLst>
                          </p:cTn>
                        </p:par>
                        <p:par>
                          <p:cTn id="22" fill="hold">
                            <p:stCondLst>
                              <p:cond delay="1000"/>
                            </p:stCondLst>
                            <p:childTnLst>
                              <p:par>
                                <p:cTn id="23" presetID="22" presetClass="entr" presetSubtype="8" fill="hold" grpId="0" nodeType="after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wipe(left)">
                                      <p:cBhvr>
                                        <p:cTn id="25" dur="1000"/>
                                        <p:tgtEl>
                                          <p:spTgt spid="24"/>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wipe(left)">
                                      <p:cBhvr>
                                        <p:cTn id="30" dur="1000"/>
                                        <p:tgtEl>
                                          <p:spTgt spid="11"/>
                                        </p:tgtEl>
                                      </p:cBhvr>
                                    </p:animEffect>
                                  </p:childTnLst>
                                </p:cTn>
                              </p:par>
                            </p:childTnLst>
                          </p:cTn>
                        </p:par>
                        <p:par>
                          <p:cTn id="31" fill="hold">
                            <p:stCondLst>
                              <p:cond delay="1000"/>
                            </p:stCondLst>
                            <p:childTnLst>
                              <p:par>
                                <p:cTn id="32" presetID="22" presetClass="entr" presetSubtype="2" fill="hold" grpId="0" nodeType="after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wipe(right)">
                                      <p:cBhvr>
                                        <p:cTn id="34" dur="1000"/>
                                        <p:tgtEl>
                                          <p:spTgt spid="14"/>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wipe(down)">
                                      <p:cBhvr>
                                        <p:cTn id="37" dur="1000"/>
                                        <p:tgtEl>
                                          <p:spTgt spid="16"/>
                                        </p:tgtEl>
                                      </p:cBhvr>
                                    </p:animEffect>
                                  </p:childTnLst>
                                </p:cTn>
                              </p:par>
                              <p:par>
                                <p:cTn id="38" presetID="22" presetClass="entr" presetSubtype="4" fill="hold" nodeType="with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wipe(down)">
                                      <p:cBhvr>
                                        <p:cTn id="40" dur="1000"/>
                                        <p:tgtEl>
                                          <p:spTgt spid="18"/>
                                        </p:tgtEl>
                                      </p:cBhvr>
                                    </p:animEffect>
                                  </p:childTnLst>
                                </p:cTn>
                              </p:par>
                            </p:childTnLst>
                          </p:cTn>
                        </p:par>
                        <p:par>
                          <p:cTn id="41" fill="hold">
                            <p:stCondLst>
                              <p:cond delay="2000"/>
                            </p:stCondLst>
                            <p:childTnLst>
                              <p:par>
                                <p:cTn id="42" presetID="22" presetClass="entr" presetSubtype="8" fill="hold" grpId="0" nodeType="after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wipe(left)">
                                      <p:cBhvr>
                                        <p:cTn id="44" dur="1000"/>
                                        <p:tgtEl>
                                          <p:spTgt spid="20"/>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8"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wipe(left)">
                                      <p:cBhvr>
                                        <p:cTn id="49" dur="1000"/>
                                        <p:tgtEl>
                                          <p:spTgt spid="12"/>
                                        </p:tgtEl>
                                      </p:cBhvr>
                                    </p:animEffect>
                                  </p:childTnLst>
                                </p:cTn>
                              </p:par>
                            </p:childTnLst>
                          </p:cTn>
                        </p:par>
                        <p:par>
                          <p:cTn id="50" fill="hold">
                            <p:stCondLst>
                              <p:cond delay="1000"/>
                            </p:stCondLst>
                            <p:childTnLst>
                              <p:par>
                                <p:cTn id="51" presetID="22" presetClass="entr" presetSubtype="4" fill="hold" grpId="0" nodeType="afterEffect">
                                  <p:stCondLst>
                                    <p:cond delay="0"/>
                                  </p:stCondLst>
                                  <p:childTnLst>
                                    <p:set>
                                      <p:cBhvr>
                                        <p:cTn id="52" dur="1" fill="hold">
                                          <p:stCondLst>
                                            <p:cond delay="0"/>
                                          </p:stCondLst>
                                        </p:cTn>
                                        <p:tgtEl>
                                          <p:spTgt spid="21"/>
                                        </p:tgtEl>
                                        <p:attrNameLst>
                                          <p:attrName>style.visibility</p:attrName>
                                        </p:attrNameLst>
                                      </p:cBhvr>
                                      <p:to>
                                        <p:strVal val="visible"/>
                                      </p:to>
                                    </p:set>
                                    <p:animEffect transition="in" filter="wipe(down)">
                                      <p:cBhvr>
                                        <p:cTn id="53" dur="1000"/>
                                        <p:tgtEl>
                                          <p:spTgt spid="21"/>
                                        </p:tgtEl>
                                      </p:cBhvr>
                                    </p:animEffect>
                                  </p:childTnLst>
                                </p:cTn>
                              </p:par>
                            </p:childTnLst>
                          </p:cTn>
                        </p:par>
                        <p:par>
                          <p:cTn id="54" fill="hold">
                            <p:stCondLst>
                              <p:cond delay="2000"/>
                            </p:stCondLst>
                            <p:childTnLst>
                              <p:par>
                                <p:cTn id="55" presetID="22" presetClass="entr" presetSubtype="8" fill="hold" grpId="0" nodeType="afterEffect">
                                  <p:stCondLst>
                                    <p:cond delay="0"/>
                                  </p:stCondLst>
                                  <p:childTnLst>
                                    <p:set>
                                      <p:cBhvr>
                                        <p:cTn id="56" dur="1" fill="hold">
                                          <p:stCondLst>
                                            <p:cond delay="0"/>
                                          </p:stCondLst>
                                        </p:cTn>
                                        <p:tgtEl>
                                          <p:spTgt spid="22"/>
                                        </p:tgtEl>
                                        <p:attrNameLst>
                                          <p:attrName>style.visibility</p:attrName>
                                        </p:attrNameLst>
                                      </p:cBhvr>
                                      <p:to>
                                        <p:strVal val="visible"/>
                                      </p:to>
                                    </p:set>
                                    <p:animEffect transition="in" filter="wipe(left)">
                                      <p:cBhvr>
                                        <p:cTn id="57" dur="1000"/>
                                        <p:tgtEl>
                                          <p:spTgt spid="22"/>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8" fill="hold" grpId="0" nodeType="clickEffect">
                                  <p:stCondLst>
                                    <p:cond delay="0"/>
                                  </p:stCondLst>
                                  <p:childTnLst>
                                    <p:set>
                                      <p:cBhvr>
                                        <p:cTn id="61" dur="1" fill="hold">
                                          <p:stCondLst>
                                            <p:cond delay="0"/>
                                          </p:stCondLst>
                                        </p:cTn>
                                        <p:tgtEl>
                                          <p:spTgt spid="23"/>
                                        </p:tgtEl>
                                        <p:attrNameLst>
                                          <p:attrName>style.visibility</p:attrName>
                                        </p:attrNameLst>
                                      </p:cBhvr>
                                      <p:to>
                                        <p:strVal val="visible"/>
                                      </p:to>
                                    </p:set>
                                    <p:animEffect transition="in" filter="wipe(left)">
                                      <p:cBhvr>
                                        <p:cTn id="62" dur="1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4" grpId="0" animBg="1"/>
      <p:bldP spid="16" grpId="0" animBg="1"/>
      <p:bldP spid="19" grpId="0"/>
      <p:bldP spid="20" grpId="0"/>
      <p:bldP spid="21" grpId="0" animBg="1"/>
      <p:bldP spid="22" grpId="0"/>
      <p:bldP spid="23" grpId="0" animBg="1"/>
      <p:bldP spid="24"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00">
            <a:alpha val="49000"/>
          </a:srgbClr>
        </a:solidFill>
        <a:effectLst/>
      </p:bgPr>
    </p:bg>
    <p:spTree>
      <p:nvGrpSpPr>
        <p:cNvPr id="1" name=""/>
        <p:cNvGrpSpPr/>
        <p:nvPr/>
      </p:nvGrpSpPr>
      <p:grpSpPr>
        <a:xfrm>
          <a:off x="0" y="0"/>
          <a:ext cx="0" cy="0"/>
          <a:chOff x="0" y="0"/>
          <a:chExt cx="0" cy="0"/>
        </a:xfrm>
      </p:grpSpPr>
      <p:sp>
        <p:nvSpPr>
          <p:cNvPr id="13" name="TextBox 12"/>
          <p:cNvSpPr txBox="1"/>
          <p:nvPr/>
        </p:nvSpPr>
        <p:spPr>
          <a:xfrm>
            <a:off x="2932897" y="272667"/>
            <a:ext cx="3278206"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w="3175">
                  <a:solidFill>
                    <a:prstClr val="black"/>
                  </a:solidFill>
                </a:ln>
                <a:solidFill>
                  <a:srgbClr val="FF0000"/>
                </a:solidFill>
                <a:effectLst/>
                <a:uLnTx/>
                <a:uFillTx/>
                <a:latin typeface="Britannic Bold" panose="020B0903060703020204" pitchFamily="34" charset="0"/>
                <a:ea typeface="+mn-ea"/>
                <a:cs typeface="+mn-cs"/>
              </a:rPr>
              <a:t>Juniata Fm.</a:t>
            </a:r>
          </a:p>
        </p:txBody>
      </p:sp>
      <p:sp>
        <p:nvSpPr>
          <p:cNvPr id="7" name="TextBox 6"/>
          <p:cNvSpPr txBox="1"/>
          <p:nvPr/>
        </p:nvSpPr>
        <p:spPr>
          <a:xfrm>
            <a:off x="156482" y="1258307"/>
            <a:ext cx="4655004"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rPr>
              <a:t>Moving up section and up the road</a:t>
            </a:r>
          </a:p>
        </p:txBody>
      </p:sp>
      <p:pic>
        <p:nvPicPr>
          <p:cNvPr id="8" name="Picture 7"/>
          <p:cNvPicPr>
            <a:picLocks noChangeAspect="1"/>
          </p:cNvPicPr>
          <p:nvPr/>
        </p:nvPicPr>
        <p:blipFill rotWithShape="1">
          <a:blip r:embed="rId2" cstate="print">
            <a:extLst>
              <a:ext uri="{28A0092B-C50C-407E-A947-70E740481C1C}">
                <a14:useLocalDpi xmlns:a14="http://schemas.microsoft.com/office/drawing/2010/main" val="0"/>
              </a:ext>
            </a:extLst>
          </a:blip>
          <a:srcRect b="17187"/>
          <a:stretch/>
        </p:blipFill>
        <p:spPr>
          <a:xfrm>
            <a:off x="0" y="1809750"/>
            <a:ext cx="9144000" cy="5048250"/>
          </a:xfrm>
          <a:prstGeom prst="rect">
            <a:avLst/>
          </a:prstGeom>
        </p:spPr>
      </p:pic>
    </p:spTree>
    <p:extLst>
      <p:ext uri="{BB962C8B-B14F-4D97-AF65-F5344CB8AC3E}">
        <p14:creationId xmlns:p14="http://schemas.microsoft.com/office/powerpoint/2010/main" val="1686356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b="8281"/>
          <a:stretch/>
        </p:blipFill>
        <p:spPr>
          <a:xfrm>
            <a:off x="0" y="1266825"/>
            <a:ext cx="9144000" cy="5591175"/>
          </a:xfrm>
          <a:prstGeom prst="rect">
            <a:avLst/>
          </a:prstGeom>
        </p:spPr>
      </p:pic>
      <p:sp>
        <p:nvSpPr>
          <p:cNvPr id="3" name="TextBox 2"/>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Juniata</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330594" y="494913"/>
            <a:ext cx="8741127"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Red sandstone and shales in Fining Upward Sequences</a:t>
            </a:r>
          </a:p>
        </p:txBody>
      </p:sp>
      <p:sp>
        <p:nvSpPr>
          <p:cNvPr id="5" name="Isosceles Triangle 4"/>
          <p:cNvSpPr/>
          <p:nvPr/>
        </p:nvSpPr>
        <p:spPr>
          <a:xfrm>
            <a:off x="5476248" y="5028049"/>
            <a:ext cx="486404" cy="1447800"/>
          </a:xfrm>
          <a:prstGeom prst="triangle">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p:cNvSpPr/>
          <p:nvPr/>
        </p:nvSpPr>
        <p:spPr>
          <a:xfrm>
            <a:off x="5476247" y="3580249"/>
            <a:ext cx="486404" cy="1447800"/>
          </a:xfrm>
          <a:prstGeom prst="triangle">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p:cNvSpPr/>
          <p:nvPr/>
        </p:nvSpPr>
        <p:spPr>
          <a:xfrm>
            <a:off x="5476246" y="2132449"/>
            <a:ext cx="486404" cy="1447800"/>
          </a:xfrm>
          <a:prstGeom prst="triangle">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4719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1000"/>
                                        <p:tgtEl>
                                          <p:spTgt spid="5"/>
                                        </p:tgtEl>
                                      </p:cBhvr>
                                    </p:animEffect>
                                  </p:childTnLst>
                                </p:cTn>
                              </p:par>
                            </p:childTnLst>
                          </p:cTn>
                        </p:par>
                        <p:par>
                          <p:cTn id="13" fill="hold">
                            <p:stCondLst>
                              <p:cond delay="1000"/>
                            </p:stCondLst>
                            <p:childTnLst>
                              <p:par>
                                <p:cTn id="14" presetID="22" presetClass="entr" presetSubtype="4" fill="hold" grpId="0"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ipe(down)">
                                      <p:cBhvr>
                                        <p:cTn id="16" dur="1000"/>
                                        <p:tgtEl>
                                          <p:spTgt spid="6"/>
                                        </p:tgtEl>
                                      </p:cBhvr>
                                    </p:animEffect>
                                  </p:childTnLst>
                                </p:cTn>
                              </p:par>
                            </p:childTnLst>
                          </p:cTn>
                        </p:par>
                        <p:par>
                          <p:cTn id="17" fill="hold">
                            <p:stCondLst>
                              <p:cond delay="2000"/>
                            </p:stCondLst>
                            <p:childTnLst>
                              <p:par>
                                <p:cTn id="18" presetID="22" presetClass="entr" presetSubtype="4"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ipe(down)">
                                      <p:cBhvr>
                                        <p:cTn id="20"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animBg="1"/>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b="11470"/>
          <a:stretch/>
        </p:blipFill>
        <p:spPr>
          <a:xfrm>
            <a:off x="0" y="1285341"/>
            <a:ext cx="9144000" cy="5396808"/>
          </a:xfrm>
          <a:prstGeom prst="rect">
            <a:avLst/>
          </a:prstGeom>
        </p:spPr>
      </p:pic>
      <p:sp>
        <p:nvSpPr>
          <p:cNvPr id="3" name="Isosceles Triangle 2"/>
          <p:cNvSpPr/>
          <p:nvPr/>
        </p:nvSpPr>
        <p:spPr>
          <a:xfrm rot="547956">
            <a:off x="5508551" y="5159844"/>
            <a:ext cx="405797" cy="801842"/>
          </a:xfrm>
          <a:prstGeom prst="triangle">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Isosceles Triangle 3"/>
          <p:cNvSpPr/>
          <p:nvPr/>
        </p:nvSpPr>
        <p:spPr>
          <a:xfrm rot="547956">
            <a:off x="5649229" y="4360463"/>
            <a:ext cx="405797" cy="801842"/>
          </a:xfrm>
          <a:prstGeom prst="triangle">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Isosceles Triangle 4"/>
          <p:cNvSpPr/>
          <p:nvPr/>
        </p:nvSpPr>
        <p:spPr>
          <a:xfrm rot="547956">
            <a:off x="5774254" y="3464898"/>
            <a:ext cx="429134" cy="896776"/>
          </a:xfrm>
          <a:prstGeom prst="triangle">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p:cNvSpPr/>
          <p:nvPr/>
        </p:nvSpPr>
        <p:spPr>
          <a:xfrm rot="547956">
            <a:off x="5920576" y="2511377"/>
            <a:ext cx="429134" cy="896776"/>
          </a:xfrm>
          <a:prstGeom prst="triangle">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p:cNvSpPr/>
          <p:nvPr/>
        </p:nvSpPr>
        <p:spPr>
          <a:xfrm rot="547956">
            <a:off x="6039459" y="1663278"/>
            <a:ext cx="429134" cy="896776"/>
          </a:xfrm>
          <a:prstGeom prst="triangle">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Juniata</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9" name="Rectangle 8"/>
          <p:cNvSpPr/>
          <p:nvPr/>
        </p:nvSpPr>
        <p:spPr>
          <a:xfrm>
            <a:off x="330594" y="494913"/>
            <a:ext cx="8741127"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The FUS can be dominated by sands. The specific expression varies with locality.</a:t>
            </a:r>
          </a:p>
        </p:txBody>
      </p:sp>
    </p:spTree>
    <p:extLst>
      <p:ext uri="{BB962C8B-B14F-4D97-AF65-F5344CB8AC3E}">
        <p14:creationId xmlns:p14="http://schemas.microsoft.com/office/powerpoint/2010/main" val="3019548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1000"/>
                                        <p:tgtEl>
                                          <p:spTgt spid="9"/>
                                        </p:tgtEl>
                                      </p:cBhvr>
                                    </p:animEffect>
                                  </p:childTnLst>
                                </p:cTn>
                              </p:par>
                            </p:childTnLst>
                          </p:cTn>
                        </p:par>
                        <p:par>
                          <p:cTn id="8" fill="hold">
                            <p:stCondLst>
                              <p:cond delay="1000"/>
                            </p:stCondLst>
                            <p:childTnLst>
                              <p:par>
                                <p:cTn id="9" presetID="22" presetClass="entr" presetSubtype="4"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down)">
                                      <p:cBhvr>
                                        <p:cTn id="11" dur="1000"/>
                                        <p:tgtEl>
                                          <p:spTgt spid="3"/>
                                        </p:tgtEl>
                                      </p:cBhvr>
                                    </p:animEffect>
                                  </p:childTnLst>
                                </p:cTn>
                              </p:par>
                            </p:childTnLst>
                          </p:cTn>
                        </p:par>
                        <p:par>
                          <p:cTn id="12" fill="hold">
                            <p:stCondLst>
                              <p:cond delay="2000"/>
                            </p:stCondLst>
                            <p:childTnLst>
                              <p:par>
                                <p:cTn id="13" presetID="22" presetClass="entr" presetSubtype="4"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down)">
                                      <p:cBhvr>
                                        <p:cTn id="15" dur="1000"/>
                                        <p:tgtEl>
                                          <p:spTgt spid="4"/>
                                        </p:tgtEl>
                                      </p:cBhvr>
                                    </p:animEffect>
                                  </p:childTnLst>
                                </p:cTn>
                              </p:par>
                            </p:childTnLst>
                          </p:cTn>
                        </p:par>
                        <p:par>
                          <p:cTn id="16" fill="hold">
                            <p:stCondLst>
                              <p:cond delay="3000"/>
                            </p:stCondLst>
                            <p:childTnLst>
                              <p:par>
                                <p:cTn id="17" presetID="22" presetClass="entr" presetSubtype="4"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ipe(down)">
                                      <p:cBhvr>
                                        <p:cTn id="19" dur="1000"/>
                                        <p:tgtEl>
                                          <p:spTgt spid="5"/>
                                        </p:tgtEl>
                                      </p:cBhvr>
                                    </p:animEffect>
                                  </p:childTnLst>
                                </p:cTn>
                              </p:par>
                            </p:childTnLst>
                          </p:cTn>
                        </p:par>
                        <p:par>
                          <p:cTn id="20" fill="hold">
                            <p:stCondLst>
                              <p:cond delay="4000"/>
                            </p:stCondLst>
                            <p:childTnLst>
                              <p:par>
                                <p:cTn id="21" presetID="22" presetClass="entr" presetSubtype="4" fill="hold" grpId="0" nodeType="after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down)">
                                      <p:cBhvr>
                                        <p:cTn id="23" dur="1000"/>
                                        <p:tgtEl>
                                          <p:spTgt spid="6"/>
                                        </p:tgtEl>
                                      </p:cBhvr>
                                    </p:animEffect>
                                  </p:childTnLst>
                                </p:cTn>
                              </p:par>
                            </p:childTnLst>
                          </p:cTn>
                        </p:par>
                        <p:par>
                          <p:cTn id="24" fill="hold">
                            <p:stCondLst>
                              <p:cond delay="5000"/>
                            </p:stCondLst>
                            <p:childTnLst>
                              <p:par>
                                <p:cTn id="25" presetID="22" presetClass="entr" presetSubtype="4" fill="hold" grpId="0" nodeType="after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9"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6370655" cy="461665"/>
          </a:xfrm>
          <a:prstGeom prst="rect">
            <a:avLst/>
          </a:prstGeom>
          <a:noFill/>
        </p:spPr>
        <p:txBody>
          <a:bodyPr wrap="square" rtlCol="0">
            <a:spAutoFit/>
          </a:bodyPr>
          <a:lstStyle/>
          <a:p>
            <a:pPr lvl="0" algn="ctr">
              <a:defRPr/>
            </a:pPr>
            <a:r>
              <a:rPr lang="en-US" sz="2400" dirty="0">
                <a:ln w="3175">
                  <a:solidFill>
                    <a:prstClr val="black"/>
                  </a:solidFill>
                </a:ln>
                <a:solidFill>
                  <a:srgbClr val="FF0000"/>
                </a:solidFill>
                <a:latin typeface="Cheltenhm BT" panose="02040603050505020403" pitchFamily="18" charset="0"/>
              </a:rPr>
              <a:t>Juniata: Little North Mountain west of Strasburg</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Tree>
    <p:extLst>
      <p:ext uri="{BB962C8B-B14F-4D97-AF65-F5344CB8AC3E}">
        <p14:creationId xmlns:p14="http://schemas.microsoft.com/office/powerpoint/2010/main" val="429148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3" name="TextBox 2"/>
          <p:cNvSpPr txBox="1"/>
          <p:nvPr/>
        </p:nvSpPr>
        <p:spPr>
          <a:xfrm>
            <a:off x="0" y="0"/>
            <a:ext cx="6370655" cy="461665"/>
          </a:xfrm>
          <a:prstGeom prst="rect">
            <a:avLst/>
          </a:prstGeom>
          <a:noFill/>
        </p:spPr>
        <p:txBody>
          <a:bodyPr wrap="square" rtlCol="0">
            <a:spAutoFit/>
          </a:bodyPr>
          <a:lstStyle/>
          <a:p>
            <a:pPr lvl="0" algn="ctr">
              <a:defRPr/>
            </a:pPr>
            <a:r>
              <a:rPr lang="en-US" sz="2400" dirty="0">
                <a:ln w="3175">
                  <a:solidFill>
                    <a:prstClr val="black"/>
                  </a:solidFill>
                </a:ln>
                <a:solidFill>
                  <a:srgbClr val="FF0000"/>
                </a:solidFill>
                <a:latin typeface="Cheltenhm BT" panose="02040603050505020403" pitchFamily="18" charset="0"/>
              </a:rPr>
              <a:t>Juniata: Little North Mountain west of Strasburg</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402874" y="392668"/>
            <a:ext cx="4932802"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Cross bedding is common in the sandstones.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1055076"/>
            <a:ext cx="4572000" cy="3048000"/>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1999" y="1054238"/>
            <a:ext cx="4662435" cy="3108290"/>
          </a:xfrm>
          <a:prstGeom prst="rect">
            <a:avLst/>
          </a:prstGeom>
        </p:spPr>
      </p:pic>
    </p:spTree>
    <p:extLst>
      <p:ext uri="{BB962C8B-B14F-4D97-AF65-F5344CB8AC3E}">
        <p14:creationId xmlns:p14="http://schemas.microsoft.com/office/powerpoint/2010/main" val="270346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6370655" cy="461665"/>
          </a:xfrm>
          <a:prstGeom prst="rect">
            <a:avLst/>
          </a:prstGeom>
          <a:noFill/>
        </p:spPr>
        <p:txBody>
          <a:bodyPr wrap="square" rtlCol="0">
            <a:spAutoFit/>
          </a:bodyPr>
          <a:lstStyle/>
          <a:p>
            <a:pPr lvl="0" algn="ctr">
              <a:defRPr/>
            </a:pPr>
            <a:r>
              <a:rPr lang="en-US" sz="2400" dirty="0">
                <a:ln w="3175">
                  <a:solidFill>
                    <a:prstClr val="black"/>
                  </a:solidFill>
                </a:ln>
                <a:solidFill>
                  <a:srgbClr val="FF0000"/>
                </a:solidFill>
                <a:latin typeface="Cheltenhm BT" panose="02040603050505020403" pitchFamily="18" charset="0"/>
              </a:rPr>
              <a:t>Juniata: Little North Mountain west of Strasburg</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402873" y="392668"/>
            <a:ext cx="6607527"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Flute and load structures are common on the sandstone bottoms</a:t>
            </a:r>
          </a:p>
        </p:txBody>
      </p:sp>
    </p:spTree>
    <p:extLst>
      <p:ext uri="{BB962C8B-B14F-4D97-AF65-F5344CB8AC3E}">
        <p14:creationId xmlns:p14="http://schemas.microsoft.com/office/powerpoint/2010/main" val="3473453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4" name="TextBox 3"/>
          <p:cNvSpPr txBox="1"/>
          <p:nvPr/>
        </p:nvSpPr>
        <p:spPr>
          <a:xfrm>
            <a:off x="0" y="0"/>
            <a:ext cx="6370655" cy="461665"/>
          </a:xfrm>
          <a:prstGeom prst="rect">
            <a:avLst/>
          </a:prstGeom>
          <a:noFill/>
        </p:spPr>
        <p:txBody>
          <a:bodyPr wrap="square" rtlCol="0">
            <a:spAutoFit/>
          </a:bodyPr>
          <a:lstStyle/>
          <a:p>
            <a:pPr lvl="0" algn="ctr">
              <a:defRPr/>
            </a:pPr>
            <a:r>
              <a:rPr lang="en-US" sz="2400" dirty="0">
                <a:ln w="3175">
                  <a:solidFill>
                    <a:prstClr val="black"/>
                  </a:solidFill>
                </a:ln>
                <a:solidFill>
                  <a:srgbClr val="FF0000"/>
                </a:solidFill>
                <a:latin typeface="Cheltenhm BT" panose="02040603050505020403" pitchFamily="18" charset="0"/>
              </a:rPr>
              <a:t>Juniata: Little North Mountain west of Strasburg</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5" name="Rectangle 4"/>
          <p:cNvSpPr/>
          <p:nvPr/>
        </p:nvSpPr>
        <p:spPr>
          <a:xfrm>
            <a:off x="402874" y="392668"/>
            <a:ext cx="4932802"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As are </a:t>
            </a:r>
            <a:r>
              <a:rPr lang="en-US" i="1" u="sng" dirty="0" err="1">
                <a:latin typeface="Cheltenhm BT" panose="02040603050505020403" pitchFamily="18" charset="0"/>
              </a:rPr>
              <a:t>Skolithus</a:t>
            </a:r>
            <a:r>
              <a:rPr lang="en-US" i="1" dirty="0">
                <a:latin typeface="Cheltenhm BT" panose="02040603050505020403" pitchFamily="18" charset="0"/>
              </a:rPr>
              <a:t> trace fossils</a:t>
            </a:r>
          </a:p>
        </p:txBody>
      </p:sp>
    </p:spTree>
    <p:extLst>
      <p:ext uri="{BB962C8B-B14F-4D97-AF65-F5344CB8AC3E}">
        <p14:creationId xmlns:p14="http://schemas.microsoft.com/office/powerpoint/2010/main" val="1848538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6370655" cy="461665"/>
          </a:xfrm>
          <a:prstGeom prst="rect">
            <a:avLst/>
          </a:prstGeom>
          <a:noFill/>
        </p:spPr>
        <p:txBody>
          <a:bodyPr wrap="square" rtlCol="0">
            <a:spAutoFit/>
          </a:bodyPr>
          <a:lstStyle/>
          <a:p>
            <a:pPr lvl="0" algn="ctr">
              <a:defRPr/>
            </a:pPr>
            <a:r>
              <a:rPr lang="en-US" sz="2400" dirty="0">
                <a:ln w="3175">
                  <a:solidFill>
                    <a:prstClr val="black"/>
                  </a:solidFill>
                </a:ln>
                <a:solidFill>
                  <a:srgbClr val="FF0000"/>
                </a:solidFill>
                <a:latin typeface="Cheltenhm BT" panose="02040603050505020403" pitchFamily="18" charset="0"/>
              </a:rPr>
              <a:t>Juniata: Wills Mtn., Germany Valley Section</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5" name="Rectangle 4"/>
          <p:cNvSpPr/>
          <p:nvPr/>
        </p:nvSpPr>
        <p:spPr>
          <a:xfrm>
            <a:off x="402874" y="392668"/>
            <a:ext cx="4932802"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As are </a:t>
            </a:r>
            <a:r>
              <a:rPr lang="en-US" i="1" u="sng" dirty="0" err="1">
                <a:latin typeface="Cheltenhm BT" panose="02040603050505020403" pitchFamily="18" charset="0"/>
              </a:rPr>
              <a:t>Skolithus</a:t>
            </a:r>
            <a:r>
              <a:rPr lang="en-US" i="1" dirty="0">
                <a:latin typeface="Cheltenhm BT" panose="02040603050505020403" pitchFamily="18" charset="0"/>
              </a:rPr>
              <a:t> trace fossils</a:t>
            </a:r>
          </a:p>
        </p:txBody>
      </p:sp>
    </p:spTree>
    <p:extLst>
      <p:ext uri="{BB962C8B-B14F-4D97-AF65-F5344CB8AC3E}">
        <p14:creationId xmlns:p14="http://schemas.microsoft.com/office/powerpoint/2010/main" val="2305182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t="18125" r="32292" b="35937"/>
          <a:stretch/>
        </p:blipFill>
        <p:spPr>
          <a:xfrm>
            <a:off x="0" y="2724151"/>
            <a:ext cx="9139462" cy="4133849"/>
          </a:xfrm>
          <a:prstGeom prst="rect">
            <a:avLst/>
          </a:prstGeom>
        </p:spPr>
      </p:pic>
      <p:sp>
        <p:nvSpPr>
          <p:cNvPr id="3" name="TextBox 2"/>
          <p:cNvSpPr txBox="1"/>
          <p:nvPr/>
        </p:nvSpPr>
        <p:spPr>
          <a:xfrm>
            <a:off x="0" y="0"/>
            <a:ext cx="4803112" cy="461665"/>
          </a:xfrm>
          <a:prstGeom prst="rect">
            <a:avLst/>
          </a:prstGeom>
          <a:noFill/>
        </p:spPr>
        <p:txBody>
          <a:bodyPr wrap="square" rtlCol="0">
            <a:spAutoFit/>
          </a:bodyPr>
          <a:lstStyle/>
          <a:p>
            <a:pPr lvl="0" algn="ctr">
              <a:defRPr/>
            </a:pPr>
            <a:r>
              <a:rPr lang="en-US" sz="2400" dirty="0">
                <a:ln w="3175">
                  <a:solidFill>
                    <a:prstClr val="black"/>
                  </a:solidFill>
                </a:ln>
                <a:solidFill>
                  <a:srgbClr val="FF0000"/>
                </a:solidFill>
                <a:latin typeface="Cheltenhm BT" panose="02040603050505020403" pitchFamily="18" charset="0"/>
              </a:rPr>
              <a:t>Juniata: Wills Mtn. Germany Valley</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4" name="Rectangle 3"/>
          <p:cNvSpPr/>
          <p:nvPr/>
        </p:nvSpPr>
        <p:spPr>
          <a:xfrm>
            <a:off x="48719" y="461665"/>
            <a:ext cx="2548698" cy="1754326"/>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The muds at the top of the </a:t>
            </a:r>
            <a:r>
              <a:rPr lang="en-US" i="1" dirty="0" err="1">
                <a:latin typeface="Cheltenhm BT" panose="02040603050505020403" pitchFamily="18" charset="0"/>
              </a:rPr>
              <a:t>parasequences</a:t>
            </a:r>
            <a:r>
              <a:rPr lang="en-US" i="1" dirty="0">
                <a:latin typeface="Cheltenhm BT" panose="02040603050505020403" pitchFamily="18" charset="0"/>
              </a:rPr>
              <a:t> frequently have greenish vertical traces that probably belong to </a:t>
            </a:r>
            <a:r>
              <a:rPr lang="en-US" i="1" u="sng" dirty="0" err="1">
                <a:latin typeface="Cheltenhm BT" panose="02040603050505020403" pitchFamily="18" charset="0"/>
              </a:rPr>
              <a:t>Lingula</a:t>
            </a:r>
            <a:r>
              <a:rPr lang="en-US" i="1" u="sng" dirty="0">
                <a:latin typeface="Cheltenhm BT" panose="02040603050505020403" pitchFamily="18" charset="0"/>
              </a:rPr>
              <a:t>.</a:t>
            </a:r>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t="30824" r="75881" b="51421"/>
          <a:stretch/>
        </p:blipFill>
        <p:spPr>
          <a:xfrm>
            <a:off x="2597417" y="461665"/>
            <a:ext cx="6542045" cy="3210448"/>
          </a:xfrm>
          <a:prstGeom prst="rect">
            <a:avLst/>
          </a:prstGeom>
          <a:ln w="19050">
            <a:solidFill>
              <a:srgbClr val="FF0000"/>
            </a:solidFill>
          </a:ln>
        </p:spPr>
      </p:pic>
      <p:cxnSp>
        <p:nvCxnSpPr>
          <p:cNvPr id="6" name="Straight Connector 5"/>
          <p:cNvCxnSpPr>
            <a:cxnSpLocks/>
          </p:cNvCxnSpPr>
          <p:nvPr/>
        </p:nvCxnSpPr>
        <p:spPr>
          <a:xfrm flipH="1">
            <a:off x="1221375" y="2215991"/>
            <a:ext cx="433254" cy="2144994"/>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8" name="Straight Connector 7"/>
          <p:cNvCxnSpPr>
            <a:cxnSpLocks/>
          </p:cNvCxnSpPr>
          <p:nvPr/>
        </p:nvCxnSpPr>
        <p:spPr>
          <a:xfrm flipV="1">
            <a:off x="2144486" y="1497205"/>
            <a:ext cx="1925096" cy="549309"/>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8718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par>
                          <p:cTn id="8" fill="hold">
                            <p:stCondLst>
                              <p:cond delay="1000"/>
                            </p:stCondLst>
                            <p:childTnLst>
                              <p:par>
                                <p:cTn id="9" presetID="22" presetClass="entr" presetSubtype="1"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1000"/>
                                        <p:tgtEl>
                                          <p:spTgt spid="6"/>
                                        </p:tgtEl>
                                      </p:cBhvr>
                                    </p:animEffect>
                                  </p:childTnLst>
                                </p:cTn>
                              </p:par>
                              <p:par>
                                <p:cTn id="12" presetID="22" presetClass="entr" presetSubtype="8" fill="hold" nodeType="with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867586" y="0"/>
            <a:ext cx="5276414" cy="6858000"/>
          </a:xfrm>
          <a:prstGeom prst="rect">
            <a:avLst/>
          </a:prstGeom>
        </p:spPr>
      </p:pic>
      <p:pic>
        <p:nvPicPr>
          <p:cNvPr id="3" name="Picture 2"/>
          <p:cNvPicPr>
            <a:picLocks noChangeAspect="1"/>
          </p:cNvPicPr>
          <p:nvPr/>
        </p:nvPicPr>
        <p:blipFill>
          <a:blip r:embed="rId3"/>
          <a:stretch>
            <a:fillRect/>
          </a:stretch>
        </p:blipFill>
        <p:spPr>
          <a:xfrm>
            <a:off x="0" y="4482353"/>
            <a:ext cx="1841049" cy="2375647"/>
          </a:xfrm>
          <a:prstGeom prst="rect">
            <a:avLst/>
          </a:prstGeom>
        </p:spPr>
      </p:pic>
      <p:sp>
        <p:nvSpPr>
          <p:cNvPr id="4" name="TextBox 3"/>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Juniata</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5" name="Rectangle 4"/>
          <p:cNvSpPr/>
          <p:nvPr/>
        </p:nvSpPr>
        <p:spPr>
          <a:xfrm>
            <a:off x="29150" y="494913"/>
            <a:ext cx="1719263" cy="400110"/>
          </a:xfrm>
          <a:prstGeom prst="rect">
            <a:avLst/>
          </a:prstGeom>
        </p:spPr>
        <p:txBody>
          <a:bodyPr wrap="square">
            <a:spAutoFit/>
          </a:bodyPr>
          <a:lstStyle/>
          <a:p>
            <a:r>
              <a:rPr lang="en-US" sz="2000" i="1" dirty="0" err="1">
                <a:latin typeface="Cheltenhm BT" panose="02040603050505020403" pitchFamily="18" charset="0"/>
              </a:rPr>
              <a:t>Isopach</a:t>
            </a:r>
            <a:r>
              <a:rPr lang="en-US" sz="2000" i="1" dirty="0">
                <a:latin typeface="Cheltenhm BT" panose="02040603050505020403" pitchFamily="18" charset="0"/>
              </a:rPr>
              <a:t> Map</a:t>
            </a:r>
          </a:p>
        </p:txBody>
      </p:sp>
      <p:sp>
        <p:nvSpPr>
          <p:cNvPr id="6" name="Rectangle 5"/>
          <p:cNvSpPr/>
          <p:nvPr/>
        </p:nvSpPr>
        <p:spPr>
          <a:xfrm>
            <a:off x="0" y="897493"/>
            <a:ext cx="3867586" cy="923330"/>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Notice the Juniata thickens markedly from Germany Valley into Pennsylvania (about 400 feet to 1600 feet.</a:t>
            </a:r>
          </a:p>
        </p:txBody>
      </p:sp>
      <p:sp>
        <p:nvSpPr>
          <p:cNvPr id="7" name="Rectangle 6"/>
          <p:cNvSpPr/>
          <p:nvPr/>
        </p:nvSpPr>
        <p:spPr>
          <a:xfrm>
            <a:off x="17432" y="2967799"/>
            <a:ext cx="3867586" cy="1200329"/>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But the sand content decreases northward from &gt; 60% to &lt; 40 % indicating a southeast and eastern source.</a:t>
            </a:r>
          </a:p>
        </p:txBody>
      </p:sp>
      <p:sp>
        <p:nvSpPr>
          <p:cNvPr id="8" name="TextBox 7"/>
          <p:cNvSpPr txBox="1"/>
          <p:nvPr/>
        </p:nvSpPr>
        <p:spPr>
          <a:xfrm rot="18475458">
            <a:off x="5382677" y="3656387"/>
            <a:ext cx="3409792" cy="369332"/>
          </a:xfrm>
          <a:prstGeom prst="rect">
            <a:avLst/>
          </a:prstGeom>
          <a:noFill/>
        </p:spPr>
        <p:txBody>
          <a:bodyPr wrap="square" rtlCol="0">
            <a:spAutoFit/>
          </a:bodyPr>
          <a:lstStyle/>
          <a:p>
            <a:pPr algn="ctr"/>
            <a:r>
              <a:rPr lang="en-US" i="1" dirty="0">
                <a:ln w="3175">
                  <a:solidFill>
                    <a:schemeClr val="tx1"/>
                  </a:solidFill>
                </a:ln>
                <a:solidFill>
                  <a:srgbClr val="FF0000"/>
                </a:solidFill>
                <a:latin typeface="Cheltenhm BT" panose="02040603050505020403" pitchFamily="18" charset="0"/>
              </a:rPr>
              <a:t>Source? but likely Carolina</a:t>
            </a:r>
          </a:p>
        </p:txBody>
      </p:sp>
      <p:sp>
        <p:nvSpPr>
          <p:cNvPr id="9" name="TextBox 8"/>
          <p:cNvSpPr txBox="1"/>
          <p:nvPr/>
        </p:nvSpPr>
        <p:spPr>
          <a:xfrm rot="17926749">
            <a:off x="4714091" y="1272410"/>
            <a:ext cx="2430758" cy="369332"/>
          </a:xfrm>
          <a:prstGeom prst="rect">
            <a:avLst/>
          </a:prstGeom>
          <a:noFill/>
        </p:spPr>
        <p:txBody>
          <a:bodyPr wrap="square" rtlCol="0">
            <a:spAutoFit/>
          </a:bodyPr>
          <a:lstStyle/>
          <a:p>
            <a:pPr algn="ctr"/>
            <a:r>
              <a:rPr lang="en-US" i="1" dirty="0">
                <a:ln w="3175">
                  <a:solidFill>
                    <a:schemeClr val="tx1"/>
                  </a:solidFill>
                </a:ln>
                <a:solidFill>
                  <a:srgbClr val="FF0000"/>
                </a:solidFill>
                <a:latin typeface="Cheltenhm BT" panose="02040603050505020403" pitchFamily="18" charset="0"/>
              </a:rPr>
              <a:t>Basin axis of subsidence</a:t>
            </a:r>
          </a:p>
        </p:txBody>
      </p:sp>
      <p:sp>
        <p:nvSpPr>
          <p:cNvPr id="10" name="Rectangle 9"/>
          <p:cNvSpPr/>
          <p:nvPr/>
        </p:nvSpPr>
        <p:spPr>
          <a:xfrm>
            <a:off x="-14409" y="2078936"/>
            <a:ext cx="3867586" cy="646331"/>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And the basin subsidence runs through West Virginia and up into Pennsylvania.</a:t>
            </a:r>
          </a:p>
        </p:txBody>
      </p:sp>
      <p:sp>
        <p:nvSpPr>
          <p:cNvPr id="11" name="Freeform 10"/>
          <p:cNvSpPr/>
          <p:nvPr/>
        </p:nvSpPr>
        <p:spPr>
          <a:xfrm>
            <a:off x="5351020" y="3086100"/>
            <a:ext cx="664018" cy="2247900"/>
          </a:xfrm>
          <a:custGeom>
            <a:avLst/>
            <a:gdLst>
              <a:gd name="connsiteX0" fmla="*/ 664018 w 664018"/>
              <a:gd name="connsiteY0" fmla="*/ 2247900 h 2247900"/>
              <a:gd name="connsiteX1" fmla="*/ 240155 w 664018"/>
              <a:gd name="connsiteY1" fmla="*/ 1743075 h 2247900"/>
              <a:gd name="connsiteX2" fmla="*/ 21080 w 664018"/>
              <a:gd name="connsiteY2" fmla="*/ 1128713 h 2247900"/>
              <a:gd name="connsiteX3" fmla="*/ 21080 w 664018"/>
              <a:gd name="connsiteY3" fmla="*/ 0 h 2247900"/>
            </a:gdLst>
            <a:ahLst/>
            <a:cxnLst>
              <a:cxn ang="0">
                <a:pos x="connsiteX0" y="connsiteY0"/>
              </a:cxn>
              <a:cxn ang="0">
                <a:pos x="connsiteX1" y="connsiteY1"/>
              </a:cxn>
              <a:cxn ang="0">
                <a:pos x="connsiteX2" y="connsiteY2"/>
              </a:cxn>
              <a:cxn ang="0">
                <a:pos x="connsiteX3" y="connsiteY3"/>
              </a:cxn>
            </a:cxnLst>
            <a:rect l="l" t="t" r="r" b="b"/>
            <a:pathLst>
              <a:path w="664018" h="2247900">
                <a:moveTo>
                  <a:pt x="664018" y="2247900"/>
                </a:moveTo>
                <a:cubicBezTo>
                  <a:pt x="505664" y="2088753"/>
                  <a:pt x="347311" y="1929606"/>
                  <a:pt x="240155" y="1743075"/>
                </a:cubicBezTo>
                <a:cubicBezTo>
                  <a:pt x="132999" y="1556544"/>
                  <a:pt x="57592" y="1419225"/>
                  <a:pt x="21080" y="1128713"/>
                </a:cubicBezTo>
                <a:cubicBezTo>
                  <a:pt x="-15432" y="838201"/>
                  <a:pt x="2824" y="419100"/>
                  <a:pt x="21080" y="0"/>
                </a:cubicBezTo>
              </a:path>
            </a:pathLst>
          </a:custGeom>
          <a:noFill/>
          <a:ln w="28575">
            <a:solidFill>
              <a:srgbClr val="FF0000"/>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p:nvPr/>
        </p:nvSpPr>
        <p:spPr>
          <a:xfrm>
            <a:off x="6172200" y="1381125"/>
            <a:ext cx="1833563" cy="1209675"/>
          </a:xfrm>
          <a:custGeom>
            <a:avLst/>
            <a:gdLst>
              <a:gd name="connsiteX0" fmla="*/ 1833563 w 1833563"/>
              <a:gd name="connsiteY0" fmla="*/ 1209675 h 1209675"/>
              <a:gd name="connsiteX1" fmla="*/ 1185863 w 1833563"/>
              <a:gd name="connsiteY1" fmla="*/ 700088 h 1209675"/>
              <a:gd name="connsiteX2" fmla="*/ 557213 w 1833563"/>
              <a:gd name="connsiteY2" fmla="*/ 504825 h 1209675"/>
              <a:gd name="connsiteX3" fmla="*/ 0 w 1833563"/>
              <a:gd name="connsiteY3" fmla="*/ 0 h 1209675"/>
            </a:gdLst>
            <a:ahLst/>
            <a:cxnLst>
              <a:cxn ang="0">
                <a:pos x="connsiteX0" y="connsiteY0"/>
              </a:cxn>
              <a:cxn ang="0">
                <a:pos x="connsiteX1" y="connsiteY1"/>
              </a:cxn>
              <a:cxn ang="0">
                <a:pos x="connsiteX2" y="connsiteY2"/>
              </a:cxn>
              <a:cxn ang="0">
                <a:pos x="connsiteX3" y="connsiteY3"/>
              </a:cxn>
            </a:cxnLst>
            <a:rect l="l" t="t" r="r" b="b"/>
            <a:pathLst>
              <a:path w="1833563" h="1209675">
                <a:moveTo>
                  <a:pt x="1833563" y="1209675"/>
                </a:moveTo>
                <a:cubicBezTo>
                  <a:pt x="1616075" y="1013619"/>
                  <a:pt x="1398588" y="817563"/>
                  <a:pt x="1185863" y="700088"/>
                </a:cubicBezTo>
                <a:cubicBezTo>
                  <a:pt x="973138" y="582613"/>
                  <a:pt x="754857" y="621506"/>
                  <a:pt x="557213" y="504825"/>
                </a:cubicBezTo>
                <a:cubicBezTo>
                  <a:pt x="359569" y="388144"/>
                  <a:pt x="179784" y="194072"/>
                  <a:pt x="0" y="0"/>
                </a:cubicBezTo>
              </a:path>
            </a:pathLst>
          </a:custGeom>
          <a:noFill/>
          <a:ln w="28575">
            <a:solidFill>
              <a:srgbClr val="FF0000"/>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p:cNvSpPr txBox="1"/>
          <p:nvPr/>
        </p:nvSpPr>
        <p:spPr>
          <a:xfrm>
            <a:off x="5201737" y="5114751"/>
            <a:ext cx="681624" cy="276999"/>
          </a:xfrm>
          <a:prstGeom prst="rect">
            <a:avLst/>
          </a:prstGeom>
          <a:noFill/>
        </p:spPr>
        <p:txBody>
          <a:bodyPr wrap="square" rtlCol="0">
            <a:spAutoFit/>
          </a:bodyPr>
          <a:lstStyle/>
          <a:p>
            <a:pPr algn="ctr"/>
            <a:r>
              <a:rPr lang="en-US" sz="1200" i="1" dirty="0">
                <a:ln w="3175">
                  <a:solidFill>
                    <a:schemeClr val="tx1"/>
                  </a:solidFill>
                </a:ln>
                <a:solidFill>
                  <a:srgbClr val="FF0000"/>
                </a:solidFill>
                <a:latin typeface="Cheltenhm BT" panose="02040603050505020403" pitchFamily="18" charset="0"/>
              </a:rPr>
              <a:t>60-80</a:t>
            </a:r>
          </a:p>
        </p:txBody>
      </p:sp>
      <p:sp>
        <p:nvSpPr>
          <p:cNvPr id="14" name="TextBox 13"/>
          <p:cNvSpPr txBox="1"/>
          <p:nvPr/>
        </p:nvSpPr>
        <p:spPr>
          <a:xfrm>
            <a:off x="4669396" y="3519930"/>
            <a:ext cx="681624" cy="276999"/>
          </a:xfrm>
          <a:prstGeom prst="rect">
            <a:avLst/>
          </a:prstGeom>
          <a:noFill/>
        </p:spPr>
        <p:txBody>
          <a:bodyPr wrap="square" rtlCol="0">
            <a:spAutoFit/>
          </a:bodyPr>
          <a:lstStyle/>
          <a:p>
            <a:pPr algn="ctr"/>
            <a:r>
              <a:rPr lang="en-US" sz="1200" i="1" dirty="0">
                <a:ln w="3175">
                  <a:solidFill>
                    <a:schemeClr val="tx1"/>
                  </a:solidFill>
                </a:ln>
                <a:solidFill>
                  <a:srgbClr val="FF0000"/>
                </a:solidFill>
                <a:latin typeface="Cheltenhm BT" panose="02040603050505020403" pitchFamily="18" charset="0"/>
              </a:rPr>
              <a:t>40-60</a:t>
            </a:r>
          </a:p>
        </p:txBody>
      </p:sp>
      <p:sp>
        <p:nvSpPr>
          <p:cNvPr id="15" name="TextBox 14"/>
          <p:cNvSpPr txBox="1"/>
          <p:nvPr/>
        </p:nvSpPr>
        <p:spPr>
          <a:xfrm>
            <a:off x="5079709" y="2429543"/>
            <a:ext cx="681624" cy="276999"/>
          </a:xfrm>
          <a:prstGeom prst="rect">
            <a:avLst/>
          </a:prstGeom>
          <a:noFill/>
        </p:spPr>
        <p:txBody>
          <a:bodyPr wrap="square" rtlCol="0">
            <a:spAutoFit/>
          </a:bodyPr>
          <a:lstStyle/>
          <a:p>
            <a:pPr algn="ctr"/>
            <a:r>
              <a:rPr lang="en-US" sz="1200" i="1" dirty="0">
                <a:ln w="3175">
                  <a:solidFill>
                    <a:schemeClr val="tx1"/>
                  </a:solidFill>
                </a:ln>
                <a:solidFill>
                  <a:srgbClr val="FF0000"/>
                </a:solidFill>
                <a:latin typeface="Cheltenhm BT" panose="02040603050505020403" pitchFamily="18" charset="0"/>
              </a:rPr>
              <a:t>20-40</a:t>
            </a:r>
          </a:p>
        </p:txBody>
      </p:sp>
      <p:sp>
        <p:nvSpPr>
          <p:cNvPr id="16" name="TextBox 15"/>
          <p:cNvSpPr txBox="1"/>
          <p:nvPr/>
        </p:nvSpPr>
        <p:spPr>
          <a:xfrm>
            <a:off x="7019052" y="2071514"/>
            <a:ext cx="681624" cy="276999"/>
          </a:xfrm>
          <a:prstGeom prst="rect">
            <a:avLst/>
          </a:prstGeom>
          <a:noFill/>
        </p:spPr>
        <p:txBody>
          <a:bodyPr wrap="square" rtlCol="0">
            <a:spAutoFit/>
          </a:bodyPr>
          <a:lstStyle/>
          <a:p>
            <a:pPr algn="ctr"/>
            <a:r>
              <a:rPr lang="en-US" sz="1200" i="1" dirty="0">
                <a:ln w="3175">
                  <a:solidFill>
                    <a:schemeClr val="tx1"/>
                  </a:solidFill>
                </a:ln>
                <a:solidFill>
                  <a:srgbClr val="FF0000"/>
                </a:solidFill>
                <a:latin typeface="Cheltenhm BT" panose="02040603050505020403" pitchFamily="18" charset="0"/>
              </a:rPr>
              <a:t>60-80</a:t>
            </a:r>
          </a:p>
        </p:txBody>
      </p:sp>
      <p:sp>
        <p:nvSpPr>
          <p:cNvPr id="17" name="TextBox 16"/>
          <p:cNvSpPr txBox="1"/>
          <p:nvPr/>
        </p:nvSpPr>
        <p:spPr>
          <a:xfrm>
            <a:off x="7735006" y="2572631"/>
            <a:ext cx="681624" cy="276999"/>
          </a:xfrm>
          <a:prstGeom prst="rect">
            <a:avLst/>
          </a:prstGeom>
          <a:noFill/>
        </p:spPr>
        <p:txBody>
          <a:bodyPr wrap="square" rtlCol="0">
            <a:spAutoFit/>
          </a:bodyPr>
          <a:lstStyle/>
          <a:p>
            <a:pPr algn="ctr"/>
            <a:r>
              <a:rPr lang="en-US" sz="1200" i="1" dirty="0">
                <a:ln w="3175">
                  <a:solidFill>
                    <a:schemeClr val="tx1"/>
                  </a:solidFill>
                </a:ln>
                <a:solidFill>
                  <a:srgbClr val="FF0000"/>
                </a:solidFill>
                <a:latin typeface="Cheltenhm BT" panose="02040603050505020403" pitchFamily="18" charset="0"/>
              </a:rPr>
              <a:t>80-100</a:t>
            </a:r>
          </a:p>
        </p:txBody>
      </p:sp>
      <p:sp>
        <p:nvSpPr>
          <p:cNvPr id="18" name="TextBox 17"/>
          <p:cNvSpPr txBox="1"/>
          <p:nvPr/>
        </p:nvSpPr>
        <p:spPr>
          <a:xfrm>
            <a:off x="6659484" y="1976211"/>
            <a:ext cx="681624" cy="276999"/>
          </a:xfrm>
          <a:prstGeom prst="rect">
            <a:avLst/>
          </a:prstGeom>
          <a:noFill/>
        </p:spPr>
        <p:txBody>
          <a:bodyPr wrap="square" rtlCol="0">
            <a:spAutoFit/>
          </a:bodyPr>
          <a:lstStyle/>
          <a:p>
            <a:pPr algn="ctr"/>
            <a:r>
              <a:rPr lang="en-US" sz="1200" i="1" dirty="0">
                <a:ln w="3175">
                  <a:solidFill>
                    <a:schemeClr val="tx1"/>
                  </a:solidFill>
                </a:ln>
                <a:solidFill>
                  <a:srgbClr val="FF0000"/>
                </a:solidFill>
                <a:latin typeface="Cheltenhm BT" panose="02040603050505020403" pitchFamily="18" charset="0"/>
              </a:rPr>
              <a:t>40-60</a:t>
            </a:r>
          </a:p>
        </p:txBody>
      </p:sp>
      <p:sp>
        <p:nvSpPr>
          <p:cNvPr id="19" name="TextBox 18"/>
          <p:cNvSpPr txBox="1"/>
          <p:nvPr/>
        </p:nvSpPr>
        <p:spPr>
          <a:xfrm>
            <a:off x="6337428" y="1410328"/>
            <a:ext cx="681624" cy="276999"/>
          </a:xfrm>
          <a:prstGeom prst="rect">
            <a:avLst/>
          </a:prstGeom>
          <a:noFill/>
        </p:spPr>
        <p:txBody>
          <a:bodyPr wrap="square" rtlCol="0">
            <a:spAutoFit/>
          </a:bodyPr>
          <a:lstStyle/>
          <a:p>
            <a:pPr algn="ctr"/>
            <a:r>
              <a:rPr lang="en-US" sz="1200" i="1" dirty="0">
                <a:ln w="3175">
                  <a:solidFill>
                    <a:schemeClr val="tx1"/>
                  </a:solidFill>
                </a:ln>
                <a:solidFill>
                  <a:srgbClr val="FF0000"/>
                </a:solidFill>
                <a:latin typeface="Cheltenhm BT" panose="02040603050505020403" pitchFamily="18" charset="0"/>
              </a:rPr>
              <a:t>20-40</a:t>
            </a:r>
          </a:p>
        </p:txBody>
      </p:sp>
    </p:spTree>
    <p:extLst>
      <p:ext uri="{BB962C8B-B14F-4D97-AF65-F5344CB8AC3E}">
        <p14:creationId xmlns:p14="http://schemas.microsoft.com/office/powerpoint/2010/main" val="4106949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1000"/>
                                        <p:tgtEl>
                                          <p:spTgt spid="5"/>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left)">
                                      <p:cBhvr>
                                        <p:cTn id="16" dur="1000"/>
                                        <p:tgtEl>
                                          <p:spTgt spid="10"/>
                                        </p:tgtEl>
                                      </p:cBhvr>
                                    </p:animEffect>
                                  </p:childTnLst>
                                </p:cTn>
                              </p:par>
                            </p:childTnLst>
                          </p:cTn>
                        </p:par>
                        <p:par>
                          <p:cTn id="17" fill="hold">
                            <p:stCondLst>
                              <p:cond delay="1000"/>
                            </p:stCondLst>
                            <p:childTnLst>
                              <p:par>
                                <p:cTn id="18" presetID="22" presetClass="entr" presetSubtype="8"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left)">
                                      <p:cBhvr>
                                        <p:cTn id="20" dur="10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ipe(left)">
                                      <p:cBhvr>
                                        <p:cTn id="25" dur="1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wipe(left)">
                                      <p:cBhvr>
                                        <p:cTn id="30" dur="1000"/>
                                        <p:tgtEl>
                                          <p:spTgt spid="8"/>
                                        </p:tgtEl>
                                      </p:cBhvr>
                                    </p:animEffect>
                                  </p:childTnLst>
                                </p:cTn>
                              </p:par>
                            </p:childTnLst>
                          </p:cTn>
                        </p:par>
                        <p:par>
                          <p:cTn id="31" fill="hold">
                            <p:stCondLst>
                              <p:cond delay="1000"/>
                            </p:stCondLst>
                            <p:childTnLst>
                              <p:par>
                                <p:cTn id="32" presetID="22" presetClass="entr" presetSubtype="8" fill="hold" grpId="0" nodeType="after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wipe(left)">
                                      <p:cBhvr>
                                        <p:cTn id="34" dur="1000"/>
                                        <p:tgtEl>
                                          <p:spTgt spid="13"/>
                                        </p:tgtEl>
                                      </p:cBhvr>
                                    </p:animEffect>
                                  </p:childTnLst>
                                </p:cTn>
                              </p:par>
                            </p:childTnLst>
                          </p:cTn>
                        </p:par>
                        <p:par>
                          <p:cTn id="35" fill="hold">
                            <p:stCondLst>
                              <p:cond delay="2000"/>
                            </p:stCondLst>
                            <p:childTnLst>
                              <p:par>
                                <p:cTn id="36" presetID="22" presetClass="entr" presetSubtype="8" fill="hold" grpId="0" nodeType="afterEffect">
                                  <p:stCondLst>
                                    <p:cond delay="0"/>
                                  </p:stCondLst>
                                  <p:childTnLst>
                                    <p:set>
                                      <p:cBhvr>
                                        <p:cTn id="37" dur="1" fill="hold">
                                          <p:stCondLst>
                                            <p:cond delay="0"/>
                                          </p:stCondLst>
                                        </p:cTn>
                                        <p:tgtEl>
                                          <p:spTgt spid="14"/>
                                        </p:tgtEl>
                                        <p:attrNameLst>
                                          <p:attrName>style.visibility</p:attrName>
                                        </p:attrNameLst>
                                      </p:cBhvr>
                                      <p:to>
                                        <p:strVal val="visible"/>
                                      </p:to>
                                    </p:set>
                                    <p:animEffect transition="in" filter="wipe(left)">
                                      <p:cBhvr>
                                        <p:cTn id="38" dur="1000"/>
                                        <p:tgtEl>
                                          <p:spTgt spid="14"/>
                                        </p:tgtEl>
                                      </p:cBhvr>
                                    </p:animEffect>
                                  </p:childTnLst>
                                </p:cTn>
                              </p:par>
                            </p:childTnLst>
                          </p:cTn>
                        </p:par>
                        <p:par>
                          <p:cTn id="39" fill="hold">
                            <p:stCondLst>
                              <p:cond delay="3000"/>
                            </p:stCondLst>
                            <p:childTnLst>
                              <p:par>
                                <p:cTn id="40" presetID="22" presetClass="entr" presetSubtype="8" fill="hold" grpId="0" nodeType="after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wipe(left)">
                                      <p:cBhvr>
                                        <p:cTn id="42" dur="1000"/>
                                        <p:tgtEl>
                                          <p:spTgt spid="15"/>
                                        </p:tgtEl>
                                      </p:cBhvr>
                                    </p:animEffect>
                                  </p:childTnLst>
                                </p:cTn>
                              </p:par>
                            </p:childTnLst>
                          </p:cTn>
                        </p:par>
                        <p:par>
                          <p:cTn id="43" fill="hold">
                            <p:stCondLst>
                              <p:cond delay="4000"/>
                            </p:stCondLst>
                            <p:childTnLst>
                              <p:par>
                                <p:cTn id="44" presetID="22" presetClass="entr" presetSubtype="4" fill="hold" grpId="0" nodeType="after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wipe(down)">
                                      <p:cBhvr>
                                        <p:cTn id="46" dur="1000"/>
                                        <p:tgtEl>
                                          <p:spTgt spid="11"/>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8"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animEffect transition="in" filter="wipe(left)">
                                      <p:cBhvr>
                                        <p:cTn id="51" dur="1000"/>
                                        <p:tgtEl>
                                          <p:spTgt spid="17"/>
                                        </p:tgtEl>
                                      </p:cBhvr>
                                    </p:animEffect>
                                  </p:childTnLst>
                                </p:cTn>
                              </p:par>
                            </p:childTnLst>
                          </p:cTn>
                        </p:par>
                        <p:par>
                          <p:cTn id="52" fill="hold">
                            <p:stCondLst>
                              <p:cond delay="1000"/>
                            </p:stCondLst>
                            <p:childTnLst>
                              <p:par>
                                <p:cTn id="53" presetID="22" presetClass="entr" presetSubtype="8" fill="hold" grpId="0" nodeType="afterEffect">
                                  <p:stCondLst>
                                    <p:cond delay="0"/>
                                  </p:stCondLst>
                                  <p:childTnLst>
                                    <p:set>
                                      <p:cBhvr>
                                        <p:cTn id="54" dur="1" fill="hold">
                                          <p:stCondLst>
                                            <p:cond delay="0"/>
                                          </p:stCondLst>
                                        </p:cTn>
                                        <p:tgtEl>
                                          <p:spTgt spid="16"/>
                                        </p:tgtEl>
                                        <p:attrNameLst>
                                          <p:attrName>style.visibility</p:attrName>
                                        </p:attrNameLst>
                                      </p:cBhvr>
                                      <p:to>
                                        <p:strVal val="visible"/>
                                      </p:to>
                                    </p:set>
                                    <p:animEffect transition="in" filter="wipe(left)">
                                      <p:cBhvr>
                                        <p:cTn id="55" dur="1000"/>
                                        <p:tgtEl>
                                          <p:spTgt spid="16"/>
                                        </p:tgtEl>
                                      </p:cBhvr>
                                    </p:animEffect>
                                  </p:childTnLst>
                                </p:cTn>
                              </p:par>
                            </p:childTnLst>
                          </p:cTn>
                        </p:par>
                        <p:par>
                          <p:cTn id="56" fill="hold">
                            <p:stCondLst>
                              <p:cond delay="2000"/>
                            </p:stCondLst>
                            <p:childTnLst>
                              <p:par>
                                <p:cTn id="57" presetID="22" presetClass="entr" presetSubtype="8" fill="hold" grpId="0" nodeType="afterEffect">
                                  <p:stCondLst>
                                    <p:cond delay="0"/>
                                  </p:stCondLst>
                                  <p:childTnLst>
                                    <p:set>
                                      <p:cBhvr>
                                        <p:cTn id="58" dur="1" fill="hold">
                                          <p:stCondLst>
                                            <p:cond delay="0"/>
                                          </p:stCondLst>
                                        </p:cTn>
                                        <p:tgtEl>
                                          <p:spTgt spid="18"/>
                                        </p:tgtEl>
                                        <p:attrNameLst>
                                          <p:attrName>style.visibility</p:attrName>
                                        </p:attrNameLst>
                                      </p:cBhvr>
                                      <p:to>
                                        <p:strVal val="visible"/>
                                      </p:to>
                                    </p:set>
                                    <p:animEffect transition="in" filter="wipe(left)">
                                      <p:cBhvr>
                                        <p:cTn id="59" dur="1000"/>
                                        <p:tgtEl>
                                          <p:spTgt spid="18"/>
                                        </p:tgtEl>
                                      </p:cBhvr>
                                    </p:animEffect>
                                  </p:childTnLst>
                                </p:cTn>
                              </p:par>
                            </p:childTnLst>
                          </p:cTn>
                        </p:par>
                        <p:par>
                          <p:cTn id="60" fill="hold">
                            <p:stCondLst>
                              <p:cond delay="3000"/>
                            </p:stCondLst>
                            <p:childTnLst>
                              <p:par>
                                <p:cTn id="61" presetID="22" presetClass="entr" presetSubtype="8" fill="hold" grpId="0" nodeType="afterEffect">
                                  <p:stCondLst>
                                    <p:cond delay="0"/>
                                  </p:stCondLst>
                                  <p:childTnLst>
                                    <p:set>
                                      <p:cBhvr>
                                        <p:cTn id="62" dur="1" fill="hold">
                                          <p:stCondLst>
                                            <p:cond delay="0"/>
                                          </p:stCondLst>
                                        </p:cTn>
                                        <p:tgtEl>
                                          <p:spTgt spid="19"/>
                                        </p:tgtEl>
                                        <p:attrNameLst>
                                          <p:attrName>style.visibility</p:attrName>
                                        </p:attrNameLst>
                                      </p:cBhvr>
                                      <p:to>
                                        <p:strVal val="visible"/>
                                      </p:to>
                                    </p:set>
                                    <p:animEffect transition="in" filter="wipe(left)">
                                      <p:cBhvr>
                                        <p:cTn id="63" dur="1000"/>
                                        <p:tgtEl>
                                          <p:spTgt spid="19"/>
                                        </p:tgtEl>
                                      </p:cBhvr>
                                    </p:animEffect>
                                  </p:childTnLst>
                                </p:cTn>
                              </p:par>
                            </p:childTnLst>
                          </p:cTn>
                        </p:par>
                        <p:par>
                          <p:cTn id="64" fill="hold">
                            <p:stCondLst>
                              <p:cond delay="4000"/>
                            </p:stCondLst>
                            <p:childTnLst>
                              <p:par>
                                <p:cTn id="65" presetID="22" presetClass="entr" presetSubtype="2" fill="hold" grpId="0" nodeType="afterEffect">
                                  <p:stCondLst>
                                    <p:cond delay="0"/>
                                  </p:stCondLst>
                                  <p:childTnLst>
                                    <p:set>
                                      <p:cBhvr>
                                        <p:cTn id="66" dur="1" fill="hold">
                                          <p:stCondLst>
                                            <p:cond delay="0"/>
                                          </p:stCondLst>
                                        </p:cTn>
                                        <p:tgtEl>
                                          <p:spTgt spid="12"/>
                                        </p:tgtEl>
                                        <p:attrNameLst>
                                          <p:attrName>style.visibility</p:attrName>
                                        </p:attrNameLst>
                                      </p:cBhvr>
                                      <p:to>
                                        <p:strVal val="visible"/>
                                      </p:to>
                                    </p:set>
                                    <p:animEffect transition="in" filter="wipe(right)">
                                      <p:cBhvr>
                                        <p:cTn id="6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animBg="1"/>
      <p:bldP spid="12" grpId="0" animBg="1"/>
      <p:bldP spid="13" grpId="0"/>
      <p:bldP spid="14" grpId="0"/>
      <p:bldP spid="15" grpId="0"/>
      <p:bldP spid="16" grpId="0"/>
      <p:bldP spid="17" grpId="0"/>
      <p:bldP spid="18" grpId="0"/>
      <p:bldP spid="19"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45556" y="0"/>
            <a:ext cx="5808066" cy="6858000"/>
          </a:xfrm>
          <a:prstGeom prst="rect">
            <a:avLst/>
          </a:prstGeom>
        </p:spPr>
      </p:pic>
      <p:sp>
        <p:nvSpPr>
          <p:cNvPr id="3" name="TextBox 2"/>
          <p:cNvSpPr txBox="1"/>
          <p:nvPr/>
        </p:nvSpPr>
        <p:spPr>
          <a:xfrm>
            <a:off x="3727936" y="140676"/>
            <a:ext cx="561372" cy="830997"/>
          </a:xfrm>
          <a:prstGeom prst="rect">
            <a:avLst/>
          </a:prstGeom>
          <a:noFill/>
        </p:spPr>
        <p:txBody>
          <a:bodyPr wrap="none" rtlCol="0">
            <a:spAutoFit/>
          </a:bodyPr>
          <a:lstStyle/>
          <a:p>
            <a:r>
              <a:rPr lang="en-US" sz="4800" dirty="0">
                <a:ln w="3175">
                  <a:solidFill>
                    <a:schemeClr val="tx1"/>
                  </a:solidFill>
                </a:ln>
                <a:solidFill>
                  <a:srgbClr val="FF0000"/>
                </a:solidFill>
                <a:latin typeface="BellCent NamNum BT" panose="020B0706020209030204" pitchFamily="34" charset="0"/>
              </a:rPr>
              <a:t>C</a:t>
            </a:r>
          </a:p>
        </p:txBody>
      </p:sp>
      <p:sp>
        <p:nvSpPr>
          <p:cNvPr id="4" name="TextBox 3"/>
          <p:cNvSpPr txBox="1"/>
          <p:nvPr/>
        </p:nvSpPr>
        <p:spPr>
          <a:xfrm>
            <a:off x="7797518" y="3013501"/>
            <a:ext cx="732893" cy="830997"/>
          </a:xfrm>
          <a:prstGeom prst="rect">
            <a:avLst/>
          </a:prstGeom>
          <a:noFill/>
        </p:spPr>
        <p:txBody>
          <a:bodyPr wrap="none" rtlCol="0">
            <a:spAutoFit/>
          </a:bodyPr>
          <a:lstStyle/>
          <a:p>
            <a:r>
              <a:rPr lang="en-US" sz="4800" dirty="0">
                <a:ln w="3175">
                  <a:solidFill>
                    <a:schemeClr val="tx1"/>
                  </a:solidFill>
                </a:ln>
                <a:solidFill>
                  <a:srgbClr val="FF0000"/>
                </a:solidFill>
                <a:latin typeface="BellCent NamNum BT" panose="020B0706020209030204" pitchFamily="34" charset="0"/>
              </a:rPr>
              <a:t>C’</a:t>
            </a:r>
          </a:p>
        </p:txBody>
      </p:sp>
      <p:sp>
        <p:nvSpPr>
          <p:cNvPr id="5" name="TextBox 4"/>
          <p:cNvSpPr txBox="1"/>
          <p:nvPr/>
        </p:nvSpPr>
        <p:spPr>
          <a:xfrm>
            <a:off x="3386292" y="4853353"/>
            <a:ext cx="595035" cy="830997"/>
          </a:xfrm>
          <a:prstGeom prst="rect">
            <a:avLst/>
          </a:prstGeom>
          <a:noFill/>
        </p:spPr>
        <p:txBody>
          <a:bodyPr wrap="none" rtlCol="0">
            <a:spAutoFit/>
          </a:bodyPr>
          <a:lstStyle/>
          <a:p>
            <a:r>
              <a:rPr lang="en-US" sz="4800" dirty="0">
                <a:ln w="3175">
                  <a:solidFill>
                    <a:schemeClr val="tx1"/>
                  </a:solidFill>
                </a:ln>
                <a:solidFill>
                  <a:srgbClr val="FF0000"/>
                </a:solidFill>
                <a:latin typeface="BellCent NamNum BT" panose="020B0706020209030204" pitchFamily="34" charset="0"/>
              </a:rPr>
              <a:t>D</a:t>
            </a:r>
          </a:p>
        </p:txBody>
      </p:sp>
      <p:sp>
        <p:nvSpPr>
          <p:cNvPr id="6" name="TextBox 5"/>
          <p:cNvSpPr txBox="1"/>
          <p:nvPr/>
        </p:nvSpPr>
        <p:spPr>
          <a:xfrm>
            <a:off x="7345342" y="351692"/>
            <a:ext cx="766557" cy="830997"/>
          </a:xfrm>
          <a:prstGeom prst="rect">
            <a:avLst/>
          </a:prstGeom>
          <a:noFill/>
        </p:spPr>
        <p:txBody>
          <a:bodyPr wrap="none" rtlCol="0">
            <a:spAutoFit/>
          </a:bodyPr>
          <a:lstStyle/>
          <a:p>
            <a:r>
              <a:rPr lang="en-US" sz="4800" dirty="0">
                <a:ln w="3175">
                  <a:solidFill>
                    <a:schemeClr val="tx1"/>
                  </a:solidFill>
                </a:ln>
                <a:solidFill>
                  <a:srgbClr val="FF0000"/>
                </a:solidFill>
                <a:latin typeface="BellCent NamNum BT" panose="020B0706020209030204" pitchFamily="34" charset="0"/>
              </a:rPr>
              <a:t>D’</a:t>
            </a:r>
          </a:p>
        </p:txBody>
      </p:sp>
      <p:sp>
        <p:nvSpPr>
          <p:cNvPr id="7" name="TextBox 6"/>
          <p:cNvSpPr txBox="1"/>
          <p:nvPr/>
        </p:nvSpPr>
        <p:spPr>
          <a:xfrm>
            <a:off x="4722723" y="5938575"/>
            <a:ext cx="527709" cy="830997"/>
          </a:xfrm>
          <a:prstGeom prst="rect">
            <a:avLst/>
          </a:prstGeom>
          <a:noFill/>
        </p:spPr>
        <p:txBody>
          <a:bodyPr wrap="none" rtlCol="0">
            <a:spAutoFit/>
          </a:bodyPr>
          <a:lstStyle/>
          <a:p>
            <a:r>
              <a:rPr lang="en-US" sz="4800" dirty="0">
                <a:ln w="3175">
                  <a:solidFill>
                    <a:schemeClr val="tx1"/>
                  </a:solidFill>
                </a:ln>
                <a:solidFill>
                  <a:srgbClr val="FF0000"/>
                </a:solidFill>
                <a:latin typeface="BellCent NamNum BT" panose="020B0706020209030204" pitchFamily="34" charset="0"/>
              </a:rPr>
              <a:t>E</a:t>
            </a:r>
          </a:p>
        </p:txBody>
      </p:sp>
      <p:sp>
        <p:nvSpPr>
          <p:cNvPr id="9" name="TextBox 8"/>
          <p:cNvSpPr txBox="1"/>
          <p:nvPr/>
        </p:nvSpPr>
        <p:spPr>
          <a:xfrm>
            <a:off x="8412072" y="971673"/>
            <a:ext cx="699230" cy="830997"/>
          </a:xfrm>
          <a:prstGeom prst="rect">
            <a:avLst/>
          </a:prstGeom>
          <a:noFill/>
        </p:spPr>
        <p:txBody>
          <a:bodyPr wrap="none" rtlCol="0">
            <a:spAutoFit/>
          </a:bodyPr>
          <a:lstStyle/>
          <a:p>
            <a:r>
              <a:rPr lang="en-US" sz="4800" dirty="0">
                <a:ln w="3175">
                  <a:solidFill>
                    <a:schemeClr val="tx1"/>
                  </a:solidFill>
                </a:ln>
                <a:solidFill>
                  <a:srgbClr val="FF0000"/>
                </a:solidFill>
                <a:latin typeface="BellCent NamNum BT" panose="020B0706020209030204" pitchFamily="34" charset="0"/>
              </a:rPr>
              <a:t>E’</a:t>
            </a:r>
          </a:p>
        </p:txBody>
      </p:sp>
      <p:sp>
        <p:nvSpPr>
          <p:cNvPr id="10" name="TextBox 9"/>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Juniata</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12" name="Rectangle 11"/>
          <p:cNvSpPr/>
          <p:nvPr/>
        </p:nvSpPr>
        <p:spPr>
          <a:xfrm>
            <a:off x="0" y="623495"/>
            <a:ext cx="3245556" cy="646331"/>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These 3 cross sections show the regional changes.</a:t>
            </a:r>
          </a:p>
        </p:txBody>
      </p:sp>
    </p:spTree>
    <p:extLst>
      <p:ext uri="{BB962C8B-B14F-4D97-AF65-F5344CB8AC3E}">
        <p14:creationId xmlns:p14="http://schemas.microsoft.com/office/powerpoint/2010/main" val="2042145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314573"/>
            <a:ext cx="9144000" cy="5600636"/>
          </a:xfrm>
          <a:prstGeom prst="rect">
            <a:avLst/>
          </a:prstGeom>
        </p:spPr>
      </p:pic>
      <p:sp>
        <p:nvSpPr>
          <p:cNvPr id="3" name="TextBox 2"/>
          <p:cNvSpPr txBox="1"/>
          <p:nvPr/>
        </p:nvSpPr>
        <p:spPr>
          <a:xfrm>
            <a:off x="115852" y="1830055"/>
            <a:ext cx="561372" cy="830997"/>
          </a:xfrm>
          <a:prstGeom prst="rect">
            <a:avLst/>
          </a:prstGeom>
          <a:noFill/>
        </p:spPr>
        <p:txBody>
          <a:bodyPr wrap="none" rtlCol="0">
            <a:spAutoFit/>
          </a:bodyPr>
          <a:lstStyle/>
          <a:p>
            <a:r>
              <a:rPr lang="en-US" sz="4800" dirty="0">
                <a:ln w="3175">
                  <a:solidFill>
                    <a:schemeClr val="tx1"/>
                  </a:solidFill>
                </a:ln>
                <a:solidFill>
                  <a:srgbClr val="FF0000"/>
                </a:solidFill>
                <a:latin typeface="BellCent NamNum BT" panose="020B0706020209030204" pitchFamily="34" charset="0"/>
              </a:rPr>
              <a:t>C</a:t>
            </a:r>
          </a:p>
        </p:txBody>
      </p:sp>
      <p:sp>
        <p:nvSpPr>
          <p:cNvPr id="4" name="TextBox 3"/>
          <p:cNvSpPr txBox="1"/>
          <p:nvPr/>
        </p:nvSpPr>
        <p:spPr>
          <a:xfrm>
            <a:off x="8163971" y="2245553"/>
            <a:ext cx="732893" cy="830997"/>
          </a:xfrm>
          <a:prstGeom prst="rect">
            <a:avLst/>
          </a:prstGeom>
          <a:noFill/>
        </p:spPr>
        <p:txBody>
          <a:bodyPr wrap="none" rtlCol="0">
            <a:spAutoFit/>
          </a:bodyPr>
          <a:lstStyle/>
          <a:p>
            <a:r>
              <a:rPr lang="en-US" sz="4800" dirty="0">
                <a:ln w="3175">
                  <a:solidFill>
                    <a:schemeClr val="tx1"/>
                  </a:solidFill>
                </a:ln>
                <a:solidFill>
                  <a:srgbClr val="FF0000"/>
                </a:solidFill>
                <a:latin typeface="BellCent NamNum BT" panose="020B0706020209030204" pitchFamily="34" charset="0"/>
              </a:rPr>
              <a:t>C’</a:t>
            </a:r>
          </a:p>
        </p:txBody>
      </p:sp>
      <p:sp>
        <p:nvSpPr>
          <p:cNvPr id="6" name="TextBox 5"/>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Juniata</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7" name="Rectangle 6"/>
          <p:cNvSpPr/>
          <p:nvPr/>
        </p:nvSpPr>
        <p:spPr>
          <a:xfrm>
            <a:off x="-1" y="623495"/>
            <a:ext cx="8611438" cy="646331"/>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NW to SE the units thicken into the central basin in central West Virginia and except for the Oswego thin eastward toward the </a:t>
            </a:r>
            <a:r>
              <a:rPr lang="en-US" i="1" dirty="0" err="1">
                <a:latin typeface="Cheltenhm BT" panose="02040603050505020403" pitchFamily="18" charset="0"/>
              </a:rPr>
              <a:t>Massanutten</a:t>
            </a:r>
            <a:r>
              <a:rPr lang="en-US" i="1" dirty="0">
                <a:latin typeface="Cheltenhm BT" panose="02040603050505020403" pitchFamily="18" charset="0"/>
              </a:rPr>
              <a:t> Mt..</a:t>
            </a:r>
          </a:p>
        </p:txBody>
      </p:sp>
      <p:sp>
        <p:nvSpPr>
          <p:cNvPr id="8" name="TextBox 7"/>
          <p:cNvSpPr txBox="1"/>
          <p:nvPr/>
        </p:nvSpPr>
        <p:spPr>
          <a:xfrm>
            <a:off x="5649371" y="2639714"/>
            <a:ext cx="505267" cy="400110"/>
          </a:xfrm>
          <a:prstGeom prst="rect">
            <a:avLst/>
          </a:prstGeom>
          <a:noFill/>
        </p:spPr>
        <p:txBody>
          <a:bodyPr wrap="none" rtlCol="0">
            <a:spAutoFit/>
          </a:bodyPr>
          <a:lstStyle/>
          <a:p>
            <a:r>
              <a:rPr lang="en-US" sz="2000" dirty="0">
                <a:ln w="3175">
                  <a:solidFill>
                    <a:schemeClr val="tx1"/>
                  </a:solidFill>
                </a:ln>
                <a:solidFill>
                  <a:srgbClr val="FF0000"/>
                </a:solidFill>
                <a:latin typeface="BellCent NamNum BT" panose="020B0706020209030204" pitchFamily="34" charset="0"/>
              </a:rPr>
              <a:t>GV</a:t>
            </a:r>
          </a:p>
        </p:txBody>
      </p:sp>
      <p:sp>
        <p:nvSpPr>
          <p:cNvPr id="9" name="TextBox 8"/>
          <p:cNvSpPr txBox="1"/>
          <p:nvPr/>
        </p:nvSpPr>
        <p:spPr>
          <a:xfrm>
            <a:off x="6839996" y="2163464"/>
            <a:ext cx="508473" cy="400110"/>
          </a:xfrm>
          <a:prstGeom prst="rect">
            <a:avLst/>
          </a:prstGeom>
          <a:noFill/>
        </p:spPr>
        <p:txBody>
          <a:bodyPr wrap="none" rtlCol="0">
            <a:spAutoFit/>
          </a:bodyPr>
          <a:lstStyle/>
          <a:p>
            <a:r>
              <a:rPr lang="en-US" sz="2000" dirty="0">
                <a:ln w="3175">
                  <a:solidFill>
                    <a:schemeClr val="tx1"/>
                  </a:solidFill>
                </a:ln>
                <a:solidFill>
                  <a:srgbClr val="FF0000"/>
                </a:solidFill>
                <a:latin typeface="BellCent NamNum BT" panose="020B0706020209030204" pitchFamily="34" charset="0"/>
              </a:rPr>
              <a:t>BG</a:t>
            </a:r>
          </a:p>
        </p:txBody>
      </p:sp>
      <p:sp>
        <p:nvSpPr>
          <p:cNvPr id="2" name="Freeform 1"/>
          <p:cNvSpPr/>
          <p:nvPr/>
        </p:nvSpPr>
        <p:spPr>
          <a:xfrm>
            <a:off x="285750" y="2519363"/>
            <a:ext cx="7886700" cy="3586162"/>
          </a:xfrm>
          <a:custGeom>
            <a:avLst/>
            <a:gdLst>
              <a:gd name="connsiteX0" fmla="*/ 19050 w 7886700"/>
              <a:gd name="connsiteY0" fmla="*/ 1000125 h 3552825"/>
              <a:gd name="connsiteX1" fmla="*/ 1895475 w 7886700"/>
              <a:gd name="connsiteY1" fmla="*/ 676275 h 3552825"/>
              <a:gd name="connsiteX2" fmla="*/ 2371725 w 7886700"/>
              <a:gd name="connsiteY2" fmla="*/ 371475 h 3552825"/>
              <a:gd name="connsiteX3" fmla="*/ 3467100 w 7886700"/>
              <a:gd name="connsiteY3" fmla="*/ 0 h 3552825"/>
              <a:gd name="connsiteX4" fmla="*/ 5162550 w 7886700"/>
              <a:gd name="connsiteY4" fmla="*/ 981075 h 3552825"/>
              <a:gd name="connsiteX5" fmla="*/ 5772150 w 7886700"/>
              <a:gd name="connsiteY5" fmla="*/ 971550 h 3552825"/>
              <a:gd name="connsiteX6" fmla="*/ 6838950 w 7886700"/>
              <a:gd name="connsiteY6" fmla="*/ 971550 h 3552825"/>
              <a:gd name="connsiteX7" fmla="*/ 7181850 w 7886700"/>
              <a:gd name="connsiteY7" fmla="*/ 723900 h 3552825"/>
              <a:gd name="connsiteX8" fmla="*/ 7886700 w 7886700"/>
              <a:gd name="connsiteY8" fmla="*/ 1504950 h 3552825"/>
              <a:gd name="connsiteX9" fmla="*/ 7534275 w 7886700"/>
              <a:gd name="connsiteY9" fmla="*/ 1771650 h 3552825"/>
              <a:gd name="connsiteX10" fmla="*/ 7658100 w 7886700"/>
              <a:gd name="connsiteY10" fmla="*/ 1752600 h 3552825"/>
              <a:gd name="connsiteX11" fmla="*/ 7419975 w 7886700"/>
              <a:gd name="connsiteY11" fmla="*/ 1933575 h 3552825"/>
              <a:gd name="connsiteX12" fmla="*/ 7534275 w 7886700"/>
              <a:gd name="connsiteY12" fmla="*/ 1952625 h 3552825"/>
              <a:gd name="connsiteX13" fmla="*/ 7219950 w 7886700"/>
              <a:gd name="connsiteY13" fmla="*/ 2181225 h 3552825"/>
              <a:gd name="connsiteX14" fmla="*/ 6886575 w 7886700"/>
              <a:gd name="connsiteY14" fmla="*/ 2019300 h 3552825"/>
              <a:gd name="connsiteX15" fmla="*/ 6448425 w 7886700"/>
              <a:gd name="connsiteY15" fmla="*/ 2143125 h 3552825"/>
              <a:gd name="connsiteX16" fmla="*/ 6591300 w 7886700"/>
              <a:gd name="connsiteY16" fmla="*/ 2200275 h 3552825"/>
              <a:gd name="connsiteX17" fmla="*/ 5981700 w 7886700"/>
              <a:gd name="connsiteY17" fmla="*/ 2286000 h 3552825"/>
              <a:gd name="connsiteX18" fmla="*/ 6076950 w 7886700"/>
              <a:gd name="connsiteY18" fmla="*/ 2352675 h 3552825"/>
              <a:gd name="connsiteX19" fmla="*/ 5581650 w 7886700"/>
              <a:gd name="connsiteY19" fmla="*/ 2466975 h 3552825"/>
              <a:gd name="connsiteX20" fmla="*/ 5143500 w 7886700"/>
              <a:gd name="connsiteY20" fmla="*/ 2552700 h 3552825"/>
              <a:gd name="connsiteX21" fmla="*/ 3505200 w 7886700"/>
              <a:gd name="connsiteY21" fmla="*/ 3552825 h 3552825"/>
              <a:gd name="connsiteX22" fmla="*/ 2371725 w 7886700"/>
              <a:gd name="connsiteY22" fmla="*/ 2781300 h 3552825"/>
              <a:gd name="connsiteX23" fmla="*/ 2076450 w 7886700"/>
              <a:gd name="connsiteY23" fmla="*/ 2867025 h 3552825"/>
              <a:gd name="connsiteX24" fmla="*/ 2152650 w 7886700"/>
              <a:gd name="connsiteY24" fmla="*/ 2914650 h 3552825"/>
              <a:gd name="connsiteX25" fmla="*/ 1724025 w 7886700"/>
              <a:gd name="connsiteY25" fmla="*/ 3009900 h 3552825"/>
              <a:gd name="connsiteX26" fmla="*/ 1828800 w 7886700"/>
              <a:gd name="connsiteY26" fmla="*/ 3086100 h 3552825"/>
              <a:gd name="connsiteX27" fmla="*/ 0 w 7886700"/>
              <a:gd name="connsiteY27" fmla="*/ 2857500 h 3552825"/>
              <a:gd name="connsiteX28" fmla="*/ 19050 w 7886700"/>
              <a:gd name="connsiteY28" fmla="*/ 1000125 h 3552825"/>
              <a:gd name="connsiteX0" fmla="*/ 19050 w 7886700"/>
              <a:gd name="connsiteY0" fmla="*/ 1000125 h 3552825"/>
              <a:gd name="connsiteX1" fmla="*/ 1895475 w 7886700"/>
              <a:gd name="connsiteY1" fmla="*/ 676275 h 3552825"/>
              <a:gd name="connsiteX2" fmla="*/ 2371725 w 7886700"/>
              <a:gd name="connsiteY2" fmla="*/ 371475 h 3552825"/>
              <a:gd name="connsiteX3" fmla="*/ 3467100 w 7886700"/>
              <a:gd name="connsiteY3" fmla="*/ 0 h 3552825"/>
              <a:gd name="connsiteX4" fmla="*/ 5162550 w 7886700"/>
              <a:gd name="connsiteY4" fmla="*/ 981075 h 3552825"/>
              <a:gd name="connsiteX5" fmla="*/ 5772150 w 7886700"/>
              <a:gd name="connsiteY5" fmla="*/ 971550 h 3552825"/>
              <a:gd name="connsiteX6" fmla="*/ 6838950 w 7886700"/>
              <a:gd name="connsiteY6" fmla="*/ 971550 h 3552825"/>
              <a:gd name="connsiteX7" fmla="*/ 7181850 w 7886700"/>
              <a:gd name="connsiteY7" fmla="*/ 723900 h 3552825"/>
              <a:gd name="connsiteX8" fmla="*/ 7886700 w 7886700"/>
              <a:gd name="connsiteY8" fmla="*/ 1504950 h 3552825"/>
              <a:gd name="connsiteX9" fmla="*/ 7534275 w 7886700"/>
              <a:gd name="connsiteY9" fmla="*/ 1771650 h 3552825"/>
              <a:gd name="connsiteX10" fmla="*/ 7658100 w 7886700"/>
              <a:gd name="connsiteY10" fmla="*/ 1752600 h 3552825"/>
              <a:gd name="connsiteX11" fmla="*/ 7419975 w 7886700"/>
              <a:gd name="connsiteY11" fmla="*/ 1933575 h 3552825"/>
              <a:gd name="connsiteX12" fmla="*/ 7534275 w 7886700"/>
              <a:gd name="connsiteY12" fmla="*/ 1952625 h 3552825"/>
              <a:gd name="connsiteX13" fmla="*/ 7219950 w 7886700"/>
              <a:gd name="connsiteY13" fmla="*/ 2181225 h 3552825"/>
              <a:gd name="connsiteX14" fmla="*/ 6886575 w 7886700"/>
              <a:gd name="connsiteY14" fmla="*/ 2019300 h 3552825"/>
              <a:gd name="connsiteX15" fmla="*/ 6448425 w 7886700"/>
              <a:gd name="connsiteY15" fmla="*/ 2143125 h 3552825"/>
              <a:gd name="connsiteX16" fmla="*/ 6591300 w 7886700"/>
              <a:gd name="connsiteY16" fmla="*/ 2200275 h 3552825"/>
              <a:gd name="connsiteX17" fmla="*/ 5981700 w 7886700"/>
              <a:gd name="connsiteY17" fmla="*/ 2286000 h 3552825"/>
              <a:gd name="connsiteX18" fmla="*/ 6076950 w 7886700"/>
              <a:gd name="connsiteY18" fmla="*/ 2352675 h 3552825"/>
              <a:gd name="connsiteX19" fmla="*/ 5581650 w 7886700"/>
              <a:gd name="connsiteY19" fmla="*/ 2466975 h 3552825"/>
              <a:gd name="connsiteX20" fmla="*/ 5143500 w 7886700"/>
              <a:gd name="connsiteY20" fmla="*/ 2524125 h 3552825"/>
              <a:gd name="connsiteX21" fmla="*/ 3505200 w 7886700"/>
              <a:gd name="connsiteY21" fmla="*/ 3552825 h 3552825"/>
              <a:gd name="connsiteX22" fmla="*/ 2371725 w 7886700"/>
              <a:gd name="connsiteY22" fmla="*/ 2781300 h 3552825"/>
              <a:gd name="connsiteX23" fmla="*/ 2076450 w 7886700"/>
              <a:gd name="connsiteY23" fmla="*/ 2867025 h 3552825"/>
              <a:gd name="connsiteX24" fmla="*/ 2152650 w 7886700"/>
              <a:gd name="connsiteY24" fmla="*/ 2914650 h 3552825"/>
              <a:gd name="connsiteX25" fmla="*/ 1724025 w 7886700"/>
              <a:gd name="connsiteY25" fmla="*/ 3009900 h 3552825"/>
              <a:gd name="connsiteX26" fmla="*/ 1828800 w 7886700"/>
              <a:gd name="connsiteY26" fmla="*/ 3086100 h 3552825"/>
              <a:gd name="connsiteX27" fmla="*/ 0 w 7886700"/>
              <a:gd name="connsiteY27" fmla="*/ 2857500 h 3552825"/>
              <a:gd name="connsiteX28" fmla="*/ 19050 w 7886700"/>
              <a:gd name="connsiteY28" fmla="*/ 1000125 h 3552825"/>
              <a:gd name="connsiteX0" fmla="*/ 19050 w 7886700"/>
              <a:gd name="connsiteY0" fmla="*/ 1000125 h 3552825"/>
              <a:gd name="connsiteX1" fmla="*/ 1895475 w 7886700"/>
              <a:gd name="connsiteY1" fmla="*/ 676275 h 3552825"/>
              <a:gd name="connsiteX2" fmla="*/ 2371725 w 7886700"/>
              <a:gd name="connsiteY2" fmla="*/ 371475 h 3552825"/>
              <a:gd name="connsiteX3" fmla="*/ 3467100 w 7886700"/>
              <a:gd name="connsiteY3" fmla="*/ 0 h 3552825"/>
              <a:gd name="connsiteX4" fmla="*/ 5162550 w 7886700"/>
              <a:gd name="connsiteY4" fmla="*/ 981075 h 3552825"/>
              <a:gd name="connsiteX5" fmla="*/ 5772150 w 7886700"/>
              <a:gd name="connsiteY5" fmla="*/ 971550 h 3552825"/>
              <a:gd name="connsiteX6" fmla="*/ 6838950 w 7886700"/>
              <a:gd name="connsiteY6" fmla="*/ 971550 h 3552825"/>
              <a:gd name="connsiteX7" fmla="*/ 7181850 w 7886700"/>
              <a:gd name="connsiteY7" fmla="*/ 723900 h 3552825"/>
              <a:gd name="connsiteX8" fmla="*/ 7886700 w 7886700"/>
              <a:gd name="connsiteY8" fmla="*/ 1504950 h 3552825"/>
              <a:gd name="connsiteX9" fmla="*/ 7534275 w 7886700"/>
              <a:gd name="connsiteY9" fmla="*/ 1771650 h 3552825"/>
              <a:gd name="connsiteX10" fmla="*/ 7658100 w 7886700"/>
              <a:gd name="connsiteY10" fmla="*/ 1752600 h 3552825"/>
              <a:gd name="connsiteX11" fmla="*/ 7419975 w 7886700"/>
              <a:gd name="connsiteY11" fmla="*/ 1933575 h 3552825"/>
              <a:gd name="connsiteX12" fmla="*/ 7534275 w 7886700"/>
              <a:gd name="connsiteY12" fmla="*/ 1952625 h 3552825"/>
              <a:gd name="connsiteX13" fmla="*/ 7219950 w 7886700"/>
              <a:gd name="connsiteY13" fmla="*/ 2181225 h 3552825"/>
              <a:gd name="connsiteX14" fmla="*/ 6886575 w 7886700"/>
              <a:gd name="connsiteY14" fmla="*/ 2019300 h 3552825"/>
              <a:gd name="connsiteX15" fmla="*/ 6448425 w 7886700"/>
              <a:gd name="connsiteY15" fmla="*/ 2143125 h 3552825"/>
              <a:gd name="connsiteX16" fmla="*/ 6591300 w 7886700"/>
              <a:gd name="connsiteY16" fmla="*/ 2200275 h 3552825"/>
              <a:gd name="connsiteX17" fmla="*/ 5981700 w 7886700"/>
              <a:gd name="connsiteY17" fmla="*/ 2286000 h 3552825"/>
              <a:gd name="connsiteX18" fmla="*/ 6062663 w 7886700"/>
              <a:gd name="connsiteY18" fmla="*/ 2333625 h 3552825"/>
              <a:gd name="connsiteX19" fmla="*/ 5581650 w 7886700"/>
              <a:gd name="connsiteY19" fmla="*/ 2466975 h 3552825"/>
              <a:gd name="connsiteX20" fmla="*/ 5143500 w 7886700"/>
              <a:gd name="connsiteY20" fmla="*/ 2524125 h 3552825"/>
              <a:gd name="connsiteX21" fmla="*/ 3505200 w 7886700"/>
              <a:gd name="connsiteY21" fmla="*/ 3552825 h 3552825"/>
              <a:gd name="connsiteX22" fmla="*/ 2371725 w 7886700"/>
              <a:gd name="connsiteY22" fmla="*/ 2781300 h 3552825"/>
              <a:gd name="connsiteX23" fmla="*/ 2076450 w 7886700"/>
              <a:gd name="connsiteY23" fmla="*/ 2867025 h 3552825"/>
              <a:gd name="connsiteX24" fmla="*/ 2152650 w 7886700"/>
              <a:gd name="connsiteY24" fmla="*/ 2914650 h 3552825"/>
              <a:gd name="connsiteX25" fmla="*/ 1724025 w 7886700"/>
              <a:gd name="connsiteY25" fmla="*/ 3009900 h 3552825"/>
              <a:gd name="connsiteX26" fmla="*/ 1828800 w 7886700"/>
              <a:gd name="connsiteY26" fmla="*/ 3086100 h 3552825"/>
              <a:gd name="connsiteX27" fmla="*/ 0 w 7886700"/>
              <a:gd name="connsiteY27" fmla="*/ 2857500 h 3552825"/>
              <a:gd name="connsiteX28" fmla="*/ 19050 w 7886700"/>
              <a:gd name="connsiteY28" fmla="*/ 1000125 h 3552825"/>
              <a:gd name="connsiteX0" fmla="*/ 19050 w 7886700"/>
              <a:gd name="connsiteY0" fmla="*/ 1000125 h 3552825"/>
              <a:gd name="connsiteX1" fmla="*/ 1895475 w 7886700"/>
              <a:gd name="connsiteY1" fmla="*/ 676275 h 3552825"/>
              <a:gd name="connsiteX2" fmla="*/ 2371725 w 7886700"/>
              <a:gd name="connsiteY2" fmla="*/ 371475 h 3552825"/>
              <a:gd name="connsiteX3" fmla="*/ 3467100 w 7886700"/>
              <a:gd name="connsiteY3" fmla="*/ 0 h 3552825"/>
              <a:gd name="connsiteX4" fmla="*/ 5162550 w 7886700"/>
              <a:gd name="connsiteY4" fmla="*/ 981075 h 3552825"/>
              <a:gd name="connsiteX5" fmla="*/ 5772150 w 7886700"/>
              <a:gd name="connsiteY5" fmla="*/ 971550 h 3552825"/>
              <a:gd name="connsiteX6" fmla="*/ 6838950 w 7886700"/>
              <a:gd name="connsiteY6" fmla="*/ 971550 h 3552825"/>
              <a:gd name="connsiteX7" fmla="*/ 7181850 w 7886700"/>
              <a:gd name="connsiteY7" fmla="*/ 723900 h 3552825"/>
              <a:gd name="connsiteX8" fmla="*/ 7886700 w 7886700"/>
              <a:gd name="connsiteY8" fmla="*/ 1504950 h 3552825"/>
              <a:gd name="connsiteX9" fmla="*/ 7534275 w 7886700"/>
              <a:gd name="connsiteY9" fmla="*/ 1771650 h 3552825"/>
              <a:gd name="connsiteX10" fmla="*/ 7658100 w 7886700"/>
              <a:gd name="connsiteY10" fmla="*/ 1752600 h 3552825"/>
              <a:gd name="connsiteX11" fmla="*/ 7419975 w 7886700"/>
              <a:gd name="connsiteY11" fmla="*/ 1933575 h 3552825"/>
              <a:gd name="connsiteX12" fmla="*/ 7534275 w 7886700"/>
              <a:gd name="connsiteY12" fmla="*/ 1952625 h 3552825"/>
              <a:gd name="connsiteX13" fmla="*/ 7219950 w 7886700"/>
              <a:gd name="connsiteY13" fmla="*/ 2181225 h 3552825"/>
              <a:gd name="connsiteX14" fmla="*/ 6886575 w 7886700"/>
              <a:gd name="connsiteY14" fmla="*/ 2019300 h 3552825"/>
              <a:gd name="connsiteX15" fmla="*/ 6448425 w 7886700"/>
              <a:gd name="connsiteY15" fmla="*/ 2143125 h 3552825"/>
              <a:gd name="connsiteX16" fmla="*/ 6591300 w 7886700"/>
              <a:gd name="connsiteY16" fmla="*/ 2200275 h 3552825"/>
              <a:gd name="connsiteX17" fmla="*/ 5915025 w 7886700"/>
              <a:gd name="connsiteY17" fmla="*/ 2286000 h 3552825"/>
              <a:gd name="connsiteX18" fmla="*/ 6062663 w 7886700"/>
              <a:gd name="connsiteY18" fmla="*/ 2333625 h 3552825"/>
              <a:gd name="connsiteX19" fmla="*/ 5581650 w 7886700"/>
              <a:gd name="connsiteY19" fmla="*/ 2466975 h 3552825"/>
              <a:gd name="connsiteX20" fmla="*/ 5143500 w 7886700"/>
              <a:gd name="connsiteY20" fmla="*/ 2524125 h 3552825"/>
              <a:gd name="connsiteX21" fmla="*/ 3505200 w 7886700"/>
              <a:gd name="connsiteY21" fmla="*/ 3552825 h 3552825"/>
              <a:gd name="connsiteX22" fmla="*/ 2371725 w 7886700"/>
              <a:gd name="connsiteY22" fmla="*/ 2781300 h 3552825"/>
              <a:gd name="connsiteX23" fmla="*/ 2076450 w 7886700"/>
              <a:gd name="connsiteY23" fmla="*/ 2867025 h 3552825"/>
              <a:gd name="connsiteX24" fmla="*/ 2152650 w 7886700"/>
              <a:gd name="connsiteY24" fmla="*/ 2914650 h 3552825"/>
              <a:gd name="connsiteX25" fmla="*/ 1724025 w 7886700"/>
              <a:gd name="connsiteY25" fmla="*/ 3009900 h 3552825"/>
              <a:gd name="connsiteX26" fmla="*/ 1828800 w 7886700"/>
              <a:gd name="connsiteY26" fmla="*/ 3086100 h 3552825"/>
              <a:gd name="connsiteX27" fmla="*/ 0 w 7886700"/>
              <a:gd name="connsiteY27" fmla="*/ 2857500 h 3552825"/>
              <a:gd name="connsiteX28" fmla="*/ 19050 w 7886700"/>
              <a:gd name="connsiteY28" fmla="*/ 1000125 h 3552825"/>
              <a:gd name="connsiteX0" fmla="*/ 19050 w 7886700"/>
              <a:gd name="connsiteY0" fmla="*/ 1000125 h 3552825"/>
              <a:gd name="connsiteX1" fmla="*/ 1895475 w 7886700"/>
              <a:gd name="connsiteY1" fmla="*/ 676275 h 3552825"/>
              <a:gd name="connsiteX2" fmla="*/ 2371725 w 7886700"/>
              <a:gd name="connsiteY2" fmla="*/ 371475 h 3552825"/>
              <a:gd name="connsiteX3" fmla="*/ 3467100 w 7886700"/>
              <a:gd name="connsiteY3" fmla="*/ 0 h 3552825"/>
              <a:gd name="connsiteX4" fmla="*/ 5162550 w 7886700"/>
              <a:gd name="connsiteY4" fmla="*/ 981075 h 3552825"/>
              <a:gd name="connsiteX5" fmla="*/ 5772150 w 7886700"/>
              <a:gd name="connsiteY5" fmla="*/ 971550 h 3552825"/>
              <a:gd name="connsiteX6" fmla="*/ 6838950 w 7886700"/>
              <a:gd name="connsiteY6" fmla="*/ 971550 h 3552825"/>
              <a:gd name="connsiteX7" fmla="*/ 7181850 w 7886700"/>
              <a:gd name="connsiteY7" fmla="*/ 723900 h 3552825"/>
              <a:gd name="connsiteX8" fmla="*/ 7886700 w 7886700"/>
              <a:gd name="connsiteY8" fmla="*/ 1504950 h 3552825"/>
              <a:gd name="connsiteX9" fmla="*/ 7534275 w 7886700"/>
              <a:gd name="connsiteY9" fmla="*/ 1771650 h 3552825"/>
              <a:gd name="connsiteX10" fmla="*/ 7658100 w 7886700"/>
              <a:gd name="connsiteY10" fmla="*/ 1752600 h 3552825"/>
              <a:gd name="connsiteX11" fmla="*/ 7419975 w 7886700"/>
              <a:gd name="connsiteY11" fmla="*/ 1933575 h 3552825"/>
              <a:gd name="connsiteX12" fmla="*/ 7534275 w 7886700"/>
              <a:gd name="connsiteY12" fmla="*/ 1952625 h 3552825"/>
              <a:gd name="connsiteX13" fmla="*/ 7219950 w 7886700"/>
              <a:gd name="connsiteY13" fmla="*/ 2181225 h 3552825"/>
              <a:gd name="connsiteX14" fmla="*/ 6886575 w 7886700"/>
              <a:gd name="connsiteY14" fmla="*/ 2019300 h 3552825"/>
              <a:gd name="connsiteX15" fmla="*/ 6448425 w 7886700"/>
              <a:gd name="connsiteY15" fmla="*/ 2143125 h 3552825"/>
              <a:gd name="connsiteX16" fmla="*/ 6610350 w 7886700"/>
              <a:gd name="connsiteY16" fmla="*/ 2171700 h 3552825"/>
              <a:gd name="connsiteX17" fmla="*/ 5915025 w 7886700"/>
              <a:gd name="connsiteY17" fmla="*/ 2286000 h 3552825"/>
              <a:gd name="connsiteX18" fmla="*/ 6062663 w 7886700"/>
              <a:gd name="connsiteY18" fmla="*/ 2333625 h 3552825"/>
              <a:gd name="connsiteX19" fmla="*/ 5581650 w 7886700"/>
              <a:gd name="connsiteY19" fmla="*/ 2466975 h 3552825"/>
              <a:gd name="connsiteX20" fmla="*/ 5143500 w 7886700"/>
              <a:gd name="connsiteY20" fmla="*/ 2524125 h 3552825"/>
              <a:gd name="connsiteX21" fmla="*/ 3505200 w 7886700"/>
              <a:gd name="connsiteY21" fmla="*/ 3552825 h 3552825"/>
              <a:gd name="connsiteX22" fmla="*/ 2371725 w 7886700"/>
              <a:gd name="connsiteY22" fmla="*/ 2781300 h 3552825"/>
              <a:gd name="connsiteX23" fmla="*/ 2076450 w 7886700"/>
              <a:gd name="connsiteY23" fmla="*/ 2867025 h 3552825"/>
              <a:gd name="connsiteX24" fmla="*/ 2152650 w 7886700"/>
              <a:gd name="connsiteY24" fmla="*/ 2914650 h 3552825"/>
              <a:gd name="connsiteX25" fmla="*/ 1724025 w 7886700"/>
              <a:gd name="connsiteY25" fmla="*/ 3009900 h 3552825"/>
              <a:gd name="connsiteX26" fmla="*/ 1828800 w 7886700"/>
              <a:gd name="connsiteY26" fmla="*/ 3086100 h 3552825"/>
              <a:gd name="connsiteX27" fmla="*/ 0 w 7886700"/>
              <a:gd name="connsiteY27" fmla="*/ 2857500 h 3552825"/>
              <a:gd name="connsiteX28" fmla="*/ 19050 w 7886700"/>
              <a:gd name="connsiteY28" fmla="*/ 1000125 h 3552825"/>
              <a:gd name="connsiteX0" fmla="*/ 19050 w 7886700"/>
              <a:gd name="connsiteY0" fmla="*/ 1000125 h 3552825"/>
              <a:gd name="connsiteX1" fmla="*/ 1895475 w 7886700"/>
              <a:gd name="connsiteY1" fmla="*/ 676275 h 3552825"/>
              <a:gd name="connsiteX2" fmla="*/ 2371725 w 7886700"/>
              <a:gd name="connsiteY2" fmla="*/ 371475 h 3552825"/>
              <a:gd name="connsiteX3" fmla="*/ 3467100 w 7886700"/>
              <a:gd name="connsiteY3" fmla="*/ 0 h 3552825"/>
              <a:gd name="connsiteX4" fmla="*/ 5162550 w 7886700"/>
              <a:gd name="connsiteY4" fmla="*/ 981075 h 3552825"/>
              <a:gd name="connsiteX5" fmla="*/ 5772150 w 7886700"/>
              <a:gd name="connsiteY5" fmla="*/ 971550 h 3552825"/>
              <a:gd name="connsiteX6" fmla="*/ 6838950 w 7886700"/>
              <a:gd name="connsiteY6" fmla="*/ 971550 h 3552825"/>
              <a:gd name="connsiteX7" fmla="*/ 7181850 w 7886700"/>
              <a:gd name="connsiteY7" fmla="*/ 723900 h 3552825"/>
              <a:gd name="connsiteX8" fmla="*/ 7886700 w 7886700"/>
              <a:gd name="connsiteY8" fmla="*/ 1504950 h 3552825"/>
              <a:gd name="connsiteX9" fmla="*/ 7534275 w 7886700"/>
              <a:gd name="connsiteY9" fmla="*/ 1771650 h 3552825"/>
              <a:gd name="connsiteX10" fmla="*/ 7658100 w 7886700"/>
              <a:gd name="connsiteY10" fmla="*/ 1752600 h 3552825"/>
              <a:gd name="connsiteX11" fmla="*/ 7419975 w 7886700"/>
              <a:gd name="connsiteY11" fmla="*/ 1933575 h 3552825"/>
              <a:gd name="connsiteX12" fmla="*/ 7534275 w 7886700"/>
              <a:gd name="connsiteY12" fmla="*/ 1952625 h 3552825"/>
              <a:gd name="connsiteX13" fmla="*/ 7219950 w 7886700"/>
              <a:gd name="connsiteY13" fmla="*/ 2181225 h 3552825"/>
              <a:gd name="connsiteX14" fmla="*/ 6886575 w 7886700"/>
              <a:gd name="connsiteY14" fmla="*/ 2019300 h 3552825"/>
              <a:gd name="connsiteX15" fmla="*/ 6396038 w 7886700"/>
              <a:gd name="connsiteY15" fmla="*/ 2133600 h 3552825"/>
              <a:gd name="connsiteX16" fmla="*/ 6610350 w 7886700"/>
              <a:gd name="connsiteY16" fmla="*/ 2171700 h 3552825"/>
              <a:gd name="connsiteX17" fmla="*/ 5915025 w 7886700"/>
              <a:gd name="connsiteY17" fmla="*/ 2286000 h 3552825"/>
              <a:gd name="connsiteX18" fmla="*/ 6062663 w 7886700"/>
              <a:gd name="connsiteY18" fmla="*/ 2333625 h 3552825"/>
              <a:gd name="connsiteX19" fmla="*/ 5581650 w 7886700"/>
              <a:gd name="connsiteY19" fmla="*/ 2466975 h 3552825"/>
              <a:gd name="connsiteX20" fmla="*/ 5143500 w 7886700"/>
              <a:gd name="connsiteY20" fmla="*/ 2524125 h 3552825"/>
              <a:gd name="connsiteX21" fmla="*/ 3505200 w 7886700"/>
              <a:gd name="connsiteY21" fmla="*/ 3552825 h 3552825"/>
              <a:gd name="connsiteX22" fmla="*/ 2371725 w 7886700"/>
              <a:gd name="connsiteY22" fmla="*/ 2781300 h 3552825"/>
              <a:gd name="connsiteX23" fmla="*/ 2076450 w 7886700"/>
              <a:gd name="connsiteY23" fmla="*/ 2867025 h 3552825"/>
              <a:gd name="connsiteX24" fmla="*/ 2152650 w 7886700"/>
              <a:gd name="connsiteY24" fmla="*/ 2914650 h 3552825"/>
              <a:gd name="connsiteX25" fmla="*/ 1724025 w 7886700"/>
              <a:gd name="connsiteY25" fmla="*/ 3009900 h 3552825"/>
              <a:gd name="connsiteX26" fmla="*/ 1828800 w 7886700"/>
              <a:gd name="connsiteY26" fmla="*/ 3086100 h 3552825"/>
              <a:gd name="connsiteX27" fmla="*/ 0 w 7886700"/>
              <a:gd name="connsiteY27" fmla="*/ 2857500 h 3552825"/>
              <a:gd name="connsiteX28" fmla="*/ 19050 w 7886700"/>
              <a:gd name="connsiteY28" fmla="*/ 1000125 h 3552825"/>
              <a:gd name="connsiteX0" fmla="*/ 19050 w 7886700"/>
              <a:gd name="connsiteY0" fmla="*/ 1000125 h 3552825"/>
              <a:gd name="connsiteX1" fmla="*/ 1895475 w 7886700"/>
              <a:gd name="connsiteY1" fmla="*/ 676275 h 3552825"/>
              <a:gd name="connsiteX2" fmla="*/ 2371725 w 7886700"/>
              <a:gd name="connsiteY2" fmla="*/ 371475 h 3552825"/>
              <a:gd name="connsiteX3" fmla="*/ 3467100 w 7886700"/>
              <a:gd name="connsiteY3" fmla="*/ 0 h 3552825"/>
              <a:gd name="connsiteX4" fmla="*/ 5162550 w 7886700"/>
              <a:gd name="connsiteY4" fmla="*/ 981075 h 3552825"/>
              <a:gd name="connsiteX5" fmla="*/ 5772150 w 7886700"/>
              <a:gd name="connsiteY5" fmla="*/ 971550 h 3552825"/>
              <a:gd name="connsiteX6" fmla="*/ 6838950 w 7886700"/>
              <a:gd name="connsiteY6" fmla="*/ 971550 h 3552825"/>
              <a:gd name="connsiteX7" fmla="*/ 7177088 w 7886700"/>
              <a:gd name="connsiteY7" fmla="*/ 690563 h 3552825"/>
              <a:gd name="connsiteX8" fmla="*/ 7886700 w 7886700"/>
              <a:gd name="connsiteY8" fmla="*/ 1504950 h 3552825"/>
              <a:gd name="connsiteX9" fmla="*/ 7534275 w 7886700"/>
              <a:gd name="connsiteY9" fmla="*/ 1771650 h 3552825"/>
              <a:gd name="connsiteX10" fmla="*/ 7658100 w 7886700"/>
              <a:gd name="connsiteY10" fmla="*/ 1752600 h 3552825"/>
              <a:gd name="connsiteX11" fmla="*/ 7419975 w 7886700"/>
              <a:gd name="connsiteY11" fmla="*/ 1933575 h 3552825"/>
              <a:gd name="connsiteX12" fmla="*/ 7534275 w 7886700"/>
              <a:gd name="connsiteY12" fmla="*/ 1952625 h 3552825"/>
              <a:gd name="connsiteX13" fmla="*/ 7219950 w 7886700"/>
              <a:gd name="connsiteY13" fmla="*/ 2181225 h 3552825"/>
              <a:gd name="connsiteX14" fmla="*/ 6886575 w 7886700"/>
              <a:gd name="connsiteY14" fmla="*/ 2019300 h 3552825"/>
              <a:gd name="connsiteX15" fmla="*/ 6396038 w 7886700"/>
              <a:gd name="connsiteY15" fmla="*/ 2133600 h 3552825"/>
              <a:gd name="connsiteX16" fmla="*/ 6610350 w 7886700"/>
              <a:gd name="connsiteY16" fmla="*/ 2171700 h 3552825"/>
              <a:gd name="connsiteX17" fmla="*/ 5915025 w 7886700"/>
              <a:gd name="connsiteY17" fmla="*/ 2286000 h 3552825"/>
              <a:gd name="connsiteX18" fmla="*/ 6062663 w 7886700"/>
              <a:gd name="connsiteY18" fmla="*/ 2333625 h 3552825"/>
              <a:gd name="connsiteX19" fmla="*/ 5581650 w 7886700"/>
              <a:gd name="connsiteY19" fmla="*/ 2466975 h 3552825"/>
              <a:gd name="connsiteX20" fmla="*/ 5143500 w 7886700"/>
              <a:gd name="connsiteY20" fmla="*/ 2524125 h 3552825"/>
              <a:gd name="connsiteX21" fmla="*/ 3505200 w 7886700"/>
              <a:gd name="connsiteY21" fmla="*/ 3552825 h 3552825"/>
              <a:gd name="connsiteX22" fmla="*/ 2371725 w 7886700"/>
              <a:gd name="connsiteY22" fmla="*/ 2781300 h 3552825"/>
              <a:gd name="connsiteX23" fmla="*/ 2076450 w 7886700"/>
              <a:gd name="connsiteY23" fmla="*/ 2867025 h 3552825"/>
              <a:gd name="connsiteX24" fmla="*/ 2152650 w 7886700"/>
              <a:gd name="connsiteY24" fmla="*/ 2914650 h 3552825"/>
              <a:gd name="connsiteX25" fmla="*/ 1724025 w 7886700"/>
              <a:gd name="connsiteY25" fmla="*/ 3009900 h 3552825"/>
              <a:gd name="connsiteX26" fmla="*/ 1828800 w 7886700"/>
              <a:gd name="connsiteY26" fmla="*/ 3086100 h 3552825"/>
              <a:gd name="connsiteX27" fmla="*/ 0 w 7886700"/>
              <a:gd name="connsiteY27" fmla="*/ 2857500 h 3552825"/>
              <a:gd name="connsiteX28" fmla="*/ 19050 w 7886700"/>
              <a:gd name="connsiteY28" fmla="*/ 1000125 h 3552825"/>
              <a:gd name="connsiteX0" fmla="*/ 19050 w 7886700"/>
              <a:gd name="connsiteY0" fmla="*/ 1000125 h 3552825"/>
              <a:gd name="connsiteX1" fmla="*/ 1895475 w 7886700"/>
              <a:gd name="connsiteY1" fmla="*/ 676275 h 3552825"/>
              <a:gd name="connsiteX2" fmla="*/ 2371725 w 7886700"/>
              <a:gd name="connsiteY2" fmla="*/ 371475 h 3552825"/>
              <a:gd name="connsiteX3" fmla="*/ 3467100 w 7886700"/>
              <a:gd name="connsiteY3" fmla="*/ 0 h 3552825"/>
              <a:gd name="connsiteX4" fmla="*/ 5162550 w 7886700"/>
              <a:gd name="connsiteY4" fmla="*/ 981075 h 3552825"/>
              <a:gd name="connsiteX5" fmla="*/ 5572125 w 7886700"/>
              <a:gd name="connsiteY5" fmla="*/ 952500 h 3552825"/>
              <a:gd name="connsiteX6" fmla="*/ 6838950 w 7886700"/>
              <a:gd name="connsiteY6" fmla="*/ 971550 h 3552825"/>
              <a:gd name="connsiteX7" fmla="*/ 7177088 w 7886700"/>
              <a:gd name="connsiteY7" fmla="*/ 690563 h 3552825"/>
              <a:gd name="connsiteX8" fmla="*/ 7886700 w 7886700"/>
              <a:gd name="connsiteY8" fmla="*/ 1504950 h 3552825"/>
              <a:gd name="connsiteX9" fmla="*/ 7534275 w 7886700"/>
              <a:gd name="connsiteY9" fmla="*/ 1771650 h 3552825"/>
              <a:gd name="connsiteX10" fmla="*/ 7658100 w 7886700"/>
              <a:gd name="connsiteY10" fmla="*/ 1752600 h 3552825"/>
              <a:gd name="connsiteX11" fmla="*/ 7419975 w 7886700"/>
              <a:gd name="connsiteY11" fmla="*/ 1933575 h 3552825"/>
              <a:gd name="connsiteX12" fmla="*/ 7534275 w 7886700"/>
              <a:gd name="connsiteY12" fmla="*/ 1952625 h 3552825"/>
              <a:gd name="connsiteX13" fmla="*/ 7219950 w 7886700"/>
              <a:gd name="connsiteY13" fmla="*/ 2181225 h 3552825"/>
              <a:gd name="connsiteX14" fmla="*/ 6886575 w 7886700"/>
              <a:gd name="connsiteY14" fmla="*/ 2019300 h 3552825"/>
              <a:gd name="connsiteX15" fmla="*/ 6396038 w 7886700"/>
              <a:gd name="connsiteY15" fmla="*/ 2133600 h 3552825"/>
              <a:gd name="connsiteX16" fmla="*/ 6610350 w 7886700"/>
              <a:gd name="connsiteY16" fmla="*/ 2171700 h 3552825"/>
              <a:gd name="connsiteX17" fmla="*/ 5915025 w 7886700"/>
              <a:gd name="connsiteY17" fmla="*/ 2286000 h 3552825"/>
              <a:gd name="connsiteX18" fmla="*/ 6062663 w 7886700"/>
              <a:gd name="connsiteY18" fmla="*/ 2333625 h 3552825"/>
              <a:gd name="connsiteX19" fmla="*/ 5581650 w 7886700"/>
              <a:gd name="connsiteY19" fmla="*/ 2466975 h 3552825"/>
              <a:gd name="connsiteX20" fmla="*/ 5143500 w 7886700"/>
              <a:gd name="connsiteY20" fmla="*/ 2524125 h 3552825"/>
              <a:gd name="connsiteX21" fmla="*/ 3505200 w 7886700"/>
              <a:gd name="connsiteY21" fmla="*/ 3552825 h 3552825"/>
              <a:gd name="connsiteX22" fmla="*/ 2371725 w 7886700"/>
              <a:gd name="connsiteY22" fmla="*/ 2781300 h 3552825"/>
              <a:gd name="connsiteX23" fmla="*/ 2076450 w 7886700"/>
              <a:gd name="connsiteY23" fmla="*/ 2867025 h 3552825"/>
              <a:gd name="connsiteX24" fmla="*/ 2152650 w 7886700"/>
              <a:gd name="connsiteY24" fmla="*/ 2914650 h 3552825"/>
              <a:gd name="connsiteX25" fmla="*/ 1724025 w 7886700"/>
              <a:gd name="connsiteY25" fmla="*/ 3009900 h 3552825"/>
              <a:gd name="connsiteX26" fmla="*/ 1828800 w 7886700"/>
              <a:gd name="connsiteY26" fmla="*/ 3086100 h 3552825"/>
              <a:gd name="connsiteX27" fmla="*/ 0 w 7886700"/>
              <a:gd name="connsiteY27" fmla="*/ 2857500 h 3552825"/>
              <a:gd name="connsiteX28" fmla="*/ 19050 w 7886700"/>
              <a:gd name="connsiteY28" fmla="*/ 1000125 h 3552825"/>
              <a:gd name="connsiteX0" fmla="*/ 19050 w 7886700"/>
              <a:gd name="connsiteY0" fmla="*/ 1033462 h 3586162"/>
              <a:gd name="connsiteX1" fmla="*/ 1895475 w 7886700"/>
              <a:gd name="connsiteY1" fmla="*/ 709612 h 3586162"/>
              <a:gd name="connsiteX2" fmla="*/ 2371725 w 7886700"/>
              <a:gd name="connsiteY2" fmla="*/ 404812 h 3586162"/>
              <a:gd name="connsiteX3" fmla="*/ 3490913 w 7886700"/>
              <a:gd name="connsiteY3" fmla="*/ 0 h 3586162"/>
              <a:gd name="connsiteX4" fmla="*/ 5162550 w 7886700"/>
              <a:gd name="connsiteY4" fmla="*/ 1014412 h 3586162"/>
              <a:gd name="connsiteX5" fmla="*/ 5572125 w 7886700"/>
              <a:gd name="connsiteY5" fmla="*/ 985837 h 3586162"/>
              <a:gd name="connsiteX6" fmla="*/ 6838950 w 7886700"/>
              <a:gd name="connsiteY6" fmla="*/ 1004887 h 3586162"/>
              <a:gd name="connsiteX7" fmla="*/ 7177088 w 7886700"/>
              <a:gd name="connsiteY7" fmla="*/ 723900 h 3586162"/>
              <a:gd name="connsiteX8" fmla="*/ 7886700 w 7886700"/>
              <a:gd name="connsiteY8" fmla="*/ 1538287 h 3586162"/>
              <a:gd name="connsiteX9" fmla="*/ 7534275 w 7886700"/>
              <a:gd name="connsiteY9" fmla="*/ 1804987 h 3586162"/>
              <a:gd name="connsiteX10" fmla="*/ 7658100 w 7886700"/>
              <a:gd name="connsiteY10" fmla="*/ 1785937 h 3586162"/>
              <a:gd name="connsiteX11" fmla="*/ 7419975 w 7886700"/>
              <a:gd name="connsiteY11" fmla="*/ 1966912 h 3586162"/>
              <a:gd name="connsiteX12" fmla="*/ 7534275 w 7886700"/>
              <a:gd name="connsiteY12" fmla="*/ 1985962 h 3586162"/>
              <a:gd name="connsiteX13" fmla="*/ 7219950 w 7886700"/>
              <a:gd name="connsiteY13" fmla="*/ 2214562 h 3586162"/>
              <a:gd name="connsiteX14" fmla="*/ 6886575 w 7886700"/>
              <a:gd name="connsiteY14" fmla="*/ 2052637 h 3586162"/>
              <a:gd name="connsiteX15" fmla="*/ 6396038 w 7886700"/>
              <a:gd name="connsiteY15" fmla="*/ 2166937 h 3586162"/>
              <a:gd name="connsiteX16" fmla="*/ 6610350 w 7886700"/>
              <a:gd name="connsiteY16" fmla="*/ 2205037 h 3586162"/>
              <a:gd name="connsiteX17" fmla="*/ 5915025 w 7886700"/>
              <a:gd name="connsiteY17" fmla="*/ 2319337 h 3586162"/>
              <a:gd name="connsiteX18" fmla="*/ 6062663 w 7886700"/>
              <a:gd name="connsiteY18" fmla="*/ 2366962 h 3586162"/>
              <a:gd name="connsiteX19" fmla="*/ 5581650 w 7886700"/>
              <a:gd name="connsiteY19" fmla="*/ 2500312 h 3586162"/>
              <a:gd name="connsiteX20" fmla="*/ 5143500 w 7886700"/>
              <a:gd name="connsiteY20" fmla="*/ 2557462 h 3586162"/>
              <a:gd name="connsiteX21" fmla="*/ 3505200 w 7886700"/>
              <a:gd name="connsiteY21" fmla="*/ 3586162 h 3586162"/>
              <a:gd name="connsiteX22" fmla="*/ 2371725 w 7886700"/>
              <a:gd name="connsiteY22" fmla="*/ 2814637 h 3586162"/>
              <a:gd name="connsiteX23" fmla="*/ 2076450 w 7886700"/>
              <a:gd name="connsiteY23" fmla="*/ 2900362 h 3586162"/>
              <a:gd name="connsiteX24" fmla="*/ 2152650 w 7886700"/>
              <a:gd name="connsiteY24" fmla="*/ 2947987 h 3586162"/>
              <a:gd name="connsiteX25" fmla="*/ 1724025 w 7886700"/>
              <a:gd name="connsiteY25" fmla="*/ 3043237 h 3586162"/>
              <a:gd name="connsiteX26" fmla="*/ 1828800 w 7886700"/>
              <a:gd name="connsiteY26" fmla="*/ 3119437 h 3586162"/>
              <a:gd name="connsiteX27" fmla="*/ 0 w 7886700"/>
              <a:gd name="connsiteY27" fmla="*/ 2890837 h 3586162"/>
              <a:gd name="connsiteX28" fmla="*/ 19050 w 7886700"/>
              <a:gd name="connsiteY28" fmla="*/ 1033462 h 3586162"/>
              <a:gd name="connsiteX0" fmla="*/ 19050 w 7886700"/>
              <a:gd name="connsiteY0" fmla="*/ 1033462 h 3586162"/>
              <a:gd name="connsiteX1" fmla="*/ 1900237 w 7886700"/>
              <a:gd name="connsiteY1" fmla="*/ 728662 h 3586162"/>
              <a:gd name="connsiteX2" fmla="*/ 2371725 w 7886700"/>
              <a:gd name="connsiteY2" fmla="*/ 404812 h 3586162"/>
              <a:gd name="connsiteX3" fmla="*/ 3490913 w 7886700"/>
              <a:gd name="connsiteY3" fmla="*/ 0 h 3586162"/>
              <a:gd name="connsiteX4" fmla="*/ 5162550 w 7886700"/>
              <a:gd name="connsiteY4" fmla="*/ 1014412 h 3586162"/>
              <a:gd name="connsiteX5" fmla="*/ 5572125 w 7886700"/>
              <a:gd name="connsiteY5" fmla="*/ 985837 h 3586162"/>
              <a:gd name="connsiteX6" fmla="*/ 6838950 w 7886700"/>
              <a:gd name="connsiteY6" fmla="*/ 1004887 h 3586162"/>
              <a:gd name="connsiteX7" fmla="*/ 7177088 w 7886700"/>
              <a:gd name="connsiteY7" fmla="*/ 723900 h 3586162"/>
              <a:gd name="connsiteX8" fmla="*/ 7886700 w 7886700"/>
              <a:gd name="connsiteY8" fmla="*/ 1538287 h 3586162"/>
              <a:gd name="connsiteX9" fmla="*/ 7534275 w 7886700"/>
              <a:gd name="connsiteY9" fmla="*/ 1804987 h 3586162"/>
              <a:gd name="connsiteX10" fmla="*/ 7658100 w 7886700"/>
              <a:gd name="connsiteY10" fmla="*/ 1785937 h 3586162"/>
              <a:gd name="connsiteX11" fmla="*/ 7419975 w 7886700"/>
              <a:gd name="connsiteY11" fmla="*/ 1966912 h 3586162"/>
              <a:gd name="connsiteX12" fmla="*/ 7534275 w 7886700"/>
              <a:gd name="connsiteY12" fmla="*/ 1985962 h 3586162"/>
              <a:gd name="connsiteX13" fmla="*/ 7219950 w 7886700"/>
              <a:gd name="connsiteY13" fmla="*/ 2214562 h 3586162"/>
              <a:gd name="connsiteX14" fmla="*/ 6886575 w 7886700"/>
              <a:gd name="connsiteY14" fmla="*/ 2052637 h 3586162"/>
              <a:gd name="connsiteX15" fmla="*/ 6396038 w 7886700"/>
              <a:gd name="connsiteY15" fmla="*/ 2166937 h 3586162"/>
              <a:gd name="connsiteX16" fmla="*/ 6610350 w 7886700"/>
              <a:gd name="connsiteY16" fmla="*/ 2205037 h 3586162"/>
              <a:gd name="connsiteX17" fmla="*/ 5915025 w 7886700"/>
              <a:gd name="connsiteY17" fmla="*/ 2319337 h 3586162"/>
              <a:gd name="connsiteX18" fmla="*/ 6062663 w 7886700"/>
              <a:gd name="connsiteY18" fmla="*/ 2366962 h 3586162"/>
              <a:gd name="connsiteX19" fmla="*/ 5581650 w 7886700"/>
              <a:gd name="connsiteY19" fmla="*/ 2500312 h 3586162"/>
              <a:gd name="connsiteX20" fmla="*/ 5143500 w 7886700"/>
              <a:gd name="connsiteY20" fmla="*/ 2557462 h 3586162"/>
              <a:gd name="connsiteX21" fmla="*/ 3505200 w 7886700"/>
              <a:gd name="connsiteY21" fmla="*/ 3586162 h 3586162"/>
              <a:gd name="connsiteX22" fmla="*/ 2371725 w 7886700"/>
              <a:gd name="connsiteY22" fmla="*/ 2814637 h 3586162"/>
              <a:gd name="connsiteX23" fmla="*/ 2076450 w 7886700"/>
              <a:gd name="connsiteY23" fmla="*/ 2900362 h 3586162"/>
              <a:gd name="connsiteX24" fmla="*/ 2152650 w 7886700"/>
              <a:gd name="connsiteY24" fmla="*/ 2947987 h 3586162"/>
              <a:gd name="connsiteX25" fmla="*/ 1724025 w 7886700"/>
              <a:gd name="connsiteY25" fmla="*/ 3043237 h 3586162"/>
              <a:gd name="connsiteX26" fmla="*/ 1828800 w 7886700"/>
              <a:gd name="connsiteY26" fmla="*/ 3119437 h 3586162"/>
              <a:gd name="connsiteX27" fmla="*/ 0 w 7886700"/>
              <a:gd name="connsiteY27" fmla="*/ 2890837 h 3586162"/>
              <a:gd name="connsiteX28" fmla="*/ 19050 w 7886700"/>
              <a:gd name="connsiteY28" fmla="*/ 1033462 h 358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6700" h="3586162">
                <a:moveTo>
                  <a:pt x="19050" y="1033462"/>
                </a:moveTo>
                <a:lnTo>
                  <a:pt x="1900237" y="728662"/>
                </a:lnTo>
                <a:lnTo>
                  <a:pt x="2371725" y="404812"/>
                </a:lnTo>
                <a:lnTo>
                  <a:pt x="3490913" y="0"/>
                </a:lnTo>
                <a:lnTo>
                  <a:pt x="5162550" y="1014412"/>
                </a:lnTo>
                <a:lnTo>
                  <a:pt x="5572125" y="985837"/>
                </a:lnTo>
                <a:lnTo>
                  <a:pt x="6838950" y="1004887"/>
                </a:lnTo>
                <a:lnTo>
                  <a:pt x="7177088" y="723900"/>
                </a:lnTo>
                <a:lnTo>
                  <a:pt x="7886700" y="1538287"/>
                </a:lnTo>
                <a:lnTo>
                  <a:pt x="7534275" y="1804987"/>
                </a:lnTo>
                <a:lnTo>
                  <a:pt x="7658100" y="1785937"/>
                </a:lnTo>
                <a:lnTo>
                  <a:pt x="7419975" y="1966912"/>
                </a:lnTo>
                <a:lnTo>
                  <a:pt x="7534275" y="1985962"/>
                </a:lnTo>
                <a:lnTo>
                  <a:pt x="7219950" y="2214562"/>
                </a:lnTo>
                <a:lnTo>
                  <a:pt x="6886575" y="2052637"/>
                </a:lnTo>
                <a:lnTo>
                  <a:pt x="6396038" y="2166937"/>
                </a:lnTo>
                <a:lnTo>
                  <a:pt x="6610350" y="2205037"/>
                </a:lnTo>
                <a:lnTo>
                  <a:pt x="5915025" y="2319337"/>
                </a:lnTo>
                <a:lnTo>
                  <a:pt x="6062663" y="2366962"/>
                </a:lnTo>
                <a:lnTo>
                  <a:pt x="5581650" y="2500312"/>
                </a:lnTo>
                <a:lnTo>
                  <a:pt x="5143500" y="2557462"/>
                </a:lnTo>
                <a:lnTo>
                  <a:pt x="3505200" y="3586162"/>
                </a:lnTo>
                <a:lnTo>
                  <a:pt x="2371725" y="2814637"/>
                </a:lnTo>
                <a:lnTo>
                  <a:pt x="2076450" y="2900362"/>
                </a:lnTo>
                <a:lnTo>
                  <a:pt x="2152650" y="2947987"/>
                </a:lnTo>
                <a:lnTo>
                  <a:pt x="1724025" y="3043237"/>
                </a:lnTo>
                <a:lnTo>
                  <a:pt x="1828800" y="3119437"/>
                </a:lnTo>
                <a:lnTo>
                  <a:pt x="0" y="2890837"/>
                </a:lnTo>
                <a:lnTo>
                  <a:pt x="19050" y="1033462"/>
                </a:lnTo>
                <a:close/>
              </a:path>
            </a:pathLst>
          </a:custGeom>
          <a:solidFill>
            <a:schemeClr val="accent2">
              <a:lumMod val="60000"/>
              <a:lumOff val="40000"/>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2033081" y="4017523"/>
            <a:ext cx="6741268" cy="2393005"/>
          </a:xfrm>
          <a:custGeom>
            <a:avLst/>
            <a:gdLst>
              <a:gd name="connsiteX0" fmla="*/ 6186791 w 6741268"/>
              <a:gd name="connsiteY0" fmla="*/ 0 h 2393005"/>
              <a:gd name="connsiteX1" fmla="*/ 5797685 w 6741268"/>
              <a:gd name="connsiteY1" fmla="*/ 301558 h 2393005"/>
              <a:gd name="connsiteX2" fmla="*/ 5924145 w 6741268"/>
              <a:gd name="connsiteY2" fmla="*/ 301558 h 2393005"/>
              <a:gd name="connsiteX3" fmla="*/ 5690681 w 6741268"/>
              <a:gd name="connsiteY3" fmla="*/ 476656 h 2393005"/>
              <a:gd name="connsiteX4" fmla="*/ 5826868 w 6741268"/>
              <a:gd name="connsiteY4" fmla="*/ 476656 h 2393005"/>
              <a:gd name="connsiteX5" fmla="*/ 5476672 w 6741268"/>
              <a:gd name="connsiteY5" fmla="*/ 719847 h 2393005"/>
              <a:gd name="connsiteX6" fmla="*/ 5126476 w 6741268"/>
              <a:gd name="connsiteY6" fmla="*/ 554477 h 2393005"/>
              <a:gd name="connsiteX7" fmla="*/ 4669276 w 6741268"/>
              <a:gd name="connsiteY7" fmla="*/ 671209 h 2393005"/>
              <a:gd name="connsiteX8" fmla="*/ 4795736 w 6741268"/>
              <a:gd name="connsiteY8" fmla="*/ 729575 h 2393005"/>
              <a:gd name="connsiteX9" fmla="*/ 4250987 w 6741268"/>
              <a:gd name="connsiteY9" fmla="*/ 817124 h 2393005"/>
              <a:gd name="connsiteX10" fmla="*/ 4319081 w 6741268"/>
              <a:gd name="connsiteY10" fmla="*/ 885217 h 2393005"/>
              <a:gd name="connsiteX11" fmla="*/ 3852153 w 6741268"/>
              <a:gd name="connsiteY11" fmla="*/ 1001949 h 2393005"/>
              <a:gd name="connsiteX12" fmla="*/ 3385225 w 6741268"/>
              <a:gd name="connsiteY12" fmla="*/ 1079771 h 2393005"/>
              <a:gd name="connsiteX13" fmla="*/ 1780162 w 6741268"/>
              <a:gd name="connsiteY13" fmla="*/ 2081720 h 2393005"/>
              <a:gd name="connsiteX14" fmla="*/ 632298 w 6741268"/>
              <a:gd name="connsiteY14" fmla="*/ 1313234 h 2393005"/>
              <a:gd name="connsiteX15" fmla="*/ 350196 w 6741268"/>
              <a:gd name="connsiteY15" fmla="*/ 1391056 h 2393005"/>
              <a:gd name="connsiteX16" fmla="*/ 418289 w 6741268"/>
              <a:gd name="connsiteY16" fmla="*/ 1459149 h 2393005"/>
              <a:gd name="connsiteX17" fmla="*/ 0 w 6741268"/>
              <a:gd name="connsiteY17" fmla="*/ 1546698 h 2393005"/>
              <a:gd name="connsiteX18" fmla="*/ 107004 w 6741268"/>
              <a:gd name="connsiteY18" fmla="*/ 1643975 h 2393005"/>
              <a:gd name="connsiteX19" fmla="*/ 622570 w 6741268"/>
              <a:gd name="connsiteY19" fmla="*/ 1974715 h 2393005"/>
              <a:gd name="connsiteX20" fmla="*/ 1770434 w 6741268"/>
              <a:gd name="connsiteY20" fmla="*/ 2393005 h 2393005"/>
              <a:gd name="connsiteX21" fmla="*/ 3385225 w 6741268"/>
              <a:gd name="connsiteY21" fmla="*/ 1322962 h 2393005"/>
              <a:gd name="connsiteX22" fmla="*/ 5126476 w 6741268"/>
              <a:gd name="connsiteY22" fmla="*/ 1391056 h 2393005"/>
              <a:gd name="connsiteX23" fmla="*/ 5428034 w 6741268"/>
              <a:gd name="connsiteY23" fmla="*/ 1663430 h 2393005"/>
              <a:gd name="connsiteX24" fmla="*/ 6322979 w 6741268"/>
              <a:gd name="connsiteY24" fmla="*/ 544749 h 2393005"/>
              <a:gd name="connsiteX25" fmla="*/ 6322979 w 6741268"/>
              <a:gd name="connsiteY25" fmla="*/ 622571 h 2393005"/>
              <a:gd name="connsiteX26" fmla="*/ 6741268 w 6741268"/>
              <a:gd name="connsiteY26" fmla="*/ 194554 h 2393005"/>
              <a:gd name="connsiteX27" fmla="*/ 6186791 w 6741268"/>
              <a:gd name="connsiteY27" fmla="*/ 0 h 2393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741268" h="2393005">
                <a:moveTo>
                  <a:pt x="6186791" y="0"/>
                </a:moveTo>
                <a:lnTo>
                  <a:pt x="5797685" y="301558"/>
                </a:lnTo>
                <a:lnTo>
                  <a:pt x="5924145" y="301558"/>
                </a:lnTo>
                <a:lnTo>
                  <a:pt x="5690681" y="476656"/>
                </a:lnTo>
                <a:lnTo>
                  <a:pt x="5826868" y="476656"/>
                </a:lnTo>
                <a:lnTo>
                  <a:pt x="5476672" y="719847"/>
                </a:lnTo>
                <a:lnTo>
                  <a:pt x="5126476" y="554477"/>
                </a:lnTo>
                <a:lnTo>
                  <a:pt x="4669276" y="671209"/>
                </a:lnTo>
                <a:lnTo>
                  <a:pt x="4795736" y="729575"/>
                </a:lnTo>
                <a:lnTo>
                  <a:pt x="4250987" y="817124"/>
                </a:lnTo>
                <a:lnTo>
                  <a:pt x="4319081" y="885217"/>
                </a:lnTo>
                <a:lnTo>
                  <a:pt x="3852153" y="1001949"/>
                </a:lnTo>
                <a:lnTo>
                  <a:pt x="3385225" y="1079771"/>
                </a:lnTo>
                <a:lnTo>
                  <a:pt x="1780162" y="2081720"/>
                </a:lnTo>
                <a:lnTo>
                  <a:pt x="632298" y="1313234"/>
                </a:lnTo>
                <a:lnTo>
                  <a:pt x="350196" y="1391056"/>
                </a:lnTo>
                <a:lnTo>
                  <a:pt x="418289" y="1459149"/>
                </a:lnTo>
                <a:lnTo>
                  <a:pt x="0" y="1546698"/>
                </a:lnTo>
                <a:lnTo>
                  <a:pt x="107004" y="1643975"/>
                </a:lnTo>
                <a:lnTo>
                  <a:pt x="622570" y="1974715"/>
                </a:lnTo>
                <a:lnTo>
                  <a:pt x="1770434" y="2393005"/>
                </a:lnTo>
                <a:lnTo>
                  <a:pt x="3385225" y="1322962"/>
                </a:lnTo>
                <a:lnTo>
                  <a:pt x="5126476" y="1391056"/>
                </a:lnTo>
                <a:lnTo>
                  <a:pt x="5428034" y="1663430"/>
                </a:lnTo>
                <a:lnTo>
                  <a:pt x="6322979" y="544749"/>
                </a:lnTo>
                <a:lnTo>
                  <a:pt x="6322979" y="622571"/>
                </a:lnTo>
                <a:lnTo>
                  <a:pt x="6741268" y="194554"/>
                </a:lnTo>
                <a:lnTo>
                  <a:pt x="6186791" y="0"/>
                </a:lnTo>
                <a:close/>
              </a:path>
            </a:pathLst>
          </a:custGeom>
          <a:solidFill>
            <a:schemeClr val="accent6">
              <a:lumMod val="60000"/>
              <a:lumOff val="40000"/>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272374" y="1575881"/>
            <a:ext cx="7850222" cy="2393004"/>
          </a:xfrm>
          <a:custGeom>
            <a:avLst/>
            <a:gdLst>
              <a:gd name="connsiteX0" fmla="*/ 0 w 7850222"/>
              <a:gd name="connsiteY0" fmla="*/ 1945532 h 2393004"/>
              <a:gd name="connsiteX1" fmla="*/ 1916349 w 7850222"/>
              <a:gd name="connsiteY1" fmla="*/ 1643974 h 2393004"/>
              <a:gd name="connsiteX2" fmla="*/ 2383277 w 7850222"/>
              <a:gd name="connsiteY2" fmla="*/ 1342417 h 2393004"/>
              <a:gd name="connsiteX3" fmla="*/ 3511686 w 7850222"/>
              <a:gd name="connsiteY3" fmla="*/ 972766 h 2393004"/>
              <a:gd name="connsiteX4" fmla="*/ 5184843 w 7850222"/>
              <a:gd name="connsiteY4" fmla="*/ 1945532 h 2393004"/>
              <a:gd name="connsiteX5" fmla="*/ 5593405 w 7850222"/>
              <a:gd name="connsiteY5" fmla="*/ 1916349 h 2393004"/>
              <a:gd name="connsiteX6" fmla="*/ 6848273 w 7850222"/>
              <a:gd name="connsiteY6" fmla="*/ 1935804 h 2393004"/>
              <a:gd name="connsiteX7" fmla="*/ 7188741 w 7850222"/>
              <a:gd name="connsiteY7" fmla="*/ 1643974 h 2393004"/>
              <a:gd name="connsiteX8" fmla="*/ 7801583 w 7850222"/>
              <a:gd name="connsiteY8" fmla="*/ 2393004 h 2393004"/>
              <a:gd name="connsiteX9" fmla="*/ 7850222 w 7850222"/>
              <a:gd name="connsiteY9" fmla="*/ 2334638 h 2393004"/>
              <a:gd name="connsiteX10" fmla="*/ 7217924 w 7850222"/>
              <a:gd name="connsiteY10" fmla="*/ 1361872 h 2393004"/>
              <a:gd name="connsiteX11" fmla="*/ 6858000 w 7850222"/>
              <a:gd name="connsiteY11" fmla="*/ 1517515 h 2393004"/>
              <a:gd name="connsiteX12" fmla="*/ 5603132 w 7850222"/>
              <a:gd name="connsiteY12" fmla="*/ 1575881 h 2393004"/>
              <a:gd name="connsiteX13" fmla="*/ 3492230 w 7850222"/>
              <a:gd name="connsiteY13" fmla="*/ 0 h 2393004"/>
              <a:gd name="connsiteX14" fmla="*/ 2393005 w 7850222"/>
              <a:gd name="connsiteY14" fmla="*/ 282102 h 2393004"/>
              <a:gd name="connsiteX15" fmla="*/ 1906622 w 7850222"/>
              <a:gd name="connsiteY15" fmla="*/ 894945 h 2393004"/>
              <a:gd name="connsiteX16" fmla="*/ 9728 w 7850222"/>
              <a:gd name="connsiteY16" fmla="*/ 1517515 h 2393004"/>
              <a:gd name="connsiteX17" fmla="*/ 0 w 7850222"/>
              <a:gd name="connsiteY17" fmla="*/ 1945532 h 2393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0222" h="2393004">
                <a:moveTo>
                  <a:pt x="0" y="1945532"/>
                </a:moveTo>
                <a:lnTo>
                  <a:pt x="1916349" y="1643974"/>
                </a:lnTo>
                <a:lnTo>
                  <a:pt x="2383277" y="1342417"/>
                </a:lnTo>
                <a:lnTo>
                  <a:pt x="3511686" y="972766"/>
                </a:lnTo>
                <a:lnTo>
                  <a:pt x="5184843" y="1945532"/>
                </a:lnTo>
                <a:lnTo>
                  <a:pt x="5593405" y="1916349"/>
                </a:lnTo>
                <a:lnTo>
                  <a:pt x="6848273" y="1935804"/>
                </a:lnTo>
                <a:lnTo>
                  <a:pt x="7188741" y="1643974"/>
                </a:lnTo>
                <a:lnTo>
                  <a:pt x="7801583" y="2393004"/>
                </a:lnTo>
                <a:lnTo>
                  <a:pt x="7850222" y="2334638"/>
                </a:lnTo>
                <a:lnTo>
                  <a:pt x="7217924" y="1361872"/>
                </a:lnTo>
                <a:lnTo>
                  <a:pt x="6858000" y="1517515"/>
                </a:lnTo>
                <a:lnTo>
                  <a:pt x="5603132" y="1575881"/>
                </a:lnTo>
                <a:lnTo>
                  <a:pt x="3492230" y="0"/>
                </a:lnTo>
                <a:lnTo>
                  <a:pt x="2393005" y="282102"/>
                </a:lnTo>
                <a:lnTo>
                  <a:pt x="1906622" y="894945"/>
                </a:lnTo>
                <a:lnTo>
                  <a:pt x="9728" y="1517515"/>
                </a:lnTo>
                <a:lnTo>
                  <a:pt x="0" y="1945532"/>
                </a:lnTo>
                <a:close/>
              </a:path>
            </a:pathLst>
          </a:custGeom>
          <a:solidFill>
            <a:srgbClr val="FFFF0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7512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1465376"/>
            <a:ext cx="9144000" cy="5520052"/>
          </a:xfrm>
          <a:prstGeom prst="rect">
            <a:avLst/>
          </a:prstGeom>
        </p:spPr>
      </p:pic>
      <p:sp>
        <p:nvSpPr>
          <p:cNvPr id="4" name="TextBox 3"/>
          <p:cNvSpPr txBox="1"/>
          <p:nvPr/>
        </p:nvSpPr>
        <p:spPr>
          <a:xfrm>
            <a:off x="118782" y="2756908"/>
            <a:ext cx="595035" cy="830997"/>
          </a:xfrm>
          <a:prstGeom prst="rect">
            <a:avLst/>
          </a:prstGeom>
          <a:noFill/>
        </p:spPr>
        <p:txBody>
          <a:bodyPr wrap="none" rtlCol="0">
            <a:spAutoFit/>
          </a:bodyPr>
          <a:lstStyle/>
          <a:p>
            <a:r>
              <a:rPr lang="en-US" sz="4800" dirty="0">
                <a:ln w="3175">
                  <a:solidFill>
                    <a:schemeClr val="tx1"/>
                  </a:solidFill>
                </a:ln>
                <a:solidFill>
                  <a:srgbClr val="FF0000"/>
                </a:solidFill>
                <a:latin typeface="BellCent NamNum BT" panose="020B0706020209030204" pitchFamily="34" charset="0"/>
              </a:rPr>
              <a:t>D</a:t>
            </a:r>
          </a:p>
        </p:txBody>
      </p:sp>
      <p:sp>
        <p:nvSpPr>
          <p:cNvPr id="5" name="TextBox 4"/>
          <p:cNvSpPr txBox="1"/>
          <p:nvPr/>
        </p:nvSpPr>
        <p:spPr>
          <a:xfrm>
            <a:off x="8377443" y="767728"/>
            <a:ext cx="766557" cy="830997"/>
          </a:xfrm>
          <a:prstGeom prst="rect">
            <a:avLst/>
          </a:prstGeom>
          <a:noFill/>
        </p:spPr>
        <p:txBody>
          <a:bodyPr wrap="none" rtlCol="0">
            <a:spAutoFit/>
          </a:bodyPr>
          <a:lstStyle/>
          <a:p>
            <a:r>
              <a:rPr lang="en-US" sz="4800" dirty="0">
                <a:ln w="3175">
                  <a:solidFill>
                    <a:schemeClr val="tx1"/>
                  </a:solidFill>
                </a:ln>
                <a:solidFill>
                  <a:srgbClr val="FF0000"/>
                </a:solidFill>
                <a:latin typeface="BellCent NamNum BT" panose="020B0706020209030204" pitchFamily="34" charset="0"/>
              </a:rPr>
              <a:t>D’</a:t>
            </a:r>
          </a:p>
        </p:txBody>
      </p:sp>
      <p:sp>
        <p:nvSpPr>
          <p:cNvPr id="6" name="TextBox 5"/>
          <p:cNvSpPr txBox="1"/>
          <p:nvPr/>
        </p:nvSpPr>
        <p:spPr>
          <a:xfrm>
            <a:off x="0" y="0"/>
            <a:ext cx="6063343"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Juniata: cross section through Germany Valley</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7" name="Rectangle 6"/>
          <p:cNvSpPr/>
          <p:nvPr/>
        </p:nvSpPr>
        <p:spPr>
          <a:xfrm>
            <a:off x="-1" y="623495"/>
            <a:ext cx="7184571"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SW to NE the units thicken markedly toward Maryland.</a:t>
            </a:r>
          </a:p>
        </p:txBody>
      </p:sp>
      <p:sp>
        <p:nvSpPr>
          <p:cNvPr id="8" name="Rectangle 7"/>
          <p:cNvSpPr/>
          <p:nvPr/>
        </p:nvSpPr>
        <p:spPr>
          <a:xfrm>
            <a:off x="0" y="1044435"/>
            <a:ext cx="7184571"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Indicates the center basin of subsidence is there.</a:t>
            </a:r>
          </a:p>
        </p:txBody>
      </p:sp>
      <p:sp>
        <p:nvSpPr>
          <p:cNvPr id="9" name="TextBox 8"/>
          <p:cNvSpPr txBox="1"/>
          <p:nvPr/>
        </p:nvSpPr>
        <p:spPr>
          <a:xfrm>
            <a:off x="5186310" y="2477789"/>
            <a:ext cx="505267" cy="400110"/>
          </a:xfrm>
          <a:prstGeom prst="rect">
            <a:avLst/>
          </a:prstGeom>
          <a:noFill/>
        </p:spPr>
        <p:txBody>
          <a:bodyPr wrap="none" rtlCol="0">
            <a:spAutoFit/>
          </a:bodyPr>
          <a:lstStyle/>
          <a:p>
            <a:r>
              <a:rPr lang="en-US" sz="2000" dirty="0">
                <a:ln w="3175">
                  <a:solidFill>
                    <a:schemeClr val="tx1"/>
                  </a:solidFill>
                </a:ln>
                <a:solidFill>
                  <a:srgbClr val="FF0000"/>
                </a:solidFill>
                <a:latin typeface="BellCent NamNum BT" panose="020B0706020209030204" pitchFamily="34" charset="0"/>
              </a:rPr>
              <a:t>GV</a:t>
            </a:r>
          </a:p>
        </p:txBody>
      </p:sp>
    </p:spTree>
    <p:extLst>
      <p:ext uri="{BB962C8B-B14F-4D97-AF65-F5344CB8AC3E}">
        <p14:creationId xmlns:p14="http://schemas.microsoft.com/office/powerpoint/2010/main" val="323192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left)">
                                      <p:cBhvr>
                                        <p:cTn id="11"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37595"/>
            <a:ext cx="9144000" cy="6092190"/>
          </a:xfrm>
          <a:prstGeom prst="rect">
            <a:avLst/>
          </a:prstGeom>
        </p:spPr>
      </p:pic>
      <p:sp>
        <p:nvSpPr>
          <p:cNvPr id="3" name="Rectangle 2"/>
          <p:cNvSpPr/>
          <p:nvPr/>
        </p:nvSpPr>
        <p:spPr>
          <a:xfrm>
            <a:off x="2381952" y="6858000"/>
            <a:ext cx="4572000" cy="646331"/>
          </a:xfrm>
          <a:prstGeom prst="rect">
            <a:avLst/>
          </a:prstGeom>
        </p:spPr>
        <p:txBody>
          <a:bodyPr>
            <a:spAutoFit/>
          </a:bodyPr>
          <a:lstStyle/>
          <a:p>
            <a:r>
              <a:rPr lang="en-US" dirty="0" err="1"/>
              <a:t>Redbeds</a:t>
            </a:r>
            <a:r>
              <a:rPr lang="en-US" dirty="0"/>
              <a:t> within the Juniata Formation (Ordovician) near Potters Mills, Pennsylvania.</a:t>
            </a:r>
          </a:p>
        </p:txBody>
      </p:sp>
      <p:sp>
        <p:nvSpPr>
          <p:cNvPr id="4" name="TextBox 3"/>
          <p:cNvSpPr txBox="1"/>
          <p:nvPr/>
        </p:nvSpPr>
        <p:spPr>
          <a:xfrm>
            <a:off x="0" y="0"/>
            <a:ext cx="6370655" cy="461665"/>
          </a:xfrm>
          <a:prstGeom prst="rect">
            <a:avLst/>
          </a:prstGeom>
          <a:noFill/>
        </p:spPr>
        <p:txBody>
          <a:bodyPr wrap="square" rtlCol="0">
            <a:spAutoFit/>
          </a:bodyPr>
          <a:lstStyle/>
          <a:p>
            <a:pPr lvl="0" indent="280988">
              <a:defRPr/>
            </a:pPr>
            <a:r>
              <a:rPr lang="en-US" sz="2400" dirty="0">
                <a:ln w="3175">
                  <a:solidFill>
                    <a:prstClr val="black"/>
                  </a:solidFill>
                </a:ln>
                <a:solidFill>
                  <a:srgbClr val="FF0000"/>
                </a:solidFill>
                <a:latin typeface="Cheltenhm BT" panose="02040603050505020403" pitchFamily="18" charset="0"/>
              </a:rPr>
              <a:t>Juniata: Potters Mill, Pa</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5" name="Rectangle 4"/>
          <p:cNvSpPr/>
          <p:nvPr/>
        </p:nvSpPr>
        <p:spPr>
          <a:xfrm>
            <a:off x="402873" y="392668"/>
            <a:ext cx="8741127"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The Juniata extends north into Pennsylvania where it is thicker than at Germany Valley</a:t>
            </a:r>
          </a:p>
        </p:txBody>
      </p:sp>
      <p:sp>
        <p:nvSpPr>
          <p:cNvPr id="6" name="Isosceles Triangle 5"/>
          <p:cNvSpPr/>
          <p:nvPr/>
        </p:nvSpPr>
        <p:spPr>
          <a:xfrm rot="21113281">
            <a:off x="3503726" y="3531524"/>
            <a:ext cx="539306" cy="2242716"/>
          </a:xfrm>
          <a:prstGeom prst="triangle">
            <a:avLst>
              <a:gd name="adj" fmla="val 44994"/>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402872" y="703507"/>
            <a:ext cx="8741127"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Plus the </a:t>
            </a:r>
            <a:r>
              <a:rPr lang="en-US" i="1" dirty="0" err="1">
                <a:latin typeface="Cheltenhm BT" panose="02040603050505020403" pitchFamily="18" charset="0"/>
              </a:rPr>
              <a:t>facies</a:t>
            </a:r>
            <a:r>
              <a:rPr lang="en-US" i="1" dirty="0">
                <a:latin typeface="Cheltenhm BT" panose="02040603050505020403" pitchFamily="18" charset="0"/>
              </a:rPr>
              <a:t> and environmental interpretations are the same.</a:t>
            </a:r>
          </a:p>
        </p:txBody>
      </p:sp>
      <p:sp>
        <p:nvSpPr>
          <p:cNvPr id="8" name="Isosceles Triangle 7"/>
          <p:cNvSpPr/>
          <p:nvPr/>
        </p:nvSpPr>
        <p:spPr>
          <a:xfrm rot="21113281">
            <a:off x="3364946" y="2490471"/>
            <a:ext cx="270983" cy="1001388"/>
          </a:xfrm>
          <a:prstGeom prst="triangle">
            <a:avLst>
              <a:gd name="adj" fmla="val 44994"/>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8"/>
          <p:cNvSpPr/>
          <p:nvPr/>
        </p:nvSpPr>
        <p:spPr>
          <a:xfrm rot="21113281">
            <a:off x="3212700" y="1466151"/>
            <a:ext cx="270983" cy="1001388"/>
          </a:xfrm>
          <a:prstGeom prst="triangle">
            <a:avLst>
              <a:gd name="adj" fmla="val 44994"/>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4628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1000"/>
                                        <p:tgtEl>
                                          <p:spTgt spid="5"/>
                                        </p:tgtEl>
                                      </p:cBhvr>
                                    </p:animEffect>
                                  </p:childTnLst>
                                </p:cTn>
                              </p:par>
                            </p:childTnLst>
                          </p:cTn>
                        </p:par>
                        <p:par>
                          <p:cTn id="8" fill="hold">
                            <p:stCondLst>
                              <p:cond delay="1000"/>
                            </p:stCondLst>
                            <p:childTnLst>
                              <p:par>
                                <p:cTn id="9" presetID="22" presetClass="entr" presetSubtype="4"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1000"/>
                                        <p:tgtEl>
                                          <p:spTgt spid="6"/>
                                        </p:tgtEl>
                                      </p:cBhvr>
                                    </p:animEffect>
                                  </p:childTnLst>
                                </p:cTn>
                              </p:par>
                            </p:childTnLst>
                          </p:cTn>
                        </p:par>
                        <p:par>
                          <p:cTn id="12" fill="hold">
                            <p:stCondLst>
                              <p:cond delay="2000"/>
                            </p:stCondLst>
                            <p:childTnLst>
                              <p:par>
                                <p:cTn id="13" presetID="22" presetClass="entr" presetSubtype="4"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down)">
                                      <p:cBhvr>
                                        <p:cTn id="15" dur="1000"/>
                                        <p:tgtEl>
                                          <p:spTgt spid="8"/>
                                        </p:tgtEl>
                                      </p:cBhvr>
                                    </p:animEffect>
                                  </p:childTnLst>
                                </p:cTn>
                              </p:par>
                            </p:childTnLst>
                          </p:cTn>
                        </p:par>
                        <p:par>
                          <p:cTn id="16" fill="hold">
                            <p:stCondLst>
                              <p:cond delay="3000"/>
                            </p:stCondLst>
                            <p:childTnLst>
                              <p:par>
                                <p:cTn id="17" presetID="22" presetClass="entr" presetSubtype="4"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down)">
                                      <p:cBhvr>
                                        <p:cTn id="19" dur="1000"/>
                                        <p:tgtEl>
                                          <p:spTgt spid="9"/>
                                        </p:tgtEl>
                                      </p:cBhvr>
                                    </p:animEffect>
                                  </p:childTnLst>
                                </p:cTn>
                              </p:par>
                            </p:childTnLst>
                          </p:cTn>
                        </p:par>
                        <p:par>
                          <p:cTn id="20" fill="hold">
                            <p:stCondLst>
                              <p:cond delay="4000"/>
                            </p:stCondLst>
                            <p:childTnLst>
                              <p:par>
                                <p:cTn id="21" presetID="22" presetClass="entr" presetSubtype="8"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left)">
                                      <p:cBhvr>
                                        <p:cTn id="23"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7" grpId="0"/>
      <p:bldP spid="8" grpId="0" animBg="1"/>
      <p:bldP spid="9"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03943"/>
            <a:ext cx="9144000" cy="5804297"/>
          </a:xfrm>
          <a:prstGeom prst="rect">
            <a:avLst/>
          </a:prstGeom>
        </p:spPr>
      </p:pic>
      <p:sp>
        <p:nvSpPr>
          <p:cNvPr id="3" name="Rectangle 2"/>
          <p:cNvSpPr/>
          <p:nvPr/>
        </p:nvSpPr>
        <p:spPr>
          <a:xfrm>
            <a:off x="219635" y="7265642"/>
            <a:ext cx="8704730" cy="923330"/>
          </a:xfrm>
          <a:prstGeom prst="rect">
            <a:avLst/>
          </a:prstGeom>
        </p:spPr>
        <p:txBody>
          <a:bodyPr wrap="square">
            <a:spAutoFit/>
          </a:bodyPr>
          <a:lstStyle/>
          <a:p>
            <a:r>
              <a:rPr lang="en-US" dirty="0"/>
              <a:t>The depositional environment of the Juniata has always been interpreted as mostly terrestrial or shallow marine deposits resulting in a </a:t>
            </a:r>
            <a:r>
              <a:rPr lang="en-US" dirty="0" err="1"/>
              <a:t>molasse</a:t>
            </a:r>
            <a:r>
              <a:rPr lang="en-US" dirty="0"/>
              <a:t> sequence produced by the Taconic orogeny. </a:t>
            </a:r>
          </a:p>
        </p:txBody>
      </p:sp>
      <p:sp>
        <p:nvSpPr>
          <p:cNvPr id="5" name="TextBox 4"/>
          <p:cNvSpPr txBox="1"/>
          <p:nvPr/>
        </p:nvSpPr>
        <p:spPr>
          <a:xfrm>
            <a:off x="0" y="0"/>
            <a:ext cx="9144000" cy="461665"/>
          </a:xfrm>
          <a:prstGeom prst="rect">
            <a:avLst/>
          </a:prstGeom>
          <a:noFill/>
        </p:spPr>
        <p:txBody>
          <a:bodyPr wrap="square" rtlCol="0">
            <a:spAutoFit/>
          </a:bodyPr>
          <a:lstStyle/>
          <a:p>
            <a:pPr lvl="0" indent="280988">
              <a:defRPr/>
            </a:pPr>
            <a:r>
              <a:rPr lang="en-US" sz="2400" dirty="0">
                <a:ln w="3175">
                  <a:solidFill>
                    <a:prstClr val="black"/>
                  </a:solidFill>
                </a:ln>
                <a:solidFill>
                  <a:srgbClr val="FF0000"/>
                </a:solidFill>
                <a:latin typeface="Cheltenhm BT" panose="02040603050505020403" pitchFamily="18" charset="0"/>
              </a:rPr>
              <a:t>Juniata: Route 522 at </a:t>
            </a:r>
            <a:r>
              <a:rPr lang="en-US" sz="2400" dirty="0" err="1">
                <a:ln w="3175">
                  <a:solidFill>
                    <a:prstClr val="black"/>
                  </a:solidFill>
                </a:ln>
                <a:solidFill>
                  <a:srgbClr val="FF0000"/>
                </a:solidFill>
                <a:latin typeface="Cheltenhm BT" panose="02040603050505020403" pitchFamily="18" charset="0"/>
              </a:rPr>
              <a:t>Blacklog</a:t>
            </a:r>
            <a:r>
              <a:rPr lang="en-US" sz="2400" dirty="0">
                <a:ln w="3175">
                  <a:solidFill>
                    <a:prstClr val="black"/>
                  </a:solidFill>
                </a:ln>
                <a:solidFill>
                  <a:srgbClr val="FF0000"/>
                </a:solidFill>
                <a:latin typeface="Cheltenhm BT" panose="02040603050505020403" pitchFamily="18" charset="0"/>
              </a:rPr>
              <a:t> Narrows southeast of </a:t>
            </a:r>
            <a:r>
              <a:rPr lang="en-US" sz="2400" dirty="0" err="1">
                <a:ln w="3175">
                  <a:solidFill>
                    <a:prstClr val="black"/>
                  </a:solidFill>
                </a:ln>
                <a:solidFill>
                  <a:srgbClr val="FF0000"/>
                </a:solidFill>
                <a:latin typeface="Cheltenhm BT" panose="02040603050505020403" pitchFamily="18" charset="0"/>
              </a:rPr>
              <a:t>Orbisonia</a:t>
            </a:r>
            <a:r>
              <a:rPr lang="en-US" sz="2400" dirty="0">
                <a:ln w="3175">
                  <a:solidFill>
                    <a:prstClr val="black"/>
                  </a:solidFill>
                </a:ln>
                <a:solidFill>
                  <a:srgbClr val="FF0000"/>
                </a:solidFill>
                <a:latin typeface="Cheltenhm BT" panose="02040603050505020403" pitchFamily="18" charset="0"/>
              </a:rPr>
              <a:t>, Pa.</a:t>
            </a:r>
          </a:p>
        </p:txBody>
      </p:sp>
      <p:sp>
        <p:nvSpPr>
          <p:cNvPr id="6" name="Rectangle 5"/>
          <p:cNvSpPr/>
          <p:nvPr/>
        </p:nvSpPr>
        <p:spPr>
          <a:xfrm>
            <a:off x="402873" y="392668"/>
            <a:ext cx="8741127"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The Juniata extends north into Pennsylvania where it is thicker than at Germany Valley</a:t>
            </a:r>
          </a:p>
        </p:txBody>
      </p:sp>
      <p:sp>
        <p:nvSpPr>
          <p:cNvPr id="7" name="Isosceles Triangle 6"/>
          <p:cNvSpPr/>
          <p:nvPr/>
        </p:nvSpPr>
        <p:spPr>
          <a:xfrm rot="16712735">
            <a:off x="6271368" y="3868796"/>
            <a:ext cx="411455" cy="1464499"/>
          </a:xfrm>
          <a:prstGeom prst="triangle">
            <a:avLst>
              <a:gd name="adj" fmla="val 44994"/>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Isosceles Triangle 7"/>
          <p:cNvSpPr/>
          <p:nvPr/>
        </p:nvSpPr>
        <p:spPr>
          <a:xfrm rot="16712735">
            <a:off x="4864600" y="3586095"/>
            <a:ext cx="411455" cy="1464499"/>
          </a:xfrm>
          <a:prstGeom prst="triangle">
            <a:avLst>
              <a:gd name="adj" fmla="val 44994"/>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8"/>
          <p:cNvSpPr/>
          <p:nvPr/>
        </p:nvSpPr>
        <p:spPr>
          <a:xfrm rot="16947407">
            <a:off x="3653184" y="3498416"/>
            <a:ext cx="411455" cy="1190156"/>
          </a:xfrm>
          <a:prstGeom prst="triangle">
            <a:avLst>
              <a:gd name="adj" fmla="val 44994"/>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p:cNvSpPr/>
          <p:nvPr/>
        </p:nvSpPr>
        <p:spPr>
          <a:xfrm rot="16947407">
            <a:off x="2703141" y="3444666"/>
            <a:ext cx="411455" cy="839595"/>
          </a:xfrm>
          <a:prstGeom prst="triangle">
            <a:avLst>
              <a:gd name="adj" fmla="val 44994"/>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0"/>
          <p:cNvSpPr/>
          <p:nvPr/>
        </p:nvSpPr>
        <p:spPr>
          <a:xfrm rot="16947407">
            <a:off x="1512269" y="2796512"/>
            <a:ext cx="411455" cy="1659441"/>
          </a:xfrm>
          <a:prstGeom prst="triangle">
            <a:avLst>
              <a:gd name="adj" fmla="val 44994"/>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402872" y="703507"/>
            <a:ext cx="8741127"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Plus the </a:t>
            </a:r>
            <a:r>
              <a:rPr lang="en-US" i="1" dirty="0" err="1">
                <a:latin typeface="Cheltenhm BT" panose="02040603050505020403" pitchFamily="18" charset="0"/>
              </a:rPr>
              <a:t>facies</a:t>
            </a:r>
            <a:r>
              <a:rPr lang="en-US" i="1" dirty="0">
                <a:latin typeface="Cheltenhm BT" panose="02040603050505020403" pitchFamily="18" charset="0"/>
              </a:rPr>
              <a:t> and environmental interpretations are the same.</a:t>
            </a:r>
          </a:p>
        </p:txBody>
      </p:sp>
    </p:spTree>
    <p:extLst>
      <p:ext uri="{BB962C8B-B14F-4D97-AF65-F5344CB8AC3E}">
        <p14:creationId xmlns:p14="http://schemas.microsoft.com/office/powerpoint/2010/main" val="973378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1000"/>
                                        <p:tgtEl>
                                          <p:spTgt spid="6"/>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left)">
                                      <p:cBhvr>
                                        <p:cTn id="11" dur="1000"/>
                                        <p:tgtEl>
                                          <p:spTgt spid="12"/>
                                        </p:tgtEl>
                                      </p:cBhvr>
                                    </p:animEffect>
                                  </p:childTnLst>
                                </p:cTn>
                              </p:par>
                            </p:childTnLst>
                          </p:cTn>
                        </p:par>
                        <p:par>
                          <p:cTn id="12" fill="hold">
                            <p:stCondLst>
                              <p:cond delay="2000"/>
                            </p:stCondLst>
                            <p:childTnLst>
                              <p:par>
                                <p:cTn id="13" presetID="22" presetClass="entr" presetSubtype="2"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right)">
                                      <p:cBhvr>
                                        <p:cTn id="15" dur="1000"/>
                                        <p:tgtEl>
                                          <p:spTgt spid="7"/>
                                        </p:tgtEl>
                                      </p:cBhvr>
                                    </p:animEffect>
                                  </p:childTnLst>
                                </p:cTn>
                              </p:par>
                            </p:childTnLst>
                          </p:cTn>
                        </p:par>
                        <p:par>
                          <p:cTn id="16" fill="hold">
                            <p:stCondLst>
                              <p:cond delay="3000"/>
                            </p:stCondLst>
                            <p:childTnLst>
                              <p:par>
                                <p:cTn id="17" presetID="22" presetClass="entr" presetSubtype="2"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right)">
                                      <p:cBhvr>
                                        <p:cTn id="19" dur="1000"/>
                                        <p:tgtEl>
                                          <p:spTgt spid="8"/>
                                        </p:tgtEl>
                                      </p:cBhvr>
                                    </p:animEffect>
                                  </p:childTnLst>
                                </p:cTn>
                              </p:par>
                            </p:childTnLst>
                          </p:cTn>
                        </p:par>
                        <p:par>
                          <p:cTn id="20" fill="hold">
                            <p:stCondLst>
                              <p:cond delay="4000"/>
                            </p:stCondLst>
                            <p:childTnLst>
                              <p:par>
                                <p:cTn id="21" presetID="22" presetClass="entr" presetSubtype="2" fill="hold" grpId="0"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right)">
                                      <p:cBhvr>
                                        <p:cTn id="23" dur="1000"/>
                                        <p:tgtEl>
                                          <p:spTgt spid="9"/>
                                        </p:tgtEl>
                                      </p:cBhvr>
                                    </p:animEffect>
                                  </p:childTnLst>
                                </p:cTn>
                              </p:par>
                            </p:childTnLst>
                          </p:cTn>
                        </p:par>
                        <p:par>
                          <p:cTn id="24" fill="hold">
                            <p:stCondLst>
                              <p:cond delay="5000"/>
                            </p:stCondLst>
                            <p:childTnLst>
                              <p:par>
                                <p:cTn id="25" presetID="22" presetClass="entr" presetSubtype="2"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right)">
                                      <p:cBhvr>
                                        <p:cTn id="27" dur="1000"/>
                                        <p:tgtEl>
                                          <p:spTgt spid="10"/>
                                        </p:tgtEl>
                                      </p:cBhvr>
                                    </p:animEffect>
                                  </p:childTnLst>
                                </p:cTn>
                              </p:par>
                            </p:childTnLst>
                          </p:cTn>
                        </p:par>
                        <p:par>
                          <p:cTn id="28" fill="hold">
                            <p:stCondLst>
                              <p:cond delay="6000"/>
                            </p:stCondLst>
                            <p:childTnLst>
                              <p:par>
                                <p:cTn id="29" presetID="22" presetClass="entr" presetSubtype="2" fill="hold" grpId="0" nodeType="after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ipe(right)">
                                      <p:cBhvr>
                                        <p:cTn id="31"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P spid="9" grpId="0" animBg="1"/>
      <p:bldP spid="10" grpId="0" animBg="1"/>
      <p:bldP spid="11" grpId="0" animBg="1"/>
      <p:bldP spid="1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0349" t="4972"/>
          <a:stretch/>
        </p:blipFill>
        <p:spPr>
          <a:xfrm>
            <a:off x="1027302" y="1197056"/>
            <a:ext cx="8197654" cy="5685544"/>
          </a:xfrm>
          <a:prstGeom prst="rect">
            <a:avLst/>
          </a:prstGeom>
        </p:spPr>
      </p:pic>
      <p:sp>
        <p:nvSpPr>
          <p:cNvPr id="8" name="TextBox 7"/>
          <p:cNvSpPr txBox="1"/>
          <p:nvPr/>
        </p:nvSpPr>
        <p:spPr>
          <a:xfrm>
            <a:off x="5753570" y="4887649"/>
            <a:ext cx="3475151" cy="1477328"/>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w="3175">
                  <a:solidFill>
                    <a:prstClr val="black"/>
                  </a:solidFill>
                </a:ln>
                <a:solidFill>
                  <a:srgbClr val="ED7D31">
                    <a:lumMod val="75000"/>
                  </a:srgbClr>
                </a:solidFill>
                <a:effectLst/>
                <a:uLnTx/>
                <a:uFillTx/>
                <a:latin typeface="Cheltenhm BT" panose="02040603050505020403" pitchFamily="18" charset="0"/>
                <a:ea typeface="+mn-ea"/>
                <a:cs typeface="+mn-cs"/>
              </a:rPr>
              <a:t>The Oswego is thickest at Brocks Gap and thins to the west. The implication: there is a point source for it, like a major river drainage coming off of the Carolina terrane.</a:t>
            </a:r>
          </a:p>
        </p:txBody>
      </p:sp>
      <p:sp>
        <p:nvSpPr>
          <p:cNvPr id="18" name="TextBox 17"/>
          <p:cNvSpPr txBox="1"/>
          <p:nvPr/>
        </p:nvSpPr>
        <p:spPr>
          <a:xfrm>
            <a:off x="0" y="5438"/>
            <a:ext cx="6784136" cy="461665"/>
          </a:xfrm>
          <a:prstGeom prst="rect">
            <a:avLst/>
          </a:prstGeom>
          <a:solidFill>
            <a:schemeClr val="bg1">
              <a:alpha val="33000"/>
            </a:schemeClr>
          </a:solidFill>
        </p:spPr>
        <p:txBody>
          <a:bodyPr wrap="square" rtlCol="0">
            <a:spAutoFit/>
          </a:bodyPr>
          <a:lstStyle/>
          <a:p>
            <a:pPr marL="0" marR="0" lvl="0" indent="169863"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Flareserif821 BT" panose="020E0602030304020304" pitchFamily="34" charset="0"/>
                <a:ea typeface="+mn-ea"/>
                <a:cs typeface="+mn-cs"/>
              </a:rPr>
              <a:t>Post-Orogenic basins and sediment transport</a:t>
            </a:r>
          </a:p>
        </p:txBody>
      </p:sp>
      <p:cxnSp>
        <p:nvCxnSpPr>
          <p:cNvPr id="38" name="Straight Arrow Connector 37"/>
          <p:cNvCxnSpPr/>
          <p:nvPr/>
        </p:nvCxnSpPr>
        <p:spPr>
          <a:xfrm flipH="1">
            <a:off x="7396786" y="1414795"/>
            <a:ext cx="1170444" cy="64135"/>
          </a:xfrm>
          <a:prstGeom prst="straightConnector1">
            <a:avLst/>
          </a:prstGeom>
          <a:ln w="38100">
            <a:solidFill>
              <a:schemeClr val="accent2">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a:xfrm flipH="1" flipV="1">
            <a:off x="5223753" y="3710498"/>
            <a:ext cx="923905" cy="682521"/>
          </a:xfrm>
          <a:prstGeom prst="straightConnector1">
            <a:avLst/>
          </a:prstGeom>
          <a:ln w="38100">
            <a:solidFill>
              <a:schemeClr val="accent2">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2555822" y="386951"/>
            <a:ext cx="6381990"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w="3175">
                  <a:solidFill>
                    <a:prstClr val="black"/>
                  </a:solidFill>
                </a:ln>
                <a:solidFill>
                  <a:srgbClr val="00B0F0"/>
                </a:solidFill>
                <a:effectLst/>
                <a:uLnTx/>
                <a:uFillTx/>
                <a:latin typeface="Cheltenhm BT" panose="02040603050505020403" pitchFamily="18" charset="0"/>
                <a:ea typeface="+mn-ea"/>
                <a:cs typeface="+mn-cs"/>
              </a:rPr>
              <a:t>Toward the orogeny end the two basins are nearly full, the mountain is in final stages of erosion the Oswego/Bald Eagle come in.  </a:t>
            </a:r>
          </a:p>
        </p:txBody>
      </p:sp>
      <p:sp>
        <p:nvSpPr>
          <p:cNvPr id="2" name="Freeform 1"/>
          <p:cNvSpPr/>
          <p:nvPr/>
        </p:nvSpPr>
        <p:spPr>
          <a:xfrm>
            <a:off x="3675146" y="2354022"/>
            <a:ext cx="1470785" cy="1331111"/>
          </a:xfrm>
          <a:custGeom>
            <a:avLst/>
            <a:gdLst>
              <a:gd name="connsiteX0" fmla="*/ 753042 w 825612"/>
              <a:gd name="connsiteY0" fmla="*/ 423495 h 693076"/>
              <a:gd name="connsiteX1" fmla="*/ 726147 w 825612"/>
              <a:gd name="connsiteY1" fmla="*/ 127660 h 693076"/>
              <a:gd name="connsiteX2" fmla="*/ 376524 w 825612"/>
              <a:gd name="connsiteY2" fmla="*/ 20083 h 693076"/>
              <a:gd name="connsiteX3" fmla="*/ 6 w 825612"/>
              <a:gd name="connsiteY3" fmla="*/ 513142 h 693076"/>
              <a:gd name="connsiteX4" fmla="*/ 367559 w 825612"/>
              <a:gd name="connsiteY4" fmla="*/ 692436 h 693076"/>
              <a:gd name="connsiteX5" fmla="*/ 699253 w 825612"/>
              <a:gd name="connsiteY5" fmla="*/ 575895 h 693076"/>
              <a:gd name="connsiteX6" fmla="*/ 824759 w 825612"/>
              <a:gd name="connsiteY6" fmla="*/ 656577 h 693076"/>
              <a:gd name="connsiteX7" fmla="*/ 753042 w 825612"/>
              <a:gd name="connsiteY7" fmla="*/ 423495 h 693076"/>
              <a:gd name="connsiteX0" fmla="*/ 753058 w 825628"/>
              <a:gd name="connsiteY0" fmla="*/ 587681 h 857262"/>
              <a:gd name="connsiteX1" fmla="*/ 726163 w 825628"/>
              <a:gd name="connsiteY1" fmla="*/ 291846 h 857262"/>
              <a:gd name="connsiteX2" fmla="*/ 351494 w 825628"/>
              <a:gd name="connsiteY2" fmla="*/ 10438 h 857262"/>
              <a:gd name="connsiteX3" fmla="*/ 22 w 825628"/>
              <a:gd name="connsiteY3" fmla="*/ 677328 h 857262"/>
              <a:gd name="connsiteX4" fmla="*/ 367575 w 825628"/>
              <a:gd name="connsiteY4" fmla="*/ 856622 h 857262"/>
              <a:gd name="connsiteX5" fmla="*/ 699269 w 825628"/>
              <a:gd name="connsiteY5" fmla="*/ 740081 h 857262"/>
              <a:gd name="connsiteX6" fmla="*/ 824775 w 825628"/>
              <a:gd name="connsiteY6" fmla="*/ 820763 h 857262"/>
              <a:gd name="connsiteX7" fmla="*/ 753058 w 825628"/>
              <a:gd name="connsiteY7" fmla="*/ 587681 h 857262"/>
              <a:gd name="connsiteX0" fmla="*/ 753293 w 825863"/>
              <a:gd name="connsiteY0" fmla="*/ 720542 h 990123"/>
              <a:gd name="connsiteX1" fmla="*/ 726398 w 825863"/>
              <a:gd name="connsiteY1" fmla="*/ 424707 h 990123"/>
              <a:gd name="connsiteX2" fmla="*/ 425303 w 825863"/>
              <a:gd name="connsiteY2" fmla="*/ 7568 h 990123"/>
              <a:gd name="connsiteX3" fmla="*/ 257 w 825863"/>
              <a:gd name="connsiteY3" fmla="*/ 810189 h 990123"/>
              <a:gd name="connsiteX4" fmla="*/ 367810 w 825863"/>
              <a:gd name="connsiteY4" fmla="*/ 989483 h 990123"/>
              <a:gd name="connsiteX5" fmla="*/ 699504 w 825863"/>
              <a:gd name="connsiteY5" fmla="*/ 872942 h 990123"/>
              <a:gd name="connsiteX6" fmla="*/ 825010 w 825863"/>
              <a:gd name="connsiteY6" fmla="*/ 953624 h 990123"/>
              <a:gd name="connsiteX7" fmla="*/ 753293 w 825863"/>
              <a:gd name="connsiteY7" fmla="*/ 720542 h 990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5863" h="990123">
                <a:moveTo>
                  <a:pt x="753293" y="720542"/>
                </a:moveTo>
                <a:cubicBezTo>
                  <a:pt x="736858" y="632389"/>
                  <a:pt x="781063" y="543536"/>
                  <a:pt x="726398" y="424707"/>
                </a:cubicBezTo>
                <a:cubicBezTo>
                  <a:pt x="671733" y="305878"/>
                  <a:pt x="546326" y="-56679"/>
                  <a:pt x="425303" y="7568"/>
                </a:cubicBezTo>
                <a:cubicBezTo>
                  <a:pt x="304280" y="71815"/>
                  <a:pt x="9839" y="646537"/>
                  <a:pt x="257" y="810189"/>
                </a:cubicBezTo>
                <a:cubicBezTo>
                  <a:pt x="-9325" y="973841"/>
                  <a:pt x="251269" y="979024"/>
                  <a:pt x="367810" y="989483"/>
                </a:cubicBezTo>
                <a:cubicBezTo>
                  <a:pt x="484351" y="999942"/>
                  <a:pt x="623304" y="878919"/>
                  <a:pt x="699504" y="872942"/>
                </a:cubicBezTo>
                <a:cubicBezTo>
                  <a:pt x="775704" y="866966"/>
                  <a:pt x="816045" y="980518"/>
                  <a:pt x="825010" y="953624"/>
                </a:cubicBezTo>
                <a:cubicBezTo>
                  <a:pt x="833975" y="926730"/>
                  <a:pt x="769728" y="808695"/>
                  <a:pt x="753293" y="720542"/>
                </a:cubicBezTo>
                <a:close/>
              </a:path>
            </a:pathLst>
          </a:custGeom>
          <a:solidFill>
            <a:schemeClr val="accent4">
              <a:lumMod val="60000"/>
              <a:lumOff val="40000"/>
              <a:alpha val="71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Freeform 35"/>
          <p:cNvSpPr/>
          <p:nvPr/>
        </p:nvSpPr>
        <p:spPr>
          <a:xfrm rot="19731384">
            <a:off x="5510963" y="1029493"/>
            <a:ext cx="1707292" cy="990123"/>
          </a:xfrm>
          <a:custGeom>
            <a:avLst/>
            <a:gdLst>
              <a:gd name="connsiteX0" fmla="*/ 753042 w 825612"/>
              <a:gd name="connsiteY0" fmla="*/ 423495 h 693076"/>
              <a:gd name="connsiteX1" fmla="*/ 726147 w 825612"/>
              <a:gd name="connsiteY1" fmla="*/ 127660 h 693076"/>
              <a:gd name="connsiteX2" fmla="*/ 376524 w 825612"/>
              <a:gd name="connsiteY2" fmla="*/ 20083 h 693076"/>
              <a:gd name="connsiteX3" fmla="*/ 6 w 825612"/>
              <a:gd name="connsiteY3" fmla="*/ 513142 h 693076"/>
              <a:gd name="connsiteX4" fmla="*/ 367559 w 825612"/>
              <a:gd name="connsiteY4" fmla="*/ 692436 h 693076"/>
              <a:gd name="connsiteX5" fmla="*/ 699253 w 825612"/>
              <a:gd name="connsiteY5" fmla="*/ 575895 h 693076"/>
              <a:gd name="connsiteX6" fmla="*/ 824759 w 825612"/>
              <a:gd name="connsiteY6" fmla="*/ 656577 h 693076"/>
              <a:gd name="connsiteX7" fmla="*/ 753042 w 825612"/>
              <a:gd name="connsiteY7" fmla="*/ 423495 h 693076"/>
              <a:gd name="connsiteX0" fmla="*/ 753058 w 825628"/>
              <a:gd name="connsiteY0" fmla="*/ 587681 h 857262"/>
              <a:gd name="connsiteX1" fmla="*/ 726163 w 825628"/>
              <a:gd name="connsiteY1" fmla="*/ 291846 h 857262"/>
              <a:gd name="connsiteX2" fmla="*/ 351494 w 825628"/>
              <a:gd name="connsiteY2" fmla="*/ 10438 h 857262"/>
              <a:gd name="connsiteX3" fmla="*/ 22 w 825628"/>
              <a:gd name="connsiteY3" fmla="*/ 677328 h 857262"/>
              <a:gd name="connsiteX4" fmla="*/ 367575 w 825628"/>
              <a:gd name="connsiteY4" fmla="*/ 856622 h 857262"/>
              <a:gd name="connsiteX5" fmla="*/ 699269 w 825628"/>
              <a:gd name="connsiteY5" fmla="*/ 740081 h 857262"/>
              <a:gd name="connsiteX6" fmla="*/ 824775 w 825628"/>
              <a:gd name="connsiteY6" fmla="*/ 820763 h 857262"/>
              <a:gd name="connsiteX7" fmla="*/ 753058 w 825628"/>
              <a:gd name="connsiteY7" fmla="*/ 587681 h 857262"/>
              <a:gd name="connsiteX0" fmla="*/ 753293 w 825863"/>
              <a:gd name="connsiteY0" fmla="*/ 720542 h 990123"/>
              <a:gd name="connsiteX1" fmla="*/ 726398 w 825863"/>
              <a:gd name="connsiteY1" fmla="*/ 424707 h 990123"/>
              <a:gd name="connsiteX2" fmla="*/ 425303 w 825863"/>
              <a:gd name="connsiteY2" fmla="*/ 7568 h 990123"/>
              <a:gd name="connsiteX3" fmla="*/ 257 w 825863"/>
              <a:gd name="connsiteY3" fmla="*/ 810189 h 990123"/>
              <a:gd name="connsiteX4" fmla="*/ 367810 w 825863"/>
              <a:gd name="connsiteY4" fmla="*/ 989483 h 990123"/>
              <a:gd name="connsiteX5" fmla="*/ 699504 w 825863"/>
              <a:gd name="connsiteY5" fmla="*/ 872942 h 990123"/>
              <a:gd name="connsiteX6" fmla="*/ 825010 w 825863"/>
              <a:gd name="connsiteY6" fmla="*/ 953624 h 990123"/>
              <a:gd name="connsiteX7" fmla="*/ 753293 w 825863"/>
              <a:gd name="connsiteY7" fmla="*/ 720542 h 990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5863" h="990123">
                <a:moveTo>
                  <a:pt x="753293" y="720542"/>
                </a:moveTo>
                <a:cubicBezTo>
                  <a:pt x="736858" y="632389"/>
                  <a:pt x="781063" y="543536"/>
                  <a:pt x="726398" y="424707"/>
                </a:cubicBezTo>
                <a:cubicBezTo>
                  <a:pt x="671733" y="305878"/>
                  <a:pt x="546326" y="-56679"/>
                  <a:pt x="425303" y="7568"/>
                </a:cubicBezTo>
                <a:cubicBezTo>
                  <a:pt x="304280" y="71815"/>
                  <a:pt x="9839" y="646537"/>
                  <a:pt x="257" y="810189"/>
                </a:cubicBezTo>
                <a:cubicBezTo>
                  <a:pt x="-9325" y="973841"/>
                  <a:pt x="251269" y="979024"/>
                  <a:pt x="367810" y="989483"/>
                </a:cubicBezTo>
                <a:cubicBezTo>
                  <a:pt x="484351" y="999942"/>
                  <a:pt x="623304" y="878919"/>
                  <a:pt x="699504" y="872942"/>
                </a:cubicBezTo>
                <a:cubicBezTo>
                  <a:pt x="775704" y="866966"/>
                  <a:pt x="816045" y="980518"/>
                  <a:pt x="825010" y="953624"/>
                </a:cubicBezTo>
                <a:cubicBezTo>
                  <a:pt x="833975" y="926730"/>
                  <a:pt x="769728" y="808695"/>
                  <a:pt x="753293" y="720542"/>
                </a:cubicBezTo>
                <a:close/>
              </a:path>
            </a:pathLst>
          </a:custGeom>
          <a:solidFill>
            <a:schemeClr val="accent4">
              <a:lumMod val="60000"/>
              <a:lumOff val="40000"/>
              <a:alpha val="71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TextBox 44"/>
          <p:cNvSpPr txBox="1"/>
          <p:nvPr/>
        </p:nvSpPr>
        <p:spPr>
          <a:xfrm>
            <a:off x="6011897" y="1246516"/>
            <a:ext cx="943552" cy="584775"/>
          </a:xfrm>
          <a:prstGeom prst="rect">
            <a:avLst/>
          </a:prstGeom>
          <a:solidFill>
            <a:schemeClr val="bg1">
              <a:alpha val="0"/>
            </a:schemeClr>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w="3175">
                  <a:solidFill>
                    <a:prstClr val="black"/>
                  </a:solidFill>
                </a:ln>
                <a:solidFill>
                  <a:srgbClr val="FFC000">
                    <a:lumMod val="50000"/>
                  </a:srgbClr>
                </a:solidFill>
                <a:effectLst/>
                <a:uLnTx/>
                <a:uFillTx/>
                <a:latin typeface="Cheltenhm BT" panose="02040603050505020403" pitchFamily="18" charset="0"/>
                <a:ea typeface="+mn-ea"/>
                <a:cs typeface="+mn-cs"/>
              </a:rPr>
              <a:t>Bald Eagle</a:t>
            </a:r>
          </a:p>
        </p:txBody>
      </p:sp>
      <p:sp>
        <p:nvSpPr>
          <p:cNvPr id="46" name="TextBox 45"/>
          <p:cNvSpPr txBox="1"/>
          <p:nvPr/>
        </p:nvSpPr>
        <p:spPr>
          <a:xfrm>
            <a:off x="125409" y="1151564"/>
            <a:ext cx="3747230" cy="923330"/>
          </a:xfrm>
          <a:prstGeom prst="rect">
            <a:avLst/>
          </a:prstGeom>
          <a:solidFill>
            <a:schemeClr val="bg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w="3175">
                  <a:solidFill>
                    <a:prstClr val="black"/>
                  </a:solidFill>
                </a:ln>
                <a:solidFill>
                  <a:srgbClr val="ED7D31">
                    <a:lumMod val="75000"/>
                  </a:srgbClr>
                </a:solidFill>
                <a:effectLst/>
                <a:uLnTx/>
                <a:uFillTx/>
                <a:latin typeface="Cheltenhm BT" panose="02040603050505020403" pitchFamily="18" charset="0"/>
                <a:ea typeface="+mn-ea"/>
                <a:cs typeface="+mn-cs"/>
              </a:rPr>
              <a:t>The Oswego</a:t>
            </a:r>
            <a:r>
              <a:rPr kumimoji="0" lang="en-US" sz="1800" b="0" i="1" u="none" strike="noStrike" kern="1200" cap="none" spc="0" normalizeH="0" noProof="0" dirty="0">
                <a:ln w="3175">
                  <a:solidFill>
                    <a:prstClr val="black"/>
                  </a:solidFill>
                </a:ln>
                <a:solidFill>
                  <a:srgbClr val="ED7D31">
                    <a:lumMod val="75000"/>
                  </a:srgbClr>
                </a:solidFill>
                <a:effectLst/>
                <a:uLnTx/>
                <a:uFillTx/>
                <a:latin typeface="Cheltenhm BT" panose="02040603050505020403" pitchFamily="18" charset="0"/>
                <a:ea typeface="+mn-ea"/>
                <a:cs typeface="+mn-cs"/>
              </a:rPr>
              <a:t> and Bald Eagle seems to come from point sources, single drainage systems flowing out of Carolina.</a:t>
            </a:r>
            <a:endParaRPr kumimoji="0" lang="en-US" sz="1800" b="0" i="1" u="none" strike="noStrike" kern="1200" cap="none" spc="0" normalizeH="0" baseline="0" noProof="0" dirty="0">
              <a:ln w="3175">
                <a:solidFill>
                  <a:prstClr val="black"/>
                </a:solidFill>
              </a:ln>
              <a:solidFill>
                <a:srgbClr val="ED7D31">
                  <a:lumMod val="75000"/>
                </a:srgbClr>
              </a:solidFill>
              <a:effectLst/>
              <a:uLnTx/>
              <a:uFillTx/>
              <a:latin typeface="Cheltenhm BT" panose="02040603050505020403" pitchFamily="18" charset="0"/>
              <a:ea typeface="+mn-ea"/>
              <a:cs typeface="+mn-cs"/>
            </a:endParaRPr>
          </a:p>
        </p:txBody>
      </p:sp>
      <p:sp>
        <p:nvSpPr>
          <p:cNvPr id="47" name="TextBox 46"/>
          <p:cNvSpPr txBox="1"/>
          <p:nvPr/>
        </p:nvSpPr>
        <p:spPr>
          <a:xfrm rot="18793591">
            <a:off x="3462074" y="1797472"/>
            <a:ext cx="1083773"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rPr>
              <a:t>Juniata</a:t>
            </a:r>
          </a:p>
        </p:txBody>
      </p:sp>
      <p:sp>
        <p:nvSpPr>
          <p:cNvPr id="14" name="Freeform 13"/>
          <p:cNvSpPr/>
          <p:nvPr/>
        </p:nvSpPr>
        <p:spPr>
          <a:xfrm>
            <a:off x="4203893" y="953858"/>
            <a:ext cx="2051506" cy="1849910"/>
          </a:xfrm>
          <a:custGeom>
            <a:avLst/>
            <a:gdLst>
              <a:gd name="connsiteX0" fmla="*/ 1206594 w 1240124"/>
              <a:gd name="connsiteY0" fmla="*/ 1569 h 1171709"/>
              <a:gd name="connsiteX1" fmla="*/ 749394 w 1240124"/>
              <a:gd name="connsiteY1" fmla="*/ 293399 h 1171709"/>
              <a:gd name="connsiteX2" fmla="*/ 19819 w 1240124"/>
              <a:gd name="connsiteY2" fmla="*/ 701960 h 1171709"/>
              <a:gd name="connsiteX3" fmla="*/ 263011 w 1240124"/>
              <a:gd name="connsiteY3" fmla="*/ 1149433 h 1171709"/>
              <a:gd name="connsiteX4" fmla="*/ 856398 w 1240124"/>
              <a:gd name="connsiteY4" fmla="*/ 1032701 h 1171709"/>
              <a:gd name="connsiteX5" fmla="*/ 1167683 w 1240124"/>
              <a:gd name="connsiteY5" fmla="*/ 419858 h 1171709"/>
              <a:gd name="connsiteX6" fmla="*/ 1206594 w 1240124"/>
              <a:gd name="connsiteY6" fmla="*/ 1569 h 1171709"/>
              <a:gd name="connsiteX0" fmla="*/ 1252519 w 1286049"/>
              <a:gd name="connsiteY0" fmla="*/ 1366 h 1185650"/>
              <a:gd name="connsiteX1" fmla="*/ 795319 w 1286049"/>
              <a:gd name="connsiteY1" fmla="*/ 293196 h 1185650"/>
              <a:gd name="connsiteX2" fmla="*/ 17106 w 1286049"/>
              <a:gd name="connsiteY2" fmla="*/ 507204 h 1185650"/>
              <a:gd name="connsiteX3" fmla="*/ 308936 w 1286049"/>
              <a:gd name="connsiteY3" fmla="*/ 1149230 h 1185650"/>
              <a:gd name="connsiteX4" fmla="*/ 902323 w 1286049"/>
              <a:gd name="connsiteY4" fmla="*/ 1032498 h 1185650"/>
              <a:gd name="connsiteX5" fmla="*/ 1213608 w 1286049"/>
              <a:gd name="connsiteY5" fmla="*/ 419655 h 1185650"/>
              <a:gd name="connsiteX6" fmla="*/ 1252519 w 1286049"/>
              <a:gd name="connsiteY6" fmla="*/ 1366 h 1185650"/>
              <a:gd name="connsiteX0" fmla="*/ 1246614 w 1288786"/>
              <a:gd name="connsiteY0" fmla="*/ 90931 h 1275215"/>
              <a:gd name="connsiteX1" fmla="*/ 672682 w 1288786"/>
              <a:gd name="connsiteY1" fmla="*/ 42293 h 1275215"/>
              <a:gd name="connsiteX2" fmla="*/ 11201 w 1288786"/>
              <a:gd name="connsiteY2" fmla="*/ 596769 h 1275215"/>
              <a:gd name="connsiteX3" fmla="*/ 303031 w 1288786"/>
              <a:gd name="connsiteY3" fmla="*/ 1238795 h 1275215"/>
              <a:gd name="connsiteX4" fmla="*/ 896418 w 1288786"/>
              <a:gd name="connsiteY4" fmla="*/ 1122063 h 1275215"/>
              <a:gd name="connsiteX5" fmla="*/ 1207703 w 1288786"/>
              <a:gd name="connsiteY5" fmla="*/ 509220 h 1275215"/>
              <a:gd name="connsiteX6" fmla="*/ 1246614 w 1288786"/>
              <a:gd name="connsiteY6" fmla="*/ 90931 h 1275215"/>
              <a:gd name="connsiteX0" fmla="*/ 1275797 w 1312377"/>
              <a:gd name="connsiteY0" fmla="*/ 18847 h 1485233"/>
              <a:gd name="connsiteX1" fmla="*/ 672682 w 1312377"/>
              <a:gd name="connsiteY1" fmla="*/ 252311 h 1485233"/>
              <a:gd name="connsiteX2" fmla="*/ 11201 w 1312377"/>
              <a:gd name="connsiteY2" fmla="*/ 806787 h 1485233"/>
              <a:gd name="connsiteX3" fmla="*/ 303031 w 1312377"/>
              <a:gd name="connsiteY3" fmla="*/ 1448813 h 1485233"/>
              <a:gd name="connsiteX4" fmla="*/ 896418 w 1312377"/>
              <a:gd name="connsiteY4" fmla="*/ 1332081 h 1485233"/>
              <a:gd name="connsiteX5" fmla="*/ 1207703 w 1312377"/>
              <a:gd name="connsiteY5" fmla="*/ 719238 h 1485233"/>
              <a:gd name="connsiteX6" fmla="*/ 1275797 w 1312377"/>
              <a:gd name="connsiteY6" fmla="*/ 18847 h 1485233"/>
              <a:gd name="connsiteX0" fmla="*/ 1275797 w 1307311"/>
              <a:gd name="connsiteY0" fmla="*/ 14981 h 1481367"/>
              <a:gd name="connsiteX1" fmla="*/ 672682 w 1307311"/>
              <a:gd name="connsiteY1" fmla="*/ 248445 h 1481367"/>
              <a:gd name="connsiteX2" fmla="*/ 11201 w 1307311"/>
              <a:gd name="connsiteY2" fmla="*/ 802921 h 1481367"/>
              <a:gd name="connsiteX3" fmla="*/ 303031 w 1307311"/>
              <a:gd name="connsiteY3" fmla="*/ 1444947 h 1481367"/>
              <a:gd name="connsiteX4" fmla="*/ 896418 w 1307311"/>
              <a:gd name="connsiteY4" fmla="*/ 1328215 h 1481367"/>
              <a:gd name="connsiteX5" fmla="*/ 1188247 w 1307311"/>
              <a:gd name="connsiteY5" fmla="*/ 647278 h 1481367"/>
              <a:gd name="connsiteX6" fmla="*/ 1275797 w 1307311"/>
              <a:gd name="connsiteY6" fmla="*/ 14981 h 1481367"/>
              <a:gd name="connsiteX0" fmla="*/ 1399007 w 1430521"/>
              <a:gd name="connsiteY0" fmla="*/ 15180 h 1480145"/>
              <a:gd name="connsiteX1" fmla="*/ 795892 w 1430521"/>
              <a:gd name="connsiteY1" fmla="*/ 248644 h 1480145"/>
              <a:gd name="connsiteX2" fmla="*/ 7952 w 1430521"/>
              <a:gd name="connsiteY2" fmla="*/ 822576 h 1480145"/>
              <a:gd name="connsiteX3" fmla="*/ 426241 w 1430521"/>
              <a:gd name="connsiteY3" fmla="*/ 1445146 h 1480145"/>
              <a:gd name="connsiteX4" fmla="*/ 1019628 w 1430521"/>
              <a:gd name="connsiteY4" fmla="*/ 1328414 h 1480145"/>
              <a:gd name="connsiteX5" fmla="*/ 1311457 w 1430521"/>
              <a:gd name="connsiteY5" fmla="*/ 647477 h 1480145"/>
              <a:gd name="connsiteX6" fmla="*/ 1399007 w 1430521"/>
              <a:gd name="connsiteY6" fmla="*/ 15180 h 1480145"/>
              <a:gd name="connsiteX0" fmla="*/ 1400284 w 1431798"/>
              <a:gd name="connsiteY0" fmla="*/ 15180 h 1480145"/>
              <a:gd name="connsiteX1" fmla="*/ 797169 w 1431798"/>
              <a:gd name="connsiteY1" fmla="*/ 248644 h 1480145"/>
              <a:gd name="connsiteX2" fmla="*/ 9229 w 1431798"/>
              <a:gd name="connsiteY2" fmla="*/ 822576 h 1480145"/>
              <a:gd name="connsiteX3" fmla="*/ 427518 w 1431798"/>
              <a:gd name="connsiteY3" fmla="*/ 1445146 h 1480145"/>
              <a:gd name="connsiteX4" fmla="*/ 1020905 w 1431798"/>
              <a:gd name="connsiteY4" fmla="*/ 1328414 h 1480145"/>
              <a:gd name="connsiteX5" fmla="*/ 1312734 w 1431798"/>
              <a:gd name="connsiteY5" fmla="*/ 647477 h 1480145"/>
              <a:gd name="connsiteX6" fmla="*/ 1400284 w 1431798"/>
              <a:gd name="connsiteY6" fmla="*/ 15180 h 1480145"/>
              <a:gd name="connsiteX0" fmla="*/ 1440364 w 1471878"/>
              <a:gd name="connsiteY0" fmla="*/ 15180 h 1471286"/>
              <a:gd name="connsiteX1" fmla="*/ 837249 w 1471878"/>
              <a:gd name="connsiteY1" fmla="*/ 248644 h 1471286"/>
              <a:gd name="connsiteX2" fmla="*/ 49309 w 1471878"/>
              <a:gd name="connsiteY2" fmla="*/ 822576 h 1471286"/>
              <a:gd name="connsiteX3" fmla="*/ 124546 w 1471878"/>
              <a:gd name="connsiteY3" fmla="*/ 944274 h 1471286"/>
              <a:gd name="connsiteX4" fmla="*/ 467598 w 1471878"/>
              <a:gd name="connsiteY4" fmla="*/ 1445146 h 1471286"/>
              <a:gd name="connsiteX5" fmla="*/ 1060985 w 1471878"/>
              <a:gd name="connsiteY5" fmla="*/ 1328414 h 1471286"/>
              <a:gd name="connsiteX6" fmla="*/ 1352814 w 1471878"/>
              <a:gd name="connsiteY6" fmla="*/ 647477 h 1471286"/>
              <a:gd name="connsiteX7" fmla="*/ 1440364 w 1471878"/>
              <a:gd name="connsiteY7" fmla="*/ 15180 h 1471286"/>
              <a:gd name="connsiteX0" fmla="*/ 1435801 w 1467315"/>
              <a:gd name="connsiteY0" fmla="*/ 15180 h 1470596"/>
              <a:gd name="connsiteX1" fmla="*/ 832686 w 1467315"/>
              <a:gd name="connsiteY1" fmla="*/ 248644 h 1470596"/>
              <a:gd name="connsiteX2" fmla="*/ 44746 w 1467315"/>
              <a:gd name="connsiteY2" fmla="*/ 822576 h 1470596"/>
              <a:gd name="connsiteX3" fmla="*/ 136652 w 1467315"/>
              <a:gd name="connsiteY3" fmla="*/ 953799 h 1470596"/>
              <a:gd name="connsiteX4" fmla="*/ 463035 w 1467315"/>
              <a:gd name="connsiteY4" fmla="*/ 1445146 h 1470596"/>
              <a:gd name="connsiteX5" fmla="*/ 1056422 w 1467315"/>
              <a:gd name="connsiteY5" fmla="*/ 1328414 h 1470596"/>
              <a:gd name="connsiteX6" fmla="*/ 1348251 w 1467315"/>
              <a:gd name="connsiteY6" fmla="*/ 647477 h 1470596"/>
              <a:gd name="connsiteX7" fmla="*/ 1435801 w 1467315"/>
              <a:gd name="connsiteY7" fmla="*/ 15180 h 1470596"/>
              <a:gd name="connsiteX0" fmla="*/ 1435801 w 1467315"/>
              <a:gd name="connsiteY0" fmla="*/ 15180 h 1470596"/>
              <a:gd name="connsiteX1" fmla="*/ 832686 w 1467315"/>
              <a:gd name="connsiteY1" fmla="*/ 248644 h 1470596"/>
              <a:gd name="connsiteX2" fmla="*/ 44746 w 1467315"/>
              <a:gd name="connsiteY2" fmla="*/ 822576 h 1470596"/>
              <a:gd name="connsiteX3" fmla="*/ 136652 w 1467315"/>
              <a:gd name="connsiteY3" fmla="*/ 953799 h 1470596"/>
              <a:gd name="connsiteX4" fmla="*/ 463035 w 1467315"/>
              <a:gd name="connsiteY4" fmla="*/ 1445146 h 1470596"/>
              <a:gd name="connsiteX5" fmla="*/ 1056422 w 1467315"/>
              <a:gd name="connsiteY5" fmla="*/ 1328414 h 1470596"/>
              <a:gd name="connsiteX6" fmla="*/ 1348251 w 1467315"/>
              <a:gd name="connsiteY6" fmla="*/ 647477 h 1470596"/>
              <a:gd name="connsiteX7" fmla="*/ 1435801 w 1467315"/>
              <a:gd name="connsiteY7" fmla="*/ 15180 h 1470596"/>
              <a:gd name="connsiteX0" fmla="*/ 1471985 w 1503499"/>
              <a:gd name="connsiteY0" fmla="*/ 15180 h 1467151"/>
              <a:gd name="connsiteX1" fmla="*/ 868870 w 1503499"/>
              <a:gd name="connsiteY1" fmla="*/ 248644 h 1467151"/>
              <a:gd name="connsiteX2" fmla="*/ 80930 w 1503499"/>
              <a:gd name="connsiteY2" fmla="*/ 822576 h 1467151"/>
              <a:gd name="connsiteX3" fmla="*/ 72824 w 1503499"/>
              <a:gd name="connsiteY3" fmla="*/ 1001424 h 1467151"/>
              <a:gd name="connsiteX4" fmla="*/ 499219 w 1503499"/>
              <a:gd name="connsiteY4" fmla="*/ 1445146 h 1467151"/>
              <a:gd name="connsiteX5" fmla="*/ 1092606 w 1503499"/>
              <a:gd name="connsiteY5" fmla="*/ 1328414 h 1467151"/>
              <a:gd name="connsiteX6" fmla="*/ 1384435 w 1503499"/>
              <a:gd name="connsiteY6" fmla="*/ 647477 h 1467151"/>
              <a:gd name="connsiteX7" fmla="*/ 1471985 w 1503499"/>
              <a:gd name="connsiteY7" fmla="*/ 15180 h 1467151"/>
              <a:gd name="connsiteX0" fmla="*/ 1471985 w 1503499"/>
              <a:gd name="connsiteY0" fmla="*/ 15180 h 1467151"/>
              <a:gd name="connsiteX1" fmla="*/ 868870 w 1503499"/>
              <a:gd name="connsiteY1" fmla="*/ 248644 h 1467151"/>
              <a:gd name="connsiteX2" fmla="*/ 80930 w 1503499"/>
              <a:gd name="connsiteY2" fmla="*/ 822576 h 1467151"/>
              <a:gd name="connsiteX3" fmla="*/ 72824 w 1503499"/>
              <a:gd name="connsiteY3" fmla="*/ 1001424 h 1467151"/>
              <a:gd name="connsiteX4" fmla="*/ 499219 w 1503499"/>
              <a:gd name="connsiteY4" fmla="*/ 1445146 h 1467151"/>
              <a:gd name="connsiteX5" fmla="*/ 1092606 w 1503499"/>
              <a:gd name="connsiteY5" fmla="*/ 1328414 h 1467151"/>
              <a:gd name="connsiteX6" fmla="*/ 1384435 w 1503499"/>
              <a:gd name="connsiteY6" fmla="*/ 647477 h 1467151"/>
              <a:gd name="connsiteX7" fmla="*/ 1471985 w 1503499"/>
              <a:gd name="connsiteY7" fmla="*/ 15180 h 1467151"/>
              <a:gd name="connsiteX0" fmla="*/ 1471985 w 1503499"/>
              <a:gd name="connsiteY0" fmla="*/ 15180 h 1483781"/>
              <a:gd name="connsiteX1" fmla="*/ 868870 w 1503499"/>
              <a:gd name="connsiteY1" fmla="*/ 248644 h 1483781"/>
              <a:gd name="connsiteX2" fmla="*/ 80930 w 1503499"/>
              <a:gd name="connsiteY2" fmla="*/ 822576 h 1483781"/>
              <a:gd name="connsiteX3" fmla="*/ 72824 w 1503499"/>
              <a:gd name="connsiteY3" fmla="*/ 1001424 h 1483781"/>
              <a:gd name="connsiteX4" fmla="*/ 499219 w 1503499"/>
              <a:gd name="connsiteY4" fmla="*/ 1445146 h 1483781"/>
              <a:gd name="connsiteX5" fmla="*/ 1092606 w 1503499"/>
              <a:gd name="connsiteY5" fmla="*/ 1328414 h 1483781"/>
              <a:gd name="connsiteX6" fmla="*/ 1384435 w 1503499"/>
              <a:gd name="connsiteY6" fmla="*/ 647477 h 1483781"/>
              <a:gd name="connsiteX7" fmla="*/ 1471985 w 1503499"/>
              <a:gd name="connsiteY7" fmla="*/ 15180 h 1483781"/>
              <a:gd name="connsiteX0" fmla="*/ 1479232 w 1510746"/>
              <a:gd name="connsiteY0" fmla="*/ 15180 h 1466808"/>
              <a:gd name="connsiteX1" fmla="*/ 876117 w 1510746"/>
              <a:gd name="connsiteY1" fmla="*/ 248644 h 1466808"/>
              <a:gd name="connsiteX2" fmla="*/ 88177 w 1510746"/>
              <a:gd name="connsiteY2" fmla="*/ 822576 h 1466808"/>
              <a:gd name="connsiteX3" fmla="*/ 65783 w 1510746"/>
              <a:gd name="connsiteY3" fmla="*/ 1006186 h 1466808"/>
              <a:gd name="connsiteX4" fmla="*/ 506466 w 1510746"/>
              <a:gd name="connsiteY4" fmla="*/ 1445146 h 1466808"/>
              <a:gd name="connsiteX5" fmla="*/ 1099853 w 1510746"/>
              <a:gd name="connsiteY5" fmla="*/ 1328414 h 1466808"/>
              <a:gd name="connsiteX6" fmla="*/ 1391682 w 1510746"/>
              <a:gd name="connsiteY6" fmla="*/ 647477 h 1466808"/>
              <a:gd name="connsiteX7" fmla="*/ 1479232 w 1510746"/>
              <a:gd name="connsiteY7" fmla="*/ 15180 h 1466808"/>
              <a:gd name="connsiteX0" fmla="*/ 1528824 w 1560338"/>
              <a:gd name="connsiteY0" fmla="*/ 14176 h 1465804"/>
              <a:gd name="connsiteX1" fmla="*/ 925709 w 1560338"/>
              <a:gd name="connsiteY1" fmla="*/ 247640 h 1465804"/>
              <a:gd name="connsiteX2" fmla="*/ 61569 w 1560338"/>
              <a:gd name="connsiteY2" fmla="*/ 719178 h 1465804"/>
              <a:gd name="connsiteX3" fmla="*/ 115375 w 1560338"/>
              <a:gd name="connsiteY3" fmla="*/ 1005182 h 1465804"/>
              <a:gd name="connsiteX4" fmla="*/ 556058 w 1560338"/>
              <a:gd name="connsiteY4" fmla="*/ 1444142 h 1465804"/>
              <a:gd name="connsiteX5" fmla="*/ 1149445 w 1560338"/>
              <a:gd name="connsiteY5" fmla="*/ 1327410 h 1465804"/>
              <a:gd name="connsiteX6" fmla="*/ 1441274 w 1560338"/>
              <a:gd name="connsiteY6" fmla="*/ 646473 h 1465804"/>
              <a:gd name="connsiteX7" fmla="*/ 1528824 w 1560338"/>
              <a:gd name="connsiteY7" fmla="*/ 14176 h 1465804"/>
              <a:gd name="connsiteX0" fmla="*/ 1522828 w 1560137"/>
              <a:gd name="connsiteY0" fmla="*/ 64667 h 1516295"/>
              <a:gd name="connsiteX1" fmla="*/ 838751 w 1560137"/>
              <a:gd name="connsiteY1" fmla="*/ 100488 h 1516295"/>
              <a:gd name="connsiteX2" fmla="*/ 55573 w 1560137"/>
              <a:gd name="connsiteY2" fmla="*/ 769669 h 1516295"/>
              <a:gd name="connsiteX3" fmla="*/ 109379 w 1560137"/>
              <a:gd name="connsiteY3" fmla="*/ 1055673 h 1516295"/>
              <a:gd name="connsiteX4" fmla="*/ 550062 w 1560137"/>
              <a:gd name="connsiteY4" fmla="*/ 1494633 h 1516295"/>
              <a:gd name="connsiteX5" fmla="*/ 1143449 w 1560137"/>
              <a:gd name="connsiteY5" fmla="*/ 1377901 h 1516295"/>
              <a:gd name="connsiteX6" fmla="*/ 1435278 w 1560137"/>
              <a:gd name="connsiteY6" fmla="*/ 696964 h 1516295"/>
              <a:gd name="connsiteX7" fmla="*/ 1522828 w 1560137"/>
              <a:gd name="connsiteY7" fmla="*/ 64667 h 1516295"/>
              <a:gd name="connsiteX0" fmla="*/ 1522828 w 1556651"/>
              <a:gd name="connsiteY0" fmla="*/ 64667 h 1516295"/>
              <a:gd name="connsiteX1" fmla="*/ 838751 w 1556651"/>
              <a:gd name="connsiteY1" fmla="*/ 100488 h 1516295"/>
              <a:gd name="connsiteX2" fmla="*/ 55573 w 1556651"/>
              <a:gd name="connsiteY2" fmla="*/ 769669 h 1516295"/>
              <a:gd name="connsiteX3" fmla="*/ 109379 w 1556651"/>
              <a:gd name="connsiteY3" fmla="*/ 1055673 h 1516295"/>
              <a:gd name="connsiteX4" fmla="*/ 550062 w 1556651"/>
              <a:gd name="connsiteY4" fmla="*/ 1494633 h 1516295"/>
              <a:gd name="connsiteX5" fmla="*/ 1143449 w 1556651"/>
              <a:gd name="connsiteY5" fmla="*/ 1377901 h 1516295"/>
              <a:gd name="connsiteX6" fmla="*/ 1435278 w 1556651"/>
              <a:gd name="connsiteY6" fmla="*/ 696964 h 1516295"/>
              <a:gd name="connsiteX7" fmla="*/ 1522828 w 1556651"/>
              <a:gd name="connsiteY7" fmla="*/ 64667 h 1516295"/>
              <a:gd name="connsiteX0" fmla="*/ 1522828 w 1534707"/>
              <a:gd name="connsiteY0" fmla="*/ 69633 h 1521261"/>
              <a:gd name="connsiteX1" fmla="*/ 838751 w 1534707"/>
              <a:gd name="connsiteY1" fmla="*/ 105454 h 1521261"/>
              <a:gd name="connsiteX2" fmla="*/ 55573 w 1534707"/>
              <a:gd name="connsiteY2" fmla="*/ 774635 h 1521261"/>
              <a:gd name="connsiteX3" fmla="*/ 109379 w 1534707"/>
              <a:gd name="connsiteY3" fmla="*/ 1060639 h 1521261"/>
              <a:gd name="connsiteX4" fmla="*/ 550062 w 1534707"/>
              <a:gd name="connsiteY4" fmla="*/ 1499599 h 1521261"/>
              <a:gd name="connsiteX5" fmla="*/ 1143449 w 1534707"/>
              <a:gd name="connsiteY5" fmla="*/ 1382867 h 1521261"/>
              <a:gd name="connsiteX6" fmla="*/ 1435278 w 1534707"/>
              <a:gd name="connsiteY6" fmla="*/ 701930 h 1521261"/>
              <a:gd name="connsiteX7" fmla="*/ 1522828 w 1534707"/>
              <a:gd name="connsiteY7" fmla="*/ 69633 h 1521261"/>
              <a:gd name="connsiteX0" fmla="*/ 1603790 w 1612565"/>
              <a:gd name="connsiteY0" fmla="*/ 38626 h 1635510"/>
              <a:gd name="connsiteX1" fmla="*/ 838751 w 1612565"/>
              <a:gd name="connsiteY1" fmla="*/ 219703 h 1635510"/>
              <a:gd name="connsiteX2" fmla="*/ 55573 w 1612565"/>
              <a:gd name="connsiteY2" fmla="*/ 888884 h 1635510"/>
              <a:gd name="connsiteX3" fmla="*/ 109379 w 1612565"/>
              <a:gd name="connsiteY3" fmla="*/ 1174888 h 1635510"/>
              <a:gd name="connsiteX4" fmla="*/ 550062 w 1612565"/>
              <a:gd name="connsiteY4" fmla="*/ 1613848 h 1635510"/>
              <a:gd name="connsiteX5" fmla="*/ 1143449 w 1612565"/>
              <a:gd name="connsiteY5" fmla="*/ 1497116 h 1635510"/>
              <a:gd name="connsiteX6" fmla="*/ 1435278 w 1612565"/>
              <a:gd name="connsiteY6" fmla="*/ 816179 h 1635510"/>
              <a:gd name="connsiteX7" fmla="*/ 1603790 w 1612565"/>
              <a:gd name="connsiteY7" fmla="*/ 38626 h 1635510"/>
              <a:gd name="connsiteX0" fmla="*/ 1603790 w 1611205"/>
              <a:gd name="connsiteY0" fmla="*/ 38626 h 1635510"/>
              <a:gd name="connsiteX1" fmla="*/ 838751 w 1611205"/>
              <a:gd name="connsiteY1" fmla="*/ 219703 h 1635510"/>
              <a:gd name="connsiteX2" fmla="*/ 55573 w 1611205"/>
              <a:gd name="connsiteY2" fmla="*/ 888884 h 1635510"/>
              <a:gd name="connsiteX3" fmla="*/ 109379 w 1611205"/>
              <a:gd name="connsiteY3" fmla="*/ 1174888 h 1635510"/>
              <a:gd name="connsiteX4" fmla="*/ 550062 w 1611205"/>
              <a:gd name="connsiteY4" fmla="*/ 1613848 h 1635510"/>
              <a:gd name="connsiteX5" fmla="*/ 1143449 w 1611205"/>
              <a:gd name="connsiteY5" fmla="*/ 1497116 h 1635510"/>
              <a:gd name="connsiteX6" fmla="*/ 1435278 w 1611205"/>
              <a:gd name="connsiteY6" fmla="*/ 816179 h 1635510"/>
              <a:gd name="connsiteX7" fmla="*/ 1603790 w 1611205"/>
              <a:gd name="connsiteY7" fmla="*/ 38626 h 1635510"/>
              <a:gd name="connsiteX0" fmla="*/ 1603790 w 1664048"/>
              <a:gd name="connsiteY0" fmla="*/ 38626 h 1635510"/>
              <a:gd name="connsiteX1" fmla="*/ 838751 w 1664048"/>
              <a:gd name="connsiteY1" fmla="*/ 219703 h 1635510"/>
              <a:gd name="connsiteX2" fmla="*/ 55573 w 1664048"/>
              <a:gd name="connsiteY2" fmla="*/ 888884 h 1635510"/>
              <a:gd name="connsiteX3" fmla="*/ 109379 w 1664048"/>
              <a:gd name="connsiteY3" fmla="*/ 1174888 h 1635510"/>
              <a:gd name="connsiteX4" fmla="*/ 550062 w 1664048"/>
              <a:gd name="connsiteY4" fmla="*/ 1613848 h 1635510"/>
              <a:gd name="connsiteX5" fmla="*/ 1143449 w 1664048"/>
              <a:gd name="connsiteY5" fmla="*/ 1497116 h 1635510"/>
              <a:gd name="connsiteX6" fmla="*/ 1435278 w 1664048"/>
              <a:gd name="connsiteY6" fmla="*/ 816179 h 1635510"/>
              <a:gd name="connsiteX7" fmla="*/ 1595279 w 1664048"/>
              <a:gd name="connsiteY7" fmla="*/ 217628 h 1635510"/>
              <a:gd name="connsiteX8" fmla="*/ 1603790 w 1664048"/>
              <a:gd name="connsiteY8" fmla="*/ 38626 h 1635510"/>
              <a:gd name="connsiteX0" fmla="*/ 1658559 w 1706130"/>
              <a:gd name="connsiteY0" fmla="*/ 29353 h 1721487"/>
              <a:gd name="connsiteX1" fmla="*/ 838751 w 1706130"/>
              <a:gd name="connsiteY1" fmla="*/ 305680 h 1721487"/>
              <a:gd name="connsiteX2" fmla="*/ 55573 w 1706130"/>
              <a:gd name="connsiteY2" fmla="*/ 974861 h 1721487"/>
              <a:gd name="connsiteX3" fmla="*/ 109379 w 1706130"/>
              <a:gd name="connsiteY3" fmla="*/ 1260865 h 1721487"/>
              <a:gd name="connsiteX4" fmla="*/ 550062 w 1706130"/>
              <a:gd name="connsiteY4" fmla="*/ 1699825 h 1721487"/>
              <a:gd name="connsiteX5" fmla="*/ 1143449 w 1706130"/>
              <a:gd name="connsiteY5" fmla="*/ 1583093 h 1721487"/>
              <a:gd name="connsiteX6" fmla="*/ 1435278 w 1706130"/>
              <a:gd name="connsiteY6" fmla="*/ 902156 h 1721487"/>
              <a:gd name="connsiteX7" fmla="*/ 1595279 w 1706130"/>
              <a:gd name="connsiteY7" fmla="*/ 303605 h 1721487"/>
              <a:gd name="connsiteX8" fmla="*/ 1658559 w 1706130"/>
              <a:gd name="connsiteY8" fmla="*/ 29353 h 1721487"/>
              <a:gd name="connsiteX0" fmla="*/ 1691896 w 1733996"/>
              <a:gd name="connsiteY0" fmla="*/ 24553 h 1792887"/>
              <a:gd name="connsiteX1" fmla="*/ 838751 w 1733996"/>
              <a:gd name="connsiteY1" fmla="*/ 377080 h 1792887"/>
              <a:gd name="connsiteX2" fmla="*/ 55573 w 1733996"/>
              <a:gd name="connsiteY2" fmla="*/ 1046261 h 1792887"/>
              <a:gd name="connsiteX3" fmla="*/ 109379 w 1733996"/>
              <a:gd name="connsiteY3" fmla="*/ 1332265 h 1792887"/>
              <a:gd name="connsiteX4" fmla="*/ 550062 w 1733996"/>
              <a:gd name="connsiteY4" fmla="*/ 1771225 h 1792887"/>
              <a:gd name="connsiteX5" fmla="*/ 1143449 w 1733996"/>
              <a:gd name="connsiteY5" fmla="*/ 1654493 h 1792887"/>
              <a:gd name="connsiteX6" fmla="*/ 1435278 w 1733996"/>
              <a:gd name="connsiteY6" fmla="*/ 973556 h 1792887"/>
              <a:gd name="connsiteX7" fmla="*/ 1595279 w 1733996"/>
              <a:gd name="connsiteY7" fmla="*/ 375005 h 1792887"/>
              <a:gd name="connsiteX8" fmla="*/ 1691896 w 1733996"/>
              <a:gd name="connsiteY8" fmla="*/ 24553 h 1792887"/>
              <a:gd name="connsiteX0" fmla="*/ 1691896 w 1741979"/>
              <a:gd name="connsiteY0" fmla="*/ 2191 h 1770525"/>
              <a:gd name="connsiteX1" fmla="*/ 838751 w 1741979"/>
              <a:gd name="connsiteY1" fmla="*/ 354718 h 1770525"/>
              <a:gd name="connsiteX2" fmla="*/ 55573 w 1741979"/>
              <a:gd name="connsiteY2" fmla="*/ 1023899 h 1770525"/>
              <a:gd name="connsiteX3" fmla="*/ 109379 w 1741979"/>
              <a:gd name="connsiteY3" fmla="*/ 1309903 h 1770525"/>
              <a:gd name="connsiteX4" fmla="*/ 550062 w 1741979"/>
              <a:gd name="connsiteY4" fmla="*/ 1748863 h 1770525"/>
              <a:gd name="connsiteX5" fmla="*/ 1143449 w 1741979"/>
              <a:gd name="connsiteY5" fmla="*/ 1632131 h 1770525"/>
              <a:gd name="connsiteX6" fmla="*/ 1435278 w 1741979"/>
              <a:gd name="connsiteY6" fmla="*/ 951194 h 1770525"/>
              <a:gd name="connsiteX7" fmla="*/ 1595279 w 1741979"/>
              <a:gd name="connsiteY7" fmla="*/ 352643 h 1770525"/>
              <a:gd name="connsiteX8" fmla="*/ 1691896 w 1741979"/>
              <a:gd name="connsiteY8" fmla="*/ 2191 h 1770525"/>
              <a:gd name="connsiteX0" fmla="*/ 1691896 w 1830734"/>
              <a:gd name="connsiteY0" fmla="*/ 1215 h 1769549"/>
              <a:gd name="connsiteX1" fmla="*/ 838751 w 1830734"/>
              <a:gd name="connsiteY1" fmla="*/ 353742 h 1769549"/>
              <a:gd name="connsiteX2" fmla="*/ 55573 w 1830734"/>
              <a:gd name="connsiteY2" fmla="*/ 1022923 h 1769549"/>
              <a:gd name="connsiteX3" fmla="*/ 109379 w 1830734"/>
              <a:gd name="connsiteY3" fmla="*/ 1308927 h 1769549"/>
              <a:gd name="connsiteX4" fmla="*/ 550062 w 1830734"/>
              <a:gd name="connsiteY4" fmla="*/ 1747887 h 1769549"/>
              <a:gd name="connsiteX5" fmla="*/ 1143449 w 1830734"/>
              <a:gd name="connsiteY5" fmla="*/ 1631155 h 1769549"/>
              <a:gd name="connsiteX6" fmla="*/ 1435278 w 1830734"/>
              <a:gd name="connsiteY6" fmla="*/ 950218 h 1769549"/>
              <a:gd name="connsiteX7" fmla="*/ 1595279 w 1830734"/>
              <a:gd name="connsiteY7" fmla="*/ 351667 h 1769549"/>
              <a:gd name="connsiteX8" fmla="*/ 1691896 w 1830734"/>
              <a:gd name="connsiteY8" fmla="*/ 1215 h 1769549"/>
              <a:gd name="connsiteX0" fmla="*/ 1565690 w 1736278"/>
              <a:gd name="connsiteY0" fmla="*/ 1043 h 1812240"/>
              <a:gd name="connsiteX1" fmla="*/ 838751 w 1736278"/>
              <a:gd name="connsiteY1" fmla="*/ 396433 h 1812240"/>
              <a:gd name="connsiteX2" fmla="*/ 55573 w 1736278"/>
              <a:gd name="connsiteY2" fmla="*/ 1065614 h 1812240"/>
              <a:gd name="connsiteX3" fmla="*/ 109379 w 1736278"/>
              <a:gd name="connsiteY3" fmla="*/ 1351618 h 1812240"/>
              <a:gd name="connsiteX4" fmla="*/ 550062 w 1736278"/>
              <a:gd name="connsiteY4" fmla="*/ 1790578 h 1812240"/>
              <a:gd name="connsiteX5" fmla="*/ 1143449 w 1736278"/>
              <a:gd name="connsiteY5" fmla="*/ 1673846 h 1812240"/>
              <a:gd name="connsiteX6" fmla="*/ 1435278 w 1736278"/>
              <a:gd name="connsiteY6" fmla="*/ 992909 h 1812240"/>
              <a:gd name="connsiteX7" fmla="*/ 1595279 w 1736278"/>
              <a:gd name="connsiteY7" fmla="*/ 394358 h 1812240"/>
              <a:gd name="connsiteX8" fmla="*/ 1565690 w 1736278"/>
              <a:gd name="connsiteY8" fmla="*/ 1043 h 1812240"/>
              <a:gd name="connsiteX0" fmla="*/ 1724323 w 1894911"/>
              <a:gd name="connsiteY0" fmla="*/ 1415 h 1812612"/>
              <a:gd name="connsiteX1" fmla="*/ 997384 w 1894911"/>
              <a:gd name="connsiteY1" fmla="*/ 396805 h 1812612"/>
              <a:gd name="connsiteX2" fmla="*/ 29381 w 1894911"/>
              <a:gd name="connsiteY2" fmla="*/ 1474548 h 1812612"/>
              <a:gd name="connsiteX3" fmla="*/ 268012 w 1894911"/>
              <a:gd name="connsiteY3" fmla="*/ 1351990 h 1812612"/>
              <a:gd name="connsiteX4" fmla="*/ 708695 w 1894911"/>
              <a:gd name="connsiteY4" fmla="*/ 1790950 h 1812612"/>
              <a:gd name="connsiteX5" fmla="*/ 1302082 w 1894911"/>
              <a:gd name="connsiteY5" fmla="*/ 1674218 h 1812612"/>
              <a:gd name="connsiteX6" fmla="*/ 1593911 w 1894911"/>
              <a:gd name="connsiteY6" fmla="*/ 993281 h 1812612"/>
              <a:gd name="connsiteX7" fmla="*/ 1753912 w 1894911"/>
              <a:gd name="connsiteY7" fmla="*/ 394730 h 1812612"/>
              <a:gd name="connsiteX8" fmla="*/ 1724323 w 1894911"/>
              <a:gd name="connsiteY8" fmla="*/ 1415 h 1812612"/>
              <a:gd name="connsiteX0" fmla="*/ 1695761 w 1866349"/>
              <a:gd name="connsiteY0" fmla="*/ 1415 h 1812612"/>
              <a:gd name="connsiteX1" fmla="*/ 968822 w 1866349"/>
              <a:gd name="connsiteY1" fmla="*/ 396805 h 1812612"/>
              <a:gd name="connsiteX2" fmla="*/ 819 w 1866349"/>
              <a:gd name="connsiteY2" fmla="*/ 1474548 h 1812612"/>
              <a:gd name="connsiteX3" fmla="*/ 239450 w 1866349"/>
              <a:gd name="connsiteY3" fmla="*/ 1351990 h 1812612"/>
              <a:gd name="connsiteX4" fmla="*/ 680133 w 1866349"/>
              <a:gd name="connsiteY4" fmla="*/ 1790950 h 1812612"/>
              <a:gd name="connsiteX5" fmla="*/ 1273520 w 1866349"/>
              <a:gd name="connsiteY5" fmla="*/ 1674218 h 1812612"/>
              <a:gd name="connsiteX6" fmla="*/ 1565349 w 1866349"/>
              <a:gd name="connsiteY6" fmla="*/ 993281 h 1812612"/>
              <a:gd name="connsiteX7" fmla="*/ 1725350 w 1866349"/>
              <a:gd name="connsiteY7" fmla="*/ 394730 h 1812612"/>
              <a:gd name="connsiteX8" fmla="*/ 1695761 w 1866349"/>
              <a:gd name="connsiteY8" fmla="*/ 1415 h 1812612"/>
              <a:gd name="connsiteX0" fmla="*/ 1695041 w 1865629"/>
              <a:gd name="connsiteY0" fmla="*/ 1415 h 1812612"/>
              <a:gd name="connsiteX1" fmla="*/ 968102 w 1865629"/>
              <a:gd name="connsiteY1" fmla="*/ 396805 h 1812612"/>
              <a:gd name="connsiteX2" fmla="*/ 99 w 1865629"/>
              <a:gd name="connsiteY2" fmla="*/ 1474548 h 1812612"/>
              <a:gd name="connsiteX3" fmla="*/ 238730 w 1865629"/>
              <a:gd name="connsiteY3" fmla="*/ 1351990 h 1812612"/>
              <a:gd name="connsiteX4" fmla="*/ 679413 w 1865629"/>
              <a:gd name="connsiteY4" fmla="*/ 1790950 h 1812612"/>
              <a:gd name="connsiteX5" fmla="*/ 1272800 w 1865629"/>
              <a:gd name="connsiteY5" fmla="*/ 1674218 h 1812612"/>
              <a:gd name="connsiteX6" fmla="*/ 1564629 w 1865629"/>
              <a:gd name="connsiteY6" fmla="*/ 993281 h 1812612"/>
              <a:gd name="connsiteX7" fmla="*/ 1724630 w 1865629"/>
              <a:gd name="connsiteY7" fmla="*/ 394730 h 1812612"/>
              <a:gd name="connsiteX8" fmla="*/ 1695041 w 1865629"/>
              <a:gd name="connsiteY8" fmla="*/ 1415 h 1812612"/>
              <a:gd name="connsiteX0" fmla="*/ 1733933 w 1904521"/>
              <a:gd name="connsiteY0" fmla="*/ 1439 h 1812636"/>
              <a:gd name="connsiteX1" fmla="*/ 1006994 w 1904521"/>
              <a:gd name="connsiteY1" fmla="*/ 396829 h 1812636"/>
              <a:gd name="connsiteX2" fmla="*/ 80 w 1904521"/>
              <a:gd name="connsiteY2" fmla="*/ 1494027 h 1812636"/>
              <a:gd name="connsiteX3" fmla="*/ 277622 w 1904521"/>
              <a:gd name="connsiteY3" fmla="*/ 1352014 h 1812636"/>
              <a:gd name="connsiteX4" fmla="*/ 718305 w 1904521"/>
              <a:gd name="connsiteY4" fmla="*/ 1790974 h 1812636"/>
              <a:gd name="connsiteX5" fmla="*/ 1311692 w 1904521"/>
              <a:gd name="connsiteY5" fmla="*/ 1674242 h 1812636"/>
              <a:gd name="connsiteX6" fmla="*/ 1603521 w 1904521"/>
              <a:gd name="connsiteY6" fmla="*/ 993305 h 1812636"/>
              <a:gd name="connsiteX7" fmla="*/ 1763522 w 1904521"/>
              <a:gd name="connsiteY7" fmla="*/ 394754 h 1812636"/>
              <a:gd name="connsiteX8" fmla="*/ 1733933 w 1904521"/>
              <a:gd name="connsiteY8" fmla="*/ 1439 h 1812636"/>
              <a:gd name="connsiteX0" fmla="*/ 2006308 w 2125465"/>
              <a:gd name="connsiteY0" fmla="*/ 1272 h 1841652"/>
              <a:gd name="connsiteX1" fmla="*/ 1006994 w 2125465"/>
              <a:gd name="connsiteY1" fmla="*/ 425845 h 1841652"/>
              <a:gd name="connsiteX2" fmla="*/ 80 w 2125465"/>
              <a:gd name="connsiteY2" fmla="*/ 1523043 h 1841652"/>
              <a:gd name="connsiteX3" fmla="*/ 277622 w 2125465"/>
              <a:gd name="connsiteY3" fmla="*/ 1381030 h 1841652"/>
              <a:gd name="connsiteX4" fmla="*/ 718305 w 2125465"/>
              <a:gd name="connsiteY4" fmla="*/ 1819990 h 1841652"/>
              <a:gd name="connsiteX5" fmla="*/ 1311692 w 2125465"/>
              <a:gd name="connsiteY5" fmla="*/ 1703258 h 1841652"/>
              <a:gd name="connsiteX6" fmla="*/ 1603521 w 2125465"/>
              <a:gd name="connsiteY6" fmla="*/ 1022321 h 1841652"/>
              <a:gd name="connsiteX7" fmla="*/ 1763522 w 2125465"/>
              <a:gd name="connsiteY7" fmla="*/ 423770 h 1841652"/>
              <a:gd name="connsiteX8" fmla="*/ 2006308 w 2125465"/>
              <a:gd name="connsiteY8" fmla="*/ 1272 h 1841652"/>
              <a:gd name="connsiteX0" fmla="*/ 2006308 w 2030105"/>
              <a:gd name="connsiteY0" fmla="*/ 50941 h 1891321"/>
              <a:gd name="connsiteX1" fmla="*/ 1006994 w 2030105"/>
              <a:gd name="connsiteY1" fmla="*/ 475514 h 1891321"/>
              <a:gd name="connsiteX2" fmla="*/ 80 w 2030105"/>
              <a:gd name="connsiteY2" fmla="*/ 1572712 h 1891321"/>
              <a:gd name="connsiteX3" fmla="*/ 277622 w 2030105"/>
              <a:gd name="connsiteY3" fmla="*/ 1430699 h 1891321"/>
              <a:gd name="connsiteX4" fmla="*/ 718305 w 2030105"/>
              <a:gd name="connsiteY4" fmla="*/ 1869659 h 1891321"/>
              <a:gd name="connsiteX5" fmla="*/ 1311692 w 2030105"/>
              <a:gd name="connsiteY5" fmla="*/ 1752927 h 1891321"/>
              <a:gd name="connsiteX6" fmla="*/ 1603521 w 2030105"/>
              <a:gd name="connsiteY6" fmla="*/ 1071990 h 1891321"/>
              <a:gd name="connsiteX7" fmla="*/ 1763522 w 2030105"/>
              <a:gd name="connsiteY7" fmla="*/ 473439 h 1891321"/>
              <a:gd name="connsiteX8" fmla="*/ 2006308 w 2030105"/>
              <a:gd name="connsiteY8" fmla="*/ 50941 h 1891321"/>
              <a:gd name="connsiteX0" fmla="*/ 2006308 w 2042049"/>
              <a:gd name="connsiteY0" fmla="*/ 62102 h 1902482"/>
              <a:gd name="connsiteX1" fmla="*/ 1006994 w 2042049"/>
              <a:gd name="connsiteY1" fmla="*/ 486675 h 1902482"/>
              <a:gd name="connsiteX2" fmla="*/ 80 w 2042049"/>
              <a:gd name="connsiteY2" fmla="*/ 1583873 h 1902482"/>
              <a:gd name="connsiteX3" fmla="*/ 277622 w 2042049"/>
              <a:gd name="connsiteY3" fmla="*/ 1441860 h 1902482"/>
              <a:gd name="connsiteX4" fmla="*/ 718305 w 2042049"/>
              <a:gd name="connsiteY4" fmla="*/ 1880820 h 1902482"/>
              <a:gd name="connsiteX5" fmla="*/ 1311692 w 2042049"/>
              <a:gd name="connsiteY5" fmla="*/ 1764088 h 1902482"/>
              <a:gd name="connsiteX6" fmla="*/ 1603521 w 2042049"/>
              <a:gd name="connsiteY6" fmla="*/ 1083151 h 1902482"/>
              <a:gd name="connsiteX7" fmla="*/ 1763522 w 2042049"/>
              <a:gd name="connsiteY7" fmla="*/ 484600 h 1902482"/>
              <a:gd name="connsiteX8" fmla="*/ 2006308 w 2042049"/>
              <a:gd name="connsiteY8" fmla="*/ 62102 h 1902482"/>
              <a:gd name="connsiteX0" fmla="*/ 2016036 w 2051506"/>
              <a:gd name="connsiteY0" fmla="*/ 67896 h 1849910"/>
              <a:gd name="connsiteX1" fmla="*/ 1006994 w 2051506"/>
              <a:gd name="connsiteY1" fmla="*/ 434103 h 1849910"/>
              <a:gd name="connsiteX2" fmla="*/ 80 w 2051506"/>
              <a:gd name="connsiteY2" fmla="*/ 1531301 h 1849910"/>
              <a:gd name="connsiteX3" fmla="*/ 277622 w 2051506"/>
              <a:gd name="connsiteY3" fmla="*/ 1389288 h 1849910"/>
              <a:gd name="connsiteX4" fmla="*/ 718305 w 2051506"/>
              <a:gd name="connsiteY4" fmla="*/ 1828248 h 1849910"/>
              <a:gd name="connsiteX5" fmla="*/ 1311692 w 2051506"/>
              <a:gd name="connsiteY5" fmla="*/ 1711516 h 1849910"/>
              <a:gd name="connsiteX6" fmla="*/ 1603521 w 2051506"/>
              <a:gd name="connsiteY6" fmla="*/ 1030579 h 1849910"/>
              <a:gd name="connsiteX7" fmla="*/ 1763522 w 2051506"/>
              <a:gd name="connsiteY7" fmla="*/ 432028 h 1849910"/>
              <a:gd name="connsiteX8" fmla="*/ 2016036 w 2051506"/>
              <a:gd name="connsiteY8" fmla="*/ 67896 h 184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51506" h="1849910">
                <a:moveTo>
                  <a:pt x="2016036" y="67896"/>
                </a:moveTo>
                <a:cubicBezTo>
                  <a:pt x="2240042" y="-145362"/>
                  <a:pt x="1342987" y="190202"/>
                  <a:pt x="1006994" y="434103"/>
                </a:cubicBezTo>
                <a:cubicBezTo>
                  <a:pt x="671001" y="678004"/>
                  <a:pt x="4910" y="1391560"/>
                  <a:pt x="80" y="1531301"/>
                </a:cubicBezTo>
                <a:cubicBezTo>
                  <a:pt x="-4750" y="1671042"/>
                  <a:pt x="207907" y="1285526"/>
                  <a:pt x="277622" y="1389288"/>
                </a:cubicBezTo>
                <a:cubicBezTo>
                  <a:pt x="499736" y="1419232"/>
                  <a:pt x="545960" y="1774543"/>
                  <a:pt x="718305" y="1828248"/>
                </a:cubicBezTo>
                <a:cubicBezTo>
                  <a:pt x="890650" y="1881953"/>
                  <a:pt x="1160913" y="1833112"/>
                  <a:pt x="1311692" y="1711516"/>
                </a:cubicBezTo>
                <a:cubicBezTo>
                  <a:pt x="1462471" y="1589920"/>
                  <a:pt x="1528216" y="1243827"/>
                  <a:pt x="1603521" y="1030579"/>
                </a:cubicBezTo>
                <a:cubicBezTo>
                  <a:pt x="1678826" y="817331"/>
                  <a:pt x="1694770" y="592475"/>
                  <a:pt x="1763522" y="432028"/>
                </a:cubicBezTo>
                <a:cubicBezTo>
                  <a:pt x="1832275" y="271581"/>
                  <a:pt x="1792030" y="281154"/>
                  <a:pt x="2016036" y="67896"/>
                </a:cubicBezTo>
                <a:close/>
              </a:path>
            </a:pathLst>
          </a:custGeom>
          <a:solidFill>
            <a:schemeClr val="accent4">
              <a:lumMod val="60000"/>
              <a:lumOff val="40000"/>
              <a:alpha val="6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49" name="Straight Arrow Connector 48"/>
          <p:cNvCxnSpPr/>
          <p:nvPr/>
        </p:nvCxnSpPr>
        <p:spPr>
          <a:xfrm flipH="1">
            <a:off x="3886200" y="3419934"/>
            <a:ext cx="974739" cy="40022"/>
          </a:xfrm>
          <a:prstGeom prst="straightConnector1">
            <a:avLst/>
          </a:prstGeom>
          <a:ln w="12700">
            <a:solidFill>
              <a:schemeClr val="accent2">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50" name="Straight Arrow Connector 49"/>
          <p:cNvCxnSpPr/>
          <p:nvPr/>
        </p:nvCxnSpPr>
        <p:spPr>
          <a:xfrm flipH="1" flipV="1">
            <a:off x="4124325" y="2988803"/>
            <a:ext cx="736615" cy="421580"/>
          </a:xfrm>
          <a:prstGeom prst="straightConnector1">
            <a:avLst/>
          </a:prstGeom>
          <a:ln w="12700">
            <a:solidFill>
              <a:schemeClr val="accent2">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p:nvPr/>
        </p:nvCxnSpPr>
        <p:spPr>
          <a:xfrm flipH="1" flipV="1">
            <a:off x="4492632" y="2622940"/>
            <a:ext cx="378637" cy="796995"/>
          </a:xfrm>
          <a:prstGeom prst="straightConnector1">
            <a:avLst/>
          </a:prstGeom>
          <a:ln w="12700">
            <a:solidFill>
              <a:schemeClr val="accent2">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3937034" y="2979252"/>
            <a:ext cx="943552" cy="338554"/>
          </a:xfrm>
          <a:prstGeom prst="rect">
            <a:avLst/>
          </a:prstGeom>
          <a:solidFill>
            <a:schemeClr val="bg1">
              <a:alpha val="0"/>
            </a:schemeClr>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w="3175">
                  <a:solidFill>
                    <a:prstClr val="black"/>
                  </a:solidFill>
                </a:ln>
                <a:solidFill>
                  <a:srgbClr val="FFC000">
                    <a:lumMod val="50000"/>
                  </a:srgbClr>
                </a:solidFill>
                <a:effectLst/>
                <a:uLnTx/>
                <a:uFillTx/>
                <a:latin typeface="Cheltenhm BT" panose="02040603050505020403" pitchFamily="18" charset="0"/>
                <a:ea typeface="+mn-ea"/>
                <a:cs typeface="+mn-cs"/>
              </a:rPr>
              <a:t>Oswego</a:t>
            </a:r>
          </a:p>
        </p:txBody>
      </p:sp>
      <p:sp>
        <p:nvSpPr>
          <p:cNvPr id="3" name="Freeform 2"/>
          <p:cNvSpPr/>
          <p:nvPr/>
        </p:nvSpPr>
        <p:spPr>
          <a:xfrm>
            <a:off x="3511486" y="2500009"/>
            <a:ext cx="1371799" cy="2071991"/>
          </a:xfrm>
          <a:custGeom>
            <a:avLst/>
            <a:gdLst>
              <a:gd name="connsiteX0" fmla="*/ 1371799 w 1371799"/>
              <a:gd name="connsiteY0" fmla="*/ 2071991 h 2071991"/>
              <a:gd name="connsiteX1" fmla="*/ 194752 w 1371799"/>
              <a:gd name="connsiteY1" fmla="*/ 1468876 h 2071991"/>
              <a:gd name="connsiteX2" fmla="*/ 199 w 1371799"/>
              <a:gd name="connsiteY2" fmla="*/ 690663 h 2071991"/>
              <a:gd name="connsiteX3" fmla="*/ 165569 w 1371799"/>
              <a:gd name="connsiteY3" fmla="*/ 0 h 2071991"/>
            </a:gdLst>
            <a:ahLst/>
            <a:cxnLst>
              <a:cxn ang="0">
                <a:pos x="connsiteX0" y="connsiteY0"/>
              </a:cxn>
              <a:cxn ang="0">
                <a:pos x="connsiteX1" y="connsiteY1"/>
              </a:cxn>
              <a:cxn ang="0">
                <a:pos x="connsiteX2" y="connsiteY2"/>
              </a:cxn>
              <a:cxn ang="0">
                <a:pos x="connsiteX3" y="connsiteY3"/>
              </a:cxn>
            </a:cxnLst>
            <a:rect l="l" t="t" r="r" b="b"/>
            <a:pathLst>
              <a:path w="1371799" h="2071991">
                <a:moveTo>
                  <a:pt x="1371799" y="2071991"/>
                </a:moveTo>
                <a:cubicBezTo>
                  <a:pt x="897575" y="1885544"/>
                  <a:pt x="423352" y="1699097"/>
                  <a:pt x="194752" y="1468876"/>
                </a:cubicBezTo>
                <a:cubicBezTo>
                  <a:pt x="-33848" y="1238655"/>
                  <a:pt x="5063" y="935476"/>
                  <a:pt x="199" y="690663"/>
                </a:cubicBezTo>
                <a:cubicBezTo>
                  <a:pt x="-4665" y="445850"/>
                  <a:pt x="80452" y="222925"/>
                  <a:pt x="165569" y="0"/>
                </a:cubicBezTo>
              </a:path>
            </a:pathLst>
          </a:custGeom>
          <a:noFill/>
          <a:ln w="28575">
            <a:solidFill>
              <a:srgbClr val="FF0000"/>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reeform 4"/>
          <p:cNvSpPr/>
          <p:nvPr/>
        </p:nvSpPr>
        <p:spPr>
          <a:xfrm>
            <a:off x="4396902" y="2033081"/>
            <a:ext cx="1527243" cy="593387"/>
          </a:xfrm>
          <a:custGeom>
            <a:avLst/>
            <a:gdLst>
              <a:gd name="connsiteX0" fmla="*/ 1527243 w 1527243"/>
              <a:gd name="connsiteY0" fmla="*/ 593387 h 593387"/>
              <a:gd name="connsiteX1" fmla="*/ 729575 w 1527243"/>
              <a:gd name="connsiteY1" fmla="*/ 204281 h 593387"/>
              <a:gd name="connsiteX2" fmla="*/ 0 w 1527243"/>
              <a:gd name="connsiteY2" fmla="*/ 0 h 593387"/>
            </a:gdLst>
            <a:ahLst/>
            <a:cxnLst>
              <a:cxn ang="0">
                <a:pos x="connsiteX0" y="connsiteY0"/>
              </a:cxn>
              <a:cxn ang="0">
                <a:pos x="connsiteX1" y="connsiteY1"/>
              </a:cxn>
              <a:cxn ang="0">
                <a:pos x="connsiteX2" y="connsiteY2"/>
              </a:cxn>
            </a:cxnLst>
            <a:rect l="l" t="t" r="r" b="b"/>
            <a:pathLst>
              <a:path w="1527243" h="593387">
                <a:moveTo>
                  <a:pt x="1527243" y="593387"/>
                </a:moveTo>
                <a:cubicBezTo>
                  <a:pt x="1255679" y="448283"/>
                  <a:pt x="984115" y="303179"/>
                  <a:pt x="729575" y="204281"/>
                </a:cubicBezTo>
                <a:cubicBezTo>
                  <a:pt x="475035" y="105383"/>
                  <a:pt x="237517" y="52691"/>
                  <a:pt x="0" y="0"/>
                </a:cubicBezTo>
              </a:path>
            </a:pathLst>
          </a:custGeom>
          <a:noFill/>
          <a:ln w="28575">
            <a:solidFill>
              <a:srgbClr val="FF0000"/>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p:cNvSpPr txBox="1"/>
          <p:nvPr/>
        </p:nvSpPr>
        <p:spPr>
          <a:xfrm>
            <a:off x="159986" y="3469689"/>
            <a:ext cx="3064213" cy="923330"/>
          </a:xfrm>
          <a:prstGeom prst="rect">
            <a:avLst/>
          </a:prstGeom>
          <a:solidFill>
            <a:schemeClr val="bg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w="3175">
                  <a:solidFill>
                    <a:prstClr val="black"/>
                  </a:solidFill>
                </a:ln>
                <a:solidFill>
                  <a:srgbClr val="ED7D31">
                    <a:lumMod val="75000"/>
                  </a:srgbClr>
                </a:solidFill>
                <a:effectLst/>
                <a:uLnTx/>
                <a:uFillTx/>
                <a:latin typeface="Cheltenhm BT" panose="02040603050505020403" pitchFamily="18" charset="0"/>
                <a:ea typeface="+mn-ea"/>
                <a:cs typeface="+mn-cs"/>
              </a:rPr>
              <a:t>The Juniata seems to come out of its own two point sources on either side of the Oswego. </a:t>
            </a:r>
          </a:p>
        </p:txBody>
      </p:sp>
    </p:spTree>
    <p:extLst>
      <p:ext uri="{BB962C8B-B14F-4D97-AF65-F5344CB8AC3E}">
        <p14:creationId xmlns:p14="http://schemas.microsoft.com/office/powerpoint/2010/main" val="325631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wipe(left)">
                                      <p:cBhvr>
                                        <p:cTn id="7" dur="1000"/>
                                        <p:tgtEl>
                                          <p:spTgt spid="46"/>
                                        </p:tgtEl>
                                      </p:cBhvr>
                                    </p:animEffect>
                                  </p:childTnLst>
                                </p:cTn>
                              </p:par>
                            </p:childTnLst>
                          </p:cTn>
                        </p:par>
                        <p:par>
                          <p:cTn id="8" fill="hold">
                            <p:stCondLst>
                              <p:cond delay="1000"/>
                            </p:stCondLst>
                            <p:childTnLst>
                              <p:par>
                                <p:cTn id="9" presetID="22" presetClass="entr" presetSubtype="2" fill="hold" nodeType="afterEffect">
                                  <p:stCondLst>
                                    <p:cond delay="0"/>
                                  </p:stCondLst>
                                  <p:childTnLst>
                                    <p:set>
                                      <p:cBhvr>
                                        <p:cTn id="10" dur="1" fill="hold">
                                          <p:stCondLst>
                                            <p:cond delay="0"/>
                                          </p:stCondLst>
                                        </p:cTn>
                                        <p:tgtEl>
                                          <p:spTgt spid="42"/>
                                        </p:tgtEl>
                                        <p:attrNameLst>
                                          <p:attrName>style.visibility</p:attrName>
                                        </p:attrNameLst>
                                      </p:cBhvr>
                                      <p:to>
                                        <p:strVal val="visible"/>
                                      </p:to>
                                    </p:set>
                                    <p:animEffect transition="in" filter="wipe(right)">
                                      <p:cBhvr>
                                        <p:cTn id="11" dur="1000"/>
                                        <p:tgtEl>
                                          <p:spTgt spid="42"/>
                                        </p:tgtEl>
                                      </p:cBhvr>
                                    </p:animEffect>
                                  </p:childTnLst>
                                </p:cTn>
                              </p:par>
                            </p:childTnLst>
                          </p:cTn>
                        </p:par>
                        <p:par>
                          <p:cTn id="12" fill="hold">
                            <p:stCondLst>
                              <p:cond delay="2000"/>
                            </p:stCondLst>
                            <p:childTnLst>
                              <p:par>
                                <p:cTn id="13" presetID="22" presetClass="entr" presetSubtype="2"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right)">
                                      <p:cBhvr>
                                        <p:cTn id="15" dur="1000"/>
                                        <p:tgtEl>
                                          <p:spTgt spid="2"/>
                                        </p:tgtEl>
                                      </p:cBhvr>
                                    </p:animEffect>
                                  </p:childTnLst>
                                </p:cTn>
                              </p:par>
                              <p:par>
                                <p:cTn id="16" presetID="22" presetClass="entr" presetSubtype="2" fill="hold" grpId="0" nodeType="withEffect">
                                  <p:stCondLst>
                                    <p:cond delay="0"/>
                                  </p:stCondLst>
                                  <p:childTnLst>
                                    <p:set>
                                      <p:cBhvr>
                                        <p:cTn id="17" dur="1" fill="hold">
                                          <p:stCondLst>
                                            <p:cond delay="0"/>
                                          </p:stCondLst>
                                        </p:cTn>
                                        <p:tgtEl>
                                          <p:spTgt spid="37"/>
                                        </p:tgtEl>
                                        <p:attrNameLst>
                                          <p:attrName>style.visibility</p:attrName>
                                        </p:attrNameLst>
                                      </p:cBhvr>
                                      <p:to>
                                        <p:strVal val="visible"/>
                                      </p:to>
                                    </p:set>
                                    <p:animEffect transition="in" filter="wipe(right)">
                                      <p:cBhvr>
                                        <p:cTn id="18" dur="1000"/>
                                        <p:tgtEl>
                                          <p:spTgt spid="37"/>
                                        </p:tgtEl>
                                      </p:cBhvr>
                                    </p:animEffect>
                                  </p:childTnLst>
                                </p:cTn>
                              </p:par>
                            </p:childTnLst>
                          </p:cTn>
                        </p:par>
                        <p:par>
                          <p:cTn id="19" fill="hold">
                            <p:stCondLst>
                              <p:cond delay="3000"/>
                            </p:stCondLst>
                            <p:childTnLst>
                              <p:par>
                                <p:cTn id="20" presetID="22" presetClass="entr" presetSubtype="2" fill="hold" nodeType="afterEffect">
                                  <p:stCondLst>
                                    <p:cond delay="0"/>
                                  </p:stCondLst>
                                  <p:childTnLst>
                                    <p:set>
                                      <p:cBhvr>
                                        <p:cTn id="21" dur="1" fill="hold">
                                          <p:stCondLst>
                                            <p:cond delay="0"/>
                                          </p:stCondLst>
                                        </p:cTn>
                                        <p:tgtEl>
                                          <p:spTgt spid="49"/>
                                        </p:tgtEl>
                                        <p:attrNameLst>
                                          <p:attrName>style.visibility</p:attrName>
                                        </p:attrNameLst>
                                      </p:cBhvr>
                                      <p:to>
                                        <p:strVal val="visible"/>
                                      </p:to>
                                    </p:set>
                                    <p:animEffect transition="in" filter="wipe(right)">
                                      <p:cBhvr>
                                        <p:cTn id="22" dur="1000"/>
                                        <p:tgtEl>
                                          <p:spTgt spid="49"/>
                                        </p:tgtEl>
                                      </p:cBhvr>
                                    </p:animEffect>
                                  </p:childTnLst>
                                </p:cTn>
                              </p:par>
                              <p:par>
                                <p:cTn id="23" presetID="22" presetClass="entr" presetSubtype="2" fill="hold" nodeType="withEffect">
                                  <p:stCondLst>
                                    <p:cond delay="0"/>
                                  </p:stCondLst>
                                  <p:childTnLst>
                                    <p:set>
                                      <p:cBhvr>
                                        <p:cTn id="24" dur="1" fill="hold">
                                          <p:stCondLst>
                                            <p:cond delay="0"/>
                                          </p:stCondLst>
                                        </p:cTn>
                                        <p:tgtEl>
                                          <p:spTgt spid="50"/>
                                        </p:tgtEl>
                                        <p:attrNameLst>
                                          <p:attrName>style.visibility</p:attrName>
                                        </p:attrNameLst>
                                      </p:cBhvr>
                                      <p:to>
                                        <p:strVal val="visible"/>
                                      </p:to>
                                    </p:set>
                                    <p:animEffect transition="in" filter="wipe(right)">
                                      <p:cBhvr>
                                        <p:cTn id="25" dur="1000"/>
                                        <p:tgtEl>
                                          <p:spTgt spid="50"/>
                                        </p:tgtEl>
                                      </p:cBhvr>
                                    </p:animEffect>
                                  </p:childTnLst>
                                </p:cTn>
                              </p:par>
                              <p:par>
                                <p:cTn id="26" presetID="22" presetClass="entr" presetSubtype="2" fill="hold" nodeType="withEffect">
                                  <p:stCondLst>
                                    <p:cond delay="0"/>
                                  </p:stCondLst>
                                  <p:childTnLst>
                                    <p:set>
                                      <p:cBhvr>
                                        <p:cTn id="27" dur="1" fill="hold">
                                          <p:stCondLst>
                                            <p:cond delay="0"/>
                                          </p:stCondLst>
                                        </p:cTn>
                                        <p:tgtEl>
                                          <p:spTgt spid="51"/>
                                        </p:tgtEl>
                                        <p:attrNameLst>
                                          <p:attrName>style.visibility</p:attrName>
                                        </p:attrNameLst>
                                      </p:cBhvr>
                                      <p:to>
                                        <p:strVal val="visible"/>
                                      </p:to>
                                    </p:set>
                                    <p:animEffect transition="in" filter="wipe(right)">
                                      <p:cBhvr>
                                        <p:cTn id="28" dur="1000"/>
                                        <p:tgtEl>
                                          <p:spTgt spid="51"/>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2" fill="hold" nodeType="clickEffect">
                                  <p:stCondLst>
                                    <p:cond delay="0"/>
                                  </p:stCondLst>
                                  <p:childTnLst>
                                    <p:set>
                                      <p:cBhvr>
                                        <p:cTn id="32" dur="1" fill="hold">
                                          <p:stCondLst>
                                            <p:cond delay="0"/>
                                          </p:stCondLst>
                                        </p:cTn>
                                        <p:tgtEl>
                                          <p:spTgt spid="38"/>
                                        </p:tgtEl>
                                        <p:attrNameLst>
                                          <p:attrName>style.visibility</p:attrName>
                                        </p:attrNameLst>
                                      </p:cBhvr>
                                      <p:to>
                                        <p:strVal val="visible"/>
                                      </p:to>
                                    </p:set>
                                    <p:animEffect transition="in" filter="wipe(right)">
                                      <p:cBhvr>
                                        <p:cTn id="33" dur="1000"/>
                                        <p:tgtEl>
                                          <p:spTgt spid="38"/>
                                        </p:tgtEl>
                                      </p:cBhvr>
                                    </p:animEffect>
                                  </p:childTnLst>
                                </p:cTn>
                              </p:par>
                            </p:childTnLst>
                          </p:cTn>
                        </p:par>
                        <p:par>
                          <p:cTn id="34" fill="hold">
                            <p:stCondLst>
                              <p:cond delay="1000"/>
                            </p:stCondLst>
                            <p:childTnLst>
                              <p:par>
                                <p:cTn id="35" presetID="22" presetClass="entr" presetSubtype="2" fill="hold" grpId="0" nodeType="afterEffect">
                                  <p:stCondLst>
                                    <p:cond delay="0"/>
                                  </p:stCondLst>
                                  <p:childTnLst>
                                    <p:set>
                                      <p:cBhvr>
                                        <p:cTn id="36" dur="1" fill="hold">
                                          <p:stCondLst>
                                            <p:cond delay="0"/>
                                          </p:stCondLst>
                                        </p:cTn>
                                        <p:tgtEl>
                                          <p:spTgt spid="36"/>
                                        </p:tgtEl>
                                        <p:attrNameLst>
                                          <p:attrName>style.visibility</p:attrName>
                                        </p:attrNameLst>
                                      </p:cBhvr>
                                      <p:to>
                                        <p:strVal val="visible"/>
                                      </p:to>
                                    </p:set>
                                    <p:animEffect transition="in" filter="wipe(right)">
                                      <p:cBhvr>
                                        <p:cTn id="37" dur="1000"/>
                                        <p:tgtEl>
                                          <p:spTgt spid="36"/>
                                        </p:tgtEl>
                                      </p:cBhvr>
                                    </p:animEffect>
                                  </p:childTnLst>
                                </p:cTn>
                              </p:par>
                              <p:par>
                                <p:cTn id="38" presetID="22" presetClass="entr" presetSubtype="2" fill="hold" grpId="0" nodeType="withEffect">
                                  <p:stCondLst>
                                    <p:cond delay="0"/>
                                  </p:stCondLst>
                                  <p:childTnLst>
                                    <p:set>
                                      <p:cBhvr>
                                        <p:cTn id="39" dur="1" fill="hold">
                                          <p:stCondLst>
                                            <p:cond delay="0"/>
                                          </p:stCondLst>
                                        </p:cTn>
                                        <p:tgtEl>
                                          <p:spTgt spid="45"/>
                                        </p:tgtEl>
                                        <p:attrNameLst>
                                          <p:attrName>style.visibility</p:attrName>
                                        </p:attrNameLst>
                                      </p:cBhvr>
                                      <p:to>
                                        <p:strVal val="visible"/>
                                      </p:to>
                                    </p:set>
                                    <p:animEffect transition="in" filter="wipe(right)">
                                      <p:cBhvr>
                                        <p:cTn id="40" dur="1000"/>
                                        <p:tgtEl>
                                          <p:spTgt spid="45"/>
                                        </p:tgtEl>
                                      </p:cBhvr>
                                    </p:animEffect>
                                  </p:childTnLst>
                                </p:cTn>
                              </p:par>
                            </p:childTnLst>
                          </p:cTn>
                        </p:par>
                        <p:par>
                          <p:cTn id="41" fill="hold">
                            <p:stCondLst>
                              <p:cond delay="2000"/>
                            </p:stCondLst>
                            <p:childTnLst>
                              <p:par>
                                <p:cTn id="42" presetID="16" presetClass="entr" presetSubtype="21" fill="hold" grpId="0" nodeType="afterEffect">
                                  <p:stCondLst>
                                    <p:cond delay="0"/>
                                  </p:stCondLst>
                                  <p:childTnLst>
                                    <p:set>
                                      <p:cBhvr>
                                        <p:cTn id="43" dur="1" fill="hold">
                                          <p:stCondLst>
                                            <p:cond delay="0"/>
                                          </p:stCondLst>
                                        </p:cTn>
                                        <p:tgtEl>
                                          <p:spTgt spid="14"/>
                                        </p:tgtEl>
                                        <p:attrNameLst>
                                          <p:attrName>style.visibility</p:attrName>
                                        </p:attrNameLst>
                                      </p:cBhvr>
                                      <p:to>
                                        <p:strVal val="visible"/>
                                      </p:to>
                                    </p:set>
                                    <p:animEffect transition="in" filter="barn(inVertical)">
                                      <p:cBhvr>
                                        <p:cTn id="44" dur="500"/>
                                        <p:tgtEl>
                                          <p:spTgt spid="14"/>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8" fill="hold" grpId="0" nodeType="click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wipe(left)">
                                      <p:cBhvr>
                                        <p:cTn id="49" dur="1000"/>
                                        <p:tgtEl>
                                          <p:spTgt spid="23"/>
                                        </p:tgtEl>
                                      </p:cBhvr>
                                    </p:animEffect>
                                  </p:childTnLst>
                                </p:cTn>
                              </p:par>
                            </p:childTnLst>
                          </p:cTn>
                        </p:par>
                        <p:par>
                          <p:cTn id="50" fill="hold">
                            <p:stCondLst>
                              <p:cond delay="1000"/>
                            </p:stCondLst>
                            <p:childTnLst>
                              <p:par>
                                <p:cTn id="51" presetID="22" presetClass="entr" presetSubtype="4" fill="hold" grpId="0" nodeType="afterEffect">
                                  <p:stCondLst>
                                    <p:cond delay="0"/>
                                  </p:stCondLst>
                                  <p:childTnLst>
                                    <p:set>
                                      <p:cBhvr>
                                        <p:cTn id="52" dur="1" fill="hold">
                                          <p:stCondLst>
                                            <p:cond delay="0"/>
                                          </p:stCondLst>
                                        </p:cTn>
                                        <p:tgtEl>
                                          <p:spTgt spid="3"/>
                                        </p:tgtEl>
                                        <p:attrNameLst>
                                          <p:attrName>style.visibility</p:attrName>
                                        </p:attrNameLst>
                                      </p:cBhvr>
                                      <p:to>
                                        <p:strVal val="visible"/>
                                      </p:to>
                                    </p:set>
                                    <p:animEffect transition="in" filter="wipe(down)">
                                      <p:cBhvr>
                                        <p:cTn id="53" dur="1000"/>
                                        <p:tgtEl>
                                          <p:spTgt spid="3"/>
                                        </p:tgtEl>
                                      </p:cBhvr>
                                    </p:animEffect>
                                  </p:childTnLst>
                                </p:cTn>
                              </p:par>
                            </p:childTnLst>
                          </p:cTn>
                        </p:par>
                        <p:par>
                          <p:cTn id="54" fill="hold">
                            <p:stCondLst>
                              <p:cond delay="2000"/>
                            </p:stCondLst>
                            <p:childTnLst>
                              <p:par>
                                <p:cTn id="55" presetID="22" presetClass="entr" presetSubtype="2" fill="hold" grpId="0" nodeType="afterEffect">
                                  <p:stCondLst>
                                    <p:cond delay="0"/>
                                  </p:stCondLst>
                                  <p:childTnLst>
                                    <p:set>
                                      <p:cBhvr>
                                        <p:cTn id="56" dur="1" fill="hold">
                                          <p:stCondLst>
                                            <p:cond delay="0"/>
                                          </p:stCondLst>
                                        </p:cTn>
                                        <p:tgtEl>
                                          <p:spTgt spid="5"/>
                                        </p:tgtEl>
                                        <p:attrNameLst>
                                          <p:attrName>style.visibility</p:attrName>
                                        </p:attrNameLst>
                                      </p:cBhvr>
                                      <p:to>
                                        <p:strVal val="visible"/>
                                      </p:to>
                                    </p:set>
                                    <p:animEffect transition="in" filter="wipe(right)">
                                      <p:cBhvr>
                                        <p:cTn id="57" dur="1000"/>
                                        <p:tgtEl>
                                          <p:spTgt spid="5"/>
                                        </p:tgtEl>
                                      </p:cBhvr>
                                    </p:animEffect>
                                  </p:childTnLst>
                                </p:cTn>
                              </p:par>
                            </p:childTnLst>
                          </p:cTn>
                        </p:par>
                        <p:par>
                          <p:cTn id="58" fill="hold">
                            <p:stCondLst>
                              <p:cond delay="3000"/>
                            </p:stCondLst>
                            <p:childTnLst>
                              <p:par>
                                <p:cTn id="59" presetID="16" presetClass="entr" presetSubtype="37" fill="hold" grpId="0" nodeType="afterEffect">
                                  <p:stCondLst>
                                    <p:cond delay="0"/>
                                  </p:stCondLst>
                                  <p:childTnLst>
                                    <p:set>
                                      <p:cBhvr>
                                        <p:cTn id="60" dur="1" fill="hold">
                                          <p:stCondLst>
                                            <p:cond delay="0"/>
                                          </p:stCondLst>
                                        </p:cTn>
                                        <p:tgtEl>
                                          <p:spTgt spid="47"/>
                                        </p:tgtEl>
                                        <p:attrNameLst>
                                          <p:attrName>style.visibility</p:attrName>
                                        </p:attrNameLst>
                                      </p:cBhvr>
                                      <p:to>
                                        <p:strVal val="visible"/>
                                      </p:to>
                                    </p:set>
                                    <p:animEffect transition="in" filter="barn(outVertical)">
                                      <p:cBhvr>
                                        <p:cTn id="61" dur="10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6" grpId="0" animBg="1"/>
      <p:bldP spid="45" grpId="0" animBg="1"/>
      <p:bldP spid="46" grpId="0" animBg="1"/>
      <p:bldP spid="47" grpId="0"/>
      <p:bldP spid="14" grpId="0" animBg="1"/>
      <p:bldP spid="37" grpId="0" animBg="1"/>
      <p:bldP spid="3" grpId="0" animBg="1"/>
      <p:bldP spid="5" grpId="0" animBg="1"/>
      <p:bldP spid="23"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743271"/>
            <a:ext cx="9144000" cy="5642370"/>
          </a:xfrm>
          <a:prstGeom prst="rect">
            <a:avLst/>
          </a:prstGeom>
        </p:spPr>
      </p:pic>
      <p:sp>
        <p:nvSpPr>
          <p:cNvPr id="4" name="TextBox 3"/>
          <p:cNvSpPr txBox="1"/>
          <p:nvPr/>
        </p:nvSpPr>
        <p:spPr>
          <a:xfrm>
            <a:off x="118782" y="3038257"/>
            <a:ext cx="527709" cy="830997"/>
          </a:xfrm>
          <a:prstGeom prst="rect">
            <a:avLst/>
          </a:prstGeom>
          <a:noFill/>
        </p:spPr>
        <p:txBody>
          <a:bodyPr wrap="none" rtlCol="0">
            <a:spAutoFit/>
          </a:bodyPr>
          <a:lstStyle/>
          <a:p>
            <a:r>
              <a:rPr lang="en-US" sz="4800" dirty="0">
                <a:ln w="3175">
                  <a:solidFill>
                    <a:schemeClr val="tx1"/>
                  </a:solidFill>
                </a:ln>
                <a:solidFill>
                  <a:srgbClr val="FF0000"/>
                </a:solidFill>
                <a:latin typeface="BellCent NamNum BT" panose="020B0706020209030204" pitchFamily="34" charset="0"/>
              </a:rPr>
              <a:t>E</a:t>
            </a:r>
          </a:p>
        </p:txBody>
      </p:sp>
      <p:sp>
        <p:nvSpPr>
          <p:cNvPr id="5" name="TextBox 4"/>
          <p:cNvSpPr txBox="1"/>
          <p:nvPr/>
        </p:nvSpPr>
        <p:spPr>
          <a:xfrm>
            <a:off x="8444770" y="1966100"/>
            <a:ext cx="699230" cy="830997"/>
          </a:xfrm>
          <a:prstGeom prst="rect">
            <a:avLst/>
          </a:prstGeom>
          <a:noFill/>
        </p:spPr>
        <p:txBody>
          <a:bodyPr wrap="none" rtlCol="0">
            <a:spAutoFit/>
          </a:bodyPr>
          <a:lstStyle/>
          <a:p>
            <a:r>
              <a:rPr lang="en-US" sz="4800" dirty="0">
                <a:ln w="3175">
                  <a:solidFill>
                    <a:schemeClr val="tx1"/>
                  </a:solidFill>
                </a:ln>
                <a:solidFill>
                  <a:srgbClr val="FF0000"/>
                </a:solidFill>
                <a:latin typeface="BellCent NamNum BT" panose="020B0706020209030204" pitchFamily="34" charset="0"/>
              </a:rPr>
              <a:t>E’</a:t>
            </a:r>
          </a:p>
        </p:txBody>
      </p:sp>
      <p:sp>
        <p:nvSpPr>
          <p:cNvPr id="6" name="TextBox 5"/>
          <p:cNvSpPr txBox="1"/>
          <p:nvPr/>
        </p:nvSpPr>
        <p:spPr>
          <a:xfrm>
            <a:off x="0" y="0"/>
            <a:ext cx="1947615" cy="461665"/>
          </a:xfrm>
          <a:prstGeom prst="rect">
            <a:avLst/>
          </a:prstGeom>
          <a:noFill/>
        </p:spPr>
        <p:txBody>
          <a:bodyPr wrap="square" rtlCol="0">
            <a:spAutoFit/>
          </a:bodyPr>
          <a:lstStyle/>
          <a:p>
            <a:pPr lvl="0" algn="ctr">
              <a:defRPr/>
            </a:pPr>
            <a:r>
              <a:rPr lang="en-US" sz="2400" noProof="0" dirty="0">
                <a:ln w="3175">
                  <a:solidFill>
                    <a:prstClr val="black"/>
                  </a:solidFill>
                </a:ln>
                <a:solidFill>
                  <a:srgbClr val="FF0000"/>
                </a:solidFill>
                <a:latin typeface="Cheltenhm BT" panose="02040603050505020403" pitchFamily="18" charset="0"/>
              </a:rPr>
              <a:t>Juniata</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7" name="Rectangle 6"/>
          <p:cNvSpPr/>
          <p:nvPr/>
        </p:nvSpPr>
        <p:spPr>
          <a:xfrm>
            <a:off x="0" y="475716"/>
            <a:ext cx="9133151" cy="1200329"/>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SW to NE through Brocks Gap: note how the eastern derived Oswego wedge is at its thickest and at the same time prevents the thinning Juniata (and Tuscarora) formations from being deposited there. In areas where the Oswego is thickest, the Juniata is anomalously thin or absent. In these areas, the Oswego is likely equivalent to the Juniata. </a:t>
            </a:r>
          </a:p>
        </p:txBody>
      </p:sp>
      <p:sp>
        <p:nvSpPr>
          <p:cNvPr id="9" name="TextBox 8"/>
          <p:cNvSpPr txBox="1"/>
          <p:nvPr/>
        </p:nvSpPr>
        <p:spPr>
          <a:xfrm>
            <a:off x="5024385" y="2321665"/>
            <a:ext cx="508473" cy="400110"/>
          </a:xfrm>
          <a:prstGeom prst="rect">
            <a:avLst/>
          </a:prstGeom>
          <a:noFill/>
        </p:spPr>
        <p:txBody>
          <a:bodyPr wrap="none" rtlCol="0">
            <a:spAutoFit/>
          </a:bodyPr>
          <a:lstStyle/>
          <a:p>
            <a:r>
              <a:rPr lang="en-US" sz="2000" dirty="0">
                <a:ln w="3175">
                  <a:solidFill>
                    <a:schemeClr val="tx1"/>
                  </a:solidFill>
                </a:ln>
                <a:solidFill>
                  <a:srgbClr val="FF0000"/>
                </a:solidFill>
                <a:latin typeface="BellCent NamNum BT" panose="020B0706020209030204" pitchFamily="34" charset="0"/>
              </a:rPr>
              <a:t>BG</a:t>
            </a:r>
          </a:p>
        </p:txBody>
      </p:sp>
      <p:sp>
        <p:nvSpPr>
          <p:cNvPr id="10" name="Freeform 9"/>
          <p:cNvSpPr/>
          <p:nvPr/>
        </p:nvSpPr>
        <p:spPr>
          <a:xfrm>
            <a:off x="5340485" y="3015574"/>
            <a:ext cx="3443592" cy="1653703"/>
          </a:xfrm>
          <a:custGeom>
            <a:avLst/>
            <a:gdLst>
              <a:gd name="connsiteX0" fmla="*/ 145915 w 3443592"/>
              <a:gd name="connsiteY0" fmla="*/ 0 h 1653703"/>
              <a:gd name="connsiteX1" fmla="*/ 564204 w 3443592"/>
              <a:gd name="connsiteY1" fmla="*/ 155643 h 1653703"/>
              <a:gd name="connsiteX2" fmla="*/ 1449421 w 3443592"/>
              <a:gd name="connsiteY2" fmla="*/ 126460 h 1653703"/>
              <a:gd name="connsiteX3" fmla="*/ 3443592 w 3443592"/>
              <a:gd name="connsiteY3" fmla="*/ 768486 h 1653703"/>
              <a:gd name="connsiteX4" fmla="*/ 3424136 w 3443592"/>
              <a:gd name="connsiteY4" fmla="*/ 1653703 h 1653703"/>
              <a:gd name="connsiteX5" fmla="*/ 1400783 w 3443592"/>
              <a:gd name="connsiteY5" fmla="*/ 1429966 h 1653703"/>
              <a:gd name="connsiteX6" fmla="*/ 963038 w 3443592"/>
              <a:gd name="connsiteY6" fmla="*/ 1186775 h 1653703"/>
              <a:gd name="connsiteX7" fmla="*/ 1293779 w 3443592"/>
              <a:gd name="connsiteY7" fmla="*/ 1225686 h 1653703"/>
              <a:gd name="connsiteX8" fmla="*/ 894945 w 3443592"/>
              <a:gd name="connsiteY8" fmla="*/ 982494 h 1653703"/>
              <a:gd name="connsiteX9" fmla="*/ 1215958 w 3443592"/>
              <a:gd name="connsiteY9" fmla="*/ 1031132 h 1653703"/>
              <a:gd name="connsiteX10" fmla="*/ 690664 w 3443592"/>
              <a:gd name="connsiteY10" fmla="*/ 729575 h 1653703"/>
              <a:gd name="connsiteX11" fmla="*/ 953311 w 3443592"/>
              <a:gd name="connsiteY11" fmla="*/ 719847 h 1653703"/>
              <a:gd name="connsiteX12" fmla="*/ 0 w 3443592"/>
              <a:gd name="connsiteY12" fmla="*/ 145915 h 1653703"/>
              <a:gd name="connsiteX13" fmla="*/ 301558 w 3443592"/>
              <a:gd name="connsiteY13" fmla="*/ 175098 h 1653703"/>
              <a:gd name="connsiteX14" fmla="*/ 145915 w 3443592"/>
              <a:gd name="connsiteY14" fmla="*/ 0 h 1653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43592" h="1653703">
                <a:moveTo>
                  <a:pt x="145915" y="0"/>
                </a:moveTo>
                <a:lnTo>
                  <a:pt x="564204" y="155643"/>
                </a:lnTo>
                <a:lnTo>
                  <a:pt x="1449421" y="126460"/>
                </a:lnTo>
                <a:lnTo>
                  <a:pt x="3443592" y="768486"/>
                </a:lnTo>
                <a:lnTo>
                  <a:pt x="3424136" y="1653703"/>
                </a:lnTo>
                <a:lnTo>
                  <a:pt x="1400783" y="1429966"/>
                </a:lnTo>
                <a:lnTo>
                  <a:pt x="963038" y="1186775"/>
                </a:lnTo>
                <a:lnTo>
                  <a:pt x="1293779" y="1225686"/>
                </a:lnTo>
                <a:lnTo>
                  <a:pt x="894945" y="982494"/>
                </a:lnTo>
                <a:lnTo>
                  <a:pt x="1215958" y="1031132"/>
                </a:lnTo>
                <a:lnTo>
                  <a:pt x="690664" y="729575"/>
                </a:lnTo>
                <a:lnTo>
                  <a:pt x="953311" y="719847"/>
                </a:lnTo>
                <a:lnTo>
                  <a:pt x="0" y="145915"/>
                </a:lnTo>
                <a:lnTo>
                  <a:pt x="301558" y="175098"/>
                </a:lnTo>
                <a:lnTo>
                  <a:pt x="145915" y="0"/>
                </a:lnTo>
                <a:close/>
              </a:path>
            </a:pathLst>
          </a:custGeom>
          <a:solidFill>
            <a:schemeClr val="accent2">
              <a:lumMod val="60000"/>
              <a:lumOff val="40000"/>
              <a:alpha val="4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2208179" y="3103123"/>
            <a:ext cx="2626468" cy="1391056"/>
          </a:xfrm>
          <a:custGeom>
            <a:avLst/>
            <a:gdLst>
              <a:gd name="connsiteX0" fmla="*/ 0 w 2626468"/>
              <a:gd name="connsiteY0" fmla="*/ 1391056 h 1391056"/>
              <a:gd name="connsiteX1" fmla="*/ 408561 w 2626468"/>
              <a:gd name="connsiteY1" fmla="*/ 933856 h 1391056"/>
              <a:gd name="connsiteX2" fmla="*/ 126459 w 2626468"/>
              <a:gd name="connsiteY2" fmla="*/ 1099226 h 1391056"/>
              <a:gd name="connsiteX3" fmla="*/ 573932 w 2626468"/>
              <a:gd name="connsiteY3" fmla="*/ 583660 h 1391056"/>
              <a:gd name="connsiteX4" fmla="*/ 2373549 w 2626468"/>
              <a:gd name="connsiteY4" fmla="*/ 0 h 1391056"/>
              <a:gd name="connsiteX5" fmla="*/ 2013625 w 2626468"/>
              <a:gd name="connsiteY5" fmla="*/ 243192 h 1391056"/>
              <a:gd name="connsiteX6" fmla="*/ 2344366 w 2626468"/>
              <a:gd name="connsiteY6" fmla="*/ 107005 h 1391056"/>
              <a:gd name="connsiteX7" fmla="*/ 2081719 w 2626468"/>
              <a:gd name="connsiteY7" fmla="*/ 291830 h 1391056"/>
              <a:gd name="connsiteX8" fmla="*/ 1867710 w 2626468"/>
              <a:gd name="connsiteY8" fmla="*/ 389107 h 1391056"/>
              <a:gd name="connsiteX9" fmla="*/ 2140085 w 2626468"/>
              <a:gd name="connsiteY9" fmla="*/ 398834 h 1391056"/>
              <a:gd name="connsiteX10" fmla="*/ 2626468 w 2626468"/>
              <a:gd name="connsiteY10" fmla="*/ 155643 h 1391056"/>
              <a:gd name="connsiteX11" fmla="*/ 1167319 w 2626468"/>
              <a:gd name="connsiteY11" fmla="*/ 982494 h 1391056"/>
              <a:gd name="connsiteX12" fmla="*/ 1371600 w 2626468"/>
              <a:gd name="connsiteY12" fmla="*/ 982494 h 1391056"/>
              <a:gd name="connsiteX13" fmla="*/ 564204 w 2626468"/>
              <a:gd name="connsiteY13" fmla="*/ 1342417 h 1391056"/>
              <a:gd name="connsiteX14" fmla="*/ 0 w 2626468"/>
              <a:gd name="connsiteY14" fmla="*/ 1391056 h 1391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626468" h="1391056">
                <a:moveTo>
                  <a:pt x="0" y="1391056"/>
                </a:moveTo>
                <a:lnTo>
                  <a:pt x="408561" y="933856"/>
                </a:lnTo>
                <a:lnTo>
                  <a:pt x="126459" y="1099226"/>
                </a:lnTo>
                <a:lnTo>
                  <a:pt x="573932" y="583660"/>
                </a:lnTo>
                <a:lnTo>
                  <a:pt x="2373549" y="0"/>
                </a:lnTo>
                <a:lnTo>
                  <a:pt x="2013625" y="243192"/>
                </a:lnTo>
                <a:lnTo>
                  <a:pt x="2344366" y="107005"/>
                </a:lnTo>
                <a:lnTo>
                  <a:pt x="2081719" y="291830"/>
                </a:lnTo>
                <a:lnTo>
                  <a:pt x="1867710" y="389107"/>
                </a:lnTo>
                <a:lnTo>
                  <a:pt x="2140085" y="398834"/>
                </a:lnTo>
                <a:lnTo>
                  <a:pt x="2626468" y="155643"/>
                </a:lnTo>
                <a:lnTo>
                  <a:pt x="1167319" y="982494"/>
                </a:lnTo>
                <a:lnTo>
                  <a:pt x="1371600" y="982494"/>
                </a:lnTo>
                <a:lnTo>
                  <a:pt x="564204" y="1342417"/>
                </a:lnTo>
                <a:lnTo>
                  <a:pt x="0" y="1391056"/>
                </a:lnTo>
                <a:close/>
              </a:path>
            </a:pathLst>
          </a:custGeom>
          <a:solidFill>
            <a:schemeClr val="accent2">
              <a:lumMod val="60000"/>
              <a:lumOff val="40000"/>
              <a:alpha val="4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2"/>
          <p:cNvSpPr/>
          <p:nvPr/>
        </p:nvSpPr>
        <p:spPr>
          <a:xfrm>
            <a:off x="1293779" y="2928026"/>
            <a:ext cx="7461115" cy="2723744"/>
          </a:xfrm>
          <a:custGeom>
            <a:avLst/>
            <a:gdLst>
              <a:gd name="connsiteX0" fmla="*/ 3939702 w 7461115"/>
              <a:gd name="connsiteY0" fmla="*/ 0 h 2723744"/>
              <a:gd name="connsiteX1" fmla="*/ 4221804 w 7461115"/>
              <a:gd name="connsiteY1" fmla="*/ 87548 h 2723744"/>
              <a:gd name="connsiteX2" fmla="*/ 4357991 w 7461115"/>
              <a:gd name="connsiteY2" fmla="*/ 243191 h 2723744"/>
              <a:gd name="connsiteX3" fmla="*/ 4007795 w 7461115"/>
              <a:gd name="connsiteY3" fmla="*/ 214008 h 2723744"/>
              <a:gd name="connsiteX4" fmla="*/ 5019472 w 7461115"/>
              <a:gd name="connsiteY4" fmla="*/ 826851 h 2723744"/>
              <a:gd name="connsiteX5" fmla="*/ 4717915 w 7461115"/>
              <a:gd name="connsiteY5" fmla="*/ 807395 h 2723744"/>
              <a:gd name="connsiteX6" fmla="*/ 5233481 w 7461115"/>
              <a:gd name="connsiteY6" fmla="*/ 1099225 h 2723744"/>
              <a:gd name="connsiteX7" fmla="*/ 4931923 w 7461115"/>
              <a:gd name="connsiteY7" fmla="*/ 1070042 h 2723744"/>
              <a:gd name="connsiteX8" fmla="*/ 5330757 w 7461115"/>
              <a:gd name="connsiteY8" fmla="*/ 1313234 h 2723744"/>
              <a:gd name="connsiteX9" fmla="*/ 5077838 w 7461115"/>
              <a:gd name="connsiteY9" fmla="*/ 1303506 h 2723744"/>
              <a:gd name="connsiteX10" fmla="*/ 5447489 w 7461115"/>
              <a:gd name="connsiteY10" fmla="*/ 1536970 h 2723744"/>
              <a:gd name="connsiteX11" fmla="*/ 7461115 w 7461115"/>
              <a:gd name="connsiteY11" fmla="*/ 1780161 h 2723744"/>
              <a:gd name="connsiteX12" fmla="*/ 7431932 w 7461115"/>
              <a:gd name="connsiteY12" fmla="*/ 1926076 h 2723744"/>
              <a:gd name="connsiteX13" fmla="*/ 5447489 w 7461115"/>
              <a:gd name="connsiteY13" fmla="*/ 2519463 h 2723744"/>
              <a:gd name="connsiteX14" fmla="*/ 4523361 w 7461115"/>
              <a:gd name="connsiteY14" fmla="*/ 2548646 h 2723744"/>
              <a:gd name="connsiteX15" fmla="*/ 3939702 w 7461115"/>
              <a:gd name="connsiteY15" fmla="*/ 2723744 h 2723744"/>
              <a:gd name="connsiteX16" fmla="*/ 2937753 w 7461115"/>
              <a:gd name="connsiteY16" fmla="*/ 2149812 h 2723744"/>
              <a:gd name="connsiteX17" fmla="*/ 1449421 w 7461115"/>
              <a:gd name="connsiteY17" fmla="*/ 1984442 h 2723744"/>
              <a:gd name="connsiteX18" fmla="*/ 0 w 7461115"/>
              <a:gd name="connsiteY18" fmla="*/ 1420238 h 2723744"/>
              <a:gd name="connsiteX19" fmla="*/ 836578 w 7461115"/>
              <a:gd name="connsiteY19" fmla="*/ 1566153 h 2723744"/>
              <a:gd name="connsiteX20" fmla="*/ 1566153 w 7461115"/>
              <a:gd name="connsiteY20" fmla="*/ 1488331 h 2723744"/>
              <a:gd name="connsiteX21" fmla="*/ 2295727 w 7461115"/>
              <a:gd name="connsiteY21" fmla="*/ 1118680 h 2723744"/>
              <a:gd name="connsiteX22" fmla="*/ 2052536 w 7461115"/>
              <a:gd name="connsiteY22" fmla="*/ 1177046 h 2723744"/>
              <a:gd name="connsiteX23" fmla="*/ 3570051 w 7461115"/>
              <a:gd name="connsiteY23" fmla="*/ 311285 h 2723744"/>
              <a:gd name="connsiteX24" fmla="*/ 3443591 w 7461115"/>
              <a:gd name="connsiteY24" fmla="*/ 321012 h 2723744"/>
              <a:gd name="connsiteX25" fmla="*/ 3939702 w 7461115"/>
              <a:gd name="connsiteY25" fmla="*/ 0 h 272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61115" h="2723744">
                <a:moveTo>
                  <a:pt x="3939702" y="0"/>
                </a:moveTo>
                <a:lnTo>
                  <a:pt x="4221804" y="87548"/>
                </a:lnTo>
                <a:lnTo>
                  <a:pt x="4357991" y="243191"/>
                </a:lnTo>
                <a:lnTo>
                  <a:pt x="4007795" y="214008"/>
                </a:lnTo>
                <a:lnTo>
                  <a:pt x="5019472" y="826851"/>
                </a:lnTo>
                <a:lnTo>
                  <a:pt x="4717915" y="807395"/>
                </a:lnTo>
                <a:lnTo>
                  <a:pt x="5233481" y="1099225"/>
                </a:lnTo>
                <a:lnTo>
                  <a:pt x="4931923" y="1070042"/>
                </a:lnTo>
                <a:lnTo>
                  <a:pt x="5330757" y="1313234"/>
                </a:lnTo>
                <a:lnTo>
                  <a:pt x="5077838" y="1303506"/>
                </a:lnTo>
                <a:lnTo>
                  <a:pt x="5447489" y="1536970"/>
                </a:lnTo>
                <a:lnTo>
                  <a:pt x="7461115" y="1780161"/>
                </a:lnTo>
                <a:lnTo>
                  <a:pt x="7431932" y="1926076"/>
                </a:lnTo>
                <a:lnTo>
                  <a:pt x="5447489" y="2519463"/>
                </a:lnTo>
                <a:lnTo>
                  <a:pt x="4523361" y="2548646"/>
                </a:lnTo>
                <a:lnTo>
                  <a:pt x="3939702" y="2723744"/>
                </a:lnTo>
                <a:lnTo>
                  <a:pt x="2937753" y="2149812"/>
                </a:lnTo>
                <a:lnTo>
                  <a:pt x="1449421" y="1984442"/>
                </a:lnTo>
                <a:lnTo>
                  <a:pt x="0" y="1420238"/>
                </a:lnTo>
                <a:lnTo>
                  <a:pt x="836578" y="1566153"/>
                </a:lnTo>
                <a:lnTo>
                  <a:pt x="1566153" y="1488331"/>
                </a:lnTo>
                <a:lnTo>
                  <a:pt x="2295727" y="1118680"/>
                </a:lnTo>
                <a:lnTo>
                  <a:pt x="2052536" y="1177046"/>
                </a:lnTo>
                <a:lnTo>
                  <a:pt x="3570051" y="311285"/>
                </a:lnTo>
                <a:lnTo>
                  <a:pt x="3443591" y="321012"/>
                </a:lnTo>
                <a:lnTo>
                  <a:pt x="3939702" y="0"/>
                </a:lnTo>
                <a:close/>
              </a:path>
            </a:pathLst>
          </a:custGeom>
          <a:solidFill>
            <a:schemeClr val="accent6">
              <a:lumMod val="60000"/>
              <a:lumOff val="40000"/>
              <a:alpha val="3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2661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910406" y="0"/>
            <a:ext cx="5323189" cy="6858000"/>
          </a:xfrm>
          <a:prstGeom prst="rect">
            <a:avLst/>
          </a:prstGeom>
        </p:spPr>
      </p:pic>
      <p:pic>
        <p:nvPicPr>
          <p:cNvPr id="4" name="Picture 3"/>
          <p:cNvPicPr>
            <a:picLocks noChangeAspect="1"/>
          </p:cNvPicPr>
          <p:nvPr/>
        </p:nvPicPr>
        <p:blipFill>
          <a:blip r:embed="rId3"/>
          <a:stretch>
            <a:fillRect/>
          </a:stretch>
        </p:blipFill>
        <p:spPr>
          <a:xfrm>
            <a:off x="-1" y="0"/>
            <a:ext cx="1841049" cy="2375647"/>
          </a:xfrm>
          <a:prstGeom prst="rect">
            <a:avLst/>
          </a:prstGeom>
        </p:spPr>
      </p:pic>
    </p:spTree>
    <p:extLst>
      <p:ext uri="{BB962C8B-B14F-4D97-AF65-F5344CB8AC3E}">
        <p14:creationId xmlns:p14="http://schemas.microsoft.com/office/powerpoint/2010/main" val="4139189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339325" y="0"/>
            <a:ext cx="4465351" cy="6858000"/>
          </a:xfrm>
          <a:prstGeom prst="rect">
            <a:avLst/>
          </a:prstGeom>
        </p:spPr>
      </p:pic>
      <p:pic>
        <p:nvPicPr>
          <p:cNvPr id="4" name="Picture 3"/>
          <p:cNvPicPr>
            <a:picLocks noChangeAspect="1"/>
          </p:cNvPicPr>
          <p:nvPr/>
        </p:nvPicPr>
        <p:blipFill>
          <a:blip r:embed="rId3"/>
          <a:stretch>
            <a:fillRect/>
          </a:stretch>
        </p:blipFill>
        <p:spPr>
          <a:xfrm>
            <a:off x="-1" y="0"/>
            <a:ext cx="1841049" cy="2375647"/>
          </a:xfrm>
          <a:prstGeom prst="rect">
            <a:avLst/>
          </a:prstGeom>
        </p:spPr>
      </p:pic>
    </p:spTree>
    <p:extLst>
      <p:ext uri="{BB962C8B-B14F-4D97-AF65-F5344CB8AC3E}">
        <p14:creationId xmlns:p14="http://schemas.microsoft.com/office/powerpoint/2010/main" val="1430970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FFFF00">
            <a:alpha val="49000"/>
          </a:srgbClr>
        </a:solidFill>
        <a:effectLst/>
      </p:bgPr>
    </p:bg>
    <p:spTree>
      <p:nvGrpSpPr>
        <p:cNvPr id="1" name=""/>
        <p:cNvGrpSpPr/>
        <p:nvPr/>
      </p:nvGrpSpPr>
      <p:grpSpPr>
        <a:xfrm>
          <a:off x="0" y="0"/>
          <a:ext cx="0" cy="0"/>
          <a:chOff x="0" y="0"/>
          <a:chExt cx="0" cy="0"/>
        </a:xfrm>
      </p:grpSpPr>
      <p:sp>
        <p:nvSpPr>
          <p:cNvPr id="13" name="TextBox 12"/>
          <p:cNvSpPr txBox="1"/>
          <p:nvPr/>
        </p:nvSpPr>
        <p:spPr>
          <a:xfrm>
            <a:off x="962025" y="267224"/>
            <a:ext cx="7219950"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w="3175">
                  <a:solidFill>
                    <a:prstClr val="black"/>
                  </a:solidFill>
                </a:ln>
                <a:solidFill>
                  <a:srgbClr val="FF0000"/>
                </a:solidFill>
                <a:effectLst/>
                <a:uLnTx/>
                <a:uFillTx/>
                <a:latin typeface="Britannic Bold" panose="020B0903060703020204" pitchFamily="34" charset="0"/>
                <a:ea typeface="+mn-ea"/>
                <a:cs typeface="+mn-cs"/>
              </a:rPr>
              <a:t>Juniata-Tuscarora Transition</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6300" y="1582068"/>
            <a:ext cx="7851401" cy="5234267"/>
          </a:xfrm>
          <a:prstGeom prst="rect">
            <a:avLst/>
          </a:prstGeom>
        </p:spPr>
      </p:pic>
      <p:sp>
        <p:nvSpPr>
          <p:cNvPr id="7" name="TextBox 6"/>
          <p:cNvSpPr txBox="1"/>
          <p:nvPr/>
        </p:nvSpPr>
        <p:spPr>
          <a:xfrm>
            <a:off x="12327" y="975110"/>
            <a:ext cx="4559673"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rPr>
              <a:t>Moving up section and up the road</a:t>
            </a:r>
          </a:p>
        </p:txBody>
      </p:sp>
    </p:spTree>
    <p:extLst>
      <p:ext uri="{BB962C8B-B14F-4D97-AF65-F5344CB8AC3E}">
        <p14:creationId xmlns:p14="http://schemas.microsoft.com/office/powerpoint/2010/main" val="2259294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7" grpId="0"/>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Rectangle 2"/>
          <p:cNvSpPr/>
          <p:nvPr/>
        </p:nvSpPr>
        <p:spPr>
          <a:xfrm>
            <a:off x="289934" y="285690"/>
            <a:ext cx="4009923" cy="400110"/>
          </a:xfrm>
          <a:prstGeom prst="rect">
            <a:avLst/>
          </a:prstGeom>
          <a:noFill/>
        </p:spPr>
        <p:txBody>
          <a:bodyPr wrap="square">
            <a:spAutoFit/>
          </a:bodyPr>
          <a:lstStyle/>
          <a:p>
            <a:r>
              <a:rPr lang="en-US" sz="2000" i="1" dirty="0">
                <a:latin typeface="Cheltenhm BT" panose="02040603050505020403" pitchFamily="18" charset="0"/>
              </a:rPr>
              <a:t>Red shales and sandstones in a FUS</a:t>
            </a:r>
          </a:p>
        </p:txBody>
      </p:sp>
      <p:sp>
        <p:nvSpPr>
          <p:cNvPr id="4" name="Isosceles Triangle 3"/>
          <p:cNvSpPr/>
          <p:nvPr/>
        </p:nvSpPr>
        <p:spPr>
          <a:xfrm rot="1789883">
            <a:off x="2160963" y="2217936"/>
            <a:ext cx="251003" cy="1609734"/>
          </a:xfrm>
          <a:prstGeom prst="triangle">
            <a:avLst>
              <a:gd name="adj" fmla="val 44994"/>
            </a:avLst>
          </a:prstGeom>
          <a:solidFill>
            <a:srgbClr val="FFFF00">
              <a:alpha val="62000"/>
            </a:srgb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6552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par>
                          <p:cTn id="8" fill="hold">
                            <p:stCondLst>
                              <p:cond delay="1000"/>
                            </p:stCondLst>
                            <p:childTnLst>
                              <p:par>
                                <p:cTn id="9" presetID="22" presetClass="entr" presetSubtype="4"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down)">
                                      <p:cBhvr>
                                        <p:cTn id="11"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b="12656"/>
          <a:stretch/>
        </p:blipFill>
        <p:spPr>
          <a:xfrm>
            <a:off x="0" y="1533525"/>
            <a:ext cx="9144000" cy="5324475"/>
          </a:xfrm>
          <a:prstGeom prst="rect">
            <a:avLst/>
          </a:prstGeom>
        </p:spPr>
      </p:pic>
      <p:sp>
        <p:nvSpPr>
          <p:cNvPr id="3" name="Rectangle 2"/>
          <p:cNvSpPr/>
          <p:nvPr/>
        </p:nvSpPr>
        <p:spPr>
          <a:xfrm>
            <a:off x="85724" y="133290"/>
            <a:ext cx="7067551" cy="400110"/>
          </a:xfrm>
          <a:prstGeom prst="rect">
            <a:avLst/>
          </a:prstGeom>
          <a:noFill/>
        </p:spPr>
        <p:txBody>
          <a:bodyPr wrap="square">
            <a:spAutoFit/>
          </a:bodyPr>
          <a:lstStyle/>
          <a:p>
            <a:pPr marL="342900" indent="-342900">
              <a:buFont typeface="Arial" panose="020B0604020202020204" pitchFamily="34" charset="0"/>
              <a:buChar char="•"/>
            </a:pPr>
            <a:r>
              <a:rPr lang="en-US" sz="2000" i="1" dirty="0">
                <a:latin typeface="Cheltenhm BT" panose="02040603050505020403" pitchFamily="18" charset="0"/>
              </a:rPr>
              <a:t>Sandstones amalgamating, shales disappearing, sand now quartz rich</a:t>
            </a:r>
          </a:p>
        </p:txBody>
      </p:sp>
      <p:sp>
        <p:nvSpPr>
          <p:cNvPr id="4" name="Rectangle 3"/>
          <p:cNvSpPr/>
          <p:nvPr/>
        </p:nvSpPr>
        <p:spPr>
          <a:xfrm>
            <a:off x="6791325" y="947707"/>
            <a:ext cx="1552576" cy="400110"/>
          </a:xfrm>
          <a:prstGeom prst="rect">
            <a:avLst/>
          </a:prstGeom>
          <a:noFill/>
        </p:spPr>
        <p:txBody>
          <a:bodyPr wrap="square">
            <a:spAutoFit/>
          </a:bodyPr>
          <a:lstStyle/>
          <a:p>
            <a:pPr marL="342900" indent="-342900">
              <a:buFont typeface="Arial" panose="020B0604020202020204" pitchFamily="34" charset="0"/>
              <a:buChar char="•"/>
            </a:pPr>
            <a:r>
              <a:rPr lang="en-US" sz="2000" i="1" u="sng" dirty="0" err="1">
                <a:latin typeface="Cheltenhm BT" panose="02040603050505020403" pitchFamily="18" charset="0"/>
              </a:rPr>
              <a:t>Skolithus</a:t>
            </a:r>
            <a:endParaRPr lang="en-US" sz="2000" i="1" u="sng" dirty="0">
              <a:latin typeface="Cheltenhm BT" panose="02040603050505020403" pitchFamily="18" charset="0"/>
            </a:endParaRPr>
          </a:p>
        </p:txBody>
      </p:sp>
      <p:cxnSp>
        <p:nvCxnSpPr>
          <p:cNvPr id="5" name="Straight Connector 4"/>
          <p:cNvCxnSpPr>
            <a:stCxn id="4" idx="2"/>
          </p:cNvCxnSpPr>
          <p:nvPr/>
        </p:nvCxnSpPr>
        <p:spPr>
          <a:xfrm>
            <a:off x="7567613" y="1347817"/>
            <a:ext cx="0" cy="2595534"/>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1189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ipe(left)">
                                      <p:cBhvr>
                                        <p:cTn id="10" dur="1000"/>
                                        <p:tgtEl>
                                          <p:spTgt spid="4"/>
                                        </p:tgtEl>
                                      </p:cBhvr>
                                    </p:animEffect>
                                  </p:childTnLst>
                                </p:cTn>
                              </p:par>
                            </p:childTnLst>
                          </p:cTn>
                        </p:par>
                        <p:par>
                          <p:cTn id="11" fill="hold">
                            <p:stCondLst>
                              <p:cond delay="1000"/>
                            </p:stCondLst>
                            <p:childTnLst>
                              <p:par>
                                <p:cTn id="12" presetID="22" presetClass="entr" presetSubtype="1"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up)">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b="10468"/>
          <a:stretch/>
        </p:blipFill>
        <p:spPr>
          <a:xfrm>
            <a:off x="0" y="1400175"/>
            <a:ext cx="9144000" cy="5457825"/>
          </a:xfrm>
          <a:prstGeom prst="rect">
            <a:avLst/>
          </a:prstGeom>
        </p:spPr>
      </p:pic>
      <p:sp>
        <p:nvSpPr>
          <p:cNvPr id="3" name="Rectangle 2"/>
          <p:cNvSpPr/>
          <p:nvPr/>
        </p:nvSpPr>
        <p:spPr>
          <a:xfrm>
            <a:off x="85724" y="133290"/>
            <a:ext cx="4533901" cy="1015663"/>
          </a:xfrm>
          <a:prstGeom prst="rect">
            <a:avLst/>
          </a:prstGeom>
          <a:noFill/>
        </p:spPr>
        <p:txBody>
          <a:bodyPr wrap="square">
            <a:spAutoFit/>
          </a:bodyPr>
          <a:lstStyle/>
          <a:p>
            <a:pPr marL="342900" indent="-342900">
              <a:buFont typeface="Arial" panose="020B0604020202020204" pitchFamily="34" charset="0"/>
              <a:buChar char="•"/>
            </a:pPr>
            <a:r>
              <a:rPr lang="en-US" sz="2000" i="1" dirty="0">
                <a:latin typeface="Cheltenhm BT" panose="02040603050505020403" pitchFamily="18" charset="0"/>
              </a:rPr>
              <a:t>Sandstones amalgamating,</a:t>
            </a:r>
          </a:p>
          <a:p>
            <a:pPr marL="342900" indent="-342900">
              <a:buFont typeface="Arial" panose="020B0604020202020204" pitchFamily="34" charset="0"/>
              <a:buChar char="•"/>
            </a:pPr>
            <a:r>
              <a:rPr lang="en-US" sz="2000" i="1" dirty="0">
                <a:latin typeface="Cheltenhm BT" panose="02040603050505020403" pitchFamily="18" charset="0"/>
              </a:rPr>
              <a:t>Red shales disappearing</a:t>
            </a:r>
          </a:p>
          <a:p>
            <a:pPr marL="342900" indent="-342900">
              <a:buFont typeface="Arial" panose="020B0604020202020204" pitchFamily="34" charset="0"/>
              <a:buChar char="•"/>
            </a:pPr>
            <a:r>
              <a:rPr lang="en-US" sz="2000" i="1" dirty="0">
                <a:latin typeface="Cheltenhm BT" panose="02040603050505020403" pitchFamily="18" charset="0"/>
              </a:rPr>
              <a:t>Sand now clean, white, quartz rich</a:t>
            </a:r>
          </a:p>
        </p:txBody>
      </p:sp>
      <p:sp>
        <p:nvSpPr>
          <p:cNvPr id="4" name="Rectangle 3"/>
          <p:cNvSpPr/>
          <p:nvPr/>
        </p:nvSpPr>
        <p:spPr>
          <a:xfrm>
            <a:off x="7019925" y="895320"/>
            <a:ext cx="2124075" cy="400110"/>
          </a:xfrm>
          <a:prstGeom prst="rect">
            <a:avLst/>
          </a:prstGeom>
          <a:noFill/>
        </p:spPr>
        <p:txBody>
          <a:bodyPr wrap="square">
            <a:spAutoFit/>
          </a:bodyPr>
          <a:lstStyle/>
          <a:p>
            <a:pPr marL="342900" indent="-342900">
              <a:buFont typeface="Arial" panose="020B0604020202020204" pitchFamily="34" charset="0"/>
              <a:buChar char="•"/>
            </a:pPr>
            <a:r>
              <a:rPr lang="en-US" sz="2000" i="1" dirty="0">
                <a:latin typeface="Cheltenhm BT" panose="02040603050505020403" pitchFamily="18" charset="0"/>
              </a:rPr>
              <a:t>Tuscarora Fm.</a:t>
            </a:r>
          </a:p>
        </p:txBody>
      </p:sp>
      <p:cxnSp>
        <p:nvCxnSpPr>
          <p:cNvPr id="5" name="Straight Connector 4"/>
          <p:cNvCxnSpPr>
            <a:stCxn id="9" idx="2"/>
          </p:cNvCxnSpPr>
          <p:nvPr/>
        </p:nvCxnSpPr>
        <p:spPr>
          <a:xfrm flipH="1">
            <a:off x="5869858" y="1295430"/>
            <a:ext cx="11829" cy="3089757"/>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9" name="Rectangle 8"/>
          <p:cNvSpPr/>
          <p:nvPr/>
        </p:nvSpPr>
        <p:spPr>
          <a:xfrm>
            <a:off x="5105399" y="895320"/>
            <a:ext cx="1552576" cy="400110"/>
          </a:xfrm>
          <a:prstGeom prst="rect">
            <a:avLst/>
          </a:prstGeom>
          <a:noFill/>
        </p:spPr>
        <p:txBody>
          <a:bodyPr wrap="square">
            <a:spAutoFit/>
          </a:bodyPr>
          <a:lstStyle/>
          <a:p>
            <a:pPr marL="342900" indent="-342900">
              <a:buFont typeface="Arial" panose="020B0604020202020204" pitchFamily="34" charset="0"/>
              <a:buChar char="•"/>
            </a:pPr>
            <a:r>
              <a:rPr lang="en-US" sz="2000" i="1" u="sng" dirty="0" err="1">
                <a:latin typeface="Cheltenhm BT" panose="02040603050505020403" pitchFamily="18" charset="0"/>
              </a:rPr>
              <a:t>Skolithus</a:t>
            </a:r>
            <a:endParaRPr lang="en-US" sz="2000" i="1" u="sng" dirty="0">
              <a:latin typeface="Cheltenhm BT" panose="02040603050505020403" pitchFamily="18" charset="0"/>
            </a:endParaRPr>
          </a:p>
        </p:txBody>
      </p:sp>
    </p:spTree>
    <p:extLst>
      <p:ext uri="{BB962C8B-B14F-4D97-AF65-F5344CB8AC3E}">
        <p14:creationId xmlns:p14="http://schemas.microsoft.com/office/powerpoint/2010/main" val="2730860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1000"/>
                                        <p:tgtEl>
                                          <p:spTgt spid="3">
                                            <p:txEl>
                                              <p:pRg st="0" end="0"/>
                                            </p:txEl>
                                          </p:spTgt>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wipe(left)">
                                      <p:cBhvr>
                                        <p:cTn id="11" dur="1000"/>
                                        <p:tgtEl>
                                          <p:spTgt spid="3">
                                            <p:txEl>
                                              <p:pRg st="1" end="1"/>
                                            </p:txEl>
                                          </p:spTgt>
                                        </p:tgtEl>
                                      </p:cBhvr>
                                    </p:animEffect>
                                  </p:childTnLst>
                                </p:cTn>
                              </p:par>
                            </p:childTnLst>
                          </p:cTn>
                        </p:par>
                        <p:par>
                          <p:cTn id="12" fill="hold">
                            <p:stCondLst>
                              <p:cond delay="2000"/>
                            </p:stCondLst>
                            <p:childTnLst>
                              <p:par>
                                <p:cTn id="13" presetID="22" presetClass="entr" presetSubtype="8"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left)">
                                      <p:cBhvr>
                                        <p:cTn id="15" dur="1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left)">
                                      <p:cBhvr>
                                        <p:cTn id="20" dur="1000"/>
                                        <p:tgtEl>
                                          <p:spTgt spid="9"/>
                                        </p:tgtEl>
                                      </p:cBhvr>
                                    </p:animEffect>
                                  </p:childTnLst>
                                </p:cTn>
                              </p:par>
                            </p:childTnLst>
                          </p:cTn>
                        </p:par>
                        <p:par>
                          <p:cTn id="21" fill="hold">
                            <p:stCondLst>
                              <p:cond delay="1000"/>
                            </p:stCondLst>
                            <p:childTnLst>
                              <p:par>
                                <p:cTn id="22" presetID="22" presetClass="entr" presetSubtype="1" fill="hold" nodeType="after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ipe(up)">
                                      <p:cBhvr>
                                        <p:cTn id="24" dur="10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wipe(left)">
                                      <p:cBhvr>
                                        <p:cTn id="2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9"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FFFF00">
            <a:alpha val="49000"/>
          </a:srgbClr>
        </a:solidFill>
        <a:effectLst/>
      </p:bgPr>
    </p:bg>
    <p:spTree>
      <p:nvGrpSpPr>
        <p:cNvPr id="1" name=""/>
        <p:cNvGrpSpPr/>
        <p:nvPr/>
      </p:nvGrpSpPr>
      <p:grpSpPr>
        <a:xfrm>
          <a:off x="0" y="0"/>
          <a:ext cx="0" cy="0"/>
          <a:chOff x="0" y="0"/>
          <a:chExt cx="0" cy="0"/>
        </a:xfrm>
      </p:grpSpPr>
      <p:sp>
        <p:nvSpPr>
          <p:cNvPr id="13" name="TextBox 12"/>
          <p:cNvSpPr txBox="1"/>
          <p:nvPr/>
        </p:nvSpPr>
        <p:spPr>
          <a:xfrm>
            <a:off x="962025" y="292815"/>
            <a:ext cx="7219950" cy="76944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w="3175">
                  <a:solidFill>
                    <a:prstClr val="black"/>
                  </a:solidFill>
                </a:ln>
                <a:solidFill>
                  <a:srgbClr val="FF0000"/>
                </a:solidFill>
                <a:effectLst/>
                <a:uLnTx/>
                <a:uFillTx/>
                <a:latin typeface="Britannic Bold" panose="020B0903060703020204" pitchFamily="34" charset="0"/>
                <a:ea typeface="+mn-ea"/>
                <a:cs typeface="+mn-cs"/>
              </a:rPr>
              <a:t>Tuscarora Fm.</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6300" y="1582068"/>
            <a:ext cx="7851401" cy="5234267"/>
          </a:xfrm>
          <a:prstGeom prst="rect">
            <a:avLst/>
          </a:prstGeom>
        </p:spPr>
      </p:pic>
      <p:sp>
        <p:nvSpPr>
          <p:cNvPr id="7" name="TextBox 6"/>
          <p:cNvSpPr txBox="1"/>
          <p:nvPr/>
        </p:nvSpPr>
        <p:spPr>
          <a:xfrm>
            <a:off x="12327" y="1046868"/>
            <a:ext cx="4559673"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rPr>
              <a:t>Moving up section and up the road</a:t>
            </a:r>
          </a:p>
        </p:txBody>
      </p:sp>
      <p:sp>
        <p:nvSpPr>
          <p:cNvPr id="3" name="Rectangle 2"/>
          <p:cNvSpPr/>
          <p:nvPr/>
        </p:nvSpPr>
        <p:spPr>
          <a:xfrm>
            <a:off x="2438399" y="5504881"/>
            <a:ext cx="6176648" cy="1200329"/>
          </a:xfrm>
          <a:prstGeom prst="rect">
            <a:avLst/>
          </a:prstGeom>
        </p:spPr>
        <p:txBody>
          <a:bodyPr wrap="square">
            <a:spAutoFit/>
          </a:bodyPr>
          <a:lstStyle/>
          <a:p>
            <a:pPr algn="ctr"/>
            <a:r>
              <a:rPr lang="en-US" sz="2400" i="1" dirty="0" err="1">
                <a:ln w="3175">
                  <a:solidFill>
                    <a:schemeClr val="tx1"/>
                  </a:solidFill>
                </a:ln>
                <a:solidFill>
                  <a:srgbClr val="FF0000"/>
                </a:solidFill>
                <a:latin typeface="Cheltenhm BT" panose="02040603050505020403" pitchFamily="18" charset="0"/>
              </a:rPr>
              <a:t>Supermature</a:t>
            </a:r>
            <a:r>
              <a:rPr lang="en-US" sz="2400" i="1" dirty="0">
                <a:ln w="3175">
                  <a:solidFill>
                    <a:schemeClr val="tx1"/>
                  </a:solidFill>
                </a:ln>
                <a:solidFill>
                  <a:srgbClr val="FF0000"/>
                </a:solidFill>
                <a:latin typeface="Cheltenhm BT" panose="02040603050505020403" pitchFamily="18" charset="0"/>
              </a:rPr>
              <a:t> </a:t>
            </a:r>
            <a:r>
              <a:rPr lang="en-US" sz="2400" i="1" dirty="0" err="1">
                <a:ln w="3175">
                  <a:solidFill>
                    <a:schemeClr val="tx1"/>
                  </a:solidFill>
                </a:ln>
                <a:solidFill>
                  <a:srgbClr val="FF0000"/>
                </a:solidFill>
                <a:latin typeface="Cheltenhm BT" panose="02040603050505020403" pitchFamily="18" charset="0"/>
              </a:rPr>
              <a:t>quartzarenite</a:t>
            </a:r>
            <a:r>
              <a:rPr lang="en-US" sz="2400" i="1" dirty="0">
                <a:ln w="3175">
                  <a:solidFill>
                    <a:schemeClr val="tx1"/>
                  </a:solidFill>
                </a:ln>
                <a:solidFill>
                  <a:srgbClr val="FF0000"/>
                </a:solidFill>
                <a:latin typeface="Cheltenhm BT" panose="02040603050505020403" pitchFamily="18" charset="0"/>
              </a:rPr>
              <a:t>, commonly composed almost entirely of monocrystalline quartz, is the characteristic lithology.</a:t>
            </a:r>
          </a:p>
        </p:txBody>
      </p:sp>
    </p:spTree>
    <p:extLst>
      <p:ext uri="{BB962C8B-B14F-4D97-AF65-F5344CB8AC3E}">
        <p14:creationId xmlns:p14="http://schemas.microsoft.com/office/powerpoint/2010/main" val="2038353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7"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Box 1029"/>
          <p:cNvSpPr txBox="1">
            <a:spLocks noChangeArrowheads="1"/>
          </p:cNvSpPr>
          <p:nvPr/>
        </p:nvSpPr>
        <p:spPr bwMode="auto">
          <a:xfrm>
            <a:off x="1785278" y="0"/>
            <a:ext cx="5649303" cy="70788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0" i="0" u="none" strike="noStrike" kern="1200" cap="none" spc="0" normalizeH="0" baseline="0" noProof="0" dirty="0">
                <a:ln>
                  <a:solidFill>
                    <a:sysClr val="windowText" lastClr="000000"/>
                  </a:solidFill>
                </a:ln>
                <a:solidFill>
                  <a:srgbClr val="FF0000"/>
                </a:solidFill>
                <a:effectLst/>
                <a:uLnTx/>
                <a:uFillTx/>
                <a:latin typeface="Albertus Extra Bold" pitchFamily="34" charset="0"/>
                <a:ea typeface="+mn-ea"/>
                <a:cs typeface="+mn-cs"/>
              </a:rPr>
              <a:t>Beaches/Barrier Island</a:t>
            </a:r>
          </a:p>
        </p:txBody>
      </p:sp>
      <p:pic>
        <p:nvPicPr>
          <p:cNvPr id="47107" name="Picture 4" descr="http://oystercatchertracking.org/wp-content/uploads/Barrier-Island_Drum-Inlet_0053_96dpi.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736600"/>
            <a:ext cx="9144000" cy="612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Box 1029"/>
          <p:cNvSpPr txBox="1">
            <a:spLocks noChangeArrowheads="1"/>
          </p:cNvSpPr>
          <p:nvPr/>
        </p:nvSpPr>
        <p:spPr bwMode="auto">
          <a:xfrm>
            <a:off x="4795793" y="5638800"/>
            <a:ext cx="806631" cy="4001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1" u="none" strike="noStrike" kern="1200" cap="none" spc="0" normalizeH="0" baseline="0" noProof="0" dirty="0">
                <a:ln w="3175">
                  <a:solidFill>
                    <a:sysClr val="windowText" lastClr="000000"/>
                  </a:solidFill>
                </a:ln>
                <a:solidFill>
                  <a:srgbClr val="FF0000"/>
                </a:solidFill>
                <a:effectLst>
                  <a:outerShdw dist="38100" dir="2700000" algn="tl">
                    <a:srgbClr val="FFFF00">
                      <a:alpha val="99000"/>
                    </a:srgbClr>
                  </a:outerShdw>
                </a:effectLst>
                <a:uLnTx/>
                <a:uFillTx/>
                <a:latin typeface="Cheltenhm BT" panose="02040603050505020403" pitchFamily="18" charset="0"/>
              </a:rPr>
              <a:t>Dunes</a:t>
            </a:r>
          </a:p>
        </p:txBody>
      </p:sp>
      <p:sp>
        <p:nvSpPr>
          <p:cNvPr id="8" name="Text Box 1029"/>
          <p:cNvSpPr txBox="1">
            <a:spLocks noChangeArrowheads="1"/>
          </p:cNvSpPr>
          <p:nvPr/>
        </p:nvSpPr>
        <p:spPr bwMode="auto">
          <a:xfrm>
            <a:off x="990992" y="5562600"/>
            <a:ext cx="1708224" cy="4001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1" u="none" strike="noStrike" kern="1200" cap="none" spc="0" normalizeH="0" baseline="0" noProof="0" dirty="0">
                <a:ln w="3175">
                  <a:solidFill>
                    <a:sysClr val="windowText" lastClr="000000"/>
                  </a:solidFill>
                </a:ln>
                <a:solidFill>
                  <a:srgbClr val="FF0000"/>
                </a:solidFill>
                <a:effectLst>
                  <a:outerShdw dist="38100" dir="2700000" algn="tl">
                    <a:srgbClr val="FFFF00">
                      <a:alpha val="99000"/>
                    </a:srgbClr>
                  </a:outerShdw>
                </a:effectLst>
                <a:uLnTx/>
                <a:uFillTx/>
                <a:latin typeface="Cheltenhm BT" panose="02040603050505020403" pitchFamily="18" charset="0"/>
              </a:rPr>
              <a:t>Storm </a:t>
            </a:r>
            <a:r>
              <a:rPr kumimoji="0" lang="en-US" sz="2000" b="0" i="1" u="none" strike="noStrike" kern="1200" cap="none" spc="0" normalizeH="0" baseline="0" noProof="0" dirty="0" err="1">
                <a:ln w="3175">
                  <a:solidFill>
                    <a:sysClr val="windowText" lastClr="000000"/>
                  </a:solidFill>
                </a:ln>
                <a:solidFill>
                  <a:srgbClr val="FF0000"/>
                </a:solidFill>
                <a:effectLst>
                  <a:outerShdw dist="38100" dir="2700000" algn="tl">
                    <a:srgbClr val="FFFF00">
                      <a:alpha val="99000"/>
                    </a:srgbClr>
                  </a:outerShdw>
                </a:effectLst>
                <a:uLnTx/>
                <a:uFillTx/>
                <a:latin typeface="Cheltenhm BT" panose="02040603050505020403" pitchFamily="18" charset="0"/>
              </a:rPr>
              <a:t>washover</a:t>
            </a:r>
            <a:endParaRPr kumimoji="0" lang="en-US" sz="2000" b="0" i="1" u="none" strike="noStrike" kern="1200" cap="none" spc="0" normalizeH="0" baseline="0" noProof="0" dirty="0">
              <a:ln w="3175">
                <a:solidFill>
                  <a:sysClr val="windowText" lastClr="000000"/>
                </a:solidFill>
              </a:ln>
              <a:solidFill>
                <a:srgbClr val="FF0000"/>
              </a:solidFill>
              <a:effectLst>
                <a:outerShdw dist="38100" dir="2700000" algn="tl">
                  <a:srgbClr val="FFFF00">
                    <a:alpha val="99000"/>
                  </a:srgbClr>
                </a:outerShdw>
              </a:effectLst>
              <a:uLnTx/>
              <a:uFillTx/>
              <a:latin typeface="Cheltenhm BT" panose="02040603050505020403" pitchFamily="18" charset="0"/>
            </a:endParaRPr>
          </a:p>
        </p:txBody>
      </p:sp>
      <p:sp>
        <p:nvSpPr>
          <p:cNvPr id="9" name="Text Box 1029"/>
          <p:cNvSpPr txBox="1">
            <a:spLocks noChangeArrowheads="1"/>
          </p:cNvSpPr>
          <p:nvPr/>
        </p:nvSpPr>
        <p:spPr bwMode="auto">
          <a:xfrm>
            <a:off x="5922568" y="2667611"/>
            <a:ext cx="1608133" cy="4001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1" u="none" strike="noStrike" kern="1200" cap="none" spc="0" normalizeH="0" baseline="0" noProof="0" dirty="0">
                <a:ln w="3175">
                  <a:solidFill>
                    <a:sysClr val="windowText" lastClr="000000"/>
                  </a:solidFill>
                </a:ln>
                <a:solidFill>
                  <a:srgbClr val="FF0000"/>
                </a:solidFill>
                <a:effectLst>
                  <a:outerShdw dist="38100" dir="2700000" algn="tl">
                    <a:srgbClr val="FFFF00">
                      <a:alpha val="99000"/>
                    </a:srgbClr>
                  </a:outerShdw>
                </a:effectLst>
                <a:uLnTx/>
                <a:uFillTx/>
                <a:latin typeface="Cheltenhm BT" panose="02040603050505020403" pitchFamily="18" charset="0"/>
              </a:rPr>
              <a:t>Ebb tidal delta</a:t>
            </a:r>
          </a:p>
        </p:txBody>
      </p:sp>
      <p:sp>
        <p:nvSpPr>
          <p:cNvPr id="10" name="Text Box 1029"/>
          <p:cNvSpPr txBox="1">
            <a:spLocks noChangeArrowheads="1"/>
          </p:cNvSpPr>
          <p:nvPr/>
        </p:nvSpPr>
        <p:spPr bwMode="auto">
          <a:xfrm>
            <a:off x="202094" y="3790890"/>
            <a:ext cx="1760417" cy="4001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1" u="none" strike="noStrike" kern="1200" cap="none" spc="0" normalizeH="0" baseline="0" noProof="0" dirty="0">
                <a:ln w="3175">
                  <a:solidFill>
                    <a:sysClr val="windowText" lastClr="000000"/>
                  </a:solidFill>
                </a:ln>
                <a:solidFill>
                  <a:srgbClr val="FF0000"/>
                </a:solidFill>
                <a:effectLst>
                  <a:outerShdw dist="38100" dir="2700000" algn="tl">
                    <a:srgbClr val="FFFF00">
                      <a:alpha val="99000"/>
                    </a:srgbClr>
                  </a:outerShdw>
                </a:effectLst>
                <a:uLnTx/>
                <a:uFillTx/>
                <a:latin typeface="Cheltenhm BT" panose="02040603050505020403" pitchFamily="18" charset="0"/>
              </a:rPr>
              <a:t>Flood tidal delta</a:t>
            </a:r>
          </a:p>
        </p:txBody>
      </p:sp>
      <p:sp>
        <p:nvSpPr>
          <p:cNvPr id="11" name="Text Box 1029"/>
          <p:cNvSpPr txBox="1">
            <a:spLocks noChangeArrowheads="1"/>
          </p:cNvSpPr>
          <p:nvPr/>
        </p:nvSpPr>
        <p:spPr bwMode="auto">
          <a:xfrm>
            <a:off x="246233" y="1066800"/>
            <a:ext cx="1747594" cy="4001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1" u="none" strike="noStrike" kern="1200" cap="none" spc="0" normalizeH="0" baseline="0" noProof="0" dirty="0">
                <a:ln w="3175">
                  <a:solidFill>
                    <a:sysClr val="windowText" lastClr="000000"/>
                  </a:solidFill>
                </a:ln>
                <a:solidFill>
                  <a:srgbClr val="FF0000"/>
                </a:solidFill>
                <a:effectLst>
                  <a:outerShdw dist="38100" dir="2700000" algn="tl">
                    <a:srgbClr val="FFFF00">
                      <a:alpha val="99000"/>
                    </a:srgbClr>
                  </a:outerShdw>
                </a:effectLst>
                <a:uLnTx/>
                <a:uFillTx/>
                <a:latin typeface="Cheltenhm BT" panose="02040603050505020403" pitchFamily="18" charset="0"/>
              </a:rPr>
              <a:t>Lagoon (sound)</a:t>
            </a:r>
          </a:p>
        </p:txBody>
      </p:sp>
      <p:sp>
        <p:nvSpPr>
          <p:cNvPr id="12" name="Text Box 1029"/>
          <p:cNvSpPr txBox="1">
            <a:spLocks noChangeArrowheads="1"/>
          </p:cNvSpPr>
          <p:nvPr/>
        </p:nvSpPr>
        <p:spPr bwMode="auto">
          <a:xfrm>
            <a:off x="2481882" y="2896334"/>
            <a:ext cx="1512273" cy="4001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1" u="none" strike="noStrike" kern="1200" cap="none" spc="0" normalizeH="0" baseline="0" noProof="0" dirty="0">
                <a:ln w="3175">
                  <a:solidFill>
                    <a:sysClr val="windowText" lastClr="000000"/>
                  </a:solidFill>
                </a:ln>
                <a:solidFill>
                  <a:srgbClr val="FF0000"/>
                </a:solidFill>
                <a:effectLst>
                  <a:outerShdw dist="38100" dir="2700000" algn="tl">
                    <a:srgbClr val="FFFF00">
                      <a:alpha val="99000"/>
                    </a:srgbClr>
                  </a:outerShdw>
                </a:effectLst>
                <a:uLnTx/>
                <a:uFillTx/>
                <a:latin typeface="Cheltenhm BT" panose="02040603050505020403" pitchFamily="18" charset="0"/>
              </a:rPr>
              <a:t>Tidal channel</a:t>
            </a:r>
          </a:p>
        </p:txBody>
      </p:sp>
      <p:sp>
        <p:nvSpPr>
          <p:cNvPr id="16" name="Text Box 1029"/>
          <p:cNvSpPr txBox="1">
            <a:spLocks noChangeArrowheads="1"/>
          </p:cNvSpPr>
          <p:nvPr/>
        </p:nvSpPr>
        <p:spPr bwMode="auto">
          <a:xfrm rot="3145021">
            <a:off x="2807815" y="1750755"/>
            <a:ext cx="2056973" cy="369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1" u="none" strike="noStrike" kern="1200" cap="none" spc="0" normalizeH="0" baseline="0" noProof="0" dirty="0">
                <a:ln w="3175">
                  <a:solidFill>
                    <a:sysClr val="windowText" lastClr="000000"/>
                  </a:solidFill>
                </a:ln>
                <a:solidFill>
                  <a:srgbClr val="FF0000"/>
                </a:solidFill>
                <a:effectLst>
                  <a:outerShdw dist="38100" dir="2700000" algn="tl">
                    <a:srgbClr val="FFFF00">
                      <a:alpha val="99000"/>
                    </a:srgbClr>
                  </a:outerShdw>
                </a:effectLst>
                <a:uLnTx/>
                <a:uFillTx/>
                <a:latin typeface="Cheltenhm BT" panose="02040603050505020403" pitchFamily="18" charset="0"/>
              </a:rPr>
              <a:t>Barrier Island System</a:t>
            </a:r>
          </a:p>
        </p:txBody>
      </p:sp>
      <p:sp>
        <p:nvSpPr>
          <p:cNvPr id="14" name="Text Box 2"/>
          <p:cNvSpPr txBox="1">
            <a:spLocks noChangeArrowheads="1"/>
          </p:cNvSpPr>
          <p:nvPr/>
        </p:nvSpPr>
        <p:spPr bwMode="auto">
          <a:xfrm>
            <a:off x="0" y="0"/>
            <a:ext cx="9144000" cy="707886"/>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en-US" altLang="en-US" sz="2000" b="0" i="1" u="none" strike="noStrike" kern="1200" cap="none" spc="0" normalizeH="0" baseline="0" noProof="0" dirty="0">
                <a:ln>
                  <a:noFill/>
                </a:ln>
                <a:solidFill>
                  <a:srgbClr val="FFFF00"/>
                </a:solidFill>
                <a:effectLst/>
                <a:uLnTx/>
                <a:uFillTx/>
                <a:latin typeface="Cheltenhm BT" panose="02040603050505020403" pitchFamily="18" charset="0"/>
                <a:ea typeface="+mn-ea"/>
                <a:cs typeface="+mn-cs"/>
              </a:rPr>
              <a:t>The Tuscarora is an almost perfect example of a </a:t>
            </a:r>
            <a:r>
              <a:rPr kumimoji="0" lang="en-US" altLang="en-US" sz="2000" b="0" i="1" u="none" strike="noStrike" kern="1200" cap="none" spc="0" normalizeH="0" baseline="0" noProof="0" dirty="0" err="1">
                <a:ln>
                  <a:noFill/>
                </a:ln>
                <a:solidFill>
                  <a:srgbClr val="FFFF00"/>
                </a:solidFill>
                <a:effectLst/>
                <a:uLnTx/>
                <a:uFillTx/>
                <a:latin typeface="Cheltenhm BT" panose="02040603050505020403" pitchFamily="18" charset="0"/>
                <a:ea typeface="+mn-ea"/>
                <a:cs typeface="+mn-cs"/>
              </a:rPr>
              <a:t>prograding</a:t>
            </a:r>
            <a:r>
              <a:rPr kumimoji="0" lang="en-US" altLang="en-US" sz="2000" b="0" i="1" u="none" strike="noStrike" kern="1200" cap="none" spc="0" normalizeH="0" baseline="0" noProof="0" dirty="0">
                <a:ln>
                  <a:noFill/>
                </a:ln>
                <a:solidFill>
                  <a:srgbClr val="FFFF00"/>
                </a:solidFill>
                <a:effectLst/>
                <a:uLnTx/>
                <a:uFillTx/>
                <a:latin typeface="Cheltenhm BT" panose="02040603050505020403" pitchFamily="18" charset="0"/>
                <a:ea typeface="+mn-ea"/>
                <a:cs typeface="+mn-cs"/>
              </a:rPr>
              <a:t> beach/barrier</a:t>
            </a:r>
            <a:r>
              <a:rPr kumimoji="0" lang="en-US" altLang="en-US" sz="2000" b="0" i="1" u="none" strike="noStrike" kern="1200" cap="none" spc="0" normalizeH="0" noProof="0" dirty="0">
                <a:ln>
                  <a:noFill/>
                </a:ln>
                <a:solidFill>
                  <a:srgbClr val="FFFF00"/>
                </a:solidFill>
                <a:effectLst/>
                <a:uLnTx/>
                <a:uFillTx/>
                <a:latin typeface="Cheltenhm BT" panose="02040603050505020403" pitchFamily="18" charset="0"/>
                <a:ea typeface="+mn-ea"/>
                <a:cs typeface="+mn-cs"/>
              </a:rPr>
              <a:t> island system, and we will begin with a top-down model, and then visit the outcrop</a:t>
            </a:r>
            <a:endParaRPr kumimoji="0" lang="en-US" altLang="en-US" sz="2000" b="0" i="1" u="none" strike="noStrike" kern="1200" cap="none" spc="0" normalizeH="0" baseline="0" noProof="0" dirty="0">
              <a:ln>
                <a:noFill/>
              </a:ln>
              <a:solidFill>
                <a:srgbClr val="FFFF00"/>
              </a:solidFill>
              <a:effectLst/>
              <a:uLnTx/>
              <a:uFillTx/>
              <a:latin typeface="Cheltenhm BT" panose="02040603050505020403" pitchFamily="18" charset="0"/>
              <a:ea typeface="+mn-ea"/>
              <a:cs typeface="+mn-cs"/>
            </a:endParaRPr>
          </a:p>
        </p:txBody>
      </p:sp>
      <p:sp>
        <p:nvSpPr>
          <p:cNvPr id="19" name="Text Box 1029"/>
          <p:cNvSpPr txBox="1">
            <a:spLocks noChangeArrowheads="1"/>
          </p:cNvSpPr>
          <p:nvPr/>
        </p:nvSpPr>
        <p:spPr bwMode="auto">
          <a:xfrm>
            <a:off x="5789777" y="4648200"/>
            <a:ext cx="1104661" cy="4001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1" u="none" strike="noStrike" kern="1200" cap="none" spc="0" normalizeH="0" baseline="0" noProof="0" dirty="0">
                <a:ln w="3175">
                  <a:solidFill>
                    <a:sysClr val="windowText" lastClr="000000"/>
                  </a:solidFill>
                </a:ln>
                <a:solidFill>
                  <a:srgbClr val="FF0000"/>
                </a:solidFill>
                <a:effectLst>
                  <a:outerShdw dist="38100" dir="2700000" algn="tl">
                    <a:srgbClr val="FFFF00">
                      <a:alpha val="99000"/>
                    </a:srgbClr>
                  </a:outerShdw>
                </a:effectLst>
                <a:uLnTx/>
                <a:uFillTx/>
                <a:latin typeface="Cheltenhm BT" panose="02040603050505020403" pitchFamily="18" charset="0"/>
              </a:rPr>
              <a:t>Foreshore</a:t>
            </a:r>
          </a:p>
        </p:txBody>
      </p:sp>
      <p:sp>
        <p:nvSpPr>
          <p:cNvPr id="20" name="Text Box 1029"/>
          <p:cNvSpPr txBox="1">
            <a:spLocks noChangeArrowheads="1"/>
          </p:cNvSpPr>
          <p:nvPr/>
        </p:nvSpPr>
        <p:spPr bwMode="auto">
          <a:xfrm>
            <a:off x="7826101" y="4031397"/>
            <a:ext cx="1120820" cy="4001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1" u="none" strike="noStrike" kern="1200" cap="none" spc="0" normalizeH="0" baseline="0" noProof="0" dirty="0" err="1">
                <a:ln w="3175">
                  <a:solidFill>
                    <a:sysClr val="windowText" lastClr="000000"/>
                  </a:solidFill>
                </a:ln>
                <a:solidFill>
                  <a:srgbClr val="FF0000"/>
                </a:solidFill>
                <a:effectLst>
                  <a:outerShdw dist="38100" dir="2700000" algn="tl">
                    <a:srgbClr val="FFFF00">
                      <a:alpha val="99000"/>
                    </a:srgbClr>
                  </a:outerShdw>
                </a:effectLst>
                <a:uLnTx/>
                <a:uFillTx/>
                <a:latin typeface="Cheltenhm BT" panose="02040603050505020403" pitchFamily="18" charset="0"/>
              </a:rPr>
              <a:t>Shoreface</a:t>
            </a:r>
            <a:endParaRPr kumimoji="0" lang="en-US" sz="2000" b="0" i="1" u="none" strike="noStrike" kern="1200" cap="none" spc="0" normalizeH="0" baseline="0" noProof="0" dirty="0">
              <a:ln w="3175">
                <a:solidFill>
                  <a:sysClr val="windowText" lastClr="000000"/>
                </a:solidFill>
              </a:ln>
              <a:solidFill>
                <a:srgbClr val="FF0000"/>
              </a:solidFill>
              <a:effectLst>
                <a:outerShdw dist="38100" dir="2700000" algn="tl">
                  <a:srgbClr val="FFFF00">
                    <a:alpha val="99000"/>
                  </a:srgbClr>
                </a:outerShdw>
              </a:effectLst>
              <a:uLnTx/>
              <a:uFillTx/>
              <a:latin typeface="Cheltenhm BT" panose="02040603050505020403" pitchFamily="18" charset="0"/>
            </a:endParaRPr>
          </a:p>
        </p:txBody>
      </p:sp>
      <p:sp>
        <p:nvSpPr>
          <p:cNvPr id="17" name="Text Box 1029"/>
          <p:cNvSpPr txBox="1">
            <a:spLocks noChangeArrowheads="1"/>
          </p:cNvSpPr>
          <p:nvPr/>
        </p:nvSpPr>
        <p:spPr bwMode="auto">
          <a:xfrm>
            <a:off x="8154628" y="1600199"/>
            <a:ext cx="679994" cy="4001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1" u="none" strike="noStrike" kern="1200" cap="none" spc="0" normalizeH="0" baseline="0" noProof="0" dirty="0">
                <a:ln w="3175">
                  <a:solidFill>
                    <a:sysClr val="windowText" lastClr="000000"/>
                  </a:solidFill>
                </a:ln>
                <a:solidFill>
                  <a:srgbClr val="FF0000"/>
                </a:solidFill>
                <a:effectLst>
                  <a:outerShdw dist="38100" dir="2700000" algn="tl">
                    <a:srgbClr val="FFFF00">
                      <a:alpha val="99000"/>
                    </a:srgbClr>
                  </a:outerShdw>
                </a:effectLst>
                <a:uLnTx/>
                <a:uFillTx/>
                <a:latin typeface="Cheltenhm BT" panose="02040603050505020403" pitchFamily="18" charset="0"/>
              </a:rPr>
              <a:t>Shelf</a:t>
            </a:r>
          </a:p>
        </p:txBody>
      </p:sp>
      <p:sp>
        <p:nvSpPr>
          <p:cNvPr id="21" name="Text Box 2"/>
          <p:cNvSpPr txBox="1">
            <a:spLocks noChangeArrowheads="1"/>
          </p:cNvSpPr>
          <p:nvPr/>
        </p:nvSpPr>
        <p:spPr bwMode="auto">
          <a:xfrm>
            <a:off x="-482" y="6555180"/>
            <a:ext cx="9144000" cy="338554"/>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en-US" altLang="en-US" sz="1600" b="0" i="1" u="none" strike="noStrike" kern="1200" cap="none" spc="0" normalizeH="0" baseline="0" noProof="0" dirty="0">
                <a:ln>
                  <a:noFill/>
                </a:ln>
                <a:solidFill>
                  <a:srgbClr val="FFFF00"/>
                </a:solidFill>
                <a:effectLst/>
                <a:uLnTx/>
                <a:uFillTx/>
                <a:latin typeface="Cheltenhm BT" panose="02040603050505020403" pitchFamily="18" charset="0"/>
                <a:ea typeface="+mn-ea"/>
                <a:cs typeface="+mn-cs"/>
              </a:rPr>
              <a:t>Beach/barrier island coastal environments dissipate energy in</a:t>
            </a:r>
            <a:r>
              <a:rPr kumimoji="0" lang="en-US" altLang="en-US" sz="1600" b="0" i="1" u="none" strike="noStrike" kern="1200" cap="none" spc="0" normalizeH="0" noProof="0" dirty="0">
                <a:ln>
                  <a:noFill/>
                </a:ln>
                <a:solidFill>
                  <a:srgbClr val="FFFF00"/>
                </a:solidFill>
                <a:effectLst/>
                <a:uLnTx/>
                <a:uFillTx/>
                <a:latin typeface="Cheltenhm BT" panose="02040603050505020403" pitchFamily="18" charset="0"/>
                <a:ea typeface="+mn-ea"/>
                <a:cs typeface="+mn-cs"/>
              </a:rPr>
              <a:t> </a:t>
            </a:r>
            <a:r>
              <a:rPr kumimoji="0" lang="en-US" altLang="en-US" sz="1600" b="0" i="1" u="none" strike="noStrike" kern="1200" cap="none" spc="0" normalizeH="0" baseline="0" noProof="0" dirty="0">
                <a:ln>
                  <a:noFill/>
                </a:ln>
                <a:solidFill>
                  <a:srgbClr val="FFFF00"/>
                </a:solidFill>
                <a:effectLst/>
                <a:uLnTx/>
                <a:uFillTx/>
                <a:latin typeface="Cheltenhm BT" panose="02040603050505020403" pitchFamily="18" charset="0"/>
                <a:ea typeface="+mn-ea"/>
                <a:cs typeface="+mn-cs"/>
              </a:rPr>
              <a:t>different ways.</a:t>
            </a:r>
          </a:p>
        </p:txBody>
      </p:sp>
    </p:spTree>
    <p:extLst>
      <p:ext uri="{BB962C8B-B14F-4D97-AF65-F5344CB8AC3E}">
        <p14:creationId xmlns:p14="http://schemas.microsoft.com/office/powerpoint/2010/main" val="2430660548"/>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1000"/>
                                        <p:tgtEl>
                                          <p:spTgt spid="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left)">
                                      <p:cBhvr>
                                        <p:cTn id="12" dur="1000"/>
                                        <p:tgtEl>
                                          <p:spTgt spid="15"/>
                                        </p:tgtEl>
                                      </p:cBhvr>
                                    </p:animEffect>
                                  </p:childTnLst>
                                </p:cTn>
                              </p:par>
                              <p:par>
                                <p:cTn id="13" presetID="22" presetClass="exit" presetSubtype="8" fill="hold" grpId="0" nodeType="withEffect">
                                  <p:stCondLst>
                                    <p:cond delay="0"/>
                                  </p:stCondLst>
                                  <p:childTnLst>
                                    <p:animEffect transition="out" filter="wipe(left)">
                                      <p:cBhvr>
                                        <p:cTn id="14" dur="1000"/>
                                        <p:tgtEl>
                                          <p:spTgt spid="14"/>
                                        </p:tgtEl>
                                      </p:cBhvr>
                                    </p:animEffect>
                                    <p:set>
                                      <p:cBhvr>
                                        <p:cTn id="15" dur="1" fill="hold">
                                          <p:stCondLst>
                                            <p:cond delay="999"/>
                                          </p:stCondLst>
                                        </p:cTn>
                                        <p:tgtEl>
                                          <p:spTgt spid="14"/>
                                        </p:tgtEl>
                                        <p:attrNameLst>
                                          <p:attrName>style.visibility</p:attrName>
                                        </p:attrNameLst>
                                      </p:cBhvr>
                                      <p:to>
                                        <p:strVal val="hidden"/>
                                      </p:to>
                                    </p:set>
                                  </p:childTnLst>
                                </p:cTn>
                              </p:par>
                            </p:childTnLst>
                          </p:cTn>
                        </p:par>
                        <p:par>
                          <p:cTn id="16" fill="hold" nodeType="afterGroup">
                            <p:stCondLst>
                              <p:cond delay="1000"/>
                            </p:stCondLst>
                            <p:childTnLst>
                              <p:par>
                                <p:cTn id="17" presetID="22" presetClass="entr" presetSubtype="1" fill="hold" nodeType="after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wipe(up)">
                                      <p:cBhvr>
                                        <p:cTn id="19" dur="1000"/>
                                        <p:tgtEl>
                                          <p:spTgt spid="16"/>
                                        </p:tgtEl>
                                      </p:cBhvr>
                                    </p:animEffect>
                                  </p:childTnLst>
                                </p:cTn>
                              </p:par>
                            </p:childTnLst>
                          </p:cTn>
                        </p:par>
                        <p:par>
                          <p:cTn id="20" fill="hold" nodeType="afterGroup">
                            <p:stCondLst>
                              <p:cond delay="2000"/>
                            </p:stCondLst>
                            <p:childTnLst>
                              <p:par>
                                <p:cTn id="21" presetID="22" presetClass="entr" presetSubtype="8" fill="hold"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wipe(left)">
                                      <p:cBhvr>
                                        <p:cTn id="23" dur="1000"/>
                                        <p:tgtEl>
                                          <p:spTgt spid="11"/>
                                        </p:tgtEl>
                                      </p:cBhvr>
                                    </p:animEffect>
                                  </p:childTnLst>
                                </p:cTn>
                              </p:par>
                            </p:childTnLst>
                          </p:cTn>
                        </p:par>
                        <p:par>
                          <p:cTn id="24" fill="hold" nodeType="afterGroup">
                            <p:stCondLst>
                              <p:cond delay="3000"/>
                            </p:stCondLst>
                            <p:childTnLst>
                              <p:par>
                                <p:cTn id="25" presetID="22" presetClass="entr" presetSubtype="8" fill="hold" nodeType="after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ipe(left)">
                                      <p:cBhvr>
                                        <p:cTn id="27" dur="1000"/>
                                        <p:tgtEl>
                                          <p:spTgt spid="12"/>
                                        </p:tgtEl>
                                      </p:cBhvr>
                                    </p:animEffect>
                                  </p:childTnLst>
                                </p:cTn>
                              </p:par>
                            </p:childTnLst>
                          </p:cTn>
                        </p:par>
                        <p:par>
                          <p:cTn id="28" fill="hold" nodeType="afterGroup">
                            <p:stCondLst>
                              <p:cond delay="4000"/>
                            </p:stCondLst>
                            <p:childTnLst>
                              <p:par>
                                <p:cTn id="29" presetID="22" presetClass="entr" presetSubtype="8" fill="hold"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wipe(left)">
                                      <p:cBhvr>
                                        <p:cTn id="31" dur="1000"/>
                                        <p:tgtEl>
                                          <p:spTgt spid="10"/>
                                        </p:tgtEl>
                                      </p:cBhvr>
                                    </p:animEffect>
                                  </p:childTnLst>
                                </p:cTn>
                              </p:par>
                            </p:childTnLst>
                          </p:cTn>
                        </p:par>
                        <p:par>
                          <p:cTn id="32" fill="hold" nodeType="afterGroup">
                            <p:stCondLst>
                              <p:cond delay="5000"/>
                            </p:stCondLst>
                            <p:childTnLst>
                              <p:par>
                                <p:cTn id="33" presetID="22" presetClass="entr" presetSubtype="8" fill="hold" nodeType="after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wipe(left)">
                                      <p:cBhvr>
                                        <p:cTn id="35" dur="1000"/>
                                        <p:tgtEl>
                                          <p:spTgt spid="9"/>
                                        </p:tgtEl>
                                      </p:cBhvr>
                                    </p:animEffect>
                                  </p:childTnLst>
                                </p:cTn>
                              </p:par>
                            </p:childTnLst>
                          </p:cTn>
                        </p:par>
                        <p:par>
                          <p:cTn id="36" fill="hold" nodeType="afterGroup">
                            <p:stCondLst>
                              <p:cond delay="6000"/>
                            </p:stCondLst>
                            <p:childTnLst>
                              <p:par>
                                <p:cTn id="37" presetID="22" presetClass="entr" presetSubtype="8" fill="hold" nodeType="after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wipe(left)">
                                      <p:cBhvr>
                                        <p:cTn id="39" dur="1000"/>
                                        <p:tgtEl>
                                          <p:spTgt spid="8"/>
                                        </p:tgtEl>
                                      </p:cBhvr>
                                    </p:animEffect>
                                  </p:childTnLst>
                                </p:cTn>
                              </p:par>
                            </p:childTnLst>
                          </p:cTn>
                        </p:par>
                        <p:par>
                          <p:cTn id="40" fill="hold" nodeType="afterGroup">
                            <p:stCondLst>
                              <p:cond delay="7000"/>
                            </p:stCondLst>
                            <p:childTnLst>
                              <p:par>
                                <p:cTn id="41" presetID="22" presetClass="entr" presetSubtype="8" fill="hold" nodeType="after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wipe(left)">
                                      <p:cBhvr>
                                        <p:cTn id="43" dur="1000"/>
                                        <p:tgtEl>
                                          <p:spTgt spid="7"/>
                                        </p:tgtEl>
                                      </p:cBhvr>
                                    </p:animEffect>
                                  </p:childTnLst>
                                </p:cTn>
                              </p:par>
                            </p:childTnLst>
                          </p:cTn>
                        </p:par>
                        <p:par>
                          <p:cTn id="44" fill="hold" nodeType="afterGroup">
                            <p:stCondLst>
                              <p:cond delay="8000"/>
                            </p:stCondLst>
                            <p:childTnLst>
                              <p:par>
                                <p:cTn id="45" presetID="22" presetClass="entr" presetSubtype="8" fill="hold" nodeType="after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wipe(left)">
                                      <p:cBhvr>
                                        <p:cTn id="47" dur="1000"/>
                                        <p:tgtEl>
                                          <p:spTgt spid="19"/>
                                        </p:tgtEl>
                                      </p:cBhvr>
                                    </p:animEffect>
                                  </p:childTnLst>
                                </p:cTn>
                              </p:par>
                            </p:childTnLst>
                          </p:cTn>
                        </p:par>
                        <p:par>
                          <p:cTn id="48" fill="hold" nodeType="afterGroup">
                            <p:stCondLst>
                              <p:cond delay="9000"/>
                            </p:stCondLst>
                            <p:childTnLst>
                              <p:par>
                                <p:cTn id="49" presetID="22" presetClass="entr" presetSubtype="8" fill="hold" nodeType="afterEffect">
                                  <p:stCondLst>
                                    <p:cond delay="0"/>
                                  </p:stCondLst>
                                  <p:childTnLst>
                                    <p:set>
                                      <p:cBhvr>
                                        <p:cTn id="50" dur="1" fill="hold">
                                          <p:stCondLst>
                                            <p:cond delay="0"/>
                                          </p:stCondLst>
                                        </p:cTn>
                                        <p:tgtEl>
                                          <p:spTgt spid="20"/>
                                        </p:tgtEl>
                                        <p:attrNameLst>
                                          <p:attrName>style.visibility</p:attrName>
                                        </p:attrNameLst>
                                      </p:cBhvr>
                                      <p:to>
                                        <p:strVal val="visible"/>
                                      </p:to>
                                    </p:set>
                                    <p:animEffect transition="in" filter="wipe(left)">
                                      <p:cBhvr>
                                        <p:cTn id="51" dur="1000"/>
                                        <p:tgtEl>
                                          <p:spTgt spid="20"/>
                                        </p:tgtEl>
                                      </p:cBhvr>
                                    </p:animEffect>
                                  </p:childTnLst>
                                </p:cTn>
                              </p:par>
                            </p:childTnLst>
                          </p:cTn>
                        </p:par>
                        <p:par>
                          <p:cTn id="52" fill="hold" nodeType="afterGroup">
                            <p:stCondLst>
                              <p:cond delay="10000"/>
                            </p:stCondLst>
                            <p:childTnLst>
                              <p:par>
                                <p:cTn id="53" presetID="22" presetClass="entr" presetSubtype="8" fill="hold" nodeType="afterEffect">
                                  <p:stCondLst>
                                    <p:cond delay="0"/>
                                  </p:stCondLst>
                                  <p:childTnLst>
                                    <p:set>
                                      <p:cBhvr>
                                        <p:cTn id="54" dur="1" fill="hold">
                                          <p:stCondLst>
                                            <p:cond delay="0"/>
                                          </p:stCondLst>
                                        </p:cTn>
                                        <p:tgtEl>
                                          <p:spTgt spid="17"/>
                                        </p:tgtEl>
                                        <p:attrNameLst>
                                          <p:attrName>style.visibility</p:attrName>
                                        </p:attrNameLst>
                                      </p:cBhvr>
                                      <p:to>
                                        <p:strVal val="visible"/>
                                      </p:to>
                                    </p:set>
                                    <p:animEffect transition="in" filter="wipe(left)">
                                      <p:cBhvr>
                                        <p:cTn id="55" dur="1000"/>
                                        <p:tgtEl>
                                          <p:spTgt spid="17"/>
                                        </p:tgtEl>
                                      </p:cBhvr>
                                    </p:animEffect>
                                  </p:childTnLst>
                                </p:cTn>
                              </p:par>
                              <p:par>
                                <p:cTn id="56" presetID="22" presetClass="entr" presetSubtype="8" fill="hold" nodeType="withEffect">
                                  <p:stCondLst>
                                    <p:cond delay="0"/>
                                  </p:stCondLst>
                                  <p:childTnLst>
                                    <p:set>
                                      <p:cBhvr>
                                        <p:cTn id="57" dur="1" fill="hold">
                                          <p:stCondLst>
                                            <p:cond delay="0"/>
                                          </p:stCondLst>
                                        </p:cTn>
                                        <p:tgtEl>
                                          <p:spTgt spid="21"/>
                                        </p:tgtEl>
                                        <p:attrNameLst>
                                          <p:attrName>style.visibility</p:attrName>
                                        </p:attrNameLst>
                                      </p:cBhvr>
                                      <p:to>
                                        <p:strVal val="visible"/>
                                      </p:to>
                                    </p:set>
                                    <p:animEffect transition="in" filter="wipe(left)">
                                      <p:cBhvr>
                                        <p:cTn id="58"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259" y="25334"/>
            <a:ext cx="8905482" cy="68073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85444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9028" r="55177" b="7917"/>
          <a:stretch/>
        </p:blipFill>
        <p:spPr bwMode="auto">
          <a:xfrm>
            <a:off x="1362076" y="15938"/>
            <a:ext cx="2867024" cy="67499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5412" t="6944"/>
          <a:stretch/>
        </p:blipFill>
        <p:spPr bwMode="auto">
          <a:xfrm>
            <a:off x="6219215" y="200025"/>
            <a:ext cx="2946415" cy="6381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4" name="Straight Connector 3"/>
          <p:cNvCxnSpPr/>
          <p:nvPr/>
        </p:nvCxnSpPr>
        <p:spPr>
          <a:xfrm flipV="1">
            <a:off x="1362076" y="1099226"/>
            <a:ext cx="0" cy="5184842"/>
          </a:xfrm>
          <a:prstGeom prst="line">
            <a:avLst/>
          </a:prstGeom>
          <a:ln w="38100">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465306" y="405657"/>
            <a:ext cx="1552576" cy="707886"/>
          </a:xfrm>
          <a:prstGeom prst="rect">
            <a:avLst/>
          </a:prstGeom>
          <a:noFill/>
        </p:spPr>
        <p:txBody>
          <a:bodyPr wrap="square">
            <a:spAutoFit/>
          </a:bodyPr>
          <a:lstStyle/>
          <a:p>
            <a:pPr algn="ctr"/>
            <a:r>
              <a:rPr lang="en-US" sz="2000" i="1" dirty="0" err="1">
                <a:ln w="3175">
                  <a:solidFill>
                    <a:schemeClr val="tx1"/>
                  </a:solidFill>
                </a:ln>
                <a:solidFill>
                  <a:srgbClr val="FF0000"/>
                </a:solidFill>
                <a:latin typeface="Cheltenhm BT" panose="02040603050505020403" pitchFamily="18" charset="0"/>
              </a:rPr>
              <a:t>Prograding</a:t>
            </a:r>
            <a:r>
              <a:rPr lang="en-US" sz="2000" i="1" dirty="0">
                <a:ln w="3175">
                  <a:solidFill>
                    <a:schemeClr val="tx1"/>
                  </a:solidFill>
                </a:ln>
                <a:solidFill>
                  <a:srgbClr val="FF0000"/>
                </a:solidFill>
                <a:latin typeface="Cheltenhm BT" panose="02040603050505020403" pitchFamily="18" charset="0"/>
              </a:rPr>
              <a:t> Regression</a:t>
            </a:r>
          </a:p>
        </p:txBody>
      </p:sp>
      <p:sp>
        <p:nvSpPr>
          <p:cNvPr id="7" name="Rectangle 6"/>
          <p:cNvSpPr/>
          <p:nvPr/>
        </p:nvSpPr>
        <p:spPr>
          <a:xfrm>
            <a:off x="3352192" y="5298671"/>
            <a:ext cx="2597792" cy="369332"/>
          </a:xfrm>
          <a:prstGeom prst="rect">
            <a:avLst/>
          </a:prstGeom>
          <a:noFill/>
        </p:spPr>
        <p:txBody>
          <a:bodyPr wrap="square">
            <a:spAutoFit/>
          </a:bodyPr>
          <a:lstStyle/>
          <a:p>
            <a:pPr algn="ctr"/>
            <a:r>
              <a:rPr lang="en-US" i="1" dirty="0">
                <a:ln w="3175">
                  <a:solidFill>
                    <a:schemeClr val="tx1"/>
                  </a:solidFill>
                </a:ln>
                <a:solidFill>
                  <a:srgbClr val="FF0000"/>
                </a:solidFill>
                <a:latin typeface="Cheltenhm BT" panose="02040603050505020403" pitchFamily="18" charset="0"/>
              </a:rPr>
              <a:t>Well cross bedded sandstones</a:t>
            </a:r>
          </a:p>
        </p:txBody>
      </p:sp>
      <p:sp>
        <p:nvSpPr>
          <p:cNvPr id="8" name="Rectangle 7"/>
          <p:cNvSpPr/>
          <p:nvPr/>
        </p:nvSpPr>
        <p:spPr>
          <a:xfrm>
            <a:off x="3258107" y="4481547"/>
            <a:ext cx="2597792" cy="646331"/>
          </a:xfrm>
          <a:prstGeom prst="rect">
            <a:avLst/>
          </a:prstGeom>
          <a:noFill/>
        </p:spPr>
        <p:txBody>
          <a:bodyPr wrap="square">
            <a:spAutoFit/>
          </a:bodyPr>
          <a:lstStyle/>
          <a:p>
            <a:pPr algn="ctr"/>
            <a:r>
              <a:rPr lang="en-US" i="1" dirty="0">
                <a:ln w="3175">
                  <a:solidFill>
                    <a:schemeClr val="tx1"/>
                  </a:solidFill>
                </a:ln>
                <a:solidFill>
                  <a:srgbClr val="FF0000"/>
                </a:solidFill>
                <a:latin typeface="Cheltenhm BT" panose="02040603050505020403" pitchFamily="18" charset="0"/>
              </a:rPr>
              <a:t>If shales are present can get wavy, </a:t>
            </a:r>
            <a:r>
              <a:rPr lang="en-US" i="1" dirty="0" err="1">
                <a:ln w="3175">
                  <a:solidFill>
                    <a:schemeClr val="tx1"/>
                  </a:solidFill>
                </a:ln>
                <a:solidFill>
                  <a:srgbClr val="FF0000"/>
                </a:solidFill>
                <a:latin typeface="Cheltenhm BT" panose="02040603050505020403" pitchFamily="18" charset="0"/>
              </a:rPr>
              <a:t>flaser</a:t>
            </a:r>
            <a:r>
              <a:rPr lang="en-US" i="1" dirty="0">
                <a:ln w="3175">
                  <a:solidFill>
                    <a:schemeClr val="tx1"/>
                  </a:solidFill>
                </a:ln>
                <a:solidFill>
                  <a:srgbClr val="FF0000"/>
                </a:solidFill>
                <a:latin typeface="Cheltenhm BT" panose="02040603050505020403" pitchFamily="18" charset="0"/>
              </a:rPr>
              <a:t>, and lenticular</a:t>
            </a:r>
          </a:p>
        </p:txBody>
      </p:sp>
      <p:sp>
        <p:nvSpPr>
          <p:cNvPr id="9" name="Rectangle 8"/>
          <p:cNvSpPr/>
          <p:nvPr/>
        </p:nvSpPr>
        <p:spPr>
          <a:xfrm>
            <a:off x="3543602" y="3089706"/>
            <a:ext cx="2798832" cy="646331"/>
          </a:xfrm>
          <a:prstGeom prst="rect">
            <a:avLst/>
          </a:prstGeom>
          <a:noFill/>
        </p:spPr>
        <p:txBody>
          <a:bodyPr wrap="square">
            <a:spAutoFit/>
          </a:bodyPr>
          <a:lstStyle/>
          <a:p>
            <a:pPr algn="ctr"/>
            <a:r>
              <a:rPr lang="en-US" i="1" dirty="0">
                <a:ln w="3175">
                  <a:solidFill>
                    <a:schemeClr val="tx1"/>
                  </a:solidFill>
                </a:ln>
                <a:solidFill>
                  <a:srgbClr val="FF0000"/>
                </a:solidFill>
                <a:latin typeface="Cheltenhm BT" panose="02040603050505020403" pitchFamily="18" charset="0"/>
              </a:rPr>
              <a:t>In the swash zone (foreshore) are gently dipping laminations</a:t>
            </a: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68123" y="0"/>
            <a:ext cx="4075877" cy="2228996"/>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83728" y="0"/>
            <a:ext cx="4060272" cy="2436163"/>
          </a:xfrm>
          <a:prstGeom prst="rect">
            <a:avLst/>
          </a:prstGeom>
        </p:spPr>
      </p:pic>
      <p:sp>
        <p:nvSpPr>
          <p:cNvPr id="13" name="Rectangle 12"/>
          <p:cNvSpPr/>
          <p:nvPr/>
        </p:nvSpPr>
        <p:spPr>
          <a:xfrm>
            <a:off x="2777191" y="1480906"/>
            <a:ext cx="1815225" cy="369332"/>
          </a:xfrm>
          <a:prstGeom prst="rect">
            <a:avLst/>
          </a:prstGeom>
          <a:noFill/>
        </p:spPr>
        <p:txBody>
          <a:bodyPr wrap="square">
            <a:spAutoFit/>
          </a:bodyPr>
          <a:lstStyle/>
          <a:p>
            <a:pPr algn="ctr"/>
            <a:r>
              <a:rPr lang="en-US" i="1" dirty="0">
                <a:ln w="3175">
                  <a:solidFill>
                    <a:schemeClr val="tx1"/>
                  </a:solidFill>
                </a:ln>
                <a:solidFill>
                  <a:srgbClr val="FF0000"/>
                </a:solidFill>
                <a:latin typeface="Cheltenhm BT" panose="02040603050505020403" pitchFamily="18" charset="0"/>
              </a:rPr>
              <a:t>Ultra fine sand</a:t>
            </a:r>
          </a:p>
        </p:txBody>
      </p:sp>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75559" y="0"/>
            <a:ext cx="4068441" cy="2218572"/>
          </a:xfrm>
          <a:prstGeom prst="rect">
            <a:avLst/>
          </a:prstGeom>
        </p:spPr>
      </p:pic>
      <p:sp>
        <p:nvSpPr>
          <p:cNvPr id="15" name="Rectangle 14"/>
          <p:cNvSpPr/>
          <p:nvPr/>
        </p:nvSpPr>
        <p:spPr>
          <a:xfrm>
            <a:off x="2872510" y="991722"/>
            <a:ext cx="1815225" cy="369332"/>
          </a:xfrm>
          <a:prstGeom prst="rect">
            <a:avLst/>
          </a:prstGeom>
          <a:noFill/>
        </p:spPr>
        <p:txBody>
          <a:bodyPr wrap="square">
            <a:spAutoFit/>
          </a:bodyPr>
          <a:lstStyle/>
          <a:p>
            <a:pPr algn="ctr"/>
            <a:r>
              <a:rPr lang="en-US" i="1" dirty="0">
                <a:ln w="3175">
                  <a:solidFill>
                    <a:schemeClr val="tx1"/>
                  </a:solidFill>
                </a:ln>
                <a:solidFill>
                  <a:srgbClr val="FF0000"/>
                </a:solidFill>
                <a:latin typeface="Cheltenhm BT" panose="02040603050505020403" pitchFamily="18" charset="0"/>
              </a:rPr>
              <a:t>Storm </a:t>
            </a:r>
            <a:r>
              <a:rPr lang="en-US" i="1" dirty="0" err="1">
                <a:ln w="3175">
                  <a:solidFill>
                    <a:schemeClr val="tx1"/>
                  </a:solidFill>
                </a:ln>
                <a:solidFill>
                  <a:srgbClr val="FF0000"/>
                </a:solidFill>
                <a:latin typeface="Cheltenhm BT" panose="02040603050505020403" pitchFamily="18" charset="0"/>
              </a:rPr>
              <a:t>washover</a:t>
            </a:r>
            <a:endParaRPr lang="en-US" i="1" dirty="0">
              <a:ln w="3175">
                <a:solidFill>
                  <a:schemeClr val="tx1"/>
                </a:solidFill>
              </a:ln>
              <a:solidFill>
                <a:srgbClr val="FF0000"/>
              </a:solidFill>
              <a:latin typeface="Cheltenhm BT" panose="02040603050505020403" pitchFamily="18" charset="0"/>
            </a:endParaRPr>
          </a:p>
        </p:txBody>
      </p:sp>
    </p:spTree>
    <p:extLst>
      <p:ext uri="{BB962C8B-B14F-4D97-AF65-F5344CB8AC3E}">
        <p14:creationId xmlns:p14="http://schemas.microsoft.com/office/powerpoint/2010/main" val="607007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1000"/>
                                        <p:tgtEl>
                                          <p:spTgt spid="4"/>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left)">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left)">
                                      <p:cBhvr>
                                        <p:cTn id="21" dur="10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ipe(left)">
                                      <p:cBhvr>
                                        <p:cTn id="26" dur="1000"/>
                                        <p:tgtEl>
                                          <p:spTgt spid="9"/>
                                        </p:tgtEl>
                                      </p:cBhvr>
                                    </p:animEffect>
                                  </p:childTnLst>
                                </p:cTn>
                              </p:par>
                            </p:childTnLst>
                          </p:cTn>
                        </p:par>
                        <p:par>
                          <p:cTn id="27" fill="hold">
                            <p:stCondLst>
                              <p:cond delay="1000"/>
                            </p:stCondLst>
                            <p:childTnLst>
                              <p:par>
                                <p:cTn id="28" presetID="22" presetClass="entr" presetSubtype="8" fill="hold" nodeType="after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wipe(left)">
                                      <p:cBhvr>
                                        <p:cTn id="30" dur="10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8"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wipe(left)">
                                      <p:cBhvr>
                                        <p:cTn id="35" dur="1000"/>
                                        <p:tgtEl>
                                          <p:spTgt spid="13"/>
                                        </p:tgtEl>
                                      </p:cBhvr>
                                    </p:animEffect>
                                  </p:childTnLst>
                                </p:cTn>
                              </p:par>
                              <p:par>
                                <p:cTn id="36" presetID="22" presetClass="exit" presetSubtype="8" fill="hold" nodeType="withEffect">
                                  <p:stCondLst>
                                    <p:cond delay="0"/>
                                  </p:stCondLst>
                                  <p:childTnLst>
                                    <p:animEffect transition="out" filter="wipe(left)">
                                      <p:cBhvr>
                                        <p:cTn id="37" dur="1000"/>
                                        <p:tgtEl>
                                          <p:spTgt spid="10"/>
                                        </p:tgtEl>
                                      </p:cBhvr>
                                    </p:animEffect>
                                    <p:set>
                                      <p:cBhvr>
                                        <p:cTn id="38" dur="1" fill="hold">
                                          <p:stCondLst>
                                            <p:cond delay="999"/>
                                          </p:stCondLst>
                                        </p:cTn>
                                        <p:tgtEl>
                                          <p:spTgt spid="10"/>
                                        </p:tgtEl>
                                        <p:attrNameLst>
                                          <p:attrName>style.visibility</p:attrName>
                                        </p:attrNameLst>
                                      </p:cBhvr>
                                      <p:to>
                                        <p:strVal val="hidden"/>
                                      </p:to>
                                    </p:set>
                                  </p:childTnLst>
                                </p:cTn>
                              </p:par>
                            </p:childTnLst>
                          </p:cTn>
                        </p:par>
                        <p:par>
                          <p:cTn id="39" fill="hold">
                            <p:stCondLst>
                              <p:cond delay="1000"/>
                            </p:stCondLst>
                            <p:childTnLst>
                              <p:par>
                                <p:cTn id="40" presetID="22" presetClass="entr" presetSubtype="8" fill="hold" nodeType="after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wipe(left)">
                                      <p:cBhvr>
                                        <p:cTn id="42" dur="1000"/>
                                        <p:tgtEl>
                                          <p:spTgt spid="11"/>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wipe(left)">
                                      <p:cBhvr>
                                        <p:cTn id="47" dur="1000"/>
                                        <p:tgtEl>
                                          <p:spTgt spid="15"/>
                                        </p:tgtEl>
                                      </p:cBhvr>
                                    </p:animEffect>
                                  </p:childTnLst>
                                </p:cTn>
                              </p:par>
                              <p:par>
                                <p:cTn id="48" presetID="22" presetClass="entr" presetSubtype="8" fill="hold" nodeType="withEffect">
                                  <p:stCondLst>
                                    <p:cond delay="0"/>
                                  </p:stCondLst>
                                  <p:childTnLst>
                                    <p:set>
                                      <p:cBhvr>
                                        <p:cTn id="49" dur="1" fill="hold">
                                          <p:stCondLst>
                                            <p:cond delay="0"/>
                                          </p:stCondLst>
                                        </p:cTn>
                                        <p:tgtEl>
                                          <p:spTgt spid="12"/>
                                        </p:tgtEl>
                                        <p:attrNameLst>
                                          <p:attrName>style.visibility</p:attrName>
                                        </p:attrNameLst>
                                      </p:cBhvr>
                                      <p:to>
                                        <p:strVal val="visible"/>
                                      </p:to>
                                    </p:set>
                                    <p:animEffect transition="in" filter="wipe(left)">
                                      <p:cBhvr>
                                        <p:cTn id="50" dur="1000"/>
                                        <p:tgtEl>
                                          <p:spTgt spid="12"/>
                                        </p:tgtEl>
                                      </p:cBhvr>
                                    </p:animEffect>
                                  </p:childTnLst>
                                </p:cTn>
                              </p:par>
                              <p:par>
                                <p:cTn id="51" presetID="22" presetClass="exit" presetSubtype="8" fill="hold" nodeType="withEffect">
                                  <p:stCondLst>
                                    <p:cond delay="0"/>
                                  </p:stCondLst>
                                  <p:childTnLst>
                                    <p:animEffect transition="out" filter="wipe(left)">
                                      <p:cBhvr>
                                        <p:cTn id="52" dur="1000"/>
                                        <p:tgtEl>
                                          <p:spTgt spid="11"/>
                                        </p:tgtEl>
                                      </p:cBhvr>
                                    </p:animEffect>
                                    <p:set>
                                      <p:cBhvr>
                                        <p:cTn id="53" dur="1" fill="hold">
                                          <p:stCondLst>
                                            <p:cond delay="9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3" grpId="0"/>
      <p:bldP spid="15"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4" name="Picture 4" descr="C:\Users\fichtels\Documents\3-FieldtripImages\Formations\Tuscarora\WillsMountain\IMG_050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9105" y="354765"/>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2" name="Right Brace 1"/>
          <p:cNvSpPr/>
          <p:nvPr/>
        </p:nvSpPr>
        <p:spPr>
          <a:xfrm rot="5400000">
            <a:off x="2259555" y="3586857"/>
            <a:ext cx="407892" cy="4448793"/>
          </a:xfrm>
          <a:prstGeom prst="rightBrace">
            <a:avLst/>
          </a:prstGeom>
          <a:noFill/>
          <a:ln w="19050" cap="flat" cmpd="sng" algn="ctr">
            <a:solidFill>
              <a:srgbClr val="FF0000"/>
            </a:solidFill>
            <a:prstDash val="solid"/>
          </a:ln>
          <a:effectLst/>
        </p:spPr>
        <p:txBody>
          <a:bodyPr rtlCol="0" anchor="ctr"/>
          <a:lstStyle/>
          <a:p>
            <a:pPr marL="0" marR="0" lvl="0" indent="0" algn="ctr" defTabSz="899010" eaLnBrk="1" fontAlgn="auto" latinLnBrk="0" hangingPunct="1">
              <a:lnSpc>
                <a:spcPct val="100000"/>
              </a:lnSpc>
              <a:spcBef>
                <a:spcPts val="0"/>
              </a:spcBef>
              <a:spcAft>
                <a:spcPts val="0"/>
              </a:spcAft>
              <a:buClrTx/>
              <a:buSzTx/>
              <a:buFontTx/>
              <a:buNone/>
              <a:tabLst/>
              <a:defRPr/>
            </a:pPr>
            <a:endParaRPr kumimoji="0" lang="en-US" sz="1765" b="0" i="0" u="none" strike="noStrike" kern="0" cap="none" spc="0" normalizeH="0" baseline="0" noProof="0">
              <a:ln>
                <a:noFill/>
              </a:ln>
              <a:solidFill>
                <a:prstClr val="black"/>
              </a:solidFill>
              <a:effectLst/>
              <a:uLnTx/>
              <a:uFillTx/>
              <a:latin typeface="Calibri"/>
              <a:ea typeface="+mn-ea"/>
              <a:cs typeface="+mn-cs"/>
            </a:endParaRPr>
          </a:p>
        </p:txBody>
      </p:sp>
      <p:sp>
        <p:nvSpPr>
          <p:cNvPr id="3" name="TextBox 2"/>
          <p:cNvSpPr txBox="1"/>
          <p:nvPr/>
        </p:nvSpPr>
        <p:spPr>
          <a:xfrm>
            <a:off x="890871" y="6145965"/>
            <a:ext cx="3145260" cy="584775"/>
          </a:xfrm>
          <a:prstGeom prst="rect">
            <a:avLst/>
          </a:prstGeom>
          <a:noFill/>
        </p:spPr>
        <p:txBody>
          <a:bodyPr wrap="square" rtlCol="0">
            <a:spAutoFit/>
          </a:bodyPr>
          <a:lstStyle/>
          <a:p>
            <a:pPr algn="ctr" defTabSz="899010"/>
            <a:r>
              <a:rPr lang="en-US" sz="1600" i="1" dirty="0">
                <a:solidFill>
                  <a:prstClr val="black"/>
                </a:solidFill>
                <a:latin typeface="Cheltenhm BT" panose="02040603050505020403" pitchFamily="18" charset="0"/>
              </a:rPr>
              <a:t>Juniata Tidal flats</a:t>
            </a:r>
          </a:p>
          <a:p>
            <a:pPr algn="ctr" defTabSz="899010"/>
            <a:r>
              <a:rPr lang="en-US" sz="1600" i="1" dirty="0">
                <a:solidFill>
                  <a:prstClr val="black"/>
                </a:solidFill>
                <a:latin typeface="Cheltenhm BT" panose="02040603050505020403" pitchFamily="18" charset="0"/>
              </a:rPr>
              <a:t>(red cross bedded sand, and shales</a:t>
            </a:r>
          </a:p>
        </p:txBody>
      </p:sp>
      <p:sp>
        <p:nvSpPr>
          <p:cNvPr id="5" name="TextBox 4"/>
          <p:cNvSpPr txBox="1"/>
          <p:nvPr/>
        </p:nvSpPr>
        <p:spPr>
          <a:xfrm>
            <a:off x="8249699" y="2470428"/>
            <a:ext cx="324030" cy="523220"/>
          </a:xfrm>
          <a:prstGeom prst="rect">
            <a:avLst/>
          </a:prstGeom>
          <a:noFill/>
        </p:spPr>
        <p:txBody>
          <a:bodyPr wrap="square" rtlCol="0">
            <a:spAutoFit/>
          </a:bodyPr>
          <a:lstStyle/>
          <a:p>
            <a:pPr algn="ctr" defTabSz="899010"/>
            <a:r>
              <a:rPr lang="en-US" sz="2800" dirty="0">
                <a:solidFill>
                  <a:srgbClr val="FF0000"/>
                </a:solidFill>
                <a:latin typeface="Abadi MT Condensed Extra Bold" panose="020B0A06030101010103" pitchFamily="34" charset="0"/>
              </a:rPr>
              <a:t>A</a:t>
            </a:r>
          </a:p>
        </p:txBody>
      </p:sp>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1</a:t>
            </a:r>
          </a:p>
        </p:txBody>
      </p:sp>
    </p:spTree>
    <p:extLst>
      <p:ext uri="{BB962C8B-B14F-4D97-AF65-F5344CB8AC3E}">
        <p14:creationId xmlns:p14="http://schemas.microsoft.com/office/powerpoint/2010/main" val="1664025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7" name="Picture 3" descr="C:\Users\fichtels\Documents\3-FieldtripImages\Formations\Tuscarora\WillsMountain\IMG_051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350743"/>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284195" y="2516935"/>
            <a:ext cx="201706" cy="523220"/>
          </a:xfrm>
          <a:prstGeom prst="rect">
            <a:avLst/>
          </a:prstGeom>
          <a:noFill/>
        </p:spPr>
        <p:txBody>
          <a:bodyPr wrap="square" rtlCol="0">
            <a:spAutoFit/>
          </a:bodyPr>
          <a:lstStyle/>
          <a:p>
            <a:pPr algn="ctr" defTabSz="899010"/>
            <a:r>
              <a:rPr lang="en-US" sz="2800" dirty="0">
                <a:solidFill>
                  <a:srgbClr val="FF0000"/>
                </a:solidFill>
                <a:latin typeface="Abadi MT Condensed Extra Bold" panose="020B0A06030101010103" pitchFamily="34" charset="0"/>
              </a:rPr>
              <a:t>A</a:t>
            </a:r>
          </a:p>
        </p:txBody>
      </p:sp>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2</a:t>
            </a:r>
          </a:p>
        </p:txBody>
      </p:sp>
      <p:sp>
        <p:nvSpPr>
          <p:cNvPr id="10" name="Right Brace 9"/>
          <p:cNvSpPr/>
          <p:nvPr/>
        </p:nvSpPr>
        <p:spPr>
          <a:xfrm rot="5400000">
            <a:off x="5196198" y="4590208"/>
            <a:ext cx="284629" cy="3363448"/>
          </a:xfrm>
          <a:prstGeom prst="rightBrace">
            <a:avLst/>
          </a:prstGeom>
          <a:noFill/>
          <a:ln w="28575" cap="flat" cmpd="sng" algn="ctr">
            <a:solidFill>
              <a:srgbClr val="FF0000"/>
            </a:solidFill>
            <a:prstDash val="solid"/>
          </a:ln>
          <a:effectLst/>
        </p:spPr>
        <p:txBody>
          <a:bodyPr rtlCol="0" anchor="ctr"/>
          <a:lstStyle/>
          <a:p>
            <a:pPr marL="0" marR="0" lvl="0" indent="0" algn="ctr" defTabSz="899010" eaLnBrk="1" fontAlgn="auto" latinLnBrk="0" hangingPunct="1">
              <a:lnSpc>
                <a:spcPct val="100000"/>
              </a:lnSpc>
              <a:spcBef>
                <a:spcPts val="0"/>
              </a:spcBef>
              <a:spcAft>
                <a:spcPts val="0"/>
              </a:spcAft>
              <a:buClrTx/>
              <a:buSzTx/>
              <a:buFontTx/>
              <a:buNone/>
              <a:tabLst/>
              <a:defRPr/>
            </a:pPr>
            <a:endParaRPr kumimoji="0" lang="en-US" sz="1765" b="0" i="0" u="none" strike="noStrike" kern="0" cap="none" spc="0" normalizeH="0" baseline="0" noProof="0">
              <a:ln>
                <a:noFill/>
              </a:ln>
              <a:solidFill>
                <a:prstClr val="black"/>
              </a:solidFill>
              <a:effectLst/>
              <a:uLnTx/>
              <a:uFillTx/>
              <a:latin typeface="Calibri"/>
              <a:ea typeface="+mn-ea"/>
              <a:cs typeface="+mn-cs"/>
            </a:endParaRPr>
          </a:p>
        </p:txBody>
      </p:sp>
      <p:sp>
        <p:nvSpPr>
          <p:cNvPr id="11" name="TextBox 10"/>
          <p:cNvSpPr txBox="1"/>
          <p:nvPr/>
        </p:nvSpPr>
        <p:spPr>
          <a:xfrm>
            <a:off x="3387437" y="6414247"/>
            <a:ext cx="3902150" cy="369332"/>
          </a:xfrm>
          <a:prstGeom prst="rect">
            <a:avLst/>
          </a:prstGeom>
          <a:noFill/>
        </p:spPr>
        <p:txBody>
          <a:bodyPr wrap="square" rtlCol="0">
            <a:spAutoFit/>
          </a:bodyPr>
          <a:lstStyle/>
          <a:p>
            <a:pPr algn="ctr" defTabSz="899010"/>
            <a:r>
              <a:rPr lang="en-US" i="1" dirty="0">
                <a:solidFill>
                  <a:prstClr val="black"/>
                </a:solidFill>
                <a:latin typeface="Cheltenhm BT" panose="02040603050505020403" pitchFamily="18" charset="0"/>
              </a:rPr>
              <a:t>Base of Tuscarora; (</a:t>
            </a:r>
            <a:r>
              <a:rPr lang="en-US" i="1" u="sng" dirty="0" err="1">
                <a:solidFill>
                  <a:prstClr val="black"/>
                </a:solidFill>
                <a:latin typeface="Cheltenhm BT" panose="02040603050505020403" pitchFamily="18" charset="0"/>
              </a:rPr>
              <a:t>Skolithus</a:t>
            </a:r>
            <a:r>
              <a:rPr lang="en-US" i="1" dirty="0">
                <a:solidFill>
                  <a:prstClr val="black"/>
                </a:solidFill>
                <a:latin typeface="Cheltenhm BT" panose="02040603050505020403" pitchFamily="18" charset="0"/>
              </a:rPr>
              <a:t>)</a:t>
            </a:r>
          </a:p>
        </p:txBody>
      </p:sp>
      <p:sp>
        <p:nvSpPr>
          <p:cNvPr id="12" name="TextBox 11"/>
          <p:cNvSpPr txBox="1"/>
          <p:nvPr/>
        </p:nvSpPr>
        <p:spPr>
          <a:xfrm>
            <a:off x="4568078" y="3774235"/>
            <a:ext cx="201706" cy="523220"/>
          </a:xfrm>
          <a:prstGeom prst="rect">
            <a:avLst/>
          </a:prstGeom>
          <a:noFill/>
        </p:spPr>
        <p:txBody>
          <a:bodyPr wrap="square" rtlCol="0">
            <a:spAutoFit/>
          </a:bodyPr>
          <a:lstStyle/>
          <a:p>
            <a:pPr algn="ctr" defTabSz="899010"/>
            <a:r>
              <a:rPr lang="en-US" sz="2800" dirty="0">
                <a:solidFill>
                  <a:srgbClr val="FF0000"/>
                </a:solidFill>
                <a:latin typeface="Abadi MT Condensed Extra Bold" panose="020B0A06030101010103" pitchFamily="34" charset="0"/>
              </a:rPr>
              <a:t>B</a:t>
            </a:r>
          </a:p>
        </p:txBody>
      </p:sp>
    </p:spTree>
    <p:extLst>
      <p:ext uri="{BB962C8B-B14F-4D97-AF65-F5344CB8AC3E}">
        <p14:creationId xmlns:p14="http://schemas.microsoft.com/office/powerpoint/2010/main" val="1861649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2" name="Right Brace 1"/>
          <p:cNvSpPr/>
          <p:nvPr/>
        </p:nvSpPr>
        <p:spPr>
          <a:xfrm rot="5400000">
            <a:off x="2259555" y="3720207"/>
            <a:ext cx="407892" cy="4448793"/>
          </a:xfrm>
          <a:prstGeom prst="rightBrace">
            <a:avLst/>
          </a:prstGeom>
          <a:noFill/>
          <a:ln w="19050" cap="flat" cmpd="sng" algn="ctr">
            <a:solidFill>
              <a:srgbClr val="FF0000"/>
            </a:solidFill>
            <a:prstDash val="solid"/>
          </a:ln>
          <a:effectLst/>
        </p:spPr>
        <p:txBody>
          <a:bodyPr rtlCol="0" anchor="ctr"/>
          <a:lstStyle/>
          <a:p>
            <a:pPr marL="0" marR="0" lvl="0" indent="0" algn="ctr" defTabSz="899010" eaLnBrk="1" fontAlgn="auto" latinLnBrk="0" hangingPunct="1">
              <a:lnSpc>
                <a:spcPct val="100000"/>
              </a:lnSpc>
              <a:spcBef>
                <a:spcPts val="0"/>
              </a:spcBef>
              <a:spcAft>
                <a:spcPts val="0"/>
              </a:spcAft>
              <a:buClrTx/>
              <a:buSzTx/>
              <a:buFontTx/>
              <a:buNone/>
              <a:tabLst/>
              <a:defRPr/>
            </a:pPr>
            <a:endParaRPr kumimoji="0" lang="en-US" sz="1765" b="0" i="0" u="none" strike="noStrike" kern="0" cap="none" spc="0" normalizeH="0" baseline="0" noProof="0">
              <a:ln>
                <a:noFill/>
              </a:ln>
              <a:solidFill>
                <a:prstClr val="black"/>
              </a:solidFill>
              <a:effectLst/>
              <a:uLnTx/>
              <a:uFillTx/>
              <a:latin typeface="Calibri"/>
              <a:ea typeface="+mn-ea"/>
              <a:cs typeface="+mn-cs"/>
            </a:endParaRPr>
          </a:p>
        </p:txBody>
      </p:sp>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3</a:t>
            </a:r>
          </a:p>
        </p:txBody>
      </p:sp>
      <p:pic>
        <p:nvPicPr>
          <p:cNvPr id="7" name="Picture 4" descr="C:\Users\fichtels\Documents\3-FieldtripImages\Geol387- Stratigraphy,Structure,Tectonics\3-IndividualFormations\SST-WestV&amp;RPicts\Tuscarora\WillsMountain\IMG_05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431426"/>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7925360" y="2374473"/>
            <a:ext cx="201706" cy="523220"/>
          </a:xfrm>
          <a:prstGeom prst="rect">
            <a:avLst/>
          </a:prstGeom>
          <a:noFill/>
        </p:spPr>
        <p:txBody>
          <a:bodyPr wrap="square" rtlCol="0">
            <a:spAutoFit/>
          </a:bodyPr>
          <a:lstStyle/>
          <a:p>
            <a:pPr algn="ctr" defTabSz="899010"/>
            <a:r>
              <a:rPr lang="en-US" sz="2800" dirty="0">
                <a:solidFill>
                  <a:srgbClr val="FF0000"/>
                </a:solidFill>
                <a:latin typeface="Abadi MT Condensed Extra Bold" panose="020B0A06030101010103" pitchFamily="34" charset="0"/>
              </a:rPr>
              <a:t>C</a:t>
            </a:r>
          </a:p>
        </p:txBody>
      </p:sp>
      <p:sp>
        <p:nvSpPr>
          <p:cNvPr id="11" name="TextBox 10"/>
          <p:cNvSpPr txBox="1"/>
          <p:nvPr/>
        </p:nvSpPr>
        <p:spPr>
          <a:xfrm>
            <a:off x="901344" y="3934861"/>
            <a:ext cx="201706" cy="523220"/>
          </a:xfrm>
          <a:prstGeom prst="rect">
            <a:avLst/>
          </a:prstGeom>
          <a:noFill/>
        </p:spPr>
        <p:txBody>
          <a:bodyPr wrap="square" rtlCol="0">
            <a:spAutoFit/>
          </a:bodyPr>
          <a:lstStyle/>
          <a:p>
            <a:pPr algn="ctr" defTabSz="899010"/>
            <a:r>
              <a:rPr lang="en-US" sz="2800" dirty="0">
                <a:solidFill>
                  <a:srgbClr val="FF0000"/>
                </a:solidFill>
                <a:latin typeface="Abadi MT Condensed Extra Bold" panose="020B0A06030101010103" pitchFamily="34" charset="0"/>
              </a:rPr>
              <a:t>B</a:t>
            </a:r>
          </a:p>
        </p:txBody>
      </p:sp>
      <p:sp>
        <p:nvSpPr>
          <p:cNvPr id="12" name="TextBox 11"/>
          <p:cNvSpPr txBox="1"/>
          <p:nvPr/>
        </p:nvSpPr>
        <p:spPr>
          <a:xfrm>
            <a:off x="2660742" y="6415835"/>
            <a:ext cx="4054315" cy="400110"/>
          </a:xfrm>
          <a:prstGeom prst="rect">
            <a:avLst/>
          </a:prstGeom>
          <a:noFill/>
        </p:spPr>
        <p:txBody>
          <a:bodyPr wrap="none" rtlCol="0">
            <a:spAutoFit/>
          </a:bodyPr>
          <a:lstStyle/>
          <a:p>
            <a:pPr algn="ctr" defTabSz="899010"/>
            <a:r>
              <a:rPr lang="en-US" sz="2000" i="1" dirty="0" err="1">
                <a:solidFill>
                  <a:prstClr val="black"/>
                </a:solidFill>
                <a:latin typeface="Cheltenhm BT" panose="02040603050505020403" pitchFamily="18" charset="0"/>
              </a:rPr>
              <a:t>Shoreface</a:t>
            </a:r>
            <a:r>
              <a:rPr lang="en-US" sz="2000" i="1" dirty="0">
                <a:solidFill>
                  <a:prstClr val="black"/>
                </a:solidFill>
                <a:latin typeface="Cheltenhm BT" panose="02040603050505020403" pitchFamily="18" charset="0"/>
              </a:rPr>
              <a:t> </a:t>
            </a:r>
            <a:r>
              <a:rPr lang="en-US" sz="2000" i="1" dirty="0" err="1">
                <a:solidFill>
                  <a:prstClr val="black"/>
                </a:solidFill>
                <a:latin typeface="Cheltenhm BT" panose="02040603050505020403" pitchFamily="18" charset="0"/>
              </a:rPr>
              <a:t>facies</a:t>
            </a:r>
            <a:r>
              <a:rPr lang="en-US" sz="2000" i="1" dirty="0">
                <a:solidFill>
                  <a:prstClr val="black"/>
                </a:solidFill>
                <a:latin typeface="Cheltenhm BT" panose="02040603050505020403" pitchFamily="18" charset="0"/>
              </a:rPr>
              <a:t> (upper lower cross beds)</a:t>
            </a:r>
          </a:p>
        </p:txBody>
      </p:sp>
      <p:sp>
        <p:nvSpPr>
          <p:cNvPr id="14" name="Right Brace 13"/>
          <p:cNvSpPr/>
          <p:nvPr/>
        </p:nvSpPr>
        <p:spPr>
          <a:xfrm rot="5400000">
            <a:off x="4469057" y="1969489"/>
            <a:ext cx="216392" cy="8676298"/>
          </a:xfrm>
          <a:prstGeom prst="rightBrace">
            <a:avLst/>
          </a:prstGeom>
          <a:noFill/>
          <a:ln w="28575" cap="flat" cmpd="sng" algn="ctr">
            <a:solidFill>
              <a:srgbClr val="FF0000"/>
            </a:solidFill>
            <a:prstDash val="solid"/>
          </a:ln>
          <a:effectLst/>
        </p:spPr>
        <p:txBody>
          <a:bodyPr rtlCol="0" anchor="ctr"/>
          <a:lstStyle/>
          <a:p>
            <a:pPr marL="0" marR="0" lvl="0" indent="0" algn="ctr" defTabSz="899010" eaLnBrk="1" fontAlgn="auto" latinLnBrk="0" hangingPunct="1">
              <a:lnSpc>
                <a:spcPct val="100000"/>
              </a:lnSpc>
              <a:spcBef>
                <a:spcPts val="0"/>
              </a:spcBef>
              <a:spcAft>
                <a:spcPts val="0"/>
              </a:spcAft>
              <a:buClrTx/>
              <a:buSzTx/>
              <a:buFontTx/>
              <a:buNone/>
              <a:tabLst/>
              <a:defRPr/>
            </a:pPr>
            <a:endParaRPr kumimoji="0" lang="en-US" sz="1765" b="0" i="0" u="none" strike="noStrike" kern="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06068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2" name="Right Brace 1"/>
          <p:cNvSpPr/>
          <p:nvPr/>
        </p:nvSpPr>
        <p:spPr>
          <a:xfrm rot="5400000">
            <a:off x="3604555" y="2722724"/>
            <a:ext cx="420413" cy="7172325"/>
          </a:xfrm>
          <a:prstGeom prst="rightBrace">
            <a:avLst/>
          </a:prstGeom>
          <a:noFill/>
          <a:ln w="19050" cap="flat" cmpd="sng" algn="ctr">
            <a:solidFill>
              <a:srgbClr val="FF0000"/>
            </a:solidFill>
            <a:prstDash val="solid"/>
          </a:ln>
          <a:effectLst/>
        </p:spPr>
        <p:txBody>
          <a:bodyPr rtlCol="0" anchor="ctr"/>
          <a:lstStyle/>
          <a:p>
            <a:pPr marL="0" marR="0" lvl="0" indent="0" algn="ctr" defTabSz="899010" eaLnBrk="1" fontAlgn="auto" latinLnBrk="0" hangingPunct="1">
              <a:lnSpc>
                <a:spcPct val="100000"/>
              </a:lnSpc>
              <a:spcBef>
                <a:spcPts val="0"/>
              </a:spcBef>
              <a:spcAft>
                <a:spcPts val="0"/>
              </a:spcAft>
              <a:buClrTx/>
              <a:buSzTx/>
              <a:buFontTx/>
              <a:buNone/>
              <a:tabLst/>
              <a:defRPr/>
            </a:pPr>
            <a:endParaRPr kumimoji="0" lang="en-US" sz="1765" b="0" i="0" u="none" strike="noStrike" kern="0" cap="none" spc="0" normalizeH="0" baseline="0" noProof="0">
              <a:ln>
                <a:noFill/>
              </a:ln>
              <a:solidFill>
                <a:prstClr val="black"/>
              </a:solidFill>
              <a:effectLst/>
              <a:uLnTx/>
              <a:uFillTx/>
              <a:latin typeface="Calibri"/>
              <a:ea typeface="+mn-ea"/>
              <a:cs typeface="+mn-cs"/>
            </a:endParaRPr>
          </a:p>
        </p:txBody>
      </p:sp>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4</a:t>
            </a:r>
          </a:p>
        </p:txBody>
      </p:sp>
      <p:pic>
        <p:nvPicPr>
          <p:cNvPr id="7" name="Picture 5" descr="C:\Users\fichtels\Documents\3-FieldtripImages\Geol387- Stratigraphy,Structure,Tectonics\3-IndividualFormations\SST-WestV&amp;RPicts\Tuscarora\WillsMountain\IMG_05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363946"/>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883148" y="2997936"/>
            <a:ext cx="201706" cy="523220"/>
          </a:xfrm>
          <a:prstGeom prst="rect">
            <a:avLst/>
          </a:prstGeom>
          <a:noFill/>
        </p:spPr>
        <p:txBody>
          <a:bodyPr wrap="square" rtlCol="0">
            <a:spAutoFit/>
          </a:bodyPr>
          <a:lstStyle/>
          <a:p>
            <a:pPr algn="ctr" defTabSz="899010"/>
            <a:r>
              <a:rPr lang="en-US" sz="2800" dirty="0">
                <a:solidFill>
                  <a:srgbClr val="FF0000"/>
                </a:solidFill>
                <a:latin typeface="Abadi MT Condensed Extra Bold" panose="020B0A06030101010103" pitchFamily="34" charset="0"/>
              </a:rPr>
              <a:t>C</a:t>
            </a:r>
          </a:p>
        </p:txBody>
      </p:sp>
      <p:sp>
        <p:nvSpPr>
          <p:cNvPr id="11" name="TextBox 10"/>
          <p:cNvSpPr txBox="1"/>
          <p:nvPr/>
        </p:nvSpPr>
        <p:spPr>
          <a:xfrm>
            <a:off x="8376397" y="3604959"/>
            <a:ext cx="201706" cy="523220"/>
          </a:xfrm>
          <a:prstGeom prst="rect">
            <a:avLst/>
          </a:prstGeom>
          <a:noFill/>
        </p:spPr>
        <p:txBody>
          <a:bodyPr wrap="square" rtlCol="0">
            <a:spAutoFit/>
          </a:bodyPr>
          <a:lstStyle/>
          <a:p>
            <a:pPr algn="ctr" defTabSz="899010"/>
            <a:r>
              <a:rPr lang="en-US" sz="2800" dirty="0">
                <a:solidFill>
                  <a:srgbClr val="FF0000"/>
                </a:solidFill>
                <a:latin typeface="Abadi MT Condensed Extra Bold" panose="020B0A06030101010103" pitchFamily="34" charset="0"/>
              </a:rPr>
              <a:t>D</a:t>
            </a:r>
          </a:p>
        </p:txBody>
      </p:sp>
      <p:sp>
        <p:nvSpPr>
          <p:cNvPr id="9" name="TextBox 8"/>
          <p:cNvSpPr txBox="1"/>
          <p:nvPr/>
        </p:nvSpPr>
        <p:spPr>
          <a:xfrm>
            <a:off x="1883148" y="6409250"/>
            <a:ext cx="4054315" cy="400110"/>
          </a:xfrm>
          <a:prstGeom prst="rect">
            <a:avLst/>
          </a:prstGeom>
          <a:noFill/>
        </p:spPr>
        <p:txBody>
          <a:bodyPr wrap="none" rtlCol="0">
            <a:spAutoFit/>
          </a:bodyPr>
          <a:lstStyle/>
          <a:p>
            <a:pPr algn="ctr" defTabSz="899010"/>
            <a:r>
              <a:rPr lang="en-US" sz="2000" i="1" dirty="0" err="1">
                <a:solidFill>
                  <a:prstClr val="black"/>
                </a:solidFill>
                <a:latin typeface="Cheltenhm BT" panose="02040603050505020403" pitchFamily="18" charset="0"/>
              </a:rPr>
              <a:t>Shoreface</a:t>
            </a:r>
            <a:r>
              <a:rPr lang="en-US" sz="2000" i="1" dirty="0">
                <a:solidFill>
                  <a:prstClr val="black"/>
                </a:solidFill>
                <a:latin typeface="Cheltenhm BT" panose="02040603050505020403" pitchFamily="18" charset="0"/>
              </a:rPr>
              <a:t> </a:t>
            </a:r>
            <a:r>
              <a:rPr lang="en-US" sz="2000" i="1" dirty="0" err="1">
                <a:solidFill>
                  <a:prstClr val="black"/>
                </a:solidFill>
                <a:latin typeface="Cheltenhm BT" panose="02040603050505020403" pitchFamily="18" charset="0"/>
              </a:rPr>
              <a:t>facies</a:t>
            </a:r>
            <a:r>
              <a:rPr lang="en-US" sz="2000" i="1" dirty="0">
                <a:solidFill>
                  <a:prstClr val="black"/>
                </a:solidFill>
                <a:latin typeface="Cheltenhm BT" panose="02040603050505020403" pitchFamily="18" charset="0"/>
              </a:rPr>
              <a:t> (upper lower cross beds)</a:t>
            </a:r>
          </a:p>
        </p:txBody>
      </p:sp>
    </p:spTree>
    <p:extLst>
      <p:ext uri="{BB962C8B-B14F-4D97-AF65-F5344CB8AC3E}">
        <p14:creationId xmlns:p14="http://schemas.microsoft.com/office/powerpoint/2010/main" val="3818469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6</a:t>
            </a:r>
          </a:p>
        </p:txBody>
      </p:sp>
      <p:pic>
        <p:nvPicPr>
          <p:cNvPr id="7" name="Picture 6" descr="C:\Users\fichtels\Documents\3-FieldtripImages\Geol387- Stratigraphy,Structure,Tectonics\3-IndividualFormations\SST-WestV&amp;RPicts\Tuscarora\WillsMountain\IMG_051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363946"/>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2583152" y="3984953"/>
            <a:ext cx="201706" cy="584775"/>
          </a:xfrm>
          <a:prstGeom prst="rect">
            <a:avLst/>
          </a:prstGeom>
          <a:noFill/>
        </p:spPr>
        <p:txBody>
          <a:bodyPr wrap="square" rtlCol="0">
            <a:spAutoFit/>
          </a:bodyPr>
          <a:lstStyle/>
          <a:p>
            <a:pPr algn="ctr" defTabSz="899010"/>
            <a:r>
              <a:rPr lang="en-US" sz="3200" dirty="0">
                <a:solidFill>
                  <a:srgbClr val="FF0000"/>
                </a:solidFill>
                <a:latin typeface="Abadi MT Condensed Extra Bold" panose="020B0A06030101010103" pitchFamily="34" charset="0"/>
              </a:rPr>
              <a:t>D</a:t>
            </a:r>
          </a:p>
        </p:txBody>
      </p:sp>
      <p:sp>
        <p:nvSpPr>
          <p:cNvPr id="9" name="Right Brace 8"/>
          <p:cNvSpPr>
            <a:spLocks noChangeAspect="1"/>
          </p:cNvSpPr>
          <p:nvPr/>
        </p:nvSpPr>
        <p:spPr>
          <a:xfrm rot="5400000">
            <a:off x="2841944" y="3488825"/>
            <a:ext cx="281327" cy="5423471"/>
          </a:xfrm>
          <a:prstGeom prst="rightBrace">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899010"/>
            <a:endParaRPr lang="en-US" sz="1765">
              <a:solidFill>
                <a:prstClr val="black"/>
              </a:solidFill>
              <a:latin typeface="Calibri"/>
            </a:endParaRPr>
          </a:p>
        </p:txBody>
      </p:sp>
      <p:cxnSp>
        <p:nvCxnSpPr>
          <p:cNvPr id="10" name="Straight Connector 9"/>
          <p:cNvCxnSpPr>
            <a:cxnSpLocks noChangeAspect="1"/>
          </p:cNvCxnSpPr>
          <p:nvPr/>
        </p:nvCxnSpPr>
        <p:spPr>
          <a:xfrm flipH="1">
            <a:off x="5694343" y="4464953"/>
            <a:ext cx="1" cy="1585417"/>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1" name="Right Brace 10"/>
          <p:cNvSpPr>
            <a:spLocks noChangeAspect="1"/>
          </p:cNvSpPr>
          <p:nvPr/>
        </p:nvSpPr>
        <p:spPr>
          <a:xfrm rot="5400000">
            <a:off x="7387702" y="4727663"/>
            <a:ext cx="195463" cy="2859932"/>
          </a:xfrm>
          <a:prstGeom prst="rightBrace">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899010"/>
            <a:endParaRPr lang="en-US" sz="1765">
              <a:solidFill>
                <a:prstClr val="black"/>
              </a:solidFill>
              <a:latin typeface="Calibri"/>
            </a:endParaRPr>
          </a:p>
        </p:txBody>
      </p:sp>
      <p:sp>
        <p:nvSpPr>
          <p:cNvPr id="12" name="TextBox 11"/>
          <p:cNvSpPr txBox="1">
            <a:spLocks noChangeAspect="1"/>
          </p:cNvSpPr>
          <p:nvPr/>
        </p:nvSpPr>
        <p:spPr>
          <a:xfrm>
            <a:off x="540676" y="6370159"/>
            <a:ext cx="4883862" cy="400110"/>
          </a:xfrm>
          <a:prstGeom prst="rect">
            <a:avLst/>
          </a:prstGeom>
          <a:noFill/>
        </p:spPr>
        <p:txBody>
          <a:bodyPr wrap="square" rtlCol="0">
            <a:spAutoFit/>
          </a:bodyPr>
          <a:lstStyle/>
          <a:p>
            <a:pPr algn="ctr" defTabSz="899010"/>
            <a:r>
              <a:rPr lang="en-US" sz="2000" i="1" dirty="0">
                <a:solidFill>
                  <a:prstClr val="black"/>
                </a:solidFill>
                <a:latin typeface="Cheltenhm BT" panose="02040603050505020403" pitchFamily="18" charset="0"/>
              </a:rPr>
              <a:t>Foreshore  (Gentle dipping laminations)</a:t>
            </a:r>
          </a:p>
        </p:txBody>
      </p:sp>
      <p:sp>
        <p:nvSpPr>
          <p:cNvPr id="13" name="TextBox 12"/>
          <p:cNvSpPr txBox="1"/>
          <p:nvPr/>
        </p:nvSpPr>
        <p:spPr>
          <a:xfrm>
            <a:off x="8498175" y="3153450"/>
            <a:ext cx="201706" cy="584775"/>
          </a:xfrm>
          <a:prstGeom prst="rect">
            <a:avLst/>
          </a:prstGeom>
          <a:noFill/>
        </p:spPr>
        <p:txBody>
          <a:bodyPr wrap="square" rtlCol="0">
            <a:spAutoFit/>
          </a:bodyPr>
          <a:lstStyle/>
          <a:p>
            <a:pPr algn="ctr" defTabSz="899010"/>
            <a:r>
              <a:rPr lang="en-US" sz="3200" dirty="0">
                <a:solidFill>
                  <a:srgbClr val="FF0000"/>
                </a:solidFill>
                <a:latin typeface="Abadi MT Condensed Extra Bold" panose="020B0A06030101010103" pitchFamily="34" charset="0"/>
              </a:rPr>
              <a:t>E</a:t>
            </a:r>
          </a:p>
        </p:txBody>
      </p:sp>
      <p:sp>
        <p:nvSpPr>
          <p:cNvPr id="14" name="TextBox 13"/>
          <p:cNvSpPr txBox="1">
            <a:spLocks noChangeAspect="1"/>
          </p:cNvSpPr>
          <p:nvPr/>
        </p:nvSpPr>
        <p:spPr>
          <a:xfrm>
            <a:off x="5908669" y="6370159"/>
            <a:ext cx="3153527" cy="400110"/>
          </a:xfrm>
          <a:prstGeom prst="rect">
            <a:avLst/>
          </a:prstGeom>
          <a:noFill/>
        </p:spPr>
        <p:txBody>
          <a:bodyPr wrap="square" rtlCol="0">
            <a:spAutoFit/>
          </a:bodyPr>
          <a:lstStyle/>
          <a:p>
            <a:pPr algn="ctr" defTabSz="899010"/>
            <a:r>
              <a:rPr lang="en-US" sz="2000" i="1" dirty="0">
                <a:solidFill>
                  <a:prstClr val="black"/>
                </a:solidFill>
                <a:latin typeface="Cheltenhm BT" panose="02040603050505020403" pitchFamily="18" charset="0"/>
              </a:rPr>
              <a:t>Tidal Inlet (</a:t>
            </a:r>
            <a:r>
              <a:rPr lang="en-US" sz="2000" i="1" dirty="0" err="1">
                <a:solidFill>
                  <a:prstClr val="black"/>
                </a:solidFill>
                <a:latin typeface="Cheltenhm BT" panose="02040603050505020403" pitchFamily="18" charset="0"/>
              </a:rPr>
              <a:t>antidunes</a:t>
            </a:r>
            <a:r>
              <a:rPr lang="en-US" sz="2000" i="1" dirty="0">
                <a:solidFill>
                  <a:prstClr val="black"/>
                </a:solidFill>
                <a:latin typeface="Cheltenhm BT" panose="02040603050505020403" pitchFamily="18" charset="0"/>
              </a:rPr>
              <a:t>)</a:t>
            </a:r>
          </a:p>
        </p:txBody>
      </p:sp>
    </p:spTree>
    <p:extLst>
      <p:ext uri="{BB962C8B-B14F-4D97-AF65-F5344CB8AC3E}">
        <p14:creationId xmlns:p14="http://schemas.microsoft.com/office/powerpoint/2010/main" val="2378743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1000"/>
                                        <p:tgtEl>
                                          <p:spTgt spid="14"/>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left)">
                                      <p:cBhvr>
                                        <p:cTn id="11"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2" name="Right Brace 1"/>
          <p:cNvSpPr/>
          <p:nvPr/>
        </p:nvSpPr>
        <p:spPr>
          <a:xfrm rot="5400000">
            <a:off x="5869040" y="3831494"/>
            <a:ext cx="407892" cy="4983173"/>
          </a:xfrm>
          <a:prstGeom prst="rightBrace">
            <a:avLst/>
          </a:prstGeom>
          <a:noFill/>
          <a:ln w="19050" cap="flat" cmpd="sng" algn="ctr">
            <a:solidFill>
              <a:srgbClr val="FF0000"/>
            </a:solidFill>
            <a:prstDash val="solid"/>
          </a:ln>
          <a:effectLst/>
        </p:spPr>
        <p:txBody>
          <a:bodyPr rtlCol="0" anchor="ctr"/>
          <a:lstStyle/>
          <a:p>
            <a:pPr marL="0" marR="0" lvl="0" indent="0" algn="ctr" defTabSz="899010" eaLnBrk="1" fontAlgn="auto" latinLnBrk="0" hangingPunct="1">
              <a:lnSpc>
                <a:spcPct val="100000"/>
              </a:lnSpc>
              <a:spcBef>
                <a:spcPts val="0"/>
              </a:spcBef>
              <a:spcAft>
                <a:spcPts val="0"/>
              </a:spcAft>
              <a:buClrTx/>
              <a:buSzTx/>
              <a:buFontTx/>
              <a:buNone/>
              <a:tabLst/>
              <a:defRPr/>
            </a:pPr>
            <a:endParaRPr kumimoji="0" lang="en-US" sz="1765" b="0" i="0" u="none" strike="noStrike" kern="0" cap="none" spc="0" normalizeH="0" baseline="0" noProof="0">
              <a:ln>
                <a:noFill/>
              </a:ln>
              <a:solidFill>
                <a:prstClr val="black"/>
              </a:solidFill>
              <a:effectLst/>
              <a:uLnTx/>
              <a:uFillTx/>
              <a:latin typeface="Calibri"/>
              <a:ea typeface="+mn-ea"/>
              <a:cs typeface="+mn-cs"/>
            </a:endParaRPr>
          </a:p>
        </p:txBody>
      </p:sp>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7</a:t>
            </a:r>
          </a:p>
        </p:txBody>
      </p:sp>
      <p:pic>
        <p:nvPicPr>
          <p:cNvPr id="5" name="Picture 2" descr="C:\Users\fichtels\Documents\3-FieldtripImages\Geol387- Stratigraphy,Structure,Tectonics\3-IndividualFormations\SST-WestV&amp;RPicts\Tuscarora\WillsMountain\IMG_051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403029"/>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4972050" y="3213802"/>
            <a:ext cx="201706" cy="646331"/>
          </a:xfrm>
          <a:prstGeom prst="rect">
            <a:avLst/>
          </a:prstGeom>
          <a:noFill/>
        </p:spPr>
        <p:txBody>
          <a:bodyPr wrap="square" rtlCol="0">
            <a:spAutoFit/>
          </a:bodyPr>
          <a:lstStyle/>
          <a:p>
            <a:pPr algn="ctr" defTabSz="899010"/>
            <a:r>
              <a:rPr lang="en-US" sz="3600" dirty="0">
                <a:solidFill>
                  <a:srgbClr val="FF0000"/>
                </a:solidFill>
                <a:latin typeface="Abadi MT Condensed Extra Bold" panose="020B0A06030101010103" pitchFamily="34" charset="0"/>
              </a:rPr>
              <a:t>E</a:t>
            </a:r>
          </a:p>
        </p:txBody>
      </p:sp>
      <p:sp>
        <p:nvSpPr>
          <p:cNvPr id="8" name="TextBox 7"/>
          <p:cNvSpPr txBox="1">
            <a:spLocks noChangeAspect="1"/>
          </p:cNvSpPr>
          <p:nvPr/>
        </p:nvSpPr>
        <p:spPr>
          <a:xfrm>
            <a:off x="4561538" y="6326972"/>
            <a:ext cx="3153527" cy="400110"/>
          </a:xfrm>
          <a:prstGeom prst="rect">
            <a:avLst/>
          </a:prstGeom>
          <a:noFill/>
        </p:spPr>
        <p:txBody>
          <a:bodyPr wrap="square" rtlCol="0">
            <a:spAutoFit/>
          </a:bodyPr>
          <a:lstStyle/>
          <a:p>
            <a:pPr algn="ctr" defTabSz="899010"/>
            <a:r>
              <a:rPr lang="en-US" sz="2000" i="1" dirty="0">
                <a:solidFill>
                  <a:prstClr val="black"/>
                </a:solidFill>
                <a:latin typeface="Cheltenhm BT" panose="02040603050505020403" pitchFamily="18" charset="0"/>
              </a:rPr>
              <a:t>Tidal Inlet (</a:t>
            </a:r>
            <a:r>
              <a:rPr lang="en-US" sz="2000" i="1" dirty="0" err="1">
                <a:solidFill>
                  <a:prstClr val="black"/>
                </a:solidFill>
                <a:latin typeface="Cheltenhm BT" panose="02040603050505020403" pitchFamily="18" charset="0"/>
              </a:rPr>
              <a:t>antidunes</a:t>
            </a:r>
            <a:r>
              <a:rPr lang="en-US" sz="2000" i="1" dirty="0">
                <a:solidFill>
                  <a:prstClr val="black"/>
                </a:solidFill>
                <a:latin typeface="Cheltenhm BT" panose="02040603050505020403" pitchFamily="18" charset="0"/>
              </a:rPr>
              <a:t>)</a:t>
            </a:r>
          </a:p>
        </p:txBody>
      </p:sp>
    </p:spTree>
    <p:extLst>
      <p:ext uri="{BB962C8B-B14F-4D97-AF65-F5344CB8AC3E}">
        <p14:creationId xmlns:p14="http://schemas.microsoft.com/office/powerpoint/2010/main" val="507930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2" name="Right Brace 1"/>
          <p:cNvSpPr/>
          <p:nvPr/>
        </p:nvSpPr>
        <p:spPr>
          <a:xfrm rot="5400000">
            <a:off x="4688430" y="4152460"/>
            <a:ext cx="407892" cy="4448793"/>
          </a:xfrm>
          <a:prstGeom prst="rightBrace">
            <a:avLst/>
          </a:prstGeom>
          <a:noFill/>
          <a:ln w="19050" cap="flat" cmpd="sng" algn="ctr">
            <a:solidFill>
              <a:srgbClr val="FF0000"/>
            </a:solidFill>
            <a:prstDash val="solid"/>
          </a:ln>
          <a:effectLst/>
        </p:spPr>
        <p:txBody>
          <a:bodyPr rtlCol="0" anchor="ctr"/>
          <a:lstStyle/>
          <a:p>
            <a:pPr marL="0" marR="0" lvl="0" indent="0" algn="ctr" defTabSz="899010" eaLnBrk="1" fontAlgn="auto" latinLnBrk="0" hangingPunct="1">
              <a:lnSpc>
                <a:spcPct val="100000"/>
              </a:lnSpc>
              <a:spcBef>
                <a:spcPts val="0"/>
              </a:spcBef>
              <a:spcAft>
                <a:spcPts val="0"/>
              </a:spcAft>
              <a:buClrTx/>
              <a:buSzTx/>
              <a:buFontTx/>
              <a:buNone/>
              <a:tabLst/>
              <a:defRPr/>
            </a:pPr>
            <a:endParaRPr kumimoji="0" lang="en-US" sz="1765" b="0" i="0" u="none" strike="noStrike" kern="0" cap="none" spc="0" normalizeH="0" baseline="0" noProof="0">
              <a:ln>
                <a:noFill/>
              </a:ln>
              <a:solidFill>
                <a:prstClr val="black"/>
              </a:solidFill>
              <a:effectLst/>
              <a:uLnTx/>
              <a:uFillTx/>
              <a:latin typeface="Calibri"/>
              <a:ea typeface="+mn-ea"/>
              <a:cs typeface="+mn-cs"/>
            </a:endParaRPr>
          </a:p>
        </p:txBody>
      </p:sp>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8</a:t>
            </a:r>
          </a:p>
        </p:txBody>
      </p:sp>
      <p:pic>
        <p:nvPicPr>
          <p:cNvPr id="5" name="Picture 4" descr="C:\Users\fichtels\Documents\3-FieldtripImages\Formations\Tuscarora\WillsMountain\IMG_050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381710"/>
            <a:ext cx="8686800" cy="5791200"/>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flipH="1">
            <a:off x="5015193" y="2692748"/>
            <a:ext cx="672353" cy="403252"/>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4236944" y="3760586"/>
            <a:ext cx="201706" cy="707886"/>
          </a:xfrm>
          <a:prstGeom prst="rect">
            <a:avLst/>
          </a:prstGeom>
          <a:noFill/>
        </p:spPr>
        <p:txBody>
          <a:bodyPr wrap="square" rtlCol="0">
            <a:spAutoFit/>
          </a:bodyPr>
          <a:lstStyle/>
          <a:p>
            <a:pPr algn="ctr" defTabSz="899010"/>
            <a:r>
              <a:rPr lang="en-US" sz="4000" dirty="0">
                <a:solidFill>
                  <a:srgbClr val="FF0000"/>
                </a:solidFill>
                <a:latin typeface="Abadi MT Condensed Extra Bold" panose="020B0A06030101010103" pitchFamily="34" charset="0"/>
              </a:rPr>
              <a:t>E</a:t>
            </a:r>
          </a:p>
        </p:txBody>
      </p:sp>
      <p:sp>
        <p:nvSpPr>
          <p:cNvPr id="10" name="TextBox 9"/>
          <p:cNvSpPr txBox="1">
            <a:spLocks noChangeAspect="1"/>
          </p:cNvSpPr>
          <p:nvPr/>
        </p:nvSpPr>
        <p:spPr>
          <a:xfrm>
            <a:off x="3383999" y="6424964"/>
            <a:ext cx="3153527" cy="400110"/>
          </a:xfrm>
          <a:prstGeom prst="rect">
            <a:avLst/>
          </a:prstGeom>
          <a:noFill/>
        </p:spPr>
        <p:txBody>
          <a:bodyPr wrap="square" rtlCol="0">
            <a:spAutoFit/>
          </a:bodyPr>
          <a:lstStyle/>
          <a:p>
            <a:pPr algn="ctr" defTabSz="899010"/>
            <a:r>
              <a:rPr lang="en-US" sz="2000" i="1" dirty="0">
                <a:solidFill>
                  <a:prstClr val="black"/>
                </a:solidFill>
                <a:latin typeface="Cheltenhm BT" panose="02040603050505020403" pitchFamily="18" charset="0"/>
              </a:rPr>
              <a:t>Tidal Inlet (</a:t>
            </a:r>
            <a:r>
              <a:rPr lang="en-US" sz="2000" i="1" dirty="0" err="1">
                <a:solidFill>
                  <a:prstClr val="black"/>
                </a:solidFill>
                <a:latin typeface="Cheltenhm BT" panose="02040603050505020403" pitchFamily="18" charset="0"/>
              </a:rPr>
              <a:t>antidunes</a:t>
            </a:r>
            <a:r>
              <a:rPr lang="en-US" sz="2000" i="1" dirty="0">
                <a:solidFill>
                  <a:prstClr val="black"/>
                </a:solidFill>
                <a:latin typeface="Cheltenhm BT" panose="02040603050505020403" pitchFamily="18" charset="0"/>
              </a:rPr>
              <a:t>)</a:t>
            </a:r>
          </a:p>
        </p:txBody>
      </p:sp>
    </p:spTree>
    <p:extLst>
      <p:ext uri="{BB962C8B-B14F-4D97-AF65-F5344CB8AC3E}">
        <p14:creationId xmlns:p14="http://schemas.microsoft.com/office/powerpoint/2010/main" val="1626777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9</a:t>
            </a:r>
          </a:p>
        </p:txBody>
      </p:sp>
      <p:pic>
        <p:nvPicPr>
          <p:cNvPr id="10" name="Picture 3" descr="C:\Users\fichtels\Documents\3-FieldtripImages\Geol387- Stratigraphy,Structure,Tectonics\3-IndividualFormations\SST-WestV&amp;RPicts\Tuscarora\WillsMountain\IMG_051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21516" y="1430991"/>
            <a:ext cx="4034118" cy="268941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descr="C:\Users\fichtels\Documents\3-FieldtripImages\Formations\Tuscarora\WillsMountain\IMG_0517.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8600" y="363946"/>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7664824" y="2407415"/>
            <a:ext cx="201706" cy="646331"/>
          </a:xfrm>
          <a:prstGeom prst="rect">
            <a:avLst/>
          </a:prstGeom>
          <a:noFill/>
        </p:spPr>
        <p:txBody>
          <a:bodyPr wrap="square" rtlCol="0">
            <a:spAutoFit/>
          </a:bodyPr>
          <a:lstStyle/>
          <a:p>
            <a:pPr algn="ctr" defTabSz="899010"/>
            <a:r>
              <a:rPr lang="en-US" sz="3600" dirty="0">
                <a:solidFill>
                  <a:srgbClr val="FF0000"/>
                </a:solidFill>
                <a:latin typeface="Abadi MT Condensed Extra Bold" panose="020B0A06030101010103" pitchFamily="34" charset="0"/>
              </a:rPr>
              <a:t>F</a:t>
            </a:r>
          </a:p>
        </p:txBody>
      </p:sp>
      <p:sp>
        <p:nvSpPr>
          <p:cNvPr id="13" name="TextBox 12"/>
          <p:cNvSpPr txBox="1"/>
          <p:nvPr/>
        </p:nvSpPr>
        <p:spPr>
          <a:xfrm>
            <a:off x="954181" y="4527055"/>
            <a:ext cx="201706" cy="523220"/>
          </a:xfrm>
          <a:prstGeom prst="rect">
            <a:avLst/>
          </a:prstGeom>
          <a:noFill/>
        </p:spPr>
        <p:txBody>
          <a:bodyPr wrap="square" rtlCol="0">
            <a:spAutoFit/>
          </a:bodyPr>
          <a:lstStyle/>
          <a:p>
            <a:pPr algn="ctr" defTabSz="899010"/>
            <a:r>
              <a:rPr lang="en-US" sz="2800" dirty="0">
                <a:solidFill>
                  <a:srgbClr val="FF0000"/>
                </a:solidFill>
                <a:latin typeface="Abadi MT Condensed Extra Bold" panose="020B0A06030101010103" pitchFamily="34" charset="0"/>
              </a:rPr>
              <a:t>E</a:t>
            </a:r>
          </a:p>
        </p:txBody>
      </p:sp>
      <p:sp>
        <p:nvSpPr>
          <p:cNvPr id="14" name="Right Brace 13"/>
          <p:cNvSpPr/>
          <p:nvPr/>
        </p:nvSpPr>
        <p:spPr>
          <a:xfrm rot="5400000">
            <a:off x="7416854" y="4892733"/>
            <a:ext cx="236131" cy="2760958"/>
          </a:xfrm>
          <a:prstGeom prst="rightBrace">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899010"/>
            <a:endParaRPr lang="en-US" sz="1765">
              <a:solidFill>
                <a:prstClr val="black"/>
              </a:solidFill>
              <a:latin typeface="Calibri"/>
            </a:endParaRPr>
          </a:p>
        </p:txBody>
      </p:sp>
      <p:sp>
        <p:nvSpPr>
          <p:cNvPr id="15" name="TextBox 14"/>
          <p:cNvSpPr txBox="1"/>
          <p:nvPr/>
        </p:nvSpPr>
        <p:spPr>
          <a:xfrm>
            <a:off x="4980730" y="6386022"/>
            <a:ext cx="4187365" cy="400110"/>
          </a:xfrm>
          <a:prstGeom prst="rect">
            <a:avLst/>
          </a:prstGeom>
          <a:noFill/>
        </p:spPr>
        <p:txBody>
          <a:bodyPr wrap="none" rtlCol="0">
            <a:spAutoFit/>
          </a:bodyPr>
          <a:lstStyle/>
          <a:p>
            <a:pPr algn="ctr" defTabSz="899010"/>
            <a:r>
              <a:rPr lang="en-US" sz="2000" i="1" dirty="0">
                <a:solidFill>
                  <a:prstClr val="black"/>
                </a:solidFill>
                <a:latin typeface="Cheltenhm BT" panose="02040603050505020403" pitchFamily="18" charset="0"/>
              </a:rPr>
              <a:t>Foreshore (gently dipping laminations)</a:t>
            </a:r>
          </a:p>
        </p:txBody>
      </p:sp>
      <p:sp>
        <p:nvSpPr>
          <p:cNvPr id="16" name="Right Brace 15"/>
          <p:cNvSpPr/>
          <p:nvPr/>
        </p:nvSpPr>
        <p:spPr>
          <a:xfrm rot="5400000">
            <a:off x="2498543" y="3808374"/>
            <a:ext cx="407892" cy="4952697"/>
          </a:xfrm>
          <a:prstGeom prst="rightBrace">
            <a:avLst/>
          </a:prstGeom>
          <a:noFill/>
          <a:ln w="19050" cap="flat" cmpd="sng" algn="ctr">
            <a:solidFill>
              <a:srgbClr val="FF0000"/>
            </a:solidFill>
            <a:prstDash val="solid"/>
          </a:ln>
          <a:effectLst/>
        </p:spPr>
        <p:txBody>
          <a:bodyPr rtlCol="0" anchor="ctr"/>
          <a:lstStyle/>
          <a:p>
            <a:pPr marL="0" marR="0" lvl="0" indent="0" algn="ctr" defTabSz="899010" eaLnBrk="1" fontAlgn="auto" latinLnBrk="0" hangingPunct="1">
              <a:lnSpc>
                <a:spcPct val="100000"/>
              </a:lnSpc>
              <a:spcBef>
                <a:spcPts val="0"/>
              </a:spcBef>
              <a:spcAft>
                <a:spcPts val="0"/>
              </a:spcAft>
              <a:buClrTx/>
              <a:buSzTx/>
              <a:buFontTx/>
              <a:buNone/>
              <a:tabLst/>
              <a:defRPr/>
            </a:pPr>
            <a:endParaRPr kumimoji="0" lang="en-US" sz="1765" b="0" i="0" u="none" strike="noStrike" kern="0" cap="none" spc="0" normalizeH="0" baseline="0" noProof="0">
              <a:ln>
                <a:noFill/>
              </a:ln>
              <a:solidFill>
                <a:prstClr val="black"/>
              </a:solidFill>
              <a:effectLst/>
              <a:uLnTx/>
              <a:uFillTx/>
              <a:latin typeface="Calibri"/>
              <a:ea typeface="+mn-ea"/>
              <a:cs typeface="+mn-cs"/>
            </a:endParaRPr>
          </a:p>
        </p:txBody>
      </p:sp>
      <p:sp>
        <p:nvSpPr>
          <p:cNvPr id="17" name="TextBox 16"/>
          <p:cNvSpPr txBox="1"/>
          <p:nvPr/>
        </p:nvSpPr>
        <p:spPr>
          <a:xfrm>
            <a:off x="1511835" y="6391278"/>
            <a:ext cx="2308003" cy="400110"/>
          </a:xfrm>
          <a:prstGeom prst="rect">
            <a:avLst/>
          </a:prstGeom>
          <a:noFill/>
        </p:spPr>
        <p:txBody>
          <a:bodyPr wrap="none" rtlCol="0">
            <a:spAutoFit/>
          </a:bodyPr>
          <a:lstStyle/>
          <a:p>
            <a:pPr algn="ctr" defTabSz="899010"/>
            <a:r>
              <a:rPr lang="en-US" sz="2000" i="1" dirty="0">
                <a:solidFill>
                  <a:prstClr val="black"/>
                </a:solidFill>
                <a:latin typeface="Cheltenhm BT" panose="02040603050505020403" pitchFamily="18" charset="0"/>
              </a:rPr>
              <a:t>Tidal Inlet </a:t>
            </a:r>
            <a:r>
              <a:rPr lang="en-US" sz="2000" i="1" dirty="0" err="1">
                <a:solidFill>
                  <a:prstClr val="black"/>
                </a:solidFill>
                <a:latin typeface="Cheltenhm BT" panose="02040603050505020403" pitchFamily="18" charset="0"/>
              </a:rPr>
              <a:t>Antidunes</a:t>
            </a:r>
            <a:endParaRPr lang="en-US" sz="2000" i="1" dirty="0">
              <a:solidFill>
                <a:prstClr val="black"/>
              </a:solidFill>
              <a:latin typeface="Cheltenhm BT" panose="02040603050505020403" pitchFamily="18" charset="0"/>
            </a:endParaRPr>
          </a:p>
        </p:txBody>
      </p:sp>
    </p:spTree>
    <p:extLst>
      <p:ext uri="{BB962C8B-B14F-4D97-AF65-F5344CB8AC3E}">
        <p14:creationId xmlns:p14="http://schemas.microsoft.com/office/powerpoint/2010/main" val="309577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left)">
                                      <p:cBhvr>
                                        <p:cTn id="7" dur="1000"/>
                                        <p:tgtEl>
                                          <p:spTgt spid="17"/>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10</a:t>
            </a:r>
          </a:p>
        </p:txBody>
      </p:sp>
      <p:pic>
        <p:nvPicPr>
          <p:cNvPr id="3" name="Picture 2" descr="C:\Users\fichtels\Documents\3-FieldtripImages\Formations\Tuscarora\WillsMountain\IMG_051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408711"/>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471147" y="2855228"/>
            <a:ext cx="201706" cy="646331"/>
          </a:xfrm>
          <a:prstGeom prst="rect">
            <a:avLst/>
          </a:prstGeom>
          <a:noFill/>
        </p:spPr>
        <p:txBody>
          <a:bodyPr wrap="square" rtlCol="0">
            <a:spAutoFit/>
          </a:bodyPr>
          <a:lstStyle/>
          <a:p>
            <a:pPr algn="ctr" defTabSz="899010"/>
            <a:r>
              <a:rPr lang="en-US" sz="3600" dirty="0">
                <a:solidFill>
                  <a:srgbClr val="FF0000"/>
                </a:solidFill>
                <a:latin typeface="Abadi MT Condensed Extra Bold" panose="020B0A06030101010103" pitchFamily="34" charset="0"/>
              </a:rPr>
              <a:t>F</a:t>
            </a:r>
          </a:p>
        </p:txBody>
      </p:sp>
      <p:sp>
        <p:nvSpPr>
          <p:cNvPr id="5" name="Right Brace 4"/>
          <p:cNvSpPr/>
          <p:nvPr/>
        </p:nvSpPr>
        <p:spPr>
          <a:xfrm rot="5400000">
            <a:off x="2716573" y="3569699"/>
            <a:ext cx="281403" cy="5219702"/>
          </a:xfrm>
          <a:prstGeom prst="rightBrace">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899010"/>
            <a:endParaRPr lang="en-US" sz="1765">
              <a:solidFill>
                <a:prstClr val="black"/>
              </a:solidFill>
              <a:latin typeface="Calibri"/>
            </a:endParaRPr>
          </a:p>
        </p:txBody>
      </p:sp>
      <p:sp>
        <p:nvSpPr>
          <p:cNvPr id="7" name="TextBox 6"/>
          <p:cNvSpPr txBox="1"/>
          <p:nvPr/>
        </p:nvSpPr>
        <p:spPr>
          <a:xfrm>
            <a:off x="6087426" y="6390002"/>
            <a:ext cx="2523901" cy="400110"/>
          </a:xfrm>
          <a:prstGeom prst="rect">
            <a:avLst/>
          </a:prstGeom>
          <a:noFill/>
        </p:spPr>
        <p:txBody>
          <a:bodyPr wrap="square" rtlCol="0">
            <a:spAutoFit/>
          </a:bodyPr>
          <a:lstStyle/>
          <a:p>
            <a:pPr algn="ctr" defTabSz="899010"/>
            <a:r>
              <a:rPr lang="en-US" sz="2000" i="1" dirty="0">
                <a:solidFill>
                  <a:prstClr val="black"/>
                </a:solidFill>
                <a:latin typeface="Cheltenhm BT" panose="02040603050505020403" pitchFamily="18" charset="0"/>
              </a:rPr>
              <a:t>Dune sand (ultrafine)</a:t>
            </a:r>
          </a:p>
        </p:txBody>
      </p:sp>
      <p:sp>
        <p:nvSpPr>
          <p:cNvPr id="8" name="Right Brace 7"/>
          <p:cNvSpPr/>
          <p:nvPr/>
        </p:nvSpPr>
        <p:spPr>
          <a:xfrm rot="5400000">
            <a:off x="7217124" y="4755799"/>
            <a:ext cx="264507" cy="2830606"/>
          </a:xfrm>
          <a:prstGeom prst="rightBrace">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899010"/>
            <a:endParaRPr lang="en-US" sz="1765">
              <a:solidFill>
                <a:prstClr val="black"/>
              </a:solidFill>
              <a:latin typeface="Calibri"/>
            </a:endParaRPr>
          </a:p>
        </p:txBody>
      </p:sp>
      <p:sp>
        <p:nvSpPr>
          <p:cNvPr id="10" name="TextBox 9"/>
          <p:cNvSpPr txBox="1"/>
          <p:nvPr/>
        </p:nvSpPr>
        <p:spPr>
          <a:xfrm>
            <a:off x="865913" y="6390002"/>
            <a:ext cx="4187365" cy="400110"/>
          </a:xfrm>
          <a:prstGeom prst="rect">
            <a:avLst/>
          </a:prstGeom>
          <a:noFill/>
        </p:spPr>
        <p:txBody>
          <a:bodyPr wrap="none" rtlCol="0">
            <a:spAutoFit/>
          </a:bodyPr>
          <a:lstStyle/>
          <a:p>
            <a:pPr algn="ctr" defTabSz="899010"/>
            <a:r>
              <a:rPr lang="en-US" sz="2000" i="1" dirty="0">
                <a:solidFill>
                  <a:prstClr val="black"/>
                </a:solidFill>
                <a:latin typeface="Cheltenhm BT" panose="02040603050505020403" pitchFamily="18" charset="0"/>
              </a:rPr>
              <a:t>Foreshore (gently dipping laminations)</a:t>
            </a:r>
          </a:p>
        </p:txBody>
      </p:sp>
    </p:spTree>
    <p:extLst>
      <p:ext uri="{BB962C8B-B14F-4D97-AF65-F5344CB8AC3E}">
        <p14:creationId xmlns:p14="http://schemas.microsoft.com/office/powerpoint/2010/main" val="3560666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1000"/>
                                        <p:tgtEl>
                                          <p:spTgt spid="10"/>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11</a:t>
            </a:r>
          </a:p>
        </p:txBody>
      </p:sp>
      <p:pic>
        <p:nvPicPr>
          <p:cNvPr id="3" name="Picture 3" descr="C:\Users\fichtels\Documents\3-FieldtripImages\Formations\Tuscarora\WillsMountain\IMG_051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408040"/>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838610" y="2691386"/>
            <a:ext cx="201706" cy="584775"/>
          </a:xfrm>
          <a:prstGeom prst="rect">
            <a:avLst/>
          </a:prstGeom>
          <a:noFill/>
        </p:spPr>
        <p:txBody>
          <a:bodyPr wrap="square" rtlCol="0">
            <a:spAutoFit/>
          </a:bodyPr>
          <a:lstStyle/>
          <a:p>
            <a:pPr algn="ctr" defTabSz="899010"/>
            <a:r>
              <a:rPr lang="en-US" sz="3200" dirty="0">
                <a:solidFill>
                  <a:srgbClr val="FF0000"/>
                </a:solidFill>
                <a:latin typeface="Abadi MT Condensed Extra Bold" panose="020B0A06030101010103" pitchFamily="34" charset="0"/>
              </a:rPr>
              <a:t>G</a:t>
            </a:r>
          </a:p>
        </p:txBody>
      </p:sp>
      <p:sp>
        <p:nvSpPr>
          <p:cNvPr id="5" name="TextBox 4"/>
          <p:cNvSpPr txBox="1"/>
          <p:nvPr/>
        </p:nvSpPr>
        <p:spPr>
          <a:xfrm>
            <a:off x="1854574" y="2850026"/>
            <a:ext cx="201706" cy="584775"/>
          </a:xfrm>
          <a:prstGeom prst="rect">
            <a:avLst/>
          </a:prstGeom>
          <a:noFill/>
        </p:spPr>
        <p:txBody>
          <a:bodyPr wrap="square" rtlCol="0">
            <a:spAutoFit/>
          </a:bodyPr>
          <a:lstStyle/>
          <a:p>
            <a:pPr algn="ctr" defTabSz="899010"/>
            <a:r>
              <a:rPr lang="en-US" sz="3200" dirty="0">
                <a:solidFill>
                  <a:srgbClr val="FF0000"/>
                </a:solidFill>
                <a:latin typeface="Abadi MT Condensed Extra Bold" panose="020B0A06030101010103" pitchFamily="34" charset="0"/>
              </a:rPr>
              <a:t>F</a:t>
            </a:r>
          </a:p>
        </p:txBody>
      </p:sp>
      <p:sp>
        <p:nvSpPr>
          <p:cNvPr id="7" name="TextBox 6"/>
          <p:cNvSpPr txBox="1"/>
          <p:nvPr/>
        </p:nvSpPr>
        <p:spPr>
          <a:xfrm>
            <a:off x="5349587" y="6356115"/>
            <a:ext cx="2505637" cy="400110"/>
          </a:xfrm>
          <a:prstGeom prst="rect">
            <a:avLst/>
          </a:prstGeom>
          <a:noFill/>
        </p:spPr>
        <p:txBody>
          <a:bodyPr wrap="square" rtlCol="0">
            <a:spAutoFit/>
          </a:bodyPr>
          <a:lstStyle/>
          <a:p>
            <a:pPr algn="ctr" defTabSz="899010"/>
            <a:r>
              <a:rPr lang="en-US" sz="2000" i="1" dirty="0">
                <a:solidFill>
                  <a:prstClr val="black"/>
                </a:solidFill>
                <a:latin typeface="Cheltenhm BT" panose="02040603050505020403" pitchFamily="18" charset="0"/>
              </a:rPr>
              <a:t>Dune sand (ultrafine)</a:t>
            </a:r>
          </a:p>
        </p:txBody>
      </p:sp>
      <p:sp>
        <p:nvSpPr>
          <p:cNvPr id="8" name="Right Brace 7"/>
          <p:cNvSpPr/>
          <p:nvPr/>
        </p:nvSpPr>
        <p:spPr>
          <a:xfrm rot="5400000">
            <a:off x="6481418" y="3929416"/>
            <a:ext cx="241977" cy="4611419"/>
          </a:xfrm>
          <a:prstGeom prst="rightBrace">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899010"/>
            <a:endParaRPr lang="en-US" sz="1765">
              <a:solidFill>
                <a:prstClr val="black"/>
              </a:solidFill>
              <a:latin typeface="Calibri"/>
            </a:endParaRPr>
          </a:p>
        </p:txBody>
      </p:sp>
    </p:spTree>
    <p:extLst>
      <p:ext uri="{BB962C8B-B14F-4D97-AF65-F5344CB8AC3E}">
        <p14:creationId xmlns:p14="http://schemas.microsoft.com/office/powerpoint/2010/main" val="2925775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12</a:t>
            </a:r>
          </a:p>
        </p:txBody>
      </p:sp>
      <p:pic>
        <p:nvPicPr>
          <p:cNvPr id="3" name="Picture 4" descr="C:\Users\fichtels\Documents\3-FieldtripImages\Geol387- Stratigraphy,Structure,Tectonics\3-IndividualFormations\SST-WestV&amp;RPicts\Tuscarora\WillsMountain\IMG_052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363946"/>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653428" y="2826119"/>
            <a:ext cx="201706" cy="584775"/>
          </a:xfrm>
          <a:prstGeom prst="rect">
            <a:avLst/>
          </a:prstGeom>
          <a:noFill/>
        </p:spPr>
        <p:txBody>
          <a:bodyPr wrap="square" rtlCol="0">
            <a:spAutoFit/>
          </a:bodyPr>
          <a:lstStyle/>
          <a:p>
            <a:pPr algn="ctr" defTabSz="899010"/>
            <a:r>
              <a:rPr lang="en-US" sz="3200" dirty="0">
                <a:solidFill>
                  <a:srgbClr val="FF0000"/>
                </a:solidFill>
                <a:latin typeface="Abadi MT Condensed Extra Bold" panose="020B0A06030101010103" pitchFamily="34" charset="0"/>
              </a:rPr>
              <a:t>G</a:t>
            </a:r>
          </a:p>
        </p:txBody>
      </p:sp>
      <p:sp>
        <p:nvSpPr>
          <p:cNvPr id="5" name="TextBox 4"/>
          <p:cNvSpPr txBox="1"/>
          <p:nvPr/>
        </p:nvSpPr>
        <p:spPr>
          <a:xfrm>
            <a:off x="5469591" y="1010257"/>
            <a:ext cx="201706" cy="584775"/>
          </a:xfrm>
          <a:prstGeom prst="rect">
            <a:avLst/>
          </a:prstGeom>
          <a:noFill/>
        </p:spPr>
        <p:txBody>
          <a:bodyPr wrap="square" rtlCol="0">
            <a:spAutoFit/>
          </a:bodyPr>
          <a:lstStyle/>
          <a:p>
            <a:pPr algn="ctr" defTabSz="899010"/>
            <a:r>
              <a:rPr lang="en-US" sz="3200" dirty="0">
                <a:solidFill>
                  <a:srgbClr val="FF0000"/>
                </a:solidFill>
                <a:latin typeface="Abadi MT Condensed Extra Bold" panose="020B0A06030101010103" pitchFamily="34" charset="0"/>
              </a:rPr>
              <a:t>H</a:t>
            </a:r>
          </a:p>
        </p:txBody>
      </p:sp>
    </p:spTree>
    <p:extLst>
      <p:ext uri="{BB962C8B-B14F-4D97-AF65-F5344CB8AC3E}">
        <p14:creationId xmlns:p14="http://schemas.microsoft.com/office/powerpoint/2010/main" val="2790957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13</a:t>
            </a:r>
          </a:p>
        </p:txBody>
      </p:sp>
      <p:pic>
        <p:nvPicPr>
          <p:cNvPr id="8" name="Picture 2" descr="C:\Users\fichtels\Documents\3-FieldtripImages\Formations\Tuscarora\WillsMountain\IMG_052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373587"/>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3098317" y="1187101"/>
            <a:ext cx="382301" cy="584775"/>
          </a:xfrm>
          <a:prstGeom prst="rect">
            <a:avLst/>
          </a:prstGeom>
          <a:noFill/>
        </p:spPr>
        <p:txBody>
          <a:bodyPr wrap="square" rtlCol="0">
            <a:spAutoFit/>
          </a:bodyPr>
          <a:lstStyle/>
          <a:p>
            <a:pPr algn="ctr" defTabSz="899010"/>
            <a:r>
              <a:rPr lang="en-US" sz="3200" dirty="0">
                <a:solidFill>
                  <a:srgbClr val="FF0000"/>
                </a:solidFill>
                <a:latin typeface="Abadi MT Condensed Extra Bold" panose="020B0A06030101010103" pitchFamily="34" charset="0"/>
              </a:rPr>
              <a:t>H</a:t>
            </a:r>
          </a:p>
        </p:txBody>
      </p:sp>
      <p:sp>
        <p:nvSpPr>
          <p:cNvPr id="10" name="TextBox 9"/>
          <p:cNvSpPr txBox="1"/>
          <p:nvPr/>
        </p:nvSpPr>
        <p:spPr>
          <a:xfrm>
            <a:off x="7402409" y="1479488"/>
            <a:ext cx="382301" cy="584775"/>
          </a:xfrm>
          <a:prstGeom prst="rect">
            <a:avLst/>
          </a:prstGeom>
          <a:noFill/>
        </p:spPr>
        <p:txBody>
          <a:bodyPr wrap="square" rtlCol="0">
            <a:spAutoFit/>
          </a:bodyPr>
          <a:lstStyle/>
          <a:p>
            <a:pPr algn="ctr" defTabSz="899010"/>
            <a:r>
              <a:rPr lang="en-US" sz="3200" dirty="0">
                <a:solidFill>
                  <a:srgbClr val="FF0000"/>
                </a:solidFill>
                <a:latin typeface="Abadi MT Condensed Extra Bold" panose="020B0A06030101010103" pitchFamily="34" charset="0"/>
              </a:rPr>
              <a:t>I</a:t>
            </a:r>
          </a:p>
        </p:txBody>
      </p:sp>
      <p:sp>
        <p:nvSpPr>
          <p:cNvPr id="11" name="Right Brace 10"/>
          <p:cNvSpPr/>
          <p:nvPr/>
        </p:nvSpPr>
        <p:spPr>
          <a:xfrm rot="5400000">
            <a:off x="7557368" y="5008640"/>
            <a:ext cx="214911" cy="2447705"/>
          </a:xfrm>
          <a:prstGeom prst="rightBrace">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899010"/>
            <a:endParaRPr lang="en-US" sz="1765">
              <a:solidFill>
                <a:prstClr val="black"/>
              </a:solidFill>
              <a:latin typeface="Calibri"/>
            </a:endParaRPr>
          </a:p>
        </p:txBody>
      </p:sp>
      <p:sp>
        <p:nvSpPr>
          <p:cNvPr id="12" name="TextBox 11"/>
          <p:cNvSpPr txBox="1"/>
          <p:nvPr/>
        </p:nvSpPr>
        <p:spPr>
          <a:xfrm>
            <a:off x="3887438" y="6339948"/>
            <a:ext cx="5107066" cy="400110"/>
          </a:xfrm>
          <a:prstGeom prst="rect">
            <a:avLst/>
          </a:prstGeom>
          <a:noFill/>
        </p:spPr>
        <p:txBody>
          <a:bodyPr wrap="square" rtlCol="0">
            <a:spAutoFit/>
          </a:bodyPr>
          <a:lstStyle/>
          <a:p>
            <a:pPr algn="ctr" defTabSz="899010"/>
            <a:r>
              <a:rPr lang="en-US" sz="2000" i="1" dirty="0">
                <a:solidFill>
                  <a:prstClr val="black"/>
                </a:solidFill>
                <a:latin typeface="Cheltenhm BT" panose="02040603050505020403" pitchFamily="18" charset="0"/>
              </a:rPr>
              <a:t>Lagoon (amalgamated storm </a:t>
            </a:r>
            <a:r>
              <a:rPr lang="en-US" sz="2000" i="1" dirty="0" err="1">
                <a:solidFill>
                  <a:prstClr val="black"/>
                </a:solidFill>
                <a:latin typeface="Cheltenhm BT" panose="02040603050505020403" pitchFamily="18" charset="0"/>
              </a:rPr>
              <a:t>washover</a:t>
            </a:r>
            <a:r>
              <a:rPr lang="en-US" sz="2000" i="1" dirty="0">
                <a:solidFill>
                  <a:prstClr val="black"/>
                </a:solidFill>
                <a:latin typeface="Cheltenhm BT" panose="02040603050505020403" pitchFamily="18" charset="0"/>
              </a:rPr>
              <a:t>) sands</a:t>
            </a:r>
          </a:p>
        </p:txBody>
      </p:sp>
    </p:spTree>
    <p:extLst>
      <p:ext uri="{BB962C8B-B14F-4D97-AF65-F5344CB8AC3E}">
        <p14:creationId xmlns:p14="http://schemas.microsoft.com/office/powerpoint/2010/main" val="457773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14</a:t>
            </a:r>
          </a:p>
        </p:txBody>
      </p:sp>
      <p:pic>
        <p:nvPicPr>
          <p:cNvPr id="3" name="Picture 3" descr="C:\Users\fichtels\Documents\3-FieldtripImages\Formations\Tuscarora\WillsMountain\IMG_052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353155"/>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972091" y="1853600"/>
            <a:ext cx="365095" cy="584775"/>
          </a:xfrm>
          <a:prstGeom prst="rect">
            <a:avLst/>
          </a:prstGeom>
          <a:noFill/>
        </p:spPr>
        <p:txBody>
          <a:bodyPr wrap="square" rtlCol="0">
            <a:spAutoFit/>
          </a:bodyPr>
          <a:lstStyle/>
          <a:p>
            <a:pPr algn="ctr" defTabSz="899010"/>
            <a:r>
              <a:rPr lang="en-US" sz="3200" dirty="0">
                <a:solidFill>
                  <a:srgbClr val="FF0000"/>
                </a:solidFill>
                <a:latin typeface="Abadi MT Condensed Extra Bold" panose="020B0A06030101010103" pitchFamily="34" charset="0"/>
              </a:rPr>
              <a:t>I</a:t>
            </a:r>
          </a:p>
        </p:txBody>
      </p:sp>
      <p:sp>
        <p:nvSpPr>
          <p:cNvPr id="5" name="TextBox 4"/>
          <p:cNvSpPr txBox="1"/>
          <p:nvPr/>
        </p:nvSpPr>
        <p:spPr>
          <a:xfrm>
            <a:off x="4943745" y="2145987"/>
            <a:ext cx="365095" cy="584775"/>
          </a:xfrm>
          <a:prstGeom prst="rect">
            <a:avLst/>
          </a:prstGeom>
          <a:noFill/>
        </p:spPr>
        <p:txBody>
          <a:bodyPr wrap="square" rtlCol="0">
            <a:spAutoFit/>
          </a:bodyPr>
          <a:lstStyle/>
          <a:p>
            <a:pPr algn="ctr" defTabSz="899010"/>
            <a:r>
              <a:rPr lang="en-US" sz="3200" dirty="0">
                <a:solidFill>
                  <a:srgbClr val="FF0000"/>
                </a:solidFill>
                <a:latin typeface="Abadi MT Condensed Extra Bold" panose="020B0A06030101010103" pitchFamily="34" charset="0"/>
              </a:rPr>
              <a:t>J</a:t>
            </a:r>
          </a:p>
        </p:txBody>
      </p:sp>
      <p:sp>
        <p:nvSpPr>
          <p:cNvPr id="8" name="TextBox 7"/>
          <p:cNvSpPr txBox="1"/>
          <p:nvPr/>
        </p:nvSpPr>
        <p:spPr>
          <a:xfrm>
            <a:off x="2502245" y="6341467"/>
            <a:ext cx="6641755" cy="400110"/>
          </a:xfrm>
          <a:prstGeom prst="rect">
            <a:avLst/>
          </a:prstGeom>
          <a:noFill/>
        </p:spPr>
        <p:txBody>
          <a:bodyPr wrap="none" rtlCol="0">
            <a:spAutoFit/>
          </a:bodyPr>
          <a:lstStyle/>
          <a:p>
            <a:pPr algn="ctr" defTabSz="899010"/>
            <a:r>
              <a:rPr lang="en-US" sz="2000" i="1" dirty="0">
                <a:solidFill>
                  <a:prstClr val="black"/>
                </a:solidFill>
                <a:latin typeface="Cheltenhm BT" panose="02040603050505020403" pitchFamily="18" charset="0"/>
              </a:rPr>
              <a:t>Lagoon (thin sands with black shales with </a:t>
            </a:r>
            <a:r>
              <a:rPr lang="en-US" sz="2000" i="1" u="sng" dirty="0" err="1">
                <a:solidFill>
                  <a:prstClr val="black"/>
                </a:solidFill>
                <a:latin typeface="Cheltenhm BT" panose="02040603050505020403" pitchFamily="18" charset="0"/>
              </a:rPr>
              <a:t>Arthrophycu</a:t>
            </a:r>
            <a:r>
              <a:rPr lang="en-US" sz="2000" i="1" dirty="0" err="1">
                <a:solidFill>
                  <a:prstClr val="black"/>
                </a:solidFill>
                <a:latin typeface="Cheltenhm BT" panose="02040603050505020403" pitchFamily="18" charset="0"/>
              </a:rPr>
              <a:t>s</a:t>
            </a:r>
            <a:r>
              <a:rPr lang="en-US" sz="2000" i="1" dirty="0">
                <a:solidFill>
                  <a:prstClr val="black"/>
                </a:solidFill>
                <a:latin typeface="Cheltenhm BT" panose="02040603050505020403" pitchFamily="18" charset="0"/>
              </a:rPr>
              <a:t> traces)</a:t>
            </a:r>
          </a:p>
        </p:txBody>
      </p:sp>
      <p:sp>
        <p:nvSpPr>
          <p:cNvPr id="9" name="Right Brace 8"/>
          <p:cNvSpPr/>
          <p:nvPr/>
        </p:nvSpPr>
        <p:spPr>
          <a:xfrm rot="5400000">
            <a:off x="6906193" y="4296613"/>
            <a:ext cx="229302" cy="3789108"/>
          </a:xfrm>
          <a:prstGeom prst="rightBrace">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899010"/>
            <a:endParaRPr lang="en-US" sz="1765">
              <a:solidFill>
                <a:prstClr val="black"/>
              </a:solidFill>
              <a:latin typeface="Calibri"/>
            </a:endParaRPr>
          </a:p>
        </p:txBody>
      </p:sp>
    </p:spTree>
    <p:extLst>
      <p:ext uri="{BB962C8B-B14F-4D97-AF65-F5344CB8AC3E}">
        <p14:creationId xmlns:p14="http://schemas.microsoft.com/office/powerpoint/2010/main" val="62162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15</a:t>
            </a:r>
          </a:p>
        </p:txBody>
      </p:sp>
      <p:pic>
        <p:nvPicPr>
          <p:cNvPr id="3" name="Picture 2" descr="C:\Users\fichtels\Documents\3-FieldtripImages\Formations\Tuscarora\WillsMountain\IMG_052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363946"/>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4" name="Right Brace 3"/>
          <p:cNvSpPr/>
          <p:nvPr/>
        </p:nvSpPr>
        <p:spPr>
          <a:xfrm rot="5400000">
            <a:off x="5355766" y="4270461"/>
            <a:ext cx="267920" cy="3899646"/>
          </a:xfrm>
          <a:prstGeom prst="rightBrace">
            <a:avLst>
              <a:gd name="adj1" fmla="val 8333"/>
              <a:gd name="adj2" fmla="val 49496"/>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899010"/>
            <a:endParaRPr lang="en-US" sz="1765">
              <a:solidFill>
                <a:prstClr val="black"/>
              </a:solidFill>
              <a:latin typeface="Calibri"/>
            </a:endParaRPr>
          </a:p>
        </p:txBody>
      </p:sp>
      <p:sp>
        <p:nvSpPr>
          <p:cNvPr id="7" name="TextBox 6"/>
          <p:cNvSpPr txBox="1"/>
          <p:nvPr/>
        </p:nvSpPr>
        <p:spPr>
          <a:xfrm>
            <a:off x="2216594" y="1639728"/>
            <a:ext cx="477443" cy="646331"/>
          </a:xfrm>
          <a:prstGeom prst="rect">
            <a:avLst/>
          </a:prstGeom>
          <a:noFill/>
        </p:spPr>
        <p:txBody>
          <a:bodyPr wrap="square" rtlCol="0">
            <a:spAutoFit/>
          </a:bodyPr>
          <a:lstStyle/>
          <a:p>
            <a:pPr algn="ctr" defTabSz="899010"/>
            <a:r>
              <a:rPr lang="en-US" sz="3600" dirty="0">
                <a:solidFill>
                  <a:srgbClr val="FF0000"/>
                </a:solidFill>
                <a:latin typeface="Abadi MT Condensed Extra Bold" panose="020B0A06030101010103" pitchFamily="34" charset="0"/>
              </a:rPr>
              <a:t>J</a:t>
            </a:r>
          </a:p>
        </p:txBody>
      </p:sp>
      <p:sp>
        <p:nvSpPr>
          <p:cNvPr id="8" name="TextBox 7">
            <a:extLst>
              <a:ext uri="{FF2B5EF4-FFF2-40B4-BE49-F238E27FC236}">
                <a16:creationId xmlns:a16="http://schemas.microsoft.com/office/drawing/2014/main" id="{249F12CF-CEFF-DE4E-8046-2E97C8E39FC5}"/>
              </a:ext>
            </a:extLst>
          </p:cNvPr>
          <p:cNvSpPr txBox="1"/>
          <p:nvPr/>
        </p:nvSpPr>
        <p:spPr>
          <a:xfrm>
            <a:off x="2502245" y="6341467"/>
            <a:ext cx="6641755" cy="400110"/>
          </a:xfrm>
          <a:prstGeom prst="rect">
            <a:avLst/>
          </a:prstGeom>
          <a:noFill/>
        </p:spPr>
        <p:txBody>
          <a:bodyPr wrap="none" rtlCol="0">
            <a:spAutoFit/>
          </a:bodyPr>
          <a:lstStyle/>
          <a:p>
            <a:pPr algn="ctr" defTabSz="899010"/>
            <a:r>
              <a:rPr lang="en-US" sz="2000" i="1" dirty="0">
                <a:solidFill>
                  <a:prstClr val="black"/>
                </a:solidFill>
                <a:latin typeface="Cheltenhm BT" panose="02040603050505020403" pitchFamily="18" charset="0"/>
              </a:rPr>
              <a:t>Lagoon (thin sands with black shales with </a:t>
            </a:r>
            <a:r>
              <a:rPr lang="en-US" sz="2000" i="1" u="sng" dirty="0" err="1">
                <a:solidFill>
                  <a:prstClr val="black"/>
                </a:solidFill>
                <a:latin typeface="Cheltenhm BT" panose="02040603050505020403" pitchFamily="18" charset="0"/>
              </a:rPr>
              <a:t>Arthrophycu</a:t>
            </a:r>
            <a:r>
              <a:rPr lang="en-US" sz="2000" i="1" dirty="0" err="1">
                <a:solidFill>
                  <a:prstClr val="black"/>
                </a:solidFill>
                <a:latin typeface="Cheltenhm BT" panose="02040603050505020403" pitchFamily="18" charset="0"/>
              </a:rPr>
              <a:t>s</a:t>
            </a:r>
            <a:r>
              <a:rPr lang="en-US" sz="2000" i="1" dirty="0">
                <a:solidFill>
                  <a:prstClr val="black"/>
                </a:solidFill>
                <a:latin typeface="Cheltenhm BT" panose="02040603050505020403" pitchFamily="18" charset="0"/>
              </a:rPr>
              <a:t> traces)</a:t>
            </a:r>
          </a:p>
        </p:txBody>
      </p:sp>
    </p:spTree>
    <p:extLst>
      <p:ext uri="{BB962C8B-B14F-4D97-AF65-F5344CB8AC3E}">
        <p14:creationId xmlns:p14="http://schemas.microsoft.com/office/powerpoint/2010/main" val="2442868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6" name="TextBox 5"/>
          <p:cNvSpPr txBox="1"/>
          <p:nvPr/>
        </p:nvSpPr>
        <p:spPr>
          <a:xfrm>
            <a:off x="1479177" y="0"/>
            <a:ext cx="6185647" cy="363946"/>
          </a:xfrm>
          <a:prstGeom prst="rect">
            <a:avLst/>
          </a:prstGeom>
          <a:noFill/>
        </p:spPr>
        <p:txBody>
          <a:bodyPr wrap="square" rtlCol="0">
            <a:spAutoFit/>
          </a:bodyPr>
          <a:lstStyle/>
          <a:p>
            <a:pPr algn="ctr" defTabSz="899010"/>
            <a:r>
              <a:rPr lang="en-US" sz="1765" dirty="0">
                <a:solidFill>
                  <a:prstClr val="black"/>
                </a:solidFill>
                <a:latin typeface="Britannic Bold" panose="020B0903060703020204" pitchFamily="34" charset="0"/>
              </a:rPr>
              <a:t>Tuscarora Sandstone,  Wills Mountain Section – Page 16</a:t>
            </a:r>
          </a:p>
        </p:txBody>
      </p:sp>
      <p:pic>
        <p:nvPicPr>
          <p:cNvPr id="3" name="Picture 3" descr="C:\Users\fichtels\Documents\3-FieldtripImages\Formations\Tuscarora\WillsMountain\IMG_050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363946"/>
            <a:ext cx="8686800" cy="57912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572000" y="6118982"/>
            <a:ext cx="1563249" cy="400110"/>
          </a:xfrm>
          <a:prstGeom prst="rect">
            <a:avLst/>
          </a:prstGeom>
          <a:noFill/>
        </p:spPr>
        <p:txBody>
          <a:bodyPr wrap="none" rtlCol="0">
            <a:spAutoFit/>
          </a:bodyPr>
          <a:lstStyle/>
          <a:p>
            <a:pPr algn="ctr" defTabSz="899010"/>
            <a:r>
              <a:rPr lang="en-US" sz="2000" i="1" u="sng" dirty="0" err="1">
                <a:solidFill>
                  <a:prstClr val="black"/>
                </a:solidFill>
                <a:latin typeface="Cheltenhm BT" panose="02040603050505020403" pitchFamily="18" charset="0"/>
              </a:rPr>
              <a:t>Arthrophycus</a:t>
            </a:r>
            <a:endParaRPr lang="en-US" sz="2000" i="1" u="sng" dirty="0">
              <a:solidFill>
                <a:prstClr val="black"/>
              </a:solidFill>
              <a:latin typeface="Cheltenhm BT" panose="02040603050505020403" pitchFamily="18" charset="0"/>
            </a:endParaRPr>
          </a:p>
        </p:txBody>
      </p:sp>
    </p:spTree>
    <p:extLst>
      <p:ext uri="{BB962C8B-B14F-4D97-AF65-F5344CB8AC3E}">
        <p14:creationId xmlns:p14="http://schemas.microsoft.com/office/powerpoint/2010/main" val="1477838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51257" y="0"/>
            <a:ext cx="5809793" cy="6858000"/>
          </a:xfrm>
          <a:prstGeom prst="rect">
            <a:avLst/>
          </a:prstGeom>
        </p:spPr>
      </p:pic>
      <p:pic>
        <p:nvPicPr>
          <p:cNvPr id="3" name="Picture 2"/>
          <p:cNvPicPr>
            <a:picLocks noChangeAspect="1"/>
          </p:cNvPicPr>
          <p:nvPr/>
        </p:nvPicPr>
        <p:blipFill>
          <a:blip r:embed="rId3"/>
          <a:stretch>
            <a:fillRect/>
          </a:stretch>
        </p:blipFill>
        <p:spPr>
          <a:xfrm>
            <a:off x="0" y="4482353"/>
            <a:ext cx="1841049" cy="2375647"/>
          </a:xfrm>
          <a:prstGeom prst="rect">
            <a:avLst/>
          </a:prstGeom>
        </p:spPr>
      </p:pic>
      <p:sp>
        <p:nvSpPr>
          <p:cNvPr id="4" name="TextBox 3"/>
          <p:cNvSpPr txBox="1"/>
          <p:nvPr/>
        </p:nvSpPr>
        <p:spPr>
          <a:xfrm>
            <a:off x="265471" y="206479"/>
            <a:ext cx="2985786" cy="646331"/>
          </a:xfrm>
          <a:prstGeom prst="rect">
            <a:avLst/>
          </a:prstGeom>
          <a:noFill/>
        </p:spPr>
        <p:txBody>
          <a:bodyPr wrap="square" rtlCol="0">
            <a:spAutoFit/>
          </a:bodyPr>
          <a:lstStyle/>
          <a:p>
            <a:pPr algn="ctr"/>
            <a:r>
              <a:rPr lang="en-US" dirty="0">
                <a:latin typeface="Britannic Bold" panose="020B0903060703020204" pitchFamily="34" charset="0"/>
              </a:rPr>
              <a:t>Regional Interpretations of the </a:t>
            </a:r>
            <a:r>
              <a:rPr lang="en-US" dirty="0" err="1">
                <a:latin typeface="Britannic Bold" panose="020B0903060703020204" pitchFamily="34" charset="0"/>
              </a:rPr>
              <a:t>Tuscaraora</a:t>
            </a:r>
            <a:endParaRPr lang="en-US" dirty="0">
              <a:latin typeface="Britannic Bold" panose="020B0903060703020204" pitchFamily="34" charset="0"/>
            </a:endParaRPr>
          </a:p>
        </p:txBody>
      </p:sp>
      <p:sp>
        <p:nvSpPr>
          <p:cNvPr id="5" name="TextBox 4"/>
          <p:cNvSpPr txBox="1"/>
          <p:nvPr/>
        </p:nvSpPr>
        <p:spPr>
          <a:xfrm>
            <a:off x="0" y="852810"/>
            <a:ext cx="3343275" cy="1015663"/>
          </a:xfrm>
          <a:prstGeom prst="rect">
            <a:avLst/>
          </a:prstGeom>
          <a:noFill/>
        </p:spPr>
        <p:txBody>
          <a:bodyPr wrap="square" rtlCol="0">
            <a:spAutoFit/>
          </a:bodyPr>
          <a:lstStyle/>
          <a:p>
            <a:pPr marL="342900" indent="-342900">
              <a:buFont typeface="Arial" panose="020B0604020202020204" pitchFamily="34" charset="0"/>
              <a:buChar char="•"/>
            </a:pPr>
            <a:r>
              <a:rPr lang="en-US" sz="2000" i="1" dirty="0">
                <a:latin typeface="Cheltenhm BT" panose="02040603050505020403" pitchFamily="18" charset="0"/>
              </a:rPr>
              <a:t>The </a:t>
            </a:r>
            <a:r>
              <a:rPr lang="en-US" sz="2000" i="1" dirty="0" err="1">
                <a:latin typeface="Cheltenhm BT" panose="02040603050505020403" pitchFamily="18" charset="0"/>
              </a:rPr>
              <a:t>Tuscaraora</a:t>
            </a:r>
            <a:r>
              <a:rPr lang="en-US" sz="2000" i="1" dirty="0">
                <a:latin typeface="Cheltenhm BT" panose="02040603050505020403" pitchFamily="18" charset="0"/>
              </a:rPr>
              <a:t> is a relatively thin formation deposited in an elongate strip from NE to SW.</a:t>
            </a:r>
          </a:p>
        </p:txBody>
      </p:sp>
    </p:spTree>
    <p:extLst>
      <p:ext uri="{BB962C8B-B14F-4D97-AF65-F5344CB8AC3E}">
        <p14:creationId xmlns:p14="http://schemas.microsoft.com/office/powerpoint/2010/main" val="4039978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TextBox 2"/>
          <p:cNvSpPr txBox="1"/>
          <p:nvPr/>
        </p:nvSpPr>
        <p:spPr>
          <a:xfrm>
            <a:off x="0" y="0"/>
            <a:ext cx="8996516" cy="707886"/>
          </a:xfrm>
          <a:prstGeom prst="rect">
            <a:avLst/>
          </a:prstGeom>
          <a:noFill/>
        </p:spPr>
        <p:txBody>
          <a:bodyPr wrap="square" rtlCol="0">
            <a:spAutoFit/>
          </a:bodyPr>
          <a:lstStyle/>
          <a:p>
            <a:r>
              <a:rPr lang="en-US" sz="2000" i="1" dirty="0">
                <a:latin typeface="Cheltenhm BT" panose="02040603050505020403" pitchFamily="18" charset="0"/>
              </a:rPr>
              <a:t>We can imagine the sands migrating along strike via longshore currents, which would imply it was deposited progressively through time, like the spit migration below.</a:t>
            </a:r>
          </a:p>
        </p:txBody>
      </p:sp>
    </p:spTree>
    <p:extLst>
      <p:ext uri="{BB962C8B-B14F-4D97-AF65-F5344CB8AC3E}">
        <p14:creationId xmlns:p14="http://schemas.microsoft.com/office/powerpoint/2010/main" val="584760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1100"/>
            <a:ext cx="9212133" cy="6909100"/>
          </a:xfrm>
          <a:prstGeom prst="rect">
            <a:avLst/>
          </a:prstGeom>
        </p:spPr>
      </p:pic>
      <p:sp>
        <p:nvSpPr>
          <p:cNvPr id="4" name="TextBox 3"/>
          <p:cNvSpPr txBox="1"/>
          <p:nvPr/>
        </p:nvSpPr>
        <p:spPr>
          <a:xfrm>
            <a:off x="393290" y="0"/>
            <a:ext cx="8603226" cy="1200329"/>
          </a:xfrm>
          <a:prstGeom prst="rect">
            <a:avLst/>
          </a:prstGeom>
          <a:noFill/>
        </p:spPr>
        <p:txBody>
          <a:bodyPr wrap="square" rtlCol="0">
            <a:spAutoFit/>
          </a:bodyPr>
          <a:lstStyle/>
          <a:p>
            <a:pPr algn="ctr"/>
            <a:r>
              <a:rPr lang="en-US" sz="2400" i="1" dirty="0">
                <a:latin typeface="Cheltenhm BT" panose="02040603050505020403" pitchFamily="18" charset="0"/>
              </a:rPr>
              <a:t>And in this situation we see beach/barrier sands migrating across a tidal mud flat, probably similar to how the Tuscarora built across the Juniata tidal flat. </a:t>
            </a:r>
          </a:p>
        </p:txBody>
      </p:sp>
    </p:spTree>
    <p:extLst>
      <p:ext uri="{BB962C8B-B14F-4D97-AF65-F5344CB8AC3E}">
        <p14:creationId xmlns:p14="http://schemas.microsoft.com/office/powerpoint/2010/main" val="2184317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FFFF00">
            <a:alpha val="49000"/>
          </a:srgbClr>
        </a:solidFill>
        <a:effectLst/>
      </p:bgPr>
    </p:bg>
    <p:spTree>
      <p:nvGrpSpPr>
        <p:cNvPr id="1" name=""/>
        <p:cNvGrpSpPr/>
        <p:nvPr/>
      </p:nvGrpSpPr>
      <p:grpSpPr>
        <a:xfrm>
          <a:off x="0" y="0"/>
          <a:ext cx="0" cy="0"/>
          <a:chOff x="0" y="0"/>
          <a:chExt cx="0" cy="0"/>
        </a:xfrm>
      </p:grpSpPr>
      <p:sp>
        <p:nvSpPr>
          <p:cNvPr id="13" name="TextBox 12"/>
          <p:cNvSpPr txBox="1"/>
          <p:nvPr/>
        </p:nvSpPr>
        <p:spPr>
          <a:xfrm>
            <a:off x="2118856" y="85725"/>
            <a:ext cx="4786769" cy="92333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3175">
                  <a:solidFill>
                    <a:prstClr val="black"/>
                  </a:solidFill>
                </a:ln>
                <a:solidFill>
                  <a:srgbClr val="FF0000"/>
                </a:solidFill>
                <a:effectLst/>
                <a:uLnTx/>
                <a:uFillTx/>
                <a:latin typeface="Britannic Bold" panose="020B0903060703020204" pitchFamily="34" charset="0"/>
                <a:ea typeface="+mn-ea"/>
                <a:cs typeface="+mn-cs"/>
              </a:rPr>
              <a:t>Rose Hill Fm.</a:t>
            </a:r>
          </a:p>
        </p:txBody>
      </p:sp>
      <p:sp>
        <p:nvSpPr>
          <p:cNvPr id="7" name="TextBox 6"/>
          <p:cNvSpPr txBox="1"/>
          <p:nvPr/>
        </p:nvSpPr>
        <p:spPr>
          <a:xfrm>
            <a:off x="0" y="1098066"/>
            <a:ext cx="3786787"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rPr>
              <a:t>Moving east and up section</a:t>
            </a:r>
          </a:p>
        </p:txBody>
      </p:sp>
      <p:pic>
        <p:nvPicPr>
          <p:cNvPr id="8" name="Picture 7"/>
          <p:cNvPicPr>
            <a:picLocks noChangeAspect="1"/>
          </p:cNvPicPr>
          <p:nvPr/>
        </p:nvPicPr>
        <p:blipFill rotWithShape="1">
          <a:blip r:embed="rId2" cstate="print">
            <a:extLst>
              <a:ext uri="{28A0092B-C50C-407E-A947-70E740481C1C}">
                <a14:useLocalDpi xmlns:a14="http://schemas.microsoft.com/office/drawing/2010/main" val="0"/>
              </a:ext>
            </a:extLst>
          </a:blip>
          <a:srcRect b="25217"/>
          <a:stretch/>
        </p:blipFill>
        <p:spPr>
          <a:xfrm>
            <a:off x="0" y="1648743"/>
            <a:ext cx="9134936" cy="5123532"/>
          </a:xfrm>
          <a:prstGeom prst="rect">
            <a:avLst/>
          </a:prstGeom>
        </p:spPr>
      </p:pic>
      <p:sp>
        <p:nvSpPr>
          <p:cNvPr id="9" name="TextBox 8"/>
          <p:cNvSpPr txBox="1"/>
          <p:nvPr/>
        </p:nvSpPr>
        <p:spPr>
          <a:xfrm>
            <a:off x="6139543" y="1098066"/>
            <a:ext cx="3004457"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400" i="1" dirty="0" err="1">
                <a:ln w="3175">
                  <a:solidFill>
                    <a:prstClr val="black"/>
                  </a:solidFill>
                </a:ln>
                <a:solidFill>
                  <a:srgbClr val="FF0000"/>
                </a:solidFill>
                <a:latin typeface="Cheltenhm BT" panose="02040603050505020403" pitchFamily="18" charset="0"/>
              </a:rPr>
              <a:t>Rt</a:t>
            </a:r>
            <a:r>
              <a:rPr lang="en-US" sz="2400" i="1" dirty="0">
                <a:ln w="3175">
                  <a:solidFill>
                    <a:prstClr val="black"/>
                  </a:solidFill>
                </a:ln>
                <a:solidFill>
                  <a:srgbClr val="FF0000"/>
                </a:solidFill>
                <a:latin typeface="Cheltenhm BT" panose="02040603050505020403" pitchFamily="18" charset="0"/>
              </a:rPr>
              <a:t> 33 east of Franklin</a:t>
            </a:r>
            <a:endParaRPr kumimoji="0" lang="en-US" sz="2400" b="0" i="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ndParaRPr>
          </a:p>
        </p:txBody>
      </p:sp>
    </p:spTree>
    <p:extLst>
      <p:ext uri="{BB962C8B-B14F-4D97-AF65-F5344CB8AC3E}">
        <p14:creationId xmlns:p14="http://schemas.microsoft.com/office/powerpoint/2010/main" val="1224942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1000"/>
                                        <p:tgtEl>
                                          <p:spTgt spid="13"/>
                                        </p:tgtEl>
                                      </p:cBhvr>
                                    </p:animEffect>
                                  </p:childTnLst>
                                </p:cTn>
                              </p:par>
                            </p:childTnLst>
                          </p:cTn>
                        </p:par>
                        <p:par>
                          <p:cTn id="12" fill="hold">
                            <p:stCondLst>
                              <p:cond delay="2000"/>
                            </p:stCondLst>
                            <p:childTnLst>
                              <p:par>
                                <p:cTn id="13" presetID="22" presetClass="entr" presetSubtype="8" fill="hold" grpId="0"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left)">
                                      <p:cBhvr>
                                        <p:cTn id="15"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7" grpId="0"/>
      <p:bldP spid="9" grpId="0"/>
    </p:bld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l="7916" t="26111" r="22188" b="35972"/>
          <a:stretch/>
        </p:blipFill>
        <p:spPr>
          <a:xfrm>
            <a:off x="0" y="1666875"/>
            <a:ext cx="9153804" cy="3724275"/>
          </a:xfrm>
          <a:prstGeom prst="rect">
            <a:avLst/>
          </a:prstGeom>
        </p:spPr>
      </p:pic>
      <p:sp>
        <p:nvSpPr>
          <p:cNvPr id="4" name="TextBox 3"/>
          <p:cNvSpPr txBox="1"/>
          <p:nvPr/>
        </p:nvSpPr>
        <p:spPr>
          <a:xfrm>
            <a:off x="0" y="0"/>
            <a:ext cx="6370655" cy="461665"/>
          </a:xfrm>
          <a:prstGeom prst="rect">
            <a:avLst/>
          </a:prstGeom>
          <a:noFill/>
        </p:spPr>
        <p:txBody>
          <a:bodyPr wrap="square" rtlCol="0">
            <a:spAutoFit/>
          </a:bodyPr>
          <a:lstStyle/>
          <a:p>
            <a:pPr lvl="0" indent="171450">
              <a:defRPr/>
            </a:pPr>
            <a:r>
              <a:rPr lang="en-US" sz="2400" dirty="0">
                <a:ln w="3175">
                  <a:solidFill>
                    <a:prstClr val="black"/>
                  </a:solidFill>
                </a:ln>
                <a:solidFill>
                  <a:srgbClr val="FF0000"/>
                </a:solidFill>
                <a:latin typeface="Cheltenhm BT" panose="02040603050505020403" pitchFamily="18" charset="0"/>
              </a:rPr>
              <a:t>Rose Hill, Rt. 33 east of Franklin, W.Va.</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5" name="Rectangle 4"/>
          <p:cNvSpPr/>
          <p:nvPr/>
        </p:nvSpPr>
        <p:spPr>
          <a:xfrm>
            <a:off x="402873" y="392668"/>
            <a:ext cx="8750931"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The road cut is narrow and it is difficult to capture the entire outcrop.</a:t>
            </a:r>
          </a:p>
        </p:txBody>
      </p:sp>
      <p:sp>
        <p:nvSpPr>
          <p:cNvPr id="6" name="Rectangle 5"/>
          <p:cNvSpPr/>
          <p:nvPr/>
        </p:nvSpPr>
        <p:spPr>
          <a:xfrm>
            <a:off x="448497" y="1062335"/>
            <a:ext cx="1799401" cy="369332"/>
          </a:xfrm>
          <a:prstGeom prst="rect">
            <a:avLst/>
          </a:prstGeom>
        </p:spPr>
        <p:txBody>
          <a:bodyPr wrap="square">
            <a:spAutoFit/>
          </a:bodyPr>
          <a:lstStyle/>
          <a:p>
            <a:pPr algn="ctr"/>
            <a:r>
              <a:rPr lang="en-US" i="1" dirty="0">
                <a:latin typeface="Cheltenhm BT" panose="02040603050505020403" pitchFamily="18" charset="0"/>
              </a:rPr>
              <a:t>Thick sandstone</a:t>
            </a:r>
          </a:p>
        </p:txBody>
      </p:sp>
      <p:cxnSp>
        <p:nvCxnSpPr>
          <p:cNvPr id="7" name="Straight Connector 6"/>
          <p:cNvCxnSpPr>
            <a:cxnSpLocks/>
            <a:stCxn id="6" idx="2"/>
          </p:cNvCxnSpPr>
          <p:nvPr/>
        </p:nvCxnSpPr>
        <p:spPr>
          <a:xfrm>
            <a:off x="1348198" y="1431667"/>
            <a:ext cx="863084" cy="2244983"/>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2888075" y="1086067"/>
            <a:ext cx="1799401" cy="369332"/>
          </a:xfrm>
          <a:prstGeom prst="rect">
            <a:avLst/>
          </a:prstGeom>
        </p:spPr>
        <p:txBody>
          <a:bodyPr wrap="square">
            <a:spAutoFit/>
          </a:bodyPr>
          <a:lstStyle/>
          <a:p>
            <a:pPr algn="ctr"/>
            <a:r>
              <a:rPr lang="en-US" i="1" dirty="0">
                <a:latin typeface="Cheltenhm BT" panose="02040603050505020403" pitchFamily="18" charset="0"/>
              </a:rPr>
              <a:t>Shale dominated</a:t>
            </a:r>
          </a:p>
        </p:txBody>
      </p:sp>
      <p:cxnSp>
        <p:nvCxnSpPr>
          <p:cNvPr id="9" name="Straight Connector 8"/>
          <p:cNvCxnSpPr/>
          <p:nvPr/>
        </p:nvCxnSpPr>
        <p:spPr>
          <a:xfrm>
            <a:off x="3881851" y="1455399"/>
            <a:ext cx="13874" cy="1745001"/>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6366713" y="1234351"/>
            <a:ext cx="1925620" cy="369332"/>
          </a:xfrm>
          <a:prstGeom prst="rect">
            <a:avLst/>
          </a:prstGeom>
        </p:spPr>
        <p:txBody>
          <a:bodyPr wrap="square">
            <a:spAutoFit/>
          </a:bodyPr>
          <a:lstStyle/>
          <a:p>
            <a:pPr algn="ctr"/>
            <a:r>
              <a:rPr lang="en-US" i="1" dirty="0">
                <a:latin typeface="Cheltenhm BT" panose="02040603050505020403" pitchFamily="18" charset="0"/>
              </a:rPr>
              <a:t>Thick sandstones</a:t>
            </a:r>
          </a:p>
        </p:txBody>
      </p:sp>
      <p:cxnSp>
        <p:nvCxnSpPr>
          <p:cNvPr id="13" name="Straight Connector 12"/>
          <p:cNvCxnSpPr>
            <a:stCxn id="12" idx="2"/>
          </p:cNvCxnSpPr>
          <p:nvPr/>
        </p:nvCxnSpPr>
        <p:spPr>
          <a:xfrm flipH="1">
            <a:off x="7219950" y="1603683"/>
            <a:ext cx="109573" cy="2463492"/>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5" name="Right Brace 14"/>
          <p:cNvSpPr/>
          <p:nvPr/>
        </p:nvSpPr>
        <p:spPr>
          <a:xfrm rot="18054970">
            <a:off x="3665294" y="2825745"/>
            <a:ext cx="204521" cy="1234818"/>
          </a:xfrm>
          <a:prstGeom prst="rightBrace">
            <a:avLst/>
          </a:prstGeom>
          <a:ln w="28575">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9" name="Right Brace 18"/>
          <p:cNvSpPr/>
          <p:nvPr/>
        </p:nvSpPr>
        <p:spPr>
          <a:xfrm rot="18054970">
            <a:off x="5344054" y="3198499"/>
            <a:ext cx="237533" cy="1425485"/>
          </a:xfrm>
          <a:prstGeom prst="rightBrace">
            <a:avLst/>
          </a:prstGeom>
          <a:ln w="28575">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Rectangle 19"/>
          <p:cNvSpPr/>
          <p:nvPr/>
        </p:nvSpPr>
        <p:spPr>
          <a:xfrm>
            <a:off x="4979573" y="888766"/>
            <a:ext cx="2520684" cy="369332"/>
          </a:xfrm>
          <a:prstGeom prst="rect">
            <a:avLst/>
          </a:prstGeom>
        </p:spPr>
        <p:txBody>
          <a:bodyPr wrap="square">
            <a:spAutoFit/>
          </a:bodyPr>
          <a:lstStyle/>
          <a:p>
            <a:pPr algn="ctr"/>
            <a:r>
              <a:rPr lang="en-US" i="1" dirty="0">
                <a:latin typeface="Cheltenhm BT" panose="02040603050505020403" pitchFamily="18" charset="0"/>
              </a:rPr>
              <a:t>Interbedded </a:t>
            </a:r>
            <a:r>
              <a:rPr lang="en-US" i="1" dirty="0" err="1">
                <a:latin typeface="Cheltenhm BT" panose="02040603050505020403" pitchFamily="18" charset="0"/>
              </a:rPr>
              <a:t>Ss</a:t>
            </a:r>
            <a:r>
              <a:rPr lang="en-US" i="1" dirty="0">
                <a:latin typeface="Cheltenhm BT" panose="02040603050505020403" pitchFamily="18" charset="0"/>
              </a:rPr>
              <a:t> and shale</a:t>
            </a:r>
          </a:p>
        </p:txBody>
      </p:sp>
      <p:cxnSp>
        <p:nvCxnSpPr>
          <p:cNvPr id="21" name="Straight Connector 20"/>
          <p:cNvCxnSpPr/>
          <p:nvPr/>
        </p:nvCxnSpPr>
        <p:spPr>
          <a:xfrm flipH="1">
            <a:off x="5619750" y="1247001"/>
            <a:ext cx="329738" cy="2467749"/>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7" name="Rectangle 26"/>
          <p:cNvSpPr/>
          <p:nvPr/>
        </p:nvSpPr>
        <p:spPr>
          <a:xfrm>
            <a:off x="201436" y="5521747"/>
            <a:ext cx="8750931"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The only way to see this is to walk the section</a:t>
            </a:r>
          </a:p>
        </p:txBody>
      </p:sp>
      <p:sp>
        <p:nvSpPr>
          <p:cNvPr id="31" name="Rectangle 30"/>
          <p:cNvSpPr/>
          <p:nvPr/>
        </p:nvSpPr>
        <p:spPr>
          <a:xfrm>
            <a:off x="201436" y="5891079"/>
            <a:ext cx="8750931"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So we will start at the eastern end (right) and walk a photomosaic of views toward the west (left).</a:t>
            </a:r>
          </a:p>
        </p:txBody>
      </p:sp>
      <p:sp>
        <p:nvSpPr>
          <p:cNvPr id="32" name="Down Arrow 31"/>
          <p:cNvSpPr/>
          <p:nvPr/>
        </p:nvSpPr>
        <p:spPr>
          <a:xfrm rot="5119560">
            <a:off x="8142472" y="4490769"/>
            <a:ext cx="299720" cy="523875"/>
          </a:xfrm>
          <a:prstGeom prst="downArrow">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ight Brace 32"/>
          <p:cNvSpPr/>
          <p:nvPr/>
        </p:nvSpPr>
        <p:spPr>
          <a:xfrm rot="18054970">
            <a:off x="6987413" y="3571877"/>
            <a:ext cx="237533" cy="1425485"/>
          </a:xfrm>
          <a:prstGeom prst="rightBrace">
            <a:avLst/>
          </a:prstGeom>
          <a:ln w="28575">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7" name="Rectangle 36"/>
          <p:cNvSpPr/>
          <p:nvPr/>
        </p:nvSpPr>
        <p:spPr>
          <a:xfrm>
            <a:off x="8143182" y="3588075"/>
            <a:ext cx="1062792" cy="646331"/>
          </a:xfrm>
          <a:prstGeom prst="rect">
            <a:avLst/>
          </a:prstGeom>
        </p:spPr>
        <p:txBody>
          <a:bodyPr wrap="square">
            <a:spAutoFit/>
          </a:bodyPr>
          <a:lstStyle/>
          <a:p>
            <a:pPr algn="ctr"/>
            <a:r>
              <a:rPr lang="en-US" i="1" dirty="0">
                <a:solidFill>
                  <a:srgbClr val="FFFF00"/>
                </a:solidFill>
                <a:latin typeface="Cheltenhm BT" panose="02040603050505020403" pitchFamily="18" charset="0"/>
              </a:rPr>
              <a:t>Starting here</a:t>
            </a:r>
          </a:p>
        </p:txBody>
      </p:sp>
    </p:spTree>
    <p:extLst>
      <p:ext uri="{BB962C8B-B14F-4D97-AF65-F5344CB8AC3E}">
        <p14:creationId xmlns:p14="http://schemas.microsoft.com/office/powerpoint/2010/main" val="1332890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left)">
                                      <p:cBhvr>
                                        <p:cTn id="12" dur="1000"/>
                                        <p:tgtEl>
                                          <p:spTgt spid="6"/>
                                        </p:tgtEl>
                                      </p:cBhvr>
                                    </p:animEffect>
                                  </p:childTnLst>
                                </p:cTn>
                              </p:par>
                            </p:childTnLst>
                          </p:cTn>
                        </p:par>
                        <p:par>
                          <p:cTn id="13" fill="hold">
                            <p:stCondLst>
                              <p:cond delay="1000"/>
                            </p:stCondLst>
                            <p:childTnLst>
                              <p:par>
                                <p:cTn id="14" presetID="22" presetClass="entr" presetSubtype="1" fill="hold"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up)">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left)">
                                      <p:cBhvr>
                                        <p:cTn id="21" dur="1000"/>
                                        <p:tgtEl>
                                          <p:spTgt spid="8"/>
                                        </p:tgtEl>
                                      </p:cBhvr>
                                    </p:animEffect>
                                  </p:childTnLst>
                                </p:cTn>
                              </p:par>
                            </p:childTnLst>
                          </p:cTn>
                        </p:par>
                        <p:par>
                          <p:cTn id="22" fill="hold">
                            <p:stCondLst>
                              <p:cond delay="1000"/>
                            </p:stCondLst>
                            <p:childTnLst>
                              <p:par>
                                <p:cTn id="23" presetID="22" presetClass="entr" presetSubtype="1" fill="hold"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wipe(up)">
                                      <p:cBhvr>
                                        <p:cTn id="25" dur="1000"/>
                                        <p:tgtEl>
                                          <p:spTgt spid="9"/>
                                        </p:tgtEl>
                                      </p:cBhvr>
                                    </p:animEffect>
                                  </p:childTnLst>
                                </p:cTn>
                              </p:par>
                            </p:childTnLst>
                          </p:cTn>
                        </p:par>
                        <p:par>
                          <p:cTn id="26" fill="hold">
                            <p:stCondLst>
                              <p:cond delay="2000"/>
                            </p:stCondLst>
                            <p:childTnLst>
                              <p:par>
                                <p:cTn id="27" presetID="22" presetClass="entr" presetSubtype="4" fill="hold" grpId="0" nodeType="after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wipe(down)">
                                      <p:cBhvr>
                                        <p:cTn id="29" dur="1000"/>
                                        <p:tgtEl>
                                          <p:spTgt spid="15"/>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wipe(left)">
                                      <p:cBhvr>
                                        <p:cTn id="34" dur="1000"/>
                                        <p:tgtEl>
                                          <p:spTgt spid="20"/>
                                        </p:tgtEl>
                                      </p:cBhvr>
                                    </p:animEffect>
                                  </p:childTnLst>
                                </p:cTn>
                              </p:par>
                            </p:childTnLst>
                          </p:cTn>
                        </p:par>
                        <p:par>
                          <p:cTn id="35" fill="hold">
                            <p:stCondLst>
                              <p:cond delay="1000"/>
                            </p:stCondLst>
                            <p:childTnLst>
                              <p:par>
                                <p:cTn id="36" presetID="22" presetClass="entr" presetSubtype="1" fill="hold" nodeType="afterEffect">
                                  <p:stCondLst>
                                    <p:cond delay="0"/>
                                  </p:stCondLst>
                                  <p:childTnLst>
                                    <p:set>
                                      <p:cBhvr>
                                        <p:cTn id="37" dur="1" fill="hold">
                                          <p:stCondLst>
                                            <p:cond delay="0"/>
                                          </p:stCondLst>
                                        </p:cTn>
                                        <p:tgtEl>
                                          <p:spTgt spid="21"/>
                                        </p:tgtEl>
                                        <p:attrNameLst>
                                          <p:attrName>style.visibility</p:attrName>
                                        </p:attrNameLst>
                                      </p:cBhvr>
                                      <p:to>
                                        <p:strVal val="visible"/>
                                      </p:to>
                                    </p:set>
                                    <p:animEffect transition="in" filter="wipe(up)">
                                      <p:cBhvr>
                                        <p:cTn id="38" dur="1000"/>
                                        <p:tgtEl>
                                          <p:spTgt spid="21"/>
                                        </p:tgtEl>
                                      </p:cBhvr>
                                    </p:animEffect>
                                  </p:childTnLst>
                                </p:cTn>
                              </p:par>
                            </p:childTnLst>
                          </p:cTn>
                        </p:par>
                        <p:par>
                          <p:cTn id="39" fill="hold">
                            <p:stCondLst>
                              <p:cond delay="2000"/>
                            </p:stCondLst>
                            <p:childTnLst>
                              <p:par>
                                <p:cTn id="40" presetID="22" presetClass="entr" presetSubtype="4" fill="hold" grpId="0" nodeType="after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wipe(down)">
                                      <p:cBhvr>
                                        <p:cTn id="42" dur="1000"/>
                                        <p:tgtEl>
                                          <p:spTgt spid="19"/>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wipe(left)">
                                      <p:cBhvr>
                                        <p:cTn id="47" dur="1000"/>
                                        <p:tgtEl>
                                          <p:spTgt spid="12"/>
                                        </p:tgtEl>
                                      </p:cBhvr>
                                    </p:animEffect>
                                  </p:childTnLst>
                                </p:cTn>
                              </p:par>
                            </p:childTnLst>
                          </p:cTn>
                        </p:par>
                        <p:par>
                          <p:cTn id="48" fill="hold">
                            <p:stCondLst>
                              <p:cond delay="1000"/>
                            </p:stCondLst>
                            <p:childTnLst>
                              <p:par>
                                <p:cTn id="49" presetID="22" presetClass="entr" presetSubtype="1" fill="hold" nodeType="after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wipe(up)">
                                      <p:cBhvr>
                                        <p:cTn id="51" dur="1000"/>
                                        <p:tgtEl>
                                          <p:spTgt spid="13"/>
                                        </p:tgtEl>
                                      </p:cBhvr>
                                    </p:animEffect>
                                  </p:childTnLst>
                                </p:cTn>
                              </p:par>
                            </p:childTnLst>
                          </p:cTn>
                        </p:par>
                        <p:par>
                          <p:cTn id="52" fill="hold">
                            <p:stCondLst>
                              <p:cond delay="2000"/>
                            </p:stCondLst>
                            <p:childTnLst>
                              <p:par>
                                <p:cTn id="53" presetID="22" presetClass="entr" presetSubtype="4" fill="hold" grpId="0" nodeType="afterEffect">
                                  <p:stCondLst>
                                    <p:cond delay="0"/>
                                  </p:stCondLst>
                                  <p:childTnLst>
                                    <p:set>
                                      <p:cBhvr>
                                        <p:cTn id="54" dur="1" fill="hold">
                                          <p:stCondLst>
                                            <p:cond delay="0"/>
                                          </p:stCondLst>
                                        </p:cTn>
                                        <p:tgtEl>
                                          <p:spTgt spid="33"/>
                                        </p:tgtEl>
                                        <p:attrNameLst>
                                          <p:attrName>style.visibility</p:attrName>
                                        </p:attrNameLst>
                                      </p:cBhvr>
                                      <p:to>
                                        <p:strVal val="visible"/>
                                      </p:to>
                                    </p:set>
                                    <p:animEffect transition="in" filter="wipe(down)">
                                      <p:cBhvr>
                                        <p:cTn id="55" dur="1000"/>
                                        <p:tgtEl>
                                          <p:spTgt spid="33"/>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8" fill="hold" grpId="0" nodeType="clickEffect">
                                  <p:stCondLst>
                                    <p:cond delay="0"/>
                                  </p:stCondLst>
                                  <p:childTnLst>
                                    <p:set>
                                      <p:cBhvr>
                                        <p:cTn id="59" dur="1" fill="hold">
                                          <p:stCondLst>
                                            <p:cond delay="0"/>
                                          </p:stCondLst>
                                        </p:cTn>
                                        <p:tgtEl>
                                          <p:spTgt spid="27"/>
                                        </p:tgtEl>
                                        <p:attrNameLst>
                                          <p:attrName>style.visibility</p:attrName>
                                        </p:attrNameLst>
                                      </p:cBhvr>
                                      <p:to>
                                        <p:strVal val="visible"/>
                                      </p:to>
                                    </p:set>
                                    <p:animEffect transition="in" filter="wipe(left)">
                                      <p:cBhvr>
                                        <p:cTn id="60" dur="2000"/>
                                        <p:tgtEl>
                                          <p:spTgt spid="27"/>
                                        </p:tgtEl>
                                      </p:cBhvr>
                                    </p:animEffect>
                                  </p:childTnLst>
                                </p:cTn>
                              </p:par>
                            </p:childTnLst>
                          </p:cTn>
                        </p:par>
                      </p:childTnLst>
                    </p:cTn>
                  </p:par>
                  <p:par>
                    <p:cTn id="61" fill="hold">
                      <p:stCondLst>
                        <p:cond delay="indefinite"/>
                      </p:stCondLst>
                      <p:childTnLst>
                        <p:par>
                          <p:cTn id="62" fill="hold">
                            <p:stCondLst>
                              <p:cond delay="0"/>
                            </p:stCondLst>
                            <p:childTnLst>
                              <p:par>
                                <p:cTn id="63" presetID="22" presetClass="entr" presetSubtype="8" fill="hold" grpId="0" nodeType="clickEffect">
                                  <p:stCondLst>
                                    <p:cond delay="0"/>
                                  </p:stCondLst>
                                  <p:childTnLst>
                                    <p:set>
                                      <p:cBhvr>
                                        <p:cTn id="64" dur="1" fill="hold">
                                          <p:stCondLst>
                                            <p:cond delay="0"/>
                                          </p:stCondLst>
                                        </p:cTn>
                                        <p:tgtEl>
                                          <p:spTgt spid="31"/>
                                        </p:tgtEl>
                                        <p:attrNameLst>
                                          <p:attrName>style.visibility</p:attrName>
                                        </p:attrNameLst>
                                      </p:cBhvr>
                                      <p:to>
                                        <p:strVal val="visible"/>
                                      </p:to>
                                    </p:set>
                                    <p:animEffect transition="in" filter="wipe(left)">
                                      <p:cBhvr>
                                        <p:cTn id="65" dur="2000"/>
                                        <p:tgtEl>
                                          <p:spTgt spid="31"/>
                                        </p:tgtEl>
                                      </p:cBhvr>
                                    </p:animEffect>
                                  </p:childTnLst>
                                </p:cTn>
                              </p:par>
                            </p:childTnLst>
                          </p:cTn>
                        </p:par>
                        <p:par>
                          <p:cTn id="66" fill="hold">
                            <p:stCondLst>
                              <p:cond delay="2000"/>
                            </p:stCondLst>
                            <p:childTnLst>
                              <p:par>
                                <p:cTn id="67" presetID="22" presetClass="entr" presetSubtype="2" fill="hold" grpId="0" nodeType="afterEffect">
                                  <p:stCondLst>
                                    <p:cond delay="0"/>
                                  </p:stCondLst>
                                  <p:childTnLst>
                                    <p:set>
                                      <p:cBhvr>
                                        <p:cTn id="68" dur="1" fill="hold">
                                          <p:stCondLst>
                                            <p:cond delay="0"/>
                                          </p:stCondLst>
                                        </p:cTn>
                                        <p:tgtEl>
                                          <p:spTgt spid="32"/>
                                        </p:tgtEl>
                                        <p:attrNameLst>
                                          <p:attrName>style.visibility</p:attrName>
                                        </p:attrNameLst>
                                      </p:cBhvr>
                                      <p:to>
                                        <p:strVal val="visible"/>
                                      </p:to>
                                    </p:set>
                                    <p:animEffect transition="in" filter="wipe(right)">
                                      <p:cBhvr>
                                        <p:cTn id="69" dur="1000"/>
                                        <p:tgtEl>
                                          <p:spTgt spid="32"/>
                                        </p:tgtEl>
                                      </p:cBhvr>
                                    </p:animEffect>
                                  </p:childTnLst>
                                </p:cTn>
                              </p:par>
                            </p:childTnLst>
                          </p:cTn>
                        </p:par>
                        <p:par>
                          <p:cTn id="70" fill="hold">
                            <p:stCondLst>
                              <p:cond delay="3000"/>
                            </p:stCondLst>
                            <p:childTnLst>
                              <p:par>
                                <p:cTn id="71" presetID="35" presetClass="path" presetSubtype="0" repeatCount="2000" accel="50000" decel="50000" fill="hold" grpId="1" nodeType="afterEffect">
                                  <p:stCondLst>
                                    <p:cond delay="0"/>
                                  </p:stCondLst>
                                  <p:childTnLst>
                                    <p:animMotion origin="layout" path="M -8.33333E-7 4.44444E-6 L -0.68177 0.07638 " pathEditMode="relative" rAng="0" ptsTypes="AA">
                                      <p:cBhvr>
                                        <p:cTn id="72" dur="2000" fill="hold"/>
                                        <p:tgtEl>
                                          <p:spTgt spid="32"/>
                                        </p:tgtEl>
                                        <p:attrNameLst>
                                          <p:attrName>ppt_x</p:attrName>
                                          <p:attrName>ppt_y</p:attrName>
                                        </p:attrNameLst>
                                      </p:cBhvr>
                                      <p:rCtr x="-34097" y="3819"/>
                                    </p:animMotion>
                                  </p:childTnLst>
                                </p:cTn>
                              </p:par>
                            </p:childTnLst>
                          </p:cTn>
                        </p:par>
                      </p:childTnLst>
                    </p:cTn>
                  </p:par>
                  <p:par>
                    <p:cTn id="73" fill="hold">
                      <p:stCondLst>
                        <p:cond delay="indefinite"/>
                      </p:stCondLst>
                      <p:childTnLst>
                        <p:par>
                          <p:cTn id="74" fill="hold">
                            <p:stCondLst>
                              <p:cond delay="0"/>
                            </p:stCondLst>
                            <p:childTnLst>
                              <p:par>
                                <p:cTn id="75" presetID="22" presetClass="entr" presetSubtype="8" fill="hold" grpId="0" nodeType="clickEffect">
                                  <p:stCondLst>
                                    <p:cond delay="0"/>
                                  </p:stCondLst>
                                  <p:childTnLst>
                                    <p:set>
                                      <p:cBhvr>
                                        <p:cTn id="76" dur="1" fill="hold">
                                          <p:stCondLst>
                                            <p:cond delay="0"/>
                                          </p:stCondLst>
                                        </p:cTn>
                                        <p:tgtEl>
                                          <p:spTgt spid="37"/>
                                        </p:tgtEl>
                                        <p:attrNameLst>
                                          <p:attrName>style.visibility</p:attrName>
                                        </p:attrNameLst>
                                      </p:cBhvr>
                                      <p:to>
                                        <p:strVal val="visible"/>
                                      </p:to>
                                    </p:set>
                                    <p:animEffect transition="in" filter="wipe(left)">
                                      <p:cBhvr>
                                        <p:cTn id="77" dur="1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12" grpId="0"/>
      <p:bldP spid="15" grpId="0" animBg="1"/>
      <p:bldP spid="19" grpId="0" animBg="1"/>
      <p:bldP spid="20" grpId="0"/>
      <p:bldP spid="27" grpId="0"/>
      <p:bldP spid="31" grpId="0"/>
      <p:bldP spid="32" grpId="0" animBg="1"/>
      <p:bldP spid="32" grpId="1" animBg="1"/>
      <p:bldP spid="33" grpId="0" animBg="1"/>
      <p:bldP spid="37" grpId="0"/>
    </p:bld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52475"/>
            <a:ext cx="9144000" cy="6096000"/>
          </a:xfrm>
          <a:prstGeom prst="rect">
            <a:avLst/>
          </a:prstGeom>
        </p:spPr>
      </p:pic>
      <p:sp>
        <p:nvSpPr>
          <p:cNvPr id="3" name="Oval 2"/>
          <p:cNvSpPr/>
          <p:nvPr/>
        </p:nvSpPr>
        <p:spPr>
          <a:xfrm>
            <a:off x="5400675" y="3990975"/>
            <a:ext cx="180975" cy="180975"/>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p:cNvSpPr/>
          <p:nvPr/>
        </p:nvSpPr>
        <p:spPr>
          <a:xfrm>
            <a:off x="1276350" y="4081462"/>
            <a:ext cx="180975" cy="180975"/>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3196422" y="0"/>
            <a:ext cx="2751155" cy="646331"/>
          </a:xfrm>
          <a:prstGeom prst="rect">
            <a:avLst/>
          </a:prstGeom>
          <a:noFill/>
        </p:spPr>
        <p:txBody>
          <a:bodyPr wrap="square" rtlCol="0">
            <a:spAutoFit/>
          </a:bodyPr>
          <a:lstStyle/>
          <a:p>
            <a:pPr lvl="0" indent="171450" algn="ctr">
              <a:defRPr/>
            </a:pPr>
            <a:r>
              <a:rPr kumimoji="0" lang="en-US" sz="3600" b="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rPr>
              <a:t>Image A</a:t>
            </a:r>
          </a:p>
        </p:txBody>
      </p:sp>
      <p:sp>
        <p:nvSpPr>
          <p:cNvPr id="6" name="Rectangle 5"/>
          <p:cNvSpPr/>
          <p:nvPr/>
        </p:nvSpPr>
        <p:spPr>
          <a:xfrm>
            <a:off x="1831622" y="1376660"/>
            <a:ext cx="3230130" cy="369332"/>
          </a:xfrm>
          <a:prstGeom prst="rect">
            <a:avLst/>
          </a:prstGeom>
          <a:solidFill>
            <a:schemeClr val="tx1"/>
          </a:solidFill>
        </p:spPr>
        <p:txBody>
          <a:bodyPr wrap="square">
            <a:spAutoFit/>
          </a:bodyPr>
          <a:lstStyle/>
          <a:p>
            <a:pPr algn="ctr"/>
            <a:r>
              <a:rPr lang="en-US" i="1" dirty="0">
                <a:solidFill>
                  <a:srgbClr val="FFFF00"/>
                </a:solidFill>
                <a:latin typeface="Cheltenhm BT" panose="02040603050505020403" pitchFamily="18" charset="0"/>
              </a:rPr>
              <a:t>Note SS are thinning </a:t>
            </a:r>
            <a:r>
              <a:rPr lang="en-US" i="1" dirty="0" err="1">
                <a:solidFill>
                  <a:srgbClr val="FFFF00"/>
                </a:solidFill>
                <a:latin typeface="Cheltenhm BT" panose="02040603050505020403" pitchFamily="18" charset="0"/>
              </a:rPr>
              <a:t>upsection</a:t>
            </a:r>
            <a:r>
              <a:rPr lang="en-US" i="1" dirty="0">
                <a:solidFill>
                  <a:srgbClr val="FFFF00"/>
                </a:solidFill>
                <a:latin typeface="Cheltenhm BT" panose="02040603050505020403" pitchFamily="18" charset="0"/>
              </a:rPr>
              <a:t>.</a:t>
            </a:r>
          </a:p>
        </p:txBody>
      </p:sp>
      <p:cxnSp>
        <p:nvCxnSpPr>
          <p:cNvPr id="7" name="Straight Connector 6"/>
          <p:cNvCxnSpPr/>
          <p:nvPr/>
        </p:nvCxnSpPr>
        <p:spPr>
          <a:xfrm flipH="1" flipV="1">
            <a:off x="2343150" y="2105025"/>
            <a:ext cx="2495550" cy="3238501"/>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5581650" y="5421869"/>
            <a:ext cx="2876550" cy="369332"/>
          </a:xfrm>
          <a:prstGeom prst="rect">
            <a:avLst/>
          </a:prstGeom>
          <a:solidFill>
            <a:schemeClr val="tx1"/>
          </a:solidFill>
        </p:spPr>
        <p:txBody>
          <a:bodyPr wrap="square">
            <a:spAutoFit/>
          </a:bodyPr>
          <a:lstStyle/>
          <a:p>
            <a:pPr algn="ctr"/>
            <a:r>
              <a:rPr lang="en-US" i="1" dirty="0">
                <a:solidFill>
                  <a:srgbClr val="FFFF00"/>
                </a:solidFill>
                <a:latin typeface="Cheltenhm BT" panose="02040603050505020403" pitchFamily="18" charset="0"/>
              </a:rPr>
              <a:t>Thick, amalgamated ? sands</a:t>
            </a:r>
          </a:p>
        </p:txBody>
      </p:sp>
    </p:spTree>
    <p:extLst>
      <p:ext uri="{BB962C8B-B14F-4D97-AF65-F5344CB8AC3E}">
        <p14:creationId xmlns:p14="http://schemas.microsoft.com/office/powerpoint/2010/main" val="3177889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wipe(left)">
                                      <p:cBhvr>
                                        <p:cTn id="25" dur="10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wipe(left)">
                                      <p:cBhvr>
                                        <p:cTn id="30" dur="1000"/>
                                        <p:tgtEl>
                                          <p:spTgt spid="6"/>
                                        </p:tgtEl>
                                      </p:cBhvr>
                                    </p:animEffect>
                                  </p:childTnLst>
                                </p:cTn>
                              </p:par>
                            </p:childTnLst>
                          </p:cTn>
                        </p:par>
                        <p:par>
                          <p:cTn id="31" fill="hold">
                            <p:stCondLst>
                              <p:cond delay="1000"/>
                            </p:stCondLst>
                            <p:childTnLst>
                              <p:par>
                                <p:cTn id="32" presetID="22" presetClass="entr" presetSubtype="4" fill="hold" nodeType="after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wipe(down)">
                                      <p:cBhvr>
                                        <p:cTn id="34" dur="1000"/>
                                        <p:tgtEl>
                                          <p:spTgt spid="7"/>
                                        </p:tgtEl>
                                      </p:cBhvr>
                                    </p:animEffect>
                                  </p:childTnLst>
                                </p:cTn>
                              </p:par>
                            </p:childTnLst>
                          </p:cTn>
                        </p:par>
                      </p:childTnLst>
                    </p:cTn>
                  </p:par>
                  <p:par>
                    <p:cTn id="35" fill="hold">
                      <p:stCondLst>
                        <p:cond delay="indefinite"/>
                      </p:stCondLst>
                      <p:childTnLst>
                        <p:par>
                          <p:cTn id="36" fill="hold">
                            <p:stCondLst>
                              <p:cond delay="0"/>
                            </p:stCondLst>
                            <p:childTnLst>
                              <p:par>
                                <p:cTn id="37" presetID="26"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animEffect transition="in" filter="wipe(down)">
                                      <p:cBhvr>
                                        <p:cTn id="39" dur="580">
                                          <p:stCondLst>
                                            <p:cond delay="0"/>
                                          </p:stCondLst>
                                        </p:cTn>
                                        <p:tgtEl>
                                          <p:spTgt spid="4"/>
                                        </p:tgtEl>
                                      </p:cBhvr>
                                    </p:animEffect>
                                    <p:anim calcmode="lin" valueType="num">
                                      <p:cBhvr>
                                        <p:cTn id="40"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45" dur="26">
                                          <p:stCondLst>
                                            <p:cond delay="650"/>
                                          </p:stCondLst>
                                        </p:cTn>
                                        <p:tgtEl>
                                          <p:spTgt spid="4"/>
                                        </p:tgtEl>
                                      </p:cBhvr>
                                      <p:to x="100000" y="60000"/>
                                    </p:animScale>
                                    <p:animScale>
                                      <p:cBhvr>
                                        <p:cTn id="46" dur="166" decel="50000">
                                          <p:stCondLst>
                                            <p:cond delay="676"/>
                                          </p:stCondLst>
                                        </p:cTn>
                                        <p:tgtEl>
                                          <p:spTgt spid="4"/>
                                        </p:tgtEl>
                                      </p:cBhvr>
                                      <p:to x="100000" y="100000"/>
                                    </p:animScale>
                                    <p:animScale>
                                      <p:cBhvr>
                                        <p:cTn id="47" dur="26">
                                          <p:stCondLst>
                                            <p:cond delay="1312"/>
                                          </p:stCondLst>
                                        </p:cTn>
                                        <p:tgtEl>
                                          <p:spTgt spid="4"/>
                                        </p:tgtEl>
                                      </p:cBhvr>
                                      <p:to x="100000" y="80000"/>
                                    </p:animScale>
                                    <p:animScale>
                                      <p:cBhvr>
                                        <p:cTn id="48" dur="166" decel="50000">
                                          <p:stCondLst>
                                            <p:cond delay="1338"/>
                                          </p:stCondLst>
                                        </p:cTn>
                                        <p:tgtEl>
                                          <p:spTgt spid="4"/>
                                        </p:tgtEl>
                                      </p:cBhvr>
                                      <p:to x="100000" y="100000"/>
                                    </p:animScale>
                                    <p:animScale>
                                      <p:cBhvr>
                                        <p:cTn id="49" dur="26">
                                          <p:stCondLst>
                                            <p:cond delay="1642"/>
                                          </p:stCondLst>
                                        </p:cTn>
                                        <p:tgtEl>
                                          <p:spTgt spid="4"/>
                                        </p:tgtEl>
                                      </p:cBhvr>
                                      <p:to x="100000" y="90000"/>
                                    </p:animScale>
                                    <p:animScale>
                                      <p:cBhvr>
                                        <p:cTn id="50" dur="166" decel="50000">
                                          <p:stCondLst>
                                            <p:cond delay="1668"/>
                                          </p:stCondLst>
                                        </p:cTn>
                                        <p:tgtEl>
                                          <p:spTgt spid="4"/>
                                        </p:tgtEl>
                                      </p:cBhvr>
                                      <p:to x="100000" y="100000"/>
                                    </p:animScale>
                                    <p:animScale>
                                      <p:cBhvr>
                                        <p:cTn id="51" dur="26">
                                          <p:stCondLst>
                                            <p:cond delay="1808"/>
                                          </p:stCondLst>
                                        </p:cTn>
                                        <p:tgtEl>
                                          <p:spTgt spid="4"/>
                                        </p:tgtEl>
                                      </p:cBhvr>
                                      <p:to x="100000" y="95000"/>
                                    </p:animScale>
                                    <p:animScale>
                                      <p:cBhvr>
                                        <p:cTn id="52"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12"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Oval 2"/>
          <p:cNvSpPr/>
          <p:nvPr/>
        </p:nvSpPr>
        <p:spPr>
          <a:xfrm>
            <a:off x="2728912" y="4214812"/>
            <a:ext cx="180975" cy="180975"/>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p:cNvSpPr/>
          <p:nvPr/>
        </p:nvSpPr>
        <p:spPr>
          <a:xfrm>
            <a:off x="6057900" y="3919537"/>
            <a:ext cx="180975" cy="180975"/>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3196422" y="0"/>
            <a:ext cx="2751155" cy="646331"/>
          </a:xfrm>
          <a:prstGeom prst="rect">
            <a:avLst/>
          </a:prstGeom>
          <a:noFill/>
        </p:spPr>
        <p:txBody>
          <a:bodyPr wrap="square" rtlCol="0">
            <a:spAutoFit/>
          </a:bodyPr>
          <a:lstStyle/>
          <a:p>
            <a:pPr lvl="0" indent="171450" algn="ctr">
              <a:defRPr/>
            </a:pPr>
            <a:r>
              <a:rPr kumimoji="0" lang="en-US" sz="3600" b="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rPr>
              <a:t>Image B</a:t>
            </a:r>
          </a:p>
        </p:txBody>
      </p:sp>
      <p:sp>
        <p:nvSpPr>
          <p:cNvPr id="6" name="Rectangle 5"/>
          <p:cNvSpPr/>
          <p:nvPr/>
        </p:nvSpPr>
        <p:spPr>
          <a:xfrm>
            <a:off x="2717446" y="1611868"/>
            <a:ext cx="3340453" cy="369332"/>
          </a:xfrm>
          <a:prstGeom prst="rect">
            <a:avLst/>
          </a:prstGeom>
          <a:solidFill>
            <a:schemeClr val="tx1"/>
          </a:solidFill>
        </p:spPr>
        <p:txBody>
          <a:bodyPr wrap="square">
            <a:spAutoFit/>
          </a:bodyPr>
          <a:lstStyle/>
          <a:p>
            <a:pPr algn="ctr"/>
            <a:r>
              <a:rPr lang="en-US" i="1" dirty="0">
                <a:solidFill>
                  <a:srgbClr val="FFFF00"/>
                </a:solidFill>
                <a:latin typeface="Cheltenhm BT" panose="02040603050505020403" pitchFamily="18" charset="0"/>
              </a:rPr>
              <a:t>Note SS are thinning up-section.</a:t>
            </a:r>
          </a:p>
        </p:txBody>
      </p:sp>
      <p:cxnSp>
        <p:nvCxnSpPr>
          <p:cNvPr id="7" name="Straight Connector 6"/>
          <p:cNvCxnSpPr/>
          <p:nvPr/>
        </p:nvCxnSpPr>
        <p:spPr>
          <a:xfrm flipH="1" flipV="1">
            <a:off x="2609850" y="1981200"/>
            <a:ext cx="2228850" cy="3362327"/>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9" name="Rectangle 8"/>
          <p:cNvSpPr/>
          <p:nvPr/>
        </p:nvSpPr>
        <p:spPr>
          <a:xfrm>
            <a:off x="247650" y="762000"/>
            <a:ext cx="1905000" cy="646331"/>
          </a:xfrm>
          <a:prstGeom prst="rect">
            <a:avLst/>
          </a:prstGeom>
          <a:solidFill>
            <a:schemeClr val="tx1"/>
          </a:solidFill>
        </p:spPr>
        <p:txBody>
          <a:bodyPr wrap="square">
            <a:spAutoFit/>
          </a:bodyPr>
          <a:lstStyle/>
          <a:p>
            <a:pPr algn="ctr"/>
            <a:r>
              <a:rPr lang="en-US" i="1" dirty="0">
                <a:solidFill>
                  <a:srgbClr val="FFFF00"/>
                </a:solidFill>
                <a:latin typeface="Cheltenhm BT" panose="02040603050505020403" pitchFamily="18" charset="0"/>
              </a:rPr>
              <a:t>Interbedded sands and shales</a:t>
            </a:r>
          </a:p>
        </p:txBody>
      </p:sp>
      <p:cxnSp>
        <p:nvCxnSpPr>
          <p:cNvPr id="10" name="Straight Connector 9"/>
          <p:cNvCxnSpPr>
            <a:stCxn id="9" idx="2"/>
          </p:cNvCxnSpPr>
          <p:nvPr/>
        </p:nvCxnSpPr>
        <p:spPr>
          <a:xfrm>
            <a:off x="1200150" y="1408331"/>
            <a:ext cx="161925" cy="1401544"/>
          </a:xfrm>
          <a:prstGeom prst="line">
            <a:avLst/>
          </a:prstGeom>
          <a:ln w="28575">
            <a:solidFill>
              <a:srgbClr val="FF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4233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ipe(left)">
                                      <p:cBhvr>
                                        <p:cTn id="25" dur="1000"/>
                                        <p:tgtEl>
                                          <p:spTgt spid="6"/>
                                        </p:tgtEl>
                                      </p:cBhvr>
                                    </p:animEffect>
                                  </p:childTnLst>
                                </p:cTn>
                              </p:par>
                            </p:childTnLst>
                          </p:cTn>
                        </p:par>
                        <p:par>
                          <p:cTn id="26" fill="hold">
                            <p:stCondLst>
                              <p:cond delay="1000"/>
                            </p:stCondLst>
                            <p:childTnLst>
                              <p:par>
                                <p:cTn id="27" presetID="22" presetClass="entr" presetSubtype="4" fill="hold" nodeType="after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ipe(down)">
                                      <p:cBhvr>
                                        <p:cTn id="29" dur="1000"/>
                                        <p:tgtEl>
                                          <p:spTgt spid="7"/>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wipe(left)">
                                      <p:cBhvr>
                                        <p:cTn id="34" dur="1000"/>
                                        <p:tgtEl>
                                          <p:spTgt spid="9"/>
                                        </p:tgtEl>
                                      </p:cBhvr>
                                    </p:animEffect>
                                  </p:childTnLst>
                                </p:cTn>
                              </p:par>
                            </p:childTnLst>
                          </p:cTn>
                        </p:par>
                        <p:par>
                          <p:cTn id="35" fill="hold">
                            <p:stCondLst>
                              <p:cond delay="1000"/>
                            </p:stCondLst>
                            <p:childTnLst>
                              <p:par>
                                <p:cTn id="36" presetID="22" presetClass="entr" presetSubtype="1" fill="hold" nodeType="after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wipe(up)">
                                      <p:cBhvr>
                                        <p:cTn id="38" dur="1000"/>
                                        <p:tgtEl>
                                          <p:spTgt spid="10"/>
                                        </p:tgtEl>
                                      </p:cBhvr>
                                    </p:animEffect>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wipe(down)">
                                      <p:cBhvr>
                                        <p:cTn id="43" dur="580">
                                          <p:stCondLst>
                                            <p:cond delay="0"/>
                                          </p:stCondLst>
                                        </p:cTn>
                                        <p:tgtEl>
                                          <p:spTgt spid="3"/>
                                        </p:tgtEl>
                                      </p:cBhvr>
                                    </p:animEffect>
                                    <p:anim calcmode="lin" valueType="num">
                                      <p:cBhvr>
                                        <p:cTn id="44"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gtEl>
                                      </p:cBhvr>
                                      <p:to x="100000" y="60000"/>
                                    </p:animScale>
                                    <p:animScale>
                                      <p:cBhvr>
                                        <p:cTn id="50" dur="166" decel="50000">
                                          <p:stCondLst>
                                            <p:cond delay="676"/>
                                          </p:stCondLst>
                                        </p:cTn>
                                        <p:tgtEl>
                                          <p:spTgt spid="3"/>
                                        </p:tgtEl>
                                      </p:cBhvr>
                                      <p:to x="100000" y="100000"/>
                                    </p:animScale>
                                    <p:animScale>
                                      <p:cBhvr>
                                        <p:cTn id="51" dur="26">
                                          <p:stCondLst>
                                            <p:cond delay="1312"/>
                                          </p:stCondLst>
                                        </p:cTn>
                                        <p:tgtEl>
                                          <p:spTgt spid="3"/>
                                        </p:tgtEl>
                                      </p:cBhvr>
                                      <p:to x="100000" y="80000"/>
                                    </p:animScale>
                                    <p:animScale>
                                      <p:cBhvr>
                                        <p:cTn id="52" dur="166" decel="50000">
                                          <p:stCondLst>
                                            <p:cond delay="1338"/>
                                          </p:stCondLst>
                                        </p:cTn>
                                        <p:tgtEl>
                                          <p:spTgt spid="3"/>
                                        </p:tgtEl>
                                      </p:cBhvr>
                                      <p:to x="100000" y="100000"/>
                                    </p:animScale>
                                    <p:animScale>
                                      <p:cBhvr>
                                        <p:cTn id="53" dur="26">
                                          <p:stCondLst>
                                            <p:cond delay="1642"/>
                                          </p:stCondLst>
                                        </p:cTn>
                                        <p:tgtEl>
                                          <p:spTgt spid="3"/>
                                        </p:tgtEl>
                                      </p:cBhvr>
                                      <p:to x="100000" y="90000"/>
                                    </p:animScale>
                                    <p:animScale>
                                      <p:cBhvr>
                                        <p:cTn id="54" dur="166" decel="50000">
                                          <p:stCondLst>
                                            <p:cond delay="1668"/>
                                          </p:stCondLst>
                                        </p:cTn>
                                        <p:tgtEl>
                                          <p:spTgt spid="3"/>
                                        </p:tgtEl>
                                      </p:cBhvr>
                                      <p:to x="100000" y="100000"/>
                                    </p:animScale>
                                    <p:animScale>
                                      <p:cBhvr>
                                        <p:cTn id="55" dur="26">
                                          <p:stCondLst>
                                            <p:cond delay="1808"/>
                                          </p:stCondLst>
                                        </p:cTn>
                                        <p:tgtEl>
                                          <p:spTgt spid="3"/>
                                        </p:tgtEl>
                                      </p:cBhvr>
                                      <p:to x="100000" y="95000"/>
                                    </p:animScale>
                                    <p:animScale>
                                      <p:cBhvr>
                                        <p:cTn id="56"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9"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Oval 2"/>
          <p:cNvSpPr/>
          <p:nvPr/>
        </p:nvSpPr>
        <p:spPr>
          <a:xfrm>
            <a:off x="6396037" y="3967162"/>
            <a:ext cx="180975" cy="180975"/>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p:cNvSpPr/>
          <p:nvPr/>
        </p:nvSpPr>
        <p:spPr>
          <a:xfrm>
            <a:off x="2952749" y="2657475"/>
            <a:ext cx="180975" cy="180975"/>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3196422" y="0"/>
            <a:ext cx="2751155" cy="646331"/>
          </a:xfrm>
          <a:prstGeom prst="rect">
            <a:avLst/>
          </a:prstGeom>
          <a:noFill/>
        </p:spPr>
        <p:txBody>
          <a:bodyPr wrap="square" rtlCol="0">
            <a:spAutoFit/>
          </a:bodyPr>
          <a:lstStyle/>
          <a:p>
            <a:pPr lvl="0" indent="171450" algn="ctr">
              <a:defRPr/>
            </a:pPr>
            <a:r>
              <a:rPr kumimoji="0" lang="en-US" sz="3600" b="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rPr>
              <a:t>Image C</a:t>
            </a:r>
          </a:p>
        </p:txBody>
      </p:sp>
    </p:spTree>
    <p:extLst>
      <p:ext uri="{BB962C8B-B14F-4D97-AF65-F5344CB8AC3E}">
        <p14:creationId xmlns:p14="http://schemas.microsoft.com/office/powerpoint/2010/main" val="2083882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par>
                          <p:cTn id="21" fill="hold">
                            <p:stCondLst>
                              <p:cond delay="2000"/>
                            </p:stCondLst>
                            <p:childTnLst>
                              <p:par>
                                <p:cTn id="22" presetID="26" presetClass="entr" presetSubtype="0" fill="hold" grpId="0" nodeType="after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wipe(down)">
                                      <p:cBhvr>
                                        <p:cTn id="24" dur="580">
                                          <p:stCondLst>
                                            <p:cond delay="0"/>
                                          </p:stCondLst>
                                        </p:cTn>
                                        <p:tgtEl>
                                          <p:spTgt spid="4"/>
                                        </p:tgtEl>
                                      </p:cBhvr>
                                    </p:animEffect>
                                    <p:anim calcmode="lin" valueType="num">
                                      <p:cBhvr>
                                        <p:cTn id="25"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0" dur="26">
                                          <p:stCondLst>
                                            <p:cond delay="650"/>
                                          </p:stCondLst>
                                        </p:cTn>
                                        <p:tgtEl>
                                          <p:spTgt spid="4"/>
                                        </p:tgtEl>
                                      </p:cBhvr>
                                      <p:to x="100000" y="60000"/>
                                    </p:animScale>
                                    <p:animScale>
                                      <p:cBhvr>
                                        <p:cTn id="31" dur="166" decel="50000">
                                          <p:stCondLst>
                                            <p:cond delay="676"/>
                                          </p:stCondLst>
                                        </p:cTn>
                                        <p:tgtEl>
                                          <p:spTgt spid="4"/>
                                        </p:tgtEl>
                                      </p:cBhvr>
                                      <p:to x="100000" y="100000"/>
                                    </p:animScale>
                                    <p:animScale>
                                      <p:cBhvr>
                                        <p:cTn id="32" dur="26">
                                          <p:stCondLst>
                                            <p:cond delay="1312"/>
                                          </p:stCondLst>
                                        </p:cTn>
                                        <p:tgtEl>
                                          <p:spTgt spid="4"/>
                                        </p:tgtEl>
                                      </p:cBhvr>
                                      <p:to x="100000" y="80000"/>
                                    </p:animScale>
                                    <p:animScale>
                                      <p:cBhvr>
                                        <p:cTn id="33" dur="166" decel="50000">
                                          <p:stCondLst>
                                            <p:cond delay="1338"/>
                                          </p:stCondLst>
                                        </p:cTn>
                                        <p:tgtEl>
                                          <p:spTgt spid="4"/>
                                        </p:tgtEl>
                                      </p:cBhvr>
                                      <p:to x="100000" y="100000"/>
                                    </p:animScale>
                                    <p:animScale>
                                      <p:cBhvr>
                                        <p:cTn id="34" dur="26">
                                          <p:stCondLst>
                                            <p:cond delay="1642"/>
                                          </p:stCondLst>
                                        </p:cTn>
                                        <p:tgtEl>
                                          <p:spTgt spid="4"/>
                                        </p:tgtEl>
                                      </p:cBhvr>
                                      <p:to x="100000" y="90000"/>
                                    </p:animScale>
                                    <p:animScale>
                                      <p:cBhvr>
                                        <p:cTn id="35" dur="166" decel="50000">
                                          <p:stCondLst>
                                            <p:cond delay="1668"/>
                                          </p:stCondLst>
                                        </p:cTn>
                                        <p:tgtEl>
                                          <p:spTgt spid="4"/>
                                        </p:tgtEl>
                                      </p:cBhvr>
                                      <p:to x="100000" y="100000"/>
                                    </p:animScale>
                                    <p:animScale>
                                      <p:cBhvr>
                                        <p:cTn id="36" dur="26">
                                          <p:stCondLst>
                                            <p:cond delay="1808"/>
                                          </p:stCondLst>
                                        </p:cTn>
                                        <p:tgtEl>
                                          <p:spTgt spid="4"/>
                                        </p:tgtEl>
                                      </p:cBhvr>
                                      <p:to x="100000" y="95000"/>
                                    </p:animScale>
                                    <p:animScale>
                                      <p:cBhvr>
                                        <p:cTn id="37"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Oval 2"/>
          <p:cNvSpPr/>
          <p:nvPr/>
        </p:nvSpPr>
        <p:spPr>
          <a:xfrm>
            <a:off x="633412" y="4443412"/>
            <a:ext cx="180975" cy="180975"/>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p:cNvSpPr/>
          <p:nvPr/>
        </p:nvSpPr>
        <p:spPr>
          <a:xfrm>
            <a:off x="7229474" y="2090737"/>
            <a:ext cx="180975" cy="180975"/>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3196422" y="0"/>
            <a:ext cx="2751155" cy="646331"/>
          </a:xfrm>
          <a:prstGeom prst="rect">
            <a:avLst/>
          </a:prstGeom>
          <a:noFill/>
        </p:spPr>
        <p:txBody>
          <a:bodyPr wrap="square" rtlCol="0">
            <a:spAutoFit/>
          </a:bodyPr>
          <a:lstStyle/>
          <a:p>
            <a:pPr lvl="0" indent="171450" algn="ctr">
              <a:defRPr/>
            </a:pPr>
            <a:r>
              <a:rPr kumimoji="0" lang="en-US" sz="3600" b="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rPr>
              <a:t>Image D</a:t>
            </a:r>
          </a:p>
        </p:txBody>
      </p:sp>
      <p:sp>
        <p:nvSpPr>
          <p:cNvPr id="6" name="Rectangle 5"/>
          <p:cNvSpPr/>
          <p:nvPr/>
        </p:nvSpPr>
        <p:spPr>
          <a:xfrm>
            <a:off x="633412" y="1635680"/>
            <a:ext cx="4033838" cy="369332"/>
          </a:xfrm>
          <a:prstGeom prst="rect">
            <a:avLst/>
          </a:prstGeom>
          <a:solidFill>
            <a:schemeClr val="tx1"/>
          </a:solidFill>
        </p:spPr>
        <p:txBody>
          <a:bodyPr wrap="square">
            <a:spAutoFit/>
          </a:bodyPr>
          <a:lstStyle/>
          <a:p>
            <a:pPr algn="ctr"/>
            <a:r>
              <a:rPr lang="en-US" i="1" dirty="0">
                <a:solidFill>
                  <a:srgbClr val="FFFF00"/>
                </a:solidFill>
                <a:latin typeface="Cheltenhm BT" panose="02040603050505020403" pitchFamily="18" charset="0"/>
              </a:rPr>
              <a:t>Interbedded sand/shale (wavy bedding?)</a:t>
            </a:r>
          </a:p>
        </p:txBody>
      </p:sp>
    </p:spTree>
    <p:extLst>
      <p:ext uri="{BB962C8B-B14F-4D97-AF65-F5344CB8AC3E}">
        <p14:creationId xmlns:p14="http://schemas.microsoft.com/office/powerpoint/2010/main" val="2679736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ipe(left)">
                                      <p:cBhvr>
                                        <p:cTn id="25" dur="10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down)">
                                      <p:cBhvr>
                                        <p:cTn id="30" dur="580">
                                          <p:stCondLst>
                                            <p:cond delay="0"/>
                                          </p:stCondLst>
                                        </p:cTn>
                                        <p:tgtEl>
                                          <p:spTgt spid="3"/>
                                        </p:tgtEl>
                                      </p:cBhvr>
                                    </p:animEffect>
                                    <p:anim calcmode="lin" valueType="num">
                                      <p:cBhvr>
                                        <p:cTn id="31"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gtEl>
                                      </p:cBhvr>
                                      <p:to x="100000" y="60000"/>
                                    </p:animScale>
                                    <p:animScale>
                                      <p:cBhvr>
                                        <p:cTn id="37" dur="166" decel="50000">
                                          <p:stCondLst>
                                            <p:cond delay="676"/>
                                          </p:stCondLst>
                                        </p:cTn>
                                        <p:tgtEl>
                                          <p:spTgt spid="3"/>
                                        </p:tgtEl>
                                      </p:cBhvr>
                                      <p:to x="100000" y="100000"/>
                                    </p:animScale>
                                    <p:animScale>
                                      <p:cBhvr>
                                        <p:cTn id="38" dur="26">
                                          <p:stCondLst>
                                            <p:cond delay="1312"/>
                                          </p:stCondLst>
                                        </p:cTn>
                                        <p:tgtEl>
                                          <p:spTgt spid="3"/>
                                        </p:tgtEl>
                                      </p:cBhvr>
                                      <p:to x="100000" y="80000"/>
                                    </p:animScale>
                                    <p:animScale>
                                      <p:cBhvr>
                                        <p:cTn id="39" dur="166" decel="50000">
                                          <p:stCondLst>
                                            <p:cond delay="1338"/>
                                          </p:stCondLst>
                                        </p:cTn>
                                        <p:tgtEl>
                                          <p:spTgt spid="3"/>
                                        </p:tgtEl>
                                      </p:cBhvr>
                                      <p:to x="100000" y="100000"/>
                                    </p:animScale>
                                    <p:animScale>
                                      <p:cBhvr>
                                        <p:cTn id="40" dur="26">
                                          <p:stCondLst>
                                            <p:cond delay="1642"/>
                                          </p:stCondLst>
                                        </p:cTn>
                                        <p:tgtEl>
                                          <p:spTgt spid="3"/>
                                        </p:tgtEl>
                                      </p:cBhvr>
                                      <p:to x="100000" y="90000"/>
                                    </p:animScale>
                                    <p:animScale>
                                      <p:cBhvr>
                                        <p:cTn id="41" dur="166" decel="50000">
                                          <p:stCondLst>
                                            <p:cond delay="1668"/>
                                          </p:stCondLst>
                                        </p:cTn>
                                        <p:tgtEl>
                                          <p:spTgt spid="3"/>
                                        </p:tgtEl>
                                      </p:cBhvr>
                                      <p:to x="100000" y="100000"/>
                                    </p:animScale>
                                    <p:animScale>
                                      <p:cBhvr>
                                        <p:cTn id="42" dur="26">
                                          <p:stCondLst>
                                            <p:cond delay="1808"/>
                                          </p:stCondLst>
                                        </p:cTn>
                                        <p:tgtEl>
                                          <p:spTgt spid="3"/>
                                        </p:tgtEl>
                                      </p:cBhvr>
                                      <p:to x="100000" y="95000"/>
                                    </p:animScale>
                                    <p:animScale>
                                      <p:cBhvr>
                                        <p:cTn id="43"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Oval 2"/>
          <p:cNvSpPr/>
          <p:nvPr/>
        </p:nvSpPr>
        <p:spPr>
          <a:xfrm>
            <a:off x="4733925" y="4071937"/>
            <a:ext cx="180975" cy="180975"/>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p:cNvSpPr/>
          <p:nvPr/>
        </p:nvSpPr>
        <p:spPr>
          <a:xfrm>
            <a:off x="380999" y="4386261"/>
            <a:ext cx="180975" cy="180975"/>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3196422" y="0"/>
            <a:ext cx="2751155" cy="646331"/>
          </a:xfrm>
          <a:prstGeom prst="rect">
            <a:avLst/>
          </a:prstGeom>
          <a:noFill/>
        </p:spPr>
        <p:txBody>
          <a:bodyPr wrap="square" rtlCol="0">
            <a:spAutoFit/>
          </a:bodyPr>
          <a:lstStyle/>
          <a:p>
            <a:pPr lvl="0" indent="171450" algn="ctr">
              <a:defRPr/>
            </a:pPr>
            <a:r>
              <a:rPr kumimoji="0" lang="en-US" sz="3600" b="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rPr>
              <a:t>Image E</a:t>
            </a:r>
          </a:p>
        </p:txBody>
      </p:sp>
    </p:spTree>
    <p:extLst>
      <p:ext uri="{BB962C8B-B14F-4D97-AF65-F5344CB8AC3E}">
        <p14:creationId xmlns:p14="http://schemas.microsoft.com/office/powerpoint/2010/main" val="2979269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par>
                          <p:cTn id="21" fill="hold">
                            <p:stCondLst>
                              <p:cond delay="2000"/>
                            </p:stCondLst>
                            <p:childTnLst>
                              <p:par>
                                <p:cTn id="22" presetID="26" presetClass="entr" presetSubtype="0" fill="hold" grpId="0" nodeType="after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wipe(down)">
                                      <p:cBhvr>
                                        <p:cTn id="24" dur="580">
                                          <p:stCondLst>
                                            <p:cond delay="0"/>
                                          </p:stCondLst>
                                        </p:cTn>
                                        <p:tgtEl>
                                          <p:spTgt spid="4"/>
                                        </p:tgtEl>
                                      </p:cBhvr>
                                    </p:animEffect>
                                    <p:anim calcmode="lin" valueType="num">
                                      <p:cBhvr>
                                        <p:cTn id="25"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0" dur="26">
                                          <p:stCondLst>
                                            <p:cond delay="650"/>
                                          </p:stCondLst>
                                        </p:cTn>
                                        <p:tgtEl>
                                          <p:spTgt spid="4"/>
                                        </p:tgtEl>
                                      </p:cBhvr>
                                      <p:to x="100000" y="60000"/>
                                    </p:animScale>
                                    <p:animScale>
                                      <p:cBhvr>
                                        <p:cTn id="31" dur="166" decel="50000">
                                          <p:stCondLst>
                                            <p:cond delay="676"/>
                                          </p:stCondLst>
                                        </p:cTn>
                                        <p:tgtEl>
                                          <p:spTgt spid="4"/>
                                        </p:tgtEl>
                                      </p:cBhvr>
                                      <p:to x="100000" y="100000"/>
                                    </p:animScale>
                                    <p:animScale>
                                      <p:cBhvr>
                                        <p:cTn id="32" dur="26">
                                          <p:stCondLst>
                                            <p:cond delay="1312"/>
                                          </p:stCondLst>
                                        </p:cTn>
                                        <p:tgtEl>
                                          <p:spTgt spid="4"/>
                                        </p:tgtEl>
                                      </p:cBhvr>
                                      <p:to x="100000" y="80000"/>
                                    </p:animScale>
                                    <p:animScale>
                                      <p:cBhvr>
                                        <p:cTn id="33" dur="166" decel="50000">
                                          <p:stCondLst>
                                            <p:cond delay="1338"/>
                                          </p:stCondLst>
                                        </p:cTn>
                                        <p:tgtEl>
                                          <p:spTgt spid="4"/>
                                        </p:tgtEl>
                                      </p:cBhvr>
                                      <p:to x="100000" y="100000"/>
                                    </p:animScale>
                                    <p:animScale>
                                      <p:cBhvr>
                                        <p:cTn id="34" dur="26">
                                          <p:stCondLst>
                                            <p:cond delay="1642"/>
                                          </p:stCondLst>
                                        </p:cTn>
                                        <p:tgtEl>
                                          <p:spTgt spid="4"/>
                                        </p:tgtEl>
                                      </p:cBhvr>
                                      <p:to x="100000" y="90000"/>
                                    </p:animScale>
                                    <p:animScale>
                                      <p:cBhvr>
                                        <p:cTn id="35" dur="166" decel="50000">
                                          <p:stCondLst>
                                            <p:cond delay="1668"/>
                                          </p:stCondLst>
                                        </p:cTn>
                                        <p:tgtEl>
                                          <p:spTgt spid="4"/>
                                        </p:tgtEl>
                                      </p:cBhvr>
                                      <p:to x="100000" y="100000"/>
                                    </p:animScale>
                                    <p:animScale>
                                      <p:cBhvr>
                                        <p:cTn id="36" dur="26">
                                          <p:stCondLst>
                                            <p:cond delay="1808"/>
                                          </p:stCondLst>
                                        </p:cTn>
                                        <p:tgtEl>
                                          <p:spTgt spid="4"/>
                                        </p:tgtEl>
                                      </p:cBhvr>
                                      <p:to x="100000" y="95000"/>
                                    </p:animScale>
                                    <p:animScale>
                                      <p:cBhvr>
                                        <p:cTn id="37"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52475"/>
            <a:ext cx="9144000" cy="6096000"/>
          </a:xfrm>
          <a:prstGeom prst="rect">
            <a:avLst/>
          </a:prstGeom>
        </p:spPr>
      </p:pic>
      <p:sp>
        <p:nvSpPr>
          <p:cNvPr id="4" name="Oval 3"/>
          <p:cNvSpPr/>
          <p:nvPr/>
        </p:nvSpPr>
        <p:spPr>
          <a:xfrm>
            <a:off x="1257300" y="3895724"/>
            <a:ext cx="180975" cy="180975"/>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p:cNvSpPr/>
          <p:nvPr/>
        </p:nvSpPr>
        <p:spPr>
          <a:xfrm>
            <a:off x="8872537" y="4076699"/>
            <a:ext cx="180975" cy="180975"/>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3196422" y="0"/>
            <a:ext cx="2751155" cy="646331"/>
          </a:xfrm>
          <a:prstGeom prst="rect">
            <a:avLst/>
          </a:prstGeom>
          <a:noFill/>
        </p:spPr>
        <p:txBody>
          <a:bodyPr wrap="square" rtlCol="0">
            <a:spAutoFit/>
          </a:bodyPr>
          <a:lstStyle/>
          <a:p>
            <a:pPr lvl="0" indent="171450" algn="ctr">
              <a:defRPr/>
            </a:pPr>
            <a:r>
              <a:rPr kumimoji="0" lang="en-US" sz="3600" b="1"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rPr>
              <a:t>Image F</a:t>
            </a:r>
          </a:p>
        </p:txBody>
      </p:sp>
      <p:sp>
        <p:nvSpPr>
          <p:cNvPr id="2" name="Rounded Rectangle 1"/>
          <p:cNvSpPr/>
          <p:nvPr/>
        </p:nvSpPr>
        <p:spPr>
          <a:xfrm rot="4110630">
            <a:off x="3142017" y="4154181"/>
            <a:ext cx="947122" cy="733425"/>
          </a:xfrm>
          <a:prstGeom prst="round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rot="20436847">
            <a:off x="2959509" y="3704264"/>
            <a:ext cx="783508" cy="369332"/>
          </a:xfrm>
          <a:prstGeom prst="rect">
            <a:avLst/>
          </a:prstGeom>
          <a:solidFill>
            <a:schemeClr val="tx1"/>
          </a:solidFill>
        </p:spPr>
        <p:txBody>
          <a:bodyPr wrap="square">
            <a:spAutoFit/>
          </a:bodyPr>
          <a:lstStyle/>
          <a:p>
            <a:pPr algn="ctr"/>
            <a:r>
              <a:rPr lang="en-US" i="1" dirty="0">
                <a:solidFill>
                  <a:srgbClr val="FFFF00"/>
                </a:solidFill>
                <a:latin typeface="Cheltenhm BT" panose="02040603050505020403" pitchFamily="18" charset="0"/>
              </a:rPr>
              <a:t>detail</a:t>
            </a:r>
          </a:p>
        </p:txBody>
      </p:sp>
    </p:spTree>
    <p:extLst>
      <p:ext uri="{BB962C8B-B14F-4D97-AF65-F5344CB8AC3E}">
        <p14:creationId xmlns:p14="http://schemas.microsoft.com/office/powerpoint/2010/main" val="512959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ipe(down)">
                                      <p:cBhvr>
                                        <p:cTn id="25" dur="580">
                                          <p:stCondLst>
                                            <p:cond delay="0"/>
                                          </p:stCondLst>
                                        </p:cTn>
                                        <p:tgtEl>
                                          <p:spTgt spid="4"/>
                                        </p:tgtEl>
                                      </p:cBhvr>
                                    </p:animEffect>
                                    <p:anim calcmode="lin" valueType="num">
                                      <p:cBhvr>
                                        <p:cTn id="26"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1" dur="26">
                                          <p:stCondLst>
                                            <p:cond delay="650"/>
                                          </p:stCondLst>
                                        </p:cTn>
                                        <p:tgtEl>
                                          <p:spTgt spid="4"/>
                                        </p:tgtEl>
                                      </p:cBhvr>
                                      <p:to x="100000" y="60000"/>
                                    </p:animScale>
                                    <p:animScale>
                                      <p:cBhvr>
                                        <p:cTn id="32" dur="166" decel="50000">
                                          <p:stCondLst>
                                            <p:cond delay="676"/>
                                          </p:stCondLst>
                                        </p:cTn>
                                        <p:tgtEl>
                                          <p:spTgt spid="4"/>
                                        </p:tgtEl>
                                      </p:cBhvr>
                                      <p:to x="100000" y="100000"/>
                                    </p:animScale>
                                    <p:animScale>
                                      <p:cBhvr>
                                        <p:cTn id="33" dur="26">
                                          <p:stCondLst>
                                            <p:cond delay="1312"/>
                                          </p:stCondLst>
                                        </p:cTn>
                                        <p:tgtEl>
                                          <p:spTgt spid="4"/>
                                        </p:tgtEl>
                                      </p:cBhvr>
                                      <p:to x="100000" y="80000"/>
                                    </p:animScale>
                                    <p:animScale>
                                      <p:cBhvr>
                                        <p:cTn id="34" dur="166" decel="50000">
                                          <p:stCondLst>
                                            <p:cond delay="1338"/>
                                          </p:stCondLst>
                                        </p:cTn>
                                        <p:tgtEl>
                                          <p:spTgt spid="4"/>
                                        </p:tgtEl>
                                      </p:cBhvr>
                                      <p:to x="100000" y="100000"/>
                                    </p:animScale>
                                    <p:animScale>
                                      <p:cBhvr>
                                        <p:cTn id="35" dur="26">
                                          <p:stCondLst>
                                            <p:cond delay="1642"/>
                                          </p:stCondLst>
                                        </p:cTn>
                                        <p:tgtEl>
                                          <p:spTgt spid="4"/>
                                        </p:tgtEl>
                                      </p:cBhvr>
                                      <p:to x="100000" y="90000"/>
                                    </p:animScale>
                                    <p:animScale>
                                      <p:cBhvr>
                                        <p:cTn id="36" dur="166" decel="50000">
                                          <p:stCondLst>
                                            <p:cond delay="1668"/>
                                          </p:stCondLst>
                                        </p:cTn>
                                        <p:tgtEl>
                                          <p:spTgt spid="4"/>
                                        </p:tgtEl>
                                      </p:cBhvr>
                                      <p:to x="100000" y="100000"/>
                                    </p:animScale>
                                    <p:animScale>
                                      <p:cBhvr>
                                        <p:cTn id="37" dur="26">
                                          <p:stCondLst>
                                            <p:cond delay="1808"/>
                                          </p:stCondLst>
                                        </p:cTn>
                                        <p:tgtEl>
                                          <p:spTgt spid="4"/>
                                        </p:tgtEl>
                                      </p:cBhvr>
                                      <p:to x="100000" y="95000"/>
                                    </p:animScale>
                                    <p:animScale>
                                      <p:cBhvr>
                                        <p:cTn id="38" dur="166" decel="50000">
                                          <p:stCondLst>
                                            <p:cond delay="1834"/>
                                          </p:stCondLst>
                                        </p:cTn>
                                        <p:tgtEl>
                                          <p:spTgt spid="4"/>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animEffect transition="in" filter="wipe(down)">
                                      <p:cBhvr>
                                        <p:cTn id="43" dur="1000"/>
                                        <p:tgtEl>
                                          <p:spTgt spid="2"/>
                                        </p:tgtEl>
                                      </p:cBhvr>
                                    </p:animEffect>
                                  </p:childTnLst>
                                </p:cTn>
                              </p:par>
                            </p:childTnLst>
                          </p:cTn>
                        </p:par>
                        <p:par>
                          <p:cTn id="44" fill="hold">
                            <p:stCondLst>
                              <p:cond delay="1000"/>
                            </p:stCondLst>
                            <p:childTnLst>
                              <p:par>
                                <p:cTn id="45" presetID="22" presetClass="entr" presetSubtype="4" fill="hold" grpId="0" nodeType="after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wipe(down)">
                                      <p:cBhvr>
                                        <p:cTn id="4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2" grpId="0" animBg="1"/>
      <p:bldP spid="7"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Rectangle 2"/>
          <p:cNvSpPr/>
          <p:nvPr/>
        </p:nvSpPr>
        <p:spPr>
          <a:xfrm>
            <a:off x="4028667" y="0"/>
            <a:ext cx="5213655" cy="523220"/>
          </a:xfrm>
          <a:prstGeom prst="rect">
            <a:avLst/>
          </a:prstGeom>
          <a:noFill/>
        </p:spPr>
        <p:txBody>
          <a:bodyPr wrap="square">
            <a:spAutoFit/>
          </a:bodyPr>
          <a:lstStyle/>
          <a:p>
            <a:r>
              <a:rPr lang="en-US" sz="2800" i="1" dirty="0">
                <a:solidFill>
                  <a:srgbClr val="FFFF00"/>
                </a:solidFill>
                <a:latin typeface="Cheltenhm BT" panose="02040603050505020403" pitchFamily="18" charset="0"/>
              </a:rPr>
              <a:t>Shale dominated below sandstone</a:t>
            </a:r>
          </a:p>
        </p:txBody>
      </p:sp>
    </p:spTree>
    <p:extLst>
      <p:ext uri="{BB962C8B-B14F-4D97-AF65-F5344CB8AC3E}">
        <p14:creationId xmlns:p14="http://schemas.microsoft.com/office/powerpoint/2010/main" val="141092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3" name="Rectangle 2"/>
          <p:cNvSpPr/>
          <p:nvPr/>
        </p:nvSpPr>
        <p:spPr>
          <a:xfrm>
            <a:off x="380900" y="238780"/>
            <a:ext cx="3666918" cy="523220"/>
          </a:xfrm>
          <a:prstGeom prst="rect">
            <a:avLst/>
          </a:prstGeom>
          <a:noFill/>
        </p:spPr>
        <p:txBody>
          <a:bodyPr wrap="square">
            <a:spAutoFit/>
          </a:bodyPr>
          <a:lstStyle/>
          <a:p>
            <a:r>
              <a:rPr lang="en-US" sz="2800" i="1" dirty="0">
                <a:latin typeface="Cheltenhm BT" panose="02040603050505020403" pitchFamily="18" charset="0"/>
              </a:rPr>
              <a:t>Lenticular bedding</a:t>
            </a:r>
          </a:p>
        </p:txBody>
      </p:sp>
    </p:spTree>
    <p:extLst>
      <p:ext uri="{BB962C8B-B14F-4D97-AF65-F5344CB8AC3E}">
        <p14:creationId xmlns:p14="http://schemas.microsoft.com/office/powerpoint/2010/main" val="2626238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sp>
        <p:nvSpPr>
          <p:cNvPr id="3" name="Rectangle 2"/>
          <p:cNvSpPr/>
          <p:nvPr/>
        </p:nvSpPr>
        <p:spPr>
          <a:xfrm>
            <a:off x="380899" y="238780"/>
            <a:ext cx="5736872" cy="523220"/>
          </a:xfrm>
          <a:prstGeom prst="rect">
            <a:avLst/>
          </a:prstGeom>
          <a:noFill/>
        </p:spPr>
        <p:txBody>
          <a:bodyPr wrap="square">
            <a:spAutoFit/>
          </a:bodyPr>
          <a:lstStyle/>
          <a:p>
            <a:r>
              <a:rPr lang="en-US" sz="2800" i="1" dirty="0">
                <a:latin typeface="Cheltenhm BT" panose="02040603050505020403" pitchFamily="18" charset="0"/>
              </a:rPr>
              <a:t>Load structures on base of sandstone</a:t>
            </a:r>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b="15852"/>
          <a:stretch/>
        </p:blipFill>
        <p:spPr>
          <a:xfrm>
            <a:off x="37854" y="870153"/>
            <a:ext cx="9106146" cy="5746955"/>
          </a:xfrm>
          <a:prstGeom prst="rect">
            <a:avLst/>
          </a:prstGeom>
        </p:spPr>
      </p:pic>
    </p:spTree>
    <p:extLst>
      <p:ext uri="{BB962C8B-B14F-4D97-AF65-F5344CB8AC3E}">
        <p14:creationId xmlns:p14="http://schemas.microsoft.com/office/powerpoint/2010/main" val="3671738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23900"/>
            <a:ext cx="4480560" cy="2987039"/>
          </a:xfrm>
          <a:prstGeom prst="rect">
            <a:avLst/>
          </a:prstGeom>
        </p:spPr>
      </p:pic>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8645" t="7334" b="10714"/>
          <a:stretch/>
        </p:blipFill>
        <p:spPr>
          <a:xfrm>
            <a:off x="4724400" y="742950"/>
            <a:ext cx="4419600" cy="2967989"/>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 y="3936066"/>
            <a:ext cx="4480560" cy="2987039"/>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663440" y="3936066"/>
            <a:ext cx="4480560" cy="2987040"/>
          </a:xfrm>
          <a:prstGeom prst="rect">
            <a:avLst/>
          </a:prstGeom>
        </p:spPr>
      </p:pic>
      <p:sp>
        <p:nvSpPr>
          <p:cNvPr id="6" name="TextBox 5"/>
          <p:cNvSpPr txBox="1"/>
          <p:nvPr/>
        </p:nvSpPr>
        <p:spPr>
          <a:xfrm>
            <a:off x="0" y="0"/>
            <a:ext cx="6370655" cy="461665"/>
          </a:xfrm>
          <a:prstGeom prst="rect">
            <a:avLst/>
          </a:prstGeom>
          <a:noFill/>
        </p:spPr>
        <p:txBody>
          <a:bodyPr wrap="square" rtlCol="0">
            <a:spAutoFit/>
          </a:bodyPr>
          <a:lstStyle/>
          <a:p>
            <a:pPr lvl="0" indent="171450">
              <a:defRPr/>
            </a:pPr>
            <a:r>
              <a:rPr lang="en-US" sz="2400" dirty="0">
                <a:ln w="3175">
                  <a:solidFill>
                    <a:prstClr val="black"/>
                  </a:solidFill>
                </a:ln>
                <a:solidFill>
                  <a:srgbClr val="FF0000"/>
                </a:solidFill>
                <a:latin typeface="Cheltenhm BT" panose="02040603050505020403" pitchFamily="18" charset="0"/>
              </a:rPr>
              <a:t>Rose Hill, Rt. 48 west of Strasburg Va.</a:t>
            </a:r>
            <a:endParaRPr kumimoji="0" lang="en-US" sz="2400" u="none" strike="noStrike" kern="1200" cap="none" spc="0" normalizeH="0" baseline="0" noProof="0" dirty="0">
              <a:ln w="3175">
                <a:solidFill>
                  <a:prstClr val="black"/>
                </a:solidFill>
              </a:ln>
              <a:solidFill>
                <a:srgbClr val="FF0000"/>
              </a:solidFill>
              <a:effectLst/>
              <a:uLnTx/>
              <a:uFillTx/>
              <a:latin typeface="Cheltenhm BT" panose="02040603050505020403" pitchFamily="18" charset="0"/>
              <a:ea typeface="+mn-ea"/>
              <a:cs typeface="+mn-cs"/>
            </a:endParaRPr>
          </a:p>
        </p:txBody>
      </p:sp>
      <p:sp>
        <p:nvSpPr>
          <p:cNvPr id="7" name="Rectangle 6"/>
          <p:cNvSpPr/>
          <p:nvPr/>
        </p:nvSpPr>
        <p:spPr>
          <a:xfrm>
            <a:off x="402874" y="392668"/>
            <a:ext cx="5377440" cy="369332"/>
          </a:xfrm>
          <a:prstGeom prst="rect">
            <a:avLst/>
          </a:prstGeom>
        </p:spPr>
        <p:txBody>
          <a:bodyPr wrap="square">
            <a:spAutoFit/>
          </a:bodyPr>
          <a:lstStyle/>
          <a:p>
            <a:pPr marL="285750" indent="-285750">
              <a:buFont typeface="Arial" panose="020B0604020202020204" pitchFamily="34" charset="0"/>
              <a:buChar char="•"/>
            </a:pPr>
            <a:r>
              <a:rPr lang="en-US" i="1" dirty="0">
                <a:latin typeface="Cheltenhm BT" panose="02040603050505020403" pitchFamily="18" charset="0"/>
              </a:rPr>
              <a:t>A collection of </a:t>
            </a:r>
            <a:r>
              <a:rPr lang="en-US" i="1" dirty="0" err="1">
                <a:latin typeface="Cheltenhm BT" panose="02040603050505020403" pitchFamily="18" charset="0"/>
              </a:rPr>
              <a:t>facies</a:t>
            </a:r>
            <a:r>
              <a:rPr lang="en-US" i="1" dirty="0">
                <a:latin typeface="Cheltenhm BT" panose="02040603050505020403" pitchFamily="18" charset="0"/>
              </a:rPr>
              <a:t> elements from other localities</a:t>
            </a:r>
          </a:p>
        </p:txBody>
      </p:sp>
    </p:spTree>
    <p:extLst>
      <p:ext uri="{BB962C8B-B14F-4D97-AF65-F5344CB8AC3E}">
        <p14:creationId xmlns:p14="http://schemas.microsoft.com/office/powerpoint/2010/main" val="1392111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2000"/>
                                        <p:tgtEl>
                                          <p:spTgt spid="7"/>
                                        </p:tgtEl>
                                      </p:cBhvr>
                                    </p:animEffect>
                                  </p:childTnLst>
                                </p:cTn>
                              </p:par>
                            </p:childTnLst>
                          </p:cTn>
                        </p:par>
                        <p:par>
                          <p:cTn id="8" fill="hold">
                            <p:stCondLst>
                              <p:cond delay="2000"/>
                            </p:stCondLst>
                            <p:childTnLst>
                              <p:par>
                                <p:cTn id="9" presetID="22" presetClass="entr" presetSubtype="8"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1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left)">
                                      <p:cBhvr>
                                        <p:cTn id="16" dur="10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ipe(left)">
                                      <p:cBhvr>
                                        <p:cTn id="21" dur="1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wipe(left)">
                                      <p:cBhvr>
                                        <p:cTn id="2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2828" y="237897"/>
            <a:ext cx="8518344" cy="6382205"/>
          </a:xfrm>
          <a:prstGeom prst="rect">
            <a:avLst/>
          </a:prstGeom>
        </p:spPr>
      </p:pic>
    </p:spTree>
    <p:extLst>
      <p:ext uri="{BB962C8B-B14F-4D97-AF65-F5344CB8AC3E}">
        <p14:creationId xmlns:p14="http://schemas.microsoft.com/office/powerpoint/2010/main" val="2348434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6024" y="33059"/>
            <a:ext cx="5091953" cy="6791882"/>
          </a:xfrm>
          <a:prstGeom prst="rect">
            <a:avLst/>
          </a:prstGeom>
        </p:spPr>
      </p:pic>
    </p:spTree>
    <p:extLst>
      <p:ext uri="{BB962C8B-B14F-4D97-AF65-F5344CB8AC3E}">
        <p14:creationId xmlns:p14="http://schemas.microsoft.com/office/powerpoint/2010/main" val="127536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alpha val="49000"/>
          </a:schemeClr>
        </a:solidFill>
        <a:effectLst/>
      </p:bgPr>
    </p:bg>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8724" y="49999"/>
            <a:ext cx="5066553" cy="6758002"/>
          </a:xfrm>
          <a:prstGeom prst="rect">
            <a:avLst/>
          </a:prstGeom>
        </p:spPr>
      </p:pic>
    </p:spTree>
    <p:extLst>
      <p:ext uri="{BB962C8B-B14F-4D97-AF65-F5344CB8AC3E}">
        <p14:creationId xmlns:p14="http://schemas.microsoft.com/office/powerpoint/2010/main" val="2733626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125" y="0"/>
            <a:ext cx="8865751"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5867400" y="3886200"/>
            <a:ext cx="1447800" cy="70788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Submarine fan</a:t>
            </a:r>
          </a:p>
        </p:txBody>
      </p:sp>
      <p:sp>
        <p:nvSpPr>
          <p:cNvPr id="5" name="TextBox 4"/>
          <p:cNvSpPr txBox="1"/>
          <p:nvPr/>
        </p:nvSpPr>
        <p:spPr>
          <a:xfrm>
            <a:off x="6400800" y="6036768"/>
            <a:ext cx="9144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Carbonate</a:t>
            </a: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 Basin</a:t>
            </a:r>
          </a:p>
        </p:txBody>
      </p:sp>
      <p:sp>
        <p:nvSpPr>
          <p:cNvPr id="6" name="TextBox 5"/>
          <p:cNvSpPr txBox="1"/>
          <p:nvPr/>
        </p:nvSpPr>
        <p:spPr>
          <a:xfrm>
            <a:off x="6400800" y="1885890"/>
            <a:ext cx="914400" cy="61555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Clastic </a:t>
            </a: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Shelf</a:t>
            </a:r>
          </a:p>
        </p:txBody>
      </p:sp>
      <p:sp>
        <p:nvSpPr>
          <p:cNvPr id="7" name="TextBox 6"/>
          <p:cNvSpPr txBox="1"/>
          <p:nvPr/>
        </p:nvSpPr>
        <p:spPr>
          <a:xfrm>
            <a:off x="6184970" y="754632"/>
            <a:ext cx="1326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Braided river</a:t>
            </a:r>
          </a:p>
        </p:txBody>
      </p:sp>
      <p:sp>
        <p:nvSpPr>
          <p:cNvPr id="8" name="TextBox 7"/>
          <p:cNvSpPr txBox="1"/>
          <p:nvPr/>
        </p:nvSpPr>
        <p:spPr>
          <a:xfrm>
            <a:off x="3352800" y="3352800"/>
            <a:ext cx="2209800" cy="5693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Fluvial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(braided river?)</a:t>
            </a:r>
          </a:p>
        </p:txBody>
      </p:sp>
      <p:sp>
        <p:nvSpPr>
          <p:cNvPr id="9" name="TextBox 8"/>
          <p:cNvSpPr txBox="1"/>
          <p:nvPr/>
        </p:nvSpPr>
        <p:spPr>
          <a:xfrm>
            <a:off x="3964858" y="4951752"/>
            <a:ext cx="98568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Clastic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Shelf</a:t>
            </a:r>
          </a:p>
        </p:txBody>
      </p:sp>
      <p:sp>
        <p:nvSpPr>
          <p:cNvPr id="10" name="TextBox 9"/>
          <p:cNvSpPr txBox="1"/>
          <p:nvPr/>
        </p:nvSpPr>
        <p:spPr>
          <a:xfrm>
            <a:off x="4000500" y="2286000"/>
            <a:ext cx="9144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Beach</a:t>
            </a:r>
          </a:p>
        </p:txBody>
      </p:sp>
      <p:sp>
        <p:nvSpPr>
          <p:cNvPr id="13" name="TextBox 12"/>
          <p:cNvSpPr txBox="1"/>
          <p:nvPr/>
        </p:nvSpPr>
        <p:spPr>
          <a:xfrm>
            <a:off x="3686589" y="1675896"/>
            <a:ext cx="154222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Tidal Flat</a:t>
            </a:r>
          </a:p>
        </p:txBody>
      </p:sp>
      <p:sp>
        <p:nvSpPr>
          <p:cNvPr id="21" name="TextBox 20"/>
          <p:cNvSpPr txBox="1"/>
          <p:nvPr/>
        </p:nvSpPr>
        <p:spPr>
          <a:xfrm>
            <a:off x="3686589" y="1066800"/>
            <a:ext cx="154222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Beach</a:t>
            </a:r>
          </a:p>
        </p:txBody>
      </p:sp>
      <p:sp>
        <p:nvSpPr>
          <p:cNvPr id="25" name="TextBox 24"/>
          <p:cNvSpPr txBox="1"/>
          <p:nvPr/>
        </p:nvSpPr>
        <p:spPr>
          <a:xfrm>
            <a:off x="6727988" y="70183"/>
            <a:ext cx="1846778" cy="646331"/>
          </a:xfrm>
          <a:prstGeom prst="rect">
            <a:avLst/>
          </a:prstGeom>
          <a:solidFill>
            <a:schemeClr val="bg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Flareserif821 BT" panose="020E0602030304020304" pitchFamily="34" charset="0"/>
              </a:rPr>
              <a:t>East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err="1">
                <a:ln>
                  <a:noFill/>
                </a:ln>
                <a:solidFill>
                  <a:prstClr val="black"/>
                </a:solidFill>
                <a:effectLst/>
                <a:uLnTx/>
                <a:uFillTx/>
                <a:latin typeface="Flareserif821 BT" panose="020E0602030304020304" pitchFamily="34" charset="0"/>
              </a:rPr>
              <a:t>Massanutten</a:t>
            </a:r>
            <a:r>
              <a:rPr kumimoji="0" lang="en-US" sz="1200" b="0" i="0" u="none" strike="noStrike" kern="1200" cap="none" spc="0" normalizeH="0" baseline="0" noProof="0" dirty="0">
                <a:ln>
                  <a:noFill/>
                </a:ln>
                <a:solidFill>
                  <a:prstClr val="black"/>
                </a:solidFill>
                <a:effectLst/>
                <a:uLnTx/>
                <a:uFillTx/>
                <a:latin typeface="Flareserif821 BT" panose="020E0602030304020304" pitchFamily="34" charset="0"/>
              </a:rPr>
              <a:t> Mtn.</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200" dirty="0">
                <a:solidFill>
                  <a:prstClr val="black"/>
                </a:solidFill>
                <a:latin typeface="Flareserif821 BT" panose="020E0602030304020304" pitchFamily="34" charset="0"/>
              </a:rPr>
              <a:t>Local Section A</a:t>
            </a:r>
            <a:endParaRPr kumimoji="0" lang="en-US" sz="1200" b="0" i="0" u="none" strike="noStrike" kern="1200" cap="none" spc="0" normalizeH="0" baseline="0" noProof="0" dirty="0">
              <a:ln>
                <a:noFill/>
              </a:ln>
              <a:solidFill>
                <a:prstClr val="black"/>
              </a:solidFill>
              <a:effectLst/>
              <a:uLnTx/>
              <a:uFillTx/>
              <a:latin typeface="Flareserif821 BT" panose="020E0602030304020304" pitchFamily="34" charset="0"/>
            </a:endParaRPr>
          </a:p>
        </p:txBody>
      </p:sp>
      <p:sp>
        <p:nvSpPr>
          <p:cNvPr id="26" name="TextBox 25"/>
          <p:cNvSpPr txBox="1"/>
          <p:nvPr/>
        </p:nvSpPr>
        <p:spPr>
          <a:xfrm>
            <a:off x="1646071" y="0"/>
            <a:ext cx="5160310" cy="477054"/>
          </a:xfrm>
          <a:prstGeom prst="rect">
            <a:avLst/>
          </a:prstGeom>
          <a:noFill/>
        </p:spPr>
        <p:txBody>
          <a:bodyPr wrap="square" rtlCol="0">
            <a:spAutoFit/>
          </a:bodyPr>
          <a:lstStyle/>
          <a:p>
            <a:pPr marL="0" marR="0" lvl="0" indent="233363" algn="ctr" defTabSz="457200" rtl="0" eaLnBrk="1" fontAlgn="auto" latinLnBrk="0" hangingPunct="1">
              <a:lnSpc>
                <a:spcPct val="100000"/>
              </a:lnSpc>
              <a:spcBef>
                <a:spcPts val="0"/>
              </a:spcBef>
              <a:spcAft>
                <a:spcPts val="0"/>
              </a:spcAft>
              <a:buClrTx/>
              <a:buSzTx/>
              <a:buFontTx/>
              <a:buNone/>
              <a:tabLst/>
              <a:defRPr/>
            </a:pPr>
            <a:r>
              <a:rPr kumimoji="0" lang="en-US" sz="2500" b="0" i="1" u="none" strike="noStrike" kern="1200" cap="none" spc="0" normalizeH="0" baseline="0" noProof="0" dirty="0">
                <a:ln w="3175">
                  <a:solidFill>
                    <a:schemeClr val="tx1"/>
                  </a:solidFill>
                </a:ln>
                <a:solidFill>
                  <a:srgbClr val="FF0000"/>
                </a:solidFill>
                <a:effectLst/>
                <a:uLnTx/>
                <a:uFillTx/>
                <a:latin typeface="Cheltenhm BT" panose="02040603050505020403" pitchFamily="18" charset="0"/>
              </a:rPr>
              <a:t>Comparing</a:t>
            </a:r>
            <a:r>
              <a:rPr kumimoji="0" lang="en-US" sz="2500" b="0" i="1" u="none" strike="noStrike" kern="1200" cap="none" spc="0" normalizeH="0" noProof="0" dirty="0">
                <a:ln w="3175">
                  <a:solidFill>
                    <a:schemeClr val="tx1"/>
                  </a:solidFill>
                </a:ln>
                <a:solidFill>
                  <a:srgbClr val="FF0000"/>
                </a:solidFill>
                <a:effectLst/>
                <a:uLnTx/>
                <a:uFillTx/>
                <a:latin typeface="Cheltenhm BT" panose="02040603050505020403" pitchFamily="18" charset="0"/>
              </a:rPr>
              <a:t> the stratigraphic records</a:t>
            </a:r>
            <a:endParaRPr kumimoji="0" lang="en-US" sz="2500" b="0" i="1" u="none" strike="noStrike" kern="1200" cap="none" spc="0" normalizeH="0" baseline="0" noProof="0" dirty="0">
              <a:ln w="3175">
                <a:solidFill>
                  <a:schemeClr val="tx1"/>
                </a:solidFill>
              </a:ln>
              <a:solidFill>
                <a:srgbClr val="FF0000"/>
              </a:solidFill>
              <a:effectLst/>
              <a:uLnTx/>
              <a:uFillTx/>
              <a:latin typeface="Cheltenhm BT" panose="02040603050505020403" pitchFamily="18" charset="0"/>
            </a:endParaRPr>
          </a:p>
        </p:txBody>
      </p:sp>
      <p:sp>
        <p:nvSpPr>
          <p:cNvPr id="28" name="TextBox 27"/>
          <p:cNvSpPr txBox="1"/>
          <p:nvPr/>
        </p:nvSpPr>
        <p:spPr>
          <a:xfrm>
            <a:off x="6194563" y="5075280"/>
            <a:ext cx="9144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Clastic </a:t>
            </a: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Basin</a:t>
            </a:r>
          </a:p>
        </p:txBody>
      </p:sp>
      <p:sp>
        <p:nvSpPr>
          <p:cNvPr id="20" name="TextBox 19"/>
          <p:cNvSpPr txBox="1"/>
          <p:nvPr/>
        </p:nvSpPr>
        <p:spPr>
          <a:xfrm>
            <a:off x="2241" y="5851983"/>
            <a:ext cx="14478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Shelf</a:t>
            </a:r>
          </a:p>
        </p:txBody>
      </p:sp>
      <p:sp>
        <p:nvSpPr>
          <p:cNvPr id="22" name="TextBox 21"/>
          <p:cNvSpPr txBox="1"/>
          <p:nvPr/>
        </p:nvSpPr>
        <p:spPr>
          <a:xfrm>
            <a:off x="2241" y="4462454"/>
            <a:ext cx="14478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Coastal Sandbars</a:t>
            </a:r>
          </a:p>
        </p:txBody>
      </p:sp>
      <p:sp>
        <p:nvSpPr>
          <p:cNvPr id="23" name="TextBox 22"/>
          <p:cNvSpPr txBox="1"/>
          <p:nvPr/>
        </p:nvSpPr>
        <p:spPr>
          <a:xfrm>
            <a:off x="143433" y="2823882"/>
            <a:ext cx="122592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Tidal Flat</a:t>
            </a:r>
          </a:p>
        </p:txBody>
      </p:sp>
      <p:sp>
        <p:nvSpPr>
          <p:cNvPr id="29" name="TextBox 28"/>
          <p:cNvSpPr txBox="1"/>
          <p:nvPr/>
        </p:nvSpPr>
        <p:spPr>
          <a:xfrm>
            <a:off x="154810" y="1685835"/>
            <a:ext cx="1225923"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Beach</a:t>
            </a:r>
          </a:p>
        </p:txBody>
      </p:sp>
      <p:sp>
        <p:nvSpPr>
          <p:cNvPr id="31" name="TextBox 30"/>
          <p:cNvSpPr txBox="1"/>
          <p:nvPr/>
        </p:nvSpPr>
        <p:spPr>
          <a:xfrm>
            <a:off x="113179" y="866549"/>
            <a:ext cx="122592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Tidal Flat</a:t>
            </a:r>
          </a:p>
        </p:txBody>
      </p:sp>
      <p:sp>
        <p:nvSpPr>
          <p:cNvPr id="24" name="TextBox 23"/>
          <p:cNvSpPr txBox="1"/>
          <p:nvPr/>
        </p:nvSpPr>
        <p:spPr>
          <a:xfrm>
            <a:off x="6142944" y="1411472"/>
            <a:ext cx="1326874"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w="3175">
                  <a:solidFill>
                    <a:sysClr val="windowText" lastClr="000000"/>
                  </a:solidFill>
                </a:ln>
                <a:solidFill>
                  <a:srgbClr val="FF0000"/>
                </a:solidFill>
                <a:effectLst>
                  <a:outerShdw dist="38100" dir="2700000" algn="tl">
                    <a:srgbClr val="FFFF00">
                      <a:alpha val="84000"/>
                    </a:srgbClr>
                  </a:outerShdw>
                </a:effectLst>
                <a:uLnTx/>
                <a:uFillTx/>
                <a:latin typeface="Albertus Extra Bold" panose="020E0802040304020204" pitchFamily="34" charset="0"/>
                <a:ea typeface="+mn-ea"/>
                <a:cs typeface="+mn-cs"/>
              </a:rPr>
              <a:t>unconformity</a:t>
            </a:r>
          </a:p>
        </p:txBody>
      </p:sp>
    </p:spTree>
    <p:extLst>
      <p:ext uri="{BB962C8B-B14F-4D97-AF65-F5344CB8AC3E}">
        <p14:creationId xmlns:p14="http://schemas.microsoft.com/office/powerpoint/2010/main" val="737580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wipe(left)">
                                      <p:cBhvr>
                                        <p:cTn id="7" dur="10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1000"/>
                                        <p:tgtEl>
                                          <p:spTgt spid="5"/>
                                        </p:tgtEl>
                                      </p:cBhvr>
                                    </p:animEffect>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28"/>
                                        </p:tgtEl>
                                        <p:attrNameLst>
                                          <p:attrName>style.visibility</p:attrName>
                                        </p:attrNameLst>
                                      </p:cBhvr>
                                      <p:to>
                                        <p:strVal val="visible"/>
                                      </p:to>
                                    </p:set>
                                    <p:animEffect transition="in" filter="wipe(left)">
                                      <p:cBhvr>
                                        <p:cTn id="16" dur="1000"/>
                                        <p:tgtEl>
                                          <p:spTgt spid="28"/>
                                        </p:tgtEl>
                                      </p:cBhvr>
                                    </p:animEffect>
                                  </p:childTnLst>
                                </p:cTn>
                              </p:par>
                            </p:childTnLst>
                          </p:cTn>
                        </p:par>
                        <p:par>
                          <p:cTn id="17" fill="hold">
                            <p:stCondLst>
                              <p:cond delay="20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1000"/>
                                        <p:tgtEl>
                                          <p:spTgt spid="4"/>
                                        </p:tgtEl>
                                      </p:cBhvr>
                                    </p:animEffect>
                                  </p:childTnLst>
                                </p:cTn>
                              </p:par>
                            </p:childTnLst>
                          </p:cTn>
                        </p:par>
                        <p:par>
                          <p:cTn id="21" fill="hold">
                            <p:stCondLst>
                              <p:cond delay="3000"/>
                            </p:stCondLst>
                            <p:childTnLst>
                              <p:par>
                                <p:cTn id="22" presetID="22" presetClass="entr" presetSubtype="8" fill="hold" grpId="0" nodeType="after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wipe(left)">
                                      <p:cBhvr>
                                        <p:cTn id="24" dur="1000"/>
                                        <p:tgtEl>
                                          <p:spTgt spid="6"/>
                                        </p:tgtEl>
                                      </p:cBhvr>
                                    </p:animEffect>
                                  </p:childTnLst>
                                </p:cTn>
                              </p:par>
                            </p:childTnLst>
                          </p:cTn>
                        </p:par>
                        <p:par>
                          <p:cTn id="25" fill="hold">
                            <p:stCondLst>
                              <p:cond delay="4000"/>
                            </p:stCondLst>
                            <p:childTnLst>
                              <p:par>
                                <p:cTn id="26" presetID="22" presetClass="entr" presetSubtype="8" fill="hold" grpId="0" nodeType="after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wipe(left)">
                                      <p:cBhvr>
                                        <p:cTn id="28" dur="1000"/>
                                        <p:tgtEl>
                                          <p:spTgt spid="24"/>
                                        </p:tgtEl>
                                      </p:cBhvr>
                                    </p:animEffect>
                                  </p:childTnLst>
                                </p:cTn>
                              </p:par>
                            </p:childTnLst>
                          </p:cTn>
                        </p:par>
                        <p:par>
                          <p:cTn id="29" fill="hold">
                            <p:stCondLst>
                              <p:cond delay="5000"/>
                            </p:stCondLst>
                            <p:childTnLst>
                              <p:par>
                                <p:cTn id="30" presetID="22" presetClass="entr" presetSubtype="8" fill="hold" grpId="0" nodeType="after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left)">
                                      <p:cBhvr>
                                        <p:cTn id="32" dur="10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ipe(left)">
                                      <p:cBhvr>
                                        <p:cTn id="37" dur="1000"/>
                                        <p:tgtEl>
                                          <p:spTgt spid="9"/>
                                        </p:tgtEl>
                                      </p:cBhvr>
                                    </p:animEffect>
                                  </p:childTnLst>
                                </p:cTn>
                              </p:par>
                            </p:childTnLst>
                          </p:cTn>
                        </p:par>
                        <p:par>
                          <p:cTn id="38" fill="hold">
                            <p:stCondLst>
                              <p:cond delay="1000"/>
                            </p:stCondLst>
                            <p:childTnLst>
                              <p:par>
                                <p:cTn id="39" presetID="22" presetClass="entr" presetSubtype="8" fill="hold" grpId="0" nodeType="after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wipe(left)">
                                      <p:cBhvr>
                                        <p:cTn id="41" dur="1000"/>
                                        <p:tgtEl>
                                          <p:spTgt spid="8"/>
                                        </p:tgtEl>
                                      </p:cBhvr>
                                    </p:animEffect>
                                  </p:childTnLst>
                                </p:cTn>
                              </p:par>
                            </p:childTnLst>
                          </p:cTn>
                        </p:par>
                        <p:par>
                          <p:cTn id="42" fill="hold">
                            <p:stCondLst>
                              <p:cond delay="2000"/>
                            </p:stCondLst>
                            <p:childTnLst>
                              <p:par>
                                <p:cTn id="43" presetID="22" presetClass="entr" presetSubtype="8" fill="hold" grpId="0" nodeType="after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wipe(left)">
                                      <p:cBhvr>
                                        <p:cTn id="45" dur="1000"/>
                                        <p:tgtEl>
                                          <p:spTgt spid="10"/>
                                        </p:tgtEl>
                                      </p:cBhvr>
                                    </p:animEffect>
                                  </p:childTnLst>
                                </p:cTn>
                              </p:par>
                            </p:childTnLst>
                          </p:cTn>
                        </p:par>
                        <p:par>
                          <p:cTn id="46" fill="hold">
                            <p:stCondLst>
                              <p:cond delay="3000"/>
                            </p:stCondLst>
                            <p:childTnLst>
                              <p:par>
                                <p:cTn id="47" presetID="22" presetClass="entr" presetSubtype="8" fill="hold" grpId="0" nodeType="afterEffect">
                                  <p:stCondLst>
                                    <p:cond delay="0"/>
                                  </p:stCondLst>
                                  <p:childTnLst>
                                    <p:set>
                                      <p:cBhvr>
                                        <p:cTn id="48" dur="1" fill="hold">
                                          <p:stCondLst>
                                            <p:cond delay="0"/>
                                          </p:stCondLst>
                                        </p:cTn>
                                        <p:tgtEl>
                                          <p:spTgt spid="13"/>
                                        </p:tgtEl>
                                        <p:attrNameLst>
                                          <p:attrName>style.visibility</p:attrName>
                                        </p:attrNameLst>
                                      </p:cBhvr>
                                      <p:to>
                                        <p:strVal val="visible"/>
                                      </p:to>
                                    </p:set>
                                    <p:animEffect transition="in" filter="wipe(left)">
                                      <p:cBhvr>
                                        <p:cTn id="49" dur="1000"/>
                                        <p:tgtEl>
                                          <p:spTgt spid="13"/>
                                        </p:tgtEl>
                                      </p:cBhvr>
                                    </p:animEffect>
                                  </p:childTnLst>
                                </p:cTn>
                              </p:par>
                            </p:childTnLst>
                          </p:cTn>
                        </p:par>
                        <p:par>
                          <p:cTn id="50" fill="hold">
                            <p:stCondLst>
                              <p:cond delay="4000"/>
                            </p:stCondLst>
                            <p:childTnLst>
                              <p:par>
                                <p:cTn id="51" presetID="22" presetClass="entr" presetSubtype="8" fill="hold" grpId="0" nodeType="afterEffect">
                                  <p:stCondLst>
                                    <p:cond delay="0"/>
                                  </p:stCondLst>
                                  <p:childTnLst>
                                    <p:set>
                                      <p:cBhvr>
                                        <p:cTn id="52" dur="1" fill="hold">
                                          <p:stCondLst>
                                            <p:cond delay="0"/>
                                          </p:stCondLst>
                                        </p:cTn>
                                        <p:tgtEl>
                                          <p:spTgt spid="21"/>
                                        </p:tgtEl>
                                        <p:attrNameLst>
                                          <p:attrName>style.visibility</p:attrName>
                                        </p:attrNameLst>
                                      </p:cBhvr>
                                      <p:to>
                                        <p:strVal val="visible"/>
                                      </p:to>
                                    </p:set>
                                    <p:animEffect transition="in" filter="wipe(left)">
                                      <p:cBhvr>
                                        <p:cTn id="53" dur="1000"/>
                                        <p:tgtEl>
                                          <p:spTgt spid="21"/>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20"/>
                                        </p:tgtEl>
                                        <p:attrNameLst>
                                          <p:attrName>style.visibility</p:attrName>
                                        </p:attrNameLst>
                                      </p:cBhvr>
                                      <p:to>
                                        <p:strVal val="visible"/>
                                      </p:to>
                                    </p:set>
                                    <p:animEffect transition="in" filter="wipe(left)">
                                      <p:cBhvr>
                                        <p:cTn id="58" dur="1000"/>
                                        <p:tgtEl>
                                          <p:spTgt spid="20"/>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8" fill="hold" grpId="0" nodeType="clickEffect">
                                  <p:stCondLst>
                                    <p:cond delay="0"/>
                                  </p:stCondLst>
                                  <p:childTnLst>
                                    <p:set>
                                      <p:cBhvr>
                                        <p:cTn id="62" dur="1" fill="hold">
                                          <p:stCondLst>
                                            <p:cond delay="0"/>
                                          </p:stCondLst>
                                        </p:cTn>
                                        <p:tgtEl>
                                          <p:spTgt spid="22"/>
                                        </p:tgtEl>
                                        <p:attrNameLst>
                                          <p:attrName>style.visibility</p:attrName>
                                        </p:attrNameLst>
                                      </p:cBhvr>
                                      <p:to>
                                        <p:strVal val="visible"/>
                                      </p:to>
                                    </p:set>
                                    <p:animEffect transition="in" filter="wipe(left)">
                                      <p:cBhvr>
                                        <p:cTn id="63" dur="1000"/>
                                        <p:tgtEl>
                                          <p:spTgt spid="22"/>
                                        </p:tgtEl>
                                      </p:cBhvr>
                                    </p:animEffect>
                                  </p:childTnLst>
                                </p:cTn>
                              </p:par>
                            </p:childTnLst>
                          </p:cTn>
                        </p:par>
                        <p:par>
                          <p:cTn id="64" fill="hold">
                            <p:stCondLst>
                              <p:cond delay="1000"/>
                            </p:stCondLst>
                            <p:childTnLst>
                              <p:par>
                                <p:cTn id="65" presetID="22" presetClass="entr" presetSubtype="8" fill="hold" grpId="0" nodeType="afterEffect">
                                  <p:stCondLst>
                                    <p:cond delay="0"/>
                                  </p:stCondLst>
                                  <p:childTnLst>
                                    <p:set>
                                      <p:cBhvr>
                                        <p:cTn id="66" dur="1" fill="hold">
                                          <p:stCondLst>
                                            <p:cond delay="0"/>
                                          </p:stCondLst>
                                        </p:cTn>
                                        <p:tgtEl>
                                          <p:spTgt spid="23"/>
                                        </p:tgtEl>
                                        <p:attrNameLst>
                                          <p:attrName>style.visibility</p:attrName>
                                        </p:attrNameLst>
                                      </p:cBhvr>
                                      <p:to>
                                        <p:strVal val="visible"/>
                                      </p:to>
                                    </p:set>
                                    <p:animEffect transition="in" filter="wipe(left)">
                                      <p:cBhvr>
                                        <p:cTn id="67" dur="1000"/>
                                        <p:tgtEl>
                                          <p:spTgt spid="23"/>
                                        </p:tgtEl>
                                      </p:cBhvr>
                                    </p:animEffect>
                                  </p:childTnLst>
                                </p:cTn>
                              </p:par>
                            </p:childTnLst>
                          </p:cTn>
                        </p:par>
                        <p:par>
                          <p:cTn id="68" fill="hold">
                            <p:stCondLst>
                              <p:cond delay="2000"/>
                            </p:stCondLst>
                            <p:childTnLst>
                              <p:par>
                                <p:cTn id="69" presetID="22" presetClass="entr" presetSubtype="8" fill="hold" grpId="0" nodeType="afterEffect">
                                  <p:stCondLst>
                                    <p:cond delay="0"/>
                                  </p:stCondLst>
                                  <p:childTnLst>
                                    <p:set>
                                      <p:cBhvr>
                                        <p:cTn id="70" dur="1" fill="hold">
                                          <p:stCondLst>
                                            <p:cond delay="0"/>
                                          </p:stCondLst>
                                        </p:cTn>
                                        <p:tgtEl>
                                          <p:spTgt spid="29"/>
                                        </p:tgtEl>
                                        <p:attrNameLst>
                                          <p:attrName>style.visibility</p:attrName>
                                        </p:attrNameLst>
                                      </p:cBhvr>
                                      <p:to>
                                        <p:strVal val="visible"/>
                                      </p:to>
                                    </p:set>
                                    <p:animEffect transition="in" filter="wipe(left)">
                                      <p:cBhvr>
                                        <p:cTn id="71" dur="1000"/>
                                        <p:tgtEl>
                                          <p:spTgt spid="29"/>
                                        </p:tgtEl>
                                      </p:cBhvr>
                                    </p:animEffect>
                                  </p:childTnLst>
                                </p:cTn>
                              </p:par>
                            </p:childTnLst>
                          </p:cTn>
                        </p:par>
                        <p:par>
                          <p:cTn id="72" fill="hold">
                            <p:stCondLst>
                              <p:cond delay="3000"/>
                            </p:stCondLst>
                            <p:childTnLst>
                              <p:par>
                                <p:cTn id="73" presetID="22" presetClass="entr" presetSubtype="8" fill="hold" grpId="0" nodeType="afterEffect">
                                  <p:stCondLst>
                                    <p:cond delay="0"/>
                                  </p:stCondLst>
                                  <p:childTnLst>
                                    <p:set>
                                      <p:cBhvr>
                                        <p:cTn id="74" dur="1" fill="hold">
                                          <p:stCondLst>
                                            <p:cond delay="0"/>
                                          </p:stCondLst>
                                        </p:cTn>
                                        <p:tgtEl>
                                          <p:spTgt spid="31"/>
                                        </p:tgtEl>
                                        <p:attrNameLst>
                                          <p:attrName>style.visibility</p:attrName>
                                        </p:attrNameLst>
                                      </p:cBhvr>
                                      <p:to>
                                        <p:strVal val="visible"/>
                                      </p:to>
                                    </p:set>
                                    <p:animEffect transition="in" filter="wipe(left)">
                                      <p:cBhvr>
                                        <p:cTn id="75" dur="10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3" grpId="0"/>
      <p:bldP spid="21" grpId="0"/>
      <p:bldP spid="26" grpId="0"/>
      <p:bldP spid="28" grpId="0"/>
      <p:bldP spid="20" grpId="0"/>
      <p:bldP spid="22" grpId="0"/>
      <p:bldP spid="23" grpId="0"/>
      <p:bldP spid="29" grpId="0"/>
      <p:bldP spid="31" grpId="0"/>
      <p:bldP spid="24" grpId="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4856"/>
          <a:stretch/>
        </p:blipFill>
        <p:spPr bwMode="auto">
          <a:xfrm>
            <a:off x="0" y="844502"/>
            <a:ext cx="9144000" cy="61551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 y="60583"/>
            <a:ext cx="8955742" cy="461665"/>
          </a:xfrm>
          <a:prstGeom prst="rect">
            <a:avLst/>
          </a:prstGeom>
          <a:solidFill>
            <a:schemeClr val="bg1"/>
          </a:solidFill>
        </p:spPr>
        <p:txBody>
          <a:bodyPr wrap="square" rtlCol="0">
            <a:spAutoFit/>
          </a:bodyPr>
          <a:lstStyle/>
          <a:p>
            <a:pPr marL="0" marR="0" lvl="0" indent="169863" algn="ctr" defTabSz="457200" rtl="0" eaLnBrk="1" fontAlgn="auto" latinLnBrk="0" hangingPunct="1">
              <a:lnSpc>
                <a:spcPct val="100000"/>
              </a:lnSpc>
              <a:spcBef>
                <a:spcPts val="0"/>
              </a:spcBef>
              <a:spcAft>
                <a:spcPts val="0"/>
              </a:spcAft>
              <a:buClrTx/>
              <a:buSzTx/>
              <a:buFontTx/>
              <a:buNone/>
              <a:tabLst/>
              <a:defRPr/>
            </a:pPr>
            <a:r>
              <a:rPr kumimoji="0" lang="en-US" sz="2400" strike="noStrike" kern="1200" cap="none" spc="0" normalizeH="0" baseline="0" noProof="0" dirty="0">
                <a:ln>
                  <a:noFill/>
                </a:ln>
                <a:solidFill>
                  <a:prstClr val="black"/>
                </a:solidFill>
                <a:effectLst/>
                <a:uLnTx/>
                <a:uFillTx/>
                <a:latin typeface="Britannic Bold" panose="020B0903060703020204" pitchFamily="34" charset="0"/>
              </a:rPr>
              <a:t>SAATS Model:</a:t>
            </a:r>
            <a:r>
              <a:rPr kumimoji="0" lang="en-US" sz="2400" strike="noStrike" kern="1200" cap="none" spc="0" normalizeH="0" noProof="0" dirty="0">
                <a:ln>
                  <a:noFill/>
                </a:ln>
                <a:solidFill>
                  <a:prstClr val="black"/>
                </a:solidFill>
                <a:effectLst/>
                <a:uLnTx/>
                <a:uFillTx/>
                <a:latin typeface="Britannic Bold" panose="020B0903060703020204" pitchFamily="34" charset="0"/>
              </a:rPr>
              <a:t> Taconic Orogeny, Germany Valley</a:t>
            </a:r>
            <a:endParaRPr kumimoji="0" lang="en-US" sz="2400" strike="noStrike" kern="1200" cap="none" spc="0" normalizeH="0" baseline="0" noProof="0" dirty="0">
              <a:ln>
                <a:noFill/>
              </a:ln>
              <a:solidFill>
                <a:prstClr val="black"/>
              </a:solidFill>
              <a:effectLst/>
              <a:uLnTx/>
              <a:uFillTx/>
              <a:latin typeface="Britannic Bold" panose="020B0903060703020204" pitchFamily="34" charset="0"/>
            </a:endParaRPr>
          </a:p>
        </p:txBody>
      </p:sp>
    </p:spTree>
    <p:extLst>
      <p:ext uri="{BB962C8B-B14F-4D97-AF65-F5344CB8AC3E}">
        <p14:creationId xmlns:p14="http://schemas.microsoft.com/office/powerpoint/2010/main" val="179236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8725</TotalTime>
  <Words>2496</Words>
  <Application>Microsoft Macintosh PowerPoint</Application>
  <PresentationFormat>On-screen Show (4:3)</PresentationFormat>
  <Paragraphs>339</Paragraphs>
  <Slides>94</Slides>
  <Notes>4</Notes>
  <HiddenSlides>0</HiddenSlides>
  <MMClips>0</MMClips>
  <ScaleCrop>false</ScaleCrop>
  <HeadingPairs>
    <vt:vector size="6" baseType="variant">
      <vt:variant>
        <vt:lpstr>Fonts Used</vt:lpstr>
      </vt:variant>
      <vt:variant>
        <vt:i4>12</vt:i4>
      </vt:variant>
      <vt:variant>
        <vt:lpstr>Theme</vt:lpstr>
      </vt:variant>
      <vt:variant>
        <vt:i4>4</vt:i4>
      </vt:variant>
      <vt:variant>
        <vt:lpstr>Slide Titles</vt:lpstr>
      </vt:variant>
      <vt:variant>
        <vt:i4>94</vt:i4>
      </vt:variant>
    </vt:vector>
  </HeadingPairs>
  <TitlesOfParts>
    <vt:vector size="110" baseType="lpstr">
      <vt:lpstr>Abadi MT Condensed Extra Bold</vt:lpstr>
      <vt:lpstr>Albertus Extra Bold</vt:lpstr>
      <vt:lpstr>Arial</vt:lpstr>
      <vt:lpstr>Bell Gothic Std Black</vt:lpstr>
      <vt:lpstr>BellCent NamNum BT</vt:lpstr>
      <vt:lpstr>Britannic Bold</vt:lpstr>
      <vt:lpstr>Calibri</vt:lpstr>
      <vt:lpstr>Calibri Light</vt:lpstr>
      <vt:lpstr>Cheltenhm BT</vt:lpstr>
      <vt:lpstr>Flareserif821 BT</vt:lpstr>
      <vt:lpstr>Times New Roman</vt:lpstr>
      <vt:lpstr>Wingdings</vt:lpstr>
      <vt:lpstr>Office Theme</vt:lpstr>
      <vt:lpstr>1_Office Theme</vt:lpstr>
      <vt:lpstr>2_Office Theme</vt:lpstr>
      <vt:lpstr>3_Default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Lynn Fichter</dc:creator>
  <cp:lastModifiedBy>Whitmeyer, Steven - whitmesj</cp:lastModifiedBy>
  <cp:revision>266</cp:revision>
  <dcterms:created xsi:type="dcterms:W3CDTF">2020-10-06T15:36:45Z</dcterms:created>
  <dcterms:modified xsi:type="dcterms:W3CDTF">2021-06-24T12:47:22Z</dcterms:modified>
</cp:coreProperties>
</file>