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62" r:id="rId3"/>
    <p:sldId id="257" r:id="rId4"/>
    <p:sldId id="258" r:id="rId5"/>
    <p:sldId id="261" r:id="rId6"/>
    <p:sldId id="260"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74"/>
  </p:normalViewPr>
  <p:slideViewPr>
    <p:cSldViewPr snapToGrid="0" snapToObjects="1">
      <p:cViewPr varScale="1">
        <p:scale>
          <a:sx n="131" d="100"/>
          <a:sy n="131" d="100"/>
        </p:scale>
        <p:origin x="37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3E9292-CE5C-2244-A781-F9FC856B52D5}" type="datetimeFigureOut">
              <a:rPr lang="en-US" smtClean="0"/>
              <a:t>5/5/20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66FED5-D1A2-AD4F-9790-CEC1ED23B2C0}" type="slidenum">
              <a:rPr lang="en-US" smtClean="0"/>
              <a:t>‹#›</a:t>
            </a:fld>
            <a:endParaRPr lang="en-US"/>
          </a:p>
        </p:txBody>
      </p:sp>
    </p:spTree>
    <p:extLst>
      <p:ext uri="{BB962C8B-B14F-4D97-AF65-F5344CB8AC3E}">
        <p14:creationId xmlns:p14="http://schemas.microsoft.com/office/powerpoint/2010/main" val="22347552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81A57-4195-A044-9244-F9A20BAAFA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275E9E-8734-E542-8CA2-07ABD85541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D04E93-84E8-834B-8B85-8085BC6F20B5}"/>
              </a:ext>
            </a:extLst>
          </p:cNvPr>
          <p:cNvSpPr>
            <a:spLocks noGrp="1"/>
          </p:cNvSpPr>
          <p:nvPr>
            <p:ph type="dt" sz="half" idx="10"/>
          </p:nvPr>
        </p:nvSpPr>
        <p:spPr/>
        <p:txBody>
          <a:bodyPr/>
          <a:lstStyle/>
          <a:p>
            <a:fld id="{F31C4C33-7BE6-6345-A835-95E6F1827B85}" type="datetimeFigureOut">
              <a:rPr lang="en-US" smtClean="0"/>
              <a:t>5/5/20</a:t>
            </a:fld>
            <a:endParaRPr lang="en-US"/>
          </a:p>
        </p:txBody>
      </p:sp>
      <p:sp>
        <p:nvSpPr>
          <p:cNvPr id="5" name="Footer Placeholder 4">
            <a:extLst>
              <a:ext uri="{FF2B5EF4-FFF2-40B4-BE49-F238E27FC236}">
                <a16:creationId xmlns:a16="http://schemas.microsoft.com/office/drawing/2014/main" id="{98F57655-D72C-5A45-8617-430E48F77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C95847-36C4-CE44-9727-ACD97CFBF2B6}"/>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2103833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BB1AD-FC7A-BA44-83FD-DBABB39F563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568238B-0EE8-F24F-A09B-59775824B59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98EED3-0015-2F4E-905C-554C55A14B46}"/>
              </a:ext>
            </a:extLst>
          </p:cNvPr>
          <p:cNvSpPr>
            <a:spLocks noGrp="1"/>
          </p:cNvSpPr>
          <p:nvPr>
            <p:ph type="dt" sz="half" idx="10"/>
          </p:nvPr>
        </p:nvSpPr>
        <p:spPr/>
        <p:txBody>
          <a:bodyPr/>
          <a:lstStyle/>
          <a:p>
            <a:fld id="{F31C4C33-7BE6-6345-A835-95E6F1827B85}" type="datetimeFigureOut">
              <a:rPr lang="en-US" smtClean="0"/>
              <a:t>5/5/20</a:t>
            </a:fld>
            <a:endParaRPr lang="en-US"/>
          </a:p>
        </p:txBody>
      </p:sp>
      <p:sp>
        <p:nvSpPr>
          <p:cNvPr id="5" name="Footer Placeholder 4">
            <a:extLst>
              <a:ext uri="{FF2B5EF4-FFF2-40B4-BE49-F238E27FC236}">
                <a16:creationId xmlns:a16="http://schemas.microsoft.com/office/drawing/2014/main" id="{DE3F4F86-3E80-0D49-9CFB-E01EEF6D51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D969A8-7F74-564D-B673-A4E4F97751E0}"/>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1443903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F4221C-09DA-F147-B00F-2B8A6701F67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CEE31E-2FF7-924C-88D7-4D59EAE3103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EF3A77-1297-334C-9ED8-EA2A30F2B627}"/>
              </a:ext>
            </a:extLst>
          </p:cNvPr>
          <p:cNvSpPr>
            <a:spLocks noGrp="1"/>
          </p:cNvSpPr>
          <p:nvPr>
            <p:ph type="dt" sz="half" idx="10"/>
          </p:nvPr>
        </p:nvSpPr>
        <p:spPr/>
        <p:txBody>
          <a:bodyPr/>
          <a:lstStyle/>
          <a:p>
            <a:fld id="{F31C4C33-7BE6-6345-A835-95E6F1827B85}" type="datetimeFigureOut">
              <a:rPr lang="en-US" smtClean="0"/>
              <a:t>5/5/20</a:t>
            </a:fld>
            <a:endParaRPr lang="en-US"/>
          </a:p>
        </p:txBody>
      </p:sp>
      <p:sp>
        <p:nvSpPr>
          <p:cNvPr id="5" name="Footer Placeholder 4">
            <a:extLst>
              <a:ext uri="{FF2B5EF4-FFF2-40B4-BE49-F238E27FC236}">
                <a16:creationId xmlns:a16="http://schemas.microsoft.com/office/drawing/2014/main" id="{B74D6DE0-A21D-7345-8F25-3DE3D602D1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516F06-D0A9-874A-BE56-7A63A45CE611}"/>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943779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5A40F-C15D-CD47-89E2-5D11E25007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A17C9C-E810-544E-B9B6-08880531968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1A45B1-5C7A-3D45-9DA9-29C347065FF1}"/>
              </a:ext>
            </a:extLst>
          </p:cNvPr>
          <p:cNvSpPr>
            <a:spLocks noGrp="1"/>
          </p:cNvSpPr>
          <p:nvPr>
            <p:ph type="dt" sz="half" idx="10"/>
          </p:nvPr>
        </p:nvSpPr>
        <p:spPr/>
        <p:txBody>
          <a:bodyPr/>
          <a:lstStyle/>
          <a:p>
            <a:fld id="{F31C4C33-7BE6-6345-A835-95E6F1827B85}" type="datetimeFigureOut">
              <a:rPr lang="en-US" smtClean="0"/>
              <a:t>5/5/20</a:t>
            </a:fld>
            <a:endParaRPr lang="en-US"/>
          </a:p>
        </p:txBody>
      </p:sp>
      <p:sp>
        <p:nvSpPr>
          <p:cNvPr id="5" name="Footer Placeholder 4">
            <a:extLst>
              <a:ext uri="{FF2B5EF4-FFF2-40B4-BE49-F238E27FC236}">
                <a16:creationId xmlns:a16="http://schemas.microsoft.com/office/drawing/2014/main" id="{25068B99-0CE0-A143-B32E-FE710F7E5C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2ABB1A-59B4-C340-A29C-C235FB4AB833}"/>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1287921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CE98F-344C-C240-96B4-320F52F41E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4A5C111-38AA-434A-89AA-BA75D1445E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BA9EC69-499E-9847-B569-3C3D4AEB6BC4}"/>
              </a:ext>
            </a:extLst>
          </p:cNvPr>
          <p:cNvSpPr>
            <a:spLocks noGrp="1"/>
          </p:cNvSpPr>
          <p:nvPr>
            <p:ph type="dt" sz="half" idx="10"/>
          </p:nvPr>
        </p:nvSpPr>
        <p:spPr/>
        <p:txBody>
          <a:bodyPr/>
          <a:lstStyle/>
          <a:p>
            <a:fld id="{F31C4C33-7BE6-6345-A835-95E6F1827B85}" type="datetimeFigureOut">
              <a:rPr lang="en-US" smtClean="0"/>
              <a:t>5/5/20</a:t>
            </a:fld>
            <a:endParaRPr lang="en-US"/>
          </a:p>
        </p:txBody>
      </p:sp>
      <p:sp>
        <p:nvSpPr>
          <p:cNvPr id="5" name="Footer Placeholder 4">
            <a:extLst>
              <a:ext uri="{FF2B5EF4-FFF2-40B4-BE49-F238E27FC236}">
                <a16:creationId xmlns:a16="http://schemas.microsoft.com/office/drawing/2014/main" id="{506820B5-153A-9D4E-A22A-6E8D2714C9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06DBE0-B1D7-1D4C-934B-028B8886C6AC}"/>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705313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77E87-5EF6-524A-BC8C-B6E974838F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0CDACB-19B6-9241-8B50-EC07620DA2E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09A30B8-E822-C246-B6AA-8A9B14B6C04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53A1958-F3D0-7743-B746-2B1E192EB9B8}"/>
              </a:ext>
            </a:extLst>
          </p:cNvPr>
          <p:cNvSpPr>
            <a:spLocks noGrp="1"/>
          </p:cNvSpPr>
          <p:nvPr>
            <p:ph type="dt" sz="half" idx="10"/>
          </p:nvPr>
        </p:nvSpPr>
        <p:spPr/>
        <p:txBody>
          <a:bodyPr/>
          <a:lstStyle/>
          <a:p>
            <a:fld id="{F31C4C33-7BE6-6345-A835-95E6F1827B85}" type="datetimeFigureOut">
              <a:rPr lang="en-US" smtClean="0"/>
              <a:t>5/5/20</a:t>
            </a:fld>
            <a:endParaRPr lang="en-US"/>
          </a:p>
        </p:txBody>
      </p:sp>
      <p:sp>
        <p:nvSpPr>
          <p:cNvPr id="6" name="Footer Placeholder 5">
            <a:extLst>
              <a:ext uri="{FF2B5EF4-FFF2-40B4-BE49-F238E27FC236}">
                <a16:creationId xmlns:a16="http://schemas.microsoft.com/office/drawing/2014/main" id="{52419ABF-CF26-AD44-95DA-9CD901B0AE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811AB3-7662-5C41-88BA-B87D8DC7D6B8}"/>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3052796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297B5-4C37-0745-8BEA-7DE7B52FEE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9AB197-709A-BC4B-8022-C327339124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68B515A-E7F7-304C-A220-A65BEBA2C99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BE77457-2FF9-0D41-9BEE-1EC1AF1017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D19C63E-D221-FD4C-94CC-5FFD785AE97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1999E7-E5A8-3743-948C-D6784C360F3A}"/>
              </a:ext>
            </a:extLst>
          </p:cNvPr>
          <p:cNvSpPr>
            <a:spLocks noGrp="1"/>
          </p:cNvSpPr>
          <p:nvPr>
            <p:ph type="dt" sz="half" idx="10"/>
          </p:nvPr>
        </p:nvSpPr>
        <p:spPr/>
        <p:txBody>
          <a:bodyPr/>
          <a:lstStyle/>
          <a:p>
            <a:fld id="{F31C4C33-7BE6-6345-A835-95E6F1827B85}" type="datetimeFigureOut">
              <a:rPr lang="en-US" smtClean="0"/>
              <a:t>5/5/20</a:t>
            </a:fld>
            <a:endParaRPr lang="en-US"/>
          </a:p>
        </p:txBody>
      </p:sp>
      <p:sp>
        <p:nvSpPr>
          <p:cNvPr id="8" name="Footer Placeholder 7">
            <a:extLst>
              <a:ext uri="{FF2B5EF4-FFF2-40B4-BE49-F238E27FC236}">
                <a16:creationId xmlns:a16="http://schemas.microsoft.com/office/drawing/2014/main" id="{80AF5FA7-AB81-C140-A52D-ADCDEA068C1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9ACAE24-8916-3F4E-A6A8-10DE1CE35CC0}"/>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2115904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9FD09-F906-D046-9D14-5CA6022E153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304AE1-AFBA-294F-A494-B01387E55FAD}"/>
              </a:ext>
            </a:extLst>
          </p:cNvPr>
          <p:cNvSpPr>
            <a:spLocks noGrp="1"/>
          </p:cNvSpPr>
          <p:nvPr>
            <p:ph type="dt" sz="half" idx="10"/>
          </p:nvPr>
        </p:nvSpPr>
        <p:spPr/>
        <p:txBody>
          <a:bodyPr/>
          <a:lstStyle/>
          <a:p>
            <a:fld id="{F31C4C33-7BE6-6345-A835-95E6F1827B85}" type="datetimeFigureOut">
              <a:rPr lang="en-US" smtClean="0"/>
              <a:t>5/5/20</a:t>
            </a:fld>
            <a:endParaRPr lang="en-US"/>
          </a:p>
        </p:txBody>
      </p:sp>
      <p:sp>
        <p:nvSpPr>
          <p:cNvPr id="4" name="Footer Placeholder 3">
            <a:extLst>
              <a:ext uri="{FF2B5EF4-FFF2-40B4-BE49-F238E27FC236}">
                <a16:creationId xmlns:a16="http://schemas.microsoft.com/office/drawing/2014/main" id="{FE1742DD-6A77-FF48-81AB-F49976E37AC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F9BA6AB-71E4-A64D-88E6-902CA373D452}"/>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3190898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8519B1-E5CE-5E4B-80E9-4F1BDB42FBFA}"/>
              </a:ext>
            </a:extLst>
          </p:cNvPr>
          <p:cNvSpPr>
            <a:spLocks noGrp="1"/>
          </p:cNvSpPr>
          <p:nvPr>
            <p:ph type="dt" sz="half" idx="10"/>
          </p:nvPr>
        </p:nvSpPr>
        <p:spPr/>
        <p:txBody>
          <a:bodyPr/>
          <a:lstStyle/>
          <a:p>
            <a:fld id="{F31C4C33-7BE6-6345-A835-95E6F1827B85}" type="datetimeFigureOut">
              <a:rPr lang="en-US" smtClean="0"/>
              <a:t>5/5/20</a:t>
            </a:fld>
            <a:endParaRPr lang="en-US"/>
          </a:p>
        </p:txBody>
      </p:sp>
      <p:sp>
        <p:nvSpPr>
          <p:cNvPr id="3" name="Footer Placeholder 2">
            <a:extLst>
              <a:ext uri="{FF2B5EF4-FFF2-40B4-BE49-F238E27FC236}">
                <a16:creationId xmlns:a16="http://schemas.microsoft.com/office/drawing/2014/main" id="{034F2E53-9C68-734F-8AE4-547F8841483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841E23E-5A40-5C47-81CF-529728342F8A}"/>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3207043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26C35-9565-1E44-9F3C-95E61AF44E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C07D9D7-58EE-704A-94DD-59CE20FF10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F168EA2-8560-C245-B10A-92BDF59274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36B6556-7ABF-CC46-858B-27A08056E6B5}"/>
              </a:ext>
            </a:extLst>
          </p:cNvPr>
          <p:cNvSpPr>
            <a:spLocks noGrp="1"/>
          </p:cNvSpPr>
          <p:nvPr>
            <p:ph type="dt" sz="half" idx="10"/>
          </p:nvPr>
        </p:nvSpPr>
        <p:spPr/>
        <p:txBody>
          <a:bodyPr/>
          <a:lstStyle/>
          <a:p>
            <a:fld id="{F31C4C33-7BE6-6345-A835-95E6F1827B85}" type="datetimeFigureOut">
              <a:rPr lang="en-US" smtClean="0"/>
              <a:t>5/5/20</a:t>
            </a:fld>
            <a:endParaRPr lang="en-US"/>
          </a:p>
        </p:txBody>
      </p:sp>
      <p:sp>
        <p:nvSpPr>
          <p:cNvPr id="6" name="Footer Placeholder 5">
            <a:extLst>
              <a:ext uri="{FF2B5EF4-FFF2-40B4-BE49-F238E27FC236}">
                <a16:creationId xmlns:a16="http://schemas.microsoft.com/office/drawing/2014/main" id="{A49BEBFD-E51F-144B-BBDB-2056F6F568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0B4AC8-94A3-D945-BE5A-6E2C64415C29}"/>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3066557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3050F-8A62-734C-A378-56F518EF9E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954E51E-0CD9-1C46-8B5C-C945242E68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521524-3C95-0345-8BCF-F065FDC919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D53BD49-05BB-994B-B53B-75B75068FB26}"/>
              </a:ext>
            </a:extLst>
          </p:cNvPr>
          <p:cNvSpPr>
            <a:spLocks noGrp="1"/>
          </p:cNvSpPr>
          <p:nvPr>
            <p:ph type="dt" sz="half" idx="10"/>
          </p:nvPr>
        </p:nvSpPr>
        <p:spPr/>
        <p:txBody>
          <a:bodyPr/>
          <a:lstStyle/>
          <a:p>
            <a:fld id="{F31C4C33-7BE6-6345-A835-95E6F1827B85}" type="datetimeFigureOut">
              <a:rPr lang="en-US" smtClean="0"/>
              <a:t>5/5/20</a:t>
            </a:fld>
            <a:endParaRPr lang="en-US"/>
          </a:p>
        </p:txBody>
      </p:sp>
      <p:sp>
        <p:nvSpPr>
          <p:cNvPr id="6" name="Footer Placeholder 5">
            <a:extLst>
              <a:ext uri="{FF2B5EF4-FFF2-40B4-BE49-F238E27FC236}">
                <a16:creationId xmlns:a16="http://schemas.microsoft.com/office/drawing/2014/main" id="{5D2DF36E-F740-9444-A137-3F924E2912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482C11-B0A9-EB41-8D60-BC52C248B867}"/>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3809020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06AF932-8266-EF49-AD71-16318ED98D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7445CCF-7182-FC45-BD4A-2C6CAD77F4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A6C54B-6DEB-C942-9087-EF0097E87A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1C4C33-7BE6-6345-A835-95E6F1827B85}" type="datetimeFigureOut">
              <a:rPr lang="en-US" smtClean="0"/>
              <a:t>5/5/20</a:t>
            </a:fld>
            <a:endParaRPr lang="en-US"/>
          </a:p>
        </p:txBody>
      </p:sp>
      <p:sp>
        <p:nvSpPr>
          <p:cNvPr id="5" name="Footer Placeholder 4">
            <a:extLst>
              <a:ext uri="{FF2B5EF4-FFF2-40B4-BE49-F238E27FC236}">
                <a16:creationId xmlns:a16="http://schemas.microsoft.com/office/drawing/2014/main" id="{B7D22CBB-89BA-6148-8699-519E0453C8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1B86DD1-D955-E447-9189-5ADCE24C35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34F223-B34B-3D41-91EB-E6A28251A526}" type="slidenum">
              <a:rPr lang="en-US" smtClean="0"/>
              <a:t>‹#›</a:t>
            </a:fld>
            <a:endParaRPr lang="en-US"/>
          </a:p>
        </p:txBody>
      </p:sp>
    </p:spTree>
    <p:extLst>
      <p:ext uri="{BB962C8B-B14F-4D97-AF65-F5344CB8AC3E}">
        <p14:creationId xmlns:p14="http://schemas.microsoft.com/office/powerpoint/2010/main" val="3503860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350C0-DC0D-BB4A-9C39-ECF1239E9396}"/>
              </a:ext>
            </a:extLst>
          </p:cNvPr>
          <p:cNvSpPr>
            <a:spLocks noGrp="1"/>
          </p:cNvSpPr>
          <p:nvPr>
            <p:ph type="ctrTitle"/>
          </p:nvPr>
        </p:nvSpPr>
        <p:spPr>
          <a:xfrm>
            <a:off x="1465633" y="-541066"/>
            <a:ext cx="9144000" cy="2387600"/>
          </a:xfrm>
        </p:spPr>
        <p:txBody>
          <a:bodyPr>
            <a:normAutofit fontScale="90000"/>
          </a:bodyPr>
          <a:lstStyle/>
          <a:p>
            <a:r>
              <a:rPr lang="en-US" dirty="0"/>
              <a:t>Introduction to Landslide Mapping and Analysis Module</a:t>
            </a:r>
          </a:p>
        </p:txBody>
      </p:sp>
      <p:pic>
        <p:nvPicPr>
          <p:cNvPr id="5" name="Picture 4">
            <a:extLst>
              <a:ext uri="{FF2B5EF4-FFF2-40B4-BE49-F238E27FC236}">
                <a16:creationId xmlns:a16="http://schemas.microsoft.com/office/drawing/2014/main" id="{B397CB4F-6A08-8B4F-92EE-143CC32E5F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2570" y="1734201"/>
            <a:ext cx="6626860" cy="5123799"/>
          </a:xfrm>
          <a:prstGeom prst="rect">
            <a:avLst/>
          </a:prstGeom>
        </p:spPr>
      </p:pic>
      <p:sp>
        <p:nvSpPr>
          <p:cNvPr id="7" name="TextBox 6">
            <a:extLst>
              <a:ext uri="{FF2B5EF4-FFF2-40B4-BE49-F238E27FC236}">
                <a16:creationId xmlns:a16="http://schemas.microsoft.com/office/drawing/2014/main" id="{84E0EF9E-00D1-EA4C-8449-6962A16B8BE5}"/>
              </a:ext>
            </a:extLst>
          </p:cNvPr>
          <p:cNvSpPr txBox="1"/>
          <p:nvPr/>
        </p:nvSpPr>
        <p:spPr>
          <a:xfrm>
            <a:off x="9409430" y="5496127"/>
            <a:ext cx="2586797" cy="1200329"/>
          </a:xfrm>
          <a:prstGeom prst="rect">
            <a:avLst/>
          </a:prstGeom>
          <a:noFill/>
        </p:spPr>
        <p:txBody>
          <a:bodyPr wrap="none" rtlCol="0">
            <a:spAutoFit/>
          </a:bodyPr>
          <a:lstStyle/>
          <a:p>
            <a:pPr algn="ctr"/>
            <a:r>
              <a:rPr lang="en-US" dirty="0"/>
              <a:t>Map: </a:t>
            </a:r>
          </a:p>
          <a:p>
            <a:pPr algn="ctr"/>
            <a:r>
              <a:rPr lang="en-US" dirty="0"/>
              <a:t>N. Fork Stillaguamish, WA</a:t>
            </a:r>
          </a:p>
          <a:p>
            <a:pPr algn="ctr"/>
            <a:r>
              <a:rPr lang="en-US" dirty="0"/>
              <a:t>c/o </a:t>
            </a:r>
          </a:p>
          <a:p>
            <a:pPr algn="ctr"/>
            <a:r>
              <a:rPr lang="en-US" dirty="0"/>
              <a:t>Sean </a:t>
            </a:r>
            <a:r>
              <a:rPr lang="en-US" dirty="0" err="1"/>
              <a:t>LaHusen</a:t>
            </a:r>
            <a:endParaRPr lang="en-US" dirty="0"/>
          </a:p>
        </p:txBody>
      </p:sp>
    </p:spTree>
    <p:extLst>
      <p:ext uri="{BB962C8B-B14F-4D97-AF65-F5344CB8AC3E}">
        <p14:creationId xmlns:p14="http://schemas.microsoft.com/office/powerpoint/2010/main" val="4222854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619B-D132-1F4C-B3A6-B077343FF851}"/>
              </a:ext>
            </a:extLst>
          </p:cNvPr>
          <p:cNvSpPr>
            <a:spLocks noGrp="1"/>
          </p:cNvSpPr>
          <p:nvPr>
            <p:ph type="title"/>
          </p:nvPr>
        </p:nvSpPr>
        <p:spPr/>
        <p:txBody>
          <a:bodyPr/>
          <a:lstStyle/>
          <a:p>
            <a:r>
              <a:rPr lang="en-US" dirty="0"/>
              <a:t>Module Overview:</a:t>
            </a:r>
          </a:p>
        </p:txBody>
      </p:sp>
      <p:sp>
        <p:nvSpPr>
          <p:cNvPr id="3" name="Content Placeholder 2">
            <a:extLst>
              <a:ext uri="{FF2B5EF4-FFF2-40B4-BE49-F238E27FC236}">
                <a16:creationId xmlns:a16="http://schemas.microsoft.com/office/drawing/2014/main" id="{63E37BB1-6D5B-8F46-8D97-4E8AEC4C2E1D}"/>
              </a:ext>
            </a:extLst>
          </p:cNvPr>
          <p:cNvSpPr>
            <a:spLocks noGrp="1"/>
          </p:cNvSpPr>
          <p:nvPr>
            <p:ph idx="1"/>
          </p:nvPr>
        </p:nvSpPr>
        <p:spPr>
          <a:xfrm>
            <a:off x="223736" y="1825625"/>
            <a:ext cx="11478638" cy="4876732"/>
          </a:xfrm>
        </p:spPr>
        <p:txBody>
          <a:bodyPr>
            <a:normAutofit fontScale="92500" lnSpcReduction="10000"/>
          </a:bodyPr>
          <a:lstStyle/>
          <a:p>
            <a:pPr marL="0" indent="0" algn="just">
              <a:buNone/>
            </a:pPr>
            <a:r>
              <a:rPr lang="en-US" sz="2600" dirty="0"/>
              <a:t>The purpose of this module is to familiarize you to empirical methods of mass movement hazard analysis, for mapping and analyzing inventories of landslides from lidar datasets, and synthesizing and writing a formal report of results. You will explore the imprint of mass movement on elevation datasets, the distributive pattern of mass movements in a region, and the development and analysis of predictive models (susceptibility maps). </a:t>
            </a:r>
          </a:p>
          <a:p>
            <a:pPr marL="0" indent="0">
              <a:buNone/>
            </a:pPr>
            <a:endParaRPr lang="en-US" dirty="0"/>
          </a:p>
          <a:p>
            <a:pPr marL="0" indent="0">
              <a:buNone/>
            </a:pPr>
            <a:r>
              <a:rPr lang="en-US" sz="3200" b="1" dirty="0"/>
              <a:t>By the end of the module you will be able to:</a:t>
            </a:r>
          </a:p>
          <a:p>
            <a:pPr marL="0" indent="0">
              <a:buNone/>
            </a:pPr>
            <a:endParaRPr lang="en-US" dirty="0"/>
          </a:p>
          <a:p>
            <a:pPr lvl="0"/>
            <a:r>
              <a:rPr lang="en-US" dirty="0"/>
              <a:t>Quantitatively model landslide susceptibility by evaluating the relationship between mass wasting event sites and local geospatial factors.</a:t>
            </a:r>
          </a:p>
          <a:p>
            <a:pPr lvl="0"/>
            <a:r>
              <a:rPr lang="en-US" dirty="0"/>
              <a:t>Map and analyze landslides on high-resolution lidar elevation data using ArcGIS.</a:t>
            </a:r>
          </a:p>
          <a:p>
            <a:pPr lvl="0"/>
            <a:r>
              <a:rPr lang="en-US" dirty="0"/>
              <a:t>Synthesize results in a comprehensive written report.</a:t>
            </a:r>
          </a:p>
        </p:txBody>
      </p:sp>
    </p:spTree>
    <p:extLst>
      <p:ext uri="{BB962C8B-B14F-4D97-AF65-F5344CB8AC3E}">
        <p14:creationId xmlns:p14="http://schemas.microsoft.com/office/powerpoint/2010/main" val="1205041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619B-D132-1F4C-B3A6-B077343FF851}"/>
              </a:ext>
            </a:extLst>
          </p:cNvPr>
          <p:cNvSpPr>
            <a:spLocks noGrp="1"/>
          </p:cNvSpPr>
          <p:nvPr>
            <p:ph type="title"/>
          </p:nvPr>
        </p:nvSpPr>
        <p:spPr/>
        <p:txBody>
          <a:bodyPr/>
          <a:lstStyle/>
          <a:p>
            <a:r>
              <a:rPr lang="en-US" dirty="0"/>
              <a:t>5 Day Module (2 parts):</a:t>
            </a:r>
          </a:p>
        </p:txBody>
      </p:sp>
      <p:sp>
        <p:nvSpPr>
          <p:cNvPr id="3" name="Content Placeholder 2">
            <a:extLst>
              <a:ext uri="{FF2B5EF4-FFF2-40B4-BE49-F238E27FC236}">
                <a16:creationId xmlns:a16="http://schemas.microsoft.com/office/drawing/2014/main" id="{63E37BB1-6D5B-8F46-8D97-4E8AEC4C2E1D}"/>
              </a:ext>
            </a:extLst>
          </p:cNvPr>
          <p:cNvSpPr>
            <a:spLocks noGrp="1"/>
          </p:cNvSpPr>
          <p:nvPr>
            <p:ph idx="1"/>
          </p:nvPr>
        </p:nvSpPr>
        <p:spPr>
          <a:xfrm>
            <a:off x="223736" y="1825625"/>
            <a:ext cx="11478638" cy="4351338"/>
          </a:xfrm>
        </p:spPr>
        <p:txBody>
          <a:bodyPr/>
          <a:lstStyle/>
          <a:p>
            <a:r>
              <a:rPr lang="en-US" b="1" dirty="0"/>
              <a:t>Part 1</a:t>
            </a:r>
            <a:r>
              <a:rPr lang="en-US" dirty="0"/>
              <a:t> (1.2 days) – Landslide Susceptibility of Arizona/Puerto Rico (adapted from an existing GETSI module) </a:t>
            </a:r>
          </a:p>
          <a:p>
            <a:pPr marL="0" indent="0">
              <a:buNone/>
            </a:pPr>
            <a:r>
              <a:rPr lang="en-US" dirty="0"/>
              <a:t>	</a:t>
            </a:r>
            <a:r>
              <a:rPr lang="en-US" sz="3000" i="1" dirty="0"/>
              <a:t>Assessment:</a:t>
            </a:r>
            <a:r>
              <a:rPr lang="en-US" dirty="0"/>
              <a:t> short student presentations to class</a:t>
            </a:r>
          </a:p>
          <a:p>
            <a:endParaRPr lang="en-US" dirty="0"/>
          </a:p>
          <a:p>
            <a:r>
              <a:rPr lang="en-US" b="1" dirty="0"/>
              <a:t>Part 2</a:t>
            </a:r>
            <a:r>
              <a:rPr lang="en-US" dirty="0"/>
              <a:t> (3.8 days) – Landslide Mapping and Susceptibility Analysis of Seattle</a:t>
            </a:r>
          </a:p>
          <a:p>
            <a:pPr marL="0" indent="0">
              <a:buNone/>
            </a:pPr>
            <a:r>
              <a:rPr lang="en-US" dirty="0">
                <a:solidFill>
                  <a:srgbClr val="FF0000"/>
                </a:solidFill>
              </a:rPr>
              <a:t>	</a:t>
            </a:r>
            <a:r>
              <a:rPr lang="en-US" sz="3000" i="1" dirty="0"/>
              <a:t>Assessment:</a:t>
            </a:r>
            <a:r>
              <a:rPr lang="en-US" dirty="0"/>
              <a:t> formal report including mapping products, data analysis 	results and interpretation/discussion of findings</a:t>
            </a:r>
          </a:p>
          <a:p>
            <a:pPr marL="0" indent="0">
              <a:buNone/>
            </a:pPr>
            <a:endParaRPr lang="en-US" dirty="0"/>
          </a:p>
        </p:txBody>
      </p:sp>
    </p:spTree>
    <p:extLst>
      <p:ext uri="{BB962C8B-B14F-4D97-AF65-F5344CB8AC3E}">
        <p14:creationId xmlns:p14="http://schemas.microsoft.com/office/powerpoint/2010/main" val="1513002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619B-D132-1F4C-B3A6-B077343FF851}"/>
              </a:ext>
            </a:extLst>
          </p:cNvPr>
          <p:cNvSpPr>
            <a:spLocks noGrp="1"/>
          </p:cNvSpPr>
          <p:nvPr>
            <p:ph type="title"/>
          </p:nvPr>
        </p:nvSpPr>
        <p:spPr/>
        <p:txBody>
          <a:bodyPr/>
          <a:lstStyle/>
          <a:p>
            <a:r>
              <a:rPr lang="en-US" dirty="0"/>
              <a:t>Module schedule:</a:t>
            </a:r>
          </a:p>
        </p:txBody>
      </p:sp>
      <p:sp>
        <p:nvSpPr>
          <p:cNvPr id="3" name="Content Placeholder 2">
            <a:extLst>
              <a:ext uri="{FF2B5EF4-FFF2-40B4-BE49-F238E27FC236}">
                <a16:creationId xmlns:a16="http://schemas.microsoft.com/office/drawing/2014/main" id="{63E37BB1-6D5B-8F46-8D97-4E8AEC4C2E1D}"/>
              </a:ext>
            </a:extLst>
          </p:cNvPr>
          <p:cNvSpPr>
            <a:spLocks noGrp="1"/>
          </p:cNvSpPr>
          <p:nvPr>
            <p:ph idx="1"/>
          </p:nvPr>
        </p:nvSpPr>
        <p:spPr>
          <a:xfrm>
            <a:off x="223736" y="1517515"/>
            <a:ext cx="11478638" cy="5204298"/>
          </a:xfrm>
        </p:spPr>
        <p:txBody>
          <a:bodyPr>
            <a:normAutofit/>
          </a:bodyPr>
          <a:lstStyle/>
          <a:p>
            <a:r>
              <a:rPr lang="en-US" dirty="0"/>
              <a:t>Day 1 - Part 1 – am: introductory lectures &amp; discussion</a:t>
            </a:r>
          </a:p>
          <a:p>
            <a:pPr marL="0" indent="0">
              <a:buNone/>
            </a:pPr>
            <a:r>
              <a:rPr lang="en-US" dirty="0"/>
              <a:t>                 pm: work in pairs on GETSI landslide susceptibility analysis unit</a:t>
            </a:r>
          </a:p>
          <a:p>
            <a:r>
              <a:rPr lang="en-US" dirty="0"/>
              <a:t>Day 2 – am: outcomes of Part 1, short student presentations</a:t>
            </a:r>
          </a:p>
          <a:p>
            <a:pPr marL="0" indent="0">
              <a:buNone/>
            </a:pPr>
            <a:r>
              <a:rPr lang="en-US" dirty="0"/>
              <a:t>                 followed by lectures/discussion/introduction/practice for Part 2:   </a:t>
            </a:r>
          </a:p>
          <a:p>
            <a:pPr marL="0" indent="0">
              <a:buNone/>
            </a:pPr>
            <a:r>
              <a:rPr lang="en-US" dirty="0"/>
              <a:t>                 Seattle landslides mapping and analysis</a:t>
            </a:r>
          </a:p>
          <a:p>
            <a:pPr marL="0" indent="0">
              <a:buNone/>
            </a:pPr>
            <a:r>
              <a:rPr lang="en-US" dirty="0"/>
              <a:t>                 pm: independent landslide mapping time (office hours + check ins)</a:t>
            </a:r>
          </a:p>
          <a:p>
            <a:r>
              <a:rPr lang="en-US" dirty="0"/>
              <a:t>Day 3 – am: brief check-ins/progress reports over zoom</a:t>
            </a:r>
          </a:p>
          <a:p>
            <a:pPr marL="0" indent="0">
              <a:buNone/>
            </a:pPr>
            <a:r>
              <a:rPr lang="en-US" dirty="0"/>
              <a:t>                 followed by independent mapping time</a:t>
            </a:r>
          </a:p>
          <a:p>
            <a:pPr marL="0" indent="0">
              <a:buNone/>
            </a:pPr>
            <a:r>
              <a:rPr lang="en-US" dirty="0"/>
              <a:t>                 pm: independent landslide mapping time (office hours + check ins)</a:t>
            </a:r>
          </a:p>
          <a:p>
            <a:pPr marL="0" indent="0">
              <a:buNone/>
            </a:pPr>
            <a:endParaRPr lang="en-US" dirty="0"/>
          </a:p>
        </p:txBody>
      </p:sp>
    </p:spTree>
    <p:extLst>
      <p:ext uri="{BB962C8B-B14F-4D97-AF65-F5344CB8AC3E}">
        <p14:creationId xmlns:p14="http://schemas.microsoft.com/office/powerpoint/2010/main" val="36148774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619B-D132-1F4C-B3A6-B077343FF851}"/>
              </a:ext>
            </a:extLst>
          </p:cNvPr>
          <p:cNvSpPr>
            <a:spLocks noGrp="1"/>
          </p:cNvSpPr>
          <p:nvPr>
            <p:ph type="title"/>
          </p:nvPr>
        </p:nvSpPr>
        <p:spPr/>
        <p:txBody>
          <a:bodyPr/>
          <a:lstStyle/>
          <a:p>
            <a:r>
              <a:rPr lang="en-US" dirty="0"/>
              <a:t>Module schedule:</a:t>
            </a:r>
          </a:p>
        </p:txBody>
      </p:sp>
      <p:sp>
        <p:nvSpPr>
          <p:cNvPr id="3" name="Content Placeholder 2">
            <a:extLst>
              <a:ext uri="{FF2B5EF4-FFF2-40B4-BE49-F238E27FC236}">
                <a16:creationId xmlns:a16="http://schemas.microsoft.com/office/drawing/2014/main" id="{63E37BB1-6D5B-8F46-8D97-4E8AEC4C2E1D}"/>
              </a:ext>
            </a:extLst>
          </p:cNvPr>
          <p:cNvSpPr>
            <a:spLocks noGrp="1"/>
          </p:cNvSpPr>
          <p:nvPr>
            <p:ph idx="1"/>
          </p:nvPr>
        </p:nvSpPr>
        <p:spPr>
          <a:xfrm>
            <a:off x="223736" y="1517515"/>
            <a:ext cx="11478638" cy="5204298"/>
          </a:xfrm>
        </p:spPr>
        <p:txBody>
          <a:bodyPr>
            <a:normAutofit/>
          </a:bodyPr>
          <a:lstStyle/>
          <a:p>
            <a:r>
              <a:rPr lang="en-US" dirty="0"/>
              <a:t>Day 4 - am: check in and trade GIS files, work on detailed landslide mapping and landslide analyses</a:t>
            </a:r>
          </a:p>
          <a:p>
            <a:pPr marL="0" indent="0">
              <a:buNone/>
            </a:pPr>
            <a:r>
              <a:rPr lang="en-US" dirty="0"/>
              <a:t>                 pm: instructors distribute merged GIS files of mapped landslides, </a:t>
            </a:r>
          </a:p>
          <a:p>
            <a:pPr marL="0" indent="0">
              <a:buNone/>
            </a:pPr>
            <a:r>
              <a:rPr lang="en-US" dirty="0"/>
              <a:t>                 cont. work on detailed landslide mapping/analyses, export maps </a:t>
            </a:r>
          </a:p>
          <a:p>
            <a:pPr marL="0" indent="0">
              <a:buNone/>
            </a:pPr>
            <a:r>
              <a:rPr lang="en-US" dirty="0"/>
              <a:t>                 and tables for report</a:t>
            </a:r>
          </a:p>
          <a:p>
            <a:r>
              <a:rPr lang="en-US" dirty="0"/>
              <a:t>Day 5 – all day office day and report writing (w/ office hours). Part 2 Project report must be uploaded to CANVAS by 9 pm.</a:t>
            </a:r>
          </a:p>
          <a:p>
            <a:pPr marL="0" indent="0">
              <a:buNone/>
            </a:pPr>
            <a:endParaRPr lang="en-US" dirty="0"/>
          </a:p>
        </p:txBody>
      </p:sp>
    </p:spTree>
    <p:extLst>
      <p:ext uri="{BB962C8B-B14F-4D97-AF65-F5344CB8AC3E}">
        <p14:creationId xmlns:p14="http://schemas.microsoft.com/office/powerpoint/2010/main" val="3520160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619B-D132-1F4C-B3A6-B077343FF851}"/>
              </a:ext>
            </a:extLst>
          </p:cNvPr>
          <p:cNvSpPr>
            <a:spLocks noGrp="1"/>
          </p:cNvSpPr>
          <p:nvPr>
            <p:ph type="title"/>
          </p:nvPr>
        </p:nvSpPr>
        <p:spPr/>
        <p:txBody>
          <a:bodyPr/>
          <a:lstStyle/>
          <a:p>
            <a:r>
              <a:rPr lang="en-US" dirty="0"/>
              <a:t>Module learning goals:</a:t>
            </a:r>
          </a:p>
        </p:txBody>
      </p:sp>
      <p:sp>
        <p:nvSpPr>
          <p:cNvPr id="3" name="Content Placeholder 2">
            <a:extLst>
              <a:ext uri="{FF2B5EF4-FFF2-40B4-BE49-F238E27FC236}">
                <a16:creationId xmlns:a16="http://schemas.microsoft.com/office/drawing/2014/main" id="{63E37BB1-6D5B-8F46-8D97-4E8AEC4C2E1D}"/>
              </a:ext>
            </a:extLst>
          </p:cNvPr>
          <p:cNvSpPr>
            <a:spLocks noGrp="1"/>
          </p:cNvSpPr>
          <p:nvPr>
            <p:ph idx="1"/>
          </p:nvPr>
        </p:nvSpPr>
        <p:spPr>
          <a:xfrm>
            <a:off x="223736" y="1378153"/>
            <a:ext cx="11478638" cy="5042102"/>
          </a:xfrm>
        </p:spPr>
        <p:txBody>
          <a:bodyPr>
            <a:normAutofit fontScale="92500" lnSpcReduction="10000"/>
          </a:bodyPr>
          <a:lstStyle/>
          <a:p>
            <a:pPr marL="0" indent="0">
              <a:buNone/>
            </a:pPr>
            <a:endParaRPr lang="en-US" dirty="0"/>
          </a:p>
          <a:p>
            <a:pPr marL="514350" indent="-514350">
              <a:buAutoNum type="arabicPeriod"/>
            </a:pPr>
            <a:r>
              <a:rPr lang="en-US" dirty="0"/>
              <a:t>Students will </a:t>
            </a:r>
            <a:r>
              <a:rPr lang="en-US" b="1" dirty="0"/>
              <a:t>process</a:t>
            </a:r>
            <a:r>
              <a:rPr lang="en-US" dirty="0"/>
              <a:t>, </a:t>
            </a:r>
            <a:r>
              <a:rPr lang="en-US" b="1" dirty="0"/>
              <a:t>analyze</a:t>
            </a:r>
            <a:r>
              <a:rPr lang="en-US" dirty="0"/>
              <a:t>, and </a:t>
            </a:r>
            <a:r>
              <a:rPr lang="en-US" b="1" dirty="0"/>
              <a:t>interpret</a:t>
            </a:r>
            <a:r>
              <a:rPr lang="en-US" dirty="0"/>
              <a:t> high-resolution topographic data to identify, map, and classify mass wasting sites.</a:t>
            </a:r>
          </a:p>
          <a:p>
            <a:pPr marL="514350" indent="-514350">
              <a:buAutoNum type="arabicPeriod"/>
            </a:pPr>
            <a:endParaRPr lang="en-US" dirty="0"/>
          </a:p>
          <a:p>
            <a:pPr marL="0" indent="0">
              <a:buNone/>
            </a:pPr>
            <a:r>
              <a:rPr lang="en-US" dirty="0"/>
              <a:t>2.    Students will </a:t>
            </a:r>
            <a:r>
              <a:rPr lang="en-US" b="1" dirty="0"/>
              <a:t>quantitatively model</a:t>
            </a:r>
            <a:r>
              <a:rPr lang="en-US" dirty="0"/>
              <a:t> landslide susceptibility by </a:t>
            </a:r>
            <a:r>
              <a:rPr lang="en-US" b="1" dirty="0"/>
              <a:t>evaluating</a:t>
            </a:r>
            <a:r>
              <a:rPr lang="en-US" dirty="0"/>
              <a:t> the       relationship between mass wasting event sites and local geospatial factors.</a:t>
            </a:r>
          </a:p>
          <a:p>
            <a:pPr marL="0" indent="0">
              <a:buNone/>
            </a:pPr>
            <a:endParaRPr lang="en-US" dirty="0"/>
          </a:p>
          <a:p>
            <a:pPr marL="0" indent="0">
              <a:buNone/>
            </a:pPr>
            <a:r>
              <a:rPr lang="en-US" dirty="0"/>
              <a:t>3. Students will </a:t>
            </a:r>
            <a:r>
              <a:rPr lang="en-US" b="1" dirty="0"/>
              <a:t>analyze</a:t>
            </a:r>
            <a:r>
              <a:rPr lang="en-US" dirty="0"/>
              <a:t> and </a:t>
            </a:r>
            <a:r>
              <a:rPr lang="en-US" b="1" dirty="0"/>
              <a:t>compile</a:t>
            </a:r>
            <a:r>
              <a:rPr lang="en-US" dirty="0"/>
              <a:t> characteristics of mapped landslides for </a:t>
            </a:r>
            <a:r>
              <a:rPr lang="en-US" b="1" dirty="0"/>
              <a:t>comparison</a:t>
            </a:r>
            <a:r>
              <a:rPr lang="en-US" dirty="0"/>
              <a:t> across the mapping area.</a:t>
            </a:r>
          </a:p>
          <a:p>
            <a:pPr marL="0" indent="0">
              <a:buNone/>
            </a:pPr>
            <a:endParaRPr lang="en-US" dirty="0"/>
          </a:p>
          <a:p>
            <a:pPr marL="0" indent="0">
              <a:buNone/>
            </a:pPr>
            <a:r>
              <a:rPr lang="en-US" dirty="0"/>
              <a:t>4. Students will </a:t>
            </a:r>
            <a:r>
              <a:rPr lang="en-US" b="1" dirty="0"/>
              <a:t>synthesize</a:t>
            </a:r>
            <a:r>
              <a:rPr lang="en-US" dirty="0"/>
              <a:t> mapping and data analysis results into a comprehensive </a:t>
            </a:r>
            <a:r>
              <a:rPr lang="en-US" b="1" dirty="0"/>
              <a:t>written</a:t>
            </a:r>
            <a:r>
              <a:rPr lang="en-US" dirty="0"/>
              <a:t> report. </a:t>
            </a:r>
          </a:p>
          <a:p>
            <a:pPr marL="0" indent="0">
              <a:buNone/>
            </a:pPr>
            <a:endParaRPr lang="en-US" dirty="0">
              <a:solidFill>
                <a:srgbClr val="FF0000"/>
              </a:solidFill>
            </a:endParaRPr>
          </a:p>
        </p:txBody>
      </p:sp>
    </p:spTree>
    <p:extLst>
      <p:ext uri="{BB962C8B-B14F-4D97-AF65-F5344CB8AC3E}">
        <p14:creationId xmlns:p14="http://schemas.microsoft.com/office/powerpoint/2010/main" val="4042714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TotalTime>
  <Words>495</Words>
  <Application>Microsoft Macintosh PowerPoint</Application>
  <PresentationFormat>Widescreen</PresentationFormat>
  <Paragraphs>44</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Introduction to Landslide Mapping and Analysis Module</vt:lpstr>
      <vt:lpstr>Module Overview:</vt:lpstr>
      <vt:lpstr>5 Day Module (2 parts):</vt:lpstr>
      <vt:lpstr>Module schedule:</vt:lpstr>
      <vt:lpstr>Module schedule:</vt:lpstr>
      <vt:lpstr>Module learning goals:</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Landslides</dc:title>
  <dc:creator>Alison Duvall</dc:creator>
  <cp:lastModifiedBy>Alison Duvall</cp:lastModifiedBy>
  <cp:revision>21</cp:revision>
  <dcterms:created xsi:type="dcterms:W3CDTF">2020-04-28T16:57:28Z</dcterms:created>
  <dcterms:modified xsi:type="dcterms:W3CDTF">2020-05-06T00:44:44Z</dcterms:modified>
</cp:coreProperties>
</file>