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65" r:id="rId3"/>
    <p:sldId id="269" r:id="rId4"/>
    <p:sldId id="271" r:id="rId5"/>
    <p:sldId id="272" r:id="rId6"/>
    <p:sldId id="273" r:id="rId7"/>
    <p:sldId id="274" r:id="rId8"/>
    <p:sldId id="275" r:id="rId9"/>
    <p:sldId id="276" r:id="rId10"/>
    <p:sldId id="277" r:id="rId11"/>
    <p:sldId id="278" r:id="rId12"/>
    <p:sldId id="279" r:id="rId13"/>
    <p:sldId id="280" r:id="rId14"/>
    <p:sldId id="270" r:id="rId15"/>
    <p:sldId id="26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74"/>
  </p:normalViewPr>
  <p:slideViewPr>
    <p:cSldViewPr snapToGrid="0" snapToObjects="1">
      <p:cViewPr varScale="1">
        <p:scale>
          <a:sx n="131" d="100"/>
          <a:sy n="131" d="100"/>
        </p:scale>
        <p:origin x="37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3E9292-CE5C-2244-A781-F9FC856B52D5}" type="datetimeFigureOut">
              <a:rPr lang="en-US" smtClean="0"/>
              <a:t>5/9/20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66FED5-D1A2-AD4F-9790-CEC1ED23B2C0}" type="slidenum">
              <a:rPr lang="en-US" smtClean="0"/>
              <a:t>‹#›</a:t>
            </a:fld>
            <a:endParaRPr lang="en-US"/>
          </a:p>
        </p:txBody>
      </p:sp>
    </p:spTree>
    <p:extLst>
      <p:ext uri="{BB962C8B-B14F-4D97-AF65-F5344CB8AC3E}">
        <p14:creationId xmlns:p14="http://schemas.microsoft.com/office/powerpoint/2010/main" val="2234755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81A57-4195-A044-9244-F9A20BAAFA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275E9E-8734-E542-8CA2-07ABD85541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D04E93-84E8-834B-8B85-8085BC6F20B5}"/>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5" name="Footer Placeholder 4">
            <a:extLst>
              <a:ext uri="{FF2B5EF4-FFF2-40B4-BE49-F238E27FC236}">
                <a16:creationId xmlns:a16="http://schemas.microsoft.com/office/drawing/2014/main" id="{98F57655-D72C-5A45-8617-430E48F77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C95847-36C4-CE44-9727-ACD97CFBF2B6}"/>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2103833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BB1AD-FC7A-BA44-83FD-DBABB39F56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68238B-0EE8-F24F-A09B-59775824B59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98EED3-0015-2F4E-905C-554C55A14B46}"/>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5" name="Footer Placeholder 4">
            <a:extLst>
              <a:ext uri="{FF2B5EF4-FFF2-40B4-BE49-F238E27FC236}">
                <a16:creationId xmlns:a16="http://schemas.microsoft.com/office/drawing/2014/main" id="{DE3F4F86-3E80-0D49-9CFB-E01EEF6D51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D969A8-7F74-564D-B673-A4E4F97751E0}"/>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1443903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F4221C-09DA-F147-B00F-2B8A6701F6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CEE31E-2FF7-924C-88D7-4D59EAE3103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EF3A77-1297-334C-9ED8-EA2A30F2B627}"/>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5" name="Footer Placeholder 4">
            <a:extLst>
              <a:ext uri="{FF2B5EF4-FFF2-40B4-BE49-F238E27FC236}">
                <a16:creationId xmlns:a16="http://schemas.microsoft.com/office/drawing/2014/main" id="{B74D6DE0-A21D-7345-8F25-3DE3D602D1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516F06-D0A9-874A-BE56-7A63A45CE611}"/>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943779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5A40F-C15D-CD47-89E2-5D11E25007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A17C9C-E810-544E-B9B6-08880531968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1A45B1-5C7A-3D45-9DA9-29C347065FF1}"/>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5" name="Footer Placeholder 4">
            <a:extLst>
              <a:ext uri="{FF2B5EF4-FFF2-40B4-BE49-F238E27FC236}">
                <a16:creationId xmlns:a16="http://schemas.microsoft.com/office/drawing/2014/main" id="{25068B99-0CE0-A143-B32E-FE710F7E5C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2ABB1A-59B4-C340-A29C-C235FB4AB833}"/>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1287921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CE98F-344C-C240-96B4-320F52F41E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4A5C111-38AA-434A-89AA-BA75D1445E1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BA9EC69-499E-9847-B569-3C3D4AEB6BC4}"/>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5" name="Footer Placeholder 4">
            <a:extLst>
              <a:ext uri="{FF2B5EF4-FFF2-40B4-BE49-F238E27FC236}">
                <a16:creationId xmlns:a16="http://schemas.microsoft.com/office/drawing/2014/main" id="{506820B5-153A-9D4E-A22A-6E8D2714C9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06DBE0-B1D7-1D4C-934B-028B8886C6AC}"/>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705313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77E87-5EF6-524A-BC8C-B6E974838F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0CDACB-19B6-9241-8B50-EC07620DA2E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09A30B8-E822-C246-B6AA-8A9B14B6C04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3A1958-F3D0-7743-B746-2B1E192EB9B8}"/>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6" name="Footer Placeholder 5">
            <a:extLst>
              <a:ext uri="{FF2B5EF4-FFF2-40B4-BE49-F238E27FC236}">
                <a16:creationId xmlns:a16="http://schemas.microsoft.com/office/drawing/2014/main" id="{52419ABF-CF26-AD44-95DA-9CD901B0AE5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811AB3-7662-5C41-88BA-B87D8DC7D6B8}"/>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052796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297B5-4C37-0745-8BEA-7DE7B52FEE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AB197-709A-BC4B-8022-C327339124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68B515A-E7F7-304C-A220-A65BEBA2C9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BE77457-2FF9-0D41-9BEE-1EC1AF1017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D19C63E-D221-FD4C-94CC-5FFD785AE97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1999E7-E5A8-3743-948C-D6784C360F3A}"/>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8" name="Footer Placeholder 7">
            <a:extLst>
              <a:ext uri="{FF2B5EF4-FFF2-40B4-BE49-F238E27FC236}">
                <a16:creationId xmlns:a16="http://schemas.microsoft.com/office/drawing/2014/main" id="{80AF5FA7-AB81-C140-A52D-ADCDEA068C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9ACAE24-8916-3F4E-A6A8-10DE1CE35CC0}"/>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211590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9FD09-F906-D046-9D14-5CA6022E15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304AE1-AFBA-294F-A494-B01387E55FAD}"/>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4" name="Footer Placeholder 3">
            <a:extLst>
              <a:ext uri="{FF2B5EF4-FFF2-40B4-BE49-F238E27FC236}">
                <a16:creationId xmlns:a16="http://schemas.microsoft.com/office/drawing/2014/main" id="{FE1742DD-6A77-FF48-81AB-F49976E37AC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F9BA6AB-71E4-A64D-88E6-902CA373D452}"/>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190898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8519B1-E5CE-5E4B-80E9-4F1BDB42FBFA}"/>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3" name="Footer Placeholder 2">
            <a:extLst>
              <a:ext uri="{FF2B5EF4-FFF2-40B4-BE49-F238E27FC236}">
                <a16:creationId xmlns:a16="http://schemas.microsoft.com/office/drawing/2014/main" id="{034F2E53-9C68-734F-8AE4-547F884148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41E23E-5A40-5C47-81CF-529728342F8A}"/>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207043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26C35-9565-1E44-9F3C-95E61AF44E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C07D9D7-58EE-704A-94DD-59CE20FF10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168EA2-8560-C245-B10A-92BDF59274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6B6556-7ABF-CC46-858B-27A08056E6B5}"/>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6" name="Footer Placeholder 5">
            <a:extLst>
              <a:ext uri="{FF2B5EF4-FFF2-40B4-BE49-F238E27FC236}">
                <a16:creationId xmlns:a16="http://schemas.microsoft.com/office/drawing/2014/main" id="{A49BEBFD-E51F-144B-BBDB-2056F6F568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0B4AC8-94A3-D945-BE5A-6E2C64415C29}"/>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066557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3050F-8A62-734C-A378-56F518EF9E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54E51E-0CD9-1C46-8B5C-C945242E68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521524-3C95-0345-8BCF-F065FDC919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53BD49-05BB-994B-B53B-75B75068FB26}"/>
              </a:ext>
            </a:extLst>
          </p:cNvPr>
          <p:cNvSpPr>
            <a:spLocks noGrp="1"/>
          </p:cNvSpPr>
          <p:nvPr>
            <p:ph type="dt" sz="half" idx="10"/>
          </p:nvPr>
        </p:nvSpPr>
        <p:spPr/>
        <p:txBody>
          <a:bodyPr/>
          <a:lstStyle/>
          <a:p>
            <a:fld id="{F31C4C33-7BE6-6345-A835-95E6F1827B85}" type="datetimeFigureOut">
              <a:rPr lang="en-US" smtClean="0"/>
              <a:t>5/9/20</a:t>
            </a:fld>
            <a:endParaRPr lang="en-US"/>
          </a:p>
        </p:txBody>
      </p:sp>
      <p:sp>
        <p:nvSpPr>
          <p:cNvPr id="6" name="Footer Placeholder 5">
            <a:extLst>
              <a:ext uri="{FF2B5EF4-FFF2-40B4-BE49-F238E27FC236}">
                <a16:creationId xmlns:a16="http://schemas.microsoft.com/office/drawing/2014/main" id="{5D2DF36E-F740-9444-A137-3F924E291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82C11-B0A9-EB41-8D60-BC52C248B867}"/>
              </a:ext>
            </a:extLst>
          </p:cNvPr>
          <p:cNvSpPr>
            <a:spLocks noGrp="1"/>
          </p:cNvSpPr>
          <p:nvPr>
            <p:ph type="sldNum" sz="quarter" idx="12"/>
          </p:nvPr>
        </p:nvSpPr>
        <p:spPr/>
        <p:txBody>
          <a:bodyPr/>
          <a:lstStyle/>
          <a:p>
            <a:fld id="{4134F223-B34B-3D41-91EB-E6A28251A526}" type="slidenum">
              <a:rPr lang="en-US" smtClean="0"/>
              <a:t>‹#›</a:t>
            </a:fld>
            <a:endParaRPr lang="en-US"/>
          </a:p>
        </p:txBody>
      </p:sp>
    </p:spTree>
    <p:extLst>
      <p:ext uri="{BB962C8B-B14F-4D97-AF65-F5344CB8AC3E}">
        <p14:creationId xmlns:p14="http://schemas.microsoft.com/office/powerpoint/2010/main" val="3809020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06AF932-8266-EF49-AD71-16318ED98D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7445CCF-7182-FC45-BD4A-2C6CAD77F4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A6C54B-6DEB-C942-9087-EF0097E87A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1C4C33-7BE6-6345-A835-95E6F1827B85}" type="datetimeFigureOut">
              <a:rPr lang="en-US" smtClean="0"/>
              <a:t>5/9/20</a:t>
            </a:fld>
            <a:endParaRPr lang="en-US"/>
          </a:p>
        </p:txBody>
      </p:sp>
      <p:sp>
        <p:nvSpPr>
          <p:cNvPr id="5" name="Footer Placeholder 4">
            <a:extLst>
              <a:ext uri="{FF2B5EF4-FFF2-40B4-BE49-F238E27FC236}">
                <a16:creationId xmlns:a16="http://schemas.microsoft.com/office/drawing/2014/main" id="{B7D22CBB-89BA-6148-8699-519E0453C8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B86DD1-D955-E447-9189-5ADCE24C35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34F223-B34B-3D41-91EB-E6A28251A526}" type="slidenum">
              <a:rPr lang="en-US" smtClean="0"/>
              <a:t>‹#›</a:t>
            </a:fld>
            <a:endParaRPr lang="en-US"/>
          </a:p>
        </p:txBody>
      </p:sp>
    </p:spTree>
    <p:extLst>
      <p:ext uri="{BB962C8B-B14F-4D97-AF65-F5344CB8AC3E}">
        <p14:creationId xmlns:p14="http://schemas.microsoft.com/office/powerpoint/2010/main" val="350386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350C0-DC0D-BB4A-9C39-ECF1239E9396}"/>
              </a:ext>
            </a:extLst>
          </p:cNvPr>
          <p:cNvSpPr>
            <a:spLocks noGrp="1"/>
          </p:cNvSpPr>
          <p:nvPr>
            <p:ph type="ctrTitle"/>
          </p:nvPr>
        </p:nvSpPr>
        <p:spPr/>
        <p:txBody>
          <a:bodyPr/>
          <a:lstStyle/>
          <a:p>
            <a:r>
              <a:rPr lang="en-US" dirty="0"/>
              <a:t>Seattle Geomorphic Setting and Glacial Stratigraphy</a:t>
            </a:r>
          </a:p>
        </p:txBody>
      </p:sp>
      <p:sp>
        <p:nvSpPr>
          <p:cNvPr id="3" name="TextBox 2">
            <a:extLst>
              <a:ext uri="{FF2B5EF4-FFF2-40B4-BE49-F238E27FC236}">
                <a16:creationId xmlns:a16="http://schemas.microsoft.com/office/drawing/2014/main" id="{B29F2533-1273-304E-AA33-54B1B9567C21}"/>
              </a:ext>
            </a:extLst>
          </p:cNvPr>
          <p:cNvSpPr txBox="1"/>
          <p:nvPr/>
        </p:nvSpPr>
        <p:spPr>
          <a:xfrm>
            <a:off x="233464" y="6254886"/>
            <a:ext cx="6116354" cy="369332"/>
          </a:xfrm>
          <a:prstGeom prst="rect">
            <a:avLst/>
          </a:prstGeom>
          <a:noFill/>
        </p:spPr>
        <p:txBody>
          <a:bodyPr wrap="none" rtlCol="0">
            <a:spAutoFit/>
          </a:bodyPr>
          <a:lstStyle/>
          <a:p>
            <a:r>
              <a:rPr lang="en-US" dirty="0"/>
              <a:t>*Slides modified from Terry Swanson, University of Washington</a:t>
            </a:r>
          </a:p>
        </p:txBody>
      </p:sp>
    </p:spTree>
    <p:extLst>
      <p:ext uri="{BB962C8B-B14F-4D97-AF65-F5344CB8AC3E}">
        <p14:creationId xmlns:p14="http://schemas.microsoft.com/office/powerpoint/2010/main" val="42228544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id="{F88E0F5D-3B8E-9E4E-A6F7-A3E4C322654B}"/>
              </a:ext>
            </a:extLst>
          </p:cNvPr>
          <p:cNvSpPr txBox="1">
            <a:spLocks noChangeArrowheads="1"/>
          </p:cNvSpPr>
          <p:nvPr/>
        </p:nvSpPr>
        <p:spPr bwMode="auto">
          <a:xfrm>
            <a:off x="5068110" y="669587"/>
            <a:ext cx="6585625"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dirty="0"/>
              <a:t>Till is sediment deposited directly by ice.</a:t>
            </a:r>
          </a:p>
          <a:p>
            <a:pPr>
              <a:spcBef>
                <a:spcPct val="50000"/>
              </a:spcBef>
            </a:pPr>
            <a:r>
              <a:rPr lang="en-US" altLang="en-US" dirty="0"/>
              <a:t>Tills are highly variable deposits, but usually have some characteristics in common:</a:t>
            </a:r>
          </a:p>
          <a:p>
            <a:pPr>
              <a:spcBef>
                <a:spcPct val="50000"/>
              </a:spcBef>
            </a:pPr>
            <a:r>
              <a:rPr lang="en-US" altLang="en-US" dirty="0"/>
              <a:t>1.  Poor sorting			            </a:t>
            </a:r>
          </a:p>
          <a:p>
            <a:pPr>
              <a:spcBef>
                <a:spcPct val="50000"/>
              </a:spcBef>
            </a:pPr>
            <a:r>
              <a:rPr lang="en-US" altLang="en-US" dirty="0"/>
              <a:t>2.  Lack of stratification (crude stratification with flow tills).		        	</a:t>
            </a:r>
          </a:p>
          <a:p>
            <a:pPr>
              <a:spcBef>
                <a:spcPct val="50000"/>
              </a:spcBef>
            </a:pPr>
            <a:r>
              <a:rPr lang="en-US" altLang="en-US" dirty="0"/>
              <a:t>3.  Mixture of lithologies			    </a:t>
            </a:r>
          </a:p>
          <a:p>
            <a:pPr>
              <a:spcBef>
                <a:spcPct val="50000"/>
              </a:spcBef>
            </a:pPr>
            <a:r>
              <a:rPr lang="en-US" altLang="en-US" dirty="0"/>
              <a:t>4.  Clasts may have abraded facets and striations			</a:t>
            </a:r>
          </a:p>
          <a:p>
            <a:pPr>
              <a:spcBef>
                <a:spcPct val="50000"/>
              </a:spcBef>
            </a:pPr>
            <a:r>
              <a:rPr lang="en-US" altLang="en-US" dirty="0"/>
              <a:t>5.  Preferred orientation of particles (basal tills)					</a:t>
            </a:r>
          </a:p>
          <a:p>
            <a:pPr>
              <a:spcBef>
                <a:spcPct val="50000"/>
              </a:spcBef>
            </a:pPr>
            <a:r>
              <a:rPr lang="en-US" altLang="en-US" dirty="0"/>
              <a:t>6.  May be compacted if deposited beneath ice.					 </a:t>
            </a:r>
          </a:p>
          <a:p>
            <a:pPr>
              <a:spcBef>
                <a:spcPct val="50000"/>
              </a:spcBef>
            </a:pPr>
            <a:r>
              <a:rPr lang="en-US" altLang="en-US" dirty="0"/>
              <a:t>7.  Overlies striated rock or sediment basement.		</a:t>
            </a:r>
          </a:p>
          <a:p>
            <a:pPr>
              <a:spcBef>
                <a:spcPct val="50000"/>
              </a:spcBef>
            </a:pPr>
            <a:r>
              <a:rPr lang="en-US" altLang="en-US" dirty="0"/>
              <a:t>8.  Predominantly </a:t>
            </a:r>
            <a:r>
              <a:rPr lang="en-US" altLang="en-US" dirty="0" err="1"/>
              <a:t>subangular</a:t>
            </a:r>
            <a:r>
              <a:rPr lang="en-US" altLang="en-US" dirty="0"/>
              <a:t> due to combination of fracturing and rounding by abrasion</a:t>
            </a:r>
          </a:p>
          <a:p>
            <a:pPr>
              <a:spcBef>
                <a:spcPct val="50000"/>
              </a:spcBef>
            </a:pPr>
            <a:endParaRPr lang="en-US" altLang="en-US" sz="1800" dirty="0"/>
          </a:p>
          <a:p>
            <a:pPr>
              <a:spcBef>
                <a:spcPct val="50000"/>
              </a:spcBef>
            </a:pPr>
            <a:endParaRPr lang="en-US" altLang="en-US" dirty="0"/>
          </a:p>
        </p:txBody>
      </p:sp>
      <p:sp>
        <p:nvSpPr>
          <p:cNvPr id="5" name="Text Box 5">
            <a:extLst>
              <a:ext uri="{FF2B5EF4-FFF2-40B4-BE49-F238E27FC236}">
                <a16:creationId xmlns:a16="http://schemas.microsoft.com/office/drawing/2014/main" id="{A5719B58-7C7F-0E41-BB5A-08BDC1D94CB8}"/>
              </a:ext>
            </a:extLst>
          </p:cNvPr>
          <p:cNvSpPr txBox="1">
            <a:spLocks noChangeArrowheads="1"/>
          </p:cNvSpPr>
          <p:nvPr/>
        </p:nvSpPr>
        <p:spPr bwMode="auto">
          <a:xfrm>
            <a:off x="5836595" y="136187"/>
            <a:ext cx="3810000"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800" b="1" dirty="0"/>
              <a:t>Properties of Till (</a:t>
            </a:r>
            <a:r>
              <a:rPr lang="en-US" altLang="en-US" sz="2800" b="1" dirty="0" err="1"/>
              <a:t>Qvt</a:t>
            </a:r>
            <a:r>
              <a:rPr lang="en-US" altLang="en-US" sz="2800" b="1" dirty="0"/>
              <a:t>)</a:t>
            </a:r>
            <a:endParaRPr lang="en-US" altLang="en-US" sz="2800" dirty="0"/>
          </a:p>
        </p:txBody>
      </p:sp>
      <p:pic>
        <p:nvPicPr>
          <p:cNvPr id="6" name="Picture 5" descr="flow till base slope">
            <a:extLst>
              <a:ext uri="{FF2B5EF4-FFF2-40B4-BE49-F238E27FC236}">
                <a16:creationId xmlns:a16="http://schemas.microsoft.com/office/drawing/2014/main" id="{095CC396-D318-8F4F-A700-E0F9063133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4595" y="136187"/>
            <a:ext cx="32766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B4CD107D-6357-2344-9CB6-CDC667DCBC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4595" y="2650787"/>
            <a:ext cx="3276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0217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a:extLst>
              <a:ext uri="{FF2B5EF4-FFF2-40B4-BE49-F238E27FC236}">
                <a16:creationId xmlns:a16="http://schemas.microsoft.com/office/drawing/2014/main" id="{F27B318A-8111-8E48-BEA0-7F7B25A6EF21}"/>
              </a:ext>
            </a:extLst>
          </p:cNvPr>
          <p:cNvSpPr txBox="1">
            <a:spLocks noChangeArrowheads="1"/>
          </p:cNvSpPr>
          <p:nvPr/>
        </p:nvSpPr>
        <p:spPr bwMode="auto">
          <a:xfrm>
            <a:off x="1410511" y="4419600"/>
            <a:ext cx="89154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800" b="1" dirty="0"/>
              <a:t>Mechanisms of Deposition of Till</a:t>
            </a:r>
          </a:p>
          <a:p>
            <a:pPr>
              <a:spcBef>
                <a:spcPct val="50000"/>
              </a:spcBef>
            </a:pPr>
            <a:r>
              <a:rPr lang="en-US" altLang="en-US" b="1" dirty="0"/>
              <a:t>Subglacial: </a:t>
            </a:r>
            <a:r>
              <a:rPr lang="en-US" altLang="en-US" dirty="0" err="1"/>
              <a:t>undermelt</a:t>
            </a:r>
            <a:r>
              <a:rPr lang="en-US" altLang="en-US" dirty="0"/>
              <a:t>, basal </a:t>
            </a:r>
            <a:r>
              <a:rPr lang="en-US" altLang="en-US" dirty="0" err="1"/>
              <a:t>lodgement</a:t>
            </a:r>
            <a:r>
              <a:rPr lang="en-US" altLang="en-US" dirty="0"/>
              <a:t>, basal flowage.</a:t>
            </a:r>
          </a:p>
          <a:p>
            <a:pPr>
              <a:spcBef>
                <a:spcPct val="50000"/>
              </a:spcBef>
            </a:pPr>
            <a:r>
              <a:rPr lang="en-US" altLang="en-US" b="1" dirty="0"/>
              <a:t>Supraglacial:  </a:t>
            </a:r>
            <a:r>
              <a:rPr lang="en-US" altLang="en-US" dirty="0" err="1"/>
              <a:t>meltout</a:t>
            </a:r>
            <a:r>
              <a:rPr lang="en-US" altLang="en-US" dirty="0"/>
              <a:t> and flowage</a:t>
            </a:r>
          </a:p>
          <a:p>
            <a:pPr>
              <a:spcBef>
                <a:spcPct val="50000"/>
              </a:spcBef>
            </a:pPr>
            <a:r>
              <a:rPr lang="en-US" altLang="en-US" b="1" dirty="0"/>
              <a:t>Marginal: </a:t>
            </a:r>
            <a:r>
              <a:rPr lang="en-US" altLang="en-US" dirty="0"/>
              <a:t>dumping and pushing</a:t>
            </a:r>
          </a:p>
          <a:p>
            <a:pPr>
              <a:spcBef>
                <a:spcPct val="50000"/>
              </a:spcBef>
            </a:pPr>
            <a:endParaRPr lang="en-US" altLang="en-US" dirty="0"/>
          </a:p>
          <a:p>
            <a:pPr>
              <a:spcBef>
                <a:spcPct val="50000"/>
              </a:spcBef>
            </a:pPr>
            <a:r>
              <a:rPr lang="en-US" altLang="en-US" dirty="0"/>
              <a:t>*Diagram taken from the British Society for Geomorphology</a:t>
            </a:r>
          </a:p>
        </p:txBody>
      </p:sp>
      <p:pic>
        <p:nvPicPr>
          <p:cNvPr id="5" name="Picture 7" descr="Till Deposition">
            <a:extLst>
              <a:ext uri="{FF2B5EF4-FFF2-40B4-BE49-F238E27FC236}">
                <a16:creationId xmlns:a16="http://schemas.microsoft.com/office/drawing/2014/main" id="{0A42AF07-C72C-C94E-B9CB-75A416ACFB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0511" y="0"/>
            <a:ext cx="9144000" cy="414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a:extLst>
              <a:ext uri="{FF2B5EF4-FFF2-40B4-BE49-F238E27FC236}">
                <a16:creationId xmlns:a16="http://schemas.microsoft.com/office/drawing/2014/main" id="{1BA6CAE3-4DAA-FC45-A213-7E3C8FB22505}"/>
              </a:ext>
            </a:extLst>
          </p:cNvPr>
          <p:cNvSpPr txBox="1">
            <a:spLocks noChangeArrowheads="1"/>
          </p:cNvSpPr>
          <p:nvPr/>
        </p:nvSpPr>
        <p:spPr bwMode="auto">
          <a:xfrm>
            <a:off x="4479587" y="566738"/>
            <a:ext cx="365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Supraglacial Meltout Till</a:t>
            </a:r>
          </a:p>
        </p:txBody>
      </p:sp>
      <p:sp>
        <p:nvSpPr>
          <p:cNvPr id="7" name="Text Box 9">
            <a:extLst>
              <a:ext uri="{FF2B5EF4-FFF2-40B4-BE49-F238E27FC236}">
                <a16:creationId xmlns:a16="http://schemas.microsoft.com/office/drawing/2014/main" id="{C7594075-D971-5E40-BD87-CBF605402B55}"/>
              </a:ext>
            </a:extLst>
          </p:cNvPr>
          <p:cNvSpPr txBox="1">
            <a:spLocks noChangeArrowheads="1"/>
          </p:cNvSpPr>
          <p:nvPr/>
        </p:nvSpPr>
        <p:spPr bwMode="auto">
          <a:xfrm>
            <a:off x="1964987" y="642938"/>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dirty="0"/>
              <a:t>Crevasse</a:t>
            </a:r>
          </a:p>
        </p:txBody>
      </p:sp>
      <p:sp>
        <p:nvSpPr>
          <p:cNvPr id="8" name="Text Box 10">
            <a:extLst>
              <a:ext uri="{FF2B5EF4-FFF2-40B4-BE49-F238E27FC236}">
                <a16:creationId xmlns:a16="http://schemas.microsoft.com/office/drawing/2014/main" id="{453DB339-D462-6141-A15C-F3C50A7A17A5}"/>
              </a:ext>
            </a:extLst>
          </p:cNvPr>
          <p:cNvSpPr txBox="1">
            <a:spLocks noChangeArrowheads="1"/>
          </p:cNvSpPr>
          <p:nvPr/>
        </p:nvSpPr>
        <p:spPr bwMode="auto">
          <a:xfrm>
            <a:off x="9584987" y="1176338"/>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Snout</a:t>
            </a:r>
          </a:p>
        </p:txBody>
      </p:sp>
      <p:sp>
        <p:nvSpPr>
          <p:cNvPr id="9" name="Text Box 11">
            <a:extLst>
              <a:ext uri="{FF2B5EF4-FFF2-40B4-BE49-F238E27FC236}">
                <a16:creationId xmlns:a16="http://schemas.microsoft.com/office/drawing/2014/main" id="{CC2B3FE6-0447-0F4D-BAF1-83C7C9D5ED6E}"/>
              </a:ext>
            </a:extLst>
          </p:cNvPr>
          <p:cNvSpPr txBox="1">
            <a:spLocks noChangeArrowheads="1"/>
          </p:cNvSpPr>
          <p:nvPr/>
        </p:nvSpPr>
        <p:spPr bwMode="auto">
          <a:xfrm>
            <a:off x="8899187" y="2581732"/>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Flow Till</a:t>
            </a:r>
          </a:p>
        </p:txBody>
      </p:sp>
      <p:sp>
        <p:nvSpPr>
          <p:cNvPr id="10" name="Text Box 13">
            <a:extLst>
              <a:ext uri="{FF2B5EF4-FFF2-40B4-BE49-F238E27FC236}">
                <a16:creationId xmlns:a16="http://schemas.microsoft.com/office/drawing/2014/main" id="{778EB308-993F-F640-A221-1A4791F36BF2}"/>
              </a:ext>
            </a:extLst>
          </p:cNvPr>
          <p:cNvSpPr txBox="1">
            <a:spLocks noChangeArrowheads="1"/>
          </p:cNvSpPr>
          <p:nvPr/>
        </p:nvSpPr>
        <p:spPr bwMode="auto">
          <a:xfrm>
            <a:off x="8060987" y="3538538"/>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Lodgement Till</a:t>
            </a:r>
          </a:p>
        </p:txBody>
      </p:sp>
      <p:sp>
        <p:nvSpPr>
          <p:cNvPr id="11" name="Text Box 14">
            <a:extLst>
              <a:ext uri="{FF2B5EF4-FFF2-40B4-BE49-F238E27FC236}">
                <a16:creationId xmlns:a16="http://schemas.microsoft.com/office/drawing/2014/main" id="{2ED43C8B-9896-6043-AE6F-407D9C208F6F}"/>
              </a:ext>
            </a:extLst>
          </p:cNvPr>
          <p:cNvSpPr txBox="1">
            <a:spLocks noChangeArrowheads="1"/>
          </p:cNvSpPr>
          <p:nvPr/>
        </p:nvSpPr>
        <p:spPr bwMode="auto">
          <a:xfrm>
            <a:off x="2422187" y="3690938"/>
            <a:ext cx="320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Subglacial Meltout Till</a:t>
            </a:r>
          </a:p>
        </p:txBody>
      </p:sp>
      <p:sp>
        <p:nvSpPr>
          <p:cNvPr id="12" name="Text Box 15">
            <a:extLst>
              <a:ext uri="{FF2B5EF4-FFF2-40B4-BE49-F238E27FC236}">
                <a16:creationId xmlns:a16="http://schemas.microsoft.com/office/drawing/2014/main" id="{DED3369B-ECBA-5A4F-AE0E-50933763E965}"/>
              </a:ext>
            </a:extLst>
          </p:cNvPr>
          <p:cNvSpPr txBox="1">
            <a:spLocks noChangeArrowheads="1"/>
          </p:cNvSpPr>
          <p:nvPr/>
        </p:nvSpPr>
        <p:spPr bwMode="auto">
          <a:xfrm>
            <a:off x="1736387" y="2624138"/>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a:t>Deformation Till</a:t>
            </a:r>
          </a:p>
        </p:txBody>
      </p:sp>
      <p:sp>
        <p:nvSpPr>
          <p:cNvPr id="13" name="Line 12">
            <a:extLst>
              <a:ext uri="{FF2B5EF4-FFF2-40B4-BE49-F238E27FC236}">
                <a16:creationId xmlns:a16="http://schemas.microsoft.com/office/drawing/2014/main" id="{4B81424A-2669-BE40-ABA7-EEF25894E675}"/>
              </a:ext>
            </a:extLst>
          </p:cNvPr>
          <p:cNvSpPr>
            <a:spLocks noChangeShapeType="1"/>
          </p:cNvSpPr>
          <p:nvPr/>
        </p:nvSpPr>
        <p:spPr bwMode="auto">
          <a:xfrm>
            <a:off x="9803049" y="2809876"/>
            <a:ext cx="533400" cy="304800"/>
          </a:xfrm>
          <a:prstGeom prst="line">
            <a:avLst/>
          </a:prstGeom>
          <a:noFill/>
          <a:ln w="15875">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915442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CE7F54E-5995-104F-9307-CF0A0B0D4C65}"/>
              </a:ext>
            </a:extLst>
          </p:cNvPr>
          <p:cNvSpPr>
            <a:spLocks noGrp="1"/>
          </p:cNvSpPr>
          <p:nvPr>
            <p:ph type="title"/>
          </p:nvPr>
        </p:nvSpPr>
        <p:spPr>
          <a:xfrm>
            <a:off x="1892030" y="716604"/>
            <a:ext cx="7772400" cy="1143000"/>
          </a:xfrm>
        </p:spPr>
        <p:txBody>
          <a:bodyPr/>
          <a:lstStyle/>
          <a:p>
            <a:endParaRPr lang="en-US" altLang="en-US"/>
          </a:p>
        </p:txBody>
      </p:sp>
      <p:pic>
        <p:nvPicPr>
          <p:cNvPr id="5" name="Content Placeholder 3" descr="DiscoPklandslide.jpg">
            <a:extLst>
              <a:ext uri="{FF2B5EF4-FFF2-40B4-BE49-F238E27FC236}">
                <a16:creationId xmlns:a16="http://schemas.microsoft.com/office/drawing/2014/main" id="{BB7CE546-6CEF-824C-A6A9-B2F0659D4D5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206230" y="107004"/>
            <a:ext cx="5486400" cy="4114800"/>
          </a:xfrm>
        </p:spPr>
      </p:pic>
      <p:pic>
        <p:nvPicPr>
          <p:cNvPr id="6" name="Picture 4" descr="KitsapFm.jpg">
            <a:extLst>
              <a:ext uri="{FF2B5EF4-FFF2-40B4-BE49-F238E27FC236}">
                <a16:creationId xmlns:a16="http://schemas.microsoft.com/office/drawing/2014/main" id="{3B41F3C9-6AA5-8142-973C-8D4899BA40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02230" y="107004"/>
            <a:ext cx="30480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reeform 5">
            <a:extLst>
              <a:ext uri="{FF2B5EF4-FFF2-40B4-BE49-F238E27FC236}">
                <a16:creationId xmlns:a16="http://schemas.microsoft.com/office/drawing/2014/main" id="{7E94B6CB-1E65-3A40-89F6-61D9CE784B92}"/>
              </a:ext>
            </a:extLst>
          </p:cNvPr>
          <p:cNvSpPr>
            <a:spLocks noChangeArrowheads="1"/>
          </p:cNvSpPr>
          <p:nvPr/>
        </p:nvSpPr>
        <p:spPr bwMode="auto">
          <a:xfrm>
            <a:off x="1168130" y="664217"/>
            <a:ext cx="5486400" cy="471487"/>
          </a:xfrm>
          <a:custGeom>
            <a:avLst/>
            <a:gdLst>
              <a:gd name="T0" fmla="*/ 5486400 w 5486400"/>
              <a:gd name="T1" fmla="*/ 284312 h 470730"/>
              <a:gd name="T2" fmla="*/ 5105400 w 5486400"/>
              <a:gd name="T3" fmla="*/ 310081 h 470730"/>
              <a:gd name="T4" fmla="*/ 4762500 w 5486400"/>
              <a:gd name="T5" fmla="*/ 348737 h 470730"/>
              <a:gd name="T6" fmla="*/ 4254500 w 5486400"/>
              <a:gd name="T7" fmla="*/ 361623 h 470730"/>
              <a:gd name="T8" fmla="*/ 4000500 w 5486400"/>
              <a:gd name="T9" fmla="*/ 374506 h 470730"/>
              <a:gd name="T10" fmla="*/ 3937000 w 5486400"/>
              <a:gd name="T11" fmla="*/ 400279 h 470730"/>
              <a:gd name="T12" fmla="*/ 3886200 w 5486400"/>
              <a:gd name="T13" fmla="*/ 413161 h 470730"/>
              <a:gd name="T14" fmla="*/ 3695700 w 5486400"/>
              <a:gd name="T15" fmla="*/ 451816 h 470730"/>
              <a:gd name="T16" fmla="*/ 3568700 w 5486400"/>
              <a:gd name="T17" fmla="*/ 477587 h 470730"/>
              <a:gd name="T18" fmla="*/ 2590800 w 5486400"/>
              <a:gd name="T19" fmla="*/ 464703 h 470730"/>
              <a:gd name="T20" fmla="*/ 2527300 w 5486400"/>
              <a:gd name="T21" fmla="*/ 438932 h 470730"/>
              <a:gd name="T22" fmla="*/ 2311400 w 5486400"/>
              <a:gd name="T23" fmla="*/ 426047 h 470730"/>
              <a:gd name="T24" fmla="*/ 2247900 w 5486400"/>
              <a:gd name="T25" fmla="*/ 413161 h 470730"/>
              <a:gd name="T26" fmla="*/ 2171700 w 5486400"/>
              <a:gd name="T27" fmla="*/ 374506 h 470730"/>
              <a:gd name="T28" fmla="*/ 1854200 w 5486400"/>
              <a:gd name="T29" fmla="*/ 361623 h 470730"/>
              <a:gd name="T30" fmla="*/ 1752600 w 5486400"/>
              <a:gd name="T31" fmla="*/ 348737 h 470730"/>
              <a:gd name="T32" fmla="*/ 1587500 w 5486400"/>
              <a:gd name="T33" fmla="*/ 297197 h 470730"/>
              <a:gd name="T34" fmla="*/ 1524000 w 5486400"/>
              <a:gd name="T35" fmla="*/ 271427 h 470730"/>
              <a:gd name="T36" fmla="*/ 1460500 w 5486400"/>
              <a:gd name="T37" fmla="*/ 232773 h 470730"/>
              <a:gd name="T38" fmla="*/ 1422400 w 5486400"/>
              <a:gd name="T39" fmla="*/ 219887 h 470730"/>
              <a:gd name="T40" fmla="*/ 1333500 w 5486400"/>
              <a:gd name="T41" fmla="*/ 181233 h 470730"/>
              <a:gd name="T42" fmla="*/ 482600 w 5486400"/>
              <a:gd name="T43" fmla="*/ 168347 h 470730"/>
              <a:gd name="T44" fmla="*/ 368300 w 5486400"/>
              <a:gd name="T45" fmla="*/ 116807 h 470730"/>
              <a:gd name="T46" fmla="*/ 330200 w 5486400"/>
              <a:gd name="T47" fmla="*/ 103923 h 470730"/>
              <a:gd name="T48" fmla="*/ 292100 w 5486400"/>
              <a:gd name="T49" fmla="*/ 78151 h 470730"/>
              <a:gd name="T50" fmla="*/ 228600 w 5486400"/>
              <a:gd name="T51" fmla="*/ 65267 h 470730"/>
              <a:gd name="T52" fmla="*/ 177800 w 5486400"/>
              <a:gd name="T53" fmla="*/ 52382 h 470730"/>
              <a:gd name="T54" fmla="*/ 127000 w 5486400"/>
              <a:gd name="T55" fmla="*/ 26612 h 470730"/>
              <a:gd name="T56" fmla="*/ 76200 w 5486400"/>
              <a:gd name="T57" fmla="*/ 13728 h 470730"/>
              <a:gd name="T58" fmla="*/ 0 w 5486400"/>
              <a:gd name="T59" fmla="*/ 839 h 4707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86400"/>
              <a:gd name="T91" fmla="*/ 0 h 470730"/>
              <a:gd name="T92" fmla="*/ 5486400 w 5486400"/>
              <a:gd name="T93" fmla="*/ 470730 h 4707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86400" h="470730">
                <a:moveTo>
                  <a:pt x="5486400" y="280230"/>
                </a:moveTo>
                <a:cubicBezTo>
                  <a:pt x="5359400" y="288697"/>
                  <a:pt x="5232159" y="294106"/>
                  <a:pt x="5105400" y="305630"/>
                </a:cubicBezTo>
                <a:cubicBezTo>
                  <a:pt x="4825563" y="331070"/>
                  <a:pt x="5030989" y="333598"/>
                  <a:pt x="4762500" y="343730"/>
                </a:cubicBezTo>
                <a:cubicBezTo>
                  <a:pt x="4593234" y="350117"/>
                  <a:pt x="4423792" y="350787"/>
                  <a:pt x="4254500" y="356430"/>
                </a:cubicBezTo>
                <a:cubicBezTo>
                  <a:pt x="4169775" y="359254"/>
                  <a:pt x="4085167" y="364897"/>
                  <a:pt x="4000500" y="369130"/>
                </a:cubicBezTo>
                <a:cubicBezTo>
                  <a:pt x="3979333" y="377597"/>
                  <a:pt x="3958627" y="387321"/>
                  <a:pt x="3937000" y="394530"/>
                </a:cubicBezTo>
                <a:cubicBezTo>
                  <a:pt x="3920441" y="400050"/>
                  <a:pt x="3903267" y="403573"/>
                  <a:pt x="3886200" y="407230"/>
                </a:cubicBezTo>
                <a:lnTo>
                  <a:pt x="3695700" y="445330"/>
                </a:lnTo>
                <a:lnTo>
                  <a:pt x="3568700" y="470730"/>
                </a:lnTo>
                <a:cubicBezTo>
                  <a:pt x="3242733" y="466497"/>
                  <a:pt x="2916576" y="469949"/>
                  <a:pt x="2590800" y="458030"/>
                </a:cubicBezTo>
                <a:cubicBezTo>
                  <a:pt x="2568018" y="457197"/>
                  <a:pt x="2549888" y="435710"/>
                  <a:pt x="2527300" y="432630"/>
                </a:cubicBezTo>
                <a:cubicBezTo>
                  <a:pt x="2455870" y="422890"/>
                  <a:pt x="2383367" y="424163"/>
                  <a:pt x="2311400" y="419930"/>
                </a:cubicBezTo>
                <a:cubicBezTo>
                  <a:pt x="2290233" y="415697"/>
                  <a:pt x="2268111" y="414809"/>
                  <a:pt x="2247900" y="407230"/>
                </a:cubicBezTo>
                <a:cubicBezTo>
                  <a:pt x="2203076" y="390421"/>
                  <a:pt x="2220409" y="372609"/>
                  <a:pt x="2171700" y="369130"/>
                </a:cubicBezTo>
                <a:cubicBezTo>
                  <a:pt x="2066051" y="361584"/>
                  <a:pt x="1960033" y="360663"/>
                  <a:pt x="1854200" y="356430"/>
                </a:cubicBezTo>
                <a:cubicBezTo>
                  <a:pt x="1820333" y="352197"/>
                  <a:pt x="1786266" y="349341"/>
                  <a:pt x="1752600" y="343730"/>
                </a:cubicBezTo>
                <a:cubicBezTo>
                  <a:pt x="1711145" y="336821"/>
                  <a:pt x="1607209" y="300814"/>
                  <a:pt x="1587500" y="292930"/>
                </a:cubicBezTo>
                <a:cubicBezTo>
                  <a:pt x="1566333" y="284463"/>
                  <a:pt x="1544390" y="277725"/>
                  <a:pt x="1524000" y="267530"/>
                </a:cubicBezTo>
                <a:cubicBezTo>
                  <a:pt x="1501922" y="256491"/>
                  <a:pt x="1482578" y="240469"/>
                  <a:pt x="1460500" y="229430"/>
                </a:cubicBezTo>
                <a:cubicBezTo>
                  <a:pt x="1448526" y="223443"/>
                  <a:pt x="1434705" y="222003"/>
                  <a:pt x="1422400" y="216730"/>
                </a:cubicBezTo>
                <a:cubicBezTo>
                  <a:pt x="1312546" y="169650"/>
                  <a:pt x="1422851" y="208414"/>
                  <a:pt x="1333500" y="178630"/>
                </a:cubicBezTo>
                <a:cubicBezTo>
                  <a:pt x="969676" y="185127"/>
                  <a:pt x="776791" y="235151"/>
                  <a:pt x="482600" y="165930"/>
                </a:cubicBezTo>
                <a:cubicBezTo>
                  <a:pt x="358822" y="136806"/>
                  <a:pt x="447546" y="154753"/>
                  <a:pt x="368300" y="115130"/>
                </a:cubicBezTo>
                <a:cubicBezTo>
                  <a:pt x="356326" y="109143"/>
                  <a:pt x="342174" y="108417"/>
                  <a:pt x="330200" y="102430"/>
                </a:cubicBezTo>
                <a:cubicBezTo>
                  <a:pt x="316548" y="95604"/>
                  <a:pt x="306392" y="82389"/>
                  <a:pt x="292100" y="77030"/>
                </a:cubicBezTo>
                <a:cubicBezTo>
                  <a:pt x="271889" y="69451"/>
                  <a:pt x="249672" y="69013"/>
                  <a:pt x="228600" y="64330"/>
                </a:cubicBezTo>
                <a:cubicBezTo>
                  <a:pt x="211561" y="60544"/>
                  <a:pt x="194143" y="57759"/>
                  <a:pt x="177800" y="51630"/>
                </a:cubicBezTo>
                <a:cubicBezTo>
                  <a:pt x="160073" y="44983"/>
                  <a:pt x="144727" y="32877"/>
                  <a:pt x="127000" y="26230"/>
                </a:cubicBezTo>
                <a:cubicBezTo>
                  <a:pt x="110657" y="20101"/>
                  <a:pt x="93239" y="17316"/>
                  <a:pt x="76200" y="13530"/>
                </a:cubicBezTo>
                <a:cubicBezTo>
                  <a:pt x="15314" y="0"/>
                  <a:pt x="32959" y="830"/>
                  <a:pt x="0" y="830"/>
                </a:cubicBezTo>
              </a:path>
            </a:pathLst>
          </a:custGeom>
          <a:noFill/>
          <a:ln w="254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 name="Freeform 6">
            <a:extLst>
              <a:ext uri="{FF2B5EF4-FFF2-40B4-BE49-F238E27FC236}">
                <a16:creationId xmlns:a16="http://schemas.microsoft.com/office/drawing/2014/main" id="{59A97088-DB83-1746-9E91-364B1B32AF6A}"/>
              </a:ext>
            </a:extLst>
          </p:cNvPr>
          <p:cNvSpPr>
            <a:spLocks noChangeArrowheads="1"/>
          </p:cNvSpPr>
          <p:nvPr/>
        </p:nvSpPr>
        <p:spPr bwMode="auto">
          <a:xfrm>
            <a:off x="1115742" y="1711967"/>
            <a:ext cx="5564188" cy="198437"/>
          </a:xfrm>
          <a:custGeom>
            <a:avLst/>
            <a:gdLst>
              <a:gd name="T0" fmla="*/ 5565780 w 5563989"/>
              <a:gd name="T1" fmla="*/ 138791 h 197696"/>
              <a:gd name="T2" fmla="*/ 5387926 w 5563989"/>
              <a:gd name="T3" fmla="*/ 99387 h 197696"/>
              <a:gd name="T4" fmla="*/ 5311699 w 5563989"/>
              <a:gd name="T5" fmla="*/ 59981 h 197696"/>
              <a:gd name="T6" fmla="*/ 5273590 w 5563989"/>
              <a:gd name="T7" fmla="*/ 33712 h 197696"/>
              <a:gd name="T8" fmla="*/ 5210063 w 5563989"/>
              <a:gd name="T9" fmla="*/ 20578 h 197696"/>
              <a:gd name="T10" fmla="*/ 4511338 w 5563989"/>
              <a:gd name="T11" fmla="*/ 33712 h 197696"/>
              <a:gd name="T12" fmla="*/ 4397002 w 5563989"/>
              <a:gd name="T13" fmla="*/ 59981 h 197696"/>
              <a:gd name="T14" fmla="*/ 4257257 w 5563989"/>
              <a:gd name="T15" fmla="*/ 73117 h 197696"/>
              <a:gd name="T16" fmla="*/ 4193739 w 5563989"/>
              <a:gd name="T17" fmla="*/ 86252 h 197696"/>
              <a:gd name="T18" fmla="*/ 4155630 w 5563989"/>
              <a:gd name="T19" fmla="*/ 99387 h 197696"/>
              <a:gd name="T20" fmla="*/ 4092103 w 5563989"/>
              <a:gd name="T21" fmla="*/ 112521 h 197696"/>
              <a:gd name="T22" fmla="*/ 3990476 w 5563989"/>
              <a:gd name="T23" fmla="*/ 138791 h 197696"/>
              <a:gd name="T24" fmla="*/ 3888840 w 5563989"/>
              <a:gd name="T25" fmla="*/ 165060 h 197696"/>
              <a:gd name="T26" fmla="*/ 3761804 w 5563989"/>
              <a:gd name="T27" fmla="*/ 191330 h 197696"/>
              <a:gd name="T28" fmla="*/ 3698277 w 5563989"/>
              <a:gd name="T29" fmla="*/ 204467 h 197696"/>
              <a:gd name="T30" fmla="*/ 2897925 w 5563989"/>
              <a:gd name="T31" fmla="*/ 178196 h 197696"/>
              <a:gd name="T32" fmla="*/ 2859807 w 5563989"/>
              <a:gd name="T33" fmla="*/ 165060 h 197696"/>
              <a:gd name="T34" fmla="*/ 2656544 w 5563989"/>
              <a:gd name="T35" fmla="*/ 151927 h 197696"/>
              <a:gd name="T36" fmla="*/ 2605726 w 5563989"/>
              <a:gd name="T37" fmla="*/ 125656 h 197696"/>
              <a:gd name="T38" fmla="*/ 2453281 w 5563989"/>
              <a:gd name="T39" fmla="*/ 99387 h 197696"/>
              <a:gd name="T40" fmla="*/ 2402463 w 5563989"/>
              <a:gd name="T41" fmla="*/ 86252 h 197696"/>
              <a:gd name="T42" fmla="*/ 2046746 w 5563989"/>
              <a:gd name="T43" fmla="*/ 73117 h 197696"/>
              <a:gd name="T44" fmla="*/ 1830774 w 5563989"/>
              <a:gd name="T45" fmla="*/ 99387 h 197696"/>
              <a:gd name="T46" fmla="*/ 1170167 w 5563989"/>
              <a:gd name="T47" fmla="*/ 86252 h 197696"/>
              <a:gd name="T48" fmla="*/ 1132049 w 5563989"/>
              <a:gd name="T49" fmla="*/ 73117 h 197696"/>
              <a:gd name="T50" fmla="*/ 966904 w 5563989"/>
              <a:gd name="T51" fmla="*/ 33712 h 197696"/>
              <a:gd name="T52" fmla="*/ 357106 w 5563989"/>
              <a:gd name="T53" fmla="*/ 59981 h 197696"/>
              <a:gd name="T54" fmla="*/ 52207 w 5563989"/>
              <a:gd name="T55" fmla="*/ 33712 h 197696"/>
              <a:gd name="T56" fmla="*/ 14098 w 5563989"/>
              <a:gd name="T57" fmla="*/ 112521 h 19769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563989"/>
              <a:gd name="T88" fmla="*/ 0 h 197696"/>
              <a:gd name="T89" fmla="*/ 5563989 w 5563989"/>
              <a:gd name="T90" fmla="*/ 197696 h 19769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563989" h="197696">
                <a:moveTo>
                  <a:pt x="5563989" y="134196"/>
                </a:moveTo>
                <a:cubicBezTo>
                  <a:pt x="5504722" y="121496"/>
                  <a:pt x="5436621" y="129718"/>
                  <a:pt x="5386189" y="96096"/>
                </a:cubicBezTo>
                <a:cubicBezTo>
                  <a:pt x="5277000" y="23303"/>
                  <a:pt x="5415149" y="110576"/>
                  <a:pt x="5309989" y="57996"/>
                </a:cubicBezTo>
                <a:cubicBezTo>
                  <a:pt x="5296337" y="51170"/>
                  <a:pt x="5286181" y="37955"/>
                  <a:pt x="5271889" y="32596"/>
                </a:cubicBezTo>
                <a:cubicBezTo>
                  <a:pt x="5251678" y="25017"/>
                  <a:pt x="5229556" y="24129"/>
                  <a:pt x="5208389" y="19896"/>
                </a:cubicBezTo>
                <a:lnTo>
                  <a:pt x="4509889" y="32596"/>
                </a:lnTo>
                <a:cubicBezTo>
                  <a:pt x="4460124" y="34255"/>
                  <a:pt x="4442385" y="51757"/>
                  <a:pt x="4395589" y="57996"/>
                </a:cubicBezTo>
                <a:cubicBezTo>
                  <a:pt x="4349240" y="64176"/>
                  <a:pt x="4302456" y="66463"/>
                  <a:pt x="4255889" y="70696"/>
                </a:cubicBezTo>
                <a:cubicBezTo>
                  <a:pt x="4234722" y="74929"/>
                  <a:pt x="4213330" y="78161"/>
                  <a:pt x="4192389" y="83396"/>
                </a:cubicBezTo>
                <a:cubicBezTo>
                  <a:pt x="4179402" y="86643"/>
                  <a:pt x="4167276" y="92849"/>
                  <a:pt x="4154289" y="96096"/>
                </a:cubicBezTo>
                <a:cubicBezTo>
                  <a:pt x="4133348" y="101331"/>
                  <a:pt x="4111822" y="103942"/>
                  <a:pt x="4090789" y="108796"/>
                </a:cubicBezTo>
                <a:cubicBezTo>
                  <a:pt x="4056774" y="116646"/>
                  <a:pt x="4023056" y="125729"/>
                  <a:pt x="3989189" y="134196"/>
                </a:cubicBezTo>
                <a:cubicBezTo>
                  <a:pt x="3955322" y="142663"/>
                  <a:pt x="3921820" y="152750"/>
                  <a:pt x="3887589" y="159596"/>
                </a:cubicBezTo>
                <a:lnTo>
                  <a:pt x="3760589" y="184996"/>
                </a:lnTo>
                <a:lnTo>
                  <a:pt x="3697089" y="197696"/>
                </a:lnTo>
                <a:cubicBezTo>
                  <a:pt x="3608118" y="195472"/>
                  <a:pt x="3061165" y="184925"/>
                  <a:pt x="2896989" y="172296"/>
                </a:cubicBezTo>
                <a:cubicBezTo>
                  <a:pt x="2883641" y="171269"/>
                  <a:pt x="2872202" y="160997"/>
                  <a:pt x="2858889" y="159596"/>
                </a:cubicBezTo>
                <a:cubicBezTo>
                  <a:pt x="2791396" y="152492"/>
                  <a:pt x="2723422" y="151129"/>
                  <a:pt x="2655689" y="146896"/>
                </a:cubicBezTo>
                <a:cubicBezTo>
                  <a:pt x="2638756" y="138429"/>
                  <a:pt x="2623256" y="126088"/>
                  <a:pt x="2604889" y="121496"/>
                </a:cubicBezTo>
                <a:cubicBezTo>
                  <a:pt x="2554926" y="109005"/>
                  <a:pt x="2502452" y="108587"/>
                  <a:pt x="2452489" y="96096"/>
                </a:cubicBezTo>
                <a:lnTo>
                  <a:pt x="2401689" y="83396"/>
                </a:lnTo>
                <a:cubicBezTo>
                  <a:pt x="2276596" y="0"/>
                  <a:pt x="2370959" y="52132"/>
                  <a:pt x="2046089" y="70696"/>
                </a:cubicBezTo>
                <a:cubicBezTo>
                  <a:pt x="1967696" y="75176"/>
                  <a:pt x="1906049" y="85259"/>
                  <a:pt x="1830189" y="96096"/>
                </a:cubicBezTo>
                <a:lnTo>
                  <a:pt x="1169789" y="83396"/>
                </a:lnTo>
                <a:cubicBezTo>
                  <a:pt x="1156411" y="82910"/>
                  <a:pt x="1144604" y="74218"/>
                  <a:pt x="1131689" y="70696"/>
                </a:cubicBezTo>
                <a:cubicBezTo>
                  <a:pt x="1047442" y="47719"/>
                  <a:pt x="1040641" y="47406"/>
                  <a:pt x="966589" y="32596"/>
                </a:cubicBezTo>
                <a:cubicBezTo>
                  <a:pt x="763389" y="41063"/>
                  <a:pt x="560341" y="54868"/>
                  <a:pt x="356989" y="57996"/>
                </a:cubicBezTo>
                <a:cubicBezTo>
                  <a:pt x="226467" y="60004"/>
                  <a:pt x="164596" y="48654"/>
                  <a:pt x="52189" y="32596"/>
                </a:cubicBezTo>
                <a:cubicBezTo>
                  <a:pt x="0" y="67389"/>
                  <a:pt x="14089" y="42732"/>
                  <a:pt x="14089" y="108796"/>
                </a:cubicBezTo>
              </a:path>
            </a:pathLst>
          </a:custGeom>
          <a:noFill/>
          <a:ln w="254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8">
            <a:extLst>
              <a:ext uri="{FF2B5EF4-FFF2-40B4-BE49-F238E27FC236}">
                <a16:creationId xmlns:a16="http://schemas.microsoft.com/office/drawing/2014/main" id="{F3A768C4-C20A-8448-B292-D9FE46A27B7E}"/>
              </a:ext>
            </a:extLst>
          </p:cNvPr>
          <p:cNvSpPr>
            <a:spLocks noChangeArrowheads="1"/>
          </p:cNvSpPr>
          <p:nvPr/>
        </p:nvSpPr>
        <p:spPr bwMode="auto">
          <a:xfrm>
            <a:off x="7264130" y="1605604"/>
            <a:ext cx="3098800" cy="219075"/>
          </a:xfrm>
          <a:custGeom>
            <a:avLst/>
            <a:gdLst>
              <a:gd name="T0" fmla="*/ 3098800 w 3098800"/>
              <a:gd name="T1" fmla="*/ 174389 h 219547"/>
              <a:gd name="T2" fmla="*/ 2933700 w 3098800"/>
              <a:gd name="T3" fmla="*/ 161933 h 219547"/>
              <a:gd name="T4" fmla="*/ 2844800 w 3098800"/>
              <a:gd name="T5" fmla="*/ 112106 h 219547"/>
              <a:gd name="T6" fmla="*/ 2806700 w 3098800"/>
              <a:gd name="T7" fmla="*/ 99651 h 219547"/>
              <a:gd name="T8" fmla="*/ 2768600 w 3098800"/>
              <a:gd name="T9" fmla="*/ 74739 h 219547"/>
              <a:gd name="T10" fmla="*/ 2692400 w 3098800"/>
              <a:gd name="T11" fmla="*/ 49825 h 219547"/>
              <a:gd name="T12" fmla="*/ 2654300 w 3098800"/>
              <a:gd name="T13" fmla="*/ 37368 h 219547"/>
              <a:gd name="T14" fmla="*/ 2578100 w 3098800"/>
              <a:gd name="T15" fmla="*/ 24913 h 219547"/>
              <a:gd name="T16" fmla="*/ 2171700 w 3098800"/>
              <a:gd name="T17" fmla="*/ 0 h 219547"/>
              <a:gd name="T18" fmla="*/ 1524000 w 3098800"/>
              <a:gd name="T19" fmla="*/ 12457 h 219547"/>
              <a:gd name="T20" fmla="*/ 1409700 w 3098800"/>
              <a:gd name="T21" fmla="*/ 24913 h 219547"/>
              <a:gd name="T22" fmla="*/ 1308100 w 3098800"/>
              <a:gd name="T23" fmla="*/ 49825 h 219547"/>
              <a:gd name="T24" fmla="*/ 1219200 w 3098800"/>
              <a:gd name="T25" fmla="*/ 74739 h 219547"/>
              <a:gd name="T26" fmla="*/ 1181100 w 3098800"/>
              <a:gd name="T27" fmla="*/ 99651 h 219547"/>
              <a:gd name="T28" fmla="*/ 1079500 w 3098800"/>
              <a:gd name="T29" fmla="*/ 124564 h 219547"/>
              <a:gd name="T30" fmla="*/ 1041400 w 3098800"/>
              <a:gd name="T31" fmla="*/ 149476 h 219547"/>
              <a:gd name="T32" fmla="*/ 736600 w 3098800"/>
              <a:gd name="T33" fmla="*/ 174389 h 219547"/>
              <a:gd name="T34" fmla="*/ 368300 w 3098800"/>
              <a:gd name="T35" fmla="*/ 199303 h 219547"/>
              <a:gd name="T36" fmla="*/ 317500 w 3098800"/>
              <a:gd name="T37" fmla="*/ 211760 h 219547"/>
              <a:gd name="T38" fmla="*/ 0 w 3098800"/>
              <a:gd name="T39" fmla="*/ 211760 h 2195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98800"/>
              <a:gd name="T61" fmla="*/ 0 h 219547"/>
              <a:gd name="T62" fmla="*/ 3098800 w 3098800"/>
              <a:gd name="T63" fmla="*/ 219547 h 2195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98800" h="219547">
                <a:moveTo>
                  <a:pt x="3098800" y="177800"/>
                </a:moveTo>
                <a:cubicBezTo>
                  <a:pt x="3043767" y="173567"/>
                  <a:pt x="2988056" y="174692"/>
                  <a:pt x="2933700" y="165100"/>
                </a:cubicBezTo>
                <a:cubicBezTo>
                  <a:pt x="2899290" y="159028"/>
                  <a:pt x="2874432" y="129116"/>
                  <a:pt x="2844800" y="114300"/>
                </a:cubicBezTo>
                <a:cubicBezTo>
                  <a:pt x="2832826" y="108313"/>
                  <a:pt x="2818674" y="107587"/>
                  <a:pt x="2806700" y="101600"/>
                </a:cubicBezTo>
                <a:cubicBezTo>
                  <a:pt x="2793048" y="94774"/>
                  <a:pt x="2782548" y="82399"/>
                  <a:pt x="2768600" y="76200"/>
                </a:cubicBezTo>
                <a:cubicBezTo>
                  <a:pt x="2744134" y="65326"/>
                  <a:pt x="2717800" y="59267"/>
                  <a:pt x="2692400" y="50800"/>
                </a:cubicBezTo>
                <a:cubicBezTo>
                  <a:pt x="2679700" y="46567"/>
                  <a:pt x="2667505" y="40301"/>
                  <a:pt x="2654300" y="38100"/>
                </a:cubicBezTo>
                <a:cubicBezTo>
                  <a:pt x="2628900" y="33867"/>
                  <a:pt x="2603693" y="28244"/>
                  <a:pt x="2578100" y="25400"/>
                </a:cubicBezTo>
                <a:cubicBezTo>
                  <a:pt x="2448893" y="11044"/>
                  <a:pt x="2297555" y="6293"/>
                  <a:pt x="2171700" y="0"/>
                </a:cubicBezTo>
                <a:lnTo>
                  <a:pt x="1524000" y="12700"/>
                </a:lnTo>
                <a:cubicBezTo>
                  <a:pt x="1485687" y="13977"/>
                  <a:pt x="1447451" y="18738"/>
                  <a:pt x="1409700" y="25400"/>
                </a:cubicBezTo>
                <a:cubicBezTo>
                  <a:pt x="1375322" y="31467"/>
                  <a:pt x="1341967" y="42333"/>
                  <a:pt x="1308100" y="50800"/>
                </a:cubicBezTo>
                <a:cubicBezTo>
                  <a:pt x="1291824" y="54869"/>
                  <a:pt x="1237420" y="67090"/>
                  <a:pt x="1219200" y="76200"/>
                </a:cubicBezTo>
                <a:cubicBezTo>
                  <a:pt x="1205548" y="83026"/>
                  <a:pt x="1195445" y="96384"/>
                  <a:pt x="1181100" y="101600"/>
                </a:cubicBezTo>
                <a:cubicBezTo>
                  <a:pt x="1148293" y="113530"/>
                  <a:pt x="1079500" y="127000"/>
                  <a:pt x="1079500" y="127000"/>
                </a:cubicBezTo>
                <a:cubicBezTo>
                  <a:pt x="1066800" y="135467"/>
                  <a:pt x="1056126" y="148384"/>
                  <a:pt x="1041400" y="152400"/>
                </a:cubicBezTo>
                <a:cubicBezTo>
                  <a:pt x="991174" y="166098"/>
                  <a:pt x="737806" y="177725"/>
                  <a:pt x="736600" y="177800"/>
                </a:cubicBezTo>
                <a:cubicBezTo>
                  <a:pt x="536519" y="211147"/>
                  <a:pt x="791147" y="171878"/>
                  <a:pt x="368300" y="203200"/>
                </a:cubicBezTo>
                <a:cubicBezTo>
                  <a:pt x="350893" y="204489"/>
                  <a:pt x="334944" y="215298"/>
                  <a:pt x="317500" y="215900"/>
                </a:cubicBezTo>
                <a:cubicBezTo>
                  <a:pt x="211730" y="219547"/>
                  <a:pt x="105833" y="215900"/>
                  <a:pt x="0" y="215900"/>
                </a:cubicBezTo>
              </a:path>
            </a:pathLst>
          </a:custGeom>
          <a:noFill/>
          <a:ln w="254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TextBox 9">
            <a:extLst>
              <a:ext uri="{FF2B5EF4-FFF2-40B4-BE49-F238E27FC236}">
                <a16:creationId xmlns:a16="http://schemas.microsoft.com/office/drawing/2014/main" id="{C377168F-6E95-C045-8ADD-CE0155FB395B}"/>
              </a:ext>
            </a:extLst>
          </p:cNvPr>
          <p:cNvSpPr txBox="1">
            <a:spLocks noChangeArrowheads="1"/>
          </p:cNvSpPr>
          <p:nvPr/>
        </p:nvSpPr>
        <p:spPr bwMode="auto">
          <a:xfrm>
            <a:off x="2196830" y="1250004"/>
            <a:ext cx="33528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a:solidFill>
                  <a:srgbClr val="FFFFFF"/>
                </a:solidFill>
              </a:rPr>
              <a:t>Lacustrine Clays (Lawton Fm)</a:t>
            </a:r>
          </a:p>
        </p:txBody>
      </p:sp>
      <p:sp>
        <p:nvSpPr>
          <p:cNvPr id="11" name="TextBox 10">
            <a:extLst>
              <a:ext uri="{FF2B5EF4-FFF2-40B4-BE49-F238E27FC236}">
                <a16:creationId xmlns:a16="http://schemas.microsoft.com/office/drawing/2014/main" id="{F3DD06A7-6939-F24D-A3BA-56E9B0B433E6}"/>
              </a:ext>
            </a:extLst>
          </p:cNvPr>
          <p:cNvSpPr txBox="1">
            <a:spLocks noChangeArrowheads="1"/>
          </p:cNvSpPr>
          <p:nvPr/>
        </p:nvSpPr>
        <p:spPr bwMode="auto">
          <a:xfrm>
            <a:off x="1968230" y="1935804"/>
            <a:ext cx="51816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dirty="0">
                <a:solidFill>
                  <a:srgbClr val="FFFFFF"/>
                </a:solidFill>
              </a:rPr>
              <a:t>Non-glacial Alluvium (buried under landslide debris)</a:t>
            </a:r>
          </a:p>
        </p:txBody>
      </p:sp>
      <p:sp>
        <p:nvSpPr>
          <p:cNvPr id="12" name="TextBox 11">
            <a:extLst>
              <a:ext uri="{FF2B5EF4-FFF2-40B4-BE49-F238E27FC236}">
                <a16:creationId xmlns:a16="http://schemas.microsoft.com/office/drawing/2014/main" id="{4BB74134-8868-DB40-AB36-1C4174A22B40}"/>
              </a:ext>
            </a:extLst>
          </p:cNvPr>
          <p:cNvSpPr txBox="1">
            <a:spLocks noChangeArrowheads="1"/>
          </p:cNvSpPr>
          <p:nvPr/>
        </p:nvSpPr>
        <p:spPr bwMode="auto">
          <a:xfrm>
            <a:off x="7302230" y="2240604"/>
            <a:ext cx="3352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FEFFFC"/>
                </a:solidFill>
              </a:rPr>
              <a:t>Non-glacial Alluvium (Kitsap </a:t>
            </a:r>
            <a:r>
              <a:rPr lang="en-US" altLang="en-US" dirty="0" err="1">
                <a:solidFill>
                  <a:srgbClr val="FEFFFC"/>
                </a:solidFill>
              </a:rPr>
              <a:t>Fm</a:t>
            </a:r>
            <a:r>
              <a:rPr lang="en-US" altLang="en-US" dirty="0">
                <a:solidFill>
                  <a:srgbClr val="FEFFFC"/>
                </a:solidFill>
              </a:rPr>
              <a:t>) </a:t>
            </a:r>
          </a:p>
        </p:txBody>
      </p:sp>
      <p:sp>
        <p:nvSpPr>
          <p:cNvPr id="13" name="TextBox 12">
            <a:extLst>
              <a:ext uri="{FF2B5EF4-FFF2-40B4-BE49-F238E27FC236}">
                <a16:creationId xmlns:a16="http://schemas.microsoft.com/office/drawing/2014/main" id="{88AA46B7-42CB-A245-8C1A-C96272C93975}"/>
              </a:ext>
            </a:extLst>
          </p:cNvPr>
          <p:cNvSpPr txBox="1">
            <a:spLocks noChangeArrowheads="1"/>
          </p:cNvSpPr>
          <p:nvPr/>
        </p:nvSpPr>
        <p:spPr bwMode="auto">
          <a:xfrm>
            <a:off x="2349230" y="488004"/>
            <a:ext cx="33528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a:solidFill>
                  <a:srgbClr val="FFFFFF"/>
                </a:solidFill>
              </a:rPr>
              <a:t>Advance Outwash (Esperance Fm)</a:t>
            </a:r>
          </a:p>
        </p:txBody>
      </p:sp>
      <p:sp>
        <p:nvSpPr>
          <p:cNvPr id="14" name="TextBox 14">
            <a:extLst>
              <a:ext uri="{FF2B5EF4-FFF2-40B4-BE49-F238E27FC236}">
                <a16:creationId xmlns:a16="http://schemas.microsoft.com/office/drawing/2014/main" id="{435D2AE8-0520-5546-A73E-C84099B8BF69}"/>
              </a:ext>
            </a:extLst>
          </p:cNvPr>
          <p:cNvSpPr txBox="1">
            <a:spLocks noChangeArrowheads="1"/>
          </p:cNvSpPr>
          <p:nvPr/>
        </p:nvSpPr>
        <p:spPr bwMode="auto">
          <a:xfrm>
            <a:off x="496110" y="4298004"/>
            <a:ext cx="1148836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baseline="0" dirty="0"/>
              <a:t>The advance sequence of the Vashon Glaciation is well-preserved in the landslide exposures in Discovery Park, Seattle. </a:t>
            </a:r>
          </a:p>
          <a:p>
            <a:endParaRPr lang="en-US" altLang="en-US" baseline="0" dirty="0"/>
          </a:p>
          <a:p>
            <a:r>
              <a:rPr lang="en-US" altLang="en-US" baseline="0" dirty="0"/>
              <a:t>Note that the impermeable Lawton Clay forms a perched aquiclude beneath the permeable Esperance outwash sands.  Saturation and increased pore pressure with the outwash sands occurs directly above this contact.    </a:t>
            </a:r>
            <a:endParaRPr lang="en-US" altLang="en-US" dirty="0"/>
          </a:p>
        </p:txBody>
      </p:sp>
    </p:spTree>
    <p:extLst>
      <p:ext uri="{BB962C8B-B14F-4D97-AF65-F5344CB8AC3E}">
        <p14:creationId xmlns:p14="http://schemas.microsoft.com/office/powerpoint/2010/main" val="1281110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3">
            <a:extLst>
              <a:ext uri="{FF2B5EF4-FFF2-40B4-BE49-F238E27FC236}">
                <a16:creationId xmlns:a16="http://schemas.microsoft.com/office/drawing/2014/main" id="{9614F292-27C6-6D40-9844-993C204A2A89}"/>
              </a:ext>
            </a:extLst>
          </p:cNvPr>
          <p:cNvSpPr txBox="1">
            <a:spLocks noChangeArrowheads="1"/>
          </p:cNvSpPr>
          <p:nvPr/>
        </p:nvSpPr>
        <p:spPr bwMode="auto">
          <a:xfrm>
            <a:off x="1449420" y="428016"/>
            <a:ext cx="9815209"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3200" baseline="0" dirty="0"/>
              <a:t>Common Types of Mass wasting Processes on Seattle Slopes</a:t>
            </a:r>
          </a:p>
          <a:p>
            <a:endParaRPr lang="en-US" altLang="en-US" baseline="0" dirty="0"/>
          </a:p>
          <a:p>
            <a:pPr>
              <a:buFontTx/>
              <a:buAutoNum type="arabicPeriod"/>
            </a:pPr>
            <a:r>
              <a:rPr lang="en-US" altLang="en-US" baseline="0" dirty="0"/>
              <a:t>Creep</a:t>
            </a:r>
          </a:p>
          <a:p>
            <a:pPr>
              <a:buFontTx/>
              <a:buAutoNum type="arabicPeriod"/>
            </a:pPr>
            <a:endParaRPr lang="en-US" altLang="en-US" baseline="0" dirty="0"/>
          </a:p>
          <a:p>
            <a:r>
              <a:rPr lang="en-US" altLang="en-US" baseline="0" dirty="0"/>
              <a:t>2.  Raveling of unconsolidated sediment</a:t>
            </a:r>
          </a:p>
          <a:p>
            <a:endParaRPr lang="en-US" altLang="en-US" baseline="0" dirty="0"/>
          </a:p>
          <a:p>
            <a:r>
              <a:rPr lang="en-US" altLang="en-US" baseline="0" dirty="0"/>
              <a:t>3.  Shallow-seated colluvial landslides or debris avalanches</a:t>
            </a:r>
          </a:p>
          <a:p>
            <a:endParaRPr lang="en-US" altLang="en-US" baseline="0" dirty="0"/>
          </a:p>
          <a:p>
            <a:r>
              <a:rPr lang="en-US" altLang="en-US" baseline="0" dirty="0"/>
              <a:t>4.  Rotational landslides</a:t>
            </a:r>
          </a:p>
          <a:p>
            <a:endParaRPr lang="en-US" altLang="en-US" baseline="0" dirty="0"/>
          </a:p>
          <a:p>
            <a:r>
              <a:rPr lang="en-US" altLang="en-US" baseline="0" dirty="0"/>
              <a:t>5.  Block failure (topple or fall)</a:t>
            </a:r>
          </a:p>
          <a:p>
            <a:endParaRPr lang="en-US" altLang="en-US" baseline="0" dirty="0"/>
          </a:p>
          <a:p>
            <a:r>
              <a:rPr lang="en-US" altLang="en-US" baseline="0" dirty="0"/>
              <a:t>6.  Large-rotational landslide complexes  </a:t>
            </a:r>
            <a:endParaRPr lang="en-US" altLang="en-US" dirty="0"/>
          </a:p>
        </p:txBody>
      </p:sp>
    </p:spTree>
    <p:extLst>
      <p:ext uri="{BB962C8B-B14F-4D97-AF65-F5344CB8AC3E}">
        <p14:creationId xmlns:p14="http://schemas.microsoft.com/office/powerpoint/2010/main" val="77881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D92D1C-4CCC-FA41-83BB-4AAC868C78D9}"/>
              </a:ext>
            </a:extLst>
          </p:cNvPr>
          <p:cNvSpPr txBox="1"/>
          <p:nvPr/>
        </p:nvSpPr>
        <p:spPr>
          <a:xfrm>
            <a:off x="3520088" y="187138"/>
            <a:ext cx="4531177" cy="1200329"/>
          </a:xfrm>
          <a:prstGeom prst="rect">
            <a:avLst/>
          </a:prstGeom>
          <a:noFill/>
        </p:spPr>
        <p:txBody>
          <a:bodyPr wrap="none" rtlCol="0">
            <a:spAutoFit/>
          </a:bodyPr>
          <a:lstStyle/>
          <a:p>
            <a:pPr algn="ctr"/>
            <a:r>
              <a:rPr lang="en-US" sz="3600" u="sng" dirty="0"/>
              <a:t>In class exercise:</a:t>
            </a:r>
          </a:p>
          <a:p>
            <a:pPr algn="ctr"/>
            <a:r>
              <a:rPr lang="en-US" sz="3600" u="sng" dirty="0"/>
              <a:t>Unstable Seattle Slopes</a:t>
            </a:r>
          </a:p>
        </p:txBody>
      </p:sp>
      <p:pic>
        <p:nvPicPr>
          <p:cNvPr id="5" name="Picture 4">
            <a:extLst>
              <a:ext uri="{FF2B5EF4-FFF2-40B4-BE49-F238E27FC236}">
                <a16:creationId xmlns:a16="http://schemas.microsoft.com/office/drawing/2014/main" id="{5F11045F-D9A1-8D47-A294-324DEA23E793}"/>
              </a:ext>
            </a:extLst>
          </p:cNvPr>
          <p:cNvPicPr>
            <a:picLocks noChangeAspect="1"/>
          </p:cNvPicPr>
          <p:nvPr/>
        </p:nvPicPr>
        <p:blipFill>
          <a:blip r:embed="rId2"/>
          <a:stretch>
            <a:fillRect/>
          </a:stretch>
        </p:blipFill>
        <p:spPr>
          <a:xfrm>
            <a:off x="3049350" y="1637084"/>
            <a:ext cx="6039588" cy="4855829"/>
          </a:xfrm>
          <a:prstGeom prst="rect">
            <a:avLst/>
          </a:prstGeom>
        </p:spPr>
      </p:pic>
      <p:sp>
        <p:nvSpPr>
          <p:cNvPr id="6" name="TextBox 5">
            <a:extLst>
              <a:ext uri="{FF2B5EF4-FFF2-40B4-BE49-F238E27FC236}">
                <a16:creationId xmlns:a16="http://schemas.microsoft.com/office/drawing/2014/main" id="{2BDC5380-2CDA-DB40-92BB-0552AA20257D}"/>
              </a:ext>
            </a:extLst>
          </p:cNvPr>
          <p:cNvSpPr txBox="1"/>
          <p:nvPr/>
        </p:nvSpPr>
        <p:spPr>
          <a:xfrm>
            <a:off x="9002660" y="6169747"/>
            <a:ext cx="2541786" cy="646331"/>
          </a:xfrm>
          <a:prstGeom prst="rect">
            <a:avLst/>
          </a:prstGeom>
          <a:noFill/>
        </p:spPr>
        <p:txBody>
          <a:bodyPr wrap="none" rtlCol="0">
            <a:spAutoFit/>
          </a:bodyPr>
          <a:lstStyle/>
          <a:p>
            <a:r>
              <a:rPr lang="en-US" dirty="0"/>
              <a:t>Image c/o Kathy Troost</a:t>
            </a:r>
          </a:p>
          <a:p>
            <a:r>
              <a:rPr lang="en-US" dirty="0"/>
              <a:t>University of Washington</a:t>
            </a:r>
          </a:p>
        </p:txBody>
      </p:sp>
    </p:spTree>
    <p:extLst>
      <p:ext uri="{BB962C8B-B14F-4D97-AF65-F5344CB8AC3E}">
        <p14:creationId xmlns:p14="http://schemas.microsoft.com/office/powerpoint/2010/main" val="4286638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Shot 2014-05-14 at 12.39.47 PM.png">
            <a:extLst>
              <a:ext uri="{FF2B5EF4-FFF2-40B4-BE49-F238E27FC236}">
                <a16:creationId xmlns:a16="http://schemas.microsoft.com/office/drawing/2014/main" id="{B00E9339-B011-1D41-9275-245217698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4376" y="99136"/>
            <a:ext cx="6964940" cy="1464918"/>
          </a:xfrm>
          <a:prstGeom prst="rect">
            <a:avLst/>
          </a:prstGeom>
        </p:spPr>
      </p:pic>
      <p:pic>
        <p:nvPicPr>
          <p:cNvPr id="9" name="Picture 8" descr="Screen Shot 2014-05-14 at 12.42.11 PM.png">
            <a:extLst>
              <a:ext uri="{FF2B5EF4-FFF2-40B4-BE49-F238E27FC236}">
                <a16:creationId xmlns:a16="http://schemas.microsoft.com/office/drawing/2014/main" id="{3414C36E-865A-4A48-A696-A55596FDF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9235" y="3968440"/>
            <a:ext cx="2408522" cy="2637905"/>
          </a:xfrm>
          <a:prstGeom prst="rect">
            <a:avLst/>
          </a:prstGeom>
        </p:spPr>
      </p:pic>
      <p:pic>
        <p:nvPicPr>
          <p:cNvPr id="10" name="Picture 9" descr="Screen Shot 2014-05-14 at 12.42.07 PM.png">
            <a:extLst>
              <a:ext uri="{FF2B5EF4-FFF2-40B4-BE49-F238E27FC236}">
                <a16:creationId xmlns:a16="http://schemas.microsoft.com/office/drawing/2014/main" id="{64510ADC-6564-7048-80B3-6AD84D5C2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9235" y="1671502"/>
            <a:ext cx="2269219" cy="2189490"/>
          </a:xfrm>
          <a:prstGeom prst="rect">
            <a:avLst/>
          </a:prstGeom>
        </p:spPr>
      </p:pic>
      <p:sp>
        <p:nvSpPr>
          <p:cNvPr id="11" name="TextBox 10">
            <a:extLst>
              <a:ext uri="{FF2B5EF4-FFF2-40B4-BE49-F238E27FC236}">
                <a16:creationId xmlns:a16="http://schemas.microsoft.com/office/drawing/2014/main" id="{394647FB-2E53-B746-A64A-99507A59D262}"/>
              </a:ext>
            </a:extLst>
          </p:cNvPr>
          <p:cNvSpPr txBox="1"/>
          <p:nvPr/>
        </p:nvSpPr>
        <p:spPr>
          <a:xfrm>
            <a:off x="301558" y="462263"/>
            <a:ext cx="3638144" cy="1077218"/>
          </a:xfrm>
          <a:prstGeom prst="rect">
            <a:avLst/>
          </a:prstGeom>
          <a:noFill/>
        </p:spPr>
        <p:txBody>
          <a:bodyPr wrap="square" rtlCol="0">
            <a:spAutoFit/>
          </a:bodyPr>
          <a:lstStyle/>
          <a:p>
            <a:r>
              <a:rPr lang="en-US" sz="3200" dirty="0"/>
              <a:t>Useful Links &amp; References:</a:t>
            </a:r>
          </a:p>
        </p:txBody>
      </p:sp>
      <p:pic>
        <p:nvPicPr>
          <p:cNvPr id="12" name="Picture 11" descr="Screen Shot 2014-05-14 at 12.12.50 PM.png">
            <a:extLst>
              <a:ext uri="{FF2B5EF4-FFF2-40B4-BE49-F238E27FC236}">
                <a16:creationId xmlns:a16="http://schemas.microsoft.com/office/drawing/2014/main" id="{3C5F7453-3017-BA4C-9215-906B3AD3F1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4994" y="2217906"/>
            <a:ext cx="3368199" cy="4152500"/>
          </a:xfrm>
          <a:prstGeom prst="rect">
            <a:avLst/>
          </a:prstGeom>
        </p:spPr>
      </p:pic>
      <p:pic>
        <p:nvPicPr>
          <p:cNvPr id="13" name="Picture 12" descr="Screen Shot 2014-05-14 at 12.20.57 PM.png">
            <a:extLst>
              <a:ext uri="{FF2B5EF4-FFF2-40B4-BE49-F238E27FC236}">
                <a16:creationId xmlns:a16="http://schemas.microsoft.com/office/drawing/2014/main" id="{5361A575-B1D9-DF48-B630-3AC1748723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5342" y="2160429"/>
            <a:ext cx="3305611" cy="4209977"/>
          </a:xfrm>
          <a:prstGeom prst="rect">
            <a:avLst/>
          </a:prstGeom>
        </p:spPr>
      </p:pic>
      <p:sp>
        <p:nvSpPr>
          <p:cNvPr id="14" name="TextBox 13">
            <a:extLst>
              <a:ext uri="{FF2B5EF4-FFF2-40B4-BE49-F238E27FC236}">
                <a16:creationId xmlns:a16="http://schemas.microsoft.com/office/drawing/2014/main" id="{5FC51288-DD1A-314B-99F5-F0B1B762AB49}"/>
              </a:ext>
            </a:extLst>
          </p:cNvPr>
          <p:cNvSpPr txBox="1"/>
          <p:nvPr/>
        </p:nvSpPr>
        <p:spPr>
          <a:xfrm>
            <a:off x="5682773" y="6421679"/>
            <a:ext cx="1438214" cy="369332"/>
          </a:xfrm>
          <a:prstGeom prst="rect">
            <a:avLst/>
          </a:prstGeom>
          <a:noFill/>
        </p:spPr>
        <p:txBody>
          <a:bodyPr wrap="none" rtlCol="0">
            <a:spAutoFit/>
          </a:bodyPr>
          <a:lstStyle/>
          <a:p>
            <a:r>
              <a:rPr lang="en-US" dirty="0"/>
              <a:t>Schulz (2007)</a:t>
            </a:r>
          </a:p>
        </p:txBody>
      </p:sp>
      <p:sp>
        <p:nvSpPr>
          <p:cNvPr id="15" name="TextBox 14">
            <a:extLst>
              <a:ext uri="{FF2B5EF4-FFF2-40B4-BE49-F238E27FC236}">
                <a16:creationId xmlns:a16="http://schemas.microsoft.com/office/drawing/2014/main" id="{2FA0275C-0BA5-5F4A-BA1A-A7D44D3369CD}"/>
              </a:ext>
            </a:extLst>
          </p:cNvPr>
          <p:cNvSpPr txBox="1"/>
          <p:nvPr/>
        </p:nvSpPr>
        <p:spPr>
          <a:xfrm>
            <a:off x="10961831" y="6461193"/>
            <a:ext cx="689612" cy="369332"/>
          </a:xfrm>
          <a:prstGeom prst="rect">
            <a:avLst/>
          </a:prstGeom>
          <a:noFill/>
        </p:spPr>
        <p:txBody>
          <a:bodyPr wrap="none" rtlCol="0">
            <a:spAutoFit/>
          </a:bodyPr>
          <a:lstStyle/>
          <a:p>
            <a:r>
              <a:rPr lang="en-US" dirty="0"/>
              <a:t>USGS</a:t>
            </a:r>
          </a:p>
        </p:txBody>
      </p:sp>
      <p:sp>
        <p:nvSpPr>
          <p:cNvPr id="16" name="Title 1">
            <a:extLst>
              <a:ext uri="{FF2B5EF4-FFF2-40B4-BE49-F238E27FC236}">
                <a16:creationId xmlns:a16="http://schemas.microsoft.com/office/drawing/2014/main" id="{009AD8B1-38B0-EE4A-80FB-57DFDB4B9062}"/>
              </a:ext>
            </a:extLst>
          </p:cNvPr>
          <p:cNvSpPr txBox="1">
            <a:spLocks/>
          </p:cNvSpPr>
          <p:nvPr/>
        </p:nvSpPr>
        <p:spPr>
          <a:xfrm>
            <a:off x="0" y="2545862"/>
            <a:ext cx="2977632" cy="77086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4000" dirty="0">
              <a:solidFill>
                <a:srgbClr val="000000"/>
              </a:solidFill>
            </a:endParaRPr>
          </a:p>
          <a:p>
            <a:r>
              <a:rPr lang="en-US" sz="2400" b="1" dirty="0">
                <a:solidFill>
                  <a:srgbClr val="000000"/>
                </a:solidFill>
                <a:latin typeface="+mn-lt"/>
              </a:rPr>
              <a:t>https://www.seattle.gov/emergency-management/hazards/landslides</a:t>
            </a:r>
          </a:p>
          <a:p>
            <a:endParaRPr lang="en-US" sz="2400" b="1" dirty="0">
              <a:solidFill>
                <a:srgbClr val="000000"/>
              </a:solidFill>
              <a:latin typeface="+mn-lt"/>
            </a:endParaRPr>
          </a:p>
        </p:txBody>
      </p:sp>
      <p:sp>
        <p:nvSpPr>
          <p:cNvPr id="17" name="Title 1">
            <a:extLst>
              <a:ext uri="{FF2B5EF4-FFF2-40B4-BE49-F238E27FC236}">
                <a16:creationId xmlns:a16="http://schemas.microsoft.com/office/drawing/2014/main" id="{68522638-9C34-2142-B189-007BDA601925}"/>
              </a:ext>
            </a:extLst>
          </p:cNvPr>
          <p:cNvSpPr txBox="1">
            <a:spLocks/>
          </p:cNvSpPr>
          <p:nvPr/>
        </p:nvSpPr>
        <p:spPr>
          <a:xfrm>
            <a:off x="-2583453" y="4072700"/>
            <a:ext cx="8563428" cy="77086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1800" dirty="0">
              <a:solidFill>
                <a:srgbClr val="000000"/>
              </a:solidFill>
              <a:latin typeface="Calibri" panose="020F0502020204030204" pitchFamily="34" charset="0"/>
              <a:cs typeface="Calibri" panose="020F0502020204030204" pitchFamily="34" charset="0"/>
            </a:endParaRPr>
          </a:p>
          <a:p>
            <a:endParaRPr lang="en-US" sz="1800" b="1" dirty="0">
              <a:solidFill>
                <a:srgbClr val="000000"/>
              </a:solidFill>
              <a:latin typeface="Calibri" panose="020F0502020204030204" pitchFamily="34" charset="0"/>
              <a:cs typeface="Calibri" panose="020F0502020204030204" pitchFamily="34" charset="0"/>
            </a:endParaRPr>
          </a:p>
          <a:p>
            <a:r>
              <a:rPr lang="en-US" sz="1800" b="1" dirty="0" err="1">
                <a:solidFill>
                  <a:srgbClr val="000000"/>
                </a:solidFill>
                <a:latin typeface="Calibri" panose="020F0502020204030204" pitchFamily="34" charset="0"/>
                <a:cs typeface="Calibri" panose="020F0502020204030204" pitchFamily="34" charset="0"/>
              </a:rPr>
              <a:t>Schulz_seattle_lidar.pdf</a:t>
            </a:r>
            <a:endParaRPr lang="en-US" sz="1800" b="1" dirty="0">
              <a:solidFill>
                <a:srgbClr val="000000"/>
              </a:solidFill>
              <a:latin typeface="Calibri" panose="020F0502020204030204" pitchFamily="34" charset="0"/>
              <a:cs typeface="Calibri" panose="020F0502020204030204" pitchFamily="34" charset="0"/>
            </a:endParaRPr>
          </a:p>
          <a:p>
            <a:r>
              <a:rPr lang="en-US" sz="1800" b="1" dirty="0" err="1">
                <a:solidFill>
                  <a:srgbClr val="000000"/>
                </a:solidFill>
                <a:latin typeface="Calibri" panose="020F0502020204030204" pitchFamily="34" charset="0"/>
                <a:cs typeface="Calibri" panose="020F0502020204030204" pitchFamily="34" charset="0"/>
              </a:rPr>
              <a:t>Seattle_landslides_study.pdf</a:t>
            </a:r>
            <a:endParaRPr lang="en-US" sz="1800" b="1" dirty="0">
              <a:solidFill>
                <a:srgbClr val="000000"/>
              </a:solidFill>
              <a:latin typeface="Calibri" panose="020F0502020204030204" pitchFamily="34" charset="0"/>
              <a:cs typeface="Calibri" panose="020F0502020204030204" pitchFamily="34" charset="0"/>
            </a:endParaRPr>
          </a:p>
          <a:p>
            <a:r>
              <a:rPr lang="en-US" sz="1800" b="1" dirty="0" err="1">
                <a:solidFill>
                  <a:srgbClr val="000000"/>
                </a:solidFill>
                <a:latin typeface="Calibri" panose="020F0502020204030204" pitchFamily="34" charset="0"/>
                <a:cs typeface="Calibri" panose="020F0502020204030204" pitchFamily="34" charset="0"/>
              </a:rPr>
              <a:t>USGS_Seattle_slides_factsheet.pdf</a:t>
            </a:r>
            <a:endParaRPr lang="en-US" sz="1800" b="1"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4538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AF3AF73-7E2F-4B49-9298-5427860B00E4}"/>
              </a:ext>
            </a:extLst>
          </p:cNvPr>
          <p:cNvSpPr>
            <a:spLocks noGrp="1"/>
          </p:cNvSpPr>
          <p:nvPr>
            <p:ph type="title"/>
          </p:nvPr>
        </p:nvSpPr>
        <p:spPr>
          <a:xfrm>
            <a:off x="422275" y="0"/>
            <a:ext cx="8229600" cy="1143000"/>
          </a:xfrm>
        </p:spPr>
        <p:txBody>
          <a:bodyPr/>
          <a:lstStyle/>
          <a:p>
            <a:pPr eaLnBrk="1" hangingPunct="1"/>
            <a:r>
              <a:rPr lang="en-US" altLang="en-US" sz="3600" dirty="0">
                <a:ea typeface="ＭＳ Ｐゴシック" panose="020B0600070205080204" pitchFamily="34" charset="-128"/>
              </a:rPr>
              <a:t>Seattle is full of landslides</a:t>
            </a:r>
          </a:p>
        </p:txBody>
      </p:sp>
      <p:pic>
        <p:nvPicPr>
          <p:cNvPr id="6" name="Picture 5">
            <a:extLst>
              <a:ext uri="{FF2B5EF4-FFF2-40B4-BE49-F238E27FC236}">
                <a16:creationId xmlns:a16="http://schemas.microsoft.com/office/drawing/2014/main" id="{593DFE21-C139-2C4B-B7EA-96EDB17CC958}"/>
              </a:ext>
            </a:extLst>
          </p:cNvPr>
          <p:cNvPicPr>
            <a:picLocks noChangeAspect="1"/>
          </p:cNvPicPr>
          <p:nvPr/>
        </p:nvPicPr>
        <p:blipFill>
          <a:blip r:embed="rId2"/>
          <a:stretch>
            <a:fillRect/>
          </a:stretch>
        </p:blipFill>
        <p:spPr>
          <a:xfrm>
            <a:off x="437069" y="3844875"/>
            <a:ext cx="3492500" cy="2844800"/>
          </a:xfrm>
          <a:prstGeom prst="rect">
            <a:avLst/>
          </a:prstGeom>
        </p:spPr>
      </p:pic>
      <p:pic>
        <p:nvPicPr>
          <p:cNvPr id="7" name="Picture 6">
            <a:extLst>
              <a:ext uri="{FF2B5EF4-FFF2-40B4-BE49-F238E27FC236}">
                <a16:creationId xmlns:a16="http://schemas.microsoft.com/office/drawing/2014/main" id="{41FE1440-29DF-044E-8430-6B2132FD5441}"/>
              </a:ext>
            </a:extLst>
          </p:cNvPr>
          <p:cNvPicPr>
            <a:picLocks noChangeAspect="1"/>
          </p:cNvPicPr>
          <p:nvPr/>
        </p:nvPicPr>
        <p:blipFill>
          <a:blip r:embed="rId3"/>
          <a:stretch>
            <a:fillRect/>
          </a:stretch>
        </p:blipFill>
        <p:spPr>
          <a:xfrm>
            <a:off x="3929569" y="891163"/>
            <a:ext cx="3760049" cy="2820037"/>
          </a:xfrm>
          <a:prstGeom prst="rect">
            <a:avLst/>
          </a:prstGeom>
        </p:spPr>
      </p:pic>
      <p:pic>
        <p:nvPicPr>
          <p:cNvPr id="8" name="Picture 7">
            <a:extLst>
              <a:ext uri="{FF2B5EF4-FFF2-40B4-BE49-F238E27FC236}">
                <a16:creationId xmlns:a16="http://schemas.microsoft.com/office/drawing/2014/main" id="{7DD75ABB-E93C-2B40-90C4-2414CCC694F6}"/>
              </a:ext>
            </a:extLst>
          </p:cNvPr>
          <p:cNvPicPr>
            <a:picLocks noChangeAspect="1"/>
          </p:cNvPicPr>
          <p:nvPr/>
        </p:nvPicPr>
        <p:blipFill>
          <a:blip r:embed="rId4"/>
          <a:stretch>
            <a:fillRect/>
          </a:stretch>
        </p:blipFill>
        <p:spPr>
          <a:xfrm>
            <a:off x="437069" y="1503177"/>
            <a:ext cx="2944031" cy="2208023"/>
          </a:xfrm>
          <a:prstGeom prst="rect">
            <a:avLst/>
          </a:prstGeom>
        </p:spPr>
      </p:pic>
      <p:pic>
        <p:nvPicPr>
          <p:cNvPr id="9" name="Picture 8" descr="Screen Shot 2014-05-14 at 12.34.40 PM.png">
            <a:extLst>
              <a:ext uri="{FF2B5EF4-FFF2-40B4-BE49-F238E27FC236}">
                <a16:creationId xmlns:a16="http://schemas.microsoft.com/office/drawing/2014/main" id="{F728E85C-886E-E045-8E92-CD8A225B3A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9618" y="1828067"/>
            <a:ext cx="4095389" cy="2774296"/>
          </a:xfrm>
          <a:prstGeom prst="rect">
            <a:avLst/>
          </a:prstGeom>
        </p:spPr>
      </p:pic>
      <p:pic>
        <p:nvPicPr>
          <p:cNvPr id="10" name="Picture 9" descr="Screen Shot 2014-05-14 at 12.34.35 PM.png">
            <a:extLst>
              <a:ext uri="{FF2B5EF4-FFF2-40B4-BE49-F238E27FC236}">
                <a16:creationId xmlns:a16="http://schemas.microsoft.com/office/drawing/2014/main" id="{1C65D11A-1781-224A-B1D2-E0A3D0FB93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4796" y="3691276"/>
            <a:ext cx="4310296" cy="3064507"/>
          </a:xfrm>
          <a:prstGeom prst="rect">
            <a:avLst/>
          </a:prstGeom>
        </p:spPr>
      </p:pic>
      <p:sp>
        <p:nvSpPr>
          <p:cNvPr id="11" name="TextBox 10">
            <a:extLst>
              <a:ext uri="{FF2B5EF4-FFF2-40B4-BE49-F238E27FC236}">
                <a16:creationId xmlns:a16="http://schemas.microsoft.com/office/drawing/2014/main" id="{F2EE1B63-06CA-5146-A114-4734919C7808}"/>
              </a:ext>
            </a:extLst>
          </p:cNvPr>
          <p:cNvSpPr txBox="1"/>
          <p:nvPr/>
        </p:nvSpPr>
        <p:spPr>
          <a:xfrm>
            <a:off x="9148575" y="4718234"/>
            <a:ext cx="2463009" cy="369332"/>
          </a:xfrm>
          <a:prstGeom prst="rect">
            <a:avLst/>
          </a:prstGeom>
          <a:noFill/>
        </p:spPr>
        <p:txBody>
          <a:bodyPr wrap="none" rtlCol="0">
            <a:spAutoFit/>
          </a:bodyPr>
          <a:lstStyle/>
          <a:p>
            <a:r>
              <a:rPr lang="en-US" dirty="0"/>
              <a:t>Baum et al. 1998 (USGS)</a:t>
            </a:r>
          </a:p>
        </p:txBody>
      </p:sp>
    </p:spTree>
    <p:extLst>
      <p:ext uri="{BB962C8B-B14F-4D97-AF65-F5344CB8AC3E}">
        <p14:creationId xmlns:p14="http://schemas.microsoft.com/office/powerpoint/2010/main" val="206019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AF3AF73-7E2F-4B49-9298-5427860B00E4}"/>
              </a:ext>
            </a:extLst>
          </p:cNvPr>
          <p:cNvSpPr>
            <a:spLocks noGrp="1"/>
          </p:cNvSpPr>
          <p:nvPr>
            <p:ph type="title"/>
          </p:nvPr>
        </p:nvSpPr>
        <p:spPr>
          <a:xfrm>
            <a:off x="422275" y="0"/>
            <a:ext cx="10287878" cy="1143000"/>
          </a:xfrm>
        </p:spPr>
        <p:txBody>
          <a:bodyPr/>
          <a:lstStyle/>
          <a:p>
            <a:pPr eaLnBrk="1" hangingPunct="1"/>
            <a:r>
              <a:rPr lang="en-US" altLang="en-US" sz="3600" dirty="0">
                <a:ea typeface="ＭＳ Ｐゴシック" panose="020B0600070205080204" pitchFamily="34" charset="-128"/>
              </a:rPr>
              <a:t>Seattle is full of landslides:</a:t>
            </a:r>
            <a:endParaRPr lang="en-US" altLang="en-US" sz="4800" b="1" dirty="0">
              <a:ea typeface="ＭＳ Ｐゴシック" panose="020B0600070205080204" pitchFamily="34" charset="-128"/>
            </a:endParaRPr>
          </a:p>
        </p:txBody>
      </p:sp>
      <p:pic>
        <p:nvPicPr>
          <p:cNvPr id="6" name="Picture 5">
            <a:extLst>
              <a:ext uri="{FF2B5EF4-FFF2-40B4-BE49-F238E27FC236}">
                <a16:creationId xmlns:a16="http://schemas.microsoft.com/office/drawing/2014/main" id="{593DFE21-C139-2C4B-B7EA-96EDB17CC958}"/>
              </a:ext>
            </a:extLst>
          </p:cNvPr>
          <p:cNvPicPr>
            <a:picLocks noChangeAspect="1"/>
          </p:cNvPicPr>
          <p:nvPr/>
        </p:nvPicPr>
        <p:blipFill>
          <a:blip r:embed="rId2"/>
          <a:stretch>
            <a:fillRect/>
          </a:stretch>
        </p:blipFill>
        <p:spPr>
          <a:xfrm>
            <a:off x="437069" y="3844875"/>
            <a:ext cx="3492500" cy="2844800"/>
          </a:xfrm>
          <a:prstGeom prst="rect">
            <a:avLst/>
          </a:prstGeom>
        </p:spPr>
      </p:pic>
      <p:pic>
        <p:nvPicPr>
          <p:cNvPr id="7" name="Picture 6">
            <a:extLst>
              <a:ext uri="{FF2B5EF4-FFF2-40B4-BE49-F238E27FC236}">
                <a16:creationId xmlns:a16="http://schemas.microsoft.com/office/drawing/2014/main" id="{41FE1440-29DF-044E-8430-6B2132FD5441}"/>
              </a:ext>
            </a:extLst>
          </p:cNvPr>
          <p:cNvPicPr>
            <a:picLocks noChangeAspect="1"/>
          </p:cNvPicPr>
          <p:nvPr/>
        </p:nvPicPr>
        <p:blipFill>
          <a:blip r:embed="rId3"/>
          <a:stretch>
            <a:fillRect/>
          </a:stretch>
        </p:blipFill>
        <p:spPr>
          <a:xfrm>
            <a:off x="3929569" y="891163"/>
            <a:ext cx="3760049" cy="2820037"/>
          </a:xfrm>
          <a:prstGeom prst="rect">
            <a:avLst/>
          </a:prstGeom>
        </p:spPr>
      </p:pic>
      <p:pic>
        <p:nvPicPr>
          <p:cNvPr id="8" name="Picture 7">
            <a:extLst>
              <a:ext uri="{FF2B5EF4-FFF2-40B4-BE49-F238E27FC236}">
                <a16:creationId xmlns:a16="http://schemas.microsoft.com/office/drawing/2014/main" id="{7DD75ABB-E93C-2B40-90C4-2414CCC694F6}"/>
              </a:ext>
            </a:extLst>
          </p:cNvPr>
          <p:cNvPicPr>
            <a:picLocks noChangeAspect="1"/>
          </p:cNvPicPr>
          <p:nvPr/>
        </p:nvPicPr>
        <p:blipFill>
          <a:blip r:embed="rId4"/>
          <a:stretch>
            <a:fillRect/>
          </a:stretch>
        </p:blipFill>
        <p:spPr>
          <a:xfrm>
            <a:off x="437069" y="1503177"/>
            <a:ext cx="2944031" cy="2208023"/>
          </a:xfrm>
          <a:prstGeom prst="rect">
            <a:avLst/>
          </a:prstGeom>
        </p:spPr>
      </p:pic>
      <p:pic>
        <p:nvPicPr>
          <p:cNvPr id="9" name="Picture 8" descr="Screen Shot 2014-05-14 at 12.34.40 PM.png">
            <a:extLst>
              <a:ext uri="{FF2B5EF4-FFF2-40B4-BE49-F238E27FC236}">
                <a16:creationId xmlns:a16="http://schemas.microsoft.com/office/drawing/2014/main" id="{F728E85C-886E-E045-8E92-CD8A225B3A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89618" y="1828067"/>
            <a:ext cx="4095389" cy="2774296"/>
          </a:xfrm>
          <a:prstGeom prst="rect">
            <a:avLst/>
          </a:prstGeom>
        </p:spPr>
      </p:pic>
      <p:pic>
        <p:nvPicPr>
          <p:cNvPr id="10" name="Picture 9" descr="Screen Shot 2014-05-14 at 12.34.35 PM.png">
            <a:extLst>
              <a:ext uri="{FF2B5EF4-FFF2-40B4-BE49-F238E27FC236}">
                <a16:creationId xmlns:a16="http://schemas.microsoft.com/office/drawing/2014/main" id="{1C65D11A-1781-224A-B1D2-E0A3D0FB93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4796" y="3691276"/>
            <a:ext cx="4310296" cy="3064507"/>
          </a:xfrm>
          <a:prstGeom prst="rect">
            <a:avLst/>
          </a:prstGeom>
        </p:spPr>
      </p:pic>
      <p:sp>
        <p:nvSpPr>
          <p:cNvPr id="11" name="TextBox 10">
            <a:extLst>
              <a:ext uri="{FF2B5EF4-FFF2-40B4-BE49-F238E27FC236}">
                <a16:creationId xmlns:a16="http://schemas.microsoft.com/office/drawing/2014/main" id="{F2EE1B63-06CA-5146-A114-4734919C7808}"/>
              </a:ext>
            </a:extLst>
          </p:cNvPr>
          <p:cNvSpPr txBox="1"/>
          <p:nvPr/>
        </p:nvSpPr>
        <p:spPr>
          <a:xfrm>
            <a:off x="9148575" y="4718234"/>
            <a:ext cx="2463009" cy="369332"/>
          </a:xfrm>
          <a:prstGeom prst="rect">
            <a:avLst/>
          </a:prstGeom>
          <a:noFill/>
        </p:spPr>
        <p:txBody>
          <a:bodyPr wrap="none" rtlCol="0">
            <a:spAutoFit/>
          </a:bodyPr>
          <a:lstStyle/>
          <a:p>
            <a:r>
              <a:rPr lang="en-US" dirty="0"/>
              <a:t>Baum et al. 1998 (USGS)</a:t>
            </a:r>
          </a:p>
        </p:txBody>
      </p:sp>
      <p:sp>
        <p:nvSpPr>
          <p:cNvPr id="2" name="Rectangle 1">
            <a:extLst>
              <a:ext uri="{FF2B5EF4-FFF2-40B4-BE49-F238E27FC236}">
                <a16:creationId xmlns:a16="http://schemas.microsoft.com/office/drawing/2014/main" id="{E8812FE8-0F81-3648-B240-B70690AEC576}"/>
              </a:ext>
            </a:extLst>
          </p:cNvPr>
          <p:cNvSpPr/>
          <p:nvPr/>
        </p:nvSpPr>
        <p:spPr>
          <a:xfrm>
            <a:off x="8680696" y="5462240"/>
            <a:ext cx="3104311" cy="769441"/>
          </a:xfrm>
          <a:prstGeom prst="rect">
            <a:avLst/>
          </a:prstGeom>
        </p:spPr>
        <p:txBody>
          <a:bodyPr wrap="none">
            <a:spAutoFit/>
          </a:bodyPr>
          <a:lstStyle/>
          <a:p>
            <a:r>
              <a:rPr lang="en-US" altLang="en-US" sz="4400" b="1" dirty="0">
                <a:ea typeface="ＭＳ Ｐゴシック" panose="020B0600070205080204" pitchFamily="34" charset="-128"/>
              </a:rPr>
              <a:t>Why is that?</a:t>
            </a:r>
            <a:endParaRPr lang="en-US" sz="4400" dirty="0"/>
          </a:p>
        </p:txBody>
      </p:sp>
    </p:spTree>
    <p:extLst>
      <p:ext uri="{BB962C8B-B14F-4D97-AF65-F5344CB8AC3E}">
        <p14:creationId xmlns:p14="http://schemas.microsoft.com/office/powerpoint/2010/main" val="336895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AF3AF73-7E2F-4B49-9298-5427860B00E4}"/>
              </a:ext>
            </a:extLst>
          </p:cNvPr>
          <p:cNvSpPr>
            <a:spLocks noGrp="1"/>
          </p:cNvSpPr>
          <p:nvPr>
            <p:ph type="title"/>
          </p:nvPr>
        </p:nvSpPr>
        <p:spPr>
          <a:xfrm>
            <a:off x="422275" y="0"/>
            <a:ext cx="10287878" cy="1143000"/>
          </a:xfrm>
        </p:spPr>
        <p:txBody>
          <a:bodyPr/>
          <a:lstStyle/>
          <a:p>
            <a:pPr eaLnBrk="1" hangingPunct="1"/>
            <a:r>
              <a:rPr lang="en-US" altLang="en-US" sz="3600" dirty="0">
                <a:ea typeface="ＭＳ Ｐゴシック" panose="020B0600070205080204" pitchFamily="34" charset="-128"/>
              </a:rPr>
              <a:t>Seattle is full of landslides:</a:t>
            </a:r>
            <a:endParaRPr lang="en-US" altLang="en-US" sz="4800" b="1" dirty="0">
              <a:ea typeface="ＭＳ Ｐゴシック" panose="020B0600070205080204" pitchFamily="34" charset="-128"/>
            </a:endParaRPr>
          </a:p>
        </p:txBody>
      </p:sp>
      <p:pic>
        <p:nvPicPr>
          <p:cNvPr id="7" name="Picture 6">
            <a:extLst>
              <a:ext uri="{FF2B5EF4-FFF2-40B4-BE49-F238E27FC236}">
                <a16:creationId xmlns:a16="http://schemas.microsoft.com/office/drawing/2014/main" id="{41FE1440-29DF-044E-8430-6B2132FD5441}"/>
              </a:ext>
            </a:extLst>
          </p:cNvPr>
          <p:cNvPicPr>
            <a:picLocks noChangeAspect="1"/>
          </p:cNvPicPr>
          <p:nvPr/>
        </p:nvPicPr>
        <p:blipFill>
          <a:blip r:embed="rId2"/>
          <a:stretch>
            <a:fillRect/>
          </a:stretch>
        </p:blipFill>
        <p:spPr>
          <a:xfrm>
            <a:off x="188811" y="2166071"/>
            <a:ext cx="4130602" cy="3097952"/>
          </a:xfrm>
          <a:prstGeom prst="rect">
            <a:avLst/>
          </a:prstGeom>
        </p:spPr>
      </p:pic>
      <p:sp>
        <p:nvSpPr>
          <p:cNvPr id="3" name="Rectangle 2">
            <a:extLst>
              <a:ext uri="{FF2B5EF4-FFF2-40B4-BE49-F238E27FC236}">
                <a16:creationId xmlns:a16="http://schemas.microsoft.com/office/drawing/2014/main" id="{60FD6705-DCE1-EE4C-B710-8A0EAF167646}"/>
              </a:ext>
            </a:extLst>
          </p:cNvPr>
          <p:cNvSpPr/>
          <p:nvPr/>
        </p:nvSpPr>
        <p:spPr>
          <a:xfrm>
            <a:off x="7019343" y="186779"/>
            <a:ext cx="2009909" cy="769441"/>
          </a:xfrm>
          <a:prstGeom prst="rect">
            <a:avLst/>
          </a:prstGeom>
        </p:spPr>
        <p:txBody>
          <a:bodyPr wrap="none">
            <a:spAutoFit/>
          </a:bodyPr>
          <a:lstStyle/>
          <a:p>
            <a:r>
              <a:rPr lang="en-US" altLang="en-US" sz="4400" b="1" dirty="0">
                <a:ea typeface="ＭＳ Ｐゴシック" panose="020B0600070205080204" pitchFamily="34" charset="-128"/>
              </a:rPr>
              <a:t>Factors:</a:t>
            </a:r>
            <a:endParaRPr lang="en-US" sz="4400" dirty="0"/>
          </a:p>
        </p:txBody>
      </p:sp>
      <p:sp>
        <p:nvSpPr>
          <p:cNvPr id="12" name="Text Box 4">
            <a:extLst>
              <a:ext uri="{FF2B5EF4-FFF2-40B4-BE49-F238E27FC236}">
                <a16:creationId xmlns:a16="http://schemas.microsoft.com/office/drawing/2014/main" id="{C0A536D8-A4E5-D040-A86B-1162B7CBECED}"/>
              </a:ext>
            </a:extLst>
          </p:cNvPr>
          <p:cNvSpPr txBox="1">
            <a:spLocks noChangeArrowheads="1"/>
          </p:cNvSpPr>
          <p:nvPr/>
        </p:nvSpPr>
        <p:spPr bwMode="auto">
          <a:xfrm>
            <a:off x="4457252" y="1329778"/>
            <a:ext cx="9144000"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800" baseline="0" dirty="0">
                <a:latin typeface="Optima" panose="02000503060000020004" pitchFamily="2" charset="0"/>
              </a:rPr>
              <a:t>1. Composition/Stratigraphy within hillslopes</a:t>
            </a:r>
          </a:p>
          <a:p>
            <a:pPr>
              <a:spcBef>
                <a:spcPct val="50000"/>
              </a:spcBef>
            </a:pPr>
            <a:r>
              <a:rPr lang="en-US" altLang="en-US" sz="2800" baseline="0" dirty="0">
                <a:latin typeface="Optima" panose="02000503060000020004" pitchFamily="2" charset="0"/>
              </a:rPr>
              <a:t>2. Precipitation (duration/intensity)</a:t>
            </a:r>
            <a:endParaRPr lang="en-US" altLang="en-US" baseline="0" dirty="0">
              <a:latin typeface="Optima" panose="02000503060000020004" pitchFamily="2" charset="0"/>
            </a:endParaRPr>
          </a:p>
          <a:p>
            <a:pPr>
              <a:spcBef>
                <a:spcPct val="50000"/>
              </a:spcBef>
            </a:pPr>
            <a:r>
              <a:rPr lang="en-US" altLang="en-US" sz="2800" baseline="0" dirty="0">
                <a:latin typeface="Optima" panose="02000503060000020004" pitchFamily="2" charset="0"/>
              </a:rPr>
              <a:t>3. Wave Environment (at shorelines)</a:t>
            </a:r>
            <a:r>
              <a:rPr lang="en-US" altLang="en-US" baseline="0" dirty="0">
                <a:latin typeface="Optima" panose="02000503060000020004" pitchFamily="2" charset="0"/>
              </a:rPr>
              <a:t>	</a:t>
            </a:r>
          </a:p>
          <a:p>
            <a:pPr>
              <a:spcBef>
                <a:spcPct val="50000"/>
              </a:spcBef>
            </a:pPr>
            <a:r>
              <a:rPr lang="en-US" altLang="en-US" baseline="0" dirty="0">
                <a:latin typeface="Optima" panose="02000503060000020004" pitchFamily="2" charset="0"/>
              </a:rPr>
              <a:t>	-fetch, near shore bathymetry, relative sea level</a:t>
            </a:r>
          </a:p>
          <a:p>
            <a:pPr>
              <a:spcBef>
                <a:spcPct val="50000"/>
              </a:spcBef>
            </a:pPr>
            <a:r>
              <a:rPr lang="en-US" altLang="en-US" sz="2800" baseline="0" dirty="0">
                <a:latin typeface="Optima" panose="02000503060000020004" pitchFamily="2" charset="0"/>
              </a:rPr>
              <a:t>4.  Bluff Environment (at shorelines)</a:t>
            </a:r>
            <a:endParaRPr lang="en-US" altLang="en-US" baseline="0" dirty="0">
              <a:latin typeface="Optima" panose="02000503060000020004" pitchFamily="2" charset="0"/>
            </a:endParaRPr>
          </a:p>
          <a:p>
            <a:pPr>
              <a:spcBef>
                <a:spcPct val="50000"/>
              </a:spcBef>
            </a:pPr>
            <a:r>
              <a:rPr lang="en-US" altLang="en-US" baseline="0" dirty="0">
                <a:latin typeface="Optima" panose="02000503060000020004" pitchFamily="2" charset="0"/>
              </a:rPr>
              <a:t>	-hydrology, bluff toe and aspect, bluff height</a:t>
            </a:r>
          </a:p>
          <a:p>
            <a:pPr>
              <a:spcBef>
                <a:spcPct val="50000"/>
              </a:spcBef>
            </a:pPr>
            <a:r>
              <a:rPr lang="en-US" altLang="en-US" baseline="0" dirty="0">
                <a:latin typeface="Optima" panose="02000503060000020004" pitchFamily="2" charset="0"/>
              </a:rPr>
              <a:t>5.  </a:t>
            </a:r>
            <a:r>
              <a:rPr lang="en-US" altLang="en-US" sz="2800" baseline="0" dirty="0">
                <a:latin typeface="Optima" panose="02000503060000020004" pitchFamily="2" charset="0"/>
              </a:rPr>
              <a:t>Human Factors</a:t>
            </a:r>
          </a:p>
          <a:p>
            <a:pPr>
              <a:spcBef>
                <a:spcPct val="50000"/>
              </a:spcBef>
            </a:pPr>
            <a:r>
              <a:rPr lang="en-US" altLang="en-US" baseline="0" dirty="0">
                <a:latin typeface="Optima" panose="02000503060000020004" pitchFamily="2" charset="0"/>
              </a:rPr>
              <a:t>	-removal of vegetation, water loading, over-steepening</a:t>
            </a:r>
            <a:endParaRPr lang="en-US" altLang="en-US" baseline="0" dirty="0"/>
          </a:p>
        </p:txBody>
      </p:sp>
    </p:spTree>
    <p:extLst>
      <p:ext uri="{BB962C8B-B14F-4D97-AF65-F5344CB8AC3E}">
        <p14:creationId xmlns:p14="http://schemas.microsoft.com/office/powerpoint/2010/main" val="4240580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whidbeylidarlowerres.jpg">
            <a:extLst>
              <a:ext uri="{FF2B5EF4-FFF2-40B4-BE49-F238E27FC236}">
                <a16:creationId xmlns:a16="http://schemas.microsoft.com/office/drawing/2014/main" id="{547449E5-B060-C548-9DEB-86E82E9DD59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7086" y="195701"/>
            <a:ext cx="3643009" cy="5028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B Cliff">
            <a:extLst>
              <a:ext uri="{FF2B5EF4-FFF2-40B4-BE49-F238E27FC236}">
                <a16:creationId xmlns:a16="http://schemas.microsoft.com/office/drawing/2014/main" id="{A20B7A7E-B871-894A-8727-1D3E0D4963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0707" y="195701"/>
            <a:ext cx="4419600" cy="327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a:extLst>
              <a:ext uri="{FF2B5EF4-FFF2-40B4-BE49-F238E27FC236}">
                <a16:creationId xmlns:a16="http://schemas.microsoft.com/office/drawing/2014/main" id="{D81FF4CA-EA00-7440-970E-80AFFE11105B}"/>
              </a:ext>
            </a:extLst>
          </p:cNvPr>
          <p:cNvSpPr txBox="1">
            <a:spLocks noChangeArrowheads="1"/>
          </p:cNvSpPr>
          <p:nvPr/>
        </p:nvSpPr>
        <p:spPr bwMode="auto">
          <a:xfrm>
            <a:off x="5570707" y="3132160"/>
            <a:ext cx="40353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600" baseline="0" dirty="0">
                <a:solidFill>
                  <a:schemeClr val="bg1"/>
                </a:solidFill>
                <a:latin typeface="Optima" panose="02000503060000020004" pitchFamily="2" charset="0"/>
              </a:rPr>
              <a:t>Double Bluff Beach – Whidbey Island</a:t>
            </a:r>
            <a:endParaRPr lang="en-US" altLang="en-US" baseline="0" dirty="0">
              <a:solidFill>
                <a:schemeClr val="bg1"/>
              </a:solidFill>
            </a:endParaRPr>
          </a:p>
        </p:txBody>
      </p:sp>
      <p:sp>
        <p:nvSpPr>
          <p:cNvPr id="7" name="Line 6">
            <a:extLst>
              <a:ext uri="{FF2B5EF4-FFF2-40B4-BE49-F238E27FC236}">
                <a16:creationId xmlns:a16="http://schemas.microsoft.com/office/drawing/2014/main" id="{7D35A9A6-9B43-C84C-8344-1B49122DA346}"/>
              </a:ext>
            </a:extLst>
          </p:cNvPr>
          <p:cNvSpPr>
            <a:spLocks noChangeShapeType="1"/>
          </p:cNvSpPr>
          <p:nvPr/>
        </p:nvSpPr>
        <p:spPr bwMode="auto">
          <a:xfrm flipH="1">
            <a:off x="2937753" y="1791510"/>
            <a:ext cx="3262009" cy="2381655"/>
          </a:xfrm>
          <a:prstGeom prst="line">
            <a:avLst/>
          </a:prstGeom>
          <a:noFill/>
          <a:ln w="222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8" name="Text Box 7">
            <a:extLst>
              <a:ext uri="{FF2B5EF4-FFF2-40B4-BE49-F238E27FC236}">
                <a16:creationId xmlns:a16="http://schemas.microsoft.com/office/drawing/2014/main" id="{A7D65AEA-F732-1A46-9E73-5D251F162839}"/>
              </a:ext>
            </a:extLst>
          </p:cNvPr>
          <p:cNvSpPr txBox="1">
            <a:spLocks noChangeArrowheads="1"/>
          </p:cNvSpPr>
          <p:nvPr/>
        </p:nvSpPr>
        <p:spPr bwMode="auto">
          <a:xfrm>
            <a:off x="4849238" y="3891863"/>
            <a:ext cx="6940685"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baseline="0" dirty="0">
                <a:cs typeface="Arial" panose="020B0604020202020204" pitchFamily="34" charset="0"/>
              </a:rPr>
              <a:t>Most of the slopes with the Puget Sound region are composed of unconsolidated sediment, deposited during glacial and/or interglacial periods. </a:t>
            </a:r>
          </a:p>
          <a:p>
            <a:endParaRPr lang="en-US" altLang="en-US" sz="2000" baseline="0" dirty="0">
              <a:cs typeface="Arial" panose="020B0604020202020204" pitchFamily="34" charset="0"/>
            </a:endParaRPr>
          </a:p>
          <a:p>
            <a:r>
              <a:rPr lang="en-US" altLang="en-US" sz="2000" baseline="0" dirty="0">
                <a:cs typeface="Arial" panose="020B0604020202020204" pitchFamily="34" charset="0"/>
              </a:rPr>
              <a:t>You can get a good sense of stratigraphy from bluffs.</a:t>
            </a:r>
          </a:p>
          <a:p>
            <a:endParaRPr lang="en-US" altLang="en-US" sz="2000" baseline="0" dirty="0">
              <a:cs typeface="Arial" panose="020B0604020202020204" pitchFamily="34" charset="0"/>
            </a:endParaRPr>
          </a:p>
          <a:p>
            <a:r>
              <a:rPr lang="en-US" altLang="en-US" sz="2000" baseline="0" dirty="0">
                <a:cs typeface="Arial" panose="020B0604020202020204" pitchFamily="34" charset="0"/>
              </a:rPr>
              <a:t>Only a few locations within the region have exposed bedrock.</a:t>
            </a:r>
          </a:p>
          <a:p>
            <a:pPr>
              <a:spcBef>
                <a:spcPct val="50000"/>
              </a:spcBef>
            </a:pPr>
            <a:endParaRPr lang="en-US" altLang="en-US" baseline="0" dirty="0"/>
          </a:p>
        </p:txBody>
      </p:sp>
      <p:sp>
        <p:nvSpPr>
          <p:cNvPr id="9" name="TextBox 8">
            <a:extLst>
              <a:ext uri="{FF2B5EF4-FFF2-40B4-BE49-F238E27FC236}">
                <a16:creationId xmlns:a16="http://schemas.microsoft.com/office/drawing/2014/main" id="{4E8CB7D0-5001-5342-8ADA-A64E21CCE890}"/>
              </a:ext>
            </a:extLst>
          </p:cNvPr>
          <p:cNvSpPr txBox="1"/>
          <p:nvPr/>
        </p:nvSpPr>
        <p:spPr>
          <a:xfrm>
            <a:off x="853592" y="5275569"/>
            <a:ext cx="3995646" cy="369332"/>
          </a:xfrm>
          <a:prstGeom prst="rect">
            <a:avLst/>
          </a:prstGeom>
          <a:noFill/>
        </p:spPr>
        <p:txBody>
          <a:bodyPr wrap="none" rtlCol="0">
            <a:spAutoFit/>
          </a:bodyPr>
          <a:lstStyle/>
          <a:p>
            <a:r>
              <a:rPr lang="en-US" dirty="0"/>
              <a:t>Shaded relief map – Whidbey Island, WA</a:t>
            </a:r>
          </a:p>
        </p:txBody>
      </p:sp>
    </p:spTree>
    <p:extLst>
      <p:ext uri="{BB962C8B-B14F-4D97-AF65-F5344CB8AC3E}">
        <p14:creationId xmlns:p14="http://schemas.microsoft.com/office/powerpoint/2010/main" val="3364156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008">
            <a:extLst>
              <a:ext uri="{FF2B5EF4-FFF2-40B4-BE49-F238E27FC236}">
                <a16:creationId xmlns:a16="http://schemas.microsoft.com/office/drawing/2014/main" id="{F28982E8-0301-B844-9FB4-76BA5C1BB2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917659" y="127000"/>
            <a:ext cx="4732338" cy="5791200"/>
          </a:xfrm>
          <a:prstGeom prst="rect">
            <a:avLst/>
          </a:prstGeom>
        </p:spPr>
      </p:pic>
      <p:pic>
        <p:nvPicPr>
          <p:cNvPr id="5" name="Picture 5" descr="pugetsdlidar.jpg">
            <a:extLst>
              <a:ext uri="{FF2B5EF4-FFF2-40B4-BE49-F238E27FC236}">
                <a16:creationId xmlns:a16="http://schemas.microsoft.com/office/drawing/2014/main" id="{FEEBD2C6-E211-4446-8DB4-0DC30BE838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8059" y="127000"/>
            <a:ext cx="44196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a:extLst>
              <a:ext uri="{FF2B5EF4-FFF2-40B4-BE49-F238E27FC236}">
                <a16:creationId xmlns:a16="http://schemas.microsoft.com/office/drawing/2014/main" id="{48FB6CC5-0FFA-174C-B946-2B15862D419F}"/>
              </a:ext>
            </a:extLst>
          </p:cNvPr>
          <p:cNvSpPr txBox="1">
            <a:spLocks noChangeArrowheads="1"/>
          </p:cNvSpPr>
          <p:nvPr/>
        </p:nvSpPr>
        <p:spPr bwMode="auto">
          <a:xfrm>
            <a:off x="700391" y="6046281"/>
            <a:ext cx="1133272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baseline="0" dirty="0"/>
              <a:t>The sediment record and the morphology of the landscape within the Puget Lowland is largely controlled by the advance and retreat history of the Puget Lobe Ice Sheet within Lowland.   </a:t>
            </a:r>
            <a:endParaRPr lang="en-US" altLang="en-US" sz="2000" dirty="0"/>
          </a:p>
        </p:txBody>
      </p:sp>
      <p:sp>
        <p:nvSpPr>
          <p:cNvPr id="7" name="Oval 5">
            <a:extLst>
              <a:ext uri="{FF2B5EF4-FFF2-40B4-BE49-F238E27FC236}">
                <a16:creationId xmlns:a16="http://schemas.microsoft.com/office/drawing/2014/main" id="{B751E4BD-6A6E-0045-AE1D-9B4DF2A78DD5}"/>
              </a:ext>
            </a:extLst>
          </p:cNvPr>
          <p:cNvSpPr>
            <a:spLocks noChangeArrowheads="1"/>
          </p:cNvSpPr>
          <p:nvPr/>
        </p:nvSpPr>
        <p:spPr bwMode="auto">
          <a:xfrm>
            <a:off x="4747098" y="3362528"/>
            <a:ext cx="228600" cy="228600"/>
          </a:xfrm>
          <a:prstGeom prst="ellipse">
            <a:avLst/>
          </a:prstGeom>
          <a:solidFill>
            <a:srgbClr val="FF2FDF"/>
          </a:solidFill>
          <a:ln w="9525">
            <a:solidFill>
              <a:schemeClr val="tx1"/>
            </a:solidFill>
            <a:round/>
            <a:headEnd/>
            <a:tailEnd/>
          </a:ln>
        </p:spPr>
        <p:txBody>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endParaRPr lang="en-US" altLang="en-US" dirty="0"/>
          </a:p>
        </p:txBody>
      </p:sp>
      <p:sp>
        <p:nvSpPr>
          <p:cNvPr id="8" name="TextBox 6">
            <a:extLst>
              <a:ext uri="{FF2B5EF4-FFF2-40B4-BE49-F238E27FC236}">
                <a16:creationId xmlns:a16="http://schemas.microsoft.com/office/drawing/2014/main" id="{4DBF2B04-EBF9-F347-850A-A2D49B2B63A8}"/>
              </a:ext>
            </a:extLst>
          </p:cNvPr>
          <p:cNvSpPr txBox="1">
            <a:spLocks noChangeArrowheads="1"/>
          </p:cNvSpPr>
          <p:nvPr/>
        </p:nvSpPr>
        <p:spPr bwMode="auto">
          <a:xfrm>
            <a:off x="4899498" y="3057728"/>
            <a:ext cx="16764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a:solidFill>
                  <a:srgbClr val="FFFFFF"/>
                </a:solidFill>
              </a:rPr>
              <a:t>Seattle</a:t>
            </a:r>
            <a:endParaRPr lang="en-US" altLang="en-US" sz="1800">
              <a:solidFill>
                <a:srgbClr val="FFFFFF"/>
              </a:solidFill>
            </a:endParaRPr>
          </a:p>
        </p:txBody>
      </p:sp>
      <p:sp>
        <p:nvSpPr>
          <p:cNvPr id="9" name="TextBox 6">
            <a:extLst>
              <a:ext uri="{FF2B5EF4-FFF2-40B4-BE49-F238E27FC236}">
                <a16:creationId xmlns:a16="http://schemas.microsoft.com/office/drawing/2014/main" id="{FC57FB70-D65C-4349-AFD9-0188912F92DC}"/>
              </a:ext>
            </a:extLst>
          </p:cNvPr>
          <p:cNvSpPr txBox="1">
            <a:spLocks noChangeArrowheads="1"/>
          </p:cNvSpPr>
          <p:nvPr/>
        </p:nvSpPr>
        <p:spPr bwMode="auto">
          <a:xfrm>
            <a:off x="3604098" y="619328"/>
            <a:ext cx="16764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a:solidFill>
                  <a:schemeClr val="bg1"/>
                </a:solidFill>
              </a:rPr>
              <a:t>Whidbey</a:t>
            </a:r>
          </a:p>
        </p:txBody>
      </p:sp>
      <p:sp>
        <p:nvSpPr>
          <p:cNvPr id="10" name="TextBox 6">
            <a:extLst>
              <a:ext uri="{FF2B5EF4-FFF2-40B4-BE49-F238E27FC236}">
                <a16:creationId xmlns:a16="http://schemas.microsoft.com/office/drawing/2014/main" id="{DB99E961-9ABA-F347-B0C2-01BBABD23DFB}"/>
              </a:ext>
            </a:extLst>
          </p:cNvPr>
          <p:cNvSpPr txBox="1">
            <a:spLocks noChangeArrowheads="1"/>
          </p:cNvSpPr>
          <p:nvPr/>
        </p:nvSpPr>
        <p:spPr bwMode="auto">
          <a:xfrm>
            <a:off x="4213698" y="1609928"/>
            <a:ext cx="1676400"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000">
                <a:solidFill>
                  <a:schemeClr val="bg1"/>
                </a:solidFill>
              </a:rPr>
              <a:t>Island</a:t>
            </a:r>
          </a:p>
        </p:txBody>
      </p:sp>
    </p:spTree>
    <p:extLst>
      <p:ext uri="{BB962C8B-B14F-4D97-AF65-F5344CB8AC3E}">
        <p14:creationId xmlns:p14="http://schemas.microsoft.com/office/powerpoint/2010/main" val="786051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ake Levels.pdf">
            <a:extLst>
              <a:ext uri="{FF2B5EF4-FFF2-40B4-BE49-F238E27FC236}">
                <a16:creationId xmlns:a16="http://schemas.microsoft.com/office/drawing/2014/main" id="{95CEB312-2DEC-504C-B530-E4FC1F6A304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26850" y="-268091"/>
            <a:ext cx="5330758" cy="7126091"/>
          </a:xfrm>
        </p:spPr>
      </p:pic>
      <p:sp>
        <p:nvSpPr>
          <p:cNvPr id="5" name="TextBox 4">
            <a:extLst>
              <a:ext uri="{FF2B5EF4-FFF2-40B4-BE49-F238E27FC236}">
                <a16:creationId xmlns:a16="http://schemas.microsoft.com/office/drawing/2014/main" id="{E8C63451-1B09-194A-B20E-1BFA488961B4}"/>
              </a:ext>
            </a:extLst>
          </p:cNvPr>
          <p:cNvSpPr txBox="1">
            <a:spLocks noChangeArrowheads="1"/>
          </p:cNvSpPr>
          <p:nvPr/>
        </p:nvSpPr>
        <p:spPr bwMode="auto">
          <a:xfrm>
            <a:off x="6530502" y="379379"/>
            <a:ext cx="530806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r>
              <a:rPr lang="en-US" altLang="en-US" sz="2800" dirty="0"/>
              <a:t>During the advance and retreat of the Puget Lobe large proglacial lake systems formed in the topographically low areas of the lowland.  The ice lobe blocked the north flowing stream systems that flowed into the Strait of Juan de Fuca prior to ice advance. </a:t>
            </a:r>
          </a:p>
          <a:p>
            <a:endParaRPr lang="en-US" altLang="en-US" sz="2800" dirty="0"/>
          </a:p>
          <a:p>
            <a:r>
              <a:rPr lang="en-US" altLang="en-US" sz="2800" dirty="0"/>
              <a:t>Lake levels were controlled by spillway elevations (Leland Creek, south of Port Townsend and Black Lake spillway, south of Olympia.</a:t>
            </a:r>
          </a:p>
          <a:p>
            <a:endParaRPr lang="en-US" altLang="en-US" sz="2800" dirty="0"/>
          </a:p>
          <a:p>
            <a:r>
              <a:rPr lang="en-US" altLang="en-US" sz="2800" dirty="0"/>
              <a:t>In the Puget Lowland the glacial lacustrine (lake) sediment is defined as the Lawton clays or silts after the type location near Fort Lawton, WA (within Discovery Park).</a:t>
            </a:r>
          </a:p>
          <a:p>
            <a:endParaRPr lang="en-US" altLang="en-US" sz="2800" dirty="0"/>
          </a:p>
          <a:p>
            <a:r>
              <a:rPr lang="en-US" altLang="en-US" sz="2800" dirty="0"/>
              <a:t>(Diagram from Thorson, 1980)</a:t>
            </a:r>
          </a:p>
          <a:p>
            <a:endParaRPr lang="en-US" altLang="en-US" sz="1800" dirty="0"/>
          </a:p>
          <a:p>
            <a:endParaRPr lang="en-US" altLang="en-US" sz="1800" dirty="0"/>
          </a:p>
        </p:txBody>
      </p:sp>
    </p:spTree>
    <p:extLst>
      <p:ext uri="{BB962C8B-B14F-4D97-AF65-F5344CB8AC3E}">
        <p14:creationId xmlns:p14="http://schemas.microsoft.com/office/powerpoint/2010/main" val="258363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070">
            <a:extLst>
              <a:ext uri="{FF2B5EF4-FFF2-40B4-BE49-F238E27FC236}">
                <a16:creationId xmlns:a16="http://schemas.microsoft.com/office/drawing/2014/main" id="{C1D15D70-BCA7-BD4A-8612-2D77FF0A2B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8681" y="0"/>
            <a:ext cx="45450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073">
            <a:extLst>
              <a:ext uri="{FF2B5EF4-FFF2-40B4-BE49-F238E27FC236}">
                <a16:creationId xmlns:a16="http://schemas.microsoft.com/office/drawing/2014/main" id="{57DDBAFC-7566-474E-AE78-1FEA6F2E7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556882" y="0"/>
            <a:ext cx="4668837" cy="6934200"/>
          </a:xfrm>
          <a:prstGeom prst="rect">
            <a:avLst/>
          </a:prstGeom>
        </p:spPr>
      </p:pic>
      <p:sp>
        <p:nvSpPr>
          <p:cNvPr id="6" name="Text Box 6">
            <a:extLst>
              <a:ext uri="{FF2B5EF4-FFF2-40B4-BE49-F238E27FC236}">
                <a16:creationId xmlns:a16="http://schemas.microsoft.com/office/drawing/2014/main" id="{1B6503C3-4CCF-B841-AACE-3DF804E29B08}"/>
              </a:ext>
            </a:extLst>
          </p:cNvPr>
          <p:cNvSpPr txBox="1">
            <a:spLocks noChangeArrowheads="1"/>
          </p:cNvSpPr>
          <p:nvPr/>
        </p:nvSpPr>
        <p:spPr bwMode="auto">
          <a:xfrm>
            <a:off x="1118681" y="0"/>
            <a:ext cx="44196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3200" dirty="0">
                <a:solidFill>
                  <a:srgbClr val="FFFF00"/>
                </a:solidFill>
              </a:rPr>
              <a:t>Laminated glacial lacustrine clays contain little organic matter.  They may contain seasonal depositional layers (</a:t>
            </a:r>
            <a:r>
              <a:rPr lang="en-US" altLang="en-US" sz="3200" dirty="0" err="1">
                <a:solidFill>
                  <a:srgbClr val="FFFF00"/>
                </a:solidFill>
              </a:rPr>
              <a:t>varves</a:t>
            </a:r>
            <a:r>
              <a:rPr lang="en-US" altLang="en-US" sz="3200" dirty="0">
                <a:solidFill>
                  <a:srgbClr val="FFFF00"/>
                </a:solidFill>
              </a:rPr>
              <a:t>).  </a:t>
            </a:r>
          </a:p>
          <a:p>
            <a:pPr>
              <a:spcBef>
                <a:spcPct val="50000"/>
              </a:spcBef>
            </a:pPr>
            <a:r>
              <a:rPr lang="en-US" altLang="en-US" sz="3200" dirty="0">
                <a:solidFill>
                  <a:srgbClr val="FFFF00"/>
                </a:solidFill>
              </a:rPr>
              <a:t>The lacustrine clays tend to be impermeable and form aquicludes within bluff slopes.</a:t>
            </a:r>
          </a:p>
        </p:txBody>
      </p:sp>
      <p:sp>
        <p:nvSpPr>
          <p:cNvPr id="7" name="Text Box 7">
            <a:extLst>
              <a:ext uri="{FF2B5EF4-FFF2-40B4-BE49-F238E27FC236}">
                <a16:creationId xmlns:a16="http://schemas.microsoft.com/office/drawing/2014/main" id="{4A982099-B35E-8A49-AED3-10074B0A7C69}"/>
              </a:ext>
            </a:extLst>
          </p:cNvPr>
          <p:cNvSpPr txBox="1">
            <a:spLocks noChangeArrowheads="1"/>
          </p:cNvSpPr>
          <p:nvPr/>
        </p:nvSpPr>
        <p:spPr bwMode="auto">
          <a:xfrm>
            <a:off x="6882319" y="4267200"/>
            <a:ext cx="4343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3000" dirty="0" err="1">
                <a:solidFill>
                  <a:srgbClr val="FFFF00"/>
                </a:solidFill>
              </a:rPr>
              <a:t>Dropstones</a:t>
            </a:r>
            <a:r>
              <a:rPr lang="en-US" altLang="en-US" sz="3000" dirty="0">
                <a:solidFill>
                  <a:schemeClr val="bg1"/>
                </a:solidFill>
              </a:rPr>
              <a:t> may be present in glacial lacustrine sediment when the glacier is actively calving into the lake waters.  Note deformation of laminated beds as the </a:t>
            </a:r>
            <a:r>
              <a:rPr lang="en-US" altLang="en-US" sz="3000" dirty="0" err="1">
                <a:solidFill>
                  <a:schemeClr val="bg1"/>
                </a:solidFill>
              </a:rPr>
              <a:t>dropstone</a:t>
            </a:r>
            <a:r>
              <a:rPr lang="en-US" altLang="en-US" sz="3000" dirty="0">
                <a:solidFill>
                  <a:schemeClr val="bg1"/>
                </a:solidFill>
              </a:rPr>
              <a:t> was deposited.</a:t>
            </a:r>
          </a:p>
          <a:p>
            <a:pPr>
              <a:spcBef>
                <a:spcPct val="50000"/>
              </a:spcBef>
            </a:pPr>
            <a:endParaRPr lang="en-US" altLang="en-US" dirty="0">
              <a:solidFill>
                <a:schemeClr val="bg1"/>
              </a:solidFill>
            </a:endParaRPr>
          </a:p>
          <a:p>
            <a:pPr>
              <a:spcBef>
                <a:spcPct val="50000"/>
              </a:spcBef>
            </a:pPr>
            <a:endParaRPr lang="en-US" altLang="en-US" dirty="0">
              <a:solidFill>
                <a:schemeClr val="bg1"/>
              </a:solidFill>
            </a:endParaRPr>
          </a:p>
          <a:p>
            <a:pPr>
              <a:spcBef>
                <a:spcPct val="50000"/>
              </a:spcBef>
            </a:pPr>
            <a:r>
              <a:rPr lang="en-US" altLang="en-US" dirty="0">
                <a:solidFill>
                  <a:schemeClr val="bg1"/>
                </a:solidFill>
              </a:rPr>
              <a:t>.</a:t>
            </a:r>
            <a:endParaRPr lang="en-US" altLang="en-US" dirty="0"/>
          </a:p>
        </p:txBody>
      </p:sp>
      <p:cxnSp>
        <p:nvCxnSpPr>
          <p:cNvPr id="8" name="Straight Arrow Connector 7">
            <a:extLst>
              <a:ext uri="{FF2B5EF4-FFF2-40B4-BE49-F238E27FC236}">
                <a16:creationId xmlns:a16="http://schemas.microsoft.com/office/drawing/2014/main" id="{45E0C5EB-623D-2D48-83B7-7BF9A817A28F}"/>
              </a:ext>
            </a:extLst>
          </p:cNvPr>
          <p:cNvCxnSpPr>
            <a:cxnSpLocks noChangeShapeType="1"/>
          </p:cNvCxnSpPr>
          <p:nvPr/>
        </p:nvCxnSpPr>
        <p:spPr bwMode="auto">
          <a:xfrm flipV="1">
            <a:off x="7720519" y="3429000"/>
            <a:ext cx="1066800" cy="762000"/>
          </a:xfrm>
          <a:prstGeom prst="straightConnector1">
            <a:avLst/>
          </a:prstGeom>
          <a:noFill/>
          <a:ln w="9525">
            <a:solidFill>
              <a:schemeClr val="bg1"/>
            </a:solidFill>
            <a:round/>
            <a:headEnd/>
            <a:tailEnd type="arrow" w="med" len="med"/>
          </a:ln>
          <a:extLst>
            <a:ext uri="{909E8E84-426E-40DD-AFC4-6F175D3DCCD1}">
              <a14:hiddenFill xmlns:a14="http://schemas.microsoft.com/office/drawing/2010/main">
                <a:noFill/>
              </a14:hiddenFill>
            </a:ext>
          </a:extLst>
        </p:spPr>
      </p:cxnSp>
      <p:pic>
        <p:nvPicPr>
          <p:cNvPr id="9" name="Picture 7" descr="glacier-nef.jpg">
            <a:extLst>
              <a:ext uri="{FF2B5EF4-FFF2-40B4-BE49-F238E27FC236}">
                <a16:creationId xmlns:a16="http://schemas.microsoft.com/office/drawing/2014/main" id="{A3AB2EB7-A782-A94B-9183-B14C05B8C0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82557" y="0"/>
            <a:ext cx="2443162"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20535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G_0018">
            <a:extLst>
              <a:ext uri="{FF2B5EF4-FFF2-40B4-BE49-F238E27FC236}">
                <a16:creationId xmlns:a16="http://schemas.microsoft.com/office/drawing/2014/main" id="{277E91A5-8422-344B-B9CB-31307159F4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7864" y="3373438"/>
            <a:ext cx="4648200" cy="348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a:extLst>
              <a:ext uri="{FF2B5EF4-FFF2-40B4-BE49-F238E27FC236}">
                <a16:creationId xmlns:a16="http://schemas.microsoft.com/office/drawing/2014/main" id="{335F763C-81FB-2E48-AAA9-669C8AF5246C}"/>
              </a:ext>
            </a:extLst>
          </p:cNvPr>
          <p:cNvSpPr txBox="1">
            <a:spLocks noChangeArrowheads="1"/>
          </p:cNvSpPr>
          <p:nvPr/>
        </p:nvSpPr>
        <p:spPr bwMode="auto">
          <a:xfrm>
            <a:off x="5948463" y="0"/>
            <a:ext cx="572472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aseline="-25000">
                <a:solidFill>
                  <a:schemeClr val="tx1"/>
                </a:solidFill>
                <a:latin typeface="Arial" panose="020B0604020202020204" pitchFamily="34" charset="0"/>
                <a:ea typeface="ＭＳ Ｐゴシック" panose="020B0600070205080204" pitchFamily="34" charset="-128"/>
              </a:defRPr>
            </a:lvl1pPr>
            <a:lvl2pPr marL="742950" indent="-285750">
              <a:defRPr sz="2400" baseline="-25000">
                <a:solidFill>
                  <a:schemeClr val="tx1"/>
                </a:solidFill>
                <a:latin typeface="Arial" panose="020B0604020202020204" pitchFamily="34" charset="0"/>
                <a:ea typeface="ＭＳ Ｐゴシック" panose="020B0600070205080204" pitchFamily="34" charset="-128"/>
              </a:defRPr>
            </a:lvl2pPr>
            <a:lvl3pPr marL="1143000" indent="-228600">
              <a:defRPr sz="2400" baseline="-25000">
                <a:solidFill>
                  <a:schemeClr val="tx1"/>
                </a:solidFill>
                <a:latin typeface="Arial" panose="020B0604020202020204" pitchFamily="34" charset="0"/>
                <a:ea typeface="ＭＳ Ｐゴシック" panose="020B0600070205080204" pitchFamily="34" charset="-128"/>
              </a:defRPr>
            </a:lvl3pPr>
            <a:lvl4pPr marL="1600200" indent="-228600">
              <a:defRPr sz="2400" baseline="-25000">
                <a:solidFill>
                  <a:schemeClr val="tx1"/>
                </a:solidFill>
                <a:latin typeface="Arial" panose="020B0604020202020204" pitchFamily="34" charset="0"/>
                <a:ea typeface="ＭＳ Ｐゴシック" panose="020B0600070205080204" pitchFamily="34" charset="-128"/>
              </a:defRPr>
            </a:lvl4pPr>
            <a:lvl5pPr marL="2057400" indent="-228600">
              <a:defRPr sz="2400" baseline="-25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baseline="-250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800" b="1" dirty="0"/>
              <a:t>Advance Outwash Sand (</a:t>
            </a:r>
            <a:r>
              <a:rPr lang="en-US" altLang="en-US" sz="2800" b="1" dirty="0" err="1"/>
              <a:t>Qva</a:t>
            </a:r>
            <a:r>
              <a:rPr lang="en-US" altLang="en-US" sz="2800" b="1" dirty="0"/>
              <a:t> – Esperance Sand)</a:t>
            </a:r>
            <a:endParaRPr lang="en-US" altLang="en-US" sz="2800" dirty="0"/>
          </a:p>
          <a:p>
            <a:pPr>
              <a:spcBef>
                <a:spcPct val="50000"/>
              </a:spcBef>
            </a:pPr>
            <a:r>
              <a:rPr lang="en-US" altLang="en-US" sz="2800" dirty="0"/>
              <a:t>Advance outwash is typically graded as a broad outwash plain in front of the advancing ice sheet.</a:t>
            </a:r>
          </a:p>
          <a:p>
            <a:pPr>
              <a:spcBef>
                <a:spcPct val="50000"/>
              </a:spcBef>
            </a:pPr>
            <a:endParaRPr lang="en-US" altLang="en-US" sz="2800" dirty="0"/>
          </a:p>
          <a:p>
            <a:pPr>
              <a:spcBef>
                <a:spcPct val="50000"/>
              </a:spcBef>
            </a:pPr>
            <a:r>
              <a:rPr lang="en-US" altLang="en-US" sz="2800" dirty="0"/>
              <a:t>Advance outwash consists of well-sorted sand and fine gravels and lies stratigraphically below the till unit.</a:t>
            </a:r>
          </a:p>
          <a:p>
            <a:pPr>
              <a:spcBef>
                <a:spcPct val="50000"/>
              </a:spcBef>
            </a:pPr>
            <a:endParaRPr lang="en-US" altLang="en-US" sz="2800" dirty="0"/>
          </a:p>
          <a:p>
            <a:pPr>
              <a:spcBef>
                <a:spcPct val="50000"/>
              </a:spcBef>
            </a:pPr>
            <a:r>
              <a:rPr lang="en-US" altLang="en-US" sz="2800" dirty="0"/>
              <a:t>Sedimentary structures such as cross-beds, cut and fill features are common within braided stream deposits</a:t>
            </a:r>
            <a:r>
              <a:rPr lang="en-US" altLang="en-US" sz="2800" dirty="0">
                <a:solidFill>
                  <a:schemeClr val="bg1"/>
                </a:solidFill>
              </a:rPr>
              <a:t>. </a:t>
            </a:r>
          </a:p>
        </p:txBody>
      </p:sp>
      <p:pic>
        <p:nvPicPr>
          <p:cNvPr id="6" name="Picture 6">
            <a:extLst>
              <a:ext uri="{FF2B5EF4-FFF2-40B4-BE49-F238E27FC236}">
                <a16:creationId xmlns:a16="http://schemas.microsoft.com/office/drawing/2014/main" id="{95267B42-7AA6-F24D-86D8-F30ADC2B9E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7864" y="0"/>
            <a:ext cx="4648200" cy="324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cross bedding">
            <a:extLst>
              <a:ext uri="{FF2B5EF4-FFF2-40B4-BE49-F238E27FC236}">
                <a16:creationId xmlns:a16="http://schemas.microsoft.com/office/drawing/2014/main" id="{4C82A1EB-251B-854D-BEE0-A4CE684B35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064" y="4133850"/>
            <a:ext cx="449580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9542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TotalTime>
  <Words>808</Words>
  <Application>Microsoft Macintosh PowerPoint</Application>
  <PresentationFormat>Widescreen</PresentationFormat>
  <Paragraphs>105</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Calibri Light</vt:lpstr>
      <vt:lpstr>Optima</vt:lpstr>
      <vt:lpstr>Office Theme</vt:lpstr>
      <vt:lpstr>Seattle Geomorphic Setting and Glacial Stratigraphy</vt:lpstr>
      <vt:lpstr>Seattle is full of landslides</vt:lpstr>
      <vt:lpstr>Seattle is full of landslides:</vt:lpstr>
      <vt:lpstr>Seattle is full of landslides: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Landslides</dc:title>
  <dc:creator>Alison Duvall</dc:creator>
  <cp:lastModifiedBy>Alison Duvall</cp:lastModifiedBy>
  <cp:revision>54</cp:revision>
  <dcterms:created xsi:type="dcterms:W3CDTF">2020-04-28T16:57:28Z</dcterms:created>
  <dcterms:modified xsi:type="dcterms:W3CDTF">2020-05-09T23:51:55Z</dcterms:modified>
</cp:coreProperties>
</file>