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9" r:id="rId2"/>
    <p:sldId id="261" r:id="rId3"/>
    <p:sldId id="262" r:id="rId4"/>
    <p:sldId id="263" r:id="rId5"/>
    <p:sldId id="260" r:id="rId6"/>
    <p:sldId id="265" r:id="rId7"/>
    <p:sldId id="264" r:id="rId8"/>
    <p:sldId id="267" r:id="rId9"/>
    <p:sldId id="268"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C2D8F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050" autoAdjust="0"/>
  </p:normalViewPr>
  <p:slideViewPr>
    <p:cSldViewPr snapToGrid="0" snapToObjects="1">
      <p:cViewPr varScale="1">
        <p:scale>
          <a:sx n="53" d="100"/>
          <a:sy n="53" d="100"/>
        </p:scale>
        <p:origin x="2242" y="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BA7697-537A-1241-A984-A39520910382}" type="datetimeFigureOut">
              <a:rPr lang="en-US" smtClean="0"/>
              <a:t>5/22/2018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73B411-E165-BF48-ABA2-70D378AC59C2}" type="slidenum">
              <a:rPr lang="en-US" smtClean="0"/>
              <a:t>‹#›</a:t>
            </a:fld>
            <a:endParaRPr lang="en-US"/>
          </a:p>
        </p:txBody>
      </p:sp>
    </p:spTree>
    <p:extLst>
      <p:ext uri="{BB962C8B-B14F-4D97-AF65-F5344CB8AC3E}">
        <p14:creationId xmlns:p14="http://schemas.microsoft.com/office/powerpoint/2010/main" val="23417149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REMEMBER to include attribution</a:t>
            </a:r>
            <a:r>
              <a:rPr lang="en-US" baseline="0" dirty="0"/>
              <a:t> information for all the figures you include. Even if you took the picture or made the diagram, it will make it easier later if we just have that recorded.</a:t>
            </a:r>
          </a:p>
          <a:p>
            <a:endParaRPr lang="en-US" baseline="0" dirty="0"/>
          </a:p>
          <a:p>
            <a:r>
              <a:rPr lang="en-US" baseline="0" dirty="0"/>
              <a:t>ALSO </a:t>
            </a:r>
            <a:r>
              <a:rPr lang="mr-IN" baseline="0" dirty="0"/>
              <a:t>–</a:t>
            </a:r>
            <a:r>
              <a:rPr lang="en-US" baseline="0" dirty="0"/>
              <a:t> it is much easier to make notes (at least preliminary ones) for each slide NOW compared to several months later. Think about the information that future instructors using this materials will need to know in order to understand what the point of the different slides are. If all the relevant text is on the slide, notes may not be necessary, BUT if there are images, most likely some notes will be needed </a:t>
            </a:r>
            <a:r>
              <a:rPr lang="en-US" baseline="0"/>
              <a:t>for future users.</a:t>
            </a: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1</a:t>
            </a:fld>
            <a:endParaRPr lang="en-US"/>
          </a:p>
        </p:txBody>
      </p:sp>
    </p:spTree>
    <p:extLst>
      <p:ext uri="{BB962C8B-B14F-4D97-AF65-F5344CB8AC3E}">
        <p14:creationId xmlns:p14="http://schemas.microsoft.com/office/powerpoint/2010/main" val="2706688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Pattern is blue box, red box, blue box, red box, blue box. Alternating red/blue boxes.</a:t>
            </a:r>
          </a:p>
          <a:p>
            <a:r>
              <a:rPr lang="en-US" dirty="0"/>
              <a:t>6</a:t>
            </a:r>
            <a:r>
              <a:rPr lang="en-US" baseline="30000" dirty="0"/>
              <a:t>th</a:t>
            </a:r>
            <a:r>
              <a:rPr lang="en-US" dirty="0"/>
              <a:t> box would be red.</a:t>
            </a:r>
          </a:p>
        </p:txBody>
      </p:sp>
      <p:sp>
        <p:nvSpPr>
          <p:cNvPr id="4" name="Slide Number Placeholder 3"/>
          <p:cNvSpPr>
            <a:spLocks noGrp="1"/>
          </p:cNvSpPr>
          <p:nvPr>
            <p:ph type="sldNum" sz="quarter" idx="10"/>
          </p:nvPr>
        </p:nvSpPr>
        <p:spPr/>
        <p:txBody>
          <a:bodyPr/>
          <a:lstStyle/>
          <a:p>
            <a:fld id="{6273B411-E165-BF48-ABA2-70D378AC59C2}" type="slidenum">
              <a:rPr lang="en-US" smtClean="0"/>
              <a:t>2</a:t>
            </a:fld>
            <a:endParaRPr lang="en-US"/>
          </a:p>
        </p:txBody>
      </p:sp>
    </p:spTree>
    <p:extLst>
      <p:ext uri="{BB962C8B-B14F-4D97-AF65-F5344CB8AC3E}">
        <p14:creationId xmlns:p14="http://schemas.microsoft.com/office/powerpoint/2010/main" val="4096737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is COLOR! Cool, warm, cool, warm, cool.</a:t>
            </a:r>
          </a:p>
        </p:txBody>
      </p:sp>
      <p:sp>
        <p:nvSpPr>
          <p:cNvPr id="4" name="Slide Number Placeholder 3"/>
          <p:cNvSpPr>
            <a:spLocks noGrp="1"/>
          </p:cNvSpPr>
          <p:nvPr>
            <p:ph type="sldNum" sz="quarter" idx="10"/>
          </p:nvPr>
        </p:nvSpPr>
        <p:spPr/>
        <p:txBody>
          <a:bodyPr/>
          <a:lstStyle/>
          <a:p>
            <a:fld id="{6273B411-E165-BF48-ABA2-70D378AC59C2}" type="slidenum">
              <a:rPr lang="en-US" smtClean="0"/>
              <a:t>3</a:t>
            </a:fld>
            <a:endParaRPr lang="en-US"/>
          </a:p>
        </p:txBody>
      </p:sp>
    </p:spTree>
    <p:extLst>
      <p:ext uri="{BB962C8B-B14F-4D97-AF65-F5344CB8AC3E}">
        <p14:creationId xmlns:p14="http://schemas.microsoft.com/office/powerpoint/2010/main" val="2923169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Letters (in this particular font) built by only a curved line are omitted. </a:t>
            </a:r>
          </a:p>
        </p:txBody>
      </p:sp>
      <p:sp>
        <p:nvSpPr>
          <p:cNvPr id="4" name="Slide Number Placeholder 3"/>
          <p:cNvSpPr>
            <a:spLocks noGrp="1"/>
          </p:cNvSpPr>
          <p:nvPr>
            <p:ph type="sldNum" sz="quarter" idx="10"/>
          </p:nvPr>
        </p:nvSpPr>
        <p:spPr/>
        <p:txBody>
          <a:bodyPr/>
          <a:lstStyle/>
          <a:p>
            <a:fld id="{6273B411-E165-BF48-ABA2-70D378AC59C2}" type="slidenum">
              <a:rPr lang="en-US" smtClean="0"/>
              <a:t>4</a:t>
            </a:fld>
            <a:endParaRPr lang="en-US"/>
          </a:p>
        </p:txBody>
      </p:sp>
    </p:spTree>
    <p:extLst>
      <p:ext uri="{BB962C8B-B14F-4D97-AF65-F5344CB8AC3E}">
        <p14:creationId xmlns:p14="http://schemas.microsoft.com/office/powerpoint/2010/main" val="3774143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What are patterns? - A pattern is a discernible regularity. Pattern recognition is the identification of the ideal of which a given object was made after.</a:t>
            </a:r>
            <a:endParaRPr lang="en-US" b="0" dirty="0">
              <a:effectLst/>
            </a:endParaRPr>
          </a:p>
          <a:p>
            <a:pPr rtl="0"/>
            <a:r>
              <a:rPr lang="en-US" sz="1200" b="0" i="0" u="none" strike="noStrike" kern="1200" dirty="0">
                <a:solidFill>
                  <a:schemeClr val="tx1"/>
                </a:solidFill>
                <a:effectLst/>
                <a:latin typeface="+mn-lt"/>
                <a:ea typeface="+mn-ea"/>
                <a:cs typeface="+mn-cs"/>
              </a:rPr>
              <a:t>What are patterns in natural systems? - highly variable, at least 3-dimensional (geospatial). At multiple scales involving a huge array of fields/knowledge.</a:t>
            </a:r>
            <a:endParaRPr lang="en-US" b="0" dirty="0">
              <a:effectLst/>
            </a:endParaRPr>
          </a:p>
          <a:p>
            <a:pPr rtl="0"/>
            <a:r>
              <a:rPr lang="en-US" sz="1200" b="0" i="0" u="none" strike="noStrike" kern="1200" dirty="0">
                <a:solidFill>
                  <a:schemeClr val="tx1"/>
                </a:solidFill>
                <a:effectLst/>
                <a:latin typeface="+mn-lt"/>
                <a:ea typeface="+mn-ea"/>
                <a:cs typeface="+mn-cs"/>
              </a:rPr>
              <a:t>Why do we care? - patterns help us predict! Prediction helps us save lives, prevent property damages, and/or improve the quality of lives! EXAMPLES.</a:t>
            </a:r>
            <a:endParaRPr lang="en-US" b="0" dirty="0">
              <a:effectLst/>
            </a:endParaRPr>
          </a:p>
          <a:p>
            <a:pPr rtl="0"/>
            <a:r>
              <a:rPr lang="en-US" sz="1200" b="0" i="0" u="none" strike="noStrike" kern="1200" dirty="0">
                <a:solidFill>
                  <a:schemeClr val="tx1"/>
                </a:solidFill>
                <a:effectLst/>
                <a:latin typeface="+mn-lt"/>
                <a:ea typeface="+mn-ea"/>
                <a:cs typeface="+mn-cs"/>
              </a:rPr>
              <a:t>Who “sees” patterns? - pattern recognition is performed by humans and animals, has a survival value.</a:t>
            </a:r>
            <a:endParaRPr lang="en-US" b="0" dirty="0">
              <a:effectLst/>
            </a:endParaRPr>
          </a:p>
          <a:p>
            <a:br>
              <a:rPr lang="en-US" dirty="0"/>
            </a:b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5</a:t>
            </a:fld>
            <a:endParaRPr lang="en-US"/>
          </a:p>
        </p:txBody>
      </p:sp>
    </p:spTree>
    <p:extLst>
      <p:ext uri="{BB962C8B-B14F-4D97-AF65-F5344CB8AC3E}">
        <p14:creationId xmlns:p14="http://schemas.microsoft.com/office/powerpoint/2010/main" val="665875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Region: Pennsylvania.</a:t>
            </a:r>
          </a:p>
          <a:p>
            <a:r>
              <a:rPr lang="en-US" dirty="0"/>
              <a:t>Image created by Dr. </a:t>
            </a:r>
            <a:r>
              <a:rPr lang="en-US" dirty="0" err="1"/>
              <a:t>Bobak</a:t>
            </a:r>
            <a:r>
              <a:rPr lang="en-US" dirty="0"/>
              <a:t> Karimi at Wilkes University.</a:t>
            </a:r>
          </a:p>
          <a:p>
            <a:r>
              <a:rPr lang="en-US" dirty="0"/>
              <a:t>Topographic lineaments </a:t>
            </a:r>
            <a:r>
              <a:rPr lang="en-US" dirty="0" err="1"/>
              <a:t>idenetify</a:t>
            </a:r>
            <a:r>
              <a:rPr lang="en-US" dirty="0"/>
              <a:t> topographic changes (valleys, ridges, etc.). These lineaments are those greater than 1 km in length.</a:t>
            </a:r>
          </a:p>
          <a:p>
            <a:r>
              <a:rPr lang="en-US" dirty="0"/>
              <a:t>The goal here is to have students notice the valley and ridge of the Appalachian fold and thrust belt, but not be able to determine anything else. The mind is starting to be overburdened by data!</a:t>
            </a:r>
          </a:p>
        </p:txBody>
      </p:sp>
      <p:sp>
        <p:nvSpPr>
          <p:cNvPr id="4" name="Slide Number Placeholder 3"/>
          <p:cNvSpPr>
            <a:spLocks noGrp="1"/>
          </p:cNvSpPr>
          <p:nvPr>
            <p:ph type="sldNum" sz="quarter" idx="10"/>
          </p:nvPr>
        </p:nvSpPr>
        <p:spPr/>
        <p:txBody>
          <a:bodyPr/>
          <a:lstStyle/>
          <a:p>
            <a:fld id="{6273B411-E165-BF48-ABA2-70D378AC59C2}" type="slidenum">
              <a:rPr lang="en-US" smtClean="0"/>
              <a:t>6</a:t>
            </a:fld>
            <a:endParaRPr lang="en-US"/>
          </a:p>
        </p:txBody>
      </p:sp>
    </p:spTree>
    <p:extLst>
      <p:ext uri="{BB962C8B-B14F-4D97-AF65-F5344CB8AC3E}">
        <p14:creationId xmlns:p14="http://schemas.microsoft.com/office/powerpoint/2010/main" val="1167528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-How do we see patterns? - The mental process is very complex, and poorly understood. “external signals arriving at the sense organs are converted into meaningful perceptual experiences” --- what is a “meaningful perceptual experience”???</a:t>
            </a:r>
            <a:endParaRPr lang="en-US" b="0" dirty="0">
              <a:effectLst/>
            </a:endParaRPr>
          </a:p>
          <a:p>
            <a:pPr rtl="0"/>
            <a:r>
              <a:rPr lang="en-US" sz="1200" b="0" i="0" u="none" strike="noStrike" kern="1200" dirty="0">
                <a:solidFill>
                  <a:schemeClr val="tx1"/>
                </a:solidFill>
                <a:effectLst/>
                <a:latin typeface="+mn-lt"/>
                <a:ea typeface="+mn-ea"/>
                <a:cs typeface="+mn-cs"/>
              </a:rPr>
              <a:t>-How is the concept of “ideal” or “pattern” formed? - deductive or inductive process?</a:t>
            </a:r>
            <a:endParaRPr lang="en-US" b="0" dirty="0">
              <a:effectLst/>
            </a:endParaRPr>
          </a:p>
          <a:p>
            <a:pPr rtl="0"/>
            <a:r>
              <a:rPr lang="en-US" sz="1200" b="0" i="0" u="none" strike="noStrike" kern="1200" dirty="0">
                <a:solidFill>
                  <a:schemeClr val="tx1"/>
                </a:solidFill>
                <a:effectLst/>
                <a:latin typeface="+mn-lt"/>
                <a:ea typeface="+mn-ea"/>
                <a:cs typeface="+mn-cs"/>
              </a:rPr>
              <a:t>	-Inductive processes are also called Learning with a teacher (if examples are labeled as representing one or more ideals, otherwise “without a teacher”). Makes most sense.</a:t>
            </a:r>
            <a:endParaRPr lang="en-US" b="0" dirty="0">
              <a:effectLst/>
            </a:endParaRPr>
          </a:p>
          <a:p>
            <a:pPr rtl="0"/>
            <a:r>
              <a:rPr lang="en-US" sz="1200" b="0" i="0" u="none" strike="noStrike" kern="1200" dirty="0">
                <a:solidFill>
                  <a:schemeClr val="tx1"/>
                </a:solidFill>
                <a:effectLst/>
                <a:latin typeface="+mn-lt"/>
                <a:ea typeface="+mn-ea"/>
                <a:cs typeface="+mn-cs"/>
              </a:rPr>
              <a:t>-When do we stop being able to “see” patterns? - humans are capable of complex pattern recognition, but we are limited by accuracy, scale, efficiency, and BIAS!</a:t>
            </a:r>
            <a:endParaRPr lang="en-US" b="0" dirty="0">
              <a:effectLst/>
            </a:endParaRPr>
          </a:p>
          <a:p>
            <a:pPr rtl="0"/>
            <a:r>
              <a:rPr lang="en-US" sz="1200" b="0" i="0" u="none" strike="noStrike" kern="1200" dirty="0">
                <a:solidFill>
                  <a:schemeClr val="tx1"/>
                </a:solidFill>
                <a:effectLst/>
                <a:latin typeface="+mn-lt"/>
                <a:ea typeface="+mn-ea"/>
                <a:cs typeface="+mn-cs"/>
              </a:rPr>
              <a:t>-Computers can overcome a lot of these, BUT since humans develop programs, bias can still exist, just in another form. </a:t>
            </a:r>
            <a:endParaRPr lang="en-US" b="0" dirty="0">
              <a:effectLst/>
            </a:endParaRPr>
          </a:p>
          <a:p>
            <a:br>
              <a:rPr lang="en-US" dirty="0"/>
            </a:br>
            <a:endParaRPr lang="en-US" dirty="0"/>
          </a:p>
        </p:txBody>
      </p:sp>
      <p:sp>
        <p:nvSpPr>
          <p:cNvPr id="4" name="Slide Number Placeholder 3"/>
          <p:cNvSpPr>
            <a:spLocks noGrp="1"/>
          </p:cNvSpPr>
          <p:nvPr>
            <p:ph type="sldNum" sz="quarter" idx="10"/>
          </p:nvPr>
        </p:nvSpPr>
        <p:spPr/>
        <p:txBody>
          <a:bodyPr/>
          <a:lstStyle/>
          <a:p>
            <a:fld id="{6273B411-E165-BF48-ABA2-70D378AC59C2}" type="slidenum">
              <a:rPr lang="en-US" smtClean="0"/>
              <a:t>7</a:t>
            </a:fld>
            <a:endParaRPr lang="en-US"/>
          </a:p>
        </p:txBody>
      </p:sp>
    </p:spTree>
    <p:extLst>
      <p:ext uri="{BB962C8B-B14F-4D97-AF65-F5344CB8AC3E}">
        <p14:creationId xmlns:p14="http://schemas.microsoft.com/office/powerpoint/2010/main" val="814702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on the three requirements:</a:t>
            </a:r>
          </a:p>
          <a:p>
            <a:pPr marL="228600" indent="-228600">
              <a:buAutoNum type="arabicPeriod"/>
            </a:pPr>
            <a:r>
              <a:rPr lang="en-US" dirty="0"/>
              <a:t>Why do we need mathematical methods??? Because math is the root language for all computational thought.</a:t>
            </a:r>
          </a:p>
          <a:p>
            <a:pPr marL="228600" indent="-228600">
              <a:buAutoNum type="arabicPeriod"/>
            </a:pPr>
            <a:r>
              <a:rPr lang="en-US" dirty="0"/>
              <a:t>The proper software is integral to the outcome. Landslides are geospatial, having </a:t>
            </a:r>
            <a:r>
              <a:rPr lang="en-US" dirty="0" err="1"/>
              <a:t>lat</a:t>
            </a:r>
            <a:r>
              <a:rPr lang="en-US" dirty="0"/>
              <a:t>, long, and other dimensions, so programs like ArcMap, or QGIS are necessary.</a:t>
            </a:r>
          </a:p>
          <a:p>
            <a:pPr marL="228600" indent="-228600">
              <a:buAutoNum type="arabicPeriod"/>
            </a:pPr>
            <a:r>
              <a:rPr lang="en-US" dirty="0"/>
              <a:t>The researcher must have knowledge to qualify (or quantify) input as it relates to mass movements.</a:t>
            </a:r>
          </a:p>
        </p:txBody>
      </p:sp>
      <p:sp>
        <p:nvSpPr>
          <p:cNvPr id="4" name="Slide Number Placeholder 3"/>
          <p:cNvSpPr>
            <a:spLocks noGrp="1"/>
          </p:cNvSpPr>
          <p:nvPr>
            <p:ph type="sldNum" sz="quarter" idx="10"/>
          </p:nvPr>
        </p:nvSpPr>
        <p:spPr/>
        <p:txBody>
          <a:bodyPr/>
          <a:lstStyle/>
          <a:p>
            <a:fld id="{6273B411-E165-BF48-ABA2-70D378AC59C2}" type="slidenum">
              <a:rPr lang="en-US" smtClean="0"/>
              <a:t>8</a:t>
            </a:fld>
            <a:endParaRPr lang="en-US"/>
          </a:p>
        </p:txBody>
      </p:sp>
    </p:spTree>
    <p:extLst>
      <p:ext uri="{BB962C8B-B14F-4D97-AF65-F5344CB8AC3E}">
        <p14:creationId xmlns:p14="http://schemas.microsoft.com/office/powerpoint/2010/main" val="3773498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 we predict an exact location? Not really, there are too many variables that change so rapidly that prediction of exact location is impossible. For instance, earthquake prediction requires many variables and data outside the scope of what we are currently able to measure.</a:t>
            </a:r>
          </a:p>
          <a:p>
            <a:r>
              <a:rPr lang="en-US" dirty="0"/>
              <a:t>-Susceptibility – the state or fact of being likely, or liable to be influenced or harmed by a particular thing.</a:t>
            </a:r>
          </a:p>
        </p:txBody>
      </p:sp>
      <p:sp>
        <p:nvSpPr>
          <p:cNvPr id="4" name="Slide Number Placeholder 3"/>
          <p:cNvSpPr>
            <a:spLocks noGrp="1"/>
          </p:cNvSpPr>
          <p:nvPr>
            <p:ph type="sldNum" sz="quarter" idx="10"/>
          </p:nvPr>
        </p:nvSpPr>
        <p:spPr/>
        <p:txBody>
          <a:bodyPr/>
          <a:lstStyle/>
          <a:p>
            <a:fld id="{6273B411-E165-BF48-ABA2-70D378AC59C2}" type="slidenum">
              <a:rPr lang="en-US" smtClean="0"/>
              <a:t>9</a:t>
            </a:fld>
            <a:endParaRPr lang="en-US"/>
          </a:p>
        </p:txBody>
      </p:sp>
    </p:spTree>
    <p:extLst>
      <p:ext uri="{BB962C8B-B14F-4D97-AF65-F5344CB8AC3E}">
        <p14:creationId xmlns:p14="http://schemas.microsoft.com/office/powerpoint/2010/main" val="11511435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sz="3600"/>
            </a:lvl1pPr>
          </a:lstStyle>
          <a:p>
            <a:r>
              <a:rPr lang="en-US"/>
              <a:t>Click to edit Master title style</a:t>
            </a:r>
            <a:endParaRPr lang="en-US" dirty="0"/>
          </a:p>
        </p:txBody>
      </p:sp>
      <p:sp>
        <p:nvSpPr>
          <p:cNvPr id="3" name="Subtitle 2"/>
          <p:cNvSpPr>
            <a:spLocks noGrp="1"/>
          </p:cNvSpPr>
          <p:nvPr>
            <p:ph type="subTitle" idx="1"/>
          </p:nvPr>
        </p:nvSpPr>
        <p:spPr>
          <a:xfrm>
            <a:off x="1371600" y="3832728"/>
            <a:ext cx="6400800" cy="1752600"/>
          </a:xfrm>
        </p:spPr>
        <p:txBody>
          <a:bodyPr>
            <a:normAutofit/>
          </a:bodyPr>
          <a:lstStyle>
            <a:lvl1pPr marL="0" indent="0" algn="ctr">
              <a:buNone/>
              <a:defRPr sz="280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57200" y="5766393"/>
            <a:ext cx="2133600" cy="365125"/>
          </a:xfrm>
        </p:spPr>
        <p:txBody>
          <a:bodyPr/>
          <a:lstStyle/>
          <a:p>
            <a:fld id="{BD0E7532-6558-2949-8B64-49F3D63F0157}" type="datetimeFigureOut">
              <a:rPr lang="en-US" smtClean="0"/>
              <a:t>5/22/2018</a:t>
            </a:fld>
            <a:endParaRPr lang="en-US" dirty="0"/>
          </a:p>
        </p:txBody>
      </p:sp>
      <p:sp>
        <p:nvSpPr>
          <p:cNvPr id="5" name="Footer Placeholder 4"/>
          <p:cNvSpPr>
            <a:spLocks noGrp="1"/>
          </p:cNvSpPr>
          <p:nvPr>
            <p:ph type="ftr" sz="quarter" idx="11"/>
          </p:nvPr>
        </p:nvSpPr>
        <p:spPr>
          <a:xfrm>
            <a:off x="3124200" y="5766393"/>
            <a:ext cx="2895600" cy="365125"/>
          </a:xfrm>
        </p:spPr>
        <p:txBody>
          <a:bodyPr/>
          <a:lstStyle/>
          <a:p>
            <a:endParaRPr lang="en-US" dirty="0"/>
          </a:p>
        </p:txBody>
      </p:sp>
      <p:sp>
        <p:nvSpPr>
          <p:cNvPr id="6" name="Slide Number Placeholder 5"/>
          <p:cNvSpPr>
            <a:spLocks noGrp="1"/>
          </p:cNvSpPr>
          <p:nvPr>
            <p:ph type="sldNum" sz="quarter" idx="12"/>
          </p:nvPr>
        </p:nvSpPr>
        <p:spPr>
          <a:xfrm>
            <a:off x="6553200" y="5766393"/>
            <a:ext cx="2133600" cy="365125"/>
          </a:xfrm>
        </p:spPr>
        <p:txBody>
          <a:bodyPr/>
          <a:lstStyle/>
          <a:p>
            <a:fld id="{D2095A01-13E2-7E4C-9E76-AC791C07FBA4}" type="slidenum">
              <a:rPr lang="en-US" smtClean="0"/>
              <a:t>‹#›</a:t>
            </a:fld>
            <a:endParaRPr lang="en-US"/>
          </a:p>
        </p:txBody>
      </p:sp>
      <p:pic>
        <p:nvPicPr>
          <p:cNvPr id="9" name="Picture 8" descr="GETSI_banner.png"/>
          <p:cNvPicPr>
            <a:picLocks noChangeAspect="1"/>
          </p:cNvPicPr>
          <p:nvPr userDrawn="1"/>
        </p:nvPicPr>
        <p:blipFill rotWithShape="1">
          <a:blip r:embed="rId2">
            <a:extLst>
              <a:ext uri="{28A0092B-C50C-407E-A947-70E740481C1C}">
                <a14:useLocalDpi xmlns:a14="http://schemas.microsoft.com/office/drawing/2010/main" val="0"/>
              </a:ext>
            </a:extLst>
          </a:blip>
          <a:srcRect l="1" r="33292"/>
          <a:stretch/>
        </p:blipFill>
        <p:spPr>
          <a:xfrm>
            <a:off x="0" y="0"/>
            <a:ext cx="9144000" cy="856712"/>
          </a:xfrm>
          <a:prstGeom prst="rect">
            <a:avLst/>
          </a:prstGeom>
        </p:spPr>
      </p:pic>
      <p:pic>
        <p:nvPicPr>
          <p:cNvPr id="10" name="Picture 9" descr="NSF_Log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580" y="6109370"/>
            <a:ext cx="708526" cy="708526"/>
          </a:xfrm>
          <a:prstGeom prst="rect">
            <a:avLst/>
          </a:prstGeom>
        </p:spPr>
      </p:pic>
      <p:sp>
        <p:nvSpPr>
          <p:cNvPr id="11" name="TextBox 10"/>
          <p:cNvSpPr txBox="1"/>
          <p:nvPr userDrawn="1"/>
        </p:nvSpPr>
        <p:spPr>
          <a:xfrm>
            <a:off x="851949" y="6112489"/>
            <a:ext cx="4615735" cy="646331"/>
          </a:xfrm>
          <a:prstGeom prst="rect">
            <a:avLst/>
          </a:prstGeom>
          <a:noFill/>
        </p:spPr>
        <p:txBody>
          <a:bodyPr wrap="square" rtlCol="0">
            <a:spAutoFit/>
          </a:bodyPr>
          <a:lstStyle/>
          <a:p>
            <a:r>
              <a:rPr lang="en-US" sz="1200" dirty="0"/>
              <a:t>This work is supported by the National Science Foundation’s Directorate for </a:t>
            </a:r>
            <a:r>
              <a:rPr lang="en-US" sz="1200" i="1" dirty="0"/>
              <a:t>Education and Human Resources </a:t>
            </a:r>
            <a:r>
              <a:rPr lang="en-US" sz="1200" dirty="0"/>
              <a:t>(TUES-1245025, IUSE-</a:t>
            </a:r>
            <a:r>
              <a:rPr lang="is-IS" sz="1200" dirty="0"/>
              <a:t>1612248, IUSE-1725347</a:t>
            </a:r>
            <a:r>
              <a:rPr lang="en-US" sz="1200" dirty="0"/>
              <a:t>).</a:t>
            </a:r>
          </a:p>
        </p:txBody>
      </p:sp>
      <p:sp>
        <p:nvSpPr>
          <p:cNvPr id="7" name="TextBox 6"/>
          <p:cNvSpPr txBox="1"/>
          <p:nvPr userDrawn="1"/>
        </p:nvSpPr>
        <p:spPr>
          <a:xfrm>
            <a:off x="5715840" y="6481821"/>
            <a:ext cx="2970960" cy="276999"/>
          </a:xfrm>
          <a:prstGeom prst="rect">
            <a:avLst/>
          </a:prstGeom>
          <a:noFill/>
        </p:spPr>
        <p:txBody>
          <a:bodyPr wrap="none" rtlCol="0">
            <a:spAutoFit/>
          </a:bodyPr>
          <a:lstStyle/>
          <a:p>
            <a:r>
              <a:rPr lang="en-US" sz="1200" dirty="0"/>
              <a:t>Questions, contact </a:t>
            </a:r>
            <a:r>
              <a:rPr lang="en-US" sz="1200" u="sng" dirty="0"/>
              <a:t>education-AT-unavco.org</a:t>
            </a:r>
            <a:endParaRPr lang="en-US" sz="1200" dirty="0"/>
          </a:p>
        </p:txBody>
      </p:sp>
    </p:spTree>
    <p:extLst>
      <p:ext uri="{BB962C8B-B14F-4D97-AF65-F5344CB8AC3E}">
        <p14:creationId xmlns:p14="http://schemas.microsoft.com/office/powerpoint/2010/main" val="392584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5/22/2018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522855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5/22/2018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4284629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0E7532-6558-2949-8B64-49F3D63F0157}" type="datetimeFigureOut">
              <a:rPr lang="en-US" smtClean="0"/>
              <a:t>5/22/2018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323008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287745"/>
            <a:ext cx="2133600" cy="365125"/>
          </a:xfrm>
        </p:spPr>
        <p:txBody>
          <a:bodyPr/>
          <a:lstStyle/>
          <a:p>
            <a:fld id="{BD0E7532-6558-2949-8B64-49F3D63F0157}" type="datetimeFigureOut">
              <a:rPr lang="en-US" smtClean="0"/>
              <a:t>5/22/2018</a:t>
            </a:fld>
            <a:endParaRPr lang="en-US"/>
          </a:p>
        </p:txBody>
      </p:sp>
      <p:sp>
        <p:nvSpPr>
          <p:cNvPr id="5" name="Footer Placeholder 4"/>
          <p:cNvSpPr>
            <a:spLocks noGrp="1"/>
          </p:cNvSpPr>
          <p:nvPr>
            <p:ph type="ftr" sz="quarter" idx="11"/>
          </p:nvPr>
        </p:nvSpPr>
        <p:spPr>
          <a:xfrm>
            <a:off x="3124200" y="6287745"/>
            <a:ext cx="2895600" cy="365125"/>
          </a:xfrm>
        </p:spPr>
        <p:txBody>
          <a:bodyPr/>
          <a:lstStyle/>
          <a:p>
            <a:endParaRPr lang="en-US"/>
          </a:p>
        </p:txBody>
      </p:sp>
      <p:sp>
        <p:nvSpPr>
          <p:cNvPr id="6" name="Slide Number Placeholder 5"/>
          <p:cNvSpPr>
            <a:spLocks noGrp="1"/>
          </p:cNvSpPr>
          <p:nvPr>
            <p:ph type="sldNum" sz="quarter" idx="12"/>
          </p:nvPr>
        </p:nvSpPr>
        <p:spPr>
          <a:xfrm>
            <a:off x="6553200" y="6287745"/>
            <a:ext cx="2133600" cy="365125"/>
          </a:xfrm>
        </p:spPr>
        <p:txBody>
          <a:bodyPr/>
          <a:lstStyle/>
          <a:p>
            <a:fld id="{D2095A01-13E2-7E4C-9E76-AC791C07FBA4}" type="slidenum">
              <a:rPr lang="en-US" smtClean="0"/>
              <a:t>‹#›</a:t>
            </a:fld>
            <a:endParaRPr lang="en-US"/>
          </a:p>
        </p:txBody>
      </p:sp>
      <p:pic>
        <p:nvPicPr>
          <p:cNvPr id="7" name="Picture 6" descr="GETSI_banner.png"/>
          <p:cNvPicPr>
            <a:picLocks noChangeAspect="1"/>
          </p:cNvPicPr>
          <p:nvPr userDrawn="1"/>
        </p:nvPicPr>
        <p:blipFill rotWithShape="1">
          <a:blip r:embed="rId2">
            <a:extLst>
              <a:ext uri="{28A0092B-C50C-407E-A947-70E740481C1C}">
                <a14:useLocalDpi xmlns:a14="http://schemas.microsoft.com/office/drawing/2010/main" val="0"/>
              </a:ext>
            </a:extLst>
          </a:blip>
          <a:srcRect l="1" r="33292"/>
          <a:stretch/>
        </p:blipFill>
        <p:spPr>
          <a:xfrm>
            <a:off x="0" y="0"/>
            <a:ext cx="9144000" cy="856712"/>
          </a:xfrm>
          <a:prstGeom prst="rect">
            <a:avLst/>
          </a:prstGeom>
        </p:spPr>
      </p:pic>
    </p:spTree>
    <p:extLst>
      <p:ext uri="{BB962C8B-B14F-4D97-AF65-F5344CB8AC3E}">
        <p14:creationId xmlns:p14="http://schemas.microsoft.com/office/powerpoint/2010/main" val="3539252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931800"/>
            <a:ext cx="4038600" cy="47096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31800"/>
            <a:ext cx="4038600" cy="470967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0E7532-6558-2949-8B64-49F3D63F0157}" type="datetimeFigureOut">
              <a:rPr lang="en-US" smtClean="0"/>
              <a:t>5/22/2018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41847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92018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573314"/>
            <a:ext cx="4040188" cy="40815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92018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573314"/>
            <a:ext cx="4041775" cy="40815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D0E7532-6558-2949-8B64-49F3D63F0157}" type="datetimeFigureOut">
              <a:rPr lang="en-US" smtClean="0"/>
              <a:t>5/22/2018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04793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0E7532-6558-2949-8B64-49F3D63F0157}" type="datetimeFigureOut">
              <a:rPr lang="en-US" smtClean="0"/>
              <a:t>5/22/2018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56396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0E7532-6558-2949-8B64-49F3D63F0157}" type="datetimeFigureOut">
              <a:rPr lang="en-US" smtClean="0"/>
              <a:t>5/22/2018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1367556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0E7532-6558-2949-8B64-49F3D63F0157}" type="datetimeFigureOut">
              <a:rPr lang="en-US" smtClean="0"/>
              <a:t>5/22/2018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1512826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0E7532-6558-2949-8B64-49F3D63F0157}" type="datetimeFigureOut">
              <a:rPr lang="en-US" smtClean="0"/>
              <a:t>5/22/2018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095A01-13E2-7E4C-9E76-AC791C07FBA4}" type="slidenum">
              <a:rPr lang="en-US" smtClean="0"/>
              <a:t>‹#›</a:t>
            </a:fld>
            <a:endParaRPr lang="en-US"/>
          </a:p>
        </p:txBody>
      </p:sp>
    </p:spTree>
    <p:extLst>
      <p:ext uri="{BB962C8B-B14F-4D97-AF65-F5344CB8AC3E}">
        <p14:creationId xmlns:p14="http://schemas.microsoft.com/office/powerpoint/2010/main" val="283946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2D8F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37652"/>
            <a:ext cx="8229600" cy="502088"/>
          </a:xfrm>
          <a:prstGeom prst="rect">
            <a:avLst/>
          </a:prstGeom>
        </p:spPr>
        <p:txBody>
          <a:bodyPr vert="horz" lIns="91440" tIns="45720" rIns="91440" bIns="45720" rtlCol="0" anchor="ctr">
            <a:noAutofit/>
          </a:bodyPr>
          <a:lstStyle/>
          <a:p>
            <a:endParaRPr lang="en-US" dirty="0"/>
          </a:p>
        </p:txBody>
      </p:sp>
      <p:sp>
        <p:nvSpPr>
          <p:cNvPr id="3" name="Text Placeholder 2"/>
          <p:cNvSpPr>
            <a:spLocks noGrp="1"/>
          </p:cNvSpPr>
          <p:nvPr>
            <p:ph type="body" idx="1"/>
          </p:nvPr>
        </p:nvSpPr>
        <p:spPr>
          <a:xfrm>
            <a:off x="457200" y="949332"/>
            <a:ext cx="8229600" cy="47658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581986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0E7532-6558-2949-8B64-49F3D63F0157}" type="datetimeFigureOut">
              <a:rPr lang="en-US" smtClean="0"/>
              <a:t>5/22/2018</a:t>
            </a:fld>
            <a:endParaRPr lang="en-US"/>
          </a:p>
        </p:txBody>
      </p:sp>
      <p:sp>
        <p:nvSpPr>
          <p:cNvPr id="5" name="Footer Placeholder 4"/>
          <p:cNvSpPr>
            <a:spLocks noGrp="1"/>
          </p:cNvSpPr>
          <p:nvPr>
            <p:ph type="ftr" sz="quarter" idx="3"/>
          </p:nvPr>
        </p:nvSpPr>
        <p:spPr>
          <a:xfrm>
            <a:off x="3124200" y="581986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581986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095A01-13E2-7E4C-9E76-AC791C07FBA4}" type="slidenum">
              <a:rPr lang="en-US" smtClean="0"/>
              <a:t>‹#›</a:t>
            </a:fld>
            <a:endParaRPr lang="en-US"/>
          </a:p>
        </p:txBody>
      </p:sp>
      <p:pic>
        <p:nvPicPr>
          <p:cNvPr id="7" name="Picture 6" descr="GETSI_banner_wide.png"/>
          <p:cNvPicPr>
            <a:picLocks noChangeAspect="1"/>
          </p:cNvPicPr>
          <p:nvPr/>
        </p:nvPicPr>
        <p:blipFill rotWithShape="1">
          <a:blip r:embed="rId13">
            <a:extLst>
              <a:ext uri="{28A0092B-C50C-407E-A947-70E740481C1C}">
                <a14:useLocalDpi xmlns:a14="http://schemas.microsoft.com/office/drawing/2010/main" val="0"/>
              </a:ext>
            </a:extLst>
          </a:blip>
          <a:srcRect r="11088"/>
          <a:stretch/>
        </p:blipFill>
        <p:spPr>
          <a:xfrm>
            <a:off x="0" y="6322737"/>
            <a:ext cx="9144000" cy="549374"/>
          </a:xfrm>
          <a:prstGeom prst="rect">
            <a:avLst/>
          </a:prstGeom>
        </p:spPr>
      </p:pic>
      <p:pic>
        <p:nvPicPr>
          <p:cNvPr id="10" name="Picture 9" descr="MtSAC_fullcolor_print.jp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88808" y="6463857"/>
            <a:ext cx="373662" cy="263743"/>
          </a:xfrm>
          <a:prstGeom prst="rect">
            <a:avLst/>
          </a:prstGeom>
        </p:spPr>
      </p:pic>
      <p:pic>
        <p:nvPicPr>
          <p:cNvPr id="12" name="Picture 11" descr="NSF_Logo.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641530" y="6380811"/>
            <a:ext cx="429834" cy="429834"/>
          </a:xfrm>
          <a:prstGeom prst="rect">
            <a:avLst/>
          </a:prstGeom>
        </p:spPr>
      </p:pic>
      <p:pic>
        <p:nvPicPr>
          <p:cNvPr id="8" name="Picture 7"/>
          <p:cNvPicPr>
            <a:picLocks noChangeAspect="1"/>
          </p:cNvPicPr>
          <p:nvPr/>
        </p:nvPicPr>
        <p:blipFill>
          <a:blip r:embed="rId16"/>
          <a:stretch>
            <a:fillRect/>
          </a:stretch>
        </p:blipFill>
        <p:spPr>
          <a:xfrm>
            <a:off x="6200834" y="6506502"/>
            <a:ext cx="669199" cy="178453"/>
          </a:xfrm>
          <a:prstGeom prst="rect">
            <a:avLst/>
          </a:prstGeom>
        </p:spPr>
      </p:pic>
      <p:pic>
        <p:nvPicPr>
          <p:cNvPr id="13" name="Picture 12"/>
          <p:cNvPicPr>
            <a:picLocks noChangeAspect="1"/>
          </p:cNvPicPr>
          <p:nvPr/>
        </p:nvPicPr>
        <p:blipFill>
          <a:blip r:embed="rId17"/>
          <a:stretch>
            <a:fillRect/>
          </a:stretch>
        </p:blipFill>
        <p:spPr>
          <a:xfrm>
            <a:off x="6899113" y="6448481"/>
            <a:ext cx="233256" cy="294495"/>
          </a:xfrm>
          <a:prstGeom prst="rect">
            <a:avLst/>
          </a:prstGeom>
        </p:spPr>
      </p:pic>
      <p:pic>
        <p:nvPicPr>
          <p:cNvPr id="14" name="Picture 13"/>
          <p:cNvPicPr>
            <a:picLocks noChangeAspect="1"/>
          </p:cNvPicPr>
          <p:nvPr/>
        </p:nvPicPr>
        <p:blipFill>
          <a:blip r:embed="rId18"/>
          <a:stretch>
            <a:fillRect/>
          </a:stretch>
        </p:blipFill>
        <p:spPr>
          <a:xfrm>
            <a:off x="8177346" y="6527245"/>
            <a:ext cx="410898" cy="136966"/>
          </a:xfrm>
          <a:prstGeom prst="rect">
            <a:avLst/>
          </a:prstGeom>
        </p:spPr>
      </p:pic>
      <p:pic>
        <p:nvPicPr>
          <p:cNvPr id="9" name="Picture 8" descr="ISUreverse.pn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7619826" y="6519220"/>
            <a:ext cx="508511" cy="153017"/>
          </a:xfrm>
          <a:prstGeom prst="rect">
            <a:avLst/>
          </a:prstGeom>
        </p:spPr>
      </p:pic>
    </p:spTree>
    <p:extLst>
      <p:ext uri="{BB962C8B-B14F-4D97-AF65-F5344CB8AC3E}">
        <p14:creationId xmlns:p14="http://schemas.microsoft.com/office/powerpoint/2010/main" val="1279770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3400" b="1" kern="1200" cap="small">
          <a:solidFill>
            <a:schemeClr val="accent1">
              <a:lumMod val="7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Pattern Prediction &amp; Susceptibility</a:t>
            </a:r>
          </a:p>
        </p:txBody>
      </p:sp>
      <p:sp>
        <p:nvSpPr>
          <p:cNvPr id="5" name="Subtitle 4"/>
          <p:cNvSpPr>
            <a:spLocks noGrp="1"/>
          </p:cNvSpPr>
          <p:nvPr>
            <p:ph type="subTitle" idx="1"/>
          </p:nvPr>
        </p:nvSpPr>
        <p:spPr/>
        <p:txBody>
          <a:bodyPr/>
          <a:lstStyle/>
          <a:p>
            <a:r>
              <a:rPr lang="en-US" dirty="0"/>
              <a:t>Exercises and Discussion Prompts</a:t>
            </a:r>
          </a:p>
        </p:txBody>
      </p:sp>
      <p:sp>
        <p:nvSpPr>
          <p:cNvPr id="2" name="TextBox 1"/>
          <p:cNvSpPr txBox="1"/>
          <p:nvPr/>
        </p:nvSpPr>
        <p:spPr>
          <a:xfrm>
            <a:off x="5133474" y="6510421"/>
            <a:ext cx="184666" cy="369332"/>
          </a:xfrm>
          <a:prstGeom prst="rect">
            <a:avLst/>
          </a:prstGeom>
          <a:noFill/>
        </p:spPr>
        <p:txBody>
          <a:bodyPr wrap="none" rtlCol="0">
            <a:spAutoFit/>
          </a:bodyPr>
          <a:lstStyle/>
          <a:p>
            <a:endParaRPr lang="en-US" dirty="0"/>
          </a:p>
        </p:txBody>
      </p:sp>
      <p:sp>
        <p:nvSpPr>
          <p:cNvPr id="3" name="TextBox 2"/>
          <p:cNvSpPr txBox="1"/>
          <p:nvPr/>
        </p:nvSpPr>
        <p:spPr>
          <a:xfrm>
            <a:off x="5716339" y="6115596"/>
            <a:ext cx="1582821" cy="276999"/>
          </a:xfrm>
          <a:prstGeom prst="rect">
            <a:avLst/>
          </a:prstGeom>
          <a:noFill/>
        </p:spPr>
        <p:txBody>
          <a:bodyPr wrap="square" rtlCol="0">
            <a:spAutoFit/>
          </a:bodyPr>
          <a:lstStyle/>
          <a:p>
            <a:pPr>
              <a:tabLst>
                <a:tab pos="6176963" algn="r"/>
              </a:tabLst>
            </a:pPr>
            <a:r>
              <a:rPr lang="en-US" sz="1200" dirty="0"/>
              <a:t>Version: 05 22, 2018</a:t>
            </a:r>
            <a:endParaRPr lang="en-US" sz="1200" u="sng" dirty="0"/>
          </a:p>
        </p:txBody>
      </p:sp>
    </p:spTree>
    <p:extLst>
      <p:ext uri="{BB962C8B-B14F-4D97-AF65-F5344CB8AC3E}">
        <p14:creationId xmlns:p14="http://schemas.microsoft.com/office/powerpoint/2010/main" val="4132623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691FD-E66B-46DC-8112-5FF871B946C9}"/>
              </a:ext>
            </a:extLst>
          </p:cNvPr>
          <p:cNvSpPr>
            <a:spLocks noGrp="1"/>
          </p:cNvSpPr>
          <p:nvPr>
            <p:ph type="title"/>
          </p:nvPr>
        </p:nvSpPr>
        <p:spPr/>
        <p:txBody>
          <a:bodyPr/>
          <a:lstStyle/>
          <a:p>
            <a:r>
              <a:rPr lang="en-US" dirty="0"/>
              <a:t>Describe the pattern below:</a:t>
            </a:r>
          </a:p>
        </p:txBody>
      </p:sp>
      <p:sp>
        <p:nvSpPr>
          <p:cNvPr id="4" name="Title 1">
            <a:extLst>
              <a:ext uri="{FF2B5EF4-FFF2-40B4-BE49-F238E27FC236}">
                <a16:creationId xmlns:a16="http://schemas.microsoft.com/office/drawing/2014/main" id="{C62571BD-9321-4E03-97AE-B445A2CBD81D}"/>
              </a:ext>
            </a:extLst>
          </p:cNvPr>
          <p:cNvSpPr txBox="1">
            <a:spLocks/>
          </p:cNvSpPr>
          <p:nvPr/>
        </p:nvSpPr>
        <p:spPr>
          <a:xfrm>
            <a:off x="111512" y="5132087"/>
            <a:ext cx="8920976" cy="1031530"/>
          </a:xfrm>
          <a:prstGeom prst="rect">
            <a:avLst/>
          </a:prstGeom>
        </p:spPr>
        <p:txBody>
          <a:bodyPr vert="horz" lIns="91440" tIns="45720" rIns="91440" bIns="45720" rtlCol="0" anchor="ctr">
            <a:noAutofit/>
          </a:bodyPr>
          <a:lstStyle>
            <a:lvl1pPr algn="l" defTabSz="457200" rtl="0" eaLnBrk="1" latinLnBrk="0" hangingPunct="1">
              <a:spcBef>
                <a:spcPct val="0"/>
              </a:spcBef>
              <a:buNone/>
              <a:defRPr sz="3400" b="1" kern="1200" cap="small">
                <a:solidFill>
                  <a:schemeClr val="accent1">
                    <a:lumMod val="75000"/>
                  </a:schemeClr>
                </a:solidFill>
                <a:latin typeface="+mj-lt"/>
                <a:ea typeface="+mj-ea"/>
                <a:cs typeface="+mj-cs"/>
              </a:defRPr>
            </a:lvl1pPr>
          </a:lstStyle>
          <a:p>
            <a:r>
              <a:rPr lang="en-US" dirty="0"/>
              <a:t>How did you identify the pattern?</a:t>
            </a:r>
          </a:p>
          <a:p>
            <a:r>
              <a:rPr lang="en-US" dirty="0"/>
              <a:t>What would be the color of a 6</a:t>
            </a:r>
            <a:r>
              <a:rPr lang="en-US" baseline="30000" dirty="0"/>
              <a:t>th</a:t>
            </a:r>
            <a:r>
              <a:rPr lang="en-US" dirty="0"/>
              <a:t> box (from left)?</a:t>
            </a:r>
          </a:p>
        </p:txBody>
      </p:sp>
      <p:sp>
        <p:nvSpPr>
          <p:cNvPr id="5" name="Rectangle 4">
            <a:extLst>
              <a:ext uri="{FF2B5EF4-FFF2-40B4-BE49-F238E27FC236}">
                <a16:creationId xmlns:a16="http://schemas.microsoft.com/office/drawing/2014/main" id="{0CF82D94-59D7-4237-AAAD-F483DC18BBC3}"/>
              </a:ext>
            </a:extLst>
          </p:cNvPr>
          <p:cNvSpPr/>
          <p:nvPr/>
        </p:nvSpPr>
        <p:spPr>
          <a:xfrm>
            <a:off x="271462" y="2422271"/>
            <a:ext cx="1543050" cy="15430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6141008-9D29-4847-A4DE-9F9226CF45F7}"/>
              </a:ext>
            </a:extLst>
          </p:cNvPr>
          <p:cNvSpPr/>
          <p:nvPr/>
        </p:nvSpPr>
        <p:spPr>
          <a:xfrm>
            <a:off x="1966912" y="2422271"/>
            <a:ext cx="1543050" cy="154305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D785C32-5839-4890-AFBD-5FF4B1850018}"/>
              </a:ext>
            </a:extLst>
          </p:cNvPr>
          <p:cNvSpPr/>
          <p:nvPr/>
        </p:nvSpPr>
        <p:spPr>
          <a:xfrm>
            <a:off x="3662362" y="2422271"/>
            <a:ext cx="1543050" cy="15430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0292BD7-3287-4313-BB8F-D6634EED6E63}"/>
              </a:ext>
            </a:extLst>
          </p:cNvPr>
          <p:cNvSpPr/>
          <p:nvPr/>
        </p:nvSpPr>
        <p:spPr>
          <a:xfrm>
            <a:off x="5343524" y="2422271"/>
            <a:ext cx="1543050" cy="154305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9AC6981-1F62-4F45-BBBC-865753EB06F4}"/>
              </a:ext>
            </a:extLst>
          </p:cNvPr>
          <p:cNvSpPr/>
          <p:nvPr/>
        </p:nvSpPr>
        <p:spPr>
          <a:xfrm>
            <a:off x="7024686" y="2422271"/>
            <a:ext cx="1543050" cy="15430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776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691FD-E66B-46DC-8112-5FF871B946C9}"/>
              </a:ext>
            </a:extLst>
          </p:cNvPr>
          <p:cNvSpPr>
            <a:spLocks noGrp="1"/>
          </p:cNvSpPr>
          <p:nvPr>
            <p:ph type="title"/>
          </p:nvPr>
        </p:nvSpPr>
        <p:spPr/>
        <p:txBody>
          <a:bodyPr/>
          <a:lstStyle/>
          <a:p>
            <a:r>
              <a:rPr lang="en-US" dirty="0"/>
              <a:t>Describe the pattern below:</a:t>
            </a:r>
          </a:p>
        </p:txBody>
      </p:sp>
      <p:sp>
        <p:nvSpPr>
          <p:cNvPr id="4" name="Title 1">
            <a:extLst>
              <a:ext uri="{FF2B5EF4-FFF2-40B4-BE49-F238E27FC236}">
                <a16:creationId xmlns:a16="http://schemas.microsoft.com/office/drawing/2014/main" id="{C62571BD-9321-4E03-97AE-B445A2CBD81D}"/>
              </a:ext>
            </a:extLst>
          </p:cNvPr>
          <p:cNvSpPr txBox="1">
            <a:spLocks/>
          </p:cNvSpPr>
          <p:nvPr/>
        </p:nvSpPr>
        <p:spPr>
          <a:xfrm>
            <a:off x="111512" y="5132087"/>
            <a:ext cx="8920976" cy="1031530"/>
          </a:xfrm>
          <a:prstGeom prst="rect">
            <a:avLst/>
          </a:prstGeom>
        </p:spPr>
        <p:txBody>
          <a:bodyPr vert="horz" lIns="91440" tIns="45720" rIns="91440" bIns="45720" rtlCol="0" anchor="ctr">
            <a:noAutofit/>
          </a:bodyPr>
          <a:lstStyle>
            <a:lvl1pPr algn="l" defTabSz="457200" rtl="0" eaLnBrk="1" latinLnBrk="0" hangingPunct="1">
              <a:spcBef>
                <a:spcPct val="0"/>
              </a:spcBef>
              <a:buNone/>
              <a:defRPr sz="3400" b="1" kern="1200" cap="small">
                <a:solidFill>
                  <a:schemeClr val="accent1">
                    <a:lumMod val="75000"/>
                  </a:schemeClr>
                </a:solidFill>
                <a:latin typeface="+mj-lt"/>
                <a:ea typeface="+mj-ea"/>
                <a:cs typeface="+mj-cs"/>
              </a:defRPr>
            </a:lvl1pPr>
          </a:lstStyle>
          <a:p>
            <a:r>
              <a:rPr lang="en-US" dirty="0"/>
              <a:t>What difficulties did you have in identifying the pattern?</a:t>
            </a:r>
          </a:p>
        </p:txBody>
      </p:sp>
      <p:sp>
        <p:nvSpPr>
          <p:cNvPr id="5" name="Rectangle 4">
            <a:extLst>
              <a:ext uri="{FF2B5EF4-FFF2-40B4-BE49-F238E27FC236}">
                <a16:creationId xmlns:a16="http://schemas.microsoft.com/office/drawing/2014/main" id="{0CF82D94-59D7-4237-AAAD-F483DC18BBC3}"/>
              </a:ext>
            </a:extLst>
          </p:cNvPr>
          <p:cNvSpPr/>
          <p:nvPr/>
        </p:nvSpPr>
        <p:spPr>
          <a:xfrm>
            <a:off x="271462" y="2422271"/>
            <a:ext cx="1543050" cy="1543050"/>
          </a:xfrm>
          <a:prstGeom prst="rect">
            <a:avLst/>
          </a:prstGeom>
          <a:solidFill>
            <a:schemeClr val="accent1">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D785C32-5839-4890-AFBD-5FF4B1850018}"/>
              </a:ext>
            </a:extLst>
          </p:cNvPr>
          <p:cNvSpPr/>
          <p:nvPr/>
        </p:nvSpPr>
        <p:spPr>
          <a:xfrm>
            <a:off x="3662362" y="2422271"/>
            <a:ext cx="1543050" cy="15430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0292BD7-3287-4313-BB8F-D6634EED6E63}"/>
              </a:ext>
            </a:extLst>
          </p:cNvPr>
          <p:cNvSpPr/>
          <p:nvPr/>
        </p:nvSpPr>
        <p:spPr>
          <a:xfrm>
            <a:off x="5343524" y="2422271"/>
            <a:ext cx="1543050" cy="154305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3" name="Star: 5 Points 2">
            <a:extLst>
              <a:ext uri="{FF2B5EF4-FFF2-40B4-BE49-F238E27FC236}">
                <a16:creationId xmlns:a16="http://schemas.microsoft.com/office/drawing/2014/main" id="{BE7ECB05-69F3-423C-803B-FF721FC2B091}"/>
              </a:ext>
            </a:extLst>
          </p:cNvPr>
          <p:cNvSpPr/>
          <p:nvPr/>
        </p:nvSpPr>
        <p:spPr>
          <a:xfrm>
            <a:off x="1859812" y="2312849"/>
            <a:ext cx="1726350" cy="1761893"/>
          </a:xfrm>
          <a:prstGeom prst="star5">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0" name="Star: 5 Points 9">
            <a:extLst>
              <a:ext uri="{FF2B5EF4-FFF2-40B4-BE49-F238E27FC236}">
                <a16:creationId xmlns:a16="http://schemas.microsoft.com/office/drawing/2014/main" id="{251FDD28-DFDC-4C13-BB10-6D53E63F3177}"/>
              </a:ext>
            </a:extLst>
          </p:cNvPr>
          <p:cNvSpPr/>
          <p:nvPr/>
        </p:nvSpPr>
        <p:spPr>
          <a:xfrm>
            <a:off x="6984319" y="2223691"/>
            <a:ext cx="1726350" cy="1761893"/>
          </a:xfrm>
          <a:prstGeom prst="star5">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92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691FD-E66B-46DC-8112-5FF871B946C9}"/>
              </a:ext>
            </a:extLst>
          </p:cNvPr>
          <p:cNvSpPr>
            <a:spLocks noGrp="1"/>
          </p:cNvSpPr>
          <p:nvPr>
            <p:ph type="title"/>
          </p:nvPr>
        </p:nvSpPr>
        <p:spPr/>
        <p:txBody>
          <a:bodyPr/>
          <a:lstStyle/>
          <a:p>
            <a:r>
              <a:rPr lang="en-US" dirty="0"/>
              <a:t>What letters are missing, and why?</a:t>
            </a:r>
          </a:p>
        </p:txBody>
      </p:sp>
      <p:sp>
        <p:nvSpPr>
          <p:cNvPr id="4" name="Title 1">
            <a:extLst>
              <a:ext uri="{FF2B5EF4-FFF2-40B4-BE49-F238E27FC236}">
                <a16:creationId xmlns:a16="http://schemas.microsoft.com/office/drawing/2014/main" id="{C62571BD-9321-4E03-97AE-B445A2CBD81D}"/>
              </a:ext>
            </a:extLst>
          </p:cNvPr>
          <p:cNvSpPr txBox="1">
            <a:spLocks/>
          </p:cNvSpPr>
          <p:nvPr/>
        </p:nvSpPr>
        <p:spPr>
          <a:xfrm>
            <a:off x="111512" y="5132087"/>
            <a:ext cx="8920976" cy="1031530"/>
          </a:xfrm>
          <a:prstGeom prst="rect">
            <a:avLst/>
          </a:prstGeom>
        </p:spPr>
        <p:txBody>
          <a:bodyPr vert="horz" lIns="91440" tIns="45720" rIns="91440" bIns="45720" rtlCol="0" anchor="ctr">
            <a:noAutofit/>
          </a:bodyPr>
          <a:lstStyle>
            <a:lvl1pPr algn="l" defTabSz="457200" rtl="0" eaLnBrk="1" latinLnBrk="0" hangingPunct="1">
              <a:spcBef>
                <a:spcPct val="0"/>
              </a:spcBef>
              <a:buNone/>
              <a:defRPr sz="3400" b="1" kern="1200" cap="small">
                <a:solidFill>
                  <a:schemeClr val="accent1">
                    <a:lumMod val="75000"/>
                  </a:schemeClr>
                </a:solidFill>
                <a:latin typeface="+mj-lt"/>
                <a:ea typeface="+mj-ea"/>
                <a:cs typeface="+mj-cs"/>
              </a:defRPr>
            </a:lvl1pPr>
          </a:lstStyle>
          <a:p>
            <a:r>
              <a:rPr lang="en-US" dirty="0"/>
              <a:t>What difficulties did you have in identifying the pattern?</a:t>
            </a:r>
          </a:p>
        </p:txBody>
      </p:sp>
      <p:sp>
        <p:nvSpPr>
          <p:cNvPr id="6" name="TextBox 5">
            <a:extLst>
              <a:ext uri="{FF2B5EF4-FFF2-40B4-BE49-F238E27FC236}">
                <a16:creationId xmlns:a16="http://schemas.microsoft.com/office/drawing/2014/main" id="{C5062A0A-610D-4028-86B6-AC40475108CC}"/>
              </a:ext>
            </a:extLst>
          </p:cNvPr>
          <p:cNvSpPr txBox="1"/>
          <p:nvPr/>
        </p:nvSpPr>
        <p:spPr>
          <a:xfrm>
            <a:off x="379141" y="2374272"/>
            <a:ext cx="8229600" cy="2123658"/>
          </a:xfrm>
          <a:prstGeom prst="rect">
            <a:avLst/>
          </a:prstGeom>
          <a:noFill/>
        </p:spPr>
        <p:txBody>
          <a:bodyPr wrap="square" rtlCol="0">
            <a:spAutoFit/>
          </a:bodyPr>
          <a:lstStyle/>
          <a:p>
            <a:r>
              <a:rPr lang="en-US" sz="4400" dirty="0"/>
              <a:t>AB  DEFGHIJKLMN  PQR  TUVWXYZ</a:t>
            </a:r>
          </a:p>
          <a:p>
            <a:endParaRPr lang="en-US" sz="4400" dirty="0">
              <a:latin typeface="Calibri" panose="020F0502020204030204" pitchFamily="34" charset="0"/>
              <a:cs typeface="Calibri" panose="020F0502020204030204" pitchFamily="34" charset="0"/>
            </a:endParaRPr>
          </a:p>
          <a:p>
            <a:endParaRPr lang="en-US" sz="4400" dirty="0"/>
          </a:p>
        </p:txBody>
      </p:sp>
    </p:spTree>
    <p:extLst>
      <p:ext uri="{BB962C8B-B14F-4D97-AF65-F5344CB8AC3E}">
        <p14:creationId xmlns:p14="http://schemas.microsoft.com/office/powerpoint/2010/main" val="199877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Patterns (discussion)</a:t>
            </a:r>
          </a:p>
        </p:txBody>
      </p:sp>
      <p:sp>
        <p:nvSpPr>
          <p:cNvPr id="3" name="Content Placeholder 2"/>
          <p:cNvSpPr>
            <a:spLocks noGrp="1"/>
          </p:cNvSpPr>
          <p:nvPr>
            <p:ph idx="1"/>
          </p:nvPr>
        </p:nvSpPr>
        <p:spPr/>
        <p:txBody>
          <a:bodyPr>
            <a:normAutofit fontScale="92500"/>
          </a:bodyPr>
          <a:lstStyle/>
          <a:p>
            <a:r>
              <a:rPr lang="en-US" dirty="0"/>
              <a:t>What are patterns?</a:t>
            </a:r>
          </a:p>
          <a:p>
            <a:pPr lvl="1"/>
            <a:r>
              <a:rPr lang="en-US" dirty="0"/>
              <a:t>Come up with a definition in small groups and we will reconvene to discuss.</a:t>
            </a:r>
          </a:p>
          <a:p>
            <a:r>
              <a:rPr lang="en-US" dirty="0"/>
              <a:t>What are patterns in natural systems?</a:t>
            </a:r>
          </a:p>
          <a:p>
            <a:pPr lvl="1"/>
            <a:r>
              <a:rPr lang="en-US" dirty="0"/>
              <a:t>Are they variable?</a:t>
            </a:r>
          </a:p>
          <a:p>
            <a:pPr lvl="1"/>
            <a:r>
              <a:rPr lang="en-US" dirty="0"/>
              <a:t>How many dimensions are required to describe them?</a:t>
            </a:r>
          </a:p>
          <a:p>
            <a:pPr lvl="1"/>
            <a:r>
              <a:rPr lang="en-US" dirty="0"/>
              <a:t>Are they </a:t>
            </a:r>
            <a:r>
              <a:rPr lang="en-US" dirty="0" err="1"/>
              <a:t>scaleable</a:t>
            </a:r>
            <a:r>
              <a:rPr lang="en-US" dirty="0"/>
              <a:t>?</a:t>
            </a:r>
          </a:p>
          <a:p>
            <a:r>
              <a:rPr lang="en-US" dirty="0"/>
              <a:t>Why do we care about natural patterns?</a:t>
            </a:r>
          </a:p>
          <a:p>
            <a:r>
              <a:rPr lang="en-US" dirty="0"/>
              <a:t>Who “sees” patterns?</a:t>
            </a:r>
          </a:p>
        </p:txBody>
      </p:sp>
    </p:spTree>
    <p:extLst>
      <p:ext uri="{BB962C8B-B14F-4D97-AF65-F5344CB8AC3E}">
        <p14:creationId xmlns:p14="http://schemas.microsoft.com/office/powerpoint/2010/main" val="2356501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691FD-E66B-46DC-8112-5FF871B946C9}"/>
              </a:ext>
            </a:extLst>
          </p:cNvPr>
          <p:cNvSpPr>
            <a:spLocks noGrp="1"/>
          </p:cNvSpPr>
          <p:nvPr>
            <p:ph type="title"/>
          </p:nvPr>
        </p:nvSpPr>
        <p:spPr>
          <a:xfrm>
            <a:off x="91440" y="34452"/>
            <a:ext cx="9052560" cy="502088"/>
          </a:xfrm>
        </p:spPr>
        <p:txBody>
          <a:bodyPr/>
          <a:lstStyle/>
          <a:p>
            <a:r>
              <a:rPr lang="en-US" sz="2700" dirty="0"/>
              <a:t>Is there a pattern to the topographic lineaments (&gt;1 km) below?</a:t>
            </a:r>
          </a:p>
        </p:txBody>
      </p:sp>
      <p:pic>
        <p:nvPicPr>
          <p:cNvPr id="5" name="Picture 4">
            <a:extLst>
              <a:ext uri="{FF2B5EF4-FFF2-40B4-BE49-F238E27FC236}">
                <a16:creationId xmlns:a16="http://schemas.microsoft.com/office/drawing/2014/main" id="{45E9BFEC-99A8-400D-9A1B-C8F18ED393D3}"/>
              </a:ext>
            </a:extLst>
          </p:cNvPr>
          <p:cNvPicPr>
            <a:picLocks noChangeAspect="1"/>
          </p:cNvPicPr>
          <p:nvPr/>
        </p:nvPicPr>
        <p:blipFill>
          <a:blip r:embed="rId3"/>
          <a:stretch>
            <a:fillRect/>
          </a:stretch>
        </p:blipFill>
        <p:spPr>
          <a:xfrm>
            <a:off x="178524" y="551053"/>
            <a:ext cx="8791303" cy="5695953"/>
          </a:xfrm>
          <a:prstGeom prst="rect">
            <a:avLst/>
          </a:prstGeom>
        </p:spPr>
      </p:pic>
    </p:spTree>
    <p:extLst>
      <p:ext uri="{BB962C8B-B14F-4D97-AF65-F5344CB8AC3E}">
        <p14:creationId xmlns:p14="http://schemas.microsoft.com/office/powerpoint/2010/main" val="2777757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9D875-D95C-4315-8A0F-3F9A75AF6380}"/>
              </a:ext>
            </a:extLst>
          </p:cNvPr>
          <p:cNvSpPr>
            <a:spLocks noGrp="1"/>
          </p:cNvSpPr>
          <p:nvPr>
            <p:ph type="title"/>
          </p:nvPr>
        </p:nvSpPr>
        <p:spPr/>
        <p:txBody>
          <a:bodyPr/>
          <a:lstStyle/>
          <a:p>
            <a:r>
              <a:rPr lang="en-US" dirty="0"/>
              <a:t>Patterns (discussion)</a:t>
            </a:r>
          </a:p>
        </p:txBody>
      </p:sp>
      <p:sp>
        <p:nvSpPr>
          <p:cNvPr id="3" name="Content Placeholder 2">
            <a:extLst>
              <a:ext uri="{FF2B5EF4-FFF2-40B4-BE49-F238E27FC236}">
                <a16:creationId xmlns:a16="http://schemas.microsoft.com/office/drawing/2014/main" id="{D0BE9D90-DF27-4DCB-AFF3-2B9752932002}"/>
              </a:ext>
            </a:extLst>
          </p:cNvPr>
          <p:cNvSpPr>
            <a:spLocks noGrp="1"/>
          </p:cNvSpPr>
          <p:nvPr>
            <p:ph idx="1"/>
          </p:nvPr>
        </p:nvSpPr>
        <p:spPr>
          <a:xfrm>
            <a:off x="457200" y="949331"/>
            <a:ext cx="8229600" cy="5219239"/>
          </a:xfrm>
        </p:spPr>
        <p:txBody>
          <a:bodyPr>
            <a:normAutofit/>
          </a:bodyPr>
          <a:lstStyle/>
          <a:p>
            <a:r>
              <a:rPr lang="en-US" dirty="0"/>
              <a:t>How do we see patterns?</a:t>
            </a:r>
          </a:p>
          <a:p>
            <a:r>
              <a:rPr lang="en-US" dirty="0"/>
              <a:t>How is the concept of “ideal” or “pattern” formed? Is it:</a:t>
            </a:r>
          </a:p>
          <a:p>
            <a:pPr lvl="1"/>
            <a:r>
              <a:rPr lang="en-US" dirty="0"/>
              <a:t>Deductive – concept is innate to observer.</a:t>
            </a:r>
          </a:p>
          <a:p>
            <a:pPr lvl="1"/>
            <a:r>
              <a:rPr lang="en-US" dirty="0"/>
              <a:t>Inductive – one abstracts concept through observation of imperfect examples.</a:t>
            </a:r>
          </a:p>
          <a:p>
            <a:r>
              <a:rPr lang="en-US" dirty="0"/>
              <a:t>When do we stop being able to “see” patterns?</a:t>
            </a:r>
          </a:p>
          <a:p>
            <a:pPr lvl="1"/>
            <a:r>
              <a:rPr lang="en-US" dirty="0"/>
              <a:t>Think about the pattern recognition exercises.</a:t>
            </a:r>
          </a:p>
          <a:p>
            <a:pPr lvl="1"/>
            <a:r>
              <a:rPr lang="en-US" dirty="0"/>
              <a:t>How do we overcome human limitations?</a:t>
            </a:r>
          </a:p>
        </p:txBody>
      </p:sp>
    </p:spTree>
    <p:extLst>
      <p:ext uri="{BB962C8B-B14F-4D97-AF65-F5344CB8AC3E}">
        <p14:creationId xmlns:p14="http://schemas.microsoft.com/office/powerpoint/2010/main" val="744822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4BF26-9AEA-4A10-B8FF-50DE7086BC15}"/>
              </a:ext>
            </a:extLst>
          </p:cNvPr>
          <p:cNvSpPr>
            <a:spLocks noGrp="1"/>
          </p:cNvSpPr>
          <p:nvPr>
            <p:ph type="title"/>
          </p:nvPr>
        </p:nvSpPr>
        <p:spPr/>
        <p:txBody>
          <a:bodyPr/>
          <a:lstStyle/>
          <a:p>
            <a:r>
              <a:rPr lang="en-US" sz="3000" dirty="0"/>
              <a:t>Computational pattern recognition and prediction</a:t>
            </a:r>
          </a:p>
        </p:txBody>
      </p:sp>
      <p:sp>
        <p:nvSpPr>
          <p:cNvPr id="3" name="Content Placeholder 2">
            <a:extLst>
              <a:ext uri="{FF2B5EF4-FFF2-40B4-BE49-F238E27FC236}">
                <a16:creationId xmlns:a16="http://schemas.microsoft.com/office/drawing/2014/main" id="{51093EF5-243B-42F1-BFEF-CC96307A71C8}"/>
              </a:ext>
            </a:extLst>
          </p:cNvPr>
          <p:cNvSpPr>
            <a:spLocks noGrp="1"/>
          </p:cNvSpPr>
          <p:nvPr>
            <p:ph idx="1"/>
          </p:nvPr>
        </p:nvSpPr>
        <p:spPr>
          <a:xfrm>
            <a:off x="159657" y="949332"/>
            <a:ext cx="8824686" cy="5262782"/>
          </a:xfrm>
        </p:spPr>
        <p:txBody>
          <a:bodyPr>
            <a:normAutofit fontScale="92500" lnSpcReduction="10000"/>
          </a:bodyPr>
          <a:lstStyle/>
          <a:p>
            <a:r>
              <a:rPr lang="en-US" dirty="0"/>
              <a:t>How does a computer “see” patterns?</a:t>
            </a:r>
          </a:p>
          <a:p>
            <a:pPr lvl="1"/>
            <a:r>
              <a:rPr lang="en-US" dirty="0"/>
              <a:t>Needs to learn the way we do (Artificial Intelligence and Machine Learning).</a:t>
            </a:r>
          </a:p>
          <a:p>
            <a:r>
              <a:rPr lang="en-US" dirty="0"/>
              <a:t>Pattern analysis of natural phenomena requirements:</a:t>
            </a:r>
          </a:p>
          <a:p>
            <a:pPr marL="971550" lvl="1" indent="-514350" fontAlgn="base">
              <a:buFont typeface="+mj-lt"/>
              <a:buAutoNum type="arabicPeriod"/>
            </a:pPr>
            <a:r>
              <a:rPr lang="en-US" dirty="0"/>
              <a:t>The existence of appropriate </a:t>
            </a:r>
            <a:r>
              <a:rPr lang="en-US" b="1" dirty="0"/>
              <a:t>mathematical recognition and detection methods</a:t>
            </a:r>
            <a:r>
              <a:rPr lang="en-US" dirty="0"/>
              <a:t>; </a:t>
            </a:r>
          </a:p>
          <a:p>
            <a:pPr marL="971550" lvl="1" indent="-514350" fontAlgn="base">
              <a:buFont typeface="+mj-lt"/>
              <a:buAutoNum type="arabicPeriod"/>
            </a:pPr>
            <a:r>
              <a:rPr lang="en-US" dirty="0"/>
              <a:t>The </a:t>
            </a:r>
            <a:r>
              <a:rPr lang="en-US" b="1" dirty="0"/>
              <a:t>proper implementation of these methods in hardware and software platforms </a:t>
            </a:r>
            <a:r>
              <a:rPr lang="en-US" dirty="0"/>
              <a:t>that include workflows to facilitate pattern analysis;</a:t>
            </a:r>
          </a:p>
          <a:p>
            <a:pPr marL="971550" lvl="1" indent="-514350" fontAlgn="base">
              <a:buFont typeface="+mj-lt"/>
              <a:buAutoNum type="arabicPeriod"/>
            </a:pPr>
            <a:r>
              <a:rPr lang="en-US" dirty="0"/>
              <a:t>That </a:t>
            </a:r>
            <a:r>
              <a:rPr lang="en-US" b="1" dirty="0"/>
              <a:t>researchers are well-versed</a:t>
            </a:r>
            <a:r>
              <a:rPr lang="en-US" dirty="0"/>
              <a:t> with data types and characteristics, have the requisite knowledge on the general workings of these required methods, and the skills in utilizing the hardware and software platforms. </a:t>
            </a:r>
          </a:p>
        </p:txBody>
      </p:sp>
    </p:spTree>
    <p:extLst>
      <p:ext uri="{BB962C8B-B14F-4D97-AF65-F5344CB8AC3E}">
        <p14:creationId xmlns:p14="http://schemas.microsoft.com/office/powerpoint/2010/main" val="2586063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E8E1D-D73D-4AB8-9729-683830D2F92B}"/>
              </a:ext>
            </a:extLst>
          </p:cNvPr>
          <p:cNvSpPr>
            <a:spLocks noGrp="1"/>
          </p:cNvSpPr>
          <p:nvPr>
            <p:ph type="title"/>
          </p:nvPr>
        </p:nvSpPr>
        <p:spPr/>
        <p:txBody>
          <a:bodyPr/>
          <a:lstStyle/>
          <a:p>
            <a:r>
              <a:rPr lang="en-US" dirty="0"/>
              <a:t>Predicting with geospatial data (discussion)</a:t>
            </a:r>
          </a:p>
        </p:txBody>
      </p:sp>
      <p:sp>
        <p:nvSpPr>
          <p:cNvPr id="3" name="Content Placeholder 2">
            <a:extLst>
              <a:ext uri="{FF2B5EF4-FFF2-40B4-BE49-F238E27FC236}">
                <a16:creationId xmlns:a16="http://schemas.microsoft.com/office/drawing/2014/main" id="{D9F965C2-1FCF-4D8E-8975-6D63D855E7FE}"/>
              </a:ext>
            </a:extLst>
          </p:cNvPr>
          <p:cNvSpPr>
            <a:spLocks noGrp="1"/>
          </p:cNvSpPr>
          <p:nvPr>
            <p:ph idx="1"/>
          </p:nvPr>
        </p:nvSpPr>
        <p:spPr/>
        <p:txBody>
          <a:bodyPr/>
          <a:lstStyle/>
          <a:p>
            <a:r>
              <a:rPr lang="en-US" dirty="0"/>
              <a:t>Can we predict an </a:t>
            </a:r>
            <a:r>
              <a:rPr lang="en-US" u="sng" dirty="0"/>
              <a:t>exact</a:t>
            </a:r>
            <a:r>
              <a:rPr lang="en-US" dirty="0"/>
              <a:t> location in which something (landslide, earthquake, </a:t>
            </a:r>
            <a:r>
              <a:rPr lang="en-US" dirty="0" err="1"/>
              <a:t>etc</a:t>
            </a:r>
            <a:r>
              <a:rPr lang="en-US" dirty="0"/>
              <a:t>) may occur? Why or why not?</a:t>
            </a:r>
          </a:p>
          <a:p>
            <a:r>
              <a:rPr lang="en-US" dirty="0"/>
              <a:t>What is “susceptibility”?</a:t>
            </a:r>
          </a:p>
          <a:p>
            <a:pPr lvl="1"/>
            <a:r>
              <a:rPr lang="en-US" dirty="0"/>
              <a:t>Mass movement susceptibility</a:t>
            </a:r>
          </a:p>
          <a:p>
            <a:pPr lvl="1"/>
            <a:r>
              <a:rPr lang="en-US" dirty="0"/>
              <a:t>Earthquake susceptibility</a:t>
            </a:r>
          </a:p>
          <a:p>
            <a:pPr lvl="1"/>
            <a:r>
              <a:rPr lang="en-US" dirty="0"/>
              <a:t>Flooding susceptibility</a:t>
            </a:r>
          </a:p>
          <a:p>
            <a:r>
              <a:rPr lang="en-US" dirty="0"/>
              <a:t>Geoscientists often use susceptibility as a form of prediction.</a:t>
            </a:r>
          </a:p>
        </p:txBody>
      </p:sp>
    </p:spTree>
    <p:extLst>
      <p:ext uri="{BB962C8B-B14F-4D97-AF65-F5344CB8AC3E}">
        <p14:creationId xmlns:p14="http://schemas.microsoft.com/office/powerpoint/2010/main" val="1421399607"/>
      </p:ext>
    </p:extLst>
  </p:cSld>
  <p:clrMapOvr>
    <a:masterClrMapping/>
  </p:clrMapOvr>
</p:sld>
</file>

<file path=ppt/theme/theme1.xml><?xml version="1.0" encoding="utf-8"?>
<a:theme xmlns:a="http://schemas.openxmlformats.org/drawingml/2006/main" name="GETSI pptx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GETSI pptx template.potx</Template>
  <TotalTime>740</TotalTime>
  <Words>965</Words>
  <Application>Microsoft Office PowerPoint</Application>
  <PresentationFormat>On-screen Show (4:3)</PresentationFormat>
  <Paragraphs>80</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Mangal</vt:lpstr>
      <vt:lpstr>GETSI pptx template</vt:lpstr>
      <vt:lpstr>Pattern Prediction &amp; Susceptibility</vt:lpstr>
      <vt:lpstr>Describe the pattern below:</vt:lpstr>
      <vt:lpstr>Describe the pattern below:</vt:lpstr>
      <vt:lpstr>What letters are missing, and why?</vt:lpstr>
      <vt:lpstr>Patterns (discussion)</vt:lpstr>
      <vt:lpstr>Is there a pattern to the topographic lineaments (&gt;1 km) below?</vt:lpstr>
      <vt:lpstr>Patterns (discussion)</vt:lpstr>
      <vt:lpstr>Computational pattern recognition and prediction</vt:lpstr>
      <vt:lpstr>Predicting with geospatial data (discussion)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Pratt-Sitaula</dc:creator>
  <cp:lastModifiedBy>Bobby Karimi</cp:lastModifiedBy>
  <cp:revision>36</cp:revision>
  <dcterms:created xsi:type="dcterms:W3CDTF">2014-01-07T13:46:23Z</dcterms:created>
  <dcterms:modified xsi:type="dcterms:W3CDTF">2018-05-22T17:25:42Z</dcterms:modified>
</cp:coreProperties>
</file>