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65" r:id="rId3"/>
    <p:sldId id="266" r:id="rId4"/>
    <p:sldId id="267" r:id="rId5"/>
    <p:sldId id="268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4674"/>
  </p:normalViewPr>
  <p:slideViewPr>
    <p:cSldViewPr snapToGrid="0" snapToObjects="1">
      <p:cViewPr varScale="1">
        <p:scale>
          <a:sx n="104" d="100"/>
          <a:sy n="104" d="100"/>
        </p:scale>
        <p:origin x="232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E9292-CE5C-2244-A781-F9FC856B52D5}" type="datetimeFigureOut">
              <a:rPr lang="en-US" smtClean="0"/>
              <a:t>5/9/20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66FED5-D1A2-AD4F-9790-CEC1ED23B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55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81A57-4195-A044-9244-F9A20BAAFA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75E9E-8734-E542-8CA2-07ABD8554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D04E93-84E8-834B-8B85-8085BC6F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57655-D72C-5A45-8617-430E48F77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C95847-36C4-CE44-9727-ACD97CFBF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833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BB1AD-FC7A-BA44-83FD-DBABB39F5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68238B-0EE8-F24F-A09B-59775824B5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8EED3-0015-2F4E-905C-554C55A14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3F4F86-3E80-0D49-9CFB-E01EEF6D5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969A8-7F74-564D-B673-A4E4F9775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0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F4221C-09DA-F147-B00F-2B8A6701F6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CEE31E-2FF7-924C-88D7-4D59EAE310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EF3A77-1297-334C-9ED8-EA2A30F2B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D6DE0-A21D-7345-8F25-3DE3D602D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516F06-D0A9-874A-BE56-7A63A45CE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779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5A40F-C15D-CD47-89E2-5D11E2500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A17C9C-E810-544E-B9B6-0888053196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A45B1-5C7A-3D45-9DA9-29C347065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68B99-0CE0-A143-B32E-FE710F7E5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2ABB1A-59B4-C340-A29C-C235FB4AB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921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CE98F-344C-C240-96B4-320F52F41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A5C111-38AA-434A-89AA-BA75D1445E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A9EC69-499E-9847-B569-3C3D4AEB6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6820B5-153A-9D4E-A22A-6E8D2714C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6DBE0-B1D7-1D4C-934B-028B8886C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313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77E87-5EF6-524A-BC8C-B6E974838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0CDACB-19B6-9241-8B50-EC07620DA2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A30B8-E822-C246-B6AA-8A9B14B6C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A1958-F3D0-7743-B746-2B1E192EB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419ABF-CF26-AD44-95DA-9CD901B0A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811AB3-7662-5C41-88BA-B87D8DC7D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796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297B5-4C37-0745-8BEA-7DE7B52FE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9AB197-709A-BC4B-8022-C32733912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8B515A-E7F7-304C-A220-A65BEBA2C9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E77457-2FF9-0D41-9BEE-1EC1AF1017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19C63E-D221-FD4C-94CC-5FFD785AE9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1999E7-E5A8-3743-948C-D6784C360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AF5FA7-AB81-C140-A52D-ADCDEA068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ACAE24-8916-3F4E-A6A8-10DE1CE35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04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9FD09-F906-D046-9D14-5CA6022E1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304AE1-AFBA-294F-A494-B01387E55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1742DD-6A77-FF48-81AB-F49976E37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9BA6AB-71E4-A64D-88E6-902CA373D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9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8519B1-E5CE-5E4B-80E9-4F1BDB42F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4F2E53-9C68-734F-8AE4-547F88414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41E23E-5A40-5C47-81CF-529728342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043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26C35-9565-1E44-9F3C-95E61AF44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7D9D7-58EE-704A-94DD-59CE20FF1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168EA2-8560-C245-B10A-92BDF5927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6B6556-7ABF-CC46-858B-27A08056E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9BEBFD-E51F-144B-BBDB-2056F6F56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B4AC8-94A3-D945-BE5A-6E2C64415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557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3050F-8A62-734C-A378-56F518EF9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54E51E-0CD9-1C46-8B5C-C945242E68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521524-3C95-0345-8BCF-F065FDC919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53BD49-05BB-994B-B53B-75B75068F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2DF36E-F740-9444-A137-3F924E29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82C11-B0A9-EB41-8D60-BC52C24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02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6AF932-8266-EF49-AD71-16318ED98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45CCF-7182-FC45-BD4A-2C6CAD77F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6C54B-6DEB-C942-9087-EF0097E87A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4C33-7BE6-6345-A835-95E6F1827B85}" type="datetimeFigureOut">
              <a:rPr lang="en-US" smtClean="0"/>
              <a:t>5/9/20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22CBB-89BA-6148-8699-519E0453C8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86DD1-D955-E447-9189-5ADCE24C3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4F223-B34B-3D41-91EB-E6A28251A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6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tiff"/><Relationship Id="rId5" Type="http://schemas.openxmlformats.org/officeDocument/2006/relationships/image" Target="../media/image7.tiff"/><Relationship Id="rId4" Type="http://schemas.openxmlformats.org/officeDocument/2006/relationships/image" Target="../media/image1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f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350C0-DC0D-BB4A-9C39-ECF1239E93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 to look for in landslide country</a:t>
            </a:r>
          </a:p>
        </p:txBody>
      </p:sp>
    </p:spTree>
    <p:extLst>
      <p:ext uri="{BB962C8B-B14F-4D97-AF65-F5344CB8AC3E}">
        <p14:creationId xmlns:p14="http://schemas.microsoft.com/office/powerpoint/2010/main" val="4222854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8B78EE5-1B57-0345-A00A-A4B53C803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00568" y="-2488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Debris Piles/Deposit Toes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EC805E9-546D-D24D-ABCC-80ED31C8A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08" y="4503586"/>
            <a:ext cx="2636959" cy="205558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17AF0B1-EB3F-8549-988F-0EBB8FAB8D49}"/>
              </a:ext>
            </a:extLst>
          </p:cNvPr>
          <p:cNvSpPr txBox="1"/>
          <p:nvPr/>
        </p:nvSpPr>
        <p:spPr>
          <a:xfrm>
            <a:off x="287979" y="6488668"/>
            <a:ext cx="149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pubs.usgs.gov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B001A2-7E90-3A41-9F04-66AEB04D8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3899" y="546620"/>
            <a:ext cx="2857500" cy="42672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B9016B6-874A-054C-9BC0-F92C70EFEC87}"/>
              </a:ext>
            </a:extLst>
          </p:cNvPr>
          <p:cNvSpPr txBox="1"/>
          <p:nvPr/>
        </p:nvSpPr>
        <p:spPr>
          <a:xfrm>
            <a:off x="9522596" y="5047046"/>
            <a:ext cx="2158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1995 La Conchita, CA</a:t>
            </a:r>
          </a:p>
          <a:p>
            <a:pPr algn="ctr"/>
            <a:r>
              <a:rPr lang="en-US" dirty="0"/>
              <a:t>Landslide: USGS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76599B-F9CF-A943-87C3-A9AA7AE5CA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7463" y="3421831"/>
            <a:ext cx="5026436" cy="3250429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B7EDFF2-7432-2247-8732-9E232BFB65F0}"/>
              </a:ext>
            </a:extLst>
          </p:cNvPr>
          <p:cNvGrpSpPr/>
          <p:nvPr/>
        </p:nvGrpSpPr>
        <p:grpSpPr>
          <a:xfrm>
            <a:off x="287979" y="1037051"/>
            <a:ext cx="5052506" cy="3236762"/>
            <a:chOff x="287979" y="1037051"/>
            <a:chExt cx="5052506" cy="323676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8969A84-1F34-0D4D-8B5D-E6864C7C5C32}"/>
                </a:ext>
              </a:extLst>
            </p:cNvPr>
            <p:cNvSpPr/>
            <p:nvPr/>
          </p:nvSpPr>
          <p:spPr>
            <a:xfrm>
              <a:off x="287979" y="3966036"/>
              <a:ext cx="344228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/>
                <a:t>http://meacorporation.com/blog-landslides/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1D2E84E-043D-554B-891E-FBBBD3515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7979" y="1037051"/>
              <a:ext cx="5052506" cy="3236762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B9DCE7A6-69E3-3C4F-8FDC-DEE3A9F31B38}"/>
              </a:ext>
            </a:extLst>
          </p:cNvPr>
          <p:cNvSpPr txBox="1"/>
          <p:nvPr/>
        </p:nvSpPr>
        <p:spPr>
          <a:xfrm>
            <a:off x="4176681" y="6559168"/>
            <a:ext cx="3136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Oso landslide, WA: GEER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E60886-CA93-9444-9CE3-47A9C519D1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1352" y="925823"/>
            <a:ext cx="3351680" cy="2234453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5B6F20A-EDB9-6443-A306-85AA8B1BEF33}"/>
              </a:ext>
            </a:extLst>
          </p:cNvPr>
          <p:cNvSpPr txBox="1"/>
          <p:nvPr/>
        </p:nvSpPr>
        <p:spPr>
          <a:xfrm>
            <a:off x="5458333" y="3160276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wikipedia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973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8B78EE5-1B57-0345-A00A-A4B53C803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1342" y="0"/>
            <a:ext cx="10152738" cy="1143000"/>
          </a:xfrm>
        </p:spPr>
        <p:txBody>
          <a:bodyPr/>
          <a:lstStyle/>
          <a:p>
            <a:pPr algn="ctr"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Springs / Ponding &amp; Disruption of Ground Water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376A9EB-7825-7A47-A28F-A7F7CEBE9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9503" y="1037795"/>
            <a:ext cx="3299103" cy="5422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3FD758-C216-4346-9D0B-12DF7684199F}"/>
              </a:ext>
            </a:extLst>
          </p:cNvPr>
          <p:cNvSpPr txBox="1"/>
          <p:nvPr/>
        </p:nvSpPr>
        <p:spPr>
          <a:xfrm>
            <a:off x="10199054" y="6460695"/>
            <a:ext cx="1640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Earth Magazine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FE52E0-0E6B-CE46-9DB8-C432C9562F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90" y="951298"/>
            <a:ext cx="6540500" cy="36703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664470D-AB3D-D14D-82FC-33EF302BE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776" y="3793524"/>
            <a:ext cx="4332094" cy="293770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1CCB2F5-21CC-234C-8F84-394E860506D0}"/>
              </a:ext>
            </a:extLst>
          </p:cNvPr>
          <p:cNvSpPr txBox="1"/>
          <p:nvPr/>
        </p:nvSpPr>
        <p:spPr>
          <a:xfrm>
            <a:off x="7704526" y="6334780"/>
            <a:ext cx="24850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Slumgullion, CO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AFBCA2-1EE8-2945-85AD-364977E60D7D}"/>
              </a:ext>
            </a:extLst>
          </p:cNvPr>
          <p:cNvSpPr txBox="1"/>
          <p:nvPr/>
        </p:nvSpPr>
        <p:spPr>
          <a:xfrm>
            <a:off x="332790" y="4759582"/>
            <a:ext cx="2353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Utah Geological Survey</a:t>
            </a:r>
          </a:p>
        </p:txBody>
      </p:sp>
    </p:spTree>
    <p:extLst>
      <p:ext uri="{BB962C8B-B14F-4D97-AF65-F5344CB8AC3E}">
        <p14:creationId xmlns:p14="http://schemas.microsoft.com/office/powerpoint/2010/main" val="3252670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8B78EE5-1B57-0345-A00A-A4B53C803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1342" y="0"/>
            <a:ext cx="10152738" cy="1143000"/>
          </a:xfrm>
        </p:spPr>
        <p:txBody>
          <a:bodyPr/>
          <a:lstStyle/>
          <a:p>
            <a:pPr algn="ctr"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Vegetation Disruptions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36224B-4902-3349-B2FB-005E859C3C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51" y="1181178"/>
            <a:ext cx="85328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aseline="0" dirty="0">
                <a:solidFill>
                  <a:srgbClr val="0000FF"/>
                </a:solidFill>
              </a:rPr>
              <a:t>Trees leaning in different directions (“drunken forests”) and/or</a:t>
            </a:r>
          </a:p>
          <a:p>
            <a:r>
              <a:rPr lang="en-US" altLang="en-US" baseline="0" dirty="0">
                <a:solidFill>
                  <a:srgbClr val="0000FF"/>
                </a:solidFill>
              </a:rPr>
              <a:t> with bent lower trunks (“trees with knees” or pistol butt)</a:t>
            </a: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10CD5FEA-7EEF-6848-A495-1FE1E45AC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0034" y="6264687"/>
            <a:ext cx="9182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aseline="0" dirty="0">
                <a:solidFill>
                  <a:srgbClr val="0000FF"/>
                </a:solidFill>
              </a:rPr>
              <a:t>Vegetation missing or regrowth that is of different species/younger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B1D707-ECC7-5B4A-96FC-553109015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918" y="2286000"/>
            <a:ext cx="4174386" cy="314346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6A5D74F-4B52-CE4B-B461-328D5EBB054F}"/>
              </a:ext>
            </a:extLst>
          </p:cNvPr>
          <p:cNvSpPr/>
          <p:nvPr/>
        </p:nvSpPr>
        <p:spPr>
          <a:xfrm>
            <a:off x="4340558" y="5455985"/>
            <a:ext cx="29402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/>
              <a:t>Pawlik</a:t>
            </a:r>
            <a:r>
              <a:rPr lang="en-US" sz="1400" dirty="0"/>
              <a:t> et al. (2013)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C61D44-553B-7E4B-9D9E-28B3E3F12C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38" y="2418217"/>
            <a:ext cx="3838707" cy="287903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4D25674-46E8-C841-8A4B-A004B6F7024F}"/>
              </a:ext>
            </a:extLst>
          </p:cNvPr>
          <p:cNvSpPr/>
          <p:nvPr/>
        </p:nvSpPr>
        <p:spPr>
          <a:xfrm>
            <a:off x="180438" y="5354377"/>
            <a:ext cx="29402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/>
              <a:t>Charismaticplanet.com</a:t>
            </a:r>
            <a:endParaRPr lang="en-US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F764EE3-3FF3-1B43-8B59-1EFC492CA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6964" y="2131875"/>
            <a:ext cx="3185264" cy="38584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F7CD3F3-F7D0-2547-85AB-CEEB0342C092}"/>
              </a:ext>
            </a:extLst>
          </p:cNvPr>
          <p:cNvSpPr/>
          <p:nvPr/>
        </p:nvSpPr>
        <p:spPr>
          <a:xfrm>
            <a:off x="10162913" y="5956910"/>
            <a:ext cx="29402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AGU landslides blog</a:t>
            </a:r>
          </a:p>
        </p:txBody>
      </p:sp>
    </p:spTree>
    <p:extLst>
      <p:ext uri="{BB962C8B-B14F-4D97-AF65-F5344CB8AC3E}">
        <p14:creationId xmlns:p14="http://schemas.microsoft.com/office/powerpoint/2010/main" val="2103926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F3AF73-7E2F-4B49-9298-5427860B0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275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Digital &amp; Field Study of Landslides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C81288-6A29-F54F-8FB8-52ABCE3DB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212" y="1600200"/>
            <a:ext cx="10301591" cy="4525963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Digital (Desk Review) &amp; Field investigations have long been recognized as central and decisive parts of a study of landslides and landslide-prone regions.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Investigation should be directed toward both recognition of actual or potential slope movements and identification of the type and cause of the movement. (both important for prevention/correction of issues)</a:t>
            </a:r>
          </a:p>
        </p:txBody>
      </p:sp>
    </p:spTree>
    <p:extLst>
      <p:ext uri="{BB962C8B-B14F-4D97-AF65-F5344CB8AC3E}">
        <p14:creationId xmlns:p14="http://schemas.microsoft.com/office/powerpoint/2010/main" val="206019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F3AF73-7E2F-4B49-9298-5427860B0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275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Digital &amp; Field Study of Landslides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8961A17-7009-0B44-8F57-9234CF5B3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569" y="1415374"/>
            <a:ext cx="10904707" cy="4525963"/>
          </a:xfrm>
        </p:spPr>
        <p:txBody>
          <a:bodyPr rtlCol="0">
            <a:normAutofit fontScale="92500"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200" b="1" dirty="0">
                <a:ea typeface="+mn-ea"/>
                <a:cs typeface="+mn-cs"/>
              </a:rPr>
              <a:t>4 things to keep in mind when designing landslide investigation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2600" dirty="0">
                <a:ea typeface="+mn-ea"/>
                <a:cs typeface="+mn-cs"/>
              </a:rPr>
              <a:t>(Rib and Liang, 1978)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dirty="0">
              <a:ea typeface="+mn-ea"/>
              <a:cs typeface="+mn-cs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>
                <a:ea typeface="+mn-ea"/>
                <a:cs typeface="+mn-cs"/>
              </a:rPr>
              <a:t>Many landslides or potential failures can be predicted if proper investigations are performed in time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>
                <a:ea typeface="+mn-ea"/>
                <a:cs typeface="+mn-cs"/>
              </a:rPr>
              <a:t>The cost of preventing landslides is usually less than the cost of correcting them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>
                <a:ea typeface="+mn-ea"/>
                <a:cs typeface="+mn-cs"/>
              </a:rPr>
              <a:t>Massive landslides that may cost many times the cost of the original facility should be prevented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/>
              <a:buAutoNum type="arabicPeriod"/>
              <a:defRPr/>
            </a:pPr>
            <a:r>
              <a:rPr lang="en-US" dirty="0">
                <a:ea typeface="+mn-ea"/>
                <a:cs typeface="+mn-cs"/>
              </a:rPr>
              <a:t>The occurrence of initial slope movement can lead to additional unstable conditions and movements.</a:t>
            </a:r>
          </a:p>
        </p:txBody>
      </p:sp>
    </p:spTree>
    <p:extLst>
      <p:ext uri="{BB962C8B-B14F-4D97-AF65-F5344CB8AC3E}">
        <p14:creationId xmlns:p14="http://schemas.microsoft.com/office/powerpoint/2010/main" val="2934538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F3AF73-7E2F-4B49-9298-5427860B0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275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Digital &amp; Field Study of Landslides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C07A5E-B16C-1A45-953F-07C2F04A73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4027" y="2008762"/>
            <a:ext cx="10414338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How do you identify landslides (old and/or active)?</a:t>
            </a:r>
          </a:p>
          <a:p>
            <a:pPr eaLnBrk="1" hangingPunct="1"/>
            <a:endParaRPr lang="en-US" altLang="en-US" sz="3600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What kinds of things do you look for?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542445-A733-6B4C-9BF6-33BC2C48A5C5}"/>
              </a:ext>
            </a:extLst>
          </p:cNvPr>
          <p:cNvSpPr txBox="1"/>
          <p:nvPr/>
        </p:nvSpPr>
        <p:spPr>
          <a:xfrm>
            <a:off x="422275" y="4669276"/>
            <a:ext cx="114433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432FF"/>
                </a:solidFill>
              </a:rPr>
              <a:t>(ponder for a minute and then type your answers into chat)</a:t>
            </a:r>
          </a:p>
        </p:txBody>
      </p:sp>
    </p:spTree>
    <p:extLst>
      <p:ext uri="{BB962C8B-B14F-4D97-AF65-F5344CB8AC3E}">
        <p14:creationId xmlns:p14="http://schemas.microsoft.com/office/powerpoint/2010/main" val="310254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AF3AF73-7E2F-4B49-9298-5427860B0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275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Digital &amp; Field Study of Landslides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C07A5E-B16C-1A45-953F-07C2F04A73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962" y="2332037"/>
            <a:ext cx="10414338" cy="4525963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en-US" altLang="en-US" sz="3600" dirty="0">
                <a:ea typeface="ＭＳ Ｐゴシック" panose="020B0600070205080204" pitchFamily="34" charset="-128"/>
              </a:rPr>
              <a:t>Looking for evidence of </a:t>
            </a:r>
            <a:r>
              <a:rPr lang="en-US" altLang="en-US" sz="4400" b="1" dirty="0">
                <a:ea typeface="ＭＳ Ｐゴシック" panose="020B0600070205080204" pitchFamily="34" charset="-128"/>
              </a:rPr>
              <a:t>disturbance</a:t>
            </a:r>
            <a:r>
              <a:rPr lang="en-US" altLang="en-US" sz="3600" dirty="0">
                <a:ea typeface="ＭＳ Ｐゴシック" panose="020B0600070205080204" pitchFamily="34" charset="-128"/>
              </a:rPr>
              <a:t> &amp; </a:t>
            </a:r>
            <a:r>
              <a:rPr lang="en-US" altLang="en-US" sz="4800" b="1" dirty="0">
                <a:ea typeface="ＭＳ Ｐゴシック" panose="020B0600070205080204" pitchFamily="34" charset="-128"/>
              </a:rPr>
              <a:t>disruption</a:t>
            </a:r>
            <a:r>
              <a:rPr lang="en-US" altLang="en-US" sz="3600" dirty="0">
                <a:ea typeface="ＭＳ Ｐゴシック" panose="020B0600070205080204" pitchFamily="34" charset="-128"/>
              </a:rPr>
              <a:t> to the landscape</a:t>
            </a:r>
          </a:p>
        </p:txBody>
      </p:sp>
    </p:spTree>
    <p:extLst>
      <p:ext uri="{BB962C8B-B14F-4D97-AF65-F5344CB8AC3E}">
        <p14:creationId xmlns:p14="http://schemas.microsoft.com/office/powerpoint/2010/main" val="2958370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C6336-D84B-1B4F-9D8D-629A52F644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6B9AF35-4B0E-F447-94A5-566EA7D3D2FC}"/>
              </a:ext>
            </a:extLst>
          </p:cNvPr>
          <p:cNvSpPr txBox="1">
            <a:spLocks/>
          </p:cNvSpPr>
          <p:nvPr/>
        </p:nvSpPr>
        <p:spPr>
          <a:xfrm>
            <a:off x="838200" y="18257"/>
            <a:ext cx="1145519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dirty="0">
                <a:ea typeface="ＭＳ Ｐゴシック" panose="020B0600070205080204" pitchFamily="34" charset="-128"/>
              </a:rPr>
              <a:t>Hummocky Terrain (bumpy &amp; rough- not smooth!)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8312CE-60CF-2445-B56D-E3D81D0C3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1373188"/>
            <a:ext cx="4430712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28358F-6481-BB4E-84A5-77FB69156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8038" y="3555706"/>
            <a:ext cx="4090026" cy="31882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A4215A-F136-4E4F-82AA-46D9EE29DCDD}"/>
              </a:ext>
            </a:extLst>
          </p:cNvPr>
          <p:cNvSpPr txBox="1"/>
          <p:nvPr/>
        </p:nvSpPr>
        <p:spPr>
          <a:xfrm>
            <a:off x="1750014" y="6260068"/>
            <a:ext cx="149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pubs.usgs.gov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9E86538-2BE8-4144-BF70-5993849AF8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32" b="13432"/>
          <a:stretch>
            <a:fillRect/>
          </a:stretch>
        </p:blipFill>
        <p:spPr>
          <a:xfrm>
            <a:off x="3644899" y="1028710"/>
            <a:ext cx="4173664" cy="229712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A6893D02-F746-C04A-A238-6F761163AE5D}"/>
              </a:ext>
            </a:extLst>
          </p:cNvPr>
          <p:cNvGrpSpPr/>
          <p:nvPr/>
        </p:nvGrpSpPr>
        <p:grpSpPr>
          <a:xfrm>
            <a:off x="7895955" y="1540974"/>
            <a:ext cx="4113482" cy="4474723"/>
            <a:chOff x="7895955" y="1015680"/>
            <a:chExt cx="4113482" cy="4474723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7C98528-AFA3-1B4B-AD8F-6FDAA56E14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95955" y="1015680"/>
              <a:ext cx="4113482" cy="447472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EDF5753-7B2B-2945-AC84-7BC6025F3985}"/>
                </a:ext>
              </a:extLst>
            </p:cNvPr>
            <p:cNvSpPr txBox="1"/>
            <p:nvPr/>
          </p:nvSpPr>
          <p:spPr>
            <a:xfrm>
              <a:off x="9667858" y="5121071"/>
              <a:ext cx="22883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Casalbore</a:t>
              </a:r>
              <a:r>
                <a:rPr lang="en-US" dirty="0"/>
                <a:t> et al. (2019)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1463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6B9AF35-4B0E-F447-94A5-566EA7D3D2FC}"/>
              </a:ext>
            </a:extLst>
          </p:cNvPr>
          <p:cNvSpPr txBox="1">
            <a:spLocks/>
          </p:cNvSpPr>
          <p:nvPr/>
        </p:nvSpPr>
        <p:spPr>
          <a:xfrm>
            <a:off x="838200" y="18257"/>
            <a:ext cx="1145519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dirty="0">
                <a:ea typeface="ＭＳ Ｐゴシック" panose="020B0600070205080204" pitchFamily="34" charset="-128"/>
              </a:rPr>
              <a:t>Careful w/ interpretation of landslide landforms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60FD5A3-9521-B646-85E3-D188B6CAEBC8}"/>
              </a:ext>
            </a:extLst>
          </p:cNvPr>
          <p:cNvGrpSpPr/>
          <p:nvPr/>
        </p:nvGrpSpPr>
        <p:grpSpPr>
          <a:xfrm>
            <a:off x="7895955" y="1540974"/>
            <a:ext cx="4113482" cy="4474723"/>
            <a:chOff x="7895955" y="1015680"/>
            <a:chExt cx="4113482" cy="447472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67993BF-1DED-5445-A7A9-29F0E2738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5955" y="1015680"/>
              <a:ext cx="4113482" cy="4474723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35E52AC-A8E5-7144-B1DB-682324586108}"/>
                </a:ext>
              </a:extLst>
            </p:cNvPr>
            <p:cNvSpPr txBox="1"/>
            <p:nvPr/>
          </p:nvSpPr>
          <p:spPr>
            <a:xfrm>
              <a:off x="9667858" y="5121071"/>
              <a:ext cx="22883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Casalbore</a:t>
              </a:r>
              <a:r>
                <a:rPr lang="en-US" dirty="0"/>
                <a:t> et al. (2019)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63E1746-4E79-0F4A-934F-847826251576}"/>
              </a:ext>
            </a:extLst>
          </p:cNvPr>
          <p:cNvGrpSpPr/>
          <p:nvPr/>
        </p:nvGrpSpPr>
        <p:grpSpPr>
          <a:xfrm>
            <a:off x="4372853" y="1018997"/>
            <a:ext cx="2921000" cy="5518675"/>
            <a:chOff x="4372853" y="803428"/>
            <a:chExt cx="2921000" cy="551867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CC581D1-5F39-9149-908C-A39044BFCE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2853" y="803428"/>
              <a:ext cx="2921000" cy="53467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266449D-2ED6-8549-B7F5-A70F79D5E25B}"/>
                </a:ext>
              </a:extLst>
            </p:cNvPr>
            <p:cNvSpPr txBox="1"/>
            <p:nvPr/>
          </p:nvSpPr>
          <p:spPr>
            <a:xfrm>
              <a:off x="4494179" y="5952771"/>
              <a:ext cx="18339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Eyles</a:t>
              </a:r>
              <a:r>
                <a:rPr lang="en-US" dirty="0"/>
                <a:t> et al. (1999)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3F5539D-7BBE-F443-B180-C25679B5E8A0}"/>
              </a:ext>
            </a:extLst>
          </p:cNvPr>
          <p:cNvGrpSpPr/>
          <p:nvPr/>
        </p:nvGrpSpPr>
        <p:grpSpPr>
          <a:xfrm>
            <a:off x="182325" y="1161257"/>
            <a:ext cx="4088117" cy="3372697"/>
            <a:chOff x="182325" y="1161257"/>
            <a:chExt cx="4088117" cy="337269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D045E26-3B9A-084B-B839-FBC99264F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2325" y="1161257"/>
              <a:ext cx="4088117" cy="337269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52862A5-8936-B94C-A896-D76E32C7EC87}"/>
                </a:ext>
              </a:extLst>
            </p:cNvPr>
            <p:cNvSpPr txBox="1"/>
            <p:nvPr/>
          </p:nvSpPr>
          <p:spPr>
            <a:xfrm>
              <a:off x="182325" y="4164622"/>
              <a:ext cx="18165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scienephoto.com</a:t>
              </a:r>
              <a:endParaRPr lang="en-US" dirty="0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8B7E4EF-5FE2-F44C-AFE9-D28C96E9CC4D}"/>
              </a:ext>
            </a:extLst>
          </p:cNvPr>
          <p:cNvSpPr txBox="1"/>
          <p:nvPr/>
        </p:nvSpPr>
        <p:spPr>
          <a:xfrm>
            <a:off x="182325" y="4984645"/>
            <a:ext cx="376973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i="1" dirty="0">
                <a:solidFill>
                  <a:srgbClr val="0432FF"/>
                </a:solidFill>
              </a:rPr>
              <a:t>Glacial moraines </a:t>
            </a:r>
            <a:r>
              <a:rPr lang="en-US" sz="2600" i="1" dirty="0">
                <a:solidFill>
                  <a:srgbClr val="0432FF"/>
                </a:solidFill>
              </a:rPr>
              <a:t>and terrain also show hummocks and roughness!</a:t>
            </a:r>
          </a:p>
        </p:txBody>
      </p:sp>
    </p:spTree>
    <p:extLst>
      <p:ext uri="{BB962C8B-B14F-4D97-AF65-F5344CB8AC3E}">
        <p14:creationId xmlns:p14="http://schemas.microsoft.com/office/powerpoint/2010/main" val="3253772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8B78EE5-1B57-0345-A00A-A4B53C803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00568" y="-2488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Head Scarps &amp; </a:t>
            </a:r>
            <a:br>
              <a:rPr lang="en-US" altLang="en-US" sz="3600" dirty="0">
                <a:ea typeface="ＭＳ Ｐゴシック" panose="020B0600070205080204" pitchFamily="34" charset="-128"/>
              </a:rPr>
            </a:br>
            <a:r>
              <a:rPr lang="en-US" altLang="en-US" sz="3600" dirty="0">
                <a:ea typeface="ＭＳ Ｐゴシック" panose="020B0600070205080204" pitchFamily="34" charset="-128"/>
              </a:rPr>
              <a:t>Back Tilted blocks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B7EDFF2-7432-2247-8732-9E232BFB65F0}"/>
              </a:ext>
            </a:extLst>
          </p:cNvPr>
          <p:cNvGrpSpPr/>
          <p:nvPr/>
        </p:nvGrpSpPr>
        <p:grpSpPr>
          <a:xfrm>
            <a:off x="287979" y="1037051"/>
            <a:ext cx="5052506" cy="3236762"/>
            <a:chOff x="287979" y="1037051"/>
            <a:chExt cx="5052506" cy="323676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1D2E84E-043D-554B-891E-FBBBD3515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7979" y="1037051"/>
              <a:ext cx="5052506" cy="3236762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8969A84-1F34-0D4D-8B5D-E6864C7C5C32}"/>
                </a:ext>
              </a:extLst>
            </p:cNvPr>
            <p:cNvSpPr/>
            <p:nvPr/>
          </p:nvSpPr>
          <p:spPr>
            <a:xfrm>
              <a:off x="287979" y="3966036"/>
              <a:ext cx="344228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/>
                <a:t>http://meacorporation.com/blog-landslides/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2EC805E9-546D-D24D-ABCC-80ED31C8A4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008" y="4503586"/>
            <a:ext cx="2636959" cy="205558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17AF0B1-EB3F-8549-988F-0EBB8FAB8D49}"/>
              </a:ext>
            </a:extLst>
          </p:cNvPr>
          <p:cNvSpPr txBox="1"/>
          <p:nvPr/>
        </p:nvSpPr>
        <p:spPr>
          <a:xfrm>
            <a:off x="287979" y="6488668"/>
            <a:ext cx="149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pubs.usgs.gov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54C74BC-2331-AC4A-8D6B-342D8263A2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5297" y="3527911"/>
            <a:ext cx="4455191" cy="323174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575AD3E-BFA1-A349-95AC-C4D20AEFCF92}"/>
              </a:ext>
            </a:extLst>
          </p:cNvPr>
          <p:cNvGrpSpPr/>
          <p:nvPr/>
        </p:nvGrpSpPr>
        <p:grpSpPr>
          <a:xfrm>
            <a:off x="5787958" y="635189"/>
            <a:ext cx="5782486" cy="3252648"/>
            <a:chOff x="5534971" y="485152"/>
            <a:chExt cx="6502400" cy="365760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00444FB-5C34-3043-A0DE-DAEB6394B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34971" y="485152"/>
              <a:ext cx="6502400" cy="3657600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20CAC32-0B4F-F84F-8312-F88D55841F0C}"/>
                </a:ext>
              </a:extLst>
            </p:cNvPr>
            <p:cNvSpPr/>
            <p:nvPr/>
          </p:nvSpPr>
          <p:spPr>
            <a:xfrm>
              <a:off x="5534971" y="3738015"/>
              <a:ext cx="33393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  <a:latin typeface="Arial" panose="020B0604020202020204" pitchFamily="34" charset="0"/>
                </a:rPr>
                <a:t>Llusco</a:t>
              </a: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</a:rPr>
                <a:t>, Peru, landslide of 2018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FF54177-C072-614E-9490-BED1841DB938}"/>
              </a:ext>
            </a:extLst>
          </p:cNvPr>
          <p:cNvSpPr txBox="1"/>
          <p:nvPr/>
        </p:nvSpPr>
        <p:spPr>
          <a:xfrm>
            <a:off x="8368276" y="4070965"/>
            <a:ext cx="3349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Landslides – N. Fork </a:t>
            </a:r>
          </a:p>
          <a:p>
            <a:pPr algn="ctr"/>
            <a:r>
              <a:rPr lang="en-US" sz="2400" dirty="0"/>
              <a:t>Stillaguamish River Valley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E224B8C-30C3-2D48-9F7D-42E997DF12D2}"/>
              </a:ext>
            </a:extLst>
          </p:cNvPr>
          <p:cNvSpPr/>
          <p:nvPr/>
        </p:nvSpPr>
        <p:spPr>
          <a:xfrm>
            <a:off x="3737509" y="6588670"/>
            <a:ext cx="1725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LaHusen</a:t>
            </a:r>
            <a:r>
              <a:rPr lang="en-US" sz="1400" dirty="0"/>
              <a:t> et al. (2016)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000771F-C080-1649-9C6C-83CF7F9BCDAD}"/>
              </a:ext>
            </a:extLst>
          </p:cNvPr>
          <p:cNvSpPr/>
          <p:nvPr/>
        </p:nvSpPr>
        <p:spPr>
          <a:xfrm>
            <a:off x="5900013" y="50119"/>
            <a:ext cx="6016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https://en.wikipedia.org/wiki/Landslide#/media/File:Landslide_in_Cusco,_Peru_-_2018.jpg</a:t>
            </a:r>
          </a:p>
        </p:txBody>
      </p:sp>
    </p:spTree>
    <p:extLst>
      <p:ext uri="{BB962C8B-B14F-4D97-AF65-F5344CB8AC3E}">
        <p14:creationId xmlns:p14="http://schemas.microsoft.com/office/powerpoint/2010/main" val="248172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8B78EE5-1B57-0345-A00A-A4B53C803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00568" y="-2488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en-US" sz="3600" dirty="0">
                <a:ea typeface="ＭＳ Ｐゴシック" panose="020B0600070205080204" pitchFamily="34" charset="-128"/>
              </a:rPr>
              <a:t>Tension Cracks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B7EDFF2-7432-2247-8732-9E232BFB65F0}"/>
              </a:ext>
            </a:extLst>
          </p:cNvPr>
          <p:cNvGrpSpPr/>
          <p:nvPr/>
        </p:nvGrpSpPr>
        <p:grpSpPr>
          <a:xfrm>
            <a:off x="287979" y="1037051"/>
            <a:ext cx="5052506" cy="3236762"/>
            <a:chOff x="287979" y="1037051"/>
            <a:chExt cx="5052506" cy="323676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1D2E84E-043D-554B-891E-FBBBD3515F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7979" y="1037051"/>
              <a:ext cx="5052506" cy="3236762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8969A84-1F34-0D4D-8B5D-E6864C7C5C32}"/>
                </a:ext>
              </a:extLst>
            </p:cNvPr>
            <p:cNvSpPr/>
            <p:nvPr/>
          </p:nvSpPr>
          <p:spPr>
            <a:xfrm>
              <a:off x="287979" y="3966036"/>
              <a:ext cx="344228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/>
                <a:t>http://meacorporation.com/blog-landslides/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98D706B-5F96-E94D-A601-84EC3EAFC07C}"/>
              </a:ext>
            </a:extLst>
          </p:cNvPr>
          <p:cNvGrpSpPr/>
          <p:nvPr/>
        </p:nvGrpSpPr>
        <p:grpSpPr>
          <a:xfrm>
            <a:off x="5787958" y="50119"/>
            <a:ext cx="6128425" cy="3837718"/>
            <a:chOff x="5534971" y="-172759"/>
            <a:chExt cx="6891408" cy="431551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575AD3E-BFA1-A349-95AC-C4D20AEFCF92}"/>
                </a:ext>
              </a:extLst>
            </p:cNvPr>
            <p:cNvGrpSpPr/>
            <p:nvPr/>
          </p:nvGrpSpPr>
          <p:grpSpPr>
            <a:xfrm>
              <a:off x="5534971" y="485152"/>
              <a:ext cx="6502400" cy="3657600"/>
              <a:chOff x="5534971" y="485152"/>
              <a:chExt cx="6502400" cy="3657600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00444FB-5C34-3043-A0DE-DAEB6394BB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34971" y="485152"/>
                <a:ext cx="6502400" cy="3657600"/>
              </a:xfrm>
              <a:prstGeom prst="rect">
                <a:avLst/>
              </a:prstGeom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320CAC32-0B4F-F84F-8312-F88D55841F0C}"/>
                  </a:ext>
                </a:extLst>
              </p:cNvPr>
              <p:cNvSpPr/>
              <p:nvPr/>
            </p:nvSpPr>
            <p:spPr>
              <a:xfrm>
                <a:off x="5534971" y="3738015"/>
                <a:ext cx="333937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 err="1">
                    <a:solidFill>
                      <a:schemeClr val="bg1"/>
                    </a:solidFill>
                    <a:latin typeface="Arial" panose="020B0604020202020204" pitchFamily="34" charset="0"/>
                  </a:rPr>
                  <a:t>Llusco</a:t>
                </a:r>
                <a:r>
                  <a:rPr lang="en-US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, Peru, landslide of 2018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3F1E484-002C-BA4A-B747-314E88D4542E}"/>
                </a:ext>
              </a:extLst>
            </p:cNvPr>
            <p:cNvSpPr/>
            <p:nvPr/>
          </p:nvSpPr>
          <p:spPr>
            <a:xfrm>
              <a:off x="5660977" y="-172759"/>
              <a:ext cx="6765402" cy="588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/>
                <a:t>https://en.wikipedia.org/wiki/Landslide#/media/File:Landslide_in_Cusco,_Peru_-_2018.jpg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C24E086-DABF-7D43-8113-CD6C8BAA8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1116" y="4349822"/>
            <a:ext cx="3218399" cy="22746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5FC8BF-EB2E-F644-A882-80AE98CFE3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125" y="4301659"/>
            <a:ext cx="2208086" cy="23598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24DEAE-2FC4-AA4C-80C1-624D6FE3DF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927" y="3982283"/>
            <a:ext cx="3515456" cy="26365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FC0590-4BE9-E24D-9523-49E7B5C0D25C}"/>
              </a:ext>
            </a:extLst>
          </p:cNvPr>
          <p:cNvSpPr txBox="1"/>
          <p:nvPr/>
        </p:nvSpPr>
        <p:spPr>
          <a:xfrm>
            <a:off x="2281773" y="4761742"/>
            <a:ext cx="252255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Common in </a:t>
            </a:r>
          </a:p>
          <a:p>
            <a:pPr algn="ctr"/>
            <a:r>
              <a:rPr lang="en-US" sz="2800" dirty="0"/>
              <a:t>roads/sidewalks</a:t>
            </a:r>
          </a:p>
        </p:txBody>
      </p:sp>
      <p:cxnSp>
        <p:nvCxnSpPr>
          <p:cNvPr id="9" name="Curved Connector 8">
            <a:extLst>
              <a:ext uri="{FF2B5EF4-FFF2-40B4-BE49-F238E27FC236}">
                <a16:creationId xmlns:a16="http://schemas.microsoft.com/office/drawing/2014/main" id="{225AA907-39BF-0247-8A13-F1F1EDA490AF}"/>
              </a:ext>
            </a:extLst>
          </p:cNvPr>
          <p:cNvCxnSpPr/>
          <p:nvPr/>
        </p:nvCxnSpPr>
        <p:spPr>
          <a:xfrm rot="10800000" flipV="1">
            <a:off x="2625909" y="5715849"/>
            <a:ext cx="1013254" cy="551817"/>
          </a:xfrm>
          <a:prstGeom prst="curvedConnector3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22F67F91-1B2D-F145-AE70-36C9944A151D}"/>
              </a:ext>
            </a:extLst>
          </p:cNvPr>
          <p:cNvSpPr/>
          <p:nvPr/>
        </p:nvSpPr>
        <p:spPr>
          <a:xfrm>
            <a:off x="8193661" y="6583506"/>
            <a:ext cx="40206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https://www.larimit.com/mitigation_measures/959/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9982F98-54EE-3447-839F-B41E541A9DAB}"/>
              </a:ext>
            </a:extLst>
          </p:cNvPr>
          <p:cNvSpPr/>
          <p:nvPr/>
        </p:nvSpPr>
        <p:spPr>
          <a:xfrm>
            <a:off x="5020180" y="6583505"/>
            <a:ext cx="29402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https://blogs.agu.org/</a:t>
            </a:r>
            <a:r>
              <a:rPr lang="en-US" sz="1400" dirty="0" err="1"/>
              <a:t>landslideblog</a:t>
            </a:r>
            <a:r>
              <a:rPr lang="en-US" sz="1400" dirty="0"/>
              <a:t>/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38F0506-2530-374A-B118-B6D7CEA3E7D7}"/>
              </a:ext>
            </a:extLst>
          </p:cNvPr>
          <p:cNvSpPr/>
          <p:nvPr/>
        </p:nvSpPr>
        <p:spPr>
          <a:xfrm>
            <a:off x="577179" y="6583504"/>
            <a:ext cx="17045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https://</a:t>
            </a:r>
            <a:r>
              <a:rPr lang="en-US" sz="1400" dirty="0" err="1"/>
              <a:t>deq.nc.gov</a:t>
            </a:r>
            <a:r>
              <a:rPr lang="en-US" sz="1400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509704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519</Words>
  <Application>Microsoft Macintosh PowerPoint</Application>
  <PresentationFormat>Widescreen</PresentationFormat>
  <Paragraphs>62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Calibri</vt:lpstr>
      <vt:lpstr>Calibri Light</vt:lpstr>
      <vt:lpstr>Office Theme</vt:lpstr>
      <vt:lpstr>What to look for in landslide country</vt:lpstr>
      <vt:lpstr>Digital &amp; Field Study of Landslides</vt:lpstr>
      <vt:lpstr>Digital &amp; Field Study of Landslides</vt:lpstr>
      <vt:lpstr>Digital &amp; Field Study of Landslides</vt:lpstr>
      <vt:lpstr>Digital &amp; Field Study of Landslides</vt:lpstr>
      <vt:lpstr>PowerPoint Presentation</vt:lpstr>
      <vt:lpstr>PowerPoint Presentation</vt:lpstr>
      <vt:lpstr>Head Scarps &amp;  Back Tilted blocks</vt:lpstr>
      <vt:lpstr>Tension Cracks</vt:lpstr>
      <vt:lpstr>Debris Piles/Deposit Toes</vt:lpstr>
      <vt:lpstr>Springs / Ponding &amp; Disruption of Ground Water</vt:lpstr>
      <vt:lpstr>Vegetation Disruptions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Landslides</dc:title>
  <dc:creator>Alison Duvall</dc:creator>
  <cp:lastModifiedBy>Alison Duvall</cp:lastModifiedBy>
  <cp:revision>34</cp:revision>
  <dcterms:created xsi:type="dcterms:W3CDTF">2020-04-28T16:57:28Z</dcterms:created>
  <dcterms:modified xsi:type="dcterms:W3CDTF">2020-05-09T22:50:56Z</dcterms:modified>
</cp:coreProperties>
</file>