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677" r:id="rId4"/>
    <p:sldId id="260" r:id="rId5"/>
    <p:sldId id="675" r:id="rId6"/>
    <p:sldId id="262" r:id="rId7"/>
    <p:sldId id="676" r:id="rId8"/>
    <p:sldId id="264" r:id="rId9"/>
    <p:sldId id="265" r:id="rId10"/>
    <p:sldId id="266" r:id="rId11"/>
    <p:sldId id="270" r:id="rId12"/>
    <p:sldId id="271" r:id="rId13"/>
    <p:sldId id="272" r:id="rId14"/>
    <p:sldId id="672" r:id="rId15"/>
    <p:sldId id="261" r:id="rId16"/>
    <p:sldId id="263" r:id="rId17"/>
    <p:sldId id="674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1"/>
    <p:restoredTop sz="94674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E9292-CE5C-2244-A781-F9FC856B52D5}" type="datetimeFigureOut">
              <a:rPr lang="en-US" smtClean="0"/>
              <a:t>5/5/20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66FED5-D1A2-AD4F-9790-CEC1ED23B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55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08E6-F45F-794F-B705-FC70A6A931E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57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General</a:t>
            </a:r>
            <a:r>
              <a:rPr lang="en-US" baseline="0" dirty="0"/>
              <a:t> comments about the evolution of ways in which we display topographic information in a 2-D fashion</a:t>
            </a:r>
            <a:endParaRPr lang="en-US" dirty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32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of vegetation</a:t>
            </a:r>
            <a:r>
              <a:rPr lang="en-US" baseline="0" dirty="0"/>
              <a:t> on and off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5304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Vegetation</a:t>
            </a:r>
            <a:r>
              <a:rPr lang="en-US" baseline="0" dirty="0"/>
              <a:t> makes it hard to see the landslide in the air photo (left). A bare earth lidar image the same area shows clear evidence of the landslide area and scarp. Red dashed line highlights to scarp.</a:t>
            </a:r>
            <a:endParaRPr lang="en-US" dirty="0"/>
          </a:p>
          <a:p>
            <a:endParaRPr lang="en-US" dirty="0"/>
          </a:p>
          <a:p>
            <a:r>
              <a:rPr lang="en-US" dirty="0"/>
              <a:t>Image from Oregon’s DOGAMI (Department of Geology and Mineral Industries)</a:t>
            </a:r>
            <a:r>
              <a:rPr lang="en-US" baseline="0" dirty="0"/>
              <a:t> </a:t>
            </a:r>
            <a:r>
              <a:rPr lang="mr-IN" baseline="0" dirty="0"/>
              <a:t>–</a:t>
            </a:r>
            <a:r>
              <a:rPr lang="en-US" baseline="0" dirty="0"/>
              <a:t> Public Domain</a:t>
            </a:r>
          </a:p>
          <a:p>
            <a:r>
              <a:rPr lang="en-US" dirty="0"/>
              <a:t>https://</a:t>
            </a:r>
            <a:r>
              <a:rPr lang="en-US" dirty="0" err="1"/>
              <a:t>www.oregongeology.org</a:t>
            </a:r>
            <a:r>
              <a:rPr lang="en-US" dirty="0"/>
              <a:t>/pubs/</a:t>
            </a:r>
            <a:r>
              <a:rPr lang="en-US" dirty="0" err="1"/>
              <a:t>Publications_Center_Permissions_and_Credits.pdf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73B411-E165-BF48-ABA2-70D378AC59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502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OpenTopography</a:t>
            </a:r>
            <a:r>
              <a:rPr lang="en-US" baseline="0" dirty="0"/>
              <a:t> provides one of the largest openly available lidar data portals.</a:t>
            </a:r>
          </a:p>
          <a:p>
            <a:r>
              <a:rPr lang="en-US" baseline="0" dirty="0">
                <a:effectLst/>
              </a:rPr>
              <a:t>(http://</a:t>
            </a:r>
            <a:r>
              <a:rPr lang="en-US" baseline="0" dirty="0" err="1">
                <a:effectLst/>
              </a:rPr>
              <a:t>www.opentopography.org</a:t>
            </a:r>
            <a:r>
              <a:rPr lang="en-US" baseline="0" dirty="0">
                <a:effectLst/>
              </a:rPr>
              <a:t>/)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79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Interactive</a:t>
            </a:r>
            <a:r>
              <a:rPr lang="en-US" baseline="0" dirty="0"/>
              <a:t> map that shows location of available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3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of various</a:t>
            </a:r>
            <a:r>
              <a:rPr lang="en-US" baseline="0" dirty="0"/>
              <a:t> trade-offs when using airborne lidar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8592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Left-hand top and bottom</a:t>
            </a:r>
            <a:r>
              <a:rPr lang="en-US" baseline="0" dirty="0"/>
              <a:t> images: show st</a:t>
            </a:r>
            <a:r>
              <a:rPr lang="en-US" dirty="0"/>
              <a:t>udents collecting terrestrial lidar data of</a:t>
            </a:r>
            <a:r>
              <a:rPr lang="en-US" baseline="0" dirty="0"/>
              <a:t> a normal fault and an example of the analysis of fault displacement.  </a:t>
            </a:r>
          </a:p>
          <a:p>
            <a:r>
              <a:rPr lang="en-US" baseline="0" dirty="0"/>
              <a:t>Right hand image: A string of multiple terrestrial lidar scans to create a 1-km scale point cloud data set for the purposes of geological mapping and structural interpretation.</a:t>
            </a:r>
          </a:p>
          <a:p>
            <a:endParaRPr lang="en-US" baseline="0" dirty="0"/>
          </a:p>
          <a:p>
            <a:r>
              <a:rPr lang="en-US" dirty="0"/>
              <a:t>Image sources:</a:t>
            </a:r>
            <a:r>
              <a:rPr lang="en-US" baseline="0" dirty="0"/>
              <a:t> Nathan Niemi (U of Michigan</a:t>
            </a:r>
            <a:r>
              <a:rPr lang="en-US" baseline="0"/>
              <a:t>) and Bruce </a:t>
            </a:r>
            <a:r>
              <a:rPr lang="en-US" baseline="0" dirty="0"/>
              <a:t>Douglas (Indiana University)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726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408E6-F45F-794F-B705-FC70A6A931E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5778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General</a:t>
            </a:r>
            <a:r>
              <a:rPr lang="en-US" baseline="0" dirty="0"/>
              <a:t> comments about the evolution of ways in which we display topographic information in a 2-D fashion</a:t>
            </a:r>
            <a:endParaRPr lang="en-US" dirty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589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5FD8B0-6879-DA46-8383-E288E529748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373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Definition</a:t>
            </a:r>
            <a:r>
              <a:rPr lang="en-US" baseline="0" dirty="0"/>
              <a:t> of the acronym DEM with various means of creating these types of products. Since this presentation focuses on </a:t>
            </a:r>
            <a:r>
              <a:rPr lang="en-US" baseline="0" dirty="0" err="1"/>
              <a:t>LiDAR</a:t>
            </a:r>
            <a:r>
              <a:rPr lang="en-US" baseline="0" dirty="0"/>
              <a:t>, details of the latter are given in subsequent slides.</a:t>
            </a:r>
            <a:endParaRPr lang="en-US" dirty="0"/>
          </a:p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35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Initial figure</a:t>
            </a:r>
            <a:r>
              <a:rPr lang="en-US" baseline="0" dirty="0"/>
              <a:t> in a set of s</a:t>
            </a:r>
            <a:r>
              <a:rPr lang="en-US" dirty="0"/>
              <a:t>chematic</a:t>
            </a:r>
            <a:r>
              <a:rPr lang="en-US" baseline="0" dirty="0"/>
              <a:t> </a:t>
            </a:r>
            <a:r>
              <a:rPr lang="en-US" dirty="0"/>
              <a:t>diagrams that show component</a:t>
            </a:r>
            <a:r>
              <a:rPr lang="en-US" baseline="0" dirty="0"/>
              <a:t> of airborne lidar collection starting with data collection procedure. Basic parameter details given along with linking of onboard navigation and location coupled with ground-based information.</a:t>
            </a:r>
          </a:p>
          <a:p>
            <a:endParaRPr lang="en-US" baseline="0" dirty="0"/>
          </a:p>
          <a:p>
            <a:pPr>
              <a:defRPr/>
            </a:pPr>
            <a:r>
              <a:rPr lang="en-US" baseline="0" dirty="0"/>
              <a:t>Image source for remaining slides: Unless otherwise noted, remaining images are reused with permission from presentation by </a:t>
            </a:r>
            <a:r>
              <a:rPr lang="en-US" sz="1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Edwin </a:t>
            </a:r>
            <a:r>
              <a:rPr lang="en-US" sz="1200" dirty="0" err="1">
                <a:effectLst>
                  <a:outerShdw blurRad="38100" dist="38100" dir="2700000" algn="tl">
                    <a:srgbClr val="DDDDDD"/>
                  </a:outerShdw>
                </a:effectLst>
              </a:rPr>
              <a:t>Nissen</a:t>
            </a:r>
            <a:r>
              <a:rPr lang="en-US" sz="1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 (Colorado School of Mines)</a:t>
            </a:r>
            <a:r>
              <a:rPr lang="en-US" sz="1200" baseline="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done in collaboration with Ramon Arrowsmith, </a:t>
            </a:r>
            <a:r>
              <a:rPr lang="en-US" sz="1200" dirty="0" err="1">
                <a:effectLst>
                  <a:outerShdw blurRad="38100" dist="38100" dir="2700000" algn="tl">
                    <a:srgbClr val="DDDDDD"/>
                  </a:outerShdw>
                </a:effectLst>
              </a:rPr>
              <a:t>Srikanth</a:t>
            </a:r>
            <a:r>
              <a:rPr lang="en-US" sz="1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 </a:t>
            </a:r>
            <a:r>
              <a:rPr lang="en-US" sz="1200" dirty="0" err="1">
                <a:effectLst>
                  <a:outerShdw blurRad="38100" dist="38100" dir="2700000" algn="tl">
                    <a:srgbClr val="DDDDDD"/>
                  </a:outerShdw>
                </a:effectLst>
              </a:rPr>
              <a:t>Saripalli</a:t>
            </a:r>
            <a:r>
              <a:rPr lang="en-US" sz="1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, and </a:t>
            </a:r>
            <a:r>
              <a:rPr lang="en-US" sz="1200" dirty="0" err="1">
                <a:effectLst>
                  <a:outerShdw blurRad="38100" dist="38100" dir="2700000" algn="tl">
                    <a:srgbClr val="DDDDDD"/>
                  </a:outerShdw>
                </a:effectLst>
              </a:rPr>
              <a:t>Aravindhan</a:t>
            </a:r>
            <a:r>
              <a:rPr lang="en-US" sz="1200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 Krishnan.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011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Initial data set shown relative to a fixed grid cell of a specified</a:t>
            </a:r>
            <a:r>
              <a:rPr lang="en-US" baseline="0" dirty="0"/>
              <a:t> size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5611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Point cloud to regularly</a:t>
            </a:r>
            <a:r>
              <a:rPr lang="en-US" baseline="0" dirty="0"/>
              <a:t> spaced grid and means of incorporating appropriate data into single grid point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9416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Final gridded</a:t>
            </a:r>
            <a:r>
              <a:rPr lang="en-US" baseline="0" dirty="0"/>
              <a:t> data set with light-dark scale used to indicate elevation information for each cell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9433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of varying scales of resolution for different platforms/resource</a:t>
            </a:r>
            <a:r>
              <a:rPr lang="en-US" baseline="0" dirty="0"/>
              <a:t> types used to generate DEMs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0993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Schematic sequence showing</a:t>
            </a:r>
            <a:r>
              <a:rPr lang="en-US" baseline="0" dirty="0"/>
              <a:t> initial and subsequent returns from reflectors. For vegetated areas, the first several returns may be from vegetation with the last return coming from the land surface.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D5AD15-35D0-8342-BC5E-CE1330B9F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155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81A57-4195-A044-9244-F9A20BAAF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75E9E-8734-E542-8CA2-07ABD8554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D04E93-84E8-834B-8B85-8085BC6F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57655-D72C-5A45-8617-430E48F77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95847-36C4-CE44-9727-ACD97CFBF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833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BB1AD-FC7A-BA44-83FD-DBABB39F5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68238B-0EE8-F24F-A09B-59775824B5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8EED3-0015-2F4E-905C-554C55A14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3F4F86-3E80-0D49-9CFB-E01EEF6D5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969A8-7F74-564D-B673-A4E4F9775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0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F4221C-09DA-F147-B00F-2B8A6701F6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CEE31E-2FF7-924C-88D7-4D59EAE310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EF3A77-1297-334C-9ED8-EA2A30F2B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D6DE0-A21D-7345-8F25-3DE3D602D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516F06-D0A9-874A-BE56-7A63A45CE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79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32728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5766394"/>
            <a:ext cx="2844800" cy="365125"/>
          </a:xfrm>
        </p:spPr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5766394"/>
            <a:ext cx="386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5766394"/>
            <a:ext cx="2844800" cy="365125"/>
          </a:xfrm>
        </p:spPr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GETSI_banner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292"/>
          <a:stretch/>
        </p:blipFill>
        <p:spPr>
          <a:xfrm>
            <a:off x="0" y="0"/>
            <a:ext cx="12192000" cy="856712"/>
          </a:xfrm>
          <a:prstGeom prst="rect">
            <a:avLst/>
          </a:prstGeom>
        </p:spPr>
      </p:pic>
      <p:pic>
        <p:nvPicPr>
          <p:cNvPr id="10" name="Picture 9" descr="NSF_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74" y="6109370"/>
            <a:ext cx="944701" cy="708526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135933" y="6112490"/>
            <a:ext cx="6154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This work is supported by the National Science Foundation’s Directorate for </a:t>
            </a:r>
            <a:r>
              <a:rPr lang="en-US" sz="1200" i="1" dirty="0"/>
              <a:t>Education and Human Resources </a:t>
            </a:r>
            <a:r>
              <a:rPr lang="en-US" sz="1200" dirty="0"/>
              <a:t>(TUES-1245025, IUSE-</a:t>
            </a:r>
            <a:r>
              <a:rPr lang="is-IS" sz="1200" dirty="0"/>
              <a:t>1612248, IUSE-1725347</a:t>
            </a:r>
            <a:r>
              <a:rPr lang="en-US" sz="1200" dirty="0"/>
              <a:t>).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7621120" y="6481822"/>
            <a:ext cx="29329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Questions, contact </a:t>
            </a:r>
            <a:r>
              <a:rPr lang="en-US" sz="1200" u="sng" dirty="0"/>
              <a:t>education-AT-unavco.org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77520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209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87746"/>
            <a:ext cx="2844800" cy="365125"/>
          </a:xfrm>
        </p:spPr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287746"/>
            <a:ext cx="386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287746"/>
            <a:ext cx="2844800" cy="365125"/>
          </a:xfrm>
        </p:spPr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GETSI_banner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292"/>
          <a:stretch/>
        </p:blipFill>
        <p:spPr>
          <a:xfrm>
            <a:off x="0" y="0"/>
            <a:ext cx="12192000" cy="85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188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931800"/>
            <a:ext cx="5384800" cy="47096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931800"/>
            <a:ext cx="5384800" cy="47096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50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920185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573315"/>
            <a:ext cx="5386917" cy="40815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920185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573315"/>
            <a:ext cx="5389033" cy="40815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697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90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803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23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5A40F-C15D-CD47-89E2-5D11E2500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A17C9C-E810-544E-B9B6-0888053196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A45B1-5C7A-3D45-9DA9-29C347065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68B99-0CE0-A143-B32E-FE710F7E5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ABB1A-59B4-C340-A29C-C235FB4AB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218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1195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25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8494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1BB20-6517-E74D-9864-A086613A7EC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364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CE98F-344C-C240-96B4-320F52F41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A5C111-38AA-434A-89AA-BA75D1445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9EC69-499E-9847-B569-3C3D4AEB6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6820B5-153A-9D4E-A22A-6E8D2714C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6DBE0-B1D7-1D4C-934B-028B8886C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313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77E87-5EF6-524A-BC8C-B6E974838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0CDACB-19B6-9241-8B50-EC07620DA2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A30B8-E822-C246-B6AA-8A9B14B6C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A1958-F3D0-7743-B746-2B1E192EB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419ABF-CF26-AD44-95DA-9CD901B0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811AB3-7662-5C41-88BA-B87D8DC7D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796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297B5-4C37-0745-8BEA-7DE7B52FE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AB197-709A-BC4B-8022-C32733912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B515A-E7F7-304C-A220-A65BEBA2C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E77457-2FF9-0D41-9BEE-1EC1AF1017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19C63E-D221-FD4C-94CC-5FFD785AE9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1999E7-E5A8-3743-948C-D6784C360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F5FA7-AB81-C140-A52D-ADCDEA068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CAE24-8916-3F4E-A6A8-10DE1CE35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0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9FD09-F906-D046-9D14-5CA6022E1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304AE1-AFBA-294F-A494-B01387E55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1742DD-6A77-FF48-81AB-F49976E37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9BA6AB-71E4-A64D-88E6-902CA373D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9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8519B1-E5CE-5E4B-80E9-4F1BDB42F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4F2E53-9C68-734F-8AE4-547F88414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41E23E-5A40-5C47-81CF-529728342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043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26C35-9565-1E44-9F3C-95E61AF44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7D9D7-58EE-704A-94DD-59CE20FF1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168EA2-8560-C245-B10A-92BDF5927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6B6556-7ABF-CC46-858B-27A08056E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9BEBFD-E51F-144B-BBDB-2056F6F56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B4AC8-94A3-D945-BE5A-6E2C64415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55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3050F-8A62-734C-A378-56F518EF9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54E51E-0CD9-1C46-8B5C-C945242E68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521524-3C95-0345-8BCF-F065FDC91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3BD49-05BB-994B-B53B-75B75068F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2DF36E-F740-9444-A137-3F924E29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82C11-B0A9-EB41-8D60-BC52C24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02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6AF932-8266-EF49-AD71-16318ED98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45CCF-7182-FC45-BD4A-2C6CAD77F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6C54B-6DEB-C942-9087-EF0097E87A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22CBB-89BA-6148-8699-519E0453C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86DD1-D955-E447-9189-5ADCE24C3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6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D8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37652"/>
            <a:ext cx="10972800" cy="50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949332"/>
            <a:ext cx="10972800" cy="4765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581986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E7532-6558-2949-8B64-49F3D63F0157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581986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581986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95A01-13E2-7E4C-9E76-AC791C07FBA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GETSI_banner_wide.png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88"/>
          <a:stretch/>
        </p:blipFill>
        <p:spPr>
          <a:xfrm>
            <a:off x="0" y="6322737"/>
            <a:ext cx="12192000" cy="549374"/>
          </a:xfrm>
          <a:prstGeom prst="rect">
            <a:avLst/>
          </a:prstGeom>
        </p:spPr>
      </p:pic>
      <p:pic>
        <p:nvPicPr>
          <p:cNvPr id="10" name="Picture 9" descr="MtSAC_fullcolor_print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077" y="6463858"/>
            <a:ext cx="498216" cy="263743"/>
          </a:xfrm>
          <a:prstGeom prst="rect">
            <a:avLst/>
          </a:prstGeom>
        </p:spPr>
      </p:pic>
      <p:pic>
        <p:nvPicPr>
          <p:cNvPr id="12" name="Picture 11" descr="NSF_Logo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040" y="6380811"/>
            <a:ext cx="573112" cy="4298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67780" y="6506503"/>
            <a:ext cx="892265" cy="1784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198817" y="6448482"/>
            <a:ext cx="311008" cy="29449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903128" y="6527245"/>
            <a:ext cx="547864" cy="136966"/>
          </a:xfrm>
          <a:prstGeom prst="rect">
            <a:avLst/>
          </a:prstGeom>
        </p:spPr>
      </p:pic>
      <p:pic>
        <p:nvPicPr>
          <p:cNvPr id="9" name="Picture 8" descr="ISUreverse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769" y="6519221"/>
            <a:ext cx="678015" cy="15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48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3400" b="1" kern="1200" cap="small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350C0-DC0D-BB4A-9C39-ECF1239E93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Lidar</a:t>
            </a:r>
          </a:p>
        </p:txBody>
      </p:sp>
    </p:spTree>
    <p:extLst>
      <p:ext uri="{BB962C8B-B14F-4D97-AF65-F5344CB8AC3E}">
        <p14:creationId xmlns:p14="http://schemas.microsoft.com/office/powerpoint/2010/main" val="4222854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upload.wikimedia.org/wikipedia/commons/2/25/Tree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75" y="2657475"/>
            <a:ext cx="4395788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4" y="876300"/>
            <a:ext cx="2643187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4191000" y="1447801"/>
            <a:ext cx="1790700" cy="4386263"/>
            <a:chOff x="2228850" y="571501"/>
            <a:chExt cx="1790700" cy="4386260"/>
          </a:xfrm>
        </p:grpSpPr>
        <p:sp>
          <p:nvSpPr>
            <p:cNvPr id="2" name="Isosceles Triangle 1"/>
            <p:cNvSpPr>
              <a:spLocks noChangeArrowheads="1"/>
            </p:cNvSpPr>
            <p:nvPr/>
          </p:nvSpPr>
          <p:spPr bwMode="auto">
            <a:xfrm>
              <a:off x="3781425" y="571501"/>
              <a:ext cx="238125" cy="4381497"/>
            </a:xfrm>
            <a:prstGeom prst="triangle">
              <a:avLst>
                <a:gd name="adj" fmla="val 50000"/>
              </a:avLst>
            </a:prstGeom>
            <a:solidFill>
              <a:srgbClr val="FF0000">
                <a:alpha val="25999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47900" y="2571750"/>
              <a:ext cx="752475" cy="1771649"/>
            </a:xfrm>
            <a:custGeom>
              <a:avLst/>
              <a:gdLst>
                <a:gd name="connsiteX0" fmla="*/ 0 w 838710"/>
                <a:gd name="connsiteY0" fmla="*/ 0 h 1771650"/>
                <a:gd name="connsiteX1" fmla="*/ 838200 w 838710"/>
                <a:gd name="connsiteY1" fmla="*/ 285750 h 1771650"/>
                <a:gd name="connsiteX2" fmla="*/ 123825 w 838710"/>
                <a:gd name="connsiteY2" fmla="*/ 762000 h 1771650"/>
                <a:gd name="connsiteX3" fmla="*/ 95250 w 838710"/>
                <a:gd name="connsiteY3" fmla="*/ 1133475 h 1771650"/>
                <a:gd name="connsiteX4" fmla="*/ 476250 w 838710"/>
                <a:gd name="connsiteY4" fmla="*/ 1438275 h 1771650"/>
                <a:gd name="connsiteX5" fmla="*/ 0 w 838710"/>
                <a:gd name="connsiteY5" fmla="*/ 177165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8710" h="1771650">
                  <a:moveTo>
                    <a:pt x="0" y="0"/>
                  </a:moveTo>
                  <a:cubicBezTo>
                    <a:pt x="408781" y="79375"/>
                    <a:pt x="817563" y="158750"/>
                    <a:pt x="838200" y="285750"/>
                  </a:cubicBezTo>
                  <a:cubicBezTo>
                    <a:pt x="858837" y="412750"/>
                    <a:pt x="247650" y="620712"/>
                    <a:pt x="123825" y="762000"/>
                  </a:cubicBezTo>
                  <a:cubicBezTo>
                    <a:pt x="0" y="903288"/>
                    <a:pt x="36513" y="1020763"/>
                    <a:pt x="95250" y="1133475"/>
                  </a:cubicBezTo>
                  <a:cubicBezTo>
                    <a:pt x="153987" y="1246187"/>
                    <a:pt x="492125" y="1331913"/>
                    <a:pt x="476250" y="1438275"/>
                  </a:cubicBezTo>
                  <a:cubicBezTo>
                    <a:pt x="460375" y="1544638"/>
                    <a:pt x="230187" y="1658144"/>
                    <a:pt x="0" y="1771650"/>
                  </a:cubicBezTo>
                </a:path>
              </a:pathLst>
            </a:custGeom>
            <a:solidFill>
              <a:srgbClr val="E6B9B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28850" y="4719636"/>
              <a:ext cx="487363" cy="238125"/>
            </a:xfrm>
            <a:custGeom>
              <a:avLst/>
              <a:gdLst>
                <a:gd name="connsiteX0" fmla="*/ 0 w 486889"/>
                <a:gd name="connsiteY0" fmla="*/ 0 h 238125"/>
                <a:gd name="connsiteX1" fmla="*/ 361950 w 486889"/>
                <a:gd name="connsiteY1" fmla="*/ 95250 h 238125"/>
                <a:gd name="connsiteX2" fmla="*/ 485775 w 486889"/>
                <a:gd name="connsiteY2" fmla="*/ 219075 h 238125"/>
                <a:gd name="connsiteX3" fmla="*/ 304800 w 486889"/>
                <a:gd name="connsiteY3" fmla="*/ 219075 h 238125"/>
                <a:gd name="connsiteX4" fmla="*/ 19050 w 486889"/>
                <a:gd name="connsiteY4" fmla="*/ 238125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889" h="238125">
                  <a:moveTo>
                    <a:pt x="0" y="0"/>
                  </a:moveTo>
                  <a:cubicBezTo>
                    <a:pt x="140494" y="29369"/>
                    <a:pt x="280988" y="58738"/>
                    <a:pt x="361950" y="95250"/>
                  </a:cubicBezTo>
                  <a:cubicBezTo>
                    <a:pt x="442912" y="131762"/>
                    <a:pt x="495300" y="198438"/>
                    <a:pt x="485775" y="219075"/>
                  </a:cubicBezTo>
                  <a:cubicBezTo>
                    <a:pt x="476250" y="239712"/>
                    <a:pt x="382587" y="215900"/>
                    <a:pt x="304800" y="219075"/>
                  </a:cubicBezTo>
                  <a:cubicBezTo>
                    <a:pt x="227013" y="222250"/>
                    <a:pt x="123031" y="230187"/>
                    <a:pt x="19050" y="238125"/>
                  </a:cubicBezTo>
                </a:path>
              </a:pathLst>
            </a:custGeom>
            <a:solidFill>
              <a:srgbClr val="E6B9B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 flipV="1">
            <a:off x="4200525" y="3019425"/>
            <a:ext cx="0" cy="29337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4195763" y="5795963"/>
            <a:ext cx="1238250" cy="95250"/>
          </a:xfrm>
          <a:custGeom>
            <a:avLst/>
            <a:gdLst>
              <a:gd name="connsiteX0" fmla="*/ 0 w 1238250"/>
              <a:gd name="connsiteY0" fmla="*/ 4762 h 95250"/>
              <a:gd name="connsiteX1" fmla="*/ 266700 w 1238250"/>
              <a:gd name="connsiteY1" fmla="*/ 0 h 95250"/>
              <a:gd name="connsiteX2" fmla="*/ 552450 w 1238250"/>
              <a:gd name="connsiteY2" fmla="*/ 9525 h 95250"/>
              <a:gd name="connsiteX3" fmla="*/ 990600 w 1238250"/>
              <a:gd name="connsiteY3" fmla="*/ 28575 h 95250"/>
              <a:gd name="connsiteX4" fmla="*/ 1238250 w 1238250"/>
              <a:gd name="connsiteY4" fmla="*/ 57150 h 95250"/>
              <a:gd name="connsiteX5" fmla="*/ 428625 w 1238250"/>
              <a:gd name="connsiteY5" fmla="*/ 95250 h 95250"/>
              <a:gd name="connsiteX6" fmla="*/ 4762 w 1238250"/>
              <a:gd name="connsiteY6" fmla="*/ 90487 h 95250"/>
              <a:gd name="connsiteX7" fmla="*/ 0 w 1238250"/>
              <a:gd name="connsiteY7" fmla="*/ 4762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8250" h="95250">
                <a:moveTo>
                  <a:pt x="0" y="4762"/>
                </a:moveTo>
                <a:lnTo>
                  <a:pt x="266700" y="0"/>
                </a:lnTo>
                <a:lnTo>
                  <a:pt x="552450" y="9525"/>
                </a:lnTo>
                <a:lnTo>
                  <a:pt x="990600" y="28575"/>
                </a:lnTo>
                <a:lnTo>
                  <a:pt x="1238250" y="57150"/>
                </a:lnTo>
                <a:lnTo>
                  <a:pt x="428625" y="95250"/>
                </a:lnTo>
                <a:lnTo>
                  <a:pt x="4762" y="90487"/>
                </a:lnTo>
                <a:lnTo>
                  <a:pt x="0" y="47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 bwMode="auto">
          <a:xfrm>
            <a:off x="2828926" y="3181351"/>
            <a:ext cx="9429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Canopy</a:t>
            </a:r>
          </a:p>
        </p:txBody>
      </p:sp>
      <p:sp>
        <p:nvSpPr>
          <p:cNvPr id="32" name="Title 1"/>
          <p:cNvSpPr txBox="1">
            <a:spLocks/>
          </p:cNvSpPr>
          <p:nvPr/>
        </p:nvSpPr>
        <p:spPr bwMode="auto">
          <a:xfrm>
            <a:off x="2828925" y="4295776"/>
            <a:ext cx="9334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Canopy</a:t>
            </a:r>
          </a:p>
        </p:txBody>
      </p:sp>
      <p:sp>
        <p:nvSpPr>
          <p:cNvPr id="37" name="Title 1"/>
          <p:cNvSpPr txBox="1">
            <a:spLocks/>
          </p:cNvSpPr>
          <p:nvPr/>
        </p:nvSpPr>
        <p:spPr bwMode="auto">
          <a:xfrm>
            <a:off x="2828925" y="5191126"/>
            <a:ext cx="9334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Ground</a:t>
            </a:r>
          </a:p>
        </p:txBody>
      </p:sp>
      <p:sp>
        <p:nvSpPr>
          <p:cNvPr id="38" name="Title 1"/>
          <p:cNvSpPr txBox="1">
            <a:spLocks/>
          </p:cNvSpPr>
          <p:nvPr/>
        </p:nvSpPr>
        <p:spPr bwMode="auto">
          <a:xfrm>
            <a:off x="4352926" y="2533651"/>
            <a:ext cx="12096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Waveform</a:t>
            </a:r>
          </a:p>
        </p:txBody>
      </p:sp>
      <p:sp>
        <p:nvSpPr>
          <p:cNvPr id="39" name="Title 1"/>
          <p:cNvSpPr txBox="1">
            <a:spLocks/>
          </p:cNvSpPr>
          <p:nvPr/>
        </p:nvSpPr>
        <p:spPr bwMode="auto">
          <a:xfrm>
            <a:off x="2428876" y="2533651"/>
            <a:ext cx="187642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Discrete returns</a:t>
            </a:r>
          </a:p>
        </p:txBody>
      </p:sp>
      <p:sp>
        <p:nvSpPr>
          <p:cNvPr id="27" name="Oval 26"/>
          <p:cNvSpPr/>
          <p:nvPr/>
        </p:nvSpPr>
        <p:spPr>
          <a:xfrm>
            <a:off x="5762626" y="3629026"/>
            <a:ext cx="200025" cy="20002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5762626" y="4791076"/>
            <a:ext cx="200025" cy="20002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5753101" y="5734051"/>
            <a:ext cx="200025" cy="20002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212" name="TextBox 1"/>
          <p:cNvSpPr txBox="1">
            <a:spLocks noChangeArrowheads="1"/>
          </p:cNvSpPr>
          <p:nvPr/>
        </p:nvSpPr>
        <p:spPr bwMode="auto">
          <a:xfrm>
            <a:off x="2230438" y="347663"/>
            <a:ext cx="7745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defTabSz="457200"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Lidar and vegetation</a:t>
            </a:r>
          </a:p>
        </p:txBody>
      </p:sp>
    </p:spTree>
    <p:extLst>
      <p:ext uri="{BB962C8B-B14F-4D97-AF65-F5344CB8AC3E}">
        <p14:creationId xmlns:p14="http://schemas.microsoft.com/office/powerpoint/2010/main" val="12791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38" grpId="0"/>
      <p:bldP spid="39" grpId="0"/>
      <p:bldP spid="27" grpId="0" animBg="1"/>
      <p:bldP spid="42" grpId="0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11400"/>
            <a:ext cx="9144000" cy="45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11400"/>
            <a:ext cx="9144000" cy="45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1"/>
          <p:cNvSpPr txBox="1">
            <a:spLocks noChangeArrowheads="1"/>
          </p:cNvSpPr>
          <p:nvPr/>
        </p:nvSpPr>
        <p:spPr bwMode="auto">
          <a:xfrm>
            <a:off x="2230438" y="347663"/>
            <a:ext cx="7745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defTabSz="457200"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Lidar and vegetation</a:t>
            </a:r>
          </a:p>
        </p:txBody>
      </p:sp>
      <p:sp>
        <p:nvSpPr>
          <p:cNvPr id="104" name="Title 1"/>
          <p:cNvSpPr txBox="1">
            <a:spLocks/>
          </p:cNvSpPr>
          <p:nvPr/>
        </p:nvSpPr>
        <p:spPr bwMode="auto">
          <a:xfrm>
            <a:off x="2143125" y="876300"/>
            <a:ext cx="82296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Digital Elevation	</a:t>
            </a: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binning algorithm converts point cloud into regular grid </a:t>
            </a:r>
          </a:p>
          <a:p>
            <a:pPr defTabSz="457200">
              <a:defRPr/>
            </a:pPr>
            <a:endParaRPr lang="en-US" sz="80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define node spacing and search radius</a:t>
            </a:r>
          </a:p>
          <a:p>
            <a:pPr defTabSz="457200">
              <a:defRPr/>
            </a:pPr>
            <a:endParaRPr lang="en-US" sz="80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choose mean, distance weighted mean, maximum or </a:t>
            </a:r>
            <a:r>
              <a:rPr lang="en-US" b="1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minimum</a:t>
            </a:r>
          </a:p>
        </p:txBody>
      </p:sp>
      <p:sp>
        <p:nvSpPr>
          <p:cNvPr id="161" name="Title 1"/>
          <p:cNvSpPr txBox="1">
            <a:spLocks/>
          </p:cNvSpPr>
          <p:nvPr/>
        </p:nvSpPr>
        <p:spPr bwMode="auto">
          <a:xfrm>
            <a:off x="8814508" y="2334745"/>
            <a:ext cx="2104838" cy="875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“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vegetation off</a:t>
            </a: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”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or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</a:t>
            </a: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“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bare earth</a:t>
            </a: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”</a:t>
            </a: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2143125" y="876300"/>
            <a:ext cx="82296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Digital Elevation     	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binning algorithm converts point cloud into regular grid 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define node spacing and search radius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choose mean, distance weighted mean			</a:t>
            </a:r>
          </a:p>
        </p:txBody>
      </p:sp>
      <p:sp>
        <p:nvSpPr>
          <p:cNvPr id="160" name="Title 1"/>
          <p:cNvSpPr txBox="1">
            <a:spLocks/>
          </p:cNvSpPr>
          <p:nvPr/>
        </p:nvSpPr>
        <p:spPr bwMode="auto">
          <a:xfrm>
            <a:off x="7074193" y="2334744"/>
            <a:ext cx="1740314" cy="55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“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vegetation on</a:t>
            </a: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”</a:t>
            </a: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 bwMode="auto">
          <a:xfrm>
            <a:off x="1514476" y="6327775"/>
            <a:ext cx="30956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Denali earthquake (</a:t>
            </a:r>
            <a:r>
              <a:rPr lang="en-US" b="1" i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M</a:t>
            </a:r>
            <a:r>
              <a:rPr lang="en-US" b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w</a:t>
            </a: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7.9)</a:t>
            </a:r>
          </a:p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Alaska, 3</a:t>
            </a:r>
            <a:r>
              <a:rPr lang="en-US" b="1" baseline="3000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rd</a:t>
            </a: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Nov 2002</a:t>
            </a:r>
          </a:p>
        </p:txBody>
      </p:sp>
    </p:spTree>
    <p:extLst>
      <p:ext uri="{BB962C8B-B14F-4D97-AF65-F5344CB8AC3E}">
        <p14:creationId xmlns:p14="http://schemas.microsoft.com/office/powerpoint/2010/main" val="258822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61" grpId="0"/>
      <p:bldP spid="3" grpId="0"/>
      <p:bldP spid="1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idar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2"/>
          <a:stretch/>
        </p:blipFill>
        <p:spPr>
          <a:xfrm>
            <a:off x="6154713" y="1610880"/>
            <a:ext cx="3518193" cy="35560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6756703" y="2224813"/>
            <a:ext cx="2916203" cy="2234068"/>
          </a:xfrm>
          <a:custGeom>
            <a:avLst/>
            <a:gdLst>
              <a:gd name="connsiteX0" fmla="*/ 2916203 w 2916203"/>
              <a:gd name="connsiteY0" fmla="*/ 11759 h 2234068"/>
              <a:gd name="connsiteX1" fmla="*/ 2857408 w 2916203"/>
              <a:gd name="connsiteY1" fmla="*/ 0 h 2234068"/>
              <a:gd name="connsiteX2" fmla="*/ 2739819 w 2916203"/>
              <a:gd name="connsiteY2" fmla="*/ 23517 h 2234068"/>
              <a:gd name="connsiteX3" fmla="*/ 2681025 w 2916203"/>
              <a:gd name="connsiteY3" fmla="*/ 82308 h 2234068"/>
              <a:gd name="connsiteX4" fmla="*/ 2622231 w 2916203"/>
              <a:gd name="connsiteY4" fmla="*/ 152858 h 2234068"/>
              <a:gd name="connsiteX5" fmla="*/ 2598713 w 2916203"/>
              <a:gd name="connsiteY5" fmla="*/ 223407 h 2234068"/>
              <a:gd name="connsiteX6" fmla="*/ 2610472 w 2916203"/>
              <a:gd name="connsiteY6" fmla="*/ 293957 h 2234068"/>
              <a:gd name="connsiteX7" fmla="*/ 2633989 w 2916203"/>
              <a:gd name="connsiteY7" fmla="*/ 364506 h 2234068"/>
              <a:gd name="connsiteX8" fmla="*/ 2551677 w 2916203"/>
              <a:gd name="connsiteY8" fmla="*/ 446814 h 2234068"/>
              <a:gd name="connsiteX9" fmla="*/ 2516401 w 2916203"/>
              <a:gd name="connsiteY9" fmla="*/ 470330 h 2234068"/>
              <a:gd name="connsiteX10" fmla="*/ 2492883 w 2916203"/>
              <a:gd name="connsiteY10" fmla="*/ 505605 h 2234068"/>
              <a:gd name="connsiteX11" fmla="*/ 2457606 w 2916203"/>
              <a:gd name="connsiteY11" fmla="*/ 576155 h 2234068"/>
              <a:gd name="connsiteX12" fmla="*/ 2387053 w 2916203"/>
              <a:gd name="connsiteY12" fmla="*/ 646704 h 2234068"/>
              <a:gd name="connsiteX13" fmla="*/ 2351776 w 2916203"/>
              <a:gd name="connsiteY13" fmla="*/ 752528 h 2234068"/>
              <a:gd name="connsiteX14" fmla="*/ 2340017 w 2916203"/>
              <a:gd name="connsiteY14" fmla="*/ 787803 h 2234068"/>
              <a:gd name="connsiteX15" fmla="*/ 2328259 w 2916203"/>
              <a:gd name="connsiteY15" fmla="*/ 834836 h 2234068"/>
              <a:gd name="connsiteX16" fmla="*/ 2304741 w 2916203"/>
              <a:gd name="connsiteY16" fmla="*/ 917144 h 2234068"/>
              <a:gd name="connsiteX17" fmla="*/ 2269464 w 2916203"/>
              <a:gd name="connsiteY17" fmla="*/ 1105276 h 2234068"/>
              <a:gd name="connsiteX18" fmla="*/ 2257705 w 2916203"/>
              <a:gd name="connsiteY18" fmla="*/ 1140551 h 2234068"/>
              <a:gd name="connsiteX19" fmla="*/ 2245946 w 2916203"/>
              <a:gd name="connsiteY19" fmla="*/ 1175826 h 2234068"/>
              <a:gd name="connsiteX20" fmla="*/ 2140116 w 2916203"/>
              <a:gd name="connsiteY20" fmla="*/ 1105276 h 2234068"/>
              <a:gd name="connsiteX21" fmla="*/ 2104840 w 2916203"/>
              <a:gd name="connsiteY21" fmla="*/ 1081760 h 2234068"/>
              <a:gd name="connsiteX22" fmla="*/ 1893180 w 2916203"/>
              <a:gd name="connsiteY22" fmla="*/ 1058243 h 2234068"/>
              <a:gd name="connsiteX23" fmla="*/ 1669761 w 2916203"/>
              <a:gd name="connsiteY23" fmla="*/ 1046485 h 2234068"/>
              <a:gd name="connsiteX24" fmla="*/ 1528655 w 2916203"/>
              <a:gd name="connsiteY24" fmla="*/ 1022968 h 2234068"/>
              <a:gd name="connsiteX25" fmla="*/ 1505137 w 2916203"/>
              <a:gd name="connsiteY25" fmla="*/ 987694 h 2234068"/>
              <a:gd name="connsiteX26" fmla="*/ 1434584 w 2916203"/>
              <a:gd name="connsiteY26" fmla="*/ 940661 h 2234068"/>
              <a:gd name="connsiteX27" fmla="*/ 1352271 w 2916203"/>
              <a:gd name="connsiteY27" fmla="*/ 846594 h 2234068"/>
              <a:gd name="connsiteX28" fmla="*/ 1305236 w 2916203"/>
              <a:gd name="connsiteY28" fmla="*/ 776045 h 2234068"/>
              <a:gd name="connsiteX29" fmla="*/ 1246441 w 2916203"/>
              <a:gd name="connsiteY29" fmla="*/ 717254 h 2234068"/>
              <a:gd name="connsiteX30" fmla="*/ 1211165 w 2916203"/>
              <a:gd name="connsiteY30" fmla="*/ 705495 h 2234068"/>
              <a:gd name="connsiteX31" fmla="*/ 1152370 w 2916203"/>
              <a:gd name="connsiteY31" fmla="*/ 658462 h 2234068"/>
              <a:gd name="connsiteX32" fmla="*/ 1093576 w 2916203"/>
              <a:gd name="connsiteY32" fmla="*/ 611429 h 2234068"/>
              <a:gd name="connsiteX33" fmla="*/ 1070058 w 2916203"/>
              <a:gd name="connsiteY33" fmla="*/ 576155 h 2234068"/>
              <a:gd name="connsiteX34" fmla="*/ 1034782 w 2916203"/>
              <a:gd name="connsiteY34" fmla="*/ 564396 h 2234068"/>
              <a:gd name="connsiteX35" fmla="*/ 952469 w 2916203"/>
              <a:gd name="connsiteY35" fmla="*/ 552638 h 2234068"/>
              <a:gd name="connsiteX36" fmla="*/ 787845 w 2916203"/>
              <a:gd name="connsiteY36" fmla="*/ 529122 h 2234068"/>
              <a:gd name="connsiteX37" fmla="*/ 576185 w 2916203"/>
              <a:gd name="connsiteY37" fmla="*/ 540880 h 2234068"/>
              <a:gd name="connsiteX38" fmla="*/ 505632 w 2916203"/>
              <a:gd name="connsiteY38" fmla="*/ 564396 h 2234068"/>
              <a:gd name="connsiteX39" fmla="*/ 470355 w 2916203"/>
              <a:gd name="connsiteY39" fmla="*/ 576155 h 2234068"/>
              <a:gd name="connsiteX40" fmla="*/ 364525 w 2916203"/>
              <a:gd name="connsiteY40" fmla="*/ 587913 h 2234068"/>
              <a:gd name="connsiteX41" fmla="*/ 223419 w 2916203"/>
              <a:gd name="connsiteY41" fmla="*/ 658462 h 2234068"/>
              <a:gd name="connsiteX42" fmla="*/ 188142 w 2916203"/>
              <a:gd name="connsiteY42" fmla="*/ 681979 h 2234068"/>
              <a:gd name="connsiteX43" fmla="*/ 152866 w 2916203"/>
              <a:gd name="connsiteY43" fmla="*/ 705495 h 2234068"/>
              <a:gd name="connsiteX44" fmla="*/ 117589 w 2916203"/>
              <a:gd name="connsiteY44" fmla="*/ 740770 h 2234068"/>
              <a:gd name="connsiteX45" fmla="*/ 94071 w 2916203"/>
              <a:gd name="connsiteY45" fmla="*/ 776045 h 2234068"/>
              <a:gd name="connsiteX46" fmla="*/ 70553 w 2916203"/>
              <a:gd name="connsiteY46" fmla="*/ 846594 h 2234068"/>
              <a:gd name="connsiteX47" fmla="*/ 82312 w 2916203"/>
              <a:gd name="connsiteY47" fmla="*/ 964177 h 2234068"/>
              <a:gd name="connsiteX48" fmla="*/ 105830 w 2916203"/>
              <a:gd name="connsiteY48" fmla="*/ 999452 h 2234068"/>
              <a:gd name="connsiteX49" fmla="*/ 117589 w 2916203"/>
              <a:gd name="connsiteY49" fmla="*/ 1034727 h 2234068"/>
              <a:gd name="connsiteX50" fmla="*/ 129348 w 2916203"/>
              <a:gd name="connsiteY50" fmla="*/ 1164067 h 2234068"/>
              <a:gd name="connsiteX51" fmla="*/ 141107 w 2916203"/>
              <a:gd name="connsiteY51" fmla="*/ 1199342 h 2234068"/>
              <a:gd name="connsiteX52" fmla="*/ 152866 w 2916203"/>
              <a:gd name="connsiteY52" fmla="*/ 1258133 h 2234068"/>
              <a:gd name="connsiteX53" fmla="*/ 164624 w 2916203"/>
              <a:gd name="connsiteY53" fmla="*/ 1446265 h 2234068"/>
              <a:gd name="connsiteX54" fmla="*/ 188142 w 2916203"/>
              <a:gd name="connsiteY54" fmla="*/ 1516815 h 2234068"/>
              <a:gd name="connsiteX55" fmla="*/ 199901 w 2916203"/>
              <a:gd name="connsiteY55" fmla="*/ 1552090 h 2234068"/>
              <a:gd name="connsiteX56" fmla="*/ 211660 w 2916203"/>
              <a:gd name="connsiteY56" fmla="*/ 1587364 h 2234068"/>
              <a:gd name="connsiteX57" fmla="*/ 152866 w 2916203"/>
              <a:gd name="connsiteY57" fmla="*/ 1681430 h 2234068"/>
              <a:gd name="connsiteX58" fmla="*/ 105830 w 2916203"/>
              <a:gd name="connsiteY58" fmla="*/ 1751980 h 2234068"/>
              <a:gd name="connsiteX59" fmla="*/ 70553 w 2916203"/>
              <a:gd name="connsiteY59" fmla="*/ 1822529 h 2234068"/>
              <a:gd name="connsiteX60" fmla="*/ 58794 w 2916203"/>
              <a:gd name="connsiteY60" fmla="*/ 1857804 h 2234068"/>
              <a:gd name="connsiteX61" fmla="*/ 23518 w 2916203"/>
              <a:gd name="connsiteY61" fmla="*/ 1881321 h 2234068"/>
              <a:gd name="connsiteX62" fmla="*/ 0 w 2916203"/>
              <a:gd name="connsiteY62" fmla="*/ 1951870 h 2234068"/>
              <a:gd name="connsiteX63" fmla="*/ 35277 w 2916203"/>
              <a:gd name="connsiteY63" fmla="*/ 2057694 h 2234068"/>
              <a:gd name="connsiteX64" fmla="*/ 70553 w 2916203"/>
              <a:gd name="connsiteY64" fmla="*/ 2081211 h 2234068"/>
              <a:gd name="connsiteX65" fmla="*/ 117589 w 2916203"/>
              <a:gd name="connsiteY65" fmla="*/ 2151760 h 2234068"/>
              <a:gd name="connsiteX66" fmla="*/ 129348 w 2916203"/>
              <a:gd name="connsiteY66" fmla="*/ 2187035 h 2234068"/>
              <a:gd name="connsiteX67" fmla="*/ 152866 w 2916203"/>
              <a:gd name="connsiteY67" fmla="*/ 2234068 h 223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916203" h="2234068">
                <a:moveTo>
                  <a:pt x="2916203" y="11759"/>
                </a:moveTo>
                <a:cubicBezTo>
                  <a:pt x="2896605" y="7839"/>
                  <a:pt x="2877394" y="0"/>
                  <a:pt x="2857408" y="0"/>
                </a:cubicBezTo>
                <a:cubicBezTo>
                  <a:pt x="2803365" y="0"/>
                  <a:pt x="2783260" y="9038"/>
                  <a:pt x="2739819" y="23517"/>
                </a:cubicBezTo>
                <a:cubicBezTo>
                  <a:pt x="2675146" y="66630"/>
                  <a:pt x="2730021" y="23516"/>
                  <a:pt x="2681025" y="82308"/>
                </a:cubicBezTo>
                <a:cubicBezTo>
                  <a:pt x="2654650" y="113956"/>
                  <a:pt x="2638915" y="115321"/>
                  <a:pt x="2622231" y="152858"/>
                </a:cubicBezTo>
                <a:cubicBezTo>
                  <a:pt x="2612163" y="175510"/>
                  <a:pt x="2598713" y="223407"/>
                  <a:pt x="2598713" y="223407"/>
                </a:cubicBezTo>
                <a:cubicBezTo>
                  <a:pt x="2602633" y="246924"/>
                  <a:pt x="2604689" y="270828"/>
                  <a:pt x="2610472" y="293957"/>
                </a:cubicBezTo>
                <a:cubicBezTo>
                  <a:pt x="2616484" y="318005"/>
                  <a:pt x="2633989" y="364506"/>
                  <a:pt x="2633989" y="364506"/>
                </a:cubicBezTo>
                <a:cubicBezTo>
                  <a:pt x="2613293" y="426595"/>
                  <a:pt x="2632544" y="392906"/>
                  <a:pt x="2551677" y="446814"/>
                </a:cubicBezTo>
                <a:lnTo>
                  <a:pt x="2516401" y="470330"/>
                </a:lnTo>
                <a:cubicBezTo>
                  <a:pt x="2508562" y="482088"/>
                  <a:pt x="2499203" y="492965"/>
                  <a:pt x="2492883" y="505605"/>
                </a:cubicBezTo>
                <a:cubicBezTo>
                  <a:pt x="2469533" y="552303"/>
                  <a:pt x="2496120" y="532829"/>
                  <a:pt x="2457606" y="576155"/>
                </a:cubicBezTo>
                <a:cubicBezTo>
                  <a:pt x="2435510" y="601012"/>
                  <a:pt x="2387053" y="646704"/>
                  <a:pt x="2387053" y="646704"/>
                </a:cubicBezTo>
                <a:lnTo>
                  <a:pt x="2351776" y="752528"/>
                </a:lnTo>
                <a:cubicBezTo>
                  <a:pt x="2347856" y="764286"/>
                  <a:pt x="2343023" y="775779"/>
                  <a:pt x="2340017" y="787803"/>
                </a:cubicBezTo>
                <a:cubicBezTo>
                  <a:pt x="2336098" y="803481"/>
                  <a:pt x="2332699" y="819298"/>
                  <a:pt x="2328259" y="834836"/>
                </a:cubicBezTo>
                <a:cubicBezTo>
                  <a:pt x="2294510" y="952956"/>
                  <a:pt x="2341514" y="770060"/>
                  <a:pt x="2304741" y="917144"/>
                </a:cubicBezTo>
                <a:cubicBezTo>
                  <a:pt x="2290515" y="1059394"/>
                  <a:pt x="2305439" y="997358"/>
                  <a:pt x="2269464" y="1105276"/>
                </a:cubicBezTo>
                <a:lnTo>
                  <a:pt x="2257705" y="1140551"/>
                </a:lnTo>
                <a:lnTo>
                  <a:pt x="2245946" y="1175826"/>
                </a:lnTo>
                <a:lnTo>
                  <a:pt x="2140116" y="1105276"/>
                </a:lnTo>
                <a:cubicBezTo>
                  <a:pt x="2128357" y="1097437"/>
                  <a:pt x="2118247" y="1086229"/>
                  <a:pt x="2104840" y="1081760"/>
                </a:cubicBezTo>
                <a:cubicBezTo>
                  <a:pt x="2014796" y="1051745"/>
                  <a:pt x="2076538" y="1069028"/>
                  <a:pt x="1893180" y="1058243"/>
                </a:cubicBezTo>
                <a:lnTo>
                  <a:pt x="1669761" y="1046485"/>
                </a:lnTo>
                <a:cubicBezTo>
                  <a:pt x="1622726" y="1038646"/>
                  <a:pt x="1555107" y="1062643"/>
                  <a:pt x="1528655" y="1022968"/>
                </a:cubicBezTo>
                <a:cubicBezTo>
                  <a:pt x="1520816" y="1011210"/>
                  <a:pt x="1515772" y="996999"/>
                  <a:pt x="1505137" y="987694"/>
                </a:cubicBezTo>
                <a:cubicBezTo>
                  <a:pt x="1483865" y="969082"/>
                  <a:pt x="1434584" y="940661"/>
                  <a:pt x="1434584" y="940661"/>
                </a:cubicBezTo>
                <a:cubicBezTo>
                  <a:pt x="1379708" y="858352"/>
                  <a:pt x="1411065" y="885789"/>
                  <a:pt x="1352271" y="846594"/>
                </a:cubicBezTo>
                <a:lnTo>
                  <a:pt x="1305236" y="776045"/>
                </a:lnTo>
                <a:cubicBezTo>
                  <a:pt x="1281717" y="740768"/>
                  <a:pt x="1285639" y="736852"/>
                  <a:pt x="1246441" y="717254"/>
                </a:cubicBezTo>
                <a:cubicBezTo>
                  <a:pt x="1235355" y="711711"/>
                  <a:pt x="1222924" y="709415"/>
                  <a:pt x="1211165" y="705495"/>
                </a:cubicBezTo>
                <a:cubicBezTo>
                  <a:pt x="1143766" y="604405"/>
                  <a:pt x="1233511" y="723372"/>
                  <a:pt x="1152370" y="658462"/>
                </a:cubicBezTo>
                <a:cubicBezTo>
                  <a:pt x="1076386" y="597678"/>
                  <a:pt x="1182248" y="640986"/>
                  <a:pt x="1093576" y="611429"/>
                </a:cubicBezTo>
                <a:cubicBezTo>
                  <a:pt x="1085737" y="599671"/>
                  <a:pt x="1081093" y="584983"/>
                  <a:pt x="1070058" y="576155"/>
                </a:cubicBezTo>
                <a:cubicBezTo>
                  <a:pt x="1060379" y="568412"/>
                  <a:pt x="1046936" y="566827"/>
                  <a:pt x="1034782" y="564396"/>
                </a:cubicBezTo>
                <a:cubicBezTo>
                  <a:pt x="1007604" y="558961"/>
                  <a:pt x="979971" y="556076"/>
                  <a:pt x="952469" y="552638"/>
                </a:cubicBezTo>
                <a:cubicBezTo>
                  <a:pt x="803500" y="534018"/>
                  <a:pt x="894551" y="550461"/>
                  <a:pt x="787845" y="529122"/>
                </a:cubicBezTo>
                <a:cubicBezTo>
                  <a:pt x="717292" y="533041"/>
                  <a:pt x="646302" y="532116"/>
                  <a:pt x="576185" y="540880"/>
                </a:cubicBezTo>
                <a:cubicBezTo>
                  <a:pt x="551587" y="543955"/>
                  <a:pt x="529150" y="556557"/>
                  <a:pt x="505632" y="564396"/>
                </a:cubicBezTo>
                <a:cubicBezTo>
                  <a:pt x="493873" y="568315"/>
                  <a:pt x="482674" y="574786"/>
                  <a:pt x="470355" y="576155"/>
                </a:cubicBezTo>
                <a:lnTo>
                  <a:pt x="364525" y="587913"/>
                </a:lnTo>
                <a:cubicBezTo>
                  <a:pt x="267158" y="620366"/>
                  <a:pt x="314598" y="597679"/>
                  <a:pt x="223419" y="658462"/>
                </a:cubicBezTo>
                <a:lnTo>
                  <a:pt x="188142" y="681979"/>
                </a:lnTo>
                <a:cubicBezTo>
                  <a:pt x="176383" y="689818"/>
                  <a:pt x="162859" y="695503"/>
                  <a:pt x="152866" y="705495"/>
                </a:cubicBezTo>
                <a:cubicBezTo>
                  <a:pt x="141107" y="717253"/>
                  <a:pt x="128235" y="727995"/>
                  <a:pt x="117589" y="740770"/>
                </a:cubicBezTo>
                <a:cubicBezTo>
                  <a:pt x="108542" y="751626"/>
                  <a:pt x="99811" y="763131"/>
                  <a:pt x="94071" y="776045"/>
                </a:cubicBezTo>
                <a:cubicBezTo>
                  <a:pt x="84003" y="798697"/>
                  <a:pt x="70553" y="846594"/>
                  <a:pt x="70553" y="846594"/>
                </a:cubicBezTo>
                <a:cubicBezTo>
                  <a:pt x="74473" y="885788"/>
                  <a:pt x="73454" y="925796"/>
                  <a:pt x="82312" y="964177"/>
                </a:cubicBezTo>
                <a:cubicBezTo>
                  <a:pt x="85490" y="977947"/>
                  <a:pt x="99510" y="986812"/>
                  <a:pt x="105830" y="999452"/>
                </a:cubicBezTo>
                <a:cubicBezTo>
                  <a:pt x="111373" y="1010538"/>
                  <a:pt x="113669" y="1022969"/>
                  <a:pt x="117589" y="1034727"/>
                </a:cubicBezTo>
                <a:cubicBezTo>
                  <a:pt x="121509" y="1077840"/>
                  <a:pt x="123225" y="1121211"/>
                  <a:pt x="129348" y="1164067"/>
                </a:cubicBezTo>
                <a:cubicBezTo>
                  <a:pt x="131101" y="1176337"/>
                  <a:pt x="138101" y="1187318"/>
                  <a:pt x="141107" y="1199342"/>
                </a:cubicBezTo>
                <a:cubicBezTo>
                  <a:pt x="145954" y="1218730"/>
                  <a:pt x="148946" y="1238536"/>
                  <a:pt x="152866" y="1258133"/>
                </a:cubicBezTo>
                <a:cubicBezTo>
                  <a:pt x="156785" y="1320844"/>
                  <a:pt x="156134" y="1384008"/>
                  <a:pt x="164624" y="1446265"/>
                </a:cubicBezTo>
                <a:cubicBezTo>
                  <a:pt x="167973" y="1470827"/>
                  <a:pt x="180303" y="1493298"/>
                  <a:pt x="188142" y="1516815"/>
                </a:cubicBezTo>
                <a:lnTo>
                  <a:pt x="199901" y="1552090"/>
                </a:lnTo>
                <a:lnTo>
                  <a:pt x="211660" y="1587364"/>
                </a:lnTo>
                <a:cubicBezTo>
                  <a:pt x="127036" y="1643778"/>
                  <a:pt x="231231" y="1563890"/>
                  <a:pt x="152866" y="1681430"/>
                </a:cubicBezTo>
                <a:cubicBezTo>
                  <a:pt x="137187" y="1704947"/>
                  <a:pt x="114768" y="1725167"/>
                  <a:pt x="105830" y="1751980"/>
                </a:cubicBezTo>
                <a:cubicBezTo>
                  <a:pt x="89602" y="1800661"/>
                  <a:pt x="100947" y="1776942"/>
                  <a:pt x="70553" y="1822529"/>
                </a:cubicBezTo>
                <a:cubicBezTo>
                  <a:pt x="66633" y="1834287"/>
                  <a:pt x="66537" y="1848126"/>
                  <a:pt x="58794" y="1857804"/>
                </a:cubicBezTo>
                <a:cubicBezTo>
                  <a:pt x="49966" y="1868839"/>
                  <a:pt x="31008" y="1869337"/>
                  <a:pt x="23518" y="1881321"/>
                </a:cubicBezTo>
                <a:cubicBezTo>
                  <a:pt x="10380" y="1902341"/>
                  <a:pt x="0" y="1951870"/>
                  <a:pt x="0" y="1951870"/>
                </a:cubicBezTo>
                <a:cubicBezTo>
                  <a:pt x="7884" y="1999172"/>
                  <a:pt x="2208" y="2024626"/>
                  <a:pt x="35277" y="2057694"/>
                </a:cubicBezTo>
                <a:cubicBezTo>
                  <a:pt x="45270" y="2067687"/>
                  <a:pt x="58794" y="2073372"/>
                  <a:pt x="70553" y="2081211"/>
                </a:cubicBezTo>
                <a:cubicBezTo>
                  <a:pt x="98513" y="2165086"/>
                  <a:pt x="58867" y="2063683"/>
                  <a:pt x="117589" y="2151760"/>
                </a:cubicBezTo>
                <a:cubicBezTo>
                  <a:pt x="124465" y="2162073"/>
                  <a:pt x="123805" y="2175949"/>
                  <a:pt x="129348" y="2187035"/>
                </a:cubicBezTo>
                <a:cubicBezTo>
                  <a:pt x="155040" y="2238416"/>
                  <a:pt x="152866" y="2204616"/>
                  <a:pt x="152866" y="2234068"/>
                </a:cubicBezTo>
              </a:path>
            </a:pathLst>
          </a:custGeom>
          <a:ln w="38100" cmpd="sng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981200" y="378748"/>
            <a:ext cx="8229600" cy="502088"/>
          </a:xfrm>
        </p:spPr>
        <p:txBody>
          <a:bodyPr/>
          <a:lstStyle/>
          <a:p>
            <a:r>
              <a:rPr lang="en-US" dirty="0"/>
              <a:t>“Seeing” through vegetation to find landslides</a:t>
            </a:r>
          </a:p>
        </p:txBody>
      </p:sp>
      <p:pic>
        <p:nvPicPr>
          <p:cNvPr id="8" name="Picture 7" descr="lidar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2"/>
          <a:stretch/>
        </p:blipFill>
        <p:spPr>
          <a:xfrm>
            <a:off x="2391705" y="1610880"/>
            <a:ext cx="3560818" cy="3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77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648D4-10EF-A54D-A8B7-BD6B6AC51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583" y="586009"/>
            <a:ext cx="10515600" cy="1325563"/>
          </a:xfrm>
        </p:spPr>
        <p:txBody>
          <a:bodyPr/>
          <a:lstStyle/>
          <a:p>
            <a:r>
              <a:rPr lang="en-US" dirty="0"/>
              <a:t>North Fork Stillaguamish Valley, WA</a:t>
            </a:r>
          </a:p>
        </p:txBody>
      </p:sp>
      <p:pic>
        <p:nvPicPr>
          <p:cNvPr id="6" name="Picture 1" descr="Picture 1">
            <a:extLst>
              <a:ext uri="{FF2B5EF4-FFF2-40B4-BE49-F238E27FC236}">
                <a16:creationId xmlns:a16="http://schemas.microsoft.com/office/drawing/2014/main" id="{4D688E90-2DC1-CC46-85A9-FA308380D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67083" y="2321031"/>
            <a:ext cx="6470593" cy="3443279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BB986BC-6F48-6040-B9E7-38E7A50849BF}"/>
              </a:ext>
            </a:extLst>
          </p:cNvPr>
          <p:cNvSpPr txBox="1"/>
          <p:nvPr/>
        </p:nvSpPr>
        <p:spPr>
          <a:xfrm>
            <a:off x="5639036" y="6016424"/>
            <a:ext cx="6098640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>
            <a:lvl1pPr algn="ctr">
              <a:defRPr sz="2800" i="1">
                <a:solidFill>
                  <a:srgbClr val="0000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rPr dirty="0"/>
              <a:t>The </a:t>
            </a:r>
            <a:r>
              <a:rPr lang="en-US" dirty="0"/>
              <a:t>"</a:t>
            </a:r>
            <a:r>
              <a:rPr dirty="0"/>
              <a:t>Oso</a:t>
            </a:r>
            <a:r>
              <a:rPr lang="en-US" dirty="0"/>
              <a:t>"</a:t>
            </a:r>
            <a:r>
              <a:rPr dirty="0"/>
              <a:t> landslide: 3/22/14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9C818D-5B83-894B-AFD1-DF9DFA7A3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321031"/>
            <a:ext cx="4159866" cy="441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700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colorTemperature colorTemp="6750"/>
                    </a14:imgEffect>
                    <a14:imgEffect>
                      <a14:saturation sat="110000"/>
                    </a14:imgEffect>
                    <a14:imgEffect>
                      <a14:brightnessContrast bright="29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8" t="6252" r="32428" b="19579"/>
          <a:stretch/>
        </p:blipFill>
        <p:spPr>
          <a:xfrm>
            <a:off x="1926235" y="1011089"/>
            <a:ext cx="8339530" cy="573476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79D99E8-D23D-42E0-9CD6-54EC79D07A7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North Fork Stillaguamish River 2014 – Google Earth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5765" y="5391510"/>
            <a:ext cx="1873326" cy="125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3555A9-B72B-DE40-B485-A0EC7111720E}"/>
              </a:ext>
            </a:extLst>
          </p:cNvPr>
          <p:cNvSpPr txBox="1"/>
          <p:nvPr/>
        </p:nvSpPr>
        <p:spPr>
          <a:xfrm>
            <a:off x="1926235" y="6438080"/>
            <a:ext cx="11335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chemeClr val="bg1"/>
                </a:solidFill>
              </a:rPr>
              <a:t>Google Earth</a:t>
            </a:r>
          </a:p>
        </p:txBody>
      </p:sp>
    </p:spTree>
    <p:extLst>
      <p:ext uri="{BB962C8B-B14F-4D97-AF65-F5344CB8AC3E}">
        <p14:creationId xmlns:p14="http://schemas.microsoft.com/office/powerpoint/2010/main" val="202857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1ACEF6-EE4E-406A-B6B8-29D3A4904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05" y="0"/>
            <a:ext cx="886978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E9FCA41-80B4-EF49-8E2D-BEE6E296BD79}"/>
              </a:ext>
            </a:extLst>
          </p:cNvPr>
          <p:cNvSpPr txBox="1">
            <a:spLocks/>
          </p:cNvSpPr>
          <p:nvPr/>
        </p:nvSpPr>
        <p:spPr>
          <a:xfrm>
            <a:off x="2558375" y="233464"/>
            <a:ext cx="10515600" cy="1325563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Same Region– Bare Earth Lidar image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FFFF00"/>
                </a:solidFill>
                <a:latin typeface="Calibri Light" panose="020F0302020204030204"/>
              </a:rPr>
              <a:t>(pre Oso 2014 landslide)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25861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B1ACEF6-EE4E-406A-B6B8-29D3A4904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05" y="0"/>
            <a:ext cx="8869788" cy="6858000"/>
          </a:xfrm>
          <a:prstGeom prst="rect">
            <a:avLst/>
          </a:prstGeom>
        </p:spPr>
      </p:pic>
      <p:sp>
        <p:nvSpPr>
          <p:cNvPr id="3" name="Star: 5 Points 2">
            <a:extLst>
              <a:ext uri="{FF2B5EF4-FFF2-40B4-BE49-F238E27FC236}">
                <a16:creationId xmlns:a16="http://schemas.microsoft.com/office/drawing/2014/main" id="{90A3ED20-D7DB-44D9-8534-752A0953AC35}"/>
              </a:ext>
            </a:extLst>
          </p:cNvPr>
          <p:cNvSpPr/>
          <p:nvPr/>
        </p:nvSpPr>
        <p:spPr>
          <a:xfrm>
            <a:off x="6743700" y="2612571"/>
            <a:ext cx="506186" cy="506186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31C7C6-7BE2-4EAB-89C4-3E53CA12E922}"/>
              </a:ext>
            </a:extLst>
          </p:cNvPr>
          <p:cNvSpPr/>
          <p:nvPr/>
        </p:nvSpPr>
        <p:spPr>
          <a:xfrm>
            <a:off x="7315202" y="2657092"/>
            <a:ext cx="2332883" cy="461665"/>
          </a:xfrm>
          <a:prstGeom prst="rect">
            <a:avLst/>
          </a:prstGeom>
          <a:solidFill>
            <a:schemeClr val="tx1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Steelhead Haven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B395F2-1213-A84C-9F48-855AC25278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"/>
                    </a14:imgEffect>
                    <a14:imgEffect>
                      <a14:colorTemperature colorTemp="6750"/>
                    </a14:imgEffect>
                    <a14:imgEffect>
                      <a14:saturation sat="110000"/>
                    </a14:imgEffect>
                    <a14:imgEffect>
                      <a14:brightnessContrast bright="29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052" t="19860" r="45906" b="47365"/>
          <a:stretch/>
        </p:blipFill>
        <p:spPr>
          <a:xfrm>
            <a:off x="9416473" y="78434"/>
            <a:ext cx="2754923" cy="2534137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2431FA63-6757-104D-8CE3-F978DC58F7E2}"/>
              </a:ext>
            </a:extLst>
          </p:cNvPr>
          <p:cNvCxnSpPr/>
          <p:nvPr/>
        </p:nvCxnSpPr>
        <p:spPr>
          <a:xfrm flipH="1">
            <a:off x="6595353" y="1877438"/>
            <a:ext cx="3268494" cy="252919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EBF86C4-2953-C64F-A3FD-9F7603482048}"/>
              </a:ext>
            </a:extLst>
          </p:cNvPr>
          <p:cNvSpPr txBox="1"/>
          <p:nvPr/>
        </p:nvSpPr>
        <p:spPr>
          <a:xfrm>
            <a:off x="10437778" y="2782669"/>
            <a:ext cx="18036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2014 landslide</a:t>
            </a:r>
          </a:p>
          <a:p>
            <a:r>
              <a:rPr lang="en-US" dirty="0"/>
              <a:t>Originated here,</a:t>
            </a:r>
          </a:p>
          <a:p>
            <a:r>
              <a:rPr lang="en-US" dirty="0"/>
              <a:t>Running out over</a:t>
            </a:r>
          </a:p>
          <a:p>
            <a:r>
              <a:rPr lang="en-US" dirty="0"/>
              <a:t>The Steelhead </a:t>
            </a:r>
          </a:p>
          <a:p>
            <a:r>
              <a:rPr lang="en-US" dirty="0"/>
              <a:t>Haven </a:t>
            </a:r>
            <a:r>
              <a:rPr lang="en-US" dirty="0" err="1"/>
              <a:t>comunity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30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40"/>
          <a:stretch/>
        </p:blipFill>
        <p:spPr bwMode="auto">
          <a:xfrm>
            <a:off x="2382839" y="1"/>
            <a:ext cx="7426325" cy="615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2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42"/>
          <a:stretch/>
        </p:blipFill>
        <p:spPr bwMode="auto">
          <a:xfrm>
            <a:off x="2382839" y="1589"/>
            <a:ext cx="7424737" cy="6154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75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12"/>
          <p:cNvGrpSpPr>
            <a:grpSpLocks/>
          </p:cNvGrpSpPr>
          <p:nvPr/>
        </p:nvGrpSpPr>
        <p:grpSpPr bwMode="auto">
          <a:xfrm>
            <a:off x="1582794" y="717255"/>
            <a:ext cx="9033704" cy="4956495"/>
            <a:chOff x="882" y="606"/>
            <a:chExt cx="8031" cy="4406"/>
          </a:xfrm>
        </p:grpSpPr>
        <p:pic>
          <p:nvPicPr>
            <p:cNvPr id="17414" name="Picture 8" descr="usa-lidar-coverage-NW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" y="606"/>
              <a:ext cx="3996" cy="3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Picture 9" descr="usa-lidar-coverage-N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8" y="606"/>
              <a:ext cx="4175" cy="3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6" name="Picture 10" descr="usa-lidar-coverage-SE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" y="1904"/>
              <a:ext cx="4175" cy="3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7" name="Picture 11" descr="usa-lidar-coverage-SW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9"/>
            <a:stretch/>
          </p:blipFill>
          <p:spPr bwMode="auto">
            <a:xfrm>
              <a:off x="882" y="1902"/>
              <a:ext cx="4021" cy="3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2" name="Picture 5" descr="opentopography_web_hdr_tran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314" y="58790"/>
            <a:ext cx="2846387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64195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7"/>
          <a:stretch/>
        </p:blipFill>
        <p:spPr bwMode="auto">
          <a:xfrm>
            <a:off x="2382839" y="0"/>
            <a:ext cx="7426325" cy="622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tiered_visio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1" b="1295"/>
          <a:stretch>
            <a:fillRect/>
          </a:stretch>
        </p:blipFill>
        <p:spPr bwMode="auto">
          <a:xfrm>
            <a:off x="7354888" y="595314"/>
            <a:ext cx="2957512" cy="563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73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381000"/>
            <a:ext cx="84582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Lidar</a:t>
            </a: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157475B3-DDA1-DB43-A909-F2D511D06C1D}"/>
              </a:ext>
            </a:extLst>
          </p:cNvPr>
          <p:cNvSpPr txBox="1">
            <a:spLocks/>
          </p:cNvSpPr>
          <p:nvPr/>
        </p:nvSpPr>
        <p:spPr>
          <a:xfrm>
            <a:off x="304800" y="1751009"/>
            <a:ext cx="118872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The next several slides (in blue) adapted from a presentation by Edwin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Nissen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done in collaboration with Ramon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Arrowsmith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, Srikanth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Saripalli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, and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Aravindhan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Krishnan. Additional modifications by Bruce Douglas and Beth Pratt-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Sitaula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42409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86"/>
          <a:stretch/>
        </p:blipFill>
        <p:spPr bwMode="auto">
          <a:xfrm>
            <a:off x="2382839" y="59764"/>
            <a:ext cx="7426325" cy="62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4990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109071"/>
            <a:ext cx="72478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sz="4400" dirty="0">
                <a:solidFill>
                  <a:prstClr val="black"/>
                </a:solidFill>
                <a:latin typeface="Calibri"/>
              </a:rPr>
              <a:t>Terrestrial Laser Scanning (TLS)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31658" y="1027894"/>
            <a:ext cx="3733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dirty="0">
                <a:solidFill>
                  <a:prstClr val="black"/>
                </a:solidFill>
                <a:latin typeface="Calibri"/>
              </a:rPr>
              <a:t>Lidar units are now available as a tripod-mounted system.</a:t>
            </a:r>
          </a:p>
          <a:p>
            <a:pPr defTabSz="457200"/>
            <a:endParaRPr lang="en-US" dirty="0">
              <a:solidFill>
                <a:prstClr val="black"/>
              </a:solidFill>
              <a:latin typeface="Calibri"/>
            </a:endParaRPr>
          </a:p>
          <a:p>
            <a:pPr defTabSz="457200"/>
            <a:r>
              <a:rPr lang="en-US" dirty="0">
                <a:solidFill>
                  <a:prstClr val="black"/>
                </a:solidFill>
                <a:latin typeface="Calibri"/>
              </a:rPr>
              <a:t>Typically these systems have a range of 500–2000 m. </a:t>
            </a:r>
          </a:p>
          <a:p>
            <a:pPr defTabSz="457200"/>
            <a:endParaRPr lang="en-US" dirty="0">
              <a:solidFill>
                <a:prstClr val="black"/>
              </a:solidFill>
              <a:latin typeface="Calibri"/>
            </a:endParaRPr>
          </a:p>
          <a:p>
            <a:pPr defTabSz="457200"/>
            <a:r>
              <a:rPr lang="en-US" dirty="0">
                <a:solidFill>
                  <a:prstClr val="black"/>
                </a:solidFill>
                <a:latin typeface="Calibri"/>
              </a:rPr>
              <a:t>These can be used to scan outcrops, buildings, fault scarps, volcanoes, landslides, glaciers, beaches . . 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749380" y="2871660"/>
            <a:ext cx="2418930" cy="4213226"/>
          </a:xfrm>
          <a:prstGeom prst="rect">
            <a:avLst/>
          </a:prstGeom>
        </p:spPr>
      </p:pic>
      <p:pic>
        <p:nvPicPr>
          <p:cNvPr id="3" name="Picture 2" descr="LidarBlowou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94" y="1027893"/>
            <a:ext cx="3818279" cy="509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73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381000"/>
            <a:ext cx="84582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Topography in the Modern Era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1676400"/>
            <a:ext cx="80772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/>
              <a:t>Topographic mapping is now an automated, remote sensing process, using the distortions obtained in satellite or air photos with oblique viewing angles.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/>
              <a:t>A digital elevation model (DEM) is the modern equivalent of a topographic map, with elevation information gridded into pixels.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/>
              <a:t>By shading the topography artificially (“</a:t>
            </a:r>
            <a:r>
              <a:rPr lang="en-US" sz="2400" dirty="0" err="1"/>
              <a:t>hillshading</a:t>
            </a:r>
            <a:r>
              <a:rPr lang="en-US" sz="2400" dirty="0"/>
              <a:t>”), you can identify more details than are visible from the heights alone.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/>
              <a:t>Airborne and terrestrial lidar systems produce a significantly higher density of measurements and can permit the removal of vegetation from the DEM.</a:t>
            </a:r>
          </a:p>
        </p:txBody>
      </p:sp>
    </p:spTree>
    <p:extLst>
      <p:ext uri="{BB962C8B-B14F-4D97-AF65-F5344CB8AC3E}">
        <p14:creationId xmlns:p14="http://schemas.microsoft.com/office/powerpoint/2010/main" val="2159119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623" y="0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Digital elevation models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762000"/>
            <a:ext cx="7848600" cy="44196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>
                <a:cs typeface="+mn-cs"/>
              </a:rPr>
              <a:t>“A DEM is a digital data set, a grid of numbers representing the elevation of the surface, sampled at a regular spacing, and with known coordinates.”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09800" y="2829860"/>
            <a:ext cx="7848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How are DEMs created?</a:t>
            </a:r>
          </a:p>
          <a:p>
            <a:pPr>
              <a:defRPr/>
            </a:pPr>
            <a:r>
              <a:rPr lang="en-US" sz="2800" dirty="0">
                <a:solidFill>
                  <a:prstClr val="black"/>
                </a:solidFill>
                <a:latin typeface="Calibri"/>
              </a:rPr>
              <a:t>From older (triangulation/</a:t>
            </a:r>
            <a:r>
              <a:rPr lang="en-US" sz="2800" dirty="0" err="1">
                <a:solidFill>
                  <a:prstClr val="black"/>
                </a:solidFill>
                <a:latin typeface="Calibri"/>
              </a:rPr>
              <a:t>clinometry</a:t>
            </a:r>
            <a:r>
              <a:rPr lang="en-US" sz="2800" dirty="0">
                <a:solidFill>
                  <a:prstClr val="black"/>
                </a:solidFill>
                <a:latin typeface="Calibri"/>
              </a:rPr>
              <a:t>) and newer optical photo-based methods of topographic data sets used to construction topographic maps</a:t>
            </a:r>
          </a:p>
          <a:p>
            <a:pPr>
              <a:defRPr/>
            </a:pPr>
            <a:r>
              <a:rPr lang="en-US" sz="2800" dirty="0">
                <a:solidFill>
                  <a:prstClr val="black"/>
                </a:solidFill>
                <a:latin typeface="Calibri"/>
              </a:rPr>
              <a:t>DEMs from optical satellite images</a:t>
            </a:r>
          </a:p>
          <a:p>
            <a:pPr>
              <a:defRPr/>
            </a:pPr>
            <a:r>
              <a:rPr lang="en-US" sz="2800" b="1" dirty="0">
                <a:solidFill>
                  <a:prstClr val="black"/>
                </a:solidFill>
                <a:latin typeface="Calibri"/>
              </a:rPr>
              <a:t>Lidar</a:t>
            </a:r>
          </a:p>
        </p:txBody>
      </p:sp>
    </p:spTree>
    <p:extLst>
      <p:ext uri="{BB962C8B-B14F-4D97-AF65-F5344CB8AC3E}">
        <p14:creationId xmlns:p14="http://schemas.microsoft.com/office/powerpoint/2010/main" val="196690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68589"/>
            <a:ext cx="9144000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4605338" y="3305175"/>
            <a:ext cx="2724150" cy="1570038"/>
            <a:chOff x="3081339" y="2647947"/>
            <a:chExt cx="2724149" cy="1569722"/>
          </a:xfrm>
        </p:grpSpPr>
        <p:sp>
          <p:nvSpPr>
            <p:cNvPr id="8" name="Freeform 7"/>
            <p:cNvSpPr/>
            <p:nvPr/>
          </p:nvSpPr>
          <p:spPr>
            <a:xfrm>
              <a:off x="3109914" y="2666993"/>
              <a:ext cx="2657474" cy="1528455"/>
            </a:xfrm>
            <a:custGeom>
              <a:avLst/>
              <a:gdLst>
                <a:gd name="connsiteX0" fmla="*/ 0 w 2686050"/>
                <a:gd name="connsiteY0" fmla="*/ 0 h 1576388"/>
                <a:gd name="connsiteX1" fmla="*/ 352425 w 2686050"/>
                <a:gd name="connsiteY1" fmla="*/ 161925 h 1576388"/>
                <a:gd name="connsiteX2" fmla="*/ 619125 w 2686050"/>
                <a:gd name="connsiteY2" fmla="*/ 276225 h 1576388"/>
                <a:gd name="connsiteX3" fmla="*/ 890587 w 2686050"/>
                <a:gd name="connsiteY3" fmla="*/ 433388 h 1576388"/>
                <a:gd name="connsiteX4" fmla="*/ 1014412 w 2686050"/>
                <a:gd name="connsiteY4" fmla="*/ 490538 h 1576388"/>
                <a:gd name="connsiteX5" fmla="*/ 1204912 w 2686050"/>
                <a:gd name="connsiteY5" fmla="*/ 519113 h 1576388"/>
                <a:gd name="connsiteX6" fmla="*/ 1385887 w 2686050"/>
                <a:gd name="connsiteY6" fmla="*/ 614363 h 1576388"/>
                <a:gd name="connsiteX7" fmla="*/ 1524000 w 2686050"/>
                <a:gd name="connsiteY7" fmla="*/ 700088 h 1576388"/>
                <a:gd name="connsiteX8" fmla="*/ 1600200 w 2686050"/>
                <a:gd name="connsiteY8" fmla="*/ 728663 h 1576388"/>
                <a:gd name="connsiteX9" fmla="*/ 1733550 w 2686050"/>
                <a:gd name="connsiteY9" fmla="*/ 838200 h 1576388"/>
                <a:gd name="connsiteX10" fmla="*/ 1866900 w 2686050"/>
                <a:gd name="connsiteY10" fmla="*/ 1000125 h 1576388"/>
                <a:gd name="connsiteX11" fmla="*/ 2200275 w 2686050"/>
                <a:gd name="connsiteY11" fmla="*/ 1252538 h 1576388"/>
                <a:gd name="connsiteX12" fmla="*/ 2428875 w 2686050"/>
                <a:gd name="connsiteY12" fmla="*/ 1414463 h 1576388"/>
                <a:gd name="connsiteX13" fmla="*/ 2543175 w 2686050"/>
                <a:gd name="connsiteY13" fmla="*/ 1471613 h 1576388"/>
                <a:gd name="connsiteX14" fmla="*/ 2686050 w 2686050"/>
                <a:gd name="connsiteY14" fmla="*/ 1576388 h 157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86050" h="1576388">
                  <a:moveTo>
                    <a:pt x="0" y="0"/>
                  </a:moveTo>
                  <a:lnTo>
                    <a:pt x="352425" y="161925"/>
                  </a:lnTo>
                  <a:cubicBezTo>
                    <a:pt x="455613" y="207963"/>
                    <a:pt x="529431" y="230981"/>
                    <a:pt x="619125" y="276225"/>
                  </a:cubicBezTo>
                  <a:cubicBezTo>
                    <a:pt x="708819" y="321469"/>
                    <a:pt x="824706" y="397669"/>
                    <a:pt x="890587" y="433388"/>
                  </a:cubicBezTo>
                  <a:cubicBezTo>
                    <a:pt x="956468" y="469107"/>
                    <a:pt x="962025" y="476251"/>
                    <a:pt x="1014412" y="490538"/>
                  </a:cubicBezTo>
                  <a:cubicBezTo>
                    <a:pt x="1066799" y="504825"/>
                    <a:pt x="1143000" y="498476"/>
                    <a:pt x="1204912" y="519113"/>
                  </a:cubicBezTo>
                  <a:cubicBezTo>
                    <a:pt x="1266824" y="539750"/>
                    <a:pt x="1332706" y="584201"/>
                    <a:pt x="1385887" y="614363"/>
                  </a:cubicBezTo>
                  <a:cubicBezTo>
                    <a:pt x="1439068" y="644525"/>
                    <a:pt x="1488281" y="681038"/>
                    <a:pt x="1524000" y="700088"/>
                  </a:cubicBezTo>
                  <a:cubicBezTo>
                    <a:pt x="1559719" y="719138"/>
                    <a:pt x="1565275" y="705644"/>
                    <a:pt x="1600200" y="728663"/>
                  </a:cubicBezTo>
                  <a:cubicBezTo>
                    <a:pt x="1635125" y="751682"/>
                    <a:pt x="1689100" y="792956"/>
                    <a:pt x="1733550" y="838200"/>
                  </a:cubicBezTo>
                  <a:cubicBezTo>
                    <a:pt x="1778000" y="883444"/>
                    <a:pt x="1789113" y="931069"/>
                    <a:pt x="1866900" y="1000125"/>
                  </a:cubicBezTo>
                  <a:cubicBezTo>
                    <a:pt x="1944687" y="1069181"/>
                    <a:pt x="2106613" y="1183482"/>
                    <a:pt x="2200275" y="1252538"/>
                  </a:cubicBezTo>
                  <a:cubicBezTo>
                    <a:pt x="2293937" y="1321594"/>
                    <a:pt x="2371725" y="1377951"/>
                    <a:pt x="2428875" y="1414463"/>
                  </a:cubicBezTo>
                  <a:cubicBezTo>
                    <a:pt x="2486025" y="1450976"/>
                    <a:pt x="2500313" y="1444626"/>
                    <a:pt x="2543175" y="1471613"/>
                  </a:cubicBezTo>
                  <a:cubicBezTo>
                    <a:pt x="2586037" y="1498600"/>
                    <a:pt x="2636043" y="1537494"/>
                    <a:pt x="2686050" y="1576388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5729288" y="4171640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557838" y="4057363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381625" y="39478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205413" y="38240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033963" y="37002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862513" y="3552640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724400" y="3405033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4543425" y="330027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4362451" y="319552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167189" y="313362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3971926" y="307172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800476" y="297649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624264" y="288602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3433764" y="280507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3262314" y="272889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3081339" y="2647947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1" name="Group 40"/>
          <p:cNvGrpSpPr>
            <a:grpSpLocks/>
          </p:cNvGrpSpPr>
          <p:nvPr/>
        </p:nvGrpSpPr>
        <p:grpSpPr bwMode="auto">
          <a:xfrm>
            <a:off x="4643438" y="3328989"/>
            <a:ext cx="2405062" cy="1709737"/>
            <a:chOff x="3119438" y="2671763"/>
            <a:chExt cx="2405062" cy="1709737"/>
          </a:xfrm>
        </p:grpSpPr>
        <p:sp>
          <p:nvSpPr>
            <p:cNvPr id="7" name="Freeform 6"/>
            <p:cNvSpPr/>
            <p:nvPr/>
          </p:nvSpPr>
          <p:spPr>
            <a:xfrm>
              <a:off x="3119438" y="2671763"/>
              <a:ext cx="2405062" cy="1709737"/>
            </a:xfrm>
            <a:custGeom>
              <a:avLst/>
              <a:gdLst>
                <a:gd name="connsiteX0" fmla="*/ 2405062 w 2405062"/>
                <a:gd name="connsiteY0" fmla="*/ 1709737 h 1709737"/>
                <a:gd name="connsiteX1" fmla="*/ 2085975 w 2405062"/>
                <a:gd name="connsiteY1" fmla="*/ 1400175 h 1709737"/>
                <a:gd name="connsiteX2" fmla="*/ 1876425 w 2405062"/>
                <a:gd name="connsiteY2" fmla="*/ 1233487 h 1709737"/>
                <a:gd name="connsiteX3" fmla="*/ 1543050 w 2405062"/>
                <a:gd name="connsiteY3" fmla="*/ 952500 h 1709737"/>
                <a:gd name="connsiteX4" fmla="*/ 1295400 w 2405062"/>
                <a:gd name="connsiteY4" fmla="*/ 781050 h 1709737"/>
                <a:gd name="connsiteX5" fmla="*/ 1195387 w 2405062"/>
                <a:gd name="connsiteY5" fmla="*/ 776287 h 1709737"/>
                <a:gd name="connsiteX6" fmla="*/ 1076325 w 2405062"/>
                <a:gd name="connsiteY6" fmla="*/ 685800 h 1709737"/>
                <a:gd name="connsiteX7" fmla="*/ 938212 w 2405062"/>
                <a:gd name="connsiteY7" fmla="*/ 590550 h 1709737"/>
                <a:gd name="connsiteX8" fmla="*/ 757237 w 2405062"/>
                <a:gd name="connsiteY8" fmla="*/ 457200 h 1709737"/>
                <a:gd name="connsiteX9" fmla="*/ 566737 w 2405062"/>
                <a:gd name="connsiteY9" fmla="*/ 333375 h 1709737"/>
                <a:gd name="connsiteX10" fmla="*/ 347662 w 2405062"/>
                <a:gd name="connsiteY10" fmla="*/ 233362 h 1709737"/>
                <a:gd name="connsiteX11" fmla="*/ 228600 w 2405062"/>
                <a:gd name="connsiteY11" fmla="*/ 133350 h 1709737"/>
                <a:gd name="connsiteX12" fmla="*/ 0 w 2405062"/>
                <a:gd name="connsiteY12" fmla="*/ 0 h 170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5062" h="1709737">
                  <a:moveTo>
                    <a:pt x="2405062" y="1709737"/>
                  </a:moveTo>
                  <a:cubicBezTo>
                    <a:pt x="2289571" y="1594643"/>
                    <a:pt x="2174081" y="1479550"/>
                    <a:pt x="2085975" y="1400175"/>
                  </a:cubicBezTo>
                  <a:cubicBezTo>
                    <a:pt x="1997869" y="1320800"/>
                    <a:pt x="1966912" y="1308099"/>
                    <a:pt x="1876425" y="1233487"/>
                  </a:cubicBezTo>
                  <a:cubicBezTo>
                    <a:pt x="1785938" y="1158875"/>
                    <a:pt x="1639887" y="1027906"/>
                    <a:pt x="1543050" y="952500"/>
                  </a:cubicBezTo>
                  <a:cubicBezTo>
                    <a:pt x="1446213" y="877094"/>
                    <a:pt x="1353344" y="810419"/>
                    <a:pt x="1295400" y="781050"/>
                  </a:cubicBezTo>
                  <a:cubicBezTo>
                    <a:pt x="1237456" y="751681"/>
                    <a:pt x="1231899" y="792162"/>
                    <a:pt x="1195387" y="776287"/>
                  </a:cubicBezTo>
                  <a:cubicBezTo>
                    <a:pt x="1158874" y="760412"/>
                    <a:pt x="1119187" y="716756"/>
                    <a:pt x="1076325" y="685800"/>
                  </a:cubicBezTo>
                  <a:cubicBezTo>
                    <a:pt x="1033462" y="654844"/>
                    <a:pt x="991393" y="628650"/>
                    <a:pt x="938212" y="590550"/>
                  </a:cubicBezTo>
                  <a:cubicBezTo>
                    <a:pt x="885031" y="552450"/>
                    <a:pt x="819149" y="500062"/>
                    <a:pt x="757237" y="457200"/>
                  </a:cubicBezTo>
                  <a:cubicBezTo>
                    <a:pt x="695324" y="414337"/>
                    <a:pt x="634999" y="370681"/>
                    <a:pt x="566737" y="333375"/>
                  </a:cubicBezTo>
                  <a:cubicBezTo>
                    <a:pt x="498474" y="296069"/>
                    <a:pt x="404018" y="266699"/>
                    <a:pt x="347662" y="233362"/>
                  </a:cubicBezTo>
                  <a:cubicBezTo>
                    <a:pt x="291306" y="200024"/>
                    <a:pt x="286544" y="172244"/>
                    <a:pt x="228600" y="133350"/>
                  </a:cubicBezTo>
                  <a:cubicBezTo>
                    <a:pt x="170656" y="94456"/>
                    <a:pt x="85328" y="47228"/>
                    <a:pt x="0" y="0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3209925" y="2733675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3362325" y="2828925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3524250" y="2928938"/>
              <a:ext cx="76200" cy="460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3690938" y="3009900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3852863" y="3114675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000500" y="3224213"/>
              <a:ext cx="76200" cy="460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4152900" y="3328988"/>
              <a:ext cx="76200" cy="460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4305300" y="3424238"/>
              <a:ext cx="76200" cy="365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476750" y="3495675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4648200" y="3619500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814888" y="3757613"/>
              <a:ext cx="76200" cy="460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4976813" y="3890963"/>
              <a:ext cx="76200" cy="460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129213" y="4014788"/>
              <a:ext cx="76200" cy="460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5281613" y="4157663"/>
              <a:ext cx="76200" cy="460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434013" y="4305300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4" name="Group 43"/>
          <p:cNvGrpSpPr>
            <a:grpSpLocks/>
          </p:cNvGrpSpPr>
          <p:nvPr/>
        </p:nvGrpSpPr>
        <p:grpSpPr bwMode="auto">
          <a:xfrm>
            <a:off x="4567239" y="754063"/>
            <a:ext cx="2847975" cy="4108450"/>
            <a:chOff x="2943225" y="101127"/>
            <a:chExt cx="3009900" cy="4156548"/>
          </a:xfrm>
        </p:grpSpPr>
        <p:pic>
          <p:nvPicPr>
            <p:cNvPr id="18501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3225" y="101127"/>
              <a:ext cx="2794000" cy="784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143250" y="657225"/>
              <a:ext cx="2809875" cy="3600450"/>
            </a:xfrm>
            <a:custGeom>
              <a:avLst/>
              <a:gdLst>
                <a:gd name="T0" fmla="*/ 1123950 w 2809875"/>
                <a:gd name="T1" fmla="*/ 0 h 3600450"/>
                <a:gd name="T2" fmla="*/ 0 w 2809875"/>
                <a:gd name="T3" fmla="*/ 2000250 h 3600450"/>
                <a:gd name="T4" fmla="*/ 514350 w 2809875"/>
                <a:gd name="T5" fmla="*/ 2238375 h 3600450"/>
                <a:gd name="T6" fmla="*/ 790575 w 2809875"/>
                <a:gd name="T7" fmla="*/ 2333625 h 3600450"/>
                <a:gd name="T8" fmla="*/ 1257300 w 2809875"/>
                <a:gd name="T9" fmla="*/ 2619375 h 3600450"/>
                <a:gd name="T10" fmla="*/ 1790700 w 2809875"/>
                <a:gd name="T11" fmla="*/ 2914650 h 3600450"/>
                <a:gd name="T12" fmla="*/ 2133600 w 2809875"/>
                <a:gd name="T13" fmla="*/ 3181350 h 3600450"/>
                <a:gd name="T14" fmla="*/ 2809875 w 2809875"/>
                <a:gd name="T15" fmla="*/ 3600450 h 3600450"/>
                <a:gd name="T16" fmla="*/ 1123950 w 2809875"/>
                <a:gd name="T17" fmla="*/ 0 h 36004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09875" h="3600450">
                  <a:moveTo>
                    <a:pt x="1123950" y="0"/>
                  </a:moveTo>
                  <a:lnTo>
                    <a:pt x="0" y="2000250"/>
                  </a:lnTo>
                  <a:lnTo>
                    <a:pt x="514350" y="2238375"/>
                  </a:lnTo>
                  <a:lnTo>
                    <a:pt x="790575" y="2333625"/>
                  </a:lnTo>
                  <a:lnTo>
                    <a:pt x="1257300" y="2619375"/>
                  </a:lnTo>
                  <a:lnTo>
                    <a:pt x="1790700" y="2914650"/>
                  </a:lnTo>
                  <a:lnTo>
                    <a:pt x="2133600" y="3181350"/>
                  </a:lnTo>
                  <a:lnTo>
                    <a:pt x="2809875" y="3600450"/>
                  </a:lnTo>
                  <a:lnTo>
                    <a:pt x="1123950" y="0"/>
                  </a:lnTo>
                  <a:close/>
                </a:path>
              </a:pathLst>
            </a:custGeom>
            <a:gradFill rotWithShape="1">
              <a:gsLst>
                <a:gs pos="0">
                  <a:srgbClr val="886968"/>
                </a:gs>
                <a:gs pos="49001">
                  <a:srgbClr val="C49897">
                    <a:alpha val="55899"/>
                  </a:srgbClr>
                </a:gs>
                <a:gs pos="100000">
                  <a:srgbClr val="E9B6B4">
                    <a:alpha val="10001"/>
                  </a:srgbClr>
                </a:gs>
              </a:gsLst>
              <a:lin ang="9000000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25400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</p:grpSp>
      <p:grpSp>
        <p:nvGrpSpPr>
          <p:cNvPr id="73" name="Group 72"/>
          <p:cNvGrpSpPr>
            <a:grpSpLocks/>
          </p:cNvGrpSpPr>
          <p:nvPr/>
        </p:nvGrpSpPr>
        <p:grpSpPr bwMode="auto">
          <a:xfrm>
            <a:off x="4232275" y="3486151"/>
            <a:ext cx="2840038" cy="1484313"/>
            <a:chOff x="2707799" y="2828899"/>
            <a:chExt cx="2841109" cy="1484806"/>
          </a:xfrm>
        </p:grpSpPr>
        <p:sp>
          <p:nvSpPr>
            <p:cNvPr id="6" name="Freeform 5"/>
            <p:cNvSpPr/>
            <p:nvPr/>
          </p:nvSpPr>
          <p:spPr>
            <a:xfrm rot="154358">
              <a:off x="2707799" y="2865424"/>
              <a:ext cx="2841109" cy="1448281"/>
            </a:xfrm>
            <a:custGeom>
              <a:avLst/>
              <a:gdLst>
                <a:gd name="connsiteX0" fmla="*/ 0 w 2909887"/>
                <a:gd name="connsiteY0" fmla="*/ 0 h 1566862"/>
                <a:gd name="connsiteX1" fmla="*/ 285750 w 2909887"/>
                <a:gd name="connsiteY1" fmla="*/ 104775 h 1566862"/>
                <a:gd name="connsiteX2" fmla="*/ 504825 w 2909887"/>
                <a:gd name="connsiteY2" fmla="*/ 223837 h 1566862"/>
                <a:gd name="connsiteX3" fmla="*/ 652462 w 2909887"/>
                <a:gd name="connsiteY3" fmla="*/ 238125 h 1566862"/>
                <a:gd name="connsiteX4" fmla="*/ 857250 w 2909887"/>
                <a:gd name="connsiteY4" fmla="*/ 319087 h 1566862"/>
                <a:gd name="connsiteX5" fmla="*/ 1047750 w 2909887"/>
                <a:gd name="connsiteY5" fmla="*/ 423862 h 1566862"/>
                <a:gd name="connsiteX6" fmla="*/ 1323975 w 2909887"/>
                <a:gd name="connsiteY6" fmla="*/ 576262 h 1566862"/>
                <a:gd name="connsiteX7" fmla="*/ 1485900 w 2909887"/>
                <a:gd name="connsiteY7" fmla="*/ 681037 h 1566862"/>
                <a:gd name="connsiteX8" fmla="*/ 1581150 w 2909887"/>
                <a:gd name="connsiteY8" fmla="*/ 704850 h 1566862"/>
                <a:gd name="connsiteX9" fmla="*/ 1724025 w 2909887"/>
                <a:gd name="connsiteY9" fmla="*/ 800100 h 1566862"/>
                <a:gd name="connsiteX10" fmla="*/ 1995487 w 2909887"/>
                <a:gd name="connsiteY10" fmla="*/ 976312 h 1566862"/>
                <a:gd name="connsiteX11" fmla="*/ 2305050 w 2909887"/>
                <a:gd name="connsiteY11" fmla="*/ 1171575 h 1566862"/>
                <a:gd name="connsiteX12" fmla="*/ 2424112 w 2909887"/>
                <a:gd name="connsiteY12" fmla="*/ 1228725 h 1566862"/>
                <a:gd name="connsiteX13" fmla="*/ 2757487 w 2909887"/>
                <a:gd name="connsiteY13" fmla="*/ 1443037 h 1566862"/>
                <a:gd name="connsiteX14" fmla="*/ 2909887 w 2909887"/>
                <a:gd name="connsiteY14" fmla="*/ 1566862 h 156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09887" h="1566862">
                  <a:moveTo>
                    <a:pt x="0" y="0"/>
                  </a:moveTo>
                  <a:cubicBezTo>
                    <a:pt x="100806" y="33734"/>
                    <a:pt x="201613" y="67469"/>
                    <a:pt x="285750" y="104775"/>
                  </a:cubicBezTo>
                  <a:cubicBezTo>
                    <a:pt x="369888" y="142081"/>
                    <a:pt x="443706" y="201612"/>
                    <a:pt x="504825" y="223837"/>
                  </a:cubicBezTo>
                  <a:cubicBezTo>
                    <a:pt x="565944" y="246062"/>
                    <a:pt x="593725" y="222250"/>
                    <a:pt x="652462" y="238125"/>
                  </a:cubicBezTo>
                  <a:cubicBezTo>
                    <a:pt x="711199" y="254000"/>
                    <a:pt x="791369" y="288131"/>
                    <a:pt x="857250" y="319087"/>
                  </a:cubicBezTo>
                  <a:cubicBezTo>
                    <a:pt x="923131" y="350043"/>
                    <a:pt x="1047750" y="423862"/>
                    <a:pt x="1047750" y="423862"/>
                  </a:cubicBezTo>
                  <a:cubicBezTo>
                    <a:pt x="1125537" y="466724"/>
                    <a:pt x="1250950" y="533400"/>
                    <a:pt x="1323975" y="576262"/>
                  </a:cubicBezTo>
                  <a:cubicBezTo>
                    <a:pt x="1397000" y="619124"/>
                    <a:pt x="1443038" y="659606"/>
                    <a:pt x="1485900" y="681037"/>
                  </a:cubicBezTo>
                  <a:cubicBezTo>
                    <a:pt x="1528762" y="702468"/>
                    <a:pt x="1541463" y="685006"/>
                    <a:pt x="1581150" y="704850"/>
                  </a:cubicBezTo>
                  <a:cubicBezTo>
                    <a:pt x="1620837" y="724694"/>
                    <a:pt x="1724025" y="800100"/>
                    <a:pt x="1724025" y="800100"/>
                  </a:cubicBezTo>
                  <a:lnTo>
                    <a:pt x="1995487" y="976312"/>
                  </a:lnTo>
                  <a:cubicBezTo>
                    <a:pt x="2092324" y="1038224"/>
                    <a:pt x="2233613" y="1129506"/>
                    <a:pt x="2305050" y="1171575"/>
                  </a:cubicBezTo>
                  <a:cubicBezTo>
                    <a:pt x="2376488" y="1213644"/>
                    <a:pt x="2348706" y="1183481"/>
                    <a:pt x="2424112" y="1228725"/>
                  </a:cubicBezTo>
                  <a:cubicBezTo>
                    <a:pt x="2499518" y="1273969"/>
                    <a:pt x="2676525" y="1386681"/>
                    <a:pt x="2757487" y="1443037"/>
                  </a:cubicBezTo>
                  <a:cubicBezTo>
                    <a:pt x="2838449" y="1499393"/>
                    <a:pt x="2874168" y="1533127"/>
                    <a:pt x="2909887" y="1566862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5310693" y="4229539"/>
              <a:ext cx="76229" cy="4605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5134414" y="4096145"/>
              <a:ext cx="76229" cy="4605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4939078" y="3977043"/>
              <a:ext cx="76229" cy="460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4743741" y="3857941"/>
              <a:ext cx="76229" cy="4605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567463" y="3738839"/>
              <a:ext cx="76229" cy="460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4372126" y="3605445"/>
              <a:ext cx="76229" cy="460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4176791" y="3494283"/>
              <a:ext cx="76229" cy="381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4033862" y="3410117"/>
              <a:ext cx="76229" cy="4605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3838525" y="3291015"/>
              <a:ext cx="76229" cy="460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643190" y="3171913"/>
              <a:ext cx="76229" cy="4605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3457382" y="3081396"/>
              <a:ext cx="76229" cy="460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3262046" y="3019462"/>
              <a:ext cx="76229" cy="4605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57181" y="2928945"/>
              <a:ext cx="76229" cy="4605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2852316" y="2828899"/>
              <a:ext cx="76229" cy="4605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2" name="Group 91"/>
          <p:cNvGrpSpPr>
            <a:grpSpLocks/>
          </p:cNvGrpSpPr>
          <p:nvPr/>
        </p:nvGrpSpPr>
        <p:grpSpPr bwMode="auto">
          <a:xfrm>
            <a:off x="4262439" y="3462339"/>
            <a:ext cx="2509837" cy="1800225"/>
            <a:chOff x="2738438" y="2805113"/>
            <a:chExt cx="2509837" cy="1800225"/>
          </a:xfrm>
        </p:grpSpPr>
        <p:grpSp>
          <p:nvGrpSpPr>
            <p:cNvPr id="18470" name="Group 73"/>
            <p:cNvGrpSpPr>
              <a:grpSpLocks/>
            </p:cNvGrpSpPr>
            <p:nvPr/>
          </p:nvGrpSpPr>
          <p:grpSpPr bwMode="auto">
            <a:xfrm>
              <a:off x="2738438" y="2805113"/>
              <a:ext cx="2509837" cy="1800225"/>
              <a:chOff x="2738438" y="2805113"/>
              <a:chExt cx="2509837" cy="1800225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2738438" y="2805113"/>
                <a:ext cx="2509837" cy="1800225"/>
              </a:xfrm>
              <a:custGeom>
                <a:avLst/>
                <a:gdLst>
                  <a:gd name="connsiteX0" fmla="*/ 2509837 w 2509837"/>
                  <a:gd name="connsiteY0" fmla="*/ 1800225 h 1800225"/>
                  <a:gd name="connsiteX1" fmla="*/ 2343150 w 2509837"/>
                  <a:gd name="connsiteY1" fmla="*/ 1590675 h 1800225"/>
                  <a:gd name="connsiteX2" fmla="*/ 2233612 w 2509837"/>
                  <a:gd name="connsiteY2" fmla="*/ 1533525 h 1800225"/>
                  <a:gd name="connsiteX3" fmla="*/ 2114550 w 2509837"/>
                  <a:gd name="connsiteY3" fmla="*/ 1404937 h 1800225"/>
                  <a:gd name="connsiteX4" fmla="*/ 2024062 w 2509837"/>
                  <a:gd name="connsiteY4" fmla="*/ 1371600 h 1800225"/>
                  <a:gd name="connsiteX5" fmla="*/ 1928812 w 2509837"/>
                  <a:gd name="connsiteY5" fmla="*/ 1266825 h 1800225"/>
                  <a:gd name="connsiteX6" fmla="*/ 1738312 w 2509837"/>
                  <a:gd name="connsiteY6" fmla="*/ 1076325 h 1800225"/>
                  <a:gd name="connsiteX7" fmla="*/ 1509712 w 2509837"/>
                  <a:gd name="connsiteY7" fmla="*/ 900112 h 1800225"/>
                  <a:gd name="connsiteX8" fmla="*/ 1362075 w 2509837"/>
                  <a:gd name="connsiteY8" fmla="*/ 833437 h 1800225"/>
                  <a:gd name="connsiteX9" fmla="*/ 1266825 w 2509837"/>
                  <a:gd name="connsiteY9" fmla="*/ 819150 h 1800225"/>
                  <a:gd name="connsiteX10" fmla="*/ 1157287 w 2509837"/>
                  <a:gd name="connsiteY10" fmla="*/ 714375 h 1800225"/>
                  <a:gd name="connsiteX11" fmla="*/ 1014412 w 2509837"/>
                  <a:gd name="connsiteY11" fmla="*/ 647700 h 1800225"/>
                  <a:gd name="connsiteX12" fmla="*/ 871537 w 2509837"/>
                  <a:gd name="connsiteY12" fmla="*/ 557212 h 1800225"/>
                  <a:gd name="connsiteX13" fmla="*/ 776287 w 2509837"/>
                  <a:gd name="connsiteY13" fmla="*/ 433387 h 1800225"/>
                  <a:gd name="connsiteX14" fmla="*/ 709612 w 2509837"/>
                  <a:gd name="connsiteY14" fmla="*/ 385762 h 1800225"/>
                  <a:gd name="connsiteX15" fmla="*/ 561975 w 2509837"/>
                  <a:gd name="connsiteY15" fmla="*/ 328612 h 1800225"/>
                  <a:gd name="connsiteX16" fmla="*/ 471487 w 2509837"/>
                  <a:gd name="connsiteY16" fmla="*/ 309562 h 1800225"/>
                  <a:gd name="connsiteX17" fmla="*/ 400050 w 2509837"/>
                  <a:gd name="connsiteY17" fmla="*/ 247650 h 1800225"/>
                  <a:gd name="connsiteX18" fmla="*/ 271462 w 2509837"/>
                  <a:gd name="connsiteY18" fmla="*/ 161925 h 1800225"/>
                  <a:gd name="connsiteX19" fmla="*/ 0 w 2509837"/>
                  <a:gd name="connsiteY19" fmla="*/ 0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9837" h="1800225">
                    <a:moveTo>
                      <a:pt x="2509837" y="1800225"/>
                    </a:moveTo>
                    <a:cubicBezTo>
                      <a:pt x="2449512" y="1717675"/>
                      <a:pt x="2389187" y="1635125"/>
                      <a:pt x="2343150" y="1590675"/>
                    </a:cubicBezTo>
                    <a:cubicBezTo>
                      <a:pt x="2297113" y="1546225"/>
                      <a:pt x="2271712" y="1564481"/>
                      <a:pt x="2233612" y="1533525"/>
                    </a:cubicBezTo>
                    <a:cubicBezTo>
                      <a:pt x="2195512" y="1502569"/>
                      <a:pt x="2149475" y="1431924"/>
                      <a:pt x="2114550" y="1404937"/>
                    </a:cubicBezTo>
                    <a:cubicBezTo>
                      <a:pt x="2079625" y="1377949"/>
                      <a:pt x="2055018" y="1394619"/>
                      <a:pt x="2024062" y="1371600"/>
                    </a:cubicBezTo>
                    <a:cubicBezTo>
                      <a:pt x="1993106" y="1348581"/>
                      <a:pt x="1976437" y="1316037"/>
                      <a:pt x="1928812" y="1266825"/>
                    </a:cubicBezTo>
                    <a:cubicBezTo>
                      <a:pt x="1881187" y="1217612"/>
                      <a:pt x="1808162" y="1137444"/>
                      <a:pt x="1738312" y="1076325"/>
                    </a:cubicBezTo>
                    <a:cubicBezTo>
                      <a:pt x="1668462" y="1015206"/>
                      <a:pt x="1572418" y="940593"/>
                      <a:pt x="1509712" y="900112"/>
                    </a:cubicBezTo>
                    <a:cubicBezTo>
                      <a:pt x="1447006" y="859631"/>
                      <a:pt x="1402556" y="846931"/>
                      <a:pt x="1362075" y="833437"/>
                    </a:cubicBezTo>
                    <a:cubicBezTo>
                      <a:pt x="1321594" y="819943"/>
                      <a:pt x="1300956" y="838994"/>
                      <a:pt x="1266825" y="819150"/>
                    </a:cubicBezTo>
                    <a:cubicBezTo>
                      <a:pt x="1232694" y="799306"/>
                      <a:pt x="1199356" y="742950"/>
                      <a:pt x="1157287" y="714375"/>
                    </a:cubicBezTo>
                    <a:cubicBezTo>
                      <a:pt x="1115218" y="685800"/>
                      <a:pt x="1062037" y="673894"/>
                      <a:pt x="1014412" y="647700"/>
                    </a:cubicBezTo>
                    <a:cubicBezTo>
                      <a:pt x="966787" y="621506"/>
                      <a:pt x="911224" y="592931"/>
                      <a:pt x="871537" y="557212"/>
                    </a:cubicBezTo>
                    <a:cubicBezTo>
                      <a:pt x="831850" y="521493"/>
                      <a:pt x="803274" y="461962"/>
                      <a:pt x="776287" y="433387"/>
                    </a:cubicBezTo>
                    <a:cubicBezTo>
                      <a:pt x="749299" y="404812"/>
                      <a:pt x="745331" y="403224"/>
                      <a:pt x="709612" y="385762"/>
                    </a:cubicBezTo>
                    <a:cubicBezTo>
                      <a:pt x="673893" y="368299"/>
                      <a:pt x="601662" y="341312"/>
                      <a:pt x="561975" y="328612"/>
                    </a:cubicBezTo>
                    <a:cubicBezTo>
                      <a:pt x="522287" y="315912"/>
                      <a:pt x="498474" y="323056"/>
                      <a:pt x="471487" y="309562"/>
                    </a:cubicBezTo>
                    <a:cubicBezTo>
                      <a:pt x="444500" y="296068"/>
                      <a:pt x="433387" y="272256"/>
                      <a:pt x="400050" y="247650"/>
                    </a:cubicBezTo>
                    <a:cubicBezTo>
                      <a:pt x="366713" y="223044"/>
                      <a:pt x="338137" y="203200"/>
                      <a:pt x="271462" y="161925"/>
                    </a:cubicBezTo>
                    <a:cubicBezTo>
                      <a:pt x="204787" y="120650"/>
                      <a:pt x="102393" y="60325"/>
                      <a:pt x="0" y="0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2781300" y="2838450"/>
                <a:ext cx="76200" cy="4603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2971800" y="2947988"/>
                <a:ext cx="76200" cy="4603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3538538" y="3295650"/>
                <a:ext cx="76200" cy="4603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3381375" y="3162300"/>
                <a:ext cx="76200" cy="4603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157538" y="3071813"/>
                <a:ext cx="76200" cy="4603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4071938" y="3614738"/>
                <a:ext cx="76200" cy="4603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900488" y="3543300"/>
                <a:ext cx="76200" cy="4603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3709988" y="3424238"/>
                <a:ext cx="76200" cy="4603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576763" y="3995738"/>
                <a:ext cx="76200" cy="4603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4424363" y="3843338"/>
                <a:ext cx="76200" cy="4603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4243388" y="3705225"/>
                <a:ext cx="76200" cy="4603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4733925" y="4148138"/>
                <a:ext cx="76200" cy="4603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4919663" y="4291013"/>
                <a:ext cx="76200" cy="4603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72" name="Oval 71"/>
            <p:cNvSpPr/>
            <p:nvPr/>
          </p:nvSpPr>
          <p:spPr>
            <a:xfrm>
              <a:off x="5086350" y="4414838"/>
              <a:ext cx="76200" cy="4603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0" name="Group 89"/>
          <p:cNvGrpSpPr>
            <a:grpSpLocks/>
          </p:cNvGrpSpPr>
          <p:nvPr/>
        </p:nvGrpSpPr>
        <p:grpSpPr bwMode="auto">
          <a:xfrm>
            <a:off x="3748089" y="3619501"/>
            <a:ext cx="3024187" cy="1647825"/>
            <a:chOff x="2224072" y="2962248"/>
            <a:chExt cx="3024203" cy="1647852"/>
          </a:xfrm>
        </p:grpSpPr>
        <p:sp>
          <p:nvSpPr>
            <p:cNvPr id="4" name="Freeform 3"/>
            <p:cNvSpPr/>
            <p:nvPr/>
          </p:nvSpPr>
          <p:spPr>
            <a:xfrm>
              <a:off x="2257409" y="2981298"/>
              <a:ext cx="2990866" cy="1628802"/>
            </a:xfrm>
            <a:custGeom>
              <a:avLst/>
              <a:gdLst>
                <a:gd name="connsiteX0" fmla="*/ 0 w 2990850"/>
                <a:gd name="connsiteY0" fmla="*/ 0 h 1628775"/>
                <a:gd name="connsiteX1" fmla="*/ 238125 w 2990850"/>
                <a:gd name="connsiteY1" fmla="*/ 152400 h 1628775"/>
                <a:gd name="connsiteX2" fmla="*/ 438150 w 2990850"/>
                <a:gd name="connsiteY2" fmla="*/ 200025 h 1628775"/>
                <a:gd name="connsiteX3" fmla="*/ 695325 w 2990850"/>
                <a:gd name="connsiteY3" fmla="*/ 323850 h 1628775"/>
                <a:gd name="connsiteX4" fmla="*/ 828675 w 2990850"/>
                <a:gd name="connsiteY4" fmla="*/ 390525 h 1628775"/>
                <a:gd name="connsiteX5" fmla="*/ 971550 w 2990850"/>
                <a:gd name="connsiteY5" fmla="*/ 419100 h 1628775"/>
                <a:gd name="connsiteX6" fmla="*/ 1190625 w 2990850"/>
                <a:gd name="connsiteY6" fmla="*/ 523875 h 1628775"/>
                <a:gd name="connsiteX7" fmla="*/ 1419225 w 2990850"/>
                <a:gd name="connsiteY7" fmla="*/ 704850 h 1628775"/>
                <a:gd name="connsiteX8" fmla="*/ 1533525 w 2990850"/>
                <a:gd name="connsiteY8" fmla="*/ 742950 h 1628775"/>
                <a:gd name="connsiteX9" fmla="*/ 1704975 w 2990850"/>
                <a:gd name="connsiteY9" fmla="*/ 762000 h 1628775"/>
                <a:gd name="connsiteX10" fmla="*/ 1924050 w 2990850"/>
                <a:gd name="connsiteY10" fmla="*/ 876300 h 1628775"/>
                <a:gd name="connsiteX11" fmla="*/ 2114550 w 2990850"/>
                <a:gd name="connsiteY11" fmla="*/ 1038225 h 1628775"/>
                <a:gd name="connsiteX12" fmla="*/ 2362200 w 2990850"/>
                <a:gd name="connsiteY12" fmla="*/ 1219200 h 1628775"/>
                <a:gd name="connsiteX13" fmla="*/ 2600325 w 2990850"/>
                <a:gd name="connsiteY13" fmla="*/ 1400175 h 1628775"/>
                <a:gd name="connsiteX14" fmla="*/ 2676525 w 2990850"/>
                <a:gd name="connsiteY14" fmla="*/ 1466850 h 1628775"/>
                <a:gd name="connsiteX15" fmla="*/ 2809875 w 2990850"/>
                <a:gd name="connsiteY15" fmla="*/ 1504950 h 1628775"/>
                <a:gd name="connsiteX16" fmla="*/ 2990850 w 2990850"/>
                <a:gd name="connsiteY16" fmla="*/ 1628775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90850" h="1628775">
                  <a:moveTo>
                    <a:pt x="0" y="0"/>
                  </a:moveTo>
                  <a:cubicBezTo>
                    <a:pt x="82550" y="59531"/>
                    <a:pt x="165100" y="119063"/>
                    <a:pt x="238125" y="152400"/>
                  </a:cubicBezTo>
                  <a:cubicBezTo>
                    <a:pt x="311150" y="185737"/>
                    <a:pt x="361950" y="171450"/>
                    <a:pt x="438150" y="200025"/>
                  </a:cubicBezTo>
                  <a:cubicBezTo>
                    <a:pt x="514350" y="228600"/>
                    <a:pt x="630238" y="292100"/>
                    <a:pt x="695325" y="323850"/>
                  </a:cubicBezTo>
                  <a:cubicBezTo>
                    <a:pt x="760412" y="355600"/>
                    <a:pt x="782638" y="374650"/>
                    <a:pt x="828675" y="390525"/>
                  </a:cubicBezTo>
                  <a:cubicBezTo>
                    <a:pt x="874713" y="406400"/>
                    <a:pt x="911225" y="396875"/>
                    <a:pt x="971550" y="419100"/>
                  </a:cubicBezTo>
                  <a:cubicBezTo>
                    <a:pt x="1031875" y="441325"/>
                    <a:pt x="1116013" y="476250"/>
                    <a:pt x="1190625" y="523875"/>
                  </a:cubicBezTo>
                  <a:cubicBezTo>
                    <a:pt x="1265237" y="571500"/>
                    <a:pt x="1362075" y="668338"/>
                    <a:pt x="1419225" y="704850"/>
                  </a:cubicBezTo>
                  <a:cubicBezTo>
                    <a:pt x="1476375" y="741363"/>
                    <a:pt x="1485900" y="733425"/>
                    <a:pt x="1533525" y="742950"/>
                  </a:cubicBezTo>
                  <a:cubicBezTo>
                    <a:pt x="1581150" y="752475"/>
                    <a:pt x="1639888" y="739775"/>
                    <a:pt x="1704975" y="762000"/>
                  </a:cubicBezTo>
                  <a:cubicBezTo>
                    <a:pt x="1770062" y="784225"/>
                    <a:pt x="1855788" y="830263"/>
                    <a:pt x="1924050" y="876300"/>
                  </a:cubicBezTo>
                  <a:cubicBezTo>
                    <a:pt x="1992312" y="922337"/>
                    <a:pt x="2041525" y="981075"/>
                    <a:pt x="2114550" y="1038225"/>
                  </a:cubicBezTo>
                  <a:cubicBezTo>
                    <a:pt x="2187575" y="1095375"/>
                    <a:pt x="2281238" y="1158875"/>
                    <a:pt x="2362200" y="1219200"/>
                  </a:cubicBezTo>
                  <a:cubicBezTo>
                    <a:pt x="2443163" y="1279525"/>
                    <a:pt x="2547938" y="1358900"/>
                    <a:pt x="2600325" y="1400175"/>
                  </a:cubicBezTo>
                  <a:cubicBezTo>
                    <a:pt x="2652712" y="1441450"/>
                    <a:pt x="2641600" y="1449388"/>
                    <a:pt x="2676525" y="1466850"/>
                  </a:cubicBezTo>
                  <a:cubicBezTo>
                    <a:pt x="2711450" y="1484313"/>
                    <a:pt x="2757488" y="1477963"/>
                    <a:pt x="2809875" y="1504950"/>
                  </a:cubicBezTo>
                  <a:cubicBezTo>
                    <a:pt x="2862263" y="1531938"/>
                    <a:pt x="2926556" y="1580356"/>
                    <a:pt x="2990850" y="1628775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5" name="Oval 74"/>
            <p:cNvSpPr/>
            <p:nvPr/>
          </p:nvSpPr>
          <p:spPr>
            <a:xfrm>
              <a:off x="5067299" y="4491036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4848223" y="4376734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4672010" y="4243382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4500559" y="4119555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4305295" y="3967152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4105269" y="3814750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3881431" y="3714735"/>
              <a:ext cx="76200" cy="4603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3676642" y="3681398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3" name="Oval 82"/>
            <p:cNvSpPr/>
            <p:nvPr/>
          </p:nvSpPr>
          <p:spPr>
            <a:xfrm>
              <a:off x="3486141" y="3543283"/>
              <a:ext cx="76200" cy="4603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3290878" y="3419455"/>
              <a:ext cx="76200" cy="4603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86089" y="3357542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2876537" y="3262291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2666986" y="3162276"/>
              <a:ext cx="76200" cy="4603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2224072" y="2962248"/>
              <a:ext cx="76200" cy="4603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2414573" y="3090838"/>
              <a:ext cx="76200" cy="4603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95" name="Title 1"/>
          <p:cNvSpPr txBox="1">
            <a:spLocks/>
          </p:cNvSpPr>
          <p:nvPr/>
        </p:nvSpPr>
        <p:spPr bwMode="auto">
          <a:xfrm>
            <a:off x="7477125" y="1466850"/>
            <a:ext cx="29908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endParaRPr lang="en-US" sz="80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Altitude</a:t>
            </a:r>
          </a:p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600 – 1000 m AGL</a:t>
            </a:r>
          </a:p>
          <a:p>
            <a:pPr defTabSz="457200">
              <a:defRPr/>
            </a:pPr>
            <a:endParaRPr lang="en-US" sz="800" b="1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Swath width</a:t>
            </a:r>
            <a:endParaRPr lang="en-US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up to 1500 m </a:t>
            </a:r>
          </a:p>
          <a:p>
            <a:pPr defTabSz="457200">
              <a:defRPr/>
            </a:pPr>
            <a:endParaRPr lang="en-US" sz="80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cxnSp>
        <p:nvCxnSpPr>
          <p:cNvPr id="97" name="Straight Connector 96"/>
          <p:cNvCxnSpPr/>
          <p:nvPr/>
        </p:nvCxnSpPr>
        <p:spPr>
          <a:xfrm flipV="1">
            <a:off x="3786189" y="1666876"/>
            <a:ext cx="1042987" cy="197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itle 1"/>
          <p:cNvSpPr txBox="1">
            <a:spLocks/>
          </p:cNvSpPr>
          <p:nvPr/>
        </p:nvSpPr>
        <p:spPr bwMode="auto">
          <a:xfrm>
            <a:off x="1685926" y="2198688"/>
            <a:ext cx="30194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Wavelength</a:t>
            </a:r>
          </a:p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500 – 1000 nm</a:t>
            </a:r>
          </a:p>
          <a:p>
            <a:pPr defTabSz="457200">
              <a:defRPr/>
            </a:pPr>
            <a:endParaRPr lang="en-US" sz="800" b="1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Pulse rate</a:t>
            </a:r>
            <a:endParaRPr lang="en-US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10s – 100s kHz</a:t>
            </a:r>
          </a:p>
          <a:p>
            <a:pPr defTabSz="457200">
              <a:defRPr/>
            </a:pPr>
            <a:endParaRPr lang="en-US" sz="800" b="1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Footprint</a:t>
            </a:r>
          </a:p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15 – 20 cm</a:t>
            </a:r>
          </a:p>
          <a:p>
            <a:pPr defTabSz="457200">
              <a:defRPr/>
            </a:pPr>
            <a:endParaRPr lang="en-US" sz="80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Accuracy</a:t>
            </a:r>
          </a:p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5 – 15 cm vertical</a:t>
            </a:r>
          </a:p>
          <a:p>
            <a:pPr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20 – 30 cm horizontal</a:t>
            </a:r>
          </a:p>
          <a:p>
            <a:pPr defTabSz="457200">
              <a:defRPr/>
            </a:pPr>
            <a:endParaRPr lang="en-US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 sz="800" b="1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 sz="800" b="1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 sz="80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grpSp>
        <p:nvGrpSpPr>
          <p:cNvPr id="115" name="Group 114"/>
          <p:cNvGrpSpPr>
            <a:grpSpLocks/>
          </p:cNvGrpSpPr>
          <p:nvPr/>
        </p:nvGrpSpPr>
        <p:grpSpPr bwMode="auto">
          <a:xfrm>
            <a:off x="4124325" y="981075"/>
            <a:ext cx="5372100" cy="4643438"/>
            <a:chOff x="2600325" y="981075"/>
            <a:chExt cx="5372100" cy="4644043"/>
          </a:xfrm>
        </p:grpSpPr>
        <p:sp>
          <p:nvSpPr>
            <p:cNvPr id="103" name="Title 1"/>
            <p:cNvSpPr txBox="1">
              <a:spLocks/>
            </p:cNvSpPr>
            <p:nvPr/>
          </p:nvSpPr>
          <p:spPr bwMode="auto">
            <a:xfrm>
              <a:off x="2600325" y="981075"/>
              <a:ext cx="714375" cy="38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9pPr>
            </a:lstStyle>
            <a:p>
              <a:pPr defTabSz="457200">
                <a:defRPr/>
              </a:pPr>
              <a:r>
                <a:rPr lang="en-US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GPS</a:t>
              </a:r>
            </a:p>
          </p:txBody>
        </p:sp>
        <p:sp>
          <p:nvSpPr>
            <p:cNvPr id="104" name="Title 1"/>
            <p:cNvSpPr txBox="1">
              <a:spLocks/>
            </p:cNvSpPr>
            <p:nvPr/>
          </p:nvSpPr>
          <p:spPr bwMode="auto">
            <a:xfrm>
              <a:off x="3162300" y="981075"/>
              <a:ext cx="714375" cy="38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9pPr>
            </a:lstStyle>
            <a:p>
              <a:pPr defTabSz="457200">
                <a:defRPr/>
              </a:pPr>
              <a:r>
                <a:rPr lang="en-US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IMU</a:t>
              </a:r>
            </a:p>
          </p:txBody>
        </p:sp>
        <p:grpSp>
          <p:nvGrpSpPr>
            <p:cNvPr id="18448" name="Group 111"/>
            <p:cNvGrpSpPr>
              <a:grpSpLocks/>
            </p:cNvGrpSpPr>
            <p:nvPr/>
          </p:nvGrpSpPr>
          <p:grpSpPr bwMode="auto">
            <a:xfrm>
              <a:off x="6889925" y="5200650"/>
              <a:ext cx="291923" cy="424468"/>
              <a:chOff x="3952874" y="4899835"/>
              <a:chExt cx="695325" cy="1011033"/>
            </a:xfrm>
          </p:grpSpPr>
          <p:sp>
            <p:nvSpPr>
              <p:cNvPr id="105" name="Flowchart: Extract 104"/>
              <p:cNvSpPr/>
              <p:nvPr/>
            </p:nvSpPr>
            <p:spPr>
              <a:xfrm rot="21448764">
                <a:off x="4224706" y="5048634"/>
                <a:ext cx="189062" cy="688275"/>
              </a:xfrm>
              <a:prstGeom prst="flowChartExtra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09" name="Flowchart: Extract 108"/>
              <p:cNvSpPr/>
              <p:nvPr/>
            </p:nvSpPr>
            <p:spPr>
              <a:xfrm rot="1222174">
                <a:off x="4088582" y="5018380"/>
                <a:ext cx="136124" cy="892488"/>
              </a:xfrm>
              <a:prstGeom prst="flowChartExtra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0" name="Flowchart: Extract 109"/>
              <p:cNvSpPr/>
              <p:nvPr/>
            </p:nvSpPr>
            <p:spPr>
              <a:xfrm rot="20196458">
                <a:off x="4398642" y="5003253"/>
                <a:ext cx="151249" cy="896269"/>
              </a:xfrm>
              <a:prstGeom prst="flowChartExtra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3952457" y="4901145"/>
                <a:ext cx="695747" cy="23446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114" name="Title 1"/>
            <p:cNvSpPr txBox="1">
              <a:spLocks/>
            </p:cNvSpPr>
            <p:nvPr/>
          </p:nvSpPr>
          <p:spPr bwMode="auto">
            <a:xfrm>
              <a:off x="6200775" y="4858255"/>
              <a:ext cx="1771650" cy="38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Arial" charset="0"/>
                  <a:cs typeface="Arial" charset="0"/>
                </a:defRPr>
              </a:lvl9pPr>
            </a:lstStyle>
            <a:p>
              <a:pPr defTabSz="457200">
                <a:defRPr/>
              </a:pPr>
              <a:r>
                <a:rPr lang="en-US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GPS base station</a:t>
              </a:r>
            </a:p>
          </p:txBody>
        </p:sp>
      </p:grpSp>
      <p:cxnSp>
        <p:nvCxnSpPr>
          <p:cNvPr id="116" name="Straight Connector 115"/>
          <p:cNvCxnSpPr/>
          <p:nvPr/>
        </p:nvCxnSpPr>
        <p:spPr>
          <a:xfrm flipV="1">
            <a:off x="3776664" y="1685926"/>
            <a:ext cx="1042987" cy="19716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1" name="TextBox 1"/>
          <p:cNvSpPr txBox="1">
            <a:spLocks noChangeArrowheads="1"/>
          </p:cNvSpPr>
          <p:nvPr/>
        </p:nvSpPr>
        <p:spPr bwMode="auto">
          <a:xfrm>
            <a:off x="2230438" y="195263"/>
            <a:ext cx="7745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ctr" defTabSz="457200"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Introduction to Airborne lidar topography</a:t>
            </a:r>
          </a:p>
        </p:txBody>
      </p:sp>
    </p:spTree>
    <p:extLst>
      <p:ext uri="{BB962C8B-B14F-4D97-AF65-F5344CB8AC3E}">
        <p14:creationId xmlns:p14="http://schemas.microsoft.com/office/powerpoint/2010/main" val="236171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-0.10886 0.05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1" y="26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68589"/>
            <a:ext cx="9144000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8" name="Group 24"/>
          <p:cNvGrpSpPr>
            <a:grpSpLocks/>
          </p:cNvGrpSpPr>
          <p:nvPr/>
        </p:nvGrpSpPr>
        <p:grpSpPr bwMode="auto">
          <a:xfrm>
            <a:off x="4605338" y="3305175"/>
            <a:ext cx="2724150" cy="1570038"/>
            <a:chOff x="3081339" y="2647947"/>
            <a:chExt cx="2724149" cy="1569722"/>
          </a:xfrm>
        </p:grpSpPr>
        <p:sp>
          <p:nvSpPr>
            <p:cNvPr id="9" name="Oval 8"/>
            <p:cNvSpPr/>
            <p:nvPr/>
          </p:nvSpPr>
          <p:spPr>
            <a:xfrm>
              <a:off x="5729288" y="4171640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557838" y="4057363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381625" y="39478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205413" y="38240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033963" y="37002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862513" y="3552640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724400" y="3405033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4543425" y="330027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4362451" y="319552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167189" y="313362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3971926" y="307172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800476" y="297649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624264" y="288602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3433764" y="280507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3262314" y="272889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3081339" y="2647947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9459" name="Group 40"/>
          <p:cNvGrpSpPr>
            <a:grpSpLocks/>
          </p:cNvGrpSpPr>
          <p:nvPr/>
        </p:nvGrpSpPr>
        <p:grpSpPr bwMode="auto">
          <a:xfrm>
            <a:off x="4733925" y="3390901"/>
            <a:ext cx="2300288" cy="1617663"/>
            <a:chOff x="3209926" y="2733676"/>
            <a:chExt cx="2300309" cy="1617341"/>
          </a:xfrm>
        </p:grpSpPr>
        <p:sp>
          <p:nvSpPr>
            <p:cNvPr id="26" name="Oval 25"/>
            <p:cNvSpPr/>
            <p:nvPr/>
          </p:nvSpPr>
          <p:spPr>
            <a:xfrm>
              <a:off x="3209926" y="2733676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3362327" y="2828907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3524254" y="2928900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3690943" y="3009846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3852870" y="3114600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000508" y="3224116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4152910" y="3328871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4305311" y="3424102"/>
              <a:ext cx="76201" cy="3650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476763" y="3495524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4648214" y="3619325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814904" y="3757410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4976830" y="3890734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129232" y="4014534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5281633" y="4157381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434034" y="4304988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9460" name="Group 72"/>
          <p:cNvGrpSpPr>
            <a:grpSpLocks/>
          </p:cNvGrpSpPr>
          <p:nvPr/>
        </p:nvGrpSpPr>
        <p:grpSpPr bwMode="auto">
          <a:xfrm>
            <a:off x="4376738" y="3486151"/>
            <a:ext cx="2533650" cy="1446213"/>
            <a:chOff x="2852722" y="2828899"/>
            <a:chExt cx="2533685" cy="1445925"/>
          </a:xfrm>
        </p:grpSpPr>
        <p:sp>
          <p:nvSpPr>
            <p:cNvPr id="45" name="Oval 44"/>
            <p:cNvSpPr/>
            <p:nvPr/>
          </p:nvSpPr>
          <p:spPr>
            <a:xfrm>
              <a:off x="5310206" y="4228795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5133991" y="4095472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4938726" y="3976433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4743460" y="3857394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567246" y="3738356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4371980" y="3605032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4176715" y="3495516"/>
              <a:ext cx="76201" cy="3650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4033838" y="3409808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3838573" y="3290770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643308" y="3171731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3457567" y="3081262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3262303" y="3019361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57512" y="2928892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2852722" y="2828899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9461" name="Group 91"/>
          <p:cNvGrpSpPr>
            <a:grpSpLocks/>
          </p:cNvGrpSpPr>
          <p:nvPr/>
        </p:nvGrpSpPr>
        <p:grpSpPr bwMode="auto">
          <a:xfrm>
            <a:off x="4305300" y="3495676"/>
            <a:ext cx="2381250" cy="1622425"/>
            <a:chOff x="2781284" y="2838425"/>
            <a:chExt cx="2381252" cy="1622105"/>
          </a:xfrm>
        </p:grpSpPr>
        <p:grpSp>
          <p:nvGrpSpPr>
            <p:cNvPr id="19482" name="Group 73"/>
            <p:cNvGrpSpPr>
              <a:grpSpLocks/>
            </p:cNvGrpSpPr>
            <p:nvPr/>
          </p:nvGrpSpPr>
          <p:grpSpPr bwMode="auto">
            <a:xfrm>
              <a:off x="2781284" y="2838425"/>
              <a:ext cx="2214564" cy="1498283"/>
              <a:chOff x="2781284" y="2838425"/>
              <a:chExt cx="2214564" cy="1498283"/>
            </a:xfrm>
          </p:grpSpPr>
          <p:sp>
            <p:nvSpPr>
              <p:cNvPr id="59" name="Oval 58"/>
              <p:cNvSpPr/>
              <p:nvPr/>
            </p:nvSpPr>
            <p:spPr>
              <a:xfrm>
                <a:off x="2781284" y="2838425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2971784" y="2947941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3538523" y="3295535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3381360" y="3162211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157522" y="3071742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4071923" y="3614560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900473" y="3543136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3709973" y="3424097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576749" y="3995484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4424348" y="3843115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4243373" y="3705029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4733911" y="4147854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4919649" y="4290701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72" name="Oval 71"/>
            <p:cNvSpPr/>
            <p:nvPr/>
          </p:nvSpPr>
          <p:spPr>
            <a:xfrm>
              <a:off x="5086336" y="4414502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9462" name="Group 89"/>
          <p:cNvGrpSpPr>
            <a:grpSpLocks/>
          </p:cNvGrpSpPr>
          <p:nvPr/>
        </p:nvGrpSpPr>
        <p:grpSpPr bwMode="auto">
          <a:xfrm>
            <a:off x="3748088" y="3619500"/>
            <a:ext cx="2919412" cy="1574800"/>
            <a:chOff x="2224072" y="2962248"/>
            <a:chExt cx="2919421" cy="1574492"/>
          </a:xfrm>
        </p:grpSpPr>
        <p:sp>
          <p:nvSpPr>
            <p:cNvPr id="75" name="Oval 74"/>
            <p:cNvSpPr/>
            <p:nvPr/>
          </p:nvSpPr>
          <p:spPr>
            <a:xfrm>
              <a:off x="5067293" y="4490712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4848217" y="437643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4672005" y="4243110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4500554" y="4119310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4305290" y="396693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4105265" y="381456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3881427" y="3714576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3676638" y="368124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3" name="Oval 82"/>
            <p:cNvSpPr/>
            <p:nvPr/>
          </p:nvSpPr>
          <p:spPr>
            <a:xfrm>
              <a:off x="3486138" y="3543159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3290875" y="3419359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86087" y="335745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2876536" y="3262227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2666985" y="316223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2224072" y="2962248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2414573" y="3090811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91" name="Title 1"/>
          <p:cNvSpPr txBox="1">
            <a:spLocks/>
          </p:cNvSpPr>
          <p:nvPr/>
        </p:nvSpPr>
        <p:spPr bwMode="auto">
          <a:xfrm>
            <a:off x="2152651" y="295275"/>
            <a:ext cx="755332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“</a:t>
            </a:r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oint cloud” 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collection of irregularly spaced x, y, z spot heights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early lidar data sets had 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~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1 point per sq. m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modern data sets have &gt;10 points per sq. m</a:t>
            </a:r>
          </a:p>
        </p:txBody>
      </p:sp>
      <p:sp>
        <p:nvSpPr>
          <p:cNvPr id="93" name="Freeform 92"/>
          <p:cNvSpPr/>
          <p:nvPr/>
        </p:nvSpPr>
        <p:spPr>
          <a:xfrm rot="21448267">
            <a:off x="5600700" y="4230689"/>
            <a:ext cx="781050" cy="350837"/>
          </a:xfrm>
          <a:custGeom>
            <a:avLst/>
            <a:gdLst>
              <a:gd name="connsiteX0" fmla="*/ 0 w 9134475"/>
              <a:gd name="connsiteY0" fmla="*/ 1352550 h 4095750"/>
              <a:gd name="connsiteX1" fmla="*/ 4391025 w 9134475"/>
              <a:gd name="connsiteY1" fmla="*/ 4095750 h 4095750"/>
              <a:gd name="connsiteX2" fmla="*/ 9134475 w 9134475"/>
              <a:gd name="connsiteY2" fmla="*/ 2495550 h 4095750"/>
              <a:gd name="connsiteX3" fmla="*/ 4705350 w 9134475"/>
              <a:gd name="connsiteY3" fmla="*/ 0 h 4095750"/>
              <a:gd name="connsiteX4" fmla="*/ 0 w 9134475"/>
              <a:gd name="connsiteY4" fmla="*/ 1352550 h 409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4475" h="4095750">
                <a:moveTo>
                  <a:pt x="0" y="1352550"/>
                </a:moveTo>
                <a:lnTo>
                  <a:pt x="4391025" y="4095750"/>
                </a:lnTo>
                <a:lnTo>
                  <a:pt x="9134475" y="2495550"/>
                </a:lnTo>
                <a:lnTo>
                  <a:pt x="4705350" y="0"/>
                </a:lnTo>
                <a:lnTo>
                  <a:pt x="0" y="135255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5" name="Title 1"/>
          <p:cNvSpPr txBox="1">
            <a:spLocks/>
          </p:cNvSpPr>
          <p:nvPr/>
        </p:nvSpPr>
        <p:spPr bwMode="auto">
          <a:xfrm>
            <a:off x="5133976" y="4302125"/>
            <a:ext cx="728663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1 m</a:t>
            </a:r>
          </a:p>
        </p:txBody>
      </p:sp>
      <p:sp>
        <p:nvSpPr>
          <p:cNvPr id="96" name="Title 1"/>
          <p:cNvSpPr txBox="1">
            <a:spLocks/>
          </p:cNvSpPr>
          <p:nvPr/>
        </p:nvSpPr>
        <p:spPr bwMode="auto">
          <a:xfrm>
            <a:off x="5857876" y="4387850"/>
            <a:ext cx="728663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algn="r" defTabSz="457200">
              <a:defRPr/>
            </a:pPr>
            <a:r>
              <a:rPr lang="en-US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1 m</a:t>
            </a:r>
          </a:p>
        </p:txBody>
      </p:sp>
    </p:spTree>
    <p:extLst>
      <p:ext uri="{BB962C8B-B14F-4D97-AF65-F5344CB8AC3E}">
        <p14:creationId xmlns:p14="http://schemas.microsoft.com/office/powerpoint/2010/main" val="1495938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68589"/>
            <a:ext cx="9144000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Title 1"/>
          <p:cNvSpPr txBox="1">
            <a:spLocks/>
          </p:cNvSpPr>
          <p:nvPr/>
        </p:nvSpPr>
        <p:spPr bwMode="auto">
          <a:xfrm>
            <a:off x="2152651" y="295275"/>
            <a:ext cx="755332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“</a:t>
            </a:r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oint cloud</a:t>
            </a: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”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collection of irregularly spaced x, y, z spot heights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early lidar data sets had 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~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1 point per sq. m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modern data sets have &gt;10 points per sq. m</a:t>
            </a:r>
          </a:p>
        </p:txBody>
      </p:sp>
      <p:sp>
        <p:nvSpPr>
          <p:cNvPr id="104" name="Title 1"/>
          <p:cNvSpPr txBox="1">
            <a:spLocks/>
          </p:cNvSpPr>
          <p:nvPr/>
        </p:nvSpPr>
        <p:spPr bwMode="auto">
          <a:xfrm>
            <a:off x="2795588" y="1488702"/>
            <a:ext cx="82296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Digital Elevation 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binning algorithm converts point cloud into regular grid 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define node spacing and search radius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choose mean, distance weighted mean, maximum or minimum</a:t>
            </a:r>
          </a:p>
        </p:txBody>
      </p:sp>
      <p:sp>
        <p:nvSpPr>
          <p:cNvPr id="105" name="Title 1"/>
          <p:cNvSpPr txBox="1">
            <a:spLocks/>
          </p:cNvSpPr>
          <p:nvPr/>
        </p:nvSpPr>
        <p:spPr bwMode="auto">
          <a:xfrm>
            <a:off x="2386014" y="1555004"/>
            <a:ext cx="17049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457200">
              <a:defRPr/>
            </a:pPr>
            <a:r>
              <a:rPr 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Model (DEM)</a:t>
            </a:r>
            <a:endParaRPr lang="en-US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324" name="Oval 323"/>
          <p:cNvSpPr/>
          <p:nvPr/>
        </p:nvSpPr>
        <p:spPr>
          <a:xfrm>
            <a:off x="6024564" y="4395789"/>
            <a:ext cx="695325" cy="388937"/>
          </a:xfrm>
          <a:prstGeom prst="ellipse">
            <a:avLst/>
          </a:prstGeom>
          <a:solidFill>
            <a:srgbClr val="E6B9B8">
              <a:alpha val="50196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0486" name="Group 24"/>
          <p:cNvGrpSpPr>
            <a:grpSpLocks/>
          </p:cNvGrpSpPr>
          <p:nvPr/>
        </p:nvGrpSpPr>
        <p:grpSpPr bwMode="auto">
          <a:xfrm>
            <a:off x="4605338" y="3305175"/>
            <a:ext cx="2724150" cy="1570038"/>
            <a:chOff x="3081339" y="2647947"/>
            <a:chExt cx="2724149" cy="1569722"/>
          </a:xfrm>
        </p:grpSpPr>
        <p:sp>
          <p:nvSpPr>
            <p:cNvPr id="9" name="Oval 8"/>
            <p:cNvSpPr/>
            <p:nvPr/>
          </p:nvSpPr>
          <p:spPr>
            <a:xfrm>
              <a:off x="5729288" y="4171640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557838" y="4057363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381625" y="39478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205413" y="38240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033963" y="37002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862513" y="3552640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724400" y="3405033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4543425" y="330027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4362451" y="319552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167189" y="313362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3971926" y="307172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800476" y="297649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624264" y="288602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3433764" y="280507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3262314" y="272889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3081339" y="2647947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0487" name="Group 40"/>
          <p:cNvGrpSpPr>
            <a:grpSpLocks/>
          </p:cNvGrpSpPr>
          <p:nvPr/>
        </p:nvGrpSpPr>
        <p:grpSpPr bwMode="auto">
          <a:xfrm>
            <a:off x="4733925" y="3390901"/>
            <a:ext cx="2300288" cy="1617663"/>
            <a:chOff x="3209926" y="2733676"/>
            <a:chExt cx="2300309" cy="1617341"/>
          </a:xfrm>
        </p:grpSpPr>
        <p:sp>
          <p:nvSpPr>
            <p:cNvPr id="26" name="Oval 25"/>
            <p:cNvSpPr/>
            <p:nvPr/>
          </p:nvSpPr>
          <p:spPr>
            <a:xfrm>
              <a:off x="3209926" y="2733676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3362327" y="2828907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3524254" y="2928900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3690943" y="3009846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3852870" y="3114600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000508" y="3224116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4152910" y="3328871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4305311" y="3424102"/>
              <a:ext cx="76201" cy="3650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476763" y="3495524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4648214" y="3619325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814904" y="3757410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4976830" y="3890734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129232" y="4014534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5281633" y="4157381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434034" y="4304988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0488" name="Group 72"/>
          <p:cNvGrpSpPr>
            <a:grpSpLocks/>
          </p:cNvGrpSpPr>
          <p:nvPr/>
        </p:nvGrpSpPr>
        <p:grpSpPr bwMode="auto">
          <a:xfrm>
            <a:off x="4376738" y="3486151"/>
            <a:ext cx="2533650" cy="1446213"/>
            <a:chOff x="2852722" y="2828899"/>
            <a:chExt cx="2533685" cy="1445925"/>
          </a:xfrm>
        </p:grpSpPr>
        <p:sp>
          <p:nvSpPr>
            <p:cNvPr id="45" name="Oval 44"/>
            <p:cNvSpPr/>
            <p:nvPr/>
          </p:nvSpPr>
          <p:spPr>
            <a:xfrm>
              <a:off x="5310206" y="4228795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5133991" y="4095472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4938726" y="3976433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4743460" y="3857394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567246" y="3738356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4371980" y="3605032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4176715" y="3495516"/>
              <a:ext cx="76201" cy="3650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4033838" y="3409808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3838573" y="3290770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643308" y="3171731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3457567" y="3081262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3262303" y="3019361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57512" y="2928892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2852722" y="2828899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0489" name="Group 91"/>
          <p:cNvGrpSpPr>
            <a:grpSpLocks/>
          </p:cNvGrpSpPr>
          <p:nvPr/>
        </p:nvGrpSpPr>
        <p:grpSpPr bwMode="auto">
          <a:xfrm>
            <a:off x="4305300" y="3495676"/>
            <a:ext cx="2381250" cy="1622425"/>
            <a:chOff x="2781284" y="2838425"/>
            <a:chExt cx="2381252" cy="1622105"/>
          </a:xfrm>
        </p:grpSpPr>
        <p:grpSp>
          <p:nvGrpSpPr>
            <p:cNvPr id="20579" name="Group 73"/>
            <p:cNvGrpSpPr>
              <a:grpSpLocks/>
            </p:cNvGrpSpPr>
            <p:nvPr/>
          </p:nvGrpSpPr>
          <p:grpSpPr bwMode="auto">
            <a:xfrm>
              <a:off x="2781284" y="2838425"/>
              <a:ext cx="2214564" cy="1498283"/>
              <a:chOff x="2781284" y="2838425"/>
              <a:chExt cx="2214564" cy="1498283"/>
            </a:xfrm>
          </p:grpSpPr>
          <p:sp>
            <p:nvSpPr>
              <p:cNvPr id="59" name="Oval 58"/>
              <p:cNvSpPr/>
              <p:nvPr/>
            </p:nvSpPr>
            <p:spPr>
              <a:xfrm>
                <a:off x="2781284" y="2838425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2971784" y="2947941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3538523" y="3295535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3381360" y="3162211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157522" y="3071742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4071923" y="3614560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900473" y="3543136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3709973" y="3424097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576749" y="3995484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4424348" y="3843115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4243373" y="3705029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4733911" y="4147854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4919649" y="4290701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72" name="Oval 71"/>
            <p:cNvSpPr/>
            <p:nvPr/>
          </p:nvSpPr>
          <p:spPr>
            <a:xfrm>
              <a:off x="5086336" y="4414502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0490" name="Group 89"/>
          <p:cNvGrpSpPr>
            <a:grpSpLocks/>
          </p:cNvGrpSpPr>
          <p:nvPr/>
        </p:nvGrpSpPr>
        <p:grpSpPr bwMode="auto">
          <a:xfrm>
            <a:off x="3748088" y="3619500"/>
            <a:ext cx="2919412" cy="1574800"/>
            <a:chOff x="2224072" y="2962248"/>
            <a:chExt cx="2919421" cy="1574492"/>
          </a:xfrm>
        </p:grpSpPr>
        <p:sp>
          <p:nvSpPr>
            <p:cNvPr id="75" name="Oval 74"/>
            <p:cNvSpPr/>
            <p:nvPr/>
          </p:nvSpPr>
          <p:spPr>
            <a:xfrm>
              <a:off x="5067293" y="4490712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4848217" y="437643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4672005" y="4243110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4500554" y="4119310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4305290" y="396693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4105265" y="381456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3881427" y="3714576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3676638" y="368124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3" name="Oval 82"/>
            <p:cNvSpPr/>
            <p:nvPr/>
          </p:nvSpPr>
          <p:spPr>
            <a:xfrm>
              <a:off x="3486138" y="3543159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3290875" y="3419359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86087" y="335745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2876536" y="3262227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2666985" y="316223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2224072" y="2962248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2414573" y="3090811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15" name="Group 214"/>
          <p:cNvGrpSpPr>
            <a:grpSpLocks/>
          </p:cNvGrpSpPr>
          <p:nvPr/>
        </p:nvGrpSpPr>
        <p:grpSpPr bwMode="auto">
          <a:xfrm>
            <a:off x="4090989" y="3376614"/>
            <a:ext cx="3436937" cy="1893887"/>
            <a:chOff x="2128194" y="3338514"/>
            <a:chExt cx="3436856" cy="1894074"/>
          </a:xfrm>
        </p:grpSpPr>
        <p:grpSp>
          <p:nvGrpSpPr>
            <p:cNvPr id="20492" name="Group 215"/>
            <p:cNvGrpSpPr>
              <a:grpSpLocks/>
            </p:cNvGrpSpPr>
            <p:nvPr/>
          </p:nvGrpSpPr>
          <p:grpSpPr bwMode="auto">
            <a:xfrm>
              <a:off x="2128194" y="3676651"/>
              <a:ext cx="136296" cy="69993"/>
              <a:chOff x="7417554" y="4294406"/>
              <a:chExt cx="199495" cy="102448"/>
            </a:xfrm>
          </p:grpSpPr>
          <p:cxnSp>
            <p:nvCxnSpPr>
              <p:cNvPr id="322" name="Straight Connector 321"/>
              <p:cNvCxnSpPr/>
              <p:nvPr/>
            </p:nvCxnSpPr>
            <p:spPr>
              <a:xfrm flipV="1">
                <a:off x="7417554" y="4306074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Straight Connector 322"/>
              <p:cNvCxnSpPr/>
              <p:nvPr/>
            </p:nvCxnSpPr>
            <p:spPr>
              <a:xfrm>
                <a:off x="7424524" y="4294454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3" name="Group 216"/>
            <p:cNvGrpSpPr>
              <a:grpSpLocks/>
            </p:cNvGrpSpPr>
            <p:nvPr/>
          </p:nvGrpSpPr>
          <p:grpSpPr bwMode="auto">
            <a:xfrm>
              <a:off x="2475877" y="3862392"/>
              <a:ext cx="136296" cy="69993"/>
              <a:chOff x="7417554" y="4294406"/>
              <a:chExt cx="199495" cy="102448"/>
            </a:xfrm>
          </p:grpSpPr>
          <p:cxnSp>
            <p:nvCxnSpPr>
              <p:cNvPr id="320" name="Straight Connector 319"/>
              <p:cNvCxnSpPr/>
              <p:nvPr/>
            </p:nvCxnSpPr>
            <p:spPr>
              <a:xfrm flipV="1">
                <a:off x="7417512" y="4306096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320"/>
              <p:cNvCxnSpPr/>
              <p:nvPr/>
            </p:nvCxnSpPr>
            <p:spPr>
              <a:xfrm>
                <a:off x="7424483" y="429447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4" name="Group 217"/>
            <p:cNvGrpSpPr>
              <a:grpSpLocks/>
            </p:cNvGrpSpPr>
            <p:nvPr/>
          </p:nvGrpSpPr>
          <p:grpSpPr bwMode="auto">
            <a:xfrm>
              <a:off x="2809271" y="4057659"/>
              <a:ext cx="136296" cy="69993"/>
              <a:chOff x="7417554" y="4294406"/>
              <a:chExt cx="199495" cy="102448"/>
            </a:xfrm>
          </p:grpSpPr>
          <p:cxnSp>
            <p:nvCxnSpPr>
              <p:cNvPr id="318" name="Straight Connector 317"/>
              <p:cNvCxnSpPr/>
              <p:nvPr/>
            </p:nvCxnSpPr>
            <p:spPr>
              <a:xfrm flipV="1">
                <a:off x="7417472" y="4306118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318"/>
              <p:cNvCxnSpPr/>
              <p:nvPr/>
            </p:nvCxnSpPr>
            <p:spPr>
              <a:xfrm>
                <a:off x="7424443" y="429449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5" name="Group 218"/>
            <p:cNvGrpSpPr>
              <a:grpSpLocks/>
            </p:cNvGrpSpPr>
            <p:nvPr/>
          </p:nvGrpSpPr>
          <p:grpSpPr bwMode="auto">
            <a:xfrm>
              <a:off x="3171243" y="4243400"/>
              <a:ext cx="136296" cy="69993"/>
              <a:chOff x="7417554" y="4294406"/>
              <a:chExt cx="199495" cy="102448"/>
            </a:xfrm>
          </p:grpSpPr>
          <p:cxnSp>
            <p:nvCxnSpPr>
              <p:cNvPr id="316" name="Straight Connector 315"/>
              <p:cNvCxnSpPr/>
              <p:nvPr/>
            </p:nvCxnSpPr>
            <p:spPr>
              <a:xfrm flipV="1">
                <a:off x="7417427" y="4306139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Straight Connector 316"/>
              <p:cNvCxnSpPr/>
              <p:nvPr/>
            </p:nvCxnSpPr>
            <p:spPr>
              <a:xfrm>
                <a:off x="7424398" y="4294520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6" name="Group 219"/>
            <p:cNvGrpSpPr>
              <a:grpSpLocks/>
            </p:cNvGrpSpPr>
            <p:nvPr/>
          </p:nvGrpSpPr>
          <p:grpSpPr bwMode="auto">
            <a:xfrm>
              <a:off x="3490348" y="4472008"/>
              <a:ext cx="136296" cy="69993"/>
              <a:chOff x="7417554" y="4294406"/>
              <a:chExt cx="199495" cy="102448"/>
            </a:xfrm>
          </p:grpSpPr>
          <p:cxnSp>
            <p:nvCxnSpPr>
              <p:cNvPr id="314" name="Straight Connector 313"/>
              <p:cNvCxnSpPr/>
              <p:nvPr/>
            </p:nvCxnSpPr>
            <p:spPr>
              <a:xfrm flipV="1">
                <a:off x="7417392" y="4306161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314"/>
              <p:cNvCxnSpPr/>
              <p:nvPr/>
            </p:nvCxnSpPr>
            <p:spPr>
              <a:xfrm>
                <a:off x="7424361" y="4294542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7" name="Group 220"/>
            <p:cNvGrpSpPr>
              <a:grpSpLocks/>
            </p:cNvGrpSpPr>
            <p:nvPr/>
          </p:nvGrpSpPr>
          <p:grpSpPr bwMode="auto">
            <a:xfrm>
              <a:off x="3890424" y="4681564"/>
              <a:ext cx="136296" cy="69993"/>
              <a:chOff x="7417554" y="4294406"/>
              <a:chExt cx="199495" cy="102448"/>
            </a:xfrm>
          </p:grpSpPr>
          <p:cxnSp>
            <p:nvCxnSpPr>
              <p:cNvPr id="312" name="Straight Connector 311"/>
              <p:cNvCxnSpPr/>
              <p:nvPr/>
            </p:nvCxnSpPr>
            <p:spPr>
              <a:xfrm flipV="1">
                <a:off x="7417339" y="4306183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Straight Connector 312"/>
              <p:cNvCxnSpPr/>
              <p:nvPr/>
            </p:nvCxnSpPr>
            <p:spPr>
              <a:xfrm>
                <a:off x="7424309" y="4294564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8" name="Group 221"/>
            <p:cNvGrpSpPr>
              <a:grpSpLocks/>
            </p:cNvGrpSpPr>
            <p:nvPr/>
          </p:nvGrpSpPr>
          <p:grpSpPr bwMode="auto">
            <a:xfrm>
              <a:off x="4247633" y="4924461"/>
              <a:ext cx="136296" cy="69993"/>
              <a:chOff x="7417554" y="4294406"/>
              <a:chExt cx="199495" cy="102448"/>
            </a:xfrm>
          </p:grpSpPr>
          <p:cxnSp>
            <p:nvCxnSpPr>
              <p:cNvPr id="310" name="Straight Connector 309"/>
              <p:cNvCxnSpPr/>
              <p:nvPr/>
            </p:nvCxnSpPr>
            <p:spPr>
              <a:xfrm flipV="1">
                <a:off x="7417295" y="4306205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310"/>
              <p:cNvCxnSpPr/>
              <p:nvPr/>
            </p:nvCxnSpPr>
            <p:spPr>
              <a:xfrm>
                <a:off x="7424266" y="429458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9" name="Group 222"/>
            <p:cNvGrpSpPr>
              <a:grpSpLocks/>
            </p:cNvGrpSpPr>
            <p:nvPr/>
          </p:nvGrpSpPr>
          <p:grpSpPr bwMode="auto">
            <a:xfrm>
              <a:off x="4576264" y="5162595"/>
              <a:ext cx="136296" cy="69993"/>
              <a:chOff x="7417554" y="4294406"/>
              <a:chExt cx="199495" cy="102448"/>
            </a:xfrm>
          </p:grpSpPr>
          <p:cxnSp>
            <p:nvCxnSpPr>
              <p:cNvPr id="308" name="Straight Connector 307"/>
              <p:cNvCxnSpPr/>
              <p:nvPr/>
            </p:nvCxnSpPr>
            <p:spPr>
              <a:xfrm flipV="1">
                <a:off x="7417257" y="4306225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308"/>
              <p:cNvCxnSpPr/>
              <p:nvPr/>
            </p:nvCxnSpPr>
            <p:spPr>
              <a:xfrm>
                <a:off x="7424227" y="429460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0" name="Group 224"/>
            <p:cNvGrpSpPr>
              <a:grpSpLocks/>
            </p:cNvGrpSpPr>
            <p:nvPr/>
          </p:nvGrpSpPr>
          <p:grpSpPr bwMode="auto">
            <a:xfrm>
              <a:off x="2571107" y="3486151"/>
              <a:ext cx="136296" cy="69993"/>
              <a:chOff x="7417554" y="4294406"/>
              <a:chExt cx="199495" cy="102448"/>
            </a:xfrm>
          </p:grpSpPr>
          <p:cxnSp>
            <p:nvCxnSpPr>
              <p:cNvPr id="304" name="Straight Connector 303"/>
              <p:cNvCxnSpPr/>
              <p:nvPr/>
            </p:nvCxnSpPr>
            <p:spPr>
              <a:xfrm flipV="1">
                <a:off x="7417538" y="4306048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/>
              <p:cNvCxnSpPr/>
              <p:nvPr/>
            </p:nvCxnSpPr>
            <p:spPr>
              <a:xfrm>
                <a:off x="7424509" y="429442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1" name="Group 225"/>
            <p:cNvGrpSpPr>
              <a:grpSpLocks/>
            </p:cNvGrpSpPr>
            <p:nvPr/>
          </p:nvGrpSpPr>
          <p:grpSpPr bwMode="auto">
            <a:xfrm>
              <a:off x="2894975" y="3676655"/>
              <a:ext cx="136296" cy="69993"/>
              <a:chOff x="7417554" y="4294406"/>
              <a:chExt cx="199495" cy="102448"/>
            </a:xfrm>
          </p:grpSpPr>
          <p:cxnSp>
            <p:nvCxnSpPr>
              <p:cNvPr id="302" name="Straight Connector 301"/>
              <p:cNvCxnSpPr/>
              <p:nvPr/>
            </p:nvCxnSpPr>
            <p:spPr>
              <a:xfrm flipV="1">
                <a:off x="7417500" y="4306068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302"/>
              <p:cNvCxnSpPr/>
              <p:nvPr/>
            </p:nvCxnSpPr>
            <p:spPr>
              <a:xfrm>
                <a:off x="7424471" y="429444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2" name="Group 226"/>
            <p:cNvGrpSpPr>
              <a:grpSpLocks/>
            </p:cNvGrpSpPr>
            <p:nvPr/>
          </p:nvGrpSpPr>
          <p:grpSpPr bwMode="auto">
            <a:xfrm>
              <a:off x="3204554" y="3876685"/>
              <a:ext cx="136296" cy="69993"/>
              <a:chOff x="7417554" y="4294406"/>
              <a:chExt cx="199495" cy="102448"/>
            </a:xfrm>
          </p:grpSpPr>
          <p:cxnSp>
            <p:nvCxnSpPr>
              <p:cNvPr id="300" name="Straight Connector 299"/>
              <p:cNvCxnSpPr/>
              <p:nvPr/>
            </p:nvCxnSpPr>
            <p:spPr>
              <a:xfrm flipV="1">
                <a:off x="7417466" y="4306090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300"/>
              <p:cNvCxnSpPr/>
              <p:nvPr/>
            </p:nvCxnSpPr>
            <p:spPr>
              <a:xfrm>
                <a:off x="7424436" y="4294470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3" name="Group 227"/>
            <p:cNvGrpSpPr>
              <a:grpSpLocks/>
            </p:cNvGrpSpPr>
            <p:nvPr/>
          </p:nvGrpSpPr>
          <p:grpSpPr bwMode="auto">
            <a:xfrm>
              <a:off x="3590341" y="4110056"/>
              <a:ext cx="136296" cy="69993"/>
              <a:chOff x="7417554" y="4294406"/>
              <a:chExt cx="199495" cy="102448"/>
            </a:xfrm>
          </p:grpSpPr>
          <p:cxnSp>
            <p:nvCxnSpPr>
              <p:cNvPr id="298" name="Straight Connector 297"/>
              <p:cNvCxnSpPr/>
              <p:nvPr/>
            </p:nvCxnSpPr>
            <p:spPr>
              <a:xfrm flipV="1">
                <a:off x="7417416" y="4306111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298"/>
              <p:cNvCxnSpPr/>
              <p:nvPr/>
            </p:nvCxnSpPr>
            <p:spPr>
              <a:xfrm>
                <a:off x="7424388" y="4294492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4" name="Group 228"/>
            <p:cNvGrpSpPr>
              <a:grpSpLocks/>
            </p:cNvGrpSpPr>
            <p:nvPr/>
          </p:nvGrpSpPr>
          <p:grpSpPr bwMode="auto">
            <a:xfrm>
              <a:off x="3938024" y="4295797"/>
              <a:ext cx="136296" cy="69993"/>
              <a:chOff x="7417554" y="4294406"/>
              <a:chExt cx="199495" cy="102448"/>
            </a:xfrm>
          </p:grpSpPr>
          <p:cxnSp>
            <p:nvCxnSpPr>
              <p:cNvPr id="296" name="Straight Connector 295"/>
              <p:cNvCxnSpPr/>
              <p:nvPr/>
            </p:nvCxnSpPr>
            <p:spPr>
              <a:xfrm flipV="1">
                <a:off x="7417374" y="4306134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/>
              <p:cNvCxnSpPr/>
              <p:nvPr/>
            </p:nvCxnSpPr>
            <p:spPr>
              <a:xfrm>
                <a:off x="7424344" y="4294514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5" name="Group 229"/>
            <p:cNvGrpSpPr>
              <a:grpSpLocks/>
            </p:cNvGrpSpPr>
            <p:nvPr/>
          </p:nvGrpSpPr>
          <p:grpSpPr bwMode="auto">
            <a:xfrm>
              <a:off x="4338100" y="4514879"/>
              <a:ext cx="136296" cy="69993"/>
              <a:chOff x="7417554" y="4294406"/>
              <a:chExt cx="199495" cy="102448"/>
            </a:xfrm>
          </p:grpSpPr>
          <p:cxnSp>
            <p:nvCxnSpPr>
              <p:cNvPr id="294" name="Straight Connector 293"/>
              <p:cNvCxnSpPr/>
              <p:nvPr/>
            </p:nvCxnSpPr>
            <p:spPr>
              <a:xfrm flipV="1">
                <a:off x="7417323" y="4306155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/>
              <p:cNvCxnSpPr/>
              <p:nvPr/>
            </p:nvCxnSpPr>
            <p:spPr>
              <a:xfrm>
                <a:off x="7424293" y="429453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6" name="Group 230"/>
            <p:cNvGrpSpPr>
              <a:grpSpLocks/>
            </p:cNvGrpSpPr>
            <p:nvPr/>
          </p:nvGrpSpPr>
          <p:grpSpPr bwMode="auto">
            <a:xfrm>
              <a:off x="4695309" y="4733961"/>
              <a:ext cx="136296" cy="69993"/>
              <a:chOff x="7417554" y="4294406"/>
              <a:chExt cx="199495" cy="102448"/>
            </a:xfrm>
          </p:grpSpPr>
          <p:cxnSp>
            <p:nvCxnSpPr>
              <p:cNvPr id="292" name="Straight Connector 291"/>
              <p:cNvCxnSpPr/>
              <p:nvPr/>
            </p:nvCxnSpPr>
            <p:spPr>
              <a:xfrm flipV="1">
                <a:off x="7417277" y="4306177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>
                <a:off x="7424249" y="4294557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7" name="Group 231"/>
            <p:cNvGrpSpPr>
              <a:grpSpLocks/>
            </p:cNvGrpSpPr>
            <p:nvPr/>
          </p:nvGrpSpPr>
          <p:grpSpPr bwMode="auto">
            <a:xfrm>
              <a:off x="5038229" y="4972095"/>
              <a:ext cx="136296" cy="69993"/>
              <a:chOff x="7417554" y="4294406"/>
              <a:chExt cx="199495" cy="102448"/>
            </a:xfrm>
          </p:grpSpPr>
          <p:cxnSp>
            <p:nvCxnSpPr>
              <p:cNvPr id="290" name="Straight Connector 289"/>
              <p:cNvCxnSpPr/>
              <p:nvPr/>
            </p:nvCxnSpPr>
            <p:spPr>
              <a:xfrm flipV="1">
                <a:off x="7417236" y="4306197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/>
              <p:cNvCxnSpPr/>
              <p:nvPr/>
            </p:nvCxnSpPr>
            <p:spPr>
              <a:xfrm>
                <a:off x="7424208" y="4294577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8" name="Group 233"/>
            <p:cNvGrpSpPr>
              <a:grpSpLocks/>
            </p:cNvGrpSpPr>
            <p:nvPr/>
          </p:nvGrpSpPr>
          <p:grpSpPr bwMode="auto">
            <a:xfrm>
              <a:off x="2966395" y="3338514"/>
              <a:ext cx="136296" cy="69993"/>
              <a:chOff x="7417554" y="4294406"/>
              <a:chExt cx="199495" cy="102448"/>
            </a:xfrm>
          </p:grpSpPr>
          <p:cxnSp>
            <p:nvCxnSpPr>
              <p:cNvPr id="286" name="Straight Connector 285"/>
              <p:cNvCxnSpPr/>
              <p:nvPr/>
            </p:nvCxnSpPr>
            <p:spPr>
              <a:xfrm flipV="1">
                <a:off x="7417523" y="4306024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/>
              <p:cNvCxnSpPr/>
              <p:nvPr/>
            </p:nvCxnSpPr>
            <p:spPr>
              <a:xfrm>
                <a:off x="7424493" y="4294406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09" name="Group 234"/>
            <p:cNvGrpSpPr>
              <a:grpSpLocks/>
            </p:cNvGrpSpPr>
            <p:nvPr/>
          </p:nvGrpSpPr>
          <p:grpSpPr bwMode="auto">
            <a:xfrm>
              <a:off x="3295026" y="3519492"/>
              <a:ext cx="136296" cy="69993"/>
              <a:chOff x="7417554" y="4294406"/>
              <a:chExt cx="199495" cy="102448"/>
            </a:xfrm>
          </p:grpSpPr>
          <p:cxnSp>
            <p:nvCxnSpPr>
              <p:cNvPr id="284" name="Straight Connector 283"/>
              <p:cNvCxnSpPr/>
              <p:nvPr/>
            </p:nvCxnSpPr>
            <p:spPr>
              <a:xfrm flipV="1">
                <a:off x="7417485" y="4306046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/>
              <p:cNvCxnSpPr/>
              <p:nvPr/>
            </p:nvCxnSpPr>
            <p:spPr>
              <a:xfrm>
                <a:off x="7424457" y="429442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10" name="Group 235"/>
            <p:cNvGrpSpPr>
              <a:grpSpLocks/>
            </p:cNvGrpSpPr>
            <p:nvPr/>
          </p:nvGrpSpPr>
          <p:grpSpPr bwMode="auto">
            <a:xfrm>
              <a:off x="3623657" y="3724285"/>
              <a:ext cx="136296" cy="69993"/>
              <a:chOff x="7417554" y="4294406"/>
              <a:chExt cx="199495" cy="102448"/>
            </a:xfrm>
          </p:grpSpPr>
          <p:cxnSp>
            <p:nvCxnSpPr>
              <p:cNvPr id="282" name="Straight Connector 281"/>
              <p:cNvCxnSpPr/>
              <p:nvPr/>
            </p:nvCxnSpPr>
            <p:spPr>
              <a:xfrm flipV="1">
                <a:off x="7417447" y="4306068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/>
              <p:cNvCxnSpPr/>
              <p:nvPr/>
            </p:nvCxnSpPr>
            <p:spPr>
              <a:xfrm>
                <a:off x="7424417" y="429444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11" name="Group 236"/>
            <p:cNvGrpSpPr>
              <a:grpSpLocks/>
            </p:cNvGrpSpPr>
            <p:nvPr/>
          </p:nvGrpSpPr>
          <p:grpSpPr bwMode="auto">
            <a:xfrm>
              <a:off x="3942762" y="3938604"/>
              <a:ext cx="136296" cy="69993"/>
              <a:chOff x="7417554" y="4294406"/>
              <a:chExt cx="199495" cy="102448"/>
            </a:xfrm>
          </p:grpSpPr>
          <p:cxnSp>
            <p:nvCxnSpPr>
              <p:cNvPr id="280" name="Straight Connector 279"/>
              <p:cNvCxnSpPr/>
              <p:nvPr/>
            </p:nvCxnSpPr>
            <p:spPr>
              <a:xfrm flipV="1">
                <a:off x="7417409" y="4306089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/>
              <p:cNvCxnSpPr/>
              <p:nvPr/>
            </p:nvCxnSpPr>
            <p:spPr>
              <a:xfrm>
                <a:off x="7424380" y="4294470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12" name="Group 237"/>
            <p:cNvGrpSpPr>
              <a:grpSpLocks/>
            </p:cNvGrpSpPr>
            <p:nvPr/>
          </p:nvGrpSpPr>
          <p:grpSpPr bwMode="auto">
            <a:xfrm>
              <a:off x="4323786" y="4157686"/>
              <a:ext cx="136296" cy="69993"/>
              <a:chOff x="7417554" y="4294406"/>
              <a:chExt cx="199495" cy="102448"/>
            </a:xfrm>
          </p:grpSpPr>
          <p:cxnSp>
            <p:nvCxnSpPr>
              <p:cNvPr id="278" name="Straight Connector 277"/>
              <p:cNvCxnSpPr/>
              <p:nvPr/>
            </p:nvCxnSpPr>
            <p:spPr>
              <a:xfrm flipV="1">
                <a:off x="7417361" y="4306111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/>
              <p:cNvCxnSpPr/>
              <p:nvPr/>
            </p:nvCxnSpPr>
            <p:spPr>
              <a:xfrm>
                <a:off x="7424332" y="4294492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13" name="Group 238"/>
            <p:cNvGrpSpPr>
              <a:grpSpLocks/>
            </p:cNvGrpSpPr>
            <p:nvPr/>
          </p:nvGrpSpPr>
          <p:grpSpPr bwMode="auto">
            <a:xfrm>
              <a:off x="4704810" y="4362479"/>
              <a:ext cx="136296" cy="69993"/>
              <a:chOff x="7417554" y="4294406"/>
              <a:chExt cx="199495" cy="102448"/>
            </a:xfrm>
          </p:grpSpPr>
          <p:cxnSp>
            <p:nvCxnSpPr>
              <p:cNvPr id="276" name="Straight Connector 275"/>
              <p:cNvCxnSpPr/>
              <p:nvPr/>
            </p:nvCxnSpPr>
            <p:spPr>
              <a:xfrm flipV="1">
                <a:off x="7417312" y="4306133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/>
              <p:cNvCxnSpPr/>
              <p:nvPr/>
            </p:nvCxnSpPr>
            <p:spPr>
              <a:xfrm>
                <a:off x="7424284" y="4294513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14" name="Group 239"/>
            <p:cNvGrpSpPr>
              <a:grpSpLocks/>
            </p:cNvGrpSpPr>
            <p:nvPr/>
          </p:nvGrpSpPr>
          <p:grpSpPr bwMode="auto">
            <a:xfrm>
              <a:off x="5085834" y="4595850"/>
              <a:ext cx="136296" cy="69993"/>
              <a:chOff x="7417554" y="4294406"/>
              <a:chExt cx="199495" cy="102448"/>
            </a:xfrm>
          </p:grpSpPr>
          <p:cxnSp>
            <p:nvCxnSpPr>
              <p:cNvPr id="274" name="Straight Connector 273"/>
              <p:cNvCxnSpPr/>
              <p:nvPr/>
            </p:nvCxnSpPr>
            <p:spPr>
              <a:xfrm flipV="1">
                <a:off x="7417264" y="4306153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/>
              <p:cNvCxnSpPr/>
              <p:nvPr/>
            </p:nvCxnSpPr>
            <p:spPr>
              <a:xfrm>
                <a:off x="7424236" y="429453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15" name="Group 240"/>
            <p:cNvGrpSpPr>
              <a:grpSpLocks/>
            </p:cNvGrpSpPr>
            <p:nvPr/>
          </p:nvGrpSpPr>
          <p:grpSpPr bwMode="auto">
            <a:xfrm>
              <a:off x="5428754" y="4829221"/>
              <a:ext cx="136296" cy="69993"/>
              <a:chOff x="7417554" y="4294406"/>
              <a:chExt cx="199495" cy="102448"/>
            </a:xfrm>
          </p:grpSpPr>
          <p:cxnSp>
            <p:nvCxnSpPr>
              <p:cNvPr id="272" name="Straight Connector 271"/>
              <p:cNvCxnSpPr/>
              <p:nvPr/>
            </p:nvCxnSpPr>
            <p:spPr>
              <a:xfrm flipV="1">
                <a:off x="7417223" y="4306175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>
                <a:off x="7424195" y="429455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4012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3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668588"/>
            <a:ext cx="9144000" cy="418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2" name="Oval 381"/>
          <p:cNvSpPr/>
          <p:nvPr/>
        </p:nvSpPr>
        <p:spPr>
          <a:xfrm>
            <a:off x="6024564" y="4395789"/>
            <a:ext cx="695325" cy="388937"/>
          </a:xfrm>
          <a:prstGeom prst="ellipse">
            <a:avLst/>
          </a:prstGeom>
          <a:solidFill>
            <a:srgbClr val="E6B9B8">
              <a:alpha val="50196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381" name="Group 380"/>
          <p:cNvGrpSpPr>
            <a:grpSpLocks/>
          </p:cNvGrpSpPr>
          <p:nvPr/>
        </p:nvGrpSpPr>
        <p:grpSpPr bwMode="auto">
          <a:xfrm>
            <a:off x="3776663" y="3276601"/>
            <a:ext cx="4043362" cy="2200275"/>
            <a:chOff x="2252663" y="3276600"/>
            <a:chExt cx="4043362" cy="2200275"/>
          </a:xfrm>
        </p:grpSpPr>
        <p:sp>
          <p:nvSpPr>
            <p:cNvPr id="298" name="Freeform 297"/>
            <p:cNvSpPr/>
            <p:nvPr/>
          </p:nvSpPr>
          <p:spPr>
            <a:xfrm>
              <a:off x="2252663" y="3548063"/>
              <a:ext cx="766762" cy="384175"/>
            </a:xfrm>
            <a:custGeom>
              <a:avLst/>
              <a:gdLst>
                <a:gd name="connsiteX0" fmla="*/ 0 w 766762"/>
                <a:gd name="connsiteY0" fmla="*/ 200025 h 383381"/>
                <a:gd name="connsiteX1" fmla="*/ 450056 w 766762"/>
                <a:gd name="connsiteY1" fmla="*/ 0 h 383381"/>
                <a:gd name="connsiteX2" fmla="*/ 766762 w 766762"/>
                <a:gd name="connsiteY2" fmla="*/ 195262 h 383381"/>
                <a:gd name="connsiteX3" fmla="*/ 350043 w 766762"/>
                <a:gd name="connsiteY3" fmla="*/ 383381 h 383381"/>
                <a:gd name="connsiteX4" fmla="*/ 0 w 766762"/>
                <a:gd name="connsiteY4" fmla="*/ 200025 h 3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762" h="383381">
                  <a:moveTo>
                    <a:pt x="0" y="200025"/>
                  </a:moveTo>
                  <a:lnTo>
                    <a:pt x="450056" y="0"/>
                  </a:lnTo>
                  <a:lnTo>
                    <a:pt x="766762" y="195262"/>
                  </a:lnTo>
                  <a:lnTo>
                    <a:pt x="350043" y="383381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3109913" y="3281363"/>
              <a:ext cx="715962" cy="307975"/>
            </a:xfrm>
            <a:custGeom>
              <a:avLst/>
              <a:gdLst>
                <a:gd name="connsiteX0" fmla="*/ 0 w 716756"/>
                <a:gd name="connsiteY0" fmla="*/ 116681 h 307181"/>
                <a:gd name="connsiteX1" fmla="*/ 307181 w 716756"/>
                <a:gd name="connsiteY1" fmla="*/ 307181 h 307181"/>
                <a:gd name="connsiteX2" fmla="*/ 716756 w 716756"/>
                <a:gd name="connsiteY2" fmla="*/ 161925 h 307181"/>
                <a:gd name="connsiteX3" fmla="*/ 435768 w 716756"/>
                <a:gd name="connsiteY3" fmla="*/ 0 h 307181"/>
                <a:gd name="connsiteX4" fmla="*/ 0 w 716756"/>
                <a:gd name="connsiteY4" fmla="*/ 116681 h 30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756" h="307181">
                  <a:moveTo>
                    <a:pt x="0" y="116681"/>
                  </a:moveTo>
                  <a:lnTo>
                    <a:pt x="307181" y="307181"/>
                  </a:lnTo>
                  <a:lnTo>
                    <a:pt x="716756" y="161925"/>
                  </a:lnTo>
                  <a:lnTo>
                    <a:pt x="435768" y="0"/>
                  </a:lnTo>
                  <a:lnTo>
                    <a:pt x="0" y="116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3014663" y="3586163"/>
              <a:ext cx="735012" cy="357187"/>
            </a:xfrm>
            <a:custGeom>
              <a:avLst/>
              <a:gdLst>
                <a:gd name="connsiteX0" fmla="*/ 0 w 735806"/>
                <a:gd name="connsiteY0" fmla="*/ 154781 h 357187"/>
                <a:gd name="connsiteX1" fmla="*/ 297656 w 735806"/>
                <a:gd name="connsiteY1" fmla="*/ 338137 h 357187"/>
                <a:gd name="connsiteX2" fmla="*/ 314325 w 735806"/>
                <a:gd name="connsiteY2" fmla="*/ 357187 h 357187"/>
                <a:gd name="connsiteX3" fmla="*/ 735806 w 735806"/>
                <a:gd name="connsiteY3" fmla="*/ 207168 h 357187"/>
                <a:gd name="connsiteX4" fmla="*/ 409575 w 735806"/>
                <a:gd name="connsiteY4" fmla="*/ 0 h 357187"/>
                <a:gd name="connsiteX5" fmla="*/ 0 w 735806"/>
                <a:gd name="connsiteY5" fmla="*/ 154781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5806" h="357187">
                  <a:moveTo>
                    <a:pt x="0" y="154781"/>
                  </a:moveTo>
                  <a:lnTo>
                    <a:pt x="297656" y="338137"/>
                  </a:lnTo>
                  <a:lnTo>
                    <a:pt x="314325" y="357187"/>
                  </a:lnTo>
                  <a:lnTo>
                    <a:pt x="735806" y="207168"/>
                  </a:lnTo>
                  <a:lnTo>
                    <a:pt x="409575" y="0"/>
                  </a:lnTo>
                  <a:lnTo>
                    <a:pt x="0" y="15478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3749675" y="3649663"/>
              <a:ext cx="812800" cy="352425"/>
            </a:xfrm>
            <a:custGeom>
              <a:avLst/>
              <a:gdLst>
                <a:gd name="connsiteX0" fmla="*/ 0 w 812006"/>
                <a:gd name="connsiteY0" fmla="*/ 140494 h 352425"/>
                <a:gd name="connsiteX1" fmla="*/ 404812 w 812006"/>
                <a:gd name="connsiteY1" fmla="*/ 0 h 352425"/>
                <a:gd name="connsiteX2" fmla="*/ 490537 w 812006"/>
                <a:gd name="connsiteY2" fmla="*/ 40482 h 352425"/>
                <a:gd name="connsiteX3" fmla="*/ 583406 w 812006"/>
                <a:gd name="connsiteY3" fmla="*/ 61913 h 352425"/>
                <a:gd name="connsiteX4" fmla="*/ 695325 w 812006"/>
                <a:gd name="connsiteY4" fmla="*/ 126207 h 352425"/>
                <a:gd name="connsiteX5" fmla="*/ 812006 w 812006"/>
                <a:gd name="connsiteY5" fmla="*/ 214313 h 352425"/>
                <a:gd name="connsiteX6" fmla="*/ 319087 w 812006"/>
                <a:gd name="connsiteY6" fmla="*/ 352425 h 352425"/>
                <a:gd name="connsiteX7" fmla="*/ 0 w 812006"/>
                <a:gd name="connsiteY7" fmla="*/ 140494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352425">
                  <a:moveTo>
                    <a:pt x="0" y="140494"/>
                  </a:moveTo>
                  <a:lnTo>
                    <a:pt x="404812" y="0"/>
                  </a:lnTo>
                  <a:lnTo>
                    <a:pt x="490537" y="40482"/>
                  </a:lnTo>
                  <a:lnTo>
                    <a:pt x="583406" y="61913"/>
                  </a:lnTo>
                  <a:lnTo>
                    <a:pt x="695325" y="126207"/>
                  </a:lnTo>
                  <a:lnTo>
                    <a:pt x="812006" y="214313"/>
                  </a:lnTo>
                  <a:lnTo>
                    <a:pt x="319087" y="352425"/>
                  </a:lnTo>
                  <a:lnTo>
                    <a:pt x="0" y="14049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2943225" y="3941763"/>
              <a:ext cx="768350" cy="358775"/>
            </a:xfrm>
            <a:custGeom>
              <a:avLst/>
              <a:gdLst>
                <a:gd name="connsiteX0" fmla="*/ 0 w 769144"/>
                <a:gd name="connsiteY0" fmla="*/ 195262 h 359569"/>
                <a:gd name="connsiteX1" fmla="*/ 150019 w 769144"/>
                <a:gd name="connsiteY1" fmla="*/ 111919 h 359569"/>
                <a:gd name="connsiteX2" fmla="*/ 321469 w 769144"/>
                <a:gd name="connsiteY2" fmla="*/ 28575 h 359569"/>
                <a:gd name="connsiteX3" fmla="*/ 397669 w 769144"/>
                <a:gd name="connsiteY3" fmla="*/ 0 h 359569"/>
                <a:gd name="connsiteX4" fmla="*/ 461963 w 769144"/>
                <a:gd name="connsiteY4" fmla="*/ 59531 h 359569"/>
                <a:gd name="connsiteX5" fmla="*/ 642938 w 769144"/>
                <a:gd name="connsiteY5" fmla="*/ 171450 h 359569"/>
                <a:gd name="connsiteX6" fmla="*/ 769144 w 769144"/>
                <a:gd name="connsiteY6" fmla="*/ 235744 h 359569"/>
                <a:gd name="connsiteX7" fmla="*/ 616744 w 769144"/>
                <a:gd name="connsiteY7" fmla="*/ 283369 h 359569"/>
                <a:gd name="connsiteX8" fmla="*/ 366713 w 769144"/>
                <a:gd name="connsiteY8" fmla="*/ 359569 h 359569"/>
                <a:gd name="connsiteX9" fmla="*/ 300038 w 769144"/>
                <a:gd name="connsiteY9" fmla="*/ 319087 h 359569"/>
                <a:gd name="connsiteX10" fmla="*/ 190500 w 769144"/>
                <a:gd name="connsiteY10" fmla="*/ 269081 h 359569"/>
                <a:gd name="connsiteX11" fmla="*/ 0 w 769144"/>
                <a:gd name="connsiteY11" fmla="*/ 195262 h 35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69144" h="359569">
                  <a:moveTo>
                    <a:pt x="0" y="195262"/>
                  </a:moveTo>
                  <a:lnTo>
                    <a:pt x="150019" y="111919"/>
                  </a:lnTo>
                  <a:lnTo>
                    <a:pt x="321469" y="28575"/>
                  </a:lnTo>
                  <a:lnTo>
                    <a:pt x="397669" y="0"/>
                  </a:lnTo>
                  <a:lnTo>
                    <a:pt x="461963" y="59531"/>
                  </a:lnTo>
                  <a:lnTo>
                    <a:pt x="642938" y="171450"/>
                  </a:lnTo>
                  <a:lnTo>
                    <a:pt x="769144" y="235744"/>
                  </a:lnTo>
                  <a:lnTo>
                    <a:pt x="616744" y="283369"/>
                  </a:lnTo>
                  <a:lnTo>
                    <a:pt x="366713" y="359569"/>
                  </a:lnTo>
                  <a:lnTo>
                    <a:pt x="300038" y="319087"/>
                  </a:lnTo>
                  <a:lnTo>
                    <a:pt x="190500" y="269081"/>
                  </a:lnTo>
                  <a:lnTo>
                    <a:pt x="0" y="19526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2706688" y="3398838"/>
              <a:ext cx="717550" cy="346075"/>
            </a:xfrm>
            <a:custGeom>
              <a:avLst/>
              <a:gdLst>
                <a:gd name="connsiteX0" fmla="*/ 0 w 716757"/>
                <a:gd name="connsiteY0" fmla="*/ 147637 h 347662"/>
                <a:gd name="connsiteX1" fmla="*/ 309563 w 716757"/>
                <a:gd name="connsiteY1" fmla="*/ 347662 h 347662"/>
                <a:gd name="connsiteX2" fmla="*/ 716757 w 716757"/>
                <a:gd name="connsiteY2" fmla="*/ 190500 h 347662"/>
                <a:gd name="connsiteX3" fmla="*/ 392907 w 716757"/>
                <a:gd name="connsiteY3" fmla="*/ 0 h 347662"/>
                <a:gd name="connsiteX4" fmla="*/ 0 w 716757"/>
                <a:gd name="connsiteY4" fmla="*/ 147637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6757" h="347662">
                  <a:moveTo>
                    <a:pt x="0" y="147637"/>
                  </a:moveTo>
                  <a:lnTo>
                    <a:pt x="309563" y="347662"/>
                  </a:lnTo>
                  <a:lnTo>
                    <a:pt x="716757" y="190500"/>
                  </a:lnTo>
                  <a:lnTo>
                    <a:pt x="392907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3419475" y="3436938"/>
              <a:ext cx="749300" cy="358775"/>
            </a:xfrm>
            <a:custGeom>
              <a:avLst/>
              <a:gdLst>
                <a:gd name="connsiteX0" fmla="*/ 0 w 750094"/>
                <a:gd name="connsiteY0" fmla="*/ 150019 h 359569"/>
                <a:gd name="connsiteX1" fmla="*/ 330994 w 750094"/>
                <a:gd name="connsiteY1" fmla="*/ 359569 h 359569"/>
                <a:gd name="connsiteX2" fmla="*/ 750094 w 750094"/>
                <a:gd name="connsiteY2" fmla="*/ 216694 h 359569"/>
                <a:gd name="connsiteX3" fmla="*/ 400050 w 750094"/>
                <a:gd name="connsiteY3" fmla="*/ 0 h 359569"/>
                <a:gd name="connsiteX4" fmla="*/ 0 w 750094"/>
                <a:gd name="connsiteY4" fmla="*/ 150019 h 35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0094" h="359569">
                  <a:moveTo>
                    <a:pt x="0" y="150019"/>
                  </a:moveTo>
                  <a:lnTo>
                    <a:pt x="330994" y="359569"/>
                  </a:lnTo>
                  <a:lnTo>
                    <a:pt x="750094" y="216694"/>
                  </a:lnTo>
                  <a:lnTo>
                    <a:pt x="400050" y="0"/>
                  </a:lnTo>
                  <a:lnTo>
                    <a:pt x="0" y="1500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2597150" y="3735388"/>
              <a:ext cx="733425" cy="396875"/>
            </a:xfrm>
            <a:custGeom>
              <a:avLst/>
              <a:gdLst>
                <a:gd name="connsiteX0" fmla="*/ 0 w 733425"/>
                <a:gd name="connsiteY0" fmla="*/ 202407 h 395288"/>
                <a:gd name="connsiteX1" fmla="*/ 416719 w 733425"/>
                <a:gd name="connsiteY1" fmla="*/ 0 h 395288"/>
                <a:gd name="connsiteX2" fmla="*/ 733425 w 733425"/>
                <a:gd name="connsiteY2" fmla="*/ 207169 h 395288"/>
                <a:gd name="connsiteX3" fmla="*/ 464344 w 733425"/>
                <a:gd name="connsiteY3" fmla="*/ 326232 h 395288"/>
                <a:gd name="connsiteX4" fmla="*/ 354806 w 733425"/>
                <a:gd name="connsiteY4" fmla="*/ 395288 h 395288"/>
                <a:gd name="connsiteX5" fmla="*/ 180975 w 733425"/>
                <a:gd name="connsiteY5" fmla="*/ 295275 h 395288"/>
                <a:gd name="connsiteX6" fmla="*/ 0 w 733425"/>
                <a:gd name="connsiteY6" fmla="*/ 202407 h 39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425" h="395288">
                  <a:moveTo>
                    <a:pt x="0" y="202407"/>
                  </a:moveTo>
                  <a:lnTo>
                    <a:pt x="416719" y="0"/>
                  </a:lnTo>
                  <a:lnTo>
                    <a:pt x="733425" y="207169"/>
                  </a:lnTo>
                  <a:lnTo>
                    <a:pt x="464344" y="326232"/>
                  </a:lnTo>
                  <a:lnTo>
                    <a:pt x="354806" y="395288"/>
                  </a:lnTo>
                  <a:lnTo>
                    <a:pt x="180975" y="295275"/>
                  </a:lnTo>
                  <a:lnTo>
                    <a:pt x="0" y="20240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4465638" y="4427538"/>
              <a:ext cx="763587" cy="382587"/>
            </a:xfrm>
            <a:custGeom>
              <a:avLst/>
              <a:gdLst>
                <a:gd name="connsiteX0" fmla="*/ 0 w 764381"/>
                <a:gd name="connsiteY0" fmla="*/ 157162 h 383381"/>
                <a:gd name="connsiteX1" fmla="*/ 371475 w 764381"/>
                <a:gd name="connsiteY1" fmla="*/ 383381 h 383381"/>
                <a:gd name="connsiteX2" fmla="*/ 764381 w 764381"/>
                <a:gd name="connsiteY2" fmla="*/ 230981 h 383381"/>
                <a:gd name="connsiteX3" fmla="*/ 371475 w 764381"/>
                <a:gd name="connsiteY3" fmla="*/ 0 h 383381"/>
                <a:gd name="connsiteX4" fmla="*/ 0 w 764381"/>
                <a:gd name="connsiteY4" fmla="*/ 157162 h 3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4381" h="383381">
                  <a:moveTo>
                    <a:pt x="0" y="157162"/>
                  </a:moveTo>
                  <a:lnTo>
                    <a:pt x="371475" y="383381"/>
                  </a:lnTo>
                  <a:lnTo>
                    <a:pt x="764381" y="230981"/>
                  </a:lnTo>
                  <a:lnTo>
                    <a:pt x="371475" y="0"/>
                  </a:lnTo>
                  <a:lnTo>
                    <a:pt x="0" y="15716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3328988" y="3792538"/>
              <a:ext cx="749300" cy="388937"/>
            </a:xfrm>
            <a:custGeom>
              <a:avLst/>
              <a:gdLst>
                <a:gd name="connsiteX0" fmla="*/ 0 w 750093"/>
                <a:gd name="connsiteY0" fmla="*/ 147638 h 388144"/>
                <a:gd name="connsiteX1" fmla="*/ 161925 w 750093"/>
                <a:gd name="connsiteY1" fmla="*/ 261938 h 388144"/>
                <a:gd name="connsiteX2" fmla="*/ 376237 w 750093"/>
                <a:gd name="connsiteY2" fmla="*/ 388144 h 388144"/>
                <a:gd name="connsiteX3" fmla="*/ 557212 w 750093"/>
                <a:gd name="connsiteY3" fmla="*/ 302419 h 388144"/>
                <a:gd name="connsiteX4" fmla="*/ 750093 w 750093"/>
                <a:gd name="connsiteY4" fmla="*/ 209550 h 388144"/>
                <a:gd name="connsiteX5" fmla="*/ 419100 w 750093"/>
                <a:gd name="connsiteY5" fmla="*/ 0 h 388144"/>
                <a:gd name="connsiteX6" fmla="*/ 0 w 750093"/>
                <a:gd name="connsiteY6" fmla="*/ 147638 h 38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0093" h="388144">
                  <a:moveTo>
                    <a:pt x="0" y="147638"/>
                  </a:moveTo>
                  <a:lnTo>
                    <a:pt x="161925" y="261938"/>
                  </a:lnTo>
                  <a:lnTo>
                    <a:pt x="376237" y="388144"/>
                  </a:lnTo>
                  <a:lnTo>
                    <a:pt x="557212" y="302419"/>
                  </a:lnTo>
                  <a:lnTo>
                    <a:pt x="750093" y="209550"/>
                  </a:lnTo>
                  <a:lnTo>
                    <a:pt x="419100" y="0"/>
                  </a:lnTo>
                  <a:lnTo>
                    <a:pt x="0" y="14763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4724400" y="5043488"/>
              <a:ext cx="776288" cy="433387"/>
            </a:xfrm>
            <a:custGeom>
              <a:avLst/>
              <a:gdLst>
                <a:gd name="connsiteX0" fmla="*/ 0 w 776288"/>
                <a:gd name="connsiteY0" fmla="*/ 192881 h 433387"/>
                <a:gd name="connsiteX1" fmla="*/ 364331 w 776288"/>
                <a:gd name="connsiteY1" fmla="*/ 433387 h 433387"/>
                <a:gd name="connsiteX2" fmla="*/ 776288 w 776288"/>
                <a:gd name="connsiteY2" fmla="*/ 242887 h 433387"/>
                <a:gd name="connsiteX3" fmla="*/ 447675 w 776288"/>
                <a:gd name="connsiteY3" fmla="*/ 0 h 433387"/>
                <a:gd name="connsiteX4" fmla="*/ 0 w 776288"/>
                <a:gd name="connsiteY4" fmla="*/ 192881 h 433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288" h="433387">
                  <a:moveTo>
                    <a:pt x="0" y="192881"/>
                  </a:moveTo>
                  <a:lnTo>
                    <a:pt x="364331" y="433387"/>
                  </a:lnTo>
                  <a:lnTo>
                    <a:pt x="776288" y="242887"/>
                  </a:lnTo>
                  <a:lnTo>
                    <a:pt x="447675" y="0"/>
                  </a:lnTo>
                  <a:lnTo>
                    <a:pt x="0" y="19288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5572125" y="4745038"/>
              <a:ext cx="722313" cy="379412"/>
            </a:xfrm>
            <a:custGeom>
              <a:avLst/>
              <a:gdLst>
                <a:gd name="connsiteX0" fmla="*/ 0 w 721519"/>
                <a:gd name="connsiteY0" fmla="*/ 147638 h 378619"/>
                <a:gd name="connsiteX1" fmla="*/ 295275 w 721519"/>
                <a:gd name="connsiteY1" fmla="*/ 378619 h 378619"/>
                <a:gd name="connsiteX2" fmla="*/ 721519 w 721519"/>
                <a:gd name="connsiteY2" fmla="*/ 223838 h 378619"/>
                <a:gd name="connsiteX3" fmla="*/ 383381 w 721519"/>
                <a:gd name="connsiteY3" fmla="*/ 0 h 378619"/>
                <a:gd name="connsiteX4" fmla="*/ 0 w 721519"/>
                <a:gd name="connsiteY4" fmla="*/ 147638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519" h="378619">
                  <a:moveTo>
                    <a:pt x="0" y="147638"/>
                  </a:moveTo>
                  <a:lnTo>
                    <a:pt x="295275" y="378619"/>
                  </a:lnTo>
                  <a:lnTo>
                    <a:pt x="721519" y="223838"/>
                  </a:lnTo>
                  <a:lnTo>
                    <a:pt x="383381" y="0"/>
                  </a:lnTo>
                  <a:lnTo>
                    <a:pt x="0" y="14763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4837113" y="4665663"/>
              <a:ext cx="742950" cy="377825"/>
            </a:xfrm>
            <a:custGeom>
              <a:avLst/>
              <a:gdLst>
                <a:gd name="connsiteX0" fmla="*/ 0 w 742950"/>
                <a:gd name="connsiteY0" fmla="*/ 145256 h 378619"/>
                <a:gd name="connsiteX1" fmla="*/ 335756 w 742950"/>
                <a:gd name="connsiteY1" fmla="*/ 378619 h 378619"/>
                <a:gd name="connsiteX2" fmla="*/ 742950 w 742950"/>
                <a:gd name="connsiteY2" fmla="*/ 233362 h 378619"/>
                <a:gd name="connsiteX3" fmla="*/ 390525 w 742950"/>
                <a:gd name="connsiteY3" fmla="*/ 0 h 378619"/>
                <a:gd name="connsiteX4" fmla="*/ 0 w 742950"/>
                <a:gd name="connsiteY4" fmla="*/ 145256 h 37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950" h="378619">
                  <a:moveTo>
                    <a:pt x="0" y="145256"/>
                  </a:moveTo>
                  <a:lnTo>
                    <a:pt x="335756" y="378619"/>
                  </a:lnTo>
                  <a:lnTo>
                    <a:pt x="742950" y="233362"/>
                  </a:lnTo>
                  <a:lnTo>
                    <a:pt x="390525" y="0"/>
                  </a:lnTo>
                  <a:lnTo>
                    <a:pt x="0" y="14525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4462463" y="4068763"/>
              <a:ext cx="819150" cy="361950"/>
            </a:xfrm>
            <a:custGeom>
              <a:avLst/>
              <a:gdLst>
                <a:gd name="connsiteX0" fmla="*/ 0 w 819150"/>
                <a:gd name="connsiteY0" fmla="*/ 157163 h 361950"/>
                <a:gd name="connsiteX1" fmla="*/ 378618 w 819150"/>
                <a:gd name="connsiteY1" fmla="*/ 361950 h 361950"/>
                <a:gd name="connsiteX2" fmla="*/ 819150 w 819150"/>
                <a:gd name="connsiteY2" fmla="*/ 200025 h 361950"/>
                <a:gd name="connsiteX3" fmla="*/ 452437 w 819150"/>
                <a:gd name="connsiteY3" fmla="*/ 0 h 361950"/>
                <a:gd name="connsiteX4" fmla="*/ 0 w 819150"/>
                <a:gd name="connsiteY4" fmla="*/ 157163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150" h="361950">
                  <a:moveTo>
                    <a:pt x="0" y="157163"/>
                  </a:moveTo>
                  <a:lnTo>
                    <a:pt x="378618" y="361950"/>
                  </a:lnTo>
                  <a:lnTo>
                    <a:pt x="819150" y="200025"/>
                  </a:lnTo>
                  <a:lnTo>
                    <a:pt x="452437" y="0"/>
                  </a:lnTo>
                  <a:lnTo>
                    <a:pt x="0" y="1571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3709988" y="4002088"/>
              <a:ext cx="755650" cy="358775"/>
            </a:xfrm>
            <a:custGeom>
              <a:avLst/>
              <a:gdLst>
                <a:gd name="connsiteX0" fmla="*/ 0 w 754856"/>
                <a:gd name="connsiteY0" fmla="*/ 176213 h 357188"/>
                <a:gd name="connsiteX1" fmla="*/ 185737 w 754856"/>
                <a:gd name="connsiteY1" fmla="*/ 285750 h 357188"/>
                <a:gd name="connsiteX2" fmla="*/ 250031 w 754856"/>
                <a:gd name="connsiteY2" fmla="*/ 316707 h 357188"/>
                <a:gd name="connsiteX3" fmla="*/ 373856 w 754856"/>
                <a:gd name="connsiteY3" fmla="*/ 357188 h 357188"/>
                <a:gd name="connsiteX4" fmla="*/ 754856 w 754856"/>
                <a:gd name="connsiteY4" fmla="*/ 221457 h 357188"/>
                <a:gd name="connsiteX5" fmla="*/ 554831 w 754856"/>
                <a:gd name="connsiteY5" fmla="*/ 126207 h 357188"/>
                <a:gd name="connsiteX6" fmla="*/ 371475 w 754856"/>
                <a:gd name="connsiteY6" fmla="*/ 0 h 357188"/>
                <a:gd name="connsiteX7" fmla="*/ 233362 w 754856"/>
                <a:gd name="connsiteY7" fmla="*/ 59532 h 357188"/>
                <a:gd name="connsiteX8" fmla="*/ 92868 w 754856"/>
                <a:gd name="connsiteY8" fmla="*/ 130969 h 357188"/>
                <a:gd name="connsiteX9" fmla="*/ 0 w 754856"/>
                <a:gd name="connsiteY9" fmla="*/ 176213 h 357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856" h="357188">
                  <a:moveTo>
                    <a:pt x="0" y="176213"/>
                  </a:moveTo>
                  <a:lnTo>
                    <a:pt x="185737" y="285750"/>
                  </a:lnTo>
                  <a:lnTo>
                    <a:pt x="250031" y="316707"/>
                  </a:lnTo>
                  <a:lnTo>
                    <a:pt x="373856" y="357188"/>
                  </a:lnTo>
                  <a:lnTo>
                    <a:pt x="754856" y="221457"/>
                  </a:lnTo>
                  <a:lnTo>
                    <a:pt x="554831" y="126207"/>
                  </a:lnTo>
                  <a:lnTo>
                    <a:pt x="371475" y="0"/>
                  </a:lnTo>
                  <a:lnTo>
                    <a:pt x="233362" y="59532"/>
                  </a:lnTo>
                  <a:lnTo>
                    <a:pt x="92868" y="130969"/>
                  </a:lnTo>
                  <a:lnTo>
                    <a:pt x="0" y="17621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4386263" y="4808538"/>
              <a:ext cx="784225" cy="428625"/>
            </a:xfrm>
            <a:custGeom>
              <a:avLst/>
              <a:gdLst>
                <a:gd name="connsiteX0" fmla="*/ 0 w 783431"/>
                <a:gd name="connsiteY0" fmla="*/ 192881 h 428625"/>
                <a:gd name="connsiteX1" fmla="*/ 335756 w 783431"/>
                <a:gd name="connsiteY1" fmla="*/ 428625 h 428625"/>
                <a:gd name="connsiteX2" fmla="*/ 783431 w 783431"/>
                <a:gd name="connsiteY2" fmla="*/ 235744 h 428625"/>
                <a:gd name="connsiteX3" fmla="*/ 442912 w 783431"/>
                <a:gd name="connsiteY3" fmla="*/ 0 h 428625"/>
                <a:gd name="connsiteX4" fmla="*/ 0 w 783431"/>
                <a:gd name="connsiteY4" fmla="*/ 192881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431" h="428625">
                  <a:moveTo>
                    <a:pt x="0" y="192881"/>
                  </a:moveTo>
                  <a:lnTo>
                    <a:pt x="335756" y="428625"/>
                  </a:lnTo>
                  <a:lnTo>
                    <a:pt x="783431" y="235744"/>
                  </a:lnTo>
                  <a:lnTo>
                    <a:pt x="442912" y="0"/>
                  </a:lnTo>
                  <a:lnTo>
                    <a:pt x="0" y="19288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4081463" y="4229100"/>
              <a:ext cx="758825" cy="350838"/>
            </a:xfrm>
            <a:custGeom>
              <a:avLst/>
              <a:gdLst>
                <a:gd name="connsiteX0" fmla="*/ 0 w 759618"/>
                <a:gd name="connsiteY0" fmla="*/ 130969 h 350044"/>
                <a:gd name="connsiteX1" fmla="*/ 385762 w 759618"/>
                <a:gd name="connsiteY1" fmla="*/ 350044 h 350044"/>
                <a:gd name="connsiteX2" fmla="*/ 759618 w 759618"/>
                <a:gd name="connsiteY2" fmla="*/ 197644 h 350044"/>
                <a:gd name="connsiteX3" fmla="*/ 371475 w 759618"/>
                <a:gd name="connsiteY3" fmla="*/ 0 h 350044"/>
                <a:gd name="connsiteX4" fmla="*/ 0 w 759618"/>
                <a:gd name="connsiteY4" fmla="*/ 130969 h 35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618" h="350044">
                  <a:moveTo>
                    <a:pt x="0" y="130969"/>
                  </a:moveTo>
                  <a:lnTo>
                    <a:pt x="385762" y="350044"/>
                  </a:lnTo>
                  <a:lnTo>
                    <a:pt x="759618" y="197644"/>
                  </a:lnTo>
                  <a:lnTo>
                    <a:pt x="371475" y="0"/>
                  </a:lnTo>
                  <a:lnTo>
                    <a:pt x="0" y="1309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4830763" y="4271963"/>
              <a:ext cx="788987" cy="390525"/>
            </a:xfrm>
            <a:custGeom>
              <a:avLst/>
              <a:gdLst>
                <a:gd name="connsiteX0" fmla="*/ 0 w 788194"/>
                <a:gd name="connsiteY0" fmla="*/ 150018 h 390525"/>
                <a:gd name="connsiteX1" fmla="*/ 447675 w 788194"/>
                <a:gd name="connsiteY1" fmla="*/ 0 h 390525"/>
                <a:gd name="connsiteX2" fmla="*/ 788194 w 788194"/>
                <a:gd name="connsiteY2" fmla="*/ 240506 h 390525"/>
                <a:gd name="connsiteX3" fmla="*/ 388144 w 788194"/>
                <a:gd name="connsiteY3" fmla="*/ 390525 h 390525"/>
                <a:gd name="connsiteX4" fmla="*/ 0 w 788194"/>
                <a:gd name="connsiteY4" fmla="*/ 150018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194" h="390525">
                  <a:moveTo>
                    <a:pt x="0" y="150018"/>
                  </a:moveTo>
                  <a:lnTo>
                    <a:pt x="447675" y="0"/>
                  </a:lnTo>
                  <a:lnTo>
                    <a:pt x="788194" y="240506"/>
                  </a:lnTo>
                  <a:lnTo>
                    <a:pt x="388144" y="390525"/>
                  </a:lnTo>
                  <a:lnTo>
                    <a:pt x="0" y="15001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5221288" y="4513263"/>
              <a:ext cx="736600" cy="382587"/>
            </a:xfrm>
            <a:custGeom>
              <a:avLst/>
              <a:gdLst>
                <a:gd name="connsiteX0" fmla="*/ 340519 w 735807"/>
                <a:gd name="connsiteY0" fmla="*/ 383381 h 383381"/>
                <a:gd name="connsiteX1" fmla="*/ 735807 w 735807"/>
                <a:gd name="connsiteY1" fmla="*/ 235744 h 383381"/>
                <a:gd name="connsiteX2" fmla="*/ 392907 w 735807"/>
                <a:gd name="connsiteY2" fmla="*/ 0 h 383381"/>
                <a:gd name="connsiteX3" fmla="*/ 0 w 735807"/>
                <a:gd name="connsiteY3" fmla="*/ 147637 h 383381"/>
                <a:gd name="connsiteX4" fmla="*/ 340519 w 735807"/>
                <a:gd name="connsiteY4" fmla="*/ 383381 h 3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5807" h="383381">
                  <a:moveTo>
                    <a:pt x="340519" y="383381"/>
                  </a:moveTo>
                  <a:lnTo>
                    <a:pt x="735807" y="235744"/>
                  </a:lnTo>
                  <a:lnTo>
                    <a:pt x="392907" y="0"/>
                  </a:lnTo>
                  <a:lnTo>
                    <a:pt x="0" y="147637"/>
                  </a:lnTo>
                  <a:lnTo>
                    <a:pt x="340519" y="38338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5164138" y="4895850"/>
              <a:ext cx="711200" cy="385763"/>
            </a:xfrm>
            <a:custGeom>
              <a:avLst/>
              <a:gdLst>
                <a:gd name="connsiteX0" fmla="*/ 0 w 709613"/>
                <a:gd name="connsiteY0" fmla="*/ 147638 h 385763"/>
                <a:gd name="connsiteX1" fmla="*/ 411957 w 709613"/>
                <a:gd name="connsiteY1" fmla="*/ 0 h 385763"/>
                <a:gd name="connsiteX2" fmla="*/ 709613 w 709613"/>
                <a:gd name="connsiteY2" fmla="*/ 228600 h 385763"/>
                <a:gd name="connsiteX3" fmla="*/ 330994 w 709613"/>
                <a:gd name="connsiteY3" fmla="*/ 385763 h 385763"/>
                <a:gd name="connsiteX4" fmla="*/ 0 w 709613"/>
                <a:gd name="connsiteY4" fmla="*/ 147638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9613" h="385763">
                  <a:moveTo>
                    <a:pt x="0" y="147638"/>
                  </a:moveTo>
                  <a:lnTo>
                    <a:pt x="411957" y="0"/>
                  </a:lnTo>
                  <a:lnTo>
                    <a:pt x="709613" y="228600"/>
                  </a:lnTo>
                  <a:lnTo>
                    <a:pt x="330994" y="385763"/>
                  </a:lnTo>
                  <a:lnTo>
                    <a:pt x="0" y="14763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4078288" y="3859213"/>
              <a:ext cx="841375" cy="369887"/>
            </a:xfrm>
            <a:custGeom>
              <a:avLst/>
              <a:gdLst>
                <a:gd name="connsiteX0" fmla="*/ 0 w 840582"/>
                <a:gd name="connsiteY0" fmla="*/ 142875 h 369094"/>
                <a:gd name="connsiteX1" fmla="*/ 373857 w 840582"/>
                <a:gd name="connsiteY1" fmla="*/ 369094 h 369094"/>
                <a:gd name="connsiteX2" fmla="*/ 840582 w 840582"/>
                <a:gd name="connsiteY2" fmla="*/ 207169 h 369094"/>
                <a:gd name="connsiteX3" fmla="*/ 476250 w 840582"/>
                <a:gd name="connsiteY3" fmla="*/ 0 h 369094"/>
                <a:gd name="connsiteX4" fmla="*/ 0 w 840582"/>
                <a:gd name="connsiteY4" fmla="*/ 142875 h 36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0582" h="369094">
                  <a:moveTo>
                    <a:pt x="0" y="142875"/>
                  </a:moveTo>
                  <a:lnTo>
                    <a:pt x="373857" y="369094"/>
                  </a:lnTo>
                  <a:lnTo>
                    <a:pt x="840582" y="207169"/>
                  </a:lnTo>
                  <a:lnTo>
                    <a:pt x="476250" y="0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3629025" y="4360863"/>
              <a:ext cx="839788" cy="387350"/>
            </a:xfrm>
            <a:custGeom>
              <a:avLst/>
              <a:gdLst>
                <a:gd name="connsiteX0" fmla="*/ 0 w 840581"/>
                <a:gd name="connsiteY0" fmla="*/ 183356 h 388144"/>
                <a:gd name="connsiteX1" fmla="*/ 397669 w 840581"/>
                <a:gd name="connsiteY1" fmla="*/ 388144 h 388144"/>
                <a:gd name="connsiteX2" fmla="*/ 840581 w 840581"/>
                <a:gd name="connsiteY2" fmla="*/ 221456 h 388144"/>
                <a:gd name="connsiteX3" fmla="*/ 450056 w 840581"/>
                <a:gd name="connsiteY3" fmla="*/ 0 h 388144"/>
                <a:gd name="connsiteX4" fmla="*/ 0 w 840581"/>
                <a:gd name="connsiteY4" fmla="*/ 183356 h 38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0581" h="388144">
                  <a:moveTo>
                    <a:pt x="0" y="183356"/>
                  </a:moveTo>
                  <a:lnTo>
                    <a:pt x="397669" y="388144"/>
                  </a:lnTo>
                  <a:lnTo>
                    <a:pt x="840581" y="221456"/>
                  </a:lnTo>
                  <a:lnTo>
                    <a:pt x="450056" y="0"/>
                  </a:lnTo>
                  <a:lnTo>
                    <a:pt x="0" y="18335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3316288" y="4181475"/>
              <a:ext cx="757237" cy="363538"/>
            </a:xfrm>
            <a:custGeom>
              <a:avLst/>
              <a:gdLst>
                <a:gd name="connsiteX0" fmla="*/ 0 w 757238"/>
                <a:gd name="connsiteY0" fmla="*/ 121444 h 364331"/>
                <a:gd name="connsiteX1" fmla="*/ 311944 w 757238"/>
                <a:gd name="connsiteY1" fmla="*/ 364331 h 364331"/>
                <a:gd name="connsiteX2" fmla="*/ 757238 w 757238"/>
                <a:gd name="connsiteY2" fmla="*/ 183356 h 364331"/>
                <a:gd name="connsiteX3" fmla="*/ 619125 w 757238"/>
                <a:gd name="connsiteY3" fmla="*/ 133350 h 364331"/>
                <a:gd name="connsiteX4" fmla="*/ 395288 w 757238"/>
                <a:gd name="connsiteY4" fmla="*/ 0 h 364331"/>
                <a:gd name="connsiteX5" fmla="*/ 0 w 757238"/>
                <a:gd name="connsiteY5" fmla="*/ 121444 h 36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7238" h="364331">
                  <a:moveTo>
                    <a:pt x="0" y="121444"/>
                  </a:moveTo>
                  <a:lnTo>
                    <a:pt x="311944" y="364331"/>
                  </a:lnTo>
                  <a:lnTo>
                    <a:pt x="757238" y="183356"/>
                  </a:lnTo>
                  <a:lnTo>
                    <a:pt x="619125" y="133350"/>
                  </a:lnTo>
                  <a:lnTo>
                    <a:pt x="395288" y="0"/>
                  </a:lnTo>
                  <a:lnTo>
                    <a:pt x="0" y="12144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4025900" y="4576763"/>
              <a:ext cx="804863" cy="419100"/>
            </a:xfrm>
            <a:custGeom>
              <a:avLst/>
              <a:gdLst>
                <a:gd name="connsiteX0" fmla="*/ 0 w 804862"/>
                <a:gd name="connsiteY0" fmla="*/ 171450 h 419100"/>
                <a:gd name="connsiteX1" fmla="*/ 354806 w 804862"/>
                <a:gd name="connsiteY1" fmla="*/ 419100 h 419100"/>
                <a:gd name="connsiteX2" fmla="*/ 804862 w 804862"/>
                <a:gd name="connsiteY2" fmla="*/ 228600 h 419100"/>
                <a:gd name="connsiteX3" fmla="*/ 431006 w 804862"/>
                <a:gd name="connsiteY3" fmla="*/ 0 h 419100"/>
                <a:gd name="connsiteX4" fmla="*/ 0 w 804862"/>
                <a:gd name="connsiteY4" fmla="*/ 17145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862" h="419100">
                  <a:moveTo>
                    <a:pt x="0" y="171450"/>
                  </a:moveTo>
                  <a:lnTo>
                    <a:pt x="354806" y="419100"/>
                  </a:lnTo>
                  <a:lnTo>
                    <a:pt x="804862" y="228600"/>
                  </a:lnTo>
                  <a:lnTo>
                    <a:pt x="431006" y="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21688" name="Group 263"/>
            <p:cNvGrpSpPr>
              <a:grpSpLocks/>
            </p:cNvGrpSpPr>
            <p:nvPr/>
          </p:nvGrpSpPr>
          <p:grpSpPr bwMode="auto">
            <a:xfrm>
              <a:off x="2257425" y="3276600"/>
              <a:ext cx="4038600" cy="2200275"/>
              <a:chOff x="2257425" y="2619375"/>
              <a:chExt cx="4038600" cy="2200275"/>
            </a:xfrm>
          </p:grpSpPr>
          <p:sp>
            <p:nvSpPr>
              <p:cNvPr id="265" name="Freeform 264"/>
              <p:cNvSpPr/>
              <p:nvPr/>
            </p:nvSpPr>
            <p:spPr>
              <a:xfrm>
                <a:off x="2686050" y="2876550"/>
                <a:ext cx="2819400" cy="1752600"/>
              </a:xfrm>
              <a:custGeom>
                <a:avLst/>
                <a:gdLst>
                  <a:gd name="connsiteX0" fmla="*/ 0 w 2705100"/>
                  <a:gd name="connsiteY0" fmla="*/ 0 h 1685925"/>
                  <a:gd name="connsiteX1" fmla="*/ 533400 w 2705100"/>
                  <a:gd name="connsiteY1" fmla="*/ 333375 h 1685925"/>
                  <a:gd name="connsiteX2" fmla="*/ 714375 w 2705100"/>
                  <a:gd name="connsiteY2" fmla="*/ 466725 h 1685925"/>
                  <a:gd name="connsiteX3" fmla="*/ 1009650 w 2705100"/>
                  <a:gd name="connsiteY3" fmla="*/ 638175 h 1685925"/>
                  <a:gd name="connsiteX4" fmla="*/ 1209675 w 2705100"/>
                  <a:gd name="connsiteY4" fmla="*/ 752475 h 1685925"/>
                  <a:gd name="connsiteX5" fmla="*/ 1400175 w 2705100"/>
                  <a:gd name="connsiteY5" fmla="*/ 828675 h 1685925"/>
                  <a:gd name="connsiteX6" fmla="*/ 1895475 w 2705100"/>
                  <a:gd name="connsiteY6" fmla="*/ 1123950 h 1685925"/>
                  <a:gd name="connsiteX7" fmla="*/ 2257425 w 2705100"/>
                  <a:gd name="connsiteY7" fmla="*/ 1362075 h 1685925"/>
                  <a:gd name="connsiteX8" fmla="*/ 2705100 w 2705100"/>
                  <a:gd name="connsiteY8" fmla="*/ 1685925 h 168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05100" h="1685925">
                    <a:moveTo>
                      <a:pt x="0" y="0"/>
                    </a:moveTo>
                    <a:lnTo>
                      <a:pt x="533400" y="333375"/>
                    </a:lnTo>
                    <a:cubicBezTo>
                      <a:pt x="652462" y="411162"/>
                      <a:pt x="635000" y="415925"/>
                      <a:pt x="714375" y="466725"/>
                    </a:cubicBezTo>
                    <a:cubicBezTo>
                      <a:pt x="793750" y="517525"/>
                      <a:pt x="1009650" y="638175"/>
                      <a:pt x="1009650" y="638175"/>
                    </a:cubicBezTo>
                    <a:cubicBezTo>
                      <a:pt x="1092200" y="685800"/>
                      <a:pt x="1144588" y="720725"/>
                      <a:pt x="1209675" y="752475"/>
                    </a:cubicBezTo>
                    <a:cubicBezTo>
                      <a:pt x="1274762" y="784225"/>
                      <a:pt x="1285875" y="766763"/>
                      <a:pt x="1400175" y="828675"/>
                    </a:cubicBezTo>
                    <a:cubicBezTo>
                      <a:pt x="1514475" y="890587"/>
                      <a:pt x="1752600" y="1035050"/>
                      <a:pt x="1895475" y="1123950"/>
                    </a:cubicBezTo>
                    <a:cubicBezTo>
                      <a:pt x="2038350" y="1212850"/>
                      <a:pt x="2122488" y="1268413"/>
                      <a:pt x="2257425" y="1362075"/>
                    </a:cubicBezTo>
                    <a:cubicBezTo>
                      <a:pt x="2392362" y="1455737"/>
                      <a:pt x="2548731" y="1570831"/>
                      <a:pt x="2705100" y="168592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66" name="Freeform 265"/>
              <p:cNvSpPr/>
              <p:nvPr/>
            </p:nvSpPr>
            <p:spPr>
              <a:xfrm>
                <a:off x="3095625" y="2733675"/>
                <a:ext cx="2771775" cy="1733550"/>
              </a:xfrm>
              <a:custGeom>
                <a:avLst/>
                <a:gdLst>
                  <a:gd name="connsiteX0" fmla="*/ 0 w 2638425"/>
                  <a:gd name="connsiteY0" fmla="*/ 0 h 1638300"/>
                  <a:gd name="connsiteX1" fmla="*/ 428625 w 2638425"/>
                  <a:gd name="connsiteY1" fmla="*/ 257175 h 1638300"/>
                  <a:gd name="connsiteX2" fmla="*/ 771525 w 2638425"/>
                  <a:gd name="connsiteY2" fmla="*/ 476250 h 1638300"/>
                  <a:gd name="connsiteX3" fmla="*/ 1152525 w 2638425"/>
                  <a:gd name="connsiteY3" fmla="*/ 714375 h 1638300"/>
                  <a:gd name="connsiteX4" fmla="*/ 1504950 w 2638425"/>
                  <a:gd name="connsiteY4" fmla="*/ 895350 h 1638300"/>
                  <a:gd name="connsiteX5" fmla="*/ 1866900 w 2638425"/>
                  <a:gd name="connsiteY5" fmla="*/ 1104900 h 1638300"/>
                  <a:gd name="connsiteX6" fmla="*/ 2266950 w 2638425"/>
                  <a:gd name="connsiteY6" fmla="*/ 1362075 h 1638300"/>
                  <a:gd name="connsiteX7" fmla="*/ 2638425 w 2638425"/>
                  <a:gd name="connsiteY7" fmla="*/ 1638300 h 163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8425" h="1638300">
                    <a:moveTo>
                      <a:pt x="0" y="0"/>
                    </a:moveTo>
                    <a:lnTo>
                      <a:pt x="428625" y="257175"/>
                    </a:lnTo>
                    <a:cubicBezTo>
                      <a:pt x="557213" y="336550"/>
                      <a:pt x="771525" y="476250"/>
                      <a:pt x="771525" y="476250"/>
                    </a:cubicBezTo>
                    <a:cubicBezTo>
                      <a:pt x="892175" y="552450"/>
                      <a:pt x="1030288" y="644525"/>
                      <a:pt x="1152525" y="714375"/>
                    </a:cubicBezTo>
                    <a:cubicBezTo>
                      <a:pt x="1274762" y="784225"/>
                      <a:pt x="1385888" y="830263"/>
                      <a:pt x="1504950" y="895350"/>
                    </a:cubicBezTo>
                    <a:cubicBezTo>
                      <a:pt x="1624012" y="960437"/>
                      <a:pt x="1739900" y="1027113"/>
                      <a:pt x="1866900" y="1104900"/>
                    </a:cubicBezTo>
                    <a:cubicBezTo>
                      <a:pt x="1993900" y="1182688"/>
                      <a:pt x="2138363" y="1273175"/>
                      <a:pt x="2266950" y="1362075"/>
                    </a:cubicBezTo>
                    <a:cubicBezTo>
                      <a:pt x="2395537" y="1450975"/>
                      <a:pt x="2516981" y="1544637"/>
                      <a:pt x="2638425" y="163830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67" name="Freeform 266"/>
              <p:cNvSpPr/>
              <p:nvPr/>
            </p:nvSpPr>
            <p:spPr>
              <a:xfrm>
                <a:off x="3543300" y="2619375"/>
                <a:ext cx="2752725" cy="1695450"/>
              </a:xfrm>
              <a:custGeom>
                <a:avLst/>
                <a:gdLst>
                  <a:gd name="connsiteX0" fmla="*/ 0 w 2600325"/>
                  <a:gd name="connsiteY0" fmla="*/ 0 h 1609725"/>
                  <a:gd name="connsiteX1" fmla="*/ 400050 w 2600325"/>
                  <a:gd name="connsiteY1" fmla="*/ 238125 h 1609725"/>
                  <a:gd name="connsiteX2" fmla="*/ 609600 w 2600325"/>
                  <a:gd name="connsiteY2" fmla="*/ 371475 h 1609725"/>
                  <a:gd name="connsiteX3" fmla="*/ 771525 w 2600325"/>
                  <a:gd name="connsiteY3" fmla="*/ 428625 h 1609725"/>
                  <a:gd name="connsiteX4" fmla="*/ 1047750 w 2600325"/>
                  <a:gd name="connsiteY4" fmla="*/ 609600 h 1609725"/>
                  <a:gd name="connsiteX5" fmla="*/ 1333500 w 2600325"/>
                  <a:gd name="connsiteY5" fmla="*/ 771525 h 1609725"/>
                  <a:gd name="connsiteX6" fmla="*/ 1590675 w 2600325"/>
                  <a:gd name="connsiteY6" fmla="*/ 914400 h 1609725"/>
                  <a:gd name="connsiteX7" fmla="*/ 1828800 w 2600325"/>
                  <a:gd name="connsiteY7" fmla="*/ 1085850 h 1609725"/>
                  <a:gd name="connsiteX8" fmla="*/ 2600325 w 2600325"/>
                  <a:gd name="connsiteY8" fmla="*/ 1609725 h 1609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0325" h="1609725">
                    <a:moveTo>
                      <a:pt x="0" y="0"/>
                    </a:moveTo>
                    <a:lnTo>
                      <a:pt x="400050" y="238125"/>
                    </a:lnTo>
                    <a:cubicBezTo>
                      <a:pt x="501650" y="300038"/>
                      <a:pt x="547687" y="339725"/>
                      <a:pt x="609600" y="371475"/>
                    </a:cubicBezTo>
                    <a:cubicBezTo>
                      <a:pt x="671513" y="403225"/>
                      <a:pt x="698500" y="388938"/>
                      <a:pt x="771525" y="428625"/>
                    </a:cubicBezTo>
                    <a:cubicBezTo>
                      <a:pt x="844550" y="468313"/>
                      <a:pt x="954088" y="552450"/>
                      <a:pt x="1047750" y="609600"/>
                    </a:cubicBezTo>
                    <a:cubicBezTo>
                      <a:pt x="1141413" y="666750"/>
                      <a:pt x="1333500" y="771525"/>
                      <a:pt x="1333500" y="771525"/>
                    </a:cubicBezTo>
                    <a:cubicBezTo>
                      <a:pt x="1423987" y="822325"/>
                      <a:pt x="1508125" y="862013"/>
                      <a:pt x="1590675" y="914400"/>
                    </a:cubicBezTo>
                    <a:cubicBezTo>
                      <a:pt x="1673225" y="966787"/>
                      <a:pt x="1828800" y="1085850"/>
                      <a:pt x="1828800" y="1085850"/>
                    </a:cubicBezTo>
                    <a:lnTo>
                      <a:pt x="2600325" y="1609725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68" name="Freeform 267"/>
              <p:cNvSpPr/>
              <p:nvPr/>
            </p:nvSpPr>
            <p:spPr>
              <a:xfrm>
                <a:off x="2266950" y="3095625"/>
                <a:ext cx="2809875" cy="1714500"/>
              </a:xfrm>
              <a:custGeom>
                <a:avLst/>
                <a:gdLst>
                  <a:gd name="connsiteX0" fmla="*/ 0 w 2657475"/>
                  <a:gd name="connsiteY0" fmla="*/ 0 h 1676400"/>
                  <a:gd name="connsiteX1" fmla="*/ 447675 w 2657475"/>
                  <a:gd name="connsiteY1" fmla="*/ 247650 h 1676400"/>
                  <a:gd name="connsiteX2" fmla="*/ 695325 w 2657475"/>
                  <a:gd name="connsiteY2" fmla="*/ 400050 h 1676400"/>
                  <a:gd name="connsiteX3" fmla="*/ 942975 w 2657475"/>
                  <a:gd name="connsiteY3" fmla="*/ 504825 h 1676400"/>
                  <a:gd name="connsiteX4" fmla="*/ 1257300 w 2657475"/>
                  <a:gd name="connsiteY4" fmla="*/ 752475 h 1676400"/>
                  <a:gd name="connsiteX5" fmla="*/ 1533525 w 2657475"/>
                  <a:gd name="connsiteY5" fmla="*/ 895350 h 1676400"/>
                  <a:gd name="connsiteX6" fmla="*/ 1819275 w 2657475"/>
                  <a:gd name="connsiteY6" fmla="*/ 1076325 h 1676400"/>
                  <a:gd name="connsiteX7" fmla="*/ 2209800 w 2657475"/>
                  <a:gd name="connsiteY7" fmla="*/ 1371600 h 1676400"/>
                  <a:gd name="connsiteX8" fmla="*/ 2657475 w 2657475"/>
                  <a:gd name="connsiteY8" fmla="*/ 16764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7475" h="1676400">
                    <a:moveTo>
                      <a:pt x="0" y="0"/>
                    </a:moveTo>
                    <a:lnTo>
                      <a:pt x="447675" y="247650"/>
                    </a:lnTo>
                    <a:cubicBezTo>
                      <a:pt x="563562" y="314325"/>
                      <a:pt x="612775" y="357188"/>
                      <a:pt x="695325" y="400050"/>
                    </a:cubicBezTo>
                    <a:cubicBezTo>
                      <a:pt x="777875" y="442912"/>
                      <a:pt x="849313" y="446088"/>
                      <a:pt x="942975" y="504825"/>
                    </a:cubicBezTo>
                    <a:cubicBezTo>
                      <a:pt x="1036637" y="563562"/>
                      <a:pt x="1158875" y="687388"/>
                      <a:pt x="1257300" y="752475"/>
                    </a:cubicBezTo>
                    <a:cubicBezTo>
                      <a:pt x="1355725" y="817562"/>
                      <a:pt x="1439863" y="841375"/>
                      <a:pt x="1533525" y="895350"/>
                    </a:cubicBezTo>
                    <a:cubicBezTo>
                      <a:pt x="1627187" y="949325"/>
                      <a:pt x="1706563" y="996950"/>
                      <a:pt x="1819275" y="1076325"/>
                    </a:cubicBezTo>
                    <a:cubicBezTo>
                      <a:pt x="1931988" y="1155700"/>
                      <a:pt x="2070100" y="1271588"/>
                      <a:pt x="2209800" y="1371600"/>
                    </a:cubicBezTo>
                    <a:cubicBezTo>
                      <a:pt x="2349500" y="1471612"/>
                      <a:pt x="2503487" y="1574006"/>
                      <a:pt x="2657475" y="167640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69" name="Freeform 268"/>
              <p:cNvSpPr/>
              <p:nvPr/>
            </p:nvSpPr>
            <p:spPr>
              <a:xfrm>
                <a:off x="3609975" y="3409950"/>
                <a:ext cx="1314450" cy="476250"/>
              </a:xfrm>
              <a:custGeom>
                <a:avLst/>
                <a:gdLst>
                  <a:gd name="connsiteX0" fmla="*/ 0 w 1314450"/>
                  <a:gd name="connsiteY0" fmla="*/ 476250 h 476250"/>
                  <a:gd name="connsiteX1" fmla="*/ 485775 w 1314450"/>
                  <a:gd name="connsiteY1" fmla="*/ 285750 h 476250"/>
                  <a:gd name="connsiteX2" fmla="*/ 1314450 w 1314450"/>
                  <a:gd name="connsiteY2" fmla="*/ 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4450" h="476250">
                    <a:moveTo>
                      <a:pt x="0" y="476250"/>
                    </a:moveTo>
                    <a:cubicBezTo>
                      <a:pt x="133350" y="420687"/>
                      <a:pt x="266700" y="365125"/>
                      <a:pt x="485775" y="285750"/>
                    </a:cubicBezTo>
                    <a:cubicBezTo>
                      <a:pt x="704850" y="206375"/>
                      <a:pt x="1009650" y="103187"/>
                      <a:pt x="131445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0" name="Freeform 269"/>
              <p:cNvSpPr/>
              <p:nvPr/>
            </p:nvSpPr>
            <p:spPr>
              <a:xfrm>
                <a:off x="4010025" y="3619500"/>
                <a:ext cx="1257300" cy="476250"/>
              </a:xfrm>
              <a:custGeom>
                <a:avLst/>
                <a:gdLst>
                  <a:gd name="connsiteX0" fmla="*/ 0 w 1257300"/>
                  <a:gd name="connsiteY0" fmla="*/ 476250 h 476250"/>
                  <a:gd name="connsiteX1" fmla="*/ 476250 w 1257300"/>
                  <a:gd name="connsiteY1" fmla="*/ 295275 h 476250"/>
                  <a:gd name="connsiteX2" fmla="*/ 847725 w 1257300"/>
                  <a:gd name="connsiteY2" fmla="*/ 142875 h 476250"/>
                  <a:gd name="connsiteX3" fmla="*/ 1257300 w 1257300"/>
                  <a:gd name="connsiteY3" fmla="*/ 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0" h="476250">
                    <a:moveTo>
                      <a:pt x="0" y="476250"/>
                    </a:moveTo>
                    <a:lnTo>
                      <a:pt x="476250" y="295275"/>
                    </a:lnTo>
                    <a:cubicBezTo>
                      <a:pt x="617537" y="239713"/>
                      <a:pt x="717550" y="192087"/>
                      <a:pt x="847725" y="142875"/>
                    </a:cubicBezTo>
                    <a:cubicBezTo>
                      <a:pt x="977900" y="93663"/>
                      <a:pt x="1117600" y="46831"/>
                      <a:pt x="12573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1" name="Freeform 270"/>
              <p:cNvSpPr/>
              <p:nvPr/>
            </p:nvSpPr>
            <p:spPr>
              <a:xfrm>
                <a:off x="4371975" y="3857625"/>
                <a:ext cx="1247775" cy="485775"/>
              </a:xfrm>
              <a:custGeom>
                <a:avLst/>
                <a:gdLst>
                  <a:gd name="connsiteX0" fmla="*/ 0 w 1209675"/>
                  <a:gd name="connsiteY0" fmla="*/ 485775 h 485775"/>
                  <a:gd name="connsiteX1" fmla="*/ 419100 w 1209675"/>
                  <a:gd name="connsiteY1" fmla="*/ 304800 h 485775"/>
                  <a:gd name="connsiteX2" fmla="*/ 1209675 w 1209675"/>
                  <a:gd name="connsiteY2" fmla="*/ 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9675" h="485775">
                    <a:moveTo>
                      <a:pt x="0" y="485775"/>
                    </a:moveTo>
                    <a:cubicBezTo>
                      <a:pt x="108744" y="435768"/>
                      <a:pt x="217488" y="385762"/>
                      <a:pt x="419100" y="304800"/>
                    </a:cubicBezTo>
                    <a:cubicBezTo>
                      <a:pt x="620713" y="223837"/>
                      <a:pt x="915194" y="111918"/>
                      <a:pt x="1209675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2" name="Freeform 271"/>
              <p:cNvSpPr/>
              <p:nvPr/>
            </p:nvSpPr>
            <p:spPr>
              <a:xfrm>
                <a:off x="4705350" y="4086225"/>
                <a:ext cx="1257300" cy="495300"/>
              </a:xfrm>
              <a:custGeom>
                <a:avLst/>
                <a:gdLst>
                  <a:gd name="connsiteX0" fmla="*/ 0 w 1257300"/>
                  <a:gd name="connsiteY0" fmla="*/ 495300 h 495300"/>
                  <a:gd name="connsiteX1" fmla="*/ 476250 w 1257300"/>
                  <a:gd name="connsiteY1" fmla="*/ 295275 h 495300"/>
                  <a:gd name="connsiteX2" fmla="*/ 895350 w 1257300"/>
                  <a:gd name="connsiteY2" fmla="*/ 142875 h 495300"/>
                  <a:gd name="connsiteX3" fmla="*/ 1257300 w 1257300"/>
                  <a:gd name="connsiteY3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0" h="495300">
                    <a:moveTo>
                      <a:pt x="0" y="495300"/>
                    </a:moveTo>
                    <a:cubicBezTo>
                      <a:pt x="163512" y="424656"/>
                      <a:pt x="327025" y="354012"/>
                      <a:pt x="476250" y="295275"/>
                    </a:cubicBezTo>
                    <a:cubicBezTo>
                      <a:pt x="625475" y="236538"/>
                      <a:pt x="765175" y="192087"/>
                      <a:pt x="895350" y="142875"/>
                    </a:cubicBezTo>
                    <a:cubicBezTo>
                      <a:pt x="1025525" y="93663"/>
                      <a:pt x="1141412" y="46831"/>
                      <a:pt x="12573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3" name="Freeform 272"/>
              <p:cNvSpPr/>
              <p:nvPr/>
            </p:nvSpPr>
            <p:spPr>
              <a:xfrm>
                <a:off x="5076825" y="4314825"/>
                <a:ext cx="1219200" cy="504825"/>
              </a:xfrm>
              <a:custGeom>
                <a:avLst/>
                <a:gdLst>
                  <a:gd name="connsiteX0" fmla="*/ 0 w 1209675"/>
                  <a:gd name="connsiteY0" fmla="*/ 495300 h 495300"/>
                  <a:gd name="connsiteX1" fmla="*/ 666750 w 1209675"/>
                  <a:gd name="connsiteY1" fmla="*/ 200025 h 495300"/>
                  <a:gd name="connsiteX2" fmla="*/ 1209675 w 1209675"/>
                  <a:gd name="connsiteY2" fmla="*/ 0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9675" h="495300">
                    <a:moveTo>
                      <a:pt x="0" y="495300"/>
                    </a:moveTo>
                    <a:cubicBezTo>
                      <a:pt x="232569" y="388937"/>
                      <a:pt x="465138" y="282575"/>
                      <a:pt x="666750" y="200025"/>
                    </a:cubicBezTo>
                    <a:cubicBezTo>
                      <a:pt x="868362" y="117475"/>
                      <a:pt x="1039018" y="58737"/>
                      <a:pt x="1209675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4" name="Freeform 273"/>
              <p:cNvSpPr/>
              <p:nvPr/>
            </p:nvSpPr>
            <p:spPr>
              <a:xfrm>
                <a:off x="3324225" y="3200400"/>
                <a:ext cx="1247775" cy="438150"/>
              </a:xfrm>
              <a:custGeom>
                <a:avLst/>
                <a:gdLst>
                  <a:gd name="connsiteX0" fmla="*/ 0 w 1181100"/>
                  <a:gd name="connsiteY0" fmla="*/ 466725 h 466725"/>
                  <a:gd name="connsiteX1" fmla="*/ 400050 w 1181100"/>
                  <a:gd name="connsiteY1" fmla="*/ 323850 h 466725"/>
                  <a:gd name="connsiteX2" fmla="*/ 723900 w 1181100"/>
                  <a:gd name="connsiteY2" fmla="*/ 152400 h 466725"/>
                  <a:gd name="connsiteX3" fmla="*/ 1181100 w 1181100"/>
                  <a:gd name="connsiteY3" fmla="*/ 0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100" h="466725">
                    <a:moveTo>
                      <a:pt x="0" y="466725"/>
                    </a:moveTo>
                    <a:cubicBezTo>
                      <a:pt x="139700" y="421481"/>
                      <a:pt x="279400" y="376238"/>
                      <a:pt x="400050" y="323850"/>
                    </a:cubicBezTo>
                    <a:cubicBezTo>
                      <a:pt x="520700" y="271462"/>
                      <a:pt x="593725" y="206375"/>
                      <a:pt x="723900" y="152400"/>
                    </a:cubicBezTo>
                    <a:cubicBezTo>
                      <a:pt x="854075" y="98425"/>
                      <a:pt x="1017587" y="49212"/>
                      <a:pt x="1181100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5" name="Freeform 274"/>
              <p:cNvSpPr/>
              <p:nvPr/>
            </p:nvSpPr>
            <p:spPr>
              <a:xfrm>
                <a:off x="2943225" y="2990850"/>
                <a:ext cx="1228725" cy="485775"/>
              </a:xfrm>
              <a:custGeom>
                <a:avLst/>
                <a:gdLst>
                  <a:gd name="connsiteX0" fmla="*/ 0 w 1228725"/>
                  <a:gd name="connsiteY0" fmla="*/ 485775 h 485775"/>
                  <a:gd name="connsiteX1" fmla="*/ 295275 w 1228725"/>
                  <a:gd name="connsiteY1" fmla="*/ 333375 h 485775"/>
                  <a:gd name="connsiteX2" fmla="*/ 781050 w 1228725"/>
                  <a:gd name="connsiteY2" fmla="*/ 152400 h 485775"/>
                  <a:gd name="connsiteX3" fmla="*/ 1228725 w 1228725"/>
                  <a:gd name="connsiteY3" fmla="*/ 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725" h="485775">
                    <a:moveTo>
                      <a:pt x="0" y="485775"/>
                    </a:moveTo>
                    <a:cubicBezTo>
                      <a:pt x="82550" y="437356"/>
                      <a:pt x="165100" y="388937"/>
                      <a:pt x="295275" y="333375"/>
                    </a:cubicBezTo>
                    <a:cubicBezTo>
                      <a:pt x="425450" y="277813"/>
                      <a:pt x="625475" y="207962"/>
                      <a:pt x="781050" y="152400"/>
                    </a:cubicBezTo>
                    <a:cubicBezTo>
                      <a:pt x="936625" y="96838"/>
                      <a:pt x="1082675" y="48419"/>
                      <a:pt x="1228725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6" name="Freeform 275"/>
              <p:cNvSpPr/>
              <p:nvPr/>
            </p:nvSpPr>
            <p:spPr>
              <a:xfrm>
                <a:off x="2619375" y="2781300"/>
                <a:ext cx="1209675" cy="485775"/>
              </a:xfrm>
              <a:custGeom>
                <a:avLst/>
                <a:gdLst>
                  <a:gd name="connsiteX0" fmla="*/ 0 w 1209675"/>
                  <a:gd name="connsiteY0" fmla="*/ 485775 h 485775"/>
                  <a:gd name="connsiteX1" fmla="*/ 409575 w 1209675"/>
                  <a:gd name="connsiteY1" fmla="*/ 295275 h 485775"/>
                  <a:gd name="connsiteX2" fmla="*/ 1209675 w 1209675"/>
                  <a:gd name="connsiteY2" fmla="*/ 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9675" h="485775">
                    <a:moveTo>
                      <a:pt x="0" y="485775"/>
                    </a:moveTo>
                    <a:cubicBezTo>
                      <a:pt x="103981" y="431006"/>
                      <a:pt x="207963" y="376237"/>
                      <a:pt x="409575" y="295275"/>
                    </a:cubicBezTo>
                    <a:cubicBezTo>
                      <a:pt x="611188" y="214312"/>
                      <a:pt x="910431" y="107156"/>
                      <a:pt x="1209675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7" name="Freeform 276"/>
              <p:cNvSpPr/>
              <p:nvPr/>
            </p:nvSpPr>
            <p:spPr>
              <a:xfrm>
                <a:off x="2257425" y="2619375"/>
                <a:ext cx="1295400" cy="466725"/>
              </a:xfrm>
              <a:custGeom>
                <a:avLst/>
                <a:gdLst>
                  <a:gd name="connsiteX0" fmla="*/ 0 w 1266825"/>
                  <a:gd name="connsiteY0" fmla="*/ 485775 h 485775"/>
                  <a:gd name="connsiteX1" fmla="*/ 419100 w 1266825"/>
                  <a:gd name="connsiteY1" fmla="*/ 285750 h 485775"/>
                  <a:gd name="connsiteX2" fmla="*/ 828675 w 1266825"/>
                  <a:gd name="connsiteY2" fmla="*/ 123825 h 485775"/>
                  <a:gd name="connsiteX3" fmla="*/ 1266825 w 1266825"/>
                  <a:gd name="connsiteY3" fmla="*/ 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6825" h="485775">
                    <a:moveTo>
                      <a:pt x="0" y="485775"/>
                    </a:moveTo>
                    <a:cubicBezTo>
                      <a:pt x="140494" y="415925"/>
                      <a:pt x="280988" y="346075"/>
                      <a:pt x="419100" y="285750"/>
                    </a:cubicBezTo>
                    <a:cubicBezTo>
                      <a:pt x="557212" y="225425"/>
                      <a:pt x="687388" y="171450"/>
                      <a:pt x="828675" y="123825"/>
                    </a:cubicBezTo>
                    <a:cubicBezTo>
                      <a:pt x="969962" y="76200"/>
                      <a:pt x="1118393" y="38100"/>
                      <a:pt x="1266825" y="0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</p:grpSp>
      <p:sp>
        <p:nvSpPr>
          <p:cNvPr id="103" name="Title 1"/>
          <p:cNvSpPr txBox="1">
            <a:spLocks/>
          </p:cNvSpPr>
          <p:nvPr/>
        </p:nvSpPr>
        <p:spPr bwMode="auto">
          <a:xfrm>
            <a:off x="2152651" y="295275"/>
            <a:ext cx="755332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“</a:t>
            </a:r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oint cloud</a:t>
            </a:r>
            <a:r>
              <a:rPr lang="ja-JP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”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collection of irregularly spaced x, y, z spot heights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early lidar data sets had 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~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1 point per sq. m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modern data sets have &gt;10 points per sq. m</a:t>
            </a:r>
          </a:p>
        </p:txBody>
      </p:sp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4605338" y="3305175"/>
            <a:ext cx="2724150" cy="1570038"/>
            <a:chOff x="3081339" y="2647947"/>
            <a:chExt cx="2724149" cy="1569722"/>
          </a:xfrm>
        </p:grpSpPr>
        <p:sp>
          <p:nvSpPr>
            <p:cNvPr id="9" name="Oval 8"/>
            <p:cNvSpPr/>
            <p:nvPr/>
          </p:nvSpPr>
          <p:spPr>
            <a:xfrm>
              <a:off x="5729288" y="4171640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557838" y="4057363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381625" y="39478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205413" y="38240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5033963" y="370024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862513" y="3552640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724400" y="3405033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4543425" y="330027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4362451" y="319552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167189" y="313362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3971926" y="307172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800476" y="297649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624264" y="288602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3433764" y="2805078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3262314" y="272889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3081339" y="2647947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1" name="Group 40"/>
          <p:cNvGrpSpPr>
            <a:grpSpLocks/>
          </p:cNvGrpSpPr>
          <p:nvPr/>
        </p:nvGrpSpPr>
        <p:grpSpPr bwMode="auto">
          <a:xfrm>
            <a:off x="4733925" y="3390901"/>
            <a:ext cx="2300288" cy="1617663"/>
            <a:chOff x="3209926" y="2733676"/>
            <a:chExt cx="2300309" cy="1617341"/>
          </a:xfrm>
        </p:grpSpPr>
        <p:sp>
          <p:nvSpPr>
            <p:cNvPr id="26" name="Oval 25"/>
            <p:cNvSpPr/>
            <p:nvPr/>
          </p:nvSpPr>
          <p:spPr>
            <a:xfrm>
              <a:off x="3209926" y="2733676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3362327" y="2828907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3524254" y="2928900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3690943" y="3009846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3852870" y="3114600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000508" y="3224116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4152910" y="3328871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4305311" y="3424102"/>
              <a:ext cx="76201" cy="3650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476763" y="3495524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4648214" y="3619325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814904" y="3757410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4976830" y="3890734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129232" y="4014534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5281633" y="4157381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434034" y="4304988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73" name="Group 72"/>
          <p:cNvGrpSpPr>
            <a:grpSpLocks/>
          </p:cNvGrpSpPr>
          <p:nvPr/>
        </p:nvGrpSpPr>
        <p:grpSpPr bwMode="auto">
          <a:xfrm>
            <a:off x="4376738" y="3486151"/>
            <a:ext cx="2533650" cy="1446213"/>
            <a:chOff x="2852722" y="2828899"/>
            <a:chExt cx="2533685" cy="1445925"/>
          </a:xfrm>
        </p:grpSpPr>
        <p:sp>
          <p:nvSpPr>
            <p:cNvPr id="45" name="Oval 44"/>
            <p:cNvSpPr/>
            <p:nvPr/>
          </p:nvSpPr>
          <p:spPr>
            <a:xfrm>
              <a:off x="5310206" y="4228795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5133991" y="4095472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4938726" y="3976433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4743460" y="3857394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567246" y="3738356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4371980" y="3605032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4176715" y="3495516"/>
              <a:ext cx="76201" cy="3650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4033838" y="3409808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3838573" y="3290770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643308" y="3171731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3457567" y="3081262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3262303" y="3019361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57512" y="2928892"/>
              <a:ext cx="76201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2852722" y="2828899"/>
              <a:ext cx="76201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2" name="Group 91"/>
          <p:cNvGrpSpPr>
            <a:grpSpLocks/>
          </p:cNvGrpSpPr>
          <p:nvPr/>
        </p:nvGrpSpPr>
        <p:grpSpPr bwMode="auto">
          <a:xfrm>
            <a:off x="4305300" y="3495676"/>
            <a:ext cx="2381250" cy="1622425"/>
            <a:chOff x="2781284" y="2838425"/>
            <a:chExt cx="2381252" cy="1622105"/>
          </a:xfrm>
        </p:grpSpPr>
        <p:grpSp>
          <p:nvGrpSpPr>
            <p:cNvPr id="21604" name="Group 73"/>
            <p:cNvGrpSpPr>
              <a:grpSpLocks/>
            </p:cNvGrpSpPr>
            <p:nvPr/>
          </p:nvGrpSpPr>
          <p:grpSpPr bwMode="auto">
            <a:xfrm>
              <a:off x="2781284" y="2838425"/>
              <a:ext cx="2214564" cy="1498283"/>
              <a:chOff x="2781284" y="2838425"/>
              <a:chExt cx="2214564" cy="1498283"/>
            </a:xfrm>
          </p:grpSpPr>
          <p:sp>
            <p:nvSpPr>
              <p:cNvPr id="59" name="Oval 58"/>
              <p:cNvSpPr/>
              <p:nvPr/>
            </p:nvSpPr>
            <p:spPr>
              <a:xfrm>
                <a:off x="2781284" y="2838425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2971784" y="2947941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3538523" y="3295535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3381360" y="3162211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157522" y="3071742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4071923" y="3614560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3900473" y="3543136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3709973" y="3424097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576749" y="3995484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4424348" y="3843115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4243373" y="3705029"/>
                <a:ext cx="76200" cy="460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4733911" y="4147854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4919649" y="4290701"/>
                <a:ext cx="76200" cy="4602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>
                  <a:defRPr/>
                </a:pPr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</p:grpSp>
        <p:sp>
          <p:nvSpPr>
            <p:cNvPr id="72" name="Oval 71"/>
            <p:cNvSpPr/>
            <p:nvPr/>
          </p:nvSpPr>
          <p:spPr>
            <a:xfrm>
              <a:off x="5086336" y="4414502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90" name="Group 89"/>
          <p:cNvGrpSpPr>
            <a:grpSpLocks/>
          </p:cNvGrpSpPr>
          <p:nvPr/>
        </p:nvGrpSpPr>
        <p:grpSpPr bwMode="auto">
          <a:xfrm>
            <a:off x="3748088" y="3619500"/>
            <a:ext cx="2919412" cy="1574800"/>
            <a:chOff x="2224072" y="2962248"/>
            <a:chExt cx="2919421" cy="1574492"/>
          </a:xfrm>
        </p:grpSpPr>
        <p:sp>
          <p:nvSpPr>
            <p:cNvPr id="75" name="Oval 74"/>
            <p:cNvSpPr/>
            <p:nvPr/>
          </p:nvSpPr>
          <p:spPr>
            <a:xfrm>
              <a:off x="5067293" y="4490712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4848217" y="4376434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4672005" y="4243110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4500554" y="4119310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4305290" y="396693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4105265" y="381456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3881427" y="3714576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>
              <a:off x="3676638" y="3681245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3" name="Oval 82"/>
            <p:cNvSpPr/>
            <p:nvPr/>
          </p:nvSpPr>
          <p:spPr>
            <a:xfrm>
              <a:off x="3486138" y="3543159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3290875" y="3419359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86087" y="3357459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2876536" y="3262227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2666985" y="3162234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2224072" y="2962248"/>
              <a:ext cx="76200" cy="460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2414573" y="3090811"/>
              <a:ext cx="76200" cy="4602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>
                <a:defRPr/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1516" name="Group 307"/>
          <p:cNvGrpSpPr>
            <a:grpSpLocks/>
          </p:cNvGrpSpPr>
          <p:nvPr/>
        </p:nvGrpSpPr>
        <p:grpSpPr bwMode="auto">
          <a:xfrm>
            <a:off x="4090989" y="3376614"/>
            <a:ext cx="3436937" cy="1893887"/>
            <a:chOff x="2128194" y="3338514"/>
            <a:chExt cx="3436856" cy="1894074"/>
          </a:xfrm>
        </p:grpSpPr>
        <p:grpSp>
          <p:nvGrpSpPr>
            <p:cNvPr id="21517" name="Group 308"/>
            <p:cNvGrpSpPr>
              <a:grpSpLocks/>
            </p:cNvGrpSpPr>
            <p:nvPr/>
          </p:nvGrpSpPr>
          <p:grpSpPr bwMode="auto">
            <a:xfrm>
              <a:off x="2128194" y="3676651"/>
              <a:ext cx="136296" cy="69993"/>
              <a:chOff x="7417554" y="4294406"/>
              <a:chExt cx="199495" cy="102448"/>
            </a:xfrm>
          </p:grpSpPr>
          <p:cxnSp>
            <p:nvCxnSpPr>
              <p:cNvPr id="379" name="Straight Connector 378"/>
              <p:cNvCxnSpPr/>
              <p:nvPr/>
            </p:nvCxnSpPr>
            <p:spPr>
              <a:xfrm flipV="1">
                <a:off x="7417554" y="4306074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379"/>
              <p:cNvCxnSpPr/>
              <p:nvPr/>
            </p:nvCxnSpPr>
            <p:spPr>
              <a:xfrm>
                <a:off x="7424524" y="4294454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18" name="Group 309"/>
            <p:cNvGrpSpPr>
              <a:grpSpLocks/>
            </p:cNvGrpSpPr>
            <p:nvPr/>
          </p:nvGrpSpPr>
          <p:grpSpPr bwMode="auto">
            <a:xfrm>
              <a:off x="2475877" y="3862392"/>
              <a:ext cx="136296" cy="69993"/>
              <a:chOff x="7417554" y="4294406"/>
              <a:chExt cx="199495" cy="102448"/>
            </a:xfrm>
          </p:grpSpPr>
          <p:cxnSp>
            <p:nvCxnSpPr>
              <p:cNvPr id="377" name="Straight Connector 376"/>
              <p:cNvCxnSpPr/>
              <p:nvPr/>
            </p:nvCxnSpPr>
            <p:spPr>
              <a:xfrm flipV="1">
                <a:off x="7417512" y="4306096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377"/>
              <p:cNvCxnSpPr/>
              <p:nvPr/>
            </p:nvCxnSpPr>
            <p:spPr>
              <a:xfrm>
                <a:off x="7424483" y="429447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19" name="Group 310"/>
            <p:cNvGrpSpPr>
              <a:grpSpLocks/>
            </p:cNvGrpSpPr>
            <p:nvPr/>
          </p:nvGrpSpPr>
          <p:grpSpPr bwMode="auto">
            <a:xfrm>
              <a:off x="2809271" y="4057659"/>
              <a:ext cx="136296" cy="69993"/>
              <a:chOff x="7417554" y="4294406"/>
              <a:chExt cx="199495" cy="102448"/>
            </a:xfrm>
          </p:grpSpPr>
          <p:cxnSp>
            <p:nvCxnSpPr>
              <p:cNvPr id="375" name="Straight Connector 374"/>
              <p:cNvCxnSpPr/>
              <p:nvPr/>
            </p:nvCxnSpPr>
            <p:spPr>
              <a:xfrm flipV="1">
                <a:off x="7417472" y="4306118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375"/>
              <p:cNvCxnSpPr/>
              <p:nvPr/>
            </p:nvCxnSpPr>
            <p:spPr>
              <a:xfrm>
                <a:off x="7424443" y="429449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0" name="Group 311"/>
            <p:cNvGrpSpPr>
              <a:grpSpLocks/>
            </p:cNvGrpSpPr>
            <p:nvPr/>
          </p:nvGrpSpPr>
          <p:grpSpPr bwMode="auto">
            <a:xfrm>
              <a:off x="3171243" y="4243400"/>
              <a:ext cx="136296" cy="69993"/>
              <a:chOff x="7417554" y="4294406"/>
              <a:chExt cx="199495" cy="102448"/>
            </a:xfrm>
          </p:grpSpPr>
          <p:cxnSp>
            <p:nvCxnSpPr>
              <p:cNvPr id="373" name="Straight Connector 372"/>
              <p:cNvCxnSpPr/>
              <p:nvPr/>
            </p:nvCxnSpPr>
            <p:spPr>
              <a:xfrm flipV="1">
                <a:off x="7417427" y="4306139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373"/>
              <p:cNvCxnSpPr/>
              <p:nvPr/>
            </p:nvCxnSpPr>
            <p:spPr>
              <a:xfrm>
                <a:off x="7424398" y="4294520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1" name="Group 312"/>
            <p:cNvGrpSpPr>
              <a:grpSpLocks/>
            </p:cNvGrpSpPr>
            <p:nvPr/>
          </p:nvGrpSpPr>
          <p:grpSpPr bwMode="auto">
            <a:xfrm>
              <a:off x="3490348" y="4472008"/>
              <a:ext cx="136296" cy="69993"/>
              <a:chOff x="7417554" y="4294406"/>
              <a:chExt cx="199495" cy="102448"/>
            </a:xfrm>
          </p:grpSpPr>
          <p:cxnSp>
            <p:nvCxnSpPr>
              <p:cNvPr id="371" name="Straight Connector 370"/>
              <p:cNvCxnSpPr/>
              <p:nvPr/>
            </p:nvCxnSpPr>
            <p:spPr>
              <a:xfrm flipV="1">
                <a:off x="7417392" y="4306161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371"/>
              <p:cNvCxnSpPr/>
              <p:nvPr/>
            </p:nvCxnSpPr>
            <p:spPr>
              <a:xfrm>
                <a:off x="7424361" y="4294542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2" name="Group 313"/>
            <p:cNvGrpSpPr>
              <a:grpSpLocks/>
            </p:cNvGrpSpPr>
            <p:nvPr/>
          </p:nvGrpSpPr>
          <p:grpSpPr bwMode="auto">
            <a:xfrm>
              <a:off x="3890424" y="4681564"/>
              <a:ext cx="136296" cy="69993"/>
              <a:chOff x="7417554" y="4294406"/>
              <a:chExt cx="199495" cy="102448"/>
            </a:xfrm>
          </p:grpSpPr>
          <p:cxnSp>
            <p:nvCxnSpPr>
              <p:cNvPr id="369" name="Straight Connector 368"/>
              <p:cNvCxnSpPr/>
              <p:nvPr/>
            </p:nvCxnSpPr>
            <p:spPr>
              <a:xfrm flipV="1">
                <a:off x="7417339" y="4306183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369"/>
              <p:cNvCxnSpPr/>
              <p:nvPr/>
            </p:nvCxnSpPr>
            <p:spPr>
              <a:xfrm>
                <a:off x="7424309" y="4294564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3" name="Group 314"/>
            <p:cNvGrpSpPr>
              <a:grpSpLocks/>
            </p:cNvGrpSpPr>
            <p:nvPr/>
          </p:nvGrpSpPr>
          <p:grpSpPr bwMode="auto">
            <a:xfrm>
              <a:off x="4247633" y="4924461"/>
              <a:ext cx="136296" cy="69993"/>
              <a:chOff x="7417554" y="4294406"/>
              <a:chExt cx="199495" cy="102448"/>
            </a:xfrm>
          </p:grpSpPr>
          <p:cxnSp>
            <p:nvCxnSpPr>
              <p:cNvPr id="367" name="Straight Connector 366"/>
              <p:cNvCxnSpPr/>
              <p:nvPr/>
            </p:nvCxnSpPr>
            <p:spPr>
              <a:xfrm flipV="1">
                <a:off x="7417295" y="4306205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367"/>
              <p:cNvCxnSpPr/>
              <p:nvPr/>
            </p:nvCxnSpPr>
            <p:spPr>
              <a:xfrm>
                <a:off x="7424266" y="429458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4" name="Group 315"/>
            <p:cNvGrpSpPr>
              <a:grpSpLocks/>
            </p:cNvGrpSpPr>
            <p:nvPr/>
          </p:nvGrpSpPr>
          <p:grpSpPr bwMode="auto">
            <a:xfrm>
              <a:off x="4576264" y="5162595"/>
              <a:ext cx="136296" cy="69993"/>
              <a:chOff x="7417554" y="4294406"/>
              <a:chExt cx="199495" cy="102448"/>
            </a:xfrm>
          </p:grpSpPr>
          <p:cxnSp>
            <p:nvCxnSpPr>
              <p:cNvPr id="365" name="Straight Connector 364"/>
              <p:cNvCxnSpPr/>
              <p:nvPr/>
            </p:nvCxnSpPr>
            <p:spPr>
              <a:xfrm flipV="1">
                <a:off x="7417257" y="4306225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365"/>
              <p:cNvCxnSpPr/>
              <p:nvPr/>
            </p:nvCxnSpPr>
            <p:spPr>
              <a:xfrm>
                <a:off x="7424227" y="429460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5" name="Group 316"/>
            <p:cNvGrpSpPr>
              <a:grpSpLocks/>
            </p:cNvGrpSpPr>
            <p:nvPr/>
          </p:nvGrpSpPr>
          <p:grpSpPr bwMode="auto">
            <a:xfrm>
              <a:off x="2571107" y="3486151"/>
              <a:ext cx="136296" cy="69993"/>
              <a:chOff x="7417554" y="4294406"/>
              <a:chExt cx="199495" cy="102448"/>
            </a:xfrm>
          </p:grpSpPr>
          <p:cxnSp>
            <p:nvCxnSpPr>
              <p:cNvPr id="363" name="Straight Connector 362"/>
              <p:cNvCxnSpPr/>
              <p:nvPr/>
            </p:nvCxnSpPr>
            <p:spPr>
              <a:xfrm flipV="1">
                <a:off x="7417538" y="4306048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363"/>
              <p:cNvCxnSpPr/>
              <p:nvPr/>
            </p:nvCxnSpPr>
            <p:spPr>
              <a:xfrm>
                <a:off x="7424509" y="429442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6" name="Group 317"/>
            <p:cNvGrpSpPr>
              <a:grpSpLocks/>
            </p:cNvGrpSpPr>
            <p:nvPr/>
          </p:nvGrpSpPr>
          <p:grpSpPr bwMode="auto">
            <a:xfrm>
              <a:off x="2894975" y="3676655"/>
              <a:ext cx="136296" cy="69993"/>
              <a:chOff x="7417554" y="4294406"/>
              <a:chExt cx="199495" cy="102448"/>
            </a:xfrm>
          </p:grpSpPr>
          <p:cxnSp>
            <p:nvCxnSpPr>
              <p:cNvPr id="361" name="Straight Connector 360"/>
              <p:cNvCxnSpPr/>
              <p:nvPr/>
            </p:nvCxnSpPr>
            <p:spPr>
              <a:xfrm flipV="1">
                <a:off x="7417500" y="4306068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361"/>
              <p:cNvCxnSpPr/>
              <p:nvPr/>
            </p:nvCxnSpPr>
            <p:spPr>
              <a:xfrm>
                <a:off x="7424471" y="429444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7" name="Group 318"/>
            <p:cNvGrpSpPr>
              <a:grpSpLocks/>
            </p:cNvGrpSpPr>
            <p:nvPr/>
          </p:nvGrpSpPr>
          <p:grpSpPr bwMode="auto">
            <a:xfrm>
              <a:off x="3204554" y="3876685"/>
              <a:ext cx="136296" cy="69993"/>
              <a:chOff x="7417554" y="4294406"/>
              <a:chExt cx="199495" cy="102448"/>
            </a:xfrm>
          </p:grpSpPr>
          <p:cxnSp>
            <p:nvCxnSpPr>
              <p:cNvPr id="359" name="Straight Connector 358"/>
              <p:cNvCxnSpPr/>
              <p:nvPr/>
            </p:nvCxnSpPr>
            <p:spPr>
              <a:xfrm flipV="1">
                <a:off x="7417466" y="4306090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359"/>
              <p:cNvCxnSpPr/>
              <p:nvPr/>
            </p:nvCxnSpPr>
            <p:spPr>
              <a:xfrm>
                <a:off x="7424436" y="4294470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8" name="Group 319"/>
            <p:cNvGrpSpPr>
              <a:grpSpLocks/>
            </p:cNvGrpSpPr>
            <p:nvPr/>
          </p:nvGrpSpPr>
          <p:grpSpPr bwMode="auto">
            <a:xfrm>
              <a:off x="3590341" y="4110056"/>
              <a:ext cx="136296" cy="69993"/>
              <a:chOff x="7417554" y="4294406"/>
              <a:chExt cx="199495" cy="102448"/>
            </a:xfrm>
          </p:grpSpPr>
          <p:cxnSp>
            <p:nvCxnSpPr>
              <p:cNvPr id="357" name="Straight Connector 356"/>
              <p:cNvCxnSpPr/>
              <p:nvPr/>
            </p:nvCxnSpPr>
            <p:spPr>
              <a:xfrm flipV="1">
                <a:off x="7417416" y="4306111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357"/>
              <p:cNvCxnSpPr/>
              <p:nvPr/>
            </p:nvCxnSpPr>
            <p:spPr>
              <a:xfrm>
                <a:off x="7424388" y="4294492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29" name="Group 320"/>
            <p:cNvGrpSpPr>
              <a:grpSpLocks/>
            </p:cNvGrpSpPr>
            <p:nvPr/>
          </p:nvGrpSpPr>
          <p:grpSpPr bwMode="auto">
            <a:xfrm>
              <a:off x="3938024" y="4295797"/>
              <a:ext cx="136296" cy="69993"/>
              <a:chOff x="7417554" y="4294406"/>
              <a:chExt cx="199495" cy="102448"/>
            </a:xfrm>
          </p:grpSpPr>
          <p:cxnSp>
            <p:nvCxnSpPr>
              <p:cNvPr id="355" name="Straight Connector 354"/>
              <p:cNvCxnSpPr/>
              <p:nvPr/>
            </p:nvCxnSpPr>
            <p:spPr>
              <a:xfrm flipV="1">
                <a:off x="7417374" y="4306134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355"/>
              <p:cNvCxnSpPr/>
              <p:nvPr/>
            </p:nvCxnSpPr>
            <p:spPr>
              <a:xfrm>
                <a:off x="7424344" y="4294514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0" name="Group 321"/>
            <p:cNvGrpSpPr>
              <a:grpSpLocks/>
            </p:cNvGrpSpPr>
            <p:nvPr/>
          </p:nvGrpSpPr>
          <p:grpSpPr bwMode="auto">
            <a:xfrm>
              <a:off x="4338100" y="4514879"/>
              <a:ext cx="136296" cy="69993"/>
              <a:chOff x="7417554" y="4294406"/>
              <a:chExt cx="199495" cy="102448"/>
            </a:xfrm>
          </p:grpSpPr>
          <p:cxnSp>
            <p:nvCxnSpPr>
              <p:cNvPr id="353" name="Straight Connector 352"/>
              <p:cNvCxnSpPr/>
              <p:nvPr/>
            </p:nvCxnSpPr>
            <p:spPr>
              <a:xfrm flipV="1">
                <a:off x="7417323" y="4306155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353"/>
              <p:cNvCxnSpPr/>
              <p:nvPr/>
            </p:nvCxnSpPr>
            <p:spPr>
              <a:xfrm>
                <a:off x="7424293" y="429453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1" name="Group 322"/>
            <p:cNvGrpSpPr>
              <a:grpSpLocks/>
            </p:cNvGrpSpPr>
            <p:nvPr/>
          </p:nvGrpSpPr>
          <p:grpSpPr bwMode="auto">
            <a:xfrm>
              <a:off x="4695309" y="4733961"/>
              <a:ext cx="136296" cy="69993"/>
              <a:chOff x="7417554" y="4294406"/>
              <a:chExt cx="199495" cy="102448"/>
            </a:xfrm>
          </p:grpSpPr>
          <p:cxnSp>
            <p:nvCxnSpPr>
              <p:cNvPr id="351" name="Straight Connector 350"/>
              <p:cNvCxnSpPr/>
              <p:nvPr/>
            </p:nvCxnSpPr>
            <p:spPr>
              <a:xfrm flipV="1">
                <a:off x="7417277" y="4306177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Straight Connector 351"/>
              <p:cNvCxnSpPr/>
              <p:nvPr/>
            </p:nvCxnSpPr>
            <p:spPr>
              <a:xfrm>
                <a:off x="7424249" y="4294557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2" name="Group 323"/>
            <p:cNvGrpSpPr>
              <a:grpSpLocks/>
            </p:cNvGrpSpPr>
            <p:nvPr/>
          </p:nvGrpSpPr>
          <p:grpSpPr bwMode="auto">
            <a:xfrm>
              <a:off x="5038229" y="4972095"/>
              <a:ext cx="136296" cy="69993"/>
              <a:chOff x="7417554" y="4294406"/>
              <a:chExt cx="199495" cy="102448"/>
            </a:xfrm>
          </p:grpSpPr>
          <p:cxnSp>
            <p:nvCxnSpPr>
              <p:cNvPr id="349" name="Straight Connector 348"/>
              <p:cNvCxnSpPr/>
              <p:nvPr/>
            </p:nvCxnSpPr>
            <p:spPr>
              <a:xfrm flipV="1">
                <a:off x="7417236" y="4306197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Straight Connector 349"/>
              <p:cNvCxnSpPr/>
              <p:nvPr/>
            </p:nvCxnSpPr>
            <p:spPr>
              <a:xfrm>
                <a:off x="7424208" y="4294577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3" name="Group 324"/>
            <p:cNvGrpSpPr>
              <a:grpSpLocks/>
            </p:cNvGrpSpPr>
            <p:nvPr/>
          </p:nvGrpSpPr>
          <p:grpSpPr bwMode="auto">
            <a:xfrm>
              <a:off x="2966395" y="3338514"/>
              <a:ext cx="136296" cy="69993"/>
              <a:chOff x="7417554" y="4294406"/>
              <a:chExt cx="199495" cy="102448"/>
            </a:xfrm>
          </p:grpSpPr>
          <p:cxnSp>
            <p:nvCxnSpPr>
              <p:cNvPr id="347" name="Straight Connector 346"/>
              <p:cNvCxnSpPr/>
              <p:nvPr/>
            </p:nvCxnSpPr>
            <p:spPr>
              <a:xfrm flipV="1">
                <a:off x="7417523" y="4306024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Straight Connector 347"/>
              <p:cNvCxnSpPr/>
              <p:nvPr/>
            </p:nvCxnSpPr>
            <p:spPr>
              <a:xfrm>
                <a:off x="7424493" y="4294406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4" name="Group 325"/>
            <p:cNvGrpSpPr>
              <a:grpSpLocks/>
            </p:cNvGrpSpPr>
            <p:nvPr/>
          </p:nvGrpSpPr>
          <p:grpSpPr bwMode="auto">
            <a:xfrm>
              <a:off x="3295026" y="3519492"/>
              <a:ext cx="136296" cy="69993"/>
              <a:chOff x="7417554" y="4294406"/>
              <a:chExt cx="199495" cy="102448"/>
            </a:xfrm>
          </p:grpSpPr>
          <p:cxnSp>
            <p:nvCxnSpPr>
              <p:cNvPr id="345" name="Straight Connector 344"/>
              <p:cNvCxnSpPr/>
              <p:nvPr/>
            </p:nvCxnSpPr>
            <p:spPr>
              <a:xfrm flipV="1">
                <a:off x="7417485" y="4306046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Straight Connector 345"/>
              <p:cNvCxnSpPr/>
              <p:nvPr/>
            </p:nvCxnSpPr>
            <p:spPr>
              <a:xfrm>
                <a:off x="7424457" y="429442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5" name="Group 326"/>
            <p:cNvGrpSpPr>
              <a:grpSpLocks/>
            </p:cNvGrpSpPr>
            <p:nvPr/>
          </p:nvGrpSpPr>
          <p:grpSpPr bwMode="auto">
            <a:xfrm>
              <a:off x="3623657" y="3724285"/>
              <a:ext cx="136296" cy="69993"/>
              <a:chOff x="7417554" y="4294406"/>
              <a:chExt cx="199495" cy="102448"/>
            </a:xfrm>
          </p:grpSpPr>
          <p:cxnSp>
            <p:nvCxnSpPr>
              <p:cNvPr id="343" name="Straight Connector 342"/>
              <p:cNvCxnSpPr/>
              <p:nvPr/>
            </p:nvCxnSpPr>
            <p:spPr>
              <a:xfrm flipV="1">
                <a:off x="7417447" y="4306068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Straight Connector 343"/>
              <p:cNvCxnSpPr/>
              <p:nvPr/>
            </p:nvCxnSpPr>
            <p:spPr>
              <a:xfrm>
                <a:off x="7424417" y="4294448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6" name="Group 327"/>
            <p:cNvGrpSpPr>
              <a:grpSpLocks/>
            </p:cNvGrpSpPr>
            <p:nvPr/>
          </p:nvGrpSpPr>
          <p:grpSpPr bwMode="auto">
            <a:xfrm>
              <a:off x="3942762" y="3938604"/>
              <a:ext cx="136296" cy="69993"/>
              <a:chOff x="7417554" y="4294406"/>
              <a:chExt cx="199495" cy="102448"/>
            </a:xfrm>
          </p:grpSpPr>
          <p:cxnSp>
            <p:nvCxnSpPr>
              <p:cNvPr id="341" name="Straight Connector 340"/>
              <p:cNvCxnSpPr/>
              <p:nvPr/>
            </p:nvCxnSpPr>
            <p:spPr>
              <a:xfrm flipV="1">
                <a:off x="7417409" y="4306089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Straight Connector 341"/>
              <p:cNvCxnSpPr/>
              <p:nvPr/>
            </p:nvCxnSpPr>
            <p:spPr>
              <a:xfrm>
                <a:off x="7424380" y="4294470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7" name="Group 328"/>
            <p:cNvGrpSpPr>
              <a:grpSpLocks/>
            </p:cNvGrpSpPr>
            <p:nvPr/>
          </p:nvGrpSpPr>
          <p:grpSpPr bwMode="auto">
            <a:xfrm>
              <a:off x="4323786" y="4157686"/>
              <a:ext cx="136296" cy="69993"/>
              <a:chOff x="7417554" y="4294406"/>
              <a:chExt cx="199495" cy="102448"/>
            </a:xfrm>
          </p:grpSpPr>
          <p:cxnSp>
            <p:nvCxnSpPr>
              <p:cNvPr id="339" name="Straight Connector 338"/>
              <p:cNvCxnSpPr/>
              <p:nvPr/>
            </p:nvCxnSpPr>
            <p:spPr>
              <a:xfrm flipV="1">
                <a:off x="7417361" y="4306111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Straight Connector 339"/>
              <p:cNvCxnSpPr/>
              <p:nvPr/>
            </p:nvCxnSpPr>
            <p:spPr>
              <a:xfrm>
                <a:off x="7424332" y="4294492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8" name="Group 329"/>
            <p:cNvGrpSpPr>
              <a:grpSpLocks/>
            </p:cNvGrpSpPr>
            <p:nvPr/>
          </p:nvGrpSpPr>
          <p:grpSpPr bwMode="auto">
            <a:xfrm>
              <a:off x="4704810" y="4362479"/>
              <a:ext cx="136296" cy="69993"/>
              <a:chOff x="7417554" y="4294406"/>
              <a:chExt cx="199495" cy="102448"/>
            </a:xfrm>
          </p:grpSpPr>
          <p:cxnSp>
            <p:nvCxnSpPr>
              <p:cNvPr id="337" name="Straight Connector 336"/>
              <p:cNvCxnSpPr/>
              <p:nvPr/>
            </p:nvCxnSpPr>
            <p:spPr>
              <a:xfrm flipV="1">
                <a:off x="7417312" y="4306133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Straight Connector 337"/>
              <p:cNvCxnSpPr/>
              <p:nvPr/>
            </p:nvCxnSpPr>
            <p:spPr>
              <a:xfrm>
                <a:off x="7424284" y="4294513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39" name="Group 330"/>
            <p:cNvGrpSpPr>
              <a:grpSpLocks/>
            </p:cNvGrpSpPr>
            <p:nvPr/>
          </p:nvGrpSpPr>
          <p:grpSpPr bwMode="auto">
            <a:xfrm>
              <a:off x="5085834" y="4595850"/>
              <a:ext cx="136296" cy="69993"/>
              <a:chOff x="7417554" y="4294406"/>
              <a:chExt cx="199495" cy="102448"/>
            </a:xfrm>
          </p:grpSpPr>
          <p:cxnSp>
            <p:nvCxnSpPr>
              <p:cNvPr id="335" name="Straight Connector 334"/>
              <p:cNvCxnSpPr/>
              <p:nvPr/>
            </p:nvCxnSpPr>
            <p:spPr>
              <a:xfrm flipV="1">
                <a:off x="7417264" y="4306153"/>
                <a:ext cx="199826" cy="720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Straight Connector 335"/>
              <p:cNvCxnSpPr/>
              <p:nvPr/>
            </p:nvCxnSpPr>
            <p:spPr>
              <a:xfrm>
                <a:off x="7424236" y="429453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540" name="Group 331"/>
            <p:cNvGrpSpPr>
              <a:grpSpLocks/>
            </p:cNvGrpSpPr>
            <p:nvPr/>
          </p:nvGrpSpPr>
          <p:grpSpPr bwMode="auto">
            <a:xfrm>
              <a:off x="5428754" y="4829221"/>
              <a:ext cx="136296" cy="69993"/>
              <a:chOff x="7417554" y="4294406"/>
              <a:chExt cx="199495" cy="102448"/>
            </a:xfrm>
          </p:grpSpPr>
          <p:cxnSp>
            <p:nvCxnSpPr>
              <p:cNvPr id="333" name="Straight Connector 332"/>
              <p:cNvCxnSpPr/>
              <p:nvPr/>
            </p:nvCxnSpPr>
            <p:spPr>
              <a:xfrm flipV="1">
                <a:off x="7417223" y="4306175"/>
                <a:ext cx="199826" cy="7203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Straight Connector 333"/>
              <p:cNvCxnSpPr/>
              <p:nvPr/>
            </p:nvCxnSpPr>
            <p:spPr>
              <a:xfrm>
                <a:off x="7424195" y="4294555"/>
                <a:ext cx="185884" cy="10224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9" name="Title 1"/>
          <p:cNvSpPr txBox="1">
            <a:spLocks/>
          </p:cNvSpPr>
          <p:nvPr/>
        </p:nvSpPr>
        <p:spPr bwMode="auto">
          <a:xfrm>
            <a:off x="2795588" y="1488702"/>
            <a:ext cx="82296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Digital Elevation 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binning algorithm converts point cloud into regular grid 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define node spacing and search radius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		choose mean, distance weighted mean, maximum or minimum</a:t>
            </a:r>
          </a:p>
        </p:txBody>
      </p:sp>
      <p:sp>
        <p:nvSpPr>
          <p:cNvPr id="200" name="Title 1"/>
          <p:cNvSpPr txBox="1">
            <a:spLocks/>
          </p:cNvSpPr>
          <p:nvPr/>
        </p:nvSpPr>
        <p:spPr bwMode="auto">
          <a:xfrm>
            <a:off x="2386014" y="1555004"/>
            <a:ext cx="17049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defTabSz="457200">
              <a:defRPr/>
            </a:pPr>
            <a:r>
              <a:rPr 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Model (DEM)</a:t>
            </a:r>
            <a:endParaRPr lang="en-US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4710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" grpId="0" animBg="1"/>
      <p:bldP spid="2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5964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5964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5964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7505700" y="-220249"/>
            <a:ext cx="335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endParaRPr lang="en-US" b="1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 b="1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 b="1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Shuttle Radar Topography Mission (SRTM)</a:t>
            </a:r>
          </a:p>
          <a:p>
            <a:pPr defTabSz="457200">
              <a:defRPr/>
            </a:pPr>
            <a:endParaRPr lang="en-US" sz="800" b="1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buFontTx/>
              <a:buChar char="-"/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released in 2005</a:t>
            </a:r>
          </a:p>
          <a:p>
            <a:pPr defTabSz="457200">
              <a:buFontTx/>
              <a:buChar char="-"/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buFontTx/>
              <a:buChar char="-"/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90 m pixel size</a:t>
            </a:r>
          </a:p>
          <a:p>
            <a:pPr defTabSz="457200">
              <a:buFontTx/>
              <a:buChar char="-"/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buFontTx/>
              <a:buChar char="-"/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coverage of latitudes &lt;60</a:t>
            </a:r>
            <a:r>
              <a:rPr lang="en-US" baseline="30000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</a:t>
            </a:r>
          </a:p>
          <a:p>
            <a:pPr defTabSz="457200">
              <a:buFontTx/>
              <a:buChar char="-"/>
              <a:defRPr/>
            </a:pPr>
            <a:endParaRPr lang="en-US" baseline="300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buFontTx/>
              <a:buChar char="-"/>
              <a:defRPr/>
            </a:pPr>
            <a:endParaRPr lang="en-US" baseline="300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buFontTx/>
              <a:buChar char="-"/>
              <a:defRPr/>
            </a:pPr>
            <a:endParaRPr lang="en-US" baseline="300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ASTER Global Digital Elevation Model (GDEM) </a:t>
            </a:r>
          </a:p>
          <a:p>
            <a:pPr defTabSz="457200"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buFontTx/>
              <a:buChar char="-"/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released in 2009</a:t>
            </a:r>
          </a:p>
          <a:p>
            <a:pPr defTabSz="457200">
              <a:buFontTx/>
              <a:buChar char="-"/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buFontTx/>
              <a:buChar char="-"/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30 m pixel size</a:t>
            </a:r>
          </a:p>
          <a:p>
            <a:pPr defTabSz="457200">
              <a:buFontTx/>
              <a:buChar char="-"/>
              <a:defRPr/>
            </a:pPr>
            <a:endParaRPr lang="en-US" sz="800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buFontTx/>
              <a:buChar char="-"/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Coverage of latitudes &lt;83</a:t>
            </a:r>
            <a:r>
              <a:rPr lang="en-US" baseline="30000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</a:t>
            </a:r>
          </a:p>
          <a:p>
            <a:pPr defTabSz="457200">
              <a:buFontTx/>
              <a:buChar char="-"/>
              <a:defRPr/>
            </a:pP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Airborne Light Detection and Ranging (LiDAR) </a:t>
            </a:r>
          </a:p>
          <a:p>
            <a:pPr defTabSz="457200"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also known as</a:t>
            </a:r>
          </a:p>
          <a:p>
            <a:pPr defTabSz="457200"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Airborne Laser Swath Mapping</a:t>
            </a:r>
          </a:p>
          <a:p>
            <a:pPr defTabSz="457200"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(ALSM)</a:t>
            </a:r>
          </a:p>
          <a:p>
            <a:pPr defTabSz="457200">
              <a:defRPr/>
            </a:pP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defTabSz="457200">
              <a:defRPr/>
            </a:pP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grpSp>
        <p:nvGrpSpPr>
          <p:cNvPr id="3102" name="Group 30"/>
          <p:cNvGrpSpPr>
            <a:grpSpLocks/>
          </p:cNvGrpSpPr>
          <p:nvPr/>
        </p:nvGrpSpPr>
        <p:grpSpPr bwMode="auto">
          <a:xfrm>
            <a:off x="1371600" y="-195263"/>
            <a:ext cx="6134100" cy="7053263"/>
            <a:chOff x="0" y="-3"/>
            <a:chExt cx="3760" cy="4323"/>
          </a:xfrm>
        </p:grpSpPr>
        <p:sp>
          <p:nvSpPr>
            <p:cNvPr id="3082" name="Rectangle 10"/>
            <p:cNvSpPr>
              <a:spLocks noChangeArrowheads="1"/>
            </p:cNvSpPr>
            <p:nvPr/>
          </p:nvSpPr>
          <p:spPr bwMode="auto">
            <a:xfrm>
              <a:off x="8" y="3320"/>
              <a:ext cx="993" cy="992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83" name="Rectangle 11"/>
            <p:cNvSpPr>
              <a:spLocks noChangeArrowheads="1"/>
            </p:cNvSpPr>
            <p:nvPr/>
          </p:nvSpPr>
          <p:spPr bwMode="auto">
            <a:xfrm>
              <a:off x="8" y="2336"/>
              <a:ext cx="993" cy="991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84" name="Rectangle 12"/>
            <p:cNvSpPr>
              <a:spLocks noChangeArrowheads="1"/>
            </p:cNvSpPr>
            <p:nvPr/>
          </p:nvSpPr>
          <p:spPr bwMode="auto">
            <a:xfrm>
              <a:off x="8" y="1344"/>
              <a:ext cx="993" cy="992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85" name="Rectangle 13"/>
            <p:cNvSpPr>
              <a:spLocks noChangeArrowheads="1"/>
            </p:cNvSpPr>
            <p:nvPr/>
          </p:nvSpPr>
          <p:spPr bwMode="auto">
            <a:xfrm>
              <a:off x="8" y="352"/>
              <a:ext cx="993" cy="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86" name="Rectangle 14"/>
            <p:cNvSpPr>
              <a:spLocks noChangeArrowheads="1"/>
            </p:cNvSpPr>
            <p:nvPr/>
          </p:nvSpPr>
          <p:spPr bwMode="auto">
            <a:xfrm>
              <a:off x="1000" y="3320"/>
              <a:ext cx="992" cy="992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87" name="Rectangle 15"/>
            <p:cNvSpPr>
              <a:spLocks noChangeArrowheads="1"/>
            </p:cNvSpPr>
            <p:nvPr/>
          </p:nvSpPr>
          <p:spPr bwMode="auto">
            <a:xfrm>
              <a:off x="1000" y="2336"/>
              <a:ext cx="992" cy="991"/>
            </a:xfrm>
            <a:prstGeom prst="rect">
              <a:avLst/>
            </a:prstGeom>
            <a:solidFill>
              <a:srgbClr val="A1A1A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88" name="Rectangle 16"/>
            <p:cNvSpPr>
              <a:spLocks noChangeArrowheads="1"/>
            </p:cNvSpPr>
            <p:nvPr/>
          </p:nvSpPr>
          <p:spPr bwMode="auto">
            <a:xfrm>
              <a:off x="1000" y="1344"/>
              <a:ext cx="992" cy="992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89" name="Rectangle 17"/>
            <p:cNvSpPr>
              <a:spLocks noChangeArrowheads="1"/>
            </p:cNvSpPr>
            <p:nvPr/>
          </p:nvSpPr>
          <p:spPr bwMode="auto">
            <a:xfrm>
              <a:off x="1000" y="352"/>
              <a:ext cx="992" cy="99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0" name="Rectangle 18"/>
            <p:cNvSpPr>
              <a:spLocks noChangeArrowheads="1"/>
            </p:cNvSpPr>
            <p:nvPr/>
          </p:nvSpPr>
          <p:spPr bwMode="auto">
            <a:xfrm>
              <a:off x="1992" y="3320"/>
              <a:ext cx="993" cy="992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1" name="Rectangle 19"/>
            <p:cNvSpPr>
              <a:spLocks noChangeArrowheads="1"/>
            </p:cNvSpPr>
            <p:nvPr/>
          </p:nvSpPr>
          <p:spPr bwMode="auto">
            <a:xfrm>
              <a:off x="1992" y="2336"/>
              <a:ext cx="993" cy="99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2" name="Rectangle 20"/>
            <p:cNvSpPr>
              <a:spLocks noChangeArrowheads="1"/>
            </p:cNvSpPr>
            <p:nvPr/>
          </p:nvSpPr>
          <p:spPr bwMode="auto">
            <a:xfrm>
              <a:off x="1992" y="1344"/>
              <a:ext cx="993" cy="992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3" name="Rectangle 21"/>
            <p:cNvSpPr>
              <a:spLocks noChangeArrowheads="1"/>
            </p:cNvSpPr>
            <p:nvPr/>
          </p:nvSpPr>
          <p:spPr bwMode="auto">
            <a:xfrm>
              <a:off x="1992" y="352"/>
              <a:ext cx="993" cy="991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4" name="Rectangle 22"/>
            <p:cNvSpPr>
              <a:spLocks noChangeArrowheads="1"/>
            </p:cNvSpPr>
            <p:nvPr/>
          </p:nvSpPr>
          <p:spPr bwMode="auto">
            <a:xfrm>
              <a:off x="2976" y="3320"/>
              <a:ext cx="784" cy="10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5" name="Rectangle 23"/>
            <p:cNvSpPr>
              <a:spLocks noChangeArrowheads="1"/>
            </p:cNvSpPr>
            <p:nvPr/>
          </p:nvSpPr>
          <p:spPr bwMode="auto">
            <a:xfrm>
              <a:off x="2976" y="2336"/>
              <a:ext cx="784" cy="1000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6" name="Rectangle 24"/>
            <p:cNvSpPr>
              <a:spLocks noChangeArrowheads="1"/>
            </p:cNvSpPr>
            <p:nvPr/>
          </p:nvSpPr>
          <p:spPr bwMode="auto">
            <a:xfrm>
              <a:off x="2976" y="1344"/>
              <a:ext cx="784" cy="100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7" name="Rectangle 25"/>
            <p:cNvSpPr>
              <a:spLocks noChangeArrowheads="1"/>
            </p:cNvSpPr>
            <p:nvPr/>
          </p:nvSpPr>
          <p:spPr bwMode="auto">
            <a:xfrm>
              <a:off x="2976" y="352"/>
              <a:ext cx="784" cy="1000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8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1000" cy="352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099" name="Rectangle 27"/>
            <p:cNvSpPr>
              <a:spLocks noChangeArrowheads="1"/>
            </p:cNvSpPr>
            <p:nvPr/>
          </p:nvSpPr>
          <p:spPr bwMode="auto">
            <a:xfrm>
              <a:off x="984" y="0"/>
              <a:ext cx="1000" cy="352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100" name="Rectangle 28"/>
            <p:cNvSpPr>
              <a:spLocks noChangeArrowheads="1"/>
            </p:cNvSpPr>
            <p:nvPr/>
          </p:nvSpPr>
          <p:spPr bwMode="auto">
            <a:xfrm>
              <a:off x="1976" y="0"/>
              <a:ext cx="999" cy="35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  <p:sp>
          <p:nvSpPr>
            <p:cNvPr id="3101" name="Rectangle 29"/>
            <p:cNvSpPr>
              <a:spLocks noChangeArrowheads="1"/>
            </p:cNvSpPr>
            <p:nvPr/>
          </p:nvSpPr>
          <p:spPr bwMode="auto">
            <a:xfrm>
              <a:off x="2962" y="-3"/>
              <a:ext cx="790" cy="355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457200">
                <a:defRPr/>
              </a:pPr>
              <a:endParaRPr lang="en-US">
                <a:solidFill>
                  <a:prstClr val="black"/>
                </a:solidFill>
                <a:latin typeface="Calibri"/>
                <a:cs typeface="Arial" charset="0"/>
              </a:endParaRPr>
            </a:p>
          </p:txBody>
        </p:sp>
      </p:grpSp>
      <p:cxnSp>
        <p:nvCxnSpPr>
          <p:cNvPr id="16390" name="Straight Connector 11"/>
          <p:cNvCxnSpPr>
            <a:cxnSpLocks noChangeShapeType="1"/>
          </p:cNvCxnSpPr>
          <p:nvPr/>
        </p:nvCxnSpPr>
        <p:spPr bwMode="auto">
          <a:xfrm>
            <a:off x="2463801" y="6169025"/>
            <a:ext cx="1571625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7" name="Title 1"/>
          <p:cNvSpPr txBox="1">
            <a:spLocks/>
          </p:cNvSpPr>
          <p:nvPr/>
        </p:nvSpPr>
        <p:spPr bwMode="auto">
          <a:xfrm>
            <a:off x="2901951" y="5784850"/>
            <a:ext cx="8667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Arial" charset="0"/>
                <a:cs typeface="Arial" charset="0"/>
              </a:defRPr>
            </a:lvl9pPr>
          </a:lstStyle>
          <a:p>
            <a:pPr defTabSz="457200">
              <a:defRPr/>
            </a:pPr>
            <a:r>
              <a:rPr lang="en-US" sz="200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1 km</a:t>
            </a:r>
          </a:p>
        </p:txBody>
      </p:sp>
    </p:spTree>
    <p:extLst>
      <p:ext uri="{BB962C8B-B14F-4D97-AF65-F5344CB8AC3E}">
        <p14:creationId xmlns:p14="http://schemas.microsoft.com/office/powerpoint/2010/main" val="166796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TSI pptx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1162</Words>
  <Application>Microsoft Macintosh PowerPoint</Application>
  <PresentationFormat>Widescreen</PresentationFormat>
  <Paragraphs>176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ＭＳ Ｐゴシック</vt:lpstr>
      <vt:lpstr>Arial</vt:lpstr>
      <vt:lpstr>Avenir Heavy</vt:lpstr>
      <vt:lpstr>Calibri</vt:lpstr>
      <vt:lpstr>Calibri Light</vt:lpstr>
      <vt:lpstr>Mangal</vt:lpstr>
      <vt:lpstr>Office Theme</vt:lpstr>
      <vt:lpstr>GETSI pptx template</vt:lpstr>
      <vt:lpstr>Introduction to Lidar</vt:lpstr>
      <vt:lpstr>Lidar</vt:lpstr>
      <vt:lpstr>Topography in the Modern Era</vt:lpstr>
      <vt:lpstr>Digital elevation models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“Seeing” through vegetation to find landslides</vt:lpstr>
      <vt:lpstr>North Fork Stillaguamish Valley, WA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Landslides</dc:title>
  <dc:creator>Alison Duvall</dc:creator>
  <cp:lastModifiedBy>Alison Duvall</cp:lastModifiedBy>
  <cp:revision>6</cp:revision>
  <dcterms:created xsi:type="dcterms:W3CDTF">2020-04-28T16:57:28Z</dcterms:created>
  <dcterms:modified xsi:type="dcterms:W3CDTF">2020-05-05T21:41:56Z</dcterms:modified>
</cp:coreProperties>
</file>