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59" r:id="rId9"/>
    <p:sldId id="260" r:id="rId10"/>
    <p:sldId id="261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B6EFE-9885-C94D-8AB8-107568235D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AD7516-19BF-384C-8F10-14840E2D06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2C5EE-4AA9-7646-9819-F6CE35881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FA9FF-FDC8-7344-8F6D-14E9C5278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01E42-3D63-654F-BC73-F3345882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4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BDF32-443E-0F4E-8960-E5F48B22A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112B3A-A482-494B-A048-2B871E797D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B7B3C-E192-5A4D-9158-55BB65588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8F142-78AA-7A46-B8D5-104222FEF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A90BD-60D6-714D-8C84-0806EC68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8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4DA25-A170-3A42-98F9-A29DEBC444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1CDCF0-9604-D44D-B0F4-C37EE6ACB9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F0BC7-28E6-6341-B1DB-A003A7FD0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2B42D-766B-B94A-BA35-7B0234E6C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F910D-2B3E-1645-BDE2-6D79A74A6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2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D691C-0A38-8348-B6E7-2DE6B0A5A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61589-3329-A741-A8A3-2DFCED8D6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B28FF-EC8A-7F4D-8E18-1C4A4D11C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DB338-B14B-4B48-9825-1416925EE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393EA-F945-CD4F-91C9-6E83DF11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71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702D8-B0B1-774B-A714-29BE240B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5A283-CFAD-1A4B-9E95-2EEA7BE6E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8B738-6891-9344-8E41-5EA9D7017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163AF-2259-4047-A3A3-521AE005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E89C62-A13C-1340-8922-3D1EFE43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7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25725-C02A-C943-B89C-39BB78E8E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189BC-F74A-234B-ABC8-22114A758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F2303-80FA-9D4D-809B-3AD00A5E8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374AC-9DC6-CC42-A2BD-BE3627D94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52651E-59B2-BB40-B75A-384754143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1D77F8-C020-0D46-92D7-D10E7D251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05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2F238-50CB-DC4B-8771-B5E620290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DFFE4-FBD3-BD4B-BEDC-D4782F1A0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8944E9-F53E-C743-8D5F-AF9BCBA81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B8A288-C6CB-5D44-9A20-92A96CAD4C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FEE04-21AD-7246-A75A-5CA358C4D3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47CDD5-E44A-2644-9DA8-148B8DAE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F332B9-7E19-C44C-8555-99DB59940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9CE9F1-CF9D-4049-9BC6-6B3BC5101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91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3FFE4-0C37-2541-99B4-16F6D2A16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D62819-55D3-4E40-AEA8-709B1143A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398CE5-4475-2E46-8BB3-D2464F895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C16F5-5A97-BC4A-B182-AEA49D72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785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81E0F6-5817-9445-959A-9DFDEA37C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0CCA06-C6D6-074B-927F-85F06DE9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64F54-0B08-9145-960B-2E696C2A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0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1D08C-1532-7F4C-9468-DDFE5A362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06B49-A529-5245-922D-CE508D109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84DD4-9CA9-4344-9BCC-DF60C92714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E9C34-DA8F-8047-AFC7-325D51A71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424610-F193-C847-883B-846E9A92D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74299-173E-1A46-AC88-101E4A624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3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C9CBC-7815-4B44-8C94-E8806A8A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1B744A-4246-A44E-817A-AAAA74A7B6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5AB13-A040-D84A-82AD-B097BC7786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C83A47-FB44-3242-9BA5-87684D817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C7B9C-626D-2044-AF73-4BEFFC91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50F31E-7355-2E44-8E02-4AE7F2C50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42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210BA-2E70-194D-9FBF-7906C8FFB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42AE0-58CD-4D48-9F74-4D1E0D5C1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EC095-157C-C04B-A39D-4495B12174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BA6E8-9928-0442-8DE9-99D4E77D043E}" type="datetimeFigureOut">
              <a:rPr lang="en-US" smtClean="0"/>
              <a:t>4/29/20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673DBE-8ACF-1B45-A124-043113E02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DD43D-1242-5C4D-8B5D-DEB4CD18B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09B33-2523-8341-8DA6-471663ED55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56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63956-6568-054E-AB9A-E9079EF7B5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 to Landslide Susceptibility Assessments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381E24-754C-7C41-AD1E-ADE63FFB60DF}"/>
              </a:ext>
            </a:extLst>
          </p:cNvPr>
          <p:cNvSpPr txBox="1"/>
          <p:nvPr/>
        </p:nvSpPr>
        <p:spPr>
          <a:xfrm>
            <a:off x="282102" y="4497332"/>
            <a:ext cx="959570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 </a:t>
            </a:r>
          </a:p>
          <a:p>
            <a:r>
              <a:rPr lang="en-US" sz="2400" b="1" dirty="0"/>
              <a:t>*Slides adapted from a presentation by: Andreas Günther (BGR)</a:t>
            </a:r>
          </a:p>
          <a:p>
            <a:r>
              <a:rPr lang="en-US" dirty="0"/>
              <a:t>https://</a:t>
            </a:r>
            <a:r>
              <a:rPr lang="en-US" dirty="0" err="1"/>
              <a:t>esdac.jrc.ec.europa.eu</a:t>
            </a:r>
            <a:r>
              <a:rPr lang="en-US" dirty="0"/>
              <a:t>/</a:t>
            </a:r>
            <a:r>
              <a:rPr lang="en-US" dirty="0" err="1"/>
              <a:t>esbn</a:t>
            </a:r>
            <a:r>
              <a:rPr lang="en-US" dirty="0"/>
              <a:t>/Plenary_esbn_2007/ESBN_2007/</a:t>
            </a:r>
            <a:r>
              <a:rPr lang="en-US" dirty="0" err="1"/>
              <a:t>ESBN_Gunther_Landslides.pdf</a:t>
            </a:r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2754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88A24F-0B96-0740-A958-DF99304CC711}"/>
              </a:ext>
            </a:extLst>
          </p:cNvPr>
          <p:cNvSpPr txBox="1"/>
          <p:nvPr/>
        </p:nvSpPr>
        <p:spPr>
          <a:xfrm>
            <a:off x="8931427" y="3305828"/>
            <a:ext cx="32605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432FF"/>
                </a:solidFill>
              </a:rPr>
              <a:t>We will use this method</a:t>
            </a:r>
          </a:p>
          <a:p>
            <a:pPr algn="ctr"/>
            <a:endParaRPr lang="en-US" sz="2400" b="1" dirty="0">
              <a:solidFill>
                <a:srgbClr val="0432FF"/>
              </a:solidFill>
            </a:endParaRPr>
          </a:p>
          <a:p>
            <a:pPr algn="ctr"/>
            <a:r>
              <a:rPr lang="en-US" sz="2400" b="1" u="sng" dirty="0">
                <a:solidFill>
                  <a:srgbClr val="0432FF"/>
                </a:solidFill>
              </a:rPr>
              <a:t>More info to follow </a:t>
            </a:r>
          </a:p>
          <a:p>
            <a:pPr algn="ctr"/>
            <a:r>
              <a:rPr lang="en-US" sz="2400" b="1" u="sng" dirty="0">
                <a:solidFill>
                  <a:srgbClr val="0432FF"/>
                </a:solidFill>
              </a:rPr>
              <a:t>in next lecture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1A7EDB-9524-4945-B326-02343755A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69" y="1008907"/>
            <a:ext cx="8491099" cy="579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56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88A24F-0B96-0740-A958-DF99304CC711}"/>
              </a:ext>
            </a:extLst>
          </p:cNvPr>
          <p:cNvSpPr txBox="1"/>
          <p:nvPr/>
        </p:nvSpPr>
        <p:spPr>
          <a:xfrm>
            <a:off x="8840794" y="3235717"/>
            <a:ext cx="32880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432FF"/>
                </a:solidFill>
              </a:rPr>
              <a:t>You may also be familiar</a:t>
            </a:r>
          </a:p>
          <a:p>
            <a:pPr algn="ctr"/>
            <a:r>
              <a:rPr lang="en-US" sz="2400" b="1" dirty="0">
                <a:solidFill>
                  <a:srgbClr val="0432FF"/>
                </a:solidFill>
              </a:rPr>
              <a:t>with physical models:</a:t>
            </a:r>
          </a:p>
          <a:p>
            <a:pPr algn="ctr"/>
            <a:r>
              <a:rPr lang="en-US" sz="2400" b="1" dirty="0">
                <a:solidFill>
                  <a:srgbClr val="0432FF"/>
                </a:solidFill>
              </a:rPr>
              <a:t>the “Factor of Safety”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B698C0-02C1-FE40-A63F-388D7ED00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86" y="1140369"/>
            <a:ext cx="8733008" cy="554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86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798A65-ED52-7844-BEFF-F9D6C49E2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791" y="1002408"/>
            <a:ext cx="8500419" cy="566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41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966DD-A6C0-FE48-86C3-E3CD33FC1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important terminology: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39404-B86D-3546-A19B-A7724287E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Landslide Inventory</a:t>
            </a:r>
            <a:r>
              <a:rPr lang="en-US" dirty="0"/>
              <a:t>: where </a:t>
            </a:r>
            <a:r>
              <a:rPr lang="en-US" sz="3600" i="1" dirty="0"/>
              <a:t>do</a:t>
            </a:r>
            <a:r>
              <a:rPr lang="en-US" dirty="0"/>
              <a:t> landslides occur?</a:t>
            </a:r>
          </a:p>
          <a:p>
            <a:r>
              <a:rPr lang="en-US" b="1" dirty="0"/>
              <a:t>Landslide Susceptibility</a:t>
            </a:r>
            <a:r>
              <a:rPr lang="en-US" dirty="0"/>
              <a:t>: where </a:t>
            </a:r>
            <a:r>
              <a:rPr lang="en-US" sz="3600" i="1" dirty="0"/>
              <a:t>could</a:t>
            </a:r>
            <a:r>
              <a:rPr lang="en-US" dirty="0"/>
              <a:t> landslides occur?</a:t>
            </a:r>
          </a:p>
          <a:p>
            <a:r>
              <a:rPr lang="en-US" b="1" dirty="0"/>
              <a:t>Landslide Hazard</a:t>
            </a:r>
            <a:r>
              <a:rPr lang="en-US" dirty="0"/>
              <a:t>: </a:t>
            </a:r>
            <a:r>
              <a:rPr lang="en-US" sz="3600" i="1" dirty="0"/>
              <a:t>when</a:t>
            </a:r>
            <a:r>
              <a:rPr lang="en-US" dirty="0"/>
              <a:t> do landslides occur?</a:t>
            </a:r>
          </a:p>
          <a:p>
            <a:r>
              <a:rPr lang="en-US" b="1" dirty="0"/>
              <a:t>Landslide Risk</a:t>
            </a:r>
            <a:r>
              <a:rPr lang="en-US" dirty="0"/>
              <a:t>: what </a:t>
            </a:r>
            <a:r>
              <a:rPr lang="en-US" sz="3600" i="1" dirty="0"/>
              <a:t>consequences</a:t>
            </a:r>
            <a:r>
              <a:rPr lang="en-US" dirty="0"/>
              <a:t> do landslides have?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4000" b="1" dirty="0"/>
              <a:t>Risk = Hazard x Vulnerability</a:t>
            </a:r>
          </a:p>
        </p:txBody>
      </p:sp>
    </p:spTree>
    <p:extLst>
      <p:ext uri="{BB962C8B-B14F-4D97-AF65-F5344CB8AC3E}">
        <p14:creationId xmlns:p14="http://schemas.microsoft.com/office/powerpoint/2010/main" val="148540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Landslide Susceptibility Assessment – an overview of methods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815D51D-25EB-D249-8023-6CCCC4DA86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9057" y="2068817"/>
            <a:ext cx="8250073" cy="4351338"/>
          </a:xfrm>
        </p:spPr>
      </p:pic>
    </p:spTree>
    <p:extLst>
      <p:ext uri="{BB962C8B-B14F-4D97-AF65-F5344CB8AC3E}">
        <p14:creationId xmlns:p14="http://schemas.microsoft.com/office/powerpoint/2010/main" val="4088586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Landslide Susceptibility Assessment – an overview of methods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71A07E-AF1D-1A4A-82D5-260C177DB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584" y="1690688"/>
            <a:ext cx="9934832" cy="485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88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33EB0A-179B-9A4D-A0A3-00338A33E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66" y="1124463"/>
            <a:ext cx="8544669" cy="560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21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265FE3-45C3-0D43-BFDC-71E3B9200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839" y="1163586"/>
            <a:ext cx="9090322" cy="569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47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494B0-4B8E-524C-9773-28970478F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20" y="1013254"/>
            <a:ext cx="8276561" cy="584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54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B55DD4-F678-5949-96B3-88FC48F96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744" y="1162585"/>
            <a:ext cx="8278511" cy="553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7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66F0F-7201-DC40-B342-CA260B8C7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2"/>
            <a:ext cx="10515600" cy="1325563"/>
          </a:xfrm>
        </p:spPr>
        <p:txBody>
          <a:bodyPr/>
          <a:lstStyle/>
          <a:p>
            <a:r>
              <a:rPr lang="en-US" dirty="0"/>
              <a:t>Landslide Susceptibility Assessment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3DEE76-730F-234A-915F-46BAE01A3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62" y="1076949"/>
            <a:ext cx="8301082" cy="54794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88A24F-0B96-0740-A958-DF99304CC711}"/>
              </a:ext>
            </a:extLst>
          </p:cNvPr>
          <p:cNvSpPr txBox="1"/>
          <p:nvPr/>
        </p:nvSpPr>
        <p:spPr>
          <a:xfrm>
            <a:off x="8931427" y="3305828"/>
            <a:ext cx="32605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432FF"/>
                </a:solidFill>
              </a:rPr>
              <a:t>We will use this method</a:t>
            </a:r>
          </a:p>
          <a:p>
            <a:pPr algn="ctr"/>
            <a:endParaRPr lang="en-US" sz="2400" b="1" dirty="0">
              <a:solidFill>
                <a:srgbClr val="0432FF"/>
              </a:solidFill>
            </a:endParaRPr>
          </a:p>
          <a:p>
            <a:pPr algn="ctr"/>
            <a:r>
              <a:rPr lang="en-US" sz="2400" b="1" dirty="0">
                <a:solidFill>
                  <a:srgbClr val="0432FF"/>
                </a:solidFill>
              </a:rPr>
              <a:t>More info to follow </a:t>
            </a:r>
          </a:p>
          <a:p>
            <a:pPr algn="ctr"/>
            <a:r>
              <a:rPr lang="en-US" sz="2400" b="1" dirty="0">
                <a:solidFill>
                  <a:srgbClr val="0432FF"/>
                </a:solidFill>
              </a:rPr>
              <a:t>in next lecture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6749856-FA06-7649-BDAD-2204C86D9176}"/>
              </a:ext>
            </a:extLst>
          </p:cNvPr>
          <p:cNvCxnSpPr>
            <a:cxnSpLocks/>
          </p:cNvCxnSpPr>
          <p:nvPr/>
        </p:nvCxnSpPr>
        <p:spPr>
          <a:xfrm flipH="1">
            <a:off x="8647889" y="5134499"/>
            <a:ext cx="988169" cy="857739"/>
          </a:xfrm>
          <a:prstGeom prst="straightConnector1">
            <a:avLst/>
          </a:prstGeom>
          <a:ln w="76200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2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172</Words>
  <Application>Microsoft Macintosh PowerPoint</Application>
  <PresentationFormat>Widescreen</PresentationFormat>
  <Paragraphs>33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Introduction to Landslide Susceptibility Assessments</vt:lpstr>
      <vt:lpstr>Some important terminology:</vt:lpstr>
      <vt:lpstr>Landslide Susceptibility Assessment – an overview of methods</vt:lpstr>
      <vt:lpstr>Landslide Susceptibility Assessment – an overview of methods</vt:lpstr>
      <vt:lpstr>Landslide Susceptibility Assessment</vt:lpstr>
      <vt:lpstr>Landslide Susceptibility Assessment</vt:lpstr>
      <vt:lpstr>Landslide Susceptibility Assessment</vt:lpstr>
      <vt:lpstr>Landslide Susceptibility Assessment</vt:lpstr>
      <vt:lpstr>Landslide Susceptibility Assessment</vt:lpstr>
      <vt:lpstr>Landslide Susceptibility Assessment</vt:lpstr>
      <vt:lpstr>Landslide Susceptibility Assessment</vt:lpstr>
      <vt:lpstr>Landslide Susceptibility Assessment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Landslide Susceptibility Assessments</dc:title>
  <dc:creator>Alison Duvall</dc:creator>
  <cp:lastModifiedBy>Alison Duvall</cp:lastModifiedBy>
  <cp:revision>7</cp:revision>
  <dcterms:created xsi:type="dcterms:W3CDTF">2020-04-30T00:00:33Z</dcterms:created>
  <dcterms:modified xsi:type="dcterms:W3CDTF">2020-04-30T00:30:25Z</dcterms:modified>
</cp:coreProperties>
</file>