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9" r:id="rId2"/>
    <p:sldId id="260" r:id="rId3"/>
    <p:sldId id="261" r:id="rId4"/>
    <p:sldId id="263" r:id="rId5"/>
    <p:sldId id="264" r:id="rId6"/>
    <p:sldId id="265" r:id="rId7"/>
    <p:sldId id="266" r:id="rId8"/>
    <p:sldId id="262" r:id="rId9"/>
    <p:sldId id="267" r:id="rId10"/>
    <p:sldId id="269" r:id="rId11"/>
    <p:sldId id="268" r:id="rId12"/>
    <p:sldId id="270" r:id="rId13"/>
    <p:sldId id="271" r:id="rId14"/>
    <p:sldId id="272" r:id="rId15"/>
    <p:sldId id="273"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6B6B"/>
    <a:srgbClr val="C2D8F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050" autoAdjust="0"/>
  </p:normalViewPr>
  <p:slideViewPr>
    <p:cSldViewPr snapToGrid="0" snapToObjects="1">
      <p:cViewPr varScale="1">
        <p:scale>
          <a:sx n="71" d="100"/>
          <a:sy n="71" d="100"/>
        </p:scale>
        <p:origin x="267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BA7697-537A-1241-A984-A39520910382}" type="datetimeFigureOut">
              <a:rPr lang="en-US" smtClean="0"/>
              <a:t>1/9/2019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73B411-E165-BF48-ABA2-70D378AC59C2}" type="slidenum">
              <a:rPr lang="en-US" smtClean="0"/>
              <a:t>‹#›</a:t>
            </a:fld>
            <a:endParaRPr lang="en-US"/>
          </a:p>
        </p:txBody>
      </p:sp>
    </p:spTree>
    <p:extLst>
      <p:ext uri="{BB962C8B-B14F-4D97-AF65-F5344CB8AC3E}">
        <p14:creationId xmlns:p14="http://schemas.microsoft.com/office/powerpoint/2010/main" val="234171496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REMEMBER to include attribution</a:t>
            </a:r>
            <a:r>
              <a:rPr lang="en-US" baseline="0" dirty="0"/>
              <a:t> information for all the figures you include. Even if you took the picture or made the diagram, it will make it easier later if we just have that recorded.</a:t>
            </a:r>
          </a:p>
          <a:p>
            <a:endParaRPr lang="en-US" baseline="0" dirty="0"/>
          </a:p>
          <a:p>
            <a:r>
              <a:rPr lang="en-US" baseline="0" dirty="0"/>
              <a:t>ALSO </a:t>
            </a:r>
            <a:r>
              <a:rPr lang="mr-IN" baseline="0" dirty="0"/>
              <a:t>–</a:t>
            </a:r>
            <a:r>
              <a:rPr lang="en-US" baseline="0" dirty="0"/>
              <a:t> it is much easier to make notes (at least preliminary ones) for each slide NOW compared to several months later. Think about the information that future instructors using this materials will need to know in order to understand what the point of the different slides are. If all the relevant text is on the slide, notes may not be necessary, BUT if there are images, most likely some notes will be needed for future users.</a:t>
            </a: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1</a:t>
            </a:fld>
            <a:endParaRPr lang="en-US"/>
          </a:p>
        </p:txBody>
      </p:sp>
    </p:spTree>
    <p:extLst>
      <p:ext uri="{BB962C8B-B14F-4D97-AF65-F5344CB8AC3E}">
        <p14:creationId xmlns:p14="http://schemas.microsoft.com/office/powerpoint/2010/main" val="2706688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INSTRUCTOR:</a:t>
            </a:r>
            <a:r>
              <a:rPr lang="en-US" baseline="0" dirty="0" smtClean="0"/>
              <a:t> Have students look at the LSI data in the table here. Is there a strong correlation? No correlation? What does the standard deviation tell you? (A large standard deviation with a very high/low LSI max/min suggests a single class factor plays a significant role, whereas a small </a:t>
            </a:r>
            <a:r>
              <a:rPr lang="en-US" baseline="0" dirty="0" err="1" smtClean="0"/>
              <a:t>st.</a:t>
            </a:r>
            <a:r>
              <a:rPr lang="en-US" baseline="0" dirty="0" smtClean="0"/>
              <a:t> dev. Suggests that the factor might night have too much of a role in landslide distribution). See slide 12 for additional example using Arizona elevation.</a:t>
            </a: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11</a:t>
            </a:fld>
            <a:endParaRPr lang="en-US"/>
          </a:p>
        </p:txBody>
      </p:sp>
    </p:spTree>
    <p:extLst>
      <p:ext uri="{BB962C8B-B14F-4D97-AF65-F5344CB8AC3E}">
        <p14:creationId xmlns:p14="http://schemas.microsoft.com/office/powerpoint/2010/main" val="3530360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 of how </a:t>
            </a:r>
            <a:r>
              <a:rPr lang="en-US" baseline="0" dirty="0" smtClean="0"/>
              <a:t>this LSI data for elevation from Arizona might be interpreted. This also suggests that, since low-moderate categorization of elevation most favors landslides, the majority of landslides likely occur at the foothills of high topographic features leading </a:t>
            </a:r>
            <a:r>
              <a:rPr lang="en-US" baseline="0" smtClean="0"/>
              <a:t>into valleys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12</a:t>
            </a:fld>
            <a:endParaRPr lang="en-US"/>
          </a:p>
        </p:txBody>
      </p:sp>
    </p:spTree>
    <p:extLst>
      <p:ext uri="{BB962C8B-B14F-4D97-AF65-F5344CB8AC3E}">
        <p14:creationId xmlns:p14="http://schemas.microsoft.com/office/powerpoint/2010/main" val="1763599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the teacher: Write the predictions down, or list them on the board!</a:t>
            </a:r>
          </a:p>
        </p:txBody>
      </p:sp>
      <p:sp>
        <p:nvSpPr>
          <p:cNvPr id="4" name="Slide Number Placeholder 3"/>
          <p:cNvSpPr>
            <a:spLocks noGrp="1"/>
          </p:cNvSpPr>
          <p:nvPr>
            <p:ph type="sldNum" sz="quarter" idx="10"/>
          </p:nvPr>
        </p:nvSpPr>
        <p:spPr/>
        <p:txBody>
          <a:bodyPr/>
          <a:lstStyle/>
          <a:p>
            <a:fld id="{6273B411-E165-BF48-ABA2-70D378AC59C2}" type="slidenum">
              <a:rPr lang="en-US" smtClean="0"/>
              <a:t>14</a:t>
            </a:fld>
            <a:endParaRPr lang="en-US"/>
          </a:p>
        </p:txBody>
      </p:sp>
    </p:spTree>
    <p:extLst>
      <p:ext uri="{BB962C8B-B14F-4D97-AF65-F5344CB8AC3E}">
        <p14:creationId xmlns:p14="http://schemas.microsoft.com/office/powerpoint/2010/main" val="10281085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 Ask what the </a:t>
            </a:r>
            <a:r>
              <a:rPr lang="en-US" dirty="0" smtClean="0"/>
              <a:t>difference </a:t>
            </a:r>
            <a:r>
              <a:rPr lang="en-US" dirty="0"/>
              <a:t>in landslide numbers versus area might mean</a:t>
            </a:r>
            <a:r>
              <a:rPr lang="en-US" dirty="0" smtClean="0"/>
              <a:t>!</a:t>
            </a:r>
          </a:p>
          <a:p>
            <a:r>
              <a:rPr lang="en-US" dirty="0" smtClean="0"/>
              <a:t>*There are actually 41,053, but for performance reasons only a small subset is used!</a:t>
            </a: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15</a:t>
            </a:fld>
            <a:endParaRPr lang="en-US"/>
          </a:p>
        </p:txBody>
      </p:sp>
    </p:spTree>
    <p:extLst>
      <p:ext uri="{BB962C8B-B14F-4D97-AF65-F5344CB8AC3E}">
        <p14:creationId xmlns:p14="http://schemas.microsoft.com/office/powerpoint/2010/main" val="1883961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Korup</a:t>
            </a:r>
            <a:r>
              <a:rPr lang="en-US" dirty="0"/>
              <a:t> O, Stolle A (2014) Landslide prediction from machine learning. </a:t>
            </a:r>
            <a:r>
              <a:rPr lang="en-US" dirty="0" err="1"/>
              <a:t>Geol</a:t>
            </a:r>
            <a:r>
              <a:rPr lang="en-US" dirty="0"/>
              <a:t> Today 30:26– 33. doi:10.1111/gto.12034</a:t>
            </a:r>
          </a:p>
        </p:txBody>
      </p:sp>
      <p:sp>
        <p:nvSpPr>
          <p:cNvPr id="4" name="Slide Number Placeholder 3"/>
          <p:cNvSpPr>
            <a:spLocks noGrp="1"/>
          </p:cNvSpPr>
          <p:nvPr>
            <p:ph type="sldNum" sz="quarter" idx="10"/>
          </p:nvPr>
        </p:nvSpPr>
        <p:spPr/>
        <p:txBody>
          <a:bodyPr/>
          <a:lstStyle/>
          <a:p>
            <a:fld id="{6273B411-E165-BF48-ABA2-70D378AC59C2}" type="slidenum">
              <a:rPr lang="en-US" smtClean="0"/>
              <a:t>3</a:t>
            </a:fld>
            <a:endParaRPr lang="en-US"/>
          </a:p>
        </p:txBody>
      </p:sp>
    </p:spTree>
    <p:extLst>
      <p:ext uri="{BB962C8B-B14F-4D97-AF65-F5344CB8AC3E}">
        <p14:creationId xmlns:p14="http://schemas.microsoft.com/office/powerpoint/2010/main" val="2238831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Modeled after </a:t>
            </a:r>
            <a:r>
              <a:rPr lang="en-US" dirty="0" err="1"/>
              <a:t>Chalkias</a:t>
            </a:r>
            <a:r>
              <a:rPr lang="en-US" dirty="0"/>
              <a:t> et al 2014.</a:t>
            </a:r>
          </a:p>
          <a:p>
            <a:r>
              <a:rPr lang="en-US" sz="1200" b="0" i="0" kern="1200" dirty="0" err="1">
                <a:solidFill>
                  <a:schemeClr val="tx1"/>
                </a:solidFill>
                <a:effectLst/>
                <a:latin typeface="+mn-lt"/>
                <a:ea typeface="+mn-ea"/>
                <a:cs typeface="+mn-cs"/>
              </a:rPr>
              <a:t>Chalkias</a:t>
            </a:r>
            <a:r>
              <a:rPr lang="en-US" sz="1200" b="0" i="0" kern="1200" dirty="0">
                <a:solidFill>
                  <a:schemeClr val="tx1"/>
                </a:solidFill>
                <a:effectLst/>
                <a:latin typeface="+mn-lt"/>
                <a:ea typeface="+mn-ea"/>
                <a:cs typeface="+mn-cs"/>
              </a:rPr>
              <a:t>, C., </a:t>
            </a:r>
            <a:r>
              <a:rPr lang="en-US" sz="1200" b="0" i="0" kern="1200" dirty="0" err="1">
                <a:solidFill>
                  <a:schemeClr val="tx1"/>
                </a:solidFill>
                <a:effectLst/>
                <a:latin typeface="+mn-lt"/>
                <a:ea typeface="+mn-ea"/>
                <a:cs typeface="+mn-cs"/>
              </a:rPr>
              <a:t>Ferentinou</a:t>
            </a:r>
            <a:r>
              <a:rPr lang="en-US" sz="1200" b="0" i="0" kern="1200" dirty="0">
                <a:solidFill>
                  <a:schemeClr val="tx1"/>
                </a:solidFill>
                <a:effectLst/>
                <a:latin typeface="+mn-lt"/>
                <a:ea typeface="+mn-ea"/>
                <a:cs typeface="+mn-cs"/>
              </a:rPr>
              <a:t>, M., &amp; </a:t>
            </a:r>
            <a:r>
              <a:rPr lang="en-US" sz="1200" b="0" i="0" kern="1200" dirty="0" err="1">
                <a:solidFill>
                  <a:schemeClr val="tx1"/>
                </a:solidFill>
                <a:effectLst/>
                <a:latin typeface="+mn-lt"/>
                <a:ea typeface="+mn-ea"/>
                <a:cs typeface="+mn-cs"/>
              </a:rPr>
              <a:t>Polykretis</a:t>
            </a:r>
            <a:r>
              <a:rPr lang="en-US" sz="1200" b="0" i="0" kern="1200" dirty="0">
                <a:solidFill>
                  <a:schemeClr val="tx1"/>
                </a:solidFill>
                <a:effectLst/>
                <a:latin typeface="+mn-lt"/>
                <a:ea typeface="+mn-ea"/>
                <a:cs typeface="+mn-cs"/>
              </a:rPr>
              <a:t>, C. (2014). GIS-Based Landslide Susceptibility Mapping on the Peloponnese Peninsula, Greece. </a:t>
            </a:r>
            <a:r>
              <a:rPr lang="en-US" sz="1200" b="0" i="1" kern="1200" dirty="0">
                <a:solidFill>
                  <a:schemeClr val="tx1"/>
                </a:solidFill>
                <a:effectLst/>
                <a:latin typeface="+mn-lt"/>
                <a:ea typeface="+mn-ea"/>
                <a:cs typeface="+mn-cs"/>
              </a:rPr>
              <a:t>Geosciences,</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4</a:t>
            </a:r>
            <a:r>
              <a:rPr lang="en-US" sz="1200" b="0" i="0" kern="1200" dirty="0">
                <a:solidFill>
                  <a:schemeClr val="tx1"/>
                </a:solidFill>
                <a:effectLst/>
                <a:latin typeface="+mn-lt"/>
                <a:ea typeface="+mn-ea"/>
                <a:cs typeface="+mn-cs"/>
              </a:rPr>
              <a:t>(3), 176-190. doi:10.3390/geosciences4030176</a:t>
            </a: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4</a:t>
            </a:fld>
            <a:endParaRPr lang="en-US"/>
          </a:p>
        </p:txBody>
      </p:sp>
    </p:spTree>
    <p:extLst>
      <p:ext uri="{BB962C8B-B14F-4D97-AF65-F5344CB8AC3E}">
        <p14:creationId xmlns:p14="http://schemas.microsoft.com/office/powerpoint/2010/main" val="3509438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Modeled after </a:t>
            </a:r>
            <a:r>
              <a:rPr lang="en-US" dirty="0" err="1"/>
              <a:t>Chalkias</a:t>
            </a:r>
            <a:r>
              <a:rPr lang="en-US" dirty="0"/>
              <a:t> et al 2014.</a:t>
            </a:r>
          </a:p>
          <a:p>
            <a:r>
              <a:rPr lang="en-US" sz="1200" b="0" i="0" kern="1200" dirty="0" err="1">
                <a:solidFill>
                  <a:schemeClr val="tx1"/>
                </a:solidFill>
                <a:effectLst/>
                <a:latin typeface="+mn-lt"/>
                <a:ea typeface="+mn-ea"/>
                <a:cs typeface="+mn-cs"/>
              </a:rPr>
              <a:t>Chalkias</a:t>
            </a:r>
            <a:r>
              <a:rPr lang="en-US" sz="1200" b="0" i="0" kern="1200" dirty="0">
                <a:solidFill>
                  <a:schemeClr val="tx1"/>
                </a:solidFill>
                <a:effectLst/>
                <a:latin typeface="+mn-lt"/>
                <a:ea typeface="+mn-ea"/>
                <a:cs typeface="+mn-cs"/>
              </a:rPr>
              <a:t>, C., </a:t>
            </a:r>
            <a:r>
              <a:rPr lang="en-US" sz="1200" b="0" i="0" kern="1200" dirty="0" err="1">
                <a:solidFill>
                  <a:schemeClr val="tx1"/>
                </a:solidFill>
                <a:effectLst/>
                <a:latin typeface="+mn-lt"/>
                <a:ea typeface="+mn-ea"/>
                <a:cs typeface="+mn-cs"/>
              </a:rPr>
              <a:t>Ferentinou</a:t>
            </a:r>
            <a:r>
              <a:rPr lang="en-US" sz="1200" b="0" i="0" kern="1200" dirty="0">
                <a:solidFill>
                  <a:schemeClr val="tx1"/>
                </a:solidFill>
                <a:effectLst/>
                <a:latin typeface="+mn-lt"/>
                <a:ea typeface="+mn-ea"/>
                <a:cs typeface="+mn-cs"/>
              </a:rPr>
              <a:t>, M., &amp; </a:t>
            </a:r>
            <a:r>
              <a:rPr lang="en-US" sz="1200" b="0" i="0" kern="1200" dirty="0" err="1">
                <a:solidFill>
                  <a:schemeClr val="tx1"/>
                </a:solidFill>
                <a:effectLst/>
                <a:latin typeface="+mn-lt"/>
                <a:ea typeface="+mn-ea"/>
                <a:cs typeface="+mn-cs"/>
              </a:rPr>
              <a:t>Polykretis</a:t>
            </a:r>
            <a:r>
              <a:rPr lang="en-US" sz="1200" b="0" i="0" kern="1200" dirty="0">
                <a:solidFill>
                  <a:schemeClr val="tx1"/>
                </a:solidFill>
                <a:effectLst/>
                <a:latin typeface="+mn-lt"/>
                <a:ea typeface="+mn-ea"/>
                <a:cs typeface="+mn-cs"/>
              </a:rPr>
              <a:t>, C. (2014). GIS-Based Landslide Susceptibility Mapping on the Peloponnese Peninsula, Greece. </a:t>
            </a:r>
            <a:r>
              <a:rPr lang="en-US" sz="1200" b="0" i="1" kern="1200" dirty="0">
                <a:solidFill>
                  <a:schemeClr val="tx1"/>
                </a:solidFill>
                <a:effectLst/>
                <a:latin typeface="+mn-lt"/>
                <a:ea typeface="+mn-ea"/>
                <a:cs typeface="+mn-cs"/>
              </a:rPr>
              <a:t>Geosciences,</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4</a:t>
            </a:r>
            <a:r>
              <a:rPr lang="en-US" sz="1200" b="0" i="0" kern="1200" dirty="0">
                <a:solidFill>
                  <a:schemeClr val="tx1"/>
                </a:solidFill>
                <a:effectLst/>
                <a:latin typeface="+mn-lt"/>
                <a:ea typeface="+mn-ea"/>
                <a:cs typeface="+mn-cs"/>
              </a:rPr>
              <a:t>(3), 176-190. doi:10.3390/geosciences4030176</a:t>
            </a: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5</a:t>
            </a:fld>
            <a:endParaRPr lang="en-US"/>
          </a:p>
        </p:txBody>
      </p:sp>
    </p:spTree>
    <p:extLst>
      <p:ext uri="{BB962C8B-B14F-4D97-AF65-F5344CB8AC3E}">
        <p14:creationId xmlns:p14="http://schemas.microsoft.com/office/powerpoint/2010/main" val="1503319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Modeled after </a:t>
            </a:r>
            <a:r>
              <a:rPr lang="en-US" dirty="0" err="1"/>
              <a:t>Chalkias</a:t>
            </a:r>
            <a:r>
              <a:rPr lang="en-US" dirty="0"/>
              <a:t> et al 2014.</a:t>
            </a:r>
          </a:p>
          <a:p>
            <a:r>
              <a:rPr lang="en-US" sz="1200" b="0" i="0" kern="1200" dirty="0" err="1">
                <a:solidFill>
                  <a:schemeClr val="tx1"/>
                </a:solidFill>
                <a:effectLst/>
                <a:latin typeface="+mn-lt"/>
                <a:ea typeface="+mn-ea"/>
                <a:cs typeface="+mn-cs"/>
              </a:rPr>
              <a:t>Chalkias</a:t>
            </a:r>
            <a:r>
              <a:rPr lang="en-US" sz="1200" b="0" i="0" kern="1200" dirty="0">
                <a:solidFill>
                  <a:schemeClr val="tx1"/>
                </a:solidFill>
                <a:effectLst/>
                <a:latin typeface="+mn-lt"/>
                <a:ea typeface="+mn-ea"/>
                <a:cs typeface="+mn-cs"/>
              </a:rPr>
              <a:t>, C., </a:t>
            </a:r>
            <a:r>
              <a:rPr lang="en-US" sz="1200" b="0" i="0" kern="1200" dirty="0" err="1">
                <a:solidFill>
                  <a:schemeClr val="tx1"/>
                </a:solidFill>
                <a:effectLst/>
                <a:latin typeface="+mn-lt"/>
                <a:ea typeface="+mn-ea"/>
                <a:cs typeface="+mn-cs"/>
              </a:rPr>
              <a:t>Ferentinou</a:t>
            </a:r>
            <a:r>
              <a:rPr lang="en-US" sz="1200" b="0" i="0" kern="1200" dirty="0">
                <a:solidFill>
                  <a:schemeClr val="tx1"/>
                </a:solidFill>
                <a:effectLst/>
                <a:latin typeface="+mn-lt"/>
                <a:ea typeface="+mn-ea"/>
                <a:cs typeface="+mn-cs"/>
              </a:rPr>
              <a:t>, M., &amp; </a:t>
            </a:r>
            <a:r>
              <a:rPr lang="en-US" sz="1200" b="0" i="0" kern="1200" dirty="0" err="1">
                <a:solidFill>
                  <a:schemeClr val="tx1"/>
                </a:solidFill>
                <a:effectLst/>
                <a:latin typeface="+mn-lt"/>
                <a:ea typeface="+mn-ea"/>
                <a:cs typeface="+mn-cs"/>
              </a:rPr>
              <a:t>Polykretis</a:t>
            </a:r>
            <a:r>
              <a:rPr lang="en-US" sz="1200" b="0" i="0" kern="1200" dirty="0">
                <a:solidFill>
                  <a:schemeClr val="tx1"/>
                </a:solidFill>
                <a:effectLst/>
                <a:latin typeface="+mn-lt"/>
                <a:ea typeface="+mn-ea"/>
                <a:cs typeface="+mn-cs"/>
              </a:rPr>
              <a:t>, C. (2014). GIS-Based Landslide Susceptibility Mapping on the Peloponnese Peninsula, Greece. </a:t>
            </a:r>
            <a:r>
              <a:rPr lang="en-US" sz="1200" b="0" i="1" kern="1200" dirty="0">
                <a:solidFill>
                  <a:schemeClr val="tx1"/>
                </a:solidFill>
                <a:effectLst/>
                <a:latin typeface="+mn-lt"/>
                <a:ea typeface="+mn-ea"/>
                <a:cs typeface="+mn-cs"/>
              </a:rPr>
              <a:t>Geosciences,</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4</a:t>
            </a:r>
            <a:r>
              <a:rPr lang="en-US" sz="1200" b="0" i="0" kern="1200" dirty="0">
                <a:solidFill>
                  <a:schemeClr val="tx1"/>
                </a:solidFill>
                <a:effectLst/>
                <a:latin typeface="+mn-lt"/>
                <a:ea typeface="+mn-ea"/>
                <a:cs typeface="+mn-cs"/>
              </a:rPr>
              <a:t>(3), 176-190. doi:10.3390/geosciences4030176</a:t>
            </a: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6</a:t>
            </a:fld>
            <a:endParaRPr lang="en-US"/>
          </a:p>
        </p:txBody>
      </p:sp>
    </p:spTree>
    <p:extLst>
      <p:ext uri="{BB962C8B-B14F-4D97-AF65-F5344CB8AC3E}">
        <p14:creationId xmlns:p14="http://schemas.microsoft.com/office/powerpoint/2010/main" val="2638274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7</a:t>
            </a:fld>
            <a:endParaRPr lang="en-US"/>
          </a:p>
        </p:txBody>
      </p:sp>
    </p:spTree>
    <p:extLst>
      <p:ext uri="{BB962C8B-B14F-4D97-AF65-F5344CB8AC3E}">
        <p14:creationId xmlns:p14="http://schemas.microsoft.com/office/powerpoint/2010/main" val="1044573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INSTRUCTOR:</a:t>
            </a:r>
            <a:r>
              <a:rPr lang="en-US" baseline="0" dirty="0" smtClean="0"/>
              <a:t> this slide gives an example of how a quantitative factor, such as elevation, might be classified using ArcMap’s embedded classification method. A great way to get students to consider differences in methods is to draw a simple bell curve of data and draw equidistant lines (equal interval) to split the data. Using another color or line texture (dashed?) draw separating lines that are closely spaced together at the peak of the curve and more distant on either end (mimicking natural </a:t>
            </a:r>
            <a:r>
              <a:rPr lang="en-US" baseline="0" dirty="0" err="1" smtClean="0"/>
              <a:t>jenks</a:t>
            </a:r>
            <a:r>
              <a:rPr lang="en-US" baseline="0" dirty="0" smtClean="0"/>
              <a:t>). Have students consider what these classifications might mean. Equal interval means that the amount of data in each class varies heavily, with the most being in the center of the curve, while ‘natural </a:t>
            </a:r>
            <a:r>
              <a:rPr lang="en-US" baseline="0" dirty="0" err="1" smtClean="0"/>
              <a:t>jenks</a:t>
            </a:r>
            <a:r>
              <a:rPr lang="en-US" baseline="0" dirty="0" smtClean="0"/>
              <a:t>’ would have almost similar amounts of data. Draw other types of frequency curves (bimodal?) for further conversation/exploration.</a:t>
            </a: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8</a:t>
            </a:fld>
            <a:endParaRPr lang="en-US"/>
          </a:p>
        </p:txBody>
      </p:sp>
    </p:spTree>
    <p:extLst>
      <p:ext uri="{BB962C8B-B14F-4D97-AF65-F5344CB8AC3E}">
        <p14:creationId xmlns:p14="http://schemas.microsoft.com/office/powerpoint/2010/main" val="304888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INSTRUCTOR:</a:t>
            </a:r>
            <a:r>
              <a:rPr lang="en-US" baseline="0" dirty="0" smtClean="0"/>
              <a:t> this is an example of how to classify something like Aspect. Have students think about the number of classes and their meaning. Is four classes enough? Do you need eight or six? In what way might the direction a slope is facing affect the processes that occur on these slopes? Guide students to consider solar radiation, rain/shadows, vegetation, etc…</a:t>
            </a: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9</a:t>
            </a:fld>
            <a:endParaRPr lang="en-US"/>
          </a:p>
        </p:txBody>
      </p:sp>
    </p:spTree>
    <p:extLst>
      <p:ext uri="{BB962C8B-B14F-4D97-AF65-F5344CB8AC3E}">
        <p14:creationId xmlns:p14="http://schemas.microsoft.com/office/powerpoint/2010/main" val="4189347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INSTRUCTOR: here the LSI is calculated for</a:t>
            </a:r>
            <a:r>
              <a:rPr lang="en-US" baseline="0" dirty="0" smtClean="0"/>
              <a:t> each factor using the final equation in slide six. You may opt to show students the automated code .txt file that is annotated to describe how the algorithm works.</a:t>
            </a: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10</a:t>
            </a:fld>
            <a:endParaRPr lang="en-US"/>
          </a:p>
        </p:txBody>
      </p:sp>
    </p:spTree>
    <p:extLst>
      <p:ext uri="{BB962C8B-B14F-4D97-AF65-F5344CB8AC3E}">
        <p14:creationId xmlns:p14="http://schemas.microsoft.com/office/powerpoint/2010/main" val="42705633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sz="3600"/>
            </a:lvl1pPr>
          </a:lstStyle>
          <a:p>
            <a:r>
              <a:rPr lang="en-US"/>
              <a:t>Click to edit Master title style</a:t>
            </a:r>
            <a:endParaRPr lang="en-US" dirty="0"/>
          </a:p>
        </p:txBody>
      </p:sp>
      <p:sp>
        <p:nvSpPr>
          <p:cNvPr id="3" name="Subtitle 2"/>
          <p:cNvSpPr>
            <a:spLocks noGrp="1"/>
          </p:cNvSpPr>
          <p:nvPr>
            <p:ph type="subTitle" idx="1"/>
          </p:nvPr>
        </p:nvSpPr>
        <p:spPr>
          <a:xfrm>
            <a:off x="1371600" y="3832728"/>
            <a:ext cx="6400800" cy="1752600"/>
          </a:xfrm>
        </p:spPr>
        <p:txBody>
          <a:bodyPr>
            <a:normAutofit/>
          </a:bodyPr>
          <a:lstStyle>
            <a:lvl1pPr marL="0" indent="0" algn="ctr">
              <a:buNone/>
              <a:defRPr sz="280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457200" y="5766393"/>
            <a:ext cx="2133600" cy="365125"/>
          </a:xfrm>
        </p:spPr>
        <p:txBody>
          <a:bodyPr/>
          <a:lstStyle/>
          <a:p>
            <a:fld id="{BD0E7532-6558-2949-8B64-49F3D63F0157}" type="datetimeFigureOut">
              <a:rPr lang="en-US" smtClean="0"/>
              <a:t>1/9/2019</a:t>
            </a:fld>
            <a:endParaRPr lang="en-US" dirty="0"/>
          </a:p>
        </p:txBody>
      </p:sp>
      <p:sp>
        <p:nvSpPr>
          <p:cNvPr id="5" name="Footer Placeholder 4"/>
          <p:cNvSpPr>
            <a:spLocks noGrp="1"/>
          </p:cNvSpPr>
          <p:nvPr>
            <p:ph type="ftr" sz="quarter" idx="11"/>
          </p:nvPr>
        </p:nvSpPr>
        <p:spPr>
          <a:xfrm>
            <a:off x="3124200" y="5766393"/>
            <a:ext cx="2895600" cy="365125"/>
          </a:xfrm>
        </p:spPr>
        <p:txBody>
          <a:bodyPr/>
          <a:lstStyle/>
          <a:p>
            <a:endParaRPr lang="en-US" dirty="0"/>
          </a:p>
        </p:txBody>
      </p:sp>
      <p:sp>
        <p:nvSpPr>
          <p:cNvPr id="6" name="Slide Number Placeholder 5"/>
          <p:cNvSpPr>
            <a:spLocks noGrp="1"/>
          </p:cNvSpPr>
          <p:nvPr>
            <p:ph type="sldNum" sz="quarter" idx="12"/>
          </p:nvPr>
        </p:nvSpPr>
        <p:spPr>
          <a:xfrm>
            <a:off x="6553200" y="5766393"/>
            <a:ext cx="2133600" cy="365125"/>
          </a:xfrm>
        </p:spPr>
        <p:txBody>
          <a:bodyPr/>
          <a:lstStyle/>
          <a:p>
            <a:fld id="{D2095A01-13E2-7E4C-9E76-AC791C07FBA4}" type="slidenum">
              <a:rPr lang="en-US" smtClean="0"/>
              <a:t>‹#›</a:t>
            </a:fld>
            <a:endParaRPr lang="en-US"/>
          </a:p>
        </p:txBody>
      </p:sp>
      <p:pic>
        <p:nvPicPr>
          <p:cNvPr id="9" name="Picture 8" descr="GETSI_banner.png"/>
          <p:cNvPicPr>
            <a:picLocks noChangeAspect="1"/>
          </p:cNvPicPr>
          <p:nvPr userDrawn="1"/>
        </p:nvPicPr>
        <p:blipFill rotWithShape="1">
          <a:blip r:embed="rId2">
            <a:extLst>
              <a:ext uri="{28A0092B-C50C-407E-A947-70E740481C1C}">
                <a14:useLocalDpi xmlns:a14="http://schemas.microsoft.com/office/drawing/2010/main" val="0"/>
              </a:ext>
            </a:extLst>
          </a:blip>
          <a:srcRect l="1" r="33292"/>
          <a:stretch/>
        </p:blipFill>
        <p:spPr>
          <a:xfrm>
            <a:off x="0" y="0"/>
            <a:ext cx="9144000" cy="856712"/>
          </a:xfrm>
          <a:prstGeom prst="rect">
            <a:avLst/>
          </a:prstGeom>
        </p:spPr>
      </p:pic>
      <p:pic>
        <p:nvPicPr>
          <p:cNvPr id="10" name="Picture 9" descr="NSF_Log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580" y="6109370"/>
            <a:ext cx="708526" cy="708526"/>
          </a:xfrm>
          <a:prstGeom prst="rect">
            <a:avLst/>
          </a:prstGeom>
        </p:spPr>
      </p:pic>
      <p:sp>
        <p:nvSpPr>
          <p:cNvPr id="11" name="TextBox 10"/>
          <p:cNvSpPr txBox="1"/>
          <p:nvPr userDrawn="1"/>
        </p:nvSpPr>
        <p:spPr>
          <a:xfrm>
            <a:off x="851949" y="6112489"/>
            <a:ext cx="4615735" cy="646331"/>
          </a:xfrm>
          <a:prstGeom prst="rect">
            <a:avLst/>
          </a:prstGeom>
          <a:noFill/>
        </p:spPr>
        <p:txBody>
          <a:bodyPr wrap="square" rtlCol="0">
            <a:spAutoFit/>
          </a:bodyPr>
          <a:lstStyle/>
          <a:p>
            <a:r>
              <a:rPr lang="en-US" sz="1200" dirty="0"/>
              <a:t>This work is supported by the National Science Foundation’s Directorate for </a:t>
            </a:r>
            <a:r>
              <a:rPr lang="en-US" sz="1200" i="1" dirty="0"/>
              <a:t>Education and Human Resources </a:t>
            </a:r>
            <a:r>
              <a:rPr lang="en-US" sz="1200" dirty="0"/>
              <a:t>(TUES-1245025, IUSE-</a:t>
            </a:r>
            <a:r>
              <a:rPr lang="is-IS" sz="1200" dirty="0"/>
              <a:t>1612248, IUSE-1725347</a:t>
            </a:r>
            <a:r>
              <a:rPr lang="en-US" sz="1200" dirty="0"/>
              <a:t>).</a:t>
            </a:r>
          </a:p>
        </p:txBody>
      </p:sp>
      <p:sp>
        <p:nvSpPr>
          <p:cNvPr id="7" name="TextBox 6"/>
          <p:cNvSpPr txBox="1"/>
          <p:nvPr userDrawn="1"/>
        </p:nvSpPr>
        <p:spPr>
          <a:xfrm>
            <a:off x="5715840" y="6481821"/>
            <a:ext cx="2970960" cy="276999"/>
          </a:xfrm>
          <a:prstGeom prst="rect">
            <a:avLst/>
          </a:prstGeom>
          <a:noFill/>
        </p:spPr>
        <p:txBody>
          <a:bodyPr wrap="none" rtlCol="0">
            <a:spAutoFit/>
          </a:bodyPr>
          <a:lstStyle/>
          <a:p>
            <a:r>
              <a:rPr lang="en-US" sz="1200" dirty="0"/>
              <a:t>Questions, contact </a:t>
            </a:r>
            <a:r>
              <a:rPr lang="en-US" sz="1200" u="sng" dirty="0"/>
              <a:t>education-AT-unavco.org</a:t>
            </a:r>
            <a:endParaRPr lang="en-US" sz="1200" dirty="0"/>
          </a:p>
        </p:txBody>
      </p:sp>
    </p:spTree>
    <p:extLst>
      <p:ext uri="{BB962C8B-B14F-4D97-AF65-F5344CB8AC3E}">
        <p14:creationId xmlns:p14="http://schemas.microsoft.com/office/powerpoint/2010/main" val="392584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0E7532-6558-2949-8B64-49F3D63F0157}" type="datetimeFigureOut">
              <a:rPr lang="en-US" smtClean="0"/>
              <a:t>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2522855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0E7532-6558-2949-8B64-49F3D63F0157}" type="datetimeFigureOut">
              <a:rPr lang="en-US" smtClean="0"/>
              <a:t>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4284629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0E7532-6558-2949-8B64-49F3D63F0157}" type="datetimeFigureOut">
              <a:rPr lang="en-US" smtClean="0"/>
              <a:t>1/9/2019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323008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287745"/>
            <a:ext cx="2133600" cy="365125"/>
          </a:xfrm>
        </p:spPr>
        <p:txBody>
          <a:bodyPr/>
          <a:lstStyle/>
          <a:p>
            <a:fld id="{BD0E7532-6558-2949-8B64-49F3D63F0157}" type="datetimeFigureOut">
              <a:rPr lang="en-US" smtClean="0"/>
              <a:t>1/9/2019</a:t>
            </a:fld>
            <a:endParaRPr lang="en-US"/>
          </a:p>
        </p:txBody>
      </p:sp>
      <p:sp>
        <p:nvSpPr>
          <p:cNvPr id="5" name="Footer Placeholder 4"/>
          <p:cNvSpPr>
            <a:spLocks noGrp="1"/>
          </p:cNvSpPr>
          <p:nvPr>
            <p:ph type="ftr" sz="quarter" idx="11"/>
          </p:nvPr>
        </p:nvSpPr>
        <p:spPr>
          <a:xfrm>
            <a:off x="3124200" y="6287745"/>
            <a:ext cx="2895600" cy="365125"/>
          </a:xfrm>
        </p:spPr>
        <p:txBody>
          <a:bodyPr/>
          <a:lstStyle/>
          <a:p>
            <a:endParaRPr lang="en-US"/>
          </a:p>
        </p:txBody>
      </p:sp>
      <p:sp>
        <p:nvSpPr>
          <p:cNvPr id="6" name="Slide Number Placeholder 5"/>
          <p:cNvSpPr>
            <a:spLocks noGrp="1"/>
          </p:cNvSpPr>
          <p:nvPr>
            <p:ph type="sldNum" sz="quarter" idx="12"/>
          </p:nvPr>
        </p:nvSpPr>
        <p:spPr>
          <a:xfrm>
            <a:off x="6553200" y="6287745"/>
            <a:ext cx="2133600" cy="365125"/>
          </a:xfrm>
        </p:spPr>
        <p:txBody>
          <a:bodyPr/>
          <a:lstStyle/>
          <a:p>
            <a:fld id="{D2095A01-13E2-7E4C-9E76-AC791C07FBA4}" type="slidenum">
              <a:rPr lang="en-US" smtClean="0"/>
              <a:t>‹#›</a:t>
            </a:fld>
            <a:endParaRPr lang="en-US"/>
          </a:p>
        </p:txBody>
      </p:sp>
      <p:pic>
        <p:nvPicPr>
          <p:cNvPr id="7" name="Picture 6" descr="GETSI_banner.png"/>
          <p:cNvPicPr>
            <a:picLocks noChangeAspect="1"/>
          </p:cNvPicPr>
          <p:nvPr userDrawn="1"/>
        </p:nvPicPr>
        <p:blipFill rotWithShape="1">
          <a:blip r:embed="rId2">
            <a:extLst>
              <a:ext uri="{28A0092B-C50C-407E-A947-70E740481C1C}">
                <a14:useLocalDpi xmlns:a14="http://schemas.microsoft.com/office/drawing/2010/main" val="0"/>
              </a:ext>
            </a:extLst>
          </a:blip>
          <a:srcRect l="1" r="33292"/>
          <a:stretch/>
        </p:blipFill>
        <p:spPr>
          <a:xfrm>
            <a:off x="0" y="0"/>
            <a:ext cx="9144000" cy="856712"/>
          </a:xfrm>
          <a:prstGeom prst="rect">
            <a:avLst/>
          </a:prstGeom>
        </p:spPr>
      </p:pic>
    </p:spTree>
    <p:extLst>
      <p:ext uri="{BB962C8B-B14F-4D97-AF65-F5344CB8AC3E}">
        <p14:creationId xmlns:p14="http://schemas.microsoft.com/office/powerpoint/2010/main" val="3539252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931800"/>
            <a:ext cx="4038600" cy="470967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31800"/>
            <a:ext cx="4038600" cy="470967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0E7532-6558-2949-8B64-49F3D63F0157}" type="datetimeFigureOut">
              <a:rPr lang="en-US" smtClean="0"/>
              <a:t>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41847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920185"/>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573314"/>
            <a:ext cx="4040188" cy="408152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92018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573314"/>
            <a:ext cx="4041775" cy="408152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0E7532-6558-2949-8B64-49F3D63F0157}" type="datetimeFigureOut">
              <a:rPr lang="en-US" smtClean="0"/>
              <a:t>1/9/2019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2047934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0E7532-6558-2949-8B64-49F3D63F0157}" type="datetimeFigureOut">
              <a:rPr lang="en-US" smtClean="0"/>
              <a:t>1/9/2019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56396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0E7532-6558-2949-8B64-49F3D63F0157}" type="datetimeFigureOut">
              <a:rPr lang="en-US" smtClean="0"/>
              <a:t>1/9/2019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1367556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0E7532-6558-2949-8B64-49F3D63F0157}" type="datetimeFigureOut">
              <a:rPr lang="en-US" smtClean="0"/>
              <a:t>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1512826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0E7532-6558-2949-8B64-49F3D63F0157}" type="datetimeFigureOut">
              <a:rPr lang="en-US" smtClean="0"/>
              <a:t>1/9/2019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283946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2D8F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37652"/>
            <a:ext cx="8229600" cy="502088"/>
          </a:xfrm>
          <a:prstGeom prst="rect">
            <a:avLst/>
          </a:prstGeom>
        </p:spPr>
        <p:txBody>
          <a:bodyPr vert="horz" lIns="91440" tIns="45720" rIns="91440" bIns="45720" rtlCol="0" anchor="ctr">
            <a:noAutofit/>
          </a:bodyPr>
          <a:lstStyle/>
          <a:p>
            <a:endParaRPr lang="en-US" dirty="0"/>
          </a:p>
        </p:txBody>
      </p:sp>
      <p:sp>
        <p:nvSpPr>
          <p:cNvPr id="3" name="Text Placeholder 2"/>
          <p:cNvSpPr>
            <a:spLocks noGrp="1"/>
          </p:cNvSpPr>
          <p:nvPr>
            <p:ph type="body" idx="1"/>
          </p:nvPr>
        </p:nvSpPr>
        <p:spPr>
          <a:xfrm>
            <a:off x="457200" y="949332"/>
            <a:ext cx="8229600" cy="476589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5819865"/>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0E7532-6558-2949-8B64-49F3D63F0157}" type="datetimeFigureOut">
              <a:rPr lang="en-US" smtClean="0"/>
              <a:t>1/9/2019</a:t>
            </a:fld>
            <a:endParaRPr lang="en-US"/>
          </a:p>
        </p:txBody>
      </p:sp>
      <p:sp>
        <p:nvSpPr>
          <p:cNvPr id="5" name="Footer Placeholder 4"/>
          <p:cNvSpPr>
            <a:spLocks noGrp="1"/>
          </p:cNvSpPr>
          <p:nvPr>
            <p:ph type="ftr" sz="quarter" idx="3"/>
          </p:nvPr>
        </p:nvSpPr>
        <p:spPr>
          <a:xfrm>
            <a:off x="3124200" y="5819865"/>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581986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095A01-13E2-7E4C-9E76-AC791C07FBA4}" type="slidenum">
              <a:rPr lang="en-US" smtClean="0"/>
              <a:t>‹#›</a:t>
            </a:fld>
            <a:endParaRPr lang="en-US"/>
          </a:p>
        </p:txBody>
      </p:sp>
      <p:pic>
        <p:nvPicPr>
          <p:cNvPr id="7" name="Picture 6" descr="GETSI_banner_wide.png"/>
          <p:cNvPicPr>
            <a:picLocks noChangeAspect="1"/>
          </p:cNvPicPr>
          <p:nvPr/>
        </p:nvPicPr>
        <p:blipFill rotWithShape="1">
          <a:blip r:embed="rId13">
            <a:extLst>
              <a:ext uri="{28A0092B-C50C-407E-A947-70E740481C1C}">
                <a14:useLocalDpi xmlns:a14="http://schemas.microsoft.com/office/drawing/2010/main" val="0"/>
              </a:ext>
            </a:extLst>
          </a:blip>
          <a:srcRect r="11088"/>
          <a:stretch/>
        </p:blipFill>
        <p:spPr>
          <a:xfrm>
            <a:off x="0" y="6322737"/>
            <a:ext cx="9144000" cy="549374"/>
          </a:xfrm>
          <a:prstGeom prst="rect">
            <a:avLst/>
          </a:prstGeom>
        </p:spPr>
      </p:pic>
      <p:pic>
        <p:nvPicPr>
          <p:cNvPr id="10" name="Picture 9" descr="MtSAC_fullcolor_print.jp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188808" y="6463857"/>
            <a:ext cx="373662" cy="263743"/>
          </a:xfrm>
          <a:prstGeom prst="rect">
            <a:avLst/>
          </a:prstGeom>
        </p:spPr>
      </p:pic>
      <p:pic>
        <p:nvPicPr>
          <p:cNvPr id="12" name="Picture 11" descr="NSF_Logo.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641530" y="6380811"/>
            <a:ext cx="429834" cy="429834"/>
          </a:xfrm>
          <a:prstGeom prst="rect">
            <a:avLst/>
          </a:prstGeom>
        </p:spPr>
      </p:pic>
      <p:pic>
        <p:nvPicPr>
          <p:cNvPr id="8" name="Picture 7"/>
          <p:cNvPicPr>
            <a:picLocks noChangeAspect="1"/>
          </p:cNvPicPr>
          <p:nvPr/>
        </p:nvPicPr>
        <p:blipFill>
          <a:blip r:embed="rId16"/>
          <a:stretch>
            <a:fillRect/>
          </a:stretch>
        </p:blipFill>
        <p:spPr>
          <a:xfrm>
            <a:off x="6200834" y="6506502"/>
            <a:ext cx="669199" cy="178453"/>
          </a:xfrm>
          <a:prstGeom prst="rect">
            <a:avLst/>
          </a:prstGeom>
        </p:spPr>
      </p:pic>
      <p:pic>
        <p:nvPicPr>
          <p:cNvPr id="13" name="Picture 12"/>
          <p:cNvPicPr>
            <a:picLocks noChangeAspect="1"/>
          </p:cNvPicPr>
          <p:nvPr/>
        </p:nvPicPr>
        <p:blipFill>
          <a:blip r:embed="rId17"/>
          <a:stretch>
            <a:fillRect/>
          </a:stretch>
        </p:blipFill>
        <p:spPr>
          <a:xfrm>
            <a:off x="6899113" y="6448481"/>
            <a:ext cx="233256" cy="294495"/>
          </a:xfrm>
          <a:prstGeom prst="rect">
            <a:avLst/>
          </a:prstGeom>
        </p:spPr>
      </p:pic>
      <p:pic>
        <p:nvPicPr>
          <p:cNvPr id="14" name="Picture 13"/>
          <p:cNvPicPr>
            <a:picLocks noChangeAspect="1"/>
          </p:cNvPicPr>
          <p:nvPr/>
        </p:nvPicPr>
        <p:blipFill>
          <a:blip r:embed="rId18"/>
          <a:stretch>
            <a:fillRect/>
          </a:stretch>
        </p:blipFill>
        <p:spPr>
          <a:xfrm>
            <a:off x="8177346" y="6527245"/>
            <a:ext cx="410898" cy="136966"/>
          </a:xfrm>
          <a:prstGeom prst="rect">
            <a:avLst/>
          </a:prstGeom>
        </p:spPr>
      </p:pic>
      <p:pic>
        <p:nvPicPr>
          <p:cNvPr id="9" name="Picture 8" descr="ISUreverse.png"/>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7619826" y="6519220"/>
            <a:ext cx="508511" cy="153017"/>
          </a:xfrm>
          <a:prstGeom prst="rect">
            <a:avLst/>
          </a:prstGeom>
        </p:spPr>
      </p:pic>
    </p:spTree>
    <p:extLst>
      <p:ext uri="{BB962C8B-B14F-4D97-AF65-F5344CB8AC3E}">
        <p14:creationId xmlns:p14="http://schemas.microsoft.com/office/powerpoint/2010/main" val="12797703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3400" b="1" kern="1200" cap="small">
          <a:solidFill>
            <a:schemeClr val="accent1">
              <a:lumMod val="7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Frequency-Ratio Method</a:t>
            </a:r>
          </a:p>
        </p:txBody>
      </p:sp>
      <p:sp>
        <p:nvSpPr>
          <p:cNvPr id="5" name="Subtitle 4"/>
          <p:cNvSpPr>
            <a:spLocks noGrp="1"/>
          </p:cNvSpPr>
          <p:nvPr>
            <p:ph type="subTitle" idx="1"/>
          </p:nvPr>
        </p:nvSpPr>
        <p:spPr/>
        <p:txBody>
          <a:bodyPr/>
          <a:lstStyle/>
          <a:p>
            <a:r>
              <a:rPr lang="en-US" dirty="0"/>
              <a:t>Landslide Susceptibility Index (LSI)</a:t>
            </a:r>
          </a:p>
        </p:txBody>
      </p:sp>
      <p:sp>
        <p:nvSpPr>
          <p:cNvPr id="2" name="TextBox 1"/>
          <p:cNvSpPr txBox="1"/>
          <p:nvPr/>
        </p:nvSpPr>
        <p:spPr>
          <a:xfrm>
            <a:off x="5133474" y="6510421"/>
            <a:ext cx="184666" cy="369332"/>
          </a:xfrm>
          <a:prstGeom prst="rect">
            <a:avLst/>
          </a:prstGeom>
          <a:noFill/>
        </p:spPr>
        <p:txBody>
          <a:bodyPr wrap="none" rtlCol="0">
            <a:spAutoFit/>
          </a:bodyPr>
          <a:lstStyle/>
          <a:p>
            <a:endParaRPr lang="en-US" dirty="0"/>
          </a:p>
        </p:txBody>
      </p:sp>
      <p:sp>
        <p:nvSpPr>
          <p:cNvPr id="3" name="TextBox 2"/>
          <p:cNvSpPr txBox="1"/>
          <p:nvPr/>
        </p:nvSpPr>
        <p:spPr>
          <a:xfrm>
            <a:off x="5716339" y="6115596"/>
            <a:ext cx="1582821" cy="276999"/>
          </a:xfrm>
          <a:prstGeom prst="rect">
            <a:avLst/>
          </a:prstGeom>
          <a:noFill/>
        </p:spPr>
        <p:txBody>
          <a:bodyPr wrap="square" rtlCol="0">
            <a:spAutoFit/>
          </a:bodyPr>
          <a:lstStyle/>
          <a:p>
            <a:pPr>
              <a:tabLst>
                <a:tab pos="6176963" algn="r"/>
              </a:tabLst>
            </a:pPr>
            <a:r>
              <a:rPr lang="en-US" sz="1200" dirty="0"/>
              <a:t>Version</a:t>
            </a:r>
            <a:r>
              <a:rPr lang="en-US" sz="1200"/>
              <a:t>: May </a:t>
            </a:r>
            <a:r>
              <a:rPr lang="en-US" sz="1200" dirty="0"/>
              <a:t>22, 2018</a:t>
            </a:r>
            <a:endParaRPr lang="en-US" sz="1200" u="sng" dirty="0"/>
          </a:p>
        </p:txBody>
      </p:sp>
    </p:spTree>
    <p:extLst>
      <p:ext uri="{BB962C8B-B14F-4D97-AF65-F5344CB8AC3E}">
        <p14:creationId xmlns:p14="http://schemas.microsoft.com/office/powerpoint/2010/main" val="4132623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30651-D931-48D7-9380-A3DE9523E74B}"/>
              </a:ext>
            </a:extLst>
          </p:cNvPr>
          <p:cNvSpPr>
            <a:spLocks noGrp="1"/>
          </p:cNvSpPr>
          <p:nvPr>
            <p:ph type="title"/>
          </p:nvPr>
        </p:nvSpPr>
        <p:spPr/>
        <p:txBody>
          <a:bodyPr/>
          <a:lstStyle/>
          <a:p>
            <a:r>
              <a:rPr lang="en-US" dirty="0"/>
              <a:t>LSI Methods – an example from Arizona, USA</a:t>
            </a:r>
          </a:p>
        </p:txBody>
      </p:sp>
      <p:sp>
        <p:nvSpPr>
          <p:cNvPr id="3" name="Content Placeholder 2">
            <a:extLst>
              <a:ext uri="{FF2B5EF4-FFF2-40B4-BE49-F238E27FC236}">
                <a16:creationId xmlns:a16="http://schemas.microsoft.com/office/drawing/2014/main" id="{6088FDA5-0876-4B31-8CAB-E2ADB37B9234}"/>
              </a:ext>
            </a:extLst>
          </p:cNvPr>
          <p:cNvSpPr>
            <a:spLocks noGrp="1"/>
          </p:cNvSpPr>
          <p:nvPr>
            <p:ph idx="1"/>
          </p:nvPr>
        </p:nvSpPr>
        <p:spPr/>
        <p:txBody>
          <a:bodyPr/>
          <a:lstStyle/>
          <a:p>
            <a:pPr marL="514350" indent="-514350">
              <a:buFont typeface="+mj-lt"/>
              <a:buAutoNum type="arabicPeriod"/>
            </a:pPr>
            <a:r>
              <a:rPr lang="en-US" dirty="0"/>
              <a:t>Classify factor.</a:t>
            </a:r>
          </a:p>
          <a:p>
            <a:pPr marL="514350" indent="-514350">
              <a:buFont typeface="+mj-lt"/>
              <a:buAutoNum type="arabicPeriod"/>
            </a:pPr>
            <a:r>
              <a:rPr lang="en-US" dirty="0"/>
              <a:t>Extract areas for each F</a:t>
            </a:r>
            <a:r>
              <a:rPr lang="en-US" baseline="-25000" dirty="0"/>
              <a:t>i</a:t>
            </a:r>
            <a:r>
              <a:rPr lang="en-US" dirty="0"/>
              <a:t>.</a:t>
            </a:r>
          </a:p>
          <a:p>
            <a:pPr marL="514350" indent="-514350">
              <a:buFont typeface="+mj-lt"/>
              <a:buAutoNum type="arabicPeriod"/>
            </a:pPr>
            <a:r>
              <a:rPr lang="en-US" dirty="0"/>
              <a:t>Calculate LSI for each </a:t>
            </a:r>
            <a:r>
              <a:rPr lang="en-US" dirty="0" err="1"/>
              <a:t>i</a:t>
            </a:r>
            <a:r>
              <a:rPr lang="en-US" baseline="30000" dirty="0" err="1"/>
              <a:t>th</a:t>
            </a:r>
            <a:r>
              <a:rPr lang="en-US" dirty="0"/>
              <a:t> factor.</a:t>
            </a:r>
          </a:p>
        </p:txBody>
      </p:sp>
      <p:graphicFrame>
        <p:nvGraphicFramePr>
          <p:cNvPr id="7" name="Table 6">
            <a:extLst>
              <a:ext uri="{FF2B5EF4-FFF2-40B4-BE49-F238E27FC236}">
                <a16:creationId xmlns:a16="http://schemas.microsoft.com/office/drawing/2014/main" id="{9A7C569C-951C-4550-9553-8CFF1B3303E5}"/>
              </a:ext>
            </a:extLst>
          </p:cNvPr>
          <p:cNvGraphicFramePr>
            <a:graphicFrameLocks noGrp="1"/>
          </p:cNvGraphicFramePr>
          <p:nvPr/>
        </p:nvGraphicFramePr>
        <p:xfrm>
          <a:off x="457200" y="3052588"/>
          <a:ext cx="5240566" cy="1966401"/>
        </p:xfrm>
        <a:graphic>
          <a:graphicData uri="http://schemas.openxmlformats.org/drawingml/2006/table">
            <a:tbl>
              <a:tblPr>
                <a:tableStyleId>{5C22544A-7EE6-4342-B048-85BDC9FD1C3A}</a:tableStyleId>
              </a:tblPr>
              <a:tblGrid>
                <a:gridCol w="1844222">
                  <a:extLst>
                    <a:ext uri="{9D8B030D-6E8A-4147-A177-3AD203B41FA5}">
                      <a16:colId xmlns:a16="http://schemas.microsoft.com/office/drawing/2014/main" val="2465878960"/>
                    </a:ext>
                  </a:extLst>
                </a:gridCol>
                <a:gridCol w="2467429">
                  <a:extLst>
                    <a:ext uri="{9D8B030D-6E8A-4147-A177-3AD203B41FA5}">
                      <a16:colId xmlns:a16="http://schemas.microsoft.com/office/drawing/2014/main" val="1689591399"/>
                    </a:ext>
                  </a:extLst>
                </a:gridCol>
                <a:gridCol w="928915">
                  <a:extLst>
                    <a:ext uri="{9D8B030D-6E8A-4147-A177-3AD203B41FA5}">
                      <a16:colId xmlns:a16="http://schemas.microsoft.com/office/drawing/2014/main" val="2580828575"/>
                    </a:ext>
                  </a:extLst>
                </a:gridCol>
              </a:tblGrid>
              <a:tr h="350181">
                <a:tc>
                  <a:txBody>
                    <a:bodyPr/>
                    <a:lstStyle/>
                    <a:p>
                      <a:pPr algn="l" fontAlgn="b"/>
                      <a:r>
                        <a:rPr lang="en-US" sz="1900" b="1" u="none" strike="noStrike" dirty="0">
                          <a:effectLst/>
                        </a:rPr>
                        <a:t>Elevation (m)</a:t>
                      </a:r>
                      <a:endParaRPr lang="en-US" sz="1900" b="1" i="0" u="none" strike="noStrike" dirty="0">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b="1" u="none" strike="noStrike" dirty="0">
                          <a:effectLst/>
                        </a:rPr>
                        <a:t>Categories (Classes)</a:t>
                      </a:r>
                      <a:endParaRPr lang="en-US" sz="1900" b="1" i="0" u="none" strike="noStrike" dirty="0">
                        <a:solidFill>
                          <a:srgbClr val="000000"/>
                        </a:solidFill>
                        <a:effectLst/>
                        <a:latin typeface="Calibri" panose="020F0502020204030204" pitchFamily="34" charset="0"/>
                      </a:endParaRPr>
                    </a:p>
                  </a:txBody>
                  <a:tcPr marL="13469" marR="13469" marT="13469" marB="0" anchor="b"/>
                </a:tc>
                <a:tc>
                  <a:txBody>
                    <a:bodyPr/>
                    <a:lstStyle/>
                    <a:p>
                      <a:pPr algn="r" fontAlgn="b"/>
                      <a:r>
                        <a:rPr lang="en-US" sz="1900" b="1" i="0" u="none" strike="noStrike" dirty="0">
                          <a:solidFill>
                            <a:srgbClr val="000000"/>
                          </a:solidFill>
                          <a:effectLst/>
                          <a:latin typeface="Calibri" panose="020F0502020204030204" pitchFamily="34" charset="0"/>
                        </a:rPr>
                        <a:t>LSI</a:t>
                      </a:r>
                    </a:p>
                  </a:txBody>
                  <a:tcPr marL="13469" marR="13469" marT="13469" marB="0" anchor="b"/>
                </a:tc>
                <a:extLst>
                  <a:ext uri="{0D108BD9-81ED-4DB2-BD59-A6C34878D82A}">
                    <a16:rowId xmlns:a16="http://schemas.microsoft.com/office/drawing/2014/main" val="2402758498"/>
                  </a:ext>
                </a:extLst>
              </a:tr>
              <a:tr h="323244">
                <a:tc>
                  <a:txBody>
                    <a:bodyPr/>
                    <a:lstStyle/>
                    <a:p>
                      <a:pPr algn="l" fontAlgn="b"/>
                      <a:endParaRPr lang="en-US" sz="1900" b="1" i="0" u="none" strike="noStrike" dirty="0">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a:effectLst/>
                        </a:rPr>
                        <a:t>&lt;569</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r" fontAlgn="b"/>
                      <a:r>
                        <a:rPr lang="en-US" sz="1900" b="0" i="0" u="none" strike="noStrike" dirty="0">
                          <a:solidFill>
                            <a:srgbClr val="000000"/>
                          </a:solidFill>
                          <a:effectLst/>
                          <a:latin typeface="Calibri" panose="020F0502020204030204" pitchFamily="34" charset="0"/>
                        </a:rPr>
                        <a:t>-1.745</a:t>
                      </a:r>
                    </a:p>
                  </a:txBody>
                  <a:tcPr marL="7620" marR="7620" marT="7620" marB="0" anchor="b"/>
                </a:tc>
                <a:extLst>
                  <a:ext uri="{0D108BD9-81ED-4DB2-BD59-A6C34878D82A}">
                    <a16:rowId xmlns:a16="http://schemas.microsoft.com/office/drawing/2014/main" val="3537163388"/>
                  </a:ext>
                </a:extLst>
              </a:tr>
              <a:tr h="323244">
                <a:tc>
                  <a:txBody>
                    <a:bodyPr/>
                    <a:lstStyle/>
                    <a:p>
                      <a:pPr algn="l" fontAlgn="b"/>
                      <a:r>
                        <a:rPr lang="en-US" sz="1900" u="none" strike="noStrike">
                          <a:effectLst/>
                        </a:rPr>
                        <a:t> </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a:effectLst/>
                        </a:rPr>
                        <a:t>570-1056</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r" fontAlgn="b"/>
                      <a:r>
                        <a:rPr lang="en-US" sz="1900" b="0" i="0" u="none" strike="noStrike" dirty="0">
                          <a:solidFill>
                            <a:srgbClr val="000000"/>
                          </a:solidFill>
                          <a:effectLst/>
                          <a:latin typeface="Calibri" panose="020F0502020204030204" pitchFamily="34" charset="0"/>
                        </a:rPr>
                        <a:t>0.694</a:t>
                      </a:r>
                    </a:p>
                  </a:txBody>
                  <a:tcPr marL="7620" marR="7620" marT="7620" marB="0" anchor="b"/>
                </a:tc>
                <a:extLst>
                  <a:ext uri="{0D108BD9-81ED-4DB2-BD59-A6C34878D82A}">
                    <a16:rowId xmlns:a16="http://schemas.microsoft.com/office/drawing/2014/main" val="603850713"/>
                  </a:ext>
                </a:extLst>
              </a:tr>
              <a:tr h="323244">
                <a:tc>
                  <a:txBody>
                    <a:bodyPr/>
                    <a:lstStyle/>
                    <a:p>
                      <a:pPr algn="l" fontAlgn="b"/>
                      <a:r>
                        <a:rPr lang="en-US" sz="1900" u="none" strike="noStrike">
                          <a:effectLst/>
                        </a:rPr>
                        <a:t> </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a:effectLst/>
                        </a:rPr>
                        <a:t>1057-1533</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r" fontAlgn="b"/>
                      <a:r>
                        <a:rPr lang="en-US" sz="1900" b="0" i="0" u="none" strike="noStrike" dirty="0">
                          <a:solidFill>
                            <a:srgbClr val="000000"/>
                          </a:solidFill>
                          <a:effectLst/>
                          <a:latin typeface="Calibri" panose="020F0502020204030204" pitchFamily="34" charset="0"/>
                        </a:rPr>
                        <a:t>0.142</a:t>
                      </a:r>
                    </a:p>
                  </a:txBody>
                  <a:tcPr marL="7620" marR="7620" marT="7620" marB="0" anchor="b"/>
                </a:tc>
                <a:extLst>
                  <a:ext uri="{0D108BD9-81ED-4DB2-BD59-A6C34878D82A}">
                    <a16:rowId xmlns:a16="http://schemas.microsoft.com/office/drawing/2014/main" val="915980685"/>
                  </a:ext>
                </a:extLst>
              </a:tr>
              <a:tr h="323244">
                <a:tc>
                  <a:txBody>
                    <a:bodyPr/>
                    <a:lstStyle/>
                    <a:p>
                      <a:pPr algn="l" fontAlgn="b"/>
                      <a:r>
                        <a:rPr lang="en-US" sz="1900" u="none" strike="noStrike" dirty="0">
                          <a:effectLst/>
                        </a:rPr>
                        <a:t> </a:t>
                      </a:r>
                      <a:endParaRPr lang="en-US" sz="1900" b="0" i="0" u="none" strike="noStrike" dirty="0">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a:effectLst/>
                        </a:rPr>
                        <a:t>1534-1976</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r" fontAlgn="b"/>
                      <a:r>
                        <a:rPr lang="en-US" sz="1900" b="0" i="0" u="none" strike="noStrike" dirty="0">
                          <a:solidFill>
                            <a:srgbClr val="000000"/>
                          </a:solidFill>
                          <a:effectLst/>
                          <a:latin typeface="Calibri" panose="020F0502020204030204" pitchFamily="34" charset="0"/>
                        </a:rPr>
                        <a:t>0.03</a:t>
                      </a:r>
                    </a:p>
                  </a:txBody>
                  <a:tcPr marL="7620" marR="7620" marT="7620" marB="0" anchor="b"/>
                </a:tc>
                <a:extLst>
                  <a:ext uri="{0D108BD9-81ED-4DB2-BD59-A6C34878D82A}">
                    <a16:rowId xmlns:a16="http://schemas.microsoft.com/office/drawing/2014/main" val="3334529159"/>
                  </a:ext>
                </a:extLst>
              </a:tr>
              <a:tr h="323244">
                <a:tc>
                  <a:txBody>
                    <a:bodyPr/>
                    <a:lstStyle/>
                    <a:p>
                      <a:pPr algn="l" fontAlgn="b"/>
                      <a:r>
                        <a:rPr lang="en-US" sz="1900" u="none" strike="noStrike">
                          <a:effectLst/>
                        </a:rPr>
                        <a:t> </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dirty="0">
                          <a:effectLst/>
                        </a:rPr>
                        <a:t>&gt;1976</a:t>
                      </a:r>
                      <a:endParaRPr lang="en-US" sz="1900" b="0" i="0" u="none" strike="noStrike" dirty="0">
                        <a:solidFill>
                          <a:srgbClr val="000000"/>
                        </a:solidFill>
                        <a:effectLst/>
                        <a:latin typeface="Calibri" panose="020F0502020204030204" pitchFamily="34" charset="0"/>
                      </a:endParaRPr>
                    </a:p>
                  </a:txBody>
                  <a:tcPr marL="13469" marR="13469" marT="13469" marB="0" anchor="b"/>
                </a:tc>
                <a:tc>
                  <a:txBody>
                    <a:bodyPr/>
                    <a:lstStyle/>
                    <a:p>
                      <a:pPr algn="r" fontAlgn="b"/>
                      <a:r>
                        <a:rPr lang="en-US" sz="1900" b="0" i="0" u="none" strike="noStrike" dirty="0">
                          <a:solidFill>
                            <a:srgbClr val="000000"/>
                          </a:solidFill>
                          <a:effectLst/>
                          <a:latin typeface="Calibri" panose="020F0502020204030204" pitchFamily="34" charset="0"/>
                        </a:rPr>
                        <a:t>-0.643</a:t>
                      </a:r>
                    </a:p>
                  </a:txBody>
                  <a:tcPr marL="7620" marR="7620" marT="7620" marB="0" anchor="b"/>
                </a:tc>
                <a:extLst>
                  <a:ext uri="{0D108BD9-81ED-4DB2-BD59-A6C34878D82A}">
                    <a16:rowId xmlns:a16="http://schemas.microsoft.com/office/drawing/2014/main" val="1615537168"/>
                  </a:ext>
                </a:extLst>
              </a:tr>
            </a:tbl>
          </a:graphicData>
        </a:graphic>
      </p:graphicFrame>
    </p:spTree>
    <p:extLst>
      <p:ext uri="{BB962C8B-B14F-4D97-AF65-F5344CB8AC3E}">
        <p14:creationId xmlns:p14="http://schemas.microsoft.com/office/powerpoint/2010/main" val="2423882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30651-D931-48D7-9380-A3DE9523E74B}"/>
              </a:ext>
            </a:extLst>
          </p:cNvPr>
          <p:cNvSpPr>
            <a:spLocks noGrp="1"/>
          </p:cNvSpPr>
          <p:nvPr>
            <p:ph type="title"/>
          </p:nvPr>
        </p:nvSpPr>
        <p:spPr/>
        <p:txBody>
          <a:bodyPr/>
          <a:lstStyle/>
          <a:p>
            <a:r>
              <a:rPr lang="en-US" dirty="0"/>
              <a:t>LSI Methods – an example from Arizona, USA</a:t>
            </a:r>
          </a:p>
        </p:txBody>
      </p:sp>
      <p:sp>
        <p:nvSpPr>
          <p:cNvPr id="3" name="Content Placeholder 2">
            <a:extLst>
              <a:ext uri="{FF2B5EF4-FFF2-40B4-BE49-F238E27FC236}">
                <a16:creationId xmlns:a16="http://schemas.microsoft.com/office/drawing/2014/main" id="{6088FDA5-0876-4B31-8CAB-E2ADB37B9234}"/>
              </a:ext>
            </a:extLst>
          </p:cNvPr>
          <p:cNvSpPr>
            <a:spLocks noGrp="1"/>
          </p:cNvSpPr>
          <p:nvPr>
            <p:ph idx="1"/>
          </p:nvPr>
        </p:nvSpPr>
        <p:spPr/>
        <p:txBody>
          <a:bodyPr/>
          <a:lstStyle/>
          <a:p>
            <a:pPr marL="514350" indent="-514350">
              <a:buFont typeface="+mj-lt"/>
              <a:buAutoNum type="arabicPeriod"/>
            </a:pPr>
            <a:r>
              <a:rPr lang="en-US" dirty="0"/>
              <a:t>Classify factor.</a:t>
            </a:r>
          </a:p>
          <a:p>
            <a:pPr marL="514350" indent="-514350">
              <a:buFont typeface="+mj-lt"/>
              <a:buAutoNum type="arabicPeriod"/>
            </a:pPr>
            <a:r>
              <a:rPr lang="en-US" dirty="0"/>
              <a:t>Extract areas for each F</a:t>
            </a:r>
            <a:r>
              <a:rPr lang="en-US" baseline="-25000" dirty="0"/>
              <a:t>i</a:t>
            </a:r>
            <a:r>
              <a:rPr lang="en-US" dirty="0"/>
              <a:t>.</a:t>
            </a:r>
          </a:p>
          <a:p>
            <a:pPr marL="514350" indent="-514350">
              <a:buFont typeface="+mj-lt"/>
              <a:buAutoNum type="arabicPeriod"/>
            </a:pPr>
            <a:r>
              <a:rPr lang="en-US" dirty="0"/>
              <a:t>Calculate LSI for each </a:t>
            </a:r>
            <a:r>
              <a:rPr lang="en-US" dirty="0" err="1"/>
              <a:t>i</a:t>
            </a:r>
            <a:r>
              <a:rPr lang="en-US" baseline="30000" dirty="0" err="1"/>
              <a:t>th</a:t>
            </a:r>
            <a:r>
              <a:rPr lang="en-US" dirty="0"/>
              <a:t> factor.</a:t>
            </a:r>
          </a:p>
          <a:p>
            <a:pPr marL="514350" indent="-514350">
              <a:buFont typeface="+mj-lt"/>
              <a:buAutoNum type="arabicPeriod"/>
            </a:pPr>
            <a:r>
              <a:rPr lang="en-US" dirty="0"/>
              <a:t>Analyze LSI data.</a:t>
            </a:r>
          </a:p>
        </p:txBody>
      </p:sp>
      <p:graphicFrame>
        <p:nvGraphicFramePr>
          <p:cNvPr id="6" name="Table 5">
            <a:extLst>
              <a:ext uri="{FF2B5EF4-FFF2-40B4-BE49-F238E27FC236}">
                <a16:creationId xmlns:a16="http://schemas.microsoft.com/office/drawing/2014/main" id="{3F56E433-F83A-4157-8D56-1D6315FB507F}"/>
              </a:ext>
            </a:extLst>
          </p:cNvPr>
          <p:cNvGraphicFramePr>
            <a:graphicFrameLocks noGrp="1"/>
          </p:cNvGraphicFramePr>
          <p:nvPr>
            <p:extLst>
              <p:ext uri="{D42A27DB-BD31-4B8C-83A1-F6EECF244321}">
                <p14:modId xmlns:p14="http://schemas.microsoft.com/office/powerpoint/2010/main" val="1149045300"/>
              </p:ext>
            </p:extLst>
          </p:nvPr>
        </p:nvGraphicFramePr>
        <p:xfrm>
          <a:off x="457200" y="3922481"/>
          <a:ext cx="8230651" cy="999674"/>
        </p:xfrm>
        <a:graphic>
          <a:graphicData uri="http://schemas.openxmlformats.org/drawingml/2006/table">
            <a:tbl>
              <a:tblPr>
                <a:tableStyleId>{5C22544A-7EE6-4342-B048-85BDC9FD1C3A}</a:tableStyleId>
              </a:tblPr>
              <a:tblGrid>
                <a:gridCol w="1699446">
                  <a:extLst>
                    <a:ext uri="{9D8B030D-6E8A-4147-A177-3AD203B41FA5}">
                      <a16:colId xmlns:a16="http://schemas.microsoft.com/office/drawing/2014/main" val="453379401"/>
                    </a:ext>
                  </a:extLst>
                </a:gridCol>
                <a:gridCol w="1599479">
                  <a:extLst>
                    <a:ext uri="{9D8B030D-6E8A-4147-A177-3AD203B41FA5}">
                      <a16:colId xmlns:a16="http://schemas.microsoft.com/office/drawing/2014/main" val="4040508218"/>
                    </a:ext>
                  </a:extLst>
                </a:gridCol>
                <a:gridCol w="1599479">
                  <a:extLst>
                    <a:ext uri="{9D8B030D-6E8A-4147-A177-3AD203B41FA5}">
                      <a16:colId xmlns:a16="http://schemas.microsoft.com/office/drawing/2014/main" val="2899833479"/>
                    </a:ext>
                  </a:extLst>
                </a:gridCol>
                <a:gridCol w="1599479">
                  <a:extLst>
                    <a:ext uri="{9D8B030D-6E8A-4147-A177-3AD203B41FA5}">
                      <a16:colId xmlns:a16="http://schemas.microsoft.com/office/drawing/2014/main" val="2668990962"/>
                    </a:ext>
                  </a:extLst>
                </a:gridCol>
                <a:gridCol w="1732768">
                  <a:extLst>
                    <a:ext uri="{9D8B030D-6E8A-4147-A177-3AD203B41FA5}">
                      <a16:colId xmlns:a16="http://schemas.microsoft.com/office/drawing/2014/main" val="2098208926"/>
                    </a:ext>
                  </a:extLst>
                </a:gridCol>
              </a:tblGrid>
              <a:tr h="519831">
                <a:tc>
                  <a:txBody>
                    <a:bodyPr/>
                    <a:lstStyle/>
                    <a:p>
                      <a:pPr algn="l" fontAlgn="b"/>
                      <a:r>
                        <a:rPr lang="en-US" sz="2900" b="1" u="none" strike="noStrike" dirty="0">
                          <a:effectLst/>
                        </a:rPr>
                        <a:t>Factor</a:t>
                      </a:r>
                      <a:endParaRPr lang="en-US" sz="2900" b="1" i="0" u="none" strike="noStrike" dirty="0">
                        <a:solidFill>
                          <a:srgbClr val="000000"/>
                        </a:solidFill>
                        <a:effectLst/>
                        <a:latin typeface="Calibri" panose="020F0502020204030204" pitchFamily="34" charset="0"/>
                      </a:endParaRPr>
                    </a:p>
                  </a:txBody>
                  <a:tcPr marL="19993" marR="19993" marT="19993" marB="0" anchor="b"/>
                </a:tc>
                <a:tc>
                  <a:txBody>
                    <a:bodyPr/>
                    <a:lstStyle/>
                    <a:p>
                      <a:pPr algn="l" fontAlgn="b"/>
                      <a:r>
                        <a:rPr lang="en-US" sz="2900" b="1" u="none" strike="noStrike">
                          <a:effectLst/>
                        </a:rPr>
                        <a:t>LSI</a:t>
                      </a:r>
                      <a:r>
                        <a:rPr lang="en-US" sz="2900" b="1" u="none" strike="noStrike" baseline="-25000">
                          <a:effectLst/>
                        </a:rPr>
                        <a:t>min</a:t>
                      </a:r>
                      <a:endParaRPr lang="en-US" sz="2900" b="1" i="0" u="none" strike="noStrike">
                        <a:solidFill>
                          <a:srgbClr val="000000"/>
                        </a:solidFill>
                        <a:effectLst/>
                        <a:latin typeface="Calibri" panose="020F0502020204030204" pitchFamily="34" charset="0"/>
                      </a:endParaRPr>
                    </a:p>
                  </a:txBody>
                  <a:tcPr marL="19993" marR="19993" marT="19993" marB="0" anchor="b"/>
                </a:tc>
                <a:tc>
                  <a:txBody>
                    <a:bodyPr/>
                    <a:lstStyle/>
                    <a:p>
                      <a:pPr algn="l" fontAlgn="b"/>
                      <a:r>
                        <a:rPr lang="en-US" sz="2900" b="1" u="none" strike="noStrike">
                          <a:effectLst/>
                        </a:rPr>
                        <a:t>LSI</a:t>
                      </a:r>
                      <a:r>
                        <a:rPr lang="en-US" sz="2900" b="1" u="none" strike="noStrike" baseline="-25000">
                          <a:effectLst/>
                        </a:rPr>
                        <a:t>max</a:t>
                      </a:r>
                      <a:endParaRPr lang="en-US" sz="2900" b="1" i="0" u="none" strike="noStrike">
                        <a:solidFill>
                          <a:srgbClr val="000000"/>
                        </a:solidFill>
                        <a:effectLst/>
                        <a:latin typeface="Calibri" panose="020F0502020204030204" pitchFamily="34" charset="0"/>
                      </a:endParaRPr>
                    </a:p>
                  </a:txBody>
                  <a:tcPr marL="19993" marR="19993" marT="19993" marB="0" anchor="b"/>
                </a:tc>
                <a:tc>
                  <a:txBody>
                    <a:bodyPr/>
                    <a:lstStyle/>
                    <a:p>
                      <a:pPr algn="l" fontAlgn="b"/>
                      <a:r>
                        <a:rPr lang="en-US" sz="2900" b="1" u="none" strike="noStrike">
                          <a:effectLst/>
                        </a:rPr>
                        <a:t>LSI</a:t>
                      </a:r>
                      <a:r>
                        <a:rPr lang="en-US" sz="2900" b="1" u="none" strike="noStrike" baseline="-25000">
                          <a:effectLst/>
                        </a:rPr>
                        <a:t>range</a:t>
                      </a:r>
                      <a:endParaRPr lang="en-US" sz="2900" b="1" i="0" u="none" strike="noStrike">
                        <a:solidFill>
                          <a:srgbClr val="000000"/>
                        </a:solidFill>
                        <a:effectLst/>
                        <a:latin typeface="Calibri" panose="020F0502020204030204" pitchFamily="34" charset="0"/>
                      </a:endParaRPr>
                    </a:p>
                  </a:txBody>
                  <a:tcPr marL="19993" marR="19993" marT="19993" marB="0" anchor="b"/>
                </a:tc>
                <a:tc>
                  <a:txBody>
                    <a:bodyPr/>
                    <a:lstStyle/>
                    <a:p>
                      <a:pPr algn="l" fontAlgn="b"/>
                      <a:r>
                        <a:rPr lang="en-US" sz="2900" b="1" u="none" strike="noStrike" dirty="0" err="1">
                          <a:effectLst/>
                        </a:rPr>
                        <a:t>LSI</a:t>
                      </a:r>
                      <a:r>
                        <a:rPr lang="en-US" sz="2900" b="1" u="none" strike="noStrike" baseline="-25000" dirty="0" err="1">
                          <a:effectLst/>
                        </a:rPr>
                        <a:t>st.dev</a:t>
                      </a:r>
                      <a:r>
                        <a:rPr lang="en-US" sz="2900" b="1" u="none" strike="noStrike" baseline="-25000" dirty="0">
                          <a:effectLst/>
                        </a:rPr>
                        <a:t>.</a:t>
                      </a:r>
                      <a:endParaRPr lang="en-US" sz="2900" b="1" i="0" u="none" strike="noStrike" dirty="0">
                        <a:solidFill>
                          <a:srgbClr val="000000"/>
                        </a:solidFill>
                        <a:effectLst/>
                        <a:latin typeface="Calibri" panose="020F0502020204030204" pitchFamily="34" charset="0"/>
                      </a:endParaRPr>
                    </a:p>
                  </a:txBody>
                  <a:tcPr marL="19993" marR="19993" marT="19993" marB="0" anchor="b"/>
                </a:tc>
                <a:extLst>
                  <a:ext uri="{0D108BD9-81ED-4DB2-BD59-A6C34878D82A}">
                    <a16:rowId xmlns:a16="http://schemas.microsoft.com/office/drawing/2014/main" val="4039311328"/>
                  </a:ext>
                </a:extLst>
              </a:tr>
              <a:tr h="479843">
                <a:tc>
                  <a:txBody>
                    <a:bodyPr/>
                    <a:lstStyle/>
                    <a:p>
                      <a:pPr algn="l" fontAlgn="b"/>
                      <a:r>
                        <a:rPr lang="en-US" sz="2900" b="1" u="none" strike="noStrike" dirty="0">
                          <a:effectLst/>
                        </a:rPr>
                        <a:t>Elevation</a:t>
                      </a:r>
                      <a:endParaRPr lang="en-US" sz="2900" b="1" i="0" u="none" strike="noStrike" dirty="0">
                        <a:solidFill>
                          <a:srgbClr val="000000"/>
                        </a:solidFill>
                        <a:effectLst/>
                        <a:latin typeface="Calibri" panose="020F0502020204030204" pitchFamily="34" charset="0"/>
                      </a:endParaRPr>
                    </a:p>
                  </a:txBody>
                  <a:tcPr marL="19993" marR="19993" marT="19993" marB="0" anchor="b"/>
                </a:tc>
                <a:tc>
                  <a:txBody>
                    <a:bodyPr/>
                    <a:lstStyle/>
                    <a:p>
                      <a:pPr algn="r" fontAlgn="b"/>
                      <a:r>
                        <a:rPr lang="en-US" sz="2900" u="none" strike="noStrike">
                          <a:effectLst/>
                        </a:rPr>
                        <a:t>-1.745</a:t>
                      </a:r>
                      <a:endParaRPr lang="en-US" sz="2900" b="0" i="0" u="none" strike="noStrike">
                        <a:solidFill>
                          <a:srgbClr val="000000"/>
                        </a:solidFill>
                        <a:effectLst/>
                        <a:latin typeface="Calibri" panose="020F0502020204030204" pitchFamily="34" charset="0"/>
                      </a:endParaRPr>
                    </a:p>
                  </a:txBody>
                  <a:tcPr marL="19993" marR="19993" marT="19993" marB="0" anchor="b"/>
                </a:tc>
                <a:tc>
                  <a:txBody>
                    <a:bodyPr/>
                    <a:lstStyle/>
                    <a:p>
                      <a:pPr algn="r" fontAlgn="b"/>
                      <a:r>
                        <a:rPr lang="en-US" sz="2900" u="none" strike="noStrike">
                          <a:effectLst/>
                        </a:rPr>
                        <a:t>0.694</a:t>
                      </a:r>
                      <a:endParaRPr lang="en-US" sz="2900" b="0" i="0" u="none" strike="noStrike">
                        <a:solidFill>
                          <a:srgbClr val="000000"/>
                        </a:solidFill>
                        <a:effectLst/>
                        <a:latin typeface="Calibri" panose="020F0502020204030204" pitchFamily="34" charset="0"/>
                      </a:endParaRPr>
                    </a:p>
                  </a:txBody>
                  <a:tcPr marL="19993" marR="19993" marT="19993" marB="0" anchor="b"/>
                </a:tc>
                <a:tc>
                  <a:txBody>
                    <a:bodyPr/>
                    <a:lstStyle/>
                    <a:p>
                      <a:pPr algn="r" fontAlgn="b"/>
                      <a:r>
                        <a:rPr lang="en-US" sz="2900" u="none" strike="noStrike" dirty="0">
                          <a:effectLst/>
                        </a:rPr>
                        <a:t>2.439</a:t>
                      </a:r>
                      <a:endParaRPr lang="en-US" sz="2900" b="0" i="0" u="none" strike="noStrike" dirty="0">
                        <a:solidFill>
                          <a:srgbClr val="000000"/>
                        </a:solidFill>
                        <a:effectLst/>
                        <a:latin typeface="Calibri" panose="020F0502020204030204" pitchFamily="34" charset="0"/>
                      </a:endParaRPr>
                    </a:p>
                  </a:txBody>
                  <a:tcPr marL="19993" marR="19993" marT="19993" marB="0" anchor="b"/>
                </a:tc>
                <a:tc>
                  <a:txBody>
                    <a:bodyPr/>
                    <a:lstStyle/>
                    <a:p>
                      <a:pPr algn="r" fontAlgn="b"/>
                      <a:r>
                        <a:rPr lang="en-US" sz="2900" u="none" strike="noStrike" dirty="0">
                          <a:effectLst/>
                        </a:rPr>
                        <a:t>0.935</a:t>
                      </a:r>
                      <a:endParaRPr lang="en-US" sz="2900" b="0" i="0" u="none" strike="noStrike" dirty="0">
                        <a:solidFill>
                          <a:srgbClr val="000000"/>
                        </a:solidFill>
                        <a:effectLst/>
                        <a:latin typeface="Calibri" panose="020F0502020204030204" pitchFamily="34" charset="0"/>
                      </a:endParaRPr>
                    </a:p>
                  </a:txBody>
                  <a:tcPr marL="19993" marR="19993" marT="19993" marB="0" anchor="b"/>
                </a:tc>
                <a:extLst>
                  <a:ext uri="{0D108BD9-81ED-4DB2-BD59-A6C34878D82A}">
                    <a16:rowId xmlns:a16="http://schemas.microsoft.com/office/drawing/2014/main" val="2370326403"/>
                  </a:ext>
                </a:extLst>
              </a:tr>
            </a:tbl>
          </a:graphicData>
        </a:graphic>
      </p:graphicFrame>
    </p:spTree>
    <p:extLst>
      <p:ext uri="{BB962C8B-B14F-4D97-AF65-F5344CB8AC3E}">
        <p14:creationId xmlns:p14="http://schemas.microsoft.com/office/powerpoint/2010/main" val="2139638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A0E16-5DA5-4355-9039-6BA6CF2ACA24}"/>
              </a:ext>
            </a:extLst>
          </p:cNvPr>
          <p:cNvSpPr>
            <a:spLocks noGrp="1"/>
          </p:cNvSpPr>
          <p:nvPr>
            <p:ph type="title"/>
          </p:nvPr>
        </p:nvSpPr>
        <p:spPr/>
        <p:txBody>
          <a:bodyPr/>
          <a:lstStyle/>
          <a:p>
            <a:r>
              <a:rPr lang="en-US" dirty="0"/>
              <a:t>LSI Analysis</a:t>
            </a:r>
          </a:p>
        </p:txBody>
      </p:sp>
      <p:sp>
        <p:nvSpPr>
          <p:cNvPr id="3" name="Content Placeholder 2">
            <a:extLst>
              <a:ext uri="{FF2B5EF4-FFF2-40B4-BE49-F238E27FC236}">
                <a16:creationId xmlns:a16="http://schemas.microsoft.com/office/drawing/2014/main" id="{98D0E1BD-8F08-4879-850E-35EA0E3C120F}"/>
              </a:ext>
            </a:extLst>
          </p:cNvPr>
          <p:cNvSpPr>
            <a:spLocks noGrp="1"/>
          </p:cNvSpPr>
          <p:nvPr>
            <p:ph idx="1"/>
          </p:nvPr>
        </p:nvSpPr>
        <p:spPr>
          <a:xfrm>
            <a:off x="457200" y="2394856"/>
            <a:ext cx="8229600" cy="3320371"/>
          </a:xfrm>
        </p:spPr>
        <p:txBody>
          <a:bodyPr/>
          <a:lstStyle/>
          <a:p>
            <a:r>
              <a:rPr lang="en-US" dirty="0"/>
              <a:t>Low-moderate categorization of elevation most favors landslides.</a:t>
            </a:r>
          </a:p>
          <a:p>
            <a:r>
              <a:rPr lang="en-US" dirty="0"/>
              <a:t>Extremely low and extremely high elevations do not favor landslides.</a:t>
            </a:r>
          </a:p>
        </p:txBody>
      </p:sp>
      <p:graphicFrame>
        <p:nvGraphicFramePr>
          <p:cNvPr id="4" name="Table 3">
            <a:extLst>
              <a:ext uri="{FF2B5EF4-FFF2-40B4-BE49-F238E27FC236}">
                <a16:creationId xmlns:a16="http://schemas.microsoft.com/office/drawing/2014/main" id="{EC775377-DB0B-4502-8B04-2296F9AA087B}"/>
              </a:ext>
            </a:extLst>
          </p:cNvPr>
          <p:cNvGraphicFramePr>
            <a:graphicFrameLocks noGrp="1"/>
          </p:cNvGraphicFramePr>
          <p:nvPr>
            <p:extLst>
              <p:ext uri="{D42A27DB-BD31-4B8C-83A1-F6EECF244321}">
                <p14:modId xmlns:p14="http://schemas.microsoft.com/office/powerpoint/2010/main" val="1297367780"/>
              </p:ext>
            </p:extLst>
          </p:nvPr>
        </p:nvGraphicFramePr>
        <p:xfrm>
          <a:off x="3737429" y="159571"/>
          <a:ext cx="5240566" cy="1966401"/>
        </p:xfrm>
        <a:graphic>
          <a:graphicData uri="http://schemas.openxmlformats.org/drawingml/2006/table">
            <a:tbl>
              <a:tblPr>
                <a:tableStyleId>{5C22544A-7EE6-4342-B048-85BDC9FD1C3A}</a:tableStyleId>
              </a:tblPr>
              <a:tblGrid>
                <a:gridCol w="1844222">
                  <a:extLst>
                    <a:ext uri="{9D8B030D-6E8A-4147-A177-3AD203B41FA5}">
                      <a16:colId xmlns:a16="http://schemas.microsoft.com/office/drawing/2014/main" val="2465878960"/>
                    </a:ext>
                  </a:extLst>
                </a:gridCol>
                <a:gridCol w="2467429">
                  <a:extLst>
                    <a:ext uri="{9D8B030D-6E8A-4147-A177-3AD203B41FA5}">
                      <a16:colId xmlns:a16="http://schemas.microsoft.com/office/drawing/2014/main" val="1689591399"/>
                    </a:ext>
                  </a:extLst>
                </a:gridCol>
                <a:gridCol w="928915">
                  <a:extLst>
                    <a:ext uri="{9D8B030D-6E8A-4147-A177-3AD203B41FA5}">
                      <a16:colId xmlns:a16="http://schemas.microsoft.com/office/drawing/2014/main" val="2580828575"/>
                    </a:ext>
                  </a:extLst>
                </a:gridCol>
              </a:tblGrid>
              <a:tr h="350181">
                <a:tc>
                  <a:txBody>
                    <a:bodyPr/>
                    <a:lstStyle/>
                    <a:p>
                      <a:pPr algn="l" fontAlgn="b"/>
                      <a:r>
                        <a:rPr lang="en-US" sz="1900" b="1" u="none" strike="noStrike" dirty="0">
                          <a:effectLst/>
                        </a:rPr>
                        <a:t>Elevation (m)</a:t>
                      </a:r>
                      <a:endParaRPr lang="en-US" sz="1900" b="1" i="0" u="none" strike="noStrike" dirty="0">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b="1" u="none" strike="noStrike" dirty="0">
                          <a:effectLst/>
                        </a:rPr>
                        <a:t>Categories (Classes)</a:t>
                      </a:r>
                      <a:endParaRPr lang="en-US" sz="1900" b="1" i="0" u="none" strike="noStrike" dirty="0">
                        <a:solidFill>
                          <a:srgbClr val="000000"/>
                        </a:solidFill>
                        <a:effectLst/>
                        <a:latin typeface="Calibri" panose="020F0502020204030204" pitchFamily="34" charset="0"/>
                      </a:endParaRPr>
                    </a:p>
                  </a:txBody>
                  <a:tcPr marL="13469" marR="13469" marT="13469" marB="0" anchor="b"/>
                </a:tc>
                <a:tc>
                  <a:txBody>
                    <a:bodyPr/>
                    <a:lstStyle/>
                    <a:p>
                      <a:pPr algn="r" fontAlgn="b"/>
                      <a:r>
                        <a:rPr lang="en-US" sz="1900" b="1" i="0" u="none" strike="noStrike" dirty="0">
                          <a:solidFill>
                            <a:srgbClr val="000000"/>
                          </a:solidFill>
                          <a:effectLst/>
                          <a:latin typeface="Calibri" panose="020F0502020204030204" pitchFamily="34" charset="0"/>
                        </a:rPr>
                        <a:t>LSI</a:t>
                      </a:r>
                    </a:p>
                  </a:txBody>
                  <a:tcPr marL="13469" marR="13469" marT="13469" marB="0" anchor="b"/>
                </a:tc>
                <a:extLst>
                  <a:ext uri="{0D108BD9-81ED-4DB2-BD59-A6C34878D82A}">
                    <a16:rowId xmlns:a16="http://schemas.microsoft.com/office/drawing/2014/main" val="2402758498"/>
                  </a:ext>
                </a:extLst>
              </a:tr>
              <a:tr h="323244">
                <a:tc>
                  <a:txBody>
                    <a:bodyPr/>
                    <a:lstStyle/>
                    <a:p>
                      <a:pPr algn="l" fontAlgn="b"/>
                      <a:endParaRPr lang="en-US" sz="1900" b="1" i="0" u="none" strike="noStrike" dirty="0">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a:effectLst/>
                        </a:rPr>
                        <a:t>&lt;569</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r" fontAlgn="b"/>
                      <a:r>
                        <a:rPr lang="en-US" sz="1900" b="0" i="0" u="none" strike="noStrike" dirty="0">
                          <a:solidFill>
                            <a:srgbClr val="000000"/>
                          </a:solidFill>
                          <a:effectLst/>
                          <a:latin typeface="Calibri" panose="020F0502020204030204" pitchFamily="34" charset="0"/>
                        </a:rPr>
                        <a:t>-1.745</a:t>
                      </a:r>
                    </a:p>
                  </a:txBody>
                  <a:tcPr marL="7620" marR="7620" marT="7620" marB="0" anchor="b"/>
                </a:tc>
                <a:extLst>
                  <a:ext uri="{0D108BD9-81ED-4DB2-BD59-A6C34878D82A}">
                    <a16:rowId xmlns:a16="http://schemas.microsoft.com/office/drawing/2014/main" val="3537163388"/>
                  </a:ext>
                </a:extLst>
              </a:tr>
              <a:tr h="323244">
                <a:tc>
                  <a:txBody>
                    <a:bodyPr/>
                    <a:lstStyle/>
                    <a:p>
                      <a:pPr algn="l" fontAlgn="b"/>
                      <a:r>
                        <a:rPr lang="en-US" sz="1900" u="none" strike="noStrike">
                          <a:effectLst/>
                        </a:rPr>
                        <a:t> </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a:effectLst/>
                        </a:rPr>
                        <a:t>570-1056</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r" fontAlgn="b"/>
                      <a:r>
                        <a:rPr lang="en-US" sz="1900" b="0" i="0" u="none" strike="noStrike" dirty="0">
                          <a:solidFill>
                            <a:srgbClr val="000000"/>
                          </a:solidFill>
                          <a:effectLst/>
                          <a:latin typeface="Calibri" panose="020F0502020204030204" pitchFamily="34" charset="0"/>
                        </a:rPr>
                        <a:t>0.694</a:t>
                      </a:r>
                    </a:p>
                  </a:txBody>
                  <a:tcPr marL="7620" marR="7620" marT="7620" marB="0" anchor="b"/>
                </a:tc>
                <a:extLst>
                  <a:ext uri="{0D108BD9-81ED-4DB2-BD59-A6C34878D82A}">
                    <a16:rowId xmlns:a16="http://schemas.microsoft.com/office/drawing/2014/main" val="603850713"/>
                  </a:ext>
                </a:extLst>
              </a:tr>
              <a:tr h="323244">
                <a:tc>
                  <a:txBody>
                    <a:bodyPr/>
                    <a:lstStyle/>
                    <a:p>
                      <a:pPr algn="l" fontAlgn="b"/>
                      <a:r>
                        <a:rPr lang="en-US" sz="1900" u="none" strike="noStrike">
                          <a:effectLst/>
                        </a:rPr>
                        <a:t> </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a:effectLst/>
                        </a:rPr>
                        <a:t>1057-1533</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r" fontAlgn="b"/>
                      <a:r>
                        <a:rPr lang="en-US" sz="1900" b="0" i="0" u="none" strike="noStrike" dirty="0">
                          <a:solidFill>
                            <a:srgbClr val="000000"/>
                          </a:solidFill>
                          <a:effectLst/>
                          <a:latin typeface="Calibri" panose="020F0502020204030204" pitchFamily="34" charset="0"/>
                        </a:rPr>
                        <a:t>0.142</a:t>
                      </a:r>
                    </a:p>
                  </a:txBody>
                  <a:tcPr marL="7620" marR="7620" marT="7620" marB="0" anchor="b"/>
                </a:tc>
                <a:extLst>
                  <a:ext uri="{0D108BD9-81ED-4DB2-BD59-A6C34878D82A}">
                    <a16:rowId xmlns:a16="http://schemas.microsoft.com/office/drawing/2014/main" val="915980685"/>
                  </a:ext>
                </a:extLst>
              </a:tr>
              <a:tr h="323244">
                <a:tc>
                  <a:txBody>
                    <a:bodyPr/>
                    <a:lstStyle/>
                    <a:p>
                      <a:pPr algn="l" fontAlgn="b"/>
                      <a:r>
                        <a:rPr lang="en-US" sz="1900" u="none" strike="noStrike" dirty="0">
                          <a:effectLst/>
                        </a:rPr>
                        <a:t> </a:t>
                      </a:r>
                      <a:endParaRPr lang="en-US" sz="1900" b="0" i="0" u="none" strike="noStrike" dirty="0">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a:effectLst/>
                        </a:rPr>
                        <a:t>1534-1976</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r" fontAlgn="b"/>
                      <a:r>
                        <a:rPr lang="en-US" sz="1900" b="0" i="0" u="none" strike="noStrike" dirty="0">
                          <a:solidFill>
                            <a:srgbClr val="000000"/>
                          </a:solidFill>
                          <a:effectLst/>
                          <a:latin typeface="Calibri" panose="020F0502020204030204" pitchFamily="34" charset="0"/>
                        </a:rPr>
                        <a:t>0.03</a:t>
                      </a:r>
                    </a:p>
                  </a:txBody>
                  <a:tcPr marL="7620" marR="7620" marT="7620" marB="0" anchor="b"/>
                </a:tc>
                <a:extLst>
                  <a:ext uri="{0D108BD9-81ED-4DB2-BD59-A6C34878D82A}">
                    <a16:rowId xmlns:a16="http://schemas.microsoft.com/office/drawing/2014/main" val="3334529159"/>
                  </a:ext>
                </a:extLst>
              </a:tr>
              <a:tr h="323244">
                <a:tc>
                  <a:txBody>
                    <a:bodyPr/>
                    <a:lstStyle/>
                    <a:p>
                      <a:pPr algn="l" fontAlgn="b"/>
                      <a:r>
                        <a:rPr lang="en-US" sz="1900" u="none" strike="noStrike">
                          <a:effectLst/>
                        </a:rPr>
                        <a:t> </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dirty="0">
                          <a:effectLst/>
                        </a:rPr>
                        <a:t>&gt;1976</a:t>
                      </a:r>
                      <a:endParaRPr lang="en-US" sz="1900" b="0" i="0" u="none" strike="noStrike" dirty="0">
                        <a:solidFill>
                          <a:srgbClr val="000000"/>
                        </a:solidFill>
                        <a:effectLst/>
                        <a:latin typeface="Calibri" panose="020F0502020204030204" pitchFamily="34" charset="0"/>
                      </a:endParaRPr>
                    </a:p>
                  </a:txBody>
                  <a:tcPr marL="13469" marR="13469" marT="13469" marB="0" anchor="b"/>
                </a:tc>
                <a:tc>
                  <a:txBody>
                    <a:bodyPr/>
                    <a:lstStyle/>
                    <a:p>
                      <a:pPr algn="r" fontAlgn="b"/>
                      <a:r>
                        <a:rPr lang="en-US" sz="1900" b="0" i="0" u="none" strike="noStrike" dirty="0">
                          <a:solidFill>
                            <a:srgbClr val="000000"/>
                          </a:solidFill>
                          <a:effectLst/>
                          <a:latin typeface="Calibri" panose="020F0502020204030204" pitchFamily="34" charset="0"/>
                        </a:rPr>
                        <a:t>-0.643</a:t>
                      </a:r>
                    </a:p>
                  </a:txBody>
                  <a:tcPr marL="7620" marR="7620" marT="7620" marB="0" anchor="b"/>
                </a:tc>
                <a:extLst>
                  <a:ext uri="{0D108BD9-81ED-4DB2-BD59-A6C34878D82A}">
                    <a16:rowId xmlns:a16="http://schemas.microsoft.com/office/drawing/2014/main" val="1615537168"/>
                  </a:ext>
                </a:extLst>
              </a:tr>
            </a:tbl>
          </a:graphicData>
        </a:graphic>
      </p:graphicFrame>
      <p:graphicFrame>
        <p:nvGraphicFramePr>
          <p:cNvPr id="5" name="Table 4">
            <a:extLst>
              <a:ext uri="{FF2B5EF4-FFF2-40B4-BE49-F238E27FC236}">
                <a16:creationId xmlns:a16="http://schemas.microsoft.com/office/drawing/2014/main" id="{125545A6-0446-4C6F-AA97-058F0B04C5B9}"/>
              </a:ext>
            </a:extLst>
          </p:cNvPr>
          <p:cNvGraphicFramePr>
            <a:graphicFrameLocks noGrp="1"/>
          </p:cNvGraphicFramePr>
          <p:nvPr>
            <p:extLst>
              <p:ext uri="{D42A27DB-BD31-4B8C-83A1-F6EECF244321}">
                <p14:modId xmlns:p14="http://schemas.microsoft.com/office/powerpoint/2010/main" val="1388121602"/>
              </p:ext>
            </p:extLst>
          </p:nvPr>
        </p:nvGraphicFramePr>
        <p:xfrm>
          <a:off x="457200" y="5098138"/>
          <a:ext cx="8230651" cy="999674"/>
        </p:xfrm>
        <a:graphic>
          <a:graphicData uri="http://schemas.openxmlformats.org/drawingml/2006/table">
            <a:tbl>
              <a:tblPr>
                <a:tableStyleId>{5C22544A-7EE6-4342-B048-85BDC9FD1C3A}</a:tableStyleId>
              </a:tblPr>
              <a:tblGrid>
                <a:gridCol w="1699446">
                  <a:extLst>
                    <a:ext uri="{9D8B030D-6E8A-4147-A177-3AD203B41FA5}">
                      <a16:colId xmlns:a16="http://schemas.microsoft.com/office/drawing/2014/main" val="453379401"/>
                    </a:ext>
                  </a:extLst>
                </a:gridCol>
                <a:gridCol w="1599479">
                  <a:extLst>
                    <a:ext uri="{9D8B030D-6E8A-4147-A177-3AD203B41FA5}">
                      <a16:colId xmlns:a16="http://schemas.microsoft.com/office/drawing/2014/main" val="4040508218"/>
                    </a:ext>
                  </a:extLst>
                </a:gridCol>
                <a:gridCol w="1599479">
                  <a:extLst>
                    <a:ext uri="{9D8B030D-6E8A-4147-A177-3AD203B41FA5}">
                      <a16:colId xmlns:a16="http://schemas.microsoft.com/office/drawing/2014/main" val="2899833479"/>
                    </a:ext>
                  </a:extLst>
                </a:gridCol>
                <a:gridCol w="1599479">
                  <a:extLst>
                    <a:ext uri="{9D8B030D-6E8A-4147-A177-3AD203B41FA5}">
                      <a16:colId xmlns:a16="http://schemas.microsoft.com/office/drawing/2014/main" val="2668990962"/>
                    </a:ext>
                  </a:extLst>
                </a:gridCol>
                <a:gridCol w="1732768">
                  <a:extLst>
                    <a:ext uri="{9D8B030D-6E8A-4147-A177-3AD203B41FA5}">
                      <a16:colId xmlns:a16="http://schemas.microsoft.com/office/drawing/2014/main" val="2098208926"/>
                    </a:ext>
                  </a:extLst>
                </a:gridCol>
              </a:tblGrid>
              <a:tr h="519831">
                <a:tc>
                  <a:txBody>
                    <a:bodyPr/>
                    <a:lstStyle/>
                    <a:p>
                      <a:pPr algn="l" fontAlgn="b"/>
                      <a:r>
                        <a:rPr lang="en-US" sz="2900" b="1" u="none" strike="noStrike" dirty="0">
                          <a:effectLst/>
                        </a:rPr>
                        <a:t>Factor</a:t>
                      </a:r>
                      <a:endParaRPr lang="en-US" sz="2900" b="1" i="0" u="none" strike="noStrike" dirty="0">
                        <a:solidFill>
                          <a:srgbClr val="000000"/>
                        </a:solidFill>
                        <a:effectLst/>
                        <a:latin typeface="Calibri" panose="020F0502020204030204" pitchFamily="34" charset="0"/>
                      </a:endParaRPr>
                    </a:p>
                  </a:txBody>
                  <a:tcPr marL="19993" marR="19993" marT="19993" marB="0" anchor="b"/>
                </a:tc>
                <a:tc>
                  <a:txBody>
                    <a:bodyPr/>
                    <a:lstStyle/>
                    <a:p>
                      <a:pPr algn="l" fontAlgn="b"/>
                      <a:r>
                        <a:rPr lang="en-US" sz="2900" b="1" u="none" strike="noStrike">
                          <a:effectLst/>
                        </a:rPr>
                        <a:t>LSI</a:t>
                      </a:r>
                      <a:r>
                        <a:rPr lang="en-US" sz="2900" b="1" u="none" strike="noStrike" baseline="-25000">
                          <a:effectLst/>
                        </a:rPr>
                        <a:t>min</a:t>
                      </a:r>
                      <a:endParaRPr lang="en-US" sz="2900" b="1" i="0" u="none" strike="noStrike">
                        <a:solidFill>
                          <a:srgbClr val="000000"/>
                        </a:solidFill>
                        <a:effectLst/>
                        <a:latin typeface="Calibri" panose="020F0502020204030204" pitchFamily="34" charset="0"/>
                      </a:endParaRPr>
                    </a:p>
                  </a:txBody>
                  <a:tcPr marL="19993" marR="19993" marT="19993" marB="0" anchor="b"/>
                </a:tc>
                <a:tc>
                  <a:txBody>
                    <a:bodyPr/>
                    <a:lstStyle/>
                    <a:p>
                      <a:pPr algn="l" fontAlgn="b"/>
                      <a:r>
                        <a:rPr lang="en-US" sz="2900" b="1" u="none" strike="noStrike">
                          <a:effectLst/>
                        </a:rPr>
                        <a:t>LSI</a:t>
                      </a:r>
                      <a:r>
                        <a:rPr lang="en-US" sz="2900" b="1" u="none" strike="noStrike" baseline="-25000">
                          <a:effectLst/>
                        </a:rPr>
                        <a:t>max</a:t>
                      </a:r>
                      <a:endParaRPr lang="en-US" sz="2900" b="1" i="0" u="none" strike="noStrike">
                        <a:solidFill>
                          <a:srgbClr val="000000"/>
                        </a:solidFill>
                        <a:effectLst/>
                        <a:latin typeface="Calibri" panose="020F0502020204030204" pitchFamily="34" charset="0"/>
                      </a:endParaRPr>
                    </a:p>
                  </a:txBody>
                  <a:tcPr marL="19993" marR="19993" marT="19993" marB="0" anchor="b"/>
                </a:tc>
                <a:tc>
                  <a:txBody>
                    <a:bodyPr/>
                    <a:lstStyle/>
                    <a:p>
                      <a:pPr algn="l" fontAlgn="b"/>
                      <a:r>
                        <a:rPr lang="en-US" sz="2900" b="1" u="none" strike="noStrike">
                          <a:effectLst/>
                        </a:rPr>
                        <a:t>LSI</a:t>
                      </a:r>
                      <a:r>
                        <a:rPr lang="en-US" sz="2900" b="1" u="none" strike="noStrike" baseline="-25000">
                          <a:effectLst/>
                        </a:rPr>
                        <a:t>range</a:t>
                      </a:r>
                      <a:endParaRPr lang="en-US" sz="2900" b="1" i="0" u="none" strike="noStrike">
                        <a:solidFill>
                          <a:srgbClr val="000000"/>
                        </a:solidFill>
                        <a:effectLst/>
                        <a:latin typeface="Calibri" panose="020F0502020204030204" pitchFamily="34" charset="0"/>
                      </a:endParaRPr>
                    </a:p>
                  </a:txBody>
                  <a:tcPr marL="19993" marR="19993" marT="19993" marB="0" anchor="b"/>
                </a:tc>
                <a:tc>
                  <a:txBody>
                    <a:bodyPr/>
                    <a:lstStyle/>
                    <a:p>
                      <a:pPr algn="l" fontAlgn="b"/>
                      <a:r>
                        <a:rPr lang="en-US" sz="2900" b="1" u="none" strike="noStrike" dirty="0" err="1">
                          <a:effectLst/>
                        </a:rPr>
                        <a:t>LSI</a:t>
                      </a:r>
                      <a:r>
                        <a:rPr lang="en-US" sz="2900" b="1" u="none" strike="noStrike" baseline="-25000" dirty="0" err="1">
                          <a:effectLst/>
                        </a:rPr>
                        <a:t>st.dev</a:t>
                      </a:r>
                      <a:r>
                        <a:rPr lang="en-US" sz="2900" b="1" u="none" strike="noStrike" baseline="-25000" dirty="0">
                          <a:effectLst/>
                        </a:rPr>
                        <a:t>.</a:t>
                      </a:r>
                      <a:endParaRPr lang="en-US" sz="2900" b="1" i="0" u="none" strike="noStrike" dirty="0">
                        <a:solidFill>
                          <a:srgbClr val="000000"/>
                        </a:solidFill>
                        <a:effectLst/>
                        <a:latin typeface="Calibri" panose="020F0502020204030204" pitchFamily="34" charset="0"/>
                      </a:endParaRPr>
                    </a:p>
                  </a:txBody>
                  <a:tcPr marL="19993" marR="19993" marT="19993" marB="0" anchor="b"/>
                </a:tc>
                <a:extLst>
                  <a:ext uri="{0D108BD9-81ED-4DB2-BD59-A6C34878D82A}">
                    <a16:rowId xmlns:a16="http://schemas.microsoft.com/office/drawing/2014/main" val="4039311328"/>
                  </a:ext>
                </a:extLst>
              </a:tr>
              <a:tr h="479843">
                <a:tc>
                  <a:txBody>
                    <a:bodyPr/>
                    <a:lstStyle/>
                    <a:p>
                      <a:pPr algn="l" fontAlgn="b"/>
                      <a:r>
                        <a:rPr lang="en-US" sz="2900" b="1" u="none" strike="noStrike" dirty="0">
                          <a:effectLst/>
                        </a:rPr>
                        <a:t>Elevation</a:t>
                      </a:r>
                      <a:endParaRPr lang="en-US" sz="2900" b="1" i="0" u="none" strike="noStrike" dirty="0">
                        <a:solidFill>
                          <a:srgbClr val="000000"/>
                        </a:solidFill>
                        <a:effectLst/>
                        <a:latin typeface="Calibri" panose="020F0502020204030204" pitchFamily="34" charset="0"/>
                      </a:endParaRPr>
                    </a:p>
                  </a:txBody>
                  <a:tcPr marL="19993" marR="19993" marT="19993" marB="0" anchor="b"/>
                </a:tc>
                <a:tc>
                  <a:txBody>
                    <a:bodyPr/>
                    <a:lstStyle/>
                    <a:p>
                      <a:pPr algn="r" fontAlgn="b"/>
                      <a:r>
                        <a:rPr lang="en-US" sz="2900" u="none" strike="noStrike">
                          <a:effectLst/>
                        </a:rPr>
                        <a:t>-1.745</a:t>
                      </a:r>
                      <a:endParaRPr lang="en-US" sz="2900" b="0" i="0" u="none" strike="noStrike">
                        <a:solidFill>
                          <a:srgbClr val="000000"/>
                        </a:solidFill>
                        <a:effectLst/>
                        <a:latin typeface="Calibri" panose="020F0502020204030204" pitchFamily="34" charset="0"/>
                      </a:endParaRPr>
                    </a:p>
                  </a:txBody>
                  <a:tcPr marL="19993" marR="19993" marT="19993" marB="0" anchor="b"/>
                </a:tc>
                <a:tc>
                  <a:txBody>
                    <a:bodyPr/>
                    <a:lstStyle/>
                    <a:p>
                      <a:pPr algn="r" fontAlgn="b"/>
                      <a:r>
                        <a:rPr lang="en-US" sz="2900" u="none" strike="noStrike">
                          <a:effectLst/>
                        </a:rPr>
                        <a:t>0.694</a:t>
                      </a:r>
                      <a:endParaRPr lang="en-US" sz="2900" b="0" i="0" u="none" strike="noStrike">
                        <a:solidFill>
                          <a:srgbClr val="000000"/>
                        </a:solidFill>
                        <a:effectLst/>
                        <a:latin typeface="Calibri" panose="020F0502020204030204" pitchFamily="34" charset="0"/>
                      </a:endParaRPr>
                    </a:p>
                  </a:txBody>
                  <a:tcPr marL="19993" marR="19993" marT="19993" marB="0" anchor="b"/>
                </a:tc>
                <a:tc>
                  <a:txBody>
                    <a:bodyPr/>
                    <a:lstStyle/>
                    <a:p>
                      <a:pPr algn="r" fontAlgn="b"/>
                      <a:r>
                        <a:rPr lang="en-US" sz="2900" u="none" strike="noStrike" dirty="0">
                          <a:effectLst/>
                        </a:rPr>
                        <a:t>2.439</a:t>
                      </a:r>
                      <a:endParaRPr lang="en-US" sz="2900" b="0" i="0" u="none" strike="noStrike" dirty="0">
                        <a:solidFill>
                          <a:srgbClr val="000000"/>
                        </a:solidFill>
                        <a:effectLst/>
                        <a:latin typeface="Calibri" panose="020F0502020204030204" pitchFamily="34" charset="0"/>
                      </a:endParaRPr>
                    </a:p>
                  </a:txBody>
                  <a:tcPr marL="19993" marR="19993" marT="19993" marB="0" anchor="b"/>
                </a:tc>
                <a:tc>
                  <a:txBody>
                    <a:bodyPr/>
                    <a:lstStyle/>
                    <a:p>
                      <a:pPr algn="r" fontAlgn="b"/>
                      <a:r>
                        <a:rPr lang="en-US" sz="2900" u="none" strike="noStrike" dirty="0">
                          <a:effectLst/>
                        </a:rPr>
                        <a:t>0.935</a:t>
                      </a:r>
                      <a:endParaRPr lang="en-US" sz="2900" b="0" i="0" u="none" strike="noStrike" dirty="0">
                        <a:solidFill>
                          <a:srgbClr val="000000"/>
                        </a:solidFill>
                        <a:effectLst/>
                        <a:latin typeface="Calibri" panose="020F0502020204030204" pitchFamily="34" charset="0"/>
                      </a:endParaRPr>
                    </a:p>
                  </a:txBody>
                  <a:tcPr marL="19993" marR="19993" marT="19993" marB="0" anchor="b"/>
                </a:tc>
                <a:extLst>
                  <a:ext uri="{0D108BD9-81ED-4DB2-BD59-A6C34878D82A}">
                    <a16:rowId xmlns:a16="http://schemas.microsoft.com/office/drawing/2014/main" val="2370326403"/>
                  </a:ext>
                </a:extLst>
              </a:tr>
            </a:tbl>
          </a:graphicData>
        </a:graphic>
      </p:graphicFrame>
    </p:spTree>
    <p:extLst>
      <p:ext uri="{BB962C8B-B14F-4D97-AF65-F5344CB8AC3E}">
        <p14:creationId xmlns:p14="http://schemas.microsoft.com/office/powerpoint/2010/main" val="3803759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72B8A-03EE-480F-BC68-2EAE850394F4}"/>
              </a:ext>
            </a:extLst>
          </p:cNvPr>
          <p:cNvSpPr>
            <a:spLocks noGrp="1"/>
          </p:cNvSpPr>
          <p:nvPr>
            <p:ph type="title"/>
          </p:nvPr>
        </p:nvSpPr>
        <p:spPr/>
        <p:txBody>
          <a:bodyPr/>
          <a:lstStyle/>
          <a:p>
            <a:r>
              <a:rPr lang="en-US" dirty="0"/>
              <a:t>LSI Analysis</a:t>
            </a:r>
          </a:p>
        </p:txBody>
      </p:sp>
      <p:sp>
        <p:nvSpPr>
          <p:cNvPr id="3" name="Content Placeholder 2">
            <a:extLst>
              <a:ext uri="{FF2B5EF4-FFF2-40B4-BE49-F238E27FC236}">
                <a16:creationId xmlns:a16="http://schemas.microsoft.com/office/drawing/2014/main" id="{7DE91DBD-4E0D-48E5-A95E-2AE462726768}"/>
              </a:ext>
            </a:extLst>
          </p:cNvPr>
          <p:cNvSpPr>
            <a:spLocks noGrp="1"/>
          </p:cNvSpPr>
          <p:nvPr>
            <p:ph idx="1"/>
          </p:nvPr>
        </p:nvSpPr>
        <p:spPr>
          <a:xfrm>
            <a:off x="457200" y="949331"/>
            <a:ext cx="8229600" cy="5219239"/>
          </a:xfrm>
        </p:spPr>
        <p:txBody>
          <a:bodyPr>
            <a:normAutofit lnSpcReduction="10000"/>
          </a:bodyPr>
          <a:lstStyle/>
          <a:p>
            <a:r>
              <a:rPr lang="en-US" dirty="0"/>
              <a:t>Refer to the document for the LSI analysis for the entire state of Arizona.</a:t>
            </a:r>
          </a:p>
          <a:p>
            <a:r>
              <a:rPr lang="en-US" dirty="0"/>
              <a:t>Discuss</a:t>
            </a:r>
          </a:p>
          <a:p>
            <a:pPr lvl="1"/>
            <a:r>
              <a:rPr lang="en-US" dirty="0"/>
              <a:t>Why did the researchers choose these particular factors?</a:t>
            </a:r>
          </a:p>
          <a:p>
            <a:pPr lvl="1"/>
            <a:r>
              <a:rPr lang="en-US" dirty="0"/>
              <a:t>Why did they choose the classifications that they did? Do you agree, or disagree with their classifications? What might you choose to do differently?</a:t>
            </a:r>
          </a:p>
          <a:p>
            <a:pPr lvl="1"/>
            <a:r>
              <a:rPr lang="en-US" dirty="0"/>
              <a:t>What factors had the greatest impact? Does this make sense for Arizona? Why, or why not?</a:t>
            </a:r>
          </a:p>
        </p:txBody>
      </p:sp>
    </p:spTree>
    <p:extLst>
      <p:ext uri="{BB962C8B-B14F-4D97-AF65-F5344CB8AC3E}">
        <p14:creationId xmlns:p14="http://schemas.microsoft.com/office/powerpoint/2010/main" val="2382975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5C28B-773F-4F98-B49C-0141C785E543}"/>
              </a:ext>
            </a:extLst>
          </p:cNvPr>
          <p:cNvSpPr>
            <a:spLocks noGrp="1"/>
          </p:cNvSpPr>
          <p:nvPr>
            <p:ph type="title"/>
          </p:nvPr>
        </p:nvSpPr>
        <p:spPr/>
        <p:txBody>
          <a:bodyPr/>
          <a:lstStyle/>
          <a:p>
            <a:r>
              <a:rPr lang="en-US" dirty="0"/>
              <a:t>Puerto Rico Vs. Arizona</a:t>
            </a:r>
          </a:p>
        </p:txBody>
      </p:sp>
      <p:sp>
        <p:nvSpPr>
          <p:cNvPr id="3" name="Content Placeholder 2">
            <a:extLst>
              <a:ext uri="{FF2B5EF4-FFF2-40B4-BE49-F238E27FC236}">
                <a16:creationId xmlns:a16="http://schemas.microsoft.com/office/drawing/2014/main" id="{E0AB456D-154C-4EDA-B802-32D7C1D3DE2D}"/>
              </a:ext>
            </a:extLst>
          </p:cNvPr>
          <p:cNvSpPr>
            <a:spLocks noGrp="1"/>
          </p:cNvSpPr>
          <p:nvPr>
            <p:ph idx="1"/>
          </p:nvPr>
        </p:nvSpPr>
        <p:spPr>
          <a:xfrm>
            <a:off x="457200" y="949332"/>
            <a:ext cx="4709886" cy="4765896"/>
          </a:xfrm>
        </p:spPr>
        <p:txBody>
          <a:bodyPr/>
          <a:lstStyle/>
          <a:p>
            <a:r>
              <a:rPr lang="en-US" dirty="0"/>
              <a:t>What factors (see right side of slide) do you think will have the greatest LSI values (favor mass movements) in Puerto Rico? Why?</a:t>
            </a:r>
          </a:p>
          <a:p>
            <a:r>
              <a:rPr lang="en-US" dirty="0"/>
              <a:t>What about for Arizona? Why?</a:t>
            </a:r>
          </a:p>
        </p:txBody>
      </p:sp>
      <p:sp>
        <p:nvSpPr>
          <p:cNvPr id="4" name="TextBox 3">
            <a:extLst>
              <a:ext uri="{FF2B5EF4-FFF2-40B4-BE49-F238E27FC236}">
                <a16:creationId xmlns:a16="http://schemas.microsoft.com/office/drawing/2014/main" id="{E133DB3A-3789-484D-A806-54F0722FAF0A}"/>
              </a:ext>
            </a:extLst>
          </p:cNvPr>
          <p:cNvSpPr txBox="1"/>
          <p:nvPr/>
        </p:nvSpPr>
        <p:spPr>
          <a:xfrm>
            <a:off x="5660571" y="949332"/>
            <a:ext cx="3345543" cy="3046988"/>
          </a:xfrm>
          <a:prstGeom prst="rect">
            <a:avLst/>
          </a:prstGeom>
          <a:noFill/>
        </p:spPr>
        <p:txBody>
          <a:bodyPr wrap="square" rtlCol="0">
            <a:spAutoFit/>
          </a:bodyPr>
          <a:lstStyle/>
          <a:p>
            <a:pPr marL="457200" indent="-457200">
              <a:buFont typeface="+mj-lt"/>
              <a:buAutoNum type="arabicPeriod"/>
            </a:pPr>
            <a:r>
              <a:rPr lang="en-US" sz="2400" dirty="0"/>
              <a:t>Elevation</a:t>
            </a:r>
          </a:p>
          <a:p>
            <a:pPr marL="457200" indent="-457200">
              <a:buFont typeface="+mj-lt"/>
              <a:buAutoNum type="arabicPeriod"/>
            </a:pPr>
            <a:r>
              <a:rPr lang="en-US" sz="2400" dirty="0"/>
              <a:t>Slope</a:t>
            </a:r>
          </a:p>
          <a:p>
            <a:pPr marL="457200" indent="-457200">
              <a:buFont typeface="+mj-lt"/>
              <a:buAutoNum type="arabicPeriod"/>
            </a:pPr>
            <a:r>
              <a:rPr lang="en-US" sz="2400" dirty="0"/>
              <a:t>Aspect</a:t>
            </a:r>
          </a:p>
          <a:p>
            <a:pPr marL="457200" indent="-457200">
              <a:buFont typeface="+mj-lt"/>
              <a:buAutoNum type="arabicPeriod"/>
            </a:pPr>
            <a:r>
              <a:rPr lang="en-US" sz="2400" dirty="0"/>
              <a:t>Mean Annual Precipitation (MAP)</a:t>
            </a:r>
          </a:p>
          <a:p>
            <a:pPr marL="457200" indent="-457200">
              <a:buFont typeface="+mj-lt"/>
              <a:buAutoNum type="arabicPeriod"/>
            </a:pPr>
            <a:r>
              <a:rPr lang="en-US" sz="2400" dirty="0"/>
              <a:t>Lithology</a:t>
            </a:r>
          </a:p>
          <a:p>
            <a:pPr marL="457200" indent="-457200">
              <a:buFont typeface="+mj-lt"/>
              <a:buAutoNum type="arabicPeriod"/>
            </a:pPr>
            <a:r>
              <a:rPr lang="en-US" sz="2400" dirty="0"/>
              <a:t>Landcover</a:t>
            </a:r>
          </a:p>
          <a:p>
            <a:endParaRPr lang="en-US" sz="2400" dirty="0"/>
          </a:p>
        </p:txBody>
      </p:sp>
    </p:spTree>
    <p:extLst>
      <p:ext uri="{BB962C8B-B14F-4D97-AF65-F5344CB8AC3E}">
        <p14:creationId xmlns:p14="http://schemas.microsoft.com/office/powerpoint/2010/main" val="3762657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ADB05-BF06-442F-B1B4-C41E2EFADD5C}"/>
              </a:ext>
            </a:extLst>
          </p:cNvPr>
          <p:cNvSpPr>
            <a:spLocks noGrp="1"/>
          </p:cNvSpPr>
          <p:nvPr>
            <p:ph type="title"/>
          </p:nvPr>
        </p:nvSpPr>
        <p:spPr/>
        <p:txBody>
          <a:bodyPr/>
          <a:lstStyle/>
          <a:p>
            <a:r>
              <a:rPr lang="en-US" dirty="0"/>
              <a:t>The Datasets</a:t>
            </a:r>
          </a:p>
        </p:txBody>
      </p:sp>
      <p:sp>
        <p:nvSpPr>
          <p:cNvPr id="6" name="Text Placeholder 5">
            <a:extLst>
              <a:ext uri="{FF2B5EF4-FFF2-40B4-BE49-F238E27FC236}">
                <a16:creationId xmlns:a16="http://schemas.microsoft.com/office/drawing/2014/main" id="{FD3AFBAE-B946-429B-A907-56AB9700861B}"/>
              </a:ext>
            </a:extLst>
          </p:cNvPr>
          <p:cNvSpPr>
            <a:spLocks noGrp="1"/>
          </p:cNvSpPr>
          <p:nvPr>
            <p:ph type="body" idx="1"/>
          </p:nvPr>
        </p:nvSpPr>
        <p:spPr/>
        <p:txBody>
          <a:bodyPr/>
          <a:lstStyle/>
          <a:p>
            <a:r>
              <a:rPr lang="en-US" dirty="0"/>
              <a:t>Arizona </a:t>
            </a:r>
            <a:r>
              <a:rPr lang="en-US" b="0" dirty="0"/>
              <a:t>(Area: )</a:t>
            </a:r>
          </a:p>
        </p:txBody>
      </p:sp>
      <p:sp>
        <p:nvSpPr>
          <p:cNvPr id="7" name="Content Placeholder 6">
            <a:extLst>
              <a:ext uri="{FF2B5EF4-FFF2-40B4-BE49-F238E27FC236}">
                <a16:creationId xmlns:a16="http://schemas.microsoft.com/office/drawing/2014/main" id="{143111B1-BF7D-4ADD-BBB4-4790575594A3}"/>
              </a:ext>
            </a:extLst>
          </p:cNvPr>
          <p:cNvSpPr>
            <a:spLocks noGrp="1"/>
          </p:cNvSpPr>
          <p:nvPr>
            <p:ph sz="half" idx="2"/>
          </p:nvPr>
        </p:nvSpPr>
        <p:spPr/>
        <p:txBody>
          <a:bodyPr/>
          <a:lstStyle/>
          <a:p>
            <a:r>
              <a:rPr lang="en-US" dirty="0" err="1"/>
              <a:t>Az_Elevation</a:t>
            </a:r>
            <a:endParaRPr lang="en-US" dirty="0"/>
          </a:p>
          <a:p>
            <a:r>
              <a:rPr lang="en-US" dirty="0" err="1"/>
              <a:t>Az_Slope</a:t>
            </a:r>
            <a:endParaRPr lang="en-US" dirty="0"/>
          </a:p>
          <a:p>
            <a:r>
              <a:rPr lang="en-US" dirty="0" err="1"/>
              <a:t>Az_Aspect</a:t>
            </a:r>
            <a:endParaRPr lang="en-US" dirty="0"/>
          </a:p>
          <a:p>
            <a:r>
              <a:rPr lang="en-US" dirty="0" err="1" smtClean="0"/>
              <a:t>Az_Maprecip</a:t>
            </a:r>
            <a:endParaRPr lang="en-US" dirty="0"/>
          </a:p>
          <a:p>
            <a:r>
              <a:rPr lang="en-US" dirty="0" err="1"/>
              <a:t>Az_Lithology</a:t>
            </a:r>
            <a:endParaRPr lang="en-US" dirty="0"/>
          </a:p>
          <a:p>
            <a:r>
              <a:rPr lang="en-US" dirty="0" err="1"/>
              <a:t>Az_Landcover</a:t>
            </a:r>
            <a:endParaRPr lang="en-US" dirty="0"/>
          </a:p>
          <a:p>
            <a:r>
              <a:rPr lang="en-US" dirty="0"/>
              <a:t>AzLandslides75</a:t>
            </a:r>
          </a:p>
          <a:p>
            <a:r>
              <a:rPr lang="en-US" dirty="0"/>
              <a:t>AzLandslides25</a:t>
            </a:r>
          </a:p>
          <a:p>
            <a:r>
              <a:rPr lang="en-US" dirty="0"/>
              <a:t>TOTAL LANDSLIDES</a:t>
            </a:r>
            <a:r>
              <a:rPr lang="en-US" dirty="0" smtClean="0"/>
              <a:t>: 620</a:t>
            </a:r>
            <a:endParaRPr lang="en-US" dirty="0"/>
          </a:p>
          <a:p>
            <a:pPr marL="0" indent="0">
              <a:buNone/>
            </a:pPr>
            <a:endParaRPr lang="en-US" dirty="0"/>
          </a:p>
        </p:txBody>
      </p:sp>
      <p:sp>
        <p:nvSpPr>
          <p:cNvPr id="8" name="Text Placeholder 7">
            <a:extLst>
              <a:ext uri="{FF2B5EF4-FFF2-40B4-BE49-F238E27FC236}">
                <a16:creationId xmlns:a16="http://schemas.microsoft.com/office/drawing/2014/main" id="{D1560BFA-A568-479C-B15E-3C4CD82FF8D8}"/>
              </a:ext>
            </a:extLst>
          </p:cNvPr>
          <p:cNvSpPr>
            <a:spLocks noGrp="1"/>
          </p:cNvSpPr>
          <p:nvPr>
            <p:ph type="body" sz="quarter" idx="3"/>
          </p:nvPr>
        </p:nvSpPr>
        <p:spPr/>
        <p:txBody>
          <a:bodyPr/>
          <a:lstStyle/>
          <a:p>
            <a:r>
              <a:rPr lang="en-US" dirty="0"/>
              <a:t>Puerto Rico </a:t>
            </a:r>
            <a:r>
              <a:rPr lang="en-US" b="0" dirty="0"/>
              <a:t>(Area: )</a:t>
            </a:r>
          </a:p>
        </p:txBody>
      </p:sp>
      <p:sp>
        <p:nvSpPr>
          <p:cNvPr id="9" name="Content Placeholder 8">
            <a:extLst>
              <a:ext uri="{FF2B5EF4-FFF2-40B4-BE49-F238E27FC236}">
                <a16:creationId xmlns:a16="http://schemas.microsoft.com/office/drawing/2014/main" id="{BC24D5A5-1B8B-4C70-AAB5-D31FE25B6F8F}"/>
              </a:ext>
            </a:extLst>
          </p:cNvPr>
          <p:cNvSpPr>
            <a:spLocks noGrp="1"/>
          </p:cNvSpPr>
          <p:nvPr>
            <p:ph sz="quarter" idx="4"/>
          </p:nvPr>
        </p:nvSpPr>
        <p:spPr/>
        <p:txBody>
          <a:bodyPr/>
          <a:lstStyle/>
          <a:p>
            <a:r>
              <a:rPr lang="en-US" dirty="0" err="1"/>
              <a:t>PR_Elevation</a:t>
            </a:r>
            <a:endParaRPr lang="en-US" dirty="0"/>
          </a:p>
          <a:p>
            <a:r>
              <a:rPr lang="en-US" dirty="0" err="1"/>
              <a:t>PR_Slope</a:t>
            </a:r>
            <a:endParaRPr lang="en-US" dirty="0"/>
          </a:p>
          <a:p>
            <a:r>
              <a:rPr lang="en-US" dirty="0" err="1"/>
              <a:t>PR_Aspect</a:t>
            </a:r>
            <a:endParaRPr lang="en-US" dirty="0"/>
          </a:p>
          <a:p>
            <a:r>
              <a:rPr lang="en-US" dirty="0" err="1" smtClean="0"/>
              <a:t>PR_Maprecip</a:t>
            </a:r>
            <a:endParaRPr lang="en-US" dirty="0" smtClean="0"/>
          </a:p>
          <a:p>
            <a:r>
              <a:rPr lang="en-US" dirty="0" err="1" smtClean="0"/>
              <a:t>PR_Lithology</a:t>
            </a:r>
            <a:endParaRPr lang="en-US" dirty="0"/>
          </a:p>
          <a:p>
            <a:r>
              <a:rPr lang="en-US" dirty="0" err="1"/>
              <a:t>PR_Landcover</a:t>
            </a:r>
            <a:endParaRPr lang="en-US" dirty="0"/>
          </a:p>
          <a:p>
            <a:r>
              <a:rPr lang="en-US" dirty="0"/>
              <a:t>PRLandslides75</a:t>
            </a:r>
          </a:p>
          <a:p>
            <a:r>
              <a:rPr lang="en-US" dirty="0"/>
              <a:t>PRLandslides25</a:t>
            </a:r>
          </a:p>
          <a:p>
            <a:r>
              <a:rPr lang="en-US" dirty="0"/>
              <a:t>TOTAL LANDSLIDES</a:t>
            </a:r>
            <a:r>
              <a:rPr lang="en-US" dirty="0" smtClean="0"/>
              <a:t>: 2,053*</a:t>
            </a:r>
            <a:endParaRPr lang="en-US" dirty="0"/>
          </a:p>
          <a:p>
            <a:endParaRPr lang="en-US" dirty="0"/>
          </a:p>
        </p:txBody>
      </p:sp>
    </p:spTree>
    <p:extLst>
      <p:ext uri="{BB962C8B-B14F-4D97-AF65-F5344CB8AC3E}">
        <p14:creationId xmlns:p14="http://schemas.microsoft.com/office/powerpoint/2010/main" val="3260987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EB9E83F-4BDD-42EA-A43E-25DCC463A427}"/>
              </a:ext>
            </a:extLst>
          </p:cNvPr>
          <p:cNvSpPr txBox="1"/>
          <p:nvPr/>
        </p:nvSpPr>
        <p:spPr>
          <a:xfrm>
            <a:off x="137885" y="1659285"/>
            <a:ext cx="8868229" cy="3539430"/>
          </a:xfrm>
          <a:prstGeom prst="rect">
            <a:avLst/>
          </a:prstGeom>
          <a:noFill/>
        </p:spPr>
        <p:txBody>
          <a:bodyPr wrap="square" rtlCol="0">
            <a:spAutoFit/>
          </a:bodyPr>
          <a:lstStyle/>
          <a:p>
            <a:r>
              <a:rPr lang="en-US" sz="2800" dirty="0">
                <a:solidFill>
                  <a:srgbClr val="FF0000"/>
                </a:solidFill>
              </a:rPr>
              <a:t>DISCLAIMER</a:t>
            </a:r>
            <a:r>
              <a:rPr lang="en-US" sz="2800" dirty="0"/>
              <a:t>: Studies using frequency-ratio methods as applied to landslides will often use different terminologies. In some studies, LSI refers to the sum of the frequency-for all factors. In other studies, LSI refers to each independent frequency-ratio number associated with each factor and the susceptibility (S) of landslides is the average of all LSI. In this module, we use the latter (refer to </a:t>
            </a:r>
            <a:r>
              <a:rPr lang="en-US" sz="2800" dirty="0" err="1"/>
              <a:t>Chalkias</a:t>
            </a:r>
            <a:r>
              <a:rPr lang="en-US" sz="2800" dirty="0"/>
              <a:t> et al., 2014 for additional details).</a:t>
            </a:r>
          </a:p>
        </p:txBody>
      </p:sp>
    </p:spTree>
    <p:extLst>
      <p:ext uri="{BB962C8B-B14F-4D97-AF65-F5344CB8AC3E}">
        <p14:creationId xmlns:p14="http://schemas.microsoft.com/office/powerpoint/2010/main" val="3567612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1C345-F012-49F8-A200-3C67FB54566D}"/>
              </a:ext>
            </a:extLst>
          </p:cNvPr>
          <p:cNvSpPr>
            <a:spLocks noGrp="1"/>
          </p:cNvSpPr>
          <p:nvPr>
            <p:ph type="title"/>
          </p:nvPr>
        </p:nvSpPr>
        <p:spPr/>
        <p:txBody>
          <a:bodyPr/>
          <a:lstStyle/>
          <a:p>
            <a:r>
              <a:rPr lang="en-US" dirty="0"/>
              <a:t>Frequency-Ratio (FR)	</a:t>
            </a:r>
          </a:p>
        </p:txBody>
      </p:sp>
      <p:sp>
        <p:nvSpPr>
          <p:cNvPr id="3" name="Content Placeholder 2">
            <a:extLst>
              <a:ext uri="{FF2B5EF4-FFF2-40B4-BE49-F238E27FC236}">
                <a16:creationId xmlns:a16="http://schemas.microsoft.com/office/drawing/2014/main" id="{EA5BF91A-CEEC-407A-9840-34DBD0A59B26}"/>
              </a:ext>
            </a:extLst>
          </p:cNvPr>
          <p:cNvSpPr>
            <a:spLocks noGrp="1"/>
          </p:cNvSpPr>
          <p:nvPr>
            <p:ph idx="1"/>
          </p:nvPr>
        </p:nvSpPr>
        <p:spPr>
          <a:xfrm>
            <a:off x="457200" y="949331"/>
            <a:ext cx="8229600" cy="5480497"/>
          </a:xfrm>
        </p:spPr>
        <p:txBody>
          <a:bodyPr>
            <a:normAutofit fontScale="85000" lnSpcReduction="20000"/>
          </a:bodyPr>
          <a:lstStyle/>
          <a:p>
            <a:r>
              <a:rPr lang="en-US" dirty="0"/>
              <a:t>FR methods are one of the most popular bivariate methods of analyzing landslide susceptibility (</a:t>
            </a:r>
            <a:r>
              <a:rPr lang="en-US" dirty="0" err="1"/>
              <a:t>Korup</a:t>
            </a:r>
            <a:r>
              <a:rPr lang="en-US" dirty="0"/>
              <a:t> and Stolle, 2014).</a:t>
            </a:r>
          </a:p>
          <a:p>
            <a:r>
              <a:rPr lang="en-US" dirty="0"/>
              <a:t>Very popular because:</a:t>
            </a:r>
          </a:p>
          <a:p>
            <a:pPr lvl="1"/>
            <a:r>
              <a:rPr lang="en-US" dirty="0"/>
              <a:t>Friendly to end users (simple to use).</a:t>
            </a:r>
          </a:p>
          <a:p>
            <a:pPr lvl="1"/>
            <a:r>
              <a:rPr lang="en-US" dirty="0"/>
              <a:t>Vulnerabilities to slope failure of individual factors can be investigated.</a:t>
            </a:r>
          </a:p>
          <a:p>
            <a:r>
              <a:rPr lang="en-US" dirty="0"/>
              <a:t>For the purposes of this module, FR values result in a Landslide Susceptibility Index (LSI).</a:t>
            </a:r>
          </a:p>
          <a:p>
            <a:r>
              <a:rPr lang="en-US" dirty="0"/>
              <a:t>Often, researchers will use the total area of a landslide to calculate the LSI, but it is also suitable to use point data referencing the </a:t>
            </a:r>
            <a:r>
              <a:rPr lang="en-US" dirty="0" err="1"/>
              <a:t>headscarp</a:t>
            </a:r>
            <a:r>
              <a:rPr lang="en-US" dirty="0"/>
              <a:t> of each landslide (initial point of failure).</a:t>
            </a:r>
          </a:p>
          <a:p>
            <a:pPr lvl="1"/>
            <a:r>
              <a:rPr lang="en-US" dirty="0"/>
              <a:t>We will use </a:t>
            </a:r>
            <a:r>
              <a:rPr lang="en-US" dirty="0" err="1"/>
              <a:t>headscarp</a:t>
            </a:r>
            <a:r>
              <a:rPr lang="en-US" dirty="0"/>
              <a:t> data.</a:t>
            </a:r>
          </a:p>
        </p:txBody>
      </p:sp>
    </p:spTree>
    <p:extLst>
      <p:ext uri="{BB962C8B-B14F-4D97-AF65-F5344CB8AC3E}">
        <p14:creationId xmlns:p14="http://schemas.microsoft.com/office/powerpoint/2010/main" val="276510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15ADC-94A7-47F6-9B38-06B9E7F1C43B}"/>
              </a:ext>
            </a:extLst>
          </p:cNvPr>
          <p:cNvSpPr>
            <a:spLocks noGrp="1"/>
          </p:cNvSpPr>
          <p:nvPr>
            <p:ph type="title"/>
          </p:nvPr>
        </p:nvSpPr>
        <p:spPr/>
        <p:txBody>
          <a:bodyPr/>
          <a:lstStyle/>
          <a:p>
            <a:r>
              <a:rPr lang="en-US" dirty="0"/>
              <a:t>The “math”</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FA35A71-CEAA-4AE1-B348-378406839991}"/>
                  </a:ext>
                </a:extLst>
              </p:cNvPr>
              <p:cNvSpPr>
                <a:spLocks noGrp="1"/>
              </p:cNvSpPr>
              <p:nvPr>
                <p:ph idx="1"/>
              </p:nvPr>
            </p:nvSpPr>
            <p:spPr>
              <a:xfrm>
                <a:off x="-47173" y="1283158"/>
                <a:ext cx="9336314" cy="4765896"/>
              </a:xfrm>
            </p:spPr>
            <p:txBody>
              <a:bodyPr/>
              <a:lstStyle/>
              <a:p>
                <a:r>
                  <a:rPr lang="en-US" dirty="0"/>
                  <a:t>To calculate an LSI, a given factor (F) is categorized into n types (or subdivided into n classes).</a:t>
                </a:r>
              </a:p>
              <a:p>
                <a:r>
                  <a:rPr lang="en-US" dirty="0"/>
                  <a:t>The frequency ratio for each class (</a:t>
                </a:r>
                <a:r>
                  <a:rPr lang="en-US" dirty="0" err="1"/>
                  <a:t>i</a:t>
                </a:r>
                <a:r>
                  <a:rPr lang="en-US" dirty="0"/>
                  <a:t>) can be written as:</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𝐿𝑆𝐼</m:t>
                          </m:r>
                        </m:e>
                        <m:sub>
                          <m:r>
                            <a:rPr lang="en-US" i="1">
                              <a:latin typeface="Cambria Math" panose="02040503050406030204" pitchFamily="18" charset="0"/>
                            </a:rPr>
                            <m:t>𝑖</m:t>
                          </m:r>
                        </m:sub>
                      </m:sSub>
                      <m:r>
                        <a:rPr lang="en-US" i="1">
                          <a:latin typeface="Cambria Math" panose="02040503050406030204" pitchFamily="18" charset="0"/>
                        </a:rPr>
                        <m:t>=</m:t>
                      </m:r>
                      <m:func>
                        <m:funcPr>
                          <m:ctrlPr>
                            <a:rPr lang="en-US" i="1">
                              <a:latin typeface="Cambria Math" panose="02040503050406030204" pitchFamily="18" charset="0"/>
                            </a:rPr>
                          </m:ctrlPr>
                        </m:funcPr>
                        <m:fName>
                          <m:r>
                            <m:rPr>
                              <m:sty m:val="p"/>
                            </m:rPr>
                            <a:rPr lang="en-US">
                              <a:latin typeface="Cambria Math" panose="02040503050406030204" pitchFamily="18" charset="0"/>
                            </a:rPr>
                            <m:t>ln</m:t>
                          </m:r>
                        </m:fName>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𝑓𝑟𝑒𝑞𝑢𝑒𝑛𝑐𝑦</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𝑙𝑎𝑛𝑑𝑠𝑙𝑖𝑑𝑒𝑠</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𝑖</m:t>
                                      </m:r>
                                    </m:sub>
                                  </m:sSub>
                                  <m:r>
                                    <a:rPr lang="en-US" i="1">
                                      <a:latin typeface="Cambria Math" panose="02040503050406030204" pitchFamily="18" charset="0"/>
                                    </a:rPr>
                                    <m:t> </m:t>
                                  </m:r>
                                  <m:r>
                                    <a:rPr lang="en-US" i="1">
                                      <a:latin typeface="Cambria Math" panose="02040503050406030204" pitchFamily="18" charset="0"/>
                                    </a:rPr>
                                    <m:t>𝑎𝑟𝑒𝑎</m:t>
                                  </m:r>
                                </m:num>
                                <m:den>
                                  <m:r>
                                    <a:rPr lang="en-US" i="1">
                                      <a:latin typeface="Cambria Math" panose="02040503050406030204" pitchFamily="18" charset="0"/>
                                    </a:rPr>
                                    <m:t>𝑓𝑟𝑒𝑞𝑢𝑒𝑛𝑐𝑦</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𝑙𝑎𝑛𝑑𝑠𝑙𝑖𝑑𝑒𝑠</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r>
                                    <a:rPr lang="en-US" i="1">
                                      <a:latin typeface="Cambria Math" panose="02040503050406030204" pitchFamily="18" charset="0"/>
                                    </a:rPr>
                                    <m:t>𝑡𝑜𝑡𝑎𝑙</m:t>
                                  </m:r>
                                  <m:r>
                                    <a:rPr lang="en-US" i="1">
                                      <a:latin typeface="Cambria Math" panose="02040503050406030204" pitchFamily="18" charset="0"/>
                                    </a:rPr>
                                    <m:t> </m:t>
                                  </m:r>
                                  <m:r>
                                    <a:rPr lang="en-US" i="1">
                                      <a:latin typeface="Cambria Math" panose="02040503050406030204" pitchFamily="18" charset="0"/>
                                    </a:rPr>
                                    <m:t>𝑎𝑟𝑒𝑎</m:t>
                                  </m:r>
                                </m:den>
                              </m:f>
                            </m:e>
                          </m:d>
                        </m:e>
                      </m:func>
                    </m:oMath>
                  </m:oMathPara>
                </a14:m>
                <a:endParaRPr lang="en-US" dirty="0"/>
              </a:p>
            </p:txBody>
          </p:sp>
        </mc:Choice>
        <mc:Fallback xmlns="">
          <p:sp>
            <p:nvSpPr>
              <p:cNvPr id="3" name="Content Placeholder 2">
                <a:extLst>
                  <a:ext uri="{FF2B5EF4-FFF2-40B4-BE49-F238E27FC236}">
                    <a16:creationId xmlns:a16="http://schemas.microsoft.com/office/drawing/2014/main" id="{0FA35A71-CEAA-4AE1-B348-378406839991}"/>
                  </a:ext>
                </a:extLst>
              </p:cNvPr>
              <p:cNvSpPr>
                <a:spLocks noGrp="1" noRot="1" noChangeAspect="1" noMove="1" noResize="1" noEditPoints="1" noAdjustHandles="1" noChangeArrowheads="1" noChangeShapeType="1" noTextEdit="1"/>
              </p:cNvSpPr>
              <p:nvPr>
                <p:ph idx="1"/>
              </p:nvPr>
            </p:nvSpPr>
            <p:spPr>
              <a:xfrm>
                <a:off x="-47173" y="1283158"/>
                <a:ext cx="9336314" cy="4765896"/>
              </a:xfrm>
              <a:blipFill>
                <a:blip r:embed="rId3"/>
                <a:stretch>
                  <a:fillRect l="-1501" t="-1662"/>
                </a:stretch>
              </a:blipFill>
            </p:spPr>
            <p:txBody>
              <a:bodyPr/>
              <a:lstStyle/>
              <a:p>
                <a:r>
                  <a:rPr lang="en-US">
                    <a:noFill/>
                  </a:rPr>
                  <a:t> </a:t>
                </a:r>
              </a:p>
            </p:txBody>
          </p:sp>
        </mc:Fallback>
      </mc:AlternateContent>
    </p:spTree>
    <p:extLst>
      <p:ext uri="{BB962C8B-B14F-4D97-AF65-F5344CB8AC3E}">
        <p14:creationId xmlns:p14="http://schemas.microsoft.com/office/powerpoint/2010/main" val="720839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15ADC-94A7-47F6-9B38-06B9E7F1C43B}"/>
              </a:ext>
            </a:extLst>
          </p:cNvPr>
          <p:cNvSpPr>
            <a:spLocks noGrp="1"/>
          </p:cNvSpPr>
          <p:nvPr>
            <p:ph type="title"/>
          </p:nvPr>
        </p:nvSpPr>
        <p:spPr/>
        <p:txBody>
          <a:bodyPr/>
          <a:lstStyle/>
          <a:p>
            <a:r>
              <a:rPr lang="en-US" dirty="0"/>
              <a:t>The “math” – </a:t>
            </a:r>
            <a:r>
              <a:rPr lang="en-US" dirty="0" err="1"/>
              <a:t>con’t</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FA35A71-CEAA-4AE1-B348-378406839991}"/>
                  </a:ext>
                </a:extLst>
              </p:cNvPr>
              <p:cNvSpPr>
                <a:spLocks noGrp="1"/>
              </p:cNvSpPr>
              <p:nvPr>
                <p:ph idx="1"/>
              </p:nvPr>
            </p:nvSpPr>
            <p:spPr>
              <a:xfrm>
                <a:off x="-29029" y="1283158"/>
                <a:ext cx="9274629" cy="4765896"/>
              </a:xfrm>
            </p:spPr>
            <p:txBody>
              <a:bodyPr/>
              <a:lstStyle/>
              <a:p>
                <a:pPr marL="0" indent="0">
                  <a:buNone/>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𝐿𝑆𝐼</m:t>
                          </m:r>
                        </m:e>
                        <m:sub>
                          <m:r>
                            <a:rPr lang="en-US" b="0" i="1" smtClean="0">
                              <a:latin typeface="Cambria Math" panose="02040503050406030204" pitchFamily="18" charset="0"/>
                            </a:rPr>
                            <m:t>𝑖</m:t>
                          </m:r>
                        </m:sub>
                      </m:sSub>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ln</m:t>
                          </m:r>
                        </m:fName>
                        <m:e>
                          <m:d>
                            <m:dPr>
                              <m:ctrlPr>
                                <a:rPr lang="en-US" b="0" i="1" smtClean="0">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𝑓𝑟𝑒𝑞𝑢𝑒𝑛𝑐𝑦</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𝑙𝑎𝑛𝑑𝑠𝑙𝑖𝑑𝑒𝑠</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𝑖</m:t>
                                      </m:r>
                                    </m:sub>
                                  </m:sSub>
                                  <m:r>
                                    <a:rPr lang="en-US" i="1">
                                      <a:latin typeface="Cambria Math" panose="02040503050406030204" pitchFamily="18" charset="0"/>
                                    </a:rPr>
                                    <m:t> </m:t>
                                  </m:r>
                                  <m:r>
                                    <a:rPr lang="en-US" i="1">
                                      <a:latin typeface="Cambria Math" panose="02040503050406030204" pitchFamily="18" charset="0"/>
                                    </a:rPr>
                                    <m:t>𝑎𝑟𝑒𝑎</m:t>
                                  </m:r>
                                </m:num>
                                <m:den>
                                  <m:r>
                                    <a:rPr lang="en-US" i="1">
                                      <a:latin typeface="Cambria Math" panose="02040503050406030204" pitchFamily="18" charset="0"/>
                                    </a:rPr>
                                    <m:t>𝑓𝑟𝑒𝑞𝑢𝑒𝑛𝑐𝑦</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𝑙𝑎𝑛𝑑𝑠𝑙𝑖𝑑𝑒𝑠</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r>
                                    <a:rPr lang="en-US" i="1">
                                      <a:latin typeface="Cambria Math" panose="02040503050406030204" pitchFamily="18" charset="0"/>
                                    </a:rPr>
                                    <m:t>𝑡𝑜𝑡𝑎𝑙</m:t>
                                  </m:r>
                                  <m:r>
                                    <a:rPr lang="en-US" i="1">
                                      <a:latin typeface="Cambria Math" panose="02040503050406030204" pitchFamily="18" charset="0"/>
                                    </a:rPr>
                                    <m:t> </m:t>
                                  </m:r>
                                  <m:r>
                                    <a:rPr lang="en-US" i="1">
                                      <a:latin typeface="Cambria Math" panose="02040503050406030204" pitchFamily="18" charset="0"/>
                                    </a:rPr>
                                    <m:t>𝑎𝑟𝑒𝑎</m:t>
                                  </m:r>
                                </m:den>
                              </m:f>
                            </m:e>
                          </m:d>
                        </m:e>
                      </m:func>
                    </m:oMath>
                  </m:oMathPara>
                </a14:m>
                <a:endParaRPr lang="en-US" dirty="0"/>
              </a:p>
              <a:p>
                <a:pPr marL="0" indent="0">
                  <a:buNone/>
                </a:pPr>
                <a:endParaRPr lang="en-US" i="1" dirty="0">
                  <a:latin typeface="Cambria Math" panose="02040503050406030204" pitchFamily="18" charset="0"/>
                </a:endParaRPr>
              </a:p>
              <a:p>
                <a:pPr marL="0" indent="0">
                  <a:buNone/>
                </a:pPr>
                <a:endParaRPr lang="en-US"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𝐿𝑆𝐼</m:t>
                          </m:r>
                        </m:e>
                        <m:sub>
                          <m:r>
                            <a:rPr lang="en-US" i="1">
                              <a:latin typeface="Cambria Math" panose="02040503050406030204" pitchFamily="18" charset="0"/>
                            </a:rPr>
                            <m:t>𝑖</m:t>
                          </m:r>
                        </m:sub>
                      </m:sSub>
                      <m:r>
                        <a:rPr lang="en-US" i="1">
                          <a:latin typeface="Cambria Math" panose="02040503050406030204" pitchFamily="18" charset="0"/>
                        </a:rPr>
                        <m:t>=</m:t>
                      </m:r>
                      <m:func>
                        <m:funcPr>
                          <m:ctrlPr>
                            <a:rPr lang="en-US" i="1">
                              <a:latin typeface="Cambria Math" panose="02040503050406030204" pitchFamily="18" charset="0"/>
                            </a:rPr>
                          </m:ctrlPr>
                        </m:funcPr>
                        <m:fName>
                          <m:r>
                            <m:rPr>
                              <m:sty m:val="p"/>
                            </m:rPr>
                            <a:rPr lang="en-US">
                              <a:latin typeface="Cambria Math" panose="02040503050406030204" pitchFamily="18" charset="0"/>
                            </a:rPr>
                            <m:t>ln</m:t>
                          </m:r>
                        </m:fName>
                        <m:e>
                          <m:d>
                            <m:dPr>
                              <m:ctrlPr>
                                <a:rPr lang="en-US" i="1">
                                  <a:latin typeface="Cambria Math" panose="02040503050406030204" pitchFamily="18" charset="0"/>
                                </a:rPr>
                              </m:ctrlPr>
                            </m:dPr>
                            <m:e>
                              <m:f>
                                <m:fPr>
                                  <m:ctrlPr>
                                    <a:rPr lang="en-US" i="1">
                                      <a:latin typeface="Cambria Math" panose="02040503050406030204" pitchFamily="18" charset="0"/>
                                    </a:rPr>
                                  </m:ctrlPr>
                                </m:fPr>
                                <m:num>
                                  <m:f>
                                    <m:fPr>
                                      <m:ctrlPr>
                                        <a:rPr lang="en-US" i="1">
                                          <a:latin typeface="Cambria Math" panose="02040503050406030204" pitchFamily="18" charset="0"/>
                                        </a:rPr>
                                      </m:ctrlPr>
                                    </m:fPr>
                                    <m:num>
                                      <m:r>
                                        <a:rPr lang="en-US" i="1">
                                          <a:latin typeface="Cambria Math" panose="02040503050406030204" pitchFamily="18" charset="0"/>
                                        </a:rPr>
                                        <m:t>𝑛𝑢𝑚𝑏𝑒𝑟</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𝑙𝑎𝑛𝑑𝑠𝑙𝑖𝑑𝑒𝑠</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𝑖</m:t>
                                          </m:r>
                                        </m:sub>
                                      </m:sSub>
                                    </m:num>
                                    <m:den>
                                      <m:r>
                                        <a:rPr lang="en-US" i="1">
                                          <a:latin typeface="Cambria Math" panose="02040503050406030204" pitchFamily="18" charset="0"/>
                                        </a:rPr>
                                        <m:t>𝑎𝑟𝑒𝑎</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𝑖</m:t>
                                          </m:r>
                                        </m:sub>
                                      </m:sSub>
                                    </m:den>
                                  </m:f>
                                </m:num>
                                <m:den>
                                  <m:f>
                                    <m:fPr>
                                      <m:ctrlPr>
                                        <a:rPr lang="en-US" i="1">
                                          <a:latin typeface="Cambria Math" panose="02040503050406030204" pitchFamily="18" charset="0"/>
                                        </a:rPr>
                                      </m:ctrlPr>
                                    </m:fPr>
                                    <m:num>
                                      <m:r>
                                        <a:rPr lang="en-US" i="1">
                                          <a:latin typeface="Cambria Math" panose="02040503050406030204" pitchFamily="18" charset="0"/>
                                        </a:rPr>
                                        <m:t>𝑡𝑜𝑡𝑎𝑙</m:t>
                                      </m:r>
                                      <m:r>
                                        <a:rPr lang="en-US" i="1">
                                          <a:latin typeface="Cambria Math" panose="02040503050406030204" pitchFamily="18" charset="0"/>
                                        </a:rPr>
                                        <m:t> </m:t>
                                      </m:r>
                                      <m:r>
                                        <a:rPr lang="en-US" i="1">
                                          <a:latin typeface="Cambria Math" panose="02040503050406030204" pitchFamily="18" charset="0"/>
                                        </a:rPr>
                                        <m:t>𝑛𝑢𝑚𝑏𝑒𝑟</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𝑙𝑎𝑛𝑑𝑠𝑙𝑖𝑑𝑒𝑠</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r>
                                        <a:rPr lang="en-US" i="1">
                                          <a:latin typeface="Cambria Math" panose="02040503050406030204" pitchFamily="18" charset="0"/>
                                        </a:rPr>
                                        <m:t>𝑟𝑒𝑔𝑖𝑜𝑛</m:t>
                                      </m:r>
                                    </m:num>
                                    <m:den>
                                      <m:r>
                                        <a:rPr lang="en-US" i="1">
                                          <a:latin typeface="Cambria Math" panose="02040503050406030204" pitchFamily="18" charset="0"/>
                                        </a:rPr>
                                        <m:t>𝑡𝑜𝑡𝑎𝑙</m:t>
                                      </m:r>
                                      <m:r>
                                        <a:rPr lang="en-US" i="1">
                                          <a:latin typeface="Cambria Math" panose="02040503050406030204" pitchFamily="18" charset="0"/>
                                        </a:rPr>
                                        <m:t> </m:t>
                                      </m:r>
                                      <m:r>
                                        <a:rPr lang="en-US" i="1">
                                          <a:latin typeface="Cambria Math" panose="02040503050406030204" pitchFamily="18" charset="0"/>
                                        </a:rPr>
                                        <m:t>𝑎𝑟𝑒𝑎</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𝑟𝑒𝑔𝑖𝑜𝑛</m:t>
                                      </m:r>
                                    </m:den>
                                  </m:f>
                                </m:den>
                              </m:f>
                            </m:e>
                          </m:d>
                        </m:e>
                      </m:func>
                    </m:oMath>
                  </m:oMathPara>
                </a14:m>
                <a:endParaRPr lang="en-US" dirty="0"/>
              </a:p>
              <a:p>
                <a:pPr marL="0" indent="0">
                  <a:buNone/>
                </a:pPr>
                <a:endParaRPr lang="en-US" dirty="0"/>
              </a:p>
            </p:txBody>
          </p:sp>
        </mc:Choice>
        <mc:Fallback xmlns="">
          <p:sp>
            <p:nvSpPr>
              <p:cNvPr id="3" name="Content Placeholder 2">
                <a:extLst>
                  <a:ext uri="{FF2B5EF4-FFF2-40B4-BE49-F238E27FC236}">
                    <a16:creationId xmlns:a16="http://schemas.microsoft.com/office/drawing/2014/main" id="{0FA35A71-CEAA-4AE1-B348-378406839991}"/>
                  </a:ext>
                </a:extLst>
              </p:cNvPr>
              <p:cNvSpPr>
                <a:spLocks noGrp="1" noRot="1" noChangeAspect="1" noMove="1" noResize="1" noEditPoints="1" noAdjustHandles="1" noChangeArrowheads="1" noChangeShapeType="1" noTextEdit="1"/>
              </p:cNvSpPr>
              <p:nvPr>
                <p:ph idx="1"/>
              </p:nvPr>
            </p:nvSpPr>
            <p:spPr>
              <a:xfrm>
                <a:off x="-29029" y="1283158"/>
                <a:ext cx="9274629" cy="4765896"/>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845941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FEEA35-0FF1-463F-A75B-D261B80AFC37}"/>
              </a:ext>
            </a:extLst>
          </p:cNvPr>
          <p:cNvSpPr/>
          <p:nvPr/>
        </p:nvSpPr>
        <p:spPr>
          <a:xfrm>
            <a:off x="2322286" y="3429000"/>
            <a:ext cx="4572000" cy="251845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a:extLst>
              <a:ext uri="{FF2B5EF4-FFF2-40B4-BE49-F238E27FC236}">
                <a16:creationId xmlns:a16="http://schemas.microsoft.com/office/drawing/2014/main" id="{C0815ADC-94A7-47F6-9B38-06B9E7F1C43B}"/>
              </a:ext>
            </a:extLst>
          </p:cNvPr>
          <p:cNvSpPr>
            <a:spLocks noGrp="1"/>
          </p:cNvSpPr>
          <p:nvPr>
            <p:ph type="title"/>
          </p:nvPr>
        </p:nvSpPr>
        <p:spPr/>
        <p:txBody>
          <a:bodyPr/>
          <a:lstStyle/>
          <a:p>
            <a:r>
              <a:rPr lang="en-US" dirty="0"/>
              <a:t>The “math” – </a:t>
            </a:r>
            <a:r>
              <a:rPr lang="en-US" dirty="0" err="1"/>
              <a:t>con’t</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FA35A71-CEAA-4AE1-B348-378406839991}"/>
                  </a:ext>
                </a:extLst>
              </p:cNvPr>
              <p:cNvSpPr>
                <a:spLocks noGrp="1"/>
              </p:cNvSpPr>
              <p:nvPr>
                <p:ph idx="1"/>
              </p:nvPr>
            </p:nvSpPr>
            <p:spPr>
              <a:xfrm>
                <a:off x="-105225" y="1181560"/>
                <a:ext cx="9394371" cy="4494880"/>
              </a:xfrm>
            </p:spPr>
            <p:txBody>
              <a:bodyPr>
                <a:normAutofit/>
              </a:bodyPr>
              <a:lstStyle/>
              <a:p>
                <a:pPr marL="0" indent="0">
                  <a:buNone/>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𝐿𝑆𝐼</m:t>
                          </m:r>
                        </m:e>
                        <m:sub>
                          <m:r>
                            <a:rPr lang="en-US" i="1">
                              <a:latin typeface="Cambria Math" panose="02040503050406030204" pitchFamily="18" charset="0"/>
                            </a:rPr>
                            <m:t>𝑖</m:t>
                          </m:r>
                        </m:sub>
                      </m:sSub>
                      <m:r>
                        <a:rPr lang="en-US" i="1">
                          <a:latin typeface="Cambria Math" panose="02040503050406030204" pitchFamily="18" charset="0"/>
                        </a:rPr>
                        <m:t>=</m:t>
                      </m:r>
                      <m:func>
                        <m:funcPr>
                          <m:ctrlPr>
                            <a:rPr lang="en-US" i="1">
                              <a:latin typeface="Cambria Math" panose="02040503050406030204" pitchFamily="18" charset="0"/>
                            </a:rPr>
                          </m:ctrlPr>
                        </m:funcPr>
                        <m:fName>
                          <m:r>
                            <m:rPr>
                              <m:sty m:val="p"/>
                            </m:rPr>
                            <a:rPr lang="en-US">
                              <a:latin typeface="Cambria Math" panose="02040503050406030204" pitchFamily="18" charset="0"/>
                            </a:rPr>
                            <m:t>ln</m:t>
                          </m:r>
                        </m:fName>
                        <m:e>
                          <m:d>
                            <m:dPr>
                              <m:ctrlPr>
                                <a:rPr lang="en-US" i="1" smtClean="0">
                                  <a:latin typeface="Cambria Math" panose="02040503050406030204" pitchFamily="18" charset="0"/>
                                </a:rPr>
                              </m:ctrlPr>
                            </m:dPr>
                            <m:e>
                              <m:f>
                                <m:fPr>
                                  <m:ctrlPr>
                                    <a:rPr lang="en-US" i="1">
                                      <a:latin typeface="Cambria Math" panose="02040503050406030204" pitchFamily="18" charset="0"/>
                                    </a:rPr>
                                  </m:ctrlPr>
                                </m:fPr>
                                <m:num>
                                  <m:f>
                                    <m:fPr>
                                      <m:ctrlPr>
                                        <a:rPr lang="en-US" i="1">
                                          <a:latin typeface="Cambria Math" panose="02040503050406030204" pitchFamily="18" charset="0"/>
                                        </a:rPr>
                                      </m:ctrlPr>
                                    </m:fPr>
                                    <m:num>
                                      <m:r>
                                        <a:rPr lang="en-US" i="1">
                                          <a:latin typeface="Cambria Math" panose="02040503050406030204" pitchFamily="18" charset="0"/>
                                        </a:rPr>
                                        <m:t>𝑛𝑢𝑚𝑏𝑒𝑟</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𝑙𝑎𝑛𝑑𝑠𝑙𝑖𝑑𝑒𝑠</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𝑖</m:t>
                                          </m:r>
                                        </m:sub>
                                      </m:sSub>
                                    </m:num>
                                    <m:den>
                                      <m:r>
                                        <a:rPr lang="en-US" i="1">
                                          <a:latin typeface="Cambria Math" panose="02040503050406030204" pitchFamily="18" charset="0"/>
                                        </a:rPr>
                                        <m:t>𝑎𝑟𝑒𝑎</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𝑖</m:t>
                                          </m:r>
                                        </m:sub>
                                      </m:sSub>
                                    </m:den>
                                  </m:f>
                                </m:num>
                                <m:den>
                                  <m:f>
                                    <m:fPr>
                                      <m:ctrlPr>
                                        <a:rPr lang="en-US" i="1">
                                          <a:latin typeface="Cambria Math" panose="02040503050406030204" pitchFamily="18" charset="0"/>
                                        </a:rPr>
                                      </m:ctrlPr>
                                    </m:fPr>
                                    <m:num>
                                      <m:r>
                                        <a:rPr lang="en-US" i="1">
                                          <a:latin typeface="Cambria Math" panose="02040503050406030204" pitchFamily="18" charset="0"/>
                                        </a:rPr>
                                        <m:t>𝑡𝑜𝑡𝑎𝑙</m:t>
                                      </m:r>
                                      <m:r>
                                        <a:rPr lang="en-US" i="1">
                                          <a:latin typeface="Cambria Math" panose="02040503050406030204" pitchFamily="18" charset="0"/>
                                        </a:rPr>
                                        <m:t> </m:t>
                                      </m:r>
                                      <m:r>
                                        <a:rPr lang="en-US" i="1">
                                          <a:latin typeface="Cambria Math" panose="02040503050406030204" pitchFamily="18" charset="0"/>
                                        </a:rPr>
                                        <m:t>𝑛𝑢𝑚𝑏𝑒𝑟</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𝑙𝑎𝑛𝑑𝑠𝑙𝑖𝑑𝑒𝑠</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r>
                                        <a:rPr lang="en-US" i="1">
                                          <a:latin typeface="Cambria Math" panose="02040503050406030204" pitchFamily="18" charset="0"/>
                                        </a:rPr>
                                        <m:t>𝑟𝑒𝑔𝑖𝑜𝑛</m:t>
                                      </m:r>
                                    </m:num>
                                    <m:den>
                                      <m:r>
                                        <a:rPr lang="en-US" i="1">
                                          <a:latin typeface="Cambria Math" panose="02040503050406030204" pitchFamily="18" charset="0"/>
                                        </a:rPr>
                                        <m:t>𝑡𝑜𝑡𝑎𝑙</m:t>
                                      </m:r>
                                      <m:r>
                                        <a:rPr lang="en-US" i="1">
                                          <a:latin typeface="Cambria Math" panose="02040503050406030204" pitchFamily="18" charset="0"/>
                                        </a:rPr>
                                        <m:t> </m:t>
                                      </m:r>
                                      <m:r>
                                        <a:rPr lang="en-US" i="1">
                                          <a:latin typeface="Cambria Math" panose="02040503050406030204" pitchFamily="18" charset="0"/>
                                        </a:rPr>
                                        <m:t>𝑎𝑟𝑒𝑎</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𝑟𝑒𝑔𝑖𝑜𝑛</m:t>
                                      </m:r>
                                    </m:den>
                                  </m:f>
                                </m:den>
                              </m:f>
                            </m:e>
                          </m:d>
                        </m:e>
                      </m:func>
                    </m:oMath>
                  </m:oMathPara>
                </a14:m>
                <a:endParaRPr lang="en-US" dirty="0"/>
              </a:p>
              <a:p>
                <a:pPr marL="0" indent="0">
                  <a:buNone/>
                </a:pPr>
                <a:endParaRPr lang="en-US"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𝐿𝑆𝐼</m:t>
                          </m:r>
                        </m:e>
                        <m:sub>
                          <m:r>
                            <a:rPr lang="en-US" i="1">
                              <a:latin typeface="Cambria Math" panose="02040503050406030204" pitchFamily="18" charset="0"/>
                            </a:rPr>
                            <m:t>𝑖</m:t>
                          </m:r>
                        </m:sub>
                      </m:sSub>
                      <m:r>
                        <a:rPr lang="en-US" i="1">
                          <a:latin typeface="Cambria Math" panose="02040503050406030204" pitchFamily="18" charset="0"/>
                        </a:rPr>
                        <m:t>=</m:t>
                      </m:r>
                      <m:func>
                        <m:funcPr>
                          <m:ctrlPr>
                            <a:rPr lang="en-US" i="1">
                              <a:latin typeface="Cambria Math" panose="02040503050406030204" pitchFamily="18" charset="0"/>
                            </a:rPr>
                          </m:ctrlPr>
                        </m:funcPr>
                        <m:fName>
                          <m:r>
                            <m:rPr>
                              <m:sty m:val="p"/>
                            </m:rPr>
                            <a:rPr lang="en-US">
                              <a:latin typeface="Cambria Math" panose="02040503050406030204" pitchFamily="18" charset="0"/>
                            </a:rPr>
                            <m:t>ln</m:t>
                          </m:r>
                        </m:fName>
                        <m:e>
                          <m:d>
                            <m:dPr>
                              <m:begChr m:val="["/>
                              <m:endChr m:val="]"/>
                              <m:ctrlPr>
                                <a:rPr lang="en-US" i="1" smtClean="0">
                                  <a:latin typeface="Cambria Math" panose="02040503050406030204" pitchFamily="18" charset="0"/>
                                </a:rPr>
                              </m:ctrlPr>
                            </m:dPr>
                            <m:e>
                              <m:f>
                                <m:fPr>
                                  <m:ctrlPr>
                                    <a:rPr lang="en-US" i="1">
                                      <a:latin typeface="Cambria Math" panose="02040503050406030204" pitchFamily="18" charset="0"/>
                                    </a:rPr>
                                  </m:ctrlPr>
                                </m:fPr>
                                <m:num>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𝑁</m:t>
                                              </m:r>
                                            </m:e>
                                            <m:sub>
                                              <m:r>
                                                <a:rPr lang="en-US" i="1">
                                                  <a:latin typeface="Cambria Math" panose="02040503050406030204" pitchFamily="18" charset="0"/>
                                                </a:rPr>
                                                <m:t>𝑖</m:t>
                                              </m:r>
                                            </m:sub>
                                          </m:sSub>
                                        </m:num>
                                        <m:den>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𝑖</m:t>
                                              </m:r>
                                            </m:sub>
                                          </m:sSub>
                                        </m:den>
                                      </m:f>
                                    </m:e>
                                  </m:d>
                                </m:num>
                                <m:den>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𝑁</m:t>
                                              </m:r>
                                            </m:e>
                                            <m:sub>
                                              <m:r>
                                                <a:rPr lang="en-US" i="1">
                                                  <a:latin typeface="Cambria Math" panose="02040503050406030204" pitchFamily="18" charset="0"/>
                                                </a:rPr>
                                                <m:t>𝑇</m:t>
                                              </m:r>
                                            </m:sub>
                                          </m:sSub>
                                        </m:num>
                                        <m:den>
                                          <m:sSub>
                                            <m:sSubPr>
                                              <m:ctrlPr>
                                                <a:rPr lang="en-US"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𝑇</m:t>
                                              </m:r>
                                            </m:sub>
                                          </m:sSub>
                                        </m:den>
                                      </m:f>
                                    </m:e>
                                  </m:d>
                                </m:den>
                              </m:f>
                            </m:e>
                          </m:d>
                        </m:e>
                      </m:func>
                    </m:oMath>
                  </m:oMathPara>
                </a14:m>
                <a:endParaRPr lang="en-US" dirty="0"/>
              </a:p>
            </p:txBody>
          </p:sp>
        </mc:Choice>
        <mc:Fallback xmlns="">
          <p:sp>
            <p:nvSpPr>
              <p:cNvPr id="3" name="Content Placeholder 2">
                <a:extLst>
                  <a:ext uri="{FF2B5EF4-FFF2-40B4-BE49-F238E27FC236}">
                    <a16:creationId xmlns:a16="http://schemas.microsoft.com/office/drawing/2014/main" id="{0FA35A71-CEAA-4AE1-B348-378406839991}"/>
                  </a:ext>
                </a:extLst>
              </p:cNvPr>
              <p:cNvSpPr>
                <a:spLocks noGrp="1" noRot="1" noChangeAspect="1" noMove="1" noResize="1" noEditPoints="1" noAdjustHandles="1" noChangeArrowheads="1" noChangeShapeType="1" noTextEdit="1"/>
              </p:cNvSpPr>
              <p:nvPr>
                <p:ph idx="1"/>
              </p:nvPr>
            </p:nvSpPr>
            <p:spPr>
              <a:xfrm>
                <a:off x="-105225" y="1181560"/>
                <a:ext cx="9394371" cy="449488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904723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CD9C0-B59B-4B3A-AF59-D40AB1094132}"/>
              </a:ext>
            </a:extLst>
          </p:cNvPr>
          <p:cNvSpPr>
            <a:spLocks noGrp="1"/>
          </p:cNvSpPr>
          <p:nvPr>
            <p:ph type="title"/>
          </p:nvPr>
        </p:nvSpPr>
        <p:spPr/>
        <p:txBody>
          <a:bodyPr/>
          <a:lstStyle/>
          <a:p>
            <a:r>
              <a:rPr lang="en-US" dirty="0"/>
              <a:t>What do LSI numbers mean?</a:t>
            </a:r>
          </a:p>
        </p:txBody>
      </p:sp>
      <p:sp>
        <p:nvSpPr>
          <p:cNvPr id="3" name="Content Placeholder 2">
            <a:extLst>
              <a:ext uri="{FF2B5EF4-FFF2-40B4-BE49-F238E27FC236}">
                <a16:creationId xmlns:a16="http://schemas.microsoft.com/office/drawing/2014/main" id="{62599ADB-C532-4C49-AE0C-DB0A431F31D1}"/>
              </a:ext>
            </a:extLst>
          </p:cNvPr>
          <p:cNvSpPr>
            <a:spLocks noGrp="1"/>
          </p:cNvSpPr>
          <p:nvPr>
            <p:ph idx="1"/>
          </p:nvPr>
        </p:nvSpPr>
        <p:spPr>
          <a:xfrm>
            <a:off x="457200" y="1320800"/>
            <a:ext cx="8229600" cy="4394427"/>
          </a:xfrm>
        </p:spPr>
        <p:txBody>
          <a:bodyPr/>
          <a:lstStyle/>
          <a:p>
            <a:r>
              <a:rPr lang="en-US" dirty="0">
                <a:solidFill>
                  <a:srgbClr val="FF0000"/>
                </a:solidFill>
              </a:rPr>
              <a:t>Positive </a:t>
            </a:r>
            <a:r>
              <a:rPr lang="en-US" dirty="0"/>
              <a:t>LSI values</a:t>
            </a:r>
            <a:r>
              <a:rPr lang="en-US" dirty="0">
                <a:solidFill>
                  <a:srgbClr val="FF0000"/>
                </a:solidFill>
              </a:rPr>
              <a:t> </a:t>
            </a:r>
            <a:r>
              <a:rPr lang="en-US" dirty="0"/>
              <a:t>indicate that the factor (F</a:t>
            </a:r>
            <a:r>
              <a:rPr lang="en-US" baseline="-25000" dirty="0"/>
              <a:t>i</a:t>
            </a:r>
            <a:r>
              <a:rPr lang="en-US" dirty="0"/>
              <a:t>) favors the occurrence of landslides.</a:t>
            </a:r>
          </a:p>
          <a:p>
            <a:pPr lvl="1"/>
            <a:r>
              <a:rPr lang="en-US" dirty="0"/>
              <a:t>The more positive, the greater this correlation.</a:t>
            </a:r>
          </a:p>
          <a:p>
            <a:r>
              <a:rPr lang="en-US" dirty="0">
                <a:solidFill>
                  <a:srgbClr val="FF0000"/>
                </a:solidFill>
              </a:rPr>
              <a:t>Negative</a:t>
            </a:r>
            <a:r>
              <a:rPr lang="en-US" dirty="0"/>
              <a:t> LSI values indicate that F</a:t>
            </a:r>
            <a:r>
              <a:rPr lang="en-US" baseline="-25000" dirty="0"/>
              <a:t>i</a:t>
            </a:r>
            <a:r>
              <a:rPr lang="en-US" dirty="0"/>
              <a:t> does not favor the occurrence of landslides.</a:t>
            </a:r>
          </a:p>
          <a:p>
            <a:pPr lvl="1"/>
            <a:r>
              <a:rPr lang="en-US" dirty="0"/>
              <a:t>The more negative, the worse the correlation.</a:t>
            </a:r>
          </a:p>
        </p:txBody>
      </p:sp>
    </p:spTree>
    <p:extLst>
      <p:ext uri="{BB962C8B-B14F-4D97-AF65-F5344CB8AC3E}">
        <p14:creationId xmlns:p14="http://schemas.microsoft.com/office/powerpoint/2010/main" val="1676250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30651-D931-48D7-9380-A3DE9523E74B}"/>
              </a:ext>
            </a:extLst>
          </p:cNvPr>
          <p:cNvSpPr>
            <a:spLocks noGrp="1"/>
          </p:cNvSpPr>
          <p:nvPr>
            <p:ph type="title"/>
          </p:nvPr>
        </p:nvSpPr>
        <p:spPr/>
        <p:txBody>
          <a:bodyPr/>
          <a:lstStyle/>
          <a:p>
            <a:r>
              <a:rPr lang="en-US" dirty="0"/>
              <a:t>LSI Methods – an example from Arizona, USA</a:t>
            </a:r>
          </a:p>
        </p:txBody>
      </p:sp>
      <p:sp>
        <p:nvSpPr>
          <p:cNvPr id="3" name="Content Placeholder 2">
            <a:extLst>
              <a:ext uri="{FF2B5EF4-FFF2-40B4-BE49-F238E27FC236}">
                <a16:creationId xmlns:a16="http://schemas.microsoft.com/office/drawing/2014/main" id="{6088FDA5-0876-4B31-8CAB-E2ADB37B9234}"/>
              </a:ext>
            </a:extLst>
          </p:cNvPr>
          <p:cNvSpPr>
            <a:spLocks noGrp="1"/>
          </p:cNvSpPr>
          <p:nvPr>
            <p:ph idx="1"/>
          </p:nvPr>
        </p:nvSpPr>
        <p:spPr/>
        <p:txBody>
          <a:bodyPr/>
          <a:lstStyle/>
          <a:p>
            <a:pPr marL="514350" indent="-514350">
              <a:buFont typeface="+mj-lt"/>
              <a:buAutoNum type="arabicPeriod"/>
            </a:pPr>
            <a:r>
              <a:rPr lang="en-US" dirty="0"/>
              <a:t>Classify factor.</a:t>
            </a:r>
          </a:p>
        </p:txBody>
      </p:sp>
      <p:sp>
        <p:nvSpPr>
          <p:cNvPr id="4" name="TextBox 3">
            <a:extLst>
              <a:ext uri="{FF2B5EF4-FFF2-40B4-BE49-F238E27FC236}">
                <a16:creationId xmlns:a16="http://schemas.microsoft.com/office/drawing/2014/main" id="{40B304BC-3A82-4B8D-90EC-344A65F4F1D0}"/>
              </a:ext>
            </a:extLst>
          </p:cNvPr>
          <p:cNvSpPr txBox="1"/>
          <p:nvPr/>
        </p:nvSpPr>
        <p:spPr>
          <a:xfrm>
            <a:off x="4353732" y="2055007"/>
            <a:ext cx="4891314" cy="2554545"/>
          </a:xfrm>
          <a:prstGeom prst="rect">
            <a:avLst/>
          </a:prstGeom>
          <a:noFill/>
        </p:spPr>
        <p:txBody>
          <a:bodyPr wrap="square" rtlCol="0">
            <a:spAutoFit/>
          </a:bodyPr>
          <a:lstStyle/>
          <a:p>
            <a:r>
              <a:rPr lang="en-US" sz="3200" dirty="0"/>
              <a:t>-Can be classified based on:</a:t>
            </a:r>
          </a:p>
          <a:p>
            <a:r>
              <a:rPr lang="en-US" sz="3200" dirty="0"/>
              <a:t>	-Natural Jenks</a:t>
            </a:r>
          </a:p>
          <a:p>
            <a:r>
              <a:rPr lang="en-US" sz="3200" dirty="0"/>
              <a:t>	-Manual</a:t>
            </a:r>
          </a:p>
          <a:p>
            <a:r>
              <a:rPr lang="en-US" sz="3200" dirty="0"/>
              <a:t>	-Equal Interval</a:t>
            </a:r>
          </a:p>
          <a:p>
            <a:r>
              <a:rPr lang="en-US" sz="3200" dirty="0"/>
              <a:t>	-</a:t>
            </a:r>
            <a:r>
              <a:rPr lang="en-US" sz="3200" dirty="0" err="1"/>
              <a:t>Etc</a:t>
            </a:r>
            <a:r>
              <a:rPr lang="en-US" sz="3200" dirty="0"/>
              <a:t>… </a:t>
            </a:r>
          </a:p>
        </p:txBody>
      </p:sp>
      <p:sp>
        <p:nvSpPr>
          <p:cNvPr id="5" name="TextBox 4">
            <a:extLst>
              <a:ext uri="{FF2B5EF4-FFF2-40B4-BE49-F238E27FC236}">
                <a16:creationId xmlns:a16="http://schemas.microsoft.com/office/drawing/2014/main" id="{DF4081C3-2DB9-48D5-9009-EB8E551900D3}"/>
              </a:ext>
            </a:extLst>
          </p:cNvPr>
          <p:cNvSpPr txBox="1"/>
          <p:nvPr/>
        </p:nvSpPr>
        <p:spPr>
          <a:xfrm>
            <a:off x="1124125" y="1750116"/>
            <a:ext cx="2351315" cy="584775"/>
          </a:xfrm>
          <a:prstGeom prst="rect">
            <a:avLst/>
          </a:prstGeom>
          <a:noFill/>
        </p:spPr>
        <p:txBody>
          <a:bodyPr wrap="square" rtlCol="0">
            <a:spAutoFit/>
          </a:bodyPr>
          <a:lstStyle/>
          <a:p>
            <a:r>
              <a:rPr lang="en-US" sz="3200" dirty="0"/>
              <a:t>Quantitative</a:t>
            </a:r>
          </a:p>
        </p:txBody>
      </p:sp>
      <p:graphicFrame>
        <p:nvGraphicFramePr>
          <p:cNvPr id="7" name="Table 6">
            <a:extLst>
              <a:ext uri="{FF2B5EF4-FFF2-40B4-BE49-F238E27FC236}">
                <a16:creationId xmlns:a16="http://schemas.microsoft.com/office/drawing/2014/main" id="{AEF2816E-005A-4B10-9072-6F68885A58C4}"/>
              </a:ext>
            </a:extLst>
          </p:cNvPr>
          <p:cNvGraphicFramePr>
            <a:graphicFrameLocks noGrp="1"/>
          </p:cNvGraphicFramePr>
          <p:nvPr>
            <p:extLst>
              <p:ext uri="{D42A27DB-BD31-4B8C-83A1-F6EECF244321}">
                <p14:modId xmlns:p14="http://schemas.microsoft.com/office/powerpoint/2010/main" val="4203289118"/>
              </p:ext>
            </p:extLst>
          </p:nvPr>
        </p:nvGraphicFramePr>
        <p:xfrm>
          <a:off x="245835" y="2550594"/>
          <a:ext cx="4107897" cy="1966401"/>
        </p:xfrm>
        <a:graphic>
          <a:graphicData uri="http://schemas.openxmlformats.org/drawingml/2006/table">
            <a:tbl>
              <a:tblPr>
                <a:tableStyleId>{5C22544A-7EE6-4342-B048-85BDC9FD1C3A}</a:tableStyleId>
              </a:tblPr>
              <a:tblGrid>
                <a:gridCol w="1720442">
                  <a:extLst>
                    <a:ext uri="{9D8B030D-6E8A-4147-A177-3AD203B41FA5}">
                      <a16:colId xmlns:a16="http://schemas.microsoft.com/office/drawing/2014/main" val="2465878960"/>
                    </a:ext>
                  </a:extLst>
                </a:gridCol>
                <a:gridCol w="2387455">
                  <a:extLst>
                    <a:ext uri="{9D8B030D-6E8A-4147-A177-3AD203B41FA5}">
                      <a16:colId xmlns:a16="http://schemas.microsoft.com/office/drawing/2014/main" val="1689591399"/>
                    </a:ext>
                  </a:extLst>
                </a:gridCol>
              </a:tblGrid>
              <a:tr h="350181">
                <a:tc>
                  <a:txBody>
                    <a:bodyPr/>
                    <a:lstStyle/>
                    <a:p>
                      <a:pPr algn="l" fontAlgn="b"/>
                      <a:r>
                        <a:rPr lang="en-US" sz="1900" b="1" u="none" strike="noStrike" dirty="0">
                          <a:effectLst/>
                        </a:rPr>
                        <a:t>Elevation (m)</a:t>
                      </a:r>
                      <a:endParaRPr lang="en-US" sz="1900" b="1" i="0" u="none" strike="noStrike" dirty="0">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b="1" u="none" strike="noStrike" dirty="0">
                          <a:effectLst/>
                        </a:rPr>
                        <a:t>Categories (Classes)</a:t>
                      </a:r>
                      <a:endParaRPr lang="en-US" sz="1900" b="1" i="0" u="none" strike="noStrike" dirty="0">
                        <a:solidFill>
                          <a:srgbClr val="000000"/>
                        </a:solidFill>
                        <a:effectLst/>
                        <a:latin typeface="Calibri" panose="020F0502020204030204" pitchFamily="34" charset="0"/>
                      </a:endParaRPr>
                    </a:p>
                  </a:txBody>
                  <a:tcPr marL="13469" marR="13469" marT="13469" marB="0" anchor="b"/>
                </a:tc>
                <a:extLst>
                  <a:ext uri="{0D108BD9-81ED-4DB2-BD59-A6C34878D82A}">
                    <a16:rowId xmlns:a16="http://schemas.microsoft.com/office/drawing/2014/main" val="2402758498"/>
                  </a:ext>
                </a:extLst>
              </a:tr>
              <a:tr h="323244">
                <a:tc>
                  <a:txBody>
                    <a:bodyPr/>
                    <a:lstStyle/>
                    <a:p>
                      <a:pPr algn="l" fontAlgn="b"/>
                      <a:endParaRPr lang="en-US" sz="1900" b="1" i="0" u="none" strike="noStrike" dirty="0">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a:effectLst/>
                        </a:rPr>
                        <a:t>&lt;569</a:t>
                      </a:r>
                      <a:endParaRPr lang="en-US" sz="1900" b="0" i="0" u="none" strike="noStrike">
                        <a:solidFill>
                          <a:srgbClr val="000000"/>
                        </a:solidFill>
                        <a:effectLst/>
                        <a:latin typeface="Calibri" panose="020F0502020204030204" pitchFamily="34" charset="0"/>
                      </a:endParaRPr>
                    </a:p>
                  </a:txBody>
                  <a:tcPr marL="13469" marR="13469" marT="13469" marB="0" anchor="b"/>
                </a:tc>
                <a:extLst>
                  <a:ext uri="{0D108BD9-81ED-4DB2-BD59-A6C34878D82A}">
                    <a16:rowId xmlns:a16="http://schemas.microsoft.com/office/drawing/2014/main" val="3537163388"/>
                  </a:ext>
                </a:extLst>
              </a:tr>
              <a:tr h="323244">
                <a:tc>
                  <a:txBody>
                    <a:bodyPr/>
                    <a:lstStyle/>
                    <a:p>
                      <a:pPr algn="l" fontAlgn="b"/>
                      <a:r>
                        <a:rPr lang="en-US" sz="1900" u="none" strike="noStrike">
                          <a:effectLst/>
                        </a:rPr>
                        <a:t> </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a:effectLst/>
                        </a:rPr>
                        <a:t>570-1056</a:t>
                      </a:r>
                      <a:endParaRPr lang="en-US" sz="1900" b="0" i="0" u="none" strike="noStrike">
                        <a:solidFill>
                          <a:srgbClr val="000000"/>
                        </a:solidFill>
                        <a:effectLst/>
                        <a:latin typeface="Calibri" panose="020F0502020204030204" pitchFamily="34" charset="0"/>
                      </a:endParaRPr>
                    </a:p>
                  </a:txBody>
                  <a:tcPr marL="13469" marR="13469" marT="13469" marB="0" anchor="b"/>
                </a:tc>
                <a:extLst>
                  <a:ext uri="{0D108BD9-81ED-4DB2-BD59-A6C34878D82A}">
                    <a16:rowId xmlns:a16="http://schemas.microsoft.com/office/drawing/2014/main" val="603850713"/>
                  </a:ext>
                </a:extLst>
              </a:tr>
              <a:tr h="323244">
                <a:tc>
                  <a:txBody>
                    <a:bodyPr/>
                    <a:lstStyle/>
                    <a:p>
                      <a:pPr algn="l" fontAlgn="b"/>
                      <a:r>
                        <a:rPr lang="en-US" sz="1900" u="none" strike="noStrike">
                          <a:effectLst/>
                        </a:rPr>
                        <a:t> </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a:effectLst/>
                        </a:rPr>
                        <a:t>1057-1533</a:t>
                      </a:r>
                      <a:endParaRPr lang="en-US" sz="1900" b="0" i="0" u="none" strike="noStrike">
                        <a:solidFill>
                          <a:srgbClr val="000000"/>
                        </a:solidFill>
                        <a:effectLst/>
                        <a:latin typeface="Calibri" panose="020F0502020204030204" pitchFamily="34" charset="0"/>
                      </a:endParaRPr>
                    </a:p>
                  </a:txBody>
                  <a:tcPr marL="13469" marR="13469" marT="13469" marB="0" anchor="b"/>
                </a:tc>
                <a:extLst>
                  <a:ext uri="{0D108BD9-81ED-4DB2-BD59-A6C34878D82A}">
                    <a16:rowId xmlns:a16="http://schemas.microsoft.com/office/drawing/2014/main" val="915980685"/>
                  </a:ext>
                </a:extLst>
              </a:tr>
              <a:tr h="323244">
                <a:tc>
                  <a:txBody>
                    <a:bodyPr/>
                    <a:lstStyle/>
                    <a:p>
                      <a:pPr algn="l" fontAlgn="b"/>
                      <a:r>
                        <a:rPr lang="en-US" sz="1900" u="none" strike="noStrike">
                          <a:effectLst/>
                        </a:rPr>
                        <a:t> </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a:effectLst/>
                        </a:rPr>
                        <a:t>1534-1976</a:t>
                      </a:r>
                      <a:endParaRPr lang="en-US" sz="1900" b="0" i="0" u="none" strike="noStrike">
                        <a:solidFill>
                          <a:srgbClr val="000000"/>
                        </a:solidFill>
                        <a:effectLst/>
                        <a:latin typeface="Calibri" panose="020F0502020204030204" pitchFamily="34" charset="0"/>
                      </a:endParaRPr>
                    </a:p>
                  </a:txBody>
                  <a:tcPr marL="13469" marR="13469" marT="13469" marB="0" anchor="b"/>
                </a:tc>
                <a:extLst>
                  <a:ext uri="{0D108BD9-81ED-4DB2-BD59-A6C34878D82A}">
                    <a16:rowId xmlns:a16="http://schemas.microsoft.com/office/drawing/2014/main" val="3334529159"/>
                  </a:ext>
                </a:extLst>
              </a:tr>
              <a:tr h="323244">
                <a:tc>
                  <a:txBody>
                    <a:bodyPr/>
                    <a:lstStyle/>
                    <a:p>
                      <a:pPr algn="l" fontAlgn="b"/>
                      <a:r>
                        <a:rPr lang="en-US" sz="1900" u="none" strike="noStrike">
                          <a:effectLst/>
                        </a:rPr>
                        <a:t> </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dirty="0">
                          <a:effectLst/>
                        </a:rPr>
                        <a:t>&gt;1976</a:t>
                      </a:r>
                      <a:endParaRPr lang="en-US" sz="1900" b="0" i="0" u="none" strike="noStrike" dirty="0">
                        <a:solidFill>
                          <a:srgbClr val="000000"/>
                        </a:solidFill>
                        <a:effectLst/>
                        <a:latin typeface="Calibri" panose="020F0502020204030204" pitchFamily="34" charset="0"/>
                      </a:endParaRPr>
                    </a:p>
                  </a:txBody>
                  <a:tcPr marL="13469" marR="13469" marT="13469" marB="0" anchor="b"/>
                </a:tc>
                <a:extLst>
                  <a:ext uri="{0D108BD9-81ED-4DB2-BD59-A6C34878D82A}">
                    <a16:rowId xmlns:a16="http://schemas.microsoft.com/office/drawing/2014/main" val="1615537168"/>
                  </a:ext>
                </a:extLst>
              </a:tr>
            </a:tbl>
          </a:graphicData>
        </a:graphic>
      </p:graphicFrame>
    </p:spTree>
    <p:extLst>
      <p:ext uri="{BB962C8B-B14F-4D97-AF65-F5344CB8AC3E}">
        <p14:creationId xmlns:p14="http://schemas.microsoft.com/office/powerpoint/2010/main" val="1324897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30651-D931-48D7-9380-A3DE9523E74B}"/>
              </a:ext>
            </a:extLst>
          </p:cNvPr>
          <p:cNvSpPr>
            <a:spLocks noGrp="1"/>
          </p:cNvSpPr>
          <p:nvPr>
            <p:ph type="title"/>
          </p:nvPr>
        </p:nvSpPr>
        <p:spPr/>
        <p:txBody>
          <a:bodyPr/>
          <a:lstStyle/>
          <a:p>
            <a:r>
              <a:rPr lang="en-US" dirty="0"/>
              <a:t>LSI Methods – an example from Arizona, USA</a:t>
            </a:r>
          </a:p>
        </p:txBody>
      </p:sp>
      <p:sp>
        <p:nvSpPr>
          <p:cNvPr id="3" name="Content Placeholder 2">
            <a:extLst>
              <a:ext uri="{FF2B5EF4-FFF2-40B4-BE49-F238E27FC236}">
                <a16:creationId xmlns:a16="http://schemas.microsoft.com/office/drawing/2014/main" id="{6088FDA5-0876-4B31-8CAB-E2ADB37B9234}"/>
              </a:ext>
            </a:extLst>
          </p:cNvPr>
          <p:cNvSpPr>
            <a:spLocks noGrp="1"/>
          </p:cNvSpPr>
          <p:nvPr>
            <p:ph idx="1"/>
          </p:nvPr>
        </p:nvSpPr>
        <p:spPr/>
        <p:txBody>
          <a:bodyPr/>
          <a:lstStyle/>
          <a:p>
            <a:pPr marL="514350" indent="-514350">
              <a:buFont typeface="+mj-lt"/>
              <a:buAutoNum type="arabicPeriod"/>
            </a:pPr>
            <a:r>
              <a:rPr lang="en-US" dirty="0"/>
              <a:t>Classify factor.</a:t>
            </a:r>
          </a:p>
        </p:txBody>
      </p:sp>
      <p:sp>
        <p:nvSpPr>
          <p:cNvPr id="4" name="TextBox 3">
            <a:extLst>
              <a:ext uri="{FF2B5EF4-FFF2-40B4-BE49-F238E27FC236}">
                <a16:creationId xmlns:a16="http://schemas.microsoft.com/office/drawing/2014/main" id="{40B304BC-3A82-4B8D-90EC-344A65F4F1D0}"/>
              </a:ext>
            </a:extLst>
          </p:cNvPr>
          <p:cNvSpPr txBox="1"/>
          <p:nvPr/>
        </p:nvSpPr>
        <p:spPr>
          <a:xfrm>
            <a:off x="1175655" y="1839388"/>
            <a:ext cx="2351315" cy="584775"/>
          </a:xfrm>
          <a:prstGeom prst="rect">
            <a:avLst/>
          </a:prstGeom>
          <a:noFill/>
        </p:spPr>
        <p:txBody>
          <a:bodyPr wrap="square" rtlCol="0">
            <a:spAutoFit/>
          </a:bodyPr>
          <a:lstStyle/>
          <a:p>
            <a:r>
              <a:rPr lang="en-US" sz="3200" dirty="0"/>
              <a:t>Qualitative</a:t>
            </a:r>
          </a:p>
        </p:txBody>
      </p:sp>
      <p:sp>
        <p:nvSpPr>
          <p:cNvPr id="5" name="TextBox 4">
            <a:extLst>
              <a:ext uri="{FF2B5EF4-FFF2-40B4-BE49-F238E27FC236}">
                <a16:creationId xmlns:a16="http://schemas.microsoft.com/office/drawing/2014/main" id="{DF4081C3-2DB9-48D5-9009-EB8E551900D3}"/>
              </a:ext>
            </a:extLst>
          </p:cNvPr>
          <p:cNvSpPr txBox="1"/>
          <p:nvPr/>
        </p:nvSpPr>
        <p:spPr>
          <a:xfrm>
            <a:off x="4738740" y="2793671"/>
            <a:ext cx="4274635" cy="1077218"/>
          </a:xfrm>
          <a:prstGeom prst="rect">
            <a:avLst/>
          </a:prstGeom>
          <a:noFill/>
        </p:spPr>
        <p:txBody>
          <a:bodyPr wrap="square" rtlCol="0">
            <a:spAutoFit/>
          </a:bodyPr>
          <a:lstStyle/>
          <a:p>
            <a:r>
              <a:rPr lang="en-US" sz="3200" dirty="0"/>
              <a:t>-Much more subjective classification.</a:t>
            </a:r>
          </a:p>
        </p:txBody>
      </p:sp>
      <p:graphicFrame>
        <p:nvGraphicFramePr>
          <p:cNvPr id="8" name="Table 7">
            <a:extLst>
              <a:ext uri="{FF2B5EF4-FFF2-40B4-BE49-F238E27FC236}">
                <a16:creationId xmlns:a16="http://schemas.microsoft.com/office/drawing/2014/main" id="{B7E28C67-9FFC-4A4C-8871-FD65D6936209}"/>
              </a:ext>
            </a:extLst>
          </p:cNvPr>
          <p:cNvGraphicFramePr>
            <a:graphicFrameLocks noGrp="1"/>
          </p:cNvGraphicFramePr>
          <p:nvPr>
            <p:extLst>
              <p:ext uri="{D42A27DB-BD31-4B8C-83A1-F6EECF244321}">
                <p14:modId xmlns:p14="http://schemas.microsoft.com/office/powerpoint/2010/main" val="2852022016"/>
              </p:ext>
            </p:extLst>
          </p:nvPr>
        </p:nvGraphicFramePr>
        <p:xfrm>
          <a:off x="297365" y="2633755"/>
          <a:ext cx="4107897" cy="1622942"/>
        </p:xfrm>
        <a:graphic>
          <a:graphicData uri="http://schemas.openxmlformats.org/drawingml/2006/table">
            <a:tbl>
              <a:tblPr>
                <a:tableStyleId>{5C22544A-7EE6-4342-B048-85BDC9FD1C3A}</a:tableStyleId>
              </a:tblPr>
              <a:tblGrid>
                <a:gridCol w="1720442">
                  <a:extLst>
                    <a:ext uri="{9D8B030D-6E8A-4147-A177-3AD203B41FA5}">
                      <a16:colId xmlns:a16="http://schemas.microsoft.com/office/drawing/2014/main" val="2465878960"/>
                    </a:ext>
                  </a:extLst>
                </a:gridCol>
                <a:gridCol w="2387455">
                  <a:extLst>
                    <a:ext uri="{9D8B030D-6E8A-4147-A177-3AD203B41FA5}">
                      <a16:colId xmlns:a16="http://schemas.microsoft.com/office/drawing/2014/main" val="1689591399"/>
                    </a:ext>
                  </a:extLst>
                </a:gridCol>
              </a:tblGrid>
              <a:tr h="350181">
                <a:tc>
                  <a:txBody>
                    <a:bodyPr/>
                    <a:lstStyle/>
                    <a:p>
                      <a:pPr algn="l" fontAlgn="b"/>
                      <a:r>
                        <a:rPr lang="en-US" sz="1900" b="1" u="none" strike="noStrike" dirty="0">
                          <a:effectLst/>
                        </a:rPr>
                        <a:t>Aspect</a:t>
                      </a:r>
                      <a:endParaRPr lang="en-US" sz="1900" b="1" i="0" u="none" strike="noStrike" dirty="0">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b="1" u="none" strike="noStrike" dirty="0">
                          <a:effectLst/>
                        </a:rPr>
                        <a:t>Categories (Classes)</a:t>
                      </a:r>
                      <a:endParaRPr lang="en-US" sz="1900" b="1" i="0" u="none" strike="noStrike" dirty="0">
                        <a:solidFill>
                          <a:srgbClr val="000000"/>
                        </a:solidFill>
                        <a:effectLst/>
                        <a:latin typeface="Calibri" panose="020F0502020204030204" pitchFamily="34" charset="0"/>
                      </a:endParaRPr>
                    </a:p>
                  </a:txBody>
                  <a:tcPr marL="13469" marR="13469" marT="13469" marB="0" anchor="b"/>
                </a:tc>
                <a:extLst>
                  <a:ext uri="{0D108BD9-81ED-4DB2-BD59-A6C34878D82A}">
                    <a16:rowId xmlns:a16="http://schemas.microsoft.com/office/drawing/2014/main" val="2402758498"/>
                  </a:ext>
                </a:extLst>
              </a:tr>
              <a:tr h="223721">
                <a:tc>
                  <a:txBody>
                    <a:bodyPr/>
                    <a:lstStyle/>
                    <a:p>
                      <a:pPr algn="l" fontAlgn="b"/>
                      <a:endParaRPr lang="en-US" sz="1900" b="1" i="0" u="none" strike="noStrike" dirty="0">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dirty="0">
                          <a:effectLst/>
                        </a:rPr>
                        <a:t>North</a:t>
                      </a:r>
                      <a:endParaRPr lang="en-US" sz="1900" b="0" i="0" u="none" strike="noStrike" dirty="0">
                        <a:solidFill>
                          <a:srgbClr val="000000"/>
                        </a:solidFill>
                        <a:effectLst/>
                        <a:latin typeface="Calibri" panose="020F0502020204030204" pitchFamily="34" charset="0"/>
                      </a:endParaRPr>
                    </a:p>
                  </a:txBody>
                  <a:tcPr marL="13469" marR="13469" marT="13469" marB="0" anchor="b"/>
                </a:tc>
                <a:extLst>
                  <a:ext uri="{0D108BD9-81ED-4DB2-BD59-A6C34878D82A}">
                    <a16:rowId xmlns:a16="http://schemas.microsoft.com/office/drawing/2014/main" val="3537163388"/>
                  </a:ext>
                </a:extLst>
              </a:tr>
              <a:tr h="323244">
                <a:tc>
                  <a:txBody>
                    <a:bodyPr/>
                    <a:lstStyle/>
                    <a:p>
                      <a:pPr algn="l" fontAlgn="b"/>
                      <a:r>
                        <a:rPr lang="en-US" sz="1900" u="none" strike="noStrike">
                          <a:effectLst/>
                        </a:rPr>
                        <a:t> </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dirty="0">
                          <a:effectLst/>
                        </a:rPr>
                        <a:t>East</a:t>
                      </a:r>
                      <a:endParaRPr lang="en-US" sz="1900" b="0" i="0" u="none" strike="noStrike" dirty="0">
                        <a:solidFill>
                          <a:srgbClr val="000000"/>
                        </a:solidFill>
                        <a:effectLst/>
                        <a:latin typeface="Calibri" panose="020F0502020204030204" pitchFamily="34" charset="0"/>
                      </a:endParaRPr>
                    </a:p>
                  </a:txBody>
                  <a:tcPr marL="13469" marR="13469" marT="13469" marB="0" anchor="b"/>
                </a:tc>
                <a:extLst>
                  <a:ext uri="{0D108BD9-81ED-4DB2-BD59-A6C34878D82A}">
                    <a16:rowId xmlns:a16="http://schemas.microsoft.com/office/drawing/2014/main" val="603850713"/>
                  </a:ext>
                </a:extLst>
              </a:tr>
              <a:tr h="323244">
                <a:tc>
                  <a:txBody>
                    <a:bodyPr/>
                    <a:lstStyle/>
                    <a:p>
                      <a:pPr algn="l" fontAlgn="b"/>
                      <a:r>
                        <a:rPr lang="en-US" sz="1900" u="none" strike="noStrike">
                          <a:effectLst/>
                        </a:rPr>
                        <a:t> </a:t>
                      </a:r>
                      <a:endParaRPr lang="en-US" sz="1900" b="0" i="0" u="none" strike="noStrike">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dirty="0">
                          <a:effectLst/>
                        </a:rPr>
                        <a:t>South</a:t>
                      </a:r>
                      <a:endParaRPr lang="en-US" sz="1900" b="0" i="0" u="none" strike="noStrike" dirty="0">
                        <a:solidFill>
                          <a:srgbClr val="000000"/>
                        </a:solidFill>
                        <a:effectLst/>
                        <a:latin typeface="Calibri" panose="020F0502020204030204" pitchFamily="34" charset="0"/>
                      </a:endParaRPr>
                    </a:p>
                  </a:txBody>
                  <a:tcPr marL="13469" marR="13469" marT="13469" marB="0" anchor="b"/>
                </a:tc>
                <a:extLst>
                  <a:ext uri="{0D108BD9-81ED-4DB2-BD59-A6C34878D82A}">
                    <a16:rowId xmlns:a16="http://schemas.microsoft.com/office/drawing/2014/main" val="915980685"/>
                  </a:ext>
                </a:extLst>
              </a:tr>
              <a:tr h="323244">
                <a:tc>
                  <a:txBody>
                    <a:bodyPr/>
                    <a:lstStyle/>
                    <a:p>
                      <a:pPr algn="l" fontAlgn="b"/>
                      <a:r>
                        <a:rPr lang="en-US" sz="1900" u="none" strike="noStrike" dirty="0">
                          <a:effectLst/>
                        </a:rPr>
                        <a:t> </a:t>
                      </a:r>
                      <a:endParaRPr lang="en-US" sz="1900" b="0" i="0" u="none" strike="noStrike" dirty="0">
                        <a:solidFill>
                          <a:srgbClr val="000000"/>
                        </a:solidFill>
                        <a:effectLst/>
                        <a:latin typeface="Calibri" panose="020F0502020204030204" pitchFamily="34" charset="0"/>
                      </a:endParaRPr>
                    </a:p>
                  </a:txBody>
                  <a:tcPr marL="13469" marR="13469" marT="13469" marB="0" anchor="b"/>
                </a:tc>
                <a:tc>
                  <a:txBody>
                    <a:bodyPr/>
                    <a:lstStyle/>
                    <a:p>
                      <a:pPr algn="l" fontAlgn="b"/>
                      <a:r>
                        <a:rPr lang="en-US" sz="1900" u="none" strike="noStrike" dirty="0">
                          <a:effectLst/>
                        </a:rPr>
                        <a:t>West</a:t>
                      </a:r>
                      <a:endParaRPr lang="en-US" sz="1900" b="0" i="0" u="none" strike="noStrike" dirty="0">
                        <a:solidFill>
                          <a:srgbClr val="000000"/>
                        </a:solidFill>
                        <a:effectLst/>
                        <a:latin typeface="Calibri" panose="020F0502020204030204" pitchFamily="34" charset="0"/>
                      </a:endParaRPr>
                    </a:p>
                  </a:txBody>
                  <a:tcPr marL="13469" marR="13469" marT="13469" marB="0" anchor="b"/>
                </a:tc>
                <a:extLst>
                  <a:ext uri="{0D108BD9-81ED-4DB2-BD59-A6C34878D82A}">
                    <a16:rowId xmlns:a16="http://schemas.microsoft.com/office/drawing/2014/main" val="3334529159"/>
                  </a:ext>
                </a:extLst>
              </a:tr>
            </a:tbl>
          </a:graphicData>
        </a:graphic>
      </p:graphicFrame>
    </p:spTree>
    <p:extLst>
      <p:ext uri="{BB962C8B-B14F-4D97-AF65-F5344CB8AC3E}">
        <p14:creationId xmlns:p14="http://schemas.microsoft.com/office/powerpoint/2010/main" val="1865578372"/>
      </p:ext>
    </p:extLst>
  </p:cSld>
  <p:clrMapOvr>
    <a:masterClrMapping/>
  </p:clrMapOvr>
</p:sld>
</file>

<file path=ppt/theme/theme1.xml><?xml version="1.0" encoding="utf-8"?>
<a:theme xmlns:a="http://schemas.openxmlformats.org/drawingml/2006/main" name="GETSI pptx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GETSI pptx template.potx</Template>
  <TotalTime>1191</TotalTime>
  <Words>1383</Words>
  <Application>Microsoft Office PowerPoint</Application>
  <PresentationFormat>On-screen Show (4:3)</PresentationFormat>
  <Paragraphs>196</Paragraphs>
  <Slides>15</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Cambria Math</vt:lpstr>
      <vt:lpstr>Mangal</vt:lpstr>
      <vt:lpstr>GETSI pptx template</vt:lpstr>
      <vt:lpstr>Frequency-Ratio Method</vt:lpstr>
      <vt:lpstr>PowerPoint Presentation</vt:lpstr>
      <vt:lpstr>Frequency-Ratio (FR) </vt:lpstr>
      <vt:lpstr>The “math”</vt:lpstr>
      <vt:lpstr>The “math” – con’t</vt:lpstr>
      <vt:lpstr>The “math” – con’t</vt:lpstr>
      <vt:lpstr>What do LSI numbers mean?</vt:lpstr>
      <vt:lpstr>LSI Methods – an example from Arizona, USA</vt:lpstr>
      <vt:lpstr>LSI Methods – an example from Arizona, USA</vt:lpstr>
      <vt:lpstr>LSI Methods – an example from Arizona, USA</vt:lpstr>
      <vt:lpstr>LSI Methods – an example from Arizona, USA</vt:lpstr>
      <vt:lpstr>LSI Analysis</vt:lpstr>
      <vt:lpstr>LSI Analysis</vt:lpstr>
      <vt:lpstr>Puerto Rico Vs. Arizona</vt:lpstr>
      <vt:lpstr>The Datasets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 Pratt-Sitaula</dc:creator>
  <cp:lastModifiedBy>Karimi, Bobby</cp:lastModifiedBy>
  <cp:revision>64</cp:revision>
  <dcterms:created xsi:type="dcterms:W3CDTF">2014-01-07T13:46:23Z</dcterms:created>
  <dcterms:modified xsi:type="dcterms:W3CDTF">2019-01-09T18:51:43Z</dcterms:modified>
</cp:coreProperties>
</file>