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sldIdLst>
    <p:sldId id="256" r:id="rId2"/>
    <p:sldId id="257" r:id="rId3"/>
    <p:sldId id="258" r:id="rId4"/>
    <p:sldId id="292" r:id="rId5"/>
    <p:sldId id="300" r:id="rId6"/>
    <p:sldId id="298" r:id="rId7"/>
    <p:sldId id="269" r:id="rId8"/>
    <p:sldId id="268" r:id="rId9"/>
    <p:sldId id="276" r:id="rId10"/>
    <p:sldId id="277" r:id="rId11"/>
    <p:sldId id="297" r:id="rId12"/>
    <p:sldId id="291" r:id="rId13"/>
    <p:sldId id="294" r:id="rId14"/>
    <p:sldId id="295" r:id="rId15"/>
    <p:sldId id="280" r:id="rId16"/>
    <p:sldId id="278" r:id="rId17"/>
    <p:sldId id="296" r:id="rId18"/>
    <p:sldId id="279" r:id="rId19"/>
    <p:sldId id="281" r:id="rId20"/>
    <p:sldId id="282" r:id="rId21"/>
    <p:sldId id="283" r:id="rId22"/>
    <p:sldId id="284" r:id="rId23"/>
    <p:sldId id="289" r:id="rId24"/>
    <p:sldId id="285" r:id="rId25"/>
    <p:sldId id="286" r:id="rId26"/>
    <p:sldId id="396" r:id="rId27"/>
    <p:sldId id="401" r:id="rId28"/>
    <p:sldId id="287" r:id="rId29"/>
    <p:sldId id="288" r:id="rId30"/>
    <p:sldId id="301" r:id="rId31"/>
    <p:sldId id="263" r:id="rId32"/>
    <p:sldId id="264" r:id="rId33"/>
    <p:sldId id="321" r:id="rId34"/>
    <p:sldId id="259" r:id="rId35"/>
    <p:sldId id="262" r:id="rId36"/>
    <p:sldId id="260" r:id="rId37"/>
    <p:sldId id="261" r:id="rId38"/>
    <p:sldId id="266" r:id="rId39"/>
    <p:sldId id="265" r:id="rId40"/>
    <p:sldId id="267" r:id="rId41"/>
    <p:sldId id="270" r:id="rId42"/>
    <p:sldId id="302" r:id="rId43"/>
    <p:sldId id="271" r:id="rId44"/>
    <p:sldId id="273" r:id="rId45"/>
    <p:sldId id="272" r:id="rId46"/>
    <p:sldId id="274" r:id="rId47"/>
    <p:sldId id="290" r:id="rId48"/>
    <p:sldId id="293" r:id="rId49"/>
    <p:sldId id="275" r:id="rId50"/>
    <p:sldId id="299" r:id="rId51"/>
    <p:sldId id="303" r:id="rId52"/>
    <p:sldId id="304" r:id="rId53"/>
    <p:sldId id="305" r:id="rId54"/>
    <p:sldId id="306" r:id="rId55"/>
    <p:sldId id="308" r:id="rId56"/>
    <p:sldId id="307" r:id="rId57"/>
    <p:sldId id="309" r:id="rId58"/>
    <p:sldId id="310" r:id="rId59"/>
    <p:sldId id="322" r:id="rId60"/>
    <p:sldId id="311" r:id="rId61"/>
    <p:sldId id="323" r:id="rId62"/>
    <p:sldId id="316" r:id="rId63"/>
    <p:sldId id="318" r:id="rId64"/>
    <p:sldId id="313" r:id="rId65"/>
    <p:sldId id="314" r:id="rId66"/>
    <p:sldId id="315" r:id="rId67"/>
    <p:sldId id="320" r:id="rId68"/>
    <p:sldId id="324" r:id="rId69"/>
    <p:sldId id="404" r:id="rId70"/>
    <p:sldId id="403" r:id="rId71"/>
    <p:sldId id="326" r:id="rId72"/>
    <p:sldId id="327" r:id="rId73"/>
    <p:sldId id="328" r:id="rId74"/>
    <p:sldId id="329" r:id="rId75"/>
    <p:sldId id="331" r:id="rId76"/>
    <p:sldId id="402" r:id="rId77"/>
    <p:sldId id="330"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11" autoAdjust="0"/>
    <p:restoredTop sz="86418" autoAdjust="0"/>
  </p:normalViewPr>
  <p:slideViewPr>
    <p:cSldViewPr snapToGrid="0">
      <p:cViewPr>
        <p:scale>
          <a:sx n="113" d="100"/>
          <a:sy n="113" d="100"/>
        </p:scale>
        <p:origin x="2408" y="160"/>
      </p:cViewPr>
      <p:guideLst>
        <p:guide orient="horz" pos="2160"/>
        <p:guide pos="2880"/>
      </p:guideLst>
    </p:cSldViewPr>
  </p:slideViewPr>
  <p:outlineViewPr>
    <p:cViewPr>
      <p:scale>
        <a:sx n="33" d="100"/>
        <a:sy n="33" d="100"/>
      </p:scale>
      <p:origin x="0" y="-19216"/>
    </p:cViewPr>
  </p:outlineViewPr>
  <p:notesTextViewPr>
    <p:cViewPr>
      <p:scale>
        <a:sx n="1" d="1"/>
        <a:sy n="1" d="1"/>
      </p:scale>
      <p:origin x="0" y="0"/>
    </p:cViewPr>
  </p:notesTextViewPr>
  <p:sorterViewPr>
    <p:cViewPr>
      <p:scale>
        <a:sx n="137" d="100"/>
        <a:sy n="137" d="100"/>
      </p:scale>
      <p:origin x="0" y="143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8385B5-5790-4CB8-A9A9-8A65F607CC2C}" type="datetimeFigureOut">
              <a:rPr lang="en-US" smtClean="0"/>
              <a:t>7/14/20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A410AA-D727-41FC-A27F-8D94EB963931}" type="slidenum">
              <a:rPr lang="en-US" smtClean="0"/>
              <a:t>‹#›</a:t>
            </a:fld>
            <a:endParaRPr lang="en-US"/>
          </a:p>
        </p:txBody>
      </p:sp>
    </p:spTree>
    <p:extLst>
      <p:ext uri="{BB962C8B-B14F-4D97-AF65-F5344CB8AC3E}">
        <p14:creationId xmlns:p14="http://schemas.microsoft.com/office/powerpoint/2010/main" val="593539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geosociety.org/pubs/copyrt.ht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commons.wikimedia.org/wiki/File:US_Navy_070801-F-8678B-039_Engineering_Aide_2nd_Class_Randy_Felipe_attached_to_Naval_Mobile_Construction_Battalion_(NMCB)_4,_trains_on_the_new_Trimble_5600DX_Total_Station_series,_survey_equipment.jpg"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Structure-from-Motion</a:t>
            </a:r>
            <a:r>
              <a:rPr lang="en-US" baseline="0" dirty="0"/>
              <a:t> photogrammetry is an emerging technique used to create three-dimensional point clouds with associated color—basically a three-dimensional model of the area of interest. The key things to notice here are that the camera needs to continually be moving (no two photos taken from the same location) and the photographs need to include the same features, so that features are in multiple photographs. You can see here that many of the gray dots on the 3D model are captured by multiple images, not just one. Scientists use this for many applications, which you will learn about today. The next slide will show what Structure-from-Motion actually produces.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a:t>
            </a:fld>
            <a:endParaRPr lang="en-US"/>
          </a:p>
        </p:txBody>
      </p:sp>
    </p:spTree>
    <p:extLst>
      <p:ext uri="{BB962C8B-B14F-4D97-AF65-F5344CB8AC3E}">
        <p14:creationId xmlns:p14="http://schemas.microsoft.com/office/powerpoint/2010/main" val="3737707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model of a </a:t>
            </a:r>
            <a:r>
              <a:rPr lang="en-US" baseline="0" dirty="0" err="1"/>
              <a:t>handspeciman</a:t>
            </a:r>
            <a:r>
              <a:rPr lang="en-US" baseline="0" dirty="0"/>
              <a:t> is used for students; they can look at hand samples in a digital form in addition to (or during remote learning) instead of the hand sample in the classroom.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11</a:t>
            </a:fld>
            <a:endParaRPr lang="en-US"/>
          </a:p>
        </p:txBody>
      </p:sp>
    </p:spTree>
    <p:extLst>
      <p:ext uri="{BB962C8B-B14F-4D97-AF65-F5344CB8AC3E}">
        <p14:creationId xmlns:p14="http://schemas.microsoft.com/office/powerpoint/2010/main" val="789474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view,</a:t>
            </a:r>
            <a:r>
              <a:rPr lang="en-US" baseline="0" dirty="0"/>
              <a:t> you can see the 3D topography of the area shown in the flight video.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12</a:t>
            </a:fld>
            <a:endParaRPr lang="en-US"/>
          </a:p>
        </p:txBody>
      </p:sp>
    </p:spTree>
    <p:extLst>
      <p:ext uri="{BB962C8B-B14F-4D97-AF65-F5344CB8AC3E}">
        <p14:creationId xmlns:p14="http://schemas.microsoft.com/office/powerpoint/2010/main" val="119745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orthomosaic</a:t>
            </a:r>
            <a:r>
              <a:rPr lang="en-US" dirty="0"/>
              <a:t> looks like this. This </a:t>
            </a:r>
            <a:r>
              <a:rPr lang="en-US" dirty="0" err="1"/>
              <a:t>orthomosaic</a:t>
            </a:r>
            <a:r>
              <a:rPr lang="en-US" baseline="0" dirty="0"/>
              <a:t> was used as the base for a geologic map.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13</a:t>
            </a:fld>
            <a:endParaRPr lang="en-US"/>
          </a:p>
        </p:txBody>
      </p:sp>
    </p:spTree>
    <p:extLst>
      <p:ext uri="{BB962C8B-B14F-4D97-AF65-F5344CB8AC3E}">
        <p14:creationId xmlns:p14="http://schemas.microsoft.com/office/powerpoint/2010/main" val="249222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map characterizes the shear zone based on rock type and orientation. Like a typical geologic map, the different colors correspond to different rock types. The white lines correspond to faults or fold axes.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14</a:t>
            </a:fld>
            <a:endParaRPr lang="en-US"/>
          </a:p>
        </p:txBody>
      </p:sp>
    </p:spTree>
    <p:extLst>
      <p:ext uri="{BB962C8B-B14F-4D97-AF65-F5344CB8AC3E}">
        <p14:creationId xmlns:p14="http://schemas.microsoft.com/office/powerpoint/2010/main" val="3288664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a:t>
            </a:r>
            <a:r>
              <a:rPr lang="en-US" baseline="0" dirty="0"/>
              <a:t>s example of a </a:t>
            </a:r>
            <a:r>
              <a:rPr lang="en-US" baseline="0" dirty="0" err="1"/>
              <a:t>paleoseismic</a:t>
            </a:r>
            <a:r>
              <a:rPr lang="en-US" baseline="0" dirty="0"/>
              <a:t> trench is in Alpine, Utah, and is on the Wasatch Fault. Classically, trenches are dug to show the Quaternary deformation history of a fault. The trench crosses a fault scarp, like the ones shown on earlier slides. The walls of the trench have layers of material displaced by the fault that can be dated to find the age of the slip event. In addition, the layers are mapped. These maps used to take tens of hours to generate, but using </a:t>
            </a:r>
            <a:r>
              <a:rPr lang="en-US" baseline="0" dirty="0" err="1"/>
              <a:t>SfM</a:t>
            </a:r>
            <a:r>
              <a:rPr lang="en-US" baseline="0" dirty="0"/>
              <a:t>, they are relatively efficient to create. However, this model shows one issue – the areas that lack enough photographs result in black areas with no data as circled here. [spacebar] </a:t>
            </a:r>
          </a:p>
          <a:p>
            <a:endParaRPr lang="en-US" baseline="0" dirty="0"/>
          </a:p>
          <a:p>
            <a:r>
              <a:rPr lang="en-US" baseline="0" dirty="0"/>
              <a:t>[spacebar] The photo in the top right shows a </a:t>
            </a:r>
            <a:r>
              <a:rPr lang="en-US" baseline="0" dirty="0" err="1"/>
              <a:t>heli</a:t>
            </a:r>
            <a:r>
              <a:rPr lang="en-US" baseline="0" dirty="0"/>
              <a:t> kite; this is not used for trench data collection but is a cool platform!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15</a:t>
            </a:fld>
            <a:endParaRPr lang="en-US"/>
          </a:p>
        </p:txBody>
      </p:sp>
    </p:spTree>
    <p:extLst>
      <p:ext uri="{BB962C8B-B14F-4D97-AF65-F5344CB8AC3E}">
        <p14:creationId xmlns:p14="http://schemas.microsoft.com/office/powerpoint/2010/main" val="242453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Oquirrh</a:t>
            </a:r>
            <a:r>
              <a:rPr lang="en-US" baseline="0" dirty="0"/>
              <a:t> fault scarp is located in western Utah. This fault is a normal fault, like many of the faults in Utah (Basin and Range extension). This survey was conducted using </a:t>
            </a:r>
            <a:r>
              <a:rPr lang="en-US" baseline="0"/>
              <a:t>a UAS: </a:t>
            </a:r>
            <a:r>
              <a:rPr lang="en-US" baseline="0" dirty="0"/>
              <a:t>a drone. You can clearly see the fault scarp [spacebar] as the break in slope on the hill.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16</a:t>
            </a:fld>
            <a:endParaRPr lang="en-US"/>
          </a:p>
        </p:txBody>
      </p:sp>
    </p:spTree>
    <p:extLst>
      <p:ext uri="{BB962C8B-B14F-4D97-AF65-F5344CB8AC3E}">
        <p14:creationId xmlns:p14="http://schemas.microsoft.com/office/powerpoint/2010/main" val="1358947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Aerial photographs have been used in the geosciences as</a:t>
            </a:r>
            <a:r>
              <a:rPr lang="en-US" baseline="0" dirty="0"/>
              <a:t> a base for mapping and to see structures from another viewpoint. These aerial photos can also be used for </a:t>
            </a:r>
            <a:r>
              <a:rPr lang="en-US" baseline="0" dirty="0" err="1"/>
              <a:t>SfM</a:t>
            </a:r>
            <a:r>
              <a:rPr lang="en-US" baseline="0" dirty="0"/>
              <a:t>. This model was made from only five photographs, but the topography is very clear. These models can then be used as a base map for planning geologic research.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17</a:t>
            </a:fld>
            <a:endParaRPr lang="en-US"/>
          </a:p>
        </p:txBody>
      </p:sp>
    </p:spTree>
    <p:extLst>
      <p:ext uri="{BB962C8B-B14F-4D97-AF65-F5344CB8AC3E}">
        <p14:creationId xmlns:p14="http://schemas.microsoft.com/office/powerpoint/2010/main" val="2235068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also shows images of a fault scarp. The Landers fault scarp, located in Southern California, resulted from a M7.3 earthquake in 1993. The image above shows examples of the </a:t>
            </a:r>
            <a:r>
              <a:rPr lang="en-US" baseline="0" dirty="0" err="1"/>
              <a:t>SfM</a:t>
            </a:r>
            <a:r>
              <a:rPr lang="en-US" baseline="0" dirty="0"/>
              <a:t> DEM (</a:t>
            </a:r>
            <a:r>
              <a:rPr lang="en-US" i="1" baseline="0" dirty="0"/>
              <a:t>top</a:t>
            </a:r>
            <a:r>
              <a:rPr lang="en-US" baseline="0" dirty="0"/>
              <a:t>) and a DEM generated using TLS (terrestrial laser scanning). TLS requires expensive equipment (hundreds of thousands of dollars) and a higher level of expertise to conduct a survey. As you can see, the point clouds are quite comparable. The TLS point cloud has a lower point density away from the fault scarp.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18</a:t>
            </a:fld>
            <a:endParaRPr lang="en-US"/>
          </a:p>
        </p:txBody>
      </p:sp>
    </p:spTree>
    <p:extLst>
      <p:ext uri="{BB962C8B-B14F-4D97-AF65-F5344CB8AC3E}">
        <p14:creationId xmlns:p14="http://schemas.microsoft.com/office/powerpoint/2010/main" val="1207182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view is of the Granby landslide. The landslide [spacebar] circled here in red. This landslide is a slow-velocity landslide frequently monitored by researchers as it is still currently moving, from 2007 to the present. It is important to study this, as workers would like to slow the landslide until it is no longer a hazard. A different view of the landslide is here. [spacebar]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19</a:t>
            </a:fld>
            <a:endParaRPr lang="en-US"/>
          </a:p>
        </p:txBody>
      </p:sp>
    </p:spTree>
    <p:extLst>
      <p:ext uri="{BB962C8B-B14F-4D97-AF65-F5344CB8AC3E}">
        <p14:creationId xmlns:p14="http://schemas.microsoft.com/office/powerpoint/2010/main" val="3502601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edge of the landslide can be seen here. [spacebar] </a:t>
            </a:r>
          </a:p>
        </p:txBody>
      </p:sp>
      <p:sp>
        <p:nvSpPr>
          <p:cNvPr id="4" name="Slide Number Placeholder 3"/>
          <p:cNvSpPr>
            <a:spLocks noGrp="1"/>
          </p:cNvSpPr>
          <p:nvPr>
            <p:ph type="sldNum" sz="quarter" idx="10"/>
          </p:nvPr>
        </p:nvSpPr>
        <p:spPr/>
        <p:txBody>
          <a:bodyPr/>
          <a:lstStyle/>
          <a:p>
            <a:fld id="{9EA410AA-D727-41FC-A27F-8D94EB963931}" type="slidenum">
              <a:rPr lang="en-US" smtClean="0"/>
              <a:t>20</a:t>
            </a:fld>
            <a:endParaRPr lang="en-US"/>
          </a:p>
        </p:txBody>
      </p:sp>
    </p:spTree>
    <p:extLst>
      <p:ext uri="{BB962C8B-B14F-4D97-AF65-F5344CB8AC3E}">
        <p14:creationId xmlns:p14="http://schemas.microsoft.com/office/powerpoint/2010/main" val="1985702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model above is a three-dimensional point cloud with associated</a:t>
            </a:r>
            <a:r>
              <a:rPr lang="en-US" baseline="0" dirty="0"/>
              <a:t> color. This model is of a fault scarp; the red arrows point toward the location of the scarp. You will see a different view of this figure later in the presentation. Most researchers who use </a:t>
            </a:r>
            <a:r>
              <a:rPr lang="en-US" baseline="0" dirty="0" err="1"/>
              <a:t>SfM</a:t>
            </a:r>
            <a:r>
              <a:rPr lang="en-US" baseline="0" dirty="0"/>
              <a:t> use it to make point clouds like these: 3D models of a field area they can revisit and actually measure in the lab instead of the field. Can you think of anything to model using </a:t>
            </a:r>
            <a:r>
              <a:rPr lang="en-US" baseline="0" dirty="0" err="1"/>
              <a:t>SfM</a:t>
            </a:r>
            <a:r>
              <a:rPr lang="en-US" baseline="0" dirty="0"/>
              <a:t>? [Make a list on the board.] Why would </a:t>
            </a:r>
            <a:r>
              <a:rPr lang="en-US" baseline="0" dirty="0" err="1"/>
              <a:t>SfM</a:t>
            </a:r>
            <a:r>
              <a:rPr lang="en-US" baseline="0" dirty="0"/>
              <a:t> be a good method to use for these applications? [add to list on the board.]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a:t>
            </a:fld>
            <a:endParaRPr lang="en-US"/>
          </a:p>
        </p:txBody>
      </p:sp>
    </p:spTree>
    <p:extLst>
      <p:ext uri="{BB962C8B-B14F-4D97-AF65-F5344CB8AC3E}">
        <p14:creationId xmlns:p14="http://schemas.microsoft.com/office/powerpoint/2010/main" val="3944214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landslide is</a:t>
            </a:r>
            <a:r>
              <a:rPr lang="en-US" baseline="0" dirty="0"/>
              <a:t> in Utah, on the Wasatch front. Landslide activity in this area (around Salt Lake City) is  linked to activity on the Wasatch Fault.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21</a:t>
            </a:fld>
            <a:endParaRPr lang="en-US"/>
          </a:p>
        </p:txBody>
      </p:sp>
    </p:spTree>
    <p:extLst>
      <p:ext uri="{BB962C8B-B14F-4D97-AF65-F5344CB8AC3E}">
        <p14:creationId xmlns:p14="http://schemas.microsoft.com/office/powerpoint/2010/main" val="2470690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application of </a:t>
            </a:r>
            <a:r>
              <a:rPr lang="en-US" baseline="0" dirty="0" err="1"/>
              <a:t>SfM</a:t>
            </a:r>
            <a:r>
              <a:rPr lang="en-US" baseline="0" dirty="0"/>
              <a:t> is looking at geomorphologic change. In 2013, a major flood occurred in Boulder, Colorado. Prior to the flood, an ALS survey was conducted of the Four Mile Creek area in North Boulder. After the flood, </a:t>
            </a:r>
            <a:r>
              <a:rPr lang="en-US" baseline="0" dirty="0" err="1"/>
              <a:t>SfM</a:t>
            </a:r>
            <a:r>
              <a:rPr lang="en-US" baseline="0" dirty="0"/>
              <a:t> and TLS surveys were conducted. “Change detection” is when you take a dataset from two different times and subtract them—think of it as simple math. At the point on both surfaces with the same GPS location, what’s the difference in elevation? This uses the </a:t>
            </a:r>
            <a:r>
              <a:rPr lang="en-US" baseline="0" dirty="0" err="1"/>
              <a:t>SfM</a:t>
            </a:r>
            <a:r>
              <a:rPr lang="en-US" baseline="0" dirty="0"/>
              <a:t> model and the ALS survey. The color corresponds to how much the elevation has changed in that place. On the next slide we will see a very similar figure produced using TLS and ALS.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22</a:t>
            </a:fld>
            <a:endParaRPr lang="en-US"/>
          </a:p>
        </p:txBody>
      </p:sp>
    </p:spTree>
    <p:extLst>
      <p:ext uri="{BB962C8B-B14F-4D97-AF65-F5344CB8AC3E}">
        <p14:creationId xmlns:p14="http://schemas.microsoft.com/office/powerpoint/2010/main" val="1140615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we have the same view as the previous slide. The color ramp is the opposite of the previous slide (so the blue</a:t>
            </a:r>
            <a:r>
              <a:rPr lang="en-US" baseline="0" dirty="0"/>
              <a:t> on the earlier slide is orange/red here). Both figures show the change in the channel. TLS and </a:t>
            </a:r>
            <a:r>
              <a:rPr lang="en-US" baseline="0" dirty="0" err="1"/>
              <a:t>SfM</a:t>
            </a:r>
            <a:r>
              <a:rPr lang="en-US" baseline="0" dirty="0"/>
              <a:t> can make very similar products.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23</a:t>
            </a:fld>
            <a:endParaRPr lang="en-US"/>
          </a:p>
        </p:txBody>
      </p:sp>
    </p:spTree>
    <p:extLst>
      <p:ext uri="{BB962C8B-B14F-4D97-AF65-F5344CB8AC3E}">
        <p14:creationId xmlns:p14="http://schemas.microsoft.com/office/powerpoint/2010/main" val="3726714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survey was conducted using a UAS. The Salton Sea is located in Southern California near the Mexico border and was created when combination of bad irrigation practices and historic flooding of the Colorado River led to the Salton Sink—one of the lowest elevations in California—filling with water. This part of Southern California is a desert, so the shoreline has fluctuated with time. This survey was done to characterize the geologic evidence for the history of the Salton Sea shoreline. The ground control points used to </a:t>
            </a:r>
            <a:r>
              <a:rPr lang="en-US" baseline="0" dirty="0" err="1"/>
              <a:t>georeference</a:t>
            </a:r>
            <a:r>
              <a:rPr lang="en-US" baseline="0" dirty="0"/>
              <a:t> the survey are shown in the red circles [spacebar]. The oldest shoreline of the Salton Sea is shown by the red dotted line. Two drainages are here [spacebar]. Finally, you can see the tarp used to land the UAV here [spacebar].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24</a:t>
            </a:fld>
            <a:endParaRPr lang="en-US"/>
          </a:p>
        </p:txBody>
      </p:sp>
    </p:spTree>
    <p:extLst>
      <p:ext uri="{BB962C8B-B14F-4D97-AF65-F5344CB8AC3E}">
        <p14:creationId xmlns:p14="http://schemas.microsoft.com/office/powerpoint/2010/main" val="904014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DEM created from the model shown on the previous slide. In the DEM, some features appear that were difficult to see with the </a:t>
            </a:r>
            <a:r>
              <a:rPr lang="en-US" baseline="0" dirty="0" err="1"/>
              <a:t>orthomosaic</a:t>
            </a:r>
            <a:r>
              <a:rPr lang="en-US" baseline="0" dirty="0"/>
              <a:t>. For example, you can see </a:t>
            </a:r>
            <a:r>
              <a:rPr lang="en-US" baseline="0" dirty="0" err="1"/>
              <a:t>mudcracks</a:t>
            </a:r>
            <a:r>
              <a:rPr lang="en-US" baseline="0" dirty="0"/>
              <a:t> [spacebar], as well as footprints in the sand [spacebar] and strandlines (lines created by stranded fish carcasses that show the previous furthest extent of the water). [spacebar].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25</a:t>
            </a:fld>
            <a:endParaRPr lang="en-US"/>
          </a:p>
        </p:txBody>
      </p:sp>
    </p:spTree>
    <p:extLst>
      <p:ext uri="{BB962C8B-B14F-4D97-AF65-F5344CB8AC3E}">
        <p14:creationId xmlns:p14="http://schemas.microsoft.com/office/powerpoint/2010/main" val="1438759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Point cloud can be created from either TLS or SfM</a:t>
            </a:r>
            <a:r>
              <a:rPr lang="en-US" baseline="0" dirty="0"/>
              <a:t>. </a:t>
            </a:r>
          </a:p>
          <a:p>
            <a:r>
              <a:rPr lang="en-US" baseline="0" dirty="0"/>
              <a:t>2) Mesh will then be created using </a:t>
            </a:r>
            <a:r>
              <a:rPr lang="en-US" baseline="0" dirty="0" err="1"/>
              <a:t>SplitFx</a:t>
            </a:r>
            <a:r>
              <a:rPr lang="en-US" baseline="0" dirty="0"/>
              <a:t> software. </a:t>
            </a:r>
          </a:p>
          <a:p>
            <a:r>
              <a:rPr lang="en-US" baseline="0" dirty="0"/>
              <a:t>3) Discontinuities will be identified as smooth surfaces with relatively little angle change over a region. Patches in the mesh are defined using SplitFX.</a:t>
            </a:r>
            <a:endParaRPr lang="en-US" dirty="0"/>
          </a:p>
        </p:txBody>
      </p:sp>
      <p:sp>
        <p:nvSpPr>
          <p:cNvPr id="4" name="Slide Number Placeholder 3"/>
          <p:cNvSpPr>
            <a:spLocks noGrp="1"/>
          </p:cNvSpPr>
          <p:nvPr>
            <p:ph type="sldNum" sz="quarter" idx="10"/>
          </p:nvPr>
        </p:nvSpPr>
        <p:spPr/>
        <p:txBody>
          <a:bodyPr/>
          <a:lstStyle/>
          <a:p>
            <a:fld id="{E80633F1-8941-47BB-B5E7-3B0D9C3FB45E}" type="slidenum">
              <a:rPr lang="en-US" smtClean="0"/>
              <a:t>26</a:t>
            </a:fld>
            <a:endParaRPr lang="en-US"/>
          </a:p>
        </p:txBody>
      </p:sp>
    </p:spTree>
    <p:extLst>
      <p:ext uri="{BB962C8B-B14F-4D97-AF65-F5344CB8AC3E}">
        <p14:creationId xmlns:p14="http://schemas.microsoft.com/office/powerpoint/2010/main" val="1900707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Slope angles are designed based on kinematic analysis of discontinuities plotted on stereonets.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Different types of failures show diagnostic patterns on sterograms.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Right drawings modified from </a:t>
            </a:r>
            <a:r>
              <a:rPr lang="en-US" baseline="0" dirty="0" err="1"/>
              <a:t>Hoek</a:t>
            </a:r>
            <a:r>
              <a:rPr lang="en-US" baseline="0" dirty="0"/>
              <a:t> &amp; Bray 1981 by Ian Lauer (UNAVCO and Idaho State University)</a:t>
            </a:r>
            <a:endParaRPr lang="en-US" dirty="0"/>
          </a:p>
        </p:txBody>
      </p:sp>
      <p:sp>
        <p:nvSpPr>
          <p:cNvPr id="4" name="Slide Number Placeholder 3"/>
          <p:cNvSpPr>
            <a:spLocks noGrp="1"/>
          </p:cNvSpPr>
          <p:nvPr>
            <p:ph type="sldNum" sz="quarter" idx="10"/>
          </p:nvPr>
        </p:nvSpPr>
        <p:spPr/>
        <p:txBody>
          <a:bodyPr/>
          <a:lstStyle/>
          <a:p>
            <a:fld id="{C9790B99-60E8-4238-8B46-A2A887EA8A9C}" type="slidenum">
              <a:rPr lang="en-US" smtClean="0"/>
              <a:t>27</a:t>
            </a:fld>
            <a:endParaRPr lang="en-US"/>
          </a:p>
        </p:txBody>
      </p:sp>
    </p:spTree>
    <p:extLst>
      <p:ext uri="{BB962C8B-B14F-4D97-AF65-F5344CB8AC3E}">
        <p14:creationId xmlns:p14="http://schemas.microsoft.com/office/powerpoint/2010/main" val="2228020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application of </a:t>
            </a:r>
            <a:r>
              <a:rPr lang="en-US" baseline="0" dirty="0" err="1"/>
              <a:t>SfM</a:t>
            </a:r>
            <a:r>
              <a:rPr lang="en-US" baseline="0" dirty="0"/>
              <a:t> is archaeology. This example is from the British Museum’s Egypt department. They primarily use kite-based photogrammetry. The setup is shown in the left photo and a photograph from the camera attached to the kite on the right. </a:t>
            </a:r>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28</a:t>
            </a:fld>
            <a:endParaRPr lang="en-US"/>
          </a:p>
        </p:txBody>
      </p:sp>
    </p:spTree>
    <p:extLst>
      <p:ext uri="{BB962C8B-B14F-4D97-AF65-F5344CB8AC3E}">
        <p14:creationId xmlns:p14="http://schemas.microsoft.com/office/powerpoint/2010/main" val="1366529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portion of</a:t>
            </a:r>
            <a:r>
              <a:rPr lang="en-US" baseline="0" dirty="0"/>
              <a:t> a model created from the </a:t>
            </a:r>
            <a:r>
              <a:rPr lang="en-US" baseline="0"/>
              <a:t>kite photography.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29</a:t>
            </a:fld>
            <a:endParaRPr lang="en-US"/>
          </a:p>
        </p:txBody>
      </p:sp>
    </p:spTree>
    <p:extLst>
      <p:ext uri="{BB962C8B-B14F-4D97-AF65-F5344CB8AC3E}">
        <p14:creationId xmlns:p14="http://schemas.microsoft.com/office/powerpoint/2010/main" val="1136991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a:t>
            </a:r>
            <a:r>
              <a:rPr lang="en-US" baseline="0" dirty="0"/>
              <a:t> red box shows the same feature in multiple photographs. The SIFT algorithm recognizes these as the same feature.</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31</a:t>
            </a:fld>
            <a:endParaRPr lang="en-US"/>
          </a:p>
        </p:txBody>
      </p:sp>
    </p:spTree>
    <p:extLst>
      <p:ext uri="{BB962C8B-B14F-4D97-AF65-F5344CB8AC3E}">
        <p14:creationId xmlns:p14="http://schemas.microsoft.com/office/powerpoint/2010/main" val="3455928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a:t>
            </a:r>
            <a:r>
              <a:rPr lang="en-US" baseline="0" dirty="0"/>
              <a:t>-from-Motion is not the only way to create a georeferenced point cloud like the one on the previous slide. The other option is using something called </a:t>
            </a:r>
            <a:r>
              <a:rPr lang="en-US" baseline="0" dirty="0" err="1"/>
              <a:t>LiDAR</a:t>
            </a:r>
            <a:r>
              <a:rPr lang="en-US" baseline="0" dirty="0"/>
              <a:t>. </a:t>
            </a:r>
            <a:r>
              <a:rPr lang="en-US" baseline="0" dirty="0" err="1"/>
              <a:t>LiDAR</a:t>
            </a:r>
            <a:r>
              <a:rPr lang="en-US" baseline="0" dirty="0"/>
              <a:t> laser scans an area of interest to create a 3D point cloud. Two example platforms for </a:t>
            </a:r>
            <a:r>
              <a:rPr lang="en-US" baseline="0" dirty="0" err="1"/>
              <a:t>LiDAR</a:t>
            </a:r>
            <a:r>
              <a:rPr lang="en-US" baseline="0" dirty="0"/>
              <a:t> are shown. You can fly a plane over an area at an altitude of roughly 1 km to get a point cloud or have a scanner on a tripod as shown in B. </a:t>
            </a:r>
            <a:r>
              <a:rPr lang="en-US" baseline="0" dirty="0" err="1"/>
              <a:t>LiDAR</a:t>
            </a:r>
            <a:r>
              <a:rPr lang="en-US" baseline="0" dirty="0"/>
              <a:t> can be used with many other platforms not seen here. Typically, </a:t>
            </a:r>
            <a:r>
              <a:rPr lang="en-US" baseline="0" dirty="0" err="1"/>
              <a:t>LiDAR</a:t>
            </a:r>
            <a:r>
              <a:rPr lang="en-US" baseline="0" dirty="0"/>
              <a:t> is how scientists are able to collect 3D point clouds for research. We will see some direct comparisons between </a:t>
            </a:r>
            <a:r>
              <a:rPr lang="en-US" baseline="0" dirty="0" err="1"/>
              <a:t>LiDAR</a:t>
            </a:r>
            <a:r>
              <a:rPr lang="en-US" baseline="0" dirty="0"/>
              <a:t> and </a:t>
            </a:r>
            <a:r>
              <a:rPr lang="en-US" baseline="0" dirty="0" err="1"/>
              <a:t>SfM</a:t>
            </a:r>
            <a:r>
              <a:rPr lang="en-US" baseline="0" dirty="0"/>
              <a:t> in later slides. (Kendra Johnson, Geosphere 2014) </a:t>
            </a:r>
          </a:p>
          <a:p>
            <a:endParaRPr lang="en-US" baseline="0" dirty="0"/>
          </a:p>
          <a:p>
            <a:r>
              <a:rPr lang="en-US" baseline="0" dirty="0"/>
              <a:t>Note: GSA Publications allow the reproduction of a single figure or table under without permissions. </a:t>
            </a:r>
            <a:r>
              <a:rPr lang="en-US" sz="1200" u="sng" kern="1200" dirty="0">
                <a:solidFill>
                  <a:schemeClr val="tx1"/>
                </a:solidFill>
                <a:effectLst/>
                <a:latin typeface="+mn-lt"/>
                <a:ea typeface="+mn-ea"/>
                <a:cs typeface="+mn-cs"/>
                <a:hlinkClick r:id="rId3"/>
              </a:rPr>
              <a:t>http://www.geosociety.org/pubs/copyrt.htm</a:t>
            </a:r>
            <a:r>
              <a:rPr lang="en-US" sz="1200" kern="1200" dirty="0">
                <a:solidFill>
                  <a:schemeClr val="tx1"/>
                </a:solidFill>
                <a:effectLst/>
                <a:latin typeface="+mn-lt"/>
                <a:ea typeface="+mn-ea"/>
                <a:cs typeface="+mn-cs"/>
              </a:rPr>
              <a:t> </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4</a:t>
            </a:fld>
            <a:endParaRPr lang="en-US"/>
          </a:p>
        </p:txBody>
      </p:sp>
    </p:spTree>
    <p:extLst>
      <p:ext uri="{BB962C8B-B14F-4D97-AF65-F5344CB8AC3E}">
        <p14:creationId xmlns:p14="http://schemas.microsoft.com/office/powerpoint/2010/main" val="2652888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a:t>
            </a:r>
            <a:r>
              <a:rPr lang="en-US" baseline="0" dirty="0"/>
              <a:t> the slide.]</a:t>
            </a:r>
            <a:endParaRPr lang="en-US" dirty="0"/>
          </a:p>
          <a:p>
            <a:endParaRPr lang="en-US" dirty="0"/>
          </a:p>
          <a:p>
            <a:r>
              <a:rPr lang="en-US" sz="1200" b="0" i="0" u="none" strike="noStrike" kern="1200" baseline="0" dirty="0">
                <a:solidFill>
                  <a:schemeClr val="tx1"/>
                </a:solidFill>
                <a:latin typeface="+mn-lt"/>
                <a:ea typeface="+mn-ea"/>
                <a:cs typeface="+mn-cs"/>
              </a:rPr>
              <a:t>A primary pioneer for the SfM method </a:t>
            </a:r>
            <a:r>
              <a:rPr lang="en-US" sz="1200" b="0" i="0" u="none" strike="noStrike" kern="1200" baseline="0">
                <a:solidFill>
                  <a:schemeClr val="tx1"/>
                </a:solidFill>
                <a:latin typeface="+mn-lt"/>
                <a:ea typeface="+mn-ea"/>
                <a:cs typeface="+mn-cs"/>
              </a:rPr>
              <a:t>is: Lowe</a:t>
            </a:r>
            <a:r>
              <a:rPr lang="en-US" sz="1200" b="0" i="0" u="none" strike="noStrike" kern="1200" baseline="0" dirty="0">
                <a:solidFill>
                  <a:schemeClr val="tx1"/>
                </a:solidFill>
                <a:latin typeface="+mn-lt"/>
                <a:ea typeface="+mn-ea"/>
                <a:cs typeface="+mn-cs"/>
              </a:rPr>
              <a:t>, D.G., 1999. Object Recognition from Local Scale-invariant Features. International</a:t>
            </a:r>
          </a:p>
          <a:p>
            <a:r>
              <a:rPr lang="en-US" sz="1200" b="0" i="0" u="none" strike="noStrike" kern="1200" baseline="0" dirty="0">
                <a:solidFill>
                  <a:schemeClr val="tx1"/>
                </a:solidFill>
                <a:latin typeface="+mn-lt"/>
                <a:ea typeface="+mn-ea"/>
                <a:cs typeface="+mn-cs"/>
              </a:rPr>
              <a:t>Conference on Computer Vision, Corfu, Greece, pp. 1150</a:t>
            </a:r>
            <a:r>
              <a:rPr lang="en-US" sz="1200" b="1"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1157.</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32</a:t>
            </a:fld>
            <a:endParaRPr lang="en-US"/>
          </a:p>
        </p:txBody>
      </p:sp>
    </p:spTree>
    <p:extLst>
      <p:ext uri="{BB962C8B-B14F-4D97-AF65-F5344CB8AC3E}">
        <p14:creationId xmlns:p14="http://schemas.microsoft.com/office/powerpoint/2010/main" val="1105470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photographs, after a quality check,</a:t>
            </a:r>
            <a:r>
              <a:rPr lang="en-US" baseline="0" dirty="0"/>
              <a:t> will be aligned. This means the matching features are found, generating a sparse point cloud and the camera locations. The next step is to generate the high density point cloud. This is one of the products you may end up using; millions of points will be in the point cloud, creating a very realistic model of the feature. This point cloud can be used to calculate a mesh. The “mesh” uses the points to create a surface composed of thousands of triangles. This mesh can be draped with the texture atlas, like draping a photograph. </a:t>
            </a:r>
          </a:p>
          <a:p>
            <a:r>
              <a:rPr lang="en-US" baseline="0"/>
              <a:t>Image: UNAVCO</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33</a:t>
            </a:fld>
            <a:endParaRPr lang="en-US"/>
          </a:p>
        </p:txBody>
      </p:sp>
    </p:spTree>
    <p:extLst>
      <p:ext uri="{BB962C8B-B14F-4D97-AF65-F5344CB8AC3E}">
        <p14:creationId xmlns:p14="http://schemas.microsoft.com/office/powerpoint/2010/main" val="2848801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first step in actually creating the product</a:t>
            </a:r>
            <a:r>
              <a:rPr lang="en-US" baseline="0" dirty="0"/>
              <a:t> we saw on the previous slide is to find the same feature in multiple photographs. You can see [spacebar] the red and purple lines tracing the line of sight from the two camera locations to two different features on the ground. This is done using an algorithm called SIFT: Scale-Invariant Feature Transform. </a:t>
            </a:r>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34</a:t>
            </a:fld>
            <a:endParaRPr lang="en-US"/>
          </a:p>
        </p:txBody>
      </p:sp>
    </p:spTree>
    <p:extLst>
      <p:ext uri="{BB962C8B-B14F-4D97-AF65-F5344CB8AC3E}">
        <p14:creationId xmlns:p14="http://schemas.microsoft.com/office/powerpoint/2010/main" val="3728521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cs typeface="Arial" panose="020B0604020202020204" pitchFamily="34" charset="0"/>
              </a:rPr>
              <a:t>When we have the matching locations of multiple points on two or more photos, there is usually just one mathematical solution for where the photos were taken. [spacebar]</a:t>
            </a:r>
            <a:r>
              <a:rPr lang="en-US" sz="1200" baseline="0" dirty="0">
                <a:cs typeface="Arial" panose="020B0604020202020204" pitchFamily="34" charset="0"/>
              </a:rPr>
              <a:t> This step, bundle adjustment, results in the locations of the cameras and a sparse point cloud—like the one we saw on the earlier slide, but with significantly fewer points. </a:t>
            </a:r>
            <a:endParaRPr lang="en-US" sz="1200"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35</a:t>
            </a:fld>
            <a:endParaRPr lang="en-US"/>
          </a:p>
        </p:txBody>
      </p:sp>
    </p:spTree>
    <p:extLst>
      <p:ext uri="{BB962C8B-B14F-4D97-AF65-F5344CB8AC3E}">
        <p14:creationId xmlns:p14="http://schemas.microsoft.com/office/powerpoint/2010/main" val="2852976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Multi-view stereo</a:t>
            </a:r>
            <a:r>
              <a:rPr lang="en-US" baseline="0" dirty="0"/>
              <a:t> is a process that results in the creation of a dense point cloud, like the example on the earlier slide. The MVS algorithm takes the sparse point cloud and camera locations to populate the model with more points. The resultant point cloud may have millions of points.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36</a:t>
            </a:fld>
            <a:endParaRPr lang="en-US"/>
          </a:p>
        </p:txBody>
      </p:sp>
    </p:spTree>
    <p:extLst>
      <p:ext uri="{BB962C8B-B14F-4D97-AF65-F5344CB8AC3E}">
        <p14:creationId xmlns:p14="http://schemas.microsoft.com/office/powerpoint/2010/main" val="1713141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a:cs typeface="Arial" panose="020B0604020202020204" pitchFamily="34" charset="0"/>
              </a:rPr>
              <a:t>Georectification</a:t>
            </a:r>
            <a:r>
              <a:rPr lang="en-US" sz="1200" b="1" dirty="0">
                <a:cs typeface="Arial" panose="020B0604020202020204" pitchFamily="34" charset="0"/>
              </a:rPr>
              <a:t> </a:t>
            </a:r>
            <a:r>
              <a:rPr lang="en-US" sz="1200" dirty="0">
                <a:cs typeface="Arial" panose="020B0604020202020204" pitchFamily="34" charset="0"/>
              </a:rPr>
              <a:t>means converting the point cloud from an internal, arbitrary coordinate system into a geographical coordinate system. This step is essential; we want to be able to link the model to where it actually is</a:t>
            </a:r>
            <a:r>
              <a:rPr lang="en-US" sz="1200" baseline="0" dirty="0">
                <a:cs typeface="Arial" panose="020B0604020202020204" pitchFamily="34" charset="0"/>
              </a:rPr>
              <a:t> in space. This results in the ability to measure features in the model, because it will be correctly scaled. [spacebar]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37</a:t>
            </a:fld>
            <a:endParaRPr lang="en-US"/>
          </a:p>
        </p:txBody>
      </p:sp>
    </p:spTree>
    <p:extLst>
      <p:ext uri="{BB962C8B-B14F-4D97-AF65-F5344CB8AC3E}">
        <p14:creationId xmlns:p14="http://schemas.microsoft.com/office/powerpoint/2010/main" val="15562331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process of </a:t>
            </a:r>
            <a:r>
              <a:rPr lang="en-US" baseline="0" dirty="0" err="1"/>
              <a:t>georectification</a:t>
            </a:r>
            <a:r>
              <a:rPr lang="en-US" baseline="0" dirty="0"/>
              <a:t> can be achieved in two ways: directly or indirectly. Generally, the indirect process is what scientists use. This way, the model is not only correctly scaled but also correctly located geographically. The number of ground control points varies project to project; however, a minimum of three is needed. It is recommended to use more than 10 per project. Find points that are clearly recognizable or use targets (usually the recommended option).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38</a:t>
            </a:fld>
            <a:endParaRPr lang="en-US"/>
          </a:p>
        </p:txBody>
      </p:sp>
    </p:spTree>
    <p:extLst>
      <p:ext uri="{BB962C8B-B14F-4D97-AF65-F5344CB8AC3E}">
        <p14:creationId xmlns:p14="http://schemas.microsoft.com/office/powerpoint/2010/main" val="11367090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a:t>
            </a:r>
            <a:r>
              <a:rPr lang="en-US" baseline="0" dirty="0"/>
              <a:t> </a:t>
            </a:r>
            <a:r>
              <a:rPr lang="en-US" dirty="0"/>
              <a:t>step</a:t>
            </a:r>
            <a:r>
              <a:rPr lang="en-US" baseline="0" dirty="0"/>
              <a:t> in the production of an </a:t>
            </a:r>
            <a:r>
              <a:rPr lang="en-US" baseline="0" dirty="0" err="1"/>
              <a:t>SfM</a:t>
            </a:r>
            <a:r>
              <a:rPr lang="en-US" baseline="0" dirty="0"/>
              <a:t> model is to create the final products. Generally, people use the topography (digital surface model) or the imagery (</a:t>
            </a:r>
            <a:r>
              <a:rPr lang="en-US" baseline="0" dirty="0" err="1"/>
              <a:t>orthomosaic</a:t>
            </a:r>
            <a:r>
              <a:rPr lang="en-US" baseline="0" dirty="0"/>
              <a:t>). The next slides show some examples.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39</a:t>
            </a:fld>
            <a:endParaRPr lang="en-US"/>
          </a:p>
        </p:txBody>
      </p:sp>
    </p:spTree>
    <p:extLst>
      <p:ext uri="{BB962C8B-B14F-4D97-AF65-F5344CB8AC3E}">
        <p14:creationId xmlns:p14="http://schemas.microsoft.com/office/powerpoint/2010/main" val="1434168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photo density map shows the amount of overlap between the photos in a dataset. Each dot is a camera location. You can see the photos are the most dense around areas with lots of camera locations like the center, but that in this model every spot was seen by at least two photographs.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40</a:t>
            </a:fld>
            <a:endParaRPr lang="en-US"/>
          </a:p>
        </p:txBody>
      </p:sp>
    </p:spTree>
    <p:extLst>
      <p:ext uri="{BB962C8B-B14F-4D97-AF65-F5344CB8AC3E}">
        <p14:creationId xmlns:p14="http://schemas.microsoft.com/office/powerpoint/2010/main" val="2236037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platforms exist to assist in capturing </a:t>
            </a:r>
            <a:r>
              <a:rPr lang="en-US" baseline="0" dirty="0" err="1"/>
              <a:t>SfM</a:t>
            </a:r>
            <a:r>
              <a:rPr lang="en-US" baseline="0" dirty="0"/>
              <a:t> data.  The figure above shows a range of platforms, from UAV on the far left, handheld mid-left to pole photography on the mid-right and a balloon on the far right. The squares with a black pattern are targets, places to survey in, so the model can be linked to geographic coordinates. A handheld platform is best for doing detail work and some outcrop scale work, but has limited applications and is not ideal for areas larger than 100–200 square meters. The slides following will go into the details of the other platforms.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41</a:t>
            </a:fld>
            <a:endParaRPr lang="en-US"/>
          </a:p>
        </p:txBody>
      </p:sp>
    </p:spTree>
    <p:extLst>
      <p:ext uri="{BB962C8B-B14F-4D97-AF65-F5344CB8AC3E}">
        <p14:creationId xmlns:p14="http://schemas.microsoft.com/office/powerpoint/2010/main" val="3531543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platforms exist to assist in capturing </a:t>
            </a:r>
            <a:r>
              <a:rPr lang="en-US" baseline="0" dirty="0" err="1"/>
              <a:t>SfM</a:t>
            </a:r>
            <a:r>
              <a:rPr lang="en-US" baseline="0" dirty="0"/>
              <a:t> data.  The figure above shows a range of platforms, from UAV on the far left, handheld mid-left to pole photography on the mid-right and a balloon on the far right. The squares with a black pattern are targets, places to survey in, so the model can be linked to geographic coordinates. A handheld platform is best for doing detail work and some outcrop scale work, but has limited applications and is not ideal for areas larger than 100–200 square meters. The slides following will go into the details of the other platforms.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5</a:t>
            </a:fld>
            <a:endParaRPr lang="en-US"/>
          </a:p>
        </p:txBody>
      </p:sp>
    </p:spTree>
    <p:extLst>
      <p:ext uri="{BB962C8B-B14F-4D97-AF65-F5344CB8AC3E}">
        <p14:creationId xmlns:p14="http://schemas.microsoft.com/office/powerpoint/2010/main" val="2283057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it does not work for large aerial areas, just simply taking pictures with a handheld camera can work great for small-scale fairly-vertical outcrops. Sometimes handheld combined with a pole can be a good combination.</a:t>
            </a:r>
          </a:p>
        </p:txBody>
      </p:sp>
      <p:sp>
        <p:nvSpPr>
          <p:cNvPr id="4" name="Slide Number Placeholder 3"/>
          <p:cNvSpPr>
            <a:spLocks noGrp="1"/>
          </p:cNvSpPr>
          <p:nvPr>
            <p:ph type="sldNum" sz="quarter" idx="5"/>
          </p:nvPr>
        </p:nvSpPr>
        <p:spPr/>
        <p:txBody>
          <a:bodyPr/>
          <a:lstStyle/>
          <a:p>
            <a:fld id="{9EA410AA-D727-41FC-A27F-8D94EB963931}" type="slidenum">
              <a:rPr lang="en-US" smtClean="0"/>
              <a:t>42</a:t>
            </a:fld>
            <a:endParaRPr lang="en-US"/>
          </a:p>
        </p:txBody>
      </p:sp>
    </p:spTree>
    <p:extLst>
      <p:ext uri="{BB962C8B-B14F-4D97-AF65-F5344CB8AC3E}">
        <p14:creationId xmlns:p14="http://schemas.microsoft.com/office/powerpoint/2010/main" val="1469568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form of ground-based </a:t>
            </a:r>
            <a:r>
              <a:rPr lang="en-US" baseline="0" dirty="0" err="1"/>
              <a:t>SfM</a:t>
            </a:r>
            <a:r>
              <a:rPr lang="en-US" baseline="0" dirty="0"/>
              <a:t> is pole photography. In the photo shown, the pole is used to take photographs of the horizontal outcrop. For scale, the man holding the pole is 1.85 m tall. Poles are useful because they are inexpensive, good for photographing outcrops, easy to use, and lightweight. They can be quite high—although poles higher than around 20 feet generally need a tripod for stability. However, poles are inefficient in comparison to using an aerial system and require a mount for the camera, as most poles are intended for other applications.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43</a:t>
            </a:fld>
            <a:endParaRPr lang="en-US"/>
          </a:p>
        </p:txBody>
      </p:sp>
    </p:spTree>
    <p:extLst>
      <p:ext uri="{BB962C8B-B14F-4D97-AF65-F5344CB8AC3E}">
        <p14:creationId xmlns:p14="http://schemas.microsoft.com/office/powerpoint/2010/main" val="4059587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Kites</a:t>
            </a:r>
            <a:r>
              <a:rPr lang="en-US" baseline="0" dirty="0"/>
              <a:t> are used frequently as a platform. This example is from Amara West, an archaeological site. Kites are inexpensive, but reliant on wind. Kites also require a </a:t>
            </a:r>
            <a:r>
              <a:rPr lang="en-US" baseline="0" dirty="0" err="1"/>
              <a:t>picavet</a:t>
            </a:r>
            <a:r>
              <a:rPr lang="en-US" baseline="0" dirty="0"/>
              <a:t> (shown in the left photo). Kites allow photographs from a useful height for photographing topography, require no helium (unlike balloons), and have no legal complications (</a:t>
            </a:r>
            <a:r>
              <a:rPr lang="en-US" baseline="0"/>
              <a:t>unlike UASs</a:t>
            </a:r>
            <a:r>
              <a:rPr lang="en-US" baseline="0" dirty="0"/>
              <a:t>) because they use a tether.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44</a:t>
            </a:fld>
            <a:endParaRPr lang="en-US"/>
          </a:p>
        </p:txBody>
      </p:sp>
    </p:spTree>
    <p:extLst>
      <p:ext uri="{BB962C8B-B14F-4D97-AF65-F5344CB8AC3E}">
        <p14:creationId xmlns:p14="http://schemas.microsoft.com/office/powerpoint/2010/main" val="4072639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just an example of one type of balloon. This one is called a </a:t>
            </a:r>
            <a:r>
              <a:rPr lang="en-US" baseline="0" dirty="0" err="1"/>
              <a:t>heli</a:t>
            </a:r>
            <a:r>
              <a:rPr lang="en-US" baseline="0" dirty="0"/>
              <a:t> kite because it has a kite-like tail but is filled with helium. The </a:t>
            </a:r>
            <a:r>
              <a:rPr lang="en-US" baseline="0" dirty="0" err="1"/>
              <a:t>heli</a:t>
            </a:r>
            <a:r>
              <a:rPr lang="en-US" baseline="0" dirty="0"/>
              <a:t> kite carries small cameras only (other balloons may carry larger cameras). Balloons and kites having similar advantages/disadvantages, as well as similar applications. The main difference is balloons have no weather requirements, but do need helium (~$180 per canister). Figure Kate Shervais, photographs taken by UNAVCO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45</a:t>
            </a:fld>
            <a:endParaRPr lang="en-US"/>
          </a:p>
        </p:txBody>
      </p:sp>
    </p:spTree>
    <p:extLst>
      <p:ext uri="{BB962C8B-B14F-4D97-AF65-F5344CB8AC3E}">
        <p14:creationId xmlns:p14="http://schemas.microsoft.com/office/powerpoint/2010/main" val="26353114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UAVs</a:t>
            </a:r>
            <a:r>
              <a:rPr lang="en-US" baseline="0" dirty="0"/>
              <a:t> are the final category of SfM platform. This had become much more common since about 2017 when FAA rules changed to give clearer guidance on UAV </a:t>
            </a:r>
            <a:r>
              <a:rPr lang="en-US" baseline="0" dirty="0" err="1"/>
              <a:t>useThe</a:t>
            </a:r>
            <a:r>
              <a:rPr lang="en-US" baseline="0" dirty="0"/>
              <a:t> cost is highly variable depending on type—one can spend thousands of dollars. The UAV shown in this photograph was around 1000 dollars. The height, camera position, and </a:t>
            </a:r>
            <a:r>
              <a:rPr lang="en-US" baseline="0" dirty="0" err="1"/>
              <a:t>flightlines</a:t>
            </a:r>
            <a:r>
              <a:rPr lang="en-US" baseline="0" dirty="0"/>
              <a:t> are easily controlled using an UAV. However, they require a skilled operator, batteries may limit the survey time (to ten minutes or less), and may require a lighter camera than a balloon. The legal landscape is also quite complex and frequently changing, so consult legal counsel before using.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46</a:t>
            </a:fld>
            <a:endParaRPr lang="en-US"/>
          </a:p>
        </p:txBody>
      </p:sp>
    </p:spTree>
    <p:extLst>
      <p:ext uri="{BB962C8B-B14F-4D97-AF65-F5344CB8AC3E}">
        <p14:creationId xmlns:p14="http://schemas.microsoft.com/office/powerpoint/2010/main" val="26395815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video shows the view of a UAV during flight in the </a:t>
            </a:r>
            <a:r>
              <a:rPr lang="en-US" baseline="0" dirty="0" err="1"/>
              <a:t>Pofadder</a:t>
            </a:r>
            <a:r>
              <a:rPr lang="en-US" baseline="0" dirty="0"/>
              <a:t> shear zone between South Africa and Namibia. At the end of the video, you can see the operator on the left side of the frame wearing a baseball cap. This flight was one of many used to create a model of the outcrop. </a:t>
            </a:r>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47</a:t>
            </a:fld>
            <a:endParaRPr lang="en-US"/>
          </a:p>
        </p:txBody>
      </p:sp>
    </p:spTree>
    <p:extLst>
      <p:ext uri="{BB962C8B-B14F-4D97-AF65-F5344CB8AC3E}">
        <p14:creationId xmlns:p14="http://schemas.microsoft.com/office/powerpoint/2010/main" val="26972094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blue rectangles show the camera locations for the photos used for the model. The photos line up and show the flight paths taken [spacebar]. </a:t>
            </a:r>
            <a:r>
              <a:rPr lang="en-US" dirty="0"/>
              <a:t>As</a:t>
            </a:r>
            <a:r>
              <a:rPr lang="en-US" baseline="0" dirty="0"/>
              <a:t> you can see, many flight paths were combined to create the model of the shear zone, not just the one shown in the video.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48</a:t>
            </a:fld>
            <a:endParaRPr lang="en-US"/>
          </a:p>
        </p:txBody>
      </p:sp>
    </p:spTree>
    <p:extLst>
      <p:ext uri="{BB962C8B-B14F-4D97-AF65-F5344CB8AC3E}">
        <p14:creationId xmlns:p14="http://schemas.microsoft.com/office/powerpoint/2010/main" val="39338355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example of a ground-based</a:t>
            </a:r>
            <a:r>
              <a:rPr lang="en-US" baseline="0" dirty="0"/>
              <a:t> </a:t>
            </a:r>
            <a:r>
              <a:rPr lang="en-US" baseline="0" dirty="0" err="1"/>
              <a:t>SfM</a:t>
            </a:r>
            <a:r>
              <a:rPr lang="en-US" baseline="0" dirty="0"/>
              <a:t> model is this basalt sample. Photographs were taken at each of the blue rectangles (indicating the calculated camera location).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49</a:t>
            </a:fld>
            <a:endParaRPr lang="en-US"/>
          </a:p>
        </p:txBody>
      </p:sp>
    </p:spTree>
    <p:extLst>
      <p:ext uri="{BB962C8B-B14F-4D97-AF65-F5344CB8AC3E}">
        <p14:creationId xmlns:p14="http://schemas.microsoft.com/office/powerpoint/2010/main" val="36329607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camera locations are removed,</a:t>
            </a:r>
            <a:r>
              <a:rPr lang="en-US" baseline="0" dirty="0"/>
              <a:t>  you can see the sample a bit better. The black patterns on the cloth underneath the sample are used to scale the image. This model is used for students; they can look at hand samples in a digital form in addition to the hand sample in the classroom.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50</a:t>
            </a:fld>
            <a:endParaRPr lang="en-US"/>
          </a:p>
        </p:txBody>
      </p:sp>
    </p:spTree>
    <p:extLst>
      <p:ext uri="{BB962C8B-B14F-4D97-AF65-F5344CB8AC3E}">
        <p14:creationId xmlns:p14="http://schemas.microsoft.com/office/powerpoint/2010/main" val="14960014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review,</a:t>
            </a:r>
            <a:r>
              <a:rPr lang="en-US" baseline="0" dirty="0"/>
              <a:t> Structure-from-Motion works by finding matching features in multiple photographs and then using the relative size and orientation of the matching features to construct the geometry of a scene. In this presentation, we will walk through the process of designing and conducting a survey as well as the steps in a SfM program to create a model. </a:t>
            </a:r>
          </a:p>
          <a:p>
            <a:r>
              <a:rPr lang="en-US" baseline="0" dirty="0"/>
              <a:t>Image: </a:t>
            </a:r>
            <a:r>
              <a:rPr lang="en-US" baseline="0"/>
              <a:t>Kate Shervais </a:t>
            </a:r>
            <a:r>
              <a:rPr lang="en-US" sz="1200" kern="1200">
                <a:solidFill>
                  <a:schemeClr val="tx1"/>
                </a:solidFill>
                <a:effectLst/>
                <a:latin typeface="+mn-lt"/>
                <a:ea typeface="+mn-ea"/>
                <a:cs typeface="+mn-cs"/>
              </a:rPr>
              <a:t>(Figure modified from Chris Sweeney, UCSB)</a:t>
            </a:r>
            <a:r>
              <a:rPr lang="en-US">
                <a:effectLst/>
              </a:rPr>
              <a:t>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52</a:t>
            </a:fld>
            <a:endParaRPr lang="en-US"/>
          </a:p>
        </p:txBody>
      </p:sp>
    </p:spTree>
    <p:extLst>
      <p:ext uri="{BB962C8B-B14F-4D97-AF65-F5344CB8AC3E}">
        <p14:creationId xmlns:p14="http://schemas.microsoft.com/office/powerpoint/2010/main" val="3005438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be fun to stop at this point and ask the students to give ideas on what applications they imagine high </a:t>
            </a:r>
            <a:r>
              <a:rPr lang="en-US" dirty="0" err="1"/>
              <a:t>rez</a:t>
            </a:r>
            <a:r>
              <a:rPr lang="en-US" dirty="0"/>
              <a:t> 3D models/topography.</a:t>
            </a:r>
          </a:p>
        </p:txBody>
      </p:sp>
      <p:sp>
        <p:nvSpPr>
          <p:cNvPr id="4" name="Slide Number Placeholder 3"/>
          <p:cNvSpPr>
            <a:spLocks noGrp="1"/>
          </p:cNvSpPr>
          <p:nvPr>
            <p:ph type="sldNum" sz="quarter" idx="5"/>
          </p:nvPr>
        </p:nvSpPr>
        <p:spPr/>
        <p:txBody>
          <a:bodyPr/>
          <a:lstStyle/>
          <a:p>
            <a:fld id="{9EA410AA-D727-41FC-A27F-8D94EB963931}" type="slidenum">
              <a:rPr lang="en-US" smtClean="0"/>
              <a:t>6</a:t>
            </a:fld>
            <a:endParaRPr lang="en-US"/>
          </a:p>
        </p:txBody>
      </p:sp>
    </p:spTree>
    <p:extLst>
      <p:ext uri="{BB962C8B-B14F-4D97-AF65-F5344CB8AC3E}">
        <p14:creationId xmlns:p14="http://schemas.microsoft.com/office/powerpoint/2010/main" val="14471808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r>
              <a:rPr lang="en-US" baseline="0" dirty="0"/>
              <a:t> beginning your survey, you need to consider a variety of factors that influence the data you collect. We will cover each of the factors listed above so you can keep these in mind as you design your own survey with the class today. These are also covered in the field manual in case you need a reminder in the future.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53</a:t>
            </a:fld>
            <a:endParaRPr lang="en-US"/>
          </a:p>
        </p:txBody>
      </p:sp>
    </p:spTree>
    <p:extLst>
      <p:ext uri="{BB962C8B-B14F-4D97-AF65-F5344CB8AC3E}">
        <p14:creationId xmlns:p14="http://schemas.microsoft.com/office/powerpoint/2010/main" val="10248952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Camera focal length</a:t>
            </a:r>
          </a:p>
          <a:p>
            <a:r>
              <a:rPr lang="en-US" dirty="0"/>
              <a:t>Camera sensor size</a:t>
            </a:r>
          </a:p>
          <a:p>
            <a:r>
              <a:rPr lang="en-US" dirty="0"/>
              <a:t>Aspect ratio of photograph </a:t>
            </a:r>
          </a:p>
          <a:p>
            <a:r>
              <a:rPr lang="en-US" dirty="0"/>
              <a:t>Effective megapixels of camera</a:t>
            </a:r>
          </a:p>
          <a:p>
            <a:r>
              <a:rPr lang="en-US" dirty="0"/>
              <a:t>Distance between camera and feature </a:t>
            </a:r>
          </a:p>
          <a:p>
            <a:r>
              <a:rPr lang="en-US" dirty="0"/>
              <a:t>Scale of feature </a:t>
            </a:r>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54</a:t>
            </a:fld>
            <a:endParaRPr lang="en-US"/>
          </a:p>
        </p:txBody>
      </p:sp>
    </p:spTree>
    <p:extLst>
      <p:ext uri="{BB962C8B-B14F-4D97-AF65-F5344CB8AC3E}">
        <p14:creationId xmlns:p14="http://schemas.microsoft.com/office/powerpoint/2010/main" val="4718902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also</a:t>
            </a:r>
            <a:r>
              <a:rPr lang="en-US" baseline="0" dirty="0"/>
              <a:t> need to overlap. The amount of overlap depends on the specific software program, but approximately 60–80% overlap is needed. The other factor shown here is distance from the feature of interest; a range of photos both close and far away will add detail to the model without a large increase in processing power.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Kate Shervais</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55</a:t>
            </a:fld>
            <a:endParaRPr lang="en-US"/>
          </a:p>
        </p:txBody>
      </p:sp>
    </p:spTree>
    <p:extLst>
      <p:ext uri="{BB962C8B-B14F-4D97-AF65-F5344CB8AC3E}">
        <p14:creationId xmlns:p14="http://schemas.microsoft.com/office/powerpoint/2010/main" val="2408603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a:t>
            </a:r>
            <a:r>
              <a:rPr lang="en-US" baseline="0" dirty="0"/>
              <a:t> ways to orient the photographs: nadir, or exactly orthogonal to the feature of interest in a plane; divergent, or with a rotating camera based in one location; and convergent, or converging on the scene. The nadir and divergent methods may actually create a model with some distortions.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Kate Shervais</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56</a:t>
            </a:fld>
            <a:endParaRPr lang="en-US"/>
          </a:p>
        </p:txBody>
      </p:sp>
    </p:spTree>
    <p:extLst>
      <p:ext uri="{BB962C8B-B14F-4D97-AF65-F5344CB8AC3E}">
        <p14:creationId xmlns:p14="http://schemas.microsoft.com/office/powerpoint/2010/main" val="21134895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went over</a:t>
            </a:r>
            <a:r>
              <a:rPr lang="en-US" baseline="0" dirty="0"/>
              <a:t> the details of the various </a:t>
            </a:r>
            <a:r>
              <a:rPr lang="en-US" baseline="0" dirty="0" err="1"/>
              <a:t>SfM</a:t>
            </a:r>
            <a:r>
              <a:rPr lang="en-US" baseline="0" dirty="0"/>
              <a:t> platforms in the previous presentation. However, the platform is an essential thing to consider for survey design as it controls the duration of the survey as well as the path needed to collect photos. A few questions to consider are here (next slide)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Kate Shervais</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57</a:t>
            </a:fld>
            <a:endParaRPr lang="en-US"/>
          </a:p>
        </p:txBody>
      </p:sp>
    </p:spTree>
    <p:extLst>
      <p:ext uri="{BB962C8B-B14F-4D97-AF65-F5344CB8AC3E}">
        <p14:creationId xmlns:p14="http://schemas.microsoft.com/office/powerpoint/2010/main" val="1832436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How large is the area of interest? </a:t>
            </a:r>
          </a:p>
          <a:p>
            <a:pPr marL="0" indent="0">
              <a:buNone/>
            </a:pPr>
            <a:r>
              <a:rPr lang="en-US" baseline="0" dirty="0"/>
              <a:t>	Larger areas of interest will need aerial platforms. The dimension of individual photographs will be large enough to not require an egregious amount of time to collect photographs. Smaller areas may be described by handheld or pole photography. </a:t>
            </a:r>
          </a:p>
          <a:p>
            <a:pPr marL="0" indent="0">
              <a:buNone/>
            </a:pPr>
            <a:r>
              <a:rPr lang="en-US" baseline="0" dirty="0"/>
              <a:t>2. What is financially feasible? </a:t>
            </a:r>
          </a:p>
          <a:p>
            <a:pPr marL="0" indent="0">
              <a:buNone/>
            </a:pPr>
            <a:r>
              <a:rPr lang="en-US" baseline="0" dirty="0"/>
              <a:t>	The platform should not be cost prohibitive; select a platform that is appropriate for the area of interest but also for your budget. </a:t>
            </a:r>
          </a:p>
          <a:p>
            <a:pPr marL="0" indent="0">
              <a:buNone/>
            </a:pPr>
            <a:r>
              <a:rPr lang="en-US" baseline="0" dirty="0"/>
              <a:t>3. How large is the intended camera? </a:t>
            </a:r>
          </a:p>
          <a:p>
            <a:pPr marL="0" indent="0">
              <a:buNone/>
            </a:pPr>
            <a:r>
              <a:rPr lang="en-US" baseline="0" dirty="0"/>
              <a:t>	The camera must be able to be supported by the platform. If using a DLSR (so higher resolution photographs) is more important to you, a platform like a balloon or pole may be more appropriate. If using a point and shoot, balloons with smaller amounts of lift or some UAVs may be usable. </a:t>
            </a:r>
          </a:p>
          <a:p>
            <a:pPr marL="0" indent="0">
              <a:buNone/>
            </a:pPr>
            <a:r>
              <a:rPr lang="en-US" baseline="0" dirty="0"/>
              <a:t>4. Is the survey collection path accessible or will a UAV need to be used? </a:t>
            </a:r>
          </a:p>
          <a:p>
            <a:pPr marL="0" indent="0">
              <a:buNone/>
            </a:pPr>
            <a:r>
              <a:rPr lang="en-US" baseline="0" dirty="0"/>
              <a:t>	If the area is non-accessible, a UAV may need to be used instead. UASs should always be in your line of sight, but if they are and the area that needs to be photographed is hazardous, they are a more appropriate platform. </a:t>
            </a:r>
          </a:p>
          <a:p>
            <a:pPr marL="0" indent="0">
              <a:buNone/>
            </a:pPr>
            <a:r>
              <a:rPr lang="en-US" baseline="0" dirty="0"/>
              <a:t>5. What additional components are needed, and does the field area support these? </a:t>
            </a:r>
          </a:p>
          <a:p>
            <a:pPr marL="0" indent="0">
              <a:buNone/>
            </a:pPr>
            <a:r>
              <a:rPr lang="en-US" baseline="0" dirty="0"/>
              <a:t>	If batteries are needed to power the platform, these are only useful (for multi-day surveys) if you have a way to charge them or many, many batteries (cost-prohibitive). If using a kite, the weather needs to include enough wind to lift a kite, </a:t>
            </a:r>
            <a:r>
              <a:rPr lang="en-US" baseline="0" dirty="0" err="1"/>
              <a:t>picavet</a:t>
            </a:r>
            <a:r>
              <a:rPr lang="en-US" baseline="0" dirty="0"/>
              <a:t> camera mount, and camera. If using a balloon, helium is necessary (~180 dollars a canister). The helium will need to be transported or the balloon filled prior to approaching the field area. </a:t>
            </a:r>
          </a:p>
        </p:txBody>
      </p:sp>
      <p:sp>
        <p:nvSpPr>
          <p:cNvPr id="4" name="Slide Number Placeholder 3"/>
          <p:cNvSpPr>
            <a:spLocks noGrp="1"/>
          </p:cNvSpPr>
          <p:nvPr>
            <p:ph type="sldNum" sz="quarter" idx="10"/>
          </p:nvPr>
        </p:nvSpPr>
        <p:spPr/>
        <p:txBody>
          <a:bodyPr/>
          <a:lstStyle/>
          <a:p>
            <a:fld id="{9EA410AA-D727-41FC-A27F-8D94EB963931}" type="slidenum">
              <a:rPr lang="en-US" smtClean="0"/>
              <a:t>58</a:t>
            </a:fld>
            <a:endParaRPr lang="en-US"/>
          </a:p>
        </p:txBody>
      </p:sp>
    </p:spTree>
    <p:extLst>
      <p:ext uri="{BB962C8B-B14F-4D97-AF65-F5344CB8AC3E}">
        <p14:creationId xmlns:p14="http://schemas.microsoft.com/office/powerpoint/2010/main" val="22212025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need a way to link the survey to physical space.</a:t>
            </a:r>
            <a:r>
              <a:rPr lang="en-US" baseline="0" dirty="0"/>
              <a:t> Otherwise, it is impossible to actually extract a measurement of the feature of interest because there is no scale.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Most commonly survey grade GPS are used to tie the SfM model into global coordinates (survey grade is much more precise than the GPS in your cell phone).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Local coordinates can be done with handheld or total station surveying methods and also work fine for a project that does not need to be tied in globally.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Within reason, more GCP/targets are better, because there is less error. However, they also take more time on the processing end so there is a balance.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Any ideas about other things to keep in mind when you set up targets? Where should they be in relation to each other? Class discussion [brief]. Ideally they will be triangular and also incorporate multiple elevations.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60</a:t>
            </a:fld>
            <a:endParaRPr lang="en-US"/>
          </a:p>
        </p:txBody>
      </p:sp>
    </p:spTree>
    <p:extLst>
      <p:ext uri="{BB962C8B-B14F-4D97-AF65-F5344CB8AC3E}">
        <p14:creationId xmlns:p14="http://schemas.microsoft.com/office/powerpoint/2010/main" val="25726442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image: https://</a:t>
            </a:r>
            <a:r>
              <a:rPr lang="en-US" dirty="0" err="1"/>
              <a:t>scotthuckphoto.wordpress.com</a:t>
            </a:r>
            <a:r>
              <a:rPr lang="en-US" dirty="0"/>
              <a:t>/2014/03/05/geology-</a:t>
            </a:r>
            <a:r>
              <a:rPr lang="en-US" dirty="0" err="1"/>
              <a:t>sed</a:t>
            </a:r>
            <a:r>
              <a:rPr lang="en-US" dirty="0"/>
              <a:t>-</a:t>
            </a:r>
            <a:r>
              <a:rPr lang="en-US" dirty="0" err="1"/>
              <a:t>strat</a:t>
            </a:r>
            <a:r>
              <a:rPr lang="en-US" dirty="0"/>
              <a:t>-spring-break-day </a:t>
            </a:r>
            <a:r>
              <a:rPr lang="mr-IN" dirty="0"/>
              <a:t>–</a:t>
            </a:r>
            <a:r>
              <a:rPr lang="en-US" dirty="0"/>
              <a:t> used with</a:t>
            </a:r>
            <a:r>
              <a:rPr lang="en-US" baseline="0" dirty="0"/>
              <a:t> permission</a:t>
            </a:r>
          </a:p>
          <a:p>
            <a:r>
              <a:rPr lang="en-US" dirty="0"/>
              <a:t>Right image: </a:t>
            </a:r>
            <a:r>
              <a:rPr lang="en-US" dirty="0">
                <a:hlinkClick r:id="rId3"/>
              </a:rPr>
              <a:t>https://commons.wikimedia.org/wiki/File:US_Navy_070801-F-8678B-039_Engineering_Aide_2nd_Class_Randy_Felipe_attached_to_Naval_Mobile_Construction_Battalion_(NMCB)_4,_trains_on_the_new_Trimble_5600DX_Total_Station_series,_survey_equipment.jpg</a:t>
            </a:r>
            <a:endParaRPr lang="en-US" dirty="0"/>
          </a:p>
        </p:txBody>
      </p:sp>
      <p:sp>
        <p:nvSpPr>
          <p:cNvPr id="4" name="Slide Number Placeholder 3"/>
          <p:cNvSpPr>
            <a:spLocks noGrp="1"/>
          </p:cNvSpPr>
          <p:nvPr>
            <p:ph type="sldNum" sz="quarter" idx="5"/>
          </p:nvPr>
        </p:nvSpPr>
        <p:spPr/>
        <p:txBody>
          <a:bodyPr/>
          <a:lstStyle/>
          <a:p>
            <a:fld id="{9EA410AA-D727-41FC-A27F-8D94EB963931}" type="slidenum">
              <a:rPr lang="en-US" smtClean="0"/>
              <a:t>61</a:t>
            </a:fld>
            <a:endParaRPr lang="en-US"/>
          </a:p>
        </p:txBody>
      </p:sp>
    </p:spTree>
    <p:extLst>
      <p:ext uri="{BB962C8B-B14F-4D97-AF65-F5344CB8AC3E}">
        <p14:creationId xmlns:p14="http://schemas.microsoft.com/office/powerpoint/2010/main" val="20159730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buFont typeface="Arial" panose="020B0604020202020204" pitchFamily="34" charset="0"/>
              <a:buChar char="•"/>
            </a:pPr>
            <a:r>
              <a:rPr lang="en-US" altLang="en-US" dirty="0">
                <a:cs typeface="Arial" panose="020B0604020202020204" pitchFamily="34" charset="0"/>
              </a:rPr>
              <a:t>Constellation of 31 satellites;</a:t>
            </a:r>
            <a:r>
              <a:rPr lang="en-US" altLang="en-US" baseline="0" dirty="0">
                <a:cs typeface="Arial" panose="020B0604020202020204" pitchFamily="34" charset="0"/>
              </a:rPr>
              <a:t> </a:t>
            </a:r>
            <a:r>
              <a:rPr lang="en-US" altLang="en-US" dirty="0">
                <a:cs typeface="Arial" panose="020B0604020202020204" pitchFamily="34" charset="0"/>
              </a:rPr>
              <a:t>each houses an atomic clock. </a:t>
            </a:r>
          </a:p>
          <a:p>
            <a:pPr>
              <a:spcBef>
                <a:spcPct val="20000"/>
              </a:spcBef>
              <a:buFont typeface="Arial" panose="020B0604020202020204" pitchFamily="34" charset="0"/>
              <a:buChar char="•"/>
            </a:pPr>
            <a:r>
              <a:rPr lang="en-US" altLang="en-US" dirty="0">
                <a:cs typeface="Arial" panose="020B0604020202020204" pitchFamily="34" charset="0"/>
              </a:rPr>
              <a:t>Precise time information is sent to a receiver on earth. </a:t>
            </a:r>
          </a:p>
          <a:p>
            <a:pPr>
              <a:spcBef>
                <a:spcPct val="20000"/>
              </a:spcBef>
              <a:buFont typeface="Arial" panose="020B0604020202020204" pitchFamily="34" charset="0"/>
              <a:buChar char="•"/>
            </a:pPr>
            <a:r>
              <a:rPr lang="en-US" altLang="en-US" dirty="0">
                <a:cs typeface="Arial" panose="020B0604020202020204" pitchFamily="34" charset="0"/>
              </a:rPr>
              <a:t>A minimum of 4 satellites in sky view is needed to obtain a coordinate.</a:t>
            </a:r>
          </a:p>
          <a:p>
            <a:pPr eaLnBrk="1" hangingPunct="1">
              <a:spcBef>
                <a:spcPct val="0"/>
              </a:spcBef>
            </a:pPr>
            <a:r>
              <a:rPr lang="en-US" altLang="en-US" dirty="0"/>
              <a:t>[This slide is fairly straightforward;</a:t>
            </a:r>
            <a:r>
              <a:rPr lang="en-US" altLang="en-US" baseline="0" dirty="0"/>
              <a:t> the information off the slide is really all that needs to be included.]</a:t>
            </a:r>
            <a:endParaRPr lang="en-US" alt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62</a:t>
            </a:fld>
            <a:endParaRPr lang="en-US"/>
          </a:p>
        </p:txBody>
      </p:sp>
    </p:spTree>
    <p:extLst>
      <p:ext uri="{BB962C8B-B14F-4D97-AF65-F5344CB8AC3E}">
        <p14:creationId xmlns:p14="http://schemas.microsoft.com/office/powerpoint/2010/main" val="3364683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Error can be introduced into your GPS survey</a:t>
            </a:r>
            <a:r>
              <a:rPr lang="en-US" altLang="en-US" baseline="0" dirty="0"/>
              <a:t> in a number of ways. Distortion could come from the [space bar] ionosphere, [space bar] troposphere, or from [space bar] “multi-path,” which simply means that the signal is reflected off something else before you receive it. Because the location is determined from the time it takes a signal to be received, these factors can distort your location. Do not set the GPS up somewhere where the signal will be distorted. NOT next to a car. NOT next to power line, not next to a tree. Don’t forget about the influence of clouds.</a:t>
            </a:r>
            <a:endParaRPr lang="en-US" alt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63</a:t>
            </a:fld>
            <a:endParaRPr lang="en-US"/>
          </a:p>
        </p:txBody>
      </p:sp>
    </p:spTree>
    <p:extLst>
      <p:ext uri="{BB962C8B-B14F-4D97-AF65-F5344CB8AC3E}">
        <p14:creationId xmlns:p14="http://schemas.microsoft.com/office/powerpoint/2010/main" val="310126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DEM – Digital</a:t>
            </a:r>
            <a:r>
              <a:rPr lang="en-US" baseline="0" dirty="0"/>
              <a:t> elevation model. This one has </a:t>
            </a:r>
            <a:r>
              <a:rPr lang="en-US" baseline="0" dirty="0" err="1"/>
              <a:t>hillshade</a:t>
            </a:r>
            <a:r>
              <a:rPr lang="en-US" baseline="0" dirty="0"/>
              <a:t>, so it seems like the sun is shining and it is partially in shadow to show off the features. You can see that different features stand out in the DEM in comparison to the </a:t>
            </a:r>
            <a:r>
              <a:rPr lang="en-US" baseline="0" dirty="0" err="1"/>
              <a:t>orthomosaic</a:t>
            </a:r>
            <a:r>
              <a:rPr lang="en-US" baseline="0" dirty="0"/>
              <a:t>, so they can be used for different research applications. You can use this to measure features.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7</a:t>
            </a:fld>
            <a:endParaRPr lang="en-US"/>
          </a:p>
        </p:txBody>
      </p:sp>
    </p:spTree>
    <p:extLst>
      <p:ext uri="{BB962C8B-B14F-4D97-AF65-F5344CB8AC3E}">
        <p14:creationId xmlns:p14="http://schemas.microsoft.com/office/powerpoint/2010/main" val="86660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considered</a:t>
            </a:r>
            <a:r>
              <a:rPr lang="en-US" baseline="0" dirty="0"/>
              <a:t> the GPS stations nearby and the accessibility of your site, check that you have all equipment before you leave for the field. </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64</a:t>
            </a:fld>
            <a:endParaRPr lang="en-US"/>
          </a:p>
        </p:txBody>
      </p:sp>
    </p:spTree>
    <p:extLst>
      <p:ext uri="{BB962C8B-B14F-4D97-AF65-F5344CB8AC3E}">
        <p14:creationId xmlns:p14="http://schemas.microsoft.com/office/powerpoint/2010/main" val="17434474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Read the slide. You might look at data a few days later—it is hard to remember the details.</a:t>
            </a:r>
          </a:p>
          <a:p>
            <a:endParaRPr lang="en-US" dirty="0"/>
          </a:p>
          <a:p>
            <a:r>
              <a:rPr lang="en-US" dirty="0"/>
              <a:t>Image: Chris Crosby</a:t>
            </a:r>
          </a:p>
        </p:txBody>
      </p:sp>
      <p:sp>
        <p:nvSpPr>
          <p:cNvPr id="4" name="Slide Number Placeholder 3"/>
          <p:cNvSpPr>
            <a:spLocks noGrp="1"/>
          </p:cNvSpPr>
          <p:nvPr>
            <p:ph type="sldNum" sz="quarter" idx="10"/>
          </p:nvPr>
        </p:nvSpPr>
        <p:spPr/>
        <p:txBody>
          <a:bodyPr/>
          <a:lstStyle/>
          <a:p>
            <a:fld id="{9EA410AA-D727-41FC-A27F-8D94EB963931}" type="slidenum">
              <a:rPr lang="en-US" smtClean="0"/>
              <a:t>65</a:t>
            </a:fld>
            <a:endParaRPr lang="en-US"/>
          </a:p>
        </p:txBody>
      </p:sp>
    </p:spTree>
    <p:extLst>
      <p:ext uri="{BB962C8B-B14F-4D97-AF65-F5344CB8AC3E}">
        <p14:creationId xmlns:p14="http://schemas.microsoft.com/office/powerpoint/2010/main" val="1133557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this slide.]</a:t>
            </a:r>
          </a:p>
        </p:txBody>
      </p:sp>
      <p:sp>
        <p:nvSpPr>
          <p:cNvPr id="4" name="Slide Number Placeholder 3"/>
          <p:cNvSpPr>
            <a:spLocks noGrp="1"/>
          </p:cNvSpPr>
          <p:nvPr>
            <p:ph type="sldNum" sz="quarter" idx="10"/>
          </p:nvPr>
        </p:nvSpPr>
        <p:spPr/>
        <p:txBody>
          <a:bodyPr/>
          <a:lstStyle/>
          <a:p>
            <a:fld id="{9EA410AA-D727-41FC-A27F-8D94EB963931}" type="slidenum">
              <a:rPr lang="en-US" smtClean="0"/>
              <a:t>66</a:t>
            </a:fld>
            <a:endParaRPr lang="en-US"/>
          </a:p>
        </p:txBody>
      </p:sp>
    </p:spTree>
    <p:extLst>
      <p:ext uri="{BB962C8B-B14F-4D97-AF65-F5344CB8AC3E}">
        <p14:creationId xmlns:p14="http://schemas.microsoft.com/office/powerpoint/2010/main" val="27543597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photographs, after a quality check,</a:t>
            </a:r>
            <a:r>
              <a:rPr lang="en-US" baseline="0" dirty="0"/>
              <a:t> will be aligned. This means the matching features are found, generating a sparse point cloud and the camera locations. The next step is to generate the high density point cloud. This is one of the products you may end up using; millions of points will be in the point cloud, creating a very realistic model of the feature. This point cloud can be used to calculate a mesh. The “mesh” uses the points to create a surface composed of thousands of triangles. This mesh can be draped with the texture atlas, like draping a photograph. </a:t>
            </a:r>
          </a:p>
          <a:p>
            <a:r>
              <a:rPr lang="en-US" baseline="0"/>
              <a:t>Image: UNAVCO</a:t>
            </a:r>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67</a:t>
            </a:fld>
            <a:endParaRPr lang="en-US"/>
          </a:p>
        </p:txBody>
      </p:sp>
    </p:spTree>
    <p:extLst>
      <p:ext uri="{BB962C8B-B14F-4D97-AF65-F5344CB8AC3E}">
        <p14:creationId xmlns:p14="http://schemas.microsoft.com/office/powerpoint/2010/main" val="38652604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with student and generate list based on their prep exercise</a:t>
            </a:r>
          </a:p>
        </p:txBody>
      </p:sp>
      <p:sp>
        <p:nvSpPr>
          <p:cNvPr id="4" name="Slide Number Placeholder 3"/>
          <p:cNvSpPr>
            <a:spLocks noGrp="1"/>
          </p:cNvSpPr>
          <p:nvPr>
            <p:ph type="sldNum" sz="quarter" idx="5"/>
          </p:nvPr>
        </p:nvSpPr>
        <p:spPr/>
        <p:txBody>
          <a:bodyPr/>
          <a:lstStyle/>
          <a:p>
            <a:fld id="{9EA410AA-D727-41FC-A27F-8D94EB963931}" type="slidenum">
              <a:rPr lang="en-US" smtClean="0"/>
              <a:t>69</a:t>
            </a:fld>
            <a:endParaRPr lang="en-US"/>
          </a:p>
        </p:txBody>
      </p:sp>
    </p:spTree>
    <p:extLst>
      <p:ext uri="{BB962C8B-B14F-4D97-AF65-F5344CB8AC3E}">
        <p14:creationId xmlns:p14="http://schemas.microsoft.com/office/powerpoint/2010/main" val="15454351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with student and generate list based on their prep exercise</a:t>
            </a:r>
          </a:p>
        </p:txBody>
      </p:sp>
      <p:sp>
        <p:nvSpPr>
          <p:cNvPr id="4" name="Slide Number Placeholder 3"/>
          <p:cNvSpPr>
            <a:spLocks noGrp="1"/>
          </p:cNvSpPr>
          <p:nvPr>
            <p:ph type="sldNum" sz="quarter" idx="5"/>
          </p:nvPr>
        </p:nvSpPr>
        <p:spPr/>
        <p:txBody>
          <a:bodyPr/>
          <a:lstStyle/>
          <a:p>
            <a:fld id="{9EA410AA-D727-41FC-A27F-8D94EB963931}" type="slidenum">
              <a:rPr lang="en-US" smtClean="0"/>
              <a:t>70</a:t>
            </a:fld>
            <a:endParaRPr lang="en-US"/>
          </a:p>
        </p:txBody>
      </p:sp>
    </p:spTree>
    <p:extLst>
      <p:ext uri="{BB962C8B-B14F-4D97-AF65-F5344CB8AC3E}">
        <p14:creationId xmlns:p14="http://schemas.microsoft.com/office/powerpoint/2010/main" val="42487013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students give input on what measurements are needed. They should come up with distance (diagonal), azimuth, inclination</a:t>
            </a:r>
          </a:p>
        </p:txBody>
      </p:sp>
      <p:sp>
        <p:nvSpPr>
          <p:cNvPr id="4" name="Slide Number Placeholder 3"/>
          <p:cNvSpPr>
            <a:spLocks noGrp="1"/>
          </p:cNvSpPr>
          <p:nvPr>
            <p:ph type="sldNum" sz="quarter" idx="5"/>
          </p:nvPr>
        </p:nvSpPr>
        <p:spPr/>
        <p:txBody>
          <a:bodyPr/>
          <a:lstStyle/>
          <a:p>
            <a:fld id="{9EA410AA-D727-41FC-A27F-8D94EB963931}" type="slidenum">
              <a:rPr lang="en-US" smtClean="0"/>
              <a:t>71</a:t>
            </a:fld>
            <a:endParaRPr lang="en-US"/>
          </a:p>
        </p:txBody>
      </p:sp>
    </p:spTree>
    <p:extLst>
      <p:ext uri="{BB962C8B-B14F-4D97-AF65-F5344CB8AC3E}">
        <p14:creationId xmlns:p14="http://schemas.microsoft.com/office/powerpoint/2010/main" val="7650979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A410AA-D727-41FC-A27F-8D94EB963931}" type="slidenum">
              <a:rPr lang="en-US" smtClean="0"/>
              <a:t>77</a:t>
            </a:fld>
            <a:endParaRPr lang="en-US"/>
          </a:p>
        </p:txBody>
      </p:sp>
    </p:spTree>
    <p:extLst>
      <p:ext uri="{BB962C8B-B14F-4D97-AF65-F5344CB8AC3E}">
        <p14:creationId xmlns:p14="http://schemas.microsoft.com/office/powerpoint/2010/main" val="855455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orthomosaic</a:t>
            </a:r>
            <a:r>
              <a:rPr lang="en-US" baseline="0" dirty="0"/>
              <a:t> is a high-resolution photograph of the area created by associating color with each point in the model. This can be used to view the features on the surface. </a:t>
            </a:r>
            <a:endParaRPr lang="en-US" dirty="0"/>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8</a:t>
            </a:fld>
            <a:endParaRPr lang="en-US"/>
          </a:p>
        </p:txBody>
      </p:sp>
    </p:spTree>
    <p:extLst>
      <p:ext uri="{BB962C8B-B14F-4D97-AF65-F5344CB8AC3E}">
        <p14:creationId xmlns:p14="http://schemas.microsoft.com/office/powerpoint/2010/main" val="3822183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a:t>
            </a:r>
            <a:r>
              <a:rPr lang="en-US" baseline="0" dirty="0"/>
              <a:t> was created to show an outcrop at Beavertail State Park in Rhode Island. The model has been used by students to map the different small-scale folds present in the outcrop. You can see in this side view that the edges of the model have been blurred; the blurring effect is due to low photo density at the edges of the model. </a:t>
            </a:r>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9</a:t>
            </a:fld>
            <a:endParaRPr lang="en-US"/>
          </a:p>
        </p:txBody>
      </p:sp>
    </p:spTree>
    <p:extLst>
      <p:ext uri="{BB962C8B-B14F-4D97-AF65-F5344CB8AC3E}">
        <p14:creationId xmlns:p14="http://schemas.microsoft.com/office/powerpoint/2010/main" val="947989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top view</a:t>
            </a:r>
            <a:r>
              <a:rPr lang="en-US" baseline="0" dirty="0"/>
              <a:t> of the Beavertail State Park outcrop model. </a:t>
            </a:r>
          </a:p>
          <a:p>
            <a:endParaRPr lang="en-US" dirty="0"/>
          </a:p>
        </p:txBody>
      </p:sp>
      <p:sp>
        <p:nvSpPr>
          <p:cNvPr id="4" name="Slide Number Placeholder 3"/>
          <p:cNvSpPr>
            <a:spLocks noGrp="1"/>
          </p:cNvSpPr>
          <p:nvPr>
            <p:ph type="sldNum" sz="quarter" idx="10"/>
          </p:nvPr>
        </p:nvSpPr>
        <p:spPr/>
        <p:txBody>
          <a:bodyPr/>
          <a:lstStyle/>
          <a:p>
            <a:fld id="{9EA410AA-D727-41FC-A27F-8D94EB963931}" type="slidenum">
              <a:rPr lang="en-US" smtClean="0"/>
              <a:t>10</a:t>
            </a:fld>
            <a:endParaRPr lang="en-US"/>
          </a:p>
        </p:txBody>
      </p:sp>
    </p:spTree>
    <p:extLst>
      <p:ext uri="{BB962C8B-B14F-4D97-AF65-F5344CB8AC3E}">
        <p14:creationId xmlns:p14="http://schemas.microsoft.com/office/powerpoint/2010/main" val="2545587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pic>
        <p:nvPicPr>
          <p:cNvPr id="11" name="title.jpg"/>
          <p:cNvPicPr>
            <a:picLocks noChangeAspect="1"/>
          </p:cNvPicPr>
          <p:nvPr/>
        </p:nvPicPr>
        <p:blipFill>
          <a:blip r:embed="rId2">
            <a:extLst/>
          </a:blip>
          <a:srcRect b="13093"/>
          <a:stretch>
            <a:fillRect/>
          </a:stretch>
        </p:blipFill>
        <p:spPr>
          <a:xfrm>
            <a:off x="0" y="2400299"/>
            <a:ext cx="9144000" cy="1788010"/>
          </a:xfrm>
          <a:prstGeom prst="rect">
            <a:avLst/>
          </a:prstGeom>
          <a:ln w="3175">
            <a:miter lim="400000"/>
          </a:ln>
        </p:spPr>
      </p:pic>
      <p:pic>
        <p:nvPicPr>
          <p:cNvPr id="12" name="LOGO_NASA 2.pdf"/>
          <p:cNvPicPr>
            <a:picLocks noChangeAspect="1"/>
          </p:cNvPicPr>
          <p:nvPr/>
        </p:nvPicPr>
        <p:blipFill>
          <a:blip r:embed="rId3">
            <a:extLst/>
          </a:blip>
          <a:stretch>
            <a:fillRect/>
          </a:stretch>
        </p:blipFill>
        <p:spPr>
          <a:xfrm>
            <a:off x="1385887" y="4829175"/>
            <a:ext cx="530226" cy="438151"/>
          </a:xfrm>
          <a:prstGeom prst="rect">
            <a:avLst/>
          </a:prstGeom>
          <a:ln w="3175">
            <a:miter lim="400000"/>
          </a:ln>
        </p:spPr>
      </p:pic>
      <p:pic>
        <p:nvPicPr>
          <p:cNvPr id="13" name="nsf1.pdf"/>
          <p:cNvPicPr>
            <a:picLocks noChangeAspect="1"/>
          </p:cNvPicPr>
          <p:nvPr/>
        </p:nvPicPr>
        <p:blipFill>
          <a:blip r:embed="rId4">
            <a:extLst/>
          </a:blip>
          <a:stretch>
            <a:fillRect/>
          </a:stretch>
        </p:blipFill>
        <p:spPr>
          <a:xfrm>
            <a:off x="409575" y="4538662"/>
            <a:ext cx="885826" cy="885826"/>
          </a:xfrm>
          <a:prstGeom prst="rect">
            <a:avLst/>
          </a:prstGeom>
          <a:ln w="3175">
            <a:miter lim="400000"/>
          </a:ln>
        </p:spPr>
      </p:pic>
      <p:sp>
        <p:nvSpPr>
          <p:cNvPr id="14" name="Shape 14"/>
          <p:cNvSpPr>
            <a:spLocks noGrp="1"/>
          </p:cNvSpPr>
          <p:nvPr>
            <p:ph type="body" sz="quarter" idx="13"/>
          </p:nvPr>
        </p:nvSpPr>
        <p:spPr>
          <a:xfrm>
            <a:off x="2706682" y="4400300"/>
            <a:ext cx="2738996" cy="311858"/>
          </a:xfrm>
          <a:prstGeom prst="rect">
            <a:avLst/>
          </a:prstGeom>
        </p:spPr>
        <p:txBody>
          <a:bodyPr wrap="none">
            <a:spAutoFit/>
          </a:bodyPr>
          <a:lstStyle>
            <a:lvl1pPr marL="0" indent="0" algn="ctr">
              <a:lnSpc>
                <a:spcPct val="100000"/>
              </a:lnSpc>
              <a:spcBef>
                <a:spcPts val="0"/>
              </a:spcBef>
              <a:buClrTx/>
              <a:buSzTx/>
              <a:buNone/>
              <a:defRPr sz="1582">
                <a:solidFill>
                  <a:srgbClr val="2B2B2B"/>
                </a:solidFill>
                <a:latin typeface="Helvetica"/>
                <a:ea typeface="Helvetica"/>
                <a:cs typeface="Helvetica"/>
                <a:sym typeface="Helvetica"/>
              </a:defRPr>
            </a:lvl1pPr>
          </a:lstStyle>
          <a:p>
            <a:pPr lvl="0"/>
            <a:r>
              <a:rPr lang="en-US"/>
              <a:t>Click to edit Master text styles</a:t>
            </a:r>
          </a:p>
        </p:txBody>
      </p:sp>
      <p:sp>
        <p:nvSpPr>
          <p:cNvPr id="15" name="Shape 15"/>
          <p:cNvSpPr>
            <a:spLocks noGrp="1"/>
          </p:cNvSpPr>
          <p:nvPr>
            <p:ph type="title"/>
          </p:nvPr>
        </p:nvSpPr>
        <p:spPr>
          <a:xfrm>
            <a:off x="4343399" y="3300413"/>
            <a:ext cx="4362452" cy="681038"/>
          </a:xfrm>
          <a:prstGeom prst="rect">
            <a:avLst/>
          </a:prstGeom>
        </p:spPr>
        <p:txBody>
          <a:bodyPr anchor="t"/>
          <a:lstStyle>
            <a:lvl1pPr>
              <a:defRPr sz="2637">
                <a:solidFill>
                  <a:srgbClr val="FFFFFF"/>
                </a:solidFill>
                <a:latin typeface="Impact"/>
                <a:ea typeface="Impact"/>
                <a:cs typeface="Impact"/>
                <a:sym typeface="Impact"/>
              </a:defRPr>
            </a:lvl1pPr>
          </a:lstStyle>
          <a:p>
            <a:r>
              <a:rPr lang="en-US"/>
              <a:t>Click to edit Master title style</a:t>
            </a:r>
            <a:endParaRPr/>
          </a:p>
        </p:txBody>
      </p:sp>
      <p:pic>
        <p:nvPicPr>
          <p:cNvPr id="16" name="unavco-logo.png"/>
          <p:cNvPicPr>
            <a:picLocks noChangeAspect="1"/>
          </p:cNvPicPr>
          <p:nvPr/>
        </p:nvPicPr>
        <p:blipFill>
          <a:blip r:embed="rId5">
            <a:extLst/>
          </a:blip>
          <a:stretch>
            <a:fillRect/>
          </a:stretch>
        </p:blipFill>
        <p:spPr>
          <a:xfrm>
            <a:off x="567764" y="1357493"/>
            <a:ext cx="4548259" cy="859316"/>
          </a:xfrm>
          <a:prstGeom prst="rect">
            <a:avLst/>
          </a:prstGeom>
          <a:ln w="3175">
            <a:miter lim="400000"/>
          </a:ln>
        </p:spPr>
      </p:pic>
      <p:sp>
        <p:nvSpPr>
          <p:cNvPr id="17" name="Shape 17"/>
          <p:cNvSpPr>
            <a:spLocks noGrp="1"/>
          </p:cNvSpPr>
          <p:nvPr>
            <p:ph type="sldNum" sz="quarter" idx="2"/>
          </p:nvPr>
        </p:nvSpPr>
        <p:spPr>
          <a:prstGeom prst="rect">
            <a:avLst/>
          </a:prstGeom>
        </p:spPr>
        <p:txBody>
          <a:bodyPr/>
          <a:lstStyle/>
          <a:p>
            <a:fld id="{32482055-EFFF-47B2-9462-C0132BB86E9C}" type="slidenum">
              <a:rPr lang="en-US" smtClean="0"/>
              <a:t>‹#›</a:t>
            </a:fld>
            <a:endParaRPr lang="en-US"/>
          </a:p>
        </p:txBody>
      </p:sp>
    </p:spTree>
    <p:extLst>
      <p:ext uri="{BB962C8B-B14F-4D97-AF65-F5344CB8AC3E}">
        <p14:creationId xmlns:p14="http://schemas.microsoft.com/office/powerpoint/2010/main" val="21816710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pic>
        <p:nvPicPr>
          <p:cNvPr id="24" name="tectonics-red.png"/>
          <p:cNvPicPr>
            <a:picLocks/>
          </p:cNvPicPr>
          <p:nvPr/>
        </p:nvPicPr>
        <p:blipFill>
          <a:blip r:embed="rId2">
            <a:extLst/>
          </a:blip>
          <a:stretch>
            <a:fillRect/>
          </a:stretch>
        </p:blipFill>
        <p:spPr>
          <a:xfrm>
            <a:off x="0" y="-299620"/>
            <a:ext cx="9144001" cy="1680157"/>
          </a:xfrm>
          <a:prstGeom prst="rect">
            <a:avLst/>
          </a:prstGeom>
          <a:ln w="3175">
            <a:miter lim="400000"/>
          </a:ln>
        </p:spPr>
      </p:pic>
      <p:sp>
        <p:nvSpPr>
          <p:cNvPr id="25" name="Shape 25"/>
          <p:cNvSpPr>
            <a:spLocks noGrp="1"/>
          </p:cNvSpPr>
          <p:nvPr>
            <p:ph type="title"/>
          </p:nvPr>
        </p:nvSpPr>
        <p:spPr>
          <a:xfrm>
            <a:off x="2730670" y="578159"/>
            <a:ext cx="6154326" cy="787266"/>
          </a:xfrm>
          <a:prstGeom prst="rect">
            <a:avLst/>
          </a:prstGeom>
        </p:spPr>
        <p:txBody>
          <a:bodyPr anchor="t"/>
          <a:lstStyle>
            <a:lvl1pPr>
              <a:defRPr sz="2426">
                <a:solidFill>
                  <a:srgbClr val="FFFFFF"/>
                </a:solidFill>
                <a:latin typeface="Impact"/>
                <a:ea typeface="Impact"/>
                <a:cs typeface="Impact"/>
                <a:sym typeface="Impact"/>
              </a:defRPr>
            </a:lvl1pPr>
          </a:lstStyle>
          <a:p>
            <a:r>
              <a:rPr lang="en-US"/>
              <a:t>Click to edit Master title style</a:t>
            </a:r>
            <a:endParaRPr/>
          </a:p>
        </p:txBody>
      </p:sp>
      <p:sp>
        <p:nvSpPr>
          <p:cNvPr id="26" name="Shape 26"/>
          <p:cNvSpPr>
            <a:spLocks noGrp="1"/>
          </p:cNvSpPr>
          <p:nvPr>
            <p:ph type="body" idx="1"/>
          </p:nvPr>
        </p:nvSpPr>
        <p:spPr>
          <a:xfrm>
            <a:off x="300037" y="1976438"/>
            <a:ext cx="8435189" cy="3719513"/>
          </a:xfrm>
          <a:prstGeom prst="rect">
            <a:avLst/>
          </a:prstGeom>
        </p:spPr>
        <p:txBody>
          <a:bodyPr/>
          <a:lstStyle>
            <a:lvl1pPr marL="148364" indent="-148364">
              <a:lnSpc>
                <a:spcPct val="100000"/>
              </a:lnSpc>
              <a:buClrTx/>
              <a:defRPr sz="1898">
                <a:solidFill>
                  <a:srgbClr val="242424"/>
                </a:solidFill>
                <a:latin typeface="Helvetica Light"/>
                <a:ea typeface="Helvetica Light"/>
                <a:cs typeface="Helvetica Light"/>
                <a:sym typeface="Helvetica Light"/>
              </a:defRPr>
            </a:lvl1pPr>
            <a:lvl2pPr marL="416246" indent="-148364">
              <a:lnSpc>
                <a:spcPct val="100000"/>
              </a:lnSpc>
              <a:buClrTx/>
              <a:defRPr sz="1898">
                <a:solidFill>
                  <a:srgbClr val="242424"/>
                </a:solidFill>
                <a:latin typeface="Helvetica Light"/>
                <a:ea typeface="Helvetica Light"/>
                <a:cs typeface="Helvetica Light"/>
                <a:sym typeface="Helvetica Light"/>
              </a:defRPr>
            </a:lvl2pPr>
            <a:lvl3pPr marL="684127" indent="-148364">
              <a:lnSpc>
                <a:spcPct val="100000"/>
              </a:lnSpc>
              <a:buClrTx/>
              <a:defRPr sz="1898">
                <a:solidFill>
                  <a:srgbClr val="242424"/>
                </a:solidFill>
                <a:latin typeface="Helvetica Light"/>
                <a:ea typeface="Helvetica Light"/>
                <a:cs typeface="Helvetica Light"/>
                <a:sym typeface="Helvetica Light"/>
              </a:defRPr>
            </a:lvl3pPr>
            <a:lvl4pPr marL="952008" indent="-148364">
              <a:lnSpc>
                <a:spcPct val="100000"/>
              </a:lnSpc>
              <a:buClrTx/>
              <a:defRPr sz="1898">
                <a:solidFill>
                  <a:srgbClr val="242424"/>
                </a:solidFill>
                <a:latin typeface="Helvetica Light"/>
                <a:ea typeface="Helvetica Light"/>
                <a:cs typeface="Helvetica Light"/>
                <a:sym typeface="Helvetica Light"/>
              </a:defRPr>
            </a:lvl4pPr>
            <a:lvl5pPr marL="1219889" indent="-148364">
              <a:lnSpc>
                <a:spcPct val="100000"/>
              </a:lnSpc>
              <a:buClrTx/>
              <a:defRPr sz="1898">
                <a:solidFill>
                  <a:srgbClr val="242424"/>
                </a:solidFill>
                <a:latin typeface="Helvetica Light"/>
                <a:ea typeface="Helvetica Light"/>
                <a:cs typeface="Helvetica Light"/>
                <a:sym typeface="Helvetica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27" name="unavco-logo.png"/>
          <p:cNvPicPr>
            <a:picLocks noChangeAspect="1"/>
          </p:cNvPicPr>
          <p:nvPr/>
        </p:nvPicPr>
        <p:blipFill>
          <a:blip r:embed="rId3">
            <a:extLst/>
          </a:blip>
          <a:stretch>
            <a:fillRect/>
          </a:stretch>
        </p:blipFill>
        <p:spPr>
          <a:xfrm>
            <a:off x="488803" y="159785"/>
            <a:ext cx="1791303" cy="338437"/>
          </a:xfrm>
          <a:prstGeom prst="rect">
            <a:avLst/>
          </a:prstGeom>
          <a:ln w="3175">
            <a:miter lim="400000"/>
          </a:ln>
        </p:spPr>
      </p:pic>
      <p:sp>
        <p:nvSpPr>
          <p:cNvPr id="28" name="Shape 28"/>
          <p:cNvSpPr>
            <a:spLocks noGrp="1"/>
          </p:cNvSpPr>
          <p:nvPr>
            <p:ph type="sldNum" sz="quarter" idx="2"/>
          </p:nvPr>
        </p:nvSpPr>
        <p:spPr>
          <a:prstGeom prst="rect">
            <a:avLst/>
          </a:prstGeom>
        </p:spPr>
        <p:txBody>
          <a:bodyPr/>
          <a:lstStyle/>
          <a:p>
            <a:fld id="{32482055-EFFF-47B2-9462-C0132BB86E9C}" type="slidenum">
              <a:rPr lang="en-US" smtClean="0"/>
              <a:t>‹#›</a:t>
            </a:fld>
            <a:endParaRPr lang="en-US"/>
          </a:p>
        </p:txBody>
      </p:sp>
    </p:spTree>
    <p:extLst>
      <p:ext uri="{BB962C8B-B14F-4D97-AF65-F5344CB8AC3E}">
        <p14:creationId xmlns:p14="http://schemas.microsoft.com/office/powerpoint/2010/main" val="350219376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5" name="Shape 35"/>
          <p:cNvSpPr>
            <a:spLocks noGrp="1"/>
          </p:cNvSpPr>
          <p:nvPr>
            <p:ph type="sldNum" sz="quarter" idx="2"/>
          </p:nvPr>
        </p:nvSpPr>
        <p:spPr>
          <a:prstGeom prst="rect">
            <a:avLst/>
          </a:prstGeom>
        </p:spPr>
        <p:txBody>
          <a:bodyPr/>
          <a:lstStyle/>
          <a:p>
            <a:fld id="{32482055-EFFF-47B2-9462-C0132BB86E9C}" type="slidenum">
              <a:rPr lang="en-US" smtClean="0"/>
              <a:t>‹#›</a:t>
            </a:fld>
            <a:endParaRPr lang="en-US"/>
          </a:p>
        </p:txBody>
      </p:sp>
    </p:spTree>
    <p:extLst>
      <p:ext uri="{BB962C8B-B14F-4D97-AF65-F5344CB8AC3E}">
        <p14:creationId xmlns:p14="http://schemas.microsoft.com/office/powerpoint/2010/main" val="235703985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pic>
        <p:nvPicPr>
          <p:cNvPr id="42" name="tectonics-red.png"/>
          <p:cNvPicPr>
            <a:picLocks/>
          </p:cNvPicPr>
          <p:nvPr/>
        </p:nvPicPr>
        <p:blipFill>
          <a:blip r:embed="rId2">
            <a:extLst/>
          </a:blip>
          <a:stretch>
            <a:fillRect/>
          </a:stretch>
        </p:blipFill>
        <p:spPr>
          <a:xfrm>
            <a:off x="0" y="-299620"/>
            <a:ext cx="9144001" cy="1680157"/>
          </a:xfrm>
          <a:prstGeom prst="rect">
            <a:avLst/>
          </a:prstGeom>
          <a:ln w="3175">
            <a:miter lim="400000"/>
          </a:ln>
        </p:spPr>
      </p:pic>
      <p:sp>
        <p:nvSpPr>
          <p:cNvPr id="43" name="Shape 43"/>
          <p:cNvSpPr>
            <a:spLocks noGrp="1"/>
          </p:cNvSpPr>
          <p:nvPr>
            <p:ph type="body" sz="quarter" idx="13"/>
          </p:nvPr>
        </p:nvSpPr>
        <p:spPr>
          <a:xfrm>
            <a:off x="2730670" y="578159"/>
            <a:ext cx="6154326" cy="787266"/>
          </a:xfrm>
          <a:prstGeom prst="rect">
            <a:avLst/>
          </a:prstGeom>
        </p:spPr>
        <p:txBody>
          <a:bodyPr anchor="t"/>
          <a:lstStyle>
            <a:lvl1pPr marL="0" indent="0" algn="ctr">
              <a:lnSpc>
                <a:spcPct val="100000"/>
              </a:lnSpc>
              <a:spcBef>
                <a:spcPts val="0"/>
              </a:spcBef>
              <a:buClrTx/>
              <a:buSzTx/>
              <a:buNone/>
              <a:defRPr sz="2426" cap="all">
                <a:solidFill>
                  <a:srgbClr val="FFFFFF"/>
                </a:solidFill>
                <a:latin typeface="Impact"/>
                <a:ea typeface="Impact"/>
                <a:cs typeface="Impact"/>
                <a:sym typeface="Impact"/>
              </a:defRPr>
            </a:lvl1pPr>
          </a:lstStyle>
          <a:p>
            <a:pPr lvl="0"/>
            <a:r>
              <a:rPr lang="en-US"/>
              <a:t>Click to edit Master text styles</a:t>
            </a:r>
          </a:p>
        </p:txBody>
      </p:sp>
      <p:pic>
        <p:nvPicPr>
          <p:cNvPr id="44" name="unavco-logo.png"/>
          <p:cNvPicPr>
            <a:picLocks noChangeAspect="1"/>
          </p:cNvPicPr>
          <p:nvPr/>
        </p:nvPicPr>
        <p:blipFill>
          <a:blip r:embed="rId3">
            <a:extLst/>
          </a:blip>
          <a:stretch>
            <a:fillRect/>
          </a:stretch>
        </p:blipFill>
        <p:spPr>
          <a:xfrm>
            <a:off x="488803" y="159785"/>
            <a:ext cx="1791303" cy="338437"/>
          </a:xfrm>
          <a:prstGeom prst="rect">
            <a:avLst/>
          </a:prstGeom>
          <a:ln w="3175">
            <a:miter lim="400000"/>
          </a:ln>
        </p:spPr>
      </p:pic>
      <p:sp>
        <p:nvSpPr>
          <p:cNvPr id="45" name="Shape 45"/>
          <p:cNvSpPr>
            <a:spLocks noGrp="1"/>
          </p:cNvSpPr>
          <p:nvPr>
            <p:ph type="sldNum" sz="quarter" idx="2"/>
          </p:nvPr>
        </p:nvSpPr>
        <p:spPr>
          <a:prstGeom prst="rect">
            <a:avLst/>
          </a:prstGeom>
        </p:spPr>
        <p:txBody>
          <a:bodyPr/>
          <a:lstStyle/>
          <a:p>
            <a:fld id="{32482055-EFFF-47B2-9462-C0132BB86E9C}" type="slidenum">
              <a:rPr lang="en-US" smtClean="0"/>
              <a:t>‹#›</a:t>
            </a:fld>
            <a:endParaRPr lang="en-US"/>
          </a:p>
        </p:txBody>
      </p:sp>
    </p:spTree>
    <p:extLst>
      <p:ext uri="{BB962C8B-B14F-4D97-AF65-F5344CB8AC3E}">
        <p14:creationId xmlns:p14="http://schemas.microsoft.com/office/powerpoint/2010/main" val="424006102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929888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Tree>
    <p:extLst>
      <p:ext uri="{BB962C8B-B14F-4D97-AF65-F5344CB8AC3E}">
        <p14:creationId xmlns:p14="http://schemas.microsoft.com/office/powerpoint/2010/main" val="352493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52412" y="990600"/>
            <a:ext cx="8643939" cy="1285876"/>
          </a:xfrm>
          <a:prstGeom prst="rect">
            <a:avLst/>
          </a:prstGeom>
          <a:ln w="3175">
            <a:miter lim="400000"/>
          </a:ln>
          <a:extLst>
            <a:ext uri="{C572A759-6A51-4108-AA02-DFA0A04FC94B}">
              <ma14:wrappingTextBoxFlag xmlns:ma14="http://schemas.microsoft.com/office/mac/drawingml/2011/main" xmlns="" val="1"/>
            </a:ext>
          </a:extLst>
        </p:spPr>
        <p:txBody>
          <a:bodyPr lIns="33866" tIns="33866" rIns="33866" bIns="33866" anchor="ctr"/>
          <a:lstStyle/>
          <a:p>
            <a:r>
              <a:t>Title Text</a:t>
            </a:r>
          </a:p>
        </p:txBody>
      </p:sp>
      <p:sp>
        <p:nvSpPr>
          <p:cNvPr id="3" name="Shape 3"/>
          <p:cNvSpPr>
            <a:spLocks noGrp="1"/>
          </p:cNvSpPr>
          <p:nvPr>
            <p:ph type="body" idx="1"/>
          </p:nvPr>
        </p:nvSpPr>
        <p:spPr>
          <a:xfrm>
            <a:off x="252412" y="990600"/>
            <a:ext cx="8643939" cy="4867276"/>
          </a:xfrm>
          <a:prstGeom prst="rect">
            <a:avLst/>
          </a:prstGeom>
          <a:ln w="3175">
            <a:miter lim="400000"/>
          </a:ln>
          <a:extLst>
            <a:ext uri="{C572A759-6A51-4108-AA02-DFA0A04FC94B}">
              <ma14:wrappingTextBoxFlag xmlns:ma14="http://schemas.microsoft.com/office/mac/drawingml/2011/main" xmlns="" val="1"/>
            </a:ext>
          </a:extLst>
        </p:spPr>
        <p:txBody>
          <a:bodyPr lIns="33866" tIns="33866" rIns="33866" bIns="33866" anchor="ct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74667" y="5762626"/>
            <a:ext cx="186161" cy="184623"/>
          </a:xfrm>
          <a:prstGeom prst="rect">
            <a:avLst/>
          </a:prstGeom>
          <a:ln w="3175">
            <a:miter lim="400000"/>
          </a:ln>
        </p:spPr>
        <p:txBody>
          <a:bodyPr wrap="none" lIns="27093" tIns="27093" rIns="27093" bIns="27093">
            <a:spAutoFit/>
          </a:bodyPr>
          <a:lstStyle>
            <a:lvl1pPr>
              <a:defRPr sz="844"/>
            </a:lvl1pPr>
          </a:lstStyle>
          <a:p>
            <a:fld id="{32482055-EFFF-47B2-9462-C0132BB86E9C}" type="slidenum">
              <a:rPr lang="en-US" smtClean="0"/>
              <a:t>‹#›</a:t>
            </a:fld>
            <a:endParaRPr lang="en-US"/>
          </a:p>
        </p:txBody>
      </p:sp>
    </p:spTree>
    <p:extLst>
      <p:ext uri="{BB962C8B-B14F-4D97-AF65-F5344CB8AC3E}">
        <p14:creationId xmlns:p14="http://schemas.microsoft.com/office/powerpoint/2010/main" val="3809405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med"/>
  <p:txStyles>
    <p:titleStyle>
      <a:lvl1pPr marL="0" marR="0" indent="0" algn="ctr" defTabSz="309551" eaLnBrk="1" latinLnBrk="0" hangingPunct="1">
        <a:lnSpc>
          <a:spcPct val="100000"/>
        </a:lnSpc>
        <a:spcBef>
          <a:spcPts val="0"/>
        </a:spcBef>
        <a:spcAft>
          <a:spcPts val="0"/>
        </a:spcAft>
        <a:buClrTx/>
        <a:buSzTx/>
        <a:buFontTx/>
        <a:buNone/>
        <a:tabLst/>
        <a:defRPr sz="3692" b="0" i="0" u="none" strike="noStrike" cap="all" spc="0" baseline="0">
          <a:ln>
            <a:noFill/>
          </a:ln>
          <a:solidFill>
            <a:srgbClr val="535353"/>
          </a:solidFill>
          <a:uFillTx/>
          <a:latin typeface="+mn-lt"/>
          <a:ea typeface="+mn-ea"/>
          <a:cs typeface="+mn-cs"/>
          <a:sym typeface="Gill Sans Light"/>
        </a:defRPr>
      </a:lvl1pPr>
      <a:lvl2pPr marL="0" marR="0" indent="120547" algn="ctr" defTabSz="309551" eaLnBrk="1" latinLnBrk="0" hangingPunct="1">
        <a:lnSpc>
          <a:spcPct val="100000"/>
        </a:lnSpc>
        <a:spcBef>
          <a:spcPts val="0"/>
        </a:spcBef>
        <a:spcAft>
          <a:spcPts val="0"/>
        </a:spcAft>
        <a:buClrTx/>
        <a:buSzTx/>
        <a:buFontTx/>
        <a:buNone/>
        <a:tabLst/>
        <a:defRPr sz="3692" b="0" i="0" u="none" strike="noStrike" cap="all" spc="0" baseline="0">
          <a:ln>
            <a:noFill/>
          </a:ln>
          <a:solidFill>
            <a:srgbClr val="535353"/>
          </a:solidFill>
          <a:uFillTx/>
          <a:latin typeface="+mn-lt"/>
          <a:ea typeface="+mn-ea"/>
          <a:cs typeface="+mn-cs"/>
          <a:sym typeface="Gill Sans Light"/>
        </a:defRPr>
      </a:lvl2pPr>
      <a:lvl3pPr marL="0" marR="0" indent="241093" algn="ctr" defTabSz="309551" eaLnBrk="1" latinLnBrk="0" hangingPunct="1">
        <a:lnSpc>
          <a:spcPct val="100000"/>
        </a:lnSpc>
        <a:spcBef>
          <a:spcPts val="0"/>
        </a:spcBef>
        <a:spcAft>
          <a:spcPts val="0"/>
        </a:spcAft>
        <a:buClrTx/>
        <a:buSzTx/>
        <a:buFontTx/>
        <a:buNone/>
        <a:tabLst/>
        <a:defRPr sz="3692" b="0" i="0" u="none" strike="noStrike" cap="all" spc="0" baseline="0">
          <a:ln>
            <a:noFill/>
          </a:ln>
          <a:solidFill>
            <a:srgbClr val="535353"/>
          </a:solidFill>
          <a:uFillTx/>
          <a:latin typeface="+mn-lt"/>
          <a:ea typeface="+mn-ea"/>
          <a:cs typeface="+mn-cs"/>
          <a:sym typeface="Gill Sans Light"/>
        </a:defRPr>
      </a:lvl3pPr>
      <a:lvl4pPr marL="0" marR="0" indent="361640" algn="ctr" defTabSz="309551" eaLnBrk="1" latinLnBrk="0" hangingPunct="1">
        <a:lnSpc>
          <a:spcPct val="100000"/>
        </a:lnSpc>
        <a:spcBef>
          <a:spcPts val="0"/>
        </a:spcBef>
        <a:spcAft>
          <a:spcPts val="0"/>
        </a:spcAft>
        <a:buClrTx/>
        <a:buSzTx/>
        <a:buFontTx/>
        <a:buNone/>
        <a:tabLst/>
        <a:defRPr sz="3692" b="0" i="0" u="none" strike="noStrike" cap="all" spc="0" baseline="0">
          <a:ln>
            <a:noFill/>
          </a:ln>
          <a:solidFill>
            <a:srgbClr val="535353"/>
          </a:solidFill>
          <a:uFillTx/>
          <a:latin typeface="+mn-lt"/>
          <a:ea typeface="+mn-ea"/>
          <a:cs typeface="+mn-cs"/>
          <a:sym typeface="Gill Sans Light"/>
        </a:defRPr>
      </a:lvl4pPr>
      <a:lvl5pPr marL="0" marR="0" indent="482186" algn="ctr" defTabSz="309551" eaLnBrk="1" latinLnBrk="0" hangingPunct="1">
        <a:lnSpc>
          <a:spcPct val="100000"/>
        </a:lnSpc>
        <a:spcBef>
          <a:spcPts val="0"/>
        </a:spcBef>
        <a:spcAft>
          <a:spcPts val="0"/>
        </a:spcAft>
        <a:buClrTx/>
        <a:buSzTx/>
        <a:buFontTx/>
        <a:buNone/>
        <a:tabLst/>
        <a:defRPr sz="3692" b="0" i="0" u="none" strike="noStrike" cap="all" spc="0" baseline="0">
          <a:ln>
            <a:noFill/>
          </a:ln>
          <a:solidFill>
            <a:srgbClr val="535353"/>
          </a:solidFill>
          <a:uFillTx/>
          <a:latin typeface="+mn-lt"/>
          <a:ea typeface="+mn-ea"/>
          <a:cs typeface="+mn-cs"/>
          <a:sym typeface="Gill Sans Light"/>
        </a:defRPr>
      </a:lvl5pPr>
      <a:lvl6pPr marL="0" marR="0" indent="602732" algn="ctr" defTabSz="309551" eaLnBrk="1" latinLnBrk="0" hangingPunct="1">
        <a:lnSpc>
          <a:spcPct val="100000"/>
        </a:lnSpc>
        <a:spcBef>
          <a:spcPts val="0"/>
        </a:spcBef>
        <a:spcAft>
          <a:spcPts val="0"/>
        </a:spcAft>
        <a:buClrTx/>
        <a:buSzTx/>
        <a:buFontTx/>
        <a:buNone/>
        <a:tabLst/>
        <a:defRPr sz="3692" b="0" i="0" u="none" strike="noStrike" cap="all" spc="0" baseline="0">
          <a:ln>
            <a:noFill/>
          </a:ln>
          <a:solidFill>
            <a:srgbClr val="535353"/>
          </a:solidFill>
          <a:uFillTx/>
          <a:latin typeface="+mn-lt"/>
          <a:ea typeface="+mn-ea"/>
          <a:cs typeface="+mn-cs"/>
          <a:sym typeface="Gill Sans Light"/>
        </a:defRPr>
      </a:lvl6pPr>
      <a:lvl7pPr marL="0" marR="0" indent="723279" algn="ctr" defTabSz="309551" eaLnBrk="1" latinLnBrk="0" hangingPunct="1">
        <a:lnSpc>
          <a:spcPct val="100000"/>
        </a:lnSpc>
        <a:spcBef>
          <a:spcPts val="0"/>
        </a:spcBef>
        <a:spcAft>
          <a:spcPts val="0"/>
        </a:spcAft>
        <a:buClrTx/>
        <a:buSzTx/>
        <a:buFontTx/>
        <a:buNone/>
        <a:tabLst/>
        <a:defRPr sz="3692" b="0" i="0" u="none" strike="noStrike" cap="all" spc="0" baseline="0">
          <a:ln>
            <a:noFill/>
          </a:ln>
          <a:solidFill>
            <a:srgbClr val="535353"/>
          </a:solidFill>
          <a:uFillTx/>
          <a:latin typeface="+mn-lt"/>
          <a:ea typeface="+mn-ea"/>
          <a:cs typeface="+mn-cs"/>
          <a:sym typeface="Gill Sans Light"/>
        </a:defRPr>
      </a:lvl7pPr>
      <a:lvl8pPr marL="0" marR="0" indent="843826" algn="ctr" defTabSz="309551" eaLnBrk="1" latinLnBrk="0" hangingPunct="1">
        <a:lnSpc>
          <a:spcPct val="100000"/>
        </a:lnSpc>
        <a:spcBef>
          <a:spcPts val="0"/>
        </a:spcBef>
        <a:spcAft>
          <a:spcPts val="0"/>
        </a:spcAft>
        <a:buClrTx/>
        <a:buSzTx/>
        <a:buFontTx/>
        <a:buNone/>
        <a:tabLst/>
        <a:defRPr sz="3692" b="0" i="0" u="none" strike="noStrike" cap="all" spc="0" baseline="0">
          <a:ln>
            <a:noFill/>
          </a:ln>
          <a:solidFill>
            <a:srgbClr val="535353"/>
          </a:solidFill>
          <a:uFillTx/>
          <a:latin typeface="+mn-lt"/>
          <a:ea typeface="+mn-ea"/>
          <a:cs typeface="+mn-cs"/>
          <a:sym typeface="Gill Sans Light"/>
        </a:defRPr>
      </a:lvl8pPr>
      <a:lvl9pPr marL="0" marR="0" indent="964372" algn="ctr" defTabSz="309551" eaLnBrk="1" latinLnBrk="0" hangingPunct="1">
        <a:lnSpc>
          <a:spcPct val="100000"/>
        </a:lnSpc>
        <a:spcBef>
          <a:spcPts val="0"/>
        </a:spcBef>
        <a:spcAft>
          <a:spcPts val="0"/>
        </a:spcAft>
        <a:buClrTx/>
        <a:buSzTx/>
        <a:buFontTx/>
        <a:buNone/>
        <a:tabLst/>
        <a:defRPr sz="3692" b="0" i="0" u="none" strike="noStrike" cap="all" spc="0" baseline="0">
          <a:ln>
            <a:noFill/>
          </a:ln>
          <a:solidFill>
            <a:srgbClr val="535353"/>
          </a:solidFill>
          <a:uFillTx/>
          <a:latin typeface="+mn-lt"/>
          <a:ea typeface="+mn-ea"/>
          <a:cs typeface="+mn-cs"/>
          <a:sym typeface="Gill Sans Light"/>
        </a:defRPr>
      </a:lvl9pPr>
    </p:titleStyle>
    <p:bodyStyle>
      <a:lvl1pPr marL="147335"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1pPr>
      <a:lvl2pPr marL="415216"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2pPr>
      <a:lvl3pPr marL="683097"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3pPr>
      <a:lvl4pPr marL="950978"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4pPr>
      <a:lvl5pPr marL="1218859"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5pPr>
      <a:lvl6pPr marL="1486740"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6pPr>
      <a:lvl7pPr marL="1754621"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7pPr>
      <a:lvl8pPr marL="2022503"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8pPr>
      <a:lvl9pPr marL="2290384"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9pPr>
    </p:bodyStyle>
    <p:otherStyle>
      <a:lvl1pPr marL="0" marR="0" indent="0" algn="ctr" defTabSz="309551" eaLnBrk="1" latinLnBrk="0" hangingPunct="1">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Gill Sans Light"/>
        </a:defRPr>
      </a:lvl1pPr>
      <a:lvl2pPr marL="0" marR="0" indent="120547" algn="ctr" defTabSz="309551" eaLnBrk="1" latinLnBrk="0" hangingPunct="1">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Gill Sans Light"/>
        </a:defRPr>
      </a:lvl2pPr>
      <a:lvl3pPr marL="0" marR="0" indent="241093" algn="ctr" defTabSz="309551" eaLnBrk="1" latinLnBrk="0" hangingPunct="1">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Gill Sans Light"/>
        </a:defRPr>
      </a:lvl3pPr>
      <a:lvl4pPr marL="0" marR="0" indent="361640" algn="ctr" defTabSz="309551" eaLnBrk="1" latinLnBrk="0" hangingPunct="1">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Gill Sans Light"/>
        </a:defRPr>
      </a:lvl4pPr>
      <a:lvl5pPr marL="0" marR="0" indent="482186" algn="ctr" defTabSz="309551" eaLnBrk="1" latinLnBrk="0" hangingPunct="1">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Gill Sans Light"/>
        </a:defRPr>
      </a:lvl5pPr>
      <a:lvl6pPr marL="0" marR="0" indent="602732" algn="ctr" defTabSz="309551" eaLnBrk="1" latinLnBrk="0" hangingPunct="1">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Gill Sans Light"/>
        </a:defRPr>
      </a:lvl6pPr>
      <a:lvl7pPr marL="0" marR="0" indent="723279" algn="ctr" defTabSz="309551" eaLnBrk="1" latinLnBrk="0" hangingPunct="1">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Gill Sans Light"/>
        </a:defRPr>
      </a:lvl7pPr>
      <a:lvl8pPr marL="0" marR="0" indent="843826" algn="ctr" defTabSz="309551" eaLnBrk="1" latinLnBrk="0" hangingPunct="1">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Gill Sans Light"/>
        </a:defRPr>
      </a:lvl8pPr>
      <a:lvl9pPr marL="0" marR="0" indent="964372" algn="ctr" defTabSz="309551" eaLnBrk="1" latinLnBrk="0" hangingPunct="1">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0.png"/><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3"/>
          </p:nvPr>
        </p:nvSpPr>
        <p:spPr>
          <a:xfrm>
            <a:off x="3403179" y="4388870"/>
            <a:ext cx="4500697" cy="311858"/>
          </a:xfrm>
        </p:spPr>
        <p:txBody>
          <a:bodyPr/>
          <a:lstStyle/>
          <a:p>
            <a:pPr algn="l"/>
            <a:r>
              <a:rPr lang="en-US" dirty="0"/>
              <a:t>Katherine </a:t>
            </a:r>
            <a:r>
              <a:rPr lang="en-US" dirty="0" err="1"/>
              <a:t>Shervais</a:t>
            </a:r>
            <a:r>
              <a:rPr lang="en-US" dirty="0"/>
              <a:t> modified by Beth Pratt-Sitaula</a:t>
            </a:r>
          </a:p>
        </p:txBody>
      </p:sp>
      <p:sp>
        <p:nvSpPr>
          <p:cNvPr id="2" name="Title 1"/>
          <p:cNvSpPr>
            <a:spLocks noGrp="1"/>
          </p:cNvSpPr>
          <p:nvPr>
            <p:ph type="title"/>
          </p:nvPr>
        </p:nvSpPr>
        <p:spPr>
          <a:xfrm>
            <a:off x="4343399" y="2674620"/>
            <a:ext cx="4362452" cy="1306831"/>
          </a:xfrm>
        </p:spPr>
        <p:txBody>
          <a:bodyPr/>
          <a:lstStyle/>
          <a:p>
            <a:r>
              <a:rPr lang="en-US" dirty="0"/>
              <a:t>Introduction to structure-from-motion</a:t>
            </a:r>
          </a:p>
        </p:txBody>
      </p:sp>
    </p:spTree>
    <p:extLst>
      <p:ext uri="{BB962C8B-B14F-4D97-AF65-F5344CB8AC3E}">
        <p14:creationId xmlns:p14="http://schemas.microsoft.com/office/powerpoint/2010/main" val="398318485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Outcrop model – top view</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211" y="1436047"/>
            <a:ext cx="5877579" cy="5421953"/>
          </a:xfrm>
          <a:prstGeom prst="rect">
            <a:avLst/>
          </a:prstGeom>
        </p:spPr>
      </p:pic>
      <p:sp>
        <p:nvSpPr>
          <p:cNvPr id="5" name="TextBox 4"/>
          <p:cNvSpPr txBox="1"/>
          <p:nvPr/>
        </p:nvSpPr>
        <p:spPr>
          <a:xfrm>
            <a:off x="7729830" y="6559164"/>
            <a:ext cx="1369286" cy="276999"/>
          </a:xfrm>
          <a:prstGeom prst="rect">
            <a:avLst/>
          </a:prstGeom>
          <a:noFill/>
        </p:spPr>
        <p:txBody>
          <a:bodyPr wrap="none" rtlCol="0">
            <a:spAutoFit/>
          </a:bodyPr>
          <a:lstStyle/>
          <a:p>
            <a:r>
              <a:rPr lang="en-US" sz="1200" dirty="0"/>
              <a:t>Figure Phil </a:t>
            </a:r>
            <a:r>
              <a:rPr lang="en-US" sz="1200" dirty="0" err="1"/>
              <a:t>Resor</a:t>
            </a:r>
            <a:endParaRPr lang="en-US" sz="1200" dirty="0"/>
          </a:p>
        </p:txBody>
      </p:sp>
    </p:spTree>
    <p:extLst>
      <p:ext uri="{BB962C8B-B14F-4D97-AF65-F5344CB8AC3E}">
        <p14:creationId xmlns:p14="http://schemas.microsoft.com/office/powerpoint/2010/main" val="119711216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Rock sample model</a:t>
            </a:r>
          </a:p>
        </p:txBody>
      </p:sp>
      <p:sp>
        <p:nvSpPr>
          <p:cNvPr id="3" name="Text Placeholder 2"/>
          <p:cNvSpPr>
            <a:spLocks noGrp="1"/>
          </p:cNvSpPr>
          <p:nvPr>
            <p:ph type="body" idx="1"/>
          </p:nvPr>
        </p:nvSpPr>
        <p:spPr/>
        <p:txBody>
          <a:bodyPr/>
          <a:lstStyle/>
          <a:p>
            <a:endParaRPr lang="en-US"/>
          </a:p>
        </p:txBody>
      </p:sp>
      <p:sp>
        <p:nvSpPr>
          <p:cNvPr id="4" name="TextBox 3"/>
          <p:cNvSpPr txBox="1"/>
          <p:nvPr/>
        </p:nvSpPr>
        <p:spPr>
          <a:xfrm>
            <a:off x="0" y="6629777"/>
            <a:ext cx="1489510" cy="276999"/>
          </a:xfrm>
          <a:prstGeom prst="rect">
            <a:avLst/>
          </a:prstGeom>
          <a:noFill/>
        </p:spPr>
        <p:txBody>
          <a:bodyPr wrap="none" rtlCol="0">
            <a:spAutoFit/>
          </a:bodyPr>
          <a:lstStyle/>
          <a:p>
            <a:r>
              <a:rPr lang="en-US" sz="1200" dirty="0"/>
              <a:t>Figure Sean Bemis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5053"/>
            <a:ext cx="9326880" cy="7273329"/>
          </a:xfrm>
          <a:prstGeom prst="rect">
            <a:avLst/>
          </a:prstGeom>
        </p:spPr>
      </p:pic>
    </p:spTree>
    <p:extLst>
      <p:ext uri="{BB962C8B-B14F-4D97-AF65-F5344CB8AC3E}">
        <p14:creationId xmlns:p14="http://schemas.microsoft.com/office/powerpoint/2010/main" val="265737198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Outcrop model – </a:t>
            </a:r>
            <a:r>
              <a:rPr lang="en-US" dirty="0" err="1"/>
              <a:t>pofadder</a:t>
            </a:r>
            <a:r>
              <a:rPr lang="en-US" dirty="0"/>
              <a:t> shear zone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23" y="1031052"/>
            <a:ext cx="8781755" cy="5834498"/>
          </a:xfrm>
          <a:prstGeom prst="rect">
            <a:avLst/>
          </a:prstGeom>
        </p:spPr>
      </p:pic>
      <p:sp>
        <p:nvSpPr>
          <p:cNvPr id="4" name="TextBox 3"/>
          <p:cNvSpPr txBox="1"/>
          <p:nvPr/>
        </p:nvSpPr>
        <p:spPr>
          <a:xfrm>
            <a:off x="0" y="6629777"/>
            <a:ext cx="1830950" cy="276999"/>
          </a:xfrm>
          <a:prstGeom prst="rect">
            <a:avLst/>
          </a:prstGeom>
          <a:noFill/>
        </p:spPr>
        <p:txBody>
          <a:bodyPr wrap="none" rtlCol="0">
            <a:spAutoFit/>
          </a:bodyPr>
          <a:lstStyle/>
          <a:p>
            <a:r>
              <a:rPr lang="en-US" sz="1200" dirty="0"/>
              <a:t>Figure Jamie Kirkpatrick</a:t>
            </a:r>
          </a:p>
        </p:txBody>
      </p:sp>
    </p:spTree>
    <p:extLst>
      <p:ext uri="{BB962C8B-B14F-4D97-AF65-F5344CB8AC3E}">
        <p14:creationId xmlns:p14="http://schemas.microsoft.com/office/powerpoint/2010/main" val="92367773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Outcrop model – </a:t>
            </a:r>
            <a:r>
              <a:rPr lang="en-US" dirty="0" err="1"/>
              <a:t>pofadder</a:t>
            </a:r>
            <a:r>
              <a:rPr lang="en-US" dirty="0"/>
              <a:t> shear zone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196" y="1380421"/>
            <a:ext cx="6629609" cy="5477579"/>
          </a:xfrm>
          <a:prstGeom prst="rect">
            <a:avLst/>
          </a:prstGeom>
        </p:spPr>
      </p:pic>
      <p:sp>
        <p:nvSpPr>
          <p:cNvPr id="5" name="TextBox 4"/>
          <p:cNvSpPr txBox="1"/>
          <p:nvPr/>
        </p:nvSpPr>
        <p:spPr>
          <a:xfrm>
            <a:off x="0" y="6629777"/>
            <a:ext cx="1830950" cy="276999"/>
          </a:xfrm>
          <a:prstGeom prst="rect">
            <a:avLst/>
          </a:prstGeom>
          <a:noFill/>
        </p:spPr>
        <p:txBody>
          <a:bodyPr wrap="none" rtlCol="0">
            <a:spAutoFit/>
          </a:bodyPr>
          <a:lstStyle/>
          <a:p>
            <a:r>
              <a:rPr lang="en-US" sz="1200" dirty="0"/>
              <a:t>Figure Jamie Kirkpatrick</a:t>
            </a:r>
          </a:p>
        </p:txBody>
      </p:sp>
    </p:spTree>
    <p:extLst>
      <p:ext uri="{BB962C8B-B14F-4D97-AF65-F5344CB8AC3E}">
        <p14:creationId xmlns:p14="http://schemas.microsoft.com/office/powerpoint/2010/main" val="162913120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Outcrop model – </a:t>
            </a:r>
            <a:r>
              <a:rPr lang="en-US" dirty="0" err="1"/>
              <a:t>pofadder</a:t>
            </a:r>
            <a:r>
              <a:rPr lang="en-US" dirty="0"/>
              <a:t> shear zone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239" y="1381364"/>
            <a:ext cx="6631523" cy="5476635"/>
          </a:xfrm>
          <a:prstGeom prst="rect">
            <a:avLst/>
          </a:prstGeom>
        </p:spPr>
      </p:pic>
      <p:sp>
        <p:nvSpPr>
          <p:cNvPr id="5" name="TextBox 4"/>
          <p:cNvSpPr txBox="1"/>
          <p:nvPr/>
        </p:nvSpPr>
        <p:spPr>
          <a:xfrm>
            <a:off x="0" y="6629777"/>
            <a:ext cx="1395703" cy="276999"/>
          </a:xfrm>
          <a:prstGeom prst="rect">
            <a:avLst/>
          </a:prstGeom>
          <a:noFill/>
        </p:spPr>
        <p:txBody>
          <a:bodyPr wrap="none" rtlCol="0">
            <a:spAutoFit/>
          </a:bodyPr>
          <a:lstStyle/>
          <a:p>
            <a:r>
              <a:rPr lang="en-US" sz="1200" dirty="0"/>
              <a:t>Figure Erik Young</a:t>
            </a:r>
          </a:p>
        </p:txBody>
      </p:sp>
    </p:spTree>
    <p:extLst>
      <p:ext uri="{BB962C8B-B14F-4D97-AF65-F5344CB8AC3E}">
        <p14:creationId xmlns:p14="http://schemas.microsoft.com/office/powerpoint/2010/main" val="404786883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Paleoseismic</a:t>
            </a:r>
            <a:r>
              <a:rPr lang="en-US" dirty="0"/>
              <a:t> trench</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8534" y="1464127"/>
            <a:ext cx="6175466" cy="4116977"/>
          </a:xfrm>
          <a:prstGeom prst="rect">
            <a:avLst/>
          </a:prstGeom>
        </p:spPr>
      </p:pic>
      <p:sp>
        <p:nvSpPr>
          <p:cNvPr id="5" name="Oval 4"/>
          <p:cNvSpPr/>
          <p:nvPr/>
        </p:nvSpPr>
        <p:spPr>
          <a:xfrm>
            <a:off x="5303520" y="1655717"/>
            <a:ext cx="1252200" cy="109728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411481" y="2944587"/>
            <a:ext cx="6823709" cy="28500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6622137" y="5581104"/>
            <a:ext cx="761643" cy="7258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507" y="5455334"/>
            <a:ext cx="6322100" cy="1420491"/>
          </a:xfrm>
          <a:prstGeom prst="rect">
            <a:avLst/>
          </a:prstGeom>
        </p:spPr>
      </p:pic>
      <p:sp>
        <p:nvSpPr>
          <p:cNvPr id="14" name="TextBox 13"/>
          <p:cNvSpPr txBox="1"/>
          <p:nvPr/>
        </p:nvSpPr>
        <p:spPr>
          <a:xfrm>
            <a:off x="7386929" y="6559164"/>
            <a:ext cx="1760418" cy="276999"/>
          </a:xfrm>
          <a:prstGeom prst="rect">
            <a:avLst/>
          </a:prstGeom>
          <a:noFill/>
        </p:spPr>
        <p:txBody>
          <a:bodyPr wrap="none" rtlCol="0">
            <a:spAutoFit/>
          </a:bodyPr>
          <a:lstStyle/>
          <a:p>
            <a:r>
              <a:rPr lang="en-US" sz="1200" dirty="0"/>
              <a:t>Figure Nadine Reitman</a:t>
            </a:r>
          </a:p>
        </p:txBody>
      </p:sp>
      <p:sp>
        <p:nvSpPr>
          <p:cNvPr id="11" name="Oval 10"/>
          <p:cNvSpPr/>
          <p:nvPr/>
        </p:nvSpPr>
        <p:spPr>
          <a:xfrm>
            <a:off x="1716334" y="5544775"/>
            <a:ext cx="2844236" cy="109728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1869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Oquirrh</a:t>
            </a:r>
            <a:r>
              <a:rPr lang="en-US" dirty="0"/>
              <a:t> fault scarp</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1324"/>
          <a:stretch/>
        </p:blipFill>
        <p:spPr>
          <a:xfrm>
            <a:off x="0" y="1976438"/>
            <a:ext cx="9144000" cy="3578542"/>
          </a:xfrm>
          <a:prstGeom prst="rect">
            <a:avLst/>
          </a:prstGeom>
        </p:spPr>
      </p:pic>
      <p:sp>
        <p:nvSpPr>
          <p:cNvPr id="5" name="Freeform 4"/>
          <p:cNvSpPr/>
          <p:nvPr/>
        </p:nvSpPr>
        <p:spPr>
          <a:xfrm>
            <a:off x="754602" y="2557546"/>
            <a:ext cx="8318377" cy="408365"/>
          </a:xfrm>
          <a:custGeom>
            <a:avLst/>
            <a:gdLst>
              <a:gd name="connsiteX0" fmla="*/ 0 w 8318377"/>
              <a:gd name="connsiteY0" fmla="*/ 0 h 408365"/>
              <a:gd name="connsiteX1" fmla="*/ 44388 w 8318377"/>
              <a:gd name="connsiteY1" fmla="*/ 17756 h 408365"/>
              <a:gd name="connsiteX2" fmla="*/ 62144 w 8318377"/>
              <a:gd name="connsiteY2" fmla="*/ 35511 h 408365"/>
              <a:gd name="connsiteX3" fmla="*/ 88777 w 8318377"/>
              <a:gd name="connsiteY3" fmla="*/ 44389 h 408365"/>
              <a:gd name="connsiteX4" fmla="*/ 115410 w 8318377"/>
              <a:gd name="connsiteY4" fmla="*/ 62144 h 408365"/>
              <a:gd name="connsiteX5" fmla="*/ 488272 w 8318377"/>
              <a:gd name="connsiteY5" fmla="*/ 44389 h 408365"/>
              <a:gd name="connsiteX6" fmla="*/ 532660 w 8318377"/>
              <a:gd name="connsiteY6" fmla="*/ 35511 h 408365"/>
              <a:gd name="connsiteX7" fmla="*/ 594804 w 8318377"/>
              <a:gd name="connsiteY7" fmla="*/ 26633 h 408365"/>
              <a:gd name="connsiteX8" fmla="*/ 683581 w 8318377"/>
              <a:gd name="connsiteY8" fmla="*/ 8878 h 408365"/>
              <a:gd name="connsiteX9" fmla="*/ 816746 w 8318377"/>
              <a:gd name="connsiteY9" fmla="*/ 17756 h 408365"/>
              <a:gd name="connsiteX10" fmla="*/ 843379 w 8318377"/>
              <a:gd name="connsiteY10" fmla="*/ 26633 h 408365"/>
              <a:gd name="connsiteX11" fmla="*/ 878889 w 8318377"/>
              <a:gd name="connsiteY11" fmla="*/ 35511 h 408365"/>
              <a:gd name="connsiteX12" fmla="*/ 932155 w 8318377"/>
              <a:gd name="connsiteY12" fmla="*/ 53266 h 408365"/>
              <a:gd name="connsiteX13" fmla="*/ 1020932 w 8318377"/>
              <a:gd name="connsiteY13" fmla="*/ 79899 h 408365"/>
              <a:gd name="connsiteX14" fmla="*/ 1047565 w 8318377"/>
              <a:gd name="connsiteY14" fmla="*/ 88777 h 408365"/>
              <a:gd name="connsiteX15" fmla="*/ 1074198 w 8318377"/>
              <a:gd name="connsiteY15" fmla="*/ 97655 h 408365"/>
              <a:gd name="connsiteX16" fmla="*/ 1127464 w 8318377"/>
              <a:gd name="connsiteY16" fmla="*/ 124288 h 408365"/>
              <a:gd name="connsiteX17" fmla="*/ 1189608 w 8318377"/>
              <a:gd name="connsiteY17" fmla="*/ 115410 h 408365"/>
              <a:gd name="connsiteX18" fmla="*/ 1233996 w 8318377"/>
              <a:gd name="connsiteY18" fmla="*/ 79899 h 408365"/>
              <a:gd name="connsiteX19" fmla="*/ 1260629 w 8318377"/>
              <a:gd name="connsiteY19" fmla="*/ 71022 h 408365"/>
              <a:gd name="connsiteX20" fmla="*/ 1287262 w 8318377"/>
              <a:gd name="connsiteY20" fmla="*/ 79899 h 408365"/>
              <a:gd name="connsiteX21" fmla="*/ 1322773 w 8318377"/>
              <a:gd name="connsiteY21" fmla="*/ 115410 h 408365"/>
              <a:gd name="connsiteX22" fmla="*/ 1349406 w 8318377"/>
              <a:gd name="connsiteY22" fmla="*/ 133165 h 408365"/>
              <a:gd name="connsiteX23" fmla="*/ 1367161 w 8318377"/>
              <a:gd name="connsiteY23" fmla="*/ 150921 h 408365"/>
              <a:gd name="connsiteX24" fmla="*/ 1420427 w 8318377"/>
              <a:gd name="connsiteY24" fmla="*/ 186431 h 408365"/>
              <a:gd name="connsiteX25" fmla="*/ 1473693 w 8318377"/>
              <a:gd name="connsiteY25" fmla="*/ 204187 h 408365"/>
              <a:gd name="connsiteX26" fmla="*/ 1589103 w 8318377"/>
              <a:gd name="connsiteY26" fmla="*/ 195309 h 408365"/>
              <a:gd name="connsiteX27" fmla="*/ 1819922 w 8318377"/>
              <a:gd name="connsiteY27" fmla="*/ 177554 h 408365"/>
              <a:gd name="connsiteX28" fmla="*/ 1846555 w 8318377"/>
              <a:gd name="connsiteY28" fmla="*/ 133165 h 408365"/>
              <a:gd name="connsiteX29" fmla="*/ 1873188 w 8318377"/>
              <a:gd name="connsiteY29" fmla="*/ 124288 h 408365"/>
              <a:gd name="connsiteX30" fmla="*/ 1917577 w 8318377"/>
              <a:gd name="connsiteY30" fmla="*/ 168676 h 408365"/>
              <a:gd name="connsiteX31" fmla="*/ 1944210 w 8318377"/>
              <a:gd name="connsiteY31" fmla="*/ 213064 h 408365"/>
              <a:gd name="connsiteX32" fmla="*/ 1953087 w 8318377"/>
              <a:gd name="connsiteY32" fmla="*/ 239697 h 408365"/>
              <a:gd name="connsiteX33" fmla="*/ 1979720 w 8318377"/>
              <a:gd name="connsiteY33" fmla="*/ 257453 h 408365"/>
              <a:gd name="connsiteX34" fmla="*/ 2104008 w 8318377"/>
              <a:gd name="connsiteY34" fmla="*/ 284086 h 408365"/>
              <a:gd name="connsiteX35" fmla="*/ 2192784 w 8318377"/>
              <a:gd name="connsiteY35" fmla="*/ 292963 h 408365"/>
              <a:gd name="connsiteX36" fmla="*/ 2352582 w 8318377"/>
              <a:gd name="connsiteY36" fmla="*/ 284086 h 408365"/>
              <a:gd name="connsiteX37" fmla="*/ 2388093 w 8318377"/>
              <a:gd name="connsiteY37" fmla="*/ 275208 h 408365"/>
              <a:gd name="connsiteX38" fmla="*/ 2441359 w 8318377"/>
              <a:gd name="connsiteY38" fmla="*/ 266330 h 408365"/>
              <a:gd name="connsiteX39" fmla="*/ 2467992 w 8318377"/>
              <a:gd name="connsiteY39" fmla="*/ 257453 h 408365"/>
              <a:gd name="connsiteX40" fmla="*/ 2601157 w 8318377"/>
              <a:gd name="connsiteY40" fmla="*/ 239697 h 408365"/>
              <a:gd name="connsiteX41" fmla="*/ 2645546 w 8318377"/>
              <a:gd name="connsiteY41" fmla="*/ 213064 h 408365"/>
              <a:gd name="connsiteX42" fmla="*/ 2672179 w 8318377"/>
              <a:gd name="connsiteY42" fmla="*/ 204187 h 408365"/>
              <a:gd name="connsiteX43" fmla="*/ 2681056 w 8318377"/>
              <a:gd name="connsiteY43" fmla="*/ 177554 h 408365"/>
              <a:gd name="connsiteX44" fmla="*/ 2734322 w 8318377"/>
              <a:gd name="connsiteY44" fmla="*/ 177554 h 408365"/>
              <a:gd name="connsiteX45" fmla="*/ 2778711 w 8318377"/>
              <a:gd name="connsiteY45" fmla="*/ 213064 h 408365"/>
              <a:gd name="connsiteX46" fmla="*/ 2831977 w 8318377"/>
              <a:gd name="connsiteY46" fmla="*/ 230820 h 408365"/>
              <a:gd name="connsiteX47" fmla="*/ 2902998 w 8318377"/>
              <a:gd name="connsiteY47" fmla="*/ 248575 h 408365"/>
              <a:gd name="connsiteX48" fmla="*/ 3018408 w 8318377"/>
              <a:gd name="connsiteY48" fmla="*/ 239697 h 408365"/>
              <a:gd name="connsiteX49" fmla="*/ 3062796 w 8318377"/>
              <a:gd name="connsiteY49" fmla="*/ 213064 h 408365"/>
              <a:gd name="connsiteX50" fmla="*/ 3151573 w 8318377"/>
              <a:gd name="connsiteY50" fmla="*/ 186431 h 408365"/>
              <a:gd name="connsiteX51" fmla="*/ 3204839 w 8318377"/>
              <a:gd name="connsiteY51" fmla="*/ 159798 h 408365"/>
              <a:gd name="connsiteX52" fmla="*/ 3222594 w 8318377"/>
              <a:gd name="connsiteY52" fmla="*/ 133165 h 408365"/>
              <a:gd name="connsiteX53" fmla="*/ 3302493 w 8318377"/>
              <a:gd name="connsiteY53" fmla="*/ 168676 h 408365"/>
              <a:gd name="connsiteX54" fmla="*/ 3364637 w 8318377"/>
              <a:gd name="connsiteY54" fmla="*/ 186431 h 408365"/>
              <a:gd name="connsiteX55" fmla="*/ 3417903 w 8318377"/>
              <a:gd name="connsiteY55" fmla="*/ 204187 h 408365"/>
              <a:gd name="connsiteX56" fmla="*/ 3444536 w 8318377"/>
              <a:gd name="connsiteY56" fmla="*/ 213064 h 408365"/>
              <a:gd name="connsiteX57" fmla="*/ 3480047 w 8318377"/>
              <a:gd name="connsiteY57" fmla="*/ 230820 h 408365"/>
              <a:gd name="connsiteX58" fmla="*/ 3533313 w 8318377"/>
              <a:gd name="connsiteY58" fmla="*/ 239697 h 408365"/>
              <a:gd name="connsiteX59" fmla="*/ 3577701 w 8318377"/>
              <a:gd name="connsiteY59" fmla="*/ 248575 h 408365"/>
              <a:gd name="connsiteX60" fmla="*/ 3613212 w 8318377"/>
              <a:gd name="connsiteY60" fmla="*/ 257453 h 408365"/>
              <a:gd name="connsiteX61" fmla="*/ 4279037 w 8318377"/>
              <a:gd name="connsiteY61" fmla="*/ 275208 h 408365"/>
              <a:gd name="connsiteX62" fmla="*/ 4358936 w 8318377"/>
              <a:gd name="connsiteY62" fmla="*/ 284086 h 408365"/>
              <a:gd name="connsiteX63" fmla="*/ 4394447 w 8318377"/>
              <a:gd name="connsiteY63" fmla="*/ 292963 h 408365"/>
              <a:gd name="connsiteX64" fmla="*/ 4447713 w 8318377"/>
              <a:gd name="connsiteY64" fmla="*/ 301841 h 408365"/>
              <a:gd name="connsiteX65" fmla="*/ 4518734 w 8318377"/>
              <a:gd name="connsiteY65" fmla="*/ 310719 h 408365"/>
              <a:gd name="connsiteX66" fmla="*/ 4572000 w 8318377"/>
              <a:gd name="connsiteY66" fmla="*/ 319597 h 408365"/>
              <a:gd name="connsiteX67" fmla="*/ 4882718 w 8318377"/>
              <a:gd name="connsiteY67" fmla="*/ 346230 h 408365"/>
              <a:gd name="connsiteX68" fmla="*/ 4980373 w 8318377"/>
              <a:gd name="connsiteY68" fmla="*/ 363985 h 408365"/>
              <a:gd name="connsiteX69" fmla="*/ 5051394 w 8318377"/>
              <a:gd name="connsiteY69" fmla="*/ 372863 h 408365"/>
              <a:gd name="connsiteX70" fmla="*/ 5086905 w 8318377"/>
              <a:gd name="connsiteY70" fmla="*/ 381740 h 408365"/>
              <a:gd name="connsiteX71" fmla="*/ 5140171 w 8318377"/>
              <a:gd name="connsiteY71" fmla="*/ 390618 h 408365"/>
              <a:gd name="connsiteX72" fmla="*/ 5273336 w 8318377"/>
              <a:gd name="connsiteY72" fmla="*/ 381740 h 408365"/>
              <a:gd name="connsiteX73" fmla="*/ 5370990 w 8318377"/>
              <a:gd name="connsiteY73" fmla="*/ 372863 h 408365"/>
              <a:gd name="connsiteX74" fmla="*/ 6116715 w 8318377"/>
              <a:gd name="connsiteY74" fmla="*/ 381740 h 408365"/>
              <a:gd name="connsiteX75" fmla="*/ 7474998 w 8318377"/>
              <a:gd name="connsiteY75" fmla="*/ 381740 h 408365"/>
              <a:gd name="connsiteX76" fmla="*/ 7501631 w 8318377"/>
              <a:gd name="connsiteY76" fmla="*/ 372863 h 408365"/>
              <a:gd name="connsiteX77" fmla="*/ 7661429 w 8318377"/>
              <a:gd name="connsiteY77" fmla="*/ 355107 h 408365"/>
              <a:gd name="connsiteX78" fmla="*/ 7714695 w 8318377"/>
              <a:gd name="connsiteY78" fmla="*/ 337352 h 408365"/>
              <a:gd name="connsiteX79" fmla="*/ 7821227 w 8318377"/>
              <a:gd name="connsiteY79" fmla="*/ 310719 h 408365"/>
              <a:gd name="connsiteX80" fmla="*/ 7901126 w 8318377"/>
              <a:gd name="connsiteY80" fmla="*/ 292963 h 408365"/>
              <a:gd name="connsiteX81" fmla="*/ 7927759 w 8318377"/>
              <a:gd name="connsiteY81" fmla="*/ 275208 h 408365"/>
              <a:gd name="connsiteX82" fmla="*/ 8007658 w 8318377"/>
              <a:gd name="connsiteY82" fmla="*/ 257453 h 408365"/>
              <a:gd name="connsiteX83" fmla="*/ 8043169 w 8318377"/>
              <a:gd name="connsiteY83" fmla="*/ 239697 h 408365"/>
              <a:gd name="connsiteX84" fmla="*/ 8087557 w 8318377"/>
              <a:gd name="connsiteY84" fmla="*/ 230820 h 408365"/>
              <a:gd name="connsiteX85" fmla="*/ 8114190 w 8318377"/>
              <a:gd name="connsiteY85" fmla="*/ 221942 h 408365"/>
              <a:gd name="connsiteX86" fmla="*/ 8158579 w 8318377"/>
              <a:gd name="connsiteY86" fmla="*/ 213064 h 408365"/>
              <a:gd name="connsiteX87" fmla="*/ 8211845 w 8318377"/>
              <a:gd name="connsiteY87" fmla="*/ 195309 h 408365"/>
              <a:gd name="connsiteX88" fmla="*/ 8318377 w 8318377"/>
              <a:gd name="connsiteY88" fmla="*/ 177554 h 40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8318377" h="408365">
                <a:moveTo>
                  <a:pt x="0" y="0"/>
                </a:moveTo>
                <a:cubicBezTo>
                  <a:pt x="14796" y="5919"/>
                  <a:pt x="30552" y="9850"/>
                  <a:pt x="44388" y="17756"/>
                </a:cubicBezTo>
                <a:cubicBezTo>
                  <a:pt x="51655" y="21909"/>
                  <a:pt x="54967" y="31205"/>
                  <a:pt x="62144" y="35511"/>
                </a:cubicBezTo>
                <a:cubicBezTo>
                  <a:pt x="70168" y="40326"/>
                  <a:pt x="80407" y="40204"/>
                  <a:pt x="88777" y="44389"/>
                </a:cubicBezTo>
                <a:cubicBezTo>
                  <a:pt x="98320" y="49161"/>
                  <a:pt x="106532" y="56226"/>
                  <a:pt x="115410" y="62144"/>
                </a:cubicBezTo>
                <a:cubicBezTo>
                  <a:pt x="238773" y="58289"/>
                  <a:pt x="365007" y="60824"/>
                  <a:pt x="488272" y="44389"/>
                </a:cubicBezTo>
                <a:cubicBezTo>
                  <a:pt x="503229" y="42395"/>
                  <a:pt x="517776" y="37992"/>
                  <a:pt x="532660" y="35511"/>
                </a:cubicBezTo>
                <a:cubicBezTo>
                  <a:pt x="553300" y="32071"/>
                  <a:pt x="574197" y="30269"/>
                  <a:pt x="594804" y="26633"/>
                </a:cubicBezTo>
                <a:cubicBezTo>
                  <a:pt x="624523" y="21388"/>
                  <a:pt x="683581" y="8878"/>
                  <a:pt x="683581" y="8878"/>
                </a:cubicBezTo>
                <a:cubicBezTo>
                  <a:pt x="727969" y="11837"/>
                  <a:pt x="772531" y="12843"/>
                  <a:pt x="816746" y="17756"/>
                </a:cubicBezTo>
                <a:cubicBezTo>
                  <a:pt x="826047" y="18789"/>
                  <a:pt x="834381" y="24062"/>
                  <a:pt x="843379" y="26633"/>
                </a:cubicBezTo>
                <a:cubicBezTo>
                  <a:pt x="855111" y="29985"/>
                  <a:pt x="867203" y="32005"/>
                  <a:pt x="878889" y="35511"/>
                </a:cubicBezTo>
                <a:cubicBezTo>
                  <a:pt x="896815" y="40889"/>
                  <a:pt x="913998" y="48727"/>
                  <a:pt x="932155" y="53266"/>
                </a:cubicBezTo>
                <a:cubicBezTo>
                  <a:pt x="985820" y="66683"/>
                  <a:pt x="956096" y="58287"/>
                  <a:pt x="1020932" y="79899"/>
                </a:cubicBezTo>
                <a:lnTo>
                  <a:pt x="1047565" y="88777"/>
                </a:lnTo>
                <a:cubicBezTo>
                  <a:pt x="1056443" y="91736"/>
                  <a:pt x="1066412" y="92464"/>
                  <a:pt x="1074198" y="97655"/>
                </a:cubicBezTo>
                <a:cubicBezTo>
                  <a:pt x="1108617" y="120601"/>
                  <a:pt x="1090709" y="112036"/>
                  <a:pt x="1127464" y="124288"/>
                </a:cubicBezTo>
                <a:cubicBezTo>
                  <a:pt x="1148179" y="121329"/>
                  <a:pt x="1169565" y="121423"/>
                  <a:pt x="1189608" y="115410"/>
                </a:cubicBezTo>
                <a:cubicBezTo>
                  <a:pt x="1225149" y="104748"/>
                  <a:pt x="1207172" y="95993"/>
                  <a:pt x="1233996" y="79899"/>
                </a:cubicBezTo>
                <a:cubicBezTo>
                  <a:pt x="1242020" y="75084"/>
                  <a:pt x="1251751" y="73981"/>
                  <a:pt x="1260629" y="71022"/>
                </a:cubicBezTo>
                <a:cubicBezTo>
                  <a:pt x="1269507" y="73981"/>
                  <a:pt x="1279647" y="74460"/>
                  <a:pt x="1287262" y="79899"/>
                </a:cubicBezTo>
                <a:cubicBezTo>
                  <a:pt x="1300884" y="89629"/>
                  <a:pt x="1308844" y="106124"/>
                  <a:pt x="1322773" y="115410"/>
                </a:cubicBezTo>
                <a:cubicBezTo>
                  <a:pt x="1331651" y="121328"/>
                  <a:pt x="1341075" y="126500"/>
                  <a:pt x="1349406" y="133165"/>
                </a:cubicBezTo>
                <a:cubicBezTo>
                  <a:pt x="1355942" y="138394"/>
                  <a:pt x="1360465" y="145899"/>
                  <a:pt x="1367161" y="150921"/>
                </a:cubicBezTo>
                <a:cubicBezTo>
                  <a:pt x="1384232" y="163725"/>
                  <a:pt x="1400183" y="179683"/>
                  <a:pt x="1420427" y="186431"/>
                </a:cubicBezTo>
                <a:lnTo>
                  <a:pt x="1473693" y="204187"/>
                </a:lnTo>
                <a:cubicBezTo>
                  <a:pt x="1512163" y="201228"/>
                  <a:pt x="1550579" y="197449"/>
                  <a:pt x="1589103" y="195309"/>
                </a:cubicBezTo>
                <a:cubicBezTo>
                  <a:pt x="1811923" y="182930"/>
                  <a:pt x="1727383" y="208398"/>
                  <a:pt x="1819922" y="177554"/>
                </a:cubicBezTo>
                <a:cubicBezTo>
                  <a:pt x="1826905" y="156607"/>
                  <a:pt x="1826246" y="145351"/>
                  <a:pt x="1846555" y="133165"/>
                </a:cubicBezTo>
                <a:cubicBezTo>
                  <a:pt x="1854579" y="128350"/>
                  <a:pt x="1864310" y="127247"/>
                  <a:pt x="1873188" y="124288"/>
                </a:cubicBezTo>
                <a:cubicBezTo>
                  <a:pt x="1887984" y="139084"/>
                  <a:pt x="1910960" y="148825"/>
                  <a:pt x="1917577" y="168676"/>
                </a:cubicBezTo>
                <a:cubicBezTo>
                  <a:pt x="1929101" y="203250"/>
                  <a:pt x="1919837" y="188692"/>
                  <a:pt x="1944210" y="213064"/>
                </a:cubicBezTo>
                <a:cubicBezTo>
                  <a:pt x="1947169" y="221942"/>
                  <a:pt x="1947241" y="232390"/>
                  <a:pt x="1953087" y="239697"/>
                </a:cubicBezTo>
                <a:cubicBezTo>
                  <a:pt x="1959752" y="248029"/>
                  <a:pt x="1969970" y="253120"/>
                  <a:pt x="1979720" y="257453"/>
                </a:cubicBezTo>
                <a:cubicBezTo>
                  <a:pt x="2027389" y="278639"/>
                  <a:pt x="2050403" y="278130"/>
                  <a:pt x="2104008" y="284086"/>
                </a:cubicBezTo>
                <a:cubicBezTo>
                  <a:pt x="2133566" y="287370"/>
                  <a:pt x="2163192" y="290004"/>
                  <a:pt x="2192784" y="292963"/>
                </a:cubicBezTo>
                <a:cubicBezTo>
                  <a:pt x="2246050" y="290004"/>
                  <a:pt x="2299453" y="288916"/>
                  <a:pt x="2352582" y="284086"/>
                </a:cubicBezTo>
                <a:cubicBezTo>
                  <a:pt x="2364733" y="282981"/>
                  <a:pt x="2376129" y="277601"/>
                  <a:pt x="2388093" y="275208"/>
                </a:cubicBezTo>
                <a:cubicBezTo>
                  <a:pt x="2405744" y="271678"/>
                  <a:pt x="2423787" y="270235"/>
                  <a:pt x="2441359" y="266330"/>
                </a:cubicBezTo>
                <a:cubicBezTo>
                  <a:pt x="2450494" y="264300"/>
                  <a:pt x="2458914" y="259723"/>
                  <a:pt x="2467992" y="257453"/>
                </a:cubicBezTo>
                <a:cubicBezTo>
                  <a:pt x="2517030" y="245194"/>
                  <a:pt x="2545680" y="245245"/>
                  <a:pt x="2601157" y="239697"/>
                </a:cubicBezTo>
                <a:cubicBezTo>
                  <a:pt x="2676602" y="214551"/>
                  <a:pt x="2584615" y="249622"/>
                  <a:pt x="2645546" y="213064"/>
                </a:cubicBezTo>
                <a:cubicBezTo>
                  <a:pt x="2653570" y="208249"/>
                  <a:pt x="2663301" y="207146"/>
                  <a:pt x="2672179" y="204187"/>
                </a:cubicBezTo>
                <a:cubicBezTo>
                  <a:pt x="2675138" y="195309"/>
                  <a:pt x="2674439" y="184171"/>
                  <a:pt x="2681056" y="177554"/>
                </a:cubicBezTo>
                <a:cubicBezTo>
                  <a:pt x="2698811" y="159798"/>
                  <a:pt x="2716567" y="171635"/>
                  <a:pt x="2734322" y="177554"/>
                </a:cubicBezTo>
                <a:cubicBezTo>
                  <a:pt x="2749080" y="192311"/>
                  <a:pt x="2758553" y="204105"/>
                  <a:pt x="2778711" y="213064"/>
                </a:cubicBezTo>
                <a:cubicBezTo>
                  <a:pt x="2795814" y="220665"/>
                  <a:pt x="2814222" y="224902"/>
                  <a:pt x="2831977" y="230820"/>
                </a:cubicBezTo>
                <a:cubicBezTo>
                  <a:pt x="2872917" y="244467"/>
                  <a:pt x="2849446" y="237864"/>
                  <a:pt x="2902998" y="248575"/>
                </a:cubicBezTo>
                <a:cubicBezTo>
                  <a:pt x="2941468" y="245616"/>
                  <a:pt x="2980122" y="244483"/>
                  <a:pt x="3018408" y="239697"/>
                </a:cubicBezTo>
                <a:cubicBezTo>
                  <a:pt x="3070111" y="233234"/>
                  <a:pt x="3023103" y="232910"/>
                  <a:pt x="3062796" y="213064"/>
                </a:cubicBezTo>
                <a:cubicBezTo>
                  <a:pt x="3112437" y="188244"/>
                  <a:pt x="3092910" y="225539"/>
                  <a:pt x="3151573" y="186431"/>
                </a:cubicBezTo>
                <a:cubicBezTo>
                  <a:pt x="3185992" y="163485"/>
                  <a:pt x="3168084" y="172050"/>
                  <a:pt x="3204839" y="159798"/>
                </a:cubicBezTo>
                <a:cubicBezTo>
                  <a:pt x="3210757" y="150920"/>
                  <a:pt x="3212007" y="134488"/>
                  <a:pt x="3222594" y="133165"/>
                </a:cubicBezTo>
                <a:cubicBezTo>
                  <a:pt x="3259238" y="128585"/>
                  <a:pt x="3275534" y="155196"/>
                  <a:pt x="3302493" y="168676"/>
                </a:cubicBezTo>
                <a:cubicBezTo>
                  <a:pt x="3317417" y="176138"/>
                  <a:pt x="3350407" y="182162"/>
                  <a:pt x="3364637" y="186431"/>
                </a:cubicBezTo>
                <a:cubicBezTo>
                  <a:pt x="3382564" y="191809"/>
                  <a:pt x="3400148" y="198269"/>
                  <a:pt x="3417903" y="204187"/>
                </a:cubicBezTo>
                <a:cubicBezTo>
                  <a:pt x="3426781" y="207146"/>
                  <a:pt x="3436166" y="208879"/>
                  <a:pt x="3444536" y="213064"/>
                </a:cubicBezTo>
                <a:cubicBezTo>
                  <a:pt x="3456373" y="218983"/>
                  <a:pt x="3467371" y="227017"/>
                  <a:pt x="3480047" y="230820"/>
                </a:cubicBezTo>
                <a:cubicBezTo>
                  <a:pt x="3497288" y="235992"/>
                  <a:pt x="3515603" y="236477"/>
                  <a:pt x="3533313" y="239697"/>
                </a:cubicBezTo>
                <a:cubicBezTo>
                  <a:pt x="3548159" y="242396"/>
                  <a:pt x="3562971" y="245302"/>
                  <a:pt x="3577701" y="248575"/>
                </a:cubicBezTo>
                <a:cubicBezTo>
                  <a:pt x="3589612" y="251222"/>
                  <a:pt x="3601207" y="255270"/>
                  <a:pt x="3613212" y="257453"/>
                </a:cubicBezTo>
                <a:cubicBezTo>
                  <a:pt x="3813634" y="293893"/>
                  <a:pt x="4240617" y="274643"/>
                  <a:pt x="4279037" y="275208"/>
                </a:cubicBezTo>
                <a:cubicBezTo>
                  <a:pt x="4305670" y="278167"/>
                  <a:pt x="4332451" y="280011"/>
                  <a:pt x="4358936" y="284086"/>
                </a:cubicBezTo>
                <a:cubicBezTo>
                  <a:pt x="4370995" y="285941"/>
                  <a:pt x="4382483" y="290570"/>
                  <a:pt x="4394447" y="292963"/>
                </a:cubicBezTo>
                <a:cubicBezTo>
                  <a:pt x="4412098" y="296493"/>
                  <a:pt x="4429894" y="299295"/>
                  <a:pt x="4447713" y="301841"/>
                </a:cubicBezTo>
                <a:cubicBezTo>
                  <a:pt x="4471331" y="305215"/>
                  <a:pt x="4495116" y="307345"/>
                  <a:pt x="4518734" y="310719"/>
                </a:cubicBezTo>
                <a:cubicBezTo>
                  <a:pt x="4536553" y="313265"/>
                  <a:pt x="4554078" y="317917"/>
                  <a:pt x="4572000" y="319597"/>
                </a:cubicBezTo>
                <a:cubicBezTo>
                  <a:pt x="4685931" y="330278"/>
                  <a:pt x="4775992" y="332000"/>
                  <a:pt x="4882718" y="346230"/>
                </a:cubicBezTo>
                <a:cubicBezTo>
                  <a:pt x="5006650" y="362754"/>
                  <a:pt x="4871572" y="347246"/>
                  <a:pt x="4980373" y="363985"/>
                </a:cubicBezTo>
                <a:cubicBezTo>
                  <a:pt x="5003953" y="367613"/>
                  <a:pt x="5027861" y="368941"/>
                  <a:pt x="5051394" y="372863"/>
                </a:cubicBezTo>
                <a:cubicBezTo>
                  <a:pt x="5063429" y="374869"/>
                  <a:pt x="5074941" y="379347"/>
                  <a:pt x="5086905" y="381740"/>
                </a:cubicBezTo>
                <a:cubicBezTo>
                  <a:pt x="5104556" y="385270"/>
                  <a:pt x="5122416" y="387659"/>
                  <a:pt x="5140171" y="390618"/>
                </a:cubicBezTo>
                <a:lnTo>
                  <a:pt x="5273336" y="381740"/>
                </a:lnTo>
                <a:cubicBezTo>
                  <a:pt x="5305925" y="379233"/>
                  <a:pt x="5338304" y="372863"/>
                  <a:pt x="5370990" y="372863"/>
                </a:cubicBezTo>
                <a:cubicBezTo>
                  <a:pt x="5619583" y="372863"/>
                  <a:pt x="5868140" y="378781"/>
                  <a:pt x="6116715" y="381740"/>
                </a:cubicBezTo>
                <a:cubicBezTo>
                  <a:pt x="6621186" y="432189"/>
                  <a:pt x="6252369" y="398488"/>
                  <a:pt x="7474998" y="381740"/>
                </a:cubicBezTo>
                <a:cubicBezTo>
                  <a:pt x="7484355" y="381612"/>
                  <a:pt x="7492355" y="374100"/>
                  <a:pt x="7501631" y="372863"/>
                </a:cubicBezTo>
                <a:cubicBezTo>
                  <a:pt x="7554430" y="365823"/>
                  <a:pt x="7609218" y="368160"/>
                  <a:pt x="7661429" y="355107"/>
                </a:cubicBezTo>
                <a:cubicBezTo>
                  <a:pt x="7679586" y="350568"/>
                  <a:pt x="7696234" y="340429"/>
                  <a:pt x="7714695" y="337352"/>
                </a:cubicBezTo>
                <a:cubicBezTo>
                  <a:pt x="8056983" y="280302"/>
                  <a:pt x="7469570" y="381054"/>
                  <a:pt x="7821227" y="310719"/>
                </a:cubicBezTo>
                <a:cubicBezTo>
                  <a:pt x="7877579" y="299448"/>
                  <a:pt x="7850977" y="305501"/>
                  <a:pt x="7901126" y="292963"/>
                </a:cubicBezTo>
                <a:cubicBezTo>
                  <a:pt x="7910004" y="287045"/>
                  <a:pt x="7917637" y="278582"/>
                  <a:pt x="7927759" y="275208"/>
                </a:cubicBezTo>
                <a:cubicBezTo>
                  <a:pt x="8015523" y="245953"/>
                  <a:pt x="7950813" y="281815"/>
                  <a:pt x="8007658" y="257453"/>
                </a:cubicBezTo>
                <a:cubicBezTo>
                  <a:pt x="8019822" y="252240"/>
                  <a:pt x="8030614" y="243882"/>
                  <a:pt x="8043169" y="239697"/>
                </a:cubicBezTo>
                <a:cubicBezTo>
                  <a:pt x="8057484" y="234925"/>
                  <a:pt x="8072919" y="234480"/>
                  <a:pt x="8087557" y="230820"/>
                </a:cubicBezTo>
                <a:cubicBezTo>
                  <a:pt x="8096636" y="228550"/>
                  <a:pt x="8105112" y="224212"/>
                  <a:pt x="8114190" y="221942"/>
                </a:cubicBezTo>
                <a:cubicBezTo>
                  <a:pt x="8128829" y="218282"/>
                  <a:pt x="8144021" y="217034"/>
                  <a:pt x="8158579" y="213064"/>
                </a:cubicBezTo>
                <a:cubicBezTo>
                  <a:pt x="8176635" y="208140"/>
                  <a:pt x="8193493" y="198979"/>
                  <a:pt x="8211845" y="195309"/>
                </a:cubicBezTo>
                <a:cubicBezTo>
                  <a:pt x="8306425" y="176393"/>
                  <a:pt x="8270443" y="177554"/>
                  <a:pt x="8318377" y="177554"/>
                </a:cubicBezTo>
              </a:path>
            </a:pathLst>
          </a:cu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6595487"/>
            <a:ext cx="1463862" cy="276999"/>
          </a:xfrm>
          <a:prstGeom prst="rect">
            <a:avLst/>
          </a:prstGeom>
          <a:noFill/>
        </p:spPr>
        <p:txBody>
          <a:bodyPr wrap="none" rtlCol="0">
            <a:spAutoFit/>
          </a:bodyPr>
          <a:lstStyle/>
          <a:p>
            <a:r>
              <a:rPr lang="en-US" sz="1200" dirty="0"/>
              <a:t>Figure Mike Bunds</a:t>
            </a:r>
          </a:p>
        </p:txBody>
      </p:sp>
    </p:spTree>
    <p:extLst>
      <p:ext uri="{BB962C8B-B14F-4D97-AF65-F5344CB8AC3E}">
        <p14:creationId xmlns:p14="http://schemas.microsoft.com/office/powerpoint/2010/main" val="33309722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Airphoto</a:t>
            </a:r>
            <a:r>
              <a:rPr lang="en-US" dirty="0"/>
              <a:t> models </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58" t="32605" b="3009"/>
          <a:stretch/>
        </p:blipFill>
        <p:spPr>
          <a:xfrm>
            <a:off x="-5286" y="1365425"/>
            <a:ext cx="9183078" cy="4886785"/>
          </a:xfrm>
          <a:prstGeom prst="rect">
            <a:avLst/>
          </a:prstGeom>
        </p:spPr>
      </p:pic>
      <p:sp>
        <p:nvSpPr>
          <p:cNvPr id="5" name="TextBox 4"/>
          <p:cNvSpPr txBox="1"/>
          <p:nvPr/>
        </p:nvSpPr>
        <p:spPr>
          <a:xfrm>
            <a:off x="0" y="6595487"/>
            <a:ext cx="1489510" cy="276999"/>
          </a:xfrm>
          <a:prstGeom prst="rect">
            <a:avLst/>
          </a:prstGeom>
          <a:noFill/>
        </p:spPr>
        <p:txBody>
          <a:bodyPr wrap="none" rtlCol="0">
            <a:spAutoFit/>
          </a:bodyPr>
          <a:lstStyle/>
          <a:p>
            <a:r>
              <a:rPr lang="en-US" sz="1200" dirty="0"/>
              <a:t>Figure Sean Bemis</a:t>
            </a:r>
          </a:p>
        </p:txBody>
      </p:sp>
    </p:spTree>
    <p:extLst>
      <p:ext uri="{BB962C8B-B14F-4D97-AF65-F5344CB8AC3E}">
        <p14:creationId xmlns:p14="http://schemas.microsoft.com/office/powerpoint/2010/main" val="387504758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a:t>
            </a:r>
            <a:r>
              <a:rPr lang="en-US" dirty="0" err="1"/>
              <a:t>sfm</a:t>
            </a:r>
            <a:r>
              <a:rPr lang="en-US" dirty="0"/>
              <a:t> to </a:t>
            </a:r>
            <a:r>
              <a:rPr lang="en-US" dirty="0" err="1"/>
              <a:t>tls</a:t>
            </a:r>
            <a:r>
              <a:rPr lang="en-US" dirty="0"/>
              <a:t> - landers</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6" y="1910355"/>
            <a:ext cx="9248586" cy="469266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999" y="1476498"/>
            <a:ext cx="2462997" cy="3115326"/>
          </a:xfrm>
          <a:prstGeom prst="rect">
            <a:avLst/>
          </a:prstGeom>
        </p:spPr>
      </p:pic>
      <p:sp>
        <p:nvSpPr>
          <p:cNvPr id="6" name="TextBox 5"/>
          <p:cNvSpPr txBox="1"/>
          <p:nvPr/>
        </p:nvSpPr>
        <p:spPr>
          <a:xfrm>
            <a:off x="6057899" y="6595487"/>
            <a:ext cx="3085653" cy="276999"/>
          </a:xfrm>
          <a:prstGeom prst="rect">
            <a:avLst/>
          </a:prstGeom>
          <a:noFill/>
        </p:spPr>
        <p:txBody>
          <a:bodyPr wrap="none" rtlCol="0">
            <a:spAutoFit/>
          </a:bodyPr>
          <a:lstStyle/>
          <a:p>
            <a:r>
              <a:rPr lang="en-US" sz="1200" dirty="0"/>
              <a:t>Figure Ed </a:t>
            </a:r>
            <a:r>
              <a:rPr lang="en-US" sz="1200" dirty="0" err="1"/>
              <a:t>Nissen</a:t>
            </a:r>
            <a:r>
              <a:rPr lang="en-US" sz="1200" dirty="0"/>
              <a:t>, Map Ramon </a:t>
            </a:r>
            <a:r>
              <a:rPr lang="en-US" sz="1200" dirty="0" err="1"/>
              <a:t>Arrowsmith</a:t>
            </a:r>
            <a:endParaRPr lang="en-US" sz="1200" dirty="0"/>
          </a:p>
        </p:txBody>
      </p:sp>
    </p:spTree>
    <p:extLst>
      <p:ext uri="{BB962C8B-B14F-4D97-AF65-F5344CB8AC3E}">
        <p14:creationId xmlns:p14="http://schemas.microsoft.com/office/powerpoint/2010/main" val="243886175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Granby landslide</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314" t="18850" r="3582" b="17098"/>
          <a:stretch/>
        </p:blipFill>
        <p:spPr>
          <a:xfrm>
            <a:off x="-125730" y="1601629"/>
            <a:ext cx="9454449" cy="4469129"/>
          </a:xfrm>
          <a:prstGeom prst="rect">
            <a:avLst/>
          </a:prstGeom>
        </p:spPr>
      </p:pic>
      <p:sp>
        <p:nvSpPr>
          <p:cNvPr id="5" name="TextBox 4"/>
          <p:cNvSpPr txBox="1"/>
          <p:nvPr/>
        </p:nvSpPr>
        <p:spPr>
          <a:xfrm>
            <a:off x="0" y="6595487"/>
            <a:ext cx="1866217" cy="276999"/>
          </a:xfrm>
          <a:prstGeom prst="rect">
            <a:avLst/>
          </a:prstGeom>
          <a:noFill/>
        </p:spPr>
        <p:txBody>
          <a:bodyPr wrap="none" rtlCol="0">
            <a:spAutoFit/>
          </a:bodyPr>
          <a:lstStyle/>
          <a:p>
            <a:r>
              <a:rPr lang="en-US" sz="1200" dirty="0"/>
              <a:t>Figure Francisco Gomez</a:t>
            </a:r>
          </a:p>
        </p:txBody>
      </p:sp>
      <p:sp>
        <p:nvSpPr>
          <p:cNvPr id="6" name="Oval 5"/>
          <p:cNvSpPr/>
          <p:nvPr/>
        </p:nvSpPr>
        <p:spPr>
          <a:xfrm>
            <a:off x="5486399" y="2687274"/>
            <a:ext cx="3544247" cy="2421936"/>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4329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Structure-from-motion?</a:t>
            </a:r>
          </a:p>
        </p:txBody>
      </p:sp>
      <p:sp>
        <p:nvSpPr>
          <p:cNvPr id="3" name="Text Placeholder 2"/>
          <p:cNvSpPr>
            <a:spLocks noGrp="1"/>
          </p:cNvSpPr>
          <p:nvPr>
            <p:ph type="body" idx="1"/>
          </p:nvPr>
        </p:nvSpPr>
        <p:spPr>
          <a:xfrm>
            <a:off x="300037" y="5955030"/>
            <a:ext cx="8435189" cy="1040130"/>
          </a:xfrm>
        </p:spPr>
        <p:txBody>
          <a:bodyPr/>
          <a:lstStyle/>
          <a:p>
            <a:pPr marL="0" indent="0" algn="ctr">
              <a:buNone/>
            </a:pPr>
            <a:r>
              <a:rPr lang="en-US" sz="2400" dirty="0"/>
              <a:t>Use the locations of the camera (motion) to interpret the geometry or 3D model (structure) of a scene </a:t>
            </a:r>
          </a:p>
          <a:p>
            <a:pPr marL="0" indent="0" algn="ctr">
              <a:buNone/>
            </a:pPr>
            <a:endParaRPr lang="en-US" sz="2400" dirty="0"/>
          </a:p>
        </p:txBody>
      </p:sp>
      <p:pic>
        <p:nvPicPr>
          <p:cNvPr id="4" name="Picture 3" descr="This figure shows a camera taking a photo at four different locations. The images are all of the same feature. Points on the feature that are shown in multiple photographs are tied to the images through line of sight tie lines. " title="Structure from Motion examp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552" y="1500904"/>
            <a:ext cx="5799776" cy="4090047"/>
          </a:xfrm>
          <a:prstGeom prst="rect">
            <a:avLst/>
          </a:prstGeom>
        </p:spPr>
      </p:pic>
      <p:sp>
        <p:nvSpPr>
          <p:cNvPr id="5" name="TextBox 4"/>
          <p:cNvSpPr txBox="1"/>
          <p:nvPr/>
        </p:nvSpPr>
        <p:spPr>
          <a:xfrm>
            <a:off x="7518295" y="6577903"/>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264140840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Granby landslide</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1878"/>
          <a:stretch/>
        </p:blipFill>
        <p:spPr>
          <a:xfrm>
            <a:off x="0" y="2032143"/>
            <a:ext cx="9144000" cy="4274821"/>
          </a:xfrm>
          <a:prstGeom prst="rect">
            <a:avLst/>
          </a:prstGeom>
        </p:spPr>
      </p:pic>
      <p:sp>
        <p:nvSpPr>
          <p:cNvPr id="5" name="TextBox 4"/>
          <p:cNvSpPr txBox="1"/>
          <p:nvPr/>
        </p:nvSpPr>
        <p:spPr>
          <a:xfrm>
            <a:off x="0" y="6595487"/>
            <a:ext cx="1866217" cy="276999"/>
          </a:xfrm>
          <a:prstGeom prst="rect">
            <a:avLst/>
          </a:prstGeom>
          <a:noFill/>
        </p:spPr>
        <p:txBody>
          <a:bodyPr wrap="none" rtlCol="0">
            <a:spAutoFit/>
          </a:bodyPr>
          <a:lstStyle/>
          <a:p>
            <a:r>
              <a:rPr lang="en-US" sz="1200" dirty="0"/>
              <a:t>Figure Francisco Gomez</a:t>
            </a:r>
          </a:p>
        </p:txBody>
      </p:sp>
      <p:cxnSp>
        <p:nvCxnSpPr>
          <p:cNvPr id="6" name="Straight Arrow Connector 5"/>
          <p:cNvCxnSpPr/>
          <p:nvPr/>
        </p:nvCxnSpPr>
        <p:spPr>
          <a:xfrm flipV="1">
            <a:off x="1632271" y="4398663"/>
            <a:ext cx="568170" cy="81674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2813001" y="4301009"/>
            <a:ext cx="417250" cy="71909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3624177" y="4105700"/>
            <a:ext cx="405064" cy="69560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4334357" y="4105700"/>
            <a:ext cx="384067" cy="6303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023540" y="4105700"/>
            <a:ext cx="346213" cy="63031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33017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Landslide near city creek, </a:t>
            </a:r>
            <a:r>
              <a:rPr lang="en-US" dirty="0" err="1"/>
              <a:t>ut</a:t>
            </a:r>
            <a:endParaRPr lang="en-US" dirty="0"/>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425"/>
            <a:ext cx="8421190" cy="5492575"/>
          </a:xfrm>
          <a:prstGeom prst="rect">
            <a:avLst/>
          </a:prstGeom>
        </p:spPr>
      </p:pic>
      <p:sp>
        <p:nvSpPr>
          <p:cNvPr id="6" name="TextBox 5"/>
          <p:cNvSpPr txBox="1"/>
          <p:nvPr/>
        </p:nvSpPr>
        <p:spPr>
          <a:xfrm>
            <a:off x="7684470" y="6577901"/>
            <a:ext cx="1463862" cy="276999"/>
          </a:xfrm>
          <a:prstGeom prst="rect">
            <a:avLst/>
          </a:prstGeom>
          <a:noFill/>
        </p:spPr>
        <p:txBody>
          <a:bodyPr wrap="none" rtlCol="0">
            <a:spAutoFit/>
          </a:bodyPr>
          <a:lstStyle/>
          <a:p>
            <a:r>
              <a:rPr lang="en-US" sz="1200" dirty="0"/>
              <a:t>Figure Mike Bunds</a:t>
            </a:r>
          </a:p>
        </p:txBody>
      </p:sp>
      <p:sp>
        <p:nvSpPr>
          <p:cNvPr id="7" name="Oval 6"/>
          <p:cNvSpPr/>
          <p:nvPr/>
        </p:nvSpPr>
        <p:spPr>
          <a:xfrm>
            <a:off x="4040545" y="3391270"/>
            <a:ext cx="2724239" cy="272423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568142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mile creek differencing (</a:t>
            </a:r>
            <a:r>
              <a:rPr lang="en-US" dirty="0" err="1"/>
              <a:t>sfm-als</a:t>
            </a:r>
            <a:r>
              <a:rPr lang="en-US" dirty="0"/>
              <a:t>)</a:t>
            </a:r>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66" y="1385690"/>
            <a:ext cx="8226269" cy="5472309"/>
          </a:xfrm>
          <a:prstGeom prst="rect">
            <a:avLst/>
          </a:prstGeom>
        </p:spPr>
      </p:pic>
      <p:sp>
        <p:nvSpPr>
          <p:cNvPr id="6" name="TextBox 5"/>
          <p:cNvSpPr txBox="1"/>
          <p:nvPr/>
        </p:nvSpPr>
        <p:spPr>
          <a:xfrm>
            <a:off x="458866" y="6581000"/>
            <a:ext cx="1778051" cy="276999"/>
          </a:xfrm>
          <a:prstGeom prst="rect">
            <a:avLst/>
          </a:prstGeom>
          <a:noFill/>
        </p:spPr>
        <p:txBody>
          <a:bodyPr wrap="none" rtlCol="0">
            <a:spAutoFit/>
          </a:bodyPr>
          <a:lstStyle/>
          <a:p>
            <a:r>
              <a:rPr lang="en-US" sz="1200" dirty="0">
                <a:solidFill>
                  <a:schemeClr val="bg2"/>
                </a:solidFill>
              </a:rPr>
              <a:t>Figure Kendra Johnson</a:t>
            </a:r>
          </a:p>
        </p:txBody>
      </p:sp>
    </p:spTree>
    <p:extLst>
      <p:ext uri="{BB962C8B-B14F-4D97-AF65-F5344CB8AC3E}">
        <p14:creationId xmlns:p14="http://schemas.microsoft.com/office/powerpoint/2010/main" val="297083631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mile creek differencing (</a:t>
            </a:r>
            <a:r>
              <a:rPr lang="en-US" dirty="0" err="1"/>
              <a:t>tls-Als</a:t>
            </a:r>
            <a:r>
              <a:rPr lang="en-US" dirty="0"/>
              <a:t>)</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822" y="1377908"/>
            <a:ext cx="6906417" cy="5480092"/>
          </a:xfrm>
          <a:prstGeom prst="rect">
            <a:avLst/>
          </a:prstGeom>
        </p:spPr>
      </p:pic>
      <p:sp>
        <p:nvSpPr>
          <p:cNvPr id="5" name="TextBox 4"/>
          <p:cNvSpPr txBox="1"/>
          <p:nvPr/>
        </p:nvSpPr>
        <p:spPr>
          <a:xfrm>
            <a:off x="0" y="6629777"/>
            <a:ext cx="1548822" cy="276999"/>
          </a:xfrm>
          <a:prstGeom prst="rect">
            <a:avLst/>
          </a:prstGeom>
          <a:noFill/>
        </p:spPr>
        <p:txBody>
          <a:bodyPr wrap="none" rtlCol="0">
            <a:spAutoFit/>
          </a:bodyPr>
          <a:lstStyle/>
          <a:p>
            <a:r>
              <a:rPr lang="en-US" sz="1200" dirty="0"/>
              <a:t>Figure Chris Crosby</a:t>
            </a:r>
          </a:p>
        </p:txBody>
      </p:sp>
    </p:spTree>
    <p:extLst>
      <p:ext uri="{BB962C8B-B14F-4D97-AF65-F5344CB8AC3E}">
        <p14:creationId xmlns:p14="http://schemas.microsoft.com/office/powerpoint/2010/main" val="373695909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Shoreline of the </a:t>
            </a:r>
            <a:r>
              <a:rPr lang="en-US" dirty="0" err="1"/>
              <a:t>salton</a:t>
            </a:r>
            <a:r>
              <a:rPr lang="en-US" dirty="0"/>
              <a:t> sea</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5455"/>
            <a:ext cx="9185431" cy="5337810"/>
          </a:xfrm>
          <a:prstGeom prst="rect">
            <a:avLst/>
          </a:prstGeom>
        </p:spPr>
      </p:pic>
      <p:sp>
        <p:nvSpPr>
          <p:cNvPr id="5" name="TextBox 4"/>
          <p:cNvSpPr txBox="1"/>
          <p:nvPr/>
        </p:nvSpPr>
        <p:spPr>
          <a:xfrm>
            <a:off x="7680138" y="6586296"/>
            <a:ext cx="1463862" cy="276999"/>
          </a:xfrm>
          <a:prstGeom prst="rect">
            <a:avLst/>
          </a:prstGeom>
          <a:noFill/>
        </p:spPr>
        <p:txBody>
          <a:bodyPr wrap="none" rtlCol="0">
            <a:spAutoFit/>
          </a:bodyPr>
          <a:lstStyle/>
          <a:p>
            <a:r>
              <a:rPr lang="en-US" sz="1200" dirty="0">
                <a:solidFill>
                  <a:schemeClr val="bg1"/>
                </a:solidFill>
              </a:rPr>
              <a:t>Figure Mike Bunds</a:t>
            </a:r>
          </a:p>
        </p:txBody>
      </p:sp>
      <p:sp>
        <p:nvSpPr>
          <p:cNvPr id="6" name="Oval 5"/>
          <p:cNvSpPr/>
          <p:nvPr/>
        </p:nvSpPr>
        <p:spPr>
          <a:xfrm>
            <a:off x="4281854" y="1445455"/>
            <a:ext cx="330591" cy="330591"/>
          </a:xfrm>
          <a:prstGeom prst="ellipse">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7" name="Oval 6"/>
          <p:cNvSpPr/>
          <p:nvPr/>
        </p:nvSpPr>
        <p:spPr>
          <a:xfrm>
            <a:off x="7349547" y="2784816"/>
            <a:ext cx="330591" cy="330591"/>
          </a:xfrm>
          <a:prstGeom prst="ellipse">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8" name="Oval 7"/>
          <p:cNvSpPr/>
          <p:nvPr/>
        </p:nvSpPr>
        <p:spPr>
          <a:xfrm>
            <a:off x="3325601" y="3535809"/>
            <a:ext cx="330591" cy="330591"/>
          </a:xfrm>
          <a:prstGeom prst="ellipse">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9" name="Oval 8"/>
          <p:cNvSpPr/>
          <p:nvPr/>
        </p:nvSpPr>
        <p:spPr>
          <a:xfrm>
            <a:off x="1367848" y="5565752"/>
            <a:ext cx="330591" cy="330591"/>
          </a:xfrm>
          <a:prstGeom prst="ellipse">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10" name="Oval 9"/>
          <p:cNvSpPr/>
          <p:nvPr/>
        </p:nvSpPr>
        <p:spPr>
          <a:xfrm>
            <a:off x="5731763" y="4874091"/>
            <a:ext cx="330591" cy="330591"/>
          </a:xfrm>
          <a:prstGeom prst="ellipse">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11" name="Freeform 10"/>
          <p:cNvSpPr/>
          <p:nvPr/>
        </p:nvSpPr>
        <p:spPr>
          <a:xfrm>
            <a:off x="4545365" y="1436047"/>
            <a:ext cx="4492101" cy="2006361"/>
          </a:xfrm>
          <a:custGeom>
            <a:avLst/>
            <a:gdLst>
              <a:gd name="connsiteX0" fmla="*/ 0 w 4492101"/>
              <a:gd name="connsiteY0" fmla="*/ 0 h 2006361"/>
              <a:gd name="connsiteX1" fmla="*/ 44389 w 4492101"/>
              <a:gd name="connsiteY1" fmla="*/ 26633 h 2006361"/>
              <a:gd name="connsiteX2" fmla="*/ 97655 w 4492101"/>
              <a:gd name="connsiteY2" fmla="*/ 44388 h 2006361"/>
              <a:gd name="connsiteX3" fmla="*/ 124288 w 4492101"/>
              <a:gd name="connsiteY3" fmla="*/ 53266 h 2006361"/>
              <a:gd name="connsiteX4" fmla="*/ 150921 w 4492101"/>
              <a:gd name="connsiteY4" fmla="*/ 71021 h 2006361"/>
              <a:gd name="connsiteX5" fmla="*/ 204187 w 4492101"/>
              <a:gd name="connsiteY5" fmla="*/ 88777 h 2006361"/>
              <a:gd name="connsiteX6" fmla="*/ 257453 w 4492101"/>
              <a:gd name="connsiteY6" fmla="*/ 124287 h 2006361"/>
              <a:gd name="connsiteX7" fmla="*/ 275208 w 4492101"/>
              <a:gd name="connsiteY7" fmla="*/ 142043 h 2006361"/>
              <a:gd name="connsiteX8" fmla="*/ 301841 w 4492101"/>
              <a:gd name="connsiteY8" fmla="*/ 159798 h 2006361"/>
              <a:gd name="connsiteX9" fmla="*/ 337352 w 4492101"/>
              <a:gd name="connsiteY9" fmla="*/ 195309 h 2006361"/>
              <a:gd name="connsiteX10" fmla="*/ 390618 w 4492101"/>
              <a:gd name="connsiteY10" fmla="*/ 221942 h 2006361"/>
              <a:gd name="connsiteX11" fmla="*/ 417251 w 4492101"/>
              <a:gd name="connsiteY11" fmla="*/ 230820 h 2006361"/>
              <a:gd name="connsiteX12" fmla="*/ 452762 w 4492101"/>
              <a:gd name="connsiteY12" fmla="*/ 248575 h 2006361"/>
              <a:gd name="connsiteX13" fmla="*/ 506028 w 4492101"/>
              <a:gd name="connsiteY13" fmla="*/ 266330 h 2006361"/>
              <a:gd name="connsiteX14" fmla="*/ 532661 w 4492101"/>
              <a:gd name="connsiteY14" fmla="*/ 275208 h 2006361"/>
              <a:gd name="connsiteX15" fmla="*/ 568171 w 4492101"/>
              <a:gd name="connsiteY15" fmla="*/ 284086 h 2006361"/>
              <a:gd name="connsiteX16" fmla="*/ 621437 w 4492101"/>
              <a:gd name="connsiteY16" fmla="*/ 301841 h 2006361"/>
              <a:gd name="connsiteX17" fmla="*/ 674703 w 4492101"/>
              <a:gd name="connsiteY17" fmla="*/ 319596 h 2006361"/>
              <a:gd name="connsiteX18" fmla="*/ 701336 w 4492101"/>
              <a:gd name="connsiteY18" fmla="*/ 328474 h 2006361"/>
              <a:gd name="connsiteX19" fmla="*/ 736847 w 4492101"/>
              <a:gd name="connsiteY19" fmla="*/ 363985 h 2006361"/>
              <a:gd name="connsiteX20" fmla="*/ 763480 w 4492101"/>
              <a:gd name="connsiteY20" fmla="*/ 417251 h 2006361"/>
              <a:gd name="connsiteX21" fmla="*/ 790113 w 4492101"/>
              <a:gd name="connsiteY21" fmla="*/ 435006 h 2006361"/>
              <a:gd name="connsiteX22" fmla="*/ 798991 w 4492101"/>
              <a:gd name="connsiteY22" fmla="*/ 461639 h 2006361"/>
              <a:gd name="connsiteX23" fmla="*/ 852257 w 4492101"/>
              <a:gd name="connsiteY23" fmla="*/ 488272 h 2006361"/>
              <a:gd name="connsiteX24" fmla="*/ 932156 w 4492101"/>
              <a:gd name="connsiteY24" fmla="*/ 532660 h 2006361"/>
              <a:gd name="connsiteX25" fmla="*/ 949911 w 4492101"/>
              <a:gd name="connsiteY25" fmla="*/ 550416 h 2006361"/>
              <a:gd name="connsiteX26" fmla="*/ 1012055 w 4492101"/>
              <a:gd name="connsiteY26" fmla="*/ 568171 h 2006361"/>
              <a:gd name="connsiteX27" fmla="*/ 1091954 w 4492101"/>
              <a:gd name="connsiteY27" fmla="*/ 594804 h 2006361"/>
              <a:gd name="connsiteX28" fmla="*/ 1118587 w 4492101"/>
              <a:gd name="connsiteY28" fmla="*/ 603682 h 2006361"/>
              <a:gd name="connsiteX29" fmla="*/ 1207363 w 4492101"/>
              <a:gd name="connsiteY29" fmla="*/ 621437 h 2006361"/>
              <a:gd name="connsiteX30" fmla="*/ 1296140 w 4492101"/>
              <a:gd name="connsiteY30" fmla="*/ 648070 h 2006361"/>
              <a:gd name="connsiteX31" fmla="*/ 1322773 w 4492101"/>
              <a:gd name="connsiteY31" fmla="*/ 656948 h 2006361"/>
              <a:gd name="connsiteX32" fmla="*/ 1349406 w 4492101"/>
              <a:gd name="connsiteY32" fmla="*/ 665825 h 2006361"/>
              <a:gd name="connsiteX33" fmla="*/ 1367162 w 4492101"/>
              <a:gd name="connsiteY33" fmla="*/ 683581 h 2006361"/>
              <a:gd name="connsiteX34" fmla="*/ 1473694 w 4492101"/>
              <a:gd name="connsiteY34" fmla="*/ 710214 h 2006361"/>
              <a:gd name="connsiteX35" fmla="*/ 1500327 w 4492101"/>
              <a:gd name="connsiteY35" fmla="*/ 719091 h 2006361"/>
              <a:gd name="connsiteX36" fmla="*/ 1535837 w 4492101"/>
              <a:gd name="connsiteY36" fmla="*/ 727969 h 2006361"/>
              <a:gd name="connsiteX37" fmla="*/ 1589103 w 4492101"/>
              <a:gd name="connsiteY37" fmla="*/ 745724 h 2006361"/>
              <a:gd name="connsiteX38" fmla="*/ 1615736 w 4492101"/>
              <a:gd name="connsiteY38" fmla="*/ 754602 h 2006361"/>
              <a:gd name="connsiteX39" fmla="*/ 1686758 w 4492101"/>
              <a:gd name="connsiteY39" fmla="*/ 790113 h 2006361"/>
              <a:gd name="connsiteX40" fmla="*/ 1740024 w 4492101"/>
              <a:gd name="connsiteY40" fmla="*/ 816746 h 2006361"/>
              <a:gd name="connsiteX41" fmla="*/ 1802167 w 4492101"/>
              <a:gd name="connsiteY41" fmla="*/ 843379 h 2006361"/>
              <a:gd name="connsiteX42" fmla="*/ 1846556 w 4492101"/>
              <a:gd name="connsiteY42" fmla="*/ 870012 h 2006361"/>
              <a:gd name="connsiteX43" fmla="*/ 1899822 w 4492101"/>
              <a:gd name="connsiteY43" fmla="*/ 905522 h 2006361"/>
              <a:gd name="connsiteX44" fmla="*/ 1953088 w 4492101"/>
              <a:gd name="connsiteY44" fmla="*/ 923278 h 2006361"/>
              <a:gd name="connsiteX45" fmla="*/ 2006354 w 4492101"/>
              <a:gd name="connsiteY45" fmla="*/ 949911 h 2006361"/>
              <a:gd name="connsiteX46" fmla="*/ 2041864 w 4492101"/>
              <a:gd name="connsiteY46" fmla="*/ 967666 h 2006361"/>
              <a:gd name="connsiteX47" fmla="*/ 2095130 w 4492101"/>
              <a:gd name="connsiteY47" fmla="*/ 985421 h 2006361"/>
              <a:gd name="connsiteX48" fmla="*/ 2175029 w 4492101"/>
              <a:gd name="connsiteY48" fmla="*/ 1020932 h 2006361"/>
              <a:gd name="connsiteX49" fmla="*/ 2201662 w 4492101"/>
              <a:gd name="connsiteY49" fmla="*/ 1029810 h 2006361"/>
              <a:gd name="connsiteX50" fmla="*/ 2228295 w 4492101"/>
              <a:gd name="connsiteY50" fmla="*/ 1038687 h 2006361"/>
              <a:gd name="connsiteX51" fmla="*/ 2254928 w 4492101"/>
              <a:gd name="connsiteY51" fmla="*/ 1056443 h 2006361"/>
              <a:gd name="connsiteX52" fmla="*/ 2308195 w 4492101"/>
              <a:gd name="connsiteY52" fmla="*/ 1074198 h 2006361"/>
              <a:gd name="connsiteX53" fmla="*/ 2388094 w 4492101"/>
              <a:gd name="connsiteY53" fmla="*/ 1091954 h 2006361"/>
              <a:gd name="connsiteX54" fmla="*/ 2441360 w 4492101"/>
              <a:gd name="connsiteY54" fmla="*/ 1109709 h 2006361"/>
              <a:gd name="connsiteX55" fmla="*/ 2494626 w 4492101"/>
              <a:gd name="connsiteY55" fmla="*/ 1127464 h 2006361"/>
              <a:gd name="connsiteX56" fmla="*/ 2521259 w 4492101"/>
              <a:gd name="connsiteY56" fmla="*/ 1136342 h 2006361"/>
              <a:gd name="connsiteX57" fmla="*/ 2556769 w 4492101"/>
              <a:gd name="connsiteY57" fmla="*/ 1145220 h 2006361"/>
              <a:gd name="connsiteX58" fmla="*/ 2601158 w 4492101"/>
              <a:gd name="connsiteY58" fmla="*/ 1154097 h 2006361"/>
              <a:gd name="connsiteX59" fmla="*/ 2654424 w 4492101"/>
              <a:gd name="connsiteY59" fmla="*/ 1171853 h 2006361"/>
              <a:gd name="connsiteX60" fmla="*/ 2734323 w 4492101"/>
              <a:gd name="connsiteY60" fmla="*/ 1198486 h 2006361"/>
              <a:gd name="connsiteX61" fmla="*/ 2787589 w 4492101"/>
              <a:gd name="connsiteY61" fmla="*/ 1216241 h 2006361"/>
              <a:gd name="connsiteX62" fmla="*/ 2814222 w 4492101"/>
              <a:gd name="connsiteY62" fmla="*/ 1233996 h 2006361"/>
              <a:gd name="connsiteX63" fmla="*/ 2831977 w 4492101"/>
              <a:gd name="connsiteY63" fmla="*/ 1251752 h 2006361"/>
              <a:gd name="connsiteX64" fmla="*/ 2920754 w 4492101"/>
              <a:gd name="connsiteY64" fmla="*/ 1278385 h 2006361"/>
              <a:gd name="connsiteX65" fmla="*/ 2947387 w 4492101"/>
              <a:gd name="connsiteY65" fmla="*/ 1287262 h 2006361"/>
              <a:gd name="connsiteX66" fmla="*/ 2965142 w 4492101"/>
              <a:gd name="connsiteY66" fmla="*/ 1305018 h 2006361"/>
              <a:gd name="connsiteX67" fmla="*/ 2991775 w 4492101"/>
              <a:gd name="connsiteY67" fmla="*/ 1322773 h 2006361"/>
              <a:gd name="connsiteX68" fmla="*/ 3009530 w 4492101"/>
              <a:gd name="connsiteY68" fmla="*/ 1349406 h 2006361"/>
              <a:gd name="connsiteX69" fmla="*/ 3036163 w 4492101"/>
              <a:gd name="connsiteY69" fmla="*/ 1367161 h 2006361"/>
              <a:gd name="connsiteX70" fmla="*/ 3080552 w 4492101"/>
              <a:gd name="connsiteY70" fmla="*/ 1411550 h 2006361"/>
              <a:gd name="connsiteX71" fmla="*/ 3107185 w 4492101"/>
              <a:gd name="connsiteY71" fmla="*/ 1429305 h 2006361"/>
              <a:gd name="connsiteX72" fmla="*/ 3160451 w 4492101"/>
              <a:gd name="connsiteY72" fmla="*/ 1447060 h 2006361"/>
              <a:gd name="connsiteX73" fmla="*/ 3178206 w 4492101"/>
              <a:gd name="connsiteY73" fmla="*/ 1464816 h 2006361"/>
              <a:gd name="connsiteX74" fmla="*/ 3275861 w 4492101"/>
              <a:gd name="connsiteY74" fmla="*/ 1482571 h 2006361"/>
              <a:gd name="connsiteX75" fmla="*/ 3426781 w 4492101"/>
              <a:gd name="connsiteY75" fmla="*/ 1500326 h 2006361"/>
              <a:gd name="connsiteX76" fmla="*/ 3480047 w 4492101"/>
              <a:gd name="connsiteY76" fmla="*/ 1526959 h 2006361"/>
              <a:gd name="connsiteX77" fmla="*/ 3506680 w 4492101"/>
              <a:gd name="connsiteY77" fmla="*/ 1535837 h 2006361"/>
              <a:gd name="connsiteX78" fmla="*/ 3533313 w 4492101"/>
              <a:gd name="connsiteY78" fmla="*/ 1553592 h 2006361"/>
              <a:gd name="connsiteX79" fmla="*/ 3559946 w 4492101"/>
              <a:gd name="connsiteY79" fmla="*/ 1562470 h 2006361"/>
              <a:gd name="connsiteX80" fmla="*/ 3586579 w 4492101"/>
              <a:gd name="connsiteY80" fmla="*/ 1580225 h 2006361"/>
              <a:gd name="connsiteX81" fmla="*/ 3613212 w 4492101"/>
              <a:gd name="connsiteY81" fmla="*/ 1589103 h 2006361"/>
              <a:gd name="connsiteX82" fmla="*/ 3639845 w 4492101"/>
              <a:gd name="connsiteY82" fmla="*/ 1606858 h 2006361"/>
              <a:gd name="connsiteX83" fmla="*/ 3666478 w 4492101"/>
              <a:gd name="connsiteY83" fmla="*/ 1615736 h 2006361"/>
              <a:gd name="connsiteX84" fmla="*/ 3693111 w 4492101"/>
              <a:gd name="connsiteY84" fmla="*/ 1633491 h 2006361"/>
              <a:gd name="connsiteX85" fmla="*/ 3746377 w 4492101"/>
              <a:gd name="connsiteY85" fmla="*/ 1651247 h 2006361"/>
              <a:gd name="connsiteX86" fmla="*/ 3852909 w 4492101"/>
              <a:gd name="connsiteY86" fmla="*/ 1704513 h 2006361"/>
              <a:gd name="connsiteX87" fmla="*/ 3879542 w 4492101"/>
              <a:gd name="connsiteY87" fmla="*/ 1713390 h 2006361"/>
              <a:gd name="connsiteX88" fmla="*/ 3906175 w 4492101"/>
              <a:gd name="connsiteY88" fmla="*/ 1731146 h 2006361"/>
              <a:gd name="connsiteX89" fmla="*/ 4003829 w 4492101"/>
              <a:gd name="connsiteY89" fmla="*/ 1775534 h 2006361"/>
              <a:gd name="connsiteX90" fmla="*/ 4057095 w 4492101"/>
              <a:gd name="connsiteY90" fmla="*/ 1802167 h 2006361"/>
              <a:gd name="connsiteX91" fmla="*/ 4119239 w 4492101"/>
              <a:gd name="connsiteY91" fmla="*/ 1828800 h 2006361"/>
              <a:gd name="connsiteX92" fmla="*/ 4190261 w 4492101"/>
              <a:gd name="connsiteY92" fmla="*/ 1864311 h 2006361"/>
              <a:gd name="connsiteX93" fmla="*/ 4243527 w 4492101"/>
              <a:gd name="connsiteY93" fmla="*/ 1899821 h 2006361"/>
              <a:gd name="connsiteX94" fmla="*/ 4270160 w 4492101"/>
              <a:gd name="connsiteY94" fmla="*/ 1908699 h 2006361"/>
              <a:gd name="connsiteX95" fmla="*/ 4296793 w 4492101"/>
              <a:gd name="connsiteY95" fmla="*/ 1926454 h 2006361"/>
              <a:gd name="connsiteX96" fmla="*/ 4323426 w 4492101"/>
              <a:gd name="connsiteY96" fmla="*/ 1935332 h 2006361"/>
              <a:gd name="connsiteX97" fmla="*/ 4350059 w 4492101"/>
              <a:gd name="connsiteY97" fmla="*/ 1953087 h 2006361"/>
              <a:gd name="connsiteX98" fmla="*/ 4403325 w 4492101"/>
              <a:gd name="connsiteY98" fmla="*/ 1970843 h 2006361"/>
              <a:gd name="connsiteX99" fmla="*/ 4429958 w 4492101"/>
              <a:gd name="connsiteY99" fmla="*/ 1988598 h 2006361"/>
              <a:gd name="connsiteX100" fmla="*/ 4492101 w 4492101"/>
              <a:gd name="connsiteY100" fmla="*/ 2006354 h 200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492101" h="2006361">
                <a:moveTo>
                  <a:pt x="0" y="0"/>
                </a:moveTo>
                <a:cubicBezTo>
                  <a:pt x="14796" y="8878"/>
                  <a:pt x="28680" y="19493"/>
                  <a:pt x="44389" y="26633"/>
                </a:cubicBezTo>
                <a:cubicBezTo>
                  <a:pt x="61427" y="34378"/>
                  <a:pt x="79900" y="38470"/>
                  <a:pt x="97655" y="44388"/>
                </a:cubicBezTo>
                <a:cubicBezTo>
                  <a:pt x="106533" y="47347"/>
                  <a:pt x="116502" y="48075"/>
                  <a:pt x="124288" y="53266"/>
                </a:cubicBezTo>
                <a:cubicBezTo>
                  <a:pt x="133166" y="59184"/>
                  <a:pt x="141171" y="66688"/>
                  <a:pt x="150921" y="71021"/>
                </a:cubicBezTo>
                <a:cubicBezTo>
                  <a:pt x="168024" y="78622"/>
                  <a:pt x="188614" y="78395"/>
                  <a:pt x="204187" y="88777"/>
                </a:cubicBezTo>
                <a:cubicBezTo>
                  <a:pt x="221942" y="100614"/>
                  <a:pt x="242364" y="109198"/>
                  <a:pt x="257453" y="124287"/>
                </a:cubicBezTo>
                <a:cubicBezTo>
                  <a:pt x="263371" y="130206"/>
                  <a:pt x="268672" y="136814"/>
                  <a:pt x="275208" y="142043"/>
                </a:cubicBezTo>
                <a:cubicBezTo>
                  <a:pt x="283539" y="148708"/>
                  <a:pt x="293740" y="152854"/>
                  <a:pt x="301841" y="159798"/>
                </a:cubicBezTo>
                <a:cubicBezTo>
                  <a:pt x="314551" y="170692"/>
                  <a:pt x="321471" y="190015"/>
                  <a:pt x="337352" y="195309"/>
                </a:cubicBezTo>
                <a:cubicBezTo>
                  <a:pt x="404295" y="217624"/>
                  <a:pt x="321779" y="187523"/>
                  <a:pt x="390618" y="221942"/>
                </a:cubicBezTo>
                <a:cubicBezTo>
                  <a:pt x="398988" y="226127"/>
                  <a:pt x="408650" y="227134"/>
                  <a:pt x="417251" y="230820"/>
                </a:cubicBezTo>
                <a:cubicBezTo>
                  <a:pt x="429415" y="236033"/>
                  <a:pt x="440474" y="243660"/>
                  <a:pt x="452762" y="248575"/>
                </a:cubicBezTo>
                <a:cubicBezTo>
                  <a:pt x="470139" y="255526"/>
                  <a:pt x="488273" y="260412"/>
                  <a:pt x="506028" y="266330"/>
                </a:cubicBezTo>
                <a:cubicBezTo>
                  <a:pt x="514906" y="269289"/>
                  <a:pt x="523583" y="272938"/>
                  <a:pt x="532661" y="275208"/>
                </a:cubicBezTo>
                <a:cubicBezTo>
                  <a:pt x="544498" y="278167"/>
                  <a:pt x="556485" y="280580"/>
                  <a:pt x="568171" y="284086"/>
                </a:cubicBezTo>
                <a:cubicBezTo>
                  <a:pt x="586097" y="289464"/>
                  <a:pt x="603682" y="295923"/>
                  <a:pt x="621437" y="301841"/>
                </a:cubicBezTo>
                <a:lnTo>
                  <a:pt x="674703" y="319596"/>
                </a:lnTo>
                <a:lnTo>
                  <a:pt x="701336" y="328474"/>
                </a:lnTo>
                <a:cubicBezTo>
                  <a:pt x="713173" y="340311"/>
                  <a:pt x="731553" y="348104"/>
                  <a:pt x="736847" y="363985"/>
                </a:cubicBezTo>
                <a:cubicBezTo>
                  <a:pt x="744067" y="385645"/>
                  <a:pt x="746271" y="400042"/>
                  <a:pt x="763480" y="417251"/>
                </a:cubicBezTo>
                <a:cubicBezTo>
                  <a:pt x="771025" y="424796"/>
                  <a:pt x="781235" y="429088"/>
                  <a:pt x="790113" y="435006"/>
                </a:cubicBezTo>
                <a:cubicBezTo>
                  <a:pt x="793072" y="443884"/>
                  <a:pt x="793145" y="454332"/>
                  <a:pt x="798991" y="461639"/>
                </a:cubicBezTo>
                <a:cubicBezTo>
                  <a:pt x="817908" y="485285"/>
                  <a:pt x="829099" y="475406"/>
                  <a:pt x="852257" y="488272"/>
                </a:cubicBezTo>
                <a:cubicBezTo>
                  <a:pt x="943830" y="539147"/>
                  <a:pt x="871894" y="512574"/>
                  <a:pt x="932156" y="532660"/>
                </a:cubicBezTo>
                <a:cubicBezTo>
                  <a:pt x="938074" y="538579"/>
                  <a:pt x="942734" y="546110"/>
                  <a:pt x="949911" y="550416"/>
                </a:cubicBezTo>
                <a:cubicBezTo>
                  <a:pt x="959852" y="556381"/>
                  <a:pt x="1004323" y="565851"/>
                  <a:pt x="1012055" y="568171"/>
                </a:cubicBezTo>
                <a:cubicBezTo>
                  <a:pt x="1012090" y="568181"/>
                  <a:pt x="1078620" y="590359"/>
                  <a:pt x="1091954" y="594804"/>
                </a:cubicBezTo>
                <a:cubicBezTo>
                  <a:pt x="1100832" y="597763"/>
                  <a:pt x="1109508" y="601412"/>
                  <a:pt x="1118587" y="603682"/>
                </a:cubicBezTo>
                <a:cubicBezTo>
                  <a:pt x="1201081" y="624304"/>
                  <a:pt x="1098509" y="599666"/>
                  <a:pt x="1207363" y="621437"/>
                </a:cubicBezTo>
                <a:cubicBezTo>
                  <a:pt x="1240902" y="628145"/>
                  <a:pt x="1262174" y="636748"/>
                  <a:pt x="1296140" y="648070"/>
                </a:cubicBezTo>
                <a:lnTo>
                  <a:pt x="1322773" y="656948"/>
                </a:lnTo>
                <a:lnTo>
                  <a:pt x="1349406" y="665825"/>
                </a:lnTo>
                <a:cubicBezTo>
                  <a:pt x="1355325" y="671744"/>
                  <a:pt x="1359675" y="679838"/>
                  <a:pt x="1367162" y="683581"/>
                </a:cubicBezTo>
                <a:cubicBezTo>
                  <a:pt x="1410211" y="705105"/>
                  <a:pt x="1428217" y="700108"/>
                  <a:pt x="1473694" y="710214"/>
                </a:cubicBezTo>
                <a:cubicBezTo>
                  <a:pt x="1482829" y="712244"/>
                  <a:pt x="1491329" y="716520"/>
                  <a:pt x="1500327" y="719091"/>
                </a:cubicBezTo>
                <a:cubicBezTo>
                  <a:pt x="1512059" y="722443"/>
                  <a:pt x="1524151" y="724463"/>
                  <a:pt x="1535837" y="727969"/>
                </a:cubicBezTo>
                <a:cubicBezTo>
                  <a:pt x="1553763" y="733347"/>
                  <a:pt x="1571348" y="739806"/>
                  <a:pt x="1589103" y="745724"/>
                </a:cubicBezTo>
                <a:lnTo>
                  <a:pt x="1615736" y="754602"/>
                </a:lnTo>
                <a:cubicBezTo>
                  <a:pt x="1674101" y="812963"/>
                  <a:pt x="1564342" y="708504"/>
                  <a:pt x="1686758" y="790113"/>
                </a:cubicBezTo>
                <a:cubicBezTo>
                  <a:pt x="1763084" y="840996"/>
                  <a:pt x="1666514" y="779991"/>
                  <a:pt x="1740024" y="816746"/>
                </a:cubicBezTo>
                <a:cubicBezTo>
                  <a:pt x="1801332" y="847400"/>
                  <a:pt x="1728263" y="824902"/>
                  <a:pt x="1802167" y="843379"/>
                </a:cubicBezTo>
                <a:cubicBezTo>
                  <a:pt x="1842003" y="883212"/>
                  <a:pt x="1794695" y="841201"/>
                  <a:pt x="1846556" y="870012"/>
                </a:cubicBezTo>
                <a:cubicBezTo>
                  <a:pt x="1865210" y="880375"/>
                  <a:pt x="1879578" y="898774"/>
                  <a:pt x="1899822" y="905522"/>
                </a:cubicBezTo>
                <a:cubicBezTo>
                  <a:pt x="1917577" y="911441"/>
                  <a:pt x="1937515" y="912896"/>
                  <a:pt x="1953088" y="923278"/>
                </a:cubicBezTo>
                <a:cubicBezTo>
                  <a:pt x="2004270" y="957399"/>
                  <a:pt x="1954897" y="927858"/>
                  <a:pt x="2006354" y="949911"/>
                </a:cubicBezTo>
                <a:cubicBezTo>
                  <a:pt x="2018518" y="955124"/>
                  <a:pt x="2029577" y="962751"/>
                  <a:pt x="2041864" y="967666"/>
                </a:cubicBezTo>
                <a:cubicBezTo>
                  <a:pt x="2059241" y="974617"/>
                  <a:pt x="2095130" y="985421"/>
                  <a:pt x="2095130" y="985421"/>
                </a:cubicBezTo>
                <a:cubicBezTo>
                  <a:pt x="2137336" y="1013559"/>
                  <a:pt x="2111640" y="999802"/>
                  <a:pt x="2175029" y="1020932"/>
                </a:cubicBezTo>
                <a:lnTo>
                  <a:pt x="2201662" y="1029810"/>
                </a:lnTo>
                <a:lnTo>
                  <a:pt x="2228295" y="1038687"/>
                </a:lnTo>
                <a:cubicBezTo>
                  <a:pt x="2237173" y="1044606"/>
                  <a:pt x="2245178" y="1052110"/>
                  <a:pt x="2254928" y="1056443"/>
                </a:cubicBezTo>
                <a:cubicBezTo>
                  <a:pt x="2272031" y="1064044"/>
                  <a:pt x="2289842" y="1070527"/>
                  <a:pt x="2308195" y="1074198"/>
                </a:cubicBezTo>
                <a:cubicBezTo>
                  <a:pt x="2333540" y="1079267"/>
                  <a:pt x="2363018" y="1084431"/>
                  <a:pt x="2388094" y="1091954"/>
                </a:cubicBezTo>
                <a:cubicBezTo>
                  <a:pt x="2406020" y="1097332"/>
                  <a:pt x="2423605" y="1103791"/>
                  <a:pt x="2441360" y="1109709"/>
                </a:cubicBezTo>
                <a:lnTo>
                  <a:pt x="2494626" y="1127464"/>
                </a:lnTo>
                <a:cubicBezTo>
                  <a:pt x="2503504" y="1130423"/>
                  <a:pt x="2512181" y="1134072"/>
                  <a:pt x="2521259" y="1136342"/>
                </a:cubicBezTo>
                <a:cubicBezTo>
                  <a:pt x="2533096" y="1139301"/>
                  <a:pt x="2544859" y="1142573"/>
                  <a:pt x="2556769" y="1145220"/>
                </a:cubicBezTo>
                <a:cubicBezTo>
                  <a:pt x="2571499" y="1148493"/>
                  <a:pt x="2586600" y="1150127"/>
                  <a:pt x="2601158" y="1154097"/>
                </a:cubicBezTo>
                <a:cubicBezTo>
                  <a:pt x="2619214" y="1159021"/>
                  <a:pt x="2636669" y="1165935"/>
                  <a:pt x="2654424" y="1171853"/>
                </a:cubicBezTo>
                <a:lnTo>
                  <a:pt x="2734323" y="1198486"/>
                </a:lnTo>
                <a:cubicBezTo>
                  <a:pt x="2734328" y="1198488"/>
                  <a:pt x="2787585" y="1216238"/>
                  <a:pt x="2787589" y="1216241"/>
                </a:cubicBezTo>
                <a:cubicBezTo>
                  <a:pt x="2796467" y="1222159"/>
                  <a:pt x="2805891" y="1227331"/>
                  <a:pt x="2814222" y="1233996"/>
                </a:cubicBezTo>
                <a:cubicBezTo>
                  <a:pt x="2820758" y="1239225"/>
                  <a:pt x="2824491" y="1248009"/>
                  <a:pt x="2831977" y="1251752"/>
                </a:cubicBezTo>
                <a:cubicBezTo>
                  <a:pt x="2860099" y="1265813"/>
                  <a:pt x="2891024" y="1269891"/>
                  <a:pt x="2920754" y="1278385"/>
                </a:cubicBezTo>
                <a:cubicBezTo>
                  <a:pt x="2929752" y="1280956"/>
                  <a:pt x="2938509" y="1284303"/>
                  <a:pt x="2947387" y="1287262"/>
                </a:cubicBezTo>
                <a:cubicBezTo>
                  <a:pt x="2953305" y="1293181"/>
                  <a:pt x="2958606" y="1299789"/>
                  <a:pt x="2965142" y="1305018"/>
                </a:cubicBezTo>
                <a:cubicBezTo>
                  <a:pt x="2973473" y="1311683"/>
                  <a:pt x="2984230" y="1315228"/>
                  <a:pt x="2991775" y="1322773"/>
                </a:cubicBezTo>
                <a:cubicBezTo>
                  <a:pt x="2999320" y="1330318"/>
                  <a:pt x="3001985" y="1341861"/>
                  <a:pt x="3009530" y="1349406"/>
                </a:cubicBezTo>
                <a:cubicBezTo>
                  <a:pt x="3017075" y="1356951"/>
                  <a:pt x="3028133" y="1360135"/>
                  <a:pt x="3036163" y="1367161"/>
                </a:cubicBezTo>
                <a:cubicBezTo>
                  <a:pt x="3051911" y="1380940"/>
                  <a:pt x="3063141" y="1399943"/>
                  <a:pt x="3080552" y="1411550"/>
                </a:cubicBezTo>
                <a:cubicBezTo>
                  <a:pt x="3089430" y="1417468"/>
                  <a:pt x="3097435" y="1424972"/>
                  <a:pt x="3107185" y="1429305"/>
                </a:cubicBezTo>
                <a:cubicBezTo>
                  <a:pt x="3124288" y="1436906"/>
                  <a:pt x="3160451" y="1447060"/>
                  <a:pt x="3160451" y="1447060"/>
                </a:cubicBezTo>
                <a:cubicBezTo>
                  <a:pt x="3166369" y="1452979"/>
                  <a:pt x="3170720" y="1461073"/>
                  <a:pt x="3178206" y="1464816"/>
                </a:cubicBezTo>
                <a:cubicBezTo>
                  <a:pt x="3195079" y="1473253"/>
                  <a:pt x="3268417" y="1481426"/>
                  <a:pt x="3275861" y="1482571"/>
                </a:cubicBezTo>
                <a:cubicBezTo>
                  <a:pt x="3378784" y="1498406"/>
                  <a:pt x="3279576" y="1486945"/>
                  <a:pt x="3426781" y="1500326"/>
                </a:cubicBezTo>
                <a:cubicBezTo>
                  <a:pt x="3493724" y="1522641"/>
                  <a:pt x="3411208" y="1492540"/>
                  <a:pt x="3480047" y="1526959"/>
                </a:cubicBezTo>
                <a:cubicBezTo>
                  <a:pt x="3488417" y="1531144"/>
                  <a:pt x="3498310" y="1531652"/>
                  <a:pt x="3506680" y="1535837"/>
                </a:cubicBezTo>
                <a:cubicBezTo>
                  <a:pt x="3516223" y="1540609"/>
                  <a:pt x="3523770" y="1548820"/>
                  <a:pt x="3533313" y="1553592"/>
                </a:cubicBezTo>
                <a:cubicBezTo>
                  <a:pt x="3541683" y="1557777"/>
                  <a:pt x="3551576" y="1558285"/>
                  <a:pt x="3559946" y="1562470"/>
                </a:cubicBezTo>
                <a:cubicBezTo>
                  <a:pt x="3569489" y="1567242"/>
                  <a:pt x="3577036" y="1575453"/>
                  <a:pt x="3586579" y="1580225"/>
                </a:cubicBezTo>
                <a:cubicBezTo>
                  <a:pt x="3594949" y="1584410"/>
                  <a:pt x="3604842" y="1584918"/>
                  <a:pt x="3613212" y="1589103"/>
                </a:cubicBezTo>
                <a:cubicBezTo>
                  <a:pt x="3622755" y="1593875"/>
                  <a:pt x="3630302" y="1602086"/>
                  <a:pt x="3639845" y="1606858"/>
                </a:cubicBezTo>
                <a:cubicBezTo>
                  <a:pt x="3648215" y="1611043"/>
                  <a:pt x="3658108" y="1611551"/>
                  <a:pt x="3666478" y="1615736"/>
                </a:cubicBezTo>
                <a:cubicBezTo>
                  <a:pt x="3676021" y="1620508"/>
                  <a:pt x="3683361" y="1629158"/>
                  <a:pt x="3693111" y="1633491"/>
                </a:cubicBezTo>
                <a:cubicBezTo>
                  <a:pt x="3710214" y="1641092"/>
                  <a:pt x="3730804" y="1640865"/>
                  <a:pt x="3746377" y="1651247"/>
                </a:cubicBezTo>
                <a:cubicBezTo>
                  <a:pt x="3815212" y="1697136"/>
                  <a:pt x="3779402" y="1680011"/>
                  <a:pt x="3852909" y="1704513"/>
                </a:cubicBezTo>
                <a:lnTo>
                  <a:pt x="3879542" y="1713390"/>
                </a:lnTo>
                <a:cubicBezTo>
                  <a:pt x="3888420" y="1719309"/>
                  <a:pt x="3896632" y="1726374"/>
                  <a:pt x="3906175" y="1731146"/>
                </a:cubicBezTo>
                <a:cubicBezTo>
                  <a:pt x="3981605" y="1768861"/>
                  <a:pt x="3857441" y="1677944"/>
                  <a:pt x="4003829" y="1775534"/>
                </a:cubicBezTo>
                <a:cubicBezTo>
                  <a:pt x="4080155" y="1826417"/>
                  <a:pt x="3983585" y="1765412"/>
                  <a:pt x="4057095" y="1802167"/>
                </a:cubicBezTo>
                <a:cubicBezTo>
                  <a:pt x="4118402" y="1832821"/>
                  <a:pt x="4045334" y="1810323"/>
                  <a:pt x="4119239" y="1828800"/>
                </a:cubicBezTo>
                <a:cubicBezTo>
                  <a:pt x="4177604" y="1887161"/>
                  <a:pt x="4067845" y="1782702"/>
                  <a:pt x="4190261" y="1864311"/>
                </a:cubicBezTo>
                <a:cubicBezTo>
                  <a:pt x="4208016" y="1876148"/>
                  <a:pt x="4223283" y="1893073"/>
                  <a:pt x="4243527" y="1899821"/>
                </a:cubicBezTo>
                <a:cubicBezTo>
                  <a:pt x="4252405" y="1902780"/>
                  <a:pt x="4261790" y="1904514"/>
                  <a:pt x="4270160" y="1908699"/>
                </a:cubicBezTo>
                <a:cubicBezTo>
                  <a:pt x="4279703" y="1913471"/>
                  <a:pt x="4287250" y="1921682"/>
                  <a:pt x="4296793" y="1926454"/>
                </a:cubicBezTo>
                <a:cubicBezTo>
                  <a:pt x="4305163" y="1930639"/>
                  <a:pt x="4315056" y="1931147"/>
                  <a:pt x="4323426" y="1935332"/>
                </a:cubicBezTo>
                <a:cubicBezTo>
                  <a:pt x="4332969" y="1940104"/>
                  <a:pt x="4340309" y="1948754"/>
                  <a:pt x="4350059" y="1953087"/>
                </a:cubicBezTo>
                <a:cubicBezTo>
                  <a:pt x="4367162" y="1960688"/>
                  <a:pt x="4387752" y="1960461"/>
                  <a:pt x="4403325" y="1970843"/>
                </a:cubicBezTo>
                <a:cubicBezTo>
                  <a:pt x="4412203" y="1976761"/>
                  <a:pt x="4420208" y="1984265"/>
                  <a:pt x="4429958" y="1988598"/>
                </a:cubicBezTo>
                <a:cubicBezTo>
                  <a:pt x="4472014" y="2007290"/>
                  <a:pt x="4466724" y="2006354"/>
                  <a:pt x="4492101" y="2006354"/>
                </a:cubicBezTo>
              </a:path>
            </a:pathLst>
          </a:cu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653773" y="3350835"/>
            <a:ext cx="538930" cy="338554"/>
          </a:xfrm>
          <a:prstGeom prst="rect">
            <a:avLst/>
          </a:prstGeom>
          <a:noFill/>
        </p:spPr>
        <p:txBody>
          <a:bodyPr wrap="none" rtlCol="0">
            <a:spAutoFit/>
          </a:bodyPr>
          <a:lstStyle/>
          <a:p>
            <a:r>
              <a:rPr lang="en-US" sz="1600" dirty="0">
                <a:solidFill>
                  <a:srgbClr val="000000"/>
                </a:solidFill>
              </a:rPr>
              <a:t>tarp</a:t>
            </a:r>
          </a:p>
        </p:txBody>
      </p:sp>
      <p:sp>
        <p:nvSpPr>
          <p:cNvPr id="13" name="TextBox 12"/>
          <p:cNvSpPr txBox="1"/>
          <p:nvPr/>
        </p:nvSpPr>
        <p:spPr>
          <a:xfrm rot="19102598">
            <a:off x="2032729" y="2866405"/>
            <a:ext cx="981359" cy="338554"/>
          </a:xfrm>
          <a:prstGeom prst="rect">
            <a:avLst/>
          </a:prstGeom>
          <a:noFill/>
        </p:spPr>
        <p:txBody>
          <a:bodyPr wrap="none" rtlCol="0">
            <a:spAutoFit/>
          </a:bodyPr>
          <a:lstStyle/>
          <a:p>
            <a:r>
              <a:rPr lang="en-US" sz="1600" dirty="0">
                <a:solidFill>
                  <a:srgbClr val="000000"/>
                </a:solidFill>
              </a:rPr>
              <a:t>drainage</a:t>
            </a:r>
          </a:p>
        </p:txBody>
      </p:sp>
      <p:sp>
        <p:nvSpPr>
          <p:cNvPr id="14" name="TextBox 13"/>
          <p:cNvSpPr txBox="1"/>
          <p:nvPr/>
        </p:nvSpPr>
        <p:spPr>
          <a:xfrm rot="19102598">
            <a:off x="5228661" y="5582372"/>
            <a:ext cx="981359" cy="338554"/>
          </a:xfrm>
          <a:prstGeom prst="rect">
            <a:avLst/>
          </a:prstGeom>
          <a:noFill/>
        </p:spPr>
        <p:txBody>
          <a:bodyPr wrap="none" rtlCol="0">
            <a:spAutoFit/>
          </a:bodyPr>
          <a:lstStyle/>
          <a:p>
            <a:r>
              <a:rPr lang="en-US" sz="1600" dirty="0">
                <a:solidFill>
                  <a:srgbClr val="000000"/>
                </a:solidFill>
              </a:rPr>
              <a:t>drainage</a:t>
            </a:r>
          </a:p>
        </p:txBody>
      </p:sp>
    </p:spTree>
    <p:extLst>
      <p:ext uri="{BB962C8B-B14F-4D97-AF65-F5344CB8AC3E}">
        <p14:creationId xmlns:p14="http://schemas.microsoft.com/office/powerpoint/2010/main" val="32647668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Shoreline of the </a:t>
            </a:r>
            <a:r>
              <a:rPr lang="en-US" dirty="0" err="1"/>
              <a:t>salton</a:t>
            </a:r>
            <a:r>
              <a:rPr lang="en-US" dirty="0"/>
              <a:t> sea</a:t>
            </a:r>
          </a:p>
        </p:txBody>
      </p:sp>
      <p:sp>
        <p:nvSpPr>
          <p:cNvPr id="3" name="Text Placeholder 2"/>
          <p:cNvSpPr>
            <a:spLocks noGrp="1"/>
          </p:cNvSpPr>
          <p:nvPr>
            <p:ph type="body" idx="1"/>
          </p:nvPr>
        </p:nvSpPr>
        <p:spPr/>
        <p:txBody>
          <a:bodyPr/>
          <a:lstStyle/>
          <a:p>
            <a:endParaRPr lang="en-US"/>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8518" y="1556237"/>
            <a:ext cx="4555482" cy="5037313"/>
          </a:xfrm>
          <a:prstGeom prst="rect">
            <a:avLst/>
          </a:prstGeom>
          <a:ln w="3175">
            <a:miter lim="400000"/>
          </a:ln>
          <a:extLst>
            <a:ext uri="{C572A759-6A51-4108-AA02-DFA0A04FC94B}">
              <ma14:wrappingTextBoxFlag xmlns:ma14="http://schemas.microsoft.com/office/mac/drawingml/2011/main" xmlns="" val="1"/>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5424"/>
            <a:ext cx="4588518" cy="5492575"/>
          </a:xfrm>
          <a:prstGeom prst="rect">
            <a:avLst/>
          </a:prstGeom>
        </p:spPr>
      </p:pic>
      <p:sp>
        <p:nvSpPr>
          <p:cNvPr id="6" name="TextBox 5"/>
          <p:cNvSpPr txBox="1"/>
          <p:nvPr/>
        </p:nvSpPr>
        <p:spPr>
          <a:xfrm>
            <a:off x="7680138" y="6586296"/>
            <a:ext cx="1463862" cy="276999"/>
          </a:xfrm>
          <a:prstGeom prst="rect">
            <a:avLst/>
          </a:prstGeom>
          <a:noFill/>
        </p:spPr>
        <p:txBody>
          <a:bodyPr wrap="none" rtlCol="0">
            <a:spAutoFit/>
          </a:bodyPr>
          <a:lstStyle/>
          <a:p>
            <a:r>
              <a:rPr lang="en-US" sz="1200" dirty="0">
                <a:solidFill>
                  <a:schemeClr val="bg1"/>
                </a:solidFill>
              </a:rPr>
              <a:t>Figure Mike Bunds</a:t>
            </a:r>
          </a:p>
        </p:txBody>
      </p:sp>
      <p:sp>
        <p:nvSpPr>
          <p:cNvPr id="7" name="Rectangle 6"/>
          <p:cNvSpPr/>
          <p:nvPr/>
        </p:nvSpPr>
        <p:spPr>
          <a:xfrm>
            <a:off x="2145323" y="2743200"/>
            <a:ext cx="949569" cy="1186962"/>
          </a:xfrm>
          <a:prstGeom prst="rect">
            <a:avLst/>
          </a:prstGeom>
          <a:noFill/>
          <a:ln w="190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8" name="Rectangle 7"/>
          <p:cNvSpPr/>
          <p:nvPr/>
        </p:nvSpPr>
        <p:spPr>
          <a:xfrm>
            <a:off x="4588518" y="1556237"/>
            <a:ext cx="4555482" cy="5024617"/>
          </a:xfrm>
          <a:prstGeom prst="rect">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
        <p:nvSpPr>
          <p:cNvPr id="12" name="TextBox 11"/>
          <p:cNvSpPr txBox="1"/>
          <p:nvPr/>
        </p:nvSpPr>
        <p:spPr>
          <a:xfrm>
            <a:off x="5689333" y="4728737"/>
            <a:ext cx="1176925" cy="338554"/>
          </a:xfrm>
          <a:prstGeom prst="rect">
            <a:avLst/>
          </a:prstGeom>
          <a:noFill/>
        </p:spPr>
        <p:txBody>
          <a:bodyPr wrap="none" rtlCol="0">
            <a:spAutoFit/>
          </a:bodyPr>
          <a:lstStyle/>
          <a:p>
            <a:r>
              <a:rPr lang="en-US" sz="1600" dirty="0" err="1">
                <a:solidFill>
                  <a:srgbClr val="000000"/>
                </a:solidFill>
              </a:rPr>
              <a:t>mudcracks</a:t>
            </a:r>
            <a:endParaRPr lang="en-US" sz="1600" dirty="0">
              <a:solidFill>
                <a:srgbClr val="000000"/>
              </a:solidFill>
            </a:endParaRPr>
          </a:p>
        </p:txBody>
      </p:sp>
      <p:sp>
        <p:nvSpPr>
          <p:cNvPr id="13" name="TextBox 12"/>
          <p:cNvSpPr txBox="1"/>
          <p:nvPr/>
        </p:nvSpPr>
        <p:spPr>
          <a:xfrm>
            <a:off x="7382620" y="1963742"/>
            <a:ext cx="1029449" cy="338554"/>
          </a:xfrm>
          <a:prstGeom prst="rect">
            <a:avLst/>
          </a:prstGeom>
          <a:noFill/>
        </p:spPr>
        <p:txBody>
          <a:bodyPr wrap="none" rtlCol="0">
            <a:spAutoFit/>
          </a:bodyPr>
          <a:lstStyle/>
          <a:p>
            <a:r>
              <a:rPr lang="en-US" sz="1600" dirty="0">
                <a:solidFill>
                  <a:srgbClr val="000000"/>
                </a:solidFill>
              </a:rPr>
              <a:t>footprints</a:t>
            </a:r>
          </a:p>
        </p:txBody>
      </p:sp>
      <p:sp>
        <p:nvSpPr>
          <p:cNvPr id="14" name="Freeform 13"/>
          <p:cNvSpPr/>
          <p:nvPr/>
        </p:nvSpPr>
        <p:spPr>
          <a:xfrm>
            <a:off x="5504202" y="5242916"/>
            <a:ext cx="1155883" cy="1287693"/>
          </a:xfrm>
          <a:custGeom>
            <a:avLst/>
            <a:gdLst>
              <a:gd name="connsiteX0" fmla="*/ 1012055 w 1012055"/>
              <a:gd name="connsiteY0" fmla="*/ 1127464 h 1127464"/>
              <a:gd name="connsiteX1" fmla="*/ 967666 w 1012055"/>
              <a:gd name="connsiteY1" fmla="*/ 1091953 h 1127464"/>
              <a:gd name="connsiteX2" fmla="*/ 941033 w 1012055"/>
              <a:gd name="connsiteY2" fmla="*/ 1074198 h 1127464"/>
              <a:gd name="connsiteX3" fmla="*/ 923278 w 1012055"/>
              <a:gd name="connsiteY3" fmla="*/ 1056442 h 1127464"/>
              <a:gd name="connsiteX4" fmla="*/ 843379 w 1012055"/>
              <a:gd name="connsiteY4" fmla="*/ 1012054 h 1127464"/>
              <a:gd name="connsiteX5" fmla="*/ 781235 w 1012055"/>
              <a:gd name="connsiteY5" fmla="*/ 958788 h 1127464"/>
              <a:gd name="connsiteX6" fmla="*/ 763480 w 1012055"/>
              <a:gd name="connsiteY6" fmla="*/ 932155 h 1127464"/>
              <a:gd name="connsiteX7" fmla="*/ 727969 w 1012055"/>
              <a:gd name="connsiteY7" fmla="*/ 896644 h 1127464"/>
              <a:gd name="connsiteX8" fmla="*/ 692458 w 1012055"/>
              <a:gd name="connsiteY8" fmla="*/ 852256 h 1127464"/>
              <a:gd name="connsiteX9" fmla="*/ 683581 w 1012055"/>
              <a:gd name="connsiteY9" fmla="*/ 825623 h 1127464"/>
              <a:gd name="connsiteX10" fmla="*/ 648070 w 1012055"/>
              <a:gd name="connsiteY10" fmla="*/ 790112 h 1127464"/>
              <a:gd name="connsiteX11" fmla="*/ 612559 w 1012055"/>
              <a:gd name="connsiteY11" fmla="*/ 745724 h 1127464"/>
              <a:gd name="connsiteX12" fmla="*/ 594804 w 1012055"/>
              <a:gd name="connsiteY12" fmla="*/ 719091 h 1127464"/>
              <a:gd name="connsiteX13" fmla="*/ 585926 w 1012055"/>
              <a:gd name="connsiteY13" fmla="*/ 692458 h 1127464"/>
              <a:gd name="connsiteX14" fmla="*/ 559293 w 1012055"/>
              <a:gd name="connsiteY14" fmla="*/ 674703 h 1127464"/>
              <a:gd name="connsiteX15" fmla="*/ 532660 w 1012055"/>
              <a:gd name="connsiteY15" fmla="*/ 630314 h 1127464"/>
              <a:gd name="connsiteX16" fmla="*/ 497150 w 1012055"/>
              <a:gd name="connsiteY16" fmla="*/ 577048 h 1127464"/>
              <a:gd name="connsiteX17" fmla="*/ 461639 w 1012055"/>
              <a:gd name="connsiteY17" fmla="*/ 541537 h 1127464"/>
              <a:gd name="connsiteX18" fmla="*/ 443884 w 1012055"/>
              <a:gd name="connsiteY18" fmla="*/ 514904 h 1127464"/>
              <a:gd name="connsiteX19" fmla="*/ 417251 w 1012055"/>
              <a:gd name="connsiteY19" fmla="*/ 497149 h 1127464"/>
              <a:gd name="connsiteX20" fmla="*/ 381740 w 1012055"/>
              <a:gd name="connsiteY20" fmla="*/ 461638 h 1127464"/>
              <a:gd name="connsiteX21" fmla="*/ 372862 w 1012055"/>
              <a:gd name="connsiteY21" fmla="*/ 435005 h 1127464"/>
              <a:gd name="connsiteX22" fmla="*/ 346229 w 1012055"/>
              <a:gd name="connsiteY22" fmla="*/ 426128 h 1127464"/>
              <a:gd name="connsiteX23" fmla="*/ 301841 w 1012055"/>
              <a:gd name="connsiteY23" fmla="*/ 381739 h 1127464"/>
              <a:gd name="connsiteX24" fmla="*/ 284086 w 1012055"/>
              <a:gd name="connsiteY24" fmla="*/ 355106 h 1127464"/>
              <a:gd name="connsiteX25" fmla="*/ 266330 w 1012055"/>
              <a:gd name="connsiteY25" fmla="*/ 337351 h 1127464"/>
              <a:gd name="connsiteX26" fmla="*/ 230820 w 1012055"/>
              <a:gd name="connsiteY26" fmla="*/ 284085 h 1127464"/>
              <a:gd name="connsiteX27" fmla="*/ 195309 w 1012055"/>
              <a:gd name="connsiteY27" fmla="*/ 248574 h 1127464"/>
              <a:gd name="connsiteX28" fmla="*/ 177554 w 1012055"/>
              <a:gd name="connsiteY28" fmla="*/ 221941 h 1127464"/>
              <a:gd name="connsiteX29" fmla="*/ 133165 w 1012055"/>
              <a:gd name="connsiteY29" fmla="*/ 186431 h 1127464"/>
              <a:gd name="connsiteX30" fmla="*/ 124288 w 1012055"/>
              <a:gd name="connsiteY30" fmla="*/ 159798 h 1127464"/>
              <a:gd name="connsiteX31" fmla="*/ 97655 w 1012055"/>
              <a:gd name="connsiteY31" fmla="*/ 142042 h 1127464"/>
              <a:gd name="connsiteX32" fmla="*/ 44389 w 1012055"/>
              <a:gd name="connsiteY32" fmla="*/ 71021 h 1127464"/>
              <a:gd name="connsiteX33" fmla="*/ 17756 w 1012055"/>
              <a:gd name="connsiteY33" fmla="*/ 17755 h 1127464"/>
              <a:gd name="connsiteX34" fmla="*/ 0 w 1012055"/>
              <a:gd name="connsiteY34" fmla="*/ 0 h 112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12055" h="1127464">
                <a:moveTo>
                  <a:pt x="1012055" y="1127464"/>
                </a:moveTo>
                <a:cubicBezTo>
                  <a:pt x="997259" y="1115627"/>
                  <a:pt x="982825" y="1103322"/>
                  <a:pt x="967666" y="1091953"/>
                </a:cubicBezTo>
                <a:cubicBezTo>
                  <a:pt x="959130" y="1085551"/>
                  <a:pt x="949364" y="1080863"/>
                  <a:pt x="941033" y="1074198"/>
                </a:cubicBezTo>
                <a:cubicBezTo>
                  <a:pt x="934497" y="1068969"/>
                  <a:pt x="929974" y="1061464"/>
                  <a:pt x="923278" y="1056442"/>
                </a:cubicBezTo>
                <a:cubicBezTo>
                  <a:pt x="874439" y="1019812"/>
                  <a:pt x="884900" y="1025895"/>
                  <a:pt x="843379" y="1012054"/>
                </a:cubicBezTo>
                <a:cubicBezTo>
                  <a:pt x="800323" y="968998"/>
                  <a:pt x="821797" y="985829"/>
                  <a:pt x="781235" y="958788"/>
                </a:cubicBezTo>
                <a:cubicBezTo>
                  <a:pt x="775317" y="949910"/>
                  <a:pt x="770424" y="940256"/>
                  <a:pt x="763480" y="932155"/>
                </a:cubicBezTo>
                <a:cubicBezTo>
                  <a:pt x="752586" y="919445"/>
                  <a:pt x="737255" y="910573"/>
                  <a:pt x="727969" y="896644"/>
                </a:cubicBezTo>
                <a:cubicBezTo>
                  <a:pt x="705571" y="863047"/>
                  <a:pt x="717759" y="877555"/>
                  <a:pt x="692458" y="852256"/>
                </a:cubicBezTo>
                <a:cubicBezTo>
                  <a:pt x="689499" y="843378"/>
                  <a:pt x="689020" y="833238"/>
                  <a:pt x="683581" y="825623"/>
                </a:cubicBezTo>
                <a:cubicBezTo>
                  <a:pt x="673851" y="812001"/>
                  <a:pt x="657356" y="804041"/>
                  <a:pt x="648070" y="790112"/>
                </a:cubicBezTo>
                <a:cubicBezTo>
                  <a:pt x="593422" y="708139"/>
                  <a:pt x="663159" y="808973"/>
                  <a:pt x="612559" y="745724"/>
                </a:cubicBezTo>
                <a:cubicBezTo>
                  <a:pt x="605894" y="737393"/>
                  <a:pt x="599576" y="728634"/>
                  <a:pt x="594804" y="719091"/>
                </a:cubicBezTo>
                <a:cubicBezTo>
                  <a:pt x="590619" y="710721"/>
                  <a:pt x="591772" y="699765"/>
                  <a:pt x="585926" y="692458"/>
                </a:cubicBezTo>
                <a:cubicBezTo>
                  <a:pt x="579261" y="684127"/>
                  <a:pt x="568171" y="680621"/>
                  <a:pt x="559293" y="674703"/>
                </a:cubicBezTo>
                <a:cubicBezTo>
                  <a:pt x="542320" y="623777"/>
                  <a:pt x="561908" y="669311"/>
                  <a:pt x="532660" y="630314"/>
                </a:cubicBezTo>
                <a:cubicBezTo>
                  <a:pt x="519856" y="613243"/>
                  <a:pt x="512239" y="592137"/>
                  <a:pt x="497150" y="577048"/>
                </a:cubicBezTo>
                <a:cubicBezTo>
                  <a:pt x="485313" y="565211"/>
                  <a:pt x="470925" y="555466"/>
                  <a:pt x="461639" y="541537"/>
                </a:cubicBezTo>
                <a:cubicBezTo>
                  <a:pt x="455721" y="532659"/>
                  <a:pt x="451429" y="522449"/>
                  <a:pt x="443884" y="514904"/>
                </a:cubicBezTo>
                <a:cubicBezTo>
                  <a:pt x="436339" y="507359"/>
                  <a:pt x="425352" y="504093"/>
                  <a:pt x="417251" y="497149"/>
                </a:cubicBezTo>
                <a:cubicBezTo>
                  <a:pt x="404541" y="486255"/>
                  <a:pt x="381740" y="461638"/>
                  <a:pt x="381740" y="461638"/>
                </a:cubicBezTo>
                <a:cubicBezTo>
                  <a:pt x="378781" y="452760"/>
                  <a:pt x="379479" y="441622"/>
                  <a:pt x="372862" y="435005"/>
                </a:cubicBezTo>
                <a:cubicBezTo>
                  <a:pt x="366245" y="428388"/>
                  <a:pt x="353715" y="431743"/>
                  <a:pt x="346229" y="426128"/>
                </a:cubicBezTo>
                <a:cubicBezTo>
                  <a:pt x="329489" y="413573"/>
                  <a:pt x="313448" y="399150"/>
                  <a:pt x="301841" y="381739"/>
                </a:cubicBezTo>
                <a:cubicBezTo>
                  <a:pt x="295923" y="372861"/>
                  <a:pt x="290751" y="363437"/>
                  <a:pt x="284086" y="355106"/>
                </a:cubicBezTo>
                <a:cubicBezTo>
                  <a:pt x="278857" y="348570"/>
                  <a:pt x="271352" y="344047"/>
                  <a:pt x="266330" y="337351"/>
                </a:cubicBezTo>
                <a:cubicBezTo>
                  <a:pt x="253526" y="320280"/>
                  <a:pt x="245909" y="299174"/>
                  <a:pt x="230820" y="284085"/>
                </a:cubicBezTo>
                <a:cubicBezTo>
                  <a:pt x="218983" y="272248"/>
                  <a:pt x="204595" y="262503"/>
                  <a:pt x="195309" y="248574"/>
                </a:cubicBezTo>
                <a:cubicBezTo>
                  <a:pt x="189391" y="239696"/>
                  <a:pt x="184219" y="230272"/>
                  <a:pt x="177554" y="221941"/>
                </a:cubicBezTo>
                <a:cubicBezTo>
                  <a:pt x="163098" y="203871"/>
                  <a:pt x="152938" y="199613"/>
                  <a:pt x="133165" y="186431"/>
                </a:cubicBezTo>
                <a:cubicBezTo>
                  <a:pt x="130206" y="177553"/>
                  <a:pt x="130134" y="167105"/>
                  <a:pt x="124288" y="159798"/>
                </a:cubicBezTo>
                <a:cubicBezTo>
                  <a:pt x="117623" y="151466"/>
                  <a:pt x="105987" y="148707"/>
                  <a:pt x="97655" y="142042"/>
                </a:cubicBezTo>
                <a:cubicBezTo>
                  <a:pt x="78533" y="126744"/>
                  <a:pt x="49555" y="86519"/>
                  <a:pt x="44389" y="71021"/>
                </a:cubicBezTo>
                <a:cubicBezTo>
                  <a:pt x="35013" y="42893"/>
                  <a:pt x="37423" y="42338"/>
                  <a:pt x="17756" y="17755"/>
                </a:cubicBezTo>
                <a:cubicBezTo>
                  <a:pt x="12527" y="11219"/>
                  <a:pt x="0" y="0"/>
                  <a:pt x="0" y="0"/>
                </a:cubicBezTo>
              </a:path>
            </a:pathLst>
          </a:cu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5" name="TextBox 14"/>
          <p:cNvSpPr txBox="1"/>
          <p:nvPr/>
        </p:nvSpPr>
        <p:spPr>
          <a:xfrm>
            <a:off x="4967837" y="5938421"/>
            <a:ext cx="1072730" cy="338554"/>
          </a:xfrm>
          <a:prstGeom prst="rect">
            <a:avLst/>
          </a:prstGeom>
          <a:noFill/>
        </p:spPr>
        <p:txBody>
          <a:bodyPr wrap="none" rtlCol="0">
            <a:spAutoFit/>
          </a:bodyPr>
          <a:lstStyle/>
          <a:p>
            <a:r>
              <a:rPr lang="en-US" sz="1600" dirty="0">
                <a:solidFill>
                  <a:srgbClr val="000000"/>
                </a:solidFill>
              </a:rPr>
              <a:t>strandline</a:t>
            </a:r>
          </a:p>
        </p:txBody>
      </p:sp>
    </p:spTree>
    <p:extLst>
      <p:ext uri="{BB962C8B-B14F-4D97-AF65-F5344CB8AC3E}">
        <p14:creationId xmlns:p14="http://schemas.microsoft.com/office/powerpoint/2010/main" val="19717661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D8025CA-A7F3-9946-9BC5-0BBCBA00F490}"/>
              </a:ext>
            </a:extLst>
          </p:cNvPr>
          <p:cNvSpPr>
            <a:spLocks noGrp="1"/>
          </p:cNvSpPr>
          <p:nvPr>
            <p:ph type="body" sz="quarter" idx="13"/>
          </p:nvPr>
        </p:nvSpPr>
        <p:spPr/>
        <p:txBody>
          <a:bodyPr/>
          <a:lstStyle/>
          <a:p>
            <a:r>
              <a:rPr lang="en-US" dirty="0"/>
              <a:t>Point Cloud to Discontinuities</a:t>
            </a:r>
          </a:p>
        </p:txBody>
      </p:sp>
      <p:pic>
        <p:nvPicPr>
          <p:cNvPr id="5" name="Picture 4"/>
          <p:cNvPicPr>
            <a:picLocks noChangeAspect="1"/>
          </p:cNvPicPr>
          <p:nvPr/>
        </p:nvPicPr>
        <p:blipFill>
          <a:blip r:embed="rId3"/>
          <a:stretch>
            <a:fillRect/>
          </a:stretch>
        </p:blipFill>
        <p:spPr>
          <a:xfrm>
            <a:off x="131549" y="2037682"/>
            <a:ext cx="4632857" cy="2594048"/>
          </a:xfrm>
          <a:prstGeom prst="rect">
            <a:avLst/>
          </a:prstGeom>
        </p:spPr>
      </p:pic>
      <p:pic>
        <p:nvPicPr>
          <p:cNvPr id="6" name="Picture 5"/>
          <p:cNvPicPr>
            <a:picLocks noChangeAspect="1"/>
          </p:cNvPicPr>
          <p:nvPr/>
        </p:nvPicPr>
        <p:blipFill>
          <a:blip r:embed="rId4"/>
          <a:stretch>
            <a:fillRect/>
          </a:stretch>
        </p:blipFill>
        <p:spPr>
          <a:xfrm>
            <a:off x="5145629" y="2124085"/>
            <a:ext cx="3558862" cy="1937905"/>
          </a:xfrm>
          <a:prstGeom prst="rect">
            <a:avLst/>
          </a:prstGeom>
        </p:spPr>
      </p:pic>
      <p:pic>
        <p:nvPicPr>
          <p:cNvPr id="7" name="Picture 6"/>
          <p:cNvPicPr>
            <a:picLocks noChangeAspect="1"/>
          </p:cNvPicPr>
          <p:nvPr/>
        </p:nvPicPr>
        <p:blipFill>
          <a:blip r:embed="rId5"/>
          <a:stretch>
            <a:fillRect/>
          </a:stretch>
        </p:blipFill>
        <p:spPr>
          <a:xfrm>
            <a:off x="5955326" y="3119144"/>
            <a:ext cx="1558245" cy="1509221"/>
          </a:xfrm>
          <a:prstGeom prst="rect">
            <a:avLst/>
          </a:prstGeom>
        </p:spPr>
      </p:pic>
      <p:cxnSp>
        <p:nvCxnSpPr>
          <p:cNvPr id="9" name="Straight Arrow Connector 8"/>
          <p:cNvCxnSpPr>
            <a:cxnSpLocks/>
          </p:cNvCxnSpPr>
          <p:nvPr/>
        </p:nvCxnSpPr>
        <p:spPr>
          <a:xfrm flipH="1">
            <a:off x="6828183" y="3119144"/>
            <a:ext cx="1280848" cy="5415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95391" y="2104181"/>
            <a:ext cx="2686957" cy="369332"/>
          </a:xfrm>
          <a:prstGeom prst="rect">
            <a:avLst/>
          </a:prstGeom>
          <a:noFill/>
        </p:spPr>
        <p:txBody>
          <a:bodyPr wrap="square" rtlCol="0">
            <a:spAutoFit/>
          </a:bodyPr>
          <a:lstStyle/>
          <a:p>
            <a:r>
              <a:rPr lang="en-US" dirty="0">
                <a:solidFill>
                  <a:srgbClr val="FFFFFF"/>
                </a:solidFill>
                <a:latin typeface="Arial"/>
                <a:cs typeface="Arial"/>
              </a:rPr>
              <a:t>1) Point Cloud from SfM</a:t>
            </a:r>
          </a:p>
        </p:txBody>
      </p:sp>
      <p:sp>
        <p:nvSpPr>
          <p:cNvPr id="8" name="Oval 7"/>
          <p:cNvSpPr/>
          <p:nvPr/>
        </p:nvSpPr>
        <p:spPr>
          <a:xfrm>
            <a:off x="3126248" y="2874824"/>
            <a:ext cx="1780223" cy="84662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219145" y="2119332"/>
            <a:ext cx="3722844" cy="369332"/>
          </a:xfrm>
          <a:prstGeom prst="rect">
            <a:avLst/>
          </a:prstGeom>
          <a:noFill/>
        </p:spPr>
        <p:txBody>
          <a:bodyPr wrap="square" rtlCol="0">
            <a:spAutoFit/>
          </a:bodyPr>
          <a:lstStyle/>
          <a:p>
            <a:r>
              <a:rPr lang="en-US" dirty="0">
                <a:solidFill>
                  <a:srgbClr val="FFFFFF"/>
                </a:solidFill>
                <a:latin typeface="Arial"/>
                <a:cs typeface="Arial"/>
              </a:rPr>
              <a:t>2) Mesh surface from point cloud</a:t>
            </a:r>
          </a:p>
        </p:txBody>
      </p:sp>
      <p:sp>
        <p:nvSpPr>
          <p:cNvPr id="11" name="TextBox 10"/>
          <p:cNvSpPr txBox="1"/>
          <p:nvPr/>
        </p:nvSpPr>
        <p:spPr>
          <a:xfrm>
            <a:off x="4866714" y="4692470"/>
            <a:ext cx="4237530" cy="1754326"/>
          </a:xfrm>
          <a:prstGeom prst="rect">
            <a:avLst/>
          </a:prstGeom>
          <a:noFill/>
        </p:spPr>
        <p:txBody>
          <a:bodyPr wrap="square" rtlCol="0">
            <a:spAutoFit/>
          </a:bodyPr>
          <a:lstStyle/>
          <a:p>
            <a:r>
              <a:rPr lang="en-US" dirty="0">
                <a:latin typeface="Arial"/>
                <a:cs typeface="Arial"/>
              </a:rPr>
              <a:t>3) Patches of relatively little change are identified by </a:t>
            </a:r>
            <a:r>
              <a:rPr lang="en-US" dirty="0" err="1">
                <a:latin typeface="Arial"/>
                <a:cs typeface="Arial"/>
              </a:rPr>
              <a:t>SplitFX</a:t>
            </a:r>
            <a:r>
              <a:rPr lang="en-US" dirty="0">
                <a:latin typeface="Arial"/>
                <a:cs typeface="Arial"/>
              </a:rPr>
              <a:t> software</a:t>
            </a:r>
          </a:p>
          <a:p>
            <a:pPr marL="285750" indent="-285750">
              <a:buFont typeface="Wingdings" pitchFamily="2" charset="2"/>
              <a:buChar char="à"/>
            </a:pPr>
            <a:r>
              <a:rPr lang="en-US" dirty="0">
                <a:latin typeface="Arial"/>
                <a:cs typeface="Arial"/>
              </a:rPr>
              <a:t>these define joints and bedding where rocks are most likely to fail</a:t>
            </a:r>
          </a:p>
          <a:p>
            <a:endParaRPr lang="en-US" dirty="0">
              <a:latin typeface="Arial"/>
              <a:cs typeface="Arial"/>
            </a:endParaRPr>
          </a:p>
          <a:p>
            <a:r>
              <a:rPr lang="en-US" dirty="0">
                <a:latin typeface="Arial"/>
                <a:cs typeface="Arial"/>
              </a:rPr>
              <a:t>4) Design safer cut slope (like road cut)</a:t>
            </a:r>
          </a:p>
        </p:txBody>
      </p:sp>
    </p:spTree>
    <p:extLst>
      <p:ext uri="{BB962C8B-B14F-4D97-AF65-F5344CB8AC3E}">
        <p14:creationId xmlns:p14="http://schemas.microsoft.com/office/powerpoint/2010/main" val="234466161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2C48326-2176-BB46-A900-182D8BC440BA}"/>
              </a:ext>
            </a:extLst>
          </p:cNvPr>
          <p:cNvSpPr>
            <a:spLocks noGrp="1"/>
          </p:cNvSpPr>
          <p:nvPr>
            <p:ph type="body" sz="quarter" idx="13"/>
          </p:nvPr>
        </p:nvSpPr>
        <p:spPr/>
        <p:txBody>
          <a:bodyPr/>
          <a:lstStyle/>
          <a:p>
            <a:r>
              <a:rPr lang="en-US" dirty="0"/>
              <a:t>Cut slope design</a:t>
            </a:r>
          </a:p>
        </p:txBody>
      </p:sp>
      <p:pic>
        <p:nvPicPr>
          <p:cNvPr id="3" name="Picture 2" descr="cut-slope-desig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891" y="2145493"/>
            <a:ext cx="4194533" cy="342039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708" y="1955772"/>
            <a:ext cx="4657384" cy="3799834"/>
          </a:xfrm>
          <a:prstGeom prst="rect">
            <a:avLst/>
          </a:prstGeom>
        </p:spPr>
      </p:pic>
    </p:spTree>
    <p:extLst>
      <p:ext uri="{BB962C8B-B14F-4D97-AF65-F5344CB8AC3E}">
        <p14:creationId xmlns:p14="http://schemas.microsoft.com/office/powerpoint/2010/main" val="85144996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Archaeology – </a:t>
            </a:r>
            <a:r>
              <a:rPr lang="en-US" dirty="0" err="1"/>
              <a:t>amara</a:t>
            </a:r>
            <a:r>
              <a:rPr lang="en-US" dirty="0"/>
              <a:t> west</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8745"/>
            <a:ext cx="3646170" cy="54692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5246" y="1656524"/>
            <a:ext cx="5280017" cy="4950016"/>
          </a:xfrm>
          <a:prstGeom prst="rect">
            <a:avLst/>
          </a:prstGeom>
        </p:spPr>
      </p:pic>
      <p:sp>
        <p:nvSpPr>
          <p:cNvPr id="6" name="TextBox 5"/>
          <p:cNvSpPr txBox="1"/>
          <p:nvPr/>
        </p:nvSpPr>
        <p:spPr>
          <a:xfrm>
            <a:off x="7557047" y="6586296"/>
            <a:ext cx="1590500" cy="276999"/>
          </a:xfrm>
          <a:prstGeom prst="rect">
            <a:avLst/>
          </a:prstGeom>
          <a:noFill/>
        </p:spPr>
        <p:txBody>
          <a:bodyPr wrap="none" rtlCol="0">
            <a:spAutoFit/>
          </a:bodyPr>
          <a:lstStyle/>
          <a:p>
            <a:r>
              <a:rPr lang="en-US" sz="1200" dirty="0">
                <a:solidFill>
                  <a:schemeClr val="bg1"/>
                </a:solidFill>
              </a:rPr>
              <a:t>Figure Neal Spencer</a:t>
            </a:r>
          </a:p>
        </p:txBody>
      </p:sp>
    </p:spTree>
    <p:extLst>
      <p:ext uri="{BB962C8B-B14F-4D97-AF65-F5344CB8AC3E}">
        <p14:creationId xmlns:p14="http://schemas.microsoft.com/office/powerpoint/2010/main" val="294997580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Archaeology – </a:t>
            </a:r>
            <a:r>
              <a:rPr lang="en-US" dirty="0" err="1"/>
              <a:t>amara</a:t>
            </a:r>
            <a:r>
              <a:rPr lang="en-US" dirty="0"/>
              <a:t> west</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639" y="1371600"/>
            <a:ext cx="6992723" cy="5475919"/>
          </a:xfrm>
          <a:prstGeom prst="rect">
            <a:avLst/>
          </a:prstGeom>
          <a:ln w="28575" cap="sq">
            <a:noFill/>
            <a:miter lim="800000"/>
          </a:ln>
          <a:effectLst>
            <a:outerShdw blurRad="57150" dist="50800" dir="2700000" algn="tl" rotWithShape="0">
              <a:srgbClr val="000000">
                <a:alpha val="40000"/>
              </a:srgbClr>
            </a:outerShdw>
          </a:effectLst>
        </p:spPr>
      </p:pic>
      <p:sp>
        <p:nvSpPr>
          <p:cNvPr id="5" name="TextBox 4"/>
          <p:cNvSpPr txBox="1"/>
          <p:nvPr/>
        </p:nvSpPr>
        <p:spPr>
          <a:xfrm>
            <a:off x="1140170" y="6581001"/>
            <a:ext cx="1590500" cy="276999"/>
          </a:xfrm>
          <a:prstGeom prst="rect">
            <a:avLst/>
          </a:prstGeom>
          <a:noFill/>
        </p:spPr>
        <p:txBody>
          <a:bodyPr wrap="none" rtlCol="0">
            <a:spAutoFit/>
          </a:bodyPr>
          <a:lstStyle/>
          <a:p>
            <a:r>
              <a:rPr lang="en-US" sz="1200" dirty="0">
                <a:solidFill>
                  <a:schemeClr val="bg2">
                    <a:lumMod val="10000"/>
                  </a:schemeClr>
                </a:solidFill>
              </a:rPr>
              <a:t>Figure Neal Spencer</a:t>
            </a:r>
          </a:p>
        </p:txBody>
      </p:sp>
    </p:spTree>
    <p:extLst>
      <p:ext uri="{BB962C8B-B14F-4D97-AF65-F5344CB8AC3E}">
        <p14:creationId xmlns:p14="http://schemas.microsoft.com/office/powerpoint/2010/main" val="307975089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create?</a:t>
            </a:r>
          </a:p>
        </p:txBody>
      </p:sp>
      <p:pic>
        <p:nvPicPr>
          <p:cNvPr id="4" name="Picture 3" descr="This figure shows 3D topography of the El Mayor-Cucapah fault scarp. A scarp is a surface offset produced by fault slip, so the surface of the Earth looks like a step rather than a continuous surface. " title="El Mayor-Cucapah point clou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66" y="2366010"/>
            <a:ext cx="9355477" cy="2307433"/>
          </a:xfrm>
          <a:prstGeom prst="rect">
            <a:avLst/>
          </a:prstGeom>
        </p:spPr>
      </p:pic>
      <p:sp>
        <p:nvSpPr>
          <p:cNvPr id="5" name="Text Box 4"/>
          <p:cNvSpPr txBox="1">
            <a:spLocks noChangeArrowheads="1"/>
          </p:cNvSpPr>
          <p:nvPr/>
        </p:nvSpPr>
        <p:spPr bwMode="auto">
          <a:xfrm>
            <a:off x="152399" y="4875875"/>
            <a:ext cx="8917549" cy="1077218"/>
          </a:xfrm>
          <a:prstGeom prst="rect">
            <a:avLst/>
          </a:prstGeom>
          <a:noFill/>
          <a:ln w="9525">
            <a:noFill/>
            <a:miter lim="800000"/>
            <a:headEnd/>
            <a:tailEnd/>
          </a:ln>
          <a:effectLst/>
        </p:spPr>
        <p:txBody>
          <a:bodyPr wrap="square">
            <a:spAutoFit/>
          </a:bodyPr>
          <a:lstStyle/>
          <a:p>
            <a:pPr>
              <a:spcBef>
                <a:spcPct val="50000"/>
              </a:spcBef>
            </a:pPr>
            <a:r>
              <a:rPr lang="en-GB" sz="1600" dirty="0">
                <a:latin typeface="Helvetica Light"/>
                <a:cs typeface="Arial" panose="020B0604020202020204" pitchFamily="34" charset="0"/>
              </a:rPr>
              <a:t>~500 points/m</a:t>
            </a:r>
            <a:r>
              <a:rPr lang="en-GB" sz="1600" baseline="30000" dirty="0">
                <a:latin typeface="Helvetica Light"/>
                <a:cs typeface="Arial" panose="020B0604020202020204" pitchFamily="34" charset="0"/>
              </a:rPr>
              <a:t>2</a:t>
            </a:r>
            <a:r>
              <a:rPr lang="en-GB" sz="1600" dirty="0">
                <a:latin typeface="Helvetica Light"/>
                <a:cs typeface="Arial" panose="020B0604020202020204" pitchFamily="34" charset="0"/>
              </a:rPr>
              <a:t> </a:t>
            </a:r>
            <a:r>
              <a:rPr lang="en-GB" sz="3200" dirty="0" err="1">
                <a:latin typeface="Helvetica Light"/>
                <a:cs typeface="Arial" panose="020B0604020202020204" pitchFamily="34" charset="0"/>
              </a:rPr>
              <a:t>colored</a:t>
            </a:r>
            <a:r>
              <a:rPr lang="en-GB" sz="3200" dirty="0">
                <a:latin typeface="Helvetica Light"/>
                <a:cs typeface="Arial" panose="020B0604020202020204" pitchFamily="34" charset="0"/>
              </a:rPr>
              <a:t> point cloud </a:t>
            </a:r>
            <a:r>
              <a:rPr lang="en-GB" sz="1600" dirty="0">
                <a:latin typeface="Helvetica Light"/>
                <a:cs typeface="Arial" panose="020B0604020202020204" pitchFamily="34" charset="0"/>
              </a:rPr>
              <a:t>along a ~1 km section of the 2010 El Mayor-</a:t>
            </a:r>
            <a:r>
              <a:rPr lang="en-GB" sz="1600" dirty="0" err="1">
                <a:latin typeface="Helvetica Light"/>
                <a:cs typeface="Arial" panose="020B0604020202020204" pitchFamily="34" charset="0"/>
              </a:rPr>
              <a:t>Cucapah</a:t>
            </a:r>
            <a:r>
              <a:rPr lang="en-GB" sz="1600" dirty="0">
                <a:latin typeface="Helvetica Light"/>
                <a:cs typeface="Arial" panose="020B0604020202020204" pitchFamily="34" charset="0"/>
              </a:rPr>
              <a:t> earthquake rupture generated from ~500 photographs captured in 2 hours from a helium blimp</a:t>
            </a:r>
          </a:p>
        </p:txBody>
      </p:sp>
      <p:sp>
        <p:nvSpPr>
          <p:cNvPr id="6" name="TextBox 5"/>
          <p:cNvSpPr txBox="1"/>
          <p:nvPr/>
        </p:nvSpPr>
        <p:spPr>
          <a:xfrm>
            <a:off x="7781185" y="6577903"/>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268320532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41E16-CDB2-8947-A594-2B9C284FC870}"/>
              </a:ext>
            </a:extLst>
          </p:cNvPr>
          <p:cNvSpPr>
            <a:spLocks noGrp="1"/>
          </p:cNvSpPr>
          <p:nvPr>
            <p:ph type="title"/>
          </p:nvPr>
        </p:nvSpPr>
        <p:spPr/>
        <p:txBody>
          <a:bodyPr/>
          <a:lstStyle/>
          <a:p>
            <a:r>
              <a:rPr lang="en-US" dirty="0"/>
              <a:t>HOW SfM works</a:t>
            </a:r>
          </a:p>
        </p:txBody>
      </p:sp>
      <p:sp>
        <p:nvSpPr>
          <p:cNvPr id="3" name="Text Placeholder 2">
            <a:extLst>
              <a:ext uri="{FF2B5EF4-FFF2-40B4-BE49-F238E27FC236}">
                <a16:creationId xmlns:a16="http://schemas.microsoft.com/office/drawing/2014/main" id="{1346AB8E-E2BC-154D-AD3A-E1C5F11EF11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0582494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Scale-invariant feature transform (SIFT)</a:t>
            </a:r>
          </a:p>
        </p:txBody>
      </p:sp>
      <p:pic>
        <p:nvPicPr>
          <p:cNvPr id="4" name="Picture 2" descr="C:\Users\Ed\Documents\OpenTopography\UNAM_workshop\IMG_59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72885">
            <a:off x="4610367" y="4215668"/>
            <a:ext cx="3121152" cy="234086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These photographs all contain the same bush, but it is at different orientations and scales in each of them. There are red boxes highlighting the same feature in each photograph. " title="SIFT phot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13149">
            <a:off x="1193469" y="1617636"/>
            <a:ext cx="3121152" cy="234086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C:\Users\Ed\Documents\OpenTopography\UNAM_workshop\IMG_59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14956">
            <a:off x="4659380" y="1544353"/>
            <a:ext cx="3121152" cy="234086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5" descr="C:\Users\Ed\Documents\OpenTopography\UNAM_workshop\IMG_594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395052">
            <a:off x="1105754" y="4330839"/>
            <a:ext cx="3121152" cy="234086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2541270" y="1885806"/>
            <a:ext cx="365175" cy="370674"/>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06682" y="3529268"/>
            <a:ext cx="182588" cy="185338"/>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41270" y="6060337"/>
            <a:ext cx="91294" cy="92669"/>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373042" y="5956782"/>
            <a:ext cx="136941" cy="139003"/>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729830" y="6559164"/>
            <a:ext cx="1414170" cy="276999"/>
          </a:xfrm>
          <a:prstGeom prst="rect">
            <a:avLst/>
          </a:prstGeom>
          <a:noFill/>
        </p:spPr>
        <p:txBody>
          <a:bodyPr wrap="none" rtlCol="0">
            <a:spAutoFit/>
          </a:bodyPr>
          <a:lstStyle/>
          <a:p>
            <a:r>
              <a:rPr lang="en-US" sz="1200" dirty="0"/>
              <a:t>Figure Ed </a:t>
            </a:r>
            <a:r>
              <a:rPr lang="en-US" sz="1200" dirty="0" err="1"/>
              <a:t>Nissen</a:t>
            </a:r>
            <a:r>
              <a:rPr lang="en-US" sz="1200" dirty="0"/>
              <a:t> </a:t>
            </a:r>
          </a:p>
        </p:txBody>
      </p:sp>
    </p:spTree>
    <p:extLst>
      <p:ext uri="{BB962C8B-B14F-4D97-AF65-F5344CB8AC3E}">
        <p14:creationId xmlns:p14="http://schemas.microsoft.com/office/powerpoint/2010/main" val="156869242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Scale-invariant feature transform (sift)</a:t>
            </a:r>
          </a:p>
        </p:txBody>
      </p:sp>
      <p:pic>
        <p:nvPicPr>
          <p:cNvPr id="4" name="Content Placeholder 12" descr="This image is the same as the one on the previous slide. " title="SIF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4579" y="1516064"/>
            <a:ext cx="4656668" cy="3628114"/>
          </a:xfrm>
          <a:prstGeom prst="rect">
            <a:avLst/>
          </a:prstGeom>
          <a:ln w="3175">
            <a:miter lim="400000"/>
          </a:ln>
          <a:extLst>
            <a:ext uri="{C572A759-6A51-4108-AA02-DFA0A04FC94B}">
              <ma14:wrappingTextBoxFlag xmlns:ma14="http://schemas.microsoft.com/office/mac/drawingml/2011/main" xmlns="" val="1"/>
            </a:ext>
          </a:extLst>
        </p:spPr>
      </p:pic>
      <p:sp>
        <p:nvSpPr>
          <p:cNvPr id="5" name="TextBox 4"/>
          <p:cNvSpPr txBox="1"/>
          <p:nvPr/>
        </p:nvSpPr>
        <p:spPr>
          <a:xfrm>
            <a:off x="276578" y="5272509"/>
            <a:ext cx="8590845" cy="1200329"/>
          </a:xfrm>
          <a:prstGeom prst="rect">
            <a:avLst/>
          </a:prstGeom>
          <a:noFill/>
        </p:spPr>
        <p:txBody>
          <a:bodyPr wrap="square" rtlCol="0">
            <a:spAutoFit/>
          </a:bodyPr>
          <a:lstStyle/>
          <a:p>
            <a:pPr marL="342900" indent="-342900">
              <a:buFont typeface="Arial" panose="020B0604020202020204" pitchFamily="34" charset="0"/>
              <a:buChar char="•"/>
            </a:pPr>
            <a:r>
              <a:rPr lang="en-US" dirty="0"/>
              <a:t>Finds matching features in multiple photographs </a:t>
            </a:r>
          </a:p>
          <a:p>
            <a:pPr marL="342900" indent="-342900">
              <a:buFont typeface="Arial" panose="020B0604020202020204" pitchFamily="34" charset="0"/>
              <a:buChar char="•"/>
            </a:pPr>
            <a:r>
              <a:rPr lang="en-US" dirty="0"/>
              <a:t>Scale, perspective, and illumination of the feature in the photograph do not affect algorithm </a:t>
            </a:r>
          </a:p>
          <a:p>
            <a:pPr marL="342900" indent="-342900">
              <a:buFont typeface="Arial" panose="020B0604020202020204" pitchFamily="34" charset="0"/>
              <a:buChar char="•"/>
            </a:pPr>
            <a:r>
              <a:rPr lang="en-US" dirty="0"/>
              <a:t>Used as the input for calculating camera locations</a:t>
            </a:r>
          </a:p>
        </p:txBody>
      </p:sp>
      <p:sp>
        <p:nvSpPr>
          <p:cNvPr id="6" name="TextBox 5"/>
          <p:cNvSpPr txBox="1"/>
          <p:nvPr/>
        </p:nvSpPr>
        <p:spPr>
          <a:xfrm>
            <a:off x="7729830" y="6559164"/>
            <a:ext cx="1414170" cy="276999"/>
          </a:xfrm>
          <a:prstGeom prst="rect">
            <a:avLst/>
          </a:prstGeom>
          <a:noFill/>
        </p:spPr>
        <p:txBody>
          <a:bodyPr wrap="none" rtlCol="0">
            <a:spAutoFit/>
          </a:bodyPr>
          <a:lstStyle/>
          <a:p>
            <a:r>
              <a:rPr lang="en-US" sz="1200" dirty="0"/>
              <a:t>Figure Ed </a:t>
            </a:r>
            <a:r>
              <a:rPr lang="en-US" sz="1200" dirty="0" err="1"/>
              <a:t>Nissen</a:t>
            </a:r>
            <a:r>
              <a:rPr lang="en-US" sz="1200" dirty="0"/>
              <a:t> </a:t>
            </a:r>
          </a:p>
        </p:txBody>
      </p:sp>
    </p:spTree>
    <p:extLst>
      <p:ext uri="{BB962C8B-B14F-4D97-AF65-F5344CB8AC3E}">
        <p14:creationId xmlns:p14="http://schemas.microsoft.com/office/powerpoint/2010/main" val="299431321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workflow</a:t>
            </a:r>
          </a:p>
        </p:txBody>
      </p:sp>
      <p:pic>
        <p:nvPicPr>
          <p:cNvPr id="4" name="Picture 3"/>
          <p:cNvPicPr/>
          <p:nvPr/>
        </p:nvPicPr>
        <p:blipFill rotWithShape="1">
          <a:blip r:embed="rId3">
            <a:extLst>
              <a:ext uri="{28A0092B-C50C-407E-A947-70E740481C1C}">
                <a14:useLocalDpi xmlns:a14="http://schemas.microsoft.com/office/drawing/2010/main" val="0"/>
              </a:ext>
            </a:extLst>
          </a:blip>
          <a:srcRect t="18637"/>
          <a:stretch/>
        </p:blipFill>
        <p:spPr>
          <a:xfrm>
            <a:off x="125585" y="4846320"/>
            <a:ext cx="8874017" cy="144018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5288" y="1878170"/>
            <a:ext cx="2755462" cy="233448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59" y="1878170"/>
            <a:ext cx="2787160" cy="2334489"/>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b="1217"/>
          <a:stretch/>
        </p:blipFill>
        <p:spPr>
          <a:xfrm>
            <a:off x="6139942" y="1878170"/>
            <a:ext cx="2859660" cy="2374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991862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features</a:t>
            </a:r>
          </a:p>
        </p:txBody>
      </p:sp>
      <p:pic>
        <p:nvPicPr>
          <p:cNvPr id="25" name="Picture 24" descr="This image is a background of hills and a river. On top, there is an animation that shows two cameras at different orientations photographing the same two features. " title="Matching features "/>
          <p:cNvPicPr>
            <a:picLocks noChangeAspect="1"/>
          </p:cNvPicPr>
          <p:nvPr/>
        </p:nvPicPr>
        <p:blipFill rotWithShape="1">
          <a:blip r:embed="rId3" cstate="print">
            <a:extLst>
              <a:ext uri="{28A0092B-C50C-407E-A947-70E740481C1C}">
                <a14:useLocalDpi xmlns:a14="http://schemas.microsoft.com/office/drawing/2010/main" val="0"/>
              </a:ext>
            </a:extLst>
          </a:blip>
          <a:srcRect t="7842" b="12420"/>
          <a:stretch/>
        </p:blipFill>
        <p:spPr>
          <a:xfrm>
            <a:off x="0" y="1388109"/>
            <a:ext cx="9144000" cy="5461099"/>
          </a:xfrm>
          <a:prstGeom prst="rect">
            <a:avLst/>
          </a:prstGeom>
        </p:spPr>
      </p:pic>
      <p:sp>
        <p:nvSpPr>
          <p:cNvPr id="26" name="Oval 25"/>
          <p:cNvSpPr/>
          <p:nvPr/>
        </p:nvSpPr>
        <p:spPr>
          <a:xfrm>
            <a:off x="474292" y="5037834"/>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023076" y="6061904"/>
            <a:ext cx="76200" cy="762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rot="20801246">
            <a:off x="328810" y="1763811"/>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08888" y="1617380"/>
            <a:ext cx="5135112" cy="2447850"/>
          </a:xfrm>
          <a:prstGeom prst="rect">
            <a:avLst/>
          </a:prstGeom>
          <a:noFill/>
        </p:spPr>
        <p:txBody>
          <a:bodyPr wrap="square" rtlCol="0">
            <a:spAutoFit/>
          </a:bodyPr>
          <a:lstStyle/>
          <a:p>
            <a:pPr>
              <a:lnSpc>
                <a:spcPct val="120000"/>
              </a:lnSpc>
            </a:pPr>
            <a:r>
              <a:rPr lang="en-US" sz="1600" b="1" dirty="0">
                <a:cs typeface="Arial" panose="020B0604020202020204" pitchFamily="34" charset="0"/>
              </a:rPr>
              <a:t>Step 1 </a:t>
            </a:r>
          </a:p>
          <a:p>
            <a:pPr>
              <a:lnSpc>
                <a:spcPct val="120000"/>
              </a:lnSpc>
            </a:pPr>
            <a:r>
              <a:rPr lang="en-US" sz="1600" b="1" dirty="0">
                <a:cs typeface="Arial" panose="020B0604020202020204" pitchFamily="34" charset="0"/>
              </a:rPr>
              <a:t>Match corresponding features </a:t>
            </a:r>
            <a:r>
              <a:rPr lang="en-US" sz="1600" dirty="0">
                <a:cs typeface="Arial" panose="020B0604020202020204" pitchFamily="34" charset="0"/>
              </a:rPr>
              <a:t>and</a:t>
            </a:r>
            <a:r>
              <a:rPr lang="en-US" sz="1600" b="1" dirty="0">
                <a:cs typeface="Arial" panose="020B0604020202020204" pitchFamily="34" charset="0"/>
              </a:rPr>
              <a:t> </a:t>
            </a:r>
            <a:r>
              <a:rPr lang="en-US" sz="1600" dirty="0">
                <a:cs typeface="Arial" panose="020B0604020202020204" pitchFamily="34" charset="0"/>
              </a:rPr>
              <a:t>measure</a:t>
            </a:r>
            <a:r>
              <a:rPr lang="en-US" sz="1600" b="1" dirty="0">
                <a:cs typeface="Arial" panose="020B0604020202020204" pitchFamily="34" charset="0"/>
              </a:rPr>
              <a:t> </a:t>
            </a:r>
            <a:r>
              <a:rPr lang="en-US" sz="1600" dirty="0">
                <a:cs typeface="Arial" panose="020B0604020202020204" pitchFamily="34" charset="0"/>
              </a:rPr>
              <a:t>distances between them on the camera image plane </a:t>
            </a:r>
            <a:r>
              <a:rPr lang="en-US" sz="1600" i="1" dirty="0">
                <a:cs typeface="Arial" panose="020B0604020202020204" pitchFamily="34" charset="0"/>
              </a:rPr>
              <a:t>d,</a:t>
            </a:r>
            <a:r>
              <a:rPr lang="en-US" sz="1600" dirty="0">
                <a:cs typeface="Arial" panose="020B0604020202020204" pitchFamily="34" charset="0"/>
              </a:rPr>
              <a:t> </a:t>
            </a:r>
            <a:r>
              <a:rPr lang="en-US" sz="1600" i="1" dirty="0">
                <a:cs typeface="Arial" panose="020B0604020202020204" pitchFamily="34" charset="0"/>
              </a:rPr>
              <a:t>d’</a:t>
            </a:r>
          </a:p>
          <a:p>
            <a:pPr>
              <a:lnSpc>
                <a:spcPct val="120000"/>
              </a:lnSpc>
            </a:pPr>
            <a:endParaRPr lang="en-US" sz="1600" i="1" dirty="0">
              <a:cs typeface="Arial" panose="020B0604020202020204" pitchFamily="34" charset="0"/>
            </a:endParaRPr>
          </a:p>
          <a:p>
            <a:pPr>
              <a:lnSpc>
                <a:spcPct val="120000"/>
              </a:lnSpc>
            </a:pPr>
            <a:endParaRPr lang="en-US" sz="1600" i="1" dirty="0">
              <a:cs typeface="Arial" panose="020B0604020202020204" pitchFamily="34" charset="0"/>
            </a:endParaRPr>
          </a:p>
          <a:p>
            <a:pPr>
              <a:lnSpc>
                <a:spcPct val="120000"/>
              </a:lnSpc>
            </a:pPr>
            <a:endParaRPr lang="en-US" sz="1600" i="1" dirty="0">
              <a:cs typeface="Arial" panose="020B0604020202020204" pitchFamily="34" charset="0"/>
            </a:endParaRPr>
          </a:p>
          <a:p>
            <a:pPr>
              <a:lnSpc>
                <a:spcPct val="120000"/>
              </a:lnSpc>
            </a:pPr>
            <a:r>
              <a:rPr lang="en-US" sz="1600" dirty="0">
                <a:cs typeface="Arial" panose="020B0604020202020204" pitchFamily="34" charset="0"/>
              </a:rPr>
              <a:t>The Scale-Invariant Feature Transform is key to matching corresponding features despite varying distances</a:t>
            </a:r>
          </a:p>
        </p:txBody>
      </p:sp>
      <p:cxnSp>
        <p:nvCxnSpPr>
          <p:cNvPr id="30" name="Straight Connector 29"/>
          <p:cNvCxnSpPr/>
          <p:nvPr/>
        </p:nvCxnSpPr>
        <p:spPr>
          <a:xfrm flipV="1">
            <a:off x="533400" y="1693580"/>
            <a:ext cx="879568" cy="3352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33400" y="2988980"/>
            <a:ext cx="3295524" cy="20574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90810" y="1361009"/>
            <a:ext cx="304892" cy="369332"/>
          </a:xfrm>
          <a:prstGeom prst="rect">
            <a:avLst/>
          </a:prstGeom>
          <a:noFill/>
        </p:spPr>
        <p:txBody>
          <a:bodyPr wrap="none" rtlCol="0">
            <a:spAutoFit/>
          </a:bodyPr>
          <a:lstStyle/>
          <a:p>
            <a:r>
              <a:rPr lang="en-US" i="1" dirty="0">
                <a:latin typeface="Cambria" panose="02040503050406030204" pitchFamily="18" charset="0"/>
              </a:rPr>
              <a:t>d</a:t>
            </a:r>
          </a:p>
        </p:txBody>
      </p:sp>
      <p:sp>
        <p:nvSpPr>
          <p:cNvPr id="33" name="TextBox 32"/>
          <p:cNvSpPr txBox="1"/>
          <p:nvPr/>
        </p:nvSpPr>
        <p:spPr>
          <a:xfrm>
            <a:off x="3429000" y="2386129"/>
            <a:ext cx="359394" cy="369332"/>
          </a:xfrm>
          <a:prstGeom prst="rect">
            <a:avLst/>
          </a:prstGeom>
          <a:noFill/>
        </p:spPr>
        <p:txBody>
          <a:bodyPr wrap="none" rtlCol="0">
            <a:spAutoFit/>
          </a:bodyPr>
          <a:lstStyle/>
          <a:p>
            <a:r>
              <a:rPr lang="en-US" i="1" dirty="0">
                <a:latin typeface="Cambria" panose="02040503050406030204" pitchFamily="18" charset="0"/>
              </a:rPr>
              <a:t>d'</a:t>
            </a:r>
          </a:p>
        </p:txBody>
      </p:sp>
      <p:cxnSp>
        <p:nvCxnSpPr>
          <p:cNvPr id="34" name="Straight Connector 33"/>
          <p:cNvCxnSpPr/>
          <p:nvPr/>
        </p:nvCxnSpPr>
        <p:spPr>
          <a:xfrm flipH="1" flipV="1">
            <a:off x="1090810" y="1746719"/>
            <a:ext cx="1944729" cy="431518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056547" y="2489764"/>
            <a:ext cx="145557" cy="36063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rot="20801246">
            <a:off x="1028313" y="2009038"/>
            <a:ext cx="381000" cy="228600"/>
            <a:chOff x="2133600" y="685800"/>
            <a:chExt cx="381000" cy="228600"/>
          </a:xfrm>
        </p:grpSpPr>
        <p:sp>
          <p:nvSpPr>
            <p:cNvPr id="37" name="Round Same Side Corner Rectangle 36"/>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rot="2441878">
            <a:off x="2621640" y="2744106"/>
            <a:ext cx="1524000" cy="762000"/>
            <a:chOff x="2649908" y="381000"/>
            <a:chExt cx="1524000" cy="762000"/>
          </a:xfrm>
        </p:grpSpPr>
        <p:cxnSp>
          <p:nvCxnSpPr>
            <p:cNvPr id="40" name="Straight Connector 39"/>
            <p:cNvCxnSpPr/>
            <p:nvPr/>
          </p:nvCxnSpPr>
          <p:spPr>
            <a:xfrm>
              <a:off x="2649908" y="3810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3200400" y="914400"/>
              <a:ext cx="381000" cy="228600"/>
              <a:chOff x="2133600" y="685800"/>
              <a:chExt cx="381000" cy="228600"/>
            </a:xfrm>
          </p:grpSpPr>
          <p:sp>
            <p:nvSpPr>
              <p:cNvPr id="42" name="Round Same Side Corner Rectangle 41"/>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 name="TextBox 43"/>
          <p:cNvSpPr txBox="1"/>
          <p:nvPr/>
        </p:nvSpPr>
        <p:spPr>
          <a:xfrm>
            <a:off x="0" y="6595487"/>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8756640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2"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670" y="589589"/>
            <a:ext cx="6154326" cy="787266"/>
          </a:xfrm>
        </p:spPr>
        <p:txBody>
          <a:bodyPr/>
          <a:lstStyle/>
          <a:p>
            <a:r>
              <a:rPr lang="en-US" dirty="0"/>
              <a:t>Find camera locations</a:t>
            </a:r>
          </a:p>
        </p:txBody>
      </p:sp>
      <p:sp>
        <p:nvSpPr>
          <p:cNvPr id="3" name="Text Placeholder 2"/>
          <p:cNvSpPr>
            <a:spLocks noGrp="1"/>
          </p:cNvSpPr>
          <p:nvPr>
            <p:ph type="body" idx="1"/>
          </p:nvPr>
        </p:nvSpPr>
        <p:spPr>
          <a:xfrm>
            <a:off x="300037" y="1987868"/>
            <a:ext cx="8435189" cy="3719513"/>
          </a:xfrm>
        </p:spPr>
        <p:txBody>
          <a:bodyPr/>
          <a:lstStyle/>
          <a:p>
            <a:endParaRPr lang="en-US"/>
          </a:p>
        </p:txBody>
      </p:sp>
      <p:pic>
        <p:nvPicPr>
          <p:cNvPr id="4" name="Picture 3" descr="This image is a background of hills and a river. On top, there is an animation that shows the calculated distance between two features on the surface seen by two camera locations. The positions are described in 2D by the distance between them in the X and Z directions. " title="Find camera locations"/>
          <p:cNvPicPr>
            <a:picLocks noChangeAspect="1"/>
          </p:cNvPicPr>
          <p:nvPr/>
        </p:nvPicPr>
        <p:blipFill rotWithShape="1">
          <a:blip r:embed="rId3" cstate="print">
            <a:extLst>
              <a:ext uri="{28A0092B-C50C-407E-A947-70E740481C1C}">
                <a14:useLocalDpi xmlns:a14="http://schemas.microsoft.com/office/drawing/2010/main" val="0"/>
              </a:ext>
            </a:extLst>
          </a:blip>
          <a:srcRect t="7842" b="12420"/>
          <a:stretch/>
        </p:blipFill>
        <p:spPr>
          <a:xfrm>
            <a:off x="0" y="1396901"/>
            <a:ext cx="9144000" cy="5461099"/>
          </a:xfrm>
          <a:prstGeom prst="rect">
            <a:avLst/>
          </a:prstGeom>
        </p:spPr>
      </p:pic>
      <p:cxnSp>
        <p:nvCxnSpPr>
          <p:cNvPr id="5" name="Straight Connector 4"/>
          <p:cNvCxnSpPr/>
          <p:nvPr/>
        </p:nvCxnSpPr>
        <p:spPr>
          <a:xfrm flipV="1">
            <a:off x="533400" y="1693563"/>
            <a:ext cx="879568" cy="3352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33400" y="2988963"/>
            <a:ext cx="3295524" cy="20574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74292" y="5037817"/>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023076" y="6061887"/>
            <a:ext cx="76200" cy="762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flipV="1">
            <a:off x="1090810" y="1746702"/>
            <a:ext cx="1944729" cy="431518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056547" y="2489747"/>
            <a:ext cx="145557" cy="36063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20801246">
            <a:off x="328810" y="1763794"/>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rot="20801246">
            <a:off x="1028313" y="2009021"/>
            <a:ext cx="381000" cy="228600"/>
            <a:chOff x="2133600" y="685800"/>
            <a:chExt cx="381000" cy="228600"/>
          </a:xfrm>
        </p:grpSpPr>
        <p:sp>
          <p:nvSpPr>
            <p:cNvPr id="13" name="Round Same Side Corner Rectangle 12"/>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rot="2441878">
            <a:off x="2621640" y="2744089"/>
            <a:ext cx="1524000" cy="762000"/>
            <a:chOff x="2649908" y="381000"/>
            <a:chExt cx="1524000" cy="762000"/>
          </a:xfrm>
        </p:grpSpPr>
        <p:cxnSp>
          <p:nvCxnSpPr>
            <p:cNvPr id="16" name="Straight Connector 15"/>
            <p:cNvCxnSpPr/>
            <p:nvPr/>
          </p:nvCxnSpPr>
          <p:spPr>
            <a:xfrm>
              <a:off x="2649908" y="3810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3200400" y="914400"/>
              <a:ext cx="381000" cy="228600"/>
              <a:chOff x="2133600" y="685800"/>
              <a:chExt cx="381000" cy="228600"/>
            </a:xfrm>
          </p:grpSpPr>
          <p:sp>
            <p:nvSpPr>
              <p:cNvPr id="18" name="Round Same Side Corner Rectangle 17"/>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Box 19"/>
          <p:cNvSpPr txBox="1"/>
          <p:nvPr/>
        </p:nvSpPr>
        <p:spPr>
          <a:xfrm>
            <a:off x="1090810" y="1360992"/>
            <a:ext cx="304892" cy="369332"/>
          </a:xfrm>
          <a:prstGeom prst="rect">
            <a:avLst/>
          </a:prstGeom>
          <a:noFill/>
        </p:spPr>
        <p:txBody>
          <a:bodyPr wrap="none" rtlCol="0">
            <a:spAutoFit/>
          </a:bodyPr>
          <a:lstStyle/>
          <a:p>
            <a:r>
              <a:rPr lang="en-US" i="1" dirty="0">
                <a:latin typeface="Cambria" panose="02040503050406030204" pitchFamily="18" charset="0"/>
              </a:rPr>
              <a:t>d</a:t>
            </a:r>
          </a:p>
        </p:txBody>
      </p:sp>
      <p:sp>
        <p:nvSpPr>
          <p:cNvPr id="21" name="TextBox 20"/>
          <p:cNvSpPr txBox="1"/>
          <p:nvPr/>
        </p:nvSpPr>
        <p:spPr>
          <a:xfrm>
            <a:off x="3429000" y="2386112"/>
            <a:ext cx="359394" cy="369332"/>
          </a:xfrm>
          <a:prstGeom prst="rect">
            <a:avLst/>
          </a:prstGeom>
          <a:noFill/>
        </p:spPr>
        <p:txBody>
          <a:bodyPr wrap="none" rtlCol="0">
            <a:spAutoFit/>
          </a:bodyPr>
          <a:lstStyle/>
          <a:p>
            <a:r>
              <a:rPr lang="en-US" i="1" dirty="0">
                <a:latin typeface="Cambria" panose="02040503050406030204" pitchFamily="18" charset="0"/>
              </a:rPr>
              <a:t>d'</a:t>
            </a:r>
          </a:p>
        </p:txBody>
      </p:sp>
      <p:cxnSp>
        <p:nvCxnSpPr>
          <p:cNvPr id="22" name="Straight Arrow Connector 21"/>
          <p:cNvCxnSpPr/>
          <p:nvPr/>
        </p:nvCxnSpPr>
        <p:spPr>
          <a:xfrm flipH="1">
            <a:off x="2699709" y="2413829"/>
            <a:ext cx="419564" cy="508606"/>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09596" y="2420296"/>
            <a:ext cx="320857" cy="369332"/>
          </a:xfrm>
          <a:prstGeom prst="rect">
            <a:avLst/>
          </a:prstGeom>
          <a:noFill/>
        </p:spPr>
        <p:txBody>
          <a:bodyPr wrap="none" rtlCol="0">
            <a:spAutoFit/>
          </a:bodyPr>
          <a:lstStyle/>
          <a:p>
            <a:r>
              <a:rPr lang="en-US" i="1" dirty="0">
                <a:latin typeface="Cambria" panose="02040503050406030204" pitchFamily="18" charset="0"/>
              </a:rPr>
              <a:t>f’</a:t>
            </a:r>
          </a:p>
        </p:txBody>
      </p:sp>
      <p:cxnSp>
        <p:nvCxnSpPr>
          <p:cNvPr id="24" name="Straight Arrow Connector 23"/>
          <p:cNvCxnSpPr/>
          <p:nvPr/>
        </p:nvCxnSpPr>
        <p:spPr>
          <a:xfrm>
            <a:off x="684074" y="1871130"/>
            <a:ext cx="77926" cy="3939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33808" y="1933831"/>
            <a:ext cx="251992" cy="369332"/>
          </a:xfrm>
          <a:prstGeom prst="rect">
            <a:avLst/>
          </a:prstGeom>
          <a:noFill/>
        </p:spPr>
        <p:txBody>
          <a:bodyPr wrap="none" rtlCol="0">
            <a:spAutoFit/>
          </a:bodyPr>
          <a:lstStyle/>
          <a:p>
            <a:r>
              <a:rPr lang="en-US" i="1" dirty="0">
                <a:latin typeface="Cambria" panose="02040503050406030204" pitchFamily="18" charset="0"/>
              </a:rPr>
              <a:t>f</a:t>
            </a:r>
          </a:p>
        </p:txBody>
      </p:sp>
      <p:sp>
        <p:nvSpPr>
          <p:cNvPr id="26" name="TextBox 25"/>
          <p:cNvSpPr txBox="1"/>
          <p:nvPr/>
        </p:nvSpPr>
        <p:spPr>
          <a:xfrm>
            <a:off x="4008888" y="1617363"/>
            <a:ext cx="5135112" cy="4524315"/>
          </a:xfrm>
          <a:prstGeom prst="rect">
            <a:avLst/>
          </a:prstGeom>
          <a:noFill/>
        </p:spPr>
        <p:txBody>
          <a:bodyPr wrap="square" rtlCol="0">
            <a:spAutoFit/>
          </a:bodyPr>
          <a:lstStyle/>
          <a:p>
            <a:pPr>
              <a:lnSpc>
                <a:spcPct val="120000"/>
              </a:lnSpc>
            </a:pPr>
            <a:r>
              <a:rPr lang="en-US" sz="1600" b="1" dirty="0">
                <a:cs typeface="Arial" panose="020B0604020202020204" pitchFamily="34" charset="0"/>
              </a:rPr>
              <a:t>Step 2 </a:t>
            </a:r>
          </a:p>
          <a:p>
            <a:pPr>
              <a:lnSpc>
                <a:spcPct val="120000"/>
              </a:lnSpc>
            </a:pPr>
            <a:r>
              <a:rPr lang="en-US" sz="1600" dirty="0">
                <a:cs typeface="Arial" panose="020B0604020202020204" pitchFamily="34" charset="0"/>
              </a:rPr>
              <a:t>When we have the matching locations of multiple points on two or more photos, there is usually just one mathematical solution for where the photos were taken.</a:t>
            </a:r>
          </a:p>
          <a:p>
            <a:pPr>
              <a:lnSpc>
                <a:spcPct val="120000"/>
              </a:lnSpc>
            </a:pPr>
            <a:endParaRPr lang="en-US" sz="1600" dirty="0">
              <a:cs typeface="Arial" panose="020B0604020202020204" pitchFamily="34" charset="0"/>
            </a:endParaRPr>
          </a:p>
          <a:p>
            <a:pPr>
              <a:lnSpc>
                <a:spcPct val="120000"/>
              </a:lnSpc>
            </a:pPr>
            <a:endParaRPr lang="en-US" sz="1600" dirty="0">
              <a:cs typeface="Arial" panose="020B0604020202020204" pitchFamily="34" charset="0"/>
            </a:endParaRPr>
          </a:p>
          <a:p>
            <a:pPr>
              <a:lnSpc>
                <a:spcPct val="120000"/>
              </a:lnSpc>
            </a:pPr>
            <a:r>
              <a:rPr lang="en-US" sz="1600" dirty="0">
                <a:cs typeface="Arial" panose="020B0604020202020204" pitchFamily="34" charset="0"/>
              </a:rPr>
              <a:t>Therefore, we can calculate</a:t>
            </a:r>
            <a:r>
              <a:rPr lang="en-US" sz="1600" b="1" dirty="0">
                <a:cs typeface="Arial" panose="020B0604020202020204" pitchFamily="34" charset="0"/>
              </a:rPr>
              <a:t> </a:t>
            </a:r>
            <a:r>
              <a:rPr lang="en-US" sz="1600" dirty="0">
                <a:cs typeface="Arial" panose="020B0604020202020204" pitchFamily="34" charset="0"/>
              </a:rPr>
              <a:t>individual camera positions </a:t>
            </a:r>
            <a:r>
              <a:rPr lang="en-US" sz="1600" i="1" dirty="0">
                <a:cs typeface="Arial" panose="020B0604020202020204" pitchFamily="34" charset="0"/>
              </a:rPr>
              <a:t>(x, y, z), (x’, y’, z’), </a:t>
            </a:r>
            <a:r>
              <a:rPr lang="en-US" sz="1600" dirty="0">
                <a:cs typeface="Arial" panose="020B0604020202020204" pitchFamily="34" charset="0"/>
              </a:rPr>
              <a:t>orientations </a:t>
            </a:r>
            <a:r>
              <a:rPr lang="en-US" sz="1600" i="1" dirty="0" err="1">
                <a:cs typeface="Arial" panose="020B0604020202020204" pitchFamily="34" charset="0"/>
              </a:rPr>
              <a:t>i</a:t>
            </a:r>
            <a:r>
              <a:rPr lang="en-US" sz="1600" dirty="0">
                <a:cs typeface="Arial" panose="020B0604020202020204" pitchFamily="34" charset="0"/>
              </a:rPr>
              <a:t>, </a:t>
            </a:r>
            <a:r>
              <a:rPr lang="en-US" sz="1600" i="1" dirty="0" err="1">
                <a:cs typeface="Arial" panose="020B0604020202020204" pitchFamily="34" charset="0"/>
              </a:rPr>
              <a:t>i</a:t>
            </a:r>
            <a:r>
              <a:rPr lang="en-US" sz="1600" i="1" dirty="0">
                <a:cs typeface="Arial" panose="020B0604020202020204" pitchFamily="34" charset="0"/>
              </a:rPr>
              <a:t>’</a:t>
            </a:r>
            <a:r>
              <a:rPr lang="en-US" sz="1600" dirty="0">
                <a:cs typeface="Arial" panose="020B0604020202020204" pitchFamily="34" charset="0"/>
              </a:rPr>
              <a:t>, focal lengths </a:t>
            </a:r>
            <a:r>
              <a:rPr lang="en-US" sz="1600" i="1" dirty="0">
                <a:cs typeface="Arial" panose="020B0604020202020204" pitchFamily="34" charset="0"/>
              </a:rPr>
              <a:t>f</a:t>
            </a:r>
            <a:r>
              <a:rPr lang="en-US" sz="1600" dirty="0">
                <a:cs typeface="Arial" panose="020B0604020202020204" pitchFamily="34" charset="0"/>
              </a:rPr>
              <a:t>, </a:t>
            </a:r>
            <a:r>
              <a:rPr lang="en-US" sz="1600" i="1" dirty="0">
                <a:cs typeface="Arial" panose="020B0604020202020204" pitchFamily="34" charset="0"/>
              </a:rPr>
              <a:t>f’</a:t>
            </a:r>
            <a:r>
              <a:rPr lang="en-US" sz="1600" dirty="0">
                <a:cs typeface="Arial" panose="020B0604020202020204" pitchFamily="34" charset="0"/>
              </a:rPr>
              <a:t>, and relative positions of corresponding features </a:t>
            </a:r>
            <a:r>
              <a:rPr lang="en-US" sz="1600" i="1" dirty="0">
                <a:cs typeface="Arial" panose="020B0604020202020204" pitchFamily="34" charset="0"/>
              </a:rPr>
              <a:t>b, h, </a:t>
            </a:r>
            <a:r>
              <a:rPr lang="en-US" sz="1600" dirty="0">
                <a:cs typeface="Arial" panose="020B0604020202020204" pitchFamily="34" charset="0"/>
              </a:rPr>
              <a:t>in a single step known as </a:t>
            </a:r>
            <a:r>
              <a:rPr lang="en-US" sz="1600" b="1" dirty="0">
                <a:cs typeface="Arial" panose="020B0604020202020204" pitchFamily="34" charset="0"/>
              </a:rPr>
              <a:t>“bundle adjustment.” </a:t>
            </a:r>
          </a:p>
          <a:p>
            <a:pPr>
              <a:lnSpc>
                <a:spcPct val="120000"/>
              </a:lnSpc>
            </a:pPr>
            <a:endParaRPr lang="en-US" sz="1600" b="1" dirty="0">
              <a:cs typeface="Arial" panose="020B0604020202020204" pitchFamily="34" charset="0"/>
            </a:endParaRPr>
          </a:p>
          <a:p>
            <a:pPr>
              <a:lnSpc>
                <a:spcPct val="120000"/>
              </a:lnSpc>
            </a:pPr>
            <a:endParaRPr lang="en-US" sz="1600" b="1" dirty="0">
              <a:cs typeface="Arial" panose="020B0604020202020204" pitchFamily="34" charset="0"/>
            </a:endParaRPr>
          </a:p>
          <a:p>
            <a:pPr>
              <a:lnSpc>
                <a:spcPct val="120000"/>
              </a:lnSpc>
            </a:pPr>
            <a:endParaRPr lang="en-US" sz="1600" dirty="0">
              <a:cs typeface="Arial" panose="020B0604020202020204" pitchFamily="34" charset="0"/>
            </a:endParaRPr>
          </a:p>
        </p:txBody>
      </p:sp>
      <p:sp>
        <p:nvSpPr>
          <p:cNvPr id="27" name="TextBox 26"/>
          <p:cNvSpPr txBox="1"/>
          <p:nvPr/>
        </p:nvSpPr>
        <p:spPr>
          <a:xfrm>
            <a:off x="1368387" y="1845963"/>
            <a:ext cx="858505" cy="369332"/>
          </a:xfrm>
          <a:prstGeom prst="rect">
            <a:avLst/>
          </a:prstGeom>
          <a:noFill/>
        </p:spPr>
        <p:txBody>
          <a:bodyPr wrap="none" rtlCol="0">
            <a:spAutoFit/>
          </a:bodyPr>
          <a:lstStyle/>
          <a:p>
            <a:r>
              <a:rPr lang="en-US" i="1" dirty="0">
                <a:latin typeface="Cambria" panose="02040503050406030204" pitchFamily="18" charset="0"/>
              </a:rPr>
              <a:t>(x, y, z)</a:t>
            </a:r>
          </a:p>
        </p:txBody>
      </p:sp>
      <p:sp>
        <p:nvSpPr>
          <p:cNvPr id="28" name="TextBox 27"/>
          <p:cNvSpPr txBox="1"/>
          <p:nvPr/>
        </p:nvSpPr>
        <p:spPr>
          <a:xfrm>
            <a:off x="2098034" y="3094455"/>
            <a:ext cx="971804" cy="369332"/>
          </a:xfrm>
          <a:prstGeom prst="rect">
            <a:avLst/>
          </a:prstGeom>
          <a:noFill/>
        </p:spPr>
        <p:txBody>
          <a:bodyPr wrap="none" rtlCol="0">
            <a:spAutoFit/>
          </a:bodyPr>
          <a:lstStyle/>
          <a:p>
            <a:r>
              <a:rPr lang="en-US" i="1" dirty="0">
                <a:latin typeface="Cambria" panose="02040503050406030204" pitchFamily="18" charset="0"/>
              </a:rPr>
              <a:t>(x’, y’, z’)</a:t>
            </a:r>
          </a:p>
        </p:txBody>
      </p:sp>
      <p:cxnSp>
        <p:nvCxnSpPr>
          <p:cNvPr id="29" name="Straight Connector 28"/>
          <p:cNvCxnSpPr/>
          <p:nvPr/>
        </p:nvCxnSpPr>
        <p:spPr>
          <a:xfrm>
            <a:off x="1283200" y="2189968"/>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284022" y="2176401"/>
            <a:ext cx="120400" cy="4578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61449" y="3413803"/>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933891" y="3400236"/>
            <a:ext cx="245472" cy="3119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83524" y="2489747"/>
            <a:ext cx="247184" cy="369332"/>
          </a:xfrm>
          <a:prstGeom prst="rect">
            <a:avLst/>
          </a:prstGeom>
          <a:noFill/>
        </p:spPr>
        <p:txBody>
          <a:bodyPr wrap="none" rtlCol="0">
            <a:spAutoFit/>
          </a:bodyPr>
          <a:lstStyle/>
          <a:p>
            <a:r>
              <a:rPr lang="en-US" i="1" dirty="0" err="1">
                <a:latin typeface="Cambria" panose="02040503050406030204" pitchFamily="18" charset="0"/>
              </a:rPr>
              <a:t>i</a:t>
            </a:r>
            <a:endParaRPr lang="en-US" i="1" dirty="0">
              <a:latin typeface="Cambria" panose="02040503050406030204" pitchFamily="18" charset="0"/>
            </a:endParaRPr>
          </a:p>
        </p:txBody>
      </p:sp>
      <p:sp>
        <p:nvSpPr>
          <p:cNvPr id="34" name="TextBox 33"/>
          <p:cNvSpPr txBox="1"/>
          <p:nvPr/>
        </p:nvSpPr>
        <p:spPr>
          <a:xfrm>
            <a:off x="2921238" y="3601685"/>
            <a:ext cx="296876" cy="369332"/>
          </a:xfrm>
          <a:prstGeom prst="rect">
            <a:avLst/>
          </a:prstGeom>
          <a:noFill/>
        </p:spPr>
        <p:txBody>
          <a:bodyPr wrap="none" rtlCol="0">
            <a:spAutoFit/>
          </a:bodyPr>
          <a:lstStyle/>
          <a:p>
            <a:r>
              <a:rPr lang="en-US" i="1" dirty="0" err="1">
                <a:latin typeface="Cambria" panose="02040503050406030204" pitchFamily="18" charset="0"/>
              </a:rPr>
              <a:t>i</a:t>
            </a:r>
            <a:r>
              <a:rPr lang="en-US" i="1" dirty="0">
                <a:latin typeface="Cambria" panose="02040503050406030204" pitchFamily="18" charset="0"/>
              </a:rPr>
              <a:t>’</a:t>
            </a:r>
          </a:p>
        </p:txBody>
      </p:sp>
      <p:cxnSp>
        <p:nvCxnSpPr>
          <p:cNvPr id="35" name="Straight Connector 34"/>
          <p:cNvCxnSpPr/>
          <p:nvPr/>
        </p:nvCxnSpPr>
        <p:spPr>
          <a:xfrm>
            <a:off x="520938" y="5080547"/>
            <a:ext cx="332481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69722" y="6104617"/>
            <a:ext cx="784576"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854298" y="5080547"/>
            <a:ext cx="0" cy="102407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828924" y="5407916"/>
            <a:ext cx="306494" cy="369332"/>
          </a:xfrm>
          <a:prstGeom prst="rect">
            <a:avLst/>
          </a:prstGeom>
          <a:noFill/>
        </p:spPr>
        <p:txBody>
          <a:bodyPr wrap="none" rtlCol="0">
            <a:spAutoFit/>
          </a:bodyPr>
          <a:lstStyle/>
          <a:p>
            <a:r>
              <a:rPr lang="en-US" i="1" dirty="0">
                <a:latin typeface="Cambria" panose="02040503050406030204" pitchFamily="18" charset="0"/>
              </a:rPr>
              <a:t>h</a:t>
            </a:r>
            <a:endParaRPr lang="el-GR" i="1" dirty="0">
              <a:latin typeface="Cambria" panose="02040503050406030204" pitchFamily="18" charset="0"/>
            </a:endParaRPr>
          </a:p>
        </p:txBody>
      </p:sp>
      <p:sp>
        <p:nvSpPr>
          <p:cNvPr id="39" name="TextBox 38"/>
          <p:cNvSpPr txBox="1"/>
          <p:nvPr/>
        </p:nvSpPr>
        <p:spPr>
          <a:xfrm>
            <a:off x="1600200" y="5808363"/>
            <a:ext cx="304892" cy="369332"/>
          </a:xfrm>
          <a:prstGeom prst="rect">
            <a:avLst/>
          </a:prstGeom>
          <a:noFill/>
        </p:spPr>
        <p:txBody>
          <a:bodyPr wrap="none" rtlCol="0">
            <a:spAutoFit/>
          </a:bodyPr>
          <a:lstStyle/>
          <a:p>
            <a:r>
              <a:rPr lang="en-US" i="1" dirty="0">
                <a:latin typeface="Cambria" panose="02040503050406030204" pitchFamily="18" charset="0"/>
              </a:rPr>
              <a:t>b</a:t>
            </a:r>
            <a:endParaRPr lang="el-GR" i="1" dirty="0">
              <a:latin typeface="Cambria" panose="02040503050406030204" pitchFamily="18" charset="0"/>
            </a:endParaRPr>
          </a:p>
        </p:txBody>
      </p:sp>
      <p:cxnSp>
        <p:nvCxnSpPr>
          <p:cNvPr id="40" name="Straight Connector 39"/>
          <p:cNvCxnSpPr/>
          <p:nvPr/>
        </p:nvCxnSpPr>
        <p:spPr>
          <a:xfrm>
            <a:off x="519510" y="5080547"/>
            <a:ext cx="0" cy="105754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512392" y="6121709"/>
            <a:ext cx="255605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0" y="6595487"/>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31066711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par>
                          <p:cTn id="31" fill="hold">
                            <p:stCondLst>
                              <p:cond delay="0"/>
                            </p:stCondLst>
                            <p:childTnLst>
                              <p:par>
                                <p:cTn id="32" presetID="22" presetClass="entr" presetSubtype="8"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par>
                                <p:cTn id="35" presetID="22" presetClass="entr" presetSubtype="1"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up)">
                                      <p:cBhvr>
                                        <p:cTn id="37" dur="500"/>
                                        <p:tgtEl>
                                          <p:spTgt spid="40"/>
                                        </p:tgtEl>
                                      </p:cBhvr>
                                    </p:animEffect>
                                  </p:childTnLst>
                                </p:cTn>
                              </p:par>
                              <p:par>
                                <p:cTn id="38" presetID="22" presetClass="entr" presetSubtype="8"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500"/>
                                        <p:tgtEl>
                                          <p:spTgt spid="35"/>
                                        </p:tgtEl>
                                      </p:cBhvr>
                                    </p:animEffec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8" grpId="0"/>
      <p:bldP spid="33" grpId="0"/>
      <p:bldP spid="34" grpId="0"/>
      <p:bldP spid="38" grpId="0"/>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Multi-view stereo</a:t>
            </a:r>
          </a:p>
        </p:txBody>
      </p:sp>
      <p:pic>
        <p:nvPicPr>
          <p:cNvPr id="4" name="Picture 3" descr="This image is a background of hills and a river. On top, there is an animation that shows the calculated distance between two features on the surface seen by two camera locations. The positions are described in 2D by the distance between them in the X and Z directions. This is the same as the previous slide. " title="Multi-view stereo"/>
          <p:cNvPicPr>
            <a:picLocks noChangeAspect="1"/>
          </p:cNvPicPr>
          <p:nvPr/>
        </p:nvPicPr>
        <p:blipFill rotWithShape="1">
          <a:blip r:embed="rId3" cstate="print">
            <a:extLst>
              <a:ext uri="{28A0092B-C50C-407E-A947-70E740481C1C}">
                <a14:useLocalDpi xmlns:a14="http://schemas.microsoft.com/office/drawing/2010/main" val="0"/>
              </a:ext>
            </a:extLst>
          </a:blip>
          <a:srcRect t="7842" b="12420"/>
          <a:stretch/>
        </p:blipFill>
        <p:spPr>
          <a:xfrm>
            <a:off x="0" y="1396901"/>
            <a:ext cx="9144000" cy="5461099"/>
          </a:xfrm>
          <a:prstGeom prst="rect">
            <a:avLst/>
          </a:prstGeom>
        </p:spPr>
      </p:pic>
      <p:cxnSp>
        <p:nvCxnSpPr>
          <p:cNvPr id="44" name="Straight Connector 43"/>
          <p:cNvCxnSpPr/>
          <p:nvPr/>
        </p:nvCxnSpPr>
        <p:spPr>
          <a:xfrm flipV="1">
            <a:off x="533400" y="1693571"/>
            <a:ext cx="879568" cy="3352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33400" y="2988971"/>
            <a:ext cx="3295524" cy="20574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474292" y="5037825"/>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023076" y="6061895"/>
            <a:ext cx="76200" cy="762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flipH="1" flipV="1">
            <a:off x="1090810" y="1746710"/>
            <a:ext cx="1944729" cy="431518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056547" y="2489755"/>
            <a:ext cx="145557" cy="36063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20801246">
            <a:off x="328810" y="1763802"/>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rot="20801246">
            <a:off x="1028313" y="2009029"/>
            <a:ext cx="381000" cy="228600"/>
            <a:chOff x="2133600" y="685800"/>
            <a:chExt cx="381000" cy="228600"/>
          </a:xfrm>
        </p:grpSpPr>
        <p:sp>
          <p:nvSpPr>
            <p:cNvPr id="52" name="Round Same Side Corner Rectangle 51"/>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rot="2441878">
            <a:off x="2621640" y="2744097"/>
            <a:ext cx="1524000" cy="762000"/>
            <a:chOff x="2649908" y="381000"/>
            <a:chExt cx="1524000" cy="762000"/>
          </a:xfrm>
        </p:grpSpPr>
        <p:cxnSp>
          <p:nvCxnSpPr>
            <p:cNvPr id="55" name="Straight Connector 54"/>
            <p:cNvCxnSpPr/>
            <p:nvPr/>
          </p:nvCxnSpPr>
          <p:spPr>
            <a:xfrm>
              <a:off x="2649908" y="3810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3200400" y="914400"/>
              <a:ext cx="381000" cy="228600"/>
              <a:chOff x="2133600" y="685800"/>
              <a:chExt cx="381000" cy="228600"/>
            </a:xfrm>
          </p:grpSpPr>
          <p:sp>
            <p:nvSpPr>
              <p:cNvPr id="57" name="Round Same Side Corner Rectangle 56"/>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 name="TextBox 58"/>
          <p:cNvSpPr txBox="1"/>
          <p:nvPr/>
        </p:nvSpPr>
        <p:spPr>
          <a:xfrm>
            <a:off x="1090810" y="1361000"/>
            <a:ext cx="304892" cy="369332"/>
          </a:xfrm>
          <a:prstGeom prst="rect">
            <a:avLst/>
          </a:prstGeom>
          <a:noFill/>
        </p:spPr>
        <p:txBody>
          <a:bodyPr wrap="none" rtlCol="0">
            <a:spAutoFit/>
          </a:bodyPr>
          <a:lstStyle/>
          <a:p>
            <a:r>
              <a:rPr lang="en-US" i="1" dirty="0">
                <a:latin typeface="Cambria" panose="02040503050406030204" pitchFamily="18" charset="0"/>
              </a:rPr>
              <a:t>d</a:t>
            </a:r>
          </a:p>
        </p:txBody>
      </p:sp>
      <p:sp>
        <p:nvSpPr>
          <p:cNvPr id="60" name="TextBox 59"/>
          <p:cNvSpPr txBox="1"/>
          <p:nvPr/>
        </p:nvSpPr>
        <p:spPr>
          <a:xfrm>
            <a:off x="3429000" y="2386120"/>
            <a:ext cx="359394" cy="369332"/>
          </a:xfrm>
          <a:prstGeom prst="rect">
            <a:avLst/>
          </a:prstGeom>
          <a:noFill/>
        </p:spPr>
        <p:txBody>
          <a:bodyPr wrap="none" rtlCol="0">
            <a:spAutoFit/>
          </a:bodyPr>
          <a:lstStyle/>
          <a:p>
            <a:r>
              <a:rPr lang="en-US" i="1" dirty="0">
                <a:latin typeface="Cambria" panose="02040503050406030204" pitchFamily="18" charset="0"/>
              </a:rPr>
              <a:t>d'</a:t>
            </a:r>
          </a:p>
        </p:txBody>
      </p:sp>
      <p:cxnSp>
        <p:nvCxnSpPr>
          <p:cNvPr id="61" name="Straight Arrow Connector 60"/>
          <p:cNvCxnSpPr/>
          <p:nvPr/>
        </p:nvCxnSpPr>
        <p:spPr>
          <a:xfrm flipH="1">
            <a:off x="2699709" y="2413837"/>
            <a:ext cx="419564" cy="508606"/>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2609596" y="2420304"/>
            <a:ext cx="320857" cy="369332"/>
          </a:xfrm>
          <a:prstGeom prst="rect">
            <a:avLst/>
          </a:prstGeom>
          <a:noFill/>
        </p:spPr>
        <p:txBody>
          <a:bodyPr wrap="none" rtlCol="0">
            <a:spAutoFit/>
          </a:bodyPr>
          <a:lstStyle/>
          <a:p>
            <a:r>
              <a:rPr lang="en-US" i="1" dirty="0">
                <a:latin typeface="Cambria" panose="02040503050406030204" pitchFamily="18" charset="0"/>
              </a:rPr>
              <a:t>f’</a:t>
            </a:r>
          </a:p>
        </p:txBody>
      </p:sp>
      <p:cxnSp>
        <p:nvCxnSpPr>
          <p:cNvPr id="63" name="Straight Arrow Connector 62"/>
          <p:cNvCxnSpPr/>
          <p:nvPr/>
        </p:nvCxnSpPr>
        <p:spPr>
          <a:xfrm>
            <a:off x="684074" y="1871138"/>
            <a:ext cx="77926" cy="3939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33808" y="1933839"/>
            <a:ext cx="251992" cy="369332"/>
          </a:xfrm>
          <a:prstGeom prst="rect">
            <a:avLst/>
          </a:prstGeom>
          <a:noFill/>
        </p:spPr>
        <p:txBody>
          <a:bodyPr wrap="none" rtlCol="0">
            <a:spAutoFit/>
          </a:bodyPr>
          <a:lstStyle/>
          <a:p>
            <a:r>
              <a:rPr lang="en-US" i="1" dirty="0">
                <a:latin typeface="Cambria" panose="02040503050406030204" pitchFamily="18" charset="0"/>
              </a:rPr>
              <a:t>f</a:t>
            </a:r>
          </a:p>
        </p:txBody>
      </p:sp>
      <p:sp>
        <p:nvSpPr>
          <p:cNvPr id="65" name="TextBox 64"/>
          <p:cNvSpPr txBox="1"/>
          <p:nvPr/>
        </p:nvSpPr>
        <p:spPr>
          <a:xfrm>
            <a:off x="4008888" y="1617371"/>
            <a:ext cx="5135112" cy="4819781"/>
          </a:xfrm>
          <a:prstGeom prst="rect">
            <a:avLst/>
          </a:prstGeom>
          <a:noFill/>
        </p:spPr>
        <p:txBody>
          <a:bodyPr wrap="square" rtlCol="0">
            <a:spAutoFit/>
          </a:bodyPr>
          <a:lstStyle/>
          <a:p>
            <a:pPr>
              <a:lnSpc>
                <a:spcPct val="120000"/>
              </a:lnSpc>
            </a:pPr>
            <a:r>
              <a:rPr lang="en-US" sz="1600" b="1" dirty="0">
                <a:cs typeface="Arial" panose="020B0604020202020204" pitchFamily="34" charset="0"/>
              </a:rPr>
              <a:t>Step 3</a:t>
            </a:r>
          </a:p>
          <a:p>
            <a:pPr>
              <a:lnSpc>
                <a:spcPct val="120000"/>
              </a:lnSpc>
            </a:pPr>
            <a:r>
              <a:rPr lang="en-US" sz="1600" dirty="0">
                <a:cs typeface="Arial" panose="020B0604020202020204" pitchFamily="34" charset="0"/>
              </a:rPr>
              <a:t>Next, a dense point cloud and 3D surface are determined using the known camera parameters and the sparse point cloud as input. </a:t>
            </a:r>
          </a:p>
          <a:p>
            <a:pPr>
              <a:lnSpc>
                <a:spcPct val="120000"/>
              </a:lnSpc>
            </a:pPr>
            <a:endParaRPr lang="en-US" sz="1600" dirty="0">
              <a:cs typeface="Arial" panose="020B0604020202020204" pitchFamily="34" charset="0"/>
            </a:endParaRPr>
          </a:p>
          <a:p>
            <a:pPr>
              <a:lnSpc>
                <a:spcPct val="120000"/>
              </a:lnSpc>
            </a:pPr>
            <a:endParaRPr lang="en-US" sz="1600" dirty="0">
              <a:cs typeface="Arial" panose="020B0604020202020204" pitchFamily="34" charset="0"/>
            </a:endParaRPr>
          </a:p>
          <a:p>
            <a:pPr>
              <a:lnSpc>
                <a:spcPct val="120000"/>
              </a:lnSpc>
            </a:pPr>
            <a:r>
              <a:rPr lang="en-US" sz="1600" dirty="0">
                <a:cs typeface="Arial" panose="020B0604020202020204" pitchFamily="34" charset="0"/>
              </a:rPr>
              <a:t>All pixels in all images are used so the dense model is similar in resolution to the raw photographs (typically 100s–1000s point/m</a:t>
            </a:r>
            <a:r>
              <a:rPr lang="en-US" sz="1600" baseline="30000" dirty="0">
                <a:cs typeface="Arial" panose="020B0604020202020204" pitchFamily="34" charset="0"/>
              </a:rPr>
              <a:t>2</a:t>
            </a:r>
            <a:r>
              <a:rPr lang="en-US" sz="1600" dirty="0">
                <a:cs typeface="Arial" panose="020B0604020202020204" pitchFamily="34" charset="0"/>
              </a:rPr>
              <a:t>).  This step is called “</a:t>
            </a:r>
            <a:r>
              <a:rPr lang="en-US" sz="1600" b="1" dirty="0">
                <a:cs typeface="Arial" panose="020B0604020202020204" pitchFamily="34" charset="0"/>
              </a:rPr>
              <a:t>multi-view stereo matching” (MVS).</a:t>
            </a:r>
          </a:p>
          <a:p>
            <a:pPr>
              <a:lnSpc>
                <a:spcPct val="120000"/>
              </a:lnSpc>
            </a:pPr>
            <a:endParaRPr lang="en-US" sz="1600" b="1" dirty="0">
              <a:latin typeface="Cambria" panose="02040503050406030204" pitchFamily="18" charset="0"/>
            </a:endParaRPr>
          </a:p>
          <a:p>
            <a:pPr>
              <a:lnSpc>
                <a:spcPct val="120000"/>
              </a:lnSpc>
            </a:pPr>
            <a:endParaRPr lang="en-US" sz="1600" b="1" dirty="0">
              <a:latin typeface="Cambria" panose="02040503050406030204" pitchFamily="18" charset="0"/>
            </a:endParaRPr>
          </a:p>
          <a:p>
            <a:pPr>
              <a:lnSpc>
                <a:spcPct val="120000"/>
              </a:lnSpc>
            </a:pPr>
            <a:endParaRPr lang="en-US" sz="1600" b="1" dirty="0">
              <a:latin typeface="Cambria" panose="02040503050406030204" pitchFamily="18" charset="0"/>
            </a:endParaRPr>
          </a:p>
          <a:p>
            <a:pPr>
              <a:lnSpc>
                <a:spcPct val="120000"/>
              </a:lnSpc>
            </a:pPr>
            <a:endParaRPr lang="en-US" sz="1600" b="1" dirty="0">
              <a:latin typeface="Cambria" panose="02040503050406030204" pitchFamily="18" charset="0"/>
            </a:endParaRPr>
          </a:p>
          <a:p>
            <a:pPr>
              <a:lnSpc>
                <a:spcPct val="120000"/>
              </a:lnSpc>
            </a:pPr>
            <a:endParaRPr lang="en-US" sz="1600" b="1" dirty="0">
              <a:latin typeface="Cambria" panose="02040503050406030204" pitchFamily="18" charset="0"/>
            </a:endParaRPr>
          </a:p>
          <a:p>
            <a:pPr>
              <a:lnSpc>
                <a:spcPct val="120000"/>
              </a:lnSpc>
            </a:pPr>
            <a:endParaRPr lang="en-US" sz="1600" dirty="0">
              <a:latin typeface="Cambria" panose="02040503050406030204" pitchFamily="18" charset="0"/>
            </a:endParaRPr>
          </a:p>
        </p:txBody>
      </p:sp>
      <p:sp>
        <p:nvSpPr>
          <p:cNvPr id="66" name="TextBox 65"/>
          <p:cNvSpPr txBox="1"/>
          <p:nvPr/>
        </p:nvSpPr>
        <p:spPr>
          <a:xfrm>
            <a:off x="1368387" y="1845971"/>
            <a:ext cx="858505" cy="369332"/>
          </a:xfrm>
          <a:prstGeom prst="rect">
            <a:avLst/>
          </a:prstGeom>
          <a:noFill/>
        </p:spPr>
        <p:txBody>
          <a:bodyPr wrap="none" rtlCol="0">
            <a:spAutoFit/>
          </a:bodyPr>
          <a:lstStyle/>
          <a:p>
            <a:r>
              <a:rPr lang="en-US" i="1" dirty="0">
                <a:latin typeface="Cambria" panose="02040503050406030204" pitchFamily="18" charset="0"/>
              </a:rPr>
              <a:t>(x, y, z)</a:t>
            </a:r>
          </a:p>
        </p:txBody>
      </p:sp>
      <p:sp>
        <p:nvSpPr>
          <p:cNvPr id="67" name="TextBox 66"/>
          <p:cNvSpPr txBox="1"/>
          <p:nvPr/>
        </p:nvSpPr>
        <p:spPr>
          <a:xfrm>
            <a:off x="2098034" y="3094463"/>
            <a:ext cx="971804" cy="369332"/>
          </a:xfrm>
          <a:prstGeom prst="rect">
            <a:avLst/>
          </a:prstGeom>
          <a:noFill/>
        </p:spPr>
        <p:txBody>
          <a:bodyPr wrap="none" rtlCol="0">
            <a:spAutoFit/>
          </a:bodyPr>
          <a:lstStyle/>
          <a:p>
            <a:r>
              <a:rPr lang="en-US" i="1" dirty="0">
                <a:latin typeface="Cambria" panose="02040503050406030204" pitchFamily="18" charset="0"/>
              </a:rPr>
              <a:t>(x’, y’, z’)</a:t>
            </a:r>
          </a:p>
        </p:txBody>
      </p:sp>
      <p:cxnSp>
        <p:nvCxnSpPr>
          <p:cNvPr id="68" name="Straight Connector 67"/>
          <p:cNvCxnSpPr/>
          <p:nvPr/>
        </p:nvCxnSpPr>
        <p:spPr>
          <a:xfrm>
            <a:off x="1283200" y="2189976"/>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284022" y="2176409"/>
            <a:ext cx="120400" cy="4578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161449" y="3413811"/>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2933891" y="3400244"/>
            <a:ext cx="245472" cy="3119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183524" y="2489755"/>
            <a:ext cx="247184" cy="369332"/>
          </a:xfrm>
          <a:prstGeom prst="rect">
            <a:avLst/>
          </a:prstGeom>
          <a:noFill/>
        </p:spPr>
        <p:txBody>
          <a:bodyPr wrap="none" rtlCol="0">
            <a:spAutoFit/>
          </a:bodyPr>
          <a:lstStyle/>
          <a:p>
            <a:r>
              <a:rPr lang="en-US" i="1" dirty="0" err="1">
                <a:latin typeface="Cambria" panose="02040503050406030204" pitchFamily="18" charset="0"/>
              </a:rPr>
              <a:t>i</a:t>
            </a:r>
            <a:endParaRPr lang="en-US" i="1" dirty="0">
              <a:latin typeface="Cambria" panose="02040503050406030204" pitchFamily="18" charset="0"/>
            </a:endParaRPr>
          </a:p>
        </p:txBody>
      </p:sp>
      <p:sp>
        <p:nvSpPr>
          <p:cNvPr id="73" name="TextBox 72"/>
          <p:cNvSpPr txBox="1"/>
          <p:nvPr/>
        </p:nvSpPr>
        <p:spPr>
          <a:xfrm>
            <a:off x="2921238" y="3601693"/>
            <a:ext cx="296876" cy="369332"/>
          </a:xfrm>
          <a:prstGeom prst="rect">
            <a:avLst/>
          </a:prstGeom>
          <a:noFill/>
        </p:spPr>
        <p:txBody>
          <a:bodyPr wrap="none" rtlCol="0">
            <a:spAutoFit/>
          </a:bodyPr>
          <a:lstStyle/>
          <a:p>
            <a:r>
              <a:rPr lang="en-US" i="1" dirty="0" err="1">
                <a:latin typeface="Cambria" panose="02040503050406030204" pitchFamily="18" charset="0"/>
              </a:rPr>
              <a:t>i</a:t>
            </a:r>
            <a:r>
              <a:rPr lang="en-US" i="1" dirty="0">
                <a:latin typeface="Cambria" panose="02040503050406030204" pitchFamily="18" charset="0"/>
              </a:rPr>
              <a:t>’</a:t>
            </a:r>
          </a:p>
        </p:txBody>
      </p:sp>
      <p:cxnSp>
        <p:nvCxnSpPr>
          <p:cNvPr id="74" name="Straight Connector 73"/>
          <p:cNvCxnSpPr/>
          <p:nvPr/>
        </p:nvCxnSpPr>
        <p:spPr>
          <a:xfrm>
            <a:off x="520938" y="5080555"/>
            <a:ext cx="332481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069722" y="6104625"/>
            <a:ext cx="784576"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3854298" y="5080555"/>
            <a:ext cx="0" cy="102407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3828924" y="5407924"/>
            <a:ext cx="306494" cy="369332"/>
          </a:xfrm>
          <a:prstGeom prst="rect">
            <a:avLst/>
          </a:prstGeom>
          <a:noFill/>
        </p:spPr>
        <p:txBody>
          <a:bodyPr wrap="none" rtlCol="0">
            <a:spAutoFit/>
          </a:bodyPr>
          <a:lstStyle/>
          <a:p>
            <a:r>
              <a:rPr lang="en-US" i="1" dirty="0">
                <a:latin typeface="Cambria" panose="02040503050406030204" pitchFamily="18" charset="0"/>
              </a:rPr>
              <a:t>h</a:t>
            </a:r>
            <a:endParaRPr lang="el-GR" i="1" dirty="0">
              <a:latin typeface="Cambria" panose="02040503050406030204" pitchFamily="18" charset="0"/>
            </a:endParaRPr>
          </a:p>
        </p:txBody>
      </p:sp>
      <p:sp>
        <p:nvSpPr>
          <p:cNvPr id="78" name="TextBox 77"/>
          <p:cNvSpPr txBox="1"/>
          <p:nvPr/>
        </p:nvSpPr>
        <p:spPr>
          <a:xfrm>
            <a:off x="1600200" y="5808371"/>
            <a:ext cx="304892" cy="369332"/>
          </a:xfrm>
          <a:prstGeom prst="rect">
            <a:avLst/>
          </a:prstGeom>
          <a:noFill/>
        </p:spPr>
        <p:txBody>
          <a:bodyPr wrap="none" rtlCol="0">
            <a:spAutoFit/>
          </a:bodyPr>
          <a:lstStyle/>
          <a:p>
            <a:r>
              <a:rPr lang="en-US" i="1" dirty="0">
                <a:latin typeface="Cambria" panose="02040503050406030204" pitchFamily="18" charset="0"/>
              </a:rPr>
              <a:t>b</a:t>
            </a:r>
            <a:endParaRPr lang="el-GR" i="1" dirty="0">
              <a:latin typeface="Cambria" panose="02040503050406030204" pitchFamily="18" charset="0"/>
            </a:endParaRPr>
          </a:p>
        </p:txBody>
      </p:sp>
      <p:cxnSp>
        <p:nvCxnSpPr>
          <p:cNvPr id="79" name="Straight Connector 78"/>
          <p:cNvCxnSpPr/>
          <p:nvPr/>
        </p:nvCxnSpPr>
        <p:spPr>
          <a:xfrm>
            <a:off x="519510" y="5080555"/>
            <a:ext cx="0" cy="105754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512392" y="6121717"/>
            <a:ext cx="255605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0" y="6595487"/>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42874705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georectification</a:t>
            </a:r>
            <a:endParaRPr lang="en-US" dirty="0"/>
          </a:p>
        </p:txBody>
      </p:sp>
      <p:sp>
        <p:nvSpPr>
          <p:cNvPr id="3" name="Text Placeholder 2"/>
          <p:cNvSpPr>
            <a:spLocks noGrp="1"/>
          </p:cNvSpPr>
          <p:nvPr>
            <p:ph type="body" idx="1"/>
          </p:nvPr>
        </p:nvSpPr>
        <p:spPr>
          <a:xfrm>
            <a:off x="300037" y="1987868"/>
            <a:ext cx="8435189" cy="3719513"/>
          </a:xfrm>
        </p:spPr>
        <p:txBody>
          <a:bodyPr/>
          <a:lstStyle/>
          <a:p>
            <a:endParaRPr lang="en-US"/>
          </a:p>
        </p:txBody>
      </p:sp>
      <p:pic>
        <p:nvPicPr>
          <p:cNvPr id="4" name="Picture 3" descr="This image is a background of hills and a river. On top, there is an animation that shows the calculated distance between two features on the surface seen by two camera locations. The positions are described in 2D by the distance between them in the X and Z directions. This is the same as the previous slide. " title="Georectification"/>
          <p:cNvPicPr>
            <a:picLocks noChangeAspect="1"/>
          </p:cNvPicPr>
          <p:nvPr/>
        </p:nvPicPr>
        <p:blipFill rotWithShape="1">
          <a:blip r:embed="rId3" cstate="print">
            <a:extLst>
              <a:ext uri="{28A0092B-C50C-407E-A947-70E740481C1C}">
                <a14:useLocalDpi xmlns:a14="http://schemas.microsoft.com/office/drawing/2010/main" val="0"/>
              </a:ext>
            </a:extLst>
          </a:blip>
          <a:srcRect t="7842" b="12420"/>
          <a:stretch/>
        </p:blipFill>
        <p:spPr>
          <a:xfrm>
            <a:off x="0" y="1396901"/>
            <a:ext cx="9144000" cy="5461099"/>
          </a:xfrm>
          <a:prstGeom prst="rect">
            <a:avLst/>
          </a:prstGeom>
        </p:spPr>
      </p:pic>
      <p:cxnSp>
        <p:nvCxnSpPr>
          <p:cNvPr id="5" name="Straight Connector 4"/>
          <p:cNvCxnSpPr/>
          <p:nvPr/>
        </p:nvCxnSpPr>
        <p:spPr>
          <a:xfrm flipV="1">
            <a:off x="533400" y="1693561"/>
            <a:ext cx="879568" cy="3352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33400" y="2988961"/>
            <a:ext cx="3295524" cy="20574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74292" y="5037815"/>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023076" y="6061885"/>
            <a:ext cx="76200" cy="762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flipV="1">
            <a:off x="1090810" y="1746700"/>
            <a:ext cx="1944729" cy="431518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056547" y="2489745"/>
            <a:ext cx="145557" cy="36063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20801246">
            <a:off x="328810" y="1763792"/>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rot="20801246">
            <a:off x="1028313" y="2009019"/>
            <a:ext cx="381000" cy="228600"/>
            <a:chOff x="2133600" y="685800"/>
            <a:chExt cx="381000" cy="228600"/>
          </a:xfrm>
        </p:grpSpPr>
        <p:sp>
          <p:nvSpPr>
            <p:cNvPr id="13" name="Round Same Side Corner Rectangle 12"/>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rot="2441878">
            <a:off x="2621640" y="2744087"/>
            <a:ext cx="1524000" cy="762000"/>
            <a:chOff x="2649908" y="381000"/>
            <a:chExt cx="1524000" cy="762000"/>
          </a:xfrm>
        </p:grpSpPr>
        <p:cxnSp>
          <p:nvCxnSpPr>
            <p:cNvPr id="16" name="Straight Connector 15"/>
            <p:cNvCxnSpPr/>
            <p:nvPr/>
          </p:nvCxnSpPr>
          <p:spPr>
            <a:xfrm>
              <a:off x="2649908" y="3810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3200400" y="914400"/>
              <a:ext cx="381000" cy="228600"/>
              <a:chOff x="2133600" y="685800"/>
              <a:chExt cx="381000" cy="228600"/>
            </a:xfrm>
          </p:grpSpPr>
          <p:sp>
            <p:nvSpPr>
              <p:cNvPr id="18" name="Round Same Side Corner Rectangle 17"/>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Box 19"/>
          <p:cNvSpPr txBox="1"/>
          <p:nvPr/>
        </p:nvSpPr>
        <p:spPr>
          <a:xfrm>
            <a:off x="1090810" y="1360990"/>
            <a:ext cx="304892" cy="369332"/>
          </a:xfrm>
          <a:prstGeom prst="rect">
            <a:avLst/>
          </a:prstGeom>
          <a:noFill/>
        </p:spPr>
        <p:txBody>
          <a:bodyPr wrap="none" rtlCol="0">
            <a:spAutoFit/>
          </a:bodyPr>
          <a:lstStyle/>
          <a:p>
            <a:r>
              <a:rPr lang="en-US" i="1" dirty="0">
                <a:latin typeface="Cambria" panose="02040503050406030204" pitchFamily="18" charset="0"/>
              </a:rPr>
              <a:t>d</a:t>
            </a:r>
          </a:p>
        </p:txBody>
      </p:sp>
      <p:sp>
        <p:nvSpPr>
          <p:cNvPr id="21" name="TextBox 20"/>
          <p:cNvSpPr txBox="1"/>
          <p:nvPr/>
        </p:nvSpPr>
        <p:spPr>
          <a:xfrm>
            <a:off x="3429000" y="2386110"/>
            <a:ext cx="359394" cy="369332"/>
          </a:xfrm>
          <a:prstGeom prst="rect">
            <a:avLst/>
          </a:prstGeom>
          <a:noFill/>
        </p:spPr>
        <p:txBody>
          <a:bodyPr wrap="none" rtlCol="0">
            <a:spAutoFit/>
          </a:bodyPr>
          <a:lstStyle/>
          <a:p>
            <a:r>
              <a:rPr lang="en-US" i="1" dirty="0">
                <a:latin typeface="Cambria" panose="02040503050406030204" pitchFamily="18" charset="0"/>
              </a:rPr>
              <a:t>d'</a:t>
            </a:r>
          </a:p>
        </p:txBody>
      </p:sp>
      <p:cxnSp>
        <p:nvCxnSpPr>
          <p:cNvPr id="22" name="Straight Arrow Connector 21"/>
          <p:cNvCxnSpPr/>
          <p:nvPr/>
        </p:nvCxnSpPr>
        <p:spPr>
          <a:xfrm flipH="1">
            <a:off x="2699709" y="2413827"/>
            <a:ext cx="419564" cy="508606"/>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09596" y="2420294"/>
            <a:ext cx="320857" cy="369332"/>
          </a:xfrm>
          <a:prstGeom prst="rect">
            <a:avLst/>
          </a:prstGeom>
          <a:noFill/>
        </p:spPr>
        <p:txBody>
          <a:bodyPr wrap="none" rtlCol="0">
            <a:spAutoFit/>
          </a:bodyPr>
          <a:lstStyle/>
          <a:p>
            <a:r>
              <a:rPr lang="en-US" i="1" dirty="0">
                <a:latin typeface="Cambria" panose="02040503050406030204" pitchFamily="18" charset="0"/>
              </a:rPr>
              <a:t>f’</a:t>
            </a:r>
          </a:p>
        </p:txBody>
      </p:sp>
      <p:cxnSp>
        <p:nvCxnSpPr>
          <p:cNvPr id="24" name="Straight Arrow Connector 23"/>
          <p:cNvCxnSpPr/>
          <p:nvPr/>
        </p:nvCxnSpPr>
        <p:spPr>
          <a:xfrm>
            <a:off x="684074" y="1871128"/>
            <a:ext cx="77926" cy="3939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33808" y="1933829"/>
            <a:ext cx="251992" cy="369332"/>
          </a:xfrm>
          <a:prstGeom prst="rect">
            <a:avLst/>
          </a:prstGeom>
          <a:noFill/>
        </p:spPr>
        <p:txBody>
          <a:bodyPr wrap="none" rtlCol="0">
            <a:spAutoFit/>
          </a:bodyPr>
          <a:lstStyle/>
          <a:p>
            <a:r>
              <a:rPr lang="en-US" i="1" dirty="0">
                <a:latin typeface="Cambria" panose="02040503050406030204" pitchFamily="18" charset="0"/>
              </a:rPr>
              <a:t>f</a:t>
            </a:r>
          </a:p>
        </p:txBody>
      </p:sp>
      <p:sp>
        <p:nvSpPr>
          <p:cNvPr id="26" name="TextBox 25"/>
          <p:cNvSpPr txBox="1"/>
          <p:nvPr/>
        </p:nvSpPr>
        <p:spPr>
          <a:xfrm>
            <a:off x="1368387" y="1845961"/>
            <a:ext cx="858505" cy="369332"/>
          </a:xfrm>
          <a:prstGeom prst="rect">
            <a:avLst/>
          </a:prstGeom>
          <a:noFill/>
        </p:spPr>
        <p:txBody>
          <a:bodyPr wrap="none" rtlCol="0">
            <a:spAutoFit/>
          </a:bodyPr>
          <a:lstStyle/>
          <a:p>
            <a:r>
              <a:rPr lang="en-US" i="1" dirty="0">
                <a:latin typeface="Cambria" panose="02040503050406030204" pitchFamily="18" charset="0"/>
              </a:rPr>
              <a:t>(x, y, z)</a:t>
            </a:r>
          </a:p>
        </p:txBody>
      </p:sp>
      <p:sp>
        <p:nvSpPr>
          <p:cNvPr id="27" name="TextBox 26"/>
          <p:cNvSpPr txBox="1"/>
          <p:nvPr/>
        </p:nvSpPr>
        <p:spPr>
          <a:xfrm>
            <a:off x="2098034" y="3094453"/>
            <a:ext cx="971804" cy="369332"/>
          </a:xfrm>
          <a:prstGeom prst="rect">
            <a:avLst/>
          </a:prstGeom>
          <a:noFill/>
        </p:spPr>
        <p:txBody>
          <a:bodyPr wrap="none" rtlCol="0">
            <a:spAutoFit/>
          </a:bodyPr>
          <a:lstStyle/>
          <a:p>
            <a:r>
              <a:rPr lang="en-US" i="1" dirty="0">
                <a:latin typeface="Cambria" panose="02040503050406030204" pitchFamily="18" charset="0"/>
              </a:rPr>
              <a:t>(x’, y’, z’)</a:t>
            </a:r>
          </a:p>
        </p:txBody>
      </p:sp>
      <p:cxnSp>
        <p:nvCxnSpPr>
          <p:cNvPr id="28" name="Straight Connector 27"/>
          <p:cNvCxnSpPr/>
          <p:nvPr/>
        </p:nvCxnSpPr>
        <p:spPr>
          <a:xfrm>
            <a:off x="1283200" y="2189966"/>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284022" y="2176399"/>
            <a:ext cx="120400" cy="4578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161449" y="3413801"/>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933891" y="3400234"/>
            <a:ext cx="245472" cy="3119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183524" y="2489745"/>
            <a:ext cx="247184" cy="369332"/>
          </a:xfrm>
          <a:prstGeom prst="rect">
            <a:avLst/>
          </a:prstGeom>
          <a:noFill/>
        </p:spPr>
        <p:txBody>
          <a:bodyPr wrap="none" rtlCol="0">
            <a:spAutoFit/>
          </a:bodyPr>
          <a:lstStyle/>
          <a:p>
            <a:r>
              <a:rPr lang="en-US" i="1" dirty="0" err="1">
                <a:latin typeface="Cambria" panose="02040503050406030204" pitchFamily="18" charset="0"/>
              </a:rPr>
              <a:t>i</a:t>
            </a:r>
            <a:endParaRPr lang="en-US" i="1" dirty="0">
              <a:latin typeface="Cambria" panose="02040503050406030204" pitchFamily="18" charset="0"/>
            </a:endParaRPr>
          </a:p>
        </p:txBody>
      </p:sp>
      <p:sp>
        <p:nvSpPr>
          <p:cNvPr id="33" name="TextBox 32"/>
          <p:cNvSpPr txBox="1"/>
          <p:nvPr/>
        </p:nvSpPr>
        <p:spPr>
          <a:xfrm>
            <a:off x="2921238" y="3601683"/>
            <a:ext cx="296876" cy="369332"/>
          </a:xfrm>
          <a:prstGeom prst="rect">
            <a:avLst/>
          </a:prstGeom>
          <a:noFill/>
        </p:spPr>
        <p:txBody>
          <a:bodyPr wrap="none" rtlCol="0">
            <a:spAutoFit/>
          </a:bodyPr>
          <a:lstStyle/>
          <a:p>
            <a:r>
              <a:rPr lang="en-US" i="1" dirty="0" err="1">
                <a:latin typeface="Cambria" panose="02040503050406030204" pitchFamily="18" charset="0"/>
              </a:rPr>
              <a:t>i</a:t>
            </a:r>
            <a:r>
              <a:rPr lang="en-US" i="1" dirty="0">
                <a:latin typeface="Cambria" panose="02040503050406030204" pitchFamily="18" charset="0"/>
              </a:rPr>
              <a:t>’</a:t>
            </a:r>
          </a:p>
        </p:txBody>
      </p:sp>
      <p:cxnSp>
        <p:nvCxnSpPr>
          <p:cNvPr id="34" name="Straight Connector 33"/>
          <p:cNvCxnSpPr/>
          <p:nvPr/>
        </p:nvCxnSpPr>
        <p:spPr>
          <a:xfrm>
            <a:off x="520938" y="5080545"/>
            <a:ext cx="332481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069722" y="6104615"/>
            <a:ext cx="784576"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854298" y="5080545"/>
            <a:ext cx="0" cy="102407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828924" y="5407914"/>
            <a:ext cx="306494" cy="369332"/>
          </a:xfrm>
          <a:prstGeom prst="rect">
            <a:avLst/>
          </a:prstGeom>
          <a:noFill/>
        </p:spPr>
        <p:txBody>
          <a:bodyPr wrap="none" rtlCol="0">
            <a:spAutoFit/>
          </a:bodyPr>
          <a:lstStyle/>
          <a:p>
            <a:r>
              <a:rPr lang="en-US" i="1" dirty="0">
                <a:latin typeface="Cambria" panose="02040503050406030204" pitchFamily="18" charset="0"/>
              </a:rPr>
              <a:t>h</a:t>
            </a:r>
            <a:endParaRPr lang="el-GR" i="1" dirty="0">
              <a:latin typeface="Cambria" panose="02040503050406030204" pitchFamily="18" charset="0"/>
            </a:endParaRPr>
          </a:p>
        </p:txBody>
      </p:sp>
      <p:sp>
        <p:nvSpPr>
          <p:cNvPr id="38" name="TextBox 37"/>
          <p:cNvSpPr txBox="1"/>
          <p:nvPr/>
        </p:nvSpPr>
        <p:spPr>
          <a:xfrm>
            <a:off x="1600200" y="5808361"/>
            <a:ext cx="304892" cy="369332"/>
          </a:xfrm>
          <a:prstGeom prst="rect">
            <a:avLst/>
          </a:prstGeom>
          <a:noFill/>
        </p:spPr>
        <p:txBody>
          <a:bodyPr wrap="none" rtlCol="0">
            <a:spAutoFit/>
          </a:bodyPr>
          <a:lstStyle/>
          <a:p>
            <a:r>
              <a:rPr lang="en-US" i="1" dirty="0">
                <a:latin typeface="Cambria" panose="02040503050406030204" pitchFamily="18" charset="0"/>
              </a:rPr>
              <a:t>b</a:t>
            </a:r>
            <a:endParaRPr lang="el-GR" i="1" dirty="0">
              <a:latin typeface="Cambria" panose="02040503050406030204" pitchFamily="18" charset="0"/>
            </a:endParaRPr>
          </a:p>
        </p:txBody>
      </p:sp>
      <p:cxnSp>
        <p:nvCxnSpPr>
          <p:cNvPr id="39" name="Straight Connector 38"/>
          <p:cNvCxnSpPr/>
          <p:nvPr/>
        </p:nvCxnSpPr>
        <p:spPr>
          <a:xfrm>
            <a:off x="519510" y="5080545"/>
            <a:ext cx="0" cy="105754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12392" y="6121707"/>
            <a:ext cx="255605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008888" y="1617361"/>
            <a:ext cx="5135112" cy="1569660"/>
          </a:xfrm>
          <a:prstGeom prst="rect">
            <a:avLst/>
          </a:prstGeom>
          <a:noFill/>
        </p:spPr>
        <p:txBody>
          <a:bodyPr wrap="square" rtlCol="0">
            <a:spAutoFit/>
          </a:bodyPr>
          <a:lstStyle/>
          <a:p>
            <a:pPr>
              <a:lnSpc>
                <a:spcPct val="120000"/>
              </a:lnSpc>
            </a:pPr>
            <a:r>
              <a:rPr lang="en-US" sz="1600" b="1" dirty="0">
                <a:cs typeface="Arial" panose="020B0604020202020204" pitchFamily="34" charset="0"/>
              </a:rPr>
              <a:t>Step 4</a:t>
            </a:r>
          </a:p>
          <a:p>
            <a:pPr>
              <a:lnSpc>
                <a:spcPct val="120000"/>
              </a:lnSpc>
            </a:pPr>
            <a:r>
              <a:rPr lang="en-US" sz="1600" b="1" dirty="0" err="1">
                <a:cs typeface="Arial" panose="020B0604020202020204" pitchFamily="34" charset="0"/>
              </a:rPr>
              <a:t>Georectification</a:t>
            </a:r>
            <a:r>
              <a:rPr lang="en-US" sz="1600" b="1" dirty="0">
                <a:cs typeface="Arial" panose="020B0604020202020204" pitchFamily="34" charset="0"/>
              </a:rPr>
              <a:t> </a:t>
            </a:r>
            <a:r>
              <a:rPr lang="en-US" sz="1600" dirty="0">
                <a:cs typeface="Arial" panose="020B0604020202020204" pitchFamily="34" charset="0"/>
              </a:rPr>
              <a:t>means converting the point cloud from an internal, arbitrary coordinate system into a geographical coordinate system. This can be achieved in one of two ways:</a:t>
            </a:r>
          </a:p>
        </p:txBody>
      </p:sp>
      <p:sp>
        <p:nvSpPr>
          <p:cNvPr id="43" name="TextBox 42"/>
          <p:cNvSpPr txBox="1"/>
          <p:nvPr/>
        </p:nvSpPr>
        <p:spPr>
          <a:xfrm>
            <a:off x="0" y="6595487"/>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255615500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georectification</a:t>
            </a:r>
            <a:endParaRPr lang="en-US" dirty="0"/>
          </a:p>
        </p:txBody>
      </p:sp>
      <p:sp>
        <p:nvSpPr>
          <p:cNvPr id="3" name="Text Placeholder 2"/>
          <p:cNvSpPr>
            <a:spLocks noGrp="1"/>
          </p:cNvSpPr>
          <p:nvPr>
            <p:ph type="body" idx="1"/>
          </p:nvPr>
        </p:nvSpPr>
        <p:spPr/>
        <p:txBody>
          <a:bodyPr/>
          <a:lstStyle/>
          <a:p>
            <a:endParaRPr lang="en-US"/>
          </a:p>
        </p:txBody>
      </p:sp>
      <p:pic>
        <p:nvPicPr>
          <p:cNvPr id="4" name="Picture 3" descr="This image is a background of hills and a river. On top, there is an animation that shows the calculated distance between two features on the surface seen by two camera locations. The positions are described in 2D by the distance between them in the X and Z directions. In addition, there are circular markers on the hills and a tripod with a GPS antenna on top to demonstrate a way to indirectly georectify the data. " title="Georectification 2"/>
          <p:cNvPicPr>
            <a:picLocks noChangeAspect="1"/>
          </p:cNvPicPr>
          <p:nvPr/>
        </p:nvPicPr>
        <p:blipFill rotWithShape="1">
          <a:blip r:embed="rId3" cstate="print">
            <a:extLst>
              <a:ext uri="{28A0092B-C50C-407E-A947-70E740481C1C}">
                <a14:useLocalDpi xmlns:a14="http://schemas.microsoft.com/office/drawing/2010/main" val="0"/>
              </a:ext>
            </a:extLst>
          </a:blip>
          <a:srcRect t="7842" b="12420"/>
          <a:stretch/>
        </p:blipFill>
        <p:spPr>
          <a:xfrm>
            <a:off x="0" y="1396901"/>
            <a:ext cx="9144000" cy="5461099"/>
          </a:xfrm>
          <a:prstGeom prst="rect">
            <a:avLst/>
          </a:prstGeom>
        </p:spPr>
      </p:pic>
      <p:cxnSp>
        <p:nvCxnSpPr>
          <p:cNvPr id="5" name="Straight Connector 4"/>
          <p:cNvCxnSpPr/>
          <p:nvPr/>
        </p:nvCxnSpPr>
        <p:spPr>
          <a:xfrm flipV="1">
            <a:off x="533400" y="1693566"/>
            <a:ext cx="879568" cy="3352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33400" y="2988966"/>
            <a:ext cx="3295524" cy="20574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74292" y="503782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023076" y="6061890"/>
            <a:ext cx="76200" cy="762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flipV="1">
            <a:off x="1090810" y="1746705"/>
            <a:ext cx="1944729" cy="431518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056547" y="2489750"/>
            <a:ext cx="145557" cy="36063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20801246">
            <a:off x="328810" y="1763797"/>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rot="20801246">
            <a:off x="1028313" y="2009024"/>
            <a:ext cx="381000" cy="228600"/>
            <a:chOff x="2133600" y="685800"/>
            <a:chExt cx="381000" cy="228600"/>
          </a:xfrm>
        </p:grpSpPr>
        <p:sp>
          <p:nvSpPr>
            <p:cNvPr id="13" name="Round Same Side Corner Rectangle 12"/>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rot="2441878">
            <a:off x="2621640" y="2744092"/>
            <a:ext cx="1524000" cy="762000"/>
            <a:chOff x="2649908" y="381000"/>
            <a:chExt cx="1524000" cy="762000"/>
          </a:xfrm>
        </p:grpSpPr>
        <p:cxnSp>
          <p:nvCxnSpPr>
            <p:cNvPr id="16" name="Straight Connector 15"/>
            <p:cNvCxnSpPr/>
            <p:nvPr/>
          </p:nvCxnSpPr>
          <p:spPr>
            <a:xfrm>
              <a:off x="2649908" y="3810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3200400" y="914400"/>
              <a:ext cx="381000" cy="228600"/>
              <a:chOff x="2133600" y="685800"/>
              <a:chExt cx="381000" cy="228600"/>
            </a:xfrm>
          </p:grpSpPr>
          <p:sp>
            <p:nvSpPr>
              <p:cNvPr id="18" name="Round Same Side Corner Rectangle 17"/>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Box 19"/>
          <p:cNvSpPr txBox="1"/>
          <p:nvPr/>
        </p:nvSpPr>
        <p:spPr>
          <a:xfrm>
            <a:off x="1090810" y="1360995"/>
            <a:ext cx="304892" cy="369332"/>
          </a:xfrm>
          <a:prstGeom prst="rect">
            <a:avLst/>
          </a:prstGeom>
          <a:noFill/>
        </p:spPr>
        <p:txBody>
          <a:bodyPr wrap="none" rtlCol="0">
            <a:spAutoFit/>
          </a:bodyPr>
          <a:lstStyle/>
          <a:p>
            <a:r>
              <a:rPr lang="en-US" i="1" dirty="0">
                <a:latin typeface="Cambria" panose="02040503050406030204" pitchFamily="18" charset="0"/>
              </a:rPr>
              <a:t>d</a:t>
            </a:r>
          </a:p>
        </p:txBody>
      </p:sp>
      <p:sp>
        <p:nvSpPr>
          <p:cNvPr id="21" name="TextBox 20"/>
          <p:cNvSpPr txBox="1"/>
          <p:nvPr/>
        </p:nvSpPr>
        <p:spPr>
          <a:xfrm>
            <a:off x="3429000" y="2386115"/>
            <a:ext cx="359394" cy="369332"/>
          </a:xfrm>
          <a:prstGeom prst="rect">
            <a:avLst/>
          </a:prstGeom>
          <a:noFill/>
        </p:spPr>
        <p:txBody>
          <a:bodyPr wrap="none" rtlCol="0">
            <a:spAutoFit/>
          </a:bodyPr>
          <a:lstStyle/>
          <a:p>
            <a:r>
              <a:rPr lang="en-US" i="1" dirty="0">
                <a:latin typeface="Cambria" panose="02040503050406030204" pitchFamily="18" charset="0"/>
              </a:rPr>
              <a:t>d'</a:t>
            </a:r>
          </a:p>
        </p:txBody>
      </p:sp>
      <p:cxnSp>
        <p:nvCxnSpPr>
          <p:cNvPr id="22" name="Straight Arrow Connector 21"/>
          <p:cNvCxnSpPr/>
          <p:nvPr/>
        </p:nvCxnSpPr>
        <p:spPr>
          <a:xfrm flipH="1">
            <a:off x="2699709" y="2413832"/>
            <a:ext cx="419564" cy="508606"/>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09596" y="2420299"/>
            <a:ext cx="320857" cy="369332"/>
          </a:xfrm>
          <a:prstGeom prst="rect">
            <a:avLst/>
          </a:prstGeom>
          <a:noFill/>
        </p:spPr>
        <p:txBody>
          <a:bodyPr wrap="none" rtlCol="0">
            <a:spAutoFit/>
          </a:bodyPr>
          <a:lstStyle/>
          <a:p>
            <a:r>
              <a:rPr lang="en-US" i="1" dirty="0">
                <a:latin typeface="Cambria" panose="02040503050406030204" pitchFamily="18" charset="0"/>
              </a:rPr>
              <a:t>f’</a:t>
            </a:r>
          </a:p>
        </p:txBody>
      </p:sp>
      <p:cxnSp>
        <p:nvCxnSpPr>
          <p:cNvPr id="24" name="Straight Arrow Connector 23"/>
          <p:cNvCxnSpPr/>
          <p:nvPr/>
        </p:nvCxnSpPr>
        <p:spPr>
          <a:xfrm>
            <a:off x="684074" y="1871133"/>
            <a:ext cx="77926" cy="3939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33808" y="1933834"/>
            <a:ext cx="251992" cy="369332"/>
          </a:xfrm>
          <a:prstGeom prst="rect">
            <a:avLst/>
          </a:prstGeom>
          <a:noFill/>
        </p:spPr>
        <p:txBody>
          <a:bodyPr wrap="none" rtlCol="0">
            <a:spAutoFit/>
          </a:bodyPr>
          <a:lstStyle/>
          <a:p>
            <a:r>
              <a:rPr lang="en-US" i="1" dirty="0">
                <a:latin typeface="Cambria" panose="02040503050406030204" pitchFamily="18" charset="0"/>
              </a:rPr>
              <a:t>f</a:t>
            </a:r>
          </a:p>
        </p:txBody>
      </p:sp>
      <p:sp>
        <p:nvSpPr>
          <p:cNvPr id="26" name="TextBox 25"/>
          <p:cNvSpPr txBox="1"/>
          <p:nvPr/>
        </p:nvSpPr>
        <p:spPr>
          <a:xfrm>
            <a:off x="1368387" y="1845966"/>
            <a:ext cx="858505" cy="369332"/>
          </a:xfrm>
          <a:prstGeom prst="rect">
            <a:avLst/>
          </a:prstGeom>
          <a:noFill/>
        </p:spPr>
        <p:txBody>
          <a:bodyPr wrap="none" rtlCol="0">
            <a:spAutoFit/>
          </a:bodyPr>
          <a:lstStyle/>
          <a:p>
            <a:r>
              <a:rPr lang="en-US" i="1" dirty="0">
                <a:latin typeface="Cambria" panose="02040503050406030204" pitchFamily="18" charset="0"/>
              </a:rPr>
              <a:t>(x, y, z)</a:t>
            </a:r>
          </a:p>
        </p:txBody>
      </p:sp>
      <p:sp>
        <p:nvSpPr>
          <p:cNvPr id="27" name="TextBox 26"/>
          <p:cNvSpPr txBox="1"/>
          <p:nvPr/>
        </p:nvSpPr>
        <p:spPr>
          <a:xfrm>
            <a:off x="2098034" y="3094458"/>
            <a:ext cx="971804" cy="369332"/>
          </a:xfrm>
          <a:prstGeom prst="rect">
            <a:avLst/>
          </a:prstGeom>
          <a:noFill/>
        </p:spPr>
        <p:txBody>
          <a:bodyPr wrap="none" rtlCol="0">
            <a:spAutoFit/>
          </a:bodyPr>
          <a:lstStyle/>
          <a:p>
            <a:r>
              <a:rPr lang="en-US" i="1" dirty="0">
                <a:latin typeface="Cambria" panose="02040503050406030204" pitchFamily="18" charset="0"/>
              </a:rPr>
              <a:t>(x’, y’, z’)</a:t>
            </a:r>
          </a:p>
        </p:txBody>
      </p:sp>
      <p:cxnSp>
        <p:nvCxnSpPr>
          <p:cNvPr id="28" name="Straight Connector 27"/>
          <p:cNvCxnSpPr/>
          <p:nvPr/>
        </p:nvCxnSpPr>
        <p:spPr>
          <a:xfrm>
            <a:off x="1283200" y="2189971"/>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284022" y="2176404"/>
            <a:ext cx="120400" cy="4578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161449" y="3413806"/>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933891" y="3400239"/>
            <a:ext cx="245472" cy="3119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183524" y="2489750"/>
            <a:ext cx="247184" cy="369332"/>
          </a:xfrm>
          <a:prstGeom prst="rect">
            <a:avLst/>
          </a:prstGeom>
          <a:noFill/>
        </p:spPr>
        <p:txBody>
          <a:bodyPr wrap="none" rtlCol="0">
            <a:spAutoFit/>
          </a:bodyPr>
          <a:lstStyle/>
          <a:p>
            <a:r>
              <a:rPr lang="en-US" i="1" dirty="0" err="1">
                <a:latin typeface="Cambria" panose="02040503050406030204" pitchFamily="18" charset="0"/>
              </a:rPr>
              <a:t>i</a:t>
            </a:r>
            <a:endParaRPr lang="en-US" i="1" dirty="0">
              <a:latin typeface="Cambria" panose="02040503050406030204" pitchFamily="18" charset="0"/>
            </a:endParaRPr>
          </a:p>
        </p:txBody>
      </p:sp>
      <p:sp>
        <p:nvSpPr>
          <p:cNvPr id="33" name="TextBox 32"/>
          <p:cNvSpPr txBox="1"/>
          <p:nvPr/>
        </p:nvSpPr>
        <p:spPr>
          <a:xfrm>
            <a:off x="2921238" y="3601688"/>
            <a:ext cx="296876" cy="369332"/>
          </a:xfrm>
          <a:prstGeom prst="rect">
            <a:avLst/>
          </a:prstGeom>
          <a:noFill/>
        </p:spPr>
        <p:txBody>
          <a:bodyPr wrap="none" rtlCol="0">
            <a:spAutoFit/>
          </a:bodyPr>
          <a:lstStyle/>
          <a:p>
            <a:r>
              <a:rPr lang="en-US" i="1" dirty="0" err="1">
                <a:latin typeface="Cambria" panose="02040503050406030204" pitchFamily="18" charset="0"/>
              </a:rPr>
              <a:t>i</a:t>
            </a:r>
            <a:r>
              <a:rPr lang="en-US" i="1" dirty="0">
                <a:latin typeface="Cambria" panose="02040503050406030204" pitchFamily="18" charset="0"/>
              </a:rPr>
              <a:t>’</a:t>
            </a:r>
          </a:p>
        </p:txBody>
      </p:sp>
      <p:cxnSp>
        <p:nvCxnSpPr>
          <p:cNvPr id="34" name="Straight Connector 33"/>
          <p:cNvCxnSpPr/>
          <p:nvPr/>
        </p:nvCxnSpPr>
        <p:spPr>
          <a:xfrm>
            <a:off x="520938" y="5080550"/>
            <a:ext cx="332481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069722" y="6104620"/>
            <a:ext cx="784576"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854298" y="5080550"/>
            <a:ext cx="0" cy="102407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828924" y="5407919"/>
            <a:ext cx="306494" cy="369332"/>
          </a:xfrm>
          <a:prstGeom prst="rect">
            <a:avLst/>
          </a:prstGeom>
          <a:noFill/>
        </p:spPr>
        <p:txBody>
          <a:bodyPr wrap="none" rtlCol="0">
            <a:spAutoFit/>
          </a:bodyPr>
          <a:lstStyle/>
          <a:p>
            <a:r>
              <a:rPr lang="en-US" i="1" dirty="0">
                <a:latin typeface="Cambria" panose="02040503050406030204" pitchFamily="18" charset="0"/>
              </a:rPr>
              <a:t>h</a:t>
            </a:r>
            <a:endParaRPr lang="el-GR" i="1" dirty="0">
              <a:latin typeface="Cambria" panose="02040503050406030204" pitchFamily="18" charset="0"/>
            </a:endParaRPr>
          </a:p>
        </p:txBody>
      </p:sp>
      <p:sp>
        <p:nvSpPr>
          <p:cNvPr id="38" name="TextBox 37"/>
          <p:cNvSpPr txBox="1"/>
          <p:nvPr/>
        </p:nvSpPr>
        <p:spPr>
          <a:xfrm>
            <a:off x="1600200" y="5808366"/>
            <a:ext cx="304892" cy="369332"/>
          </a:xfrm>
          <a:prstGeom prst="rect">
            <a:avLst/>
          </a:prstGeom>
          <a:noFill/>
        </p:spPr>
        <p:txBody>
          <a:bodyPr wrap="none" rtlCol="0">
            <a:spAutoFit/>
          </a:bodyPr>
          <a:lstStyle/>
          <a:p>
            <a:r>
              <a:rPr lang="en-US" i="1" dirty="0">
                <a:latin typeface="Cambria" panose="02040503050406030204" pitchFamily="18" charset="0"/>
              </a:rPr>
              <a:t>b</a:t>
            </a:r>
            <a:endParaRPr lang="el-GR" i="1" dirty="0">
              <a:latin typeface="Cambria" panose="02040503050406030204" pitchFamily="18" charset="0"/>
            </a:endParaRPr>
          </a:p>
        </p:txBody>
      </p:sp>
      <p:cxnSp>
        <p:nvCxnSpPr>
          <p:cNvPr id="39" name="Straight Connector 38"/>
          <p:cNvCxnSpPr/>
          <p:nvPr/>
        </p:nvCxnSpPr>
        <p:spPr>
          <a:xfrm>
            <a:off x="519510" y="5080550"/>
            <a:ext cx="0" cy="105754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12392" y="6121712"/>
            <a:ext cx="255605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008888" y="1617366"/>
            <a:ext cx="5135112" cy="3933384"/>
          </a:xfrm>
          <a:prstGeom prst="rect">
            <a:avLst/>
          </a:prstGeom>
          <a:noFill/>
        </p:spPr>
        <p:txBody>
          <a:bodyPr wrap="square" rtlCol="0">
            <a:spAutoFit/>
          </a:bodyPr>
          <a:lstStyle/>
          <a:p>
            <a:pPr>
              <a:lnSpc>
                <a:spcPct val="120000"/>
              </a:lnSpc>
            </a:pPr>
            <a:r>
              <a:rPr lang="en-US" sz="1600" b="1" dirty="0">
                <a:cs typeface="Arial" panose="020B0604020202020204" pitchFamily="34" charset="0"/>
              </a:rPr>
              <a:t>Step 4</a:t>
            </a:r>
          </a:p>
          <a:p>
            <a:pPr>
              <a:lnSpc>
                <a:spcPct val="120000"/>
              </a:lnSpc>
            </a:pPr>
            <a:r>
              <a:rPr lang="en-US" sz="1600" b="1" dirty="0" err="1">
                <a:cs typeface="Arial" panose="020B0604020202020204" pitchFamily="34" charset="0"/>
              </a:rPr>
              <a:t>Georectification</a:t>
            </a:r>
            <a:r>
              <a:rPr lang="en-US" sz="1600" b="1" dirty="0">
                <a:cs typeface="Arial" panose="020B0604020202020204" pitchFamily="34" charset="0"/>
              </a:rPr>
              <a:t> </a:t>
            </a:r>
            <a:r>
              <a:rPr lang="en-US" sz="1600" dirty="0">
                <a:cs typeface="Arial" panose="020B0604020202020204" pitchFamily="34" charset="0"/>
              </a:rPr>
              <a:t>means converting the point cloud from an internal, arbitrary coordinate system into a geographical coordinate system. This can be achieved in one of two ways:</a:t>
            </a:r>
          </a:p>
          <a:p>
            <a:pPr>
              <a:lnSpc>
                <a:spcPct val="120000"/>
              </a:lnSpc>
            </a:pPr>
            <a:endParaRPr lang="en-US" sz="1600" dirty="0">
              <a:cs typeface="Arial" panose="020B0604020202020204" pitchFamily="34" charset="0"/>
            </a:endParaRPr>
          </a:p>
          <a:p>
            <a:pPr marL="457200">
              <a:lnSpc>
                <a:spcPct val="120000"/>
              </a:lnSpc>
            </a:pPr>
            <a:r>
              <a:rPr lang="en-US" sz="1600" dirty="0">
                <a:cs typeface="Arial" panose="020B0604020202020204" pitchFamily="34" charset="0"/>
              </a:rPr>
              <a:t>• </a:t>
            </a:r>
            <a:r>
              <a:rPr lang="en-US" sz="1600" b="1" dirty="0">
                <a:cs typeface="Arial" panose="020B0604020202020204" pitchFamily="34" charset="0"/>
              </a:rPr>
              <a:t>directly,</a:t>
            </a:r>
            <a:r>
              <a:rPr lang="en-US" sz="1600" dirty="0">
                <a:cs typeface="Arial" panose="020B0604020202020204" pitchFamily="34" charset="0"/>
              </a:rPr>
              <a:t> with knowledge of the camera positions and focal lengths</a:t>
            </a:r>
          </a:p>
          <a:p>
            <a:pPr marL="457200">
              <a:lnSpc>
                <a:spcPct val="120000"/>
              </a:lnSpc>
            </a:pPr>
            <a:endParaRPr lang="en-US" sz="1600" dirty="0">
              <a:cs typeface="Arial" panose="020B0604020202020204" pitchFamily="34" charset="0"/>
            </a:endParaRPr>
          </a:p>
          <a:p>
            <a:pPr marL="457200">
              <a:lnSpc>
                <a:spcPct val="120000"/>
              </a:lnSpc>
            </a:pPr>
            <a:r>
              <a:rPr lang="en-US" sz="1600" dirty="0">
                <a:cs typeface="Arial" panose="020B0604020202020204" pitchFamily="34" charset="0"/>
              </a:rPr>
              <a:t>• </a:t>
            </a:r>
            <a:r>
              <a:rPr lang="en-US" sz="1600" b="1" dirty="0">
                <a:cs typeface="Arial" panose="020B0604020202020204" pitchFamily="34" charset="0"/>
              </a:rPr>
              <a:t>indirectly,</a:t>
            </a:r>
            <a:r>
              <a:rPr lang="en-US" sz="1600" dirty="0">
                <a:cs typeface="Arial" panose="020B0604020202020204" pitchFamily="34" charset="0"/>
              </a:rPr>
              <a:t> by incorporating a few ground control points (</a:t>
            </a:r>
            <a:r>
              <a:rPr lang="en-US" sz="1600" dirty="0" err="1">
                <a:cs typeface="Arial" panose="020B0604020202020204" pitchFamily="34" charset="0"/>
              </a:rPr>
              <a:t>GCPs</a:t>
            </a:r>
            <a:r>
              <a:rPr lang="en-US" sz="1600" dirty="0">
                <a:cs typeface="Arial" panose="020B0604020202020204" pitchFamily="34" charset="0"/>
              </a:rPr>
              <a:t>) with known coordinates. Typically these would be surveyed using differential GPS.</a:t>
            </a:r>
          </a:p>
          <a:p>
            <a:pPr marL="457200">
              <a:lnSpc>
                <a:spcPct val="120000"/>
              </a:lnSpc>
            </a:pPr>
            <a:endParaRPr lang="en-US" sz="1600" dirty="0">
              <a:latin typeface="Cambria" panose="02040503050406030204" pitchFamily="18" charset="0"/>
            </a:endParaRPr>
          </a:p>
        </p:txBody>
      </p:sp>
      <p:sp>
        <p:nvSpPr>
          <p:cNvPr id="42" name="Oval 41"/>
          <p:cNvSpPr/>
          <p:nvPr/>
        </p:nvSpPr>
        <p:spPr>
          <a:xfrm>
            <a:off x="228600" y="5274966"/>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008016" y="5427366"/>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236616" y="6246119"/>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684416" y="6474719"/>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446416" y="5995747"/>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3175554" y="6256736"/>
            <a:ext cx="2839239" cy="830997"/>
          </a:xfrm>
          <a:prstGeom prst="rect">
            <a:avLst/>
          </a:prstGeom>
          <a:noFill/>
        </p:spPr>
        <p:txBody>
          <a:bodyPr wrap="none" rtlCol="0">
            <a:spAutoFit/>
          </a:bodyPr>
          <a:lstStyle/>
          <a:p>
            <a:r>
              <a:rPr lang="en-US" dirty="0" err="1">
                <a:cs typeface="Arial" panose="020B0604020202020204" pitchFamily="34" charset="0"/>
              </a:rPr>
              <a:t>GCPs</a:t>
            </a:r>
            <a:r>
              <a:rPr lang="en-US" dirty="0">
                <a:cs typeface="Arial" panose="020B0604020202020204" pitchFamily="34" charset="0"/>
              </a:rPr>
              <a:t> surveyed</a:t>
            </a:r>
          </a:p>
          <a:p>
            <a:r>
              <a:rPr lang="en-US" dirty="0">
                <a:cs typeface="Arial" panose="020B0604020202020204" pitchFamily="34" charset="0"/>
              </a:rPr>
              <a:t>with roving receiver</a:t>
            </a:r>
          </a:p>
        </p:txBody>
      </p:sp>
      <p:sp>
        <p:nvSpPr>
          <p:cNvPr id="49" name="TextBox 48"/>
          <p:cNvSpPr txBox="1"/>
          <p:nvPr/>
        </p:nvSpPr>
        <p:spPr>
          <a:xfrm>
            <a:off x="6136870" y="5894298"/>
            <a:ext cx="2579552" cy="461665"/>
          </a:xfrm>
          <a:prstGeom prst="rect">
            <a:avLst/>
          </a:prstGeom>
          <a:noFill/>
        </p:spPr>
        <p:txBody>
          <a:bodyPr wrap="none" rtlCol="0">
            <a:spAutoFit/>
          </a:bodyPr>
          <a:lstStyle/>
          <a:p>
            <a:r>
              <a:rPr lang="en-US" dirty="0">
                <a:cs typeface="Arial" panose="020B0604020202020204" pitchFamily="34" charset="0"/>
              </a:rPr>
              <a:t>GPS base station</a:t>
            </a:r>
          </a:p>
        </p:txBody>
      </p:sp>
      <p:pic>
        <p:nvPicPr>
          <p:cNvPr id="50" name="Picture 49"/>
          <p:cNvPicPr>
            <a:picLocks noChangeAspect="1"/>
          </p:cNvPicPr>
          <p:nvPr/>
        </p:nvPicPr>
        <p:blipFill rotWithShape="1">
          <a:blip r:embed="rId4" cstate="print">
            <a:extLst>
              <a:ext uri="{28A0092B-C50C-407E-A947-70E740481C1C}">
                <a14:useLocalDpi xmlns:a14="http://schemas.microsoft.com/office/drawing/2010/main" val="0"/>
              </a:ext>
            </a:extLst>
          </a:blip>
          <a:srcRect l="74659" t="25148" r="8056" b="31108"/>
          <a:stretch/>
        </p:blipFill>
        <p:spPr>
          <a:xfrm>
            <a:off x="7889378" y="5473523"/>
            <a:ext cx="708966" cy="1287313"/>
          </a:xfrm>
          <a:prstGeom prst="rect">
            <a:avLst/>
          </a:prstGeom>
        </p:spPr>
      </p:pic>
      <p:sp>
        <p:nvSpPr>
          <p:cNvPr id="51" name="TextBox 50"/>
          <p:cNvSpPr txBox="1"/>
          <p:nvPr/>
        </p:nvSpPr>
        <p:spPr>
          <a:xfrm>
            <a:off x="0" y="6595487"/>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79537649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a:t>
            </a:r>
          </a:p>
        </p:txBody>
      </p:sp>
      <p:sp>
        <p:nvSpPr>
          <p:cNvPr id="3" name="Text Placeholder 2"/>
          <p:cNvSpPr>
            <a:spLocks noGrp="1"/>
          </p:cNvSpPr>
          <p:nvPr>
            <p:ph type="body" idx="1"/>
          </p:nvPr>
        </p:nvSpPr>
        <p:spPr/>
        <p:txBody>
          <a:bodyPr/>
          <a:lstStyle/>
          <a:p>
            <a:endParaRPr lang="en-US"/>
          </a:p>
        </p:txBody>
      </p:sp>
      <p:pic>
        <p:nvPicPr>
          <p:cNvPr id="4" name="Picture 3" descr="This image is a background of hills and a river. On top, there is an animation that shows the calculated distance between two features on the surface seen by two camera locations. The positions are described in 2D by the distance between them in the X and Z directions. In addition, there are circular markers on the hills and a tripod with a GPS antenna on top to demonstrate a way to indirectly georectify the data. This is the same as the previous slide. " title="Products"/>
          <p:cNvPicPr>
            <a:picLocks noChangeAspect="1"/>
          </p:cNvPicPr>
          <p:nvPr/>
        </p:nvPicPr>
        <p:blipFill rotWithShape="1">
          <a:blip r:embed="rId3" cstate="print">
            <a:extLst>
              <a:ext uri="{28A0092B-C50C-407E-A947-70E740481C1C}">
                <a14:useLocalDpi xmlns:a14="http://schemas.microsoft.com/office/drawing/2010/main" val="0"/>
              </a:ext>
            </a:extLst>
          </a:blip>
          <a:srcRect t="7842" b="12420"/>
          <a:stretch/>
        </p:blipFill>
        <p:spPr>
          <a:xfrm>
            <a:off x="0" y="1396901"/>
            <a:ext cx="9144000" cy="5461099"/>
          </a:xfrm>
          <a:prstGeom prst="rect">
            <a:avLst/>
          </a:prstGeom>
        </p:spPr>
      </p:pic>
      <p:cxnSp>
        <p:nvCxnSpPr>
          <p:cNvPr id="51" name="Straight Connector 50"/>
          <p:cNvCxnSpPr/>
          <p:nvPr/>
        </p:nvCxnSpPr>
        <p:spPr>
          <a:xfrm flipV="1">
            <a:off x="533400" y="1693566"/>
            <a:ext cx="879568" cy="33528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533400" y="2988966"/>
            <a:ext cx="3295524" cy="20574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474292" y="503782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023076" y="6061890"/>
            <a:ext cx="76200" cy="762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flipH="1" flipV="1">
            <a:off x="1090810" y="1746705"/>
            <a:ext cx="1944729" cy="431518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056547" y="2489750"/>
            <a:ext cx="145557" cy="360632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20801246">
            <a:off x="328810" y="1763797"/>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rot="20801246">
            <a:off x="1028313" y="2009024"/>
            <a:ext cx="381000" cy="228600"/>
            <a:chOff x="2133600" y="685800"/>
            <a:chExt cx="381000" cy="228600"/>
          </a:xfrm>
        </p:grpSpPr>
        <p:sp>
          <p:nvSpPr>
            <p:cNvPr id="59" name="Round Same Side Corner Rectangle 58"/>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rot="2441878">
            <a:off x="2621640" y="2744092"/>
            <a:ext cx="1524000" cy="762000"/>
            <a:chOff x="2649908" y="381000"/>
            <a:chExt cx="1524000" cy="762000"/>
          </a:xfrm>
        </p:grpSpPr>
        <p:cxnSp>
          <p:nvCxnSpPr>
            <p:cNvPr id="62" name="Straight Connector 61"/>
            <p:cNvCxnSpPr/>
            <p:nvPr/>
          </p:nvCxnSpPr>
          <p:spPr>
            <a:xfrm>
              <a:off x="2649908" y="381000"/>
              <a:ext cx="152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oup 62"/>
            <p:cNvGrpSpPr/>
            <p:nvPr/>
          </p:nvGrpSpPr>
          <p:grpSpPr>
            <a:xfrm>
              <a:off x="3200400" y="914400"/>
              <a:ext cx="381000" cy="228600"/>
              <a:chOff x="2133600" y="685800"/>
              <a:chExt cx="381000" cy="228600"/>
            </a:xfrm>
          </p:grpSpPr>
          <p:sp>
            <p:nvSpPr>
              <p:cNvPr id="64" name="Round Same Side Corner Rectangle 63"/>
              <p:cNvSpPr/>
              <p:nvPr/>
            </p:nvSpPr>
            <p:spPr>
              <a:xfrm rot="10800000">
                <a:off x="2133600" y="685800"/>
                <a:ext cx="381000" cy="152400"/>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324100" y="838201"/>
                <a:ext cx="114300" cy="761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6" name="TextBox 65"/>
          <p:cNvSpPr txBox="1"/>
          <p:nvPr/>
        </p:nvSpPr>
        <p:spPr>
          <a:xfrm>
            <a:off x="1090810" y="1360995"/>
            <a:ext cx="304892" cy="369332"/>
          </a:xfrm>
          <a:prstGeom prst="rect">
            <a:avLst/>
          </a:prstGeom>
          <a:noFill/>
        </p:spPr>
        <p:txBody>
          <a:bodyPr wrap="none" rtlCol="0">
            <a:spAutoFit/>
          </a:bodyPr>
          <a:lstStyle/>
          <a:p>
            <a:r>
              <a:rPr lang="en-US" i="1" dirty="0">
                <a:latin typeface="Cambria" panose="02040503050406030204" pitchFamily="18" charset="0"/>
              </a:rPr>
              <a:t>d</a:t>
            </a:r>
          </a:p>
        </p:txBody>
      </p:sp>
      <p:sp>
        <p:nvSpPr>
          <p:cNvPr id="67" name="TextBox 66"/>
          <p:cNvSpPr txBox="1"/>
          <p:nvPr/>
        </p:nvSpPr>
        <p:spPr>
          <a:xfrm>
            <a:off x="3429000" y="2386115"/>
            <a:ext cx="359394" cy="369332"/>
          </a:xfrm>
          <a:prstGeom prst="rect">
            <a:avLst/>
          </a:prstGeom>
          <a:noFill/>
        </p:spPr>
        <p:txBody>
          <a:bodyPr wrap="none" rtlCol="0">
            <a:spAutoFit/>
          </a:bodyPr>
          <a:lstStyle/>
          <a:p>
            <a:r>
              <a:rPr lang="en-US" i="1" dirty="0">
                <a:latin typeface="Cambria" panose="02040503050406030204" pitchFamily="18" charset="0"/>
              </a:rPr>
              <a:t>d'</a:t>
            </a:r>
          </a:p>
        </p:txBody>
      </p:sp>
      <p:cxnSp>
        <p:nvCxnSpPr>
          <p:cNvPr id="68" name="Straight Arrow Connector 67"/>
          <p:cNvCxnSpPr/>
          <p:nvPr/>
        </p:nvCxnSpPr>
        <p:spPr>
          <a:xfrm flipH="1">
            <a:off x="2699709" y="2413832"/>
            <a:ext cx="419564" cy="508606"/>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609596" y="2420299"/>
            <a:ext cx="320857" cy="369332"/>
          </a:xfrm>
          <a:prstGeom prst="rect">
            <a:avLst/>
          </a:prstGeom>
          <a:noFill/>
        </p:spPr>
        <p:txBody>
          <a:bodyPr wrap="none" rtlCol="0">
            <a:spAutoFit/>
          </a:bodyPr>
          <a:lstStyle/>
          <a:p>
            <a:r>
              <a:rPr lang="en-US" i="1" dirty="0">
                <a:latin typeface="Cambria" panose="02040503050406030204" pitchFamily="18" charset="0"/>
              </a:rPr>
              <a:t>f’</a:t>
            </a:r>
          </a:p>
        </p:txBody>
      </p:sp>
      <p:cxnSp>
        <p:nvCxnSpPr>
          <p:cNvPr id="70" name="Straight Arrow Connector 69"/>
          <p:cNvCxnSpPr/>
          <p:nvPr/>
        </p:nvCxnSpPr>
        <p:spPr>
          <a:xfrm>
            <a:off x="684074" y="1871133"/>
            <a:ext cx="77926" cy="393933"/>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433808" y="1933834"/>
            <a:ext cx="251992" cy="369332"/>
          </a:xfrm>
          <a:prstGeom prst="rect">
            <a:avLst/>
          </a:prstGeom>
          <a:noFill/>
        </p:spPr>
        <p:txBody>
          <a:bodyPr wrap="none" rtlCol="0">
            <a:spAutoFit/>
          </a:bodyPr>
          <a:lstStyle/>
          <a:p>
            <a:r>
              <a:rPr lang="en-US" i="1" dirty="0">
                <a:latin typeface="Cambria" panose="02040503050406030204" pitchFamily="18" charset="0"/>
              </a:rPr>
              <a:t>f</a:t>
            </a:r>
          </a:p>
        </p:txBody>
      </p:sp>
      <p:sp>
        <p:nvSpPr>
          <p:cNvPr id="72" name="TextBox 71"/>
          <p:cNvSpPr txBox="1"/>
          <p:nvPr/>
        </p:nvSpPr>
        <p:spPr>
          <a:xfrm>
            <a:off x="1368387" y="1845966"/>
            <a:ext cx="858505" cy="369332"/>
          </a:xfrm>
          <a:prstGeom prst="rect">
            <a:avLst/>
          </a:prstGeom>
          <a:noFill/>
        </p:spPr>
        <p:txBody>
          <a:bodyPr wrap="none" rtlCol="0">
            <a:spAutoFit/>
          </a:bodyPr>
          <a:lstStyle/>
          <a:p>
            <a:r>
              <a:rPr lang="en-US" i="1" dirty="0">
                <a:latin typeface="Cambria" panose="02040503050406030204" pitchFamily="18" charset="0"/>
              </a:rPr>
              <a:t>(x, y, z)</a:t>
            </a:r>
          </a:p>
        </p:txBody>
      </p:sp>
      <p:sp>
        <p:nvSpPr>
          <p:cNvPr id="73" name="TextBox 72"/>
          <p:cNvSpPr txBox="1"/>
          <p:nvPr/>
        </p:nvSpPr>
        <p:spPr>
          <a:xfrm>
            <a:off x="2098034" y="3094458"/>
            <a:ext cx="971804" cy="369332"/>
          </a:xfrm>
          <a:prstGeom prst="rect">
            <a:avLst/>
          </a:prstGeom>
          <a:noFill/>
        </p:spPr>
        <p:txBody>
          <a:bodyPr wrap="none" rtlCol="0">
            <a:spAutoFit/>
          </a:bodyPr>
          <a:lstStyle/>
          <a:p>
            <a:r>
              <a:rPr lang="en-US" i="1" dirty="0">
                <a:latin typeface="Cambria" panose="02040503050406030204" pitchFamily="18" charset="0"/>
              </a:rPr>
              <a:t>(x’, y’, z’)</a:t>
            </a:r>
          </a:p>
        </p:txBody>
      </p:sp>
      <p:cxnSp>
        <p:nvCxnSpPr>
          <p:cNvPr id="74" name="Straight Connector 73"/>
          <p:cNvCxnSpPr/>
          <p:nvPr/>
        </p:nvCxnSpPr>
        <p:spPr>
          <a:xfrm>
            <a:off x="1283200" y="2189971"/>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1284022" y="2176404"/>
            <a:ext cx="120400" cy="4578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161449" y="3413806"/>
            <a:ext cx="0" cy="386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2933891" y="3400239"/>
            <a:ext cx="245472" cy="3119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183524" y="2489750"/>
            <a:ext cx="247184" cy="369332"/>
          </a:xfrm>
          <a:prstGeom prst="rect">
            <a:avLst/>
          </a:prstGeom>
          <a:noFill/>
        </p:spPr>
        <p:txBody>
          <a:bodyPr wrap="none" rtlCol="0">
            <a:spAutoFit/>
          </a:bodyPr>
          <a:lstStyle/>
          <a:p>
            <a:r>
              <a:rPr lang="en-US" i="1" dirty="0" err="1">
                <a:latin typeface="Cambria" panose="02040503050406030204" pitchFamily="18" charset="0"/>
              </a:rPr>
              <a:t>i</a:t>
            </a:r>
            <a:endParaRPr lang="en-US" i="1" dirty="0">
              <a:latin typeface="Cambria" panose="02040503050406030204" pitchFamily="18" charset="0"/>
            </a:endParaRPr>
          </a:p>
        </p:txBody>
      </p:sp>
      <p:sp>
        <p:nvSpPr>
          <p:cNvPr id="79" name="TextBox 78"/>
          <p:cNvSpPr txBox="1"/>
          <p:nvPr/>
        </p:nvSpPr>
        <p:spPr>
          <a:xfrm>
            <a:off x="2921238" y="3601688"/>
            <a:ext cx="296876" cy="369332"/>
          </a:xfrm>
          <a:prstGeom prst="rect">
            <a:avLst/>
          </a:prstGeom>
          <a:noFill/>
        </p:spPr>
        <p:txBody>
          <a:bodyPr wrap="none" rtlCol="0">
            <a:spAutoFit/>
          </a:bodyPr>
          <a:lstStyle/>
          <a:p>
            <a:r>
              <a:rPr lang="en-US" i="1" dirty="0" err="1">
                <a:latin typeface="Cambria" panose="02040503050406030204" pitchFamily="18" charset="0"/>
              </a:rPr>
              <a:t>i</a:t>
            </a:r>
            <a:r>
              <a:rPr lang="en-US" i="1" dirty="0">
                <a:latin typeface="Cambria" panose="02040503050406030204" pitchFamily="18" charset="0"/>
              </a:rPr>
              <a:t>’</a:t>
            </a:r>
          </a:p>
        </p:txBody>
      </p:sp>
      <p:cxnSp>
        <p:nvCxnSpPr>
          <p:cNvPr id="80" name="Straight Connector 79"/>
          <p:cNvCxnSpPr/>
          <p:nvPr/>
        </p:nvCxnSpPr>
        <p:spPr>
          <a:xfrm>
            <a:off x="520938" y="5080550"/>
            <a:ext cx="3324814"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069722" y="6104620"/>
            <a:ext cx="784576"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3854298" y="5080550"/>
            <a:ext cx="0" cy="102407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3828924" y="5407919"/>
            <a:ext cx="306494" cy="369332"/>
          </a:xfrm>
          <a:prstGeom prst="rect">
            <a:avLst/>
          </a:prstGeom>
          <a:noFill/>
        </p:spPr>
        <p:txBody>
          <a:bodyPr wrap="none" rtlCol="0">
            <a:spAutoFit/>
          </a:bodyPr>
          <a:lstStyle/>
          <a:p>
            <a:r>
              <a:rPr lang="en-US" i="1" dirty="0">
                <a:latin typeface="Cambria" panose="02040503050406030204" pitchFamily="18" charset="0"/>
              </a:rPr>
              <a:t>h</a:t>
            </a:r>
            <a:endParaRPr lang="el-GR" i="1" dirty="0">
              <a:latin typeface="Cambria" panose="02040503050406030204" pitchFamily="18" charset="0"/>
            </a:endParaRPr>
          </a:p>
        </p:txBody>
      </p:sp>
      <p:sp>
        <p:nvSpPr>
          <p:cNvPr id="84" name="TextBox 83"/>
          <p:cNvSpPr txBox="1"/>
          <p:nvPr/>
        </p:nvSpPr>
        <p:spPr>
          <a:xfrm>
            <a:off x="1600200" y="5808366"/>
            <a:ext cx="304892" cy="369332"/>
          </a:xfrm>
          <a:prstGeom prst="rect">
            <a:avLst/>
          </a:prstGeom>
          <a:noFill/>
        </p:spPr>
        <p:txBody>
          <a:bodyPr wrap="none" rtlCol="0">
            <a:spAutoFit/>
          </a:bodyPr>
          <a:lstStyle/>
          <a:p>
            <a:r>
              <a:rPr lang="en-US" i="1" dirty="0">
                <a:latin typeface="Cambria" panose="02040503050406030204" pitchFamily="18" charset="0"/>
              </a:rPr>
              <a:t>b</a:t>
            </a:r>
            <a:endParaRPr lang="el-GR" i="1" dirty="0">
              <a:latin typeface="Cambria" panose="02040503050406030204" pitchFamily="18" charset="0"/>
            </a:endParaRPr>
          </a:p>
        </p:txBody>
      </p:sp>
      <p:cxnSp>
        <p:nvCxnSpPr>
          <p:cNvPr id="85" name="Straight Connector 84"/>
          <p:cNvCxnSpPr/>
          <p:nvPr/>
        </p:nvCxnSpPr>
        <p:spPr>
          <a:xfrm>
            <a:off x="519510" y="5080550"/>
            <a:ext cx="0" cy="105754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512392" y="6121712"/>
            <a:ext cx="255605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7" name="Oval 86"/>
          <p:cNvSpPr/>
          <p:nvPr/>
        </p:nvSpPr>
        <p:spPr>
          <a:xfrm>
            <a:off x="228600" y="5274966"/>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008016" y="5427366"/>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236616" y="6246119"/>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2684416" y="6474719"/>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3446416" y="5995747"/>
            <a:ext cx="211184" cy="9564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3175554" y="6256736"/>
            <a:ext cx="2839239" cy="830997"/>
          </a:xfrm>
          <a:prstGeom prst="rect">
            <a:avLst/>
          </a:prstGeom>
          <a:noFill/>
        </p:spPr>
        <p:txBody>
          <a:bodyPr wrap="none" rtlCol="0">
            <a:spAutoFit/>
          </a:bodyPr>
          <a:lstStyle/>
          <a:p>
            <a:r>
              <a:rPr lang="en-US" dirty="0" err="1">
                <a:cs typeface="Arial" panose="020B0604020202020204" pitchFamily="34" charset="0"/>
              </a:rPr>
              <a:t>GCPs</a:t>
            </a:r>
            <a:r>
              <a:rPr lang="en-US" dirty="0">
                <a:cs typeface="Arial" panose="020B0604020202020204" pitchFamily="34" charset="0"/>
              </a:rPr>
              <a:t> surveyed</a:t>
            </a:r>
          </a:p>
          <a:p>
            <a:r>
              <a:rPr lang="en-US" dirty="0">
                <a:cs typeface="Arial" panose="020B0604020202020204" pitchFamily="34" charset="0"/>
              </a:rPr>
              <a:t>with roving receiver</a:t>
            </a:r>
          </a:p>
        </p:txBody>
      </p:sp>
      <p:sp>
        <p:nvSpPr>
          <p:cNvPr id="93" name="TextBox 92"/>
          <p:cNvSpPr txBox="1"/>
          <p:nvPr/>
        </p:nvSpPr>
        <p:spPr>
          <a:xfrm>
            <a:off x="6136870" y="5894298"/>
            <a:ext cx="2579552" cy="461665"/>
          </a:xfrm>
          <a:prstGeom prst="rect">
            <a:avLst/>
          </a:prstGeom>
          <a:noFill/>
        </p:spPr>
        <p:txBody>
          <a:bodyPr wrap="none" rtlCol="0">
            <a:spAutoFit/>
          </a:bodyPr>
          <a:lstStyle/>
          <a:p>
            <a:r>
              <a:rPr lang="en-US" dirty="0">
                <a:cs typeface="Arial" panose="020B0604020202020204" pitchFamily="34" charset="0"/>
              </a:rPr>
              <a:t>GPS base station</a:t>
            </a:r>
          </a:p>
        </p:txBody>
      </p:sp>
      <p:pic>
        <p:nvPicPr>
          <p:cNvPr id="94" name="Picture 93"/>
          <p:cNvPicPr>
            <a:picLocks noChangeAspect="1"/>
          </p:cNvPicPr>
          <p:nvPr/>
        </p:nvPicPr>
        <p:blipFill rotWithShape="1">
          <a:blip r:embed="rId4" cstate="print">
            <a:extLst>
              <a:ext uri="{28A0092B-C50C-407E-A947-70E740481C1C}">
                <a14:useLocalDpi xmlns:a14="http://schemas.microsoft.com/office/drawing/2010/main" val="0"/>
              </a:ext>
            </a:extLst>
          </a:blip>
          <a:srcRect l="74659" t="25148" r="8056" b="31108"/>
          <a:stretch/>
        </p:blipFill>
        <p:spPr>
          <a:xfrm>
            <a:off x="7889378" y="5473523"/>
            <a:ext cx="708966" cy="1287313"/>
          </a:xfrm>
          <a:prstGeom prst="rect">
            <a:avLst/>
          </a:prstGeom>
        </p:spPr>
      </p:pic>
      <p:sp>
        <p:nvSpPr>
          <p:cNvPr id="95" name="TextBox 94"/>
          <p:cNvSpPr txBox="1"/>
          <p:nvPr/>
        </p:nvSpPr>
        <p:spPr>
          <a:xfrm>
            <a:off x="4008888" y="1628795"/>
            <a:ext cx="5058912" cy="1569660"/>
          </a:xfrm>
          <a:prstGeom prst="rect">
            <a:avLst/>
          </a:prstGeom>
          <a:noFill/>
        </p:spPr>
        <p:txBody>
          <a:bodyPr wrap="square" rtlCol="0">
            <a:spAutoFit/>
          </a:bodyPr>
          <a:lstStyle/>
          <a:p>
            <a:pPr>
              <a:lnSpc>
                <a:spcPct val="120000"/>
              </a:lnSpc>
            </a:pPr>
            <a:r>
              <a:rPr lang="en-US" sz="1600" b="1" dirty="0">
                <a:cs typeface="Arial" panose="020B0604020202020204" pitchFamily="34" charset="0"/>
              </a:rPr>
              <a:t>Optional Step 5</a:t>
            </a:r>
          </a:p>
          <a:p>
            <a:pPr>
              <a:lnSpc>
                <a:spcPct val="120000"/>
              </a:lnSpc>
            </a:pPr>
            <a:r>
              <a:rPr lang="en-US" sz="1600" b="1" dirty="0">
                <a:cs typeface="Arial" panose="020B0604020202020204" pitchFamily="34" charset="0"/>
              </a:rPr>
              <a:t>Generate derivative products:  </a:t>
            </a:r>
          </a:p>
          <a:p>
            <a:pPr marL="285750" indent="-285750">
              <a:lnSpc>
                <a:spcPct val="120000"/>
              </a:lnSpc>
              <a:buFont typeface="Arial" panose="020B0604020202020204" pitchFamily="34" charset="0"/>
              <a:buChar char="•"/>
            </a:pPr>
            <a:r>
              <a:rPr lang="en-US" sz="1600" dirty="0">
                <a:cs typeface="Arial" panose="020B0604020202020204" pitchFamily="34" charset="0"/>
              </a:rPr>
              <a:t>Digital Surface Model </a:t>
            </a:r>
          </a:p>
          <a:p>
            <a:pPr marL="285750" indent="-285750">
              <a:lnSpc>
                <a:spcPct val="120000"/>
              </a:lnSpc>
              <a:buFont typeface="Arial" panose="020B0604020202020204" pitchFamily="34" charset="0"/>
              <a:buChar char="•"/>
            </a:pPr>
            <a:r>
              <a:rPr lang="en-US" sz="1600" dirty="0" err="1">
                <a:cs typeface="Arial" panose="020B0604020202020204" pitchFamily="34" charset="0"/>
              </a:rPr>
              <a:t>Orthomosaic</a:t>
            </a:r>
            <a:r>
              <a:rPr lang="en-US" sz="1600" dirty="0">
                <a:cs typeface="Arial" panose="020B0604020202020204" pitchFamily="34" charset="0"/>
              </a:rPr>
              <a:t> for texture mapping</a:t>
            </a:r>
          </a:p>
          <a:p>
            <a:pPr marL="457200">
              <a:lnSpc>
                <a:spcPct val="120000"/>
              </a:lnSpc>
            </a:pPr>
            <a:endParaRPr lang="en-US" sz="1600" dirty="0">
              <a:latin typeface="Cambria" panose="02040503050406030204" pitchFamily="18" charset="0"/>
            </a:endParaRPr>
          </a:p>
        </p:txBody>
      </p:sp>
      <p:sp>
        <p:nvSpPr>
          <p:cNvPr id="96" name="TextBox 95"/>
          <p:cNvSpPr txBox="1"/>
          <p:nvPr/>
        </p:nvSpPr>
        <p:spPr>
          <a:xfrm>
            <a:off x="0" y="6595487"/>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133266505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we compare </a:t>
            </a:r>
            <a:r>
              <a:rPr lang="en-US" dirty="0" err="1"/>
              <a:t>sfm</a:t>
            </a:r>
            <a:r>
              <a:rPr lang="en-US" dirty="0"/>
              <a:t> to?</a:t>
            </a:r>
          </a:p>
        </p:txBody>
      </p:sp>
      <p:pic>
        <p:nvPicPr>
          <p:cNvPr id="7" name="Picture 6" descr="The figure shows three different methods for creating a 3D point cloud of the topography of a surface: airborne lidar, terrestrial lidar, and structure from motion. Airborne lidar shows a plane with a laser coming out creating a zigzag pattern on the surface of recorded points. Terrestrial lidar is similar, but the laser pulse comes from a tripod mounted scanner and the zigzig pattern is more concentrated, because more points are used to describe the same amount of area. Structure from Motion shows a person holding a balloon; line of sight lines show how multiple photographs from the camera mounted at the base of the balloon capture the same feature so its topography can be determined from their relative locations. " title="SfM and similar methodologi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303" y="1535928"/>
            <a:ext cx="7655395" cy="5322072"/>
          </a:xfrm>
          <a:prstGeom prst="rect">
            <a:avLst/>
          </a:prstGeom>
        </p:spPr>
      </p:pic>
      <p:sp>
        <p:nvSpPr>
          <p:cNvPr id="4" name="TextBox 3"/>
          <p:cNvSpPr txBox="1"/>
          <p:nvPr/>
        </p:nvSpPr>
        <p:spPr>
          <a:xfrm>
            <a:off x="7518295" y="6577903"/>
            <a:ext cx="1667444" cy="276999"/>
          </a:xfrm>
          <a:prstGeom prst="rect">
            <a:avLst/>
          </a:prstGeom>
          <a:noFill/>
        </p:spPr>
        <p:txBody>
          <a:bodyPr wrap="none" rtlCol="0">
            <a:spAutoFit/>
          </a:bodyPr>
          <a:lstStyle/>
          <a:p>
            <a:r>
              <a:rPr lang="en-US" sz="1200" dirty="0"/>
              <a:t>Figure Johnson 2014</a:t>
            </a:r>
          </a:p>
        </p:txBody>
      </p:sp>
    </p:spTree>
    <p:extLst>
      <p:ext uri="{BB962C8B-B14F-4D97-AF65-F5344CB8AC3E}">
        <p14:creationId xmlns:p14="http://schemas.microsoft.com/office/powerpoint/2010/main" val="202453305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 density map</a:t>
            </a:r>
          </a:p>
        </p:txBody>
      </p:sp>
      <p:sp>
        <p:nvSpPr>
          <p:cNvPr id="3" name="Text Placeholder 2"/>
          <p:cNvSpPr>
            <a:spLocks noGrp="1"/>
          </p:cNvSpPr>
          <p:nvPr>
            <p:ph type="body" idx="1"/>
          </p:nvPr>
        </p:nvSpPr>
        <p:spPr/>
        <p:txBody>
          <a:bodyPr/>
          <a:lstStyle/>
          <a:p>
            <a:endParaRPr lang="en-US"/>
          </a:p>
        </p:txBody>
      </p:sp>
      <p:pic>
        <p:nvPicPr>
          <p:cNvPr id="4" name="Picture 3" title="photo density"/>
          <p:cNvPicPr>
            <a:picLocks noChangeAspect="1"/>
          </p:cNvPicPr>
          <p:nvPr/>
        </p:nvPicPr>
        <p:blipFill rotWithShape="1">
          <a:blip r:embed="rId3">
            <a:extLst>
              <a:ext uri="{28A0092B-C50C-407E-A947-70E740481C1C}">
                <a14:useLocalDpi xmlns:a14="http://schemas.microsoft.com/office/drawing/2010/main" val="0"/>
              </a:ext>
            </a:extLst>
          </a:blip>
          <a:srcRect l="1606" r="13865"/>
          <a:stretch/>
        </p:blipFill>
        <p:spPr>
          <a:xfrm>
            <a:off x="1204512" y="1285415"/>
            <a:ext cx="6734976" cy="5719442"/>
          </a:xfrm>
          <a:prstGeom prst="rect">
            <a:avLst/>
          </a:prstGeom>
        </p:spPr>
      </p:pic>
      <p:sp>
        <p:nvSpPr>
          <p:cNvPr id="5" name="TextBox 4"/>
          <p:cNvSpPr txBox="1"/>
          <p:nvPr/>
        </p:nvSpPr>
        <p:spPr>
          <a:xfrm>
            <a:off x="0" y="6595487"/>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88187" t="47597" r="5781" b="15108"/>
          <a:stretch/>
        </p:blipFill>
        <p:spPr bwMode="auto">
          <a:xfrm>
            <a:off x="8152597" y="4021620"/>
            <a:ext cx="519289" cy="25738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90310777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01090"/>
            <a:ext cx="9144000" cy="4793673"/>
          </a:xfrm>
          <a:prstGeom prst="rect">
            <a:avLst/>
          </a:prstGeom>
        </p:spPr>
      </p:pic>
      <p:sp>
        <p:nvSpPr>
          <p:cNvPr id="5" name="TextBox 4"/>
          <p:cNvSpPr txBox="1"/>
          <p:nvPr/>
        </p:nvSpPr>
        <p:spPr>
          <a:xfrm>
            <a:off x="7518295" y="6577903"/>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320026992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6070D-E7F7-B54C-B923-0BE3E94011D0}"/>
              </a:ext>
            </a:extLst>
          </p:cNvPr>
          <p:cNvSpPr>
            <a:spLocks noGrp="1"/>
          </p:cNvSpPr>
          <p:nvPr>
            <p:ph type="title"/>
          </p:nvPr>
        </p:nvSpPr>
        <p:spPr/>
        <p:txBody>
          <a:bodyPr/>
          <a:lstStyle/>
          <a:p>
            <a:r>
              <a:rPr lang="en-US" dirty="0"/>
              <a:t>Platforms - handheld</a:t>
            </a:r>
          </a:p>
        </p:txBody>
      </p:sp>
      <p:sp>
        <p:nvSpPr>
          <p:cNvPr id="3" name="Text Placeholder 2">
            <a:extLst>
              <a:ext uri="{FF2B5EF4-FFF2-40B4-BE49-F238E27FC236}">
                <a16:creationId xmlns:a16="http://schemas.microsoft.com/office/drawing/2014/main" id="{5A34BCFC-616C-1949-91E2-0BAD72EF1AEF}"/>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7DF922AC-A0D6-3C4A-B573-1E635A105A6B}"/>
              </a:ext>
            </a:extLst>
          </p:cNvPr>
          <p:cNvPicPr>
            <a:picLocks noChangeAspect="1"/>
          </p:cNvPicPr>
          <p:nvPr/>
        </p:nvPicPr>
        <p:blipFill rotWithShape="1">
          <a:blip r:embed="rId3">
            <a:extLst>
              <a:ext uri="{28A0092B-C50C-407E-A947-70E740481C1C}">
                <a14:useLocalDpi xmlns:a14="http://schemas.microsoft.com/office/drawing/2010/main" val="0"/>
              </a:ext>
            </a:extLst>
          </a:blip>
          <a:srcRect l="45500" t="22064" b="12812"/>
          <a:stretch/>
        </p:blipFill>
        <p:spPr>
          <a:xfrm>
            <a:off x="1418712" y="1576388"/>
            <a:ext cx="6445127" cy="5134422"/>
          </a:xfrm>
          <a:prstGeom prst="rect">
            <a:avLst/>
          </a:prstGeom>
        </p:spPr>
      </p:pic>
    </p:spTree>
    <p:extLst>
      <p:ext uri="{BB962C8B-B14F-4D97-AF65-F5344CB8AC3E}">
        <p14:creationId xmlns:p14="http://schemas.microsoft.com/office/powerpoint/2010/main" val="273194315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 – pole </a:t>
            </a:r>
          </a:p>
        </p:txBody>
      </p:sp>
      <p:sp>
        <p:nvSpPr>
          <p:cNvPr id="3" name="Text Placeholder 2"/>
          <p:cNvSpPr>
            <a:spLocks noGrp="1"/>
          </p:cNvSpPr>
          <p:nvPr>
            <p:ph type="body" idx="1"/>
          </p:nvPr>
        </p:nvSpPr>
        <p:spPr/>
        <p:txBody>
          <a:bodyPr/>
          <a:lstStyle/>
          <a:p>
            <a:endParaRPr lang="en-US"/>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183831" y="1531061"/>
            <a:ext cx="6776338" cy="5082254"/>
          </a:xfrm>
          <a:prstGeom prst="rect">
            <a:avLst/>
          </a:prstGeom>
          <a:ln>
            <a:noFill/>
          </a:ln>
          <a:effectLst/>
        </p:spPr>
      </p:pic>
      <p:sp>
        <p:nvSpPr>
          <p:cNvPr id="5" name="TextBox 4"/>
          <p:cNvSpPr txBox="1"/>
          <p:nvPr/>
        </p:nvSpPr>
        <p:spPr>
          <a:xfrm>
            <a:off x="7518295" y="6577903"/>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257005364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 – kite </a:t>
            </a:r>
          </a:p>
        </p:txBody>
      </p:sp>
      <p:sp>
        <p:nvSpPr>
          <p:cNvPr id="3" name="Text Placeholder 2"/>
          <p:cNvSpPr>
            <a:spLocks noGrp="1"/>
          </p:cNvSpPr>
          <p:nvPr>
            <p:ph type="body" idx="1"/>
          </p:nvPr>
        </p:nvSpPr>
        <p:spPr/>
        <p:txBody>
          <a:bodyPr/>
          <a:lstStyle/>
          <a:p>
            <a:endParaRPr lang="en-US"/>
          </a:p>
        </p:txBody>
      </p:sp>
      <p:grpSp>
        <p:nvGrpSpPr>
          <p:cNvPr id="4" name="Group 3"/>
          <p:cNvGrpSpPr/>
          <p:nvPr/>
        </p:nvGrpSpPr>
        <p:grpSpPr>
          <a:xfrm>
            <a:off x="1425893" y="1470660"/>
            <a:ext cx="6292215" cy="5257800"/>
            <a:chOff x="0" y="0"/>
            <a:chExt cx="6292215" cy="5257800"/>
          </a:xfrm>
        </p:grpSpPr>
        <p:pic>
          <p:nvPicPr>
            <p:cNvPr id="5" name="Picture 4" descr="The kite above villa D1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7015" y="0"/>
              <a:ext cx="3505200" cy="5257800"/>
            </a:xfrm>
            <a:prstGeom prst="rect">
              <a:avLst/>
            </a:prstGeom>
            <a:noFill/>
            <a:ln>
              <a:noFill/>
            </a:ln>
          </p:spPr>
        </p:pic>
        <p:pic>
          <p:nvPicPr>
            <p:cNvPr id="6" name="Picture 5" descr="Susie preparing the camera rig before fligh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2719705" cy="3095625"/>
            </a:xfrm>
            <a:prstGeom prst="rect">
              <a:avLst/>
            </a:prstGeom>
            <a:noFill/>
            <a:ln>
              <a:noFill/>
            </a:ln>
          </p:spPr>
        </p:pic>
      </p:grpSp>
      <p:sp>
        <p:nvSpPr>
          <p:cNvPr id="7" name="TextBox 6"/>
          <p:cNvSpPr txBox="1"/>
          <p:nvPr/>
        </p:nvSpPr>
        <p:spPr>
          <a:xfrm>
            <a:off x="0" y="6595487"/>
            <a:ext cx="1590500" cy="276999"/>
          </a:xfrm>
          <a:prstGeom prst="rect">
            <a:avLst/>
          </a:prstGeom>
          <a:noFill/>
        </p:spPr>
        <p:txBody>
          <a:bodyPr wrap="none" rtlCol="0">
            <a:spAutoFit/>
          </a:bodyPr>
          <a:lstStyle/>
          <a:p>
            <a:r>
              <a:rPr lang="en-US" sz="1200" dirty="0"/>
              <a:t>Figure Neal Spencer</a:t>
            </a:r>
          </a:p>
        </p:txBody>
      </p:sp>
    </p:spTree>
    <p:extLst>
      <p:ext uri="{BB962C8B-B14F-4D97-AF65-F5344CB8AC3E}">
        <p14:creationId xmlns:p14="http://schemas.microsoft.com/office/powerpoint/2010/main" val="373383188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 - balloon</a:t>
            </a:r>
          </a:p>
        </p:txBody>
      </p:sp>
      <p:sp>
        <p:nvSpPr>
          <p:cNvPr id="3" name="Text Placeholder 2"/>
          <p:cNvSpPr>
            <a:spLocks noGrp="1"/>
          </p:cNvSpPr>
          <p:nvPr>
            <p:ph type="body" idx="1"/>
          </p:nvPr>
        </p:nvSpPr>
        <p:spPr/>
        <p:txBody>
          <a:bodyPr/>
          <a:lstStyle/>
          <a:p>
            <a:endParaRPr lang="en-US"/>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32688" y="1818708"/>
            <a:ext cx="8652308" cy="4034971"/>
          </a:xfrm>
          <a:prstGeom prst="rect">
            <a:avLst/>
          </a:prstGeom>
        </p:spPr>
      </p:pic>
      <p:sp>
        <p:nvSpPr>
          <p:cNvPr id="5" name="TextBox 4"/>
          <p:cNvSpPr txBox="1"/>
          <p:nvPr/>
        </p:nvSpPr>
        <p:spPr>
          <a:xfrm>
            <a:off x="7518295" y="6577903"/>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427423854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 – </a:t>
            </a:r>
            <a:r>
              <a:rPr lang="en-US" dirty="0" err="1"/>
              <a:t>uaV</a:t>
            </a:r>
            <a:r>
              <a:rPr lang="en-US" dirty="0"/>
              <a:t> (</a:t>
            </a:r>
            <a:r>
              <a:rPr lang="en-US" dirty="0" err="1"/>
              <a:t>uncrewed</a:t>
            </a:r>
            <a:r>
              <a:rPr lang="en-US" dirty="0"/>
              <a:t> Aerial vehicle)</a:t>
            </a:r>
          </a:p>
        </p:txBody>
      </p:sp>
      <p:sp>
        <p:nvSpPr>
          <p:cNvPr id="3" name="Text Placeholder 2"/>
          <p:cNvSpPr>
            <a:spLocks noGrp="1"/>
          </p:cNvSpPr>
          <p:nvPr>
            <p:ph type="body" idx="1"/>
          </p:nvPr>
        </p:nvSpPr>
        <p:spPr/>
        <p:txBody>
          <a:bodyPr/>
          <a:lstStyle/>
          <a:p>
            <a:endParaRPr lang="en-US"/>
          </a:p>
        </p:txBody>
      </p:sp>
      <p:pic>
        <p:nvPicPr>
          <p:cNvPr id="4" name="Picture 3"/>
          <p:cNvPicPr/>
          <p:nvPr/>
        </p:nvPicPr>
        <p:blipFill rotWithShape="1">
          <a:blip r:embed="rId3">
            <a:extLst>
              <a:ext uri="{28A0092B-C50C-407E-A947-70E740481C1C}">
                <a14:useLocalDpi xmlns:a14="http://schemas.microsoft.com/office/drawing/2010/main" val="0"/>
              </a:ext>
            </a:extLst>
          </a:blip>
          <a:srcRect b="21581"/>
          <a:stretch/>
        </p:blipFill>
        <p:spPr bwMode="auto">
          <a:xfrm>
            <a:off x="534910" y="1628367"/>
            <a:ext cx="7965442" cy="4684803"/>
          </a:xfrm>
          <a:prstGeom prst="rect">
            <a:avLst/>
          </a:prstGeom>
          <a:ln>
            <a:noFill/>
          </a:ln>
          <a:extLst>
            <a:ext uri="{53640926-AAD7-44d8-BBD7-CCE9431645EC}">
              <a14:shadowObscured xmlns:a14="http://schemas.microsoft.com/office/drawing/2010/main" xmlns=""/>
            </a:ext>
          </a:extLst>
        </p:spPr>
      </p:pic>
      <p:sp>
        <p:nvSpPr>
          <p:cNvPr id="5" name="TextBox 4"/>
          <p:cNvSpPr txBox="1"/>
          <p:nvPr/>
        </p:nvSpPr>
        <p:spPr>
          <a:xfrm>
            <a:off x="0" y="6595487"/>
            <a:ext cx="1463862" cy="276999"/>
          </a:xfrm>
          <a:prstGeom prst="rect">
            <a:avLst/>
          </a:prstGeom>
          <a:noFill/>
        </p:spPr>
        <p:txBody>
          <a:bodyPr wrap="none" rtlCol="0">
            <a:spAutoFit/>
          </a:bodyPr>
          <a:lstStyle/>
          <a:p>
            <a:r>
              <a:rPr lang="en-US" sz="1200" dirty="0"/>
              <a:t>Figure Mike Bunds</a:t>
            </a:r>
          </a:p>
        </p:txBody>
      </p:sp>
    </p:spTree>
    <p:extLst>
      <p:ext uri="{BB962C8B-B14F-4D97-AF65-F5344CB8AC3E}">
        <p14:creationId xmlns:p14="http://schemas.microsoft.com/office/powerpoint/2010/main" val="350233812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UAV flight – </a:t>
            </a:r>
            <a:r>
              <a:rPr lang="en-US" dirty="0" err="1"/>
              <a:t>Pofadder</a:t>
            </a:r>
            <a:r>
              <a:rPr lang="en-US" dirty="0"/>
              <a:t> Shear Zone</a:t>
            </a:r>
          </a:p>
        </p:txBody>
      </p:sp>
      <p:sp>
        <p:nvSpPr>
          <p:cNvPr id="3" name="Text Placeholder 2"/>
          <p:cNvSpPr>
            <a:spLocks noGrp="1"/>
          </p:cNvSpPr>
          <p:nvPr>
            <p:ph type="body" idx="1"/>
          </p:nvPr>
        </p:nvSpPr>
        <p:spPr/>
        <p:txBody>
          <a:bodyPr/>
          <a:lstStyle/>
          <a:p>
            <a:endParaRPr lang="en-US"/>
          </a:p>
        </p:txBody>
      </p:sp>
      <p:pic>
        <p:nvPicPr>
          <p:cNvPr id="4" name="PofadderWBankOverview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26540"/>
            <a:ext cx="9144000" cy="5143500"/>
          </a:xfrm>
          <a:prstGeom prst="rect">
            <a:avLst/>
          </a:prstGeom>
        </p:spPr>
      </p:pic>
      <p:sp>
        <p:nvSpPr>
          <p:cNvPr id="5" name="TextBox 4"/>
          <p:cNvSpPr txBox="1"/>
          <p:nvPr/>
        </p:nvSpPr>
        <p:spPr>
          <a:xfrm>
            <a:off x="0" y="6629777"/>
            <a:ext cx="1784912" cy="276999"/>
          </a:xfrm>
          <a:prstGeom prst="rect">
            <a:avLst/>
          </a:prstGeom>
          <a:noFill/>
        </p:spPr>
        <p:txBody>
          <a:bodyPr wrap="none" rtlCol="0">
            <a:spAutoFit/>
          </a:bodyPr>
          <a:lstStyle/>
          <a:p>
            <a:r>
              <a:rPr lang="en-US" sz="1200" dirty="0"/>
              <a:t>Video Jamie Kirkpatrick</a:t>
            </a:r>
          </a:p>
        </p:txBody>
      </p:sp>
    </p:spTree>
    <p:extLst>
      <p:ext uri="{BB962C8B-B14F-4D97-AF65-F5344CB8AC3E}">
        <p14:creationId xmlns:p14="http://schemas.microsoft.com/office/powerpoint/2010/main" val="1502863991"/>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Pofadder</a:t>
            </a:r>
            <a:r>
              <a:rPr lang="en-US" dirty="0"/>
              <a:t> shear zone model – photo locations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0369"/>
          <a:stretch/>
        </p:blipFill>
        <p:spPr>
          <a:xfrm>
            <a:off x="3780693" y="3589813"/>
            <a:ext cx="5363308" cy="326818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250" t="2408" r="5000" b="1816"/>
          <a:stretch/>
        </p:blipFill>
        <p:spPr>
          <a:xfrm>
            <a:off x="22859" y="1508760"/>
            <a:ext cx="5288111" cy="3370971"/>
          </a:xfrm>
          <a:prstGeom prst="rect">
            <a:avLst/>
          </a:prstGeom>
        </p:spPr>
      </p:pic>
      <p:cxnSp>
        <p:nvCxnSpPr>
          <p:cNvPr id="7" name="Straight Connector 6"/>
          <p:cNvCxnSpPr/>
          <p:nvPr/>
        </p:nvCxnSpPr>
        <p:spPr>
          <a:xfrm flipH="1">
            <a:off x="3780693" y="3763108"/>
            <a:ext cx="2365130" cy="1116623"/>
          </a:xfrm>
          <a:prstGeom prst="line">
            <a:avLst/>
          </a:prstGeom>
          <a:noFill/>
          <a:ln w="28575"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8" name="Straight Connector 7"/>
          <p:cNvCxnSpPr/>
          <p:nvPr/>
        </p:nvCxnSpPr>
        <p:spPr>
          <a:xfrm flipH="1">
            <a:off x="3965331" y="3763107"/>
            <a:ext cx="2528204" cy="1934308"/>
          </a:xfrm>
          <a:prstGeom prst="line">
            <a:avLst/>
          </a:prstGeom>
          <a:noFill/>
          <a:ln w="28575"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p:cNvCxnSpPr/>
          <p:nvPr/>
        </p:nvCxnSpPr>
        <p:spPr>
          <a:xfrm>
            <a:off x="7168345" y="3918437"/>
            <a:ext cx="273661" cy="635978"/>
          </a:xfrm>
          <a:prstGeom prst="line">
            <a:avLst/>
          </a:prstGeom>
          <a:noFill/>
          <a:ln w="28575"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13" name="Straight Connector 12"/>
          <p:cNvCxnSpPr/>
          <p:nvPr/>
        </p:nvCxnSpPr>
        <p:spPr>
          <a:xfrm flipH="1">
            <a:off x="6493535" y="3657600"/>
            <a:ext cx="327098" cy="1011115"/>
          </a:xfrm>
          <a:prstGeom prst="line">
            <a:avLst/>
          </a:prstGeom>
          <a:noFill/>
          <a:ln w="28575"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9" name="TextBox 8"/>
          <p:cNvSpPr txBox="1"/>
          <p:nvPr/>
        </p:nvSpPr>
        <p:spPr>
          <a:xfrm>
            <a:off x="0" y="6629777"/>
            <a:ext cx="1830950" cy="276999"/>
          </a:xfrm>
          <a:prstGeom prst="rect">
            <a:avLst/>
          </a:prstGeom>
          <a:noFill/>
        </p:spPr>
        <p:txBody>
          <a:bodyPr wrap="none" rtlCol="0">
            <a:spAutoFit/>
          </a:bodyPr>
          <a:lstStyle/>
          <a:p>
            <a:r>
              <a:rPr lang="en-US" sz="1200" dirty="0"/>
              <a:t>Figure Jamie Kirkpatrick</a:t>
            </a:r>
          </a:p>
        </p:txBody>
      </p:sp>
    </p:spTree>
    <p:extLst>
      <p:ext uri="{BB962C8B-B14F-4D97-AF65-F5344CB8AC3E}">
        <p14:creationId xmlns:p14="http://schemas.microsoft.com/office/powerpoint/2010/main" val="7048277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Rock sample model</a:t>
            </a:r>
          </a:p>
        </p:txBody>
      </p:sp>
      <p:sp>
        <p:nvSpPr>
          <p:cNvPr id="4" name="Text Placeholder 3"/>
          <p:cNvSpPr>
            <a:spLocks noGrp="1"/>
          </p:cNvSpPr>
          <p:nvPr>
            <p:ph type="body" idx="1"/>
          </p:nvPr>
        </p:nvSpPr>
        <p:spPr/>
        <p:txBody>
          <a:bodyPr/>
          <a:lstStyle/>
          <a:p>
            <a:endParaRPr lang="en-US"/>
          </a:p>
        </p:txBody>
      </p:sp>
      <p:sp>
        <p:nvSpPr>
          <p:cNvPr id="5" name="TextBox 4"/>
          <p:cNvSpPr txBox="1"/>
          <p:nvPr/>
        </p:nvSpPr>
        <p:spPr>
          <a:xfrm>
            <a:off x="0" y="6629777"/>
            <a:ext cx="1489510" cy="276999"/>
          </a:xfrm>
          <a:prstGeom prst="rect">
            <a:avLst/>
          </a:prstGeom>
          <a:noFill/>
        </p:spPr>
        <p:txBody>
          <a:bodyPr wrap="none" rtlCol="0">
            <a:spAutoFit/>
          </a:bodyPr>
          <a:lstStyle/>
          <a:p>
            <a:r>
              <a:rPr lang="en-US" sz="1200" dirty="0"/>
              <a:t>Figure Sean Bemis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5425"/>
            <a:ext cx="9144000" cy="7090610"/>
          </a:xfrm>
          <a:prstGeom prst="rect">
            <a:avLst/>
          </a:prstGeom>
        </p:spPr>
      </p:pic>
    </p:spTree>
    <p:extLst>
      <p:ext uri="{BB962C8B-B14F-4D97-AF65-F5344CB8AC3E}">
        <p14:creationId xmlns:p14="http://schemas.microsoft.com/office/powerpoint/2010/main" val="235623944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01090"/>
            <a:ext cx="9144000" cy="4793673"/>
          </a:xfrm>
          <a:prstGeom prst="rect">
            <a:avLst/>
          </a:prstGeom>
        </p:spPr>
      </p:pic>
      <p:sp>
        <p:nvSpPr>
          <p:cNvPr id="5" name="TextBox 4"/>
          <p:cNvSpPr txBox="1"/>
          <p:nvPr/>
        </p:nvSpPr>
        <p:spPr>
          <a:xfrm>
            <a:off x="7518295" y="6577903"/>
            <a:ext cx="1617751" cy="276999"/>
          </a:xfrm>
          <a:prstGeom prst="rect">
            <a:avLst/>
          </a:prstGeom>
          <a:noFill/>
        </p:spPr>
        <p:txBody>
          <a:bodyPr wrap="none" rtlCol="0">
            <a:spAutoFit/>
          </a:bodyPr>
          <a:lstStyle/>
          <a:p>
            <a:r>
              <a:rPr lang="en-US" sz="1200" dirty="0"/>
              <a:t>Figure Kate Shervais</a:t>
            </a:r>
          </a:p>
        </p:txBody>
      </p:sp>
    </p:spTree>
    <p:extLst>
      <p:ext uri="{BB962C8B-B14F-4D97-AF65-F5344CB8AC3E}">
        <p14:creationId xmlns:p14="http://schemas.microsoft.com/office/powerpoint/2010/main" val="349120799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Rock sample model</a:t>
            </a:r>
          </a:p>
        </p:txBody>
      </p:sp>
      <p:sp>
        <p:nvSpPr>
          <p:cNvPr id="3" name="Text Placeholder 2"/>
          <p:cNvSpPr>
            <a:spLocks noGrp="1"/>
          </p:cNvSpPr>
          <p:nvPr>
            <p:ph type="body" idx="1"/>
          </p:nvPr>
        </p:nvSpPr>
        <p:spPr/>
        <p:txBody>
          <a:bodyPr/>
          <a:lstStyle/>
          <a:p>
            <a:endParaRPr lang="en-US"/>
          </a:p>
        </p:txBody>
      </p:sp>
      <p:sp>
        <p:nvSpPr>
          <p:cNvPr id="4" name="TextBox 3"/>
          <p:cNvSpPr txBox="1"/>
          <p:nvPr/>
        </p:nvSpPr>
        <p:spPr>
          <a:xfrm>
            <a:off x="0" y="6629777"/>
            <a:ext cx="1489510" cy="276999"/>
          </a:xfrm>
          <a:prstGeom prst="rect">
            <a:avLst/>
          </a:prstGeom>
          <a:noFill/>
        </p:spPr>
        <p:txBody>
          <a:bodyPr wrap="none" rtlCol="0">
            <a:spAutoFit/>
          </a:bodyPr>
          <a:lstStyle/>
          <a:p>
            <a:r>
              <a:rPr lang="en-US" sz="1200" dirty="0"/>
              <a:t>Figure Sean Bemis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5053"/>
            <a:ext cx="9326880" cy="7273329"/>
          </a:xfrm>
          <a:prstGeom prst="rect">
            <a:avLst/>
          </a:prstGeom>
        </p:spPr>
      </p:pic>
    </p:spTree>
    <p:extLst>
      <p:ext uri="{BB962C8B-B14F-4D97-AF65-F5344CB8AC3E}">
        <p14:creationId xmlns:p14="http://schemas.microsoft.com/office/powerpoint/2010/main" val="352378839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B56AC-0B1A-B245-AC79-F9C75CE79050}"/>
              </a:ext>
            </a:extLst>
          </p:cNvPr>
          <p:cNvSpPr>
            <a:spLocks noGrp="1"/>
          </p:cNvSpPr>
          <p:nvPr>
            <p:ph type="title"/>
          </p:nvPr>
        </p:nvSpPr>
        <p:spPr/>
        <p:txBody>
          <a:bodyPr/>
          <a:lstStyle/>
          <a:p>
            <a:r>
              <a:rPr lang="en-US" dirty="0"/>
              <a:t>Conducting an </a:t>
            </a:r>
            <a:r>
              <a:rPr lang="en-US" dirty="0" err="1"/>
              <a:t>sfm</a:t>
            </a:r>
            <a:r>
              <a:rPr lang="en-US" dirty="0"/>
              <a:t> survey</a:t>
            </a:r>
          </a:p>
        </p:txBody>
      </p:sp>
      <p:sp>
        <p:nvSpPr>
          <p:cNvPr id="3" name="Text Placeholder 2">
            <a:extLst>
              <a:ext uri="{FF2B5EF4-FFF2-40B4-BE49-F238E27FC236}">
                <a16:creationId xmlns:a16="http://schemas.microsoft.com/office/drawing/2014/main" id="{DFAE4060-A7B6-BE4B-974B-FEDEF24F44D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23209391"/>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Structure-from-motion</a:t>
            </a:r>
          </a:p>
        </p:txBody>
      </p:sp>
      <p:sp>
        <p:nvSpPr>
          <p:cNvPr id="3" name="Text Placeholder 2"/>
          <p:cNvSpPr>
            <a:spLocks noGrp="1"/>
          </p:cNvSpPr>
          <p:nvPr>
            <p:ph type="body" idx="1"/>
          </p:nvPr>
        </p:nvSpPr>
        <p:spPr>
          <a:xfrm>
            <a:off x="300037" y="5955030"/>
            <a:ext cx="8435189" cy="1040130"/>
          </a:xfrm>
        </p:spPr>
        <p:txBody>
          <a:bodyPr/>
          <a:lstStyle/>
          <a:p>
            <a:pPr marL="0" indent="0" algn="ctr">
              <a:buNone/>
            </a:pPr>
            <a:r>
              <a:rPr lang="en-US" sz="2400" dirty="0"/>
              <a:t>Use the locations of the camera (motion) to interpret the geometry or 3D model (structure) of a scene </a:t>
            </a:r>
          </a:p>
          <a:p>
            <a:pPr marL="0" indent="0" algn="ctr">
              <a:buNone/>
            </a:pP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552" y="1500904"/>
            <a:ext cx="5799776" cy="4090047"/>
          </a:xfrm>
          <a:prstGeom prst="rect">
            <a:avLst/>
          </a:prstGeom>
        </p:spPr>
      </p:pic>
    </p:spTree>
    <p:extLst>
      <p:ext uri="{BB962C8B-B14F-4D97-AF65-F5344CB8AC3E}">
        <p14:creationId xmlns:p14="http://schemas.microsoft.com/office/powerpoint/2010/main" val="1871833402"/>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Parameters</a:t>
            </a:r>
          </a:p>
        </p:txBody>
      </p:sp>
      <p:sp>
        <p:nvSpPr>
          <p:cNvPr id="3" name="Text Placeholder 2"/>
          <p:cNvSpPr>
            <a:spLocks noGrp="1"/>
          </p:cNvSpPr>
          <p:nvPr>
            <p:ph type="body" idx="1"/>
          </p:nvPr>
        </p:nvSpPr>
        <p:spPr>
          <a:xfrm>
            <a:off x="300037" y="1933561"/>
            <a:ext cx="4066223" cy="3612920"/>
          </a:xfrm>
        </p:spPr>
        <p:txBody>
          <a:bodyPr/>
          <a:lstStyle/>
          <a:p>
            <a:r>
              <a:rPr lang="en-US" dirty="0"/>
              <a:t>Camera focal length</a:t>
            </a:r>
          </a:p>
          <a:p>
            <a:r>
              <a:rPr lang="en-US" dirty="0"/>
              <a:t>Camera sensor size</a:t>
            </a:r>
          </a:p>
          <a:p>
            <a:r>
              <a:rPr lang="en-US" dirty="0"/>
              <a:t>Aspect ratio of photograph </a:t>
            </a:r>
          </a:p>
          <a:p>
            <a:r>
              <a:rPr lang="en-US" dirty="0"/>
              <a:t>Effective megapixels of camera</a:t>
            </a:r>
          </a:p>
          <a:p>
            <a:r>
              <a:rPr lang="en-US" dirty="0"/>
              <a:t>Distance between camera and feature </a:t>
            </a:r>
          </a:p>
          <a:p>
            <a:r>
              <a:rPr lang="en-US" dirty="0"/>
              <a:t>Scale of feature </a:t>
            </a:r>
          </a:p>
        </p:txBody>
      </p:sp>
      <p:sp>
        <p:nvSpPr>
          <p:cNvPr id="6" name="Text Placeholder 2"/>
          <p:cNvSpPr txBox="1">
            <a:spLocks/>
          </p:cNvSpPr>
          <p:nvPr/>
        </p:nvSpPr>
        <p:spPr>
          <a:xfrm>
            <a:off x="4783383" y="1976437"/>
            <a:ext cx="4066223" cy="3719513"/>
          </a:xfrm>
          <a:prstGeom prst="rect">
            <a:avLst/>
          </a:prstGeom>
          <a:ln w="3175">
            <a:miter lim="400000"/>
          </a:ln>
          <a:extLst>
            <a:ext uri="{C572A759-6A51-4108-AA02-DFA0A04FC94B}">
              <ma14:wrappingTextBoxFlag xmlns:ma14="http://schemas.microsoft.com/office/mac/drawingml/2011/main" xmlns="" val="1"/>
            </a:ext>
          </a:extLst>
        </p:spPr>
        <p:txBody>
          <a:bodyPr lIns="33866" tIns="33866" rIns="33866" bIns="33866" anchor="ctr"/>
          <a:lstStyle>
            <a:lvl1pPr marL="148364"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1pPr>
            <a:lvl2pPr marL="416246"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2pPr>
            <a:lvl3pPr marL="684127"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3pPr>
            <a:lvl4pPr marL="952008"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4pPr>
            <a:lvl5pPr marL="1219889"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5pPr>
            <a:lvl6pPr marL="1486740"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6pPr>
            <a:lvl7pPr marL="1754621"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7pPr>
            <a:lvl8pPr marL="2022503"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8pPr>
            <a:lvl9pPr marL="2290384"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9pPr>
          </a:lstStyle>
          <a:p>
            <a:endParaRPr lang="en-US" kern="0" dirty="0"/>
          </a:p>
        </p:txBody>
      </p:sp>
      <p:sp>
        <p:nvSpPr>
          <p:cNvPr id="7" name="TextBox 6"/>
          <p:cNvSpPr txBox="1"/>
          <p:nvPr/>
        </p:nvSpPr>
        <p:spPr>
          <a:xfrm>
            <a:off x="300037" y="1447959"/>
            <a:ext cx="3392167" cy="48560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lang="en-US" sz="2800" dirty="0">
                <a:solidFill>
                  <a:srgbClr val="535353"/>
                </a:solidFill>
                <a:sym typeface="Gill Sans Light"/>
              </a:rPr>
              <a:t>Photo characteristics</a:t>
            </a:r>
            <a:endParaRPr kumimoji="0" lang="en-US" sz="2800" b="0" i="0" u="none" strike="noStrike" cap="none" spc="0" normalizeH="0" baseline="0" dirty="0">
              <a:ln>
                <a:noFill/>
              </a:ln>
              <a:solidFill>
                <a:srgbClr val="535353"/>
              </a:solidFill>
              <a:effectLst/>
              <a:uFillTx/>
              <a:sym typeface="Gill Sans Light"/>
            </a:endParaRPr>
          </a:p>
        </p:txBody>
      </p:sp>
      <p:sp>
        <p:nvSpPr>
          <p:cNvPr id="8" name="Text Placeholder 2"/>
          <p:cNvSpPr txBox="1">
            <a:spLocks/>
          </p:cNvSpPr>
          <p:nvPr/>
        </p:nvSpPr>
        <p:spPr>
          <a:xfrm>
            <a:off x="4366260" y="2016095"/>
            <a:ext cx="4066223" cy="4098522"/>
          </a:xfrm>
          <a:prstGeom prst="rect">
            <a:avLst/>
          </a:prstGeom>
          <a:ln w="3175">
            <a:miter lim="400000"/>
          </a:ln>
          <a:extLst>
            <a:ext uri="{C572A759-6A51-4108-AA02-DFA0A04FC94B}">
              <ma14:wrappingTextBoxFlag xmlns:ma14="http://schemas.microsoft.com/office/mac/drawingml/2011/main" xmlns="" val="1"/>
            </a:ext>
          </a:extLst>
        </p:spPr>
        <p:txBody>
          <a:bodyPr lIns="33866" tIns="33866" rIns="33866" bIns="33866" anchor="ctr"/>
          <a:lstStyle>
            <a:lvl1pPr marL="148364"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1pPr>
            <a:lvl2pPr marL="416246"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2pPr>
            <a:lvl3pPr marL="684127"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3pPr>
            <a:lvl4pPr marL="952008"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4pPr>
            <a:lvl5pPr marL="1219889" marR="0" indent="-148364" algn="l" defTabSz="309551" eaLnBrk="1" latinLnBrk="0" hangingPunct="1">
              <a:lnSpc>
                <a:spcPct val="100000"/>
              </a:lnSpc>
              <a:spcBef>
                <a:spcPts val="1951"/>
              </a:spcBef>
              <a:spcAft>
                <a:spcPts val="0"/>
              </a:spcAft>
              <a:buClrTx/>
              <a:buSzPct val="82000"/>
              <a:buFontTx/>
              <a:buChar char="•"/>
              <a:tabLst/>
              <a:defRPr sz="1898" b="0" i="0" u="none" strike="noStrike" cap="none" spc="0" baseline="0">
                <a:ln>
                  <a:noFill/>
                </a:ln>
                <a:solidFill>
                  <a:srgbClr val="242424"/>
                </a:solidFill>
                <a:uFillTx/>
                <a:latin typeface="Helvetica Light"/>
                <a:ea typeface="Helvetica Light"/>
                <a:cs typeface="Helvetica Light"/>
                <a:sym typeface="Helvetica Light"/>
              </a:defRPr>
            </a:lvl5pPr>
            <a:lvl6pPr marL="1486740"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6pPr>
            <a:lvl7pPr marL="1754621"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7pPr>
            <a:lvl8pPr marL="2022503"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8pPr>
            <a:lvl9pPr marL="2290384" marR="0" indent="-147335" algn="l" defTabSz="309551" eaLnBrk="1" latinLnBrk="0" hangingPunct="1">
              <a:lnSpc>
                <a:spcPct val="120000"/>
              </a:lnSpc>
              <a:spcBef>
                <a:spcPts val="1951"/>
              </a:spcBef>
              <a:spcAft>
                <a:spcPts val="0"/>
              </a:spcAft>
              <a:buClr>
                <a:srgbClr val="535353"/>
              </a:buClr>
              <a:buSzPct val="82000"/>
              <a:buFontTx/>
              <a:buChar char="•"/>
              <a:tabLst/>
              <a:defRPr sz="2321" b="0" i="0" u="none" strike="noStrike" cap="none" spc="0" baseline="0">
                <a:ln>
                  <a:noFill/>
                </a:ln>
                <a:solidFill>
                  <a:srgbClr val="535353"/>
                </a:solidFill>
                <a:uFillTx/>
                <a:latin typeface="+mn-lt"/>
                <a:ea typeface="+mn-ea"/>
                <a:cs typeface="+mn-cs"/>
                <a:sym typeface="Gill Sans Light"/>
              </a:defRPr>
            </a:lvl9pPr>
          </a:lstStyle>
          <a:p>
            <a:r>
              <a:rPr lang="en-US" sz="1900" kern="0" dirty="0"/>
              <a:t>Angle of photographs </a:t>
            </a:r>
          </a:p>
          <a:p>
            <a:r>
              <a:rPr lang="en-US" sz="1900" kern="0" dirty="0"/>
              <a:t>Overlap between photographs </a:t>
            </a:r>
          </a:p>
          <a:p>
            <a:r>
              <a:rPr lang="en-US" sz="1900" kern="0" dirty="0"/>
              <a:t>Platform </a:t>
            </a:r>
          </a:p>
          <a:p>
            <a:r>
              <a:rPr lang="en-US" sz="1900" kern="0" dirty="0"/>
              <a:t>Targets/GPS </a:t>
            </a:r>
          </a:p>
          <a:p>
            <a:r>
              <a:rPr lang="en-US" sz="1900" kern="0" dirty="0"/>
              <a:t>Surface texture </a:t>
            </a:r>
          </a:p>
          <a:p>
            <a:r>
              <a:rPr lang="en-US" sz="1900" kern="0" dirty="0"/>
              <a:t>Lighting </a:t>
            </a:r>
          </a:p>
          <a:p>
            <a:endParaRPr lang="en-US" sz="1900" kern="0" dirty="0"/>
          </a:p>
          <a:p>
            <a:endParaRPr lang="en-US" sz="1600" kern="0" dirty="0"/>
          </a:p>
        </p:txBody>
      </p:sp>
      <p:sp>
        <p:nvSpPr>
          <p:cNvPr id="9" name="TextBox 8"/>
          <p:cNvSpPr txBox="1"/>
          <p:nvPr/>
        </p:nvSpPr>
        <p:spPr>
          <a:xfrm>
            <a:off x="4376666" y="1447959"/>
            <a:ext cx="3594146" cy="48560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lang="en-US" sz="2800" dirty="0">
                <a:solidFill>
                  <a:srgbClr val="535353"/>
                </a:solidFill>
                <a:sym typeface="Gill Sans Light"/>
              </a:rPr>
              <a:t>Survey considerations</a:t>
            </a:r>
            <a:endParaRPr kumimoji="0" lang="en-US" sz="2800" b="0" i="0" u="none" strike="noStrike" cap="none" spc="0" normalizeH="0" baseline="0" dirty="0">
              <a:ln>
                <a:noFill/>
              </a:ln>
              <a:solidFill>
                <a:srgbClr val="535353"/>
              </a:solidFill>
              <a:effectLst/>
              <a:uFillTx/>
              <a:sym typeface="Gill Sans Light"/>
            </a:endParaRPr>
          </a:p>
        </p:txBody>
      </p:sp>
    </p:spTree>
    <p:extLst>
      <p:ext uri="{BB962C8B-B14F-4D97-AF65-F5344CB8AC3E}">
        <p14:creationId xmlns:p14="http://schemas.microsoft.com/office/powerpoint/2010/main" val="3756997209"/>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 characteristics</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65425"/>
            <a:ext cx="9144000" cy="5185968"/>
          </a:xfrm>
          <a:prstGeom prst="rect">
            <a:avLst/>
          </a:prstGeom>
        </p:spPr>
      </p:pic>
    </p:spTree>
    <p:extLst>
      <p:ext uri="{BB962C8B-B14F-4D97-AF65-F5344CB8AC3E}">
        <p14:creationId xmlns:p14="http://schemas.microsoft.com/office/powerpoint/2010/main" val="2469410631"/>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overlap, distance from feature</a:t>
            </a:r>
          </a:p>
        </p:txBody>
      </p:sp>
      <p:sp>
        <p:nvSpPr>
          <p:cNvPr id="3" name="Text Placeholder 2"/>
          <p:cNvSpPr>
            <a:spLocks noGrp="1"/>
          </p:cNvSpPr>
          <p:nvPr>
            <p:ph type="body" idx="1"/>
          </p:nvPr>
        </p:nvSpPr>
        <p:spPr/>
        <p:txBody>
          <a:bodyPr/>
          <a:lstStyle/>
          <a:p>
            <a:endParaRPr lang="en-US"/>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b="20526"/>
          <a:stretch/>
        </p:blipFill>
        <p:spPr bwMode="auto">
          <a:xfrm>
            <a:off x="-182879" y="2104879"/>
            <a:ext cx="9326880" cy="4753121"/>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954763081"/>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Angle of photographs</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440577" y="3182002"/>
            <a:ext cx="9839102" cy="3675998"/>
          </a:xfrm>
          <a:prstGeom prst="rect">
            <a:avLst/>
          </a:prstGeom>
        </p:spPr>
      </p:pic>
      <p:sp>
        <p:nvSpPr>
          <p:cNvPr id="5" name="TextBox 4"/>
          <p:cNvSpPr txBox="1"/>
          <p:nvPr/>
        </p:nvSpPr>
        <p:spPr>
          <a:xfrm>
            <a:off x="6712713" y="2126722"/>
            <a:ext cx="2172283" cy="5471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lang="en-US" sz="3200" dirty="0">
                <a:solidFill>
                  <a:srgbClr val="535353"/>
                </a:solidFill>
                <a:sym typeface="Gill Sans Light"/>
              </a:rPr>
              <a:t>C</a:t>
            </a:r>
            <a:r>
              <a:rPr kumimoji="0" lang="en-US" sz="3200" b="0" i="0" u="none" strike="noStrike" cap="none" spc="0" normalizeH="0" baseline="0" dirty="0">
                <a:ln>
                  <a:noFill/>
                </a:ln>
                <a:solidFill>
                  <a:srgbClr val="535353"/>
                </a:solidFill>
                <a:effectLst/>
                <a:uFillTx/>
                <a:latin typeface="+mn-lt"/>
                <a:ea typeface="+mn-ea"/>
                <a:cs typeface="+mn-cs"/>
                <a:sym typeface="Gill Sans Light"/>
              </a:rPr>
              <a:t>onvergent</a:t>
            </a:r>
          </a:p>
        </p:txBody>
      </p:sp>
      <p:sp>
        <p:nvSpPr>
          <p:cNvPr id="6" name="TextBox 5"/>
          <p:cNvSpPr txBox="1"/>
          <p:nvPr/>
        </p:nvSpPr>
        <p:spPr>
          <a:xfrm>
            <a:off x="3675206" y="2126722"/>
            <a:ext cx="1808400" cy="5471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lang="en-US" sz="3200" dirty="0">
                <a:solidFill>
                  <a:srgbClr val="535353"/>
                </a:solidFill>
                <a:sym typeface="Gill Sans Light"/>
              </a:rPr>
              <a:t>Divergent</a:t>
            </a:r>
            <a:endParaRPr kumimoji="0" lang="en-US" sz="32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7" name="TextBox 6"/>
          <p:cNvSpPr txBox="1"/>
          <p:nvPr/>
        </p:nvSpPr>
        <p:spPr>
          <a:xfrm>
            <a:off x="888602" y="2126722"/>
            <a:ext cx="1034150" cy="54715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7093" tIns="27093" rIns="27093" bIns="27093"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r>
              <a:rPr lang="en-US" sz="3200" dirty="0">
                <a:solidFill>
                  <a:srgbClr val="535353"/>
                </a:solidFill>
                <a:sym typeface="Gill Sans Light"/>
              </a:rPr>
              <a:t>Nadir</a:t>
            </a:r>
            <a:endParaRPr kumimoji="0" lang="en-US" sz="3200" b="0" i="0" u="none" strike="noStrike" cap="none" spc="0" normalizeH="0" baseline="0" dirty="0">
              <a:ln>
                <a:noFill/>
              </a:ln>
              <a:solidFill>
                <a:srgbClr val="535353"/>
              </a:solidFill>
              <a:effectLst/>
              <a:uFillTx/>
              <a:latin typeface="+mn-lt"/>
              <a:ea typeface="+mn-ea"/>
              <a:cs typeface="+mn-cs"/>
              <a:sym typeface="Gill Sans Light"/>
            </a:endParaRPr>
          </a:p>
        </p:txBody>
      </p:sp>
    </p:spTree>
    <p:extLst>
      <p:ext uri="{BB962C8B-B14F-4D97-AF65-F5344CB8AC3E}">
        <p14:creationId xmlns:p14="http://schemas.microsoft.com/office/powerpoint/2010/main" val="4014916081"/>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platforms</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0" y="1708324"/>
            <a:ext cx="9144000" cy="4792785"/>
          </a:xfrm>
          <a:prstGeom prst="rect">
            <a:avLst/>
          </a:prstGeom>
        </p:spPr>
      </p:pic>
    </p:spTree>
    <p:extLst>
      <p:ext uri="{BB962C8B-B14F-4D97-AF65-F5344CB8AC3E}">
        <p14:creationId xmlns:p14="http://schemas.microsoft.com/office/powerpoint/2010/main" val="424288848"/>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Platform selection </a:t>
            </a:r>
          </a:p>
        </p:txBody>
      </p:sp>
      <p:sp>
        <p:nvSpPr>
          <p:cNvPr id="3" name="Text Placeholder 2"/>
          <p:cNvSpPr>
            <a:spLocks noGrp="1"/>
          </p:cNvSpPr>
          <p:nvPr>
            <p:ph type="body" idx="1"/>
          </p:nvPr>
        </p:nvSpPr>
        <p:spPr>
          <a:xfrm>
            <a:off x="300037" y="1976438"/>
            <a:ext cx="8435189" cy="4790122"/>
          </a:xfrm>
        </p:spPr>
        <p:txBody>
          <a:bodyPr/>
          <a:lstStyle/>
          <a:p>
            <a:pPr marL="457200" indent="-457200">
              <a:buFont typeface="+mj-lt"/>
              <a:buAutoNum type="arabicPeriod"/>
            </a:pPr>
            <a:r>
              <a:rPr lang="en-US" sz="3200" dirty="0"/>
              <a:t>How large is the area of interest? </a:t>
            </a:r>
          </a:p>
          <a:p>
            <a:pPr marL="457200" indent="-457200">
              <a:buFont typeface="+mj-lt"/>
              <a:buAutoNum type="arabicPeriod"/>
            </a:pPr>
            <a:r>
              <a:rPr lang="en-US" sz="3200" dirty="0"/>
              <a:t>What is financially feasible? </a:t>
            </a:r>
          </a:p>
          <a:p>
            <a:pPr marL="457200" indent="-457200">
              <a:buFont typeface="+mj-lt"/>
              <a:buAutoNum type="arabicPeriod"/>
            </a:pPr>
            <a:r>
              <a:rPr lang="en-US" sz="3200" dirty="0"/>
              <a:t>How large is the intended camera? </a:t>
            </a:r>
          </a:p>
          <a:p>
            <a:pPr marL="457200" indent="-457200">
              <a:buFont typeface="+mj-lt"/>
              <a:buAutoNum type="arabicPeriod"/>
            </a:pPr>
            <a:r>
              <a:rPr lang="en-US" sz="3200" dirty="0"/>
              <a:t>Are UAV allowable? Or would a tethered option (balloon, kite) be needed? </a:t>
            </a:r>
          </a:p>
          <a:p>
            <a:pPr marL="457200" indent="-457200">
              <a:buFont typeface="+mj-lt"/>
              <a:buAutoNum type="arabicPeriod"/>
            </a:pPr>
            <a:r>
              <a:rPr lang="en-US" sz="3200" dirty="0"/>
              <a:t>What additional components are needed and does the field area support these? (i.e., batteries, helium, specific weather)</a:t>
            </a:r>
          </a:p>
          <a:p>
            <a:pPr marL="457200" indent="-457200">
              <a:buFont typeface="+mj-lt"/>
              <a:buAutoNum type="arabicPeriod"/>
            </a:pPr>
            <a:endParaRPr lang="en-US" sz="3200" dirty="0"/>
          </a:p>
        </p:txBody>
      </p:sp>
    </p:spTree>
    <p:extLst>
      <p:ext uri="{BB962C8B-B14F-4D97-AF65-F5344CB8AC3E}">
        <p14:creationId xmlns:p14="http://schemas.microsoft.com/office/powerpoint/2010/main" val="303527705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2C88-EED3-484A-93C9-35B5DA7186E0}"/>
              </a:ext>
            </a:extLst>
          </p:cNvPr>
          <p:cNvSpPr>
            <a:spLocks noGrp="1"/>
          </p:cNvSpPr>
          <p:nvPr>
            <p:ph type="title"/>
          </p:nvPr>
        </p:nvSpPr>
        <p:spPr/>
        <p:txBody>
          <a:bodyPr/>
          <a:lstStyle/>
          <a:p>
            <a:r>
              <a:rPr lang="en-US" dirty="0"/>
              <a:t>Georeferencing</a:t>
            </a:r>
          </a:p>
        </p:txBody>
      </p:sp>
      <p:sp>
        <p:nvSpPr>
          <p:cNvPr id="3" name="Text Placeholder 2">
            <a:extLst>
              <a:ext uri="{FF2B5EF4-FFF2-40B4-BE49-F238E27FC236}">
                <a16:creationId xmlns:a16="http://schemas.microsoft.com/office/drawing/2014/main" id="{390BB16D-7BE9-3B4C-BA06-3D3D91370782}"/>
              </a:ext>
            </a:extLst>
          </p:cNvPr>
          <p:cNvSpPr>
            <a:spLocks noGrp="1"/>
          </p:cNvSpPr>
          <p:nvPr>
            <p:ph type="body" idx="1"/>
          </p:nvPr>
        </p:nvSpPr>
        <p:spPr>
          <a:xfrm>
            <a:off x="300037" y="1976438"/>
            <a:ext cx="8435189" cy="4573652"/>
          </a:xfrm>
        </p:spPr>
        <p:txBody>
          <a:bodyPr/>
          <a:lstStyle/>
          <a:p>
            <a:pPr marL="0" indent="0">
              <a:spcBef>
                <a:spcPts val="751"/>
              </a:spcBef>
              <a:buNone/>
            </a:pPr>
            <a:r>
              <a:rPr lang="en-US" dirty="0"/>
              <a:t>In nearly all cases it is important to georeference the point cloud. This can be in a </a:t>
            </a:r>
            <a:r>
              <a:rPr lang="en-US" u="sng" dirty="0"/>
              <a:t>local</a:t>
            </a:r>
            <a:r>
              <a:rPr lang="en-US" dirty="0"/>
              <a:t> or </a:t>
            </a:r>
            <a:r>
              <a:rPr lang="en-US" u="sng" dirty="0"/>
              <a:t>global</a:t>
            </a:r>
            <a:r>
              <a:rPr lang="en-US" dirty="0"/>
              <a:t> coordinate system</a:t>
            </a:r>
          </a:p>
          <a:p>
            <a:pPr>
              <a:spcBef>
                <a:spcPts val="751"/>
              </a:spcBef>
            </a:pPr>
            <a:r>
              <a:rPr lang="en-US" dirty="0"/>
              <a:t>Local – references to an local zero point</a:t>
            </a:r>
          </a:p>
          <a:p>
            <a:pPr lvl="1">
              <a:spcBef>
                <a:spcPts val="751"/>
              </a:spcBef>
            </a:pPr>
            <a:r>
              <a:rPr lang="en-US" dirty="0"/>
              <a:t>Hand measuring with tape and compass</a:t>
            </a:r>
          </a:p>
          <a:p>
            <a:pPr lvl="1">
              <a:spcBef>
                <a:spcPts val="751"/>
              </a:spcBef>
            </a:pPr>
            <a:r>
              <a:rPr lang="en-US" dirty="0"/>
              <a:t>Total station – laser for distance, inclinometer for angles</a:t>
            </a:r>
          </a:p>
          <a:p>
            <a:pPr>
              <a:spcBef>
                <a:spcPts val="751"/>
              </a:spcBef>
            </a:pPr>
            <a:r>
              <a:rPr lang="en-US" dirty="0"/>
              <a:t>Global – latitude/longitude (possibly converted to UTM projection or other)</a:t>
            </a:r>
          </a:p>
          <a:p>
            <a:pPr lvl="1">
              <a:spcBef>
                <a:spcPts val="751"/>
              </a:spcBef>
            </a:pPr>
            <a:r>
              <a:rPr lang="en-US" dirty="0"/>
              <a:t>GPS (global positioning system) – high grade survey system</a:t>
            </a:r>
            <a:br>
              <a:rPr lang="en-US" dirty="0"/>
            </a:br>
            <a:r>
              <a:rPr lang="en-US" sz="1600" dirty="0"/>
              <a:t>(note: GPS is the US system. The broader term is GNSS [Global Navigation Satellite System] and includes satellites from other countries such as Russia, China, and Europe. But we retain the use of GPS here because that is more familiar)</a:t>
            </a:r>
          </a:p>
          <a:p>
            <a:pPr lvl="1">
              <a:spcBef>
                <a:spcPts val="751"/>
              </a:spcBef>
            </a:pPr>
            <a:endParaRPr lang="en-US" dirty="0"/>
          </a:p>
        </p:txBody>
      </p:sp>
    </p:spTree>
    <p:extLst>
      <p:ext uri="{BB962C8B-B14F-4D97-AF65-F5344CB8AC3E}">
        <p14:creationId xmlns:p14="http://schemas.microsoft.com/office/powerpoint/2010/main" val="282479951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E2F8B-E4C1-B14E-BC11-D552D55E2DAD}"/>
              </a:ext>
            </a:extLst>
          </p:cNvPr>
          <p:cNvSpPr>
            <a:spLocks noGrp="1"/>
          </p:cNvSpPr>
          <p:nvPr>
            <p:ph type="title"/>
          </p:nvPr>
        </p:nvSpPr>
        <p:spPr/>
        <p:txBody>
          <a:bodyPr/>
          <a:lstStyle/>
          <a:p>
            <a:r>
              <a:rPr lang="en-US" dirty="0"/>
              <a:t>Applications of </a:t>
            </a:r>
            <a:r>
              <a:rPr lang="en-US" dirty="0" err="1"/>
              <a:t>Sfm</a:t>
            </a:r>
            <a:endParaRPr lang="en-US" dirty="0"/>
          </a:p>
        </p:txBody>
      </p:sp>
      <p:sp>
        <p:nvSpPr>
          <p:cNvPr id="3" name="Text Placeholder 2">
            <a:extLst>
              <a:ext uri="{FF2B5EF4-FFF2-40B4-BE49-F238E27FC236}">
                <a16:creationId xmlns:a16="http://schemas.microsoft.com/office/drawing/2014/main" id="{48FDEB22-65FA-DB44-BB4A-44B7DAB7B14D}"/>
              </a:ext>
            </a:extLst>
          </p:cNvPr>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193452435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Targets/Ground control points (GCP)</a:t>
            </a:r>
          </a:p>
        </p:txBody>
      </p:sp>
      <p:sp>
        <p:nvSpPr>
          <p:cNvPr id="3" name="Text Placeholder 2"/>
          <p:cNvSpPr>
            <a:spLocks noGrp="1"/>
          </p:cNvSpPr>
          <p:nvPr>
            <p:ph type="body" idx="1"/>
          </p:nvPr>
        </p:nvSpPr>
        <p:spPr/>
        <p:txBody>
          <a:bodyPr/>
          <a:lstStyle/>
          <a:p>
            <a:endParaRPr lang="en-US"/>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0" y="1711007"/>
            <a:ext cx="9141905" cy="4792663"/>
          </a:xfrm>
          <a:prstGeom prst="rect">
            <a:avLst/>
          </a:prstGeom>
        </p:spPr>
      </p:pic>
    </p:spTree>
    <p:extLst>
      <p:ext uri="{BB962C8B-B14F-4D97-AF65-F5344CB8AC3E}">
        <p14:creationId xmlns:p14="http://schemas.microsoft.com/office/powerpoint/2010/main" val="95345935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0E5A-4CEC-D54A-915A-65B6690E4D1F}"/>
              </a:ext>
            </a:extLst>
          </p:cNvPr>
          <p:cNvSpPr>
            <a:spLocks noGrp="1"/>
          </p:cNvSpPr>
          <p:nvPr>
            <p:ph type="title"/>
          </p:nvPr>
        </p:nvSpPr>
        <p:spPr/>
        <p:txBody>
          <a:bodyPr/>
          <a:lstStyle/>
          <a:p>
            <a:r>
              <a:rPr lang="en-US" dirty="0"/>
              <a:t>Local system</a:t>
            </a:r>
          </a:p>
        </p:txBody>
      </p:sp>
      <p:sp>
        <p:nvSpPr>
          <p:cNvPr id="3" name="Text Placeholder 2">
            <a:extLst>
              <a:ext uri="{FF2B5EF4-FFF2-40B4-BE49-F238E27FC236}">
                <a16:creationId xmlns:a16="http://schemas.microsoft.com/office/drawing/2014/main" id="{E00629B6-9581-7949-B52A-51F6F27DBBD4}"/>
              </a:ext>
            </a:extLst>
          </p:cNvPr>
          <p:cNvSpPr>
            <a:spLocks noGrp="1"/>
          </p:cNvSpPr>
          <p:nvPr>
            <p:ph type="body" idx="1"/>
          </p:nvPr>
        </p:nvSpPr>
        <p:spPr>
          <a:xfrm>
            <a:off x="300037" y="4663440"/>
            <a:ext cx="4699843" cy="2011680"/>
          </a:xfrm>
        </p:spPr>
        <p:txBody>
          <a:bodyPr/>
          <a:lstStyle/>
          <a:p>
            <a:pPr marL="0" indent="0">
              <a:buNone/>
            </a:pPr>
            <a:r>
              <a:rPr lang="en-US" dirty="0"/>
              <a:t>Reference to a local zero point</a:t>
            </a:r>
          </a:p>
        </p:txBody>
      </p:sp>
      <p:pic>
        <p:nvPicPr>
          <p:cNvPr id="5" name="Picture 4">
            <a:extLst>
              <a:ext uri="{FF2B5EF4-FFF2-40B4-BE49-F238E27FC236}">
                <a16:creationId xmlns:a16="http://schemas.microsoft.com/office/drawing/2014/main" id="{FF3FDBD2-F135-CE41-9CEC-EEE2BEF11F96}"/>
              </a:ext>
            </a:extLst>
          </p:cNvPr>
          <p:cNvPicPr>
            <a:picLocks noChangeAspect="1"/>
          </p:cNvPicPr>
          <p:nvPr/>
        </p:nvPicPr>
        <p:blipFill>
          <a:blip r:embed="rId3"/>
          <a:stretch>
            <a:fillRect/>
          </a:stretch>
        </p:blipFill>
        <p:spPr>
          <a:xfrm>
            <a:off x="5160054" y="4057649"/>
            <a:ext cx="3835356" cy="2737485"/>
          </a:xfrm>
          <a:prstGeom prst="rect">
            <a:avLst/>
          </a:prstGeom>
        </p:spPr>
      </p:pic>
      <p:pic>
        <p:nvPicPr>
          <p:cNvPr id="6" name="Picture 5" descr="jaboc-staff-brunton.jpg">
            <a:extLst>
              <a:ext uri="{FF2B5EF4-FFF2-40B4-BE49-F238E27FC236}">
                <a16:creationId xmlns:a16="http://schemas.microsoft.com/office/drawing/2014/main" id="{34E3A671-DA54-4341-A876-D8F9122FC2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0054" y="1446529"/>
            <a:ext cx="3841451" cy="2553970"/>
          </a:xfrm>
          <a:prstGeom prst="rect">
            <a:avLst/>
          </a:prstGeom>
        </p:spPr>
      </p:pic>
      <p:pic>
        <p:nvPicPr>
          <p:cNvPr id="10" name="Picture 9" descr="Macintosh HD:Users:prattsitaula:Documents:BethFiles:GETSI:MODULES:Field_Analyz-High-Rez:images:beth unit 2.1 figs:SfM points.png">
            <a:extLst>
              <a:ext uri="{FF2B5EF4-FFF2-40B4-BE49-F238E27FC236}">
                <a16:creationId xmlns:a16="http://schemas.microsoft.com/office/drawing/2014/main" id="{645B0BCF-CE78-0742-827B-8BA510A8655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42798" y="1846263"/>
            <a:ext cx="4857082" cy="2760027"/>
          </a:xfrm>
          <a:prstGeom prst="rect">
            <a:avLst/>
          </a:prstGeom>
          <a:noFill/>
          <a:ln>
            <a:noFill/>
          </a:ln>
        </p:spPr>
      </p:pic>
    </p:spTree>
    <p:extLst>
      <p:ext uri="{BB962C8B-B14F-4D97-AF65-F5344CB8AC3E}">
        <p14:creationId xmlns:p14="http://schemas.microsoft.com/office/powerpoint/2010/main" val="903323799"/>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positioning system</a:t>
            </a:r>
          </a:p>
        </p:txBody>
      </p:sp>
      <p:sp>
        <p:nvSpPr>
          <p:cNvPr id="4" name="Content Placeholder 2"/>
          <p:cNvSpPr txBox="1">
            <a:spLocks/>
          </p:cNvSpPr>
          <p:nvPr/>
        </p:nvSpPr>
        <p:spPr bwMode="auto">
          <a:xfrm>
            <a:off x="277813" y="1458394"/>
            <a:ext cx="8591550" cy="226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20000"/>
              </a:spcBef>
              <a:buFont typeface="Arial" panose="020B0604020202020204" pitchFamily="34" charset="0"/>
              <a:buChar char="•"/>
            </a:pPr>
            <a:r>
              <a:rPr lang="en-US" altLang="en-US" dirty="0">
                <a:cs typeface="Arial" panose="020B0604020202020204" pitchFamily="34" charset="0"/>
              </a:rPr>
              <a:t>Constellation of ~30 satellites; each houses an atomic clock. </a:t>
            </a:r>
          </a:p>
          <a:p>
            <a:pPr>
              <a:spcBef>
                <a:spcPct val="20000"/>
              </a:spcBef>
              <a:buFont typeface="Arial" panose="020B0604020202020204" pitchFamily="34" charset="0"/>
              <a:buChar char="•"/>
            </a:pPr>
            <a:r>
              <a:rPr lang="en-US" altLang="en-US" dirty="0">
                <a:cs typeface="Arial" panose="020B0604020202020204" pitchFamily="34" charset="0"/>
              </a:rPr>
              <a:t>Precise time information is sent to a receiver on Earth. </a:t>
            </a:r>
          </a:p>
          <a:p>
            <a:pPr>
              <a:spcBef>
                <a:spcPct val="20000"/>
              </a:spcBef>
              <a:buFont typeface="Arial" panose="020B0604020202020204" pitchFamily="34" charset="0"/>
              <a:buChar char="•"/>
            </a:pPr>
            <a:r>
              <a:rPr lang="en-US" altLang="en-US" dirty="0">
                <a:cs typeface="Arial" panose="020B0604020202020204" pitchFamily="34" charset="0"/>
              </a:rPr>
              <a:t>A minimum of 4 satellites in sky view is needed to obtain a coordinate (but &gt;6 is better)</a:t>
            </a:r>
          </a:p>
        </p:txBody>
      </p:sp>
      <p:grpSp>
        <p:nvGrpSpPr>
          <p:cNvPr id="5" name="Group 60"/>
          <p:cNvGrpSpPr>
            <a:grpSpLocks/>
          </p:cNvGrpSpPr>
          <p:nvPr/>
        </p:nvGrpSpPr>
        <p:grpSpPr bwMode="auto">
          <a:xfrm>
            <a:off x="5903913" y="3734118"/>
            <a:ext cx="371475" cy="322262"/>
            <a:chOff x="1621" y="1008"/>
            <a:chExt cx="231" cy="231"/>
          </a:xfrm>
        </p:grpSpPr>
        <p:sp>
          <p:nvSpPr>
            <p:cNvPr id="6" name="Rectangle 6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7" name="Rectangle 6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8" name="Oval 6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grpSp>
      <p:grpSp>
        <p:nvGrpSpPr>
          <p:cNvPr id="9" name="Group 60"/>
          <p:cNvGrpSpPr>
            <a:grpSpLocks/>
          </p:cNvGrpSpPr>
          <p:nvPr/>
        </p:nvGrpSpPr>
        <p:grpSpPr bwMode="auto">
          <a:xfrm>
            <a:off x="838200" y="3957955"/>
            <a:ext cx="655638" cy="585788"/>
            <a:chOff x="1621" y="1008"/>
            <a:chExt cx="231" cy="231"/>
          </a:xfrm>
        </p:grpSpPr>
        <p:sp>
          <p:nvSpPr>
            <p:cNvPr id="10" name="Rectangle 6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1" name="Rectangle 6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2" name="Oval 6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grpSp>
      <p:grpSp>
        <p:nvGrpSpPr>
          <p:cNvPr id="13" name="Group 60"/>
          <p:cNvGrpSpPr>
            <a:grpSpLocks/>
          </p:cNvGrpSpPr>
          <p:nvPr/>
        </p:nvGrpSpPr>
        <p:grpSpPr bwMode="auto">
          <a:xfrm>
            <a:off x="7607300" y="4426268"/>
            <a:ext cx="493713" cy="468312"/>
            <a:chOff x="1621" y="1008"/>
            <a:chExt cx="231" cy="231"/>
          </a:xfrm>
        </p:grpSpPr>
        <p:sp>
          <p:nvSpPr>
            <p:cNvPr id="14" name="Rectangle 6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5" name="Rectangle 6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6" name="Oval 6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grpSp>
      <p:grpSp>
        <p:nvGrpSpPr>
          <p:cNvPr id="17" name="Group 60"/>
          <p:cNvGrpSpPr>
            <a:grpSpLocks/>
          </p:cNvGrpSpPr>
          <p:nvPr/>
        </p:nvGrpSpPr>
        <p:grpSpPr bwMode="auto">
          <a:xfrm>
            <a:off x="3405188" y="3957955"/>
            <a:ext cx="368300" cy="352425"/>
            <a:chOff x="1621" y="1008"/>
            <a:chExt cx="231" cy="231"/>
          </a:xfrm>
        </p:grpSpPr>
        <p:sp>
          <p:nvSpPr>
            <p:cNvPr id="18" name="Rectangle 6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19" name="Rectangle 6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20" name="Oval 6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grpSp>
      <p:grpSp>
        <p:nvGrpSpPr>
          <p:cNvPr id="21" name="Group 50"/>
          <p:cNvGrpSpPr>
            <a:grpSpLocks/>
          </p:cNvGrpSpPr>
          <p:nvPr/>
        </p:nvGrpSpPr>
        <p:grpSpPr bwMode="auto">
          <a:xfrm flipH="1">
            <a:off x="1160463" y="4405630"/>
            <a:ext cx="3140075" cy="1700213"/>
            <a:chOff x="874" y="952"/>
            <a:chExt cx="1674" cy="1486"/>
          </a:xfrm>
        </p:grpSpPr>
        <p:sp>
          <p:nvSpPr>
            <p:cNvPr id="22" name="Line 51"/>
            <p:cNvSpPr>
              <a:spLocks noChangeShapeType="1"/>
            </p:cNvSpPr>
            <p:nvPr/>
          </p:nvSpPr>
          <p:spPr bwMode="auto">
            <a:xfrm flipH="1">
              <a:off x="1932" y="952"/>
              <a:ext cx="616" cy="54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3" name="Line 52"/>
            <p:cNvSpPr>
              <a:spLocks noChangeShapeType="1"/>
            </p:cNvSpPr>
            <p:nvPr/>
          </p:nvSpPr>
          <p:spPr bwMode="auto">
            <a:xfrm>
              <a:off x="1937" y="1490"/>
              <a:ext cx="49" cy="136"/>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4" name="Line 53"/>
            <p:cNvSpPr>
              <a:spLocks noChangeShapeType="1"/>
            </p:cNvSpPr>
            <p:nvPr/>
          </p:nvSpPr>
          <p:spPr bwMode="auto">
            <a:xfrm flipH="1" flipV="1">
              <a:off x="1824" y="1475"/>
              <a:ext cx="160" cy="151"/>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5" name="Line 54"/>
            <p:cNvSpPr>
              <a:spLocks noChangeShapeType="1"/>
            </p:cNvSpPr>
            <p:nvPr/>
          </p:nvSpPr>
          <p:spPr bwMode="auto">
            <a:xfrm>
              <a:off x="1826" y="1483"/>
              <a:ext cx="85" cy="169"/>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6" name="Line 55"/>
            <p:cNvSpPr>
              <a:spLocks noChangeShapeType="1"/>
            </p:cNvSpPr>
            <p:nvPr/>
          </p:nvSpPr>
          <p:spPr bwMode="auto">
            <a:xfrm flipH="1" flipV="1">
              <a:off x="1813" y="1594"/>
              <a:ext cx="96" cy="6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7" name="Line 56"/>
            <p:cNvSpPr>
              <a:spLocks noChangeShapeType="1"/>
            </p:cNvSpPr>
            <p:nvPr/>
          </p:nvSpPr>
          <p:spPr bwMode="auto">
            <a:xfrm flipH="1">
              <a:off x="1400" y="1599"/>
              <a:ext cx="416" cy="358"/>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8" name="Line 57"/>
            <p:cNvSpPr>
              <a:spLocks noChangeShapeType="1"/>
            </p:cNvSpPr>
            <p:nvPr/>
          </p:nvSpPr>
          <p:spPr bwMode="auto">
            <a:xfrm>
              <a:off x="1401" y="1954"/>
              <a:ext cx="67" cy="14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9" name="Line 58"/>
            <p:cNvSpPr>
              <a:spLocks noChangeShapeType="1"/>
            </p:cNvSpPr>
            <p:nvPr/>
          </p:nvSpPr>
          <p:spPr bwMode="auto">
            <a:xfrm flipH="1" flipV="1">
              <a:off x="1309" y="1945"/>
              <a:ext cx="160" cy="15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0" name="Line 59"/>
            <p:cNvSpPr>
              <a:spLocks noChangeShapeType="1"/>
            </p:cNvSpPr>
            <p:nvPr/>
          </p:nvSpPr>
          <p:spPr bwMode="auto">
            <a:xfrm>
              <a:off x="1311" y="1954"/>
              <a:ext cx="83" cy="164"/>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1" name="Line 60"/>
            <p:cNvSpPr>
              <a:spLocks noChangeShapeType="1"/>
            </p:cNvSpPr>
            <p:nvPr/>
          </p:nvSpPr>
          <p:spPr bwMode="auto">
            <a:xfrm flipH="1" flipV="1">
              <a:off x="1287" y="2070"/>
              <a:ext cx="107" cy="54"/>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2" name="Line 61"/>
            <p:cNvSpPr>
              <a:spLocks noChangeShapeType="1"/>
            </p:cNvSpPr>
            <p:nvPr/>
          </p:nvSpPr>
          <p:spPr bwMode="auto">
            <a:xfrm flipH="1">
              <a:off x="874" y="2076"/>
              <a:ext cx="415" cy="3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33" name="Group 50"/>
          <p:cNvGrpSpPr>
            <a:grpSpLocks/>
          </p:cNvGrpSpPr>
          <p:nvPr/>
        </p:nvGrpSpPr>
        <p:grpSpPr bwMode="auto">
          <a:xfrm flipH="1">
            <a:off x="3605213" y="4223068"/>
            <a:ext cx="695325" cy="1855787"/>
            <a:chOff x="874" y="952"/>
            <a:chExt cx="1674" cy="1486"/>
          </a:xfrm>
        </p:grpSpPr>
        <p:sp>
          <p:nvSpPr>
            <p:cNvPr id="34" name="Line 51"/>
            <p:cNvSpPr>
              <a:spLocks noChangeShapeType="1"/>
            </p:cNvSpPr>
            <p:nvPr/>
          </p:nvSpPr>
          <p:spPr bwMode="auto">
            <a:xfrm flipH="1">
              <a:off x="1933" y="952"/>
              <a:ext cx="615" cy="54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5" name="Line 52"/>
            <p:cNvSpPr>
              <a:spLocks noChangeShapeType="1"/>
            </p:cNvSpPr>
            <p:nvPr/>
          </p:nvSpPr>
          <p:spPr bwMode="auto">
            <a:xfrm>
              <a:off x="1936" y="1491"/>
              <a:ext cx="50" cy="13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6" name="Line 53"/>
            <p:cNvSpPr>
              <a:spLocks noChangeShapeType="1"/>
            </p:cNvSpPr>
            <p:nvPr/>
          </p:nvSpPr>
          <p:spPr bwMode="auto">
            <a:xfrm flipH="1" flipV="1">
              <a:off x="1826" y="1474"/>
              <a:ext cx="157" cy="15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7" name="Line 54"/>
            <p:cNvSpPr>
              <a:spLocks noChangeShapeType="1"/>
            </p:cNvSpPr>
            <p:nvPr/>
          </p:nvSpPr>
          <p:spPr bwMode="auto">
            <a:xfrm>
              <a:off x="1826" y="1483"/>
              <a:ext cx="84" cy="169"/>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8" name="Line 55"/>
            <p:cNvSpPr>
              <a:spLocks noChangeShapeType="1"/>
            </p:cNvSpPr>
            <p:nvPr/>
          </p:nvSpPr>
          <p:spPr bwMode="auto">
            <a:xfrm flipH="1" flipV="1">
              <a:off x="1814" y="1594"/>
              <a:ext cx="96" cy="6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39" name="Line 56"/>
            <p:cNvSpPr>
              <a:spLocks noChangeShapeType="1"/>
            </p:cNvSpPr>
            <p:nvPr/>
          </p:nvSpPr>
          <p:spPr bwMode="auto">
            <a:xfrm flipH="1">
              <a:off x="1401" y="1599"/>
              <a:ext cx="417" cy="358"/>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0" name="Line 57"/>
            <p:cNvSpPr>
              <a:spLocks noChangeShapeType="1"/>
            </p:cNvSpPr>
            <p:nvPr/>
          </p:nvSpPr>
          <p:spPr bwMode="auto">
            <a:xfrm>
              <a:off x="1401" y="1954"/>
              <a:ext cx="65" cy="14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1" name="Line 58"/>
            <p:cNvSpPr>
              <a:spLocks noChangeShapeType="1"/>
            </p:cNvSpPr>
            <p:nvPr/>
          </p:nvSpPr>
          <p:spPr bwMode="auto">
            <a:xfrm flipH="1" flipV="1">
              <a:off x="1310" y="1946"/>
              <a:ext cx="161" cy="149"/>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2" name="Line 59"/>
            <p:cNvSpPr>
              <a:spLocks noChangeShapeType="1"/>
            </p:cNvSpPr>
            <p:nvPr/>
          </p:nvSpPr>
          <p:spPr bwMode="auto">
            <a:xfrm>
              <a:off x="1310" y="1954"/>
              <a:ext cx="84" cy="164"/>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3" name="Line 60"/>
            <p:cNvSpPr>
              <a:spLocks noChangeShapeType="1"/>
            </p:cNvSpPr>
            <p:nvPr/>
          </p:nvSpPr>
          <p:spPr bwMode="auto">
            <a:xfrm flipH="1" flipV="1">
              <a:off x="1287" y="2071"/>
              <a:ext cx="107" cy="5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4" name="Line 61"/>
            <p:cNvSpPr>
              <a:spLocks noChangeShapeType="1"/>
            </p:cNvSpPr>
            <p:nvPr/>
          </p:nvSpPr>
          <p:spPr bwMode="auto">
            <a:xfrm flipH="1">
              <a:off x="874" y="2076"/>
              <a:ext cx="417" cy="3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45" name="Group 50"/>
          <p:cNvGrpSpPr>
            <a:grpSpLocks/>
          </p:cNvGrpSpPr>
          <p:nvPr/>
        </p:nvGrpSpPr>
        <p:grpSpPr bwMode="auto">
          <a:xfrm>
            <a:off x="4300538" y="4791393"/>
            <a:ext cx="3543300" cy="1314450"/>
            <a:chOff x="874" y="952"/>
            <a:chExt cx="1674" cy="1486"/>
          </a:xfrm>
        </p:grpSpPr>
        <p:sp>
          <p:nvSpPr>
            <p:cNvPr id="46" name="Line 51"/>
            <p:cNvSpPr>
              <a:spLocks noChangeShapeType="1"/>
            </p:cNvSpPr>
            <p:nvPr/>
          </p:nvSpPr>
          <p:spPr bwMode="auto">
            <a:xfrm flipH="1">
              <a:off x="1932" y="952"/>
              <a:ext cx="616" cy="546"/>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7" name="Line 52"/>
            <p:cNvSpPr>
              <a:spLocks noChangeShapeType="1"/>
            </p:cNvSpPr>
            <p:nvPr/>
          </p:nvSpPr>
          <p:spPr bwMode="auto">
            <a:xfrm>
              <a:off x="1937" y="1490"/>
              <a:ext cx="50" cy="136"/>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8" name="Line 53"/>
            <p:cNvSpPr>
              <a:spLocks noChangeShapeType="1"/>
            </p:cNvSpPr>
            <p:nvPr/>
          </p:nvSpPr>
          <p:spPr bwMode="auto">
            <a:xfrm flipH="1" flipV="1">
              <a:off x="1824" y="1474"/>
              <a:ext cx="160" cy="15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9" name="Line 54"/>
            <p:cNvSpPr>
              <a:spLocks noChangeShapeType="1"/>
            </p:cNvSpPr>
            <p:nvPr/>
          </p:nvSpPr>
          <p:spPr bwMode="auto">
            <a:xfrm>
              <a:off x="1826" y="1483"/>
              <a:ext cx="86" cy="17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0" name="Line 55"/>
            <p:cNvSpPr>
              <a:spLocks noChangeShapeType="1"/>
            </p:cNvSpPr>
            <p:nvPr/>
          </p:nvSpPr>
          <p:spPr bwMode="auto">
            <a:xfrm flipH="1" flipV="1">
              <a:off x="1813" y="1594"/>
              <a:ext cx="97" cy="59"/>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1" name="Line 56"/>
            <p:cNvSpPr>
              <a:spLocks noChangeShapeType="1"/>
            </p:cNvSpPr>
            <p:nvPr/>
          </p:nvSpPr>
          <p:spPr bwMode="auto">
            <a:xfrm flipH="1">
              <a:off x="1400" y="1600"/>
              <a:ext cx="417" cy="357"/>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2" name="Line 57"/>
            <p:cNvSpPr>
              <a:spLocks noChangeShapeType="1"/>
            </p:cNvSpPr>
            <p:nvPr/>
          </p:nvSpPr>
          <p:spPr bwMode="auto">
            <a:xfrm>
              <a:off x="1401" y="1953"/>
              <a:ext cx="67" cy="144"/>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3" name="Line 58"/>
            <p:cNvSpPr>
              <a:spLocks noChangeShapeType="1"/>
            </p:cNvSpPr>
            <p:nvPr/>
          </p:nvSpPr>
          <p:spPr bwMode="auto">
            <a:xfrm flipH="1" flipV="1">
              <a:off x="1309" y="1946"/>
              <a:ext cx="160" cy="149"/>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4" name="Line 59"/>
            <p:cNvSpPr>
              <a:spLocks noChangeShapeType="1"/>
            </p:cNvSpPr>
            <p:nvPr/>
          </p:nvSpPr>
          <p:spPr bwMode="auto">
            <a:xfrm>
              <a:off x="1311" y="1953"/>
              <a:ext cx="83" cy="16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5" name="Line 60"/>
            <p:cNvSpPr>
              <a:spLocks noChangeShapeType="1"/>
            </p:cNvSpPr>
            <p:nvPr/>
          </p:nvSpPr>
          <p:spPr bwMode="auto">
            <a:xfrm flipH="1" flipV="1">
              <a:off x="1287" y="2072"/>
              <a:ext cx="107" cy="52"/>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6" name="Line 61"/>
            <p:cNvSpPr>
              <a:spLocks noChangeShapeType="1"/>
            </p:cNvSpPr>
            <p:nvPr/>
          </p:nvSpPr>
          <p:spPr bwMode="auto">
            <a:xfrm flipH="1">
              <a:off x="874" y="2075"/>
              <a:ext cx="415" cy="3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57" name="Group 50"/>
          <p:cNvGrpSpPr>
            <a:grpSpLocks/>
          </p:cNvGrpSpPr>
          <p:nvPr/>
        </p:nvGrpSpPr>
        <p:grpSpPr bwMode="auto">
          <a:xfrm>
            <a:off x="4300538" y="3967480"/>
            <a:ext cx="1835150" cy="2138363"/>
            <a:chOff x="874" y="952"/>
            <a:chExt cx="1674" cy="1486"/>
          </a:xfrm>
        </p:grpSpPr>
        <p:sp>
          <p:nvSpPr>
            <p:cNvPr id="58" name="Line 51"/>
            <p:cNvSpPr>
              <a:spLocks noChangeShapeType="1"/>
            </p:cNvSpPr>
            <p:nvPr/>
          </p:nvSpPr>
          <p:spPr bwMode="auto">
            <a:xfrm flipH="1">
              <a:off x="1933" y="952"/>
              <a:ext cx="615" cy="54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9" name="Line 52"/>
            <p:cNvSpPr>
              <a:spLocks noChangeShapeType="1"/>
            </p:cNvSpPr>
            <p:nvPr/>
          </p:nvSpPr>
          <p:spPr bwMode="auto">
            <a:xfrm>
              <a:off x="1937" y="1491"/>
              <a:ext cx="49" cy="13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0" name="Line 53"/>
            <p:cNvSpPr>
              <a:spLocks noChangeShapeType="1"/>
            </p:cNvSpPr>
            <p:nvPr/>
          </p:nvSpPr>
          <p:spPr bwMode="auto">
            <a:xfrm flipH="1" flipV="1">
              <a:off x="1824" y="1475"/>
              <a:ext cx="161" cy="151"/>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1" name="Line 54"/>
            <p:cNvSpPr>
              <a:spLocks noChangeShapeType="1"/>
            </p:cNvSpPr>
            <p:nvPr/>
          </p:nvSpPr>
          <p:spPr bwMode="auto">
            <a:xfrm>
              <a:off x="1825" y="1483"/>
              <a:ext cx="84" cy="17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2" name="Line 55"/>
            <p:cNvSpPr>
              <a:spLocks noChangeShapeType="1"/>
            </p:cNvSpPr>
            <p:nvPr/>
          </p:nvSpPr>
          <p:spPr bwMode="auto">
            <a:xfrm flipH="1" flipV="1">
              <a:off x="1812" y="1594"/>
              <a:ext cx="97" cy="6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3" name="Line 56"/>
            <p:cNvSpPr>
              <a:spLocks noChangeShapeType="1"/>
            </p:cNvSpPr>
            <p:nvPr/>
          </p:nvSpPr>
          <p:spPr bwMode="auto">
            <a:xfrm flipH="1">
              <a:off x="1400" y="1598"/>
              <a:ext cx="417" cy="359"/>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4" name="Line 57"/>
            <p:cNvSpPr>
              <a:spLocks noChangeShapeType="1"/>
            </p:cNvSpPr>
            <p:nvPr/>
          </p:nvSpPr>
          <p:spPr bwMode="auto">
            <a:xfrm>
              <a:off x="1401" y="1954"/>
              <a:ext cx="67" cy="14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5" name="Line 58"/>
            <p:cNvSpPr>
              <a:spLocks noChangeShapeType="1"/>
            </p:cNvSpPr>
            <p:nvPr/>
          </p:nvSpPr>
          <p:spPr bwMode="auto">
            <a:xfrm flipH="1" flipV="1">
              <a:off x="1308" y="1946"/>
              <a:ext cx="161" cy="149"/>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6" name="Line 59"/>
            <p:cNvSpPr>
              <a:spLocks noChangeShapeType="1"/>
            </p:cNvSpPr>
            <p:nvPr/>
          </p:nvSpPr>
          <p:spPr bwMode="auto">
            <a:xfrm>
              <a:off x="1311" y="1954"/>
              <a:ext cx="83" cy="164"/>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7" name="Line 60"/>
            <p:cNvSpPr>
              <a:spLocks noChangeShapeType="1"/>
            </p:cNvSpPr>
            <p:nvPr/>
          </p:nvSpPr>
          <p:spPr bwMode="auto">
            <a:xfrm flipH="1" flipV="1">
              <a:off x="1287" y="2071"/>
              <a:ext cx="107" cy="5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8" name="Line 61"/>
            <p:cNvSpPr>
              <a:spLocks noChangeShapeType="1"/>
            </p:cNvSpPr>
            <p:nvPr/>
          </p:nvSpPr>
          <p:spPr bwMode="auto">
            <a:xfrm flipH="1">
              <a:off x="874" y="2076"/>
              <a:ext cx="416" cy="3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sp>
        <p:nvSpPr>
          <p:cNvPr id="69" name="AutoShape 13"/>
          <p:cNvSpPr>
            <a:spLocks noChangeArrowheads="1"/>
          </p:cNvSpPr>
          <p:nvPr/>
        </p:nvSpPr>
        <p:spPr bwMode="auto">
          <a:xfrm>
            <a:off x="4376738" y="6105843"/>
            <a:ext cx="152400" cy="152400"/>
          </a:xfrm>
          <a:prstGeom prst="smileyFace">
            <a:avLst>
              <a:gd name="adj" fmla="val 4653"/>
            </a:avLst>
          </a:prstGeom>
          <a:solidFill>
            <a:srgbClr val="FFFF99"/>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70" name="Line 15"/>
          <p:cNvSpPr>
            <a:spLocks noChangeShapeType="1"/>
          </p:cNvSpPr>
          <p:nvPr/>
        </p:nvSpPr>
        <p:spPr bwMode="auto">
          <a:xfrm>
            <a:off x="4452938" y="6258243"/>
            <a:ext cx="0" cy="152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 name="Line 16"/>
          <p:cNvSpPr>
            <a:spLocks noChangeShapeType="1"/>
          </p:cNvSpPr>
          <p:nvPr/>
        </p:nvSpPr>
        <p:spPr bwMode="auto">
          <a:xfrm>
            <a:off x="4452938" y="6410643"/>
            <a:ext cx="76200" cy="152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 name="Line 17"/>
          <p:cNvSpPr>
            <a:spLocks noChangeShapeType="1"/>
          </p:cNvSpPr>
          <p:nvPr/>
        </p:nvSpPr>
        <p:spPr bwMode="auto">
          <a:xfrm flipH="1">
            <a:off x="4376738" y="6410643"/>
            <a:ext cx="76200" cy="152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 name="Line 18"/>
          <p:cNvSpPr>
            <a:spLocks noChangeShapeType="1"/>
          </p:cNvSpPr>
          <p:nvPr/>
        </p:nvSpPr>
        <p:spPr bwMode="auto">
          <a:xfrm flipH="1" flipV="1">
            <a:off x="4376738" y="6258243"/>
            <a:ext cx="76200" cy="76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 name="Line 19"/>
          <p:cNvSpPr>
            <a:spLocks noChangeShapeType="1"/>
          </p:cNvSpPr>
          <p:nvPr/>
        </p:nvSpPr>
        <p:spPr bwMode="auto">
          <a:xfrm>
            <a:off x="4452938" y="6334443"/>
            <a:ext cx="762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5" name="Freeform 20"/>
          <p:cNvSpPr>
            <a:spLocks/>
          </p:cNvSpPr>
          <p:nvPr/>
        </p:nvSpPr>
        <p:spPr bwMode="auto">
          <a:xfrm>
            <a:off x="4275138" y="6105843"/>
            <a:ext cx="177800" cy="266700"/>
          </a:xfrm>
          <a:custGeom>
            <a:avLst/>
            <a:gdLst>
              <a:gd name="T0" fmla="*/ 2147483647 w 112"/>
              <a:gd name="T1" fmla="*/ 2147483647 h 168"/>
              <a:gd name="T2" fmla="*/ 2147483647 w 112"/>
              <a:gd name="T3" fmla="*/ 2147483647 h 168"/>
              <a:gd name="T4" fmla="*/ 2147483647 w 112"/>
              <a:gd name="T5" fmla="*/ 0 h 168"/>
              <a:gd name="T6" fmla="*/ 0 60000 65536"/>
              <a:gd name="T7" fmla="*/ 0 60000 65536"/>
              <a:gd name="T8" fmla="*/ 0 60000 65536"/>
              <a:gd name="T9" fmla="*/ 0 w 112"/>
              <a:gd name="T10" fmla="*/ 0 h 168"/>
              <a:gd name="T11" fmla="*/ 112 w 112"/>
              <a:gd name="T12" fmla="*/ 168 h 168"/>
            </a:gdLst>
            <a:ahLst/>
            <a:cxnLst>
              <a:cxn ang="T6">
                <a:pos x="T0" y="T1"/>
              </a:cxn>
              <a:cxn ang="T7">
                <a:pos x="T2" y="T3"/>
              </a:cxn>
              <a:cxn ang="T8">
                <a:pos x="T4" y="T5"/>
              </a:cxn>
            </a:cxnLst>
            <a:rect l="T9" t="T10" r="T11" b="T12"/>
            <a:pathLst>
              <a:path w="112" h="168">
                <a:moveTo>
                  <a:pt x="112" y="144"/>
                </a:moveTo>
                <a:cubicBezTo>
                  <a:pt x="72" y="156"/>
                  <a:pt x="32" y="168"/>
                  <a:pt x="16" y="144"/>
                </a:cubicBezTo>
                <a:cubicBezTo>
                  <a:pt x="0" y="120"/>
                  <a:pt x="16" y="24"/>
                  <a:pt x="16" y="0"/>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6" name="AutoShape 21"/>
          <p:cNvSpPr>
            <a:spLocks noChangeArrowheads="1"/>
          </p:cNvSpPr>
          <p:nvPr/>
        </p:nvSpPr>
        <p:spPr bwMode="auto">
          <a:xfrm flipV="1">
            <a:off x="4224338" y="6105843"/>
            <a:ext cx="152400" cy="76200"/>
          </a:xfrm>
          <a:prstGeom prst="hexagon">
            <a:avLst>
              <a:gd name="adj" fmla="val 50000"/>
              <a:gd name="vf" fmla="val 115470"/>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77" name="Freeform 10"/>
          <p:cNvSpPr>
            <a:spLocks/>
          </p:cNvSpPr>
          <p:nvPr/>
        </p:nvSpPr>
        <p:spPr bwMode="auto">
          <a:xfrm>
            <a:off x="609600" y="6523355"/>
            <a:ext cx="8077200" cy="342900"/>
          </a:xfrm>
          <a:custGeom>
            <a:avLst/>
            <a:gdLst>
              <a:gd name="T0" fmla="*/ 0 w 5040"/>
              <a:gd name="T1" fmla="*/ 2147483647 h 168"/>
              <a:gd name="T2" fmla="*/ 2147483647 w 5040"/>
              <a:gd name="T3" fmla="*/ 2147483647 h 168"/>
              <a:gd name="T4" fmla="*/ 2147483647 w 5040"/>
              <a:gd name="T5" fmla="*/ 2147483647 h 168"/>
              <a:gd name="T6" fmla="*/ 2147483647 w 5040"/>
              <a:gd name="T7" fmla="*/ 2147483647 h 168"/>
              <a:gd name="T8" fmla="*/ 2147483647 w 5040"/>
              <a:gd name="T9" fmla="*/ 2147483647 h 168"/>
              <a:gd name="T10" fmla="*/ 0 60000 65536"/>
              <a:gd name="T11" fmla="*/ 0 60000 65536"/>
              <a:gd name="T12" fmla="*/ 0 60000 65536"/>
              <a:gd name="T13" fmla="*/ 0 60000 65536"/>
              <a:gd name="T14" fmla="*/ 0 60000 65536"/>
              <a:gd name="T15" fmla="*/ 0 w 5040"/>
              <a:gd name="T16" fmla="*/ 0 h 168"/>
              <a:gd name="T17" fmla="*/ 5040 w 5040"/>
              <a:gd name="T18" fmla="*/ 168 h 168"/>
            </a:gdLst>
            <a:ahLst/>
            <a:cxnLst>
              <a:cxn ang="T10">
                <a:pos x="T0" y="T1"/>
              </a:cxn>
              <a:cxn ang="T11">
                <a:pos x="T2" y="T3"/>
              </a:cxn>
              <a:cxn ang="T12">
                <a:pos x="T4" y="T5"/>
              </a:cxn>
              <a:cxn ang="T13">
                <a:pos x="T6" y="T7"/>
              </a:cxn>
              <a:cxn ang="T14">
                <a:pos x="T8" y="T9"/>
              </a:cxn>
            </a:cxnLst>
            <a:rect l="T15" t="T16" r="T17" b="T18"/>
            <a:pathLst>
              <a:path w="5040" h="168">
                <a:moveTo>
                  <a:pt x="0" y="120"/>
                </a:moveTo>
                <a:cubicBezTo>
                  <a:pt x="92" y="104"/>
                  <a:pt x="184" y="88"/>
                  <a:pt x="576" y="72"/>
                </a:cubicBezTo>
                <a:cubicBezTo>
                  <a:pt x="968" y="56"/>
                  <a:pt x="1808" y="32"/>
                  <a:pt x="2352" y="24"/>
                </a:cubicBezTo>
                <a:cubicBezTo>
                  <a:pt x="2896" y="16"/>
                  <a:pt x="3392" y="0"/>
                  <a:pt x="3840" y="24"/>
                </a:cubicBezTo>
                <a:cubicBezTo>
                  <a:pt x="4288" y="48"/>
                  <a:pt x="4840" y="144"/>
                  <a:pt x="5040" y="168"/>
                </a:cubicBezTo>
              </a:path>
            </a:pathLst>
          </a:custGeom>
          <a:noFill/>
          <a:ln w="28575" cmpd="sng">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8" name="TextBox 78"/>
          <p:cNvSpPr txBox="1">
            <a:spLocks noChangeArrowheads="1"/>
          </p:cNvSpPr>
          <p:nvPr/>
        </p:nvSpPr>
        <p:spPr bwMode="auto">
          <a:xfrm>
            <a:off x="3133725" y="6074093"/>
            <a:ext cx="6397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a:t>X,Y,Z</a:t>
            </a:r>
          </a:p>
        </p:txBody>
      </p:sp>
      <p:cxnSp>
        <p:nvCxnSpPr>
          <p:cNvPr id="79" name="Straight Arrow Connector 78"/>
          <p:cNvCxnSpPr>
            <a:cxnSpLocks noChangeShapeType="1"/>
          </p:cNvCxnSpPr>
          <p:nvPr/>
        </p:nvCxnSpPr>
        <p:spPr bwMode="auto">
          <a:xfrm flipV="1">
            <a:off x="3838575" y="6182043"/>
            <a:ext cx="280988" cy="762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677557901"/>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GPS errors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6310" y="3834943"/>
            <a:ext cx="1186408" cy="6638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4836" y="3482337"/>
            <a:ext cx="1186408" cy="66389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1905" y="3338383"/>
            <a:ext cx="1186408" cy="66389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6532" y="3557019"/>
            <a:ext cx="1186408" cy="66389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918" y="3814963"/>
            <a:ext cx="1186408" cy="66389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210" y="4818204"/>
            <a:ext cx="1272933" cy="180025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4546" y="4759255"/>
            <a:ext cx="1272933" cy="1800259"/>
          </a:xfrm>
          <a:prstGeom prst="rect">
            <a:avLst/>
          </a:prstGeom>
        </p:spPr>
      </p:pic>
      <p:grpSp>
        <p:nvGrpSpPr>
          <p:cNvPr id="11" name="Group 50"/>
          <p:cNvGrpSpPr>
            <a:grpSpLocks/>
          </p:cNvGrpSpPr>
          <p:nvPr/>
        </p:nvGrpSpPr>
        <p:grpSpPr bwMode="auto">
          <a:xfrm>
            <a:off x="6610350" y="1848803"/>
            <a:ext cx="511175" cy="771525"/>
            <a:chOff x="874" y="952"/>
            <a:chExt cx="1674" cy="1486"/>
          </a:xfrm>
        </p:grpSpPr>
        <p:sp>
          <p:nvSpPr>
            <p:cNvPr id="12" name="Line 51"/>
            <p:cNvSpPr>
              <a:spLocks noChangeShapeType="1"/>
            </p:cNvSpPr>
            <p:nvPr/>
          </p:nvSpPr>
          <p:spPr bwMode="auto">
            <a:xfrm flipH="1">
              <a:off x="1935" y="952"/>
              <a:ext cx="613" cy="544"/>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en-US" sz="1800" dirty="0">
                  <a:latin typeface="Arial" charset="0"/>
                  <a:ea typeface="ＭＳ Ｐゴシック" charset="-128"/>
                  <a:cs typeface="ＭＳ Ｐゴシック" charset="-128"/>
                </a:rPr>
                <a:t> </a:t>
              </a:r>
            </a:p>
          </p:txBody>
        </p:sp>
        <p:sp>
          <p:nvSpPr>
            <p:cNvPr id="13" name="Line 52"/>
            <p:cNvSpPr>
              <a:spLocks noChangeShapeType="1"/>
            </p:cNvSpPr>
            <p:nvPr/>
          </p:nvSpPr>
          <p:spPr bwMode="auto">
            <a:xfrm>
              <a:off x="1935" y="1490"/>
              <a:ext cx="52" cy="13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4" name="Line 53"/>
            <p:cNvSpPr>
              <a:spLocks noChangeShapeType="1"/>
            </p:cNvSpPr>
            <p:nvPr/>
          </p:nvSpPr>
          <p:spPr bwMode="auto">
            <a:xfrm flipH="1" flipV="1">
              <a:off x="1825" y="1475"/>
              <a:ext cx="161" cy="15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5" name="Line 54"/>
            <p:cNvSpPr>
              <a:spLocks noChangeShapeType="1"/>
            </p:cNvSpPr>
            <p:nvPr/>
          </p:nvSpPr>
          <p:spPr bwMode="auto">
            <a:xfrm>
              <a:off x="1825" y="1484"/>
              <a:ext cx="83" cy="168"/>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6" name="Line 55"/>
            <p:cNvSpPr>
              <a:spLocks noChangeShapeType="1"/>
            </p:cNvSpPr>
            <p:nvPr/>
          </p:nvSpPr>
          <p:spPr bwMode="auto">
            <a:xfrm flipH="1" flipV="1">
              <a:off x="1815" y="1594"/>
              <a:ext cx="94" cy="61"/>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7" name="Line 56"/>
            <p:cNvSpPr>
              <a:spLocks noChangeShapeType="1"/>
            </p:cNvSpPr>
            <p:nvPr/>
          </p:nvSpPr>
          <p:spPr bwMode="auto">
            <a:xfrm flipH="1">
              <a:off x="1399" y="1600"/>
              <a:ext cx="416" cy="358"/>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8" name="Line 57"/>
            <p:cNvSpPr>
              <a:spLocks noChangeShapeType="1"/>
            </p:cNvSpPr>
            <p:nvPr/>
          </p:nvSpPr>
          <p:spPr bwMode="auto">
            <a:xfrm>
              <a:off x="1399" y="1955"/>
              <a:ext cx="68" cy="141"/>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9" name="Line 58"/>
            <p:cNvSpPr>
              <a:spLocks noChangeShapeType="1"/>
            </p:cNvSpPr>
            <p:nvPr/>
          </p:nvSpPr>
          <p:spPr bwMode="auto">
            <a:xfrm flipH="1" flipV="1">
              <a:off x="1311" y="1946"/>
              <a:ext cx="156" cy="15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0" name="Line 59"/>
            <p:cNvSpPr>
              <a:spLocks noChangeShapeType="1"/>
            </p:cNvSpPr>
            <p:nvPr/>
          </p:nvSpPr>
          <p:spPr bwMode="auto">
            <a:xfrm>
              <a:off x="1311" y="1955"/>
              <a:ext cx="83" cy="162"/>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1" name="Line 60"/>
            <p:cNvSpPr>
              <a:spLocks noChangeShapeType="1"/>
            </p:cNvSpPr>
            <p:nvPr/>
          </p:nvSpPr>
          <p:spPr bwMode="auto">
            <a:xfrm flipH="1" flipV="1">
              <a:off x="1285" y="2071"/>
              <a:ext cx="109" cy="52"/>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2" name="Line 61"/>
            <p:cNvSpPr>
              <a:spLocks noChangeShapeType="1"/>
            </p:cNvSpPr>
            <p:nvPr/>
          </p:nvSpPr>
          <p:spPr bwMode="auto">
            <a:xfrm flipH="1">
              <a:off x="874" y="2077"/>
              <a:ext cx="416" cy="361"/>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sp>
        <p:nvSpPr>
          <p:cNvPr id="23" name="Freeform 10"/>
          <p:cNvSpPr>
            <a:spLocks/>
          </p:cNvSpPr>
          <p:nvPr/>
        </p:nvSpPr>
        <p:spPr bwMode="auto">
          <a:xfrm>
            <a:off x="609600" y="6454140"/>
            <a:ext cx="8077200" cy="342900"/>
          </a:xfrm>
          <a:custGeom>
            <a:avLst/>
            <a:gdLst>
              <a:gd name="T0" fmla="*/ 0 w 5040"/>
              <a:gd name="T1" fmla="*/ 2147483647 h 168"/>
              <a:gd name="T2" fmla="*/ 2147483647 w 5040"/>
              <a:gd name="T3" fmla="*/ 2147483647 h 168"/>
              <a:gd name="T4" fmla="*/ 2147483647 w 5040"/>
              <a:gd name="T5" fmla="*/ 2147483647 h 168"/>
              <a:gd name="T6" fmla="*/ 2147483647 w 5040"/>
              <a:gd name="T7" fmla="*/ 2147483647 h 168"/>
              <a:gd name="T8" fmla="*/ 2147483647 w 5040"/>
              <a:gd name="T9" fmla="*/ 2147483647 h 168"/>
              <a:gd name="T10" fmla="*/ 0 60000 65536"/>
              <a:gd name="T11" fmla="*/ 0 60000 65536"/>
              <a:gd name="T12" fmla="*/ 0 60000 65536"/>
              <a:gd name="T13" fmla="*/ 0 60000 65536"/>
              <a:gd name="T14" fmla="*/ 0 60000 65536"/>
              <a:gd name="T15" fmla="*/ 0 w 5040"/>
              <a:gd name="T16" fmla="*/ 0 h 168"/>
              <a:gd name="T17" fmla="*/ 5040 w 5040"/>
              <a:gd name="T18" fmla="*/ 168 h 168"/>
            </a:gdLst>
            <a:ahLst/>
            <a:cxnLst>
              <a:cxn ang="T10">
                <a:pos x="T0" y="T1"/>
              </a:cxn>
              <a:cxn ang="T11">
                <a:pos x="T2" y="T3"/>
              </a:cxn>
              <a:cxn ang="T12">
                <a:pos x="T4" y="T5"/>
              </a:cxn>
              <a:cxn ang="T13">
                <a:pos x="T6" y="T7"/>
              </a:cxn>
              <a:cxn ang="T14">
                <a:pos x="T8" y="T9"/>
              </a:cxn>
            </a:cxnLst>
            <a:rect l="T15" t="T16" r="T17" b="T18"/>
            <a:pathLst>
              <a:path w="5040" h="168">
                <a:moveTo>
                  <a:pt x="0" y="120"/>
                </a:moveTo>
                <a:cubicBezTo>
                  <a:pt x="92" y="104"/>
                  <a:pt x="184" y="88"/>
                  <a:pt x="576" y="72"/>
                </a:cubicBezTo>
                <a:cubicBezTo>
                  <a:pt x="968" y="56"/>
                  <a:pt x="1808" y="32"/>
                  <a:pt x="2352" y="24"/>
                </a:cubicBezTo>
                <a:cubicBezTo>
                  <a:pt x="2896" y="16"/>
                  <a:pt x="3392" y="0"/>
                  <a:pt x="3840" y="24"/>
                </a:cubicBezTo>
                <a:cubicBezTo>
                  <a:pt x="4288" y="48"/>
                  <a:pt x="4840" y="144"/>
                  <a:pt x="5040" y="168"/>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 name="AutoShape 11"/>
          <p:cNvSpPr>
            <a:spLocks noChangeArrowheads="1"/>
          </p:cNvSpPr>
          <p:nvPr/>
        </p:nvSpPr>
        <p:spPr bwMode="auto">
          <a:xfrm>
            <a:off x="2514600" y="6073140"/>
            <a:ext cx="152400" cy="152400"/>
          </a:xfrm>
          <a:prstGeom prst="smileyFace">
            <a:avLst>
              <a:gd name="adj" fmla="val 4653"/>
            </a:avLst>
          </a:prstGeom>
          <a:solidFill>
            <a:srgbClr val="FFFF99"/>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25" name="Line 12"/>
          <p:cNvSpPr>
            <a:spLocks noChangeShapeType="1"/>
          </p:cNvSpPr>
          <p:nvPr/>
        </p:nvSpPr>
        <p:spPr bwMode="auto">
          <a:xfrm>
            <a:off x="2590800" y="6225540"/>
            <a:ext cx="0" cy="152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13"/>
          <p:cNvSpPr>
            <a:spLocks noChangeShapeType="1"/>
          </p:cNvSpPr>
          <p:nvPr/>
        </p:nvSpPr>
        <p:spPr bwMode="auto">
          <a:xfrm>
            <a:off x="2590800" y="6377940"/>
            <a:ext cx="76200" cy="152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14"/>
          <p:cNvSpPr>
            <a:spLocks noChangeShapeType="1"/>
          </p:cNvSpPr>
          <p:nvPr/>
        </p:nvSpPr>
        <p:spPr bwMode="auto">
          <a:xfrm flipH="1">
            <a:off x="2514600" y="6377940"/>
            <a:ext cx="76200" cy="152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 name="Line 15"/>
          <p:cNvSpPr>
            <a:spLocks noChangeShapeType="1"/>
          </p:cNvSpPr>
          <p:nvPr/>
        </p:nvSpPr>
        <p:spPr bwMode="auto">
          <a:xfrm flipH="1" flipV="1">
            <a:off x="2514600" y="6225540"/>
            <a:ext cx="76200" cy="76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 name="Line 16"/>
          <p:cNvSpPr>
            <a:spLocks noChangeShapeType="1"/>
          </p:cNvSpPr>
          <p:nvPr/>
        </p:nvSpPr>
        <p:spPr bwMode="auto">
          <a:xfrm>
            <a:off x="2590800" y="6301740"/>
            <a:ext cx="762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 name="Freeform 17"/>
          <p:cNvSpPr>
            <a:spLocks/>
          </p:cNvSpPr>
          <p:nvPr/>
        </p:nvSpPr>
        <p:spPr bwMode="auto">
          <a:xfrm>
            <a:off x="2413000" y="6073140"/>
            <a:ext cx="177800" cy="266700"/>
          </a:xfrm>
          <a:custGeom>
            <a:avLst/>
            <a:gdLst>
              <a:gd name="T0" fmla="*/ 2147483647 w 112"/>
              <a:gd name="T1" fmla="*/ 2147483647 h 168"/>
              <a:gd name="T2" fmla="*/ 2147483647 w 112"/>
              <a:gd name="T3" fmla="*/ 2147483647 h 168"/>
              <a:gd name="T4" fmla="*/ 2147483647 w 112"/>
              <a:gd name="T5" fmla="*/ 0 h 168"/>
              <a:gd name="T6" fmla="*/ 0 60000 65536"/>
              <a:gd name="T7" fmla="*/ 0 60000 65536"/>
              <a:gd name="T8" fmla="*/ 0 60000 65536"/>
              <a:gd name="T9" fmla="*/ 0 w 112"/>
              <a:gd name="T10" fmla="*/ 0 h 168"/>
              <a:gd name="T11" fmla="*/ 112 w 112"/>
              <a:gd name="T12" fmla="*/ 168 h 168"/>
            </a:gdLst>
            <a:ahLst/>
            <a:cxnLst>
              <a:cxn ang="T6">
                <a:pos x="T0" y="T1"/>
              </a:cxn>
              <a:cxn ang="T7">
                <a:pos x="T2" y="T3"/>
              </a:cxn>
              <a:cxn ang="T8">
                <a:pos x="T4" y="T5"/>
              </a:cxn>
            </a:cxnLst>
            <a:rect l="T9" t="T10" r="T11" b="T12"/>
            <a:pathLst>
              <a:path w="112" h="168">
                <a:moveTo>
                  <a:pt x="112" y="144"/>
                </a:moveTo>
                <a:cubicBezTo>
                  <a:pt x="72" y="156"/>
                  <a:pt x="32" y="168"/>
                  <a:pt x="16" y="144"/>
                </a:cubicBezTo>
                <a:cubicBezTo>
                  <a:pt x="0" y="120"/>
                  <a:pt x="16" y="24"/>
                  <a:pt x="16" y="0"/>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1" name="AutoShape 18"/>
          <p:cNvSpPr>
            <a:spLocks noChangeArrowheads="1"/>
          </p:cNvSpPr>
          <p:nvPr/>
        </p:nvSpPr>
        <p:spPr bwMode="auto">
          <a:xfrm flipV="1">
            <a:off x="2362200" y="6073140"/>
            <a:ext cx="152400" cy="76200"/>
          </a:xfrm>
          <a:prstGeom prst="hexagon">
            <a:avLst>
              <a:gd name="adj" fmla="val 50000"/>
              <a:gd name="vf" fmla="val 115470"/>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32" name="Text Box 27"/>
          <p:cNvSpPr txBox="1">
            <a:spLocks noChangeArrowheads="1"/>
          </p:cNvSpPr>
          <p:nvPr/>
        </p:nvSpPr>
        <p:spPr bwMode="auto">
          <a:xfrm>
            <a:off x="4794250" y="5601653"/>
            <a:ext cx="1544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000" dirty="0">
                <a:cs typeface="Arial" panose="020B0604020202020204" pitchFamily="34" charset="0"/>
              </a:rPr>
              <a:t>Multi-Path</a:t>
            </a:r>
          </a:p>
        </p:txBody>
      </p:sp>
      <p:sp>
        <p:nvSpPr>
          <p:cNvPr id="33" name="Freeform 28"/>
          <p:cNvSpPr>
            <a:spLocks/>
          </p:cNvSpPr>
          <p:nvPr/>
        </p:nvSpPr>
        <p:spPr bwMode="auto">
          <a:xfrm>
            <a:off x="609600" y="3774440"/>
            <a:ext cx="8077200" cy="1155700"/>
          </a:xfrm>
          <a:custGeom>
            <a:avLst/>
            <a:gdLst>
              <a:gd name="T0" fmla="*/ 0 w 5088"/>
              <a:gd name="T1" fmla="*/ 2147483647 h 728"/>
              <a:gd name="T2" fmla="*/ 2147483647 w 5088"/>
              <a:gd name="T3" fmla="*/ 2147483647 h 728"/>
              <a:gd name="T4" fmla="*/ 2147483647 w 5088"/>
              <a:gd name="T5" fmla="*/ 2147483647 h 728"/>
              <a:gd name="T6" fmla="*/ 2147483647 w 5088"/>
              <a:gd name="T7" fmla="*/ 2147483647 h 728"/>
              <a:gd name="T8" fmla="*/ 2147483647 w 5088"/>
              <a:gd name="T9" fmla="*/ 2147483647 h 728"/>
              <a:gd name="T10" fmla="*/ 0 60000 65536"/>
              <a:gd name="T11" fmla="*/ 0 60000 65536"/>
              <a:gd name="T12" fmla="*/ 0 60000 65536"/>
              <a:gd name="T13" fmla="*/ 0 60000 65536"/>
              <a:gd name="T14" fmla="*/ 0 60000 65536"/>
              <a:gd name="T15" fmla="*/ 0 w 5088"/>
              <a:gd name="T16" fmla="*/ 0 h 728"/>
              <a:gd name="T17" fmla="*/ 5088 w 5088"/>
              <a:gd name="T18" fmla="*/ 728 h 728"/>
            </a:gdLst>
            <a:ahLst/>
            <a:cxnLst>
              <a:cxn ang="T10">
                <a:pos x="T0" y="T1"/>
              </a:cxn>
              <a:cxn ang="T11">
                <a:pos x="T2" y="T3"/>
              </a:cxn>
              <a:cxn ang="T12">
                <a:pos x="T4" y="T5"/>
              </a:cxn>
              <a:cxn ang="T13">
                <a:pos x="T6" y="T7"/>
              </a:cxn>
              <a:cxn ang="T14">
                <a:pos x="T8" y="T9"/>
              </a:cxn>
            </a:cxnLst>
            <a:rect l="T15" t="T16" r="T17" b="T18"/>
            <a:pathLst>
              <a:path w="5088" h="728">
                <a:moveTo>
                  <a:pt x="0" y="728"/>
                </a:moveTo>
                <a:cubicBezTo>
                  <a:pt x="424" y="580"/>
                  <a:pt x="848" y="432"/>
                  <a:pt x="1152" y="344"/>
                </a:cubicBezTo>
                <a:cubicBezTo>
                  <a:pt x="1456" y="256"/>
                  <a:pt x="1504" y="248"/>
                  <a:pt x="1824" y="200"/>
                </a:cubicBezTo>
                <a:cubicBezTo>
                  <a:pt x="2144" y="152"/>
                  <a:pt x="2528" y="0"/>
                  <a:pt x="3072" y="56"/>
                </a:cubicBezTo>
                <a:cubicBezTo>
                  <a:pt x="3616" y="112"/>
                  <a:pt x="4352" y="324"/>
                  <a:pt x="5088" y="536"/>
                </a:cubicBezTo>
              </a:path>
            </a:pathLst>
          </a:custGeom>
          <a:noFill/>
          <a:ln w="9525" cap="flat">
            <a:solidFill>
              <a:srgbClr val="0000FF"/>
            </a:solidFill>
            <a:prstDash val="lgDashDot"/>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 name="Text Box 29"/>
          <p:cNvSpPr txBox="1">
            <a:spLocks noChangeArrowheads="1"/>
          </p:cNvSpPr>
          <p:nvPr/>
        </p:nvSpPr>
        <p:spPr bwMode="auto">
          <a:xfrm>
            <a:off x="6378575" y="3456940"/>
            <a:ext cx="1905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dirty="0">
                <a:cs typeface="Arial" panose="020B0604020202020204" pitchFamily="34" charset="0"/>
              </a:rPr>
              <a:t>Troposphere</a:t>
            </a:r>
          </a:p>
        </p:txBody>
      </p:sp>
      <p:sp>
        <p:nvSpPr>
          <p:cNvPr id="35" name="Freeform 28"/>
          <p:cNvSpPr>
            <a:spLocks/>
          </p:cNvSpPr>
          <p:nvPr/>
        </p:nvSpPr>
        <p:spPr bwMode="auto">
          <a:xfrm>
            <a:off x="609600" y="2458403"/>
            <a:ext cx="8077200" cy="663575"/>
          </a:xfrm>
          <a:custGeom>
            <a:avLst/>
            <a:gdLst>
              <a:gd name="T0" fmla="*/ 0 w 5088"/>
              <a:gd name="T1" fmla="*/ 728 h 728"/>
              <a:gd name="T2" fmla="*/ 1152 w 5088"/>
              <a:gd name="T3" fmla="*/ 344 h 728"/>
              <a:gd name="T4" fmla="*/ 1824 w 5088"/>
              <a:gd name="T5" fmla="*/ 200 h 728"/>
              <a:gd name="T6" fmla="*/ 3072 w 5088"/>
              <a:gd name="T7" fmla="*/ 56 h 728"/>
              <a:gd name="T8" fmla="*/ 5088 w 5088"/>
              <a:gd name="T9" fmla="*/ 536 h 728"/>
              <a:gd name="T10" fmla="*/ 0 60000 65536"/>
              <a:gd name="T11" fmla="*/ 0 60000 65536"/>
              <a:gd name="T12" fmla="*/ 0 60000 65536"/>
              <a:gd name="T13" fmla="*/ 0 60000 65536"/>
              <a:gd name="T14" fmla="*/ 0 60000 65536"/>
              <a:gd name="T15" fmla="*/ 0 w 5088"/>
              <a:gd name="T16" fmla="*/ 0 h 728"/>
              <a:gd name="T17" fmla="*/ 5088 w 5088"/>
              <a:gd name="T18" fmla="*/ 728 h 728"/>
            </a:gdLst>
            <a:ahLst/>
            <a:cxnLst>
              <a:cxn ang="T10">
                <a:pos x="T0" y="T1"/>
              </a:cxn>
              <a:cxn ang="T11">
                <a:pos x="T2" y="T3"/>
              </a:cxn>
              <a:cxn ang="T12">
                <a:pos x="T4" y="T5"/>
              </a:cxn>
              <a:cxn ang="T13">
                <a:pos x="T6" y="T7"/>
              </a:cxn>
              <a:cxn ang="T14">
                <a:pos x="T8" y="T9"/>
              </a:cxn>
            </a:cxnLst>
            <a:rect l="T15" t="T16" r="T17" b="T18"/>
            <a:pathLst>
              <a:path w="5088" h="728">
                <a:moveTo>
                  <a:pt x="0" y="728"/>
                </a:moveTo>
                <a:cubicBezTo>
                  <a:pt x="424" y="580"/>
                  <a:pt x="848" y="432"/>
                  <a:pt x="1152" y="344"/>
                </a:cubicBezTo>
                <a:cubicBezTo>
                  <a:pt x="1456" y="256"/>
                  <a:pt x="1504" y="248"/>
                  <a:pt x="1824" y="200"/>
                </a:cubicBezTo>
                <a:cubicBezTo>
                  <a:pt x="2144" y="152"/>
                  <a:pt x="2528" y="0"/>
                  <a:pt x="3072" y="56"/>
                </a:cubicBezTo>
                <a:cubicBezTo>
                  <a:pt x="3616" y="112"/>
                  <a:pt x="4352" y="324"/>
                  <a:pt x="5088" y="536"/>
                </a:cubicBezTo>
              </a:path>
            </a:pathLst>
          </a:custGeom>
          <a:noFill/>
          <a:ln w="9525" cap="flat">
            <a:solidFill>
              <a:schemeClr val="accent4">
                <a:lumMod val="50000"/>
              </a:schemeClr>
            </a:solidFill>
            <a:prstDash val="lgDashDotDot"/>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1800">
              <a:latin typeface="Arial" charset="0"/>
              <a:ea typeface="ＭＳ Ｐゴシック" charset="-128"/>
              <a:cs typeface="ＭＳ Ｐゴシック" charset="-128"/>
            </a:endParaRPr>
          </a:p>
        </p:txBody>
      </p:sp>
      <p:sp>
        <p:nvSpPr>
          <p:cNvPr id="36" name="Text Box 29"/>
          <p:cNvSpPr txBox="1">
            <a:spLocks noChangeArrowheads="1"/>
          </p:cNvSpPr>
          <p:nvPr/>
        </p:nvSpPr>
        <p:spPr bwMode="auto">
          <a:xfrm>
            <a:off x="1538288" y="2185353"/>
            <a:ext cx="14874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000" dirty="0">
                <a:cs typeface="Arial" panose="020B0604020202020204" pitchFamily="34" charset="0"/>
              </a:rPr>
              <a:t>Ionosphere</a:t>
            </a:r>
          </a:p>
        </p:txBody>
      </p:sp>
      <p:grpSp>
        <p:nvGrpSpPr>
          <p:cNvPr id="37" name="Group 50"/>
          <p:cNvGrpSpPr>
            <a:grpSpLocks/>
          </p:cNvGrpSpPr>
          <p:nvPr/>
        </p:nvGrpSpPr>
        <p:grpSpPr bwMode="auto">
          <a:xfrm flipH="1">
            <a:off x="609600" y="1674178"/>
            <a:ext cx="1820863" cy="4398962"/>
            <a:chOff x="874" y="952"/>
            <a:chExt cx="1674" cy="1486"/>
          </a:xfrm>
        </p:grpSpPr>
        <p:sp>
          <p:nvSpPr>
            <p:cNvPr id="38" name="Line 51"/>
            <p:cNvSpPr>
              <a:spLocks noChangeShapeType="1"/>
            </p:cNvSpPr>
            <p:nvPr/>
          </p:nvSpPr>
          <p:spPr bwMode="auto">
            <a:xfrm flipH="1">
              <a:off x="1932" y="952"/>
              <a:ext cx="616" cy="54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en-US" sz="1800" dirty="0">
                  <a:latin typeface="Arial" charset="0"/>
                  <a:ea typeface="ＭＳ Ｐゴシック" charset="-128"/>
                  <a:cs typeface="ＭＳ Ｐゴシック" charset="-128"/>
                </a:rPr>
                <a:t> </a:t>
              </a:r>
            </a:p>
          </p:txBody>
        </p:sp>
        <p:sp>
          <p:nvSpPr>
            <p:cNvPr id="39" name="Line 52"/>
            <p:cNvSpPr>
              <a:spLocks noChangeShapeType="1"/>
            </p:cNvSpPr>
            <p:nvPr/>
          </p:nvSpPr>
          <p:spPr bwMode="auto">
            <a:xfrm>
              <a:off x="1936" y="1491"/>
              <a:ext cx="50" cy="13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0" name="Line 53"/>
            <p:cNvSpPr>
              <a:spLocks noChangeShapeType="1"/>
            </p:cNvSpPr>
            <p:nvPr/>
          </p:nvSpPr>
          <p:spPr bwMode="auto">
            <a:xfrm flipH="1" flipV="1">
              <a:off x="1824" y="1475"/>
              <a:ext cx="161" cy="151"/>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1" name="Line 54"/>
            <p:cNvSpPr>
              <a:spLocks noChangeShapeType="1"/>
            </p:cNvSpPr>
            <p:nvPr/>
          </p:nvSpPr>
          <p:spPr bwMode="auto">
            <a:xfrm>
              <a:off x="1826" y="1483"/>
              <a:ext cx="86" cy="17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2" name="Line 55"/>
            <p:cNvSpPr>
              <a:spLocks noChangeShapeType="1"/>
            </p:cNvSpPr>
            <p:nvPr/>
          </p:nvSpPr>
          <p:spPr bwMode="auto">
            <a:xfrm flipH="1" flipV="1">
              <a:off x="1812" y="1594"/>
              <a:ext cx="98" cy="6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3" name="Line 56"/>
            <p:cNvSpPr>
              <a:spLocks noChangeShapeType="1"/>
            </p:cNvSpPr>
            <p:nvPr/>
          </p:nvSpPr>
          <p:spPr bwMode="auto">
            <a:xfrm flipH="1">
              <a:off x="1399" y="1599"/>
              <a:ext cx="416" cy="358"/>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4" name="Line 57"/>
            <p:cNvSpPr>
              <a:spLocks noChangeShapeType="1"/>
            </p:cNvSpPr>
            <p:nvPr/>
          </p:nvSpPr>
          <p:spPr bwMode="auto">
            <a:xfrm>
              <a:off x="1401" y="1954"/>
              <a:ext cx="67" cy="14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5" name="Line 58"/>
            <p:cNvSpPr>
              <a:spLocks noChangeShapeType="1"/>
            </p:cNvSpPr>
            <p:nvPr/>
          </p:nvSpPr>
          <p:spPr bwMode="auto">
            <a:xfrm flipH="1" flipV="1">
              <a:off x="1309" y="1946"/>
              <a:ext cx="161" cy="149"/>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6" name="Line 59"/>
            <p:cNvSpPr>
              <a:spLocks noChangeShapeType="1"/>
            </p:cNvSpPr>
            <p:nvPr/>
          </p:nvSpPr>
          <p:spPr bwMode="auto">
            <a:xfrm>
              <a:off x="1310" y="1954"/>
              <a:ext cx="83" cy="164"/>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7" name="Line 60"/>
            <p:cNvSpPr>
              <a:spLocks noChangeShapeType="1"/>
            </p:cNvSpPr>
            <p:nvPr/>
          </p:nvSpPr>
          <p:spPr bwMode="auto">
            <a:xfrm flipH="1" flipV="1">
              <a:off x="1287" y="2071"/>
              <a:ext cx="107" cy="5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48" name="Line 61"/>
            <p:cNvSpPr>
              <a:spLocks noChangeShapeType="1"/>
            </p:cNvSpPr>
            <p:nvPr/>
          </p:nvSpPr>
          <p:spPr bwMode="auto">
            <a:xfrm flipH="1">
              <a:off x="874" y="2076"/>
              <a:ext cx="414" cy="3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49" name="Group 50"/>
          <p:cNvGrpSpPr>
            <a:grpSpLocks/>
          </p:cNvGrpSpPr>
          <p:nvPr/>
        </p:nvGrpSpPr>
        <p:grpSpPr bwMode="auto">
          <a:xfrm>
            <a:off x="2435225" y="1774190"/>
            <a:ext cx="1573213" cy="4292600"/>
            <a:chOff x="874" y="952"/>
            <a:chExt cx="1674" cy="1486"/>
          </a:xfrm>
        </p:grpSpPr>
        <p:sp>
          <p:nvSpPr>
            <p:cNvPr id="50" name="Line 51"/>
            <p:cNvSpPr>
              <a:spLocks noChangeShapeType="1"/>
            </p:cNvSpPr>
            <p:nvPr/>
          </p:nvSpPr>
          <p:spPr bwMode="auto">
            <a:xfrm flipH="1">
              <a:off x="1931" y="952"/>
              <a:ext cx="617" cy="54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en-US" sz="1800" dirty="0">
                  <a:latin typeface="Arial" charset="0"/>
                  <a:ea typeface="ＭＳ Ｐゴシック" charset="-128"/>
                  <a:cs typeface="ＭＳ Ｐゴシック" charset="-128"/>
                </a:rPr>
                <a:t> </a:t>
              </a:r>
            </a:p>
          </p:txBody>
        </p:sp>
        <p:sp>
          <p:nvSpPr>
            <p:cNvPr id="51" name="Line 52"/>
            <p:cNvSpPr>
              <a:spLocks noChangeShapeType="1"/>
            </p:cNvSpPr>
            <p:nvPr/>
          </p:nvSpPr>
          <p:spPr bwMode="auto">
            <a:xfrm>
              <a:off x="1937" y="1491"/>
              <a:ext cx="49" cy="13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2" name="Line 53"/>
            <p:cNvSpPr>
              <a:spLocks noChangeShapeType="1"/>
            </p:cNvSpPr>
            <p:nvPr/>
          </p:nvSpPr>
          <p:spPr bwMode="auto">
            <a:xfrm flipH="1" flipV="1">
              <a:off x="1823" y="1475"/>
              <a:ext cx="160" cy="151"/>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3" name="Line 54"/>
            <p:cNvSpPr>
              <a:spLocks noChangeShapeType="1"/>
            </p:cNvSpPr>
            <p:nvPr/>
          </p:nvSpPr>
          <p:spPr bwMode="auto">
            <a:xfrm>
              <a:off x="1827" y="1483"/>
              <a:ext cx="84" cy="17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4" name="Line 55"/>
            <p:cNvSpPr>
              <a:spLocks noChangeShapeType="1"/>
            </p:cNvSpPr>
            <p:nvPr/>
          </p:nvSpPr>
          <p:spPr bwMode="auto">
            <a:xfrm flipH="1" flipV="1">
              <a:off x="1813" y="1594"/>
              <a:ext cx="96" cy="6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5" name="Line 56"/>
            <p:cNvSpPr>
              <a:spLocks noChangeShapeType="1"/>
            </p:cNvSpPr>
            <p:nvPr/>
          </p:nvSpPr>
          <p:spPr bwMode="auto">
            <a:xfrm flipH="1">
              <a:off x="1399" y="1599"/>
              <a:ext cx="417" cy="358"/>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6" name="Line 57"/>
            <p:cNvSpPr>
              <a:spLocks noChangeShapeType="1"/>
            </p:cNvSpPr>
            <p:nvPr/>
          </p:nvSpPr>
          <p:spPr bwMode="auto">
            <a:xfrm>
              <a:off x="1401" y="1954"/>
              <a:ext cx="68" cy="14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7" name="Line 58"/>
            <p:cNvSpPr>
              <a:spLocks noChangeShapeType="1"/>
            </p:cNvSpPr>
            <p:nvPr/>
          </p:nvSpPr>
          <p:spPr bwMode="auto">
            <a:xfrm flipH="1" flipV="1">
              <a:off x="1310" y="1946"/>
              <a:ext cx="159" cy="149"/>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8" name="Line 59"/>
            <p:cNvSpPr>
              <a:spLocks noChangeShapeType="1"/>
            </p:cNvSpPr>
            <p:nvPr/>
          </p:nvSpPr>
          <p:spPr bwMode="auto">
            <a:xfrm>
              <a:off x="1312" y="1954"/>
              <a:ext cx="83" cy="164"/>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59" name="Line 60"/>
            <p:cNvSpPr>
              <a:spLocks noChangeShapeType="1"/>
            </p:cNvSpPr>
            <p:nvPr/>
          </p:nvSpPr>
          <p:spPr bwMode="auto">
            <a:xfrm flipH="1" flipV="1">
              <a:off x="1286" y="2071"/>
              <a:ext cx="108" cy="5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0" name="Line 61"/>
            <p:cNvSpPr>
              <a:spLocks noChangeShapeType="1"/>
            </p:cNvSpPr>
            <p:nvPr/>
          </p:nvSpPr>
          <p:spPr bwMode="auto">
            <a:xfrm flipH="1">
              <a:off x="874" y="2076"/>
              <a:ext cx="416" cy="3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61" name="Group 50"/>
          <p:cNvGrpSpPr>
            <a:grpSpLocks/>
          </p:cNvGrpSpPr>
          <p:nvPr/>
        </p:nvGrpSpPr>
        <p:grpSpPr bwMode="auto">
          <a:xfrm>
            <a:off x="2430463" y="1674178"/>
            <a:ext cx="4533900" cy="4392612"/>
            <a:chOff x="874" y="952"/>
            <a:chExt cx="1674" cy="1486"/>
          </a:xfrm>
        </p:grpSpPr>
        <p:sp>
          <p:nvSpPr>
            <p:cNvPr id="62" name="Line 51"/>
            <p:cNvSpPr>
              <a:spLocks noChangeShapeType="1"/>
            </p:cNvSpPr>
            <p:nvPr/>
          </p:nvSpPr>
          <p:spPr bwMode="auto">
            <a:xfrm flipH="1">
              <a:off x="1932" y="952"/>
              <a:ext cx="616" cy="54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en-US" sz="1800" dirty="0">
                  <a:latin typeface="Arial" charset="0"/>
                  <a:ea typeface="ＭＳ Ｐゴシック" charset="-128"/>
                  <a:cs typeface="ＭＳ Ｐゴシック" charset="-128"/>
                </a:rPr>
                <a:t> </a:t>
              </a:r>
            </a:p>
          </p:txBody>
        </p:sp>
        <p:sp>
          <p:nvSpPr>
            <p:cNvPr id="63" name="Line 52"/>
            <p:cNvSpPr>
              <a:spLocks noChangeShapeType="1"/>
            </p:cNvSpPr>
            <p:nvPr/>
          </p:nvSpPr>
          <p:spPr bwMode="auto">
            <a:xfrm>
              <a:off x="1937" y="1491"/>
              <a:ext cx="49" cy="13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4" name="Line 53"/>
            <p:cNvSpPr>
              <a:spLocks noChangeShapeType="1"/>
            </p:cNvSpPr>
            <p:nvPr/>
          </p:nvSpPr>
          <p:spPr bwMode="auto">
            <a:xfrm flipH="1" flipV="1">
              <a:off x="1824" y="1475"/>
              <a:ext cx="160" cy="151"/>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5" name="Line 54"/>
            <p:cNvSpPr>
              <a:spLocks noChangeShapeType="1"/>
            </p:cNvSpPr>
            <p:nvPr/>
          </p:nvSpPr>
          <p:spPr bwMode="auto">
            <a:xfrm>
              <a:off x="1826" y="1483"/>
              <a:ext cx="85" cy="17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6" name="Line 55"/>
            <p:cNvSpPr>
              <a:spLocks noChangeShapeType="1"/>
            </p:cNvSpPr>
            <p:nvPr/>
          </p:nvSpPr>
          <p:spPr bwMode="auto">
            <a:xfrm flipH="1" flipV="1">
              <a:off x="1813" y="1594"/>
              <a:ext cx="97" cy="6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7" name="Line 56"/>
            <p:cNvSpPr>
              <a:spLocks noChangeShapeType="1"/>
            </p:cNvSpPr>
            <p:nvPr/>
          </p:nvSpPr>
          <p:spPr bwMode="auto">
            <a:xfrm flipH="1">
              <a:off x="1400" y="1599"/>
              <a:ext cx="417" cy="358"/>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8" name="Line 57"/>
            <p:cNvSpPr>
              <a:spLocks noChangeShapeType="1"/>
            </p:cNvSpPr>
            <p:nvPr/>
          </p:nvSpPr>
          <p:spPr bwMode="auto">
            <a:xfrm>
              <a:off x="1401" y="1954"/>
              <a:ext cx="67" cy="14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69" name="Line 58"/>
            <p:cNvSpPr>
              <a:spLocks noChangeShapeType="1"/>
            </p:cNvSpPr>
            <p:nvPr/>
          </p:nvSpPr>
          <p:spPr bwMode="auto">
            <a:xfrm flipH="1" flipV="1">
              <a:off x="1309" y="1946"/>
              <a:ext cx="160" cy="149"/>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70" name="Line 59"/>
            <p:cNvSpPr>
              <a:spLocks noChangeShapeType="1"/>
            </p:cNvSpPr>
            <p:nvPr/>
          </p:nvSpPr>
          <p:spPr bwMode="auto">
            <a:xfrm>
              <a:off x="1311" y="1954"/>
              <a:ext cx="83" cy="164"/>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71" name="Line 60"/>
            <p:cNvSpPr>
              <a:spLocks noChangeShapeType="1"/>
            </p:cNvSpPr>
            <p:nvPr/>
          </p:nvSpPr>
          <p:spPr bwMode="auto">
            <a:xfrm flipH="1" flipV="1">
              <a:off x="1287" y="2071"/>
              <a:ext cx="107" cy="5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72" name="Line 61"/>
            <p:cNvSpPr>
              <a:spLocks noChangeShapeType="1"/>
            </p:cNvSpPr>
            <p:nvPr/>
          </p:nvSpPr>
          <p:spPr bwMode="auto">
            <a:xfrm flipH="1">
              <a:off x="874" y="2076"/>
              <a:ext cx="415" cy="3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73" name="Group 50"/>
          <p:cNvGrpSpPr>
            <a:grpSpLocks/>
          </p:cNvGrpSpPr>
          <p:nvPr/>
        </p:nvGrpSpPr>
        <p:grpSpPr bwMode="auto">
          <a:xfrm>
            <a:off x="4305300" y="1826578"/>
            <a:ext cx="2811463" cy="4310062"/>
            <a:chOff x="874" y="952"/>
            <a:chExt cx="1674" cy="1486"/>
          </a:xfrm>
        </p:grpSpPr>
        <p:sp>
          <p:nvSpPr>
            <p:cNvPr id="74" name="Line 51"/>
            <p:cNvSpPr>
              <a:spLocks noChangeShapeType="1"/>
            </p:cNvSpPr>
            <p:nvPr/>
          </p:nvSpPr>
          <p:spPr bwMode="auto">
            <a:xfrm flipH="1">
              <a:off x="1932" y="952"/>
              <a:ext cx="616" cy="545"/>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en-US" sz="1800" dirty="0">
                  <a:latin typeface="Arial" charset="0"/>
                  <a:ea typeface="ＭＳ Ｐゴシック" charset="-128"/>
                  <a:cs typeface="ＭＳ Ｐゴシック" charset="-128"/>
                </a:rPr>
                <a:t> </a:t>
              </a:r>
            </a:p>
          </p:txBody>
        </p:sp>
        <p:sp>
          <p:nvSpPr>
            <p:cNvPr id="75" name="Line 52"/>
            <p:cNvSpPr>
              <a:spLocks noChangeShapeType="1"/>
            </p:cNvSpPr>
            <p:nvPr/>
          </p:nvSpPr>
          <p:spPr bwMode="auto">
            <a:xfrm>
              <a:off x="1937" y="1491"/>
              <a:ext cx="43" cy="135"/>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76" name="Line 53"/>
            <p:cNvSpPr>
              <a:spLocks noChangeShapeType="1"/>
            </p:cNvSpPr>
            <p:nvPr/>
          </p:nvSpPr>
          <p:spPr bwMode="auto">
            <a:xfrm flipH="1" flipV="1">
              <a:off x="1824" y="1475"/>
              <a:ext cx="160" cy="151"/>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77" name="Line 54"/>
            <p:cNvSpPr>
              <a:spLocks noChangeShapeType="1"/>
            </p:cNvSpPr>
            <p:nvPr/>
          </p:nvSpPr>
          <p:spPr bwMode="auto">
            <a:xfrm>
              <a:off x="1826" y="1483"/>
              <a:ext cx="85" cy="170"/>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78" name="Line 55"/>
            <p:cNvSpPr>
              <a:spLocks noChangeShapeType="1"/>
            </p:cNvSpPr>
            <p:nvPr/>
          </p:nvSpPr>
          <p:spPr bwMode="auto">
            <a:xfrm flipH="1" flipV="1">
              <a:off x="1813" y="1594"/>
              <a:ext cx="97" cy="60"/>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79" name="Line 56"/>
            <p:cNvSpPr>
              <a:spLocks noChangeShapeType="1"/>
            </p:cNvSpPr>
            <p:nvPr/>
          </p:nvSpPr>
          <p:spPr bwMode="auto">
            <a:xfrm flipH="1">
              <a:off x="1400" y="1599"/>
              <a:ext cx="423" cy="358"/>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80" name="Line 57"/>
            <p:cNvSpPr>
              <a:spLocks noChangeShapeType="1"/>
            </p:cNvSpPr>
            <p:nvPr/>
          </p:nvSpPr>
          <p:spPr bwMode="auto">
            <a:xfrm>
              <a:off x="1401" y="1954"/>
              <a:ext cx="61" cy="143"/>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81" name="Line 58"/>
            <p:cNvSpPr>
              <a:spLocks noChangeShapeType="1"/>
            </p:cNvSpPr>
            <p:nvPr/>
          </p:nvSpPr>
          <p:spPr bwMode="auto">
            <a:xfrm flipH="1" flipV="1">
              <a:off x="1309" y="1946"/>
              <a:ext cx="160" cy="149"/>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82" name="Line 59"/>
            <p:cNvSpPr>
              <a:spLocks noChangeShapeType="1"/>
            </p:cNvSpPr>
            <p:nvPr/>
          </p:nvSpPr>
          <p:spPr bwMode="auto">
            <a:xfrm>
              <a:off x="1311" y="1954"/>
              <a:ext cx="83" cy="164"/>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83" name="Line 60"/>
            <p:cNvSpPr>
              <a:spLocks noChangeShapeType="1"/>
            </p:cNvSpPr>
            <p:nvPr/>
          </p:nvSpPr>
          <p:spPr bwMode="auto">
            <a:xfrm flipH="1" flipV="1">
              <a:off x="1287" y="2071"/>
              <a:ext cx="107" cy="53"/>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84" name="Line 61"/>
            <p:cNvSpPr>
              <a:spLocks noChangeShapeType="1"/>
            </p:cNvSpPr>
            <p:nvPr/>
          </p:nvSpPr>
          <p:spPr bwMode="auto">
            <a:xfrm flipH="1">
              <a:off x="874" y="2076"/>
              <a:ext cx="415" cy="362"/>
            </a:xfrm>
            <a:prstGeom prst="line">
              <a:avLst/>
            </a:prstGeom>
            <a:noFill/>
            <a:ln w="28575">
              <a:solidFill>
                <a:srgbClr val="FF0000"/>
              </a:solidFill>
              <a:round/>
              <a:headEnd type="none"/>
              <a:tailEnd type="non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85" name="Group 50"/>
          <p:cNvGrpSpPr>
            <a:grpSpLocks/>
          </p:cNvGrpSpPr>
          <p:nvPr/>
        </p:nvGrpSpPr>
        <p:grpSpPr bwMode="auto">
          <a:xfrm flipV="1">
            <a:off x="2449513" y="5982653"/>
            <a:ext cx="1855787" cy="153987"/>
            <a:chOff x="874" y="952"/>
            <a:chExt cx="1674" cy="1486"/>
          </a:xfrm>
        </p:grpSpPr>
        <p:sp>
          <p:nvSpPr>
            <p:cNvPr id="86" name="Line 51"/>
            <p:cNvSpPr>
              <a:spLocks noChangeShapeType="1"/>
            </p:cNvSpPr>
            <p:nvPr/>
          </p:nvSpPr>
          <p:spPr bwMode="auto">
            <a:xfrm flipH="1">
              <a:off x="1932" y="952"/>
              <a:ext cx="616" cy="552"/>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en-US" sz="1800" dirty="0">
                  <a:latin typeface="Arial" charset="0"/>
                  <a:ea typeface="ＭＳ Ｐゴシック" charset="-128"/>
                  <a:cs typeface="ＭＳ Ｐゴシック" charset="-128"/>
                </a:rPr>
                <a:t> </a:t>
              </a:r>
            </a:p>
          </p:txBody>
        </p:sp>
        <p:sp>
          <p:nvSpPr>
            <p:cNvPr id="87" name="Line 52"/>
            <p:cNvSpPr>
              <a:spLocks noChangeShapeType="1"/>
            </p:cNvSpPr>
            <p:nvPr/>
          </p:nvSpPr>
          <p:spPr bwMode="auto">
            <a:xfrm>
              <a:off x="1937" y="1488"/>
              <a:ext cx="50" cy="138"/>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88" name="Line 53"/>
            <p:cNvSpPr>
              <a:spLocks noChangeShapeType="1"/>
            </p:cNvSpPr>
            <p:nvPr/>
          </p:nvSpPr>
          <p:spPr bwMode="auto">
            <a:xfrm flipH="1" flipV="1">
              <a:off x="1823" y="1473"/>
              <a:ext cx="159" cy="15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89" name="Line 54"/>
            <p:cNvSpPr>
              <a:spLocks noChangeShapeType="1"/>
            </p:cNvSpPr>
            <p:nvPr/>
          </p:nvSpPr>
          <p:spPr bwMode="auto">
            <a:xfrm>
              <a:off x="1826" y="1488"/>
              <a:ext cx="83" cy="169"/>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90" name="Line 55"/>
            <p:cNvSpPr>
              <a:spLocks noChangeShapeType="1"/>
            </p:cNvSpPr>
            <p:nvPr/>
          </p:nvSpPr>
          <p:spPr bwMode="auto">
            <a:xfrm flipH="1" flipV="1">
              <a:off x="1813" y="1595"/>
              <a:ext cx="96" cy="61"/>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91" name="Line 56"/>
            <p:cNvSpPr>
              <a:spLocks noChangeShapeType="1"/>
            </p:cNvSpPr>
            <p:nvPr/>
          </p:nvSpPr>
          <p:spPr bwMode="auto">
            <a:xfrm flipH="1">
              <a:off x="1400" y="1595"/>
              <a:ext cx="418" cy="368"/>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92" name="Line 57"/>
            <p:cNvSpPr>
              <a:spLocks noChangeShapeType="1"/>
            </p:cNvSpPr>
            <p:nvPr/>
          </p:nvSpPr>
          <p:spPr bwMode="auto">
            <a:xfrm>
              <a:off x="1401" y="1948"/>
              <a:ext cx="67" cy="15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93" name="Line 58"/>
            <p:cNvSpPr>
              <a:spLocks noChangeShapeType="1"/>
            </p:cNvSpPr>
            <p:nvPr/>
          </p:nvSpPr>
          <p:spPr bwMode="auto">
            <a:xfrm flipH="1" flipV="1">
              <a:off x="1309" y="1948"/>
              <a:ext cx="160" cy="15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94" name="Line 59"/>
            <p:cNvSpPr>
              <a:spLocks noChangeShapeType="1"/>
            </p:cNvSpPr>
            <p:nvPr/>
          </p:nvSpPr>
          <p:spPr bwMode="auto">
            <a:xfrm>
              <a:off x="1311" y="1948"/>
              <a:ext cx="83" cy="169"/>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95" name="Line 60"/>
            <p:cNvSpPr>
              <a:spLocks noChangeShapeType="1"/>
            </p:cNvSpPr>
            <p:nvPr/>
          </p:nvSpPr>
          <p:spPr bwMode="auto">
            <a:xfrm flipH="1" flipV="1">
              <a:off x="1286" y="2070"/>
              <a:ext cx="106" cy="61"/>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96" name="Line 61"/>
            <p:cNvSpPr>
              <a:spLocks noChangeShapeType="1"/>
            </p:cNvSpPr>
            <p:nvPr/>
          </p:nvSpPr>
          <p:spPr bwMode="auto">
            <a:xfrm flipH="1">
              <a:off x="874" y="2070"/>
              <a:ext cx="415" cy="36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sp>
        <p:nvSpPr>
          <p:cNvPr id="97" name="Freeform 28"/>
          <p:cNvSpPr>
            <a:spLocks/>
          </p:cNvSpPr>
          <p:nvPr/>
        </p:nvSpPr>
        <p:spPr bwMode="auto">
          <a:xfrm>
            <a:off x="719138" y="2513965"/>
            <a:ext cx="8077200" cy="663575"/>
          </a:xfrm>
          <a:custGeom>
            <a:avLst/>
            <a:gdLst>
              <a:gd name="T0" fmla="*/ 0 w 5088"/>
              <a:gd name="T1" fmla="*/ 728 h 728"/>
              <a:gd name="T2" fmla="*/ 1152 w 5088"/>
              <a:gd name="T3" fmla="*/ 344 h 728"/>
              <a:gd name="T4" fmla="*/ 1824 w 5088"/>
              <a:gd name="T5" fmla="*/ 200 h 728"/>
              <a:gd name="T6" fmla="*/ 3072 w 5088"/>
              <a:gd name="T7" fmla="*/ 56 h 728"/>
              <a:gd name="T8" fmla="*/ 5088 w 5088"/>
              <a:gd name="T9" fmla="*/ 536 h 728"/>
              <a:gd name="T10" fmla="*/ 0 60000 65536"/>
              <a:gd name="T11" fmla="*/ 0 60000 65536"/>
              <a:gd name="T12" fmla="*/ 0 60000 65536"/>
              <a:gd name="T13" fmla="*/ 0 60000 65536"/>
              <a:gd name="T14" fmla="*/ 0 60000 65536"/>
              <a:gd name="T15" fmla="*/ 0 w 5088"/>
              <a:gd name="T16" fmla="*/ 0 h 728"/>
              <a:gd name="T17" fmla="*/ 5088 w 5088"/>
              <a:gd name="T18" fmla="*/ 728 h 728"/>
            </a:gdLst>
            <a:ahLst/>
            <a:cxnLst>
              <a:cxn ang="T10">
                <a:pos x="T0" y="T1"/>
              </a:cxn>
              <a:cxn ang="T11">
                <a:pos x="T2" y="T3"/>
              </a:cxn>
              <a:cxn ang="T12">
                <a:pos x="T4" y="T5"/>
              </a:cxn>
              <a:cxn ang="T13">
                <a:pos x="T6" y="T7"/>
              </a:cxn>
              <a:cxn ang="T14">
                <a:pos x="T8" y="T9"/>
              </a:cxn>
            </a:cxnLst>
            <a:rect l="T15" t="T16" r="T17" b="T18"/>
            <a:pathLst>
              <a:path w="5088" h="728">
                <a:moveTo>
                  <a:pt x="0" y="728"/>
                </a:moveTo>
                <a:cubicBezTo>
                  <a:pt x="424" y="580"/>
                  <a:pt x="848" y="432"/>
                  <a:pt x="1152" y="344"/>
                </a:cubicBezTo>
                <a:cubicBezTo>
                  <a:pt x="1456" y="256"/>
                  <a:pt x="1504" y="248"/>
                  <a:pt x="1824" y="200"/>
                </a:cubicBezTo>
                <a:cubicBezTo>
                  <a:pt x="2144" y="152"/>
                  <a:pt x="2528" y="0"/>
                  <a:pt x="3072" y="56"/>
                </a:cubicBezTo>
                <a:cubicBezTo>
                  <a:pt x="3616" y="112"/>
                  <a:pt x="4352" y="324"/>
                  <a:pt x="5088" y="536"/>
                </a:cubicBezTo>
              </a:path>
            </a:pathLst>
          </a:custGeom>
          <a:noFill/>
          <a:ln w="9525" cap="flat">
            <a:solidFill>
              <a:schemeClr val="accent6">
                <a:lumMod val="75000"/>
              </a:schemeClr>
            </a:solidFill>
            <a:prstDash val="lgDashDotDot"/>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1800">
              <a:latin typeface="Arial" charset="0"/>
              <a:ea typeface="ＭＳ Ｐゴシック" charset="-128"/>
              <a:cs typeface="ＭＳ Ｐゴシック" charset="-128"/>
            </a:endParaRPr>
          </a:p>
        </p:txBody>
      </p:sp>
      <p:sp>
        <p:nvSpPr>
          <p:cNvPr id="98" name="Freeform 28"/>
          <p:cNvSpPr>
            <a:spLocks/>
          </p:cNvSpPr>
          <p:nvPr/>
        </p:nvSpPr>
        <p:spPr bwMode="auto">
          <a:xfrm>
            <a:off x="460375" y="2385378"/>
            <a:ext cx="8077200" cy="663575"/>
          </a:xfrm>
          <a:custGeom>
            <a:avLst/>
            <a:gdLst>
              <a:gd name="T0" fmla="*/ 0 w 5088"/>
              <a:gd name="T1" fmla="*/ 728 h 728"/>
              <a:gd name="T2" fmla="*/ 1152 w 5088"/>
              <a:gd name="T3" fmla="*/ 344 h 728"/>
              <a:gd name="T4" fmla="*/ 1824 w 5088"/>
              <a:gd name="T5" fmla="*/ 200 h 728"/>
              <a:gd name="T6" fmla="*/ 3072 w 5088"/>
              <a:gd name="T7" fmla="*/ 56 h 728"/>
              <a:gd name="T8" fmla="*/ 5088 w 5088"/>
              <a:gd name="T9" fmla="*/ 536 h 728"/>
              <a:gd name="T10" fmla="*/ 0 60000 65536"/>
              <a:gd name="T11" fmla="*/ 0 60000 65536"/>
              <a:gd name="T12" fmla="*/ 0 60000 65536"/>
              <a:gd name="T13" fmla="*/ 0 60000 65536"/>
              <a:gd name="T14" fmla="*/ 0 60000 65536"/>
              <a:gd name="T15" fmla="*/ 0 w 5088"/>
              <a:gd name="T16" fmla="*/ 0 h 728"/>
              <a:gd name="T17" fmla="*/ 5088 w 5088"/>
              <a:gd name="T18" fmla="*/ 728 h 728"/>
            </a:gdLst>
            <a:ahLst/>
            <a:cxnLst>
              <a:cxn ang="T10">
                <a:pos x="T0" y="T1"/>
              </a:cxn>
              <a:cxn ang="T11">
                <a:pos x="T2" y="T3"/>
              </a:cxn>
              <a:cxn ang="T12">
                <a:pos x="T4" y="T5"/>
              </a:cxn>
              <a:cxn ang="T13">
                <a:pos x="T6" y="T7"/>
              </a:cxn>
              <a:cxn ang="T14">
                <a:pos x="T8" y="T9"/>
              </a:cxn>
            </a:cxnLst>
            <a:rect l="T15" t="T16" r="T17" b="T18"/>
            <a:pathLst>
              <a:path w="5088" h="728">
                <a:moveTo>
                  <a:pt x="0" y="728"/>
                </a:moveTo>
                <a:cubicBezTo>
                  <a:pt x="424" y="580"/>
                  <a:pt x="848" y="432"/>
                  <a:pt x="1152" y="344"/>
                </a:cubicBezTo>
                <a:cubicBezTo>
                  <a:pt x="1456" y="256"/>
                  <a:pt x="1504" y="248"/>
                  <a:pt x="1824" y="200"/>
                </a:cubicBezTo>
                <a:cubicBezTo>
                  <a:pt x="2144" y="152"/>
                  <a:pt x="2528" y="0"/>
                  <a:pt x="3072" y="56"/>
                </a:cubicBezTo>
                <a:cubicBezTo>
                  <a:pt x="3616" y="112"/>
                  <a:pt x="4352" y="324"/>
                  <a:pt x="5088" y="536"/>
                </a:cubicBezTo>
              </a:path>
            </a:pathLst>
          </a:custGeom>
          <a:noFill/>
          <a:ln w="9525" cap="flat">
            <a:solidFill>
              <a:schemeClr val="accent3">
                <a:lumMod val="75000"/>
              </a:schemeClr>
            </a:solidFill>
            <a:prstDash val="lgDashDotDot"/>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1800">
              <a:latin typeface="Arial" charset="0"/>
              <a:ea typeface="ＭＳ Ｐゴシック" charset="-128"/>
              <a:cs typeface="ＭＳ Ｐゴシック" charset="-128"/>
            </a:endParaRPr>
          </a:p>
        </p:txBody>
      </p:sp>
      <p:grpSp>
        <p:nvGrpSpPr>
          <p:cNvPr id="99" name="Group 50"/>
          <p:cNvGrpSpPr>
            <a:grpSpLocks/>
          </p:cNvGrpSpPr>
          <p:nvPr/>
        </p:nvGrpSpPr>
        <p:grpSpPr bwMode="auto">
          <a:xfrm>
            <a:off x="2514600" y="3863340"/>
            <a:ext cx="6415088" cy="2176463"/>
            <a:chOff x="874" y="952"/>
            <a:chExt cx="1674" cy="1486"/>
          </a:xfrm>
        </p:grpSpPr>
        <p:sp>
          <p:nvSpPr>
            <p:cNvPr id="100" name="Line 51"/>
            <p:cNvSpPr>
              <a:spLocks noChangeShapeType="1"/>
            </p:cNvSpPr>
            <p:nvPr/>
          </p:nvSpPr>
          <p:spPr bwMode="auto">
            <a:xfrm flipH="1">
              <a:off x="1932" y="952"/>
              <a:ext cx="616" cy="54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en-US" sz="1800" dirty="0">
                  <a:latin typeface="Arial" charset="0"/>
                  <a:ea typeface="ＭＳ Ｐゴシック" charset="-128"/>
                  <a:cs typeface="ＭＳ Ｐゴシック" charset="-128"/>
                </a:rPr>
                <a:t> </a:t>
              </a:r>
            </a:p>
          </p:txBody>
        </p:sp>
        <p:sp>
          <p:nvSpPr>
            <p:cNvPr id="101" name="Line 52"/>
            <p:cNvSpPr>
              <a:spLocks noChangeShapeType="1"/>
            </p:cNvSpPr>
            <p:nvPr/>
          </p:nvSpPr>
          <p:spPr bwMode="auto">
            <a:xfrm>
              <a:off x="1937" y="1491"/>
              <a:ext cx="49" cy="13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02" name="Line 53"/>
            <p:cNvSpPr>
              <a:spLocks noChangeShapeType="1"/>
            </p:cNvSpPr>
            <p:nvPr/>
          </p:nvSpPr>
          <p:spPr bwMode="auto">
            <a:xfrm flipH="1" flipV="1">
              <a:off x="1824" y="1476"/>
              <a:ext cx="160" cy="15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03" name="Line 54"/>
            <p:cNvSpPr>
              <a:spLocks noChangeShapeType="1"/>
            </p:cNvSpPr>
            <p:nvPr/>
          </p:nvSpPr>
          <p:spPr bwMode="auto">
            <a:xfrm>
              <a:off x="1826" y="1483"/>
              <a:ext cx="85" cy="17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04" name="Line 55"/>
            <p:cNvSpPr>
              <a:spLocks noChangeShapeType="1"/>
            </p:cNvSpPr>
            <p:nvPr/>
          </p:nvSpPr>
          <p:spPr bwMode="auto">
            <a:xfrm flipH="1" flipV="1">
              <a:off x="1813" y="1594"/>
              <a:ext cx="97" cy="6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05" name="Line 56"/>
            <p:cNvSpPr>
              <a:spLocks noChangeShapeType="1"/>
            </p:cNvSpPr>
            <p:nvPr/>
          </p:nvSpPr>
          <p:spPr bwMode="auto">
            <a:xfrm flipH="1">
              <a:off x="1400" y="1599"/>
              <a:ext cx="417" cy="358"/>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06" name="Line 57"/>
            <p:cNvSpPr>
              <a:spLocks noChangeShapeType="1"/>
            </p:cNvSpPr>
            <p:nvPr/>
          </p:nvSpPr>
          <p:spPr bwMode="auto">
            <a:xfrm>
              <a:off x="1401" y="1954"/>
              <a:ext cx="67" cy="14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07" name="Line 58"/>
            <p:cNvSpPr>
              <a:spLocks noChangeShapeType="1"/>
            </p:cNvSpPr>
            <p:nvPr/>
          </p:nvSpPr>
          <p:spPr bwMode="auto">
            <a:xfrm flipH="1" flipV="1">
              <a:off x="1309" y="1946"/>
              <a:ext cx="160" cy="15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08" name="Line 59"/>
            <p:cNvSpPr>
              <a:spLocks noChangeShapeType="1"/>
            </p:cNvSpPr>
            <p:nvPr/>
          </p:nvSpPr>
          <p:spPr bwMode="auto">
            <a:xfrm>
              <a:off x="1311" y="1954"/>
              <a:ext cx="83" cy="168"/>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09" name="Line 60"/>
            <p:cNvSpPr>
              <a:spLocks noChangeShapeType="1"/>
            </p:cNvSpPr>
            <p:nvPr/>
          </p:nvSpPr>
          <p:spPr bwMode="auto">
            <a:xfrm flipH="1" flipV="1">
              <a:off x="1287" y="2071"/>
              <a:ext cx="107" cy="5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10" name="Line 61"/>
            <p:cNvSpPr>
              <a:spLocks noChangeShapeType="1"/>
            </p:cNvSpPr>
            <p:nvPr/>
          </p:nvSpPr>
          <p:spPr bwMode="auto">
            <a:xfrm flipH="1">
              <a:off x="874" y="2076"/>
              <a:ext cx="415" cy="3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111" name="Group 199"/>
          <p:cNvGrpSpPr>
            <a:grpSpLocks/>
          </p:cNvGrpSpPr>
          <p:nvPr/>
        </p:nvGrpSpPr>
        <p:grpSpPr bwMode="auto">
          <a:xfrm>
            <a:off x="6488113" y="5425440"/>
            <a:ext cx="1601787" cy="1482725"/>
            <a:chOff x="3749" y="2433"/>
            <a:chExt cx="2011" cy="1862"/>
          </a:xfrm>
        </p:grpSpPr>
        <p:sp>
          <p:nvSpPr>
            <p:cNvPr id="112" name="Rectangle 48"/>
            <p:cNvSpPr>
              <a:spLocks noChangeArrowheads="1"/>
            </p:cNvSpPr>
            <p:nvPr/>
          </p:nvSpPr>
          <p:spPr bwMode="auto">
            <a:xfrm>
              <a:off x="5359" y="2433"/>
              <a:ext cx="66" cy="1862"/>
            </a:xfrm>
            <a:prstGeom prst="rect">
              <a:avLst/>
            </a:prstGeom>
            <a:solidFill>
              <a:srgbClr val="996633"/>
            </a:solidFill>
            <a:ln w="190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13" name="Rectangle 49"/>
            <p:cNvSpPr>
              <a:spLocks noChangeArrowheads="1"/>
            </p:cNvSpPr>
            <p:nvPr/>
          </p:nvSpPr>
          <p:spPr bwMode="auto">
            <a:xfrm>
              <a:off x="4975" y="2567"/>
              <a:ext cx="785" cy="48"/>
            </a:xfrm>
            <a:prstGeom prst="rect">
              <a:avLst/>
            </a:prstGeom>
            <a:solidFill>
              <a:srgbClr val="996633"/>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14" name="Rectangle 51"/>
            <p:cNvSpPr>
              <a:spLocks noChangeArrowheads="1"/>
            </p:cNvSpPr>
            <p:nvPr/>
          </p:nvSpPr>
          <p:spPr bwMode="auto">
            <a:xfrm>
              <a:off x="4478" y="2694"/>
              <a:ext cx="46" cy="1168"/>
            </a:xfrm>
            <a:prstGeom prst="rect">
              <a:avLst/>
            </a:prstGeom>
            <a:solidFill>
              <a:srgbClr val="996633"/>
            </a:solidFill>
            <a:ln w="190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15" name="Rectangle 52"/>
            <p:cNvSpPr>
              <a:spLocks noChangeArrowheads="1"/>
            </p:cNvSpPr>
            <p:nvPr/>
          </p:nvSpPr>
          <p:spPr bwMode="auto">
            <a:xfrm>
              <a:off x="4195" y="2830"/>
              <a:ext cx="612" cy="46"/>
            </a:xfrm>
            <a:prstGeom prst="rect">
              <a:avLst/>
            </a:prstGeom>
            <a:solidFill>
              <a:srgbClr val="996633"/>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16" name="Rectangle 53"/>
            <p:cNvSpPr>
              <a:spLocks noChangeArrowheads="1"/>
            </p:cNvSpPr>
            <p:nvPr/>
          </p:nvSpPr>
          <p:spPr bwMode="auto">
            <a:xfrm>
              <a:off x="3914" y="2995"/>
              <a:ext cx="46" cy="776"/>
            </a:xfrm>
            <a:prstGeom prst="rect">
              <a:avLst/>
            </a:prstGeom>
            <a:solidFill>
              <a:srgbClr val="996633"/>
            </a:solidFill>
            <a:ln w="1905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17" name="Rectangle 54"/>
            <p:cNvSpPr>
              <a:spLocks noChangeArrowheads="1"/>
            </p:cNvSpPr>
            <p:nvPr/>
          </p:nvSpPr>
          <p:spPr bwMode="auto">
            <a:xfrm>
              <a:off x="3749" y="3079"/>
              <a:ext cx="375" cy="46"/>
            </a:xfrm>
            <a:prstGeom prst="rect">
              <a:avLst/>
            </a:prstGeom>
            <a:solidFill>
              <a:srgbClr val="996633"/>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18" name="Freeform 60"/>
            <p:cNvSpPr>
              <a:spLocks/>
            </p:cNvSpPr>
            <p:nvPr/>
          </p:nvSpPr>
          <p:spPr bwMode="auto">
            <a:xfrm>
              <a:off x="3781" y="2870"/>
              <a:ext cx="472" cy="463"/>
            </a:xfrm>
            <a:custGeom>
              <a:avLst/>
              <a:gdLst>
                <a:gd name="T0" fmla="*/ 0 w 473"/>
                <a:gd name="T1" fmla="*/ 248 h 463"/>
                <a:gd name="T2" fmla="*/ 204 w 473"/>
                <a:gd name="T3" fmla="*/ 422 h 463"/>
                <a:gd name="T4" fmla="*/ 472 w 473"/>
                <a:gd name="T5" fmla="*/ 0 h 463"/>
                <a:gd name="T6" fmla="*/ 0 60000 65536"/>
                <a:gd name="T7" fmla="*/ 0 60000 65536"/>
                <a:gd name="T8" fmla="*/ 0 60000 65536"/>
              </a:gdLst>
              <a:ahLst/>
              <a:cxnLst>
                <a:cxn ang="T6">
                  <a:pos x="T0" y="T1"/>
                </a:cxn>
                <a:cxn ang="T7">
                  <a:pos x="T2" y="T3"/>
                </a:cxn>
                <a:cxn ang="T8">
                  <a:pos x="T4" y="T5"/>
                </a:cxn>
              </a:cxnLst>
              <a:rect l="0" t="0" r="r" b="b"/>
              <a:pathLst>
                <a:path w="473" h="463">
                  <a:moveTo>
                    <a:pt x="0" y="248"/>
                  </a:moveTo>
                  <a:cubicBezTo>
                    <a:pt x="62" y="355"/>
                    <a:pt x="125" y="463"/>
                    <a:pt x="204" y="422"/>
                  </a:cubicBezTo>
                  <a:cubicBezTo>
                    <a:pt x="283" y="381"/>
                    <a:pt x="428" y="70"/>
                    <a:pt x="473" y="0"/>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sp>
          <p:nvSpPr>
            <p:cNvPr id="119" name="Freeform 61"/>
            <p:cNvSpPr>
              <a:spLocks/>
            </p:cNvSpPr>
            <p:nvPr/>
          </p:nvSpPr>
          <p:spPr bwMode="auto">
            <a:xfrm>
              <a:off x="4247" y="2592"/>
              <a:ext cx="791" cy="592"/>
            </a:xfrm>
            <a:custGeom>
              <a:avLst/>
              <a:gdLst>
                <a:gd name="T0" fmla="*/ 0 w 792"/>
                <a:gd name="T1" fmla="*/ 276 h 591"/>
                <a:gd name="T2" fmla="*/ 189 w 792"/>
                <a:gd name="T3" fmla="*/ 546 h 591"/>
                <a:gd name="T4" fmla="*/ 791 w 792"/>
                <a:gd name="T5" fmla="*/ 0 h 591"/>
                <a:gd name="T6" fmla="*/ 0 60000 65536"/>
                <a:gd name="T7" fmla="*/ 0 60000 65536"/>
                <a:gd name="T8" fmla="*/ 0 60000 65536"/>
              </a:gdLst>
              <a:ahLst/>
              <a:cxnLst>
                <a:cxn ang="T6">
                  <a:pos x="T0" y="T1"/>
                </a:cxn>
                <a:cxn ang="T7">
                  <a:pos x="T2" y="T3"/>
                </a:cxn>
                <a:cxn ang="T8">
                  <a:pos x="T4" y="T5"/>
                </a:cxn>
              </a:cxnLst>
              <a:rect l="0" t="0" r="r" b="b"/>
              <a:pathLst>
                <a:path w="792" h="591">
                  <a:moveTo>
                    <a:pt x="0" y="276"/>
                  </a:moveTo>
                  <a:cubicBezTo>
                    <a:pt x="28" y="433"/>
                    <a:pt x="57" y="591"/>
                    <a:pt x="189" y="545"/>
                  </a:cubicBezTo>
                  <a:cubicBezTo>
                    <a:pt x="321" y="499"/>
                    <a:pt x="556" y="249"/>
                    <a:pt x="792" y="0"/>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sp>
          <p:nvSpPr>
            <p:cNvPr id="120" name="Freeform 62"/>
            <p:cNvSpPr>
              <a:spLocks/>
            </p:cNvSpPr>
            <p:nvPr/>
          </p:nvSpPr>
          <p:spPr bwMode="auto">
            <a:xfrm>
              <a:off x="4736" y="2600"/>
              <a:ext cx="965" cy="592"/>
            </a:xfrm>
            <a:custGeom>
              <a:avLst/>
              <a:gdLst>
                <a:gd name="T0" fmla="*/ 0 w 792"/>
                <a:gd name="T1" fmla="*/ 276 h 591"/>
                <a:gd name="T2" fmla="*/ 230 w 792"/>
                <a:gd name="T3" fmla="*/ 546 h 591"/>
                <a:gd name="T4" fmla="*/ 965 w 792"/>
                <a:gd name="T5" fmla="*/ 0 h 591"/>
                <a:gd name="T6" fmla="*/ 0 60000 65536"/>
                <a:gd name="T7" fmla="*/ 0 60000 65536"/>
                <a:gd name="T8" fmla="*/ 0 60000 65536"/>
              </a:gdLst>
              <a:ahLst/>
              <a:cxnLst>
                <a:cxn ang="T6">
                  <a:pos x="T0" y="T1"/>
                </a:cxn>
                <a:cxn ang="T7">
                  <a:pos x="T2" y="T3"/>
                </a:cxn>
                <a:cxn ang="T8">
                  <a:pos x="T4" y="T5"/>
                </a:cxn>
              </a:cxnLst>
              <a:rect l="0" t="0" r="r" b="b"/>
              <a:pathLst>
                <a:path w="792" h="591">
                  <a:moveTo>
                    <a:pt x="0" y="276"/>
                  </a:moveTo>
                  <a:cubicBezTo>
                    <a:pt x="28" y="433"/>
                    <a:pt x="57" y="591"/>
                    <a:pt x="189" y="545"/>
                  </a:cubicBezTo>
                  <a:cubicBezTo>
                    <a:pt x="321" y="499"/>
                    <a:pt x="556" y="249"/>
                    <a:pt x="792" y="0"/>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sp>
          <p:nvSpPr>
            <p:cNvPr id="121" name="Freeform 63"/>
            <p:cNvSpPr>
              <a:spLocks/>
            </p:cNvSpPr>
            <p:nvPr/>
          </p:nvSpPr>
          <p:spPr bwMode="auto">
            <a:xfrm>
              <a:off x="4060" y="2864"/>
              <a:ext cx="662" cy="463"/>
            </a:xfrm>
            <a:custGeom>
              <a:avLst/>
              <a:gdLst>
                <a:gd name="T0" fmla="*/ 0 w 473"/>
                <a:gd name="T1" fmla="*/ 248 h 463"/>
                <a:gd name="T2" fmla="*/ 286 w 473"/>
                <a:gd name="T3" fmla="*/ 422 h 463"/>
                <a:gd name="T4" fmla="*/ 662 w 473"/>
                <a:gd name="T5" fmla="*/ 0 h 463"/>
                <a:gd name="T6" fmla="*/ 0 60000 65536"/>
                <a:gd name="T7" fmla="*/ 0 60000 65536"/>
                <a:gd name="T8" fmla="*/ 0 60000 65536"/>
              </a:gdLst>
              <a:ahLst/>
              <a:cxnLst>
                <a:cxn ang="T6">
                  <a:pos x="T0" y="T1"/>
                </a:cxn>
                <a:cxn ang="T7">
                  <a:pos x="T2" y="T3"/>
                </a:cxn>
                <a:cxn ang="T8">
                  <a:pos x="T4" y="T5"/>
                </a:cxn>
              </a:cxnLst>
              <a:rect l="0" t="0" r="r" b="b"/>
              <a:pathLst>
                <a:path w="473" h="463">
                  <a:moveTo>
                    <a:pt x="0" y="248"/>
                  </a:moveTo>
                  <a:cubicBezTo>
                    <a:pt x="62" y="355"/>
                    <a:pt x="125" y="463"/>
                    <a:pt x="204" y="422"/>
                  </a:cubicBezTo>
                  <a:cubicBezTo>
                    <a:pt x="283" y="381"/>
                    <a:pt x="428" y="70"/>
                    <a:pt x="473" y="0"/>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endParaRPr lang="en-US"/>
            </a:p>
          </p:txBody>
        </p:sp>
      </p:grpSp>
      <p:grpSp>
        <p:nvGrpSpPr>
          <p:cNvPr id="122" name="Group 50"/>
          <p:cNvGrpSpPr>
            <a:grpSpLocks/>
          </p:cNvGrpSpPr>
          <p:nvPr/>
        </p:nvGrpSpPr>
        <p:grpSpPr bwMode="auto">
          <a:xfrm flipH="1">
            <a:off x="636588" y="1678940"/>
            <a:ext cx="584200" cy="1370013"/>
            <a:chOff x="874" y="952"/>
            <a:chExt cx="1674" cy="1486"/>
          </a:xfrm>
        </p:grpSpPr>
        <p:sp>
          <p:nvSpPr>
            <p:cNvPr id="123" name="Line 51"/>
            <p:cNvSpPr>
              <a:spLocks noChangeShapeType="1"/>
            </p:cNvSpPr>
            <p:nvPr/>
          </p:nvSpPr>
          <p:spPr bwMode="auto">
            <a:xfrm flipH="1">
              <a:off x="1934" y="952"/>
              <a:ext cx="614" cy="546"/>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en-US" sz="1800" dirty="0">
                  <a:latin typeface="Arial" charset="0"/>
                  <a:ea typeface="ＭＳ Ｐゴシック" charset="-128"/>
                  <a:cs typeface="ＭＳ Ｐゴシック" charset="-128"/>
                </a:rPr>
                <a:t> </a:t>
              </a:r>
            </a:p>
          </p:txBody>
        </p:sp>
        <p:sp>
          <p:nvSpPr>
            <p:cNvPr id="124" name="Line 52"/>
            <p:cNvSpPr>
              <a:spLocks noChangeShapeType="1"/>
            </p:cNvSpPr>
            <p:nvPr/>
          </p:nvSpPr>
          <p:spPr bwMode="auto">
            <a:xfrm>
              <a:off x="1938" y="1491"/>
              <a:ext cx="45" cy="134"/>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25" name="Line 53"/>
            <p:cNvSpPr>
              <a:spLocks noChangeShapeType="1"/>
            </p:cNvSpPr>
            <p:nvPr/>
          </p:nvSpPr>
          <p:spPr bwMode="auto">
            <a:xfrm flipH="1" flipV="1">
              <a:off x="1825" y="1475"/>
              <a:ext cx="159" cy="15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26" name="Line 54"/>
            <p:cNvSpPr>
              <a:spLocks noChangeShapeType="1"/>
            </p:cNvSpPr>
            <p:nvPr/>
          </p:nvSpPr>
          <p:spPr bwMode="auto">
            <a:xfrm>
              <a:off x="1825" y="1482"/>
              <a:ext cx="86" cy="17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27" name="Line 55"/>
            <p:cNvSpPr>
              <a:spLocks noChangeShapeType="1"/>
            </p:cNvSpPr>
            <p:nvPr/>
          </p:nvSpPr>
          <p:spPr bwMode="auto">
            <a:xfrm flipH="1" flipV="1">
              <a:off x="1811" y="1594"/>
              <a:ext cx="100" cy="6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28" name="Line 56"/>
            <p:cNvSpPr>
              <a:spLocks noChangeShapeType="1"/>
            </p:cNvSpPr>
            <p:nvPr/>
          </p:nvSpPr>
          <p:spPr bwMode="auto">
            <a:xfrm flipH="1">
              <a:off x="1402" y="1599"/>
              <a:ext cx="414" cy="358"/>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29" name="Line 57"/>
            <p:cNvSpPr>
              <a:spLocks noChangeShapeType="1"/>
            </p:cNvSpPr>
            <p:nvPr/>
          </p:nvSpPr>
          <p:spPr bwMode="auto">
            <a:xfrm>
              <a:off x="1402" y="1954"/>
              <a:ext cx="68" cy="14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30" name="Line 58"/>
            <p:cNvSpPr>
              <a:spLocks noChangeShapeType="1"/>
            </p:cNvSpPr>
            <p:nvPr/>
          </p:nvSpPr>
          <p:spPr bwMode="auto">
            <a:xfrm flipH="1" flipV="1">
              <a:off x="1311" y="1946"/>
              <a:ext cx="159" cy="15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31" name="Line 59"/>
            <p:cNvSpPr>
              <a:spLocks noChangeShapeType="1"/>
            </p:cNvSpPr>
            <p:nvPr/>
          </p:nvSpPr>
          <p:spPr bwMode="auto">
            <a:xfrm>
              <a:off x="1311" y="1954"/>
              <a:ext cx="82" cy="164"/>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32" name="Line 60"/>
            <p:cNvSpPr>
              <a:spLocks noChangeShapeType="1"/>
            </p:cNvSpPr>
            <p:nvPr/>
          </p:nvSpPr>
          <p:spPr bwMode="auto">
            <a:xfrm flipH="1" flipV="1">
              <a:off x="1288" y="2071"/>
              <a:ext cx="105" cy="5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33" name="Line 61"/>
            <p:cNvSpPr>
              <a:spLocks noChangeShapeType="1"/>
            </p:cNvSpPr>
            <p:nvPr/>
          </p:nvSpPr>
          <p:spPr bwMode="auto">
            <a:xfrm flipH="1">
              <a:off x="874" y="2076"/>
              <a:ext cx="414" cy="3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134" name="Group 50"/>
          <p:cNvGrpSpPr>
            <a:grpSpLocks/>
          </p:cNvGrpSpPr>
          <p:nvPr/>
        </p:nvGrpSpPr>
        <p:grpSpPr bwMode="auto">
          <a:xfrm>
            <a:off x="3679825" y="1771015"/>
            <a:ext cx="342900" cy="944563"/>
            <a:chOff x="874" y="952"/>
            <a:chExt cx="1674" cy="1486"/>
          </a:xfrm>
        </p:grpSpPr>
        <p:sp>
          <p:nvSpPr>
            <p:cNvPr id="135" name="Line 51"/>
            <p:cNvSpPr>
              <a:spLocks noChangeShapeType="1"/>
            </p:cNvSpPr>
            <p:nvPr/>
          </p:nvSpPr>
          <p:spPr bwMode="auto">
            <a:xfrm flipH="1">
              <a:off x="1936" y="952"/>
              <a:ext cx="612" cy="544"/>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en-US" sz="1800" dirty="0">
                  <a:latin typeface="Arial" charset="0"/>
                  <a:ea typeface="ＭＳ Ｐゴシック" charset="-128"/>
                  <a:cs typeface="ＭＳ Ｐゴシック" charset="-128"/>
                </a:rPr>
                <a:t> </a:t>
              </a:r>
            </a:p>
          </p:txBody>
        </p:sp>
        <p:sp>
          <p:nvSpPr>
            <p:cNvPr id="136" name="Line 52"/>
            <p:cNvSpPr>
              <a:spLocks noChangeShapeType="1"/>
            </p:cNvSpPr>
            <p:nvPr/>
          </p:nvSpPr>
          <p:spPr bwMode="auto">
            <a:xfrm>
              <a:off x="1936" y="1491"/>
              <a:ext cx="47" cy="13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37" name="Line 53"/>
            <p:cNvSpPr>
              <a:spLocks noChangeShapeType="1"/>
            </p:cNvSpPr>
            <p:nvPr/>
          </p:nvSpPr>
          <p:spPr bwMode="auto">
            <a:xfrm flipH="1" flipV="1">
              <a:off x="1827" y="1474"/>
              <a:ext cx="155" cy="152"/>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38" name="Line 54"/>
            <p:cNvSpPr>
              <a:spLocks noChangeShapeType="1"/>
            </p:cNvSpPr>
            <p:nvPr/>
          </p:nvSpPr>
          <p:spPr bwMode="auto">
            <a:xfrm>
              <a:off x="1827" y="1484"/>
              <a:ext cx="85" cy="17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39" name="Line 55"/>
            <p:cNvSpPr>
              <a:spLocks noChangeShapeType="1"/>
            </p:cNvSpPr>
            <p:nvPr/>
          </p:nvSpPr>
          <p:spPr bwMode="auto">
            <a:xfrm flipH="1" flipV="1">
              <a:off x="1812" y="1594"/>
              <a:ext cx="101" cy="6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40" name="Line 56"/>
            <p:cNvSpPr>
              <a:spLocks noChangeShapeType="1"/>
            </p:cNvSpPr>
            <p:nvPr/>
          </p:nvSpPr>
          <p:spPr bwMode="auto">
            <a:xfrm flipH="1">
              <a:off x="1401" y="1599"/>
              <a:ext cx="419" cy="357"/>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41" name="Line 57"/>
            <p:cNvSpPr>
              <a:spLocks noChangeShapeType="1"/>
            </p:cNvSpPr>
            <p:nvPr/>
          </p:nvSpPr>
          <p:spPr bwMode="auto">
            <a:xfrm>
              <a:off x="1401" y="1953"/>
              <a:ext cx="70" cy="142"/>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42" name="Line 58"/>
            <p:cNvSpPr>
              <a:spLocks noChangeShapeType="1"/>
            </p:cNvSpPr>
            <p:nvPr/>
          </p:nvSpPr>
          <p:spPr bwMode="auto">
            <a:xfrm flipH="1" flipV="1">
              <a:off x="1308" y="1946"/>
              <a:ext cx="163" cy="15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43" name="Line 59"/>
            <p:cNvSpPr>
              <a:spLocks noChangeShapeType="1"/>
            </p:cNvSpPr>
            <p:nvPr/>
          </p:nvSpPr>
          <p:spPr bwMode="auto">
            <a:xfrm>
              <a:off x="1308" y="1953"/>
              <a:ext cx="85" cy="16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44" name="Line 60"/>
            <p:cNvSpPr>
              <a:spLocks noChangeShapeType="1"/>
            </p:cNvSpPr>
            <p:nvPr/>
          </p:nvSpPr>
          <p:spPr bwMode="auto">
            <a:xfrm flipH="1" flipV="1">
              <a:off x="1285" y="2071"/>
              <a:ext cx="109" cy="52"/>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45" name="Line 61"/>
            <p:cNvSpPr>
              <a:spLocks noChangeShapeType="1"/>
            </p:cNvSpPr>
            <p:nvPr/>
          </p:nvSpPr>
          <p:spPr bwMode="auto">
            <a:xfrm flipH="1">
              <a:off x="874" y="2076"/>
              <a:ext cx="419" cy="3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146" name="Group 50"/>
          <p:cNvGrpSpPr>
            <a:grpSpLocks/>
          </p:cNvGrpSpPr>
          <p:nvPr/>
        </p:nvGrpSpPr>
        <p:grpSpPr bwMode="auto">
          <a:xfrm>
            <a:off x="6045200" y="1667828"/>
            <a:ext cx="923925" cy="917575"/>
            <a:chOff x="874" y="952"/>
            <a:chExt cx="1674" cy="1486"/>
          </a:xfrm>
        </p:grpSpPr>
        <p:sp>
          <p:nvSpPr>
            <p:cNvPr id="147" name="Line 51"/>
            <p:cNvSpPr>
              <a:spLocks noChangeShapeType="1"/>
            </p:cNvSpPr>
            <p:nvPr/>
          </p:nvSpPr>
          <p:spPr bwMode="auto">
            <a:xfrm flipH="1">
              <a:off x="1932" y="952"/>
              <a:ext cx="616" cy="54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en-US" sz="1800" dirty="0">
                  <a:latin typeface="Arial" charset="0"/>
                  <a:ea typeface="ＭＳ Ｐゴシック" charset="-128"/>
                  <a:cs typeface="ＭＳ Ｐゴシック" charset="-128"/>
                </a:rPr>
                <a:t> </a:t>
              </a:r>
            </a:p>
          </p:txBody>
        </p:sp>
        <p:sp>
          <p:nvSpPr>
            <p:cNvPr id="148" name="Line 52"/>
            <p:cNvSpPr>
              <a:spLocks noChangeShapeType="1"/>
            </p:cNvSpPr>
            <p:nvPr/>
          </p:nvSpPr>
          <p:spPr bwMode="auto">
            <a:xfrm>
              <a:off x="1938" y="1492"/>
              <a:ext cx="49" cy="134"/>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49" name="Line 53"/>
            <p:cNvSpPr>
              <a:spLocks noChangeShapeType="1"/>
            </p:cNvSpPr>
            <p:nvPr/>
          </p:nvSpPr>
          <p:spPr bwMode="auto">
            <a:xfrm flipH="1" flipV="1">
              <a:off x="1823" y="1474"/>
              <a:ext cx="161" cy="152"/>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50" name="Line 54"/>
            <p:cNvSpPr>
              <a:spLocks noChangeShapeType="1"/>
            </p:cNvSpPr>
            <p:nvPr/>
          </p:nvSpPr>
          <p:spPr bwMode="auto">
            <a:xfrm>
              <a:off x="1826" y="1484"/>
              <a:ext cx="86" cy="17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51" name="Line 55"/>
            <p:cNvSpPr>
              <a:spLocks noChangeShapeType="1"/>
            </p:cNvSpPr>
            <p:nvPr/>
          </p:nvSpPr>
          <p:spPr bwMode="auto">
            <a:xfrm flipH="1" flipV="1">
              <a:off x="1812" y="1595"/>
              <a:ext cx="98" cy="59"/>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52" name="Line 56"/>
            <p:cNvSpPr>
              <a:spLocks noChangeShapeType="1"/>
            </p:cNvSpPr>
            <p:nvPr/>
          </p:nvSpPr>
          <p:spPr bwMode="auto">
            <a:xfrm flipH="1">
              <a:off x="1400" y="1600"/>
              <a:ext cx="417" cy="357"/>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53" name="Line 57"/>
            <p:cNvSpPr>
              <a:spLocks noChangeShapeType="1"/>
            </p:cNvSpPr>
            <p:nvPr/>
          </p:nvSpPr>
          <p:spPr bwMode="auto">
            <a:xfrm>
              <a:off x="1400" y="1955"/>
              <a:ext cx="69" cy="141"/>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54" name="Line 58"/>
            <p:cNvSpPr>
              <a:spLocks noChangeShapeType="1"/>
            </p:cNvSpPr>
            <p:nvPr/>
          </p:nvSpPr>
          <p:spPr bwMode="auto">
            <a:xfrm flipH="1" flipV="1">
              <a:off x="1308" y="1947"/>
              <a:ext cx="161" cy="149"/>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55" name="Line 59"/>
            <p:cNvSpPr>
              <a:spLocks noChangeShapeType="1"/>
            </p:cNvSpPr>
            <p:nvPr/>
          </p:nvSpPr>
          <p:spPr bwMode="auto">
            <a:xfrm>
              <a:off x="1311" y="1955"/>
              <a:ext cx="83" cy="16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56" name="Line 60"/>
            <p:cNvSpPr>
              <a:spLocks noChangeShapeType="1"/>
            </p:cNvSpPr>
            <p:nvPr/>
          </p:nvSpPr>
          <p:spPr bwMode="auto">
            <a:xfrm flipH="1" flipV="1">
              <a:off x="1288" y="2070"/>
              <a:ext cx="106" cy="54"/>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57" name="Line 61"/>
            <p:cNvSpPr>
              <a:spLocks noChangeShapeType="1"/>
            </p:cNvSpPr>
            <p:nvPr/>
          </p:nvSpPr>
          <p:spPr bwMode="auto">
            <a:xfrm flipH="1">
              <a:off x="874" y="2075"/>
              <a:ext cx="414" cy="3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158" name="Group 50"/>
          <p:cNvGrpSpPr>
            <a:grpSpLocks/>
          </p:cNvGrpSpPr>
          <p:nvPr/>
        </p:nvGrpSpPr>
        <p:grpSpPr bwMode="auto">
          <a:xfrm flipH="1">
            <a:off x="635000" y="1672590"/>
            <a:ext cx="1138238" cy="2805113"/>
            <a:chOff x="874" y="952"/>
            <a:chExt cx="1674" cy="1486"/>
          </a:xfrm>
        </p:grpSpPr>
        <p:sp>
          <p:nvSpPr>
            <p:cNvPr id="159" name="Line 51"/>
            <p:cNvSpPr>
              <a:spLocks noChangeShapeType="1"/>
            </p:cNvSpPr>
            <p:nvPr/>
          </p:nvSpPr>
          <p:spPr bwMode="auto">
            <a:xfrm flipH="1">
              <a:off x="1932" y="952"/>
              <a:ext cx="616" cy="54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en-US" sz="1800" dirty="0">
                  <a:latin typeface="Arial" charset="0"/>
                  <a:ea typeface="ＭＳ Ｐゴシック" charset="-128"/>
                  <a:cs typeface="ＭＳ Ｐゴシック" charset="-128"/>
                </a:rPr>
                <a:t> </a:t>
              </a:r>
            </a:p>
          </p:txBody>
        </p:sp>
        <p:sp>
          <p:nvSpPr>
            <p:cNvPr id="160" name="Line 52"/>
            <p:cNvSpPr>
              <a:spLocks noChangeShapeType="1"/>
            </p:cNvSpPr>
            <p:nvPr/>
          </p:nvSpPr>
          <p:spPr bwMode="auto">
            <a:xfrm>
              <a:off x="1936" y="1491"/>
              <a:ext cx="49" cy="13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61" name="Line 53"/>
            <p:cNvSpPr>
              <a:spLocks noChangeShapeType="1"/>
            </p:cNvSpPr>
            <p:nvPr/>
          </p:nvSpPr>
          <p:spPr bwMode="auto">
            <a:xfrm flipH="1" flipV="1">
              <a:off x="1824" y="1475"/>
              <a:ext cx="159" cy="151"/>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62" name="Line 54"/>
            <p:cNvSpPr>
              <a:spLocks noChangeShapeType="1"/>
            </p:cNvSpPr>
            <p:nvPr/>
          </p:nvSpPr>
          <p:spPr bwMode="auto">
            <a:xfrm>
              <a:off x="1827" y="1483"/>
              <a:ext cx="84" cy="172"/>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63" name="Line 55"/>
            <p:cNvSpPr>
              <a:spLocks noChangeShapeType="1"/>
            </p:cNvSpPr>
            <p:nvPr/>
          </p:nvSpPr>
          <p:spPr bwMode="auto">
            <a:xfrm flipH="1" flipV="1">
              <a:off x="1813" y="1594"/>
              <a:ext cx="98" cy="61"/>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64" name="Line 56"/>
            <p:cNvSpPr>
              <a:spLocks noChangeShapeType="1"/>
            </p:cNvSpPr>
            <p:nvPr/>
          </p:nvSpPr>
          <p:spPr bwMode="auto">
            <a:xfrm flipH="1">
              <a:off x="1399" y="1599"/>
              <a:ext cx="418" cy="358"/>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65" name="Line 57"/>
            <p:cNvSpPr>
              <a:spLocks noChangeShapeType="1"/>
            </p:cNvSpPr>
            <p:nvPr/>
          </p:nvSpPr>
          <p:spPr bwMode="auto">
            <a:xfrm>
              <a:off x="1402" y="1954"/>
              <a:ext cx="65" cy="14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66" name="Line 58"/>
            <p:cNvSpPr>
              <a:spLocks noChangeShapeType="1"/>
            </p:cNvSpPr>
            <p:nvPr/>
          </p:nvSpPr>
          <p:spPr bwMode="auto">
            <a:xfrm flipH="1" flipV="1">
              <a:off x="1308" y="1946"/>
              <a:ext cx="161" cy="149"/>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67" name="Line 59"/>
            <p:cNvSpPr>
              <a:spLocks noChangeShapeType="1"/>
            </p:cNvSpPr>
            <p:nvPr/>
          </p:nvSpPr>
          <p:spPr bwMode="auto">
            <a:xfrm>
              <a:off x="1311" y="1954"/>
              <a:ext cx="84" cy="164"/>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68" name="Line 60"/>
            <p:cNvSpPr>
              <a:spLocks noChangeShapeType="1"/>
            </p:cNvSpPr>
            <p:nvPr/>
          </p:nvSpPr>
          <p:spPr bwMode="auto">
            <a:xfrm flipH="1" flipV="1">
              <a:off x="1287" y="2071"/>
              <a:ext cx="107" cy="5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69" name="Line 61"/>
            <p:cNvSpPr>
              <a:spLocks noChangeShapeType="1"/>
            </p:cNvSpPr>
            <p:nvPr/>
          </p:nvSpPr>
          <p:spPr bwMode="auto">
            <a:xfrm flipH="1">
              <a:off x="874" y="2076"/>
              <a:ext cx="416" cy="3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170" name="Group 50"/>
          <p:cNvGrpSpPr>
            <a:grpSpLocks/>
          </p:cNvGrpSpPr>
          <p:nvPr/>
        </p:nvGrpSpPr>
        <p:grpSpPr bwMode="auto">
          <a:xfrm>
            <a:off x="3097213" y="1766253"/>
            <a:ext cx="933450" cy="2381250"/>
            <a:chOff x="874" y="952"/>
            <a:chExt cx="1674" cy="1486"/>
          </a:xfrm>
        </p:grpSpPr>
        <p:sp>
          <p:nvSpPr>
            <p:cNvPr id="171" name="Line 51"/>
            <p:cNvSpPr>
              <a:spLocks noChangeShapeType="1"/>
            </p:cNvSpPr>
            <p:nvPr/>
          </p:nvSpPr>
          <p:spPr bwMode="auto">
            <a:xfrm flipH="1">
              <a:off x="1933" y="952"/>
              <a:ext cx="615" cy="54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en-US" sz="1800" dirty="0">
                  <a:latin typeface="Arial" charset="0"/>
                  <a:ea typeface="ＭＳ Ｐゴシック" charset="-128"/>
                  <a:cs typeface="ＭＳ Ｐゴシック" charset="-128"/>
                </a:rPr>
                <a:t> </a:t>
              </a:r>
            </a:p>
          </p:txBody>
        </p:sp>
        <p:sp>
          <p:nvSpPr>
            <p:cNvPr id="172" name="Line 52"/>
            <p:cNvSpPr>
              <a:spLocks noChangeShapeType="1"/>
            </p:cNvSpPr>
            <p:nvPr/>
          </p:nvSpPr>
          <p:spPr bwMode="auto">
            <a:xfrm>
              <a:off x="1936" y="1491"/>
              <a:ext cx="51" cy="13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73" name="Line 53"/>
            <p:cNvSpPr>
              <a:spLocks noChangeShapeType="1"/>
            </p:cNvSpPr>
            <p:nvPr/>
          </p:nvSpPr>
          <p:spPr bwMode="auto">
            <a:xfrm flipH="1" flipV="1">
              <a:off x="1825" y="1475"/>
              <a:ext cx="159" cy="151"/>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74" name="Line 54"/>
            <p:cNvSpPr>
              <a:spLocks noChangeShapeType="1"/>
            </p:cNvSpPr>
            <p:nvPr/>
          </p:nvSpPr>
          <p:spPr bwMode="auto">
            <a:xfrm>
              <a:off x="1825" y="1483"/>
              <a:ext cx="85" cy="17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75" name="Line 55"/>
            <p:cNvSpPr>
              <a:spLocks noChangeShapeType="1"/>
            </p:cNvSpPr>
            <p:nvPr/>
          </p:nvSpPr>
          <p:spPr bwMode="auto">
            <a:xfrm flipH="1" flipV="1">
              <a:off x="1813" y="1594"/>
              <a:ext cx="97" cy="60"/>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76" name="Line 56"/>
            <p:cNvSpPr>
              <a:spLocks noChangeShapeType="1"/>
            </p:cNvSpPr>
            <p:nvPr/>
          </p:nvSpPr>
          <p:spPr bwMode="auto">
            <a:xfrm flipH="1">
              <a:off x="1401" y="1599"/>
              <a:ext cx="416" cy="358"/>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77" name="Line 57"/>
            <p:cNvSpPr>
              <a:spLocks noChangeShapeType="1"/>
            </p:cNvSpPr>
            <p:nvPr/>
          </p:nvSpPr>
          <p:spPr bwMode="auto">
            <a:xfrm>
              <a:off x="1401" y="1954"/>
              <a:ext cx="68" cy="149"/>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78" name="Line 58"/>
            <p:cNvSpPr>
              <a:spLocks noChangeShapeType="1"/>
            </p:cNvSpPr>
            <p:nvPr/>
          </p:nvSpPr>
          <p:spPr bwMode="auto">
            <a:xfrm flipH="1" flipV="1">
              <a:off x="1310" y="1946"/>
              <a:ext cx="159" cy="15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79" name="Line 59"/>
            <p:cNvSpPr>
              <a:spLocks noChangeShapeType="1"/>
            </p:cNvSpPr>
            <p:nvPr/>
          </p:nvSpPr>
          <p:spPr bwMode="auto">
            <a:xfrm>
              <a:off x="1310" y="1954"/>
              <a:ext cx="85" cy="164"/>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80" name="Line 60"/>
            <p:cNvSpPr>
              <a:spLocks noChangeShapeType="1"/>
            </p:cNvSpPr>
            <p:nvPr/>
          </p:nvSpPr>
          <p:spPr bwMode="auto">
            <a:xfrm flipH="1" flipV="1">
              <a:off x="1287" y="2071"/>
              <a:ext cx="108" cy="5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81" name="Line 61"/>
            <p:cNvSpPr>
              <a:spLocks noChangeShapeType="1"/>
            </p:cNvSpPr>
            <p:nvPr/>
          </p:nvSpPr>
          <p:spPr bwMode="auto">
            <a:xfrm flipH="1">
              <a:off x="874" y="2076"/>
              <a:ext cx="416" cy="3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182" name="Group 181"/>
          <p:cNvGrpSpPr>
            <a:grpSpLocks/>
          </p:cNvGrpSpPr>
          <p:nvPr/>
        </p:nvGrpSpPr>
        <p:grpSpPr bwMode="auto">
          <a:xfrm>
            <a:off x="4670425" y="1666240"/>
            <a:ext cx="2300288" cy="2206625"/>
            <a:chOff x="4670950" y="1232454"/>
            <a:chExt cx="2300384" cy="2206548"/>
          </a:xfrm>
        </p:grpSpPr>
        <p:sp>
          <p:nvSpPr>
            <p:cNvPr id="183" name="Line 51"/>
            <p:cNvSpPr>
              <a:spLocks noChangeShapeType="1"/>
            </p:cNvSpPr>
            <p:nvPr/>
          </p:nvSpPr>
          <p:spPr bwMode="auto">
            <a:xfrm flipH="1">
              <a:off x="6125161" y="1232454"/>
              <a:ext cx="846173" cy="809597"/>
            </a:xfrm>
            <a:prstGeom prst="line">
              <a:avLst/>
            </a:prstGeom>
            <a:noFill/>
            <a:ln w="28575">
              <a:solidFill>
                <a:srgbClr val="FF0000"/>
              </a:solidFill>
              <a:round/>
              <a:headEnd/>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en-US" sz="1800" dirty="0">
                  <a:latin typeface="Arial" charset="0"/>
                  <a:ea typeface="ＭＳ Ｐゴシック" charset="-128"/>
                  <a:cs typeface="ＭＳ Ｐゴシック" charset="-128"/>
                </a:rPr>
                <a:t> </a:t>
              </a:r>
            </a:p>
          </p:txBody>
        </p:sp>
        <p:sp>
          <p:nvSpPr>
            <p:cNvPr id="184" name="Line 52"/>
            <p:cNvSpPr>
              <a:spLocks noChangeShapeType="1"/>
            </p:cNvSpPr>
            <p:nvPr/>
          </p:nvSpPr>
          <p:spPr bwMode="auto">
            <a:xfrm>
              <a:off x="6131511" y="2032526"/>
              <a:ext cx="68266" cy="200018"/>
            </a:xfrm>
            <a:prstGeom prst="line">
              <a:avLst/>
            </a:prstGeom>
            <a:noFill/>
            <a:ln w="28575">
              <a:solidFill>
                <a:srgbClr val="FF0000"/>
              </a:solidFill>
              <a:round/>
              <a:headEnd/>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85" name="Line 53"/>
            <p:cNvSpPr>
              <a:spLocks noChangeShapeType="1"/>
            </p:cNvSpPr>
            <p:nvPr/>
          </p:nvSpPr>
          <p:spPr bwMode="auto">
            <a:xfrm flipH="1" flipV="1">
              <a:off x="5975929" y="2008715"/>
              <a:ext cx="220672" cy="223829"/>
            </a:xfrm>
            <a:prstGeom prst="line">
              <a:avLst/>
            </a:prstGeom>
            <a:noFill/>
            <a:ln w="28575">
              <a:solidFill>
                <a:srgbClr val="FF0000"/>
              </a:solidFill>
              <a:round/>
              <a:headEnd/>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86" name="Line 54"/>
            <p:cNvSpPr>
              <a:spLocks noChangeShapeType="1"/>
            </p:cNvSpPr>
            <p:nvPr/>
          </p:nvSpPr>
          <p:spPr bwMode="auto">
            <a:xfrm>
              <a:off x="5979105" y="2021414"/>
              <a:ext cx="117480" cy="252403"/>
            </a:xfrm>
            <a:prstGeom prst="line">
              <a:avLst/>
            </a:prstGeom>
            <a:noFill/>
            <a:ln w="28575">
              <a:solidFill>
                <a:srgbClr val="FF0000"/>
              </a:solidFill>
              <a:round/>
              <a:headEnd/>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87" name="Line 55"/>
            <p:cNvSpPr>
              <a:spLocks noChangeShapeType="1"/>
            </p:cNvSpPr>
            <p:nvPr/>
          </p:nvSpPr>
          <p:spPr bwMode="auto">
            <a:xfrm flipH="1" flipV="1">
              <a:off x="5961642" y="2186509"/>
              <a:ext cx="133356" cy="88897"/>
            </a:xfrm>
            <a:prstGeom prst="line">
              <a:avLst/>
            </a:prstGeom>
            <a:noFill/>
            <a:ln w="28575">
              <a:solidFill>
                <a:srgbClr val="FF0000"/>
              </a:solidFill>
              <a:round/>
              <a:headEnd/>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88" name="Line 56"/>
            <p:cNvSpPr>
              <a:spLocks noChangeShapeType="1"/>
            </p:cNvSpPr>
            <p:nvPr/>
          </p:nvSpPr>
          <p:spPr bwMode="auto">
            <a:xfrm flipH="1">
              <a:off x="5393293" y="2192858"/>
              <a:ext cx="573111" cy="531793"/>
            </a:xfrm>
            <a:prstGeom prst="line">
              <a:avLst/>
            </a:prstGeom>
            <a:noFill/>
            <a:ln w="28575">
              <a:solidFill>
                <a:srgbClr val="FF0000"/>
              </a:solidFill>
              <a:round/>
              <a:headEnd/>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89" name="Line 57"/>
            <p:cNvSpPr>
              <a:spLocks noChangeShapeType="1"/>
            </p:cNvSpPr>
            <p:nvPr/>
          </p:nvSpPr>
          <p:spPr bwMode="auto">
            <a:xfrm>
              <a:off x="5394880" y="2719890"/>
              <a:ext cx="92079" cy="212718"/>
            </a:xfrm>
            <a:prstGeom prst="line">
              <a:avLst/>
            </a:prstGeom>
            <a:noFill/>
            <a:ln w="28575">
              <a:solidFill>
                <a:srgbClr val="FF0000"/>
              </a:solidFill>
              <a:round/>
              <a:headEnd/>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90" name="Line 58"/>
            <p:cNvSpPr>
              <a:spLocks noChangeShapeType="1"/>
            </p:cNvSpPr>
            <p:nvPr/>
          </p:nvSpPr>
          <p:spPr bwMode="auto">
            <a:xfrm flipH="1" flipV="1">
              <a:off x="5269463" y="2708777"/>
              <a:ext cx="219084" cy="220655"/>
            </a:xfrm>
            <a:prstGeom prst="line">
              <a:avLst/>
            </a:prstGeom>
            <a:noFill/>
            <a:ln w="28575">
              <a:solidFill>
                <a:srgbClr val="FF0000"/>
              </a:solidFill>
              <a:round/>
              <a:headEnd/>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91" name="Line 59"/>
            <p:cNvSpPr>
              <a:spLocks noChangeShapeType="1"/>
            </p:cNvSpPr>
            <p:nvPr/>
          </p:nvSpPr>
          <p:spPr bwMode="auto">
            <a:xfrm>
              <a:off x="5271050" y="2719890"/>
              <a:ext cx="114305" cy="244466"/>
            </a:xfrm>
            <a:prstGeom prst="line">
              <a:avLst/>
            </a:prstGeom>
            <a:noFill/>
            <a:ln w="28575">
              <a:solidFill>
                <a:srgbClr val="FF0000"/>
              </a:solidFill>
              <a:round/>
              <a:headEnd/>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92" name="Line 60"/>
            <p:cNvSpPr>
              <a:spLocks noChangeShapeType="1"/>
            </p:cNvSpPr>
            <p:nvPr/>
          </p:nvSpPr>
          <p:spPr bwMode="auto">
            <a:xfrm flipH="1" flipV="1">
              <a:off x="5237712" y="2894509"/>
              <a:ext cx="147643" cy="77784"/>
            </a:xfrm>
            <a:prstGeom prst="line">
              <a:avLst/>
            </a:prstGeom>
            <a:noFill/>
            <a:ln w="28575">
              <a:solidFill>
                <a:srgbClr val="FF0000"/>
              </a:solidFill>
              <a:round/>
              <a:headEnd/>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93" name="Line 61"/>
            <p:cNvSpPr>
              <a:spLocks noChangeShapeType="1"/>
            </p:cNvSpPr>
            <p:nvPr/>
          </p:nvSpPr>
          <p:spPr bwMode="auto">
            <a:xfrm flipH="1">
              <a:off x="4670950" y="2900859"/>
              <a:ext cx="569937" cy="53814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194" name="Group 50"/>
          <p:cNvGrpSpPr>
            <a:grpSpLocks/>
          </p:cNvGrpSpPr>
          <p:nvPr/>
        </p:nvGrpSpPr>
        <p:grpSpPr bwMode="auto">
          <a:xfrm>
            <a:off x="7627938" y="3855403"/>
            <a:ext cx="1298575" cy="436562"/>
            <a:chOff x="874" y="952"/>
            <a:chExt cx="1674" cy="1486"/>
          </a:xfrm>
        </p:grpSpPr>
        <p:sp>
          <p:nvSpPr>
            <p:cNvPr id="195" name="Line 51"/>
            <p:cNvSpPr>
              <a:spLocks noChangeShapeType="1"/>
            </p:cNvSpPr>
            <p:nvPr/>
          </p:nvSpPr>
          <p:spPr bwMode="auto">
            <a:xfrm flipH="1">
              <a:off x="1932" y="952"/>
              <a:ext cx="616" cy="546"/>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en-US" sz="1800" dirty="0">
                  <a:latin typeface="Arial" charset="0"/>
                  <a:ea typeface="ＭＳ Ｐゴシック" charset="-128"/>
                  <a:cs typeface="ＭＳ Ｐゴシック" charset="-128"/>
                </a:rPr>
                <a:t> </a:t>
              </a:r>
            </a:p>
          </p:txBody>
        </p:sp>
        <p:sp>
          <p:nvSpPr>
            <p:cNvPr id="196" name="Line 52"/>
            <p:cNvSpPr>
              <a:spLocks noChangeShapeType="1"/>
            </p:cNvSpPr>
            <p:nvPr/>
          </p:nvSpPr>
          <p:spPr bwMode="auto">
            <a:xfrm>
              <a:off x="1936" y="1492"/>
              <a:ext cx="49" cy="13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97" name="Line 53"/>
            <p:cNvSpPr>
              <a:spLocks noChangeShapeType="1"/>
            </p:cNvSpPr>
            <p:nvPr/>
          </p:nvSpPr>
          <p:spPr bwMode="auto">
            <a:xfrm flipH="1" flipV="1">
              <a:off x="1824" y="1476"/>
              <a:ext cx="160" cy="151"/>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98" name="Line 54"/>
            <p:cNvSpPr>
              <a:spLocks noChangeShapeType="1"/>
            </p:cNvSpPr>
            <p:nvPr/>
          </p:nvSpPr>
          <p:spPr bwMode="auto">
            <a:xfrm>
              <a:off x="1826" y="1482"/>
              <a:ext cx="86" cy="173"/>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199" name="Line 55"/>
            <p:cNvSpPr>
              <a:spLocks noChangeShapeType="1"/>
            </p:cNvSpPr>
            <p:nvPr/>
          </p:nvSpPr>
          <p:spPr bwMode="auto">
            <a:xfrm flipH="1" flipV="1">
              <a:off x="1813" y="1595"/>
              <a:ext cx="96" cy="59"/>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00" name="Line 56"/>
            <p:cNvSpPr>
              <a:spLocks noChangeShapeType="1"/>
            </p:cNvSpPr>
            <p:nvPr/>
          </p:nvSpPr>
          <p:spPr bwMode="auto">
            <a:xfrm flipH="1">
              <a:off x="1400" y="1600"/>
              <a:ext cx="417" cy="357"/>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01" name="Line 57"/>
            <p:cNvSpPr>
              <a:spLocks noChangeShapeType="1"/>
            </p:cNvSpPr>
            <p:nvPr/>
          </p:nvSpPr>
          <p:spPr bwMode="auto">
            <a:xfrm>
              <a:off x="1402" y="1952"/>
              <a:ext cx="65" cy="146"/>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02" name="Line 58"/>
            <p:cNvSpPr>
              <a:spLocks noChangeShapeType="1"/>
            </p:cNvSpPr>
            <p:nvPr/>
          </p:nvSpPr>
          <p:spPr bwMode="auto">
            <a:xfrm flipH="1" flipV="1">
              <a:off x="1310" y="1946"/>
              <a:ext cx="160" cy="151"/>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03" name="Line 59"/>
            <p:cNvSpPr>
              <a:spLocks noChangeShapeType="1"/>
            </p:cNvSpPr>
            <p:nvPr/>
          </p:nvSpPr>
          <p:spPr bwMode="auto">
            <a:xfrm>
              <a:off x="1312" y="1952"/>
              <a:ext cx="82" cy="168"/>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04" name="Line 60"/>
            <p:cNvSpPr>
              <a:spLocks noChangeShapeType="1"/>
            </p:cNvSpPr>
            <p:nvPr/>
          </p:nvSpPr>
          <p:spPr bwMode="auto">
            <a:xfrm flipH="1" flipV="1">
              <a:off x="1287" y="2071"/>
              <a:ext cx="106" cy="54"/>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05" name="Line 61"/>
            <p:cNvSpPr>
              <a:spLocks noChangeShapeType="1"/>
            </p:cNvSpPr>
            <p:nvPr/>
          </p:nvSpPr>
          <p:spPr bwMode="auto">
            <a:xfrm flipH="1">
              <a:off x="874" y="2076"/>
              <a:ext cx="415" cy="3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206" name="Group 205"/>
          <p:cNvGrpSpPr>
            <a:grpSpLocks/>
          </p:cNvGrpSpPr>
          <p:nvPr/>
        </p:nvGrpSpPr>
        <p:grpSpPr bwMode="auto">
          <a:xfrm>
            <a:off x="5762625" y="1848803"/>
            <a:ext cx="1343025" cy="2036762"/>
            <a:chOff x="5762327" y="1414603"/>
            <a:chExt cx="1342992" cy="2036042"/>
          </a:xfrm>
        </p:grpSpPr>
        <p:sp>
          <p:nvSpPr>
            <p:cNvPr id="207" name="Line 51"/>
            <p:cNvSpPr>
              <a:spLocks noChangeShapeType="1"/>
            </p:cNvSpPr>
            <p:nvPr/>
          </p:nvSpPr>
          <p:spPr bwMode="auto">
            <a:xfrm flipH="1">
              <a:off x="6611619" y="1414603"/>
              <a:ext cx="493700" cy="747448"/>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r>
                <a:rPr lang="en-US" sz="1800" dirty="0">
                  <a:latin typeface="Arial" charset="0"/>
                  <a:ea typeface="ＭＳ Ｐゴシック" charset="-128"/>
                  <a:cs typeface="ＭＳ Ｐゴシック" charset="-128"/>
                </a:rPr>
                <a:t> </a:t>
              </a:r>
            </a:p>
          </p:txBody>
        </p:sp>
        <p:sp>
          <p:nvSpPr>
            <p:cNvPr id="208" name="Line 52"/>
            <p:cNvSpPr>
              <a:spLocks noChangeShapeType="1"/>
            </p:cNvSpPr>
            <p:nvPr/>
          </p:nvSpPr>
          <p:spPr bwMode="auto">
            <a:xfrm>
              <a:off x="6614794" y="2152529"/>
              <a:ext cx="39686" cy="185672"/>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09" name="Line 53"/>
            <p:cNvSpPr>
              <a:spLocks noChangeShapeType="1"/>
            </p:cNvSpPr>
            <p:nvPr/>
          </p:nvSpPr>
          <p:spPr bwMode="auto">
            <a:xfrm flipH="1" flipV="1">
              <a:off x="6524308" y="2131899"/>
              <a:ext cx="128585" cy="206302"/>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10" name="Line 54"/>
            <p:cNvSpPr>
              <a:spLocks noChangeShapeType="1"/>
            </p:cNvSpPr>
            <p:nvPr/>
          </p:nvSpPr>
          <p:spPr bwMode="auto">
            <a:xfrm>
              <a:off x="6525896" y="2141421"/>
              <a:ext cx="68260" cy="233280"/>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11" name="Line 55"/>
            <p:cNvSpPr>
              <a:spLocks noChangeShapeType="1"/>
            </p:cNvSpPr>
            <p:nvPr/>
          </p:nvSpPr>
          <p:spPr bwMode="auto">
            <a:xfrm flipH="1" flipV="1">
              <a:off x="6516371" y="2293767"/>
              <a:ext cx="77785" cy="82521"/>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12" name="Line 56"/>
            <p:cNvSpPr>
              <a:spLocks noChangeShapeType="1"/>
            </p:cNvSpPr>
            <p:nvPr/>
          </p:nvSpPr>
          <p:spPr bwMode="auto">
            <a:xfrm flipH="1">
              <a:off x="6184592" y="2301701"/>
              <a:ext cx="334955" cy="490365"/>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13" name="Line 57"/>
            <p:cNvSpPr>
              <a:spLocks noChangeShapeType="1"/>
            </p:cNvSpPr>
            <p:nvPr/>
          </p:nvSpPr>
          <p:spPr bwMode="auto">
            <a:xfrm>
              <a:off x="6184592" y="2787305"/>
              <a:ext cx="53974" cy="196780"/>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14" name="Line 58"/>
            <p:cNvSpPr>
              <a:spLocks noChangeShapeType="1"/>
            </p:cNvSpPr>
            <p:nvPr/>
          </p:nvSpPr>
          <p:spPr bwMode="auto">
            <a:xfrm flipH="1" flipV="1">
              <a:off x="6111568" y="2776197"/>
              <a:ext cx="128585" cy="204715"/>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15" name="Line 59"/>
            <p:cNvSpPr>
              <a:spLocks noChangeShapeType="1"/>
            </p:cNvSpPr>
            <p:nvPr/>
          </p:nvSpPr>
          <p:spPr bwMode="auto">
            <a:xfrm>
              <a:off x="6113156" y="2787305"/>
              <a:ext cx="66673" cy="225345"/>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16" name="Line 60"/>
            <p:cNvSpPr>
              <a:spLocks noChangeShapeType="1"/>
            </p:cNvSpPr>
            <p:nvPr/>
          </p:nvSpPr>
          <p:spPr bwMode="auto">
            <a:xfrm flipH="1" flipV="1">
              <a:off x="6094107" y="2947586"/>
              <a:ext cx="85723" cy="72999"/>
            </a:xfrm>
            <a:prstGeom prst="line">
              <a:avLst/>
            </a:prstGeom>
            <a:noFill/>
            <a:ln w="28575">
              <a:solidFill>
                <a:srgbClr val="FF0000"/>
              </a:solidFill>
              <a:round/>
              <a:headEnd type="none"/>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sp>
          <p:nvSpPr>
            <p:cNvPr id="217" name="Line 61"/>
            <p:cNvSpPr>
              <a:spLocks noChangeShapeType="1"/>
            </p:cNvSpPr>
            <p:nvPr/>
          </p:nvSpPr>
          <p:spPr bwMode="auto">
            <a:xfrm flipH="1">
              <a:off x="5762327" y="2953934"/>
              <a:ext cx="333367" cy="496711"/>
            </a:xfrm>
            <a:prstGeom prst="line">
              <a:avLst/>
            </a:prstGeom>
            <a:noFill/>
            <a:ln w="28575">
              <a:solidFill>
                <a:srgbClr val="FF0000"/>
              </a:solidFill>
              <a:round/>
              <a:headEnd type="none"/>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latin typeface="Arial" charset="0"/>
                <a:ea typeface="ＭＳ Ｐゴシック" charset="-128"/>
                <a:cs typeface="ＭＳ Ｐゴシック" charset="-128"/>
              </a:endParaRPr>
            </a:p>
          </p:txBody>
        </p:sp>
      </p:grpSp>
      <p:grpSp>
        <p:nvGrpSpPr>
          <p:cNvPr id="218" name="Group 60"/>
          <p:cNvGrpSpPr>
            <a:grpSpLocks/>
          </p:cNvGrpSpPr>
          <p:nvPr/>
        </p:nvGrpSpPr>
        <p:grpSpPr bwMode="auto">
          <a:xfrm>
            <a:off x="425450" y="1413828"/>
            <a:ext cx="368300" cy="352425"/>
            <a:chOff x="1621" y="1008"/>
            <a:chExt cx="231" cy="231"/>
          </a:xfrm>
        </p:grpSpPr>
        <p:sp>
          <p:nvSpPr>
            <p:cNvPr id="219" name="Rectangle 6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220" name="Rectangle 6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221" name="Oval 6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grpSp>
      <p:grpSp>
        <p:nvGrpSpPr>
          <p:cNvPr id="222" name="Group 60"/>
          <p:cNvGrpSpPr>
            <a:grpSpLocks/>
          </p:cNvGrpSpPr>
          <p:nvPr/>
        </p:nvGrpSpPr>
        <p:grpSpPr bwMode="auto">
          <a:xfrm>
            <a:off x="6996113" y="1769428"/>
            <a:ext cx="217487" cy="217487"/>
            <a:chOff x="1621" y="1008"/>
            <a:chExt cx="231" cy="231"/>
          </a:xfrm>
        </p:grpSpPr>
        <p:sp>
          <p:nvSpPr>
            <p:cNvPr id="223" name="Rectangle 6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224" name="Rectangle 6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225" name="Oval 6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grpSp>
      <p:grpSp>
        <p:nvGrpSpPr>
          <p:cNvPr id="226" name="Group 60"/>
          <p:cNvGrpSpPr>
            <a:grpSpLocks/>
          </p:cNvGrpSpPr>
          <p:nvPr/>
        </p:nvGrpSpPr>
        <p:grpSpPr bwMode="auto">
          <a:xfrm>
            <a:off x="6754813" y="1458278"/>
            <a:ext cx="404812" cy="339725"/>
            <a:chOff x="1621" y="1008"/>
            <a:chExt cx="231" cy="231"/>
          </a:xfrm>
        </p:grpSpPr>
        <p:sp>
          <p:nvSpPr>
            <p:cNvPr id="227" name="Rectangle 6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228" name="Rectangle 6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229" name="Oval 6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grpSp>
      <p:grpSp>
        <p:nvGrpSpPr>
          <p:cNvPr id="230" name="Group 60"/>
          <p:cNvGrpSpPr>
            <a:grpSpLocks/>
          </p:cNvGrpSpPr>
          <p:nvPr/>
        </p:nvGrpSpPr>
        <p:grpSpPr bwMode="auto">
          <a:xfrm>
            <a:off x="3892550" y="1547178"/>
            <a:ext cx="276225" cy="265112"/>
            <a:chOff x="1621" y="1008"/>
            <a:chExt cx="231" cy="231"/>
          </a:xfrm>
        </p:grpSpPr>
        <p:sp>
          <p:nvSpPr>
            <p:cNvPr id="231" name="Rectangle 61"/>
            <p:cNvSpPr>
              <a:spLocks noChangeArrowheads="1"/>
            </p:cNvSpPr>
            <p:nvPr/>
          </p:nvSpPr>
          <p:spPr bwMode="auto">
            <a:xfrm>
              <a:off x="1621" y="1008"/>
              <a:ext cx="58"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232" name="Rectangle 62"/>
            <p:cNvSpPr>
              <a:spLocks noChangeArrowheads="1"/>
            </p:cNvSpPr>
            <p:nvPr/>
          </p:nvSpPr>
          <p:spPr bwMode="auto">
            <a:xfrm>
              <a:off x="1793" y="1008"/>
              <a:ext cx="59" cy="231"/>
            </a:xfrm>
            <a:prstGeom prst="rect">
              <a:avLst/>
            </a:prstGeom>
            <a:solidFill>
              <a:srgbClr val="0D0D0D"/>
            </a:solidFill>
            <a:ln w="25400">
              <a:solidFill>
                <a:srgbClr val="0000FF"/>
              </a:solidFill>
              <a:miter lim="800000"/>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233" name="Oval 63"/>
            <p:cNvSpPr>
              <a:spLocks noChangeArrowheads="1"/>
            </p:cNvSpPr>
            <p:nvPr/>
          </p:nvSpPr>
          <p:spPr bwMode="auto">
            <a:xfrm>
              <a:off x="1678" y="1066"/>
              <a:ext cx="116" cy="116"/>
            </a:xfrm>
            <a:prstGeom prst="ellipse">
              <a:avLst/>
            </a:prstGeom>
            <a:solidFill>
              <a:srgbClr val="0D0D0D"/>
            </a:solidFill>
            <a:ln w="25400">
              <a:solidFill>
                <a:srgbClr val="0000FF"/>
              </a:solidFill>
              <a:round/>
              <a:headEnd/>
              <a:tailEnd/>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grpSp>
      <p:pic>
        <p:nvPicPr>
          <p:cNvPr id="234" name="Picture 2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4801" y="5998068"/>
            <a:ext cx="1902128" cy="676048"/>
          </a:xfrm>
          <a:prstGeom prst="rect">
            <a:avLst/>
          </a:prstGeom>
        </p:spPr>
      </p:pic>
    </p:spTree>
    <p:extLst>
      <p:ext uri="{BB962C8B-B14F-4D97-AF65-F5344CB8AC3E}">
        <p14:creationId xmlns:p14="http://schemas.microsoft.com/office/powerpoint/2010/main" val="16024371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3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0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2"/>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4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58"/>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7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94"/>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childTnLst>
                                </p:cTn>
                              </p:par>
                              <p:par>
                                <p:cTn id="75" presetID="1" presetClass="exit" presetSubtype="0" fill="hold" nodeType="withEffect">
                                  <p:stCondLst>
                                    <p:cond delay="0"/>
                                  </p:stCondLst>
                                  <p:childTnLst>
                                    <p:set>
                                      <p:cBhvr>
                                        <p:cTn id="76" dur="1" fill="hold">
                                          <p:stCondLst>
                                            <p:cond delay="0"/>
                                          </p:stCondLst>
                                        </p:cTn>
                                        <p:tgtEl>
                                          <p:spTgt spid="11"/>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
                                        </p:tgtEl>
                                        <p:attrNameLst>
                                          <p:attrName>style.visibility</p:attrName>
                                        </p:attrNameLst>
                                      </p:cBhvr>
                                      <p:to>
                                        <p:strVal val="visible"/>
                                      </p:to>
                                    </p:set>
                                  </p:childTnLst>
                                </p:cTn>
                              </p:par>
                              <p:par>
                                <p:cTn id="85" presetID="1" presetClass="exit" presetSubtype="0" fill="hold" nodeType="withEffect">
                                  <p:stCondLst>
                                    <p:cond delay="0"/>
                                  </p:stCondLst>
                                  <p:childTnLst>
                                    <p:set>
                                      <p:cBhvr>
                                        <p:cTn id="86" dur="1" fill="hold">
                                          <p:stCondLst>
                                            <p:cond delay="0"/>
                                          </p:stCondLst>
                                        </p:cTn>
                                        <p:tgtEl>
                                          <p:spTgt spid="182"/>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p:bldP spid="3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list</a:t>
            </a:r>
          </a:p>
        </p:txBody>
      </p:sp>
      <p:sp>
        <p:nvSpPr>
          <p:cNvPr id="3" name="Text Placeholder 2"/>
          <p:cNvSpPr>
            <a:spLocks noGrp="1"/>
          </p:cNvSpPr>
          <p:nvPr>
            <p:ph type="body" idx="1"/>
          </p:nvPr>
        </p:nvSpPr>
        <p:spPr>
          <a:xfrm>
            <a:off x="311467" y="1703070"/>
            <a:ext cx="8573529" cy="5154930"/>
          </a:xfrm>
        </p:spPr>
        <p:txBody>
          <a:bodyPr/>
          <a:lstStyle/>
          <a:p>
            <a:r>
              <a:rPr lang="en-US" dirty="0"/>
              <a:t>Platform: pole, kite, balloon, UAS</a:t>
            </a:r>
          </a:p>
          <a:p>
            <a:r>
              <a:rPr lang="en-US" dirty="0"/>
              <a:t>Camera </a:t>
            </a:r>
          </a:p>
          <a:p>
            <a:r>
              <a:rPr lang="en-US" dirty="0"/>
              <a:t>Camera mount: how are you going to attach the camera to the platform?</a:t>
            </a:r>
          </a:p>
          <a:p>
            <a:r>
              <a:rPr lang="en-US" dirty="0"/>
              <a:t>Targets/Ground Control Points (GCP)</a:t>
            </a:r>
          </a:p>
          <a:p>
            <a:r>
              <a:rPr lang="en-US" dirty="0"/>
              <a:t>GPS for global georeferencing</a:t>
            </a:r>
          </a:p>
          <a:p>
            <a:r>
              <a:rPr lang="en-US" dirty="0"/>
              <a:t>Scale bars and/or distance/angle measuring devices for local georeferencing </a:t>
            </a:r>
          </a:p>
          <a:p>
            <a:r>
              <a:rPr lang="en-US" dirty="0"/>
              <a:t>Extra SD cards and batteries for camera </a:t>
            </a:r>
          </a:p>
          <a:p>
            <a:r>
              <a:rPr lang="en-US" dirty="0"/>
              <a:t>Extra supplies for platform (helium for balloon, batteries for UAS) if necessary</a:t>
            </a:r>
          </a:p>
          <a:p>
            <a:endParaRPr lang="en-US" dirty="0"/>
          </a:p>
        </p:txBody>
      </p:sp>
    </p:spTree>
    <p:extLst>
      <p:ext uri="{BB962C8B-B14F-4D97-AF65-F5344CB8AC3E}">
        <p14:creationId xmlns:p14="http://schemas.microsoft.com/office/powerpoint/2010/main" val="618258029"/>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workflow: in the field </a:t>
            </a:r>
          </a:p>
        </p:txBody>
      </p:sp>
      <p:sp>
        <p:nvSpPr>
          <p:cNvPr id="3" name="Text Placeholder 2"/>
          <p:cNvSpPr>
            <a:spLocks noGrp="1"/>
          </p:cNvSpPr>
          <p:nvPr>
            <p:ph type="body" idx="1"/>
          </p:nvPr>
        </p:nvSpPr>
        <p:spPr>
          <a:xfrm>
            <a:off x="4554415" y="1976438"/>
            <a:ext cx="4180811" cy="4600208"/>
          </a:xfrm>
        </p:spPr>
        <p:txBody>
          <a:bodyPr/>
          <a:lstStyle/>
          <a:p>
            <a:r>
              <a:rPr lang="en-US" dirty="0"/>
              <a:t>Make a plan</a:t>
            </a:r>
          </a:p>
          <a:p>
            <a:pPr lvl="1"/>
            <a:r>
              <a:rPr lang="en-US" dirty="0"/>
              <a:t>Is everything visible? </a:t>
            </a:r>
          </a:p>
          <a:p>
            <a:pPr lvl="1"/>
            <a:r>
              <a:rPr lang="en-US" dirty="0"/>
              <a:t>Collection path</a:t>
            </a:r>
          </a:p>
          <a:p>
            <a:r>
              <a:rPr lang="en-US" dirty="0"/>
              <a:t>Always record metadata </a:t>
            </a:r>
          </a:p>
          <a:p>
            <a:pPr lvl="1"/>
            <a:r>
              <a:rPr lang="en-US" dirty="0"/>
              <a:t>Number of photos, where they are stored, file names </a:t>
            </a:r>
          </a:p>
          <a:p>
            <a:pPr lvl="1"/>
            <a:r>
              <a:rPr lang="en-US" dirty="0"/>
              <a:t>Target type(s), locations</a:t>
            </a:r>
          </a:p>
          <a:p>
            <a:pPr lvl="1"/>
            <a:r>
              <a:rPr lang="en-US" dirty="0"/>
              <a:t>Planned collection path </a:t>
            </a:r>
          </a:p>
          <a:p>
            <a:pPr lvl="1"/>
            <a:r>
              <a:rPr lang="en-US" dirty="0"/>
              <a:t>Anything that went wrong during the day—how did the plan change?</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76" y="1389930"/>
            <a:ext cx="4220309" cy="5459278"/>
          </a:xfrm>
          <a:prstGeom prst="rect">
            <a:avLst/>
          </a:prstGeom>
        </p:spPr>
      </p:pic>
      <p:sp>
        <p:nvSpPr>
          <p:cNvPr id="5" name="Rectangle 4"/>
          <p:cNvSpPr/>
          <p:nvPr/>
        </p:nvSpPr>
        <p:spPr>
          <a:xfrm>
            <a:off x="3587262" y="6576646"/>
            <a:ext cx="773723" cy="272562"/>
          </a:xfrm>
          <a:prstGeom prst="rect">
            <a:avLst/>
          </a:prstGeom>
          <a:solidFill>
            <a:srgbClr val="FFFFFF"/>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Tree>
    <p:extLst>
      <p:ext uri="{BB962C8B-B14F-4D97-AF65-F5344CB8AC3E}">
        <p14:creationId xmlns:p14="http://schemas.microsoft.com/office/powerpoint/2010/main" val="3261193126"/>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workflow: target placement</a:t>
            </a:r>
          </a:p>
        </p:txBody>
      </p:sp>
      <p:sp>
        <p:nvSpPr>
          <p:cNvPr id="3" name="Text Placeholder 2"/>
          <p:cNvSpPr>
            <a:spLocks noGrp="1"/>
          </p:cNvSpPr>
          <p:nvPr>
            <p:ph type="body" idx="1"/>
          </p:nvPr>
        </p:nvSpPr>
        <p:spPr>
          <a:xfrm>
            <a:off x="4624754" y="1976438"/>
            <a:ext cx="4110472" cy="3719513"/>
          </a:xfrm>
        </p:spPr>
        <p:txBody>
          <a:bodyPr/>
          <a:lstStyle/>
          <a:p>
            <a:r>
              <a:rPr lang="en-US" dirty="0"/>
              <a:t>Evenly distributed</a:t>
            </a:r>
          </a:p>
          <a:p>
            <a:r>
              <a:rPr lang="en-US" dirty="0"/>
              <a:t>Don’t bunch the targets or put them in a single straight line </a:t>
            </a:r>
          </a:p>
          <a:p>
            <a:r>
              <a:rPr lang="en-US" dirty="0"/>
              <a:t>Example to the left shows a good target distribution, because targets are in every section </a:t>
            </a:r>
          </a:p>
          <a:p>
            <a:r>
              <a:rPr lang="en-US" dirty="0"/>
              <a:t>Make sure targets are not obscured by vegetation or other features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76" y="1389930"/>
            <a:ext cx="4220309" cy="5459278"/>
          </a:xfrm>
          <a:prstGeom prst="rect">
            <a:avLst/>
          </a:prstGeom>
        </p:spPr>
      </p:pic>
      <p:sp>
        <p:nvSpPr>
          <p:cNvPr id="5" name="Rectangle 4"/>
          <p:cNvSpPr/>
          <p:nvPr/>
        </p:nvSpPr>
        <p:spPr>
          <a:xfrm>
            <a:off x="3587262" y="6576646"/>
            <a:ext cx="773723" cy="272562"/>
          </a:xfrm>
          <a:prstGeom prst="rect">
            <a:avLst/>
          </a:prstGeom>
          <a:solidFill>
            <a:srgbClr val="FFFFFF"/>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spAutoFit/>
          </a:bodyPr>
          <a:lstStyle/>
          <a:p>
            <a:pPr marL="0" marR="0" indent="0" algn="ctr" defTabSz="587022" rtl="0" fontAlgn="auto" latinLnBrk="0" hangingPunct="0">
              <a:lnSpc>
                <a:spcPct val="100000"/>
              </a:lnSpc>
              <a:spcBef>
                <a:spcPts val="0"/>
              </a:spcBef>
              <a:spcAft>
                <a:spcPts val="0"/>
              </a:spcAft>
              <a:buClrTx/>
              <a:buSzTx/>
              <a:buFontTx/>
              <a:buNone/>
              <a:tabLst/>
            </a:pPr>
            <a:endParaRPr kumimoji="0" lang="en-US" sz="3400" b="0" i="0" u="none" strike="noStrike" cap="none" spc="0" normalizeH="0" baseline="0">
              <a:ln>
                <a:noFill/>
              </a:ln>
              <a:solidFill>
                <a:srgbClr val="FFFFFF"/>
              </a:solidFill>
              <a:effectLst/>
              <a:uFillTx/>
              <a:latin typeface="+mn-lt"/>
              <a:ea typeface="+mn-ea"/>
              <a:cs typeface="+mn-cs"/>
              <a:sym typeface="Gill Sans Light"/>
            </a:endParaRPr>
          </a:p>
        </p:txBody>
      </p:sp>
    </p:spTree>
    <p:extLst>
      <p:ext uri="{BB962C8B-B14F-4D97-AF65-F5344CB8AC3E}">
        <p14:creationId xmlns:p14="http://schemas.microsoft.com/office/powerpoint/2010/main" val="2089872561"/>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workflow</a:t>
            </a:r>
          </a:p>
        </p:txBody>
      </p:sp>
      <p:pic>
        <p:nvPicPr>
          <p:cNvPr id="4" name="Picture 3"/>
          <p:cNvPicPr/>
          <p:nvPr/>
        </p:nvPicPr>
        <p:blipFill rotWithShape="1">
          <a:blip r:embed="rId3">
            <a:extLst>
              <a:ext uri="{28A0092B-C50C-407E-A947-70E740481C1C}">
                <a14:useLocalDpi xmlns:a14="http://schemas.microsoft.com/office/drawing/2010/main" val="0"/>
              </a:ext>
            </a:extLst>
          </a:blip>
          <a:srcRect t="18637"/>
          <a:stretch/>
        </p:blipFill>
        <p:spPr>
          <a:xfrm>
            <a:off x="125585" y="4846320"/>
            <a:ext cx="8874017" cy="144018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5288" y="1878170"/>
            <a:ext cx="2755462" cy="233448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59" y="1878170"/>
            <a:ext cx="2787160" cy="2334489"/>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b="1217"/>
          <a:stretch/>
        </p:blipFill>
        <p:spPr>
          <a:xfrm>
            <a:off x="6139942" y="1878170"/>
            <a:ext cx="2859660" cy="2374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0557300"/>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4DA5-9808-2C46-BC85-2EAF2D21CC0F}"/>
              </a:ext>
            </a:extLst>
          </p:cNvPr>
          <p:cNvSpPr>
            <a:spLocks noGrp="1"/>
          </p:cNvSpPr>
          <p:nvPr>
            <p:ph type="title"/>
          </p:nvPr>
        </p:nvSpPr>
        <p:spPr/>
        <p:txBody>
          <a:bodyPr/>
          <a:lstStyle/>
          <a:p>
            <a:r>
              <a:rPr lang="en-US" dirty="0"/>
              <a:t>At home </a:t>
            </a:r>
            <a:r>
              <a:rPr lang="en-US" dirty="0" err="1"/>
              <a:t>Sfm</a:t>
            </a:r>
            <a:endParaRPr lang="en-US" dirty="0"/>
          </a:p>
        </p:txBody>
      </p:sp>
      <p:sp>
        <p:nvSpPr>
          <p:cNvPr id="3" name="Text Placeholder 2">
            <a:extLst>
              <a:ext uri="{FF2B5EF4-FFF2-40B4-BE49-F238E27FC236}">
                <a16:creationId xmlns:a16="http://schemas.microsoft.com/office/drawing/2014/main" id="{90BA36F0-EF0F-DA46-A8D0-EC7A42EF7404}"/>
              </a:ext>
            </a:extLst>
          </p:cNvPr>
          <p:cNvSpPr>
            <a:spLocks noGrp="1"/>
          </p:cNvSpPr>
          <p:nvPr>
            <p:ph type="body" idx="1"/>
          </p:nvPr>
        </p:nvSpPr>
        <p:spPr>
          <a:xfrm>
            <a:off x="300037" y="1554480"/>
            <a:ext cx="8435189" cy="5189220"/>
          </a:xfrm>
        </p:spPr>
        <p:txBody>
          <a:bodyPr/>
          <a:lstStyle/>
          <a:p>
            <a:pPr marL="457200" indent="-457200">
              <a:spcBef>
                <a:spcPts val="751"/>
              </a:spcBef>
              <a:buFont typeface="+mj-lt"/>
              <a:buAutoNum type="arabicPeriod"/>
            </a:pPr>
            <a:r>
              <a:rPr lang="en-US" dirty="0"/>
              <a:t>You will pick a simple feature such as sofa, small berm, two adjoining walls, side of a shed.</a:t>
            </a:r>
          </a:p>
          <a:p>
            <a:pPr marL="457200" indent="-457200">
              <a:spcBef>
                <a:spcPts val="751"/>
              </a:spcBef>
              <a:buFont typeface="+mj-lt"/>
              <a:buAutoNum type="arabicPeriod"/>
            </a:pPr>
            <a:r>
              <a:rPr lang="en-US" dirty="0"/>
              <a:t>Place 3 ground control points (GCP) or “targets” and measure</a:t>
            </a:r>
          </a:p>
          <a:p>
            <a:pPr marL="457200" indent="-457200">
              <a:spcBef>
                <a:spcPts val="751"/>
              </a:spcBef>
              <a:buFont typeface="+mj-lt"/>
              <a:buAutoNum type="arabicPeriod"/>
            </a:pPr>
            <a:r>
              <a:rPr lang="en-US" dirty="0"/>
              <a:t>Take 15-20 pictures using best practices</a:t>
            </a:r>
          </a:p>
          <a:p>
            <a:pPr marL="457200" indent="-457200">
              <a:spcBef>
                <a:spcPts val="751"/>
              </a:spcBef>
              <a:buFont typeface="+mj-lt"/>
              <a:buAutoNum type="arabicPeriod"/>
            </a:pPr>
            <a:r>
              <a:rPr lang="en-US" dirty="0"/>
              <a:t>Process using Agisoft MetaShape into 3D point cloud model</a:t>
            </a:r>
          </a:p>
          <a:p>
            <a:pPr marL="457200" indent="-457200">
              <a:spcBef>
                <a:spcPts val="751"/>
              </a:spcBef>
              <a:buFont typeface="+mj-lt"/>
              <a:buAutoNum type="arabicPeriod"/>
            </a:pPr>
            <a:r>
              <a:rPr lang="en-US" dirty="0"/>
              <a:t>Files you should have with you</a:t>
            </a:r>
          </a:p>
          <a:p>
            <a:pPr marL="725082" lvl="1" indent="-457200">
              <a:spcBef>
                <a:spcPts val="751"/>
              </a:spcBef>
              <a:buFont typeface="+mj-lt"/>
              <a:buAutoNum type="arabicPeriod"/>
            </a:pPr>
            <a:r>
              <a:rPr lang="en-US" dirty="0"/>
              <a:t>Prep exercise – should have all these things ready</a:t>
            </a:r>
          </a:p>
          <a:p>
            <a:pPr marL="725082" lvl="1" indent="-457200">
              <a:spcBef>
                <a:spcPts val="751"/>
              </a:spcBef>
              <a:buFont typeface="+mj-lt"/>
              <a:buAutoNum type="arabicPeriod"/>
            </a:pPr>
            <a:r>
              <a:rPr lang="en-US" dirty="0"/>
              <a:t>Student exercise for today – will guide what you do today</a:t>
            </a:r>
          </a:p>
          <a:p>
            <a:pPr marL="725082" lvl="1" indent="-457200">
              <a:spcBef>
                <a:spcPts val="751"/>
              </a:spcBef>
              <a:buFont typeface="+mj-lt"/>
              <a:buAutoNum type="arabicPeriod"/>
            </a:pPr>
            <a:r>
              <a:rPr lang="en-US" dirty="0"/>
              <a:t>MetaShape Quick Guide – what you need to start photo processing</a:t>
            </a:r>
          </a:p>
          <a:p>
            <a:pPr marL="725082" lvl="1" indent="-457200">
              <a:spcBef>
                <a:spcPts val="751"/>
              </a:spcBef>
              <a:buFont typeface="+mj-lt"/>
              <a:buAutoNum type="arabicPeriod"/>
            </a:pPr>
            <a:r>
              <a:rPr lang="en-US" dirty="0"/>
              <a:t>SfM Manual - for reference about the method</a:t>
            </a:r>
          </a:p>
        </p:txBody>
      </p:sp>
    </p:spTree>
    <p:extLst>
      <p:ext uri="{BB962C8B-B14F-4D97-AF65-F5344CB8AC3E}">
        <p14:creationId xmlns:p14="http://schemas.microsoft.com/office/powerpoint/2010/main" val="2358428750"/>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39FCA-181B-E44F-A0AC-E20A52DED37F}"/>
              </a:ext>
            </a:extLst>
          </p:cNvPr>
          <p:cNvSpPr>
            <a:spLocks noGrp="1"/>
          </p:cNvSpPr>
          <p:nvPr>
            <p:ph type="title"/>
          </p:nvPr>
        </p:nvSpPr>
        <p:spPr/>
        <p:txBody>
          <a:bodyPr/>
          <a:lstStyle/>
          <a:p>
            <a:r>
              <a:rPr lang="en-US" dirty="0"/>
              <a:t>Apps / Supplies you should have</a:t>
            </a:r>
          </a:p>
        </p:txBody>
      </p:sp>
      <p:sp>
        <p:nvSpPr>
          <p:cNvPr id="3" name="Text Placeholder 2">
            <a:extLst>
              <a:ext uri="{FF2B5EF4-FFF2-40B4-BE49-F238E27FC236}">
                <a16:creationId xmlns:a16="http://schemas.microsoft.com/office/drawing/2014/main" id="{50EABE4F-708B-2C4D-B9E0-3A236A9BB20C}"/>
              </a:ext>
            </a:extLst>
          </p:cNvPr>
          <p:cNvSpPr>
            <a:spLocks noGrp="1"/>
          </p:cNvSpPr>
          <p:nvPr>
            <p:ph type="body" idx="1"/>
          </p:nvPr>
        </p:nvSpPr>
        <p:spPr/>
        <p:txBody>
          <a:bodyPr/>
          <a:lstStyle/>
          <a:p>
            <a:pPr marL="457200" indent="-457200">
              <a:buFont typeface="+mj-lt"/>
              <a:buAutoNum type="arabicPeriod"/>
            </a:pPr>
            <a:r>
              <a:rPr lang="en-US" dirty="0"/>
              <a:t>?</a:t>
            </a:r>
          </a:p>
          <a:p>
            <a:pPr marL="457200" indent="-457200">
              <a:buFont typeface="+mj-lt"/>
              <a:buAutoNum type="arabicPeriod"/>
            </a:pPr>
            <a:r>
              <a:rPr lang="en-US" dirty="0"/>
              <a:t>?</a:t>
            </a:r>
          </a:p>
          <a:p>
            <a:pPr marL="457200" indent="-457200">
              <a:buFont typeface="+mj-lt"/>
              <a:buAutoNum type="arabicPeriod"/>
            </a:pPr>
            <a:r>
              <a:rPr lang="en-US" dirty="0"/>
              <a:t>?</a:t>
            </a:r>
          </a:p>
          <a:p>
            <a:pPr marL="457200" indent="-457200">
              <a:buFont typeface="+mj-lt"/>
              <a:buAutoNum type="arabicPeriod"/>
            </a:pPr>
            <a:r>
              <a:rPr lang="en-US" dirty="0"/>
              <a:t>?</a:t>
            </a:r>
          </a:p>
          <a:p>
            <a:pPr marL="457200" indent="-457200">
              <a:buFont typeface="+mj-lt"/>
              <a:buAutoNum type="arabicPeriod"/>
            </a:pPr>
            <a:r>
              <a:rPr lang="en-US" dirty="0"/>
              <a:t>?</a:t>
            </a:r>
          </a:p>
          <a:p>
            <a:pPr marL="457200" indent="-457200">
              <a:buFont typeface="+mj-lt"/>
              <a:buAutoNum type="arabicPeriod"/>
            </a:pPr>
            <a:r>
              <a:rPr lang="en-US" dirty="0"/>
              <a:t>?</a:t>
            </a:r>
          </a:p>
        </p:txBody>
      </p:sp>
    </p:spTree>
    <p:extLst>
      <p:ext uri="{BB962C8B-B14F-4D97-AF65-F5344CB8AC3E}">
        <p14:creationId xmlns:p14="http://schemas.microsoft.com/office/powerpoint/2010/main" val="41458891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Shaded digital elevation model</a:t>
            </a:r>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883" y="1403526"/>
            <a:ext cx="6620247" cy="5433535"/>
          </a:xfrm>
          <a:prstGeom prst="rect">
            <a:avLst/>
          </a:prstGeom>
        </p:spPr>
      </p:pic>
      <p:sp>
        <p:nvSpPr>
          <p:cNvPr id="6" name="TextBox 5"/>
          <p:cNvSpPr txBox="1"/>
          <p:nvPr/>
        </p:nvSpPr>
        <p:spPr>
          <a:xfrm>
            <a:off x="0" y="6595487"/>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244070961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39FCA-181B-E44F-A0AC-E20A52DED37F}"/>
              </a:ext>
            </a:extLst>
          </p:cNvPr>
          <p:cNvSpPr>
            <a:spLocks noGrp="1"/>
          </p:cNvSpPr>
          <p:nvPr>
            <p:ph type="title"/>
          </p:nvPr>
        </p:nvSpPr>
        <p:spPr/>
        <p:txBody>
          <a:bodyPr/>
          <a:lstStyle/>
          <a:p>
            <a:r>
              <a:rPr lang="en-US" dirty="0"/>
              <a:t>Apps / Supplies you should have</a:t>
            </a:r>
          </a:p>
        </p:txBody>
      </p:sp>
      <p:sp>
        <p:nvSpPr>
          <p:cNvPr id="3" name="Text Placeholder 2">
            <a:extLst>
              <a:ext uri="{FF2B5EF4-FFF2-40B4-BE49-F238E27FC236}">
                <a16:creationId xmlns:a16="http://schemas.microsoft.com/office/drawing/2014/main" id="{50EABE4F-708B-2C4D-B9E0-3A236A9BB20C}"/>
              </a:ext>
            </a:extLst>
          </p:cNvPr>
          <p:cNvSpPr>
            <a:spLocks noGrp="1"/>
          </p:cNvSpPr>
          <p:nvPr>
            <p:ph type="body" idx="1"/>
          </p:nvPr>
        </p:nvSpPr>
        <p:spPr/>
        <p:txBody>
          <a:bodyPr/>
          <a:lstStyle/>
          <a:p>
            <a:pPr marL="457200" indent="-457200">
              <a:buFont typeface="+mj-lt"/>
              <a:buAutoNum type="arabicPeriod"/>
            </a:pPr>
            <a:r>
              <a:rPr lang="en-US" dirty="0"/>
              <a:t>Compass (physical or app)</a:t>
            </a:r>
          </a:p>
          <a:p>
            <a:pPr marL="457200" indent="-457200">
              <a:buFont typeface="+mj-lt"/>
              <a:buAutoNum type="arabicPeriod"/>
            </a:pPr>
            <a:r>
              <a:rPr lang="en-US" dirty="0"/>
              <a:t>Inclinometer (physical or app. Ex. </a:t>
            </a:r>
            <a:r>
              <a:rPr lang="en-US" dirty="0" err="1"/>
              <a:t>iMetalBox</a:t>
            </a:r>
            <a:r>
              <a:rPr lang="en-US" dirty="0"/>
              <a:t>, protractor)</a:t>
            </a:r>
          </a:p>
          <a:p>
            <a:pPr marL="457200" indent="-457200">
              <a:buFont typeface="+mj-lt"/>
              <a:buAutoNum type="arabicPeriod"/>
            </a:pPr>
            <a:r>
              <a:rPr lang="en-US" dirty="0"/>
              <a:t>Measuring tape (or marked string – along w ruler &amp; marker)</a:t>
            </a:r>
          </a:p>
          <a:p>
            <a:pPr marL="457200" indent="-457200">
              <a:buFont typeface="+mj-lt"/>
              <a:buAutoNum type="arabicPeriod"/>
            </a:pPr>
            <a:r>
              <a:rPr lang="en-US" dirty="0"/>
              <a:t>Camera (digital)</a:t>
            </a:r>
          </a:p>
          <a:p>
            <a:pPr marL="457200" indent="-457200">
              <a:buFont typeface="+mj-lt"/>
              <a:buAutoNum type="arabicPeriod"/>
            </a:pPr>
            <a:r>
              <a:rPr lang="en-US" dirty="0"/>
              <a:t>GCP (paper, markers, tape)</a:t>
            </a:r>
          </a:p>
          <a:p>
            <a:pPr marL="457200" indent="-457200">
              <a:buFont typeface="+mj-lt"/>
              <a:buAutoNum type="arabicPeriod"/>
            </a:pPr>
            <a:r>
              <a:rPr lang="en-US" dirty="0"/>
              <a:t>Software (today we use Agisoft MetaShape Professional)</a:t>
            </a:r>
          </a:p>
        </p:txBody>
      </p:sp>
    </p:spTree>
    <p:extLst>
      <p:ext uri="{BB962C8B-B14F-4D97-AF65-F5344CB8AC3E}">
        <p14:creationId xmlns:p14="http://schemas.microsoft.com/office/powerpoint/2010/main" val="256791433"/>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44A0-8673-6940-A803-00CFCCD340CA}"/>
              </a:ext>
            </a:extLst>
          </p:cNvPr>
          <p:cNvSpPr>
            <a:spLocks noGrp="1"/>
          </p:cNvSpPr>
          <p:nvPr>
            <p:ph type="title"/>
          </p:nvPr>
        </p:nvSpPr>
        <p:spPr/>
        <p:txBody>
          <a:bodyPr/>
          <a:lstStyle/>
          <a:p>
            <a:r>
              <a:rPr lang="en-US" dirty="0"/>
              <a:t>Measuring GCP</a:t>
            </a:r>
          </a:p>
        </p:txBody>
      </p:sp>
      <p:sp>
        <p:nvSpPr>
          <p:cNvPr id="3" name="Text Placeholder 2">
            <a:extLst>
              <a:ext uri="{FF2B5EF4-FFF2-40B4-BE49-F238E27FC236}">
                <a16:creationId xmlns:a16="http://schemas.microsoft.com/office/drawing/2014/main" id="{B39CC2A1-06B8-BB4A-B3CD-65C6E9199B04}"/>
              </a:ext>
            </a:extLst>
          </p:cNvPr>
          <p:cNvSpPr>
            <a:spLocks noGrp="1"/>
          </p:cNvSpPr>
          <p:nvPr>
            <p:ph type="body" idx="1"/>
          </p:nvPr>
        </p:nvSpPr>
        <p:spPr>
          <a:xfrm>
            <a:off x="300037" y="1976438"/>
            <a:ext cx="8435189" cy="3144202"/>
          </a:xfrm>
        </p:spPr>
        <p:txBody>
          <a:bodyPr/>
          <a:lstStyle/>
          <a:p>
            <a:pPr marL="0" indent="0">
              <a:buNone/>
            </a:pPr>
            <a:r>
              <a:rPr lang="en-US" sz="2400" b="1" dirty="0"/>
              <a:t>What measurements are needed?</a:t>
            </a:r>
          </a:p>
          <a:p>
            <a:pPr marL="457200" indent="-457200">
              <a:buFont typeface="+mj-lt"/>
              <a:buAutoNum type="arabicPeriod"/>
            </a:pPr>
            <a:r>
              <a:rPr lang="en-US" sz="2400" dirty="0"/>
              <a:t>?</a:t>
            </a:r>
          </a:p>
          <a:p>
            <a:pPr marL="457200" indent="-457200">
              <a:buFont typeface="+mj-lt"/>
              <a:buAutoNum type="arabicPeriod"/>
            </a:pPr>
            <a:r>
              <a:rPr lang="en-US" sz="2400" dirty="0"/>
              <a:t>?	</a:t>
            </a:r>
          </a:p>
          <a:p>
            <a:pPr marL="457200" indent="-457200">
              <a:buFont typeface="+mj-lt"/>
              <a:buAutoNum type="arabicPeriod"/>
            </a:pPr>
            <a:r>
              <a:rPr lang="en-US" sz="2400" dirty="0"/>
              <a:t>?</a:t>
            </a:r>
          </a:p>
          <a:p>
            <a:endParaRPr lang="en-US" dirty="0"/>
          </a:p>
        </p:txBody>
      </p:sp>
      <p:pic>
        <p:nvPicPr>
          <p:cNvPr id="4" name="Picture 3" descr="Macintosh HD:Users:prattsitaula:Documents:BethFiles:GETSI:MODULES:Field_Analyz-High-Rez:images:beth unit 2.1 figs:SfM points.png">
            <a:extLst>
              <a:ext uri="{FF2B5EF4-FFF2-40B4-BE49-F238E27FC236}">
                <a16:creationId xmlns:a16="http://schemas.microsoft.com/office/drawing/2014/main" id="{74E2C1F9-D8D5-3A46-875E-E0610B4D36E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74727" y="3326131"/>
            <a:ext cx="6014223" cy="3417570"/>
          </a:xfrm>
          <a:prstGeom prst="rect">
            <a:avLst/>
          </a:prstGeom>
          <a:noFill/>
          <a:ln>
            <a:noFill/>
          </a:ln>
        </p:spPr>
      </p:pic>
    </p:spTree>
    <p:extLst>
      <p:ext uri="{BB962C8B-B14F-4D97-AF65-F5344CB8AC3E}">
        <p14:creationId xmlns:p14="http://schemas.microsoft.com/office/powerpoint/2010/main" val="3433482404"/>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BD2C3A-697E-F24E-BA07-C97AB6C86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29564" y="1803682"/>
            <a:ext cx="3506054" cy="2629540"/>
          </a:xfrm>
          <a:prstGeom prst="rect">
            <a:avLst/>
          </a:prstGeom>
        </p:spPr>
      </p:pic>
      <p:sp>
        <p:nvSpPr>
          <p:cNvPr id="2" name="Title 1">
            <a:extLst>
              <a:ext uri="{FF2B5EF4-FFF2-40B4-BE49-F238E27FC236}">
                <a16:creationId xmlns:a16="http://schemas.microsoft.com/office/drawing/2014/main" id="{9299F1BF-A98F-DE43-A650-BE0145036CC9}"/>
              </a:ext>
            </a:extLst>
          </p:cNvPr>
          <p:cNvSpPr>
            <a:spLocks noGrp="1"/>
          </p:cNvSpPr>
          <p:nvPr>
            <p:ph type="title"/>
          </p:nvPr>
        </p:nvSpPr>
        <p:spPr/>
        <p:txBody>
          <a:bodyPr/>
          <a:lstStyle/>
          <a:p>
            <a:r>
              <a:rPr lang="en-US" dirty="0"/>
              <a:t>How I did it</a:t>
            </a:r>
          </a:p>
        </p:txBody>
      </p:sp>
      <p:pic>
        <p:nvPicPr>
          <p:cNvPr id="5" name="Picture 4">
            <a:extLst>
              <a:ext uri="{FF2B5EF4-FFF2-40B4-BE49-F238E27FC236}">
                <a16:creationId xmlns:a16="http://schemas.microsoft.com/office/drawing/2014/main" id="{6276AACB-CC42-4241-83A0-B226B593B044}"/>
              </a:ext>
            </a:extLst>
          </p:cNvPr>
          <p:cNvPicPr>
            <a:picLocks noChangeAspect="1"/>
          </p:cNvPicPr>
          <p:nvPr/>
        </p:nvPicPr>
        <p:blipFill rotWithShape="1">
          <a:blip r:embed="rId3">
            <a:extLst>
              <a:ext uri="{28A0092B-C50C-407E-A947-70E740481C1C}">
                <a14:useLocalDpi xmlns:a14="http://schemas.microsoft.com/office/drawing/2010/main" val="0"/>
              </a:ext>
            </a:extLst>
          </a:blip>
          <a:srcRect t="14642" b="14208"/>
          <a:stretch/>
        </p:blipFill>
        <p:spPr>
          <a:xfrm>
            <a:off x="86725" y="1534578"/>
            <a:ext cx="5051719" cy="2695738"/>
          </a:xfrm>
          <a:prstGeom prst="rect">
            <a:avLst/>
          </a:prstGeom>
        </p:spPr>
      </p:pic>
      <p:pic>
        <p:nvPicPr>
          <p:cNvPr id="7" name="Picture 6">
            <a:extLst>
              <a:ext uri="{FF2B5EF4-FFF2-40B4-BE49-F238E27FC236}">
                <a16:creationId xmlns:a16="http://schemas.microsoft.com/office/drawing/2014/main" id="{76020FFB-51F5-A74A-A7CB-7A238FE89D27}"/>
              </a:ext>
            </a:extLst>
          </p:cNvPr>
          <p:cNvPicPr>
            <a:picLocks noChangeAspect="1"/>
          </p:cNvPicPr>
          <p:nvPr/>
        </p:nvPicPr>
        <p:blipFill rotWithShape="1">
          <a:blip r:embed="rId4">
            <a:extLst>
              <a:ext uri="{28A0092B-C50C-407E-A947-70E740481C1C}">
                <a14:useLocalDpi xmlns:a14="http://schemas.microsoft.com/office/drawing/2010/main" val="0"/>
              </a:ext>
            </a:extLst>
          </a:blip>
          <a:srcRect t="45808" r="62322" b="9860"/>
          <a:stretch/>
        </p:blipFill>
        <p:spPr>
          <a:xfrm>
            <a:off x="208496" y="3783330"/>
            <a:ext cx="3241654" cy="2860585"/>
          </a:xfrm>
          <a:prstGeom prst="rect">
            <a:avLst/>
          </a:prstGeom>
        </p:spPr>
      </p:pic>
      <p:pic>
        <p:nvPicPr>
          <p:cNvPr id="11" name="Picture 10">
            <a:extLst>
              <a:ext uri="{FF2B5EF4-FFF2-40B4-BE49-F238E27FC236}">
                <a16:creationId xmlns:a16="http://schemas.microsoft.com/office/drawing/2014/main" id="{1D18C164-6E36-6543-B8DE-856B0B623AAD}"/>
              </a:ext>
            </a:extLst>
          </p:cNvPr>
          <p:cNvPicPr>
            <a:picLocks noChangeAspect="1"/>
          </p:cNvPicPr>
          <p:nvPr/>
        </p:nvPicPr>
        <p:blipFill rotWithShape="1">
          <a:blip r:embed="rId5">
            <a:extLst>
              <a:ext uri="{28A0092B-C50C-407E-A947-70E740481C1C}">
                <a14:useLocalDpi xmlns:a14="http://schemas.microsoft.com/office/drawing/2010/main" val="0"/>
              </a:ext>
            </a:extLst>
          </a:blip>
          <a:srcRect t="20070" b="29225"/>
          <a:stretch/>
        </p:blipFill>
        <p:spPr>
          <a:xfrm>
            <a:off x="5539046" y="4377690"/>
            <a:ext cx="3516630" cy="2377440"/>
          </a:xfrm>
          <a:prstGeom prst="rect">
            <a:avLst/>
          </a:prstGeom>
        </p:spPr>
      </p:pic>
    </p:spTree>
    <p:extLst>
      <p:ext uri="{BB962C8B-B14F-4D97-AF65-F5344CB8AC3E}">
        <p14:creationId xmlns:p14="http://schemas.microsoft.com/office/powerpoint/2010/main" val="556731256"/>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DAF3-0133-5D41-90A7-C0CCA2E5E9F6}"/>
              </a:ext>
            </a:extLst>
          </p:cNvPr>
          <p:cNvSpPr>
            <a:spLocks noGrp="1"/>
          </p:cNvSpPr>
          <p:nvPr>
            <p:ph type="title"/>
          </p:nvPr>
        </p:nvSpPr>
        <p:spPr/>
        <p:txBody>
          <a:bodyPr/>
          <a:lstStyle/>
          <a:p>
            <a:r>
              <a:rPr lang="en-US" dirty="0"/>
              <a:t>Taking the pictures</a:t>
            </a:r>
          </a:p>
        </p:txBody>
      </p:sp>
      <p:pic>
        <p:nvPicPr>
          <p:cNvPr id="4" name="Picture 3">
            <a:extLst>
              <a:ext uri="{FF2B5EF4-FFF2-40B4-BE49-F238E27FC236}">
                <a16:creationId xmlns:a16="http://schemas.microsoft.com/office/drawing/2014/main" id="{A8667F3E-E4F7-1B45-A6B1-F6A1553C0539}"/>
              </a:ext>
            </a:extLst>
          </p:cNvPr>
          <p:cNvPicPr>
            <a:picLocks noChangeAspect="1"/>
          </p:cNvPicPr>
          <p:nvPr/>
        </p:nvPicPr>
        <p:blipFill rotWithShape="1">
          <a:blip r:embed="rId2"/>
          <a:srcRect r="2125"/>
          <a:stretch/>
        </p:blipFill>
        <p:spPr>
          <a:xfrm>
            <a:off x="102871" y="1612852"/>
            <a:ext cx="8945777" cy="4864608"/>
          </a:xfrm>
          <a:prstGeom prst="rect">
            <a:avLst/>
          </a:prstGeom>
        </p:spPr>
      </p:pic>
    </p:spTree>
    <p:extLst>
      <p:ext uri="{BB962C8B-B14F-4D97-AF65-F5344CB8AC3E}">
        <p14:creationId xmlns:p14="http://schemas.microsoft.com/office/powerpoint/2010/main" val="903197871"/>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ACDC-46B0-264F-B5F1-4B9A50800103}"/>
              </a:ext>
            </a:extLst>
          </p:cNvPr>
          <p:cNvSpPr>
            <a:spLocks noGrp="1"/>
          </p:cNvSpPr>
          <p:nvPr>
            <p:ph type="title"/>
          </p:nvPr>
        </p:nvSpPr>
        <p:spPr/>
        <p:txBody>
          <a:bodyPr/>
          <a:lstStyle/>
          <a:p>
            <a:r>
              <a:rPr lang="en-US" dirty="0"/>
              <a:t>Doing the trigonometry</a:t>
            </a:r>
          </a:p>
        </p:txBody>
      </p:sp>
      <p:sp>
        <p:nvSpPr>
          <p:cNvPr id="8" name="TextBox 7">
            <a:extLst>
              <a:ext uri="{FF2B5EF4-FFF2-40B4-BE49-F238E27FC236}">
                <a16:creationId xmlns:a16="http://schemas.microsoft.com/office/drawing/2014/main" id="{9ACDC33F-4238-0946-8721-EF0D390C2ABF}"/>
              </a:ext>
            </a:extLst>
          </p:cNvPr>
          <p:cNvSpPr txBox="1"/>
          <p:nvPr/>
        </p:nvSpPr>
        <p:spPr>
          <a:xfrm>
            <a:off x="357812" y="5116308"/>
            <a:ext cx="2355574"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Sin 22º = </a:t>
            </a:r>
            <a:r>
              <a:rPr lang="en-US" sz="2000" b="1" kern="0" dirty="0"/>
              <a:t>z</a:t>
            </a:r>
            <a:r>
              <a:rPr lang="en-US" sz="2000" kern="0" dirty="0"/>
              <a:t> / 7 meters</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9" name="TextBox 8">
            <a:extLst>
              <a:ext uri="{FF2B5EF4-FFF2-40B4-BE49-F238E27FC236}">
                <a16:creationId xmlns:a16="http://schemas.microsoft.com/office/drawing/2014/main" id="{550D459F-48D7-B046-9C6C-3BC9F0E143BF}"/>
              </a:ext>
            </a:extLst>
          </p:cNvPr>
          <p:cNvSpPr txBox="1"/>
          <p:nvPr/>
        </p:nvSpPr>
        <p:spPr>
          <a:xfrm>
            <a:off x="3199267" y="5116309"/>
            <a:ext cx="3370497"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In Excel   = 7*sin(22*(pi()/180))</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0" name="TextBox 9">
            <a:extLst>
              <a:ext uri="{FF2B5EF4-FFF2-40B4-BE49-F238E27FC236}">
                <a16:creationId xmlns:a16="http://schemas.microsoft.com/office/drawing/2014/main" id="{F21B83DF-268B-7241-9480-866E596A7833}"/>
              </a:ext>
            </a:extLst>
          </p:cNvPr>
          <p:cNvSpPr txBox="1"/>
          <p:nvPr/>
        </p:nvSpPr>
        <p:spPr>
          <a:xfrm>
            <a:off x="7197518" y="5921379"/>
            <a:ext cx="1538384" cy="42404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400" b="1" kern="0" dirty="0">
                <a:solidFill>
                  <a:srgbClr val="C00000"/>
                </a:solidFill>
              </a:rPr>
              <a:t>6.49 meters</a:t>
            </a:r>
            <a:endParaRPr kumimoji="0" lang="en-US" sz="24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1" name="TextBox 10">
            <a:extLst>
              <a:ext uri="{FF2B5EF4-FFF2-40B4-BE49-F238E27FC236}">
                <a16:creationId xmlns:a16="http://schemas.microsoft.com/office/drawing/2014/main" id="{6E9C7672-FCD2-E64A-A445-73282CD3BED9}"/>
              </a:ext>
            </a:extLst>
          </p:cNvPr>
          <p:cNvSpPr txBox="1"/>
          <p:nvPr/>
        </p:nvSpPr>
        <p:spPr>
          <a:xfrm>
            <a:off x="7197518" y="5089792"/>
            <a:ext cx="1538384" cy="42404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400" b="1" kern="0" dirty="0">
                <a:solidFill>
                  <a:srgbClr val="C00000"/>
                </a:solidFill>
              </a:rPr>
              <a:t>2.62 meters</a:t>
            </a:r>
            <a:endParaRPr kumimoji="0" lang="en-US" sz="24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2" name="TextBox 11">
            <a:extLst>
              <a:ext uri="{FF2B5EF4-FFF2-40B4-BE49-F238E27FC236}">
                <a16:creationId xmlns:a16="http://schemas.microsoft.com/office/drawing/2014/main" id="{D6BDFF31-FAE8-B94A-AF1F-5C18796B3C47}"/>
              </a:ext>
            </a:extLst>
          </p:cNvPr>
          <p:cNvSpPr txBox="1"/>
          <p:nvPr/>
        </p:nvSpPr>
        <p:spPr>
          <a:xfrm>
            <a:off x="357811" y="5921378"/>
            <a:ext cx="2464901"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Cos 22º = </a:t>
            </a:r>
            <a:r>
              <a:rPr lang="en-US" sz="2000" b="1" kern="0" dirty="0"/>
              <a:t>h</a:t>
            </a:r>
            <a:r>
              <a:rPr lang="en-US" sz="2000" kern="0" dirty="0"/>
              <a:t> / 7 meters</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3" name="TextBox 12">
            <a:extLst>
              <a:ext uri="{FF2B5EF4-FFF2-40B4-BE49-F238E27FC236}">
                <a16:creationId xmlns:a16="http://schemas.microsoft.com/office/drawing/2014/main" id="{93EC3560-377B-8848-BD30-AF60C4EED884}"/>
              </a:ext>
            </a:extLst>
          </p:cNvPr>
          <p:cNvSpPr txBox="1"/>
          <p:nvPr/>
        </p:nvSpPr>
        <p:spPr>
          <a:xfrm>
            <a:off x="3199267" y="5921379"/>
            <a:ext cx="3370497"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In Excel   = 7*cos(22*(pi()/180))</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pic>
        <p:nvPicPr>
          <p:cNvPr id="3" name="Picture 2">
            <a:extLst>
              <a:ext uri="{FF2B5EF4-FFF2-40B4-BE49-F238E27FC236}">
                <a16:creationId xmlns:a16="http://schemas.microsoft.com/office/drawing/2014/main" id="{1C82F6A2-B19F-184F-9584-D01DC30BCD8B}"/>
              </a:ext>
            </a:extLst>
          </p:cNvPr>
          <p:cNvPicPr>
            <a:picLocks noChangeAspect="1"/>
          </p:cNvPicPr>
          <p:nvPr/>
        </p:nvPicPr>
        <p:blipFill>
          <a:blip r:embed="rId2"/>
          <a:stretch>
            <a:fillRect/>
          </a:stretch>
        </p:blipFill>
        <p:spPr>
          <a:xfrm>
            <a:off x="643466" y="1594895"/>
            <a:ext cx="7890933" cy="3243466"/>
          </a:xfrm>
          <a:prstGeom prst="rect">
            <a:avLst/>
          </a:prstGeom>
        </p:spPr>
      </p:pic>
    </p:spTree>
    <p:extLst>
      <p:ext uri="{BB962C8B-B14F-4D97-AF65-F5344CB8AC3E}">
        <p14:creationId xmlns:p14="http://schemas.microsoft.com/office/powerpoint/2010/main" val="2292608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ACDC-46B0-264F-B5F1-4B9A50800103}"/>
              </a:ext>
            </a:extLst>
          </p:cNvPr>
          <p:cNvSpPr>
            <a:spLocks noGrp="1"/>
          </p:cNvSpPr>
          <p:nvPr>
            <p:ph type="title"/>
          </p:nvPr>
        </p:nvSpPr>
        <p:spPr/>
        <p:txBody>
          <a:bodyPr/>
          <a:lstStyle/>
          <a:p>
            <a:r>
              <a:rPr lang="en-US" dirty="0"/>
              <a:t>Doing the trigonometry</a:t>
            </a:r>
          </a:p>
        </p:txBody>
      </p:sp>
      <p:sp>
        <p:nvSpPr>
          <p:cNvPr id="8" name="TextBox 7">
            <a:extLst>
              <a:ext uri="{FF2B5EF4-FFF2-40B4-BE49-F238E27FC236}">
                <a16:creationId xmlns:a16="http://schemas.microsoft.com/office/drawing/2014/main" id="{11110F2A-FE6E-5E4D-9F3E-F2F0B2F1460F}"/>
              </a:ext>
            </a:extLst>
          </p:cNvPr>
          <p:cNvSpPr txBox="1"/>
          <p:nvPr/>
        </p:nvSpPr>
        <p:spPr>
          <a:xfrm>
            <a:off x="357812" y="5384663"/>
            <a:ext cx="2464900"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Sin 34º = </a:t>
            </a:r>
            <a:r>
              <a:rPr lang="en-US" sz="2000" b="1" kern="0" dirty="0"/>
              <a:t>x</a:t>
            </a:r>
            <a:r>
              <a:rPr lang="en-US" sz="2000" kern="0" dirty="0"/>
              <a:t> / 6.5 meters</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9" name="TextBox 8">
            <a:extLst>
              <a:ext uri="{FF2B5EF4-FFF2-40B4-BE49-F238E27FC236}">
                <a16:creationId xmlns:a16="http://schemas.microsoft.com/office/drawing/2014/main" id="{FEF038C7-63AD-B048-80E6-6345F8B1E61D}"/>
              </a:ext>
            </a:extLst>
          </p:cNvPr>
          <p:cNvSpPr txBox="1"/>
          <p:nvPr/>
        </p:nvSpPr>
        <p:spPr>
          <a:xfrm>
            <a:off x="3199267" y="5384664"/>
            <a:ext cx="3464423"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In Excel   = 6.5*sin(34*(pi()/180))</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0" name="TextBox 9">
            <a:extLst>
              <a:ext uri="{FF2B5EF4-FFF2-40B4-BE49-F238E27FC236}">
                <a16:creationId xmlns:a16="http://schemas.microsoft.com/office/drawing/2014/main" id="{80E000F0-7AA7-9443-985D-61E9CFCBC104}"/>
              </a:ext>
            </a:extLst>
          </p:cNvPr>
          <p:cNvSpPr txBox="1"/>
          <p:nvPr/>
        </p:nvSpPr>
        <p:spPr>
          <a:xfrm>
            <a:off x="7197518" y="6189734"/>
            <a:ext cx="1538384" cy="42404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400" b="1" kern="0" dirty="0">
                <a:solidFill>
                  <a:srgbClr val="C00000"/>
                </a:solidFill>
              </a:rPr>
              <a:t>5.39 meters</a:t>
            </a:r>
            <a:endParaRPr kumimoji="0" lang="en-US" sz="24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1" name="TextBox 10">
            <a:extLst>
              <a:ext uri="{FF2B5EF4-FFF2-40B4-BE49-F238E27FC236}">
                <a16:creationId xmlns:a16="http://schemas.microsoft.com/office/drawing/2014/main" id="{0007DF6D-CA3D-9A44-8B0E-885D650BA45E}"/>
              </a:ext>
            </a:extLst>
          </p:cNvPr>
          <p:cNvSpPr txBox="1"/>
          <p:nvPr/>
        </p:nvSpPr>
        <p:spPr>
          <a:xfrm>
            <a:off x="7197518" y="5358147"/>
            <a:ext cx="1538384" cy="42404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400" b="1" kern="0" dirty="0">
                <a:solidFill>
                  <a:srgbClr val="C00000"/>
                </a:solidFill>
              </a:rPr>
              <a:t>3.64 meters</a:t>
            </a:r>
            <a:endParaRPr kumimoji="0" lang="en-US" sz="24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2" name="TextBox 11">
            <a:extLst>
              <a:ext uri="{FF2B5EF4-FFF2-40B4-BE49-F238E27FC236}">
                <a16:creationId xmlns:a16="http://schemas.microsoft.com/office/drawing/2014/main" id="{3DAA1CF0-C31D-D549-A80C-DDA9A77CA0DF}"/>
              </a:ext>
            </a:extLst>
          </p:cNvPr>
          <p:cNvSpPr txBox="1"/>
          <p:nvPr/>
        </p:nvSpPr>
        <p:spPr>
          <a:xfrm>
            <a:off x="357811" y="6189733"/>
            <a:ext cx="2568269"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Cos 34º = </a:t>
            </a:r>
            <a:r>
              <a:rPr lang="en-US" sz="2000" b="1" kern="0" dirty="0"/>
              <a:t>y</a:t>
            </a:r>
            <a:r>
              <a:rPr lang="en-US" sz="2000" kern="0" dirty="0"/>
              <a:t> / 6.5 meters</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13" name="TextBox 12">
            <a:extLst>
              <a:ext uri="{FF2B5EF4-FFF2-40B4-BE49-F238E27FC236}">
                <a16:creationId xmlns:a16="http://schemas.microsoft.com/office/drawing/2014/main" id="{55E73312-5E05-3D42-8791-AD76C63CB480}"/>
              </a:ext>
            </a:extLst>
          </p:cNvPr>
          <p:cNvSpPr txBox="1"/>
          <p:nvPr/>
        </p:nvSpPr>
        <p:spPr>
          <a:xfrm>
            <a:off x="3199267" y="6189734"/>
            <a:ext cx="3567293" cy="3624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093" tIns="27093" rIns="27093" bIns="27093" numCol="1" spcCol="38100" rtlCol="0" anchor="ctr">
            <a:spAutoFit/>
          </a:bodyPr>
          <a:lstStyle/>
          <a:p>
            <a:pPr defTabSz="587022" hangingPunct="0"/>
            <a:r>
              <a:rPr lang="en-US" sz="2000" kern="0" dirty="0"/>
              <a:t>In Excel   = 6.5*cos(34*(pi()/180))</a:t>
            </a:r>
            <a:endParaRPr kumimoji="0" lang="en-US" sz="2000" b="0" i="0" u="none" strike="noStrike" cap="none" spc="0" normalizeH="0" baseline="0" dirty="0">
              <a:ln>
                <a:noFill/>
              </a:ln>
              <a:solidFill>
                <a:srgbClr val="535353"/>
              </a:solidFill>
              <a:effectLst/>
              <a:uFillTx/>
              <a:latin typeface="+mn-lt"/>
              <a:ea typeface="+mn-ea"/>
              <a:cs typeface="+mn-cs"/>
              <a:sym typeface="Gill Sans Light"/>
            </a:endParaRPr>
          </a:p>
        </p:txBody>
      </p:sp>
      <p:pic>
        <p:nvPicPr>
          <p:cNvPr id="15" name="Picture 14">
            <a:extLst>
              <a:ext uri="{FF2B5EF4-FFF2-40B4-BE49-F238E27FC236}">
                <a16:creationId xmlns:a16="http://schemas.microsoft.com/office/drawing/2014/main" id="{C007DFCD-C9B9-8E4D-889C-1E8FEEB62B56}"/>
              </a:ext>
            </a:extLst>
          </p:cNvPr>
          <p:cNvPicPr>
            <a:picLocks noChangeAspect="1"/>
          </p:cNvPicPr>
          <p:nvPr/>
        </p:nvPicPr>
        <p:blipFill>
          <a:blip r:embed="rId2"/>
          <a:stretch>
            <a:fillRect/>
          </a:stretch>
        </p:blipFill>
        <p:spPr>
          <a:xfrm>
            <a:off x="148589" y="1613032"/>
            <a:ext cx="8703675" cy="650108"/>
          </a:xfrm>
          <a:prstGeom prst="rect">
            <a:avLst/>
          </a:prstGeom>
        </p:spPr>
      </p:pic>
      <p:pic>
        <p:nvPicPr>
          <p:cNvPr id="16" name="Picture 15">
            <a:extLst>
              <a:ext uri="{FF2B5EF4-FFF2-40B4-BE49-F238E27FC236}">
                <a16:creationId xmlns:a16="http://schemas.microsoft.com/office/drawing/2014/main" id="{BCED32FB-524C-5F4C-B232-5D91FA15F793}"/>
              </a:ext>
            </a:extLst>
          </p:cNvPr>
          <p:cNvPicPr>
            <a:picLocks noChangeAspect="1"/>
          </p:cNvPicPr>
          <p:nvPr/>
        </p:nvPicPr>
        <p:blipFill>
          <a:blip r:embed="rId3"/>
          <a:stretch>
            <a:fillRect/>
          </a:stretch>
        </p:blipFill>
        <p:spPr>
          <a:xfrm>
            <a:off x="5828601" y="2217856"/>
            <a:ext cx="3023663" cy="2963038"/>
          </a:xfrm>
          <a:prstGeom prst="rect">
            <a:avLst/>
          </a:prstGeom>
        </p:spPr>
      </p:pic>
    </p:spTree>
    <p:extLst>
      <p:ext uri="{BB962C8B-B14F-4D97-AF65-F5344CB8AC3E}">
        <p14:creationId xmlns:p14="http://schemas.microsoft.com/office/powerpoint/2010/main" val="26113212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23BDA-C36D-A447-91AB-94BD7E5E7003}"/>
              </a:ext>
            </a:extLst>
          </p:cNvPr>
          <p:cNvSpPr>
            <a:spLocks noGrp="1"/>
          </p:cNvSpPr>
          <p:nvPr>
            <p:ph type="title"/>
          </p:nvPr>
        </p:nvSpPr>
        <p:spPr/>
        <p:txBody>
          <a:bodyPr/>
          <a:lstStyle/>
          <a:p>
            <a:r>
              <a:rPr lang="en-US" dirty="0"/>
              <a:t>Over the Break</a:t>
            </a:r>
          </a:p>
        </p:txBody>
      </p:sp>
      <p:sp>
        <p:nvSpPr>
          <p:cNvPr id="3" name="Text Placeholder 2">
            <a:extLst>
              <a:ext uri="{FF2B5EF4-FFF2-40B4-BE49-F238E27FC236}">
                <a16:creationId xmlns:a16="http://schemas.microsoft.com/office/drawing/2014/main" id="{1C4CB30D-33DA-C64E-B32D-9167E62D2001}"/>
              </a:ext>
            </a:extLst>
          </p:cNvPr>
          <p:cNvSpPr>
            <a:spLocks noGrp="1"/>
          </p:cNvSpPr>
          <p:nvPr>
            <p:ph type="body" idx="1"/>
          </p:nvPr>
        </p:nvSpPr>
        <p:spPr/>
        <p:txBody>
          <a:bodyPr/>
          <a:lstStyle/>
          <a:p>
            <a:r>
              <a:rPr lang="en-US" dirty="0"/>
              <a:t>Place your GPC</a:t>
            </a:r>
          </a:p>
          <a:p>
            <a:r>
              <a:rPr lang="en-US" dirty="0"/>
              <a:t>Measure their locations</a:t>
            </a:r>
          </a:p>
          <a:p>
            <a:r>
              <a:rPr lang="en-US" dirty="0"/>
              <a:t>Take your photos</a:t>
            </a:r>
          </a:p>
          <a:p>
            <a:r>
              <a:rPr lang="en-US" dirty="0"/>
              <a:t>Transfer photos from camera to computer</a:t>
            </a:r>
          </a:p>
          <a:p>
            <a:r>
              <a:rPr lang="en-US" dirty="0"/>
              <a:t>Trig?</a:t>
            </a:r>
          </a:p>
        </p:txBody>
      </p:sp>
    </p:spTree>
    <p:extLst>
      <p:ext uri="{BB962C8B-B14F-4D97-AF65-F5344CB8AC3E}">
        <p14:creationId xmlns:p14="http://schemas.microsoft.com/office/powerpoint/2010/main" val="2914187805"/>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78DE-3B48-ED48-B227-A645B73CABA2}"/>
              </a:ext>
            </a:extLst>
          </p:cNvPr>
          <p:cNvSpPr>
            <a:spLocks noGrp="1"/>
          </p:cNvSpPr>
          <p:nvPr>
            <p:ph type="title"/>
          </p:nvPr>
        </p:nvSpPr>
        <p:spPr/>
        <p:txBody>
          <a:bodyPr/>
          <a:lstStyle/>
          <a:p>
            <a:r>
              <a:rPr lang="en-US" dirty="0"/>
              <a:t>Discussion questions</a:t>
            </a:r>
          </a:p>
        </p:txBody>
      </p:sp>
      <p:sp>
        <p:nvSpPr>
          <p:cNvPr id="3" name="Text Placeholder 2">
            <a:extLst>
              <a:ext uri="{FF2B5EF4-FFF2-40B4-BE49-F238E27FC236}">
                <a16:creationId xmlns:a16="http://schemas.microsoft.com/office/drawing/2014/main" id="{EFCC1800-E137-594F-85AB-5E89BDFC9D4E}"/>
              </a:ext>
            </a:extLst>
          </p:cNvPr>
          <p:cNvSpPr>
            <a:spLocks noGrp="1"/>
          </p:cNvSpPr>
          <p:nvPr>
            <p:ph type="body" idx="1"/>
          </p:nvPr>
        </p:nvSpPr>
        <p:spPr>
          <a:xfrm>
            <a:off x="300037" y="1976438"/>
            <a:ext cx="8435189" cy="4710112"/>
          </a:xfrm>
        </p:spPr>
        <p:txBody>
          <a:bodyPr/>
          <a:lstStyle/>
          <a:p>
            <a:pPr marL="457200" indent="-457200">
              <a:buFont typeface="+mj-lt"/>
              <a:buAutoNum type="arabicPeriod"/>
            </a:pPr>
            <a:r>
              <a:rPr lang="en-US" sz="2400" dirty="0"/>
              <a:t>What are some errors associated with the local coordinate system GCP method we used?</a:t>
            </a:r>
          </a:p>
          <a:p>
            <a:pPr marL="457200" indent="-457200">
              <a:buFont typeface="+mj-lt"/>
              <a:buAutoNum type="arabicPeriod"/>
            </a:pPr>
            <a:r>
              <a:rPr lang="en-US" sz="2400" dirty="0"/>
              <a:t>What are some shortcomings of the model you built?</a:t>
            </a:r>
          </a:p>
          <a:p>
            <a:pPr marL="457200" indent="-457200">
              <a:buFont typeface="+mj-lt"/>
              <a:buAutoNum type="arabicPeriod"/>
            </a:pPr>
            <a:r>
              <a:rPr lang="en-US" sz="2400" dirty="0"/>
              <a:t>What are some better parts for the model you built?</a:t>
            </a:r>
          </a:p>
          <a:p>
            <a:pPr marL="457200" indent="-457200">
              <a:buFont typeface="+mj-lt"/>
              <a:buAutoNum type="arabicPeriod"/>
            </a:pPr>
            <a:r>
              <a:rPr lang="en-US" sz="2400" dirty="0"/>
              <a:t>What else could you apply this SfM method to?</a:t>
            </a:r>
          </a:p>
          <a:p>
            <a:pPr marL="457200" indent="-457200">
              <a:buFont typeface="+mj-lt"/>
              <a:buAutoNum type="arabicPeriod"/>
            </a:pPr>
            <a:r>
              <a:rPr lang="en-US" sz="2400" dirty="0"/>
              <a:t>What are pros and cons of SfM method?</a:t>
            </a:r>
          </a:p>
          <a:p>
            <a:pPr marL="457200" indent="-457200">
              <a:buFont typeface="+mj-lt"/>
              <a:buAutoNum type="arabicPeriod"/>
            </a:pPr>
            <a:r>
              <a:rPr lang="en-US" sz="2400" dirty="0"/>
              <a:t>Knowing you will need to do SfM again, what is at least one piece of advice you want to leave for yourself?</a:t>
            </a:r>
          </a:p>
        </p:txBody>
      </p:sp>
    </p:spTree>
    <p:extLst>
      <p:ext uri="{BB962C8B-B14F-4D97-AF65-F5344CB8AC3E}">
        <p14:creationId xmlns:p14="http://schemas.microsoft.com/office/powerpoint/2010/main" val="53376117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orthomosaic</a:t>
            </a:r>
            <a:endParaRPr lang="en-US" dirty="0"/>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883" y="1411145"/>
            <a:ext cx="6588234" cy="5399429"/>
          </a:xfrm>
          <a:prstGeom prst="rect">
            <a:avLst/>
          </a:prstGeom>
        </p:spPr>
      </p:pic>
      <p:sp>
        <p:nvSpPr>
          <p:cNvPr id="6" name="TextBox 5"/>
          <p:cNvSpPr txBox="1"/>
          <p:nvPr/>
        </p:nvSpPr>
        <p:spPr>
          <a:xfrm>
            <a:off x="0" y="6595487"/>
            <a:ext cx="1361270" cy="276999"/>
          </a:xfrm>
          <a:prstGeom prst="rect">
            <a:avLst/>
          </a:prstGeom>
          <a:noFill/>
        </p:spPr>
        <p:txBody>
          <a:bodyPr wrap="none" rtlCol="0">
            <a:spAutoFit/>
          </a:bodyPr>
          <a:lstStyle/>
          <a:p>
            <a:r>
              <a:rPr lang="en-US" sz="1200" dirty="0"/>
              <a:t>Figure Ed </a:t>
            </a:r>
            <a:r>
              <a:rPr lang="en-US" sz="1200" dirty="0" err="1"/>
              <a:t>Nissen</a:t>
            </a:r>
            <a:endParaRPr lang="en-US" sz="1200" dirty="0"/>
          </a:p>
        </p:txBody>
      </p:sp>
    </p:spTree>
    <p:extLst>
      <p:ext uri="{BB962C8B-B14F-4D97-AF65-F5344CB8AC3E}">
        <p14:creationId xmlns:p14="http://schemas.microsoft.com/office/powerpoint/2010/main" val="347008799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Outcrop model – side view</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34" y="1169939"/>
            <a:ext cx="8266892" cy="5688061"/>
          </a:xfrm>
          <a:prstGeom prst="rect">
            <a:avLst/>
          </a:prstGeom>
        </p:spPr>
      </p:pic>
      <p:sp>
        <p:nvSpPr>
          <p:cNvPr id="6" name="TextBox 5"/>
          <p:cNvSpPr txBox="1"/>
          <p:nvPr/>
        </p:nvSpPr>
        <p:spPr>
          <a:xfrm>
            <a:off x="7729830" y="6559164"/>
            <a:ext cx="1369286" cy="276999"/>
          </a:xfrm>
          <a:prstGeom prst="rect">
            <a:avLst/>
          </a:prstGeom>
          <a:noFill/>
        </p:spPr>
        <p:txBody>
          <a:bodyPr wrap="none" rtlCol="0">
            <a:spAutoFit/>
          </a:bodyPr>
          <a:lstStyle/>
          <a:p>
            <a:r>
              <a:rPr lang="en-US" sz="1200" dirty="0"/>
              <a:t>Figure Phil </a:t>
            </a:r>
            <a:r>
              <a:rPr lang="en-US" sz="1200" dirty="0" err="1"/>
              <a:t>Resor</a:t>
            </a:r>
            <a:endParaRPr lang="en-US" sz="1200" dirty="0"/>
          </a:p>
        </p:txBody>
      </p:sp>
    </p:spTree>
    <p:extLst>
      <p:ext uri="{BB962C8B-B14F-4D97-AF65-F5344CB8AC3E}">
        <p14:creationId xmlns:p14="http://schemas.microsoft.com/office/powerpoint/2010/main" val="2722819254"/>
      </p:ext>
    </p:extLst>
  </p:cSld>
  <p:clrMapOvr>
    <a:masterClrMapping/>
  </p:clrMapOvr>
  <p:transition spd="med"/>
</p:sld>
</file>

<file path=ppt/theme/theme1.xml><?xml version="1.0" encoding="utf-8"?>
<a:theme xmlns:a="http://schemas.openxmlformats.org/drawingml/2006/main" name="fix-narrow">
  <a:themeElements>
    <a:clrScheme name="White">
      <a:dk1>
        <a:srgbClr val="535353"/>
      </a:dk1>
      <a:lt1>
        <a:srgbClr val="340053"/>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Light"/>
        <a:ea typeface="Gill Sans Light"/>
        <a:cs typeface="Gill Sans Light"/>
      </a:majorFont>
      <a:minorFont>
        <a:latin typeface="Gill Sans Light"/>
        <a:ea typeface="Gill Sans Light"/>
        <a:cs typeface="Gill Sans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3175" cap="flat">
          <a:noFill/>
          <a:miter lim="400000"/>
        </a:ln>
        <a:effectLst/>
        <a:sp3d/>
      </a:spPr>
      <a:bodyPr rot="0" spcFirstLastPara="1" vertOverflow="overflow" horzOverflow="overflow" vert="horz" wrap="square" lIns="33866" tIns="33866" rIns="33866" bIns="33866" numCol="1" spcCol="38100" rtlCol="0" anchor="ctr">
        <a:spAutoFit/>
      </a:bodyPr>
      <a:lstStyle>
        <a:defPPr marL="0" marR="0" indent="0" algn="ctr" defTabSz="587022"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35353"/>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27093" tIns="27093" rIns="27093" bIns="27093" numCol="1" spcCol="38100" rtlCol="0" anchor="ctr">
        <a:spAutoFit/>
      </a:bodyPr>
      <a:lstStyle>
        <a:defPPr marL="0" marR="0" indent="0" algn="ctr" defTabSz="587022"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UNAVCO-2016</Template>
  <TotalTime>2883</TotalTime>
  <Words>6468</Words>
  <Application>Microsoft Macintosh PowerPoint</Application>
  <PresentationFormat>On-screen Show (4:3)</PresentationFormat>
  <Paragraphs>524</Paragraphs>
  <Slides>77</Slides>
  <Notes>67</Notes>
  <HiddenSlides>4</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77</vt:i4>
      </vt:variant>
    </vt:vector>
  </HeadingPairs>
  <TitlesOfParts>
    <vt:vector size="89" baseType="lpstr">
      <vt:lpstr>ＭＳ Ｐゴシック</vt:lpstr>
      <vt:lpstr>ＭＳ Ｐゴシック</vt:lpstr>
      <vt:lpstr>Arial</vt:lpstr>
      <vt:lpstr>Calibri</vt:lpstr>
      <vt:lpstr>Cambria</vt:lpstr>
      <vt:lpstr>Gill Sans Light</vt:lpstr>
      <vt:lpstr>Helvetica</vt:lpstr>
      <vt:lpstr>Helvetica Light</vt:lpstr>
      <vt:lpstr>Impact</vt:lpstr>
      <vt:lpstr>Mangal</vt:lpstr>
      <vt:lpstr>Wingdings</vt:lpstr>
      <vt:lpstr>fix-narrow</vt:lpstr>
      <vt:lpstr>Introduction to structure-from-motion</vt:lpstr>
      <vt:lpstr>Structure-from-motion?</vt:lpstr>
      <vt:lpstr>What do you create?</vt:lpstr>
      <vt:lpstr>What can we compare sfm to?</vt:lpstr>
      <vt:lpstr>platforms</vt:lpstr>
      <vt:lpstr>Applications of Sfm</vt:lpstr>
      <vt:lpstr>Shaded digital elevation model</vt:lpstr>
      <vt:lpstr>orthomosaic</vt:lpstr>
      <vt:lpstr>Outcrop model – side view</vt:lpstr>
      <vt:lpstr>Outcrop model – top view</vt:lpstr>
      <vt:lpstr>Rock sample model</vt:lpstr>
      <vt:lpstr>Outcrop model – pofadder shear zone</vt:lpstr>
      <vt:lpstr>Outcrop model – pofadder shear zone</vt:lpstr>
      <vt:lpstr>Outcrop model – pofadder shear zone</vt:lpstr>
      <vt:lpstr>Paleoseismic trench</vt:lpstr>
      <vt:lpstr>Oquirrh fault scarp</vt:lpstr>
      <vt:lpstr>Airphoto models </vt:lpstr>
      <vt:lpstr>Comparison of sfm to tls - landers</vt:lpstr>
      <vt:lpstr>Granby landslide</vt:lpstr>
      <vt:lpstr>Granby landslide</vt:lpstr>
      <vt:lpstr>Landslide near city creek, ut</vt:lpstr>
      <vt:lpstr>Four mile creek differencing (sfm-als)</vt:lpstr>
      <vt:lpstr>Four mile creek differencing (tls-Als)</vt:lpstr>
      <vt:lpstr>Shoreline of the salton sea</vt:lpstr>
      <vt:lpstr>Shoreline of the salton sea</vt:lpstr>
      <vt:lpstr>PowerPoint Presentation</vt:lpstr>
      <vt:lpstr>PowerPoint Presentation</vt:lpstr>
      <vt:lpstr>Archaeology – amara west</vt:lpstr>
      <vt:lpstr>Archaeology – amara west</vt:lpstr>
      <vt:lpstr>HOW SfM works</vt:lpstr>
      <vt:lpstr>Scale-invariant feature transform (SIFT)</vt:lpstr>
      <vt:lpstr>Scale-invariant feature transform (sift)</vt:lpstr>
      <vt:lpstr>Software workflow</vt:lpstr>
      <vt:lpstr>Matching features</vt:lpstr>
      <vt:lpstr>Find camera locations</vt:lpstr>
      <vt:lpstr>Multi-view stereo</vt:lpstr>
      <vt:lpstr>georectification</vt:lpstr>
      <vt:lpstr>georectification</vt:lpstr>
      <vt:lpstr>products</vt:lpstr>
      <vt:lpstr>Photo density map</vt:lpstr>
      <vt:lpstr>platforms</vt:lpstr>
      <vt:lpstr>Platforms - handheld</vt:lpstr>
      <vt:lpstr>Platforms – pole </vt:lpstr>
      <vt:lpstr>Platforms – kite </vt:lpstr>
      <vt:lpstr>Platforms - balloon</vt:lpstr>
      <vt:lpstr>Platforms – uaV (uncrewed Aerial vehicle)</vt:lpstr>
      <vt:lpstr>Video of UAV flight – Pofadder Shear Zone</vt:lpstr>
      <vt:lpstr>Pofadder shear zone model – photo locations</vt:lpstr>
      <vt:lpstr>Rock sample model</vt:lpstr>
      <vt:lpstr>Rock sample model</vt:lpstr>
      <vt:lpstr>Conducting an sfm survey</vt:lpstr>
      <vt:lpstr>Structure-from-motion</vt:lpstr>
      <vt:lpstr>Parameters</vt:lpstr>
      <vt:lpstr>Photo characteristics</vt:lpstr>
      <vt:lpstr>overlap, distance from feature</vt:lpstr>
      <vt:lpstr>Angle of photographs</vt:lpstr>
      <vt:lpstr>platforms</vt:lpstr>
      <vt:lpstr>Platform selection </vt:lpstr>
      <vt:lpstr>Georeferencing</vt:lpstr>
      <vt:lpstr>Targets/Ground control points (GCP)</vt:lpstr>
      <vt:lpstr>Local system</vt:lpstr>
      <vt:lpstr>Global positioning system</vt:lpstr>
      <vt:lpstr>GPS errors</vt:lpstr>
      <vt:lpstr>Equipment list</vt:lpstr>
      <vt:lpstr>Survey workflow: in the field </vt:lpstr>
      <vt:lpstr>Survey workflow: target placement</vt:lpstr>
      <vt:lpstr>Software workflow</vt:lpstr>
      <vt:lpstr>At home Sfm</vt:lpstr>
      <vt:lpstr>Apps / Supplies you should have</vt:lpstr>
      <vt:lpstr>Apps / Supplies you should have</vt:lpstr>
      <vt:lpstr>Measuring GCP</vt:lpstr>
      <vt:lpstr>How I did it</vt:lpstr>
      <vt:lpstr>Taking the pictures</vt:lpstr>
      <vt:lpstr>Doing the trigonometry</vt:lpstr>
      <vt:lpstr>Doing the trigonometry</vt:lpstr>
      <vt:lpstr>Over the Break</vt:lpstr>
      <vt:lpstr>Discussion 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structure-from-motion: research applications</dc:title>
  <dc:creator>Katherine Shervais</dc:creator>
  <cp:lastModifiedBy>Beth Pratt-Sitaula</cp:lastModifiedBy>
  <cp:revision>139</cp:revision>
  <dcterms:created xsi:type="dcterms:W3CDTF">2016-03-09T22:14:30Z</dcterms:created>
  <dcterms:modified xsi:type="dcterms:W3CDTF">2020-07-14T21:51:07Z</dcterms:modified>
</cp:coreProperties>
</file>