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 id="2147483696" r:id="rId4"/>
  </p:sldMasterIdLst>
  <p:notesMasterIdLst>
    <p:notesMasterId r:id="rId96"/>
  </p:notesMasterIdLst>
  <p:sldIdLst>
    <p:sldId id="256" r:id="rId5"/>
    <p:sldId id="271" r:id="rId6"/>
    <p:sldId id="277" r:id="rId7"/>
    <p:sldId id="278" r:id="rId8"/>
    <p:sldId id="280" r:id="rId9"/>
    <p:sldId id="282" r:id="rId10"/>
    <p:sldId id="283" r:id="rId11"/>
    <p:sldId id="284" r:id="rId12"/>
    <p:sldId id="285" r:id="rId13"/>
    <p:sldId id="287" r:id="rId14"/>
    <p:sldId id="286" r:id="rId15"/>
    <p:sldId id="289" r:id="rId16"/>
    <p:sldId id="292" r:id="rId17"/>
    <p:sldId id="319" r:id="rId18"/>
    <p:sldId id="451" r:id="rId19"/>
    <p:sldId id="318" r:id="rId20"/>
    <p:sldId id="320" r:id="rId21"/>
    <p:sldId id="293" r:id="rId22"/>
    <p:sldId id="288" r:id="rId23"/>
    <p:sldId id="295" r:id="rId24"/>
    <p:sldId id="294" r:id="rId25"/>
    <p:sldId id="296" r:id="rId26"/>
    <p:sldId id="298" r:id="rId27"/>
    <p:sldId id="297" r:id="rId28"/>
    <p:sldId id="300" r:id="rId29"/>
    <p:sldId id="306" r:id="rId30"/>
    <p:sldId id="299" r:id="rId31"/>
    <p:sldId id="408" r:id="rId32"/>
    <p:sldId id="405" r:id="rId33"/>
    <p:sldId id="406" r:id="rId34"/>
    <p:sldId id="302" r:id="rId35"/>
    <p:sldId id="415" r:id="rId36"/>
    <p:sldId id="301" r:id="rId37"/>
    <p:sldId id="404" r:id="rId38"/>
    <p:sldId id="307" r:id="rId39"/>
    <p:sldId id="309" r:id="rId40"/>
    <p:sldId id="310" r:id="rId41"/>
    <p:sldId id="416" r:id="rId42"/>
    <p:sldId id="417" r:id="rId43"/>
    <p:sldId id="312" r:id="rId44"/>
    <p:sldId id="376" r:id="rId45"/>
    <p:sldId id="386" r:id="rId46"/>
    <p:sldId id="374" r:id="rId47"/>
    <p:sldId id="377" r:id="rId48"/>
    <p:sldId id="364" r:id="rId49"/>
    <p:sldId id="324" r:id="rId50"/>
    <p:sldId id="359" r:id="rId51"/>
    <p:sldId id="367" r:id="rId52"/>
    <p:sldId id="363" r:id="rId53"/>
    <p:sldId id="326" r:id="rId54"/>
    <p:sldId id="330" r:id="rId55"/>
    <p:sldId id="331" r:id="rId56"/>
    <p:sldId id="328" r:id="rId57"/>
    <p:sldId id="383" r:id="rId58"/>
    <p:sldId id="384" r:id="rId59"/>
    <p:sldId id="337" r:id="rId60"/>
    <p:sldId id="362" r:id="rId61"/>
    <p:sldId id="356" r:id="rId62"/>
    <p:sldId id="357" r:id="rId63"/>
    <p:sldId id="368" r:id="rId64"/>
    <p:sldId id="338" r:id="rId65"/>
    <p:sldId id="399" r:id="rId66"/>
    <p:sldId id="354" r:id="rId67"/>
    <p:sldId id="390" r:id="rId68"/>
    <p:sldId id="402" r:id="rId69"/>
    <p:sldId id="439" r:id="rId70"/>
    <p:sldId id="339" r:id="rId71"/>
    <p:sldId id="401" r:id="rId72"/>
    <p:sldId id="341" r:id="rId73"/>
    <p:sldId id="418" r:id="rId74"/>
    <p:sldId id="419" r:id="rId75"/>
    <p:sldId id="421" r:id="rId76"/>
    <p:sldId id="422" r:id="rId77"/>
    <p:sldId id="423" r:id="rId78"/>
    <p:sldId id="340" r:id="rId79"/>
    <p:sldId id="344" r:id="rId80"/>
    <p:sldId id="345" r:id="rId81"/>
    <p:sldId id="425" r:id="rId82"/>
    <p:sldId id="347" r:id="rId83"/>
    <p:sldId id="426" r:id="rId84"/>
    <p:sldId id="427" r:id="rId85"/>
    <p:sldId id="346" r:id="rId86"/>
    <p:sldId id="428" r:id="rId87"/>
    <p:sldId id="429" r:id="rId88"/>
    <p:sldId id="430" r:id="rId89"/>
    <p:sldId id="396" r:id="rId90"/>
    <p:sldId id="437" r:id="rId91"/>
    <p:sldId id="438" r:id="rId92"/>
    <p:sldId id="431" r:id="rId93"/>
    <p:sldId id="440" r:id="rId94"/>
    <p:sldId id="444" r:id="rId95"/>
  </p:sldIdLst>
  <p:sldSz cx="9144000" cy="6858000" type="screen4x3"/>
  <p:notesSz cx="7315200" cy="9601200"/>
  <p:embeddedFontLst>
    <p:embeddedFont>
      <p:font typeface="Andalus" panose="02020603050405020304" pitchFamily="18" charset="-78"/>
      <p:regular r:id="rId97"/>
    </p:embeddedFont>
    <p:embeddedFont>
      <p:font typeface="BellCent NamNum BT" panose="020F0502020204030204" pitchFamily="34" charset="0"/>
      <p:regular r:id="rId98"/>
      <p:bold r:id="rId99"/>
      <p:italic r:id="rId100"/>
      <p:boldItalic r:id="rId101"/>
    </p:embeddedFont>
    <p:embeddedFont>
      <p:font typeface="Book Antiqua" panose="02040602050305030304" pitchFamily="18" charset="0"/>
      <p:regular r:id="rId102"/>
      <p:bold r:id="rId103"/>
      <p:italic r:id="rId104"/>
      <p:boldItalic r:id="rId105"/>
    </p:embeddedFont>
    <p:embeddedFont>
      <p:font typeface="Britannic Bold" panose="020B0903060703020204" pitchFamily="34" charset="77"/>
      <p:regular r:id="rId106"/>
    </p:embeddedFont>
    <p:embeddedFont>
      <p:font typeface="Calibri" panose="020F0502020204030204" pitchFamily="34" charset="0"/>
      <p:regular r:id="rId107"/>
      <p:bold r:id="rId108"/>
      <p:italic r:id="rId109"/>
      <p:boldItalic r:id="rId110"/>
    </p:embeddedFont>
    <p:embeddedFont>
      <p:font typeface="Calibri Light" panose="020F0302020204030204" pitchFamily="34" charset="0"/>
      <p:regular r:id="rId111"/>
      <p:italic r:id="rId112"/>
    </p:embeddedFont>
    <p:embeddedFont>
      <p:font typeface="Cheltenhm BT" panose="02040603050505020403" pitchFamily="18" charset="0"/>
      <p:regular r:id="rId113"/>
      <p:bold r:id="rId114"/>
      <p:italic r:id="rId115"/>
      <p:boldItalic r:id="rId116"/>
    </p:embeddedFont>
    <p:embeddedFont>
      <p:font typeface="Flareserif821 BT" panose="020F0502020204030204" pitchFamily="34" charset="0"/>
      <p:regular r:id="rId117"/>
      <p:bold r:id="rId118"/>
      <p:italic r:id="rId119"/>
      <p:boldItalic r:id="rId120"/>
    </p:embeddedFont>
    <p:embeddedFont>
      <p:font typeface="Lucida Casual" panose="020F0502020204030204" pitchFamily="34" charset="0"/>
      <p:regular r:id="rId121"/>
      <p:bold r:id="rId122"/>
      <p:italic r:id="rId123"/>
      <p:boldItalic r:id="rId12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p:cViewPr varScale="1">
        <p:scale>
          <a:sx n="128" d="100"/>
          <a:sy n="128" d="100"/>
        </p:scale>
        <p:origin x="1744" y="17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21.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6.fntdata"/><Relationship Id="rId16" Type="http://schemas.openxmlformats.org/officeDocument/2006/relationships/slide" Target="slides/slide12.xml"/><Relationship Id="rId107" Type="http://schemas.openxmlformats.org/officeDocument/2006/relationships/font" Target="fonts/font11.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6.fntdata"/><Relationship Id="rId123" Type="http://schemas.openxmlformats.org/officeDocument/2006/relationships/font" Target="fonts/font27.fntdata"/><Relationship Id="rId128"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7.fntdata"/><Relationship Id="rId118" Type="http://schemas.openxmlformats.org/officeDocument/2006/relationships/font" Target="fonts/font22.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7.fntdata"/><Relationship Id="rId108" Type="http://schemas.openxmlformats.org/officeDocument/2006/relationships/font" Target="fonts/font12.fntdata"/><Relationship Id="rId124" Type="http://schemas.openxmlformats.org/officeDocument/2006/relationships/font" Target="fonts/font28.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8.fntdata"/><Relationship Id="rId119" Type="http://schemas.openxmlformats.org/officeDocument/2006/relationships/font" Target="fonts/font23.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3.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fntdata"/><Relationship Id="rId104" Type="http://schemas.openxmlformats.org/officeDocument/2006/relationships/font" Target="fonts/font8.fntdata"/><Relationship Id="rId120" Type="http://schemas.openxmlformats.org/officeDocument/2006/relationships/font" Target="fonts/font24.fntdata"/><Relationship Id="rId125"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4.fntdata"/><Relationship Id="rId115" Type="http://schemas.openxmlformats.org/officeDocument/2006/relationships/font" Target="fonts/font19.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4.fntdata"/><Relationship Id="rId105" Type="http://schemas.openxmlformats.org/officeDocument/2006/relationships/font" Target="fonts/font9.fntdata"/><Relationship Id="rId12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font" Target="fonts/font2.fntdata"/><Relationship Id="rId121" Type="http://schemas.openxmlformats.org/officeDocument/2006/relationships/font" Target="fonts/font25.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15.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10.fntdata"/><Relationship Id="rId12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font" Target="fonts/font3.fntdata"/><Relationship Id="rId101" Type="http://schemas.openxmlformats.org/officeDocument/2006/relationships/font" Target="fonts/font5.fntdata"/><Relationship Id="rId122" Type="http://schemas.openxmlformats.org/officeDocument/2006/relationships/font" Target="fonts/font26.fntdata"/><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7FB9AE1-57D7-4CC5-B9C4-5D872C505185}" type="datetimeFigureOut">
              <a:rPr lang="en-US" smtClean="0"/>
              <a:t>6/9/21</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96D974A-E314-4D5F-BE56-2A579FEB44BE}" type="slidenum">
              <a:rPr lang="en-US" smtClean="0"/>
              <a:t>‹#›</a:t>
            </a:fld>
            <a:endParaRPr lang="en-US"/>
          </a:p>
        </p:txBody>
      </p:sp>
    </p:spTree>
    <p:extLst>
      <p:ext uri="{BB962C8B-B14F-4D97-AF65-F5344CB8AC3E}">
        <p14:creationId xmlns:p14="http://schemas.microsoft.com/office/powerpoint/2010/main" val="415171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C59F1F-CEE0-402B-8D70-5A8E0D57DF17}" type="datetimeFigureOut">
              <a:rPr lang="en-US" smtClean="0"/>
              <a:t>6/9/21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393496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C59F1F-CEE0-402B-8D70-5A8E0D57DF17}" type="datetimeFigureOut">
              <a:rPr lang="en-US" smtClean="0"/>
              <a:t>6/9/21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201281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C59F1F-CEE0-402B-8D70-5A8E0D57DF17}" type="datetimeFigureOut">
              <a:rPr lang="en-US" smtClean="0"/>
              <a:t>6/9/21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10264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02F9E3-1601-4C88-986C-10A2EEFDAC3F}" type="datetimeFigureOut">
              <a:rPr lang="en-US" smtClean="0">
                <a:solidFill>
                  <a:prstClr val="black">
                    <a:tint val="75000"/>
                  </a:prstClr>
                </a:solidFill>
              </a:rPr>
              <a:pPr/>
              <a:t>6/9/21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711517-AD85-4DF4-9BC2-45C73B787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00507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02F9E3-1601-4C88-986C-10A2EEFDAC3F}" type="datetimeFigureOut">
              <a:rPr lang="en-US" smtClean="0">
                <a:solidFill>
                  <a:prstClr val="black">
                    <a:tint val="75000"/>
                  </a:prstClr>
                </a:solidFill>
              </a:rPr>
              <a:pPr/>
              <a:t>6/9/21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711517-AD85-4DF4-9BC2-45C73B787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69414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02F9E3-1601-4C88-986C-10A2EEFDAC3F}" type="datetimeFigureOut">
              <a:rPr lang="en-US" smtClean="0">
                <a:solidFill>
                  <a:prstClr val="black">
                    <a:tint val="75000"/>
                  </a:prstClr>
                </a:solidFill>
              </a:rPr>
              <a:pPr/>
              <a:t>6/9/21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711517-AD85-4DF4-9BC2-45C73B787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35529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02F9E3-1601-4C88-986C-10A2EEFDAC3F}" type="datetimeFigureOut">
              <a:rPr lang="en-US" smtClean="0">
                <a:solidFill>
                  <a:prstClr val="black">
                    <a:tint val="75000"/>
                  </a:prstClr>
                </a:solidFill>
              </a:rPr>
              <a:pPr/>
              <a:t>6/9/21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711517-AD85-4DF4-9BC2-45C73B787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74629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02F9E3-1601-4C88-986C-10A2EEFDAC3F}" type="datetimeFigureOut">
              <a:rPr lang="en-US" smtClean="0">
                <a:solidFill>
                  <a:prstClr val="black">
                    <a:tint val="75000"/>
                  </a:prstClr>
                </a:solidFill>
              </a:rPr>
              <a:pPr/>
              <a:t>6/9/21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711517-AD85-4DF4-9BC2-45C73B787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32498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02F9E3-1601-4C88-986C-10A2EEFDAC3F}" type="datetimeFigureOut">
              <a:rPr lang="en-US" smtClean="0">
                <a:solidFill>
                  <a:prstClr val="black">
                    <a:tint val="75000"/>
                  </a:prstClr>
                </a:solidFill>
              </a:rPr>
              <a:pPr/>
              <a:t>6/9/21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711517-AD85-4DF4-9BC2-45C73B787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06682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02F9E3-1601-4C88-986C-10A2EEFDAC3F}" type="datetimeFigureOut">
              <a:rPr lang="en-US" smtClean="0">
                <a:solidFill>
                  <a:prstClr val="black">
                    <a:tint val="75000"/>
                  </a:prstClr>
                </a:solidFill>
              </a:rPr>
              <a:pPr/>
              <a:t>6/9/21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711517-AD85-4DF4-9BC2-45C73B787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01983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02F9E3-1601-4C88-986C-10A2EEFDAC3F}" type="datetimeFigureOut">
              <a:rPr lang="en-US" smtClean="0">
                <a:solidFill>
                  <a:prstClr val="black">
                    <a:tint val="75000"/>
                  </a:prstClr>
                </a:solidFill>
              </a:rPr>
              <a:pPr/>
              <a:t>6/9/21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711517-AD85-4DF4-9BC2-45C73B787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8441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C59F1F-CEE0-402B-8D70-5A8E0D57DF17}" type="datetimeFigureOut">
              <a:rPr lang="en-US" smtClean="0"/>
              <a:t>6/9/21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100225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02F9E3-1601-4C88-986C-10A2EEFDAC3F}" type="datetimeFigureOut">
              <a:rPr lang="en-US" smtClean="0">
                <a:solidFill>
                  <a:prstClr val="black">
                    <a:tint val="75000"/>
                  </a:prstClr>
                </a:solidFill>
              </a:rPr>
              <a:pPr/>
              <a:t>6/9/21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711517-AD85-4DF4-9BC2-45C73B787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36180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02F9E3-1601-4C88-986C-10A2EEFDAC3F}" type="datetimeFigureOut">
              <a:rPr lang="en-US" smtClean="0">
                <a:solidFill>
                  <a:prstClr val="black">
                    <a:tint val="75000"/>
                  </a:prstClr>
                </a:solidFill>
              </a:rPr>
              <a:pPr/>
              <a:t>6/9/21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711517-AD85-4DF4-9BC2-45C73B787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0305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02F9E3-1601-4C88-986C-10A2EEFDAC3F}" type="datetimeFigureOut">
              <a:rPr lang="en-US" smtClean="0">
                <a:solidFill>
                  <a:prstClr val="black">
                    <a:tint val="75000"/>
                  </a:prstClr>
                </a:solidFill>
              </a:rPr>
              <a:pPr/>
              <a:t>6/9/21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711517-AD85-4DF4-9BC2-45C73B787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04752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A505A4-461E-46D5-8BE2-3EE8A43E92DA}" type="datetimeFigureOut">
              <a:rPr lang="en-US" smtClean="0">
                <a:solidFill>
                  <a:prstClr val="black">
                    <a:tint val="75000"/>
                  </a:prstClr>
                </a:solidFill>
              </a:rPr>
              <a:pPr/>
              <a:t>6/9/21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0FD0F7-9EF1-46E8-90FD-78BDDB3E6D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36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A505A4-461E-46D5-8BE2-3EE8A43E92DA}" type="datetimeFigureOut">
              <a:rPr lang="en-US" smtClean="0">
                <a:solidFill>
                  <a:prstClr val="black">
                    <a:tint val="75000"/>
                  </a:prstClr>
                </a:solidFill>
              </a:rPr>
              <a:pPr/>
              <a:t>6/9/21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0FD0F7-9EF1-46E8-90FD-78BDDB3E6D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52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A505A4-461E-46D5-8BE2-3EE8A43E92DA}" type="datetimeFigureOut">
              <a:rPr lang="en-US" smtClean="0">
                <a:solidFill>
                  <a:prstClr val="black">
                    <a:tint val="75000"/>
                  </a:prstClr>
                </a:solidFill>
              </a:rPr>
              <a:pPr/>
              <a:t>6/9/21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0FD0F7-9EF1-46E8-90FD-78BDDB3E6D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99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A505A4-461E-46D5-8BE2-3EE8A43E92DA}" type="datetimeFigureOut">
              <a:rPr lang="en-US" smtClean="0">
                <a:solidFill>
                  <a:prstClr val="black">
                    <a:tint val="75000"/>
                  </a:prstClr>
                </a:solidFill>
              </a:rPr>
              <a:pPr/>
              <a:t>6/9/21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0FD0F7-9EF1-46E8-90FD-78BDDB3E6D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16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A505A4-461E-46D5-8BE2-3EE8A43E92DA}" type="datetimeFigureOut">
              <a:rPr lang="en-US" smtClean="0">
                <a:solidFill>
                  <a:prstClr val="black">
                    <a:tint val="75000"/>
                  </a:prstClr>
                </a:solidFill>
              </a:rPr>
              <a:pPr/>
              <a:t>6/9/21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0FD0F7-9EF1-46E8-90FD-78BDDB3E6D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20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A505A4-461E-46D5-8BE2-3EE8A43E92DA}" type="datetimeFigureOut">
              <a:rPr lang="en-US" smtClean="0">
                <a:solidFill>
                  <a:prstClr val="black">
                    <a:tint val="75000"/>
                  </a:prstClr>
                </a:solidFill>
              </a:rPr>
              <a:pPr/>
              <a:t>6/9/21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0FD0F7-9EF1-46E8-90FD-78BDDB3E6D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1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A505A4-461E-46D5-8BE2-3EE8A43E92DA}" type="datetimeFigureOut">
              <a:rPr lang="en-US" smtClean="0">
                <a:solidFill>
                  <a:prstClr val="black">
                    <a:tint val="75000"/>
                  </a:prstClr>
                </a:solidFill>
              </a:rPr>
              <a:pPr/>
              <a:t>6/9/21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0FD0F7-9EF1-46E8-90FD-78BDDB3E6D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9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C59F1F-CEE0-402B-8D70-5A8E0D57DF17}" type="datetimeFigureOut">
              <a:rPr lang="en-US" smtClean="0"/>
              <a:t>6/9/21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161835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A505A4-461E-46D5-8BE2-3EE8A43E92DA}" type="datetimeFigureOut">
              <a:rPr lang="en-US" smtClean="0">
                <a:solidFill>
                  <a:prstClr val="black">
                    <a:tint val="75000"/>
                  </a:prstClr>
                </a:solidFill>
              </a:rPr>
              <a:pPr/>
              <a:t>6/9/21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0FD0F7-9EF1-46E8-90FD-78BDDB3E6D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A505A4-461E-46D5-8BE2-3EE8A43E92DA}" type="datetimeFigureOut">
              <a:rPr lang="en-US" smtClean="0">
                <a:solidFill>
                  <a:prstClr val="black">
                    <a:tint val="75000"/>
                  </a:prstClr>
                </a:solidFill>
              </a:rPr>
              <a:pPr/>
              <a:t>6/9/21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0FD0F7-9EF1-46E8-90FD-78BDDB3E6D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A505A4-461E-46D5-8BE2-3EE8A43E92DA}" type="datetimeFigureOut">
              <a:rPr lang="en-US" smtClean="0">
                <a:solidFill>
                  <a:prstClr val="black">
                    <a:tint val="75000"/>
                  </a:prstClr>
                </a:solidFill>
              </a:rPr>
              <a:pPr/>
              <a:t>6/9/21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0FD0F7-9EF1-46E8-90FD-78BDDB3E6D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7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A505A4-461E-46D5-8BE2-3EE8A43E92DA}" type="datetimeFigureOut">
              <a:rPr lang="en-US" smtClean="0">
                <a:solidFill>
                  <a:prstClr val="black">
                    <a:tint val="75000"/>
                  </a:prstClr>
                </a:solidFill>
              </a:rPr>
              <a:pPr/>
              <a:t>6/9/21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0FD0F7-9EF1-46E8-90FD-78BDDB3E6D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918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02F9E3-1601-4C88-986C-10A2EEFDAC3F}" type="datetimeFigureOut">
              <a:rPr lang="en-US" smtClean="0"/>
              <a:pPr/>
              <a:t>6/9/21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307817793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02F9E3-1601-4C88-986C-10A2EEFDAC3F}" type="datetimeFigureOut">
              <a:rPr lang="en-US" smtClean="0"/>
              <a:pPr/>
              <a:t>6/9/21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282431176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02F9E3-1601-4C88-986C-10A2EEFDAC3F}" type="datetimeFigureOut">
              <a:rPr lang="en-US" smtClean="0"/>
              <a:pPr/>
              <a:t>6/9/21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239382556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02F9E3-1601-4C88-986C-10A2EEFDAC3F}" type="datetimeFigureOut">
              <a:rPr lang="en-US" smtClean="0"/>
              <a:pPr/>
              <a:t>6/9/21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40569733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02F9E3-1601-4C88-986C-10A2EEFDAC3F}" type="datetimeFigureOut">
              <a:rPr lang="en-US" smtClean="0"/>
              <a:pPr/>
              <a:t>6/9/21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331958844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02F9E3-1601-4C88-986C-10A2EEFDAC3F}" type="datetimeFigureOut">
              <a:rPr lang="en-US" smtClean="0"/>
              <a:pPr/>
              <a:t>6/9/21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159882029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C59F1F-CEE0-402B-8D70-5A8E0D57DF17}" type="datetimeFigureOut">
              <a:rPr lang="en-US" smtClean="0"/>
              <a:t>6/9/21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277537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02F9E3-1601-4C88-986C-10A2EEFDAC3F}" type="datetimeFigureOut">
              <a:rPr lang="en-US" smtClean="0"/>
              <a:pPr/>
              <a:t>6/9/21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150647328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02F9E3-1601-4C88-986C-10A2EEFDAC3F}" type="datetimeFigureOut">
              <a:rPr lang="en-US" smtClean="0"/>
              <a:pPr/>
              <a:t>6/9/21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254606525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02F9E3-1601-4C88-986C-10A2EEFDAC3F}" type="datetimeFigureOut">
              <a:rPr lang="en-US" smtClean="0"/>
              <a:pPr/>
              <a:t>6/9/21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209197518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02F9E3-1601-4C88-986C-10A2EEFDAC3F}" type="datetimeFigureOut">
              <a:rPr lang="en-US" smtClean="0"/>
              <a:pPr/>
              <a:t>6/9/21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17604547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02F9E3-1601-4C88-986C-10A2EEFDAC3F}" type="datetimeFigureOut">
              <a:rPr lang="en-US" smtClean="0"/>
              <a:pPr/>
              <a:t>6/9/21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47615534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C59F1F-CEE0-402B-8D70-5A8E0D57DF17}" type="datetimeFigureOut">
              <a:rPr lang="en-US" smtClean="0"/>
              <a:t>6/9/21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10454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C59F1F-CEE0-402B-8D70-5A8E0D57DF17}" type="datetimeFigureOut">
              <a:rPr lang="en-US" smtClean="0"/>
              <a:t>6/9/21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14452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C59F1F-CEE0-402B-8D70-5A8E0D57DF17}" type="datetimeFigureOut">
              <a:rPr lang="en-US" smtClean="0"/>
              <a:t>6/9/21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297710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C59F1F-CEE0-402B-8D70-5A8E0D57DF17}" type="datetimeFigureOut">
              <a:rPr lang="en-US" smtClean="0"/>
              <a:t>6/9/21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376545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C59F1F-CEE0-402B-8D70-5A8E0D57DF17}" type="datetimeFigureOut">
              <a:rPr lang="en-US" smtClean="0"/>
              <a:t>6/9/21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69540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59F1F-CEE0-402B-8D70-5A8E0D57DF17}" type="datetimeFigureOut">
              <a:rPr lang="en-US" smtClean="0"/>
              <a:t>6/9/21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4AFA5-4D5D-458B-AD5B-35948814CEBB}" type="slidenum">
              <a:rPr lang="en-US" smtClean="0"/>
              <a:t>‹#›</a:t>
            </a:fld>
            <a:endParaRPr lang="en-US"/>
          </a:p>
        </p:txBody>
      </p:sp>
    </p:spTree>
    <p:extLst>
      <p:ext uri="{BB962C8B-B14F-4D97-AF65-F5344CB8AC3E}">
        <p14:creationId xmlns:p14="http://schemas.microsoft.com/office/powerpoint/2010/main" val="6386837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02F9E3-1601-4C88-986C-10A2EEFDAC3F}" type="datetimeFigureOut">
              <a:rPr lang="en-US" smtClean="0">
                <a:solidFill>
                  <a:prstClr val="black">
                    <a:tint val="75000"/>
                  </a:prstClr>
                </a:solidFill>
              </a:rPr>
              <a:pPr/>
              <a:t>6/9/21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11517-AD85-4DF4-9BC2-45C73B787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2271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505A4-461E-46D5-8BE2-3EE8A43E92DA}" type="datetimeFigureOut">
              <a:rPr lang="en-US" smtClean="0">
                <a:solidFill>
                  <a:prstClr val="black">
                    <a:tint val="75000"/>
                  </a:prstClr>
                </a:solidFill>
              </a:rPr>
              <a:pPr/>
              <a:t>6/9/21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0FD0F7-9EF1-46E8-90FD-78BDDB3E6D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439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02F9E3-1601-4C88-986C-10A2EEFDAC3F}" type="datetimeFigureOut">
              <a:rPr lang="en-US" smtClean="0"/>
              <a:pPr/>
              <a:t>6/9/21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11517-AD85-4DF4-9BC2-45C73B78728A}" type="slidenum">
              <a:rPr lang="en-US" smtClean="0"/>
              <a:pPr/>
              <a:t>‹#›</a:t>
            </a:fld>
            <a:endParaRPr lang="en-US"/>
          </a:p>
        </p:txBody>
      </p:sp>
    </p:spTree>
    <p:extLst>
      <p:ext uri="{BB962C8B-B14F-4D97-AF65-F5344CB8AC3E}">
        <p14:creationId xmlns:p14="http://schemas.microsoft.com/office/powerpoint/2010/main" val="32719781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emf"/><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1.xml"/><Relationship Id="rId4" Type="http://schemas.openxmlformats.org/officeDocument/2006/relationships/image" Target="../media/image55.emf"/></Relationships>
</file>

<file path=ppt/slides/_rels/slide3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1.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e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e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90.png"/><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34.xml"/><Relationship Id="rId5" Type="http://schemas.openxmlformats.org/officeDocument/2006/relationships/image" Target="../media/image96.jpg"/><Relationship Id="rId4" Type="http://schemas.openxmlformats.org/officeDocument/2006/relationships/image" Target="../media/image95.jpeg"/></Relationships>
</file>

<file path=ppt/slides/_rels/slide6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34.xml"/><Relationship Id="rId4" Type="http://schemas.openxmlformats.org/officeDocument/2006/relationships/image" Target="../media/image99.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34.xml"/><Relationship Id="rId4" Type="http://schemas.openxmlformats.org/officeDocument/2006/relationships/image" Target="../media/image104.jpeg"/></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g"/><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3.jpeg"/><Relationship Id="rId1" Type="http://schemas.openxmlformats.org/officeDocument/2006/relationships/slideLayout" Target="../slideLayouts/slideLayout34.xml"/><Relationship Id="rId4" Type="http://schemas.openxmlformats.org/officeDocument/2006/relationships/image" Target="../media/image114.jpeg"/></Relationships>
</file>

<file path=ppt/slides/_rels/slide7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00.png"/><Relationship Id="rId1" Type="http://schemas.openxmlformats.org/officeDocument/2006/relationships/slideLayout" Target="../slideLayouts/slideLayout34.xml"/><Relationship Id="rId4" Type="http://schemas.openxmlformats.org/officeDocument/2006/relationships/image" Target="../media/image116.jpeg"/></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7.jpe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00.png"/><Relationship Id="rId1" Type="http://schemas.openxmlformats.org/officeDocument/2006/relationships/slideLayout" Target="../slideLayouts/slideLayout34.xml"/><Relationship Id="rId4" Type="http://schemas.openxmlformats.org/officeDocument/2006/relationships/image" Target="../media/image119.jpeg"/></Relationships>
</file>

<file path=ppt/slides/_rels/slide8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00.png"/><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20.jpeg"/><Relationship Id="rId1" Type="http://schemas.openxmlformats.org/officeDocument/2006/relationships/slideLayout" Target="../slideLayouts/slideLayout34.xml"/><Relationship Id="rId5" Type="http://schemas.openxmlformats.org/officeDocument/2006/relationships/image" Target="../media/image122.jpeg"/><Relationship Id="rId4" Type="http://schemas.openxmlformats.org/officeDocument/2006/relationships/image" Target="../media/image121.jpeg"/></Relationships>
</file>

<file path=ppt/slides/_rels/slide8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00.png"/><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22.jpeg"/><Relationship Id="rId1" Type="http://schemas.openxmlformats.org/officeDocument/2006/relationships/slideLayout" Target="../slideLayouts/slideLayout34.xml"/><Relationship Id="rId4" Type="http://schemas.openxmlformats.org/officeDocument/2006/relationships/image" Target="../media/image123.jpeg"/></Relationships>
</file>

<file path=ppt/slides/_rels/slide8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22.jpeg"/><Relationship Id="rId1" Type="http://schemas.openxmlformats.org/officeDocument/2006/relationships/slideLayout" Target="../slideLayouts/slideLayout34.xml"/><Relationship Id="rId4" Type="http://schemas.openxmlformats.org/officeDocument/2006/relationships/image" Target="../media/image123.jpeg"/></Relationships>
</file>

<file path=ppt/slides/_rels/slide8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00.png"/><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s://sites.google.com/site/wvugeol616advancedsed/home/patrick" TargetMode="External"/><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96776" y="272950"/>
            <a:ext cx="6950448" cy="584775"/>
          </a:xfrm>
          <a:prstGeom prst="rect">
            <a:avLst/>
          </a:prstGeom>
          <a:noFill/>
        </p:spPr>
        <p:txBody>
          <a:bodyPr wrap="square" rtlCol="0">
            <a:spAutoFit/>
          </a:bodyPr>
          <a:lstStyle/>
          <a:p>
            <a:pPr algn="ctr"/>
            <a:r>
              <a:rPr lang="en-US" sz="3200" dirty="0">
                <a:latin typeface="Britannic Bold" panose="020B0903060703020204" pitchFamily="34" charset="0"/>
              </a:rPr>
              <a:t>Virtual Field Trip #1 – Part Two</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805807" y="4118435"/>
            <a:ext cx="5465584" cy="2677656"/>
          </a:xfrm>
          <a:prstGeom prst="rect">
            <a:avLst/>
          </a:prstGeom>
        </p:spPr>
      </p:pic>
      <p:sp>
        <p:nvSpPr>
          <p:cNvPr id="14" name="TextBox 13"/>
          <p:cNvSpPr txBox="1"/>
          <p:nvPr/>
        </p:nvSpPr>
        <p:spPr>
          <a:xfrm>
            <a:off x="1707777" y="788092"/>
            <a:ext cx="5728447" cy="646331"/>
          </a:xfrm>
          <a:prstGeom prst="rect">
            <a:avLst/>
          </a:prstGeom>
          <a:noFill/>
        </p:spPr>
        <p:txBody>
          <a:bodyPr wrap="square" rtlCol="0">
            <a:spAutoFit/>
          </a:bodyPr>
          <a:lstStyle/>
          <a:p>
            <a:pPr algn="ctr"/>
            <a:r>
              <a:rPr lang="en-US" sz="1200" dirty="0">
                <a:latin typeface="Flareserif821 BT" panose="020E0602030304020304" pitchFamily="34" charset="0"/>
              </a:rPr>
              <a:t>Department of Geology and Environmental Science</a:t>
            </a:r>
          </a:p>
          <a:p>
            <a:pPr algn="ctr"/>
            <a:r>
              <a:rPr lang="en-US" sz="1200" dirty="0">
                <a:latin typeface="Flareserif821 BT" panose="020E0602030304020304" pitchFamily="34" charset="0"/>
              </a:rPr>
              <a:t>James Madison University</a:t>
            </a:r>
          </a:p>
          <a:p>
            <a:pPr algn="ctr"/>
            <a:r>
              <a:rPr lang="en-US" sz="1200" dirty="0">
                <a:latin typeface="Flareserif821 BT" panose="020E0602030304020304" pitchFamily="34" charset="0"/>
              </a:rPr>
              <a:t>Harrisonburg Virginia 22807</a:t>
            </a:r>
          </a:p>
        </p:txBody>
      </p:sp>
      <p:sp>
        <p:nvSpPr>
          <p:cNvPr id="15" name="TextBox 14"/>
          <p:cNvSpPr txBox="1"/>
          <p:nvPr/>
        </p:nvSpPr>
        <p:spPr>
          <a:xfrm>
            <a:off x="469507" y="1423338"/>
            <a:ext cx="8204986" cy="2677656"/>
          </a:xfrm>
          <a:prstGeom prst="rect">
            <a:avLst/>
          </a:prstGeom>
          <a:noFill/>
        </p:spPr>
        <p:txBody>
          <a:bodyPr wrap="square" rtlCol="0">
            <a:spAutoFit/>
          </a:bodyPr>
          <a:lstStyle/>
          <a:p>
            <a:pPr algn="ctr"/>
            <a:r>
              <a:rPr lang="en-US" sz="4400" dirty="0">
                <a:ln w="3175">
                  <a:solidFill>
                    <a:schemeClr val="tx1"/>
                  </a:solidFill>
                </a:ln>
                <a:solidFill>
                  <a:srgbClr val="FF0000"/>
                </a:solidFill>
                <a:latin typeface="Britannic Bold" panose="020B0903060703020204" pitchFamily="34" charset="0"/>
              </a:rPr>
              <a:t>The </a:t>
            </a:r>
            <a:r>
              <a:rPr lang="en-US" sz="4400" dirty="0" err="1">
                <a:ln w="3175">
                  <a:solidFill>
                    <a:schemeClr val="tx1"/>
                  </a:solidFill>
                </a:ln>
                <a:solidFill>
                  <a:srgbClr val="FF0000"/>
                </a:solidFill>
                <a:latin typeface="Britannic Bold" panose="020B0903060703020204" pitchFamily="34" charset="0"/>
              </a:rPr>
              <a:t>Rodinia</a:t>
            </a:r>
            <a:r>
              <a:rPr lang="en-US" sz="4400" dirty="0">
                <a:ln w="3175">
                  <a:solidFill>
                    <a:schemeClr val="tx1"/>
                  </a:solidFill>
                </a:ln>
                <a:solidFill>
                  <a:srgbClr val="FF0000"/>
                </a:solidFill>
                <a:latin typeface="Britannic Bold" panose="020B0903060703020204" pitchFamily="34" charset="0"/>
              </a:rPr>
              <a:t> Rift-to-Drift Sequence and Taconic Orogeny in Page Valley, Virginia:</a:t>
            </a:r>
          </a:p>
          <a:p>
            <a:pPr algn="ctr"/>
            <a:r>
              <a:rPr lang="en-US" sz="3200" dirty="0">
                <a:ln w="3175">
                  <a:solidFill>
                    <a:schemeClr val="tx1"/>
                  </a:solidFill>
                </a:ln>
                <a:solidFill>
                  <a:srgbClr val="FF0000"/>
                </a:solidFill>
                <a:latin typeface="Britannic Bold" panose="020B0903060703020204" pitchFamily="34" charset="0"/>
              </a:rPr>
              <a:t>Stratigraphy and Basin Analysis</a:t>
            </a:r>
          </a:p>
        </p:txBody>
      </p:sp>
      <p:sp>
        <p:nvSpPr>
          <p:cNvPr id="16" name="TextBox 15"/>
          <p:cNvSpPr txBox="1"/>
          <p:nvPr/>
        </p:nvSpPr>
        <p:spPr>
          <a:xfrm>
            <a:off x="0" y="6488313"/>
            <a:ext cx="1855974" cy="307777"/>
          </a:xfrm>
          <a:prstGeom prst="rect">
            <a:avLst/>
          </a:prstGeom>
          <a:noFill/>
        </p:spPr>
        <p:txBody>
          <a:bodyPr wrap="square" rtlCol="0">
            <a:spAutoFit/>
          </a:bodyPr>
          <a:lstStyle/>
          <a:p>
            <a:pPr algn="ctr"/>
            <a:r>
              <a:rPr lang="en-US" sz="1400" dirty="0">
                <a:latin typeface="Cheltenhm BT" panose="02040603050505020403" pitchFamily="18" charset="0"/>
              </a:rPr>
              <a:t>Steven </a:t>
            </a:r>
            <a:r>
              <a:rPr lang="en-US" sz="1400" dirty="0" err="1">
                <a:latin typeface="Cheltenhm BT" panose="02040603050505020403" pitchFamily="18" charset="0"/>
              </a:rPr>
              <a:t>Whitmeyer</a:t>
            </a:r>
            <a:endParaRPr lang="en-US" sz="1400" dirty="0">
              <a:latin typeface="Cheltenhm BT" panose="02040603050505020403" pitchFamily="18" charset="0"/>
            </a:endParaRPr>
          </a:p>
        </p:txBody>
      </p:sp>
      <p:sp>
        <p:nvSpPr>
          <p:cNvPr id="17" name="TextBox 16"/>
          <p:cNvSpPr txBox="1"/>
          <p:nvPr/>
        </p:nvSpPr>
        <p:spPr>
          <a:xfrm>
            <a:off x="7119237" y="6488314"/>
            <a:ext cx="1855974" cy="307777"/>
          </a:xfrm>
          <a:prstGeom prst="rect">
            <a:avLst/>
          </a:prstGeom>
          <a:noFill/>
        </p:spPr>
        <p:txBody>
          <a:bodyPr wrap="square" rtlCol="0">
            <a:spAutoFit/>
          </a:bodyPr>
          <a:lstStyle/>
          <a:p>
            <a:pPr algn="ctr"/>
            <a:r>
              <a:rPr lang="en-US" sz="1400" dirty="0">
                <a:latin typeface="Cheltenhm BT" panose="02040603050505020403" pitchFamily="18" charset="0"/>
              </a:rPr>
              <a:t>Lynn S. Fichter</a:t>
            </a:r>
          </a:p>
        </p:txBody>
      </p:sp>
    </p:spTree>
    <p:extLst>
      <p:ext uri="{BB962C8B-B14F-4D97-AF65-F5344CB8AC3E}">
        <p14:creationId xmlns:p14="http://schemas.microsoft.com/office/powerpoint/2010/main" val="229610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21672" y="513142"/>
            <a:ext cx="8571345" cy="1107996"/>
          </a:xfrm>
          <a:prstGeom prst="rect">
            <a:avLst/>
          </a:prstGeom>
          <a:noFill/>
        </p:spPr>
        <p:txBody>
          <a:bodyPr wrap="square" rtlCol="0">
            <a:spAutoFit/>
          </a:bodyPr>
          <a:lstStyle/>
          <a:p>
            <a:pPr indent="233363"/>
            <a:r>
              <a:rPr lang="en-US" sz="2200" i="1" dirty="0">
                <a:latin typeface="Cheltenhm BT" panose="02040603050505020403" pitchFamily="18" charset="0"/>
              </a:rPr>
              <a:t>On the other hand, because it is the leading edge of the Blue Ridge thrust sheet it is commonly so badly deformed and fractured that traces of bedding have been lost – like here.</a:t>
            </a:r>
          </a:p>
        </p:txBody>
      </p:sp>
      <p:sp>
        <p:nvSpPr>
          <p:cNvPr id="10" name="TextBox 9"/>
          <p:cNvSpPr txBox="1"/>
          <p:nvPr/>
        </p:nvSpPr>
        <p:spPr>
          <a:xfrm>
            <a:off x="0" y="9313"/>
            <a:ext cx="7162800" cy="523220"/>
          </a:xfrm>
          <a:prstGeom prst="rect">
            <a:avLst/>
          </a:prstGeom>
          <a:noFill/>
        </p:spPr>
        <p:txBody>
          <a:bodyPr wrap="square" rtlCol="0">
            <a:spAutoFit/>
          </a:bodyPr>
          <a:lstStyle/>
          <a:p>
            <a:pPr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Begin</a:t>
            </a:r>
            <a:r>
              <a:rPr kumimoji="0" lang="en-US" sz="2800" b="0" i="1" u="none" strike="noStrike" kern="1200" cap="none" spc="0" normalizeH="0" noProof="0" dirty="0">
                <a:ln w="3175">
                  <a:solidFill>
                    <a:prstClr val="black"/>
                  </a:solidFill>
                </a:ln>
                <a:solidFill>
                  <a:srgbClr val="FF0000"/>
                </a:solidFill>
                <a:effectLst/>
                <a:uLnTx/>
                <a:uFillTx/>
                <a:latin typeface="Cheltenhm BT" panose="02040603050505020403" pitchFamily="18" charset="0"/>
                <a:ea typeface="+mn-ea"/>
                <a:cs typeface="+mn-cs"/>
              </a:rPr>
              <a:t> with observations.</a:t>
            </a:r>
            <a:endPar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endParaRPr>
          </a:p>
        </p:txBody>
      </p:sp>
      <p:sp>
        <p:nvSpPr>
          <p:cNvPr id="15" name="TextBox 14"/>
          <p:cNvSpPr txBox="1"/>
          <p:nvPr/>
        </p:nvSpPr>
        <p:spPr>
          <a:xfrm>
            <a:off x="87375" y="1651798"/>
            <a:ext cx="3271093" cy="1446550"/>
          </a:xfrm>
          <a:prstGeom prst="rect">
            <a:avLst/>
          </a:prstGeom>
          <a:noFill/>
        </p:spPr>
        <p:txBody>
          <a:bodyPr wrap="square" rtlCol="0">
            <a:spAutoFit/>
          </a:bodyPr>
          <a:lstStyle/>
          <a:p>
            <a:pPr indent="233363"/>
            <a:r>
              <a:rPr lang="en-US" sz="2200" i="1" dirty="0">
                <a:latin typeface="Cheltenhm BT" panose="02040603050505020403" pitchFamily="18" charset="0"/>
              </a:rPr>
              <a:t>There are better exposures in the southern Blue Ridge province where it has been well studied.</a:t>
            </a:r>
          </a:p>
        </p:txBody>
      </p:sp>
      <p:pic>
        <p:nvPicPr>
          <p:cNvPr id="7" name="Picture 3" descr="C:\Users\fichtels\Documents\3-FieldtripImages\Geol387- Stratigraphy,Structure,Tectonics\FieldTrip#1-StratSurvey\DSCN22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8468" y="1356944"/>
            <a:ext cx="5785532" cy="4338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8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415552" y="83154"/>
            <a:ext cx="5728448" cy="430887"/>
          </a:xfrm>
          <a:prstGeom prst="rect">
            <a:avLst/>
          </a:prstGeom>
          <a:noFill/>
        </p:spPr>
        <p:txBody>
          <a:bodyPr wrap="square" rtlCol="0">
            <a:spAutoFit/>
          </a:bodyPr>
          <a:lstStyle/>
          <a:p>
            <a:pPr indent="233363"/>
            <a:r>
              <a:rPr lang="en-US" sz="2200" i="1" dirty="0">
                <a:latin typeface="Cheltenhm BT" panose="02040603050505020403" pitchFamily="18" charset="0"/>
              </a:rPr>
              <a:t>However, some samples show primary structures.</a:t>
            </a:r>
          </a:p>
        </p:txBody>
      </p:sp>
      <p:sp>
        <p:nvSpPr>
          <p:cNvPr id="10" name="TextBox 9"/>
          <p:cNvSpPr txBox="1"/>
          <p:nvPr/>
        </p:nvSpPr>
        <p:spPr>
          <a:xfrm>
            <a:off x="0" y="9313"/>
            <a:ext cx="7162800" cy="523220"/>
          </a:xfrm>
          <a:prstGeom prst="rect">
            <a:avLst/>
          </a:prstGeom>
          <a:noFill/>
        </p:spPr>
        <p:txBody>
          <a:bodyPr wrap="square" rtlCol="0">
            <a:spAutoFit/>
          </a:bodyPr>
          <a:lstStyle/>
          <a:p>
            <a:pPr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Begin</a:t>
            </a:r>
            <a:r>
              <a:rPr kumimoji="0" lang="en-US" sz="2800" b="0" i="1" u="none" strike="noStrike" kern="1200" cap="none" spc="0" normalizeH="0" noProof="0" dirty="0">
                <a:ln w="3175">
                  <a:solidFill>
                    <a:prstClr val="black"/>
                  </a:solidFill>
                </a:ln>
                <a:solidFill>
                  <a:srgbClr val="FF0000"/>
                </a:solidFill>
                <a:effectLst/>
                <a:uLnTx/>
                <a:uFillTx/>
                <a:latin typeface="Cheltenhm BT" panose="02040603050505020403" pitchFamily="18" charset="0"/>
                <a:ea typeface="+mn-ea"/>
                <a:cs typeface="+mn-cs"/>
              </a:rPr>
              <a:t> with observations.</a:t>
            </a:r>
            <a:endPar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endParaRPr>
          </a:p>
        </p:txBody>
      </p:sp>
      <p:pic>
        <p:nvPicPr>
          <p:cNvPr id="8" name="Picture 2" descr="C:\Documents and Settings\fichtels\My Documents\3-FieldtripImages\Stratigraphy,Structure,Tectonics\Individual Rock Handspecimens\Antietam\DSCN15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37836"/>
            <a:ext cx="4219489" cy="3163981"/>
          </a:xfrm>
          <a:prstGeom prst="rect">
            <a:avLst/>
          </a:prstGeom>
          <a:noFill/>
        </p:spPr>
      </p:pic>
      <p:pic>
        <p:nvPicPr>
          <p:cNvPr id="9" name="Picture 2" descr="C:\Users\fichtels\Documents\2-Iphone pictures\2016-SST Field Trip #1\102APPLE\IMG_42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6305" y="737836"/>
            <a:ext cx="4218641" cy="31639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Documents and Settings\fichtels\My Documents\3-FieldtripImages\Stratigraphy,Structure,Tectonics\Individual Rock Handspecimens\Antietam\DSCN15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973741"/>
            <a:ext cx="4230247" cy="2884259"/>
          </a:xfrm>
          <a:prstGeom prst="rect">
            <a:avLst/>
          </a:prstGeom>
          <a:noFill/>
        </p:spPr>
      </p:pic>
      <p:pic>
        <p:nvPicPr>
          <p:cNvPr id="13" name="Picture 2" descr="C:\Documents and Settings\fichtels\My Documents\3-FieldtripImages\Stratigraphy,Structure,Tectonics\Individual Rock Handspecimens\Antietam\DSCN15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8162" y="3918521"/>
            <a:ext cx="3398772" cy="2939479"/>
          </a:xfrm>
          <a:prstGeom prst="rect">
            <a:avLst/>
          </a:prstGeom>
          <a:noFill/>
        </p:spPr>
      </p:pic>
    </p:spTree>
    <p:extLst>
      <p:ext uri="{BB962C8B-B14F-4D97-AF65-F5344CB8AC3E}">
        <p14:creationId xmlns:p14="http://schemas.microsoft.com/office/powerpoint/2010/main" val="402222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104776" y="394448"/>
            <a:ext cx="5844987" cy="2123658"/>
          </a:xfrm>
          <a:prstGeom prst="rect">
            <a:avLst/>
          </a:prstGeom>
          <a:noFill/>
        </p:spPr>
        <p:txBody>
          <a:bodyPr wrap="square" rtlCol="0">
            <a:spAutoFit/>
          </a:bodyPr>
          <a:lstStyle/>
          <a:p>
            <a:pPr indent="233363"/>
            <a:r>
              <a:rPr lang="en-US" sz="2200" i="1" u="sng" dirty="0" err="1">
                <a:latin typeface="Cheltenhm BT" panose="02040603050505020403" pitchFamily="18" charset="0"/>
              </a:rPr>
              <a:t>Skolithos</a:t>
            </a:r>
            <a:r>
              <a:rPr lang="en-US" sz="2200" i="1" dirty="0">
                <a:latin typeface="Cheltenhm BT" panose="02040603050505020403" pitchFamily="18" charset="0"/>
              </a:rPr>
              <a:t> burrows are common trace fossils ranging from early Cambrian to the present and are found throughout the world. They occur primarily in sands and sandstones. Typically marine in origin, and commonly associated with high-energy coastal environments (beach/barrier island systems.)</a:t>
            </a:r>
          </a:p>
        </p:txBody>
      </p:sp>
      <p:sp>
        <p:nvSpPr>
          <p:cNvPr id="14" name="Rectangle 13"/>
          <p:cNvSpPr/>
          <p:nvPr/>
        </p:nvSpPr>
        <p:spPr>
          <a:xfrm>
            <a:off x="0" y="0"/>
            <a:ext cx="9144000" cy="400110"/>
          </a:xfrm>
          <a:prstGeom prst="rect">
            <a:avLst/>
          </a:prstGeom>
          <a:solidFill>
            <a:schemeClr val="tx1"/>
          </a:solidFill>
        </p:spPr>
        <p:txBody>
          <a:bodyPr wrap="square">
            <a:spAutoFit/>
          </a:bodyPr>
          <a:lstStyle/>
          <a:p>
            <a:pPr indent="233363"/>
            <a:r>
              <a:rPr lang="en-US" sz="2000" i="1" dirty="0">
                <a:solidFill>
                  <a:srgbClr val="FFFF00"/>
                </a:solidFill>
                <a:latin typeface="Times New Roman" panose="02020603050405020304" pitchFamily="18" charset="0"/>
                <a:cs typeface="Times New Roman" panose="02020603050405020304" pitchFamily="18" charset="0"/>
              </a:rPr>
              <a:t>2.  </a:t>
            </a:r>
            <a:r>
              <a:rPr lang="en-US" sz="2000" b="1" i="1" dirty="0">
                <a:ln w="3175">
                  <a:noFill/>
                </a:ln>
                <a:solidFill>
                  <a:srgbClr val="FFFF00"/>
                </a:solidFill>
                <a:latin typeface="Times New Roman" panose="02020603050405020304" pitchFamily="18" charset="0"/>
                <a:cs typeface="Times New Roman" panose="02020603050405020304" pitchFamily="18" charset="0"/>
              </a:rPr>
              <a:t>Environmental interpretations</a:t>
            </a:r>
            <a:r>
              <a:rPr lang="en-US" sz="2000" i="1" dirty="0">
                <a:solidFill>
                  <a:srgbClr val="FFFF00"/>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906" y="465271"/>
            <a:ext cx="2540000" cy="34925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74" y="4043338"/>
            <a:ext cx="2709863" cy="2747425"/>
          </a:xfrm>
          <a:prstGeom prst="rect">
            <a:avLst/>
          </a:prstGeom>
        </p:spPr>
      </p:pic>
      <p:sp>
        <p:nvSpPr>
          <p:cNvPr id="15" name="TextBox 14"/>
          <p:cNvSpPr txBox="1"/>
          <p:nvPr/>
        </p:nvSpPr>
        <p:spPr>
          <a:xfrm>
            <a:off x="3097307" y="2525544"/>
            <a:ext cx="5844987" cy="1723549"/>
          </a:xfrm>
          <a:prstGeom prst="rect">
            <a:avLst/>
          </a:prstGeom>
          <a:noFill/>
        </p:spPr>
        <p:txBody>
          <a:bodyPr wrap="square" rtlCol="0">
            <a:spAutoFit/>
          </a:bodyPr>
          <a:lstStyle/>
          <a:p>
            <a:pPr indent="233363"/>
            <a:r>
              <a:rPr lang="en-US" sz="2200" i="1" u="sng" dirty="0" err="1">
                <a:latin typeface="Cheltenhm BT" panose="02040603050505020403" pitchFamily="18" charset="0"/>
              </a:rPr>
              <a:t>Skolithos</a:t>
            </a:r>
            <a:r>
              <a:rPr lang="en-US" sz="2200" i="1" dirty="0">
                <a:latin typeface="Cheltenhm BT" panose="02040603050505020403" pitchFamily="18" charset="0"/>
              </a:rPr>
              <a:t> along with the amalgamated clean quartz nature of the sands, and evidence of abundant cross bedding points to the Antietam being a</a:t>
            </a:r>
          </a:p>
          <a:p>
            <a:pPr indent="233363"/>
            <a:endParaRPr lang="en-US" sz="1000" i="1" dirty="0">
              <a:latin typeface="Cheltenhm BT" panose="02040603050505020403" pitchFamily="18" charset="0"/>
            </a:endParaRPr>
          </a:p>
          <a:p>
            <a:pPr indent="233363" algn="ctr"/>
            <a:r>
              <a:rPr lang="en-US" sz="2800" i="1" dirty="0">
                <a:ln w="3175">
                  <a:solidFill>
                    <a:schemeClr val="tx1"/>
                  </a:solidFill>
                </a:ln>
                <a:solidFill>
                  <a:srgbClr val="FF0000"/>
                </a:solidFill>
                <a:latin typeface="Cheltenhm BT" panose="02040603050505020403" pitchFamily="18" charset="0"/>
              </a:rPr>
              <a:t>Beach Environment</a:t>
            </a:r>
            <a:endParaRPr lang="en-US" sz="2200" i="1" dirty="0">
              <a:ln w="3175">
                <a:solidFill>
                  <a:schemeClr val="tx1"/>
                </a:solidFill>
              </a:ln>
              <a:solidFill>
                <a:srgbClr val="FF0000"/>
              </a:solidFill>
              <a:latin typeface="Cheltenhm BT" panose="02040603050505020403" pitchFamily="18" charset="0"/>
            </a:endParaRPr>
          </a:p>
        </p:txBody>
      </p:sp>
      <p:sp>
        <p:nvSpPr>
          <p:cNvPr id="16" name="Rectangle 15"/>
          <p:cNvSpPr/>
          <p:nvPr/>
        </p:nvSpPr>
        <p:spPr>
          <a:xfrm>
            <a:off x="2902837" y="4427321"/>
            <a:ext cx="6241163" cy="461665"/>
          </a:xfrm>
          <a:prstGeom prst="rect">
            <a:avLst/>
          </a:prstGeom>
          <a:solidFill>
            <a:schemeClr val="tx1"/>
          </a:solidFill>
        </p:spPr>
        <p:txBody>
          <a:bodyPr wrap="square">
            <a:spAutoFit/>
          </a:bodyPr>
          <a:lstStyle/>
          <a:p>
            <a:r>
              <a:rPr lang="en-US" sz="2400" i="1" dirty="0">
                <a:solidFill>
                  <a:srgbClr val="FFFF00"/>
                </a:solidFill>
                <a:latin typeface="Times New Roman" panose="02020603050405020304" pitchFamily="18" charset="0"/>
                <a:cs typeface="Times New Roman" panose="02020603050405020304" pitchFamily="18" charset="0"/>
              </a:rPr>
              <a:t>3-4.  </a:t>
            </a:r>
            <a:r>
              <a:rPr lang="en-US" sz="2400" b="1" i="1" dirty="0">
                <a:ln w="3175">
                  <a:noFill/>
                </a:ln>
                <a:solidFill>
                  <a:srgbClr val="FFFF00"/>
                </a:solidFill>
                <a:latin typeface="Times New Roman" panose="02020603050405020304" pitchFamily="18" charset="0"/>
                <a:cs typeface="Times New Roman" panose="02020603050405020304" pitchFamily="18" charset="0"/>
              </a:rPr>
              <a:t>Basin and tectonic interpretations</a:t>
            </a:r>
            <a:r>
              <a:rPr lang="en-US" sz="2400" i="1" dirty="0">
                <a:solidFill>
                  <a:srgbClr val="FFFF00"/>
                </a:solidFill>
                <a:latin typeface="Times New Roman" panose="02020603050405020304" pitchFamily="18" charset="0"/>
                <a:cs typeface="Times New Roman" panose="02020603050405020304" pitchFamily="18" charset="0"/>
              </a:rPr>
              <a:t>:</a:t>
            </a:r>
          </a:p>
        </p:txBody>
      </p:sp>
      <p:sp>
        <p:nvSpPr>
          <p:cNvPr id="17" name="TextBox 16"/>
          <p:cNvSpPr txBox="1"/>
          <p:nvPr/>
        </p:nvSpPr>
        <p:spPr>
          <a:xfrm>
            <a:off x="2902836" y="4888986"/>
            <a:ext cx="6241163" cy="1785104"/>
          </a:xfrm>
          <a:prstGeom prst="rect">
            <a:avLst/>
          </a:prstGeom>
          <a:noFill/>
        </p:spPr>
        <p:txBody>
          <a:bodyPr wrap="square" rtlCol="0">
            <a:spAutoFit/>
          </a:bodyPr>
          <a:lstStyle/>
          <a:p>
            <a:pPr indent="233363"/>
            <a:r>
              <a:rPr lang="en-US" sz="2200" i="1" dirty="0">
                <a:latin typeface="Cheltenhm BT" panose="02040603050505020403" pitchFamily="18" charset="0"/>
              </a:rPr>
              <a:t>Our main interests are three:</a:t>
            </a:r>
          </a:p>
          <a:p>
            <a:pPr marL="457200" indent="-457200">
              <a:buFont typeface="+mj-lt"/>
              <a:buAutoNum type="arabicPeriod"/>
            </a:pPr>
            <a:r>
              <a:rPr lang="en-US" sz="2200" i="1" dirty="0">
                <a:latin typeface="Cheltenhm BT" panose="02040603050505020403" pitchFamily="18" charset="0"/>
              </a:rPr>
              <a:t>Why is the Antietam such a pure quartz when the  underlying Harpers and </a:t>
            </a:r>
            <a:r>
              <a:rPr lang="en-US" sz="2200" i="1" dirty="0" err="1">
                <a:latin typeface="Cheltenhm BT" panose="02040603050505020403" pitchFamily="18" charset="0"/>
              </a:rPr>
              <a:t>Weverton</a:t>
            </a:r>
            <a:r>
              <a:rPr lang="en-US" sz="2200" i="1" dirty="0">
                <a:latin typeface="Cheltenhm BT" panose="02040603050505020403" pitchFamily="18" charset="0"/>
              </a:rPr>
              <a:t> are not?</a:t>
            </a:r>
          </a:p>
          <a:p>
            <a:pPr marL="457200" indent="-457200">
              <a:buFont typeface="+mj-lt"/>
              <a:buAutoNum type="arabicPeriod"/>
            </a:pPr>
            <a:r>
              <a:rPr lang="en-US" sz="2200" i="1" dirty="0">
                <a:latin typeface="Cheltenhm BT" panose="02040603050505020403" pitchFamily="18" charset="0"/>
              </a:rPr>
              <a:t>From what source direction did it come?</a:t>
            </a:r>
          </a:p>
          <a:p>
            <a:pPr marL="457200" indent="-457200">
              <a:buFont typeface="+mj-lt"/>
              <a:buAutoNum type="arabicPeriod"/>
            </a:pPr>
            <a:r>
              <a:rPr lang="en-US" sz="2200" i="1" dirty="0">
                <a:latin typeface="Cheltenhm BT" panose="02040603050505020403" pitchFamily="18" charset="0"/>
              </a:rPr>
              <a:t>Where does it fit into the tectonic history of the region?</a:t>
            </a:r>
          </a:p>
        </p:txBody>
      </p:sp>
    </p:spTree>
    <p:extLst>
      <p:ext uri="{BB962C8B-B14F-4D97-AF65-F5344CB8AC3E}">
        <p14:creationId xmlns:p14="http://schemas.microsoft.com/office/powerpoint/2010/main" val="285996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1000"/>
                                        <p:tgtEl>
                                          <p:spTgt spid="16"/>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wipe(left)">
                                      <p:cBhvr>
                                        <p:cTn id="29" dur="10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wipe(left)">
                                      <p:cBhvr>
                                        <p:cTn id="34" dur="1000"/>
                                        <p:tgtEl>
                                          <p:spTgt spid="1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wipe(left)">
                                      <p:cBhvr>
                                        <p:cTn id="39" dur="1000"/>
                                        <p:tgtEl>
                                          <p:spTgt spid="1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xEl>
                                              <p:pRg st="3" end="3"/>
                                            </p:txEl>
                                          </p:spTgt>
                                        </p:tgtEl>
                                        <p:attrNameLst>
                                          <p:attrName>style.visibility</p:attrName>
                                        </p:attrNameLst>
                                      </p:cBhvr>
                                      <p:to>
                                        <p:strVal val="visible"/>
                                      </p:to>
                                    </p:set>
                                    <p:animEffect transition="in" filter="wipe(left)">
                                      <p:cBhvr>
                                        <p:cTn id="44" dur="10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animBg="1"/>
      <p:bldP spid="1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461665"/>
          </a:xfrm>
          <a:prstGeom prst="rect">
            <a:avLst/>
          </a:prstGeom>
          <a:solidFill>
            <a:schemeClr val="tx1"/>
          </a:solidFill>
        </p:spPr>
        <p:txBody>
          <a:bodyPr wrap="square">
            <a:spAutoFit/>
          </a:bodyPr>
          <a:lstStyle/>
          <a:p>
            <a:r>
              <a:rPr lang="en-US" sz="2400" i="1" dirty="0">
                <a:solidFill>
                  <a:srgbClr val="FFFF00"/>
                </a:solidFill>
                <a:latin typeface="Times New Roman" panose="02020603050405020304" pitchFamily="18" charset="0"/>
                <a:cs typeface="Times New Roman" panose="02020603050405020304" pitchFamily="18" charset="0"/>
              </a:rPr>
              <a:t>3-4.  </a:t>
            </a:r>
            <a:r>
              <a:rPr lang="en-US" sz="2400" b="1" i="1" dirty="0">
                <a:ln w="3175">
                  <a:noFill/>
                </a:ln>
                <a:solidFill>
                  <a:srgbClr val="FFFF00"/>
                </a:solidFill>
                <a:latin typeface="Times New Roman" panose="02020603050405020304" pitchFamily="18" charset="0"/>
                <a:cs typeface="Times New Roman" panose="02020603050405020304" pitchFamily="18" charset="0"/>
              </a:rPr>
              <a:t>Basin and tectonic interpretations</a:t>
            </a:r>
            <a:r>
              <a:rPr lang="en-US" sz="2400" i="1" dirty="0">
                <a:solidFill>
                  <a:srgbClr val="FFFF00"/>
                </a:solidFill>
                <a:latin typeface="Times New Roman" panose="02020603050405020304" pitchFamily="18" charset="0"/>
                <a:cs typeface="Times New Roman" panose="02020603050405020304" pitchFamily="18" charset="0"/>
              </a:rPr>
              <a:t>:</a:t>
            </a: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3769" t="69252" r="57274" b="1796"/>
          <a:stretch/>
        </p:blipFill>
        <p:spPr>
          <a:xfrm>
            <a:off x="3171153" y="601123"/>
            <a:ext cx="4598120" cy="2410821"/>
          </a:xfrm>
          <a:prstGeom prst="rect">
            <a:avLst/>
          </a:prstGeom>
        </p:spPr>
      </p:pic>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68" t="36223" r="54360" b="37423"/>
          <a:stretch/>
        </p:blipFill>
        <p:spPr>
          <a:xfrm>
            <a:off x="3200400" y="2695047"/>
            <a:ext cx="5394960" cy="2194560"/>
          </a:xfrm>
          <a:prstGeom prst="rect">
            <a:avLst/>
          </a:prstGeom>
        </p:spPr>
      </p:pic>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319" t="5427" r="54521" b="67562"/>
          <a:stretch/>
        </p:blipFill>
        <p:spPr>
          <a:xfrm>
            <a:off x="3906856" y="4608576"/>
            <a:ext cx="5212080" cy="2249424"/>
          </a:xfrm>
          <a:prstGeom prst="rect">
            <a:avLst/>
          </a:prstGeom>
        </p:spPr>
      </p:pic>
      <p:sp>
        <p:nvSpPr>
          <p:cNvPr id="9" name="TextBox 8"/>
          <p:cNvSpPr txBox="1"/>
          <p:nvPr/>
        </p:nvSpPr>
        <p:spPr>
          <a:xfrm>
            <a:off x="179294" y="860910"/>
            <a:ext cx="3025588" cy="707886"/>
          </a:xfrm>
          <a:prstGeom prst="rect">
            <a:avLst/>
          </a:prstGeom>
          <a:noFill/>
        </p:spPr>
        <p:txBody>
          <a:bodyPr wrap="square" rtlCol="0">
            <a:spAutoFit/>
          </a:bodyPr>
          <a:lstStyle/>
          <a:p>
            <a:r>
              <a:rPr lang="en-US" sz="2000" i="1" dirty="0" err="1">
                <a:ln w="3175">
                  <a:solidFill>
                    <a:schemeClr val="tx1"/>
                  </a:solidFill>
                </a:ln>
                <a:solidFill>
                  <a:srgbClr val="FF0000"/>
                </a:solidFill>
                <a:latin typeface="Cheltenhm BT" panose="02040603050505020403" pitchFamily="18" charset="0"/>
              </a:rPr>
              <a:t>Rodinia</a:t>
            </a:r>
            <a:r>
              <a:rPr lang="en-US" sz="2000" i="1" dirty="0">
                <a:ln w="3175">
                  <a:solidFill>
                    <a:schemeClr val="tx1"/>
                  </a:solidFill>
                </a:ln>
                <a:solidFill>
                  <a:srgbClr val="FF0000"/>
                </a:solidFill>
                <a:latin typeface="Cheltenhm BT" panose="02040603050505020403" pitchFamily="18" charset="0"/>
              </a:rPr>
              <a:t> supercontinent eroded after Grenville orogeny</a:t>
            </a:r>
          </a:p>
        </p:txBody>
      </p:sp>
      <p:sp>
        <p:nvSpPr>
          <p:cNvPr id="10" name="TextBox 9"/>
          <p:cNvSpPr txBox="1"/>
          <p:nvPr/>
        </p:nvSpPr>
        <p:spPr>
          <a:xfrm>
            <a:off x="428065" y="3151402"/>
            <a:ext cx="2604247" cy="707886"/>
          </a:xfrm>
          <a:prstGeom prst="rect">
            <a:avLst/>
          </a:prstGeom>
          <a:noFill/>
        </p:spPr>
        <p:txBody>
          <a:bodyPr wrap="square" rtlCol="0">
            <a:spAutoFit/>
          </a:bodyPr>
          <a:lstStyle/>
          <a:p>
            <a:r>
              <a:rPr lang="en-US" sz="2000" i="1" dirty="0">
                <a:ln w="3175">
                  <a:solidFill>
                    <a:schemeClr val="tx1"/>
                  </a:solidFill>
                </a:ln>
                <a:solidFill>
                  <a:srgbClr val="FF0000"/>
                </a:solidFill>
                <a:latin typeface="Cheltenhm BT" panose="02040603050505020403" pitchFamily="18" charset="0"/>
              </a:rPr>
              <a:t>Beginning Stage 1 rifting of </a:t>
            </a:r>
            <a:r>
              <a:rPr lang="en-US" sz="2000" i="1" dirty="0" err="1">
                <a:ln w="3175">
                  <a:solidFill>
                    <a:schemeClr val="tx1"/>
                  </a:solidFill>
                </a:ln>
                <a:solidFill>
                  <a:srgbClr val="FF0000"/>
                </a:solidFill>
                <a:latin typeface="Cheltenhm BT" panose="02040603050505020403" pitchFamily="18" charset="0"/>
              </a:rPr>
              <a:t>Rodinia</a:t>
            </a:r>
            <a:endParaRPr lang="en-US" sz="2000" i="1" dirty="0">
              <a:ln w="3175">
                <a:solidFill>
                  <a:schemeClr val="tx1"/>
                </a:solidFill>
              </a:ln>
              <a:solidFill>
                <a:srgbClr val="FF0000"/>
              </a:solidFill>
              <a:latin typeface="Cheltenhm BT" panose="02040603050505020403" pitchFamily="18" charset="0"/>
            </a:endParaRPr>
          </a:p>
        </p:txBody>
      </p:sp>
      <p:sp>
        <p:nvSpPr>
          <p:cNvPr id="11" name="TextBox 10"/>
          <p:cNvSpPr txBox="1"/>
          <p:nvPr/>
        </p:nvSpPr>
        <p:spPr>
          <a:xfrm>
            <a:off x="1079748" y="5610546"/>
            <a:ext cx="2484697" cy="646331"/>
          </a:xfrm>
          <a:prstGeom prst="rect">
            <a:avLst/>
          </a:prstGeom>
          <a:noFill/>
        </p:spPr>
        <p:txBody>
          <a:bodyPr wrap="square" rtlCol="0">
            <a:spAutoFit/>
          </a:bodyPr>
          <a:lstStyle/>
          <a:p>
            <a:pPr algn="ctr"/>
            <a:r>
              <a:rPr lang="en-US" sz="2000" i="1" dirty="0">
                <a:ln w="3175">
                  <a:solidFill>
                    <a:schemeClr val="tx1"/>
                  </a:solidFill>
                </a:ln>
                <a:solidFill>
                  <a:srgbClr val="FF0000"/>
                </a:solidFill>
                <a:latin typeface="Cheltenhm BT" panose="02040603050505020403" pitchFamily="18" charset="0"/>
              </a:rPr>
              <a:t>Stage 2 </a:t>
            </a:r>
            <a:r>
              <a:rPr lang="en-US" sz="2000" i="1" dirty="0" err="1">
                <a:ln w="3175">
                  <a:solidFill>
                    <a:schemeClr val="tx1"/>
                  </a:solidFill>
                </a:ln>
                <a:solidFill>
                  <a:srgbClr val="FF0000"/>
                </a:solidFill>
                <a:latin typeface="Cheltenhm BT" panose="02040603050505020403" pitchFamily="18" charset="0"/>
              </a:rPr>
              <a:t>Rodinia</a:t>
            </a:r>
            <a:r>
              <a:rPr lang="en-US" sz="2000" i="1" dirty="0">
                <a:ln w="3175">
                  <a:solidFill>
                    <a:schemeClr val="tx1"/>
                  </a:solidFill>
                </a:ln>
                <a:solidFill>
                  <a:srgbClr val="FF0000"/>
                </a:solidFill>
                <a:latin typeface="Cheltenhm BT" panose="02040603050505020403" pitchFamily="18" charset="0"/>
              </a:rPr>
              <a:t> rifting</a:t>
            </a:r>
          </a:p>
          <a:p>
            <a:pPr algn="ctr"/>
            <a:r>
              <a:rPr lang="en-US" sz="1600" i="1" dirty="0">
                <a:ln w="3175">
                  <a:solidFill>
                    <a:schemeClr val="tx1"/>
                  </a:solidFill>
                </a:ln>
                <a:solidFill>
                  <a:srgbClr val="FF0000"/>
                </a:solidFill>
                <a:latin typeface="Cheltenhm BT" panose="02040603050505020403" pitchFamily="18" charset="0"/>
              </a:rPr>
              <a:t>(next page)</a:t>
            </a:r>
          </a:p>
        </p:txBody>
      </p:sp>
      <p:sp>
        <p:nvSpPr>
          <p:cNvPr id="12" name="TextBox 11"/>
          <p:cNvSpPr txBox="1"/>
          <p:nvPr/>
        </p:nvSpPr>
        <p:spPr>
          <a:xfrm>
            <a:off x="428065" y="3851499"/>
            <a:ext cx="2826124" cy="830997"/>
          </a:xfrm>
          <a:prstGeom prst="rect">
            <a:avLst/>
          </a:prstGeom>
          <a:noFill/>
        </p:spPr>
        <p:txBody>
          <a:bodyPr wrap="square" rtlCol="0">
            <a:spAutoFit/>
          </a:bodyPr>
          <a:lstStyle/>
          <a:p>
            <a:r>
              <a:rPr lang="en-US" sz="1600" i="1" dirty="0">
                <a:ln w="3175">
                  <a:noFill/>
                </a:ln>
                <a:latin typeface="Cheltenhm BT" panose="02040603050505020403" pitchFamily="18" charset="0"/>
              </a:rPr>
              <a:t>Hot spot uplift, horse and </a:t>
            </a:r>
            <a:r>
              <a:rPr lang="en-US" sz="1600" i="1" dirty="0" err="1">
                <a:ln w="3175">
                  <a:noFill/>
                </a:ln>
                <a:latin typeface="Cheltenhm BT" panose="02040603050505020403" pitchFamily="18" charset="0"/>
              </a:rPr>
              <a:t>graben</a:t>
            </a:r>
            <a:r>
              <a:rPr lang="en-US" sz="1600" i="1" dirty="0">
                <a:ln w="3175">
                  <a:noFill/>
                </a:ln>
                <a:latin typeface="Cheltenhm BT" panose="02040603050505020403" pitchFamily="18" charset="0"/>
              </a:rPr>
              <a:t> formation, lots of plutonic/volcanic activity</a:t>
            </a:r>
          </a:p>
        </p:txBody>
      </p:sp>
    </p:spTree>
    <p:extLst>
      <p:ext uri="{BB962C8B-B14F-4D97-AF65-F5344CB8AC3E}">
        <p14:creationId xmlns:p14="http://schemas.microsoft.com/office/powerpoint/2010/main" val="63624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1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10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1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1000"/>
                                        <p:tgtEl>
                                          <p:spTgt spid="11"/>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461665"/>
          </a:xfrm>
          <a:prstGeom prst="rect">
            <a:avLst/>
          </a:prstGeom>
          <a:solidFill>
            <a:schemeClr val="tx1"/>
          </a:solidFill>
        </p:spPr>
        <p:txBody>
          <a:bodyPr wrap="square">
            <a:spAutoFit/>
          </a:bodyPr>
          <a:lstStyle/>
          <a:p>
            <a:r>
              <a:rPr lang="en-US" sz="2400" i="1" dirty="0">
                <a:solidFill>
                  <a:srgbClr val="FFFF00"/>
                </a:solidFill>
                <a:latin typeface="Times New Roman" panose="02020603050405020304" pitchFamily="18" charset="0"/>
                <a:cs typeface="Times New Roman" panose="02020603050405020304" pitchFamily="18" charset="0"/>
              </a:rPr>
              <a:t>3-4.  </a:t>
            </a:r>
            <a:r>
              <a:rPr lang="en-US" sz="2400" b="1" i="1" dirty="0">
                <a:ln w="3175">
                  <a:noFill/>
                </a:ln>
                <a:solidFill>
                  <a:srgbClr val="FFFF00"/>
                </a:solidFill>
                <a:latin typeface="Times New Roman" panose="02020603050405020304" pitchFamily="18" charset="0"/>
                <a:cs typeface="Times New Roman" panose="02020603050405020304" pitchFamily="18" charset="0"/>
              </a:rPr>
              <a:t>Basin and tectonic interpretations</a:t>
            </a:r>
            <a:r>
              <a:rPr lang="en-US" sz="2400" i="1" dirty="0">
                <a:solidFill>
                  <a:srgbClr val="FFFF0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5459" t="544" r="1614" b="-1288"/>
          <a:stretch/>
        </p:blipFill>
        <p:spPr>
          <a:xfrm>
            <a:off x="4429043" y="526474"/>
            <a:ext cx="4714955" cy="6331526"/>
          </a:xfrm>
          <a:prstGeom prst="rect">
            <a:avLst/>
          </a:prstGeom>
        </p:spPr>
      </p:pic>
      <p:sp>
        <p:nvSpPr>
          <p:cNvPr id="13" name="TextBox 12"/>
          <p:cNvSpPr txBox="1"/>
          <p:nvPr/>
        </p:nvSpPr>
        <p:spPr>
          <a:xfrm>
            <a:off x="40309" y="882812"/>
            <a:ext cx="4940094" cy="4185761"/>
          </a:xfrm>
          <a:prstGeom prst="rect">
            <a:avLst/>
          </a:prstGeom>
          <a:noFill/>
        </p:spPr>
        <p:txBody>
          <a:bodyPr wrap="square" rtlCol="0">
            <a:spAutoFit/>
          </a:bodyPr>
          <a:lstStyle/>
          <a:p>
            <a:pPr indent="233363"/>
            <a:r>
              <a:rPr lang="en-US" sz="2200" i="1" dirty="0">
                <a:ln w="3175">
                  <a:solidFill>
                    <a:schemeClr val="tx1"/>
                  </a:solidFill>
                </a:ln>
                <a:solidFill>
                  <a:srgbClr val="FF0000"/>
                </a:solidFill>
                <a:latin typeface="Cheltenhm BT" panose="02040603050505020403" pitchFamily="18" charset="0"/>
              </a:rPr>
              <a:t>Second Stage Rifting: </a:t>
            </a:r>
            <a:r>
              <a:rPr lang="en-US" sz="2200" i="1" dirty="0">
                <a:latin typeface="Cheltenhm BT" panose="02040603050505020403" pitchFamily="18" charset="0"/>
              </a:rPr>
              <a:t>Several things are going on sequentially and simultaneously during the rifting event.</a:t>
            </a:r>
          </a:p>
          <a:p>
            <a:pPr marL="457200" indent="-457200">
              <a:buFont typeface="+mj-lt"/>
              <a:buAutoNum type="arabicPeriod"/>
            </a:pPr>
            <a:r>
              <a:rPr lang="en-US" sz="2000" i="1" dirty="0">
                <a:latin typeface="Cheltenhm BT" panose="02040603050505020403" pitchFamily="18" charset="0"/>
              </a:rPr>
              <a:t>Hot spot uplift creating horsts and </a:t>
            </a:r>
            <a:r>
              <a:rPr lang="en-US" sz="2000" i="1" dirty="0" err="1">
                <a:latin typeface="Cheltenhm BT" panose="02040603050505020403" pitchFamily="18" charset="0"/>
              </a:rPr>
              <a:t>graben</a:t>
            </a:r>
            <a:r>
              <a:rPr lang="en-US" sz="2000" i="1" dirty="0">
                <a:latin typeface="Cheltenhm BT" panose="02040603050505020403" pitchFamily="18" charset="0"/>
              </a:rPr>
              <a:t>.</a:t>
            </a:r>
          </a:p>
          <a:p>
            <a:pPr marL="457200" indent="-457200">
              <a:buFont typeface="+mj-lt"/>
              <a:buAutoNum type="arabicPeriod"/>
            </a:pPr>
            <a:r>
              <a:rPr lang="en-US" sz="2000" i="1" dirty="0">
                <a:latin typeface="Cheltenhm BT" panose="02040603050505020403" pitchFamily="18" charset="0"/>
              </a:rPr>
              <a:t>A lot of volcanic activity (e.g. Catoctin).</a:t>
            </a:r>
          </a:p>
          <a:p>
            <a:pPr marL="457200" indent="-457200">
              <a:buFont typeface="+mj-lt"/>
              <a:buAutoNum type="arabicPeriod"/>
            </a:pPr>
            <a:r>
              <a:rPr lang="en-US" sz="2000" i="1" dirty="0">
                <a:latin typeface="Cheltenhm BT" panose="02040603050505020403" pitchFamily="18" charset="0"/>
              </a:rPr>
              <a:t>Subsidence of </a:t>
            </a:r>
            <a:r>
              <a:rPr lang="en-US" sz="2000" i="1" dirty="0" err="1">
                <a:latin typeface="Cheltenhm BT" panose="02040603050505020403" pitchFamily="18" charset="0"/>
              </a:rPr>
              <a:t>graben</a:t>
            </a:r>
            <a:r>
              <a:rPr lang="en-US" sz="2000" i="1" dirty="0">
                <a:latin typeface="Cheltenhm BT" panose="02040603050505020403" pitchFamily="18" charset="0"/>
              </a:rPr>
              <a:t> (</a:t>
            </a:r>
            <a:r>
              <a:rPr lang="en-US" sz="2000" i="1" dirty="0" err="1">
                <a:latin typeface="Cheltenhm BT" panose="02040603050505020403" pitchFamily="18" charset="0"/>
              </a:rPr>
              <a:t>subareal</a:t>
            </a:r>
            <a:r>
              <a:rPr lang="en-US" sz="2000" i="1" dirty="0">
                <a:latin typeface="Cheltenhm BT" panose="02040603050505020403" pitchFamily="18" charset="0"/>
              </a:rPr>
              <a:t> followed by subaqueous) leading to </a:t>
            </a:r>
            <a:r>
              <a:rPr lang="en-US" sz="2000" i="1" dirty="0" err="1">
                <a:latin typeface="Cheltenhm BT" panose="02040603050505020403" pitchFamily="18" charset="0"/>
              </a:rPr>
              <a:t>Weverton</a:t>
            </a:r>
            <a:r>
              <a:rPr lang="en-US" sz="2000" i="1" dirty="0">
                <a:latin typeface="Cheltenhm BT" panose="02040603050505020403" pitchFamily="18" charset="0"/>
              </a:rPr>
              <a:t> Fm.</a:t>
            </a:r>
          </a:p>
          <a:p>
            <a:pPr marL="457200" indent="-457200">
              <a:buFont typeface="+mj-lt"/>
              <a:buAutoNum type="arabicPeriod"/>
            </a:pPr>
            <a:r>
              <a:rPr lang="en-US" sz="2000" i="1" dirty="0">
                <a:latin typeface="Cheltenhm BT" panose="02040603050505020403" pitchFamily="18" charset="0"/>
              </a:rPr>
              <a:t>Sea level begins a 1</a:t>
            </a:r>
            <a:r>
              <a:rPr lang="en-US" sz="2000" i="1" baseline="30000" dirty="0">
                <a:latin typeface="Cheltenhm BT" panose="02040603050505020403" pitchFamily="18" charset="0"/>
              </a:rPr>
              <a:t>st</a:t>
            </a:r>
            <a:r>
              <a:rPr lang="en-US" sz="2000" i="1" dirty="0">
                <a:latin typeface="Cheltenhm BT" panose="02040603050505020403" pitchFamily="18" charset="0"/>
              </a:rPr>
              <a:t> order rise (Sauk Sequence) with 2</a:t>
            </a:r>
            <a:r>
              <a:rPr lang="en-US" sz="2000" i="1" baseline="30000" dirty="0">
                <a:latin typeface="Cheltenhm BT" panose="02040603050505020403" pitchFamily="18" charset="0"/>
              </a:rPr>
              <a:t>nd</a:t>
            </a:r>
            <a:r>
              <a:rPr lang="en-US" sz="2000" i="1" dirty="0">
                <a:latin typeface="Cheltenhm BT" panose="02040603050505020403" pitchFamily="18" charset="0"/>
              </a:rPr>
              <a:t> and 3</a:t>
            </a:r>
            <a:r>
              <a:rPr lang="en-US" sz="2000" i="1" baseline="30000" dirty="0">
                <a:latin typeface="Cheltenhm BT" panose="02040603050505020403" pitchFamily="18" charset="0"/>
              </a:rPr>
              <a:t>rd</a:t>
            </a:r>
            <a:r>
              <a:rPr lang="en-US" sz="2000" i="1" dirty="0">
                <a:latin typeface="Cheltenhm BT" panose="02040603050505020403" pitchFamily="18" charset="0"/>
              </a:rPr>
              <a:t> order cycles superposed.</a:t>
            </a:r>
          </a:p>
          <a:p>
            <a:pPr marL="457200" indent="-457200">
              <a:buFont typeface="+mj-lt"/>
              <a:buAutoNum type="arabicPeriod"/>
            </a:pPr>
            <a:r>
              <a:rPr lang="en-US" sz="2000" i="1" dirty="0">
                <a:latin typeface="Cheltenhm BT" panose="02040603050505020403" pitchFamily="18" charset="0"/>
              </a:rPr>
              <a:t>Transition to shelf (Harpers) then shoreline deposits (Antietam) as DCM sinks and sea level rises.</a:t>
            </a:r>
          </a:p>
        </p:txBody>
      </p:sp>
      <p:cxnSp>
        <p:nvCxnSpPr>
          <p:cNvPr id="6" name="Straight Arrow Connector 5"/>
          <p:cNvCxnSpPr/>
          <p:nvPr/>
        </p:nvCxnSpPr>
        <p:spPr>
          <a:xfrm>
            <a:off x="4327456" y="2461920"/>
            <a:ext cx="2933956" cy="3593767"/>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621307" y="2795820"/>
            <a:ext cx="2592784" cy="1476560"/>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204447" y="2994212"/>
            <a:ext cx="3056965" cy="1665478"/>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204447" y="2040773"/>
            <a:ext cx="1425388" cy="1286810"/>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40658" y="5263029"/>
            <a:ext cx="5289177" cy="830997"/>
          </a:xfrm>
          <a:prstGeom prst="rect">
            <a:avLst/>
          </a:prstGeom>
          <a:noFill/>
        </p:spPr>
        <p:txBody>
          <a:bodyPr wrap="square" rtlCol="0">
            <a:spAutoFit/>
          </a:bodyPr>
          <a:lstStyle/>
          <a:p>
            <a:pPr indent="233363"/>
            <a:r>
              <a:rPr lang="en-US" sz="1600" i="1" dirty="0">
                <a:latin typeface="Lucida Casual" panose="03010604040201010104" pitchFamily="66" charset="0"/>
              </a:rPr>
              <a:t>Be aware these are not all being deposited in the same place. This is a composite sequence of a much more complicated geography.</a:t>
            </a:r>
          </a:p>
        </p:txBody>
      </p:sp>
      <p:cxnSp>
        <p:nvCxnSpPr>
          <p:cNvPr id="20" name="Straight Arrow Connector 19"/>
          <p:cNvCxnSpPr/>
          <p:nvPr/>
        </p:nvCxnSpPr>
        <p:spPr>
          <a:xfrm flipV="1">
            <a:off x="4621307" y="1588556"/>
            <a:ext cx="2551959" cy="2671902"/>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80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10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10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10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10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wipe(left)">
                                      <p:cBhvr>
                                        <p:cTn id="32" dur="1000"/>
                                        <p:tgtEl>
                                          <p:spTgt spid="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1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10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10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1000"/>
                                        <p:tgtEl>
                                          <p:spTgt spid="22"/>
                                        </p:tgtEl>
                                      </p:cBhvr>
                                    </p:animEffect>
                                  </p:childTnLst>
                                </p:cTn>
                              </p:par>
                              <p:par>
                                <p:cTn id="53" presetID="22" presetClass="entr" presetSubtype="8"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10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9">
                                            <p:txEl>
                                              <p:pRg st="0" end="0"/>
                                            </p:txEl>
                                          </p:spTgt>
                                        </p:tgtEl>
                                        <p:attrNameLst>
                                          <p:attrName>style.visibility</p:attrName>
                                        </p:attrNameLst>
                                      </p:cBhvr>
                                      <p:to>
                                        <p:strVal val="visible"/>
                                      </p:to>
                                    </p:set>
                                    <p:animEffect transition="in" filter="wipe(left)">
                                      <p:cBhvr>
                                        <p:cTn id="60" dur="10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2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461665"/>
          </a:xfrm>
          <a:prstGeom prst="rect">
            <a:avLst/>
          </a:prstGeom>
          <a:solidFill>
            <a:schemeClr val="tx1"/>
          </a:solidFill>
        </p:spPr>
        <p:txBody>
          <a:bodyPr wrap="square">
            <a:spAutoFit/>
          </a:bodyPr>
          <a:lstStyle/>
          <a:p>
            <a:r>
              <a:rPr lang="en-US" sz="2400" i="1" dirty="0">
                <a:solidFill>
                  <a:srgbClr val="FFFF00"/>
                </a:solidFill>
                <a:latin typeface="Times New Roman" panose="02020603050405020304" pitchFamily="18" charset="0"/>
                <a:cs typeface="Times New Roman" panose="02020603050405020304" pitchFamily="18" charset="0"/>
              </a:rPr>
              <a:t>3-4.  </a:t>
            </a:r>
            <a:r>
              <a:rPr lang="en-US" sz="2400" b="1" i="1" dirty="0">
                <a:ln w="3175">
                  <a:noFill/>
                </a:ln>
                <a:solidFill>
                  <a:srgbClr val="FFFF00"/>
                </a:solidFill>
                <a:latin typeface="Times New Roman" panose="02020603050405020304" pitchFamily="18" charset="0"/>
                <a:cs typeface="Times New Roman" panose="02020603050405020304" pitchFamily="18" charset="0"/>
              </a:rPr>
              <a:t>Basin and tectonic interpretations</a:t>
            </a:r>
            <a:r>
              <a:rPr lang="en-US" sz="2400" i="1" dirty="0">
                <a:solidFill>
                  <a:srgbClr val="FFFF0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6951" t="544" r="1614" b="-1288"/>
          <a:stretch/>
        </p:blipFill>
        <p:spPr>
          <a:xfrm>
            <a:off x="7234518" y="526474"/>
            <a:ext cx="1909480" cy="6331526"/>
          </a:xfrm>
          <a:prstGeom prst="rect">
            <a:avLst/>
          </a:prstGeom>
        </p:spPr>
      </p:pic>
      <p:sp>
        <p:nvSpPr>
          <p:cNvPr id="13" name="TextBox 12"/>
          <p:cNvSpPr txBox="1"/>
          <p:nvPr/>
        </p:nvSpPr>
        <p:spPr>
          <a:xfrm>
            <a:off x="76167" y="612593"/>
            <a:ext cx="6979056" cy="769441"/>
          </a:xfrm>
          <a:prstGeom prst="rect">
            <a:avLst/>
          </a:prstGeom>
          <a:noFill/>
        </p:spPr>
        <p:txBody>
          <a:bodyPr wrap="square" rtlCol="0">
            <a:spAutoFit/>
          </a:bodyPr>
          <a:lstStyle/>
          <a:p>
            <a:pPr indent="233363"/>
            <a:r>
              <a:rPr lang="en-US" sz="2200" i="1" dirty="0">
                <a:ln w="3175">
                  <a:solidFill>
                    <a:schemeClr val="tx1"/>
                  </a:solidFill>
                </a:ln>
                <a:solidFill>
                  <a:srgbClr val="FF0000"/>
                </a:solidFill>
                <a:latin typeface="Cheltenhm BT" panose="02040603050505020403" pitchFamily="18" charset="0"/>
              </a:rPr>
              <a:t>A Conundrum: </a:t>
            </a:r>
            <a:r>
              <a:rPr lang="en-US" sz="2200" i="1" dirty="0">
                <a:latin typeface="Cheltenhm BT" panose="02040603050505020403" pitchFamily="18" charset="0"/>
              </a:rPr>
              <a:t>There is a striking difference between the Harpers and Antietam QFL’s.</a:t>
            </a:r>
            <a:endParaRPr lang="en-US" sz="2000" i="1" dirty="0">
              <a:latin typeface="Cheltenhm BT" panose="02040603050505020403" pitchFamily="18"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0800000">
            <a:off x="246496" y="1424113"/>
            <a:ext cx="3070444" cy="3202049"/>
          </a:xfrm>
          <a:prstGeom prst="rect">
            <a:avLst/>
          </a:prstGeom>
        </p:spPr>
      </p:pic>
      <p:pic>
        <p:nvPicPr>
          <p:cNvPr id="12" name="Picture 2" descr="C:\Documents and Settings\fichtels\My Documents\3-FieldtripImages\Stratigraphy,Structure,Tectonics\Individual Rock Handspecimens\Antietam\DSCN152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5400000">
            <a:off x="3864214" y="1234444"/>
            <a:ext cx="2566944" cy="3163981"/>
          </a:xfrm>
          <a:prstGeom prst="rect">
            <a:avLst/>
          </a:prstGeom>
          <a:noFill/>
        </p:spPr>
      </p:pic>
      <p:sp>
        <p:nvSpPr>
          <p:cNvPr id="14" name="TextBox 13"/>
          <p:cNvSpPr txBox="1"/>
          <p:nvPr/>
        </p:nvSpPr>
        <p:spPr>
          <a:xfrm>
            <a:off x="161365" y="4626162"/>
            <a:ext cx="3299011" cy="1200329"/>
          </a:xfrm>
          <a:prstGeom prst="rect">
            <a:avLst/>
          </a:prstGeom>
          <a:noFill/>
        </p:spPr>
        <p:txBody>
          <a:bodyPr wrap="square" rtlCol="0">
            <a:spAutoFit/>
          </a:bodyPr>
          <a:lstStyle/>
          <a:p>
            <a:pPr indent="233363"/>
            <a:r>
              <a:rPr lang="en-US" i="1" dirty="0">
                <a:ln w="3175">
                  <a:noFill/>
                </a:ln>
                <a:latin typeface="Cheltenhm BT" panose="02040603050505020403" pitchFamily="18" charset="0"/>
              </a:rPr>
              <a:t>The Harpers is a </a:t>
            </a:r>
            <a:r>
              <a:rPr lang="en-US" i="1" dirty="0" err="1">
                <a:ln w="3175">
                  <a:noFill/>
                </a:ln>
                <a:latin typeface="Cheltenhm BT" panose="02040603050505020403" pitchFamily="18" charset="0"/>
              </a:rPr>
              <a:t>sublitic</a:t>
            </a:r>
            <a:r>
              <a:rPr lang="en-US" i="1" dirty="0">
                <a:ln w="3175">
                  <a:noFill/>
                </a:ln>
                <a:latin typeface="Cheltenhm BT" panose="02040603050505020403" pitchFamily="18" charset="0"/>
              </a:rPr>
              <a:t>/ </a:t>
            </a:r>
            <a:r>
              <a:rPr lang="en-US" i="1" dirty="0" err="1">
                <a:ln w="3175">
                  <a:noFill/>
                </a:ln>
                <a:latin typeface="Cheltenhm BT" panose="02040603050505020403" pitchFamily="18" charset="0"/>
              </a:rPr>
              <a:t>subarkosic</a:t>
            </a:r>
            <a:r>
              <a:rPr lang="en-US" i="1" dirty="0">
                <a:ln w="3175">
                  <a:noFill/>
                </a:ln>
                <a:latin typeface="Cheltenhm BT" panose="02040603050505020403" pitchFamily="18" charset="0"/>
              </a:rPr>
              <a:t> sandstone with some amount of matrix and interbedded shale. Looks like a “dirty” sandstone.</a:t>
            </a:r>
            <a:endParaRPr lang="en-US" sz="1600" i="1" dirty="0">
              <a:ln w="3175">
                <a:noFill/>
              </a:ln>
              <a:latin typeface="Cheltenhm BT" panose="02040603050505020403" pitchFamily="18" charset="0"/>
            </a:endParaRPr>
          </a:p>
        </p:txBody>
      </p:sp>
      <p:sp>
        <p:nvSpPr>
          <p:cNvPr id="15" name="TextBox 14"/>
          <p:cNvSpPr txBox="1"/>
          <p:nvPr/>
        </p:nvSpPr>
        <p:spPr>
          <a:xfrm>
            <a:off x="3815438" y="4099907"/>
            <a:ext cx="2756679" cy="646331"/>
          </a:xfrm>
          <a:prstGeom prst="rect">
            <a:avLst/>
          </a:prstGeom>
          <a:noFill/>
        </p:spPr>
        <p:txBody>
          <a:bodyPr wrap="square" rtlCol="0">
            <a:spAutoFit/>
          </a:bodyPr>
          <a:lstStyle/>
          <a:p>
            <a:pPr indent="233363"/>
            <a:r>
              <a:rPr lang="en-US" i="1" dirty="0">
                <a:ln w="3175">
                  <a:noFill/>
                </a:ln>
                <a:latin typeface="Cheltenhm BT" panose="02040603050505020403" pitchFamily="18" charset="0"/>
              </a:rPr>
              <a:t>The Antietam is a very clean mature quartz arenite.</a:t>
            </a:r>
            <a:endParaRPr lang="en-US" sz="1600" i="1" dirty="0">
              <a:ln w="3175">
                <a:noFill/>
              </a:ln>
              <a:latin typeface="Cheltenhm BT" panose="02040603050505020403" pitchFamily="18" charset="0"/>
            </a:endParaRPr>
          </a:p>
        </p:txBody>
      </p:sp>
      <p:sp>
        <p:nvSpPr>
          <p:cNvPr id="17" name="TextBox 16"/>
          <p:cNvSpPr txBox="1"/>
          <p:nvPr/>
        </p:nvSpPr>
        <p:spPr>
          <a:xfrm>
            <a:off x="3487409" y="4746238"/>
            <a:ext cx="3567814" cy="1015663"/>
          </a:xfrm>
          <a:prstGeom prst="rect">
            <a:avLst/>
          </a:prstGeom>
          <a:noFill/>
        </p:spPr>
        <p:txBody>
          <a:bodyPr wrap="square" rtlCol="0">
            <a:spAutoFit/>
          </a:bodyPr>
          <a:lstStyle/>
          <a:p>
            <a:pPr indent="233363" algn="ctr"/>
            <a:r>
              <a:rPr lang="en-US" sz="2000" i="1" dirty="0">
                <a:ln w="3175">
                  <a:noFill/>
                </a:ln>
                <a:latin typeface="Cheltenhm BT" panose="02040603050505020403" pitchFamily="18" charset="0"/>
              </a:rPr>
              <a:t>Yet these two are </a:t>
            </a:r>
            <a:r>
              <a:rPr lang="en-US" sz="2000" i="1" dirty="0" err="1">
                <a:ln w="3175">
                  <a:noFill/>
                </a:ln>
                <a:latin typeface="Cheltenhm BT" panose="02040603050505020403" pitchFamily="18" charset="0"/>
              </a:rPr>
              <a:t>stratigraphically</a:t>
            </a:r>
            <a:r>
              <a:rPr lang="en-US" sz="2000" i="1" dirty="0">
                <a:ln w="3175">
                  <a:noFill/>
                </a:ln>
                <a:latin typeface="Cheltenhm BT" panose="02040603050505020403" pitchFamily="18" charset="0"/>
              </a:rPr>
              <a:t> adjacent: Harpers changing up section into the Antietam.</a:t>
            </a:r>
            <a:endParaRPr lang="en-US" i="1" dirty="0">
              <a:ln w="3175">
                <a:noFill/>
              </a:ln>
              <a:latin typeface="Cheltenhm BT" panose="02040603050505020403" pitchFamily="18" charset="0"/>
            </a:endParaRPr>
          </a:p>
        </p:txBody>
      </p:sp>
      <p:sp>
        <p:nvSpPr>
          <p:cNvPr id="18" name="TextBox 17"/>
          <p:cNvSpPr txBox="1"/>
          <p:nvPr/>
        </p:nvSpPr>
        <p:spPr>
          <a:xfrm>
            <a:off x="1129553" y="5956026"/>
            <a:ext cx="5145427" cy="584775"/>
          </a:xfrm>
          <a:prstGeom prst="rect">
            <a:avLst/>
          </a:prstGeom>
          <a:noFill/>
        </p:spPr>
        <p:txBody>
          <a:bodyPr wrap="square" rtlCol="0">
            <a:spAutoFit/>
          </a:bodyPr>
          <a:lstStyle/>
          <a:p>
            <a:pPr indent="233363" algn="ctr"/>
            <a:r>
              <a:rPr lang="en-US" sz="3200" i="1" dirty="0">
                <a:ln w="3175">
                  <a:solidFill>
                    <a:schemeClr val="tx1"/>
                  </a:solidFill>
                </a:ln>
                <a:solidFill>
                  <a:srgbClr val="FF0000"/>
                </a:solidFill>
                <a:latin typeface="Cheltenhm BT" panose="02040603050505020403" pitchFamily="18" charset="0"/>
              </a:rPr>
              <a:t>Why are they so different?</a:t>
            </a:r>
            <a:endParaRPr lang="en-US" sz="2800" i="1" dirty="0">
              <a:ln w="3175">
                <a:solidFill>
                  <a:schemeClr val="tx1"/>
                </a:solidFill>
              </a:ln>
              <a:solidFill>
                <a:srgbClr val="FF0000"/>
              </a:solidFill>
              <a:latin typeface="Cheltenhm BT" panose="02040603050505020403" pitchFamily="18" charset="0"/>
            </a:endParaRPr>
          </a:p>
        </p:txBody>
      </p:sp>
    </p:spTree>
    <p:extLst>
      <p:ext uri="{BB962C8B-B14F-4D97-AF65-F5344CB8AC3E}">
        <p14:creationId xmlns:p14="http://schemas.microsoft.com/office/powerpoint/2010/main" val="224193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10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1000"/>
                                        <p:tgtEl>
                                          <p:spTgt spid="1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10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animEffect transition="in" filter="wipe(left)">
                                      <p:cBhvr>
                                        <p:cTn id="35" dur="1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build="p"/>
      <p:bldP spid="15" grpId="0" build="p"/>
      <p:bldP spid="17" grpId="0" build="p"/>
      <p:bldP spid="1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461665"/>
          </a:xfrm>
          <a:prstGeom prst="rect">
            <a:avLst/>
          </a:prstGeom>
          <a:solidFill>
            <a:schemeClr val="tx1"/>
          </a:solidFill>
        </p:spPr>
        <p:txBody>
          <a:bodyPr wrap="square">
            <a:spAutoFit/>
          </a:bodyPr>
          <a:lstStyle/>
          <a:p>
            <a:r>
              <a:rPr lang="en-US" sz="2400" i="1" dirty="0">
                <a:solidFill>
                  <a:srgbClr val="FFFF00"/>
                </a:solidFill>
                <a:latin typeface="Times New Roman" panose="02020603050405020304" pitchFamily="18" charset="0"/>
                <a:cs typeface="Times New Roman" panose="02020603050405020304" pitchFamily="18" charset="0"/>
              </a:rPr>
              <a:t>3-4.  </a:t>
            </a:r>
            <a:r>
              <a:rPr lang="en-US" sz="2400" b="1" i="1" dirty="0">
                <a:ln w="3175">
                  <a:noFill/>
                </a:ln>
                <a:solidFill>
                  <a:srgbClr val="FFFF00"/>
                </a:solidFill>
                <a:latin typeface="Times New Roman" panose="02020603050405020304" pitchFamily="18" charset="0"/>
                <a:cs typeface="Times New Roman" panose="02020603050405020304" pitchFamily="18" charset="0"/>
              </a:rPr>
              <a:t>Basin and tectonic interpretations</a:t>
            </a:r>
            <a:r>
              <a:rPr lang="en-US" sz="2400" i="1" dirty="0">
                <a:solidFill>
                  <a:srgbClr val="FFFF00"/>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163869" y="461665"/>
            <a:ext cx="8809802" cy="430887"/>
          </a:xfrm>
          <a:prstGeom prst="rect">
            <a:avLst/>
          </a:prstGeom>
          <a:noFill/>
        </p:spPr>
        <p:txBody>
          <a:bodyPr wrap="square" rtlCol="0">
            <a:spAutoFit/>
          </a:bodyPr>
          <a:lstStyle/>
          <a:p>
            <a:pPr indent="233363"/>
            <a:r>
              <a:rPr lang="en-US" sz="2200" i="1" dirty="0">
                <a:latin typeface="Cheltenhm BT" panose="02040603050505020403" pitchFamily="18" charset="0"/>
              </a:rPr>
              <a:t>Mostly we see rock units in their pure form: straight forward and easy to interpret. </a:t>
            </a:r>
            <a:endParaRPr lang="en-US" sz="2000" i="1" dirty="0">
              <a:latin typeface="Cheltenhm BT" panose="02040603050505020403" pitchFamily="18" charset="0"/>
            </a:endParaRPr>
          </a:p>
        </p:txBody>
      </p:sp>
      <p:pic>
        <p:nvPicPr>
          <p:cNvPr id="30" name="Picture 2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109144" y="3472773"/>
            <a:ext cx="705018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Arrow Connector 30"/>
          <p:cNvCxnSpPr/>
          <p:nvPr/>
        </p:nvCxnSpPr>
        <p:spPr>
          <a:xfrm>
            <a:off x="4657725" y="3857503"/>
            <a:ext cx="228600" cy="2286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133725" y="3857503"/>
            <a:ext cx="1524000" cy="3048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76851" t="2924" r="5538" b="-1288"/>
          <a:stretch/>
        </p:blipFill>
        <p:spPr>
          <a:xfrm>
            <a:off x="163869" y="1276530"/>
            <a:ext cx="1409996" cy="5556027"/>
          </a:xfrm>
          <a:prstGeom prst="rect">
            <a:avLst/>
          </a:prstGeom>
        </p:spPr>
      </p:pic>
      <p:cxnSp>
        <p:nvCxnSpPr>
          <p:cNvPr id="18" name="Straight Arrow Connector 17"/>
          <p:cNvCxnSpPr/>
          <p:nvPr/>
        </p:nvCxnSpPr>
        <p:spPr>
          <a:xfrm flipV="1">
            <a:off x="950259" y="4189933"/>
            <a:ext cx="4446493" cy="2019963"/>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73865" y="852686"/>
            <a:ext cx="7399806" cy="769441"/>
          </a:xfrm>
          <a:prstGeom prst="rect">
            <a:avLst/>
          </a:prstGeom>
          <a:noFill/>
        </p:spPr>
        <p:txBody>
          <a:bodyPr wrap="square" rtlCol="0">
            <a:spAutoFit/>
          </a:bodyPr>
          <a:lstStyle/>
          <a:p>
            <a:pPr indent="233363"/>
            <a:r>
              <a:rPr lang="en-US" sz="2200" i="1" dirty="0">
                <a:latin typeface="Cheltenhm BT" panose="02040603050505020403" pitchFamily="18" charset="0"/>
              </a:rPr>
              <a:t>But more interesting are the “</a:t>
            </a:r>
            <a:r>
              <a:rPr lang="en-US" sz="2200" i="1" dirty="0">
                <a:ln w="3175">
                  <a:solidFill>
                    <a:schemeClr val="tx1"/>
                  </a:solidFill>
                </a:ln>
                <a:solidFill>
                  <a:srgbClr val="FF0000"/>
                </a:solidFill>
                <a:latin typeface="Cheltenhm BT" panose="02040603050505020403" pitchFamily="18" charset="0"/>
              </a:rPr>
              <a:t>boundary conditions</a:t>
            </a:r>
            <a:r>
              <a:rPr lang="en-US" sz="2200" i="1" dirty="0">
                <a:latin typeface="Cheltenhm BT" panose="02040603050505020403" pitchFamily="18" charset="0"/>
              </a:rPr>
              <a:t>”: what it looks like to transition from one regime to another regime. </a:t>
            </a:r>
            <a:endParaRPr lang="en-US" sz="2000" i="1" dirty="0">
              <a:latin typeface="Cheltenhm BT" panose="02040603050505020403" pitchFamily="18" charset="0"/>
            </a:endParaRPr>
          </a:p>
        </p:txBody>
      </p:sp>
      <p:sp>
        <p:nvSpPr>
          <p:cNvPr id="23" name="TextBox 22"/>
          <p:cNvSpPr txBox="1"/>
          <p:nvPr/>
        </p:nvSpPr>
        <p:spPr>
          <a:xfrm>
            <a:off x="2036207" y="5683528"/>
            <a:ext cx="6864527" cy="1015663"/>
          </a:xfrm>
          <a:prstGeom prst="rect">
            <a:avLst/>
          </a:prstGeom>
          <a:noFill/>
        </p:spPr>
        <p:txBody>
          <a:bodyPr wrap="square" rtlCol="0">
            <a:spAutoFit/>
          </a:bodyPr>
          <a:lstStyle/>
          <a:p>
            <a:pPr indent="233363"/>
            <a:r>
              <a:rPr lang="en-US" sz="2000" i="1" dirty="0">
                <a:latin typeface="Cheltenhm BT" panose="02040603050505020403" pitchFamily="18" charset="0"/>
              </a:rPr>
              <a:t>For example this section represents the Rift-to-Drift phase of the Second </a:t>
            </a:r>
            <a:r>
              <a:rPr lang="en-US" sz="2000" i="1" dirty="0" err="1">
                <a:latin typeface="Cheltenhm BT" panose="02040603050505020403" pitchFamily="18" charset="0"/>
              </a:rPr>
              <a:t>Rodinia</a:t>
            </a:r>
            <a:r>
              <a:rPr lang="en-US" sz="2000" i="1" dirty="0">
                <a:latin typeface="Cheltenhm BT" panose="02040603050505020403" pitchFamily="18" charset="0"/>
              </a:rPr>
              <a:t> rifting event: early thermal uplift, horst and </a:t>
            </a:r>
            <a:r>
              <a:rPr lang="en-US" sz="2000" i="1" dirty="0" err="1">
                <a:latin typeface="Cheltenhm BT" panose="02040603050505020403" pitchFamily="18" charset="0"/>
              </a:rPr>
              <a:t>graben</a:t>
            </a:r>
            <a:r>
              <a:rPr lang="en-US" sz="2000" i="1" dirty="0">
                <a:latin typeface="Cheltenhm BT" panose="02040603050505020403" pitchFamily="18" charset="0"/>
              </a:rPr>
              <a:t> formation, and volcanic activity.</a:t>
            </a:r>
          </a:p>
        </p:txBody>
      </p:sp>
      <p:cxnSp>
        <p:nvCxnSpPr>
          <p:cNvPr id="36" name="Straight Arrow Connector 35"/>
          <p:cNvCxnSpPr/>
          <p:nvPr/>
        </p:nvCxnSpPr>
        <p:spPr>
          <a:xfrm flipV="1">
            <a:off x="1461619" y="4787631"/>
            <a:ext cx="4006852" cy="1547669"/>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1088222" y="4162303"/>
            <a:ext cx="3650695" cy="860781"/>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573865" y="1578863"/>
            <a:ext cx="7570135" cy="1384995"/>
          </a:xfrm>
          <a:prstGeom prst="rect">
            <a:avLst/>
          </a:prstGeom>
          <a:noFill/>
        </p:spPr>
        <p:txBody>
          <a:bodyPr wrap="square" rtlCol="0">
            <a:spAutoFit/>
          </a:bodyPr>
          <a:lstStyle/>
          <a:p>
            <a:pPr indent="233363"/>
            <a:r>
              <a:rPr lang="en-US" i="1" dirty="0">
                <a:latin typeface="Cheltenhm BT" panose="02040603050505020403" pitchFamily="18" charset="0"/>
              </a:rPr>
              <a:t>Let’s imagine a bunch of </a:t>
            </a:r>
            <a:r>
              <a:rPr lang="en-US" i="1" dirty="0" err="1">
                <a:latin typeface="Cheltenhm BT" panose="02040603050505020403" pitchFamily="18" charset="0"/>
              </a:rPr>
              <a:t>graben</a:t>
            </a:r>
            <a:r>
              <a:rPr lang="en-US" i="1" dirty="0">
                <a:latin typeface="Cheltenhm BT" panose="02040603050505020403" pitchFamily="18" charset="0"/>
              </a:rPr>
              <a:t> have been created. They are filled with sediment derived from the horsts.</a:t>
            </a:r>
          </a:p>
          <a:p>
            <a:pPr marL="285750" indent="-285750">
              <a:buFont typeface="Arial" panose="020B0604020202020204" pitchFamily="34" charset="0"/>
              <a:buChar char="•"/>
            </a:pPr>
            <a:r>
              <a:rPr lang="en-US" sz="1600" i="1" dirty="0">
                <a:latin typeface="Cheltenhm BT" panose="02040603050505020403" pitchFamily="18" charset="0"/>
              </a:rPr>
              <a:t>The </a:t>
            </a:r>
            <a:r>
              <a:rPr lang="en-US" sz="1600" i="1" dirty="0" err="1">
                <a:latin typeface="Cheltenhm BT" panose="02040603050505020403" pitchFamily="18" charset="0"/>
              </a:rPr>
              <a:t>graben</a:t>
            </a:r>
            <a:r>
              <a:rPr lang="en-US" sz="1600" i="1" dirty="0">
                <a:latin typeface="Cheltenhm BT" panose="02040603050505020403" pitchFamily="18" charset="0"/>
              </a:rPr>
              <a:t> begin </a:t>
            </a:r>
            <a:r>
              <a:rPr lang="en-US" sz="1600" i="1" dirty="0" err="1">
                <a:latin typeface="Cheltenhm BT" panose="02040603050505020403" pitchFamily="18" charset="0"/>
              </a:rPr>
              <a:t>subareal</a:t>
            </a:r>
            <a:r>
              <a:rPr lang="en-US" sz="1600" i="1" dirty="0">
                <a:latin typeface="Cheltenhm BT" panose="02040603050505020403" pitchFamily="18" charset="0"/>
              </a:rPr>
              <a:t>: alluvial fans, braided river, lakes.</a:t>
            </a:r>
          </a:p>
          <a:p>
            <a:pPr marL="285750" indent="-285750">
              <a:buFont typeface="Arial" panose="020B0604020202020204" pitchFamily="34" charset="0"/>
              <a:buChar char="•"/>
            </a:pPr>
            <a:r>
              <a:rPr lang="en-US" sz="1600" i="1" dirty="0">
                <a:latin typeface="Cheltenhm BT" panose="02040603050505020403" pitchFamily="18" charset="0"/>
              </a:rPr>
              <a:t>With time the </a:t>
            </a:r>
            <a:r>
              <a:rPr lang="en-US" sz="1600" i="1" dirty="0" err="1">
                <a:latin typeface="Cheltenhm BT" panose="02040603050505020403" pitchFamily="18" charset="0"/>
              </a:rPr>
              <a:t>graben</a:t>
            </a:r>
            <a:r>
              <a:rPr lang="en-US" sz="1600" i="1" dirty="0">
                <a:latin typeface="Cheltenhm BT" panose="02040603050505020403" pitchFamily="18" charset="0"/>
              </a:rPr>
              <a:t> sink below sea level and are filled with short system, immature sediments deposited in a submarine fan deposits (</a:t>
            </a:r>
            <a:r>
              <a:rPr lang="en-US" sz="1600" i="1" dirty="0" err="1">
                <a:latin typeface="Cheltenhm BT" panose="02040603050505020403" pitchFamily="18" charset="0"/>
              </a:rPr>
              <a:t>Weverton</a:t>
            </a:r>
            <a:r>
              <a:rPr lang="en-US" sz="1600" i="1" dirty="0">
                <a:latin typeface="Cheltenhm BT" panose="02040603050505020403" pitchFamily="18" charset="0"/>
              </a:rPr>
              <a:t>).</a:t>
            </a:r>
          </a:p>
        </p:txBody>
      </p:sp>
      <p:sp>
        <p:nvSpPr>
          <p:cNvPr id="44" name="TextBox 43"/>
          <p:cNvSpPr txBox="1"/>
          <p:nvPr/>
        </p:nvSpPr>
        <p:spPr>
          <a:xfrm>
            <a:off x="1573865" y="2896440"/>
            <a:ext cx="7570135" cy="830997"/>
          </a:xfrm>
          <a:prstGeom prst="rect">
            <a:avLst/>
          </a:prstGeom>
          <a:noFill/>
        </p:spPr>
        <p:txBody>
          <a:bodyPr wrap="square" rtlCol="0">
            <a:spAutoFit/>
          </a:bodyPr>
          <a:lstStyle/>
          <a:p>
            <a:pPr marL="285750" indent="-285750">
              <a:buFont typeface="Arial" panose="020B0604020202020204" pitchFamily="34" charset="0"/>
              <a:buChar char="•"/>
            </a:pPr>
            <a:r>
              <a:rPr lang="en-US" sz="1600" i="1" dirty="0">
                <a:latin typeface="Cheltenhm BT" panose="02040603050505020403" pitchFamily="18" charset="0"/>
              </a:rPr>
              <a:t>But sediment transports both directions, into the </a:t>
            </a:r>
            <a:r>
              <a:rPr lang="en-US" sz="1600" i="1" dirty="0" err="1">
                <a:latin typeface="Cheltenhm BT" panose="02040603050505020403" pitchFamily="18" charset="0"/>
              </a:rPr>
              <a:t>graben</a:t>
            </a:r>
            <a:r>
              <a:rPr lang="en-US" sz="1600" i="1" dirty="0">
                <a:latin typeface="Cheltenhm BT" panose="02040603050505020403" pitchFamily="18" charset="0"/>
              </a:rPr>
              <a:t>, and out onto the craton.</a:t>
            </a:r>
          </a:p>
          <a:p>
            <a:pPr marL="285750" indent="-285750">
              <a:buFont typeface="Arial" panose="020B0604020202020204" pitchFamily="34" charset="0"/>
              <a:buChar char="•"/>
            </a:pPr>
            <a:r>
              <a:rPr lang="en-US" sz="1600" i="1" dirty="0">
                <a:latin typeface="Cheltenhm BT" panose="02040603050505020403" pitchFamily="18" charset="0"/>
              </a:rPr>
              <a:t>But the craton bound sediment is in a long system: the sands mature to pure 	quartz (future Antietam). </a:t>
            </a:r>
          </a:p>
        </p:txBody>
      </p:sp>
    </p:spTree>
    <p:extLst>
      <p:ext uri="{BB962C8B-B14F-4D97-AF65-F5344CB8AC3E}">
        <p14:creationId xmlns:p14="http://schemas.microsoft.com/office/powerpoint/2010/main" val="285051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10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1000"/>
                                        <p:tgtEl>
                                          <p:spTgt spid="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wipe(left)">
                                      <p:cBhvr>
                                        <p:cTn id="20" dur="1000"/>
                                        <p:tgtEl>
                                          <p:spTgt spid="2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10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10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1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10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1">
                                            <p:txEl>
                                              <p:pRg st="0" end="0"/>
                                            </p:txEl>
                                          </p:spTgt>
                                        </p:tgtEl>
                                        <p:attrNameLst>
                                          <p:attrName>style.visibility</p:attrName>
                                        </p:attrNameLst>
                                      </p:cBhvr>
                                      <p:to>
                                        <p:strVal val="visible"/>
                                      </p:to>
                                    </p:set>
                                    <p:animEffect transition="in" filter="wipe(left)">
                                      <p:cBhvr>
                                        <p:cTn id="45" dur="1000"/>
                                        <p:tgtEl>
                                          <p:spTgt spid="41">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1">
                                            <p:txEl>
                                              <p:pRg st="1" end="1"/>
                                            </p:txEl>
                                          </p:spTgt>
                                        </p:tgtEl>
                                        <p:attrNameLst>
                                          <p:attrName>style.visibility</p:attrName>
                                        </p:attrNameLst>
                                      </p:cBhvr>
                                      <p:to>
                                        <p:strVal val="visible"/>
                                      </p:to>
                                    </p:set>
                                    <p:animEffect transition="in" filter="wipe(left)">
                                      <p:cBhvr>
                                        <p:cTn id="50" dur="1000"/>
                                        <p:tgtEl>
                                          <p:spTgt spid="41">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1">
                                            <p:txEl>
                                              <p:pRg st="2" end="2"/>
                                            </p:txEl>
                                          </p:spTgt>
                                        </p:tgtEl>
                                        <p:attrNameLst>
                                          <p:attrName>style.visibility</p:attrName>
                                        </p:attrNameLst>
                                      </p:cBhvr>
                                      <p:to>
                                        <p:strVal val="visible"/>
                                      </p:to>
                                    </p:set>
                                    <p:animEffect transition="in" filter="wipe(left)">
                                      <p:cBhvr>
                                        <p:cTn id="55" dur="1000"/>
                                        <p:tgtEl>
                                          <p:spTgt spid="41">
                                            <p:txEl>
                                              <p:pRg st="2" end="2"/>
                                            </p:txEl>
                                          </p:spTgt>
                                        </p:tgtEl>
                                      </p:cBhvr>
                                    </p:animEffect>
                                  </p:childTnLst>
                                </p:cTn>
                              </p:par>
                              <p:par>
                                <p:cTn id="56" presetID="22" presetClass="entr" presetSubtype="1"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up)">
                                      <p:cBhvr>
                                        <p:cTn id="58" dur="10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4">
                                            <p:txEl>
                                              <p:pRg st="0" end="0"/>
                                            </p:txEl>
                                          </p:spTgt>
                                        </p:tgtEl>
                                        <p:attrNameLst>
                                          <p:attrName>style.visibility</p:attrName>
                                        </p:attrNameLst>
                                      </p:cBhvr>
                                      <p:to>
                                        <p:strVal val="visible"/>
                                      </p:to>
                                    </p:set>
                                    <p:animEffect transition="in" filter="wipe(left)">
                                      <p:cBhvr>
                                        <p:cTn id="63" dur="1000"/>
                                        <p:tgtEl>
                                          <p:spTgt spid="44">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4">
                                            <p:txEl>
                                              <p:pRg st="1" end="1"/>
                                            </p:txEl>
                                          </p:spTgt>
                                        </p:tgtEl>
                                        <p:attrNameLst>
                                          <p:attrName>style.visibility</p:attrName>
                                        </p:attrNameLst>
                                      </p:cBhvr>
                                      <p:to>
                                        <p:strVal val="visible"/>
                                      </p:to>
                                    </p:set>
                                    <p:animEffect transition="in" filter="wipe(left)">
                                      <p:cBhvr>
                                        <p:cTn id="68" dur="1000"/>
                                        <p:tgtEl>
                                          <p:spTgt spid="44">
                                            <p:txEl>
                                              <p:pRg st="1" end="1"/>
                                            </p:txEl>
                                          </p:spTgt>
                                        </p:tgtEl>
                                      </p:cBhvr>
                                    </p:animEffect>
                                  </p:childTnLst>
                                </p:cTn>
                              </p:par>
                            </p:childTnLst>
                          </p:cTn>
                        </p:par>
                        <p:par>
                          <p:cTn id="69" fill="hold">
                            <p:stCondLst>
                              <p:cond delay="1000"/>
                            </p:stCondLst>
                            <p:childTnLst>
                              <p:par>
                                <p:cTn id="70" presetID="22" presetClass="entr" presetSubtype="2" fill="hold" nodeType="after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wipe(right)">
                                      <p:cBhvr>
                                        <p:cTn id="7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22" grpId="0" build="p"/>
      <p:bldP spid="23" grpId="0" build="p"/>
      <p:bldP spid="41" grpId="0" build="p"/>
      <p:bldP spid="4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461665"/>
          </a:xfrm>
          <a:prstGeom prst="rect">
            <a:avLst/>
          </a:prstGeom>
          <a:solidFill>
            <a:schemeClr val="tx1"/>
          </a:solidFill>
        </p:spPr>
        <p:txBody>
          <a:bodyPr wrap="square">
            <a:spAutoFit/>
          </a:bodyPr>
          <a:lstStyle/>
          <a:p>
            <a:r>
              <a:rPr lang="en-US" sz="2400" i="1" dirty="0">
                <a:solidFill>
                  <a:srgbClr val="FFFF00"/>
                </a:solidFill>
                <a:latin typeface="Times New Roman" panose="02020603050405020304" pitchFamily="18" charset="0"/>
                <a:cs typeface="Times New Roman" panose="02020603050405020304" pitchFamily="18" charset="0"/>
              </a:rPr>
              <a:t>3-4.  </a:t>
            </a:r>
            <a:r>
              <a:rPr lang="en-US" sz="2400" b="1" i="1" dirty="0">
                <a:ln w="3175">
                  <a:noFill/>
                </a:ln>
                <a:solidFill>
                  <a:srgbClr val="FFFF00"/>
                </a:solidFill>
                <a:latin typeface="Times New Roman" panose="02020603050405020304" pitchFamily="18" charset="0"/>
                <a:cs typeface="Times New Roman" panose="02020603050405020304" pitchFamily="18" charset="0"/>
              </a:rPr>
              <a:t>Basin and tectonic interpretations</a:t>
            </a:r>
            <a:r>
              <a:rPr lang="en-US" sz="2400" i="1" dirty="0">
                <a:solidFill>
                  <a:srgbClr val="FFFF00"/>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0" y="461665"/>
            <a:ext cx="8711247" cy="430887"/>
          </a:xfrm>
          <a:prstGeom prst="rect">
            <a:avLst/>
          </a:prstGeom>
          <a:noFill/>
        </p:spPr>
        <p:txBody>
          <a:bodyPr wrap="square" rtlCol="0">
            <a:spAutoFit/>
          </a:bodyPr>
          <a:lstStyle/>
          <a:p>
            <a:pPr indent="233363"/>
            <a:r>
              <a:rPr lang="en-US" sz="2200" i="1" dirty="0">
                <a:latin typeface="Cheltenhm BT" panose="02040603050505020403" pitchFamily="18" charset="0"/>
              </a:rPr>
              <a:t>We are now at the to-Drift phase: an ocean basin has begun to open.</a:t>
            </a:r>
            <a:endParaRPr lang="en-US" sz="2000" i="1" dirty="0">
              <a:latin typeface="Cheltenhm BT" panose="02040603050505020403" pitchFamily="18" charset="0"/>
            </a:endParaRPr>
          </a:p>
        </p:txBody>
      </p:sp>
      <p:sp>
        <p:nvSpPr>
          <p:cNvPr id="20" name="TextBox 19"/>
          <p:cNvSpPr txBox="1">
            <a:spLocks noChangeArrowheads="1"/>
          </p:cNvSpPr>
          <p:nvPr/>
        </p:nvSpPr>
        <p:spPr bwMode="auto">
          <a:xfrm>
            <a:off x="3231991" y="803902"/>
            <a:ext cx="19744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BellCent NamNum BT" panose="020B0706020209030204" pitchFamily="34" charset="0"/>
              </a:defRPr>
            </a:lvl1pPr>
            <a:lvl2pPr marL="742950" indent="-285750">
              <a:spcBef>
                <a:spcPct val="20000"/>
              </a:spcBef>
              <a:buChar char="–"/>
              <a:defRPr sz="2800">
                <a:solidFill>
                  <a:schemeClr val="tx1"/>
                </a:solidFill>
                <a:latin typeface="BellCent NamNum BT" panose="020B0706020209030204" pitchFamily="34" charset="0"/>
              </a:defRPr>
            </a:lvl2pPr>
            <a:lvl3pPr marL="1143000" indent="-228600">
              <a:spcBef>
                <a:spcPct val="20000"/>
              </a:spcBef>
              <a:buChar char="•"/>
              <a:defRPr sz="2400">
                <a:solidFill>
                  <a:schemeClr val="tx1"/>
                </a:solidFill>
                <a:latin typeface="BellCent NamNum BT" panose="020B0706020209030204" pitchFamily="34" charset="0"/>
              </a:defRPr>
            </a:lvl3pPr>
            <a:lvl4pPr marL="1600200" indent="-228600">
              <a:spcBef>
                <a:spcPct val="20000"/>
              </a:spcBef>
              <a:buChar char="–"/>
              <a:defRPr sz="2000">
                <a:solidFill>
                  <a:schemeClr val="tx1"/>
                </a:solidFill>
                <a:latin typeface="BellCent NamNum BT" panose="020B0706020209030204" pitchFamily="34" charset="0"/>
              </a:defRPr>
            </a:lvl4pPr>
            <a:lvl5pPr marL="2057400" indent="-228600">
              <a:spcBef>
                <a:spcPct val="20000"/>
              </a:spcBef>
              <a:buChar char="»"/>
              <a:defRPr sz="2000">
                <a:solidFill>
                  <a:schemeClr val="tx1"/>
                </a:solidFill>
                <a:latin typeface="BellCent NamNum BT" panose="020B0706020209030204" pitchFamily="34" charset="0"/>
              </a:defRPr>
            </a:lvl5pPr>
            <a:lvl6pPr marL="2514600" indent="-228600" eaLnBrk="0" fontAlgn="base" hangingPunct="0">
              <a:spcBef>
                <a:spcPct val="20000"/>
              </a:spcBef>
              <a:spcAft>
                <a:spcPct val="0"/>
              </a:spcAft>
              <a:buChar char="»"/>
              <a:defRPr sz="2000">
                <a:solidFill>
                  <a:schemeClr val="tx1"/>
                </a:solidFill>
                <a:latin typeface="BellCent NamNum BT" panose="020B0706020209030204" pitchFamily="34" charset="0"/>
              </a:defRPr>
            </a:lvl6pPr>
            <a:lvl7pPr marL="2971800" indent="-228600" eaLnBrk="0" fontAlgn="base" hangingPunct="0">
              <a:spcBef>
                <a:spcPct val="20000"/>
              </a:spcBef>
              <a:spcAft>
                <a:spcPct val="0"/>
              </a:spcAft>
              <a:buChar char="»"/>
              <a:defRPr sz="2000">
                <a:solidFill>
                  <a:schemeClr val="tx1"/>
                </a:solidFill>
                <a:latin typeface="BellCent NamNum BT" panose="020B0706020209030204" pitchFamily="34" charset="0"/>
              </a:defRPr>
            </a:lvl7pPr>
            <a:lvl8pPr marL="3429000" indent="-228600" eaLnBrk="0" fontAlgn="base" hangingPunct="0">
              <a:spcBef>
                <a:spcPct val="20000"/>
              </a:spcBef>
              <a:spcAft>
                <a:spcPct val="0"/>
              </a:spcAft>
              <a:buChar char="»"/>
              <a:defRPr sz="2000">
                <a:solidFill>
                  <a:schemeClr val="tx1"/>
                </a:solidFill>
                <a:latin typeface="BellCent NamNum BT" panose="020B0706020209030204" pitchFamily="34" charset="0"/>
              </a:defRPr>
            </a:lvl8pPr>
            <a:lvl9pPr marL="3886200" indent="-228600" eaLnBrk="0" fontAlgn="base" hangingPunct="0">
              <a:spcBef>
                <a:spcPct val="20000"/>
              </a:spcBef>
              <a:spcAft>
                <a:spcPct val="0"/>
              </a:spcAft>
              <a:buChar char="»"/>
              <a:defRPr sz="2000">
                <a:solidFill>
                  <a:schemeClr val="tx1"/>
                </a:solidFill>
                <a:latin typeface="BellCent NamNum BT" panose="020B0706020209030204" pitchFamily="34" charset="0"/>
              </a:defRPr>
            </a:lvl9pPr>
          </a:lstStyle>
          <a:p>
            <a:pPr algn="ctr" eaLnBrk="1" hangingPunct="1">
              <a:spcBef>
                <a:spcPct val="0"/>
              </a:spcBef>
              <a:buFontTx/>
              <a:buNone/>
            </a:pPr>
            <a:r>
              <a:rPr lang="en-US" altLang="en-US" sz="1800" dirty="0">
                <a:ln w="3175">
                  <a:solidFill>
                    <a:schemeClr val="tx1"/>
                  </a:solidFill>
                </a:ln>
                <a:solidFill>
                  <a:srgbClr val="FF0000"/>
                </a:solidFill>
                <a:latin typeface="Cheltenhm BT" panose="02040603050505020403" pitchFamily="18" charset="0"/>
                <a:ea typeface="BellCent NamNum BT" panose="020B0706020209030204" pitchFamily="34" charset="0"/>
                <a:cs typeface="BellCent NamNum BT" panose="020B0706020209030204" pitchFamily="34" charset="0"/>
              </a:rPr>
              <a:t>Drainage reversal</a:t>
            </a:r>
          </a:p>
          <a:p>
            <a:pPr algn="ctr" eaLnBrk="1" hangingPunct="1">
              <a:spcBef>
                <a:spcPct val="0"/>
              </a:spcBef>
              <a:buFontTx/>
              <a:buNone/>
            </a:pPr>
            <a:r>
              <a:rPr lang="en-US" altLang="en-US" sz="1400" dirty="0">
                <a:ln w="3175">
                  <a:solidFill>
                    <a:schemeClr val="tx1"/>
                  </a:solidFill>
                </a:ln>
                <a:solidFill>
                  <a:srgbClr val="FF0000"/>
                </a:solidFill>
                <a:latin typeface="Cheltenhm BT" panose="02040603050505020403" pitchFamily="18" charset="0"/>
                <a:ea typeface="BellCent NamNum BT" panose="020B0706020209030204" pitchFamily="34" charset="0"/>
                <a:cs typeface="BellCent NamNum BT" panose="020B0706020209030204" pitchFamily="34" charset="0"/>
              </a:rPr>
              <a:t>(yellow is Antietam Fm.)</a:t>
            </a:r>
          </a:p>
        </p:txBody>
      </p:sp>
      <p:pic>
        <p:nvPicPr>
          <p:cNvPr id="33" name="Picture 2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7419" y="1170750"/>
            <a:ext cx="6504359" cy="282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Freeform 34"/>
          <p:cNvSpPr/>
          <p:nvPr/>
        </p:nvSpPr>
        <p:spPr>
          <a:xfrm>
            <a:off x="2772351" y="1282176"/>
            <a:ext cx="1866908" cy="444381"/>
          </a:xfrm>
          <a:custGeom>
            <a:avLst/>
            <a:gdLst>
              <a:gd name="connsiteX0" fmla="*/ 0 w 1862666"/>
              <a:gd name="connsiteY0" fmla="*/ 0 h 533400"/>
              <a:gd name="connsiteX1" fmla="*/ 533400 w 1862666"/>
              <a:gd name="connsiteY1" fmla="*/ 71967 h 533400"/>
              <a:gd name="connsiteX2" fmla="*/ 1016000 w 1862666"/>
              <a:gd name="connsiteY2" fmla="*/ 169334 h 533400"/>
              <a:gd name="connsiteX3" fmla="*/ 1439333 w 1862666"/>
              <a:gd name="connsiteY3" fmla="*/ 376767 h 533400"/>
              <a:gd name="connsiteX4" fmla="*/ 1862666 w 1862666"/>
              <a:gd name="connsiteY4" fmla="*/ 533400 h 533400"/>
              <a:gd name="connsiteX0" fmla="*/ 0 w 1970616"/>
              <a:gd name="connsiteY0" fmla="*/ 0 h 571500"/>
              <a:gd name="connsiteX1" fmla="*/ 641350 w 1970616"/>
              <a:gd name="connsiteY1" fmla="*/ 110067 h 571500"/>
              <a:gd name="connsiteX2" fmla="*/ 1123950 w 1970616"/>
              <a:gd name="connsiteY2" fmla="*/ 207434 h 571500"/>
              <a:gd name="connsiteX3" fmla="*/ 1547283 w 1970616"/>
              <a:gd name="connsiteY3" fmla="*/ 414867 h 571500"/>
              <a:gd name="connsiteX4" fmla="*/ 1970616 w 1970616"/>
              <a:gd name="connsiteY4" fmla="*/ 571500 h 571500"/>
              <a:gd name="connsiteX0" fmla="*/ 0 w 1970616"/>
              <a:gd name="connsiteY0" fmla="*/ 0 h 571500"/>
              <a:gd name="connsiteX1" fmla="*/ 647700 w 1970616"/>
              <a:gd name="connsiteY1" fmla="*/ 97367 h 571500"/>
              <a:gd name="connsiteX2" fmla="*/ 1123950 w 1970616"/>
              <a:gd name="connsiteY2" fmla="*/ 207434 h 571500"/>
              <a:gd name="connsiteX3" fmla="*/ 1547283 w 1970616"/>
              <a:gd name="connsiteY3" fmla="*/ 414867 h 571500"/>
              <a:gd name="connsiteX4" fmla="*/ 1970616 w 1970616"/>
              <a:gd name="connsiteY4" fmla="*/ 57150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16" h="571500">
                <a:moveTo>
                  <a:pt x="0" y="0"/>
                </a:moveTo>
                <a:cubicBezTo>
                  <a:pt x="182033" y="21872"/>
                  <a:pt x="460375" y="62795"/>
                  <a:pt x="647700" y="97367"/>
                </a:cubicBezTo>
                <a:cubicBezTo>
                  <a:pt x="835025" y="131939"/>
                  <a:pt x="974020" y="154517"/>
                  <a:pt x="1123950" y="207434"/>
                </a:cubicBezTo>
                <a:cubicBezTo>
                  <a:pt x="1273881" y="260351"/>
                  <a:pt x="1406172" y="354189"/>
                  <a:pt x="1547283" y="414867"/>
                </a:cubicBezTo>
                <a:cubicBezTo>
                  <a:pt x="1688394" y="475545"/>
                  <a:pt x="1829505" y="523522"/>
                  <a:pt x="1970616" y="571500"/>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7" name="TextBox 16"/>
          <p:cNvSpPr txBox="1"/>
          <p:nvPr/>
        </p:nvSpPr>
        <p:spPr>
          <a:xfrm>
            <a:off x="1708451" y="4049292"/>
            <a:ext cx="7366272" cy="1077218"/>
          </a:xfrm>
          <a:prstGeom prst="rect">
            <a:avLst/>
          </a:prstGeom>
          <a:noFill/>
        </p:spPr>
        <p:txBody>
          <a:bodyPr wrap="square" rtlCol="0">
            <a:spAutoFit/>
          </a:bodyPr>
          <a:lstStyle/>
          <a:p>
            <a:pPr marL="285750" indent="-285750">
              <a:buFont typeface="Arial" panose="020B0604020202020204" pitchFamily="34" charset="0"/>
              <a:buChar char="•"/>
            </a:pPr>
            <a:r>
              <a:rPr lang="en-US" sz="1600" i="1" dirty="0">
                <a:latin typeface="Cheltenhm BT" panose="02040603050505020403" pitchFamily="18" charset="0"/>
              </a:rPr>
              <a:t>As the ocean basin opens the source of heat that created the hot spot moves to the ocean.</a:t>
            </a:r>
          </a:p>
          <a:p>
            <a:pPr marL="285750" indent="-285750">
              <a:buFont typeface="Arial" panose="020B0604020202020204" pitchFamily="34" charset="0"/>
              <a:buChar char="•"/>
            </a:pPr>
            <a:r>
              <a:rPr lang="en-US" sz="1600" i="1" dirty="0">
                <a:latin typeface="Cheltenhm BT" panose="02040603050505020403" pitchFamily="18" charset="0"/>
              </a:rPr>
              <a:t>The new Divergent Continental Margin cools, becomes denser and subsides.</a:t>
            </a:r>
          </a:p>
          <a:p>
            <a:pPr marL="285750" indent="-285750">
              <a:buFont typeface="Arial" panose="020B0604020202020204" pitchFamily="34" charset="0"/>
              <a:buChar char="•"/>
            </a:pPr>
            <a:r>
              <a:rPr lang="en-US" sz="1600" i="1" dirty="0">
                <a:latin typeface="Cheltenhm BT" panose="02040603050505020403" pitchFamily="18" charset="0"/>
              </a:rPr>
              <a:t>As the sea transgresses the now filled </a:t>
            </a:r>
            <a:r>
              <a:rPr lang="en-US" sz="1600" i="1" dirty="0" err="1">
                <a:latin typeface="Cheltenhm BT" panose="02040603050505020403" pitchFamily="18" charset="0"/>
              </a:rPr>
              <a:t>graben</a:t>
            </a:r>
            <a:r>
              <a:rPr lang="en-US" sz="1600" i="1" dirty="0">
                <a:latin typeface="Cheltenhm BT" panose="02040603050505020403" pitchFamily="18" charset="0"/>
              </a:rPr>
              <a:t> become subaqueous. Shelf environments replace the </a:t>
            </a:r>
            <a:r>
              <a:rPr lang="en-US" sz="1600" i="1" dirty="0" err="1">
                <a:latin typeface="Cheltenhm BT" panose="02040603050505020403" pitchFamily="18" charset="0"/>
              </a:rPr>
              <a:t>graben</a:t>
            </a:r>
            <a:r>
              <a:rPr lang="en-US" sz="1600" i="1" dirty="0">
                <a:latin typeface="Cheltenhm BT" panose="02040603050505020403" pitchFamily="18" charset="0"/>
              </a:rPr>
              <a:t> (Harpers Fm.)</a:t>
            </a:r>
          </a:p>
        </p:txBody>
      </p:sp>
      <p:sp>
        <p:nvSpPr>
          <p:cNvPr id="19" name="TextBox 18"/>
          <p:cNvSpPr txBox="1"/>
          <p:nvPr/>
        </p:nvSpPr>
        <p:spPr>
          <a:xfrm>
            <a:off x="1708451" y="5074011"/>
            <a:ext cx="7366272" cy="584775"/>
          </a:xfrm>
          <a:prstGeom prst="rect">
            <a:avLst/>
          </a:prstGeom>
          <a:noFill/>
        </p:spPr>
        <p:txBody>
          <a:bodyPr wrap="square" rtlCol="0">
            <a:spAutoFit/>
          </a:bodyPr>
          <a:lstStyle/>
          <a:p>
            <a:pPr marL="285750" indent="-285750">
              <a:buFont typeface="Arial" panose="020B0604020202020204" pitchFamily="34" charset="0"/>
              <a:buChar char="•"/>
            </a:pPr>
            <a:r>
              <a:rPr lang="en-US" sz="1600" i="1" dirty="0">
                <a:latin typeface="Cheltenhm BT" panose="02040603050505020403" pitchFamily="18" charset="0"/>
              </a:rPr>
              <a:t>At the same time there is a Drainage Reversal. Rivers that used to flow from the horsts toward the craton now reverse and flow toward the subsiding continental margin.</a:t>
            </a:r>
          </a:p>
        </p:txBody>
      </p:sp>
      <p:sp>
        <p:nvSpPr>
          <p:cNvPr id="22" name="TextBox 21"/>
          <p:cNvSpPr txBox="1"/>
          <p:nvPr/>
        </p:nvSpPr>
        <p:spPr>
          <a:xfrm>
            <a:off x="1708451" y="5622323"/>
            <a:ext cx="7366272" cy="338554"/>
          </a:xfrm>
          <a:prstGeom prst="rect">
            <a:avLst/>
          </a:prstGeom>
          <a:noFill/>
        </p:spPr>
        <p:txBody>
          <a:bodyPr wrap="square" rtlCol="0">
            <a:spAutoFit/>
          </a:bodyPr>
          <a:lstStyle/>
          <a:p>
            <a:pPr marL="285750" indent="-285750">
              <a:buFont typeface="Arial" panose="020B0604020202020204" pitchFamily="34" charset="0"/>
              <a:buChar char="•"/>
            </a:pPr>
            <a:r>
              <a:rPr lang="en-US" sz="1600" i="1" dirty="0">
                <a:latin typeface="Cheltenhm BT" panose="02040603050505020403" pitchFamily="18" charset="0"/>
              </a:rPr>
              <a:t>The </a:t>
            </a:r>
            <a:r>
              <a:rPr lang="en-US" sz="1600" i="1" dirty="0" err="1">
                <a:latin typeface="Cheltenhm BT" panose="02040603050505020403" pitchFamily="18" charset="0"/>
              </a:rPr>
              <a:t>cratonic</a:t>
            </a:r>
            <a:r>
              <a:rPr lang="en-US" sz="1600" i="1" dirty="0">
                <a:latin typeface="Cheltenhm BT" panose="02040603050505020403" pitchFamily="18" charset="0"/>
              </a:rPr>
              <a:t> sediment is now highly weathered quartz rich sands (Antietam Fm.)</a:t>
            </a:r>
          </a:p>
        </p:txBody>
      </p:sp>
      <p:sp>
        <p:nvSpPr>
          <p:cNvPr id="23" name="TextBox 22"/>
          <p:cNvSpPr txBox="1"/>
          <p:nvPr/>
        </p:nvSpPr>
        <p:spPr>
          <a:xfrm>
            <a:off x="1708451" y="5935009"/>
            <a:ext cx="3510091" cy="861774"/>
          </a:xfrm>
          <a:prstGeom prst="rect">
            <a:avLst/>
          </a:prstGeom>
          <a:noFill/>
        </p:spPr>
        <p:txBody>
          <a:bodyPr wrap="square" rtlCol="0">
            <a:spAutoFit/>
          </a:bodyPr>
          <a:lstStyle/>
          <a:p>
            <a:r>
              <a:rPr lang="en-US" i="1" dirty="0">
                <a:ln w="3175">
                  <a:solidFill>
                    <a:schemeClr val="tx1"/>
                  </a:solidFill>
                </a:ln>
                <a:solidFill>
                  <a:srgbClr val="FF0000"/>
                </a:solidFill>
                <a:latin typeface="Cheltenhm BT" panose="02040603050505020403" pitchFamily="18" charset="0"/>
              </a:rPr>
              <a:t>Two Key Items:</a:t>
            </a:r>
          </a:p>
          <a:p>
            <a:pPr marL="342900" indent="-342900">
              <a:buFont typeface="+mj-lt"/>
              <a:buAutoNum type="arabicPeriod"/>
            </a:pPr>
            <a:r>
              <a:rPr lang="en-US" sz="1600" i="1" dirty="0">
                <a:latin typeface="Cheltenhm BT" panose="02040603050505020403" pitchFamily="18" charset="0"/>
              </a:rPr>
              <a:t>This is why the Antietam is quartz rich while Harpers is </a:t>
            </a:r>
            <a:r>
              <a:rPr lang="en-US" sz="1600" i="1" dirty="0" err="1">
                <a:latin typeface="Cheltenhm BT" panose="02040603050505020403" pitchFamily="18" charset="0"/>
              </a:rPr>
              <a:t>sublithic</a:t>
            </a:r>
            <a:r>
              <a:rPr lang="en-US" sz="1600" i="1" dirty="0">
                <a:latin typeface="Cheltenhm BT" panose="02040603050505020403" pitchFamily="18" charset="0"/>
              </a:rPr>
              <a:t>/feldspathic.</a:t>
            </a:r>
          </a:p>
        </p:txBody>
      </p:sp>
      <p:sp>
        <p:nvSpPr>
          <p:cNvPr id="24" name="TextBox 23"/>
          <p:cNvSpPr txBox="1"/>
          <p:nvPr/>
        </p:nvSpPr>
        <p:spPr>
          <a:xfrm>
            <a:off x="5164889" y="5942805"/>
            <a:ext cx="3963488" cy="892552"/>
          </a:xfrm>
          <a:prstGeom prst="rect">
            <a:avLst/>
          </a:prstGeom>
          <a:noFill/>
        </p:spPr>
        <p:txBody>
          <a:bodyPr wrap="square" rtlCol="0">
            <a:spAutoFit/>
          </a:bodyPr>
          <a:lstStyle/>
          <a:p>
            <a:pPr>
              <a:tabLst>
                <a:tab pos="1541463" algn="l"/>
              </a:tabLst>
            </a:pPr>
            <a:r>
              <a:rPr lang="en-US" sz="1600" i="1" dirty="0">
                <a:latin typeface="Cheltenhm BT" panose="02040603050505020403" pitchFamily="18" charset="0"/>
              </a:rPr>
              <a:t>2.   Quartz sands are common </a:t>
            </a:r>
            <a:r>
              <a:rPr lang="en-US" i="1" dirty="0">
                <a:ln w="3175">
                  <a:solidFill>
                    <a:schemeClr val="tx1"/>
                  </a:solidFill>
                </a:ln>
                <a:solidFill>
                  <a:srgbClr val="FF0000"/>
                </a:solidFill>
                <a:latin typeface="Cheltenhm BT" panose="02040603050505020403" pitchFamily="18" charset="0"/>
              </a:rPr>
              <a:t>geological boundary conditions</a:t>
            </a:r>
            <a:r>
              <a:rPr lang="en-US" sz="1600" i="1" dirty="0">
                <a:latin typeface="Cheltenhm BT" panose="02040603050505020403" pitchFamily="18" charset="0"/>
              </a:rPr>
              <a:t>, a switch from one tectonic regime to another. </a:t>
            </a:r>
          </a:p>
        </p:txBody>
      </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76851" t="2924" r="5538" b="-1288"/>
          <a:stretch/>
        </p:blipFill>
        <p:spPr>
          <a:xfrm>
            <a:off x="163869" y="1276530"/>
            <a:ext cx="1409996" cy="5556027"/>
          </a:xfrm>
          <a:prstGeom prst="rect">
            <a:avLst/>
          </a:prstGeom>
        </p:spPr>
      </p:pic>
      <p:cxnSp>
        <p:nvCxnSpPr>
          <p:cNvPr id="14" name="Straight Arrow Connector 13"/>
          <p:cNvCxnSpPr/>
          <p:nvPr/>
        </p:nvCxnSpPr>
        <p:spPr>
          <a:xfrm flipH="1">
            <a:off x="1791353" y="1483633"/>
            <a:ext cx="1132967" cy="24292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rot="20884152">
            <a:off x="1790553" y="1360921"/>
            <a:ext cx="103373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BellCent NamNum BT" panose="020B0706020209030204" pitchFamily="34" charset="0"/>
              </a:defRPr>
            </a:lvl1pPr>
            <a:lvl2pPr marL="742950" indent="-285750">
              <a:spcBef>
                <a:spcPct val="20000"/>
              </a:spcBef>
              <a:buChar char="–"/>
              <a:defRPr sz="2800">
                <a:solidFill>
                  <a:schemeClr val="tx1"/>
                </a:solidFill>
                <a:latin typeface="BellCent NamNum BT" panose="020B0706020209030204" pitchFamily="34" charset="0"/>
              </a:defRPr>
            </a:lvl2pPr>
            <a:lvl3pPr marL="1143000" indent="-228600">
              <a:spcBef>
                <a:spcPct val="20000"/>
              </a:spcBef>
              <a:buChar char="•"/>
              <a:defRPr sz="2400">
                <a:solidFill>
                  <a:schemeClr val="tx1"/>
                </a:solidFill>
                <a:latin typeface="BellCent NamNum BT" panose="020B0706020209030204" pitchFamily="34" charset="0"/>
              </a:defRPr>
            </a:lvl3pPr>
            <a:lvl4pPr marL="1600200" indent="-228600">
              <a:spcBef>
                <a:spcPct val="20000"/>
              </a:spcBef>
              <a:buChar char="–"/>
              <a:defRPr sz="2000">
                <a:solidFill>
                  <a:schemeClr val="tx1"/>
                </a:solidFill>
                <a:latin typeface="BellCent NamNum BT" panose="020B0706020209030204" pitchFamily="34" charset="0"/>
              </a:defRPr>
            </a:lvl4pPr>
            <a:lvl5pPr marL="2057400" indent="-228600">
              <a:spcBef>
                <a:spcPct val="20000"/>
              </a:spcBef>
              <a:buChar char="»"/>
              <a:defRPr sz="2000">
                <a:solidFill>
                  <a:schemeClr val="tx1"/>
                </a:solidFill>
                <a:latin typeface="BellCent NamNum BT" panose="020B0706020209030204" pitchFamily="34" charset="0"/>
              </a:defRPr>
            </a:lvl5pPr>
            <a:lvl6pPr marL="2514600" indent="-228600" eaLnBrk="0" fontAlgn="base" hangingPunct="0">
              <a:spcBef>
                <a:spcPct val="20000"/>
              </a:spcBef>
              <a:spcAft>
                <a:spcPct val="0"/>
              </a:spcAft>
              <a:buChar char="»"/>
              <a:defRPr sz="2000">
                <a:solidFill>
                  <a:schemeClr val="tx1"/>
                </a:solidFill>
                <a:latin typeface="BellCent NamNum BT" panose="020B0706020209030204" pitchFamily="34" charset="0"/>
              </a:defRPr>
            </a:lvl6pPr>
            <a:lvl7pPr marL="2971800" indent="-228600" eaLnBrk="0" fontAlgn="base" hangingPunct="0">
              <a:spcBef>
                <a:spcPct val="20000"/>
              </a:spcBef>
              <a:spcAft>
                <a:spcPct val="0"/>
              </a:spcAft>
              <a:buChar char="»"/>
              <a:defRPr sz="2000">
                <a:solidFill>
                  <a:schemeClr val="tx1"/>
                </a:solidFill>
                <a:latin typeface="BellCent NamNum BT" panose="020B0706020209030204" pitchFamily="34" charset="0"/>
              </a:defRPr>
            </a:lvl7pPr>
            <a:lvl8pPr marL="3429000" indent="-228600" eaLnBrk="0" fontAlgn="base" hangingPunct="0">
              <a:spcBef>
                <a:spcPct val="20000"/>
              </a:spcBef>
              <a:spcAft>
                <a:spcPct val="0"/>
              </a:spcAft>
              <a:buChar char="»"/>
              <a:defRPr sz="2000">
                <a:solidFill>
                  <a:schemeClr val="tx1"/>
                </a:solidFill>
                <a:latin typeface="BellCent NamNum BT" panose="020B0706020209030204" pitchFamily="34" charset="0"/>
              </a:defRPr>
            </a:lvl8pPr>
            <a:lvl9pPr marL="3886200" indent="-228600" eaLnBrk="0" fontAlgn="base" hangingPunct="0">
              <a:spcBef>
                <a:spcPct val="20000"/>
              </a:spcBef>
              <a:spcAft>
                <a:spcPct val="0"/>
              </a:spcAft>
              <a:buChar char="»"/>
              <a:defRPr sz="2000">
                <a:solidFill>
                  <a:schemeClr val="tx1"/>
                </a:solidFill>
                <a:latin typeface="BellCent NamNum BT" panose="020B0706020209030204" pitchFamily="34" charset="0"/>
              </a:defRPr>
            </a:lvl9pPr>
          </a:lstStyle>
          <a:p>
            <a:pPr algn="ctr" eaLnBrk="1" hangingPunct="1">
              <a:spcBef>
                <a:spcPct val="0"/>
              </a:spcBef>
              <a:buFontTx/>
              <a:buNone/>
            </a:pPr>
            <a:r>
              <a:rPr lang="en-US" altLang="en-US" sz="1050" dirty="0">
                <a:ln w="3175">
                  <a:solidFill>
                    <a:schemeClr val="tx1"/>
                  </a:solidFill>
                </a:ln>
                <a:solidFill>
                  <a:srgbClr val="FF0000"/>
                </a:solidFill>
                <a:latin typeface="Cheltenhm BT" panose="02040603050505020403" pitchFamily="18" charset="0"/>
                <a:ea typeface="BellCent NamNum BT" panose="020B0706020209030204" pitchFamily="34" charset="0"/>
                <a:cs typeface="BellCent NamNum BT" panose="020B0706020209030204" pitchFamily="34" charset="0"/>
              </a:rPr>
              <a:t>Old drainage</a:t>
            </a:r>
            <a:endParaRPr lang="en-US" altLang="en-US" sz="900" dirty="0">
              <a:ln w="3175">
                <a:solidFill>
                  <a:schemeClr val="tx1"/>
                </a:solidFill>
              </a:ln>
              <a:solidFill>
                <a:srgbClr val="FF0000"/>
              </a:solidFill>
              <a:latin typeface="Cheltenhm BT" panose="02040603050505020403" pitchFamily="18" charset="0"/>
              <a:ea typeface="BellCent NamNum BT" panose="020B0706020209030204" pitchFamily="34" charset="0"/>
              <a:cs typeface="BellCent NamNum BT" panose="020B0706020209030204" pitchFamily="34" charset="0"/>
            </a:endParaRPr>
          </a:p>
        </p:txBody>
      </p:sp>
    </p:spTree>
    <p:extLst>
      <p:ext uri="{BB962C8B-B14F-4D97-AF65-F5344CB8AC3E}">
        <p14:creationId xmlns:p14="http://schemas.microsoft.com/office/powerpoint/2010/main" val="295585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10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wipe(left)">
                                      <p:cBhvr>
                                        <p:cTn id="16" dur="10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Effect transition="in" filter="wipe(left)">
                                      <p:cBhvr>
                                        <p:cTn id="21" dur="1000"/>
                                        <p:tgtEl>
                                          <p:spTgt spid="1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xEl>
                                              <p:pRg st="2" end="2"/>
                                            </p:txEl>
                                          </p:spTgt>
                                        </p:tgtEl>
                                        <p:attrNameLst>
                                          <p:attrName>style.visibility</p:attrName>
                                        </p:attrNameLst>
                                      </p:cBhvr>
                                      <p:to>
                                        <p:strVal val="visible"/>
                                      </p:to>
                                    </p:set>
                                    <p:animEffect transition="in" filter="wipe(left)">
                                      <p:cBhvr>
                                        <p:cTn id="26" dur="1000"/>
                                        <p:tgtEl>
                                          <p:spTgt spid="1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wipe(left)">
                                      <p:cBhvr>
                                        <p:cTn id="31" dur="1000"/>
                                        <p:tgtEl>
                                          <p:spTgt spid="19">
                                            <p:txEl>
                                              <p:pRg st="0" end="0"/>
                                            </p:txEl>
                                          </p:spTgt>
                                        </p:tgtEl>
                                      </p:cBhvr>
                                    </p:animEffect>
                                  </p:childTnLst>
                                </p:cTn>
                              </p:par>
                            </p:childTnLst>
                          </p:cTn>
                        </p:par>
                        <p:par>
                          <p:cTn id="32" fill="hold">
                            <p:stCondLst>
                              <p:cond delay="1000"/>
                            </p:stCondLst>
                            <p:childTnLst>
                              <p:par>
                                <p:cTn id="33" presetID="22" presetClass="entr" presetSubtype="2"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right)">
                                      <p:cBhvr>
                                        <p:cTn id="35" dur="1000"/>
                                        <p:tgtEl>
                                          <p:spTgt spid="15"/>
                                        </p:tgtEl>
                                      </p:cBhvr>
                                    </p:animEffect>
                                  </p:childTnLst>
                                </p:cTn>
                              </p:par>
                              <p:par>
                                <p:cTn id="36" presetID="22" presetClass="entr" presetSubtype="2"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right)">
                                      <p:cBhvr>
                                        <p:cTn id="38" dur="1000"/>
                                        <p:tgtEl>
                                          <p:spTgt spid="14"/>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1000"/>
                                        <p:tgtEl>
                                          <p:spTgt spid="20"/>
                                        </p:tgtEl>
                                      </p:cBhvr>
                                    </p:animEffect>
                                  </p:childTnLst>
                                </p:cTn>
                              </p:par>
                              <p:par>
                                <p:cTn id="43" presetID="22" presetClass="entr" presetSubtype="8"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left)">
                                      <p:cBhvr>
                                        <p:cTn id="45" dur="10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wipe(left)">
                                      <p:cBhvr>
                                        <p:cTn id="50" dur="1000"/>
                                        <p:tgtEl>
                                          <p:spTgt spid="22">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animEffect transition="in" filter="wipe(left)">
                                      <p:cBhvr>
                                        <p:cTn id="55" dur="1000"/>
                                        <p:tgtEl>
                                          <p:spTgt spid="23">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3">
                                            <p:txEl>
                                              <p:pRg st="1" end="1"/>
                                            </p:txEl>
                                          </p:spTgt>
                                        </p:tgtEl>
                                        <p:attrNameLst>
                                          <p:attrName>style.visibility</p:attrName>
                                        </p:attrNameLst>
                                      </p:cBhvr>
                                      <p:to>
                                        <p:strVal val="visible"/>
                                      </p:to>
                                    </p:set>
                                    <p:animEffect transition="in" filter="wipe(left)">
                                      <p:cBhvr>
                                        <p:cTn id="60" dur="1000"/>
                                        <p:tgtEl>
                                          <p:spTgt spid="23">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4">
                                            <p:txEl>
                                              <p:pRg st="0" end="0"/>
                                            </p:txEl>
                                          </p:spTgt>
                                        </p:tgtEl>
                                        <p:attrNameLst>
                                          <p:attrName>style.visibility</p:attrName>
                                        </p:attrNameLst>
                                      </p:cBhvr>
                                      <p:to>
                                        <p:strVal val="visible"/>
                                      </p:to>
                                    </p:set>
                                    <p:animEffect transition="in" filter="wipe(left)">
                                      <p:cBhvr>
                                        <p:cTn id="65" dur="10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20" grpId="0" autoUpdateAnimBg="0"/>
      <p:bldP spid="17" grpId="0" build="p"/>
      <p:bldP spid="19" grpId="0" build="p"/>
      <p:bldP spid="22" grpId="0" build="p"/>
      <p:bldP spid="23" grpId="0" build="p"/>
      <p:bldP spid="24" grpId="0" build="p"/>
      <p:bldP spid="1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461665"/>
          </a:xfrm>
          <a:prstGeom prst="rect">
            <a:avLst/>
          </a:prstGeom>
          <a:solidFill>
            <a:schemeClr val="tx1"/>
          </a:solidFill>
        </p:spPr>
        <p:txBody>
          <a:bodyPr wrap="square">
            <a:spAutoFit/>
          </a:bodyPr>
          <a:lstStyle/>
          <a:p>
            <a:r>
              <a:rPr lang="en-US" sz="2400" i="1" dirty="0">
                <a:solidFill>
                  <a:srgbClr val="FFFF00"/>
                </a:solidFill>
                <a:latin typeface="Times New Roman" panose="02020603050405020304" pitchFamily="18" charset="0"/>
                <a:cs typeface="Times New Roman" panose="02020603050405020304" pitchFamily="18" charset="0"/>
              </a:rPr>
              <a:t>3-4.  </a:t>
            </a:r>
            <a:r>
              <a:rPr lang="en-US" sz="2400" b="1" i="1" dirty="0">
                <a:ln w="3175">
                  <a:noFill/>
                </a:ln>
                <a:solidFill>
                  <a:srgbClr val="FFFF00"/>
                </a:solidFill>
                <a:latin typeface="Times New Roman" panose="02020603050405020304" pitchFamily="18" charset="0"/>
                <a:cs typeface="Times New Roman" panose="02020603050405020304" pitchFamily="18" charset="0"/>
              </a:rPr>
              <a:t>Basin and tectonic interpretations</a:t>
            </a:r>
            <a:r>
              <a:rPr lang="en-US" sz="2400" i="1" dirty="0">
                <a:solidFill>
                  <a:srgbClr val="FFFF00"/>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38305" y="526474"/>
            <a:ext cx="8711247" cy="430887"/>
          </a:xfrm>
          <a:prstGeom prst="rect">
            <a:avLst/>
          </a:prstGeom>
          <a:noFill/>
        </p:spPr>
        <p:txBody>
          <a:bodyPr wrap="square" rtlCol="0">
            <a:spAutoFit/>
          </a:bodyPr>
          <a:lstStyle/>
          <a:p>
            <a:pPr indent="233363"/>
            <a:r>
              <a:rPr lang="en-US" sz="2200" i="1" dirty="0">
                <a:latin typeface="Cheltenhm BT" panose="02040603050505020403" pitchFamily="18" charset="0"/>
              </a:rPr>
              <a:t>A model of the Rift-to-Drift transition.</a:t>
            </a:r>
            <a:endParaRPr lang="en-US" sz="2000" i="1" dirty="0">
              <a:latin typeface="Cheltenhm BT" panose="02040603050505020403"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270" y="1360724"/>
            <a:ext cx="7538797" cy="4922504"/>
          </a:xfrm>
          <a:prstGeom prst="rect">
            <a:avLst/>
          </a:prstGeom>
        </p:spPr>
      </p:pic>
    </p:spTree>
    <p:extLst>
      <p:ext uri="{BB962C8B-B14F-4D97-AF65-F5344CB8AC3E}">
        <p14:creationId xmlns:p14="http://schemas.microsoft.com/office/powerpoint/2010/main" val="302007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00">
            <a:alpha val="49000"/>
          </a:srgbClr>
        </a:solidFill>
        <a:effectLst/>
      </p:bgPr>
    </p:bg>
    <p:spTree>
      <p:nvGrpSpPr>
        <p:cNvPr id="1" name=""/>
        <p:cNvGrpSpPr/>
        <p:nvPr/>
      </p:nvGrpSpPr>
      <p:grpSpPr>
        <a:xfrm>
          <a:off x="0" y="0"/>
          <a:ext cx="0" cy="0"/>
          <a:chOff x="0" y="0"/>
          <a:chExt cx="0" cy="0"/>
        </a:xfrm>
      </p:grpSpPr>
      <p:sp>
        <p:nvSpPr>
          <p:cNvPr id="10" name="TextBox 9"/>
          <p:cNvSpPr txBox="1"/>
          <p:nvPr/>
        </p:nvSpPr>
        <p:spPr>
          <a:xfrm>
            <a:off x="1395932" y="168951"/>
            <a:ext cx="2603412" cy="769441"/>
          </a:xfrm>
          <a:prstGeom prst="rect">
            <a:avLst/>
          </a:prstGeom>
          <a:noFill/>
        </p:spPr>
        <p:txBody>
          <a:bodyPr wrap="square" rtlCol="0">
            <a:spAutoFit/>
          </a:bodyPr>
          <a:lstStyle/>
          <a:p>
            <a:pPr algn="ctr"/>
            <a:r>
              <a:rPr lang="en-US" sz="4400" dirty="0">
                <a:ln w="3175">
                  <a:solidFill>
                    <a:schemeClr val="tx1"/>
                  </a:solidFill>
                </a:ln>
                <a:solidFill>
                  <a:srgbClr val="FF0000"/>
                </a:solidFill>
                <a:latin typeface="Britannic Bold" panose="020B0903060703020204" pitchFamily="34" charset="0"/>
              </a:rPr>
              <a:t>Trip 1: </a:t>
            </a:r>
          </a:p>
        </p:txBody>
      </p:sp>
      <p:sp>
        <p:nvSpPr>
          <p:cNvPr id="11" name="TextBox 10"/>
          <p:cNvSpPr txBox="1"/>
          <p:nvPr/>
        </p:nvSpPr>
        <p:spPr>
          <a:xfrm>
            <a:off x="3860799" y="189017"/>
            <a:ext cx="4031692" cy="769441"/>
          </a:xfrm>
          <a:prstGeom prst="rect">
            <a:avLst/>
          </a:prstGeom>
          <a:noFill/>
        </p:spPr>
        <p:txBody>
          <a:bodyPr wrap="square" rtlCol="0">
            <a:spAutoFit/>
          </a:bodyPr>
          <a:lstStyle/>
          <a:p>
            <a:pPr algn="ctr"/>
            <a:r>
              <a:rPr lang="en-US" sz="4400" dirty="0">
                <a:ln w="3175">
                  <a:solidFill>
                    <a:schemeClr val="tx1"/>
                  </a:solidFill>
                </a:ln>
                <a:solidFill>
                  <a:srgbClr val="FF0000"/>
                </a:solidFill>
                <a:latin typeface="Britannic Bold" panose="020B0903060703020204" pitchFamily="34" charset="0"/>
              </a:rPr>
              <a:t>Chalk Talk 9</a:t>
            </a:r>
          </a:p>
        </p:txBody>
      </p:sp>
      <p:sp>
        <p:nvSpPr>
          <p:cNvPr id="13" name="TextBox 12"/>
          <p:cNvSpPr txBox="1"/>
          <p:nvPr/>
        </p:nvSpPr>
        <p:spPr>
          <a:xfrm>
            <a:off x="0" y="722949"/>
            <a:ext cx="9144000" cy="1107996"/>
          </a:xfrm>
          <a:prstGeom prst="rect">
            <a:avLst/>
          </a:prstGeom>
          <a:noFill/>
        </p:spPr>
        <p:txBody>
          <a:bodyPr wrap="square" rtlCol="0">
            <a:spAutoFit/>
          </a:bodyPr>
          <a:lstStyle/>
          <a:p>
            <a:pPr algn="ctr"/>
            <a:r>
              <a:rPr lang="en-US" sz="6600" dirty="0" err="1">
                <a:ln w="3175">
                  <a:solidFill>
                    <a:schemeClr val="tx1"/>
                  </a:solidFill>
                </a:ln>
                <a:solidFill>
                  <a:srgbClr val="FF0000"/>
                </a:solidFill>
                <a:latin typeface="Britannic Bold" panose="020B0903060703020204" pitchFamily="34" charset="0"/>
              </a:rPr>
              <a:t>Massanutten</a:t>
            </a:r>
            <a:r>
              <a:rPr lang="en-US" sz="6600" dirty="0">
                <a:ln w="3175">
                  <a:solidFill>
                    <a:schemeClr val="tx1"/>
                  </a:solidFill>
                </a:ln>
                <a:solidFill>
                  <a:srgbClr val="FF0000"/>
                </a:solidFill>
                <a:latin typeface="Britannic Bold" panose="020B0903060703020204" pitchFamily="34" charset="0"/>
              </a:rPr>
              <a:t> Formation</a:t>
            </a:r>
          </a:p>
        </p:txBody>
      </p:sp>
      <p:pic>
        <p:nvPicPr>
          <p:cNvPr id="9" name="Picture 2" descr="C:\Users\fichtels\Documents\2-Iphone pictures\2016-SST Field Trip #1\102APPLE\IMG_43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47851"/>
            <a:ext cx="4160982" cy="3120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6364" y="3117272"/>
            <a:ext cx="4987636" cy="3740727"/>
          </a:xfrm>
          <a:prstGeom prst="rect">
            <a:avLst/>
          </a:prstGeom>
        </p:spPr>
      </p:pic>
    </p:spTree>
    <p:extLst>
      <p:ext uri="{BB962C8B-B14F-4D97-AF65-F5344CB8AC3E}">
        <p14:creationId xmlns:p14="http://schemas.microsoft.com/office/powerpoint/2010/main" val="284495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alpha val="49000"/>
          </a:srgbClr>
        </a:solidFill>
        <a:effectLst/>
      </p:bgPr>
    </p:bg>
    <p:spTree>
      <p:nvGrpSpPr>
        <p:cNvPr id="1" name=""/>
        <p:cNvGrpSpPr/>
        <p:nvPr/>
      </p:nvGrpSpPr>
      <p:grpSpPr>
        <a:xfrm>
          <a:off x="0" y="0"/>
          <a:ext cx="0" cy="0"/>
          <a:chOff x="0" y="0"/>
          <a:chExt cx="0" cy="0"/>
        </a:xfrm>
      </p:grpSpPr>
      <p:sp>
        <p:nvSpPr>
          <p:cNvPr id="10" name="TextBox 9"/>
          <p:cNvSpPr txBox="1"/>
          <p:nvPr/>
        </p:nvSpPr>
        <p:spPr>
          <a:xfrm>
            <a:off x="1395932" y="298423"/>
            <a:ext cx="2603412" cy="769441"/>
          </a:xfrm>
          <a:prstGeom prst="rect">
            <a:avLst/>
          </a:prstGeom>
          <a:noFill/>
        </p:spPr>
        <p:txBody>
          <a:bodyPr wrap="square" rtlCol="0">
            <a:spAutoFit/>
          </a:bodyPr>
          <a:lstStyle/>
          <a:p>
            <a:pPr algn="ctr"/>
            <a:r>
              <a:rPr lang="en-US" sz="4400" dirty="0">
                <a:ln w="3175">
                  <a:solidFill>
                    <a:schemeClr val="tx1"/>
                  </a:solidFill>
                </a:ln>
                <a:solidFill>
                  <a:srgbClr val="FF0000"/>
                </a:solidFill>
                <a:latin typeface="Britannic Bold" panose="020B0903060703020204" pitchFamily="34" charset="0"/>
              </a:rPr>
              <a:t>Trip 1: </a:t>
            </a:r>
          </a:p>
        </p:txBody>
      </p:sp>
      <p:sp>
        <p:nvSpPr>
          <p:cNvPr id="11" name="TextBox 10"/>
          <p:cNvSpPr txBox="1"/>
          <p:nvPr/>
        </p:nvSpPr>
        <p:spPr>
          <a:xfrm>
            <a:off x="3860799" y="318489"/>
            <a:ext cx="4031692" cy="769441"/>
          </a:xfrm>
          <a:prstGeom prst="rect">
            <a:avLst/>
          </a:prstGeom>
          <a:noFill/>
        </p:spPr>
        <p:txBody>
          <a:bodyPr wrap="square" rtlCol="0">
            <a:spAutoFit/>
          </a:bodyPr>
          <a:lstStyle/>
          <a:p>
            <a:pPr algn="ctr"/>
            <a:r>
              <a:rPr lang="en-US" sz="4400" dirty="0">
                <a:ln w="3175">
                  <a:solidFill>
                    <a:schemeClr val="tx1"/>
                  </a:solidFill>
                </a:ln>
                <a:solidFill>
                  <a:srgbClr val="FF0000"/>
                </a:solidFill>
                <a:latin typeface="Britannic Bold" panose="020B0903060703020204" pitchFamily="34" charset="0"/>
              </a:rPr>
              <a:t>Chalk Talk 7</a:t>
            </a:r>
          </a:p>
        </p:txBody>
      </p:sp>
      <p:sp>
        <p:nvSpPr>
          <p:cNvPr id="13" name="TextBox 12"/>
          <p:cNvSpPr txBox="1"/>
          <p:nvPr/>
        </p:nvSpPr>
        <p:spPr>
          <a:xfrm>
            <a:off x="360344" y="876824"/>
            <a:ext cx="8423312" cy="1107996"/>
          </a:xfrm>
          <a:prstGeom prst="rect">
            <a:avLst/>
          </a:prstGeom>
          <a:noFill/>
        </p:spPr>
        <p:txBody>
          <a:bodyPr wrap="square" rtlCol="0">
            <a:spAutoFit/>
          </a:bodyPr>
          <a:lstStyle/>
          <a:p>
            <a:pPr algn="ctr"/>
            <a:r>
              <a:rPr lang="en-US" sz="6600" dirty="0">
                <a:ln w="3175">
                  <a:solidFill>
                    <a:schemeClr val="tx1"/>
                  </a:solidFill>
                </a:ln>
                <a:solidFill>
                  <a:srgbClr val="FF0000"/>
                </a:solidFill>
                <a:latin typeface="Britannic Bold" panose="020B0903060703020204" pitchFamily="34" charset="0"/>
              </a:rPr>
              <a:t>Harpers Formation</a:t>
            </a: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319898"/>
            <a:ext cx="4572000" cy="3428818"/>
          </a:xfrm>
          <a:prstGeom prst="rect">
            <a:avLst/>
          </a:prstGeom>
          <a:noFill/>
          <a:ln w="9525">
            <a:noFill/>
            <a:miter lim="800000"/>
            <a:headEnd/>
            <a:tailEnd/>
          </a:ln>
          <a:effectLst/>
        </p:spPr>
      </p:pic>
      <p:pic>
        <p:nvPicPr>
          <p:cNvPr id="28" name="Picture 2" descr="C:\Documents and Settings\fichtels\My Documents\1-DS\467-SST\FieldTrips\2-BlueRidge\Pictures-BlueRidge-2011\DSCN13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19898"/>
            <a:ext cx="4572000" cy="3428818"/>
          </a:xfrm>
          <a:prstGeom prst="rect">
            <a:avLst/>
          </a:prstGeom>
          <a:noFill/>
        </p:spPr>
      </p:pic>
    </p:spTree>
    <p:extLst>
      <p:ext uri="{BB962C8B-B14F-4D97-AF65-F5344CB8AC3E}">
        <p14:creationId xmlns:p14="http://schemas.microsoft.com/office/powerpoint/2010/main" val="256152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9313"/>
            <a:ext cx="7162800" cy="523220"/>
          </a:xfrm>
          <a:prstGeom prst="rect">
            <a:avLst/>
          </a:prstGeom>
          <a:noFill/>
        </p:spPr>
        <p:txBody>
          <a:bodyPr wrap="square" rtlCol="0">
            <a:spAutoFit/>
          </a:bodyPr>
          <a:lstStyle/>
          <a:p>
            <a:pPr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Begin</a:t>
            </a:r>
            <a:r>
              <a:rPr kumimoji="0" lang="en-US" sz="2800" b="0" i="1" u="none" strike="noStrike" kern="1200" cap="none" spc="0" normalizeH="0" noProof="0" dirty="0">
                <a:ln w="3175">
                  <a:solidFill>
                    <a:prstClr val="black"/>
                  </a:solidFill>
                </a:ln>
                <a:solidFill>
                  <a:srgbClr val="FF0000"/>
                </a:solidFill>
                <a:effectLst/>
                <a:uLnTx/>
                <a:uFillTx/>
                <a:latin typeface="Cheltenhm BT" panose="02040603050505020403" pitchFamily="18" charset="0"/>
                <a:ea typeface="+mn-ea"/>
                <a:cs typeface="+mn-cs"/>
              </a:rPr>
              <a:t> with a review of flow regime concepts.</a:t>
            </a:r>
            <a:endPar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538" y="728282"/>
            <a:ext cx="8360923" cy="5656613"/>
          </a:xfrm>
          <a:prstGeom prst="rect">
            <a:avLst/>
          </a:prstGeom>
        </p:spPr>
      </p:pic>
    </p:spTree>
    <p:extLst>
      <p:ext uri="{BB962C8B-B14F-4D97-AF65-F5344CB8AC3E}">
        <p14:creationId xmlns:p14="http://schemas.microsoft.com/office/powerpoint/2010/main" val="370160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8852" y="522862"/>
            <a:ext cx="8571345" cy="523220"/>
          </a:xfrm>
          <a:prstGeom prst="rect">
            <a:avLst/>
          </a:prstGeom>
          <a:noFill/>
        </p:spPr>
        <p:txBody>
          <a:bodyPr wrap="square" rtlCol="0">
            <a:spAutoFit/>
          </a:bodyPr>
          <a:lstStyle/>
          <a:p>
            <a:pPr indent="233363"/>
            <a:r>
              <a:rPr lang="en-US" sz="2800" i="1" dirty="0">
                <a:ln w="3175">
                  <a:solidFill>
                    <a:schemeClr val="tx1"/>
                  </a:solidFill>
                </a:ln>
                <a:solidFill>
                  <a:srgbClr val="FF0000"/>
                </a:solidFill>
                <a:latin typeface="Cheltenhm BT" panose="02040603050505020403" pitchFamily="18" charset="0"/>
              </a:rPr>
              <a:t>Planar Cross Bedding</a:t>
            </a:r>
            <a:r>
              <a:rPr lang="en-US" sz="2400" i="1" dirty="0">
                <a:latin typeface="Cheltenhm BT" panose="02040603050505020403" pitchFamily="18" charset="0"/>
              </a:rPr>
              <a:t>: bed forms and internal structure</a:t>
            </a:r>
          </a:p>
        </p:txBody>
      </p:sp>
      <p:sp>
        <p:nvSpPr>
          <p:cNvPr id="10" name="TextBox 9"/>
          <p:cNvSpPr txBox="1"/>
          <p:nvPr/>
        </p:nvSpPr>
        <p:spPr>
          <a:xfrm>
            <a:off x="0" y="9313"/>
            <a:ext cx="7162800" cy="523220"/>
          </a:xfrm>
          <a:prstGeom prst="rect">
            <a:avLst/>
          </a:prstGeom>
          <a:noFill/>
        </p:spPr>
        <p:txBody>
          <a:bodyPr wrap="square" rtlCol="0">
            <a:spAutoFit/>
          </a:bodyPr>
          <a:lstStyle/>
          <a:p>
            <a:pPr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And sedimentary Structures:</a:t>
            </a:r>
          </a:p>
        </p:txBody>
      </p:sp>
      <p:sp>
        <p:nvSpPr>
          <p:cNvPr id="17" name="Freeform 25"/>
          <p:cNvSpPr>
            <a:spLocks/>
          </p:cNvSpPr>
          <p:nvPr/>
        </p:nvSpPr>
        <p:spPr bwMode="auto">
          <a:xfrm>
            <a:off x="2863569" y="2615361"/>
            <a:ext cx="4822825" cy="3113087"/>
          </a:xfrm>
          <a:custGeom>
            <a:avLst/>
            <a:gdLst>
              <a:gd name="T0" fmla="*/ 0 w 3038"/>
              <a:gd name="T1" fmla="*/ 2147483646 h 1961"/>
              <a:gd name="T2" fmla="*/ 2147483646 w 3038"/>
              <a:gd name="T3" fmla="*/ 0 h 1961"/>
              <a:gd name="T4" fmla="*/ 2147483646 w 3038"/>
              <a:gd name="T5" fmla="*/ 2147483646 h 1961"/>
              <a:gd name="T6" fmla="*/ 2147483646 w 3038"/>
              <a:gd name="T7" fmla="*/ 2147483646 h 1961"/>
              <a:gd name="T8" fmla="*/ 0 w 3038"/>
              <a:gd name="T9" fmla="*/ 2147483646 h 1961"/>
              <a:gd name="T10" fmla="*/ 0 60000 65536"/>
              <a:gd name="T11" fmla="*/ 0 60000 65536"/>
              <a:gd name="T12" fmla="*/ 0 60000 65536"/>
              <a:gd name="T13" fmla="*/ 0 60000 65536"/>
              <a:gd name="T14" fmla="*/ 0 60000 65536"/>
              <a:gd name="T15" fmla="*/ 0 w 3038"/>
              <a:gd name="T16" fmla="*/ 0 h 1961"/>
              <a:gd name="T17" fmla="*/ 3038 w 3038"/>
              <a:gd name="T18" fmla="*/ 1961 h 1961"/>
            </a:gdLst>
            <a:ahLst/>
            <a:cxnLst>
              <a:cxn ang="T10">
                <a:pos x="T0" y="T1"/>
              </a:cxn>
              <a:cxn ang="T11">
                <a:pos x="T2" y="T3"/>
              </a:cxn>
              <a:cxn ang="T12">
                <a:pos x="T4" y="T5"/>
              </a:cxn>
              <a:cxn ang="T13">
                <a:pos x="T6" y="T7"/>
              </a:cxn>
              <a:cxn ang="T14">
                <a:pos x="T8" y="T9"/>
              </a:cxn>
            </a:cxnLst>
            <a:rect l="T15" t="T16" r="T17" b="T18"/>
            <a:pathLst>
              <a:path w="3038" h="1961">
                <a:moveTo>
                  <a:pt x="0" y="103"/>
                </a:moveTo>
                <a:lnTo>
                  <a:pt x="3038" y="0"/>
                </a:lnTo>
                <a:lnTo>
                  <a:pt x="3038" y="1450"/>
                </a:lnTo>
                <a:lnTo>
                  <a:pt x="46" y="1961"/>
                </a:lnTo>
                <a:lnTo>
                  <a:pt x="0" y="103"/>
                </a:lnTo>
                <a:close/>
              </a:path>
            </a:pathLst>
          </a:custGeom>
          <a:solidFill>
            <a:schemeClr val="accent1">
              <a:alpha val="30196"/>
            </a:schemeClr>
          </a:solidFill>
          <a:ln w="9525">
            <a:solidFill>
              <a:schemeClr val="tx1"/>
            </a:solidFill>
            <a:round/>
            <a:headEnd/>
            <a:tailEnd/>
          </a:ln>
        </p:spPr>
        <p:txBody>
          <a:bodyPr/>
          <a:lstStyle/>
          <a:p>
            <a:endParaRPr lang="en-US"/>
          </a:p>
        </p:txBody>
      </p:sp>
      <p:pic>
        <p:nvPicPr>
          <p:cNvPr id="18" name="Picture 3" descr="ripple-1013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2557" y="1672386"/>
            <a:ext cx="6892925" cy="39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reeform 5"/>
          <p:cNvSpPr>
            <a:spLocks/>
          </p:cNvSpPr>
          <p:nvPr/>
        </p:nvSpPr>
        <p:spPr bwMode="auto">
          <a:xfrm>
            <a:off x="1206219" y="2797923"/>
            <a:ext cx="3962400" cy="1162050"/>
          </a:xfrm>
          <a:custGeom>
            <a:avLst/>
            <a:gdLst>
              <a:gd name="T0" fmla="*/ 0 w 2496"/>
              <a:gd name="T1" fmla="*/ 0 h 732"/>
              <a:gd name="T2" fmla="*/ 2147483646 w 2496"/>
              <a:gd name="T3" fmla="*/ 2147483646 h 732"/>
              <a:gd name="T4" fmla="*/ 2147483646 w 2496"/>
              <a:gd name="T5" fmla="*/ 2147483646 h 732"/>
              <a:gd name="T6" fmla="*/ 2147483646 w 2496"/>
              <a:gd name="T7" fmla="*/ 2147483646 h 732"/>
              <a:gd name="T8" fmla="*/ 2147483646 w 2496"/>
              <a:gd name="T9" fmla="*/ 2147483646 h 732"/>
              <a:gd name="T10" fmla="*/ 2147483646 w 2496"/>
              <a:gd name="T11" fmla="*/ 2147483646 h 732"/>
              <a:gd name="T12" fmla="*/ 0 60000 65536"/>
              <a:gd name="T13" fmla="*/ 0 60000 65536"/>
              <a:gd name="T14" fmla="*/ 0 60000 65536"/>
              <a:gd name="T15" fmla="*/ 0 60000 65536"/>
              <a:gd name="T16" fmla="*/ 0 60000 65536"/>
              <a:gd name="T17" fmla="*/ 0 60000 65536"/>
              <a:gd name="T18" fmla="*/ 0 w 2496"/>
              <a:gd name="T19" fmla="*/ 0 h 732"/>
              <a:gd name="T20" fmla="*/ 2496 w 2496"/>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2496" h="732">
                <a:moveTo>
                  <a:pt x="0" y="0"/>
                </a:moveTo>
                <a:cubicBezTo>
                  <a:pt x="190" y="61"/>
                  <a:pt x="381" y="122"/>
                  <a:pt x="564" y="180"/>
                </a:cubicBezTo>
                <a:cubicBezTo>
                  <a:pt x="747" y="238"/>
                  <a:pt x="926" y="294"/>
                  <a:pt x="1098" y="348"/>
                </a:cubicBezTo>
                <a:cubicBezTo>
                  <a:pt x="1270" y="402"/>
                  <a:pt x="1453" y="463"/>
                  <a:pt x="1596" y="504"/>
                </a:cubicBezTo>
                <a:cubicBezTo>
                  <a:pt x="1739" y="545"/>
                  <a:pt x="1806" y="556"/>
                  <a:pt x="1956" y="594"/>
                </a:cubicBezTo>
                <a:cubicBezTo>
                  <a:pt x="2106" y="632"/>
                  <a:pt x="2301" y="682"/>
                  <a:pt x="2496" y="732"/>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6"/>
          <p:cNvSpPr>
            <a:spLocks/>
          </p:cNvSpPr>
          <p:nvPr/>
        </p:nvSpPr>
        <p:spPr bwMode="auto">
          <a:xfrm>
            <a:off x="1196694" y="2921748"/>
            <a:ext cx="4314825" cy="1495425"/>
          </a:xfrm>
          <a:custGeom>
            <a:avLst/>
            <a:gdLst>
              <a:gd name="T0" fmla="*/ 0 w 2718"/>
              <a:gd name="T1" fmla="*/ 0 h 942"/>
              <a:gd name="T2" fmla="*/ 2147483646 w 2718"/>
              <a:gd name="T3" fmla="*/ 2147483646 h 942"/>
              <a:gd name="T4" fmla="*/ 2147483646 w 2718"/>
              <a:gd name="T5" fmla="*/ 2147483646 h 942"/>
              <a:gd name="T6" fmla="*/ 2147483646 w 2718"/>
              <a:gd name="T7" fmla="*/ 2147483646 h 942"/>
              <a:gd name="T8" fmla="*/ 2147483646 w 2718"/>
              <a:gd name="T9" fmla="*/ 2147483646 h 942"/>
              <a:gd name="T10" fmla="*/ 2147483646 w 2718"/>
              <a:gd name="T11" fmla="*/ 2147483646 h 942"/>
              <a:gd name="T12" fmla="*/ 2147483646 w 2718"/>
              <a:gd name="T13" fmla="*/ 2147483646 h 942"/>
              <a:gd name="T14" fmla="*/ 0 60000 65536"/>
              <a:gd name="T15" fmla="*/ 0 60000 65536"/>
              <a:gd name="T16" fmla="*/ 0 60000 65536"/>
              <a:gd name="T17" fmla="*/ 0 60000 65536"/>
              <a:gd name="T18" fmla="*/ 0 60000 65536"/>
              <a:gd name="T19" fmla="*/ 0 60000 65536"/>
              <a:gd name="T20" fmla="*/ 0 60000 65536"/>
              <a:gd name="T21" fmla="*/ 0 w 2718"/>
              <a:gd name="T22" fmla="*/ 0 h 942"/>
              <a:gd name="T23" fmla="*/ 2718 w 2718"/>
              <a:gd name="T24" fmla="*/ 942 h 9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18" h="942">
                <a:moveTo>
                  <a:pt x="0" y="0"/>
                </a:moveTo>
                <a:cubicBezTo>
                  <a:pt x="95" y="34"/>
                  <a:pt x="388" y="138"/>
                  <a:pt x="570" y="204"/>
                </a:cubicBezTo>
                <a:cubicBezTo>
                  <a:pt x="752" y="270"/>
                  <a:pt x="922" y="335"/>
                  <a:pt x="1092" y="396"/>
                </a:cubicBezTo>
                <a:cubicBezTo>
                  <a:pt x="1262" y="457"/>
                  <a:pt x="1476" y="530"/>
                  <a:pt x="1590" y="570"/>
                </a:cubicBezTo>
                <a:cubicBezTo>
                  <a:pt x="1704" y="610"/>
                  <a:pt x="1692" y="608"/>
                  <a:pt x="1776" y="636"/>
                </a:cubicBezTo>
                <a:cubicBezTo>
                  <a:pt x="1860" y="664"/>
                  <a:pt x="1937" y="687"/>
                  <a:pt x="2094" y="738"/>
                </a:cubicBezTo>
                <a:cubicBezTo>
                  <a:pt x="2251" y="789"/>
                  <a:pt x="2588" y="900"/>
                  <a:pt x="2718" y="942"/>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Line 8"/>
          <p:cNvSpPr>
            <a:spLocks noChangeShapeType="1"/>
          </p:cNvSpPr>
          <p:nvPr/>
        </p:nvSpPr>
        <p:spPr bwMode="auto">
          <a:xfrm>
            <a:off x="3101694" y="3397998"/>
            <a:ext cx="190500" cy="2857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9"/>
          <p:cNvSpPr>
            <a:spLocks noChangeShapeType="1"/>
          </p:cNvSpPr>
          <p:nvPr/>
        </p:nvSpPr>
        <p:spPr bwMode="auto">
          <a:xfrm>
            <a:off x="3206469" y="3417048"/>
            <a:ext cx="190500" cy="2857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10"/>
          <p:cNvSpPr>
            <a:spLocks noChangeShapeType="1"/>
          </p:cNvSpPr>
          <p:nvPr/>
        </p:nvSpPr>
        <p:spPr bwMode="auto">
          <a:xfrm>
            <a:off x="3339819" y="3483723"/>
            <a:ext cx="190500" cy="2857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11"/>
          <p:cNvSpPr>
            <a:spLocks noChangeShapeType="1"/>
          </p:cNvSpPr>
          <p:nvPr/>
        </p:nvSpPr>
        <p:spPr bwMode="auto">
          <a:xfrm>
            <a:off x="3435069" y="3502773"/>
            <a:ext cx="190500" cy="2857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12"/>
          <p:cNvSpPr>
            <a:spLocks noChangeShapeType="1"/>
          </p:cNvSpPr>
          <p:nvPr/>
        </p:nvSpPr>
        <p:spPr bwMode="auto">
          <a:xfrm>
            <a:off x="3568419" y="3559923"/>
            <a:ext cx="190500" cy="2857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13"/>
          <p:cNvSpPr>
            <a:spLocks noChangeShapeType="1"/>
          </p:cNvSpPr>
          <p:nvPr/>
        </p:nvSpPr>
        <p:spPr bwMode="auto">
          <a:xfrm>
            <a:off x="3644619" y="3559923"/>
            <a:ext cx="209550" cy="3238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14"/>
          <p:cNvSpPr>
            <a:spLocks noChangeShapeType="1"/>
          </p:cNvSpPr>
          <p:nvPr/>
        </p:nvSpPr>
        <p:spPr bwMode="auto">
          <a:xfrm>
            <a:off x="3773207" y="3607548"/>
            <a:ext cx="209550" cy="3238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15"/>
          <p:cNvSpPr>
            <a:spLocks noChangeShapeType="1"/>
          </p:cNvSpPr>
          <p:nvPr/>
        </p:nvSpPr>
        <p:spPr bwMode="auto">
          <a:xfrm flipV="1">
            <a:off x="5187669" y="2521698"/>
            <a:ext cx="2505075" cy="15621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16"/>
          <p:cNvSpPr>
            <a:spLocks noChangeShapeType="1"/>
          </p:cNvSpPr>
          <p:nvPr/>
        </p:nvSpPr>
        <p:spPr bwMode="auto">
          <a:xfrm flipV="1">
            <a:off x="5168619" y="2597898"/>
            <a:ext cx="2533650" cy="160972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17"/>
          <p:cNvSpPr>
            <a:spLocks noChangeShapeType="1"/>
          </p:cNvSpPr>
          <p:nvPr/>
        </p:nvSpPr>
        <p:spPr bwMode="auto">
          <a:xfrm flipV="1">
            <a:off x="3644619" y="2207373"/>
            <a:ext cx="2600325" cy="1123950"/>
          </a:xfrm>
          <a:prstGeom prst="line">
            <a:avLst/>
          </a:prstGeom>
          <a:noFill/>
          <a:ln w="57150">
            <a:solidFill>
              <a:srgbClr val="FF00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18"/>
          <p:cNvSpPr>
            <a:spLocks noChangeShapeType="1"/>
          </p:cNvSpPr>
          <p:nvPr/>
        </p:nvSpPr>
        <p:spPr bwMode="auto">
          <a:xfrm flipV="1">
            <a:off x="2273019" y="1959723"/>
            <a:ext cx="2667000" cy="742950"/>
          </a:xfrm>
          <a:prstGeom prst="line">
            <a:avLst/>
          </a:prstGeom>
          <a:noFill/>
          <a:ln w="57150">
            <a:solidFill>
              <a:srgbClr val="FF00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Freeform 19"/>
          <p:cNvSpPr>
            <a:spLocks/>
          </p:cNvSpPr>
          <p:nvPr/>
        </p:nvSpPr>
        <p:spPr bwMode="auto">
          <a:xfrm>
            <a:off x="1206219" y="3026523"/>
            <a:ext cx="4352925" cy="1695450"/>
          </a:xfrm>
          <a:custGeom>
            <a:avLst/>
            <a:gdLst>
              <a:gd name="T0" fmla="*/ 0 w 2742"/>
              <a:gd name="T1" fmla="*/ 0 h 1068"/>
              <a:gd name="T2" fmla="*/ 2147483646 w 2742"/>
              <a:gd name="T3" fmla="*/ 2147483646 h 1068"/>
              <a:gd name="T4" fmla="*/ 2147483646 w 2742"/>
              <a:gd name="T5" fmla="*/ 2147483646 h 1068"/>
              <a:gd name="T6" fmla="*/ 2147483646 w 2742"/>
              <a:gd name="T7" fmla="*/ 2147483646 h 1068"/>
              <a:gd name="T8" fmla="*/ 2147483646 w 2742"/>
              <a:gd name="T9" fmla="*/ 2147483646 h 1068"/>
              <a:gd name="T10" fmla="*/ 2147483646 w 2742"/>
              <a:gd name="T11" fmla="*/ 2147483646 h 1068"/>
              <a:gd name="T12" fmla="*/ 2147483646 w 2742"/>
              <a:gd name="T13" fmla="*/ 2147483646 h 1068"/>
              <a:gd name="T14" fmla="*/ 0 60000 65536"/>
              <a:gd name="T15" fmla="*/ 0 60000 65536"/>
              <a:gd name="T16" fmla="*/ 0 60000 65536"/>
              <a:gd name="T17" fmla="*/ 0 60000 65536"/>
              <a:gd name="T18" fmla="*/ 0 60000 65536"/>
              <a:gd name="T19" fmla="*/ 0 60000 65536"/>
              <a:gd name="T20" fmla="*/ 0 60000 65536"/>
              <a:gd name="T21" fmla="*/ 0 w 2742"/>
              <a:gd name="T22" fmla="*/ 0 h 1068"/>
              <a:gd name="T23" fmla="*/ 2742 w 2742"/>
              <a:gd name="T24" fmla="*/ 1068 h 10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2" h="1068">
                <a:moveTo>
                  <a:pt x="0" y="0"/>
                </a:moveTo>
                <a:cubicBezTo>
                  <a:pt x="87" y="37"/>
                  <a:pt x="357" y="155"/>
                  <a:pt x="522" y="222"/>
                </a:cubicBezTo>
                <a:cubicBezTo>
                  <a:pt x="687" y="289"/>
                  <a:pt x="836" y="340"/>
                  <a:pt x="990" y="402"/>
                </a:cubicBezTo>
                <a:cubicBezTo>
                  <a:pt x="1144" y="464"/>
                  <a:pt x="1325" y="546"/>
                  <a:pt x="1446" y="594"/>
                </a:cubicBezTo>
                <a:cubicBezTo>
                  <a:pt x="1567" y="642"/>
                  <a:pt x="1617" y="655"/>
                  <a:pt x="1716" y="690"/>
                </a:cubicBezTo>
                <a:cubicBezTo>
                  <a:pt x="1815" y="725"/>
                  <a:pt x="1869" y="741"/>
                  <a:pt x="2040" y="804"/>
                </a:cubicBezTo>
                <a:cubicBezTo>
                  <a:pt x="2211" y="867"/>
                  <a:pt x="2596" y="1013"/>
                  <a:pt x="2742" y="1068"/>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Line 20"/>
          <p:cNvSpPr>
            <a:spLocks noChangeShapeType="1"/>
          </p:cNvSpPr>
          <p:nvPr/>
        </p:nvSpPr>
        <p:spPr bwMode="auto">
          <a:xfrm>
            <a:off x="3873219" y="3636123"/>
            <a:ext cx="209550" cy="3238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21"/>
          <p:cNvSpPr>
            <a:spLocks noChangeShapeType="1"/>
          </p:cNvSpPr>
          <p:nvPr/>
        </p:nvSpPr>
        <p:spPr bwMode="auto">
          <a:xfrm>
            <a:off x="3958944" y="3645648"/>
            <a:ext cx="219075" cy="3238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22"/>
          <p:cNvSpPr>
            <a:spLocks noChangeShapeType="1"/>
          </p:cNvSpPr>
          <p:nvPr/>
        </p:nvSpPr>
        <p:spPr bwMode="auto">
          <a:xfrm>
            <a:off x="4054194" y="3693273"/>
            <a:ext cx="242888" cy="32861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23"/>
          <p:cNvSpPr>
            <a:spLocks noChangeShapeType="1"/>
          </p:cNvSpPr>
          <p:nvPr/>
        </p:nvSpPr>
        <p:spPr bwMode="auto">
          <a:xfrm>
            <a:off x="4178019" y="3712323"/>
            <a:ext cx="228600" cy="3238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Freeform 27"/>
          <p:cNvSpPr>
            <a:spLocks/>
          </p:cNvSpPr>
          <p:nvPr/>
        </p:nvSpPr>
        <p:spPr bwMode="auto">
          <a:xfrm>
            <a:off x="4254219" y="3529761"/>
            <a:ext cx="2339975" cy="1298575"/>
          </a:xfrm>
          <a:custGeom>
            <a:avLst/>
            <a:gdLst>
              <a:gd name="T0" fmla="*/ 2147483646 w 1474"/>
              <a:gd name="T1" fmla="*/ 2147483646 h 818"/>
              <a:gd name="T2" fmla="*/ 0 w 1474"/>
              <a:gd name="T3" fmla="*/ 2147483646 h 818"/>
              <a:gd name="T4" fmla="*/ 2147483646 w 1474"/>
              <a:gd name="T5" fmla="*/ 0 h 818"/>
              <a:gd name="T6" fmla="*/ 2147483646 w 1474"/>
              <a:gd name="T7" fmla="*/ 2147483646 h 818"/>
              <a:gd name="T8" fmla="*/ 2147483646 w 1474"/>
              <a:gd name="T9" fmla="*/ 2147483646 h 818"/>
              <a:gd name="T10" fmla="*/ 2147483646 w 1474"/>
              <a:gd name="T11" fmla="*/ 2147483646 h 818"/>
              <a:gd name="T12" fmla="*/ 0 60000 65536"/>
              <a:gd name="T13" fmla="*/ 0 60000 65536"/>
              <a:gd name="T14" fmla="*/ 0 60000 65536"/>
              <a:gd name="T15" fmla="*/ 0 60000 65536"/>
              <a:gd name="T16" fmla="*/ 0 60000 65536"/>
              <a:gd name="T17" fmla="*/ 0 60000 65536"/>
              <a:gd name="T18" fmla="*/ 0 w 1474"/>
              <a:gd name="T19" fmla="*/ 0 h 818"/>
              <a:gd name="T20" fmla="*/ 1474 w 1474"/>
              <a:gd name="T21" fmla="*/ 818 h 818"/>
            </a:gdLst>
            <a:ahLst/>
            <a:cxnLst>
              <a:cxn ang="T12">
                <a:pos x="T0" y="T1"/>
              </a:cxn>
              <a:cxn ang="T13">
                <a:pos x="T2" y="T3"/>
              </a:cxn>
              <a:cxn ang="T14">
                <a:pos x="T4" y="T5"/>
              </a:cxn>
              <a:cxn ang="T15">
                <a:pos x="T6" y="T7"/>
              </a:cxn>
              <a:cxn ang="T16">
                <a:pos x="T8" y="T9"/>
              </a:cxn>
              <a:cxn ang="T17">
                <a:pos x="T10" y="T11"/>
              </a:cxn>
            </a:cxnLst>
            <a:rect l="T18" t="T19" r="T20" b="T21"/>
            <a:pathLst>
              <a:path w="1474" h="818">
                <a:moveTo>
                  <a:pt x="15" y="818"/>
                </a:moveTo>
                <a:lnTo>
                  <a:pt x="0" y="115"/>
                </a:lnTo>
                <a:lnTo>
                  <a:pt x="991" y="0"/>
                </a:lnTo>
                <a:lnTo>
                  <a:pt x="982" y="223"/>
                </a:lnTo>
                <a:lnTo>
                  <a:pt x="1455" y="112"/>
                </a:lnTo>
                <a:lnTo>
                  <a:pt x="1474" y="744"/>
                </a:ln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07149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1000"/>
                                        <p:tgtEl>
                                          <p:spTgt spid="37"/>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1000"/>
                                        <p:tgtEl>
                                          <p:spTgt spid="36"/>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1000"/>
                                        <p:tgtEl>
                                          <p:spTgt spid="19"/>
                                        </p:tgtEl>
                                      </p:cBhvr>
                                    </p:animEffect>
                                  </p:childTnLst>
                                </p:cTn>
                              </p:par>
                              <p:par>
                                <p:cTn id="20" presetID="22" presetClass="entr" presetSubtype="8"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1000"/>
                                        <p:tgtEl>
                                          <p:spTgt spid="25"/>
                                        </p:tgtEl>
                                      </p:cBhvr>
                                    </p:animEffect>
                                  </p:childTnLst>
                                </p:cTn>
                              </p:par>
                            </p:childTnLst>
                          </p:cTn>
                        </p:par>
                        <p:par>
                          <p:cTn id="23" fill="hold">
                            <p:stCondLst>
                              <p:cond delay="4000"/>
                            </p:stCondLst>
                            <p:childTnLst>
                              <p:par>
                                <p:cTn id="24" presetID="22" presetClass="entr" presetSubtype="8" fill="hold"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left)">
                                      <p:cBhvr>
                                        <p:cTn id="26" dur="1000"/>
                                        <p:tgtEl>
                                          <p:spTgt spid="38"/>
                                        </p:tgtEl>
                                      </p:cBhvr>
                                    </p:animEffect>
                                  </p:childTnLst>
                                </p:cTn>
                              </p:par>
                              <p:par>
                                <p:cTn id="27" presetID="22" presetClass="entr" presetSubtype="1"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1000"/>
                                        <p:tgtEl>
                                          <p:spTgt spid="26"/>
                                        </p:tgtEl>
                                      </p:cBhvr>
                                    </p:animEffect>
                                  </p:childTnLst>
                                </p:cTn>
                              </p:par>
                              <p:par>
                                <p:cTn id="30" presetID="22" presetClass="entr" presetSubtype="1"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par>
                                <p:cTn id="33" presetID="22" presetClass="entr" presetSubtype="1"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up)">
                                      <p:cBhvr>
                                        <p:cTn id="35" dur="1000"/>
                                        <p:tgtEl>
                                          <p:spTgt spid="29"/>
                                        </p:tgtEl>
                                      </p:cBhvr>
                                    </p:animEffect>
                                  </p:childTnLst>
                                </p:cTn>
                              </p:par>
                              <p:par>
                                <p:cTn id="36" presetID="22" presetClass="entr" presetSubtype="1"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up)">
                                      <p:cBhvr>
                                        <p:cTn id="38" dur="1000"/>
                                        <p:tgtEl>
                                          <p:spTgt spid="30"/>
                                        </p:tgtEl>
                                      </p:cBhvr>
                                    </p:animEffect>
                                  </p:childTnLst>
                                </p:cTn>
                              </p:par>
                              <p:par>
                                <p:cTn id="39" presetID="22" presetClass="entr" presetSubtype="1"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up)">
                                      <p:cBhvr>
                                        <p:cTn id="41" dur="1000"/>
                                        <p:tgtEl>
                                          <p:spTgt spid="31"/>
                                        </p:tgtEl>
                                      </p:cBhvr>
                                    </p:animEffect>
                                  </p:childTnLst>
                                </p:cTn>
                              </p:par>
                              <p:par>
                                <p:cTn id="42" presetID="22" presetClass="entr" presetSubtype="1"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up)">
                                      <p:cBhvr>
                                        <p:cTn id="44" dur="1000"/>
                                        <p:tgtEl>
                                          <p:spTgt spid="32"/>
                                        </p:tgtEl>
                                      </p:cBhvr>
                                    </p:animEffect>
                                  </p:childTnLst>
                                </p:cTn>
                              </p:par>
                              <p:par>
                                <p:cTn id="45" presetID="22" presetClass="entr" presetSubtype="1"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up)">
                                      <p:cBhvr>
                                        <p:cTn id="47" dur="1000"/>
                                        <p:tgtEl>
                                          <p:spTgt spid="33"/>
                                        </p:tgtEl>
                                      </p:cBhvr>
                                    </p:animEffect>
                                  </p:childTnLst>
                                </p:cTn>
                              </p:par>
                              <p:par>
                                <p:cTn id="48" presetID="22" presetClass="entr" presetSubtype="1"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up)">
                                      <p:cBhvr>
                                        <p:cTn id="50" dur="1000"/>
                                        <p:tgtEl>
                                          <p:spTgt spid="39"/>
                                        </p:tgtEl>
                                      </p:cBhvr>
                                    </p:animEffect>
                                  </p:childTnLst>
                                </p:cTn>
                              </p:par>
                              <p:par>
                                <p:cTn id="51" presetID="22" presetClass="entr" presetSubtype="1"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up)">
                                      <p:cBhvr>
                                        <p:cTn id="53" dur="1000"/>
                                        <p:tgtEl>
                                          <p:spTgt spid="40"/>
                                        </p:tgtEl>
                                      </p:cBhvr>
                                    </p:animEffect>
                                  </p:childTnLst>
                                </p:cTn>
                              </p:par>
                              <p:par>
                                <p:cTn id="54" presetID="22" presetClass="entr" presetSubtype="1" fill="hold"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up)">
                                      <p:cBhvr>
                                        <p:cTn id="56" dur="1000"/>
                                        <p:tgtEl>
                                          <p:spTgt spid="41"/>
                                        </p:tgtEl>
                                      </p:cBhvr>
                                    </p:animEffect>
                                  </p:childTnLst>
                                </p:cTn>
                              </p:par>
                              <p:par>
                                <p:cTn id="57" presetID="22" presetClass="entr" presetSubtype="1"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wipe(up)">
                                      <p:cBhvr>
                                        <p:cTn id="59" dur="1000"/>
                                        <p:tgtEl>
                                          <p:spTgt spid="42"/>
                                        </p:tgtEl>
                                      </p:cBhvr>
                                    </p:animEffect>
                                  </p:childTnLst>
                                </p:cTn>
                              </p:par>
                            </p:childTnLst>
                          </p:cTn>
                        </p:par>
                        <p:par>
                          <p:cTn id="60" fill="hold">
                            <p:stCondLst>
                              <p:cond delay="5000"/>
                            </p:stCondLst>
                            <p:childTnLst>
                              <p:par>
                                <p:cTn id="61" presetID="22" presetClass="entr" presetSubtype="8" fill="hold" nodeType="after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wipe(left)">
                                      <p:cBhvr>
                                        <p:cTn id="63" dur="1000"/>
                                        <p:tgtEl>
                                          <p:spTgt spid="34"/>
                                        </p:tgtEl>
                                      </p:cBhvr>
                                    </p:animEffect>
                                  </p:childTnLst>
                                </p:cTn>
                              </p:par>
                            </p:childTnLst>
                          </p:cTn>
                        </p:par>
                        <p:par>
                          <p:cTn id="64" fill="hold">
                            <p:stCondLst>
                              <p:cond delay="6000"/>
                            </p:stCondLst>
                            <p:childTnLst>
                              <p:par>
                                <p:cTn id="65" presetID="22" presetClass="entr" presetSubtype="8" fill="hold" nodeType="after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left)">
                                      <p:cBhvr>
                                        <p:cTn id="67" dur="1000"/>
                                        <p:tgtEl>
                                          <p:spTgt spid="35"/>
                                        </p:tgtEl>
                                      </p:cBhvr>
                                    </p:animEffect>
                                  </p:childTnLst>
                                </p:cTn>
                              </p:par>
                            </p:childTnLst>
                          </p:cTn>
                        </p:par>
                        <p:par>
                          <p:cTn id="68" fill="hold">
                            <p:stCondLst>
                              <p:cond delay="7000"/>
                            </p:stCondLst>
                            <p:childTnLst>
                              <p:par>
                                <p:cTn id="69" presetID="22" presetClass="entr" presetSubtype="1" fill="hold"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up)">
                                      <p:cBhvr>
                                        <p:cTn id="71" dur="1000"/>
                                        <p:tgtEl>
                                          <p:spTgt spid="17"/>
                                        </p:tgtEl>
                                      </p:cBhvr>
                                    </p:animEffect>
                                  </p:childTnLst>
                                </p:cTn>
                              </p:par>
                            </p:childTnLst>
                          </p:cTn>
                        </p:par>
                        <p:par>
                          <p:cTn id="72" fill="hold">
                            <p:stCondLst>
                              <p:cond delay="8000"/>
                            </p:stCondLst>
                            <p:childTnLst>
                              <p:par>
                                <p:cTn id="73" presetID="22" presetClass="entr" presetSubtype="1" fill="hold" nodeType="after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wipe(up)">
                                      <p:cBhvr>
                                        <p:cTn id="75"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8852" y="522862"/>
            <a:ext cx="8571345" cy="523220"/>
          </a:xfrm>
          <a:prstGeom prst="rect">
            <a:avLst/>
          </a:prstGeom>
          <a:noFill/>
        </p:spPr>
        <p:txBody>
          <a:bodyPr wrap="square" rtlCol="0">
            <a:spAutoFit/>
          </a:bodyPr>
          <a:lstStyle/>
          <a:p>
            <a:pPr indent="233363"/>
            <a:r>
              <a:rPr lang="en-US" sz="2800" i="1" dirty="0" err="1">
                <a:ln w="3175">
                  <a:solidFill>
                    <a:schemeClr val="tx1"/>
                  </a:solidFill>
                </a:ln>
                <a:solidFill>
                  <a:srgbClr val="FF0000"/>
                </a:solidFill>
                <a:latin typeface="Cheltenhm BT" panose="02040603050505020403" pitchFamily="18" charset="0"/>
              </a:rPr>
              <a:t>Linguloid</a:t>
            </a:r>
            <a:r>
              <a:rPr lang="en-US" sz="2800" i="1" dirty="0">
                <a:ln w="3175">
                  <a:solidFill>
                    <a:schemeClr val="tx1"/>
                  </a:solidFill>
                </a:ln>
                <a:solidFill>
                  <a:srgbClr val="FF0000"/>
                </a:solidFill>
                <a:latin typeface="Cheltenhm BT" panose="02040603050505020403" pitchFamily="18" charset="0"/>
              </a:rPr>
              <a:t> Cross Bedding</a:t>
            </a:r>
            <a:r>
              <a:rPr lang="en-US" sz="2400" i="1" dirty="0">
                <a:latin typeface="Cheltenhm BT" panose="02040603050505020403" pitchFamily="18" charset="0"/>
              </a:rPr>
              <a:t>: bed forms and internal structure</a:t>
            </a:r>
          </a:p>
        </p:txBody>
      </p:sp>
      <p:sp>
        <p:nvSpPr>
          <p:cNvPr id="10" name="TextBox 9"/>
          <p:cNvSpPr txBox="1"/>
          <p:nvPr/>
        </p:nvSpPr>
        <p:spPr>
          <a:xfrm>
            <a:off x="0" y="9313"/>
            <a:ext cx="7162800" cy="523220"/>
          </a:xfrm>
          <a:prstGeom prst="rect">
            <a:avLst/>
          </a:prstGeom>
          <a:noFill/>
        </p:spPr>
        <p:txBody>
          <a:bodyPr wrap="square" rtlCol="0">
            <a:spAutoFit/>
          </a:bodyPr>
          <a:lstStyle/>
          <a:p>
            <a:pPr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And sedimentary Structures:</a:t>
            </a:r>
          </a:p>
        </p:txBody>
      </p:sp>
      <p:pic>
        <p:nvPicPr>
          <p:cNvPr id="27" name="Picture 4" descr="Linguloi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623" y="2066365"/>
            <a:ext cx="597217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Freeform 6"/>
          <p:cNvSpPr>
            <a:spLocks/>
          </p:cNvSpPr>
          <p:nvPr/>
        </p:nvSpPr>
        <p:spPr bwMode="auto">
          <a:xfrm>
            <a:off x="3711948" y="2501340"/>
            <a:ext cx="1181100" cy="638175"/>
          </a:xfrm>
          <a:custGeom>
            <a:avLst/>
            <a:gdLst>
              <a:gd name="T0" fmla="*/ 0 w 744"/>
              <a:gd name="T1" fmla="*/ 2147483646 h 402"/>
              <a:gd name="T2" fmla="*/ 2147483646 w 744"/>
              <a:gd name="T3" fmla="*/ 2147483646 h 402"/>
              <a:gd name="T4" fmla="*/ 2147483646 w 744"/>
              <a:gd name="T5" fmla="*/ 2147483646 h 402"/>
              <a:gd name="T6" fmla="*/ 2147483646 w 744"/>
              <a:gd name="T7" fmla="*/ 2147483646 h 402"/>
              <a:gd name="T8" fmla="*/ 2147483646 w 744"/>
              <a:gd name="T9" fmla="*/ 2147483646 h 402"/>
              <a:gd name="T10" fmla="*/ 2147483646 w 744"/>
              <a:gd name="T11" fmla="*/ 2147483646 h 402"/>
              <a:gd name="T12" fmla="*/ 2147483646 w 744"/>
              <a:gd name="T13" fmla="*/ 2147483646 h 402"/>
              <a:gd name="T14" fmla="*/ 2147483646 w 744"/>
              <a:gd name="T15" fmla="*/ 2147483646 h 402"/>
              <a:gd name="T16" fmla="*/ 2147483646 w 744"/>
              <a:gd name="T17" fmla="*/ 2147483646 h 402"/>
              <a:gd name="T18" fmla="*/ 2147483646 w 744"/>
              <a:gd name="T19" fmla="*/ 2147483646 h 402"/>
              <a:gd name="T20" fmla="*/ 2147483646 w 744"/>
              <a:gd name="T21" fmla="*/ 2147483646 h 402"/>
              <a:gd name="T22" fmla="*/ 2147483646 w 744"/>
              <a:gd name="T23" fmla="*/ 2147483646 h 4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44"/>
              <a:gd name="T37" fmla="*/ 0 h 402"/>
              <a:gd name="T38" fmla="*/ 744 w 744"/>
              <a:gd name="T39" fmla="*/ 402 h 4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44" h="402">
                <a:moveTo>
                  <a:pt x="0" y="308"/>
                </a:moveTo>
                <a:cubicBezTo>
                  <a:pt x="23" y="322"/>
                  <a:pt x="101" y="382"/>
                  <a:pt x="141" y="392"/>
                </a:cubicBezTo>
                <a:cubicBezTo>
                  <a:pt x="181" y="402"/>
                  <a:pt x="208" y="387"/>
                  <a:pt x="240" y="371"/>
                </a:cubicBezTo>
                <a:cubicBezTo>
                  <a:pt x="272" y="355"/>
                  <a:pt x="301" y="313"/>
                  <a:pt x="336" y="296"/>
                </a:cubicBezTo>
                <a:cubicBezTo>
                  <a:pt x="371" y="279"/>
                  <a:pt x="412" y="273"/>
                  <a:pt x="450" y="266"/>
                </a:cubicBezTo>
                <a:cubicBezTo>
                  <a:pt x="488" y="259"/>
                  <a:pt x="535" y="257"/>
                  <a:pt x="564" y="254"/>
                </a:cubicBezTo>
                <a:cubicBezTo>
                  <a:pt x="593" y="251"/>
                  <a:pt x="606" y="256"/>
                  <a:pt x="624" y="248"/>
                </a:cubicBezTo>
                <a:cubicBezTo>
                  <a:pt x="642" y="240"/>
                  <a:pt x="680" y="225"/>
                  <a:pt x="672" y="203"/>
                </a:cubicBezTo>
                <a:cubicBezTo>
                  <a:pt x="664" y="181"/>
                  <a:pt x="596" y="141"/>
                  <a:pt x="573" y="116"/>
                </a:cubicBezTo>
                <a:cubicBezTo>
                  <a:pt x="550" y="91"/>
                  <a:pt x="529" y="68"/>
                  <a:pt x="534" y="50"/>
                </a:cubicBezTo>
                <a:cubicBezTo>
                  <a:pt x="539" y="32"/>
                  <a:pt x="568" y="16"/>
                  <a:pt x="603" y="8"/>
                </a:cubicBezTo>
                <a:cubicBezTo>
                  <a:pt x="638" y="0"/>
                  <a:pt x="715" y="3"/>
                  <a:pt x="744" y="2"/>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Freeform 7"/>
          <p:cNvSpPr>
            <a:spLocks/>
          </p:cNvSpPr>
          <p:nvPr/>
        </p:nvSpPr>
        <p:spPr bwMode="auto">
          <a:xfrm>
            <a:off x="4845423" y="2390215"/>
            <a:ext cx="1200150" cy="590550"/>
          </a:xfrm>
          <a:custGeom>
            <a:avLst/>
            <a:gdLst>
              <a:gd name="T0" fmla="*/ 0 w 756"/>
              <a:gd name="T1" fmla="*/ 2147483646 h 372"/>
              <a:gd name="T2" fmla="*/ 2147483646 w 756"/>
              <a:gd name="T3" fmla="*/ 2147483646 h 372"/>
              <a:gd name="T4" fmla="*/ 2147483646 w 756"/>
              <a:gd name="T5" fmla="*/ 2147483646 h 372"/>
              <a:gd name="T6" fmla="*/ 2147483646 w 756"/>
              <a:gd name="T7" fmla="*/ 2147483646 h 372"/>
              <a:gd name="T8" fmla="*/ 2147483646 w 756"/>
              <a:gd name="T9" fmla="*/ 2147483646 h 372"/>
              <a:gd name="T10" fmla="*/ 2147483646 w 756"/>
              <a:gd name="T11" fmla="*/ 2147483646 h 372"/>
              <a:gd name="T12" fmla="*/ 2147483646 w 756"/>
              <a:gd name="T13" fmla="*/ 2147483646 h 372"/>
              <a:gd name="T14" fmla="*/ 2147483646 w 756"/>
              <a:gd name="T15" fmla="*/ 2147483646 h 372"/>
              <a:gd name="T16" fmla="*/ 2147483646 w 756"/>
              <a:gd name="T17" fmla="*/ 2147483646 h 372"/>
              <a:gd name="T18" fmla="*/ 2147483646 w 756"/>
              <a:gd name="T19" fmla="*/ 2147483646 h 372"/>
              <a:gd name="T20" fmla="*/ 2147483646 w 756"/>
              <a:gd name="T21" fmla="*/ 2147483646 h 372"/>
              <a:gd name="T22" fmla="*/ 2147483646 w 756"/>
              <a:gd name="T23" fmla="*/ 0 h 3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72"/>
              <a:gd name="T38" fmla="*/ 756 w 756"/>
              <a:gd name="T39" fmla="*/ 372 h 3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72">
                <a:moveTo>
                  <a:pt x="0" y="372"/>
                </a:moveTo>
                <a:cubicBezTo>
                  <a:pt x="37" y="354"/>
                  <a:pt x="75" y="337"/>
                  <a:pt x="114" y="330"/>
                </a:cubicBezTo>
                <a:cubicBezTo>
                  <a:pt x="153" y="323"/>
                  <a:pt x="203" y="332"/>
                  <a:pt x="234" y="330"/>
                </a:cubicBezTo>
                <a:cubicBezTo>
                  <a:pt x="265" y="328"/>
                  <a:pt x="284" y="333"/>
                  <a:pt x="300" y="318"/>
                </a:cubicBezTo>
                <a:cubicBezTo>
                  <a:pt x="316" y="303"/>
                  <a:pt x="326" y="262"/>
                  <a:pt x="330" y="240"/>
                </a:cubicBezTo>
                <a:cubicBezTo>
                  <a:pt x="334" y="218"/>
                  <a:pt x="306" y="197"/>
                  <a:pt x="327" y="186"/>
                </a:cubicBezTo>
                <a:cubicBezTo>
                  <a:pt x="348" y="175"/>
                  <a:pt x="404" y="180"/>
                  <a:pt x="456" y="174"/>
                </a:cubicBezTo>
                <a:cubicBezTo>
                  <a:pt x="508" y="168"/>
                  <a:pt x="592" y="164"/>
                  <a:pt x="636" y="153"/>
                </a:cubicBezTo>
                <a:cubicBezTo>
                  <a:pt x="680" y="142"/>
                  <a:pt x="713" y="128"/>
                  <a:pt x="720" y="108"/>
                </a:cubicBezTo>
                <a:cubicBezTo>
                  <a:pt x="727" y="88"/>
                  <a:pt x="685" y="46"/>
                  <a:pt x="678" y="30"/>
                </a:cubicBezTo>
                <a:cubicBezTo>
                  <a:pt x="671" y="14"/>
                  <a:pt x="665" y="14"/>
                  <a:pt x="678" y="9"/>
                </a:cubicBezTo>
                <a:cubicBezTo>
                  <a:pt x="691" y="4"/>
                  <a:pt x="740" y="2"/>
                  <a:pt x="756" y="0"/>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8"/>
          <p:cNvSpPr>
            <a:spLocks/>
          </p:cNvSpPr>
          <p:nvPr/>
        </p:nvSpPr>
        <p:spPr bwMode="auto">
          <a:xfrm>
            <a:off x="1625973" y="3028390"/>
            <a:ext cx="3343275" cy="904875"/>
          </a:xfrm>
          <a:custGeom>
            <a:avLst/>
            <a:gdLst>
              <a:gd name="T0" fmla="*/ 0 w 2106"/>
              <a:gd name="T1" fmla="*/ 0 h 570"/>
              <a:gd name="T2" fmla="*/ 2147483646 w 2106"/>
              <a:gd name="T3" fmla="*/ 2147483646 h 570"/>
              <a:gd name="T4" fmla="*/ 2147483646 w 2106"/>
              <a:gd name="T5" fmla="*/ 2147483646 h 570"/>
              <a:gd name="T6" fmla="*/ 2147483646 w 2106"/>
              <a:gd name="T7" fmla="*/ 2147483646 h 570"/>
              <a:gd name="T8" fmla="*/ 2147483646 w 2106"/>
              <a:gd name="T9" fmla="*/ 2147483646 h 570"/>
              <a:gd name="T10" fmla="*/ 2147483646 w 2106"/>
              <a:gd name="T11" fmla="*/ 2147483646 h 570"/>
              <a:gd name="T12" fmla="*/ 0 60000 65536"/>
              <a:gd name="T13" fmla="*/ 0 60000 65536"/>
              <a:gd name="T14" fmla="*/ 0 60000 65536"/>
              <a:gd name="T15" fmla="*/ 0 60000 65536"/>
              <a:gd name="T16" fmla="*/ 0 60000 65536"/>
              <a:gd name="T17" fmla="*/ 0 60000 65536"/>
              <a:gd name="T18" fmla="*/ 0 w 2106"/>
              <a:gd name="T19" fmla="*/ 0 h 570"/>
              <a:gd name="T20" fmla="*/ 2106 w 2106"/>
              <a:gd name="T21" fmla="*/ 570 h 570"/>
            </a:gdLst>
            <a:ahLst/>
            <a:cxnLst>
              <a:cxn ang="T12">
                <a:pos x="T0" y="T1"/>
              </a:cxn>
              <a:cxn ang="T13">
                <a:pos x="T2" y="T3"/>
              </a:cxn>
              <a:cxn ang="T14">
                <a:pos x="T4" y="T5"/>
              </a:cxn>
              <a:cxn ang="T15">
                <a:pos x="T6" y="T7"/>
              </a:cxn>
              <a:cxn ang="T16">
                <a:pos x="T8" y="T9"/>
              </a:cxn>
              <a:cxn ang="T17">
                <a:pos x="T10" y="T11"/>
              </a:cxn>
            </a:cxnLst>
            <a:rect l="T18" t="T19" r="T20" b="T21"/>
            <a:pathLst>
              <a:path w="2106" h="570">
                <a:moveTo>
                  <a:pt x="0" y="0"/>
                </a:moveTo>
                <a:cubicBezTo>
                  <a:pt x="79" y="24"/>
                  <a:pt x="296" y="91"/>
                  <a:pt x="468" y="144"/>
                </a:cubicBezTo>
                <a:cubicBezTo>
                  <a:pt x="640" y="197"/>
                  <a:pt x="868" y="273"/>
                  <a:pt x="1032" y="318"/>
                </a:cubicBezTo>
                <a:cubicBezTo>
                  <a:pt x="1196" y="363"/>
                  <a:pt x="1313" y="380"/>
                  <a:pt x="1452" y="414"/>
                </a:cubicBezTo>
                <a:cubicBezTo>
                  <a:pt x="1591" y="448"/>
                  <a:pt x="1757" y="496"/>
                  <a:pt x="1866" y="522"/>
                </a:cubicBezTo>
                <a:cubicBezTo>
                  <a:pt x="1975" y="548"/>
                  <a:pt x="2040" y="559"/>
                  <a:pt x="2106" y="570"/>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9"/>
          <p:cNvSpPr>
            <a:spLocks/>
          </p:cNvSpPr>
          <p:nvPr/>
        </p:nvSpPr>
        <p:spPr bwMode="auto">
          <a:xfrm>
            <a:off x="2635623" y="3361765"/>
            <a:ext cx="2352675" cy="790575"/>
          </a:xfrm>
          <a:custGeom>
            <a:avLst/>
            <a:gdLst>
              <a:gd name="T0" fmla="*/ 0 w 1482"/>
              <a:gd name="T1" fmla="*/ 0 h 498"/>
              <a:gd name="T2" fmla="*/ 2147483646 w 1482"/>
              <a:gd name="T3" fmla="*/ 2147483646 h 498"/>
              <a:gd name="T4" fmla="*/ 2147483646 w 1482"/>
              <a:gd name="T5" fmla="*/ 2147483646 h 498"/>
              <a:gd name="T6" fmla="*/ 2147483646 w 1482"/>
              <a:gd name="T7" fmla="*/ 2147483646 h 498"/>
              <a:gd name="T8" fmla="*/ 2147483646 w 1482"/>
              <a:gd name="T9" fmla="*/ 2147483646 h 498"/>
              <a:gd name="T10" fmla="*/ 2147483646 w 1482"/>
              <a:gd name="T11" fmla="*/ 2147483646 h 498"/>
              <a:gd name="T12" fmla="*/ 0 60000 65536"/>
              <a:gd name="T13" fmla="*/ 0 60000 65536"/>
              <a:gd name="T14" fmla="*/ 0 60000 65536"/>
              <a:gd name="T15" fmla="*/ 0 60000 65536"/>
              <a:gd name="T16" fmla="*/ 0 60000 65536"/>
              <a:gd name="T17" fmla="*/ 0 60000 65536"/>
              <a:gd name="T18" fmla="*/ 0 w 1482"/>
              <a:gd name="T19" fmla="*/ 0 h 498"/>
              <a:gd name="T20" fmla="*/ 1482 w 1482"/>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1482" h="498">
                <a:moveTo>
                  <a:pt x="0" y="0"/>
                </a:moveTo>
                <a:cubicBezTo>
                  <a:pt x="68" y="30"/>
                  <a:pt x="137" y="60"/>
                  <a:pt x="240" y="102"/>
                </a:cubicBezTo>
                <a:cubicBezTo>
                  <a:pt x="343" y="144"/>
                  <a:pt x="493" y="208"/>
                  <a:pt x="618" y="252"/>
                </a:cubicBezTo>
                <a:cubicBezTo>
                  <a:pt x="743" y="296"/>
                  <a:pt x="890" y="335"/>
                  <a:pt x="990" y="366"/>
                </a:cubicBezTo>
                <a:cubicBezTo>
                  <a:pt x="1090" y="397"/>
                  <a:pt x="1136" y="416"/>
                  <a:pt x="1218" y="438"/>
                </a:cubicBezTo>
                <a:cubicBezTo>
                  <a:pt x="1300" y="460"/>
                  <a:pt x="1390" y="479"/>
                  <a:pt x="1482" y="498"/>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10"/>
          <p:cNvSpPr>
            <a:spLocks/>
          </p:cNvSpPr>
          <p:nvPr/>
        </p:nvSpPr>
        <p:spPr bwMode="auto">
          <a:xfrm>
            <a:off x="1645023" y="3133165"/>
            <a:ext cx="2828925" cy="885825"/>
          </a:xfrm>
          <a:custGeom>
            <a:avLst/>
            <a:gdLst>
              <a:gd name="T0" fmla="*/ 0 w 1782"/>
              <a:gd name="T1" fmla="*/ 0 h 558"/>
              <a:gd name="T2" fmla="*/ 2147483646 w 1782"/>
              <a:gd name="T3" fmla="*/ 2147483646 h 558"/>
              <a:gd name="T4" fmla="*/ 2147483646 w 1782"/>
              <a:gd name="T5" fmla="*/ 2147483646 h 558"/>
              <a:gd name="T6" fmla="*/ 2147483646 w 1782"/>
              <a:gd name="T7" fmla="*/ 2147483646 h 558"/>
              <a:gd name="T8" fmla="*/ 2147483646 w 1782"/>
              <a:gd name="T9" fmla="*/ 2147483646 h 558"/>
              <a:gd name="T10" fmla="*/ 2147483646 w 1782"/>
              <a:gd name="T11" fmla="*/ 2147483646 h 558"/>
              <a:gd name="T12" fmla="*/ 0 60000 65536"/>
              <a:gd name="T13" fmla="*/ 0 60000 65536"/>
              <a:gd name="T14" fmla="*/ 0 60000 65536"/>
              <a:gd name="T15" fmla="*/ 0 60000 65536"/>
              <a:gd name="T16" fmla="*/ 0 60000 65536"/>
              <a:gd name="T17" fmla="*/ 0 60000 65536"/>
              <a:gd name="T18" fmla="*/ 0 w 1782"/>
              <a:gd name="T19" fmla="*/ 0 h 558"/>
              <a:gd name="T20" fmla="*/ 1782 w 1782"/>
              <a:gd name="T21" fmla="*/ 558 h 558"/>
            </a:gdLst>
            <a:ahLst/>
            <a:cxnLst>
              <a:cxn ang="T12">
                <a:pos x="T0" y="T1"/>
              </a:cxn>
              <a:cxn ang="T13">
                <a:pos x="T2" y="T3"/>
              </a:cxn>
              <a:cxn ang="T14">
                <a:pos x="T4" y="T5"/>
              </a:cxn>
              <a:cxn ang="T15">
                <a:pos x="T6" y="T7"/>
              </a:cxn>
              <a:cxn ang="T16">
                <a:pos x="T8" y="T9"/>
              </a:cxn>
              <a:cxn ang="T17">
                <a:pos x="T10" y="T11"/>
              </a:cxn>
            </a:cxnLst>
            <a:rect l="T18" t="T19" r="T20" b="T21"/>
            <a:pathLst>
              <a:path w="1782" h="558">
                <a:moveTo>
                  <a:pt x="0" y="0"/>
                </a:moveTo>
                <a:cubicBezTo>
                  <a:pt x="100" y="45"/>
                  <a:pt x="201" y="91"/>
                  <a:pt x="342" y="144"/>
                </a:cubicBezTo>
                <a:cubicBezTo>
                  <a:pt x="483" y="197"/>
                  <a:pt x="711" y="274"/>
                  <a:pt x="846" y="318"/>
                </a:cubicBezTo>
                <a:cubicBezTo>
                  <a:pt x="981" y="362"/>
                  <a:pt x="1025" y="375"/>
                  <a:pt x="1152" y="408"/>
                </a:cubicBezTo>
                <a:cubicBezTo>
                  <a:pt x="1279" y="441"/>
                  <a:pt x="1503" y="491"/>
                  <a:pt x="1608" y="516"/>
                </a:cubicBezTo>
                <a:cubicBezTo>
                  <a:pt x="1713" y="541"/>
                  <a:pt x="1747" y="549"/>
                  <a:pt x="1782" y="558"/>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11"/>
          <p:cNvSpPr>
            <a:spLocks/>
          </p:cNvSpPr>
          <p:nvPr/>
        </p:nvSpPr>
        <p:spPr bwMode="auto">
          <a:xfrm>
            <a:off x="3550023" y="3818965"/>
            <a:ext cx="1790700" cy="733425"/>
          </a:xfrm>
          <a:custGeom>
            <a:avLst/>
            <a:gdLst>
              <a:gd name="T0" fmla="*/ 0 w 1128"/>
              <a:gd name="T1" fmla="*/ 0 h 462"/>
              <a:gd name="T2" fmla="*/ 2147483646 w 1128"/>
              <a:gd name="T3" fmla="*/ 2147483646 h 462"/>
              <a:gd name="T4" fmla="*/ 2147483646 w 1128"/>
              <a:gd name="T5" fmla="*/ 2147483646 h 462"/>
              <a:gd name="T6" fmla="*/ 2147483646 w 1128"/>
              <a:gd name="T7" fmla="*/ 2147483646 h 462"/>
              <a:gd name="T8" fmla="*/ 2147483646 w 1128"/>
              <a:gd name="T9" fmla="*/ 2147483646 h 462"/>
              <a:gd name="T10" fmla="*/ 0 60000 65536"/>
              <a:gd name="T11" fmla="*/ 0 60000 65536"/>
              <a:gd name="T12" fmla="*/ 0 60000 65536"/>
              <a:gd name="T13" fmla="*/ 0 60000 65536"/>
              <a:gd name="T14" fmla="*/ 0 60000 65536"/>
              <a:gd name="T15" fmla="*/ 0 w 1128"/>
              <a:gd name="T16" fmla="*/ 0 h 462"/>
              <a:gd name="T17" fmla="*/ 1128 w 1128"/>
              <a:gd name="T18" fmla="*/ 462 h 462"/>
            </a:gdLst>
            <a:ahLst/>
            <a:cxnLst>
              <a:cxn ang="T10">
                <a:pos x="T0" y="T1"/>
              </a:cxn>
              <a:cxn ang="T11">
                <a:pos x="T2" y="T3"/>
              </a:cxn>
              <a:cxn ang="T12">
                <a:pos x="T4" y="T5"/>
              </a:cxn>
              <a:cxn ang="T13">
                <a:pos x="T6" y="T7"/>
              </a:cxn>
              <a:cxn ang="T14">
                <a:pos x="T8" y="T9"/>
              </a:cxn>
            </a:cxnLst>
            <a:rect l="T15" t="T16" r="T17" b="T18"/>
            <a:pathLst>
              <a:path w="1128" h="462">
                <a:moveTo>
                  <a:pt x="0" y="0"/>
                </a:moveTo>
                <a:cubicBezTo>
                  <a:pt x="91" y="47"/>
                  <a:pt x="183" y="94"/>
                  <a:pt x="294" y="144"/>
                </a:cubicBezTo>
                <a:cubicBezTo>
                  <a:pt x="405" y="194"/>
                  <a:pt x="556" y="256"/>
                  <a:pt x="666" y="300"/>
                </a:cubicBezTo>
                <a:cubicBezTo>
                  <a:pt x="776" y="344"/>
                  <a:pt x="877" y="381"/>
                  <a:pt x="954" y="408"/>
                </a:cubicBezTo>
                <a:cubicBezTo>
                  <a:pt x="1031" y="435"/>
                  <a:pt x="1079" y="448"/>
                  <a:pt x="1128" y="462"/>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12"/>
          <p:cNvSpPr>
            <a:spLocks/>
          </p:cNvSpPr>
          <p:nvPr/>
        </p:nvSpPr>
        <p:spPr bwMode="auto">
          <a:xfrm>
            <a:off x="5645523" y="3399865"/>
            <a:ext cx="971550" cy="695325"/>
          </a:xfrm>
          <a:custGeom>
            <a:avLst/>
            <a:gdLst>
              <a:gd name="T0" fmla="*/ 0 w 612"/>
              <a:gd name="T1" fmla="*/ 2147483646 h 438"/>
              <a:gd name="T2" fmla="*/ 2147483646 w 612"/>
              <a:gd name="T3" fmla="*/ 2147483646 h 438"/>
              <a:gd name="T4" fmla="*/ 2147483646 w 612"/>
              <a:gd name="T5" fmla="*/ 2147483646 h 438"/>
              <a:gd name="T6" fmla="*/ 2147483646 w 612"/>
              <a:gd name="T7" fmla="*/ 2147483646 h 438"/>
              <a:gd name="T8" fmla="*/ 2147483646 w 612"/>
              <a:gd name="T9" fmla="*/ 0 h 438"/>
              <a:gd name="T10" fmla="*/ 0 60000 65536"/>
              <a:gd name="T11" fmla="*/ 0 60000 65536"/>
              <a:gd name="T12" fmla="*/ 0 60000 65536"/>
              <a:gd name="T13" fmla="*/ 0 60000 65536"/>
              <a:gd name="T14" fmla="*/ 0 60000 65536"/>
              <a:gd name="T15" fmla="*/ 0 w 612"/>
              <a:gd name="T16" fmla="*/ 0 h 438"/>
              <a:gd name="T17" fmla="*/ 612 w 612"/>
              <a:gd name="T18" fmla="*/ 438 h 438"/>
            </a:gdLst>
            <a:ahLst/>
            <a:cxnLst>
              <a:cxn ang="T10">
                <a:pos x="T0" y="T1"/>
              </a:cxn>
              <a:cxn ang="T11">
                <a:pos x="T2" y="T3"/>
              </a:cxn>
              <a:cxn ang="T12">
                <a:pos x="T4" y="T5"/>
              </a:cxn>
              <a:cxn ang="T13">
                <a:pos x="T6" y="T7"/>
              </a:cxn>
              <a:cxn ang="T14">
                <a:pos x="T8" y="T9"/>
              </a:cxn>
            </a:cxnLst>
            <a:rect l="T15" t="T16" r="T17" b="T18"/>
            <a:pathLst>
              <a:path w="612" h="438">
                <a:moveTo>
                  <a:pt x="0" y="438"/>
                </a:moveTo>
                <a:cubicBezTo>
                  <a:pt x="36" y="430"/>
                  <a:pt x="153" y="409"/>
                  <a:pt x="222" y="384"/>
                </a:cubicBezTo>
                <a:cubicBezTo>
                  <a:pt x="291" y="359"/>
                  <a:pt x="358" y="333"/>
                  <a:pt x="414" y="288"/>
                </a:cubicBezTo>
                <a:cubicBezTo>
                  <a:pt x="470" y="243"/>
                  <a:pt x="525" y="162"/>
                  <a:pt x="558" y="114"/>
                </a:cubicBezTo>
                <a:cubicBezTo>
                  <a:pt x="591" y="66"/>
                  <a:pt x="601" y="33"/>
                  <a:pt x="612" y="0"/>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 name="Freeform 13"/>
          <p:cNvSpPr>
            <a:spLocks/>
          </p:cNvSpPr>
          <p:nvPr/>
        </p:nvSpPr>
        <p:spPr bwMode="auto">
          <a:xfrm>
            <a:off x="5340723" y="4028515"/>
            <a:ext cx="571500" cy="542925"/>
          </a:xfrm>
          <a:custGeom>
            <a:avLst/>
            <a:gdLst>
              <a:gd name="T0" fmla="*/ 0 w 360"/>
              <a:gd name="T1" fmla="*/ 2147483646 h 342"/>
              <a:gd name="T2" fmla="*/ 2147483646 w 360"/>
              <a:gd name="T3" fmla="*/ 2147483646 h 342"/>
              <a:gd name="T4" fmla="*/ 2147483646 w 360"/>
              <a:gd name="T5" fmla="*/ 2147483646 h 342"/>
              <a:gd name="T6" fmla="*/ 2147483646 w 360"/>
              <a:gd name="T7" fmla="*/ 0 h 342"/>
              <a:gd name="T8" fmla="*/ 0 60000 65536"/>
              <a:gd name="T9" fmla="*/ 0 60000 65536"/>
              <a:gd name="T10" fmla="*/ 0 60000 65536"/>
              <a:gd name="T11" fmla="*/ 0 60000 65536"/>
              <a:gd name="T12" fmla="*/ 0 w 360"/>
              <a:gd name="T13" fmla="*/ 0 h 342"/>
              <a:gd name="T14" fmla="*/ 360 w 360"/>
              <a:gd name="T15" fmla="*/ 342 h 342"/>
            </a:gdLst>
            <a:ahLst/>
            <a:cxnLst>
              <a:cxn ang="T8">
                <a:pos x="T0" y="T1"/>
              </a:cxn>
              <a:cxn ang="T9">
                <a:pos x="T2" y="T3"/>
              </a:cxn>
              <a:cxn ang="T10">
                <a:pos x="T4" y="T5"/>
              </a:cxn>
              <a:cxn ang="T11">
                <a:pos x="T6" y="T7"/>
              </a:cxn>
            </a:cxnLst>
            <a:rect l="T12" t="T13" r="T14" b="T15"/>
            <a:pathLst>
              <a:path w="360" h="342">
                <a:moveTo>
                  <a:pt x="0" y="342"/>
                </a:moveTo>
                <a:cubicBezTo>
                  <a:pt x="26" y="325"/>
                  <a:pt x="102" y="281"/>
                  <a:pt x="150" y="240"/>
                </a:cubicBezTo>
                <a:cubicBezTo>
                  <a:pt x="198" y="199"/>
                  <a:pt x="253" y="136"/>
                  <a:pt x="288" y="96"/>
                </a:cubicBezTo>
                <a:cubicBezTo>
                  <a:pt x="323" y="56"/>
                  <a:pt x="349" y="16"/>
                  <a:pt x="360" y="0"/>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Freeform 14"/>
          <p:cNvSpPr>
            <a:spLocks/>
          </p:cNvSpPr>
          <p:nvPr/>
        </p:nvSpPr>
        <p:spPr bwMode="auto">
          <a:xfrm>
            <a:off x="5540748" y="3904690"/>
            <a:ext cx="819150" cy="561975"/>
          </a:xfrm>
          <a:custGeom>
            <a:avLst/>
            <a:gdLst>
              <a:gd name="T0" fmla="*/ 0 w 516"/>
              <a:gd name="T1" fmla="*/ 2147483646 h 354"/>
              <a:gd name="T2" fmla="*/ 2147483646 w 516"/>
              <a:gd name="T3" fmla="*/ 2147483646 h 354"/>
              <a:gd name="T4" fmla="*/ 2147483646 w 516"/>
              <a:gd name="T5" fmla="*/ 2147483646 h 354"/>
              <a:gd name="T6" fmla="*/ 2147483646 w 516"/>
              <a:gd name="T7" fmla="*/ 0 h 354"/>
              <a:gd name="T8" fmla="*/ 0 60000 65536"/>
              <a:gd name="T9" fmla="*/ 0 60000 65536"/>
              <a:gd name="T10" fmla="*/ 0 60000 65536"/>
              <a:gd name="T11" fmla="*/ 0 60000 65536"/>
              <a:gd name="T12" fmla="*/ 0 w 516"/>
              <a:gd name="T13" fmla="*/ 0 h 354"/>
              <a:gd name="T14" fmla="*/ 516 w 516"/>
              <a:gd name="T15" fmla="*/ 354 h 354"/>
            </a:gdLst>
            <a:ahLst/>
            <a:cxnLst>
              <a:cxn ang="T8">
                <a:pos x="T0" y="T1"/>
              </a:cxn>
              <a:cxn ang="T9">
                <a:pos x="T2" y="T3"/>
              </a:cxn>
              <a:cxn ang="T10">
                <a:pos x="T4" y="T5"/>
              </a:cxn>
              <a:cxn ang="T11">
                <a:pos x="T6" y="T7"/>
              </a:cxn>
            </a:cxnLst>
            <a:rect l="T12" t="T13" r="T14" b="T15"/>
            <a:pathLst>
              <a:path w="516" h="354">
                <a:moveTo>
                  <a:pt x="0" y="354"/>
                </a:moveTo>
                <a:cubicBezTo>
                  <a:pt x="30" y="343"/>
                  <a:pt x="117" y="327"/>
                  <a:pt x="186" y="288"/>
                </a:cubicBezTo>
                <a:cubicBezTo>
                  <a:pt x="255" y="249"/>
                  <a:pt x="359" y="168"/>
                  <a:pt x="414" y="120"/>
                </a:cubicBezTo>
                <a:cubicBezTo>
                  <a:pt x="469" y="72"/>
                  <a:pt x="495" y="25"/>
                  <a:pt x="516" y="0"/>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15"/>
          <p:cNvSpPr>
            <a:spLocks/>
          </p:cNvSpPr>
          <p:nvPr/>
        </p:nvSpPr>
        <p:spPr bwMode="auto">
          <a:xfrm>
            <a:off x="6207498" y="3447490"/>
            <a:ext cx="762000" cy="495300"/>
          </a:xfrm>
          <a:custGeom>
            <a:avLst/>
            <a:gdLst>
              <a:gd name="T0" fmla="*/ 0 w 480"/>
              <a:gd name="T1" fmla="*/ 2147483646 h 312"/>
              <a:gd name="T2" fmla="*/ 2147483646 w 480"/>
              <a:gd name="T3" fmla="*/ 2147483646 h 312"/>
              <a:gd name="T4" fmla="*/ 2147483646 w 480"/>
              <a:gd name="T5" fmla="*/ 2147483646 h 312"/>
              <a:gd name="T6" fmla="*/ 2147483646 w 480"/>
              <a:gd name="T7" fmla="*/ 0 h 312"/>
              <a:gd name="T8" fmla="*/ 0 60000 65536"/>
              <a:gd name="T9" fmla="*/ 0 60000 65536"/>
              <a:gd name="T10" fmla="*/ 0 60000 65536"/>
              <a:gd name="T11" fmla="*/ 0 60000 65536"/>
              <a:gd name="T12" fmla="*/ 0 w 480"/>
              <a:gd name="T13" fmla="*/ 0 h 312"/>
              <a:gd name="T14" fmla="*/ 480 w 480"/>
              <a:gd name="T15" fmla="*/ 312 h 312"/>
            </a:gdLst>
            <a:ahLst/>
            <a:cxnLst>
              <a:cxn ang="T8">
                <a:pos x="T0" y="T1"/>
              </a:cxn>
              <a:cxn ang="T9">
                <a:pos x="T2" y="T3"/>
              </a:cxn>
              <a:cxn ang="T10">
                <a:pos x="T4" y="T5"/>
              </a:cxn>
              <a:cxn ang="T11">
                <a:pos x="T6" y="T7"/>
              </a:cxn>
            </a:cxnLst>
            <a:rect l="T12" t="T13" r="T14" b="T15"/>
            <a:pathLst>
              <a:path w="480" h="312">
                <a:moveTo>
                  <a:pt x="0" y="312"/>
                </a:moveTo>
                <a:cubicBezTo>
                  <a:pt x="31" y="301"/>
                  <a:pt x="132" y="280"/>
                  <a:pt x="192" y="246"/>
                </a:cubicBezTo>
                <a:cubicBezTo>
                  <a:pt x="252" y="212"/>
                  <a:pt x="312" y="149"/>
                  <a:pt x="360" y="108"/>
                </a:cubicBezTo>
                <a:cubicBezTo>
                  <a:pt x="408" y="67"/>
                  <a:pt x="444" y="33"/>
                  <a:pt x="480" y="0"/>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 name="Line 16"/>
          <p:cNvSpPr>
            <a:spLocks noChangeShapeType="1"/>
          </p:cNvSpPr>
          <p:nvPr/>
        </p:nvSpPr>
        <p:spPr bwMode="auto">
          <a:xfrm>
            <a:off x="4345361" y="3995178"/>
            <a:ext cx="95250" cy="23812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7"/>
          <p:cNvSpPr>
            <a:spLocks noChangeShapeType="1"/>
          </p:cNvSpPr>
          <p:nvPr/>
        </p:nvSpPr>
        <p:spPr bwMode="auto">
          <a:xfrm>
            <a:off x="4431086" y="4028515"/>
            <a:ext cx="95250" cy="23812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18"/>
          <p:cNvSpPr>
            <a:spLocks noChangeShapeType="1"/>
          </p:cNvSpPr>
          <p:nvPr/>
        </p:nvSpPr>
        <p:spPr bwMode="auto">
          <a:xfrm>
            <a:off x="4516811" y="4052328"/>
            <a:ext cx="95250" cy="23812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19"/>
          <p:cNvSpPr>
            <a:spLocks noChangeShapeType="1"/>
          </p:cNvSpPr>
          <p:nvPr/>
        </p:nvSpPr>
        <p:spPr bwMode="auto">
          <a:xfrm>
            <a:off x="4593011" y="4080903"/>
            <a:ext cx="104775" cy="25241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Line 20"/>
          <p:cNvSpPr>
            <a:spLocks noChangeShapeType="1"/>
          </p:cNvSpPr>
          <p:nvPr/>
        </p:nvSpPr>
        <p:spPr bwMode="auto">
          <a:xfrm>
            <a:off x="4683498" y="4090428"/>
            <a:ext cx="114300" cy="2857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Freeform 21"/>
          <p:cNvSpPr>
            <a:spLocks/>
          </p:cNvSpPr>
          <p:nvPr/>
        </p:nvSpPr>
        <p:spPr bwMode="auto">
          <a:xfrm>
            <a:off x="6536111" y="3052203"/>
            <a:ext cx="852487" cy="528637"/>
          </a:xfrm>
          <a:custGeom>
            <a:avLst/>
            <a:gdLst>
              <a:gd name="T0" fmla="*/ 0 w 537"/>
              <a:gd name="T1" fmla="*/ 2147483646 h 333"/>
              <a:gd name="T2" fmla="*/ 2147483646 w 537"/>
              <a:gd name="T3" fmla="*/ 2147483646 h 333"/>
              <a:gd name="T4" fmla="*/ 2147483646 w 537"/>
              <a:gd name="T5" fmla="*/ 2147483646 h 333"/>
              <a:gd name="T6" fmla="*/ 2147483646 w 537"/>
              <a:gd name="T7" fmla="*/ 2147483646 h 333"/>
              <a:gd name="T8" fmla="*/ 2147483646 w 537"/>
              <a:gd name="T9" fmla="*/ 0 h 333"/>
              <a:gd name="T10" fmla="*/ 0 60000 65536"/>
              <a:gd name="T11" fmla="*/ 0 60000 65536"/>
              <a:gd name="T12" fmla="*/ 0 60000 65536"/>
              <a:gd name="T13" fmla="*/ 0 60000 65536"/>
              <a:gd name="T14" fmla="*/ 0 60000 65536"/>
              <a:gd name="T15" fmla="*/ 0 w 537"/>
              <a:gd name="T16" fmla="*/ 0 h 333"/>
              <a:gd name="T17" fmla="*/ 537 w 537"/>
              <a:gd name="T18" fmla="*/ 333 h 333"/>
            </a:gdLst>
            <a:ahLst/>
            <a:cxnLst>
              <a:cxn ang="T10">
                <a:pos x="T0" y="T1"/>
              </a:cxn>
              <a:cxn ang="T11">
                <a:pos x="T2" y="T3"/>
              </a:cxn>
              <a:cxn ang="T12">
                <a:pos x="T4" y="T5"/>
              </a:cxn>
              <a:cxn ang="T13">
                <a:pos x="T6" y="T7"/>
              </a:cxn>
              <a:cxn ang="T14">
                <a:pos x="T8" y="T9"/>
              </a:cxn>
            </a:cxnLst>
            <a:rect l="T15" t="T16" r="T17" b="T18"/>
            <a:pathLst>
              <a:path w="537" h="333">
                <a:moveTo>
                  <a:pt x="0" y="333"/>
                </a:moveTo>
                <a:cubicBezTo>
                  <a:pt x="28" y="326"/>
                  <a:pt x="119" y="311"/>
                  <a:pt x="171" y="291"/>
                </a:cubicBezTo>
                <a:cubicBezTo>
                  <a:pt x="223" y="271"/>
                  <a:pt x="266" y="246"/>
                  <a:pt x="312" y="213"/>
                </a:cubicBezTo>
                <a:cubicBezTo>
                  <a:pt x="358" y="180"/>
                  <a:pt x="412" y="126"/>
                  <a:pt x="450" y="90"/>
                </a:cubicBezTo>
                <a:cubicBezTo>
                  <a:pt x="488" y="54"/>
                  <a:pt x="508" y="30"/>
                  <a:pt x="537" y="0"/>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 name="Freeform 22"/>
          <p:cNvSpPr>
            <a:spLocks/>
          </p:cNvSpPr>
          <p:nvPr/>
        </p:nvSpPr>
        <p:spPr bwMode="auto">
          <a:xfrm>
            <a:off x="3245223" y="2561665"/>
            <a:ext cx="538163" cy="190500"/>
          </a:xfrm>
          <a:custGeom>
            <a:avLst/>
            <a:gdLst>
              <a:gd name="T0" fmla="*/ 0 w 339"/>
              <a:gd name="T1" fmla="*/ 2147483646 h 120"/>
              <a:gd name="T2" fmla="*/ 2147483646 w 339"/>
              <a:gd name="T3" fmla="*/ 2147483646 h 120"/>
              <a:gd name="T4" fmla="*/ 2147483646 w 339"/>
              <a:gd name="T5" fmla="*/ 2147483646 h 120"/>
              <a:gd name="T6" fmla="*/ 2147483646 w 339"/>
              <a:gd name="T7" fmla="*/ 0 h 120"/>
              <a:gd name="T8" fmla="*/ 0 60000 65536"/>
              <a:gd name="T9" fmla="*/ 0 60000 65536"/>
              <a:gd name="T10" fmla="*/ 0 60000 65536"/>
              <a:gd name="T11" fmla="*/ 0 60000 65536"/>
              <a:gd name="T12" fmla="*/ 0 w 339"/>
              <a:gd name="T13" fmla="*/ 0 h 120"/>
              <a:gd name="T14" fmla="*/ 339 w 339"/>
              <a:gd name="T15" fmla="*/ 120 h 120"/>
            </a:gdLst>
            <a:ahLst/>
            <a:cxnLst>
              <a:cxn ang="T8">
                <a:pos x="T0" y="T1"/>
              </a:cxn>
              <a:cxn ang="T9">
                <a:pos x="T2" y="T3"/>
              </a:cxn>
              <a:cxn ang="T10">
                <a:pos x="T4" y="T5"/>
              </a:cxn>
              <a:cxn ang="T11">
                <a:pos x="T6" y="T7"/>
              </a:cxn>
            </a:cxnLst>
            <a:rect l="T12" t="T13" r="T14" b="T15"/>
            <a:pathLst>
              <a:path w="339" h="120">
                <a:moveTo>
                  <a:pt x="0" y="120"/>
                </a:moveTo>
                <a:cubicBezTo>
                  <a:pt x="23" y="103"/>
                  <a:pt x="47" y="87"/>
                  <a:pt x="79" y="71"/>
                </a:cubicBezTo>
                <a:cubicBezTo>
                  <a:pt x="111" y="55"/>
                  <a:pt x="149" y="34"/>
                  <a:pt x="192" y="22"/>
                </a:cubicBezTo>
                <a:cubicBezTo>
                  <a:pt x="235" y="10"/>
                  <a:pt x="287" y="5"/>
                  <a:pt x="339" y="0"/>
                </a:cubicBezTo>
              </a:path>
            </a:pathLst>
          </a:custGeom>
          <a:noFill/>
          <a:ln w="1905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Freeform 23"/>
          <p:cNvSpPr>
            <a:spLocks/>
          </p:cNvSpPr>
          <p:nvPr/>
        </p:nvSpPr>
        <p:spPr bwMode="auto">
          <a:xfrm>
            <a:off x="3135686" y="2523565"/>
            <a:ext cx="571500" cy="214313"/>
          </a:xfrm>
          <a:custGeom>
            <a:avLst/>
            <a:gdLst>
              <a:gd name="T0" fmla="*/ 0 w 360"/>
              <a:gd name="T1" fmla="*/ 2147483646 h 135"/>
              <a:gd name="T2" fmla="*/ 2147483646 w 360"/>
              <a:gd name="T3" fmla="*/ 2147483646 h 135"/>
              <a:gd name="T4" fmla="*/ 2147483646 w 360"/>
              <a:gd name="T5" fmla="*/ 2147483646 h 135"/>
              <a:gd name="T6" fmla="*/ 2147483646 w 360"/>
              <a:gd name="T7" fmla="*/ 0 h 135"/>
              <a:gd name="T8" fmla="*/ 0 60000 65536"/>
              <a:gd name="T9" fmla="*/ 0 60000 65536"/>
              <a:gd name="T10" fmla="*/ 0 60000 65536"/>
              <a:gd name="T11" fmla="*/ 0 60000 65536"/>
              <a:gd name="T12" fmla="*/ 0 w 360"/>
              <a:gd name="T13" fmla="*/ 0 h 135"/>
              <a:gd name="T14" fmla="*/ 360 w 360"/>
              <a:gd name="T15" fmla="*/ 135 h 135"/>
            </a:gdLst>
            <a:ahLst/>
            <a:cxnLst>
              <a:cxn ang="T8">
                <a:pos x="T0" y="T1"/>
              </a:cxn>
              <a:cxn ang="T9">
                <a:pos x="T2" y="T3"/>
              </a:cxn>
              <a:cxn ang="T10">
                <a:pos x="T4" y="T5"/>
              </a:cxn>
              <a:cxn ang="T11">
                <a:pos x="T6" y="T7"/>
              </a:cxn>
            </a:cxnLst>
            <a:rect l="T12" t="T13" r="T14" b="T15"/>
            <a:pathLst>
              <a:path w="360" h="135">
                <a:moveTo>
                  <a:pt x="0" y="135"/>
                </a:moveTo>
                <a:cubicBezTo>
                  <a:pt x="16" y="125"/>
                  <a:pt x="65" y="90"/>
                  <a:pt x="100" y="71"/>
                </a:cubicBezTo>
                <a:cubicBezTo>
                  <a:pt x="135" y="52"/>
                  <a:pt x="170" y="34"/>
                  <a:pt x="213" y="22"/>
                </a:cubicBezTo>
                <a:cubicBezTo>
                  <a:pt x="256" y="10"/>
                  <a:pt x="308" y="5"/>
                  <a:pt x="360" y="0"/>
                </a:cubicBezTo>
              </a:path>
            </a:pathLst>
          </a:custGeom>
          <a:noFill/>
          <a:ln w="1905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 name="Freeform 24"/>
          <p:cNvSpPr>
            <a:spLocks/>
          </p:cNvSpPr>
          <p:nvPr/>
        </p:nvSpPr>
        <p:spPr bwMode="auto">
          <a:xfrm>
            <a:off x="3016623" y="2494990"/>
            <a:ext cx="661988" cy="223838"/>
          </a:xfrm>
          <a:custGeom>
            <a:avLst/>
            <a:gdLst>
              <a:gd name="T0" fmla="*/ 0 w 417"/>
              <a:gd name="T1" fmla="*/ 2147483646 h 141"/>
              <a:gd name="T2" fmla="*/ 2147483646 w 417"/>
              <a:gd name="T3" fmla="*/ 2147483646 h 141"/>
              <a:gd name="T4" fmla="*/ 2147483646 w 417"/>
              <a:gd name="T5" fmla="*/ 2147483646 h 141"/>
              <a:gd name="T6" fmla="*/ 2147483646 w 417"/>
              <a:gd name="T7" fmla="*/ 0 h 141"/>
              <a:gd name="T8" fmla="*/ 0 60000 65536"/>
              <a:gd name="T9" fmla="*/ 0 60000 65536"/>
              <a:gd name="T10" fmla="*/ 0 60000 65536"/>
              <a:gd name="T11" fmla="*/ 0 60000 65536"/>
              <a:gd name="T12" fmla="*/ 0 w 417"/>
              <a:gd name="T13" fmla="*/ 0 h 141"/>
              <a:gd name="T14" fmla="*/ 417 w 417"/>
              <a:gd name="T15" fmla="*/ 141 h 141"/>
            </a:gdLst>
            <a:ahLst/>
            <a:cxnLst>
              <a:cxn ang="T8">
                <a:pos x="T0" y="T1"/>
              </a:cxn>
              <a:cxn ang="T9">
                <a:pos x="T2" y="T3"/>
              </a:cxn>
              <a:cxn ang="T10">
                <a:pos x="T4" y="T5"/>
              </a:cxn>
              <a:cxn ang="T11">
                <a:pos x="T6" y="T7"/>
              </a:cxn>
            </a:cxnLst>
            <a:rect l="T12" t="T13" r="T14" b="T15"/>
            <a:pathLst>
              <a:path w="417" h="141">
                <a:moveTo>
                  <a:pt x="0" y="141"/>
                </a:moveTo>
                <a:cubicBezTo>
                  <a:pt x="16" y="131"/>
                  <a:pt x="65" y="96"/>
                  <a:pt x="100" y="77"/>
                </a:cubicBezTo>
                <a:cubicBezTo>
                  <a:pt x="135" y="58"/>
                  <a:pt x="160" y="41"/>
                  <a:pt x="213" y="28"/>
                </a:cubicBezTo>
                <a:cubicBezTo>
                  <a:pt x="266" y="15"/>
                  <a:pt x="375" y="6"/>
                  <a:pt x="417" y="0"/>
                </a:cubicBezTo>
              </a:path>
            </a:pathLst>
          </a:custGeom>
          <a:noFill/>
          <a:ln w="1905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Freeform 25"/>
          <p:cNvSpPr>
            <a:spLocks/>
          </p:cNvSpPr>
          <p:nvPr/>
        </p:nvSpPr>
        <p:spPr bwMode="auto">
          <a:xfrm>
            <a:off x="2940423" y="2471178"/>
            <a:ext cx="714375" cy="200025"/>
          </a:xfrm>
          <a:custGeom>
            <a:avLst/>
            <a:gdLst>
              <a:gd name="T0" fmla="*/ 0 w 450"/>
              <a:gd name="T1" fmla="*/ 2147483646 h 126"/>
              <a:gd name="T2" fmla="*/ 2147483646 w 450"/>
              <a:gd name="T3" fmla="*/ 2147483646 h 126"/>
              <a:gd name="T4" fmla="*/ 2147483646 w 450"/>
              <a:gd name="T5" fmla="*/ 2147483646 h 126"/>
              <a:gd name="T6" fmla="*/ 2147483646 w 450"/>
              <a:gd name="T7" fmla="*/ 2147483646 h 126"/>
              <a:gd name="T8" fmla="*/ 2147483646 w 450"/>
              <a:gd name="T9" fmla="*/ 0 h 126"/>
              <a:gd name="T10" fmla="*/ 0 60000 65536"/>
              <a:gd name="T11" fmla="*/ 0 60000 65536"/>
              <a:gd name="T12" fmla="*/ 0 60000 65536"/>
              <a:gd name="T13" fmla="*/ 0 60000 65536"/>
              <a:gd name="T14" fmla="*/ 0 60000 65536"/>
              <a:gd name="T15" fmla="*/ 0 w 450"/>
              <a:gd name="T16" fmla="*/ 0 h 126"/>
              <a:gd name="T17" fmla="*/ 450 w 450"/>
              <a:gd name="T18" fmla="*/ 126 h 126"/>
            </a:gdLst>
            <a:ahLst/>
            <a:cxnLst>
              <a:cxn ang="T10">
                <a:pos x="T0" y="T1"/>
              </a:cxn>
              <a:cxn ang="T11">
                <a:pos x="T2" y="T3"/>
              </a:cxn>
              <a:cxn ang="T12">
                <a:pos x="T4" y="T5"/>
              </a:cxn>
              <a:cxn ang="T13">
                <a:pos x="T6" y="T7"/>
              </a:cxn>
              <a:cxn ang="T14">
                <a:pos x="T8" y="T9"/>
              </a:cxn>
            </a:cxnLst>
            <a:rect l="T15" t="T16" r="T17" b="T18"/>
            <a:pathLst>
              <a:path w="450" h="126">
                <a:moveTo>
                  <a:pt x="0" y="126"/>
                </a:moveTo>
                <a:cubicBezTo>
                  <a:pt x="16" y="116"/>
                  <a:pt x="64" y="79"/>
                  <a:pt x="100" y="62"/>
                </a:cubicBezTo>
                <a:cubicBezTo>
                  <a:pt x="136" y="45"/>
                  <a:pt x="181" y="33"/>
                  <a:pt x="219" y="24"/>
                </a:cubicBezTo>
                <a:cubicBezTo>
                  <a:pt x="257" y="15"/>
                  <a:pt x="292" y="10"/>
                  <a:pt x="330" y="6"/>
                </a:cubicBezTo>
                <a:cubicBezTo>
                  <a:pt x="368" y="2"/>
                  <a:pt x="430" y="1"/>
                  <a:pt x="450" y="0"/>
                </a:cubicBezTo>
              </a:path>
            </a:pathLst>
          </a:custGeom>
          <a:noFill/>
          <a:ln w="1905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 name="Freeform 27"/>
          <p:cNvSpPr>
            <a:spLocks/>
          </p:cNvSpPr>
          <p:nvPr/>
        </p:nvSpPr>
        <p:spPr bwMode="auto">
          <a:xfrm>
            <a:off x="2797548" y="2666440"/>
            <a:ext cx="552450" cy="142875"/>
          </a:xfrm>
          <a:custGeom>
            <a:avLst/>
            <a:gdLst>
              <a:gd name="T0" fmla="*/ 0 w 348"/>
              <a:gd name="T1" fmla="*/ 0 h 90"/>
              <a:gd name="T2" fmla="*/ 2147483646 w 348"/>
              <a:gd name="T3" fmla="*/ 2147483646 h 90"/>
              <a:gd name="T4" fmla="*/ 2147483646 w 348"/>
              <a:gd name="T5" fmla="*/ 2147483646 h 90"/>
              <a:gd name="T6" fmla="*/ 2147483646 w 348"/>
              <a:gd name="T7" fmla="*/ 2147483646 h 90"/>
              <a:gd name="T8" fmla="*/ 0 60000 65536"/>
              <a:gd name="T9" fmla="*/ 0 60000 65536"/>
              <a:gd name="T10" fmla="*/ 0 60000 65536"/>
              <a:gd name="T11" fmla="*/ 0 60000 65536"/>
              <a:gd name="T12" fmla="*/ 0 w 348"/>
              <a:gd name="T13" fmla="*/ 0 h 90"/>
              <a:gd name="T14" fmla="*/ 348 w 348"/>
              <a:gd name="T15" fmla="*/ 90 h 90"/>
            </a:gdLst>
            <a:ahLst/>
            <a:cxnLst>
              <a:cxn ang="T8">
                <a:pos x="T0" y="T1"/>
              </a:cxn>
              <a:cxn ang="T9">
                <a:pos x="T2" y="T3"/>
              </a:cxn>
              <a:cxn ang="T10">
                <a:pos x="T4" y="T5"/>
              </a:cxn>
              <a:cxn ang="T11">
                <a:pos x="T6" y="T7"/>
              </a:cxn>
            </a:cxnLst>
            <a:rect l="T12" t="T13" r="T14" b="T15"/>
            <a:pathLst>
              <a:path w="348" h="90">
                <a:moveTo>
                  <a:pt x="0" y="0"/>
                </a:moveTo>
                <a:cubicBezTo>
                  <a:pt x="22" y="5"/>
                  <a:pt x="89" y="22"/>
                  <a:pt x="135" y="33"/>
                </a:cubicBezTo>
                <a:cubicBezTo>
                  <a:pt x="181" y="44"/>
                  <a:pt x="244" y="60"/>
                  <a:pt x="279" y="69"/>
                </a:cubicBezTo>
                <a:cubicBezTo>
                  <a:pt x="314" y="78"/>
                  <a:pt x="331" y="84"/>
                  <a:pt x="348" y="90"/>
                </a:cubicBezTo>
              </a:path>
            </a:pathLst>
          </a:custGeom>
          <a:noFill/>
          <a:ln w="1905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 name="Freeform 28"/>
          <p:cNvSpPr>
            <a:spLocks/>
          </p:cNvSpPr>
          <p:nvPr/>
        </p:nvSpPr>
        <p:spPr bwMode="auto">
          <a:xfrm>
            <a:off x="3459536" y="2328303"/>
            <a:ext cx="428625" cy="285750"/>
          </a:xfrm>
          <a:custGeom>
            <a:avLst/>
            <a:gdLst>
              <a:gd name="T0" fmla="*/ 0 w 270"/>
              <a:gd name="T1" fmla="*/ 0 h 180"/>
              <a:gd name="T2" fmla="*/ 2147483646 w 270"/>
              <a:gd name="T3" fmla="*/ 2147483646 h 180"/>
              <a:gd name="T4" fmla="*/ 2147483646 w 270"/>
              <a:gd name="T5" fmla="*/ 2147483646 h 180"/>
              <a:gd name="T6" fmla="*/ 2147483646 w 270"/>
              <a:gd name="T7" fmla="*/ 2147483646 h 180"/>
              <a:gd name="T8" fmla="*/ 0 60000 65536"/>
              <a:gd name="T9" fmla="*/ 0 60000 65536"/>
              <a:gd name="T10" fmla="*/ 0 60000 65536"/>
              <a:gd name="T11" fmla="*/ 0 60000 65536"/>
              <a:gd name="T12" fmla="*/ 0 w 270"/>
              <a:gd name="T13" fmla="*/ 0 h 180"/>
              <a:gd name="T14" fmla="*/ 270 w 270"/>
              <a:gd name="T15" fmla="*/ 180 h 180"/>
            </a:gdLst>
            <a:ahLst/>
            <a:cxnLst>
              <a:cxn ang="T8">
                <a:pos x="T0" y="T1"/>
              </a:cxn>
              <a:cxn ang="T9">
                <a:pos x="T2" y="T3"/>
              </a:cxn>
              <a:cxn ang="T10">
                <a:pos x="T4" y="T5"/>
              </a:cxn>
              <a:cxn ang="T11">
                <a:pos x="T6" y="T7"/>
              </a:cxn>
            </a:cxnLst>
            <a:rect l="T12" t="T13" r="T14" b="T15"/>
            <a:pathLst>
              <a:path w="270" h="180">
                <a:moveTo>
                  <a:pt x="0" y="0"/>
                </a:moveTo>
                <a:cubicBezTo>
                  <a:pt x="19" y="13"/>
                  <a:pt x="79" y="54"/>
                  <a:pt x="114" y="78"/>
                </a:cubicBezTo>
                <a:cubicBezTo>
                  <a:pt x="149" y="102"/>
                  <a:pt x="184" y="127"/>
                  <a:pt x="210" y="144"/>
                </a:cubicBezTo>
                <a:cubicBezTo>
                  <a:pt x="236" y="161"/>
                  <a:pt x="258" y="173"/>
                  <a:pt x="270" y="180"/>
                </a:cubicBezTo>
              </a:path>
            </a:pathLst>
          </a:custGeom>
          <a:noFill/>
          <a:ln w="1905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29"/>
          <p:cNvSpPr>
            <a:spLocks/>
          </p:cNvSpPr>
          <p:nvPr/>
        </p:nvSpPr>
        <p:spPr bwMode="auto">
          <a:xfrm>
            <a:off x="2816598" y="2447365"/>
            <a:ext cx="762000" cy="219075"/>
          </a:xfrm>
          <a:custGeom>
            <a:avLst/>
            <a:gdLst>
              <a:gd name="T0" fmla="*/ 0 w 480"/>
              <a:gd name="T1" fmla="*/ 2147483646 h 138"/>
              <a:gd name="T2" fmla="*/ 2147483646 w 480"/>
              <a:gd name="T3" fmla="*/ 2147483646 h 138"/>
              <a:gd name="T4" fmla="*/ 2147483646 w 480"/>
              <a:gd name="T5" fmla="*/ 2147483646 h 138"/>
              <a:gd name="T6" fmla="*/ 2147483646 w 480"/>
              <a:gd name="T7" fmla="*/ 2147483646 h 138"/>
              <a:gd name="T8" fmla="*/ 2147483646 w 480"/>
              <a:gd name="T9" fmla="*/ 0 h 138"/>
              <a:gd name="T10" fmla="*/ 0 60000 65536"/>
              <a:gd name="T11" fmla="*/ 0 60000 65536"/>
              <a:gd name="T12" fmla="*/ 0 60000 65536"/>
              <a:gd name="T13" fmla="*/ 0 60000 65536"/>
              <a:gd name="T14" fmla="*/ 0 60000 65536"/>
              <a:gd name="T15" fmla="*/ 0 w 480"/>
              <a:gd name="T16" fmla="*/ 0 h 138"/>
              <a:gd name="T17" fmla="*/ 480 w 480"/>
              <a:gd name="T18" fmla="*/ 138 h 138"/>
            </a:gdLst>
            <a:ahLst/>
            <a:cxnLst>
              <a:cxn ang="T10">
                <a:pos x="T0" y="T1"/>
              </a:cxn>
              <a:cxn ang="T11">
                <a:pos x="T2" y="T3"/>
              </a:cxn>
              <a:cxn ang="T12">
                <a:pos x="T4" y="T5"/>
              </a:cxn>
              <a:cxn ang="T13">
                <a:pos x="T6" y="T7"/>
              </a:cxn>
              <a:cxn ang="T14">
                <a:pos x="T8" y="T9"/>
              </a:cxn>
            </a:cxnLst>
            <a:rect l="T15" t="T16" r="T17" b="T18"/>
            <a:pathLst>
              <a:path w="480" h="138">
                <a:moveTo>
                  <a:pt x="0" y="138"/>
                </a:moveTo>
                <a:cubicBezTo>
                  <a:pt x="22" y="126"/>
                  <a:pt x="89" y="81"/>
                  <a:pt x="130" y="62"/>
                </a:cubicBezTo>
                <a:cubicBezTo>
                  <a:pt x="171" y="43"/>
                  <a:pt x="211" y="33"/>
                  <a:pt x="249" y="24"/>
                </a:cubicBezTo>
                <a:cubicBezTo>
                  <a:pt x="287" y="15"/>
                  <a:pt x="322" y="10"/>
                  <a:pt x="360" y="6"/>
                </a:cubicBezTo>
                <a:cubicBezTo>
                  <a:pt x="398" y="2"/>
                  <a:pt x="460" y="1"/>
                  <a:pt x="480" y="0"/>
                </a:cubicBezTo>
              </a:path>
            </a:pathLst>
          </a:custGeom>
          <a:noFill/>
          <a:ln w="1905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Freeform 10"/>
          <p:cNvSpPr>
            <a:spLocks noChangeAspect="1"/>
          </p:cNvSpPr>
          <p:nvPr/>
        </p:nvSpPr>
        <p:spPr bwMode="auto">
          <a:xfrm>
            <a:off x="3119811" y="2980765"/>
            <a:ext cx="201612" cy="201613"/>
          </a:xfrm>
          <a:custGeom>
            <a:avLst/>
            <a:gdLst>
              <a:gd name="T0" fmla="*/ 2147483646 w 9990"/>
              <a:gd name="T1" fmla="*/ 2147483646 h 10000"/>
              <a:gd name="T2" fmla="*/ 2147483646 w 9990"/>
              <a:gd name="T3" fmla="*/ 2147483646 h 10000"/>
              <a:gd name="T4" fmla="*/ 2147483646 w 9990"/>
              <a:gd name="T5" fmla="*/ 2147483646 h 10000"/>
              <a:gd name="T6" fmla="*/ 2147483646 w 9990"/>
              <a:gd name="T7" fmla="*/ 2147483646 h 10000"/>
              <a:gd name="T8" fmla="*/ 2147483646 w 9990"/>
              <a:gd name="T9" fmla="*/ 2147483646 h 10000"/>
              <a:gd name="T10" fmla="*/ 2147483646 w 9990"/>
              <a:gd name="T11" fmla="*/ 2147483646 h 10000"/>
              <a:gd name="T12" fmla="*/ 2147483646 w 9990"/>
              <a:gd name="T13" fmla="*/ 2147483646 h 10000"/>
              <a:gd name="T14" fmla="*/ 2147483646 w 9990"/>
              <a:gd name="T15" fmla="*/ 2147483646 h 10000"/>
              <a:gd name="T16" fmla="*/ 2147483646 w 9990"/>
              <a:gd name="T17" fmla="*/ 2147483646 h 10000"/>
              <a:gd name="T18" fmla="*/ 2147483646 w 9990"/>
              <a:gd name="T19" fmla="*/ 2147483646 h 10000"/>
              <a:gd name="T20" fmla="*/ 2147483646 w 9990"/>
              <a:gd name="T21" fmla="*/ 2147483646 h 10000"/>
              <a:gd name="T22" fmla="*/ 2147483646 w 9990"/>
              <a:gd name="T23" fmla="*/ 2147483646 h 10000"/>
              <a:gd name="T24" fmla="*/ 2147483646 w 9990"/>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90" h="10000">
                <a:moveTo>
                  <a:pt x="4291" y="10000"/>
                </a:moveTo>
                <a:cubicBezTo>
                  <a:pt x="3872" y="9820"/>
                  <a:pt x="2523" y="9433"/>
                  <a:pt x="1834" y="8834"/>
                </a:cubicBezTo>
                <a:cubicBezTo>
                  <a:pt x="1145" y="8237"/>
                  <a:pt x="426" y="7191"/>
                  <a:pt x="157" y="6325"/>
                </a:cubicBezTo>
                <a:cubicBezTo>
                  <a:pt x="-113" y="5458"/>
                  <a:pt x="7" y="4413"/>
                  <a:pt x="216" y="3606"/>
                </a:cubicBezTo>
                <a:cubicBezTo>
                  <a:pt x="426" y="2799"/>
                  <a:pt x="965" y="2052"/>
                  <a:pt x="1385" y="1544"/>
                </a:cubicBezTo>
                <a:cubicBezTo>
                  <a:pt x="1804" y="1036"/>
                  <a:pt x="2163" y="827"/>
                  <a:pt x="2673" y="588"/>
                </a:cubicBezTo>
                <a:cubicBezTo>
                  <a:pt x="3182" y="349"/>
                  <a:pt x="3692" y="80"/>
                  <a:pt x="4380" y="21"/>
                </a:cubicBezTo>
                <a:cubicBezTo>
                  <a:pt x="5069" y="-39"/>
                  <a:pt x="6118" y="21"/>
                  <a:pt x="6867" y="319"/>
                </a:cubicBezTo>
                <a:cubicBezTo>
                  <a:pt x="7616" y="618"/>
                  <a:pt x="8365" y="1126"/>
                  <a:pt x="8874" y="1754"/>
                </a:cubicBezTo>
                <a:cubicBezTo>
                  <a:pt x="9384" y="2381"/>
                  <a:pt x="9833" y="3218"/>
                  <a:pt x="9953" y="4084"/>
                </a:cubicBezTo>
                <a:cubicBezTo>
                  <a:pt x="10072" y="4950"/>
                  <a:pt x="9888" y="6293"/>
                  <a:pt x="9653" y="6952"/>
                </a:cubicBezTo>
                <a:cubicBezTo>
                  <a:pt x="9418" y="7611"/>
                  <a:pt x="9051" y="7588"/>
                  <a:pt x="8542" y="8036"/>
                </a:cubicBezTo>
                <a:cubicBezTo>
                  <a:pt x="8034" y="8485"/>
                  <a:pt x="6807" y="9581"/>
                  <a:pt x="6508" y="9731"/>
                </a:cubicBezTo>
              </a:path>
            </a:pathLst>
          </a:custGeom>
          <a:noFill/>
          <a:ln w="9525">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 name="Freeform 10"/>
          <p:cNvSpPr>
            <a:spLocks noChangeAspect="1"/>
          </p:cNvSpPr>
          <p:nvPr/>
        </p:nvSpPr>
        <p:spPr bwMode="auto">
          <a:xfrm>
            <a:off x="4181848" y="3545915"/>
            <a:ext cx="201613" cy="201613"/>
          </a:xfrm>
          <a:custGeom>
            <a:avLst/>
            <a:gdLst>
              <a:gd name="T0" fmla="*/ 2147483646 w 9990"/>
              <a:gd name="T1" fmla="*/ 2147483646 h 10000"/>
              <a:gd name="T2" fmla="*/ 2147483646 w 9990"/>
              <a:gd name="T3" fmla="*/ 2147483646 h 10000"/>
              <a:gd name="T4" fmla="*/ 2147483646 w 9990"/>
              <a:gd name="T5" fmla="*/ 2147483646 h 10000"/>
              <a:gd name="T6" fmla="*/ 2147483646 w 9990"/>
              <a:gd name="T7" fmla="*/ 2147483646 h 10000"/>
              <a:gd name="T8" fmla="*/ 2147483646 w 9990"/>
              <a:gd name="T9" fmla="*/ 2147483646 h 10000"/>
              <a:gd name="T10" fmla="*/ 2147483646 w 9990"/>
              <a:gd name="T11" fmla="*/ 2147483646 h 10000"/>
              <a:gd name="T12" fmla="*/ 2147483646 w 9990"/>
              <a:gd name="T13" fmla="*/ 2147483646 h 10000"/>
              <a:gd name="T14" fmla="*/ 2147483646 w 9990"/>
              <a:gd name="T15" fmla="*/ 2147483646 h 10000"/>
              <a:gd name="T16" fmla="*/ 2147483646 w 9990"/>
              <a:gd name="T17" fmla="*/ 2147483646 h 10000"/>
              <a:gd name="T18" fmla="*/ 2147483646 w 9990"/>
              <a:gd name="T19" fmla="*/ 2147483646 h 10000"/>
              <a:gd name="T20" fmla="*/ 2147483646 w 9990"/>
              <a:gd name="T21" fmla="*/ 2147483646 h 10000"/>
              <a:gd name="T22" fmla="*/ 2147483646 w 9990"/>
              <a:gd name="T23" fmla="*/ 2147483646 h 10000"/>
              <a:gd name="T24" fmla="*/ 2147483646 w 9990"/>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90" h="10000">
                <a:moveTo>
                  <a:pt x="4291" y="10000"/>
                </a:moveTo>
                <a:cubicBezTo>
                  <a:pt x="3872" y="9820"/>
                  <a:pt x="2523" y="9433"/>
                  <a:pt x="1834" y="8834"/>
                </a:cubicBezTo>
                <a:cubicBezTo>
                  <a:pt x="1145" y="8237"/>
                  <a:pt x="426" y="7191"/>
                  <a:pt x="157" y="6325"/>
                </a:cubicBezTo>
                <a:cubicBezTo>
                  <a:pt x="-113" y="5458"/>
                  <a:pt x="7" y="4413"/>
                  <a:pt x="216" y="3606"/>
                </a:cubicBezTo>
                <a:cubicBezTo>
                  <a:pt x="426" y="2799"/>
                  <a:pt x="965" y="2052"/>
                  <a:pt x="1385" y="1544"/>
                </a:cubicBezTo>
                <a:cubicBezTo>
                  <a:pt x="1804" y="1036"/>
                  <a:pt x="2163" y="827"/>
                  <a:pt x="2673" y="588"/>
                </a:cubicBezTo>
                <a:cubicBezTo>
                  <a:pt x="3182" y="349"/>
                  <a:pt x="3692" y="80"/>
                  <a:pt x="4380" y="21"/>
                </a:cubicBezTo>
                <a:cubicBezTo>
                  <a:pt x="5069" y="-39"/>
                  <a:pt x="6118" y="21"/>
                  <a:pt x="6867" y="319"/>
                </a:cubicBezTo>
                <a:cubicBezTo>
                  <a:pt x="7616" y="618"/>
                  <a:pt x="8365" y="1126"/>
                  <a:pt x="8874" y="1754"/>
                </a:cubicBezTo>
                <a:cubicBezTo>
                  <a:pt x="9384" y="2381"/>
                  <a:pt x="9833" y="3218"/>
                  <a:pt x="9953" y="4084"/>
                </a:cubicBezTo>
                <a:cubicBezTo>
                  <a:pt x="10072" y="4950"/>
                  <a:pt x="9888" y="6293"/>
                  <a:pt x="9653" y="6952"/>
                </a:cubicBezTo>
                <a:cubicBezTo>
                  <a:pt x="9418" y="7611"/>
                  <a:pt x="9051" y="7588"/>
                  <a:pt x="8542" y="8036"/>
                </a:cubicBezTo>
                <a:cubicBezTo>
                  <a:pt x="8034" y="8485"/>
                  <a:pt x="6807" y="9581"/>
                  <a:pt x="6508" y="9731"/>
                </a:cubicBezTo>
              </a:path>
            </a:pathLst>
          </a:custGeom>
          <a:noFill/>
          <a:ln w="9525">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Freeform 10"/>
          <p:cNvSpPr>
            <a:spLocks noChangeAspect="1"/>
          </p:cNvSpPr>
          <p:nvPr/>
        </p:nvSpPr>
        <p:spPr bwMode="auto">
          <a:xfrm>
            <a:off x="4262811" y="2929965"/>
            <a:ext cx="201612" cy="201613"/>
          </a:xfrm>
          <a:custGeom>
            <a:avLst/>
            <a:gdLst>
              <a:gd name="T0" fmla="*/ 2147483646 w 9990"/>
              <a:gd name="T1" fmla="*/ 2147483646 h 10000"/>
              <a:gd name="T2" fmla="*/ 2147483646 w 9990"/>
              <a:gd name="T3" fmla="*/ 2147483646 h 10000"/>
              <a:gd name="T4" fmla="*/ 2147483646 w 9990"/>
              <a:gd name="T5" fmla="*/ 2147483646 h 10000"/>
              <a:gd name="T6" fmla="*/ 2147483646 w 9990"/>
              <a:gd name="T7" fmla="*/ 2147483646 h 10000"/>
              <a:gd name="T8" fmla="*/ 2147483646 w 9990"/>
              <a:gd name="T9" fmla="*/ 2147483646 h 10000"/>
              <a:gd name="T10" fmla="*/ 2147483646 w 9990"/>
              <a:gd name="T11" fmla="*/ 2147483646 h 10000"/>
              <a:gd name="T12" fmla="*/ 2147483646 w 9990"/>
              <a:gd name="T13" fmla="*/ 2147483646 h 10000"/>
              <a:gd name="T14" fmla="*/ 2147483646 w 9990"/>
              <a:gd name="T15" fmla="*/ 2147483646 h 10000"/>
              <a:gd name="T16" fmla="*/ 2147483646 w 9990"/>
              <a:gd name="T17" fmla="*/ 2147483646 h 10000"/>
              <a:gd name="T18" fmla="*/ 2147483646 w 9990"/>
              <a:gd name="T19" fmla="*/ 2147483646 h 10000"/>
              <a:gd name="T20" fmla="*/ 2147483646 w 9990"/>
              <a:gd name="T21" fmla="*/ 2147483646 h 10000"/>
              <a:gd name="T22" fmla="*/ 2147483646 w 9990"/>
              <a:gd name="T23" fmla="*/ 2147483646 h 10000"/>
              <a:gd name="T24" fmla="*/ 2147483646 w 9990"/>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90" h="10000">
                <a:moveTo>
                  <a:pt x="4291" y="10000"/>
                </a:moveTo>
                <a:cubicBezTo>
                  <a:pt x="3872" y="9820"/>
                  <a:pt x="2523" y="9433"/>
                  <a:pt x="1834" y="8834"/>
                </a:cubicBezTo>
                <a:cubicBezTo>
                  <a:pt x="1145" y="8237"/>
                  <a:pt x="426" y="7191"/>
                  <a:pt x="157" y="6325"/>
                </a:cubicBezTo>
                <a:cubicBezTo>
                  <a:pt x="-113" y="5458"/>
                  <a:pt x="7" y="4413"/>
                  <a:pt x="216" y="3606"/>
                </a:cubicBezTo>
                <a:cubicBezTo>
                  <a:pt x="426" y="2799"/>
                  <a:pt x="965" y="2052"/>
                  <a:pt x="1385" y="1544"/>
                </a:cubicBezTo>
                <a:cubicBezTo>
                  <a:pt x="1804" y="1036"/>
                  <a:pt x="2163" y="827"/>
                  <a:pt x="2673" y="588"/>
                </a:cubicBezTo>
                <a:cubicBezTo>
                  <a:pt x="3182" y="349"/>
                  <a:pt x="3692" y="80"/>
                  <a:pt x="4380" y="21"/>
                </a:cubicBezTo>
                <a:cubicBezTo>
                  <a:pt x="5069" y="-39"/>
                  <a:pt x="6118" y="21"/>
                  <a:pt x="6867" y="319"/>
                </a:cubicBezTo>
                <a:cubicBezTo>
                  <a:pt x="7616" y="618"/>
                  <a:pt x="8365" y="1126"/>
                  <a:pt x="8874" y="1754"/>
                </a:cubicBezTo>
                <a:cubicBezTo>
                  <a:pt x="9384" y="2381"/>
                  <a:pt x="9833" y="3218"/>
                  <a:pt x="9953" y="4084"/>
                </a:cubicBezTo>
                <a:cubicBezTo>
                  <a:pt x="10072" y="4950"/>
                  <a:pt x="9888" y="6293"/>
                  <a:pt x="9653" y="6952"/>
                </a:cubicBezTo>
                <a:cubicBezTo>
                  <a:pt x="9418" y="7611"/>
                  <a:pt x="9051" y="7588"/>
                  <a:pt x="8542" y="8036"/>
                </a:cubicBezTo>
                <a:cubicBezTo>
                  <a:pt x="8034" y="8485"/>
                  <a:pt x="6807" y="9581"/>
                  <a:pt x="6508" y="9731"/>
                </a:cubicBezTo>
              </a:path>
            </a:pathLst>
          </a:custGeom>
          <a:noFill/>
          <a:ln w="9525">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 name="Freeform 10"/>
          <p:cNvSpPr>
            <a:spLocks noChangeAspect="1"/>
          </p:cNvSpPr>
          <p:nvPr/>
        </p:nvSpPr>
        <p:spPr bwMode="auto">
          <a:xfrm>
            <a:off x="4564436" y="2494990"/>
            <a:ext cx="201612" cy="201613"/>
          </a:xfrm>
          <a:custGeom>
            <a:avLst/>
            <a:gdLst>
              <a:gd name="T0" fmla="*/ 2147483646 w 9990"/>
              <a:gd name="T1" fmla="*/ 2147483646 h 10000"/>
              <a:gd name="T2" fmla="*/ 2147483646 w 9990"/>
              <a:gd name="T3" fmla="*/ 2147483646 h 10000"/>
              <a:gd name="T4" fmla="*/ 2147483646 w 9990"/>
              <a:gd name="T5" fmla="*/ 2147483646 h 10000"/>
              <a:gd name="T6" fmla="*/ 2147483646 w 9990"/>
              <a:gd name="T7" fmla="*/ 2147483646 h 10000"/>
              <a:gd name="T8" fmla="*/ 2147483646 w 9990"/>
              <a:gd name="T9" fmla="*/ 2147483646 h 10000"/>
              <a:gd name="T10" fmla="*/ 2147483646 w 9990"/>
              <a:gd name="T11" fmla="*/ 2147483646 h 10000"/>
              <a:gd name="T12" fmla="*/ 2147483646 w 9990"/>
              <a:gd name="T13" fmla="*/ 2147483646 h 10000"/>
              <a:gd name="T14" fmla="*/ 2147483646 w 9990"/>
              <a:gd name="T15" fmla="*/ 2147483646 h 10000"/>
              <a:gd name="T16" fmla="*/ 2147483646 w 9990"/>
              <a:gd name="T17" fmla="*/ 2147483646 h 10000"/>
              <a:gd name="T18" fmla="*/ 2147483646 w 9990"/>
              <a:gd name="T19" fmla="*/ 2147483646 h 10000"/>
              <a:gd name="T20" fmla="*/ 2147483646 w 9990"/>
              <a:gd name="T21" fmla="*/ 2147483646 h 10000"/>
              <a:gd name="T22" fmla="*/ 2147483646 w 9990"/>
              <a:gd name="T23" fmla="*/ 2147483646 h 10000"/>
              <a:gd name="T24" fmla="*/ 2147483646 w 9990"/>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90" h="10000">
                <a:moveTo>
                  <a:pt x="4291" y="10000"/>
                </a:moveTo>
                <a:cubicBezTo>
                  <a:pt x="3872" y="9820"/>
                  <a:pt x="2523" y="9433"/>
                  <a:pt x="1834" y="8834"/>
                </a:cubicBezTo>
                <a:cubicBezTo>
                  <a:pt x="1145" y="8237"/>
                  <a:pt x="426" y="7191"/>
                  <a:pt x="157" y="6325"/>
                </a:cubicBezTo>
                <a:cubicBezTo>
                  <a:pt x="-113" y="5458"/>
                  <a:pt x="7" y="4413"/>
                  <a:pt x="216" y="3606"/>
                </a:cubicBezTo>
                <a:cubicBezTo>
                  <a:pt x="426" y="2799"/>
                  <a:pt x="965" y="2052"/>
                  <a:pt x="1385" y="1544"/>
                </a:cubicBezTo>
                <a:cubicBezTo>
                  <a:pt x="1804" y="1036"/>
                  <a:pt x="2163" y="827"/>
                  <a:pt x="2673" y="588"/>
                </a:cubicBezTo>
                <a:cubicBezTo>
                  <a:pt x="3182" y="349"/>
                  <a:pt x="3692" y="80"/>
                  <a:pt x="4380" y="21"/>
                </a:cubicBezTo>
                <a:cubicBezTo>
                  <a:pt x="5069" y="-39"/>
                  <a:pt x="6118" y="21"/>
                  <a:pt x="6867" y="319"/>
                </a:cubicBezTo>
                <a:cubicBezTo>
                  <a:pt x="7616" y="618"/>
                  <a:pt x="8365" y="1126"/>
                  <a:pt x="8874" y="1754"/>
                </a:cubicBezTo>
                <a:cubicBezTo>
                  <a:pt x="9384" y="2381"/>
                  <a:pt x="9833" y="3218"/>
                  <a:pt x="9953" y="4084"/>
                </a:cubicBezTo>
                <a:cubicBezTo>
                  <a:pt x="10072" y="4950"/>
                  <a:pt x="9888" y="6293"/>
                  <a:pt x="9653" y="6952"/>
                </a:cubicBezTo>
                <a:cubicBezTo>
                  <a:pt x="9418" y="7611"/>
                  <a:pt x="9051" y="7588"/>
                  <a:pt x="8542" y="8036"/>
                </a:cubicBezTo>
                <a:cubicBezTo>
                  <a:pt x="8034" y="8485"/>
                  <a:pt x="6807" y="9581"/>
                  <a:pt x="6508" y="9731"/>
                </a:cubicBezTo>
              </a:path>
            </a:pathLst>
          </a:custGeom>
          <a:noFill/>
          <a:ln w="9525">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 name="Freeform 10"/>
          <p:cNvSpPr>
            <a:spLocks noChangeAspect="1"/>
          </p:cNvSpPr>
          <p:nvPr/>
        </p:nvSpPr>
        <p:spPr bwMode="auto">
          <a:xfrm>
            <a:off x="5416923" y="2701365"/>
            <a:ext cx="200025" cy="203200"/>
          </a:xfrm>
          <a:custGeom>
            <a:avLst/>
            <a:gdLst>
              <a:gd name="T0" fmla="*/ 2147483646 w 9990"/>
              <a:gd name="T1" fmla="*/ 2147483646 h 10000"/>
              <a:gd name="T2" fmla="*/ 2147483646 w 9990"/>
              <a:gd name="T3" fmla="*/ 2147483646 h 10000"/>
              <a:gd name="T4" fmla="*/ 2147483646 w 9990"/>
              <a:gd name="T5" fmla="*/ 2147483646 h 10000"/>
              <a:gd name="T6" fmla="*/ 2147483646 w 9990"/>
              <a:gd name="T7" fmla="*/ 2147483646 h 10000"/>
              <a:gd name="T8" fmla="*/ 2147483646 w 9990"/>
              <a:gd name="T9" fmla="*/ 2147483646 h 10000"/>
              <a:gd name="T10" fmla="*/ 2147483646 w 9990"/>
              <a:gd name="T11" fmla="*/ 2147483646 h 10000"/>
              <a:gd name="T12" fmla="*/ 2147483646 w 9990"/>
              <a:gd name="T13" fmla="*/ 2147483646 h 10000"/>
              <a:gd name="T14" fmla="*/ 2147483646 w 9990"/>
              <a:gd name="T15" fmla="*/ 2147483646 h 10000"/>
              <a:gd name="T16" fmla="*/ 2147483646 w 9990"/>
              <a:gd name="T17" fmla="*/ 2147483646 h 10000"/>
              <a:gd name="T18" fmla="*/ 2147483646 w 9990"/>
              <a:gd name="T19" fmla="*/ 2147483646 h 10000"/>
              <a:gd name="T20" fmla="*/ 2147483646 w 9990"/>
              <a:gd name="T21" fmla="*/ 2147483646 h 10000"/>
              <a:gd name="T22" fmla="*/ 2147483646 w 9990"/>
              <a:gd name="T23" fmla="*/ 2147483646 h 10000"/>
              <a:gd name="T24" fmla="*/ 2147483646 w 9990"/>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90" h="10000">
                <a:moveTo>
                  <a:pt x="4291" y="10000"/>
                </a:moveTo>
                <a:cubicBezTo>
                  <a:pt x="3872" y="9820"/>
                  <a:pt x="2523" y="9433"/>
                  <a:pt x="1834" y="8834"/>
                </a:cubicBezTo>
                <a:cubicBezTo>
                  <a:pt x="1145" y="8237"/>
                  <a:pt x="426" y="7191"/>
                  <a:pt x="157" y="6325"/>
                </a:cubicBezTo>
                <a:cubicBezTo>
                  <a:pt x="-113" y="5458"/>
                  <a:pt x="7" y="4413"/>
                  <a:pt x="216" y="3606"/>
                </a:cubicBezTo>
                <a:cubicBezTo>
                  <a:pt x="426" y="2799"/>
                  <a:pt x="965" y="2052"/>
                  <a:pt x="1385" y="1544"/>
                </a:cubicBezTo>
                <a:cubicBezTo>
                  <a:pt x="1804" y="1036"/>
                  <a:pt x="2163" y="827"/>
                  <a:pt x="2673" y="588"/>
                </a:cubicBezTo>
                <a:cubicBezTo>
                  <a:pt x="3182" y="349"/>
                  <a:pt x="3692" y="80"/>
                  <a:pt x="4380" y="21"/>
                </a:cubicBezTo>
                <a:cubicBezTo>
                  <a:pt x="5069" y="-39"/>
                  <a:pt x="6118" y="21"/>
                  <a:pt x="6867" y="319"/>
                </a:cubicBezTo>
                <a:cubicBezTo>
                  <a:pt x="7616" y="618"/>
                  <a:pt x="8365" y="1126"/>
                  <a:pt x="8874" y="1754"/>
                </a:cubicBezTo>
                <a:cubicBezTo>
                  <a:pt x="9384" y="2381"/>
                  <a:pt x="9833" y="3218"/>
                  <a:pt x="9953" y="4084"/>
                </a:cubicBezTo>
                <a:cubicBezTo>
                  <a:pt x="10072" y="4950"/>
                  <a:pt x="9888" y="6293"/>
                  <a:pt x="9653" y="6952"/>
                </a:cubicBezTo>
                <a:cubicBezTo>
                  <a:pt x="9418" y="7611"/>
                  <a:pt x="9051" y="7588"/>
                  <a:pt x="8542" y="8036"/>
                </a:cubicBezTo>
                <a:cubicBezTo>
                  <a:pt x="8034" y="8485"/>
                  <a:pt x="6807" y="9581"/>
                  <a:pt x="6508" y="9731"/>
                </a:cubicBezTo>
              </a:path>
            </a:pathLst>
          </a:custGeom>
          <a:noFill/>
          <a:ln w="9525">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93704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1000"/>
                                        <p:tgtEl>
                                          <p:spTgt spid="44"/>
                                        </p:tgtEl>
                                      </p:cBhvr>
                                    </p:animEffect>
                                  </p:childTnLst>
                                </p:cTn>
                              </p:par>
                              <p:par>
                                <p:cTn id="12" presetID="2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left)">
                                      <p:cBhvr>
                                        <p:cTn id="14" dur="1000"/>
                                        <p:tgtEl>
                                          <p:spTgt spid="45"/>
                                        </p:tgtEl>
                                      </p:cBhvr>
                                    </p:animEffect>
                                  </p:childTnLst>
                                </p:cTn>
                              </p:par>
                              <p:par>
                                <p:cTn id="15" presetID="23" presetClass="entr" presetSubtype="16"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p:cTn id="17" dur="500" fill="hold"/>
                                        <p:tgtEl>
                                          <p:spTgt spid="68"/>
                                        </p:tgtEl>
                                        <p:attrNameLst>
                                          <p:attrName>ppt_w</p:attrName>
                                        </p:attrNameLst>
                                      </p:cBhvr>
                                      <p:tavLst>
                                        <p:tav tm="0">
                                          <p:val>
                                            <p:fltVal val="0"/>
                                          </p:val>
                                        </p:tav>
                                        <p:tav tm="100000">
                                          <p:val>
                                            <p:strVal val="#ppt_w"/>
                                          </p:val>
                                        </p:tav>
                                      </p:tavLst>
                                    </p:anim>
                                    <p:anim calcmode="lin" valueType="num">
                                      <p:cBhvr>
                                        <p:cTn id="18" dur="500" fill="hold"/>
                                        <p:tgtEl>
                                          <p:spTgt spid="68"/>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anim calcmode="lin" valueType="num">
                                      <p:cBhvr>
                                        <p:cTn id="21" dur="500" fill="hold"/>
                                        <p:tgtEl>
                                          <p:spTgt spid="69"/>
                                        </p:tgtEl>
                                        <p:attrNameLst>
                                          <p:attrName>ppt_w</p:attrName>
                                        </p:attrNameLst>
                                      </p:cBhvr>
                                      <p:tavLst>
                                        <p:tav tm="0">
                                          <p:val>
                                            <p:fltVal val="0"/>
                                          </p:val>
                                        </p:tav>
                                        <p:tav tm="100000">
                                          <p:val>
                                            <p:strVal val="#ppt_w"/>
                                          </p:val>
                                        </p:tav>
                                      </p:tavLst>
                                    </p:anim>
                                    <p:anim calcmode="lin" valueType="num">
                                      <p:cBhvr>
                                        <p:cTn id="22" dur="500" fill="hold"/>
                                        <p:tgtEl>
                                          <p:spTgt spid="69"/>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anim calcmode="lin" valueType="num">
                                      <p:cBhvr>
                                        <p:cTn id="25" dur="500" fill="hold"/>
                                        <p:tgtEl>
                                          <p:spTgt spid="70"/>
                                        </p:tgtEl>
                                        <p:attrNameLst>
                                          <p:attrName>ppt_w</p:attrName>
                                        </p:attrNameLst>
                                      </p:cBhvr>
                                      <p:tavLst>
                                        <p:tav tm="0">
                                          <p:val>
                                            <p:fltVal val="0"/>
                                          </p:val>
                                        </p:tav>
                                        <p:tav tm="100000">
                                          <p:val>
                                            <p:strVal val="#ppt_w"/>
                                          </p:val>
                                        </p:tav>
                                      </p:tavLst>
                                    </p:anim>
                                    <p:anim calcmode="lin" valueType="num">
                                      <p:cBhvr>
                                        <p:cTn id="26" dur="500" fill="hold"/>
                                        <p:tgtEl>
                                          <p:spTgt spid="70"/>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71"/>
                                        </p:tgtEl>
                                        <p:attrNameLst>
                                          <p:attrName>style.visibility</p:attrName>
                                        </p:attrNameLst>
                                      </p:cBhvr>
                                      <p:to>
                                        <p:strVal val="visible"/>
                                      </p:to>
                                    </p:set>
                                    <p:anim calcmode="lin" valueType="num">
                                      <p:cBhvr>
                                        <p:cTn id="29" dur="500" fill="hold"/>
                                        <p:tgtEl>
                                          <p:spTgt spid="71"/>
                                        </p:tgtEl>
                                        <p:attrNameLst>
                                          <p:attrName>ppt_w</p:attrName>
                                        </p:attrNameLst>
                                      </p:cBhvr>
                                      <p:tavLst>
                                        <p:tav tm="0">
                                          <p:val>
                                            <p:fltVal val="0"/>
                                          </p:val>
                                        </p:tav>
                                        <p:tav tm="100000">
                                          <p:val>
                                            <p:strVal val="#ppt_w"/>
                                          </p:val>
                                        </p:tav>
                                      </p:tavLst>
                                    </p:anim>
                                    <p:anim calcmode="lin" valueType="num">
                                      <p:cBhvr>
                                        <p:cTn id="30" dur="500" fill="hold"/>
                                        <p:tgtEl>
                                          <p:spTgt spid="71"/>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72"/>
                                        </p:tgtEl>
                                        <p:attrNameLst>
                                          <p:attrName>style.visibility</p:attrName>
                                        </p:attrNameLst>
                                      </p:cBhvr>
                                      <p:to>
                                        <p:strVal val="visible"/>
                                      </p:to>
                                    </p:set>
                                    <p:anim calcmode="lin" valueType="num">
                                      <p:cBhvr>
                                        <p:cTn id="33" dur="500" fill="hold"/>
                                        <p:tgtEl>
                                          <p:spTgt spid="72"/>
                                        </p:tgtEl>
                                        <p:attrNameLst>
                                          <p:attrName>ppt_w</p:attrName>
                                        </p:attrNameLst>
                                      </p:cBhvr>
                                      <p:tavLst>
                                        <p:tav tm="0">
                                          <p:val>
                                            <p:fltVal val="0"/>
                                          </p:val>
                                        </p:tav>
                                        <p:tav tm="100000">
                                          <p:val>
                                            <p:strVal val="#ppt_w"/>
                                          </p:val>
                                        </p:tav>
                                      </p:tavLst>
                                    </p:anim>
                                    <p:anim calcmode="lin" valueType="num">
                                      <p:cBhvr>
                                        <p:cTn id="34" dur="500" fill="hold"/>
                                        <p:tgtEl>
                                          <p:spTgt spid="72"/>
                                        </p:tgtEl>
                                        <p:attrNameLst>
                                          <p:attrName>ppt_h</p:attrName>
                                        </p:attrNameLst>
                                      </p:cBhvr>
                                      <p:tavLst>
                                        <p:tav tm="0">
                                          <p:val>
                                            <p:fltVal val="0"/>
                                          </p:val>
                                        </p:tav>
                                        <p:tav tm="100000">
                                          <p:val>
                                            <p:strVal val="#ppt_h"/>
                                          </p:val>
                                        </p:tav>
                                      </p:tavLst>
                                    </p:anim>
                                  </p:childTnLst>
                                </p:cTn>
                              </p:par>
                              <p:par>
                                <p:cTn id="35" presetID="8" presetClass="emph" presetSubtype="0" repeatCount="indefinite" fill="hold" nodeType="withEffect">
                                  <p:stCondLst>
                                    <p:cond delay="0"/>
                                  </p:stCondLst>
                                  <p:childTnLst>
                                    <p:animRot by="21600000">
                                      <p:cBhvr>
                                        <p:cTn id="36" dur="2000" fill="hold"/>
                                        <p:tgtEl>
                                          <p:spTgt spid="68"/>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69"/>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000" fill="hold"/>
                                        <p:tgtEl>
                                          <p:spTgt spid="70"/>
                                        </p:tgtEl>
                                        <p:attrNameLst>
                                          <p:attrName>r</p:attrName>
                                        </p:attrNameLst>
                                      </p:cBhvr>
                                    </p:animRot>
                                  </p:childTnLst>
                                </p:cTn>
                              </p:par>
                              <p:par>
                                <p:cTn id="41" presetID="8" presetClass="emph" presetSubtype="0" repeatCount="indefinite" fill="hold" nodeType="withEffect">
                                  <p:stCondLst>
                                    <p:cond delay="0"/>
                                  </p:stCondLst>
                                  <p:childTnLst>
                                    <p:animRot by="21600000">
                                      <p:cBhvr>
                                        <p:cTn id="42" dur="2000" fill="hold"/>
                                        <p:tgtEl>
                                          <p:spTgt spid="71"/>
                                        </p:tgtEl>
                                        <p:attrNameLst>
                                          <p:attrName>r</p:attrName>
                                        </p:attrNameLst>
                                      </p:cBhvr>
                                    </p:animRot>
                                  </p:childTnLst>
                                </p:cTn>
                              </p:par>
                              <p:par>
                                <p:cTn id="43" presetID="8" presetClass="emph" presetSubtype="0" repeatCount="indefinite" fill="hold" nodeType="withEffect">
                                  <p:stCondLst>
                                    <p:cond delay="0"/>
                                  </p:stCondLst>
                                  <p:childTnLst>
                                    <p:animRot by="21600000">
                                      <p:cBhvr>
                                        <p:cTn id="44" dur="2000" fill="hold"/>
                                        <p:tgtEl>
                                          <p:spTgt spid="72"/>
                                        </p:tgtEl>
                                        <p:attrNameLst>
                                          <p:attrName>r</p:attrName>
                                        </p:attrNameLst>
                                      </p:cBhvr>
                                    </p:animRot>
                                  </p:childTnLst>
                                </p:cTn>
                              </p:par>
                              <p:par>
                                <p:cTn id="45" presetID="22" presetClass="entr" presetSubtype="8"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left)">
                                      <p:cBhvr>
                                        <p:cTn id="47" dur="1000"/>
                                        <p:tgtEl>
                                          <p:spTgt spid="46"/>
                                        </p:tgtEl>
                                      </p:cBhvr>
                                    </p:animEffect>
                                  </p:childTnLst>
                                </p:cTn>
                              </p:par>
                              <p:par>
                                <p:cTn id="48" presetID="22" presetClass="entr" presetSubtype="8"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wipe(left)">
                                      <p:cBhvr>
                                        <p:cTn id="50" dur="1000"/>
                                        <p:tgtEl>
                                          <p:spTgt spid="47"/>
                                        </p:tgtEl>
                                      </p:cBhvr>
                                    </p:animEffect>
                                  </p:childTnLst>
                                </p:cTn>
                              </p:par>
                              <p:par>
                                <p:cTn id="51" presetID="22" presetClass="entr" presetSubtype="8"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wipe(left)">
                                      <p:cBhvr>
                                        <p:cTn id="53" dur="2000"/>
                                        <p:tgtEl>
                                          <p:spTgt spid="48"/>
                                        </p:tgtEl>
                                      </p:cBhvr>
                                    </p:animEffect>
                                  </p:childTnLst>
                                </p:cTn>
                              </p:par>
                              <p:par>
                                <p:cTn id="54" presetID="22" presetClass="entr" presetSubtype="8"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wipe(left)">
                                      <p:cBhvr>
                                        <p:cTn id="56" dur="1000"/>
                                        <p:tgtEl>
                                          <p:spTgt spid="49"/>
                                        </p:tgtEl>
                                      </p:cBhvr>
                                    </p:animEffect>
                                  </p:childTnLst>
                                </p:cTn>
                              </p:par>
                            </p:childTnLst>
                          </p:cTn>
                        </p:par>
                        <p:par>
                          <p:cTn id="57" fill="hold">
                            <p:stCondLst>
                              <p:cond delay="3000"/>
                            </p:stCondLst>
                            <p:childTnLst>
                              <p:par>
                                <p:cTn id="58" presetID="22" presetClass="entr" presetSubtype="1" fill="hold" nodeType="after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wipe(up)">
                                      <p:cBhvr>
                                        <p:cTn id="60" dur="1000"/>
                                        <p:tgtEl>
                                          <p:spTgt spid="54"/>
                                        </p:tgtEl>
                                      </p:cBhvr>
                                    </p:animEffect>
                                  </p:childTnLst>
                                </p:cTn>
                              </p:par>
                              <p:par>
                                <p:cTn id="61" presetID="22" presetClass="entr" presetSubtype="1"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wipe(up)">
                                      <p:cBhvr>
                                        <p:cTn id="63" dur="1000"/>
                                        <p:tgtEl>
                                          <p:spTgt spid="55"/>
                                        </p:tgtEl>
                                      </p:cBhvr>
                                    </p:animEffect>
                                  </p:childTnLst>
                                </p:cTn>
                              </p:par>
                              <p:par>
                                <p:cTn id="64" presetID="22" presetClass="entr" presetSubtype="1" fill="hold" nodeType="with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wipe(up)">
                                      <p:cBhvr>
                                        <p:cTn id="66" dur="1000"/>
                                        <p:tgtEl>
                                          <p:spTgt spid="56"/>
                                        </p:tgtEl>
                                      </p:cBhvr>
                                    </p:animEffect>
                                  </p:childTnLst>
                                </p:cTn>
                              </p:par>
                              <p:par>
                                <p:cTn id="67" presetID="22" presetClass="entr" presetSubtype="1" fill="hold" nodeType="withEffect">
                                  <p:stCondLst>
                                    <p:cond delay="0"/>
                                  </p:stCondLst>
                                  <p:childTnLst>
                                    <p:set>
                                      <p:cBhvr>
                                        <p:cTn id="68" dur="1" fill="hold">
                                          <p:stCondLst>
                                            <p:cond delay="0"/>
                                          </p:stCondLst>
                                        </p:cTn>
                                        <p:tgtEl>
                                          <p:spTgt spid="57"/>
                                        </p:tgtEl>
                                        <p:attrNameLst>
                                          <p:attrName>style.visibility</p:attrName>
                                        </p:attrNameLst>
                                      </p:cBhvr>
                                      <p:to>
                                        <p:strVal val="visible"/>
                                      </p:to>
                                    </p:set>
                                    <p:animEffect transition="in" filter="wipe(up)">
                                      <p:cBhvr>
                                        <p:cTn id="69" dur="1000"/>
                                        <p:tgtEl>
                                          <p:spTgt spid="57"/>
                                        </p:tgtEl>
                                      </p:cBhvr>
                                    </p:animEffect>
                                  </p:childTnLst>
                                </p:cTn>
                              </p:par>
                              <p:par>
                                <p:cTn id="70" presetID="22" presetClass="entr" presetSubtype="1" fill="hold" nodeType="with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wipe(up)">
                                      <p:cBhvr>
                                        <p:cTn id="72" dur="1000"/>
                                        <p:tgtEl>
                                          <p:spTgt spid="58"/>
                                        </p:tgtEl>
                                      </p:cBhvr>
                                    </p:animEffect>
                                  </p:childTnLst>
                                </p:cTn>
                              </p:par>
                            </p:childTnLst>
                          </p:cTn>
                        </p:par>
                        <p:par>
                          <p:cTn id="73" fill="hold">
                            <p:stCondLst>
                              <p:cond delay="4000"/>
                            </p:stCondLst>
                            <p:childTnLst>
                              <p:par>
                                <p:cTn id="74" presetID="22" presetClass="entr" presetSubtype="8" fill="hold" nodeType="after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1000"/>
                                        <p:tgtEl>
                                          <p:spTgt spid="50"/>
                                        </p:tgtEl>
                                      </p:cBhvr>
                                    </p:animEffect>
                                  </p:childTnLst>
                                </p:cTn>
                              </p:par>
                              <p:par>
                                <p:cTn id="77" presetID="22" presetClass="entr" presetSubtype="8" fill="hold" nodeType="with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wipe(left)">
                                      <p:cBhvr>
                                        <p:cTn id="79" dur="2000"/>
                                        <p:tgtEl>
                                          <p:spTgt spid="51"/>
                                        </p:tgtEl>
                                      </p:cBhvr>
                                    </p:animEffect>
                                  </p:childTnLst>
                                </p:cTn>
                              </p:par>
                              <p:par>
                                <p:cTn id="80" presetID="22" presetClass="entr" presetSubtype="8" fill="hold" nodeType="with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wipe(left)">
                                      <p:cBhvr>
                                        <p:cTn id="82" dur="1000"/>
                                        <p:tgtEl>
                                          <p:spTgt spid="52"/>
                                        </p:tgtEl>
                                      </p:cBhvr>
                                    </p:animEffect>
                                  </p:childTnLst>
                                </p:cTn>
                              </p:par>
                              <p:par>
                                <p:cTn id="83" presetID="22" presetClass="entr" presetSubtype="8" fill="hold" nodeType="withEffect">
                                  <p:stCondLst>
                                    <p:cond delay="0"/>
                                  </p:stCondLst>
                                  <p:childTnLst>
                                    <p:set>
                                      <p:cBhvr>
                                        <p:cTn id="84" dur="1" fill="hold">
                                          <p:stCondLst>
                                            <p:cond delay="0"/>
                                          </p:stCondLst>
                                        </p:cTn>
                                        <p:tgtEl>
                                          <p:spTgt spid="59"/>
                                        </p:tgtEl>
                                        <p:attrNameLst>
                                          <p:attrName>style.visibility</p:attrName>
                                        </p:attrNameLst>
                                      </p:cBhvr>
                                      <p:to>
                                        <p:strVal val="visible"/>
                                      </p:to>
                                    </p:set>
                                    <p:animEffect transition="in" filter="wipe(left)">
                                      <p:cBhvr>
                                        <p:cTn id="85" dur="1000"/>
                                        <p:tgtEl>
                                          <p:spTgt spid="59"/>
                                        </p:tgtEl>
                                      </p:cBhvr>
                                    </p:animEffect>
                                  </p:childTnLst>
                                </p:cTn>
                              </p:par>
                              <p:par>
                                <p:cTn id="86" presetID="22" presetClass="entr" presetSubtype="8" fill="hold" nodeType="with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wipe(left)">
                                      <p:cBhvr>
                                        <p:cTn id="88" dur="1000"/>
                                        <p:tgtEl>
                                          <p:spTgt spid="53"/>
                                        </p:tgtEl>
                                      </p:cBhvr>
                                    </p:animEffect>
                                  </p:childTnLst>
                                </p:cTn>
                              </p:par>
                              <p:par>
                                <p:cTn id="89" presetID="22" presetClass="entr" presetSubtype="8" fill="hold" nodeType="withEffect">
                                  <p:stCondLst>
                                    <p:cond delay="0"/>
                                  </p:stCondLst>
                                  <p:childTnLst>
                                    <p:set>
                                      <p:cBhvr>
                                        <p:cTn id="90" dur="1" fill="hold">
                                          <p:stCondLst>
                                            <p:cond delay="0"/>
                                          </p:stCondLst>
                                        </p:cTn>
                                        <p:tgtEl>
                                          <p:spTgt spid="60"/>
                                        </p:tgtEl>
                                        <p:attrNameLst>
                                          <p:attrName>style.visibility</p:attrName>
                                        </p:attrNameLst>
                                      </p:cBhvr>
                                      <p:to>
                                        <p:strVal val="visible"/>
                                      </p:to>
                                    </p:set>
                                    <p:animEffect transition="in" filter="wipe(left)">
                                      <p:cBhvr>
                                        <p:cTn id="91" dur="1000"/>
                                        <p:tgtEl>
                                          <p:spTgt spid="60"/>
                                        </p:tgtEl>
                                      </p:cBhvr>
                                    </p:animEffect>
                                  </p:childTnLst>
                                </p:cTn>
                              </p:par>
                              <p:par>
                                <p:cTn id="92" presetID="22" presetClass="entr" presetSubtype="8" fill="hold" nodeType="withEffect">
                                  <p:stCondLst>
                                    <p:cond delay="0"/>
                                  </p:stCondLst>
                                  <p:childTnLst>
                                    <p:set>
                                      <p:cBhvr>
                                        <p:cTn id="93" dur="1" fill="hold">
                                          <p:stCondLst>
                                            <p:cond delay="0"/>
                                          </p:stCondLst>
                                        </p:cTn>
                                        <p:tgtEl>
                                          <p:spTgt spid="61"/>
                                        </p:tgtEl>
                                        <p:attrNameLst>
                                          <p:attrName>style.visibility</p:attrName>
                                        </p:attrNameLst>
                                      </p:cBhvr>
                                      <p:to>
                                        <p:strVal val="visible"/>
                                      </p:to>
                                    </p:set>
                                    <p:animEffect transition="in" filter="wipe(left)">
                                      <p:cBhvr>
                                        <p:cTn id="94" dur="1000"/>
                                        <p:tgtEl>
                                          <p:spTgt spid="61"/>
                                        </p:tgtEl>
                                      </p:cBhvr>
                                    </p:animEffect>
                                  </p:childTnLst>
                                </p:cTn>
                              </p:par>
                              <p:par>
                                <p:cTn id="95" presetID="22" presetClass="entr" presetSubtype="8" fill="hold" nodeType="withEffect">
                                  <p:stCondLst>
                                    <p:cond delay="0"/>
                                  </p:stCondLst>
                                  <p:childTnLst>
                                    <p:set>
                                      <p:cBhvr>
                                        <p:cTn id="96" dur="1" fill="hold">
                                          <p:stCondLst>
                                            <p:cond delay="0"/>
                                          </p:stCondLst>
                                        </p:cTn>
                                        <p:tgtEl>
                                          <p:spTgt spid="62"/>
                                        </p:tgtEl>
                                        <p:attrNameLst>
                                          <p:attrName>style.visibility</p:attrName>
                                        </p:attrNameLst>
                                      </p:cBhvr>
                                      <p:to>
                                        <p:strVal val="visible"/>
                                      </p:to>
                                    </p:set>
                                    <p:animEffect transition="in" filter="wipe(left)">
                                      <p:cBhvr>
                                        <p:cTn id="97" dur="1000"/>
                                        <p:tgtEl>
                                          <p:spTgt spid="62"/>
                                        </p:tgtEl>
                                      </p:cBhvr>
                                    </p:animEffect>
                                  </p:childTnLst>
                                </p:cTn>
                              </p:par>
                              <p:par>
                                <p:cTn id="98" presetID="22" presetClass="entr" presetSubtype="8" fill="hold" nodeType="withEffect">
                                  <p:stCondLst>
                                    <p:cond delay="0"/>
                                  </p:stCondLst>
                                  <p:childTnLst>
                                    <p:set>
                                      <p:cBhvr>
                                        <p:cTn id="99" dur="1" fill="hold">
                                          <p:stCondLst>
                                            <p:cond delay="0"/>
                                          </p:stCondLst>
                                        </p:cTn>
                                        <p:tgtEl>
                                          <p:spTgt spid="63"/>
                                        </p:tgtEl>
                                        <p:attrNameLst>
                                          <p:attrName>style.visibility</p:attrName>
                                        </p:attrNameLst>
                                      </p:cBhvr>
                                      <p:to>
                                        <p:strVal val="visible"/>
                                      </p:to>
                                    </p:set>
                                    <p:animEffect transition="in" filter="wipe(left)">
                                      <p:cBhvr>
                                        <p:cTn id="100" dur="1000"/>
                                        <p:tgtEl>
                                          <p:spTgt spid="63"/>
                                        </p:tgtEl>
                                      </p:cBhvr>
                                    </p:animEffect>
                                  </p:childTnLst>
                                </p:cTn>
                              </p:par>
                              <p:par>
                                <p:cTn id="101" presetID="22" presetClass="entr" presetSubtype="8" fill="hold" nodeType="withEffect">
                                  <p:stCondLst>
                                    <p:cond delay="0"/>
                                  </p:stCondLst>
                                  <p:childTnLst>
                                    <p:set>
                                      <p:cBhvr>
                                        <p:cTn id="102" dur="1" fill="hold">
                                          <p:stCondLst>
                                            <p:cond delay="0"/>
                                          </p:stCondLst>
                                        </p:cTn>
                                        <p:tgtEl>
                                          <p:spTgt spid="66"/>
                                        </p:tgtEl>
                                        <p:attrNameLst>
                                          <p:attrName>style.visibility</p:attrName>
                                        </p:attrNameLst>
                                      </p:cBhvr>
                                      <p:to>
                                        <p:strVal val="visible"/>
                                      </p:to>
                                    </p:set>
                                    <p:animEffect transition="in" filter="wipe(left)">
                                      <p:cBhvr>
                                        <p:cTn id="103" dur="1000"/>
                                        <p:tgtEl>
                                          <p:spTgt spid="66"/>
                                        </p:tgtEl>
                                      </p:cBhvr>
                                    </p:animEffect>
                                  </p:childTnLst>
                                </p:cTn>
                              </p:par>
                              <p:par>
                                <p:cTn id="104" presetID="22" presetClass="entr" presetSubtype="8" fill="hold" nodeType="withEffect">
                                  <p:stCondLst>
                                    <p:cond delay="0"/>
                                  </p:stCondLst>
                                  <p:childTnLst>
                                    <p:set>
                                      <p:cBhvr>
                                        <p:cTn id="105" dur="1" fill="hold">
                                          <p:stCondLst>
                                            <p:cond delay="0"/>
                                          </p:stCondLst>
                                        </p:cTn>
                                        <p:tgtEl>
                                          <p:spTgt spid="64"/>
                                        </p:tgtEl>
                                        <p:attrNameLst>
                                          <p:attrName>style.visibility</p:attrName>
                                        </p:attrNameLst>
                                      </p:cBhvr>
                                      <p:to>
                                        <p:strVal val="visible"/>
                                      </p:to>
                                    </p:set>
                                    <p:animEffect transition="in" filter="wipe(left)">
                                      <p:cBhvr>
                                        <p:cTn id="106" dur="1000"/>
                                        <p:tgtEl>
                                          <p:spTgt spid="64"/>
                                        </p:tgtEl>
                                      </p:cBhvr>
                                    </p:animEffect>
                                  </p:childTnLst>
                                </p:cTn>
                              </p:par>
                              <p:par>
                                <p:cTn id="107" presetID="22" presetClass="entr" presetSubtype="8" fill="hold" nodeType="withEffect">
                                  <p:stCondLst>
                                    <p:cond delay="0"/>
                                  </p:stCondLst>
                                  <p:childTnLst>
                                    <p:set>
                                      <p:cBhvr>
                                        <p:cTn id="108" dur="1" fill="hold">
                                          <p:stCondLst>
                                            <p:cond delay="0"/>
                                          </p:stCondLst>
                                        </p:cTn>
                                        <p:tgtEl>
                                          <p:spTgt spid="65"/>
                                        </p:tgtEl>
                                        <p:attrNameLst>
                                          <p:attrName>style.visibility</p:attrName>
                                        </p:attrNameLst>
                                      </p:cBhvr>
                                      <p:to>
                                        <p:strVal val="visible"/>
                                      </p:to>
                                    </p:set>
                                    <p:animEffect transition="in" filter="wipe(left)">
                                      <p:cBhvr>
                                        <p:cTn id="109"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8852" y="522862"/>
            <a:ext cx="8571345" cy="523220"/>
          </a:xfrm>
          <a:prstGeom prst="rect">
            <a:avLst/>
          </a:prstGeom>
          <a:noFill/>
        </p:spPr>
        <p:txBody>
          <a:bodyPr wrap="square" rtlCol="0">
            <a:spAutoFit/>
          </a:bodyPr>
          <a:lstStyle/>
          <a:p>
            <a:pPr indent="233363"/>
            <a:r>
              <a:rPr lang="en-US" sz="2800" i="1" dirty="0">
                <a:ln w="3175">
                  <a:solidFill>
                    <a:schemeClr val="tx1"/>
                  </a:solidFill>
                </a:ln>
                <a:solidFill>
                  <a:srgbClr val="FF0000"/>
                </a:solidFill>
                <a:latin typeface="Cheltenhm BT" panose="02040603050505020403" pitchFamily="18" charset="0"/>
              </a:rPr>
              <a:t>Lunate Cross Bedding</a:t>
            </a:r>
            <a:r>
              <a:rPr lang="en-US" sz="2400" i="1" dirty="0">
                <a:latin typeface="Cheltenhm BT" panose="02040603050505020403" pitchFamily="18" charset="0"/>
              </a:rPr>
              <a:t>: bed forms and internal structure</a:t>
            </a:r>
          </a:p>
        </p:txBody>
      </p:sp>
      <p:sp>
        <p:nvSpPr>
          <p:cNvPr id="10" name="TextBox 9"/>
          <p:cNvSpPr txBox="1"/>
          <p:nvPr/>
        </p:nvSpPr>
        <p:spPr>
          <a:xfrm>
            <a:off x="0" y="9313"/>
            <a:ext cx="7162800" cy="523220"/>
          </a:xfrm>
          <a:prstGeom prst="rect">
            <a:avLst/>
          </a:prstGeom>
          <a:noFill/>
        </p:spPr>
        <p:txBody>
          <a:bodyPr wrap="square" rtlCol="0">
            <a:spAutoFit/>
          </a:bodyPr>
          <a:lstStyle/>
          <a:p>
            <a:pPr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And sedimentary Structures:</a:t>
            </a:r>
          </a:p>
        </p:txBody>
      </p:sp>
      <p:pic>
        <p:nvPicPr>
          <p:cNvPr id="34" name="Picture 3" descr="ripple-1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983" y="1760911"/>
            <a:ext cx="7848600" cy="407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Freeform 6"/>
          <p:cNvSpPr>
            <a:spLocks/>
          </p:cNvSpPr>
          <p:nvPr/>
        </p:nvSpPr>
        <p:spPr bwMode="auto">
          <a:xfrm>
            <a:off x="2987396" y="2492748"/>
            <a:ext cx="1897062" cy="665163"/>
          </a:xfrm>
          <a:custGeom>
            <a:avLst/>
            <a:gdLst>
              <a:gd name="T0" fmla="*/ 2147483646 w 1195"/>
              <a:gd name="T1" fmla="*/ 2147483646 h 419"/>
              <a:gd name="T2" fmla="*/ 2147483646 w 1195"/>
              <a:gd name="T3" fmla="*/ 2147483646 h 419"/>
              <a:gd name="T4" fmla="*/ 2147483646 w 1195"/>
              <a:gd name="T5" fmla="*/ 2147483646 h 419"/>
              <a:gd name="T6" fmla="*/ 2147483646 w 1195"/>
              <a:gd name="T7" fmla="*/ 2147483646 h 419"/>
              <a:gd name="T8" fmla="*/ 2147483646 w 1195"/>
              <a:gd name="T9" fmla="*/ 2147483646 h 419"/>
              <a:gd name="T10" fmla="*/ 2147483646 w 1195"/>
              <a:gd name="T11" fmla="*/ 2147483646 h 419"/>
              <a:gd name="T12" fmla="*/ 2147483646 w 1195"/>
              <a:gd name="T13" fmla="*/ 2147483646 h 419"/>
              <a:gd name="T14" fmla="*/ 0 60000 65536"/>
              <a:gd name="T15" fmla="*/ 0 60000 65536"/>
              <a:gd name="T16" fmla="*/ 0 60000 65536"/>
              <a:gd name="T17" fmla="*/ 0 60000 65536"/>
              <a:gd name="T18" fmla="*/ 0 60000 65536"/>
              <a:gd name="T19" fmla="*/ 0 60000 65536"/>
              <a:gd name="T20" fmla="*/ 0 60000 65536"/>
              <a:gd name="T21" fmla="*/ 0 w 1195"/>
              <a:gd name="T22" fmla="*/ 0 h 419"/>
              <a:gd name="T23" fmla="*/ 1195 w 1195"/>
              <a:gd name="T24" fmla="*/ 419 h 4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5" h="419">
                <a:moveTo>
                  <a:pt x="89" y="419"/>
                </a:moveTo>
                <a:cubicBezTo>
                  <a:pt x="51" y="378"/>
                  <a:pt x="10" y="338"/>
                  <a:pt x="5" y="287"/>
                </a:cubicBezTo>
                <a:cubicBezTo>
                  <a:pt x="0" y="236"/>
                  <a:pt x="7" y="156"/>
                  <a:pt x="61" y="111"/>
                </a:cubicBezTo>
                <a:cubicBezTo>
                  <a:pt x="115" y="66"/>
                  <a:pt x="224" y="35"/>
                  <a:pt x="331" y="18"/>
                </a:cubicBezTo>
                <a:cubicBezTo>
                  <a:pt x="438" y="1"/>
                  <a:pt x="594" y="0"/>
                  <a:pt x="702" y="9"/>
                </a:cubicBezTo>
                <a:cubicBezTo>
                  <a:pt x="810" y="18"/>
                  <a:pt x="899" y="56"/>
                  <a:pt x="981" y="74"/>
                </a:cubicBezTo>
                <a:cubicBezTo>
                  <a:pt x="1063" y="92"/>
                  <a:pt x="1129" y="106"/>
                  <a:pt x="1195" y="120"/>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7"/>
          <p:cNvSpPr>
            <a:spLocks/>
          </p:cNvSpPr>
          <p:nvPr/>
        </p:nvSpPr>
        <p:spPr bwMode="auto">
          <a:xfrm>
            <a:off x="5575021" y="2568948"/>
            <a:ext cx="1727200" cy="893763"/>
          </a:xfrm>
          <a:custGeom>
            <a:avLst/>
            <a:gdLst>
              <a:gd name="T0" fmla="*/ 2147483646 w 1088"/>
              <a:gd name="T1" fmla="*/ 2147483646 h 563"/>
              <a:gd name="T2" fmla="*/ 2147483646 w 1088"/>
              <a:gd name="T3" fmla="*/ 2147483646 h 563"/>
              <a:gd name="T4" fmla="*/ 2147483646 w 1088"/>
              <a:gd name="T5" fmla="*/ 2147483646 h 563"/>
              <a:gd name="T6" fmla="*/ 2147483646 w 1088"/>
              <a:gd name="T7" fmla="*/ 2147483646 h 563"/>
              <a:gd name="T8" fmla="*/ 2147483646 w 1088"/>
              <a:gd name="T9" fmla="*/ 2147483646 h 563"/>
              <a:gd name="T10" fmla="*/ 2147483646 w 1088"/>
              <a:gd name="T11" fmla="*/ 2147483646 h 563"/>
              <a:gd name="T12" fmla="*/ 2147483646 w 1088"/>
              <a:gd name="T13" fmla="*/ 2147483646 h 563"/>
              <a:gd name="T14" fmla="*/ 2147483646 w 1088"/>
              <a:gd name="T15" fmla="*/ 2147483646 h 563"/>
              <a:gd name="T16" fmla="*/ 0 60000 65536"/>
              <a:gd name="T17" fmla="*/ 0 60000 65536"/>
              <a:gd name="T18" fmla="*/ 0 60000 65536"/>
              <a:gd name="T19" fmla="*/ 0 60000 65536"/>
              <a:gd name="T20" fmla="*/ 0 60000 65536"/>
              <a:gd name="T21" fmla="*/ 0 60000 65536"/>
              <a:gd name="T22" fmla="*/ 0 60000 65536"/>
              <a:gd name="T23" fmla="*/ 0 60000 65536"/>
              <a:gd name="T24" fmla="*/ 0 w 1088"/>
              <a:gd name="T25" fmla="*/ 0 h 563"/>
              <a:gd name="T26" fmla="*/ 1088 w 1088"/>
              <a:gd name="T27" fmla="*/ 563 h 5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8" h="563">
                <a:moveTo>
                  <a:pt x="331" y="563"/>
                </a:moveTo>
                <a:cubicBezTo>
                  <a:pt x="236" y="520"/>
                  <a:pt x="140" y="482"/>
                  <a:pt x="85" y="434"/>
                </a:cubicBezTo>
                <a:cubicBezTo>
                  <a:pt x="30" y="386"/>
                  <a:pt x="0" y="329"/>
                  <a:pt x="1" y="277"/>
                </a:cubicBezTo>
                <a:cubicBezTo>
                  <a:pt x="2" y="225"/>
                  <a:pt x="32" y="162"/>
                  <a:pt x="94" y="119"/>
                </a:cubicBezTo>
                <a:cubicBezTo>
                  <a:pt x="156" y="76"/>
                  <a:pt x="282" y="32"/>
                  <a:pt x="373" y="16"/>
                </a:cubicBezTo>
                <a:cubicBezTo>
                  <a:pt x="464" y="0"/>
                  <a:pt x="548" y="11"/>
                  <a:pt x="642" y="26"/>
                </a:cubicBezTo>
                <a:cubicBezTo>
                  <a:pt x="736" y="41"/>
                  <a:pt x="866" y="86"/>
                  <a:pt x="940" y="109"/>
                </a:cubicBezTo>
                <a:cubicBezTo>
                  <a:pt x="1014" y="132"/>
                  <a:pt x="1051" y="148"/>
                  <a:pt x="1088" y="165"/>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8"/>
          <p:cNvSpPr>
            <a:spLocks/>
          </p:cNvSpPr>
          <p:nvPr/>
        </p:nvSpPr>
        <p:spPr bwMode="auto">
          <a:xfrm>
            <a:off x="2290483" y="3310311"/>
            <a:ext cx="3590925" cy="1276350"/>
          </a:xfrm>
          <a:custGeom>
            <a:avLst/>
            <a:gdLst>
              <a:gd name="T0" fmla="*/ 0 w 2262"/>
              <a:gd name="T1" fmla="*/ 0 h 804"/>
              <a:gd name="T2" fmla="*/ 2147483646 w 2262"/>
              <a:gd name="T3" fmla="*/ 2147483646 h 804"/>
              <a:gd name="T4" fmla="*/ 2147483646 w 2262"/>
              <a:gd name="T5" fmla="*/ 2147483646 h 804"/>
              <a:gd name="T6" fmla="*/ 2147483646 w 2262"/>
              <a:gd name="T7" fmla="*/ 2147483646 h 804"/>
              <a:gd name="T8" fmla="*/ 2147483646 w 2262"/>
              <a:gd name="T9" fmla="*/ 2147483646 h 804"/>
              <a:gd name="T10" fmla="*/ 2147483646 w 2262"/>
              <a:gd name="T11" fmla="*/ 2147483646 h 804"/>
              <a:gd name="T12" fmla="*/ 2147483646 w 2262"/>
              <a:gd name="T13" fmla="*/ 2147483646 h 804"/>
              <a:gd name="T14" fmla="*/ 2147483646 w 2262"/>
              <a:gd name="T15" fmla="*/ 2147483646 h 804"/>
              <a:gd name="T16" fmla="*/ 0 60000 65536"/>
              <a:gd name="T17" fmla="*/ 0 60000 65536"/>
              <a:gd name="T18" fmla="*/ 0 60000 65536"/>
              <a:gd name="T19" fmla="*/ 0 60000 65536"/>
              <a:gd name="T20" fmla="*/ 0 60000 65536"/>
              <a:gd name="T21" fmla="*/ 0 60000 65536"/>
              <a:gd name="T22" fmla="*/ 0 60000 65536"/>
              <a:gd name="T23" fmla="*/ 0 60000 65536"/>
              <a:gd name="T24" fmla="*/ 0 w 2262"/>
              <a:gd name="T25" fmla="*/ 0 h 804"/>
              <a:gd name="T26" fmla="*/ 2262 w 2262"/>
              <a:gd name="T27" fmla="*/ 804 h 8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2" h="804">
                <a:moveTo>
                  <a:pt x="0" y="0"/>
                </a:moveTo>
                <a:cubicBezTo>
                  <a:pt x="89" y="44"/>
                  <a:pt x="179" y="89"/>
                  <a:pt x="276" y="132"/>
                </a:cubicBezTo>
                <a:cubicBezTo>
                  <a:pt x="373" y="175"/>
                  <a:pt x="483" y="222"/>
                  <a:pt x="582" y="258"/>
                </a:cubicBezTo>
                <a:cubicBezTo>
                  <a:pt x="681" y="294"/>
                  <a:pt x="752" y="311"/>
                  <a:pt x="872" y="345"/>
                </a:cubicBezTo>
                <a:cubicBezTo>
                  <a:pt x="992" y="379"/>
                  <a:pt x="1179" y="427"/>
                  <a:pt x="1302" y="462"/>
                </a:cubicBezTo>
                <a:cubicBezTo>
                  <a:pt x="1425" y="497"/>
                  <a:pt x="1503" y="519"/>
                  <a:pt x="1608" y="558"/>
                </a:cubicBezTo>
                <a:cubicBezTo>
                  <a:pt x="1713" y="597"/>
                  <a:pt x="1823" y="655"/>
                  <a:pt x="1932" y="696"/>
                </a:cubicBezTo>
                <a:cubicBezTo>
                  <a:pt x="2041" y="737"/>
                  <a:pt x="2151" y="770"/>
                  <a:pt x="2262" y="804"/>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9"/>
          <p:cNvSpPr>
            <a:spLocks/>
          </p:cNvSpPr>
          <p:nvPr/>
        </p:nvSpPr>
        <p:spPr bwMode="auto">
          <a:xfrm>
            <a:off x="3776383" y="3872286"/>
            <a:ext cx="2124075" cy="1009650"/>
          </a:xfrm>
          <a:custGeom>
            <a:avLst/>
            <a:gdLst>
              <a:gd name="T0" fmla="*/ 0 w 1338"/>
              <a:gd name="T1" fmla="*/ 0 h 636"/>
              <a:gd name="T2" fmla="*/ 2147483646 w 1338"/>
              <a:gd name="T3" fmla="*/ 2147483646 h 636"/>
              <a:gd name="T4" fmla="*/ 2147483646 w 1338"/>
              <a:gd name="T5" fmla="*/ 2147483646 h 636"/>
              <a:gd name="T6" fmla="*/ 2147483646 w 1338"/>
              <a:gd name="T7" fmla="*/ 2147483646 h 636"/>
              <a:gd name="T8" fmla="*/ 2147483646 w 1338"/>
              <a:gd name="T9" fmla="*/ 2147483646 h 636"/>
              <a:gd name="T10" fmla="*/ 0 60000 65536"/>
              <a:gd name="T11" fmla="*/ 0 60000 65536"/>
              <a:gd name="T12" fmla="*/ 0 60000 65536"/>
              <a:gd name="T13" fmla="*/ 0 60000 65536"/>
              <a:gd name="T14" fmla="*/ 0 60000 65536"/>
              <a:gd name="T15" fmla="*/ 0 w 1338"/>
              <a:gd name="T16" fmla="*/ 0 h 636"/>
              <a:gd name="T17" fmla="*/ 1338 w 1338"/>
              <a:gd name="T18" fmla="*/ 636 h 636"/>
            </a:gdLst>
            <a:ahLst/>
            <a:cxnLst>
              <a:cxn ang="T10">
                <a:pos x="T0" y="T1"/>
              </a:cxn>
              <a:cxn ang="T11">
                <a:pos x="T2" y="T3"/>
              </a:cxn>
              <a:cxn ang="T12">
                <a:pos x="T4" y="T5"/>
              </a:cxn>
              <a:cxn ang="T13">
                <a:pos x="T6" y="T7"/>
              </a:cxn>
              <a:cxn ang="T14">
                <a:pos x="T8" y="T9"/>
              </a:cxn>
            </a:cxnLst>
            <a:rect l="T15" t="T16" r="T17" b="T18"/>
            <a:pathLst>
              <a:path w="1338" h="636">
                <a:moveTo>
                  <a:pt x="0" y="0"/>
                </a:moveTo>
                <a:cubicBezTo>
                  <a:pt x="71" y="40"/>
                  <a:pt x="278" y="161"/>
                  <a:pt x="429" y="240"/>
                </a:cubicBezTo>
                <a:cubicBezTo>
                  <a:pt x="580" y="319"/>
                  <a:pt x="785" y="418"/>
                  <a:pt x="906" y="474"/>
                </a:cubicBezTo>
                <a:cubicBezTo>
                  <a:pt x="1027" y="530"/>
                  <a:pt x="1086" y="548"/>
                  <a:pt x="1158" y="575"/>
                </a:cubicBezTo>
                <a:cubicBezTo>
                  <a:pt x="1230" y="602"/>
                  <a:pt x="1300" y="623"/>
                  <a:pt x="1338" y="636"/>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Freeform 10"/>
          <p:cNvSpPr>
            <a:spLocks/>
          </p:cNvSpPr>
          <p:nvPr/>
        </p:nvSpPr>
        <p:spPr bwMode="auto">
          <a:xfrm>
            <a:off x="1985683" y="3386511"/>
            <a:ext cx="3914775" cy="1676400"/>
          </a:xfrm>
          <a:custGeom>
            <a:avLst/>
            <a:gdLst>
              <a:gd name="T0" fmla="*/ 0 w 2466"/>
              <a:gd name="T1" fmla="*/ 0 h 1056"/>
              <a:gd name="T2" fmla="*/ 2147483646 w 2466"/>
              <a:gd name="T3" fmla="*/ 2147483646 h 1056"/>
              <a:gd name="T4" fmla="*/ 2147483646 w 2466"/>
              <a:gd name="T5" fmla="*/ 2147483646 h 1056"/>
              <a:gd name="T6" fmla="*/ 2147483646 w 2466"/>
              <a:gd name="T7" fmla="*/ 2147483646 h 1056"/>
              <a:gd name="T8" fmla="*/ 2147483646 w 2466"/>
              <a:gd name="T9" fmla="*/ 2147483646 h 1056"/>
              <a:gd name="T10" fmla="*/ 2147483646 w 2466"/>
              <a:gd name="T11" fmla="*/ 2147483646 h 1056"/>
              <a:gd name="T12" fmla="*/ 2147483646 w 2466"/>
              <a:gd name="T13" fmla="*/ 2147483646 h 1056"/>
              <a:gd name="T14" fmla="*/ 2147483646 w 2466"/>
              <a:gd name="T15" fmla="*/ 2147483646 h 1056"/>
              <a:gd name="T16" fmla="*/ 2147483646 w 2466"/>
              <a:gd name="T17" fmla="*/ 2147483646 h 10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66"/>
              <a:gd name="T28" fmla="*/ 0 h 1056"/>
              <a:gd name="T29" fmla="*/ 2466 w 2466"/>
              <a:gd name="T30" fmla="*/ 1056 h 10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66" h="1056">
                <a:moveTo>
                  <a:pt x="0" y="0"/>
                </a:moveTo>
                <a:cubicBezTo>
                  <a:pt x="113" y="61"/>
                  <a:pt x="227" y="123"/>
                  <a:pt x="402" y="204"/>
                </a:cubicBezTo>
                <a:cubicBezTo>
                  <a:pt x="577" y="285"/>
                  <a:pt x="876" y="416"/>
                  <a:pt x="1050" y="486"/>
                </a:cubicBezTo>
                <a:cubicBezTo>
                  <a:pt x="1224" y="556"/>
                  <a:pt x="1364" y="599"/>
                  <a:pt x="1445" y="627"/>
                </a:cubicBezTo>
                <a:cubicBezTo>
                  <a:pt x="1526" y="655"/>
                  <a:pt x="1465" y="634"/>
                  <a:pt x="1535" y="656"/>
                </a:cubicBezTo>
                <a:cubicBezTo>
                  <a:pt x="1605" y="678"/>
                  <a:pt x="1792" y="736"/>
                  <a:pt x="1866" y="762"/>
                </a:cubicBezTo>
                <a:cubicBezTo>
                  <a:pt x="1940" y="788"/>
                  <a:pt x="1914" y="777"/>
                  <a:pt x="1980" y="810"/>
                </a:cubicBezTo>
                <a:cubicBezTo>
                  <a:pt x="2046" y="843"/>
                  <a:pt x="2180" y="922"/>
                  <a:pt x="2261" y="963"/>
                </a:cubicBezTo>
                <a:cubicBezTo>
                  <a:pt x="2342" y="1004"/>
                  <a:pt x="2423" y="1037"/>
                  <a:pt x="2466" y="1056"/>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11"/>
          <p:cNvSpPr>
            <a:spLocks/>
          </p:cNvSpPr>
          <p:nvPr/>
        </p:nvSpPr>
        <p:spPr bwMode="auto">
          <a:xfrm>
            <a:off x="6643408" y="3253161"/>
            <a:ext cx="1085850" cy="771525"/>
          </a:xfrm>
          <a:custGeom>
            <a:avLst/>
            <a:gdLst>
              <a:gd name="T0" fmla="*/ 0 w 684"/>
              <a:gd name="T1" fmla="*/ 2147483646 h 486"/>
              <a:gd name="T2" fmla="*/ 2147483646 w 684"/>
              <a:gd name="T3" fmla="*/ 2147483646 h 486"/>
              <a:gd name="T4" fmla="*/ 2147483646 w 684"/>
              <a:gd name="T5" fmla="*/ 2147483646 h 486"/>
              <a:gd name="T6" fmla="*/ 2147483646 w 684"/>
              <a:gd name="T7" fmla="*/ 0 h 486"/>
              <a:gd name="T8" fmla="*/ 0 60000 65536"/>
              <a:gd name="T9" fmla="*/ 0 60000 65536"/>
              <a:gd name="T10" fmla="*/ 0 60000 65536"/>
              <a:gd name="T11" fmla="*/ 0 60000 65536"/>
              <a:gd name="T12" fmla="*/ 0 w 684"/>
              <a:gd name="T13" fmla="*/ 0 h 486"/>
              <a:gd name="T14" fmla="*/ 684 w 684"/>
              <a:gd name="T15" fmla="*/ 486 h 486"/>
            </a:gdLst>
            <a:ahLst/>
            <a:cxnLst>
              <a:cxn ang="T8">
                <a:pos x="T0" y="T1"/>
              </a:cxn>
              <a:cxn ang="T9">
                <a:pos x="T2" y="T3"/>
              </a:cxn>
              <a:cxn ang="T10">
                <a:pos x="T4" y="T5"/>
              </a:cxn>
              <a:cxn ang="T11">
                <a:pos x="T6" y="T7"/>
              </a:cxn>
            </a:cxnLst>
            <a:rect l="T12" t="T13" r="T14" b="T15"/>
            <a:pathLst>
              <a:path w="684" h="486">
                <a:moveTo>
                  <a:pt x="0" y="486"/>
                </a:moveTo>
                <a:cubicBezTo>
                  <a:pt x="42" y="470"/>
                  <a:pt x="164" y="437"/>
                  <a:pt x="246" y="396"/>
                </a:cubicBezTo>
                <a:cubicBezTo>
                  <a:pt x="328" y="355"/>
                  <a:pt x="419" y="306"/>
                  <a:pt x="492" y="240"/>
                </a:cubicBezTo>
                <a:cubicBezTo>
                  <a:pt x="565" y="174"/>
                  <a:pt x="623" y="85"/>
                  <a:pt x="684" y="0"/>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Freeform 12"/>
          <p:cNvSpPr>
            <a:spLocks/>
          </p:cNvSpPr>
          <p:nvPr/>
        </p:nvSpPr>
        <p:spPr bwMode="auto">
          <a:xfrm>
            <a:off x="5871883" y="3996111"/>
            <a:ext cx="857250" cy="838200"/>
          </a:xfrm>
          <a:custGeom>
            <a:avLst/>
            <a:gdLst>
              <a:gd name="T0" fmla="*/ 0 w 540"/>
              <a:gd name="T1" fmla="*/ 2147483646 h 528"/>
              <a:gd name="T2" fmla="*/ 2147483646 w 540"/>
              <a:gd name="T3" fmla="*/ 2147483646 h 528"/>
              <a:gd name="T4" fmla="*/ 2147483646 w 540"/>
              <a:gd name="T5" fmla="*/ 2147483646 h 528"/>
              <a:gd name="T6" fmla="*/ 2147483646 w 540"/>
              <a:gd name="T7" fmla="*/ 0 h 528"/>
              <a:gd name="T8" fmla="*/ 0 60000 65536"/>
              <a:gd name="T9" fmla="*/ 0 60000 65536"/>
              <a:gd name="T10" fmla="*/ 0 60000 65536"/>
              <a:gd name="T11" fmla="*/ 0 60000 65536"/>
              <a:gd name="T12" fmla="*/ 0 w 540"/>
              <a:gd name="T13" fmla="*/ 0 h 528"/>
              <a:gd name="T14" fmla="*/ 540 w 540"/>
              <a:gd name="T15" fmla="*/ 528 h 528"/>
            </a:gdLst>
            <a:ahLst/>
            <a:cxnLst>
              <a:cxn ang="T8">
                <a:pos x="T0" y="T1"/>
              </a:cxn>
              <a:cxn ang="T9">
                <a:pos x="T2" y="T3"/>
              </a:cxn>
              <a:cxn ang="T10">
                <a:pos x="T4" y="T5"/>
              </a:cxn>
              <a:cxn ang="T11">
                <a:pos x="T6" y="T7"/>
              </a:cxn>
            </a:cxnLst>
            <a:rect l="T12" t="T13" r="T14" b="T15"/>
            <a:pathLst>
              <a:path w="540" h="528">
                <a:moveTo>
                  <a:pt x="0" y="528"/>
                </a:moveTo>
                <a:cubicBezTo>
                  <a:pt x="65" y="492"/>
                  <a:pt x="131" y="456"/>
                  <a:pt x="204" y="396"/>
                </a:cubicBezTo>
                <a:cubicBezTo>
                  <a:pt x="277" y="336"/>
                  <a:pt x="382" y="234"/>
                  <a:pt x="438" y="168"/>
                </a:cubicBezTo>
                <a:cubicBezTo>
                  <a:pt x="494" y="102"/>
                  <a:pt x="517" y="51"/>
                  <a:pt x="540" y="0"/>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Freeform 13"/>
          <p:cNvSpPr>
            <a:spLocks/>
          </p:cNvSpPr>
          <p:nvPr/>
        </p:nvSpPr>
        <p:spPr bwMode="auto">
          <a:xfrm>
            <a:off x="6148108" y="3729411"/>
            <a:ext cx="1143000" cy="923925"/>
          </a:xfrm>
          <a:custGeom>
            <a:avLst/>
            <a:gdLst>
              <a:gd name="T0" fmla="*/ 0 w 720"/>
              <a:gd name="T1" fmla="*/ 2147483646 h 582"/>
              <a:gd name="T2" fmla="*/ 2147483646 w 720"/>
              <a:gd name="T3" fmla="*/ 2147483646 h 582"/>
              <a:gd name="T4" fmla="*/ 2147483646 w 720"/>
              <a:gd name="T5" fmla="*/ 2147483646 h 582"/>
              <a:gd name="T6" fmla="*/ 2147483646 w 720"/>
              <a:gd name="T7" fmla="*/ 2147483646 h 582"/>
              <a:gd name="T8" fmla="*/ 2147483646 w 720"/>
              <a:gd name="T9" fmla="*/ 2147483646 h 582"/>
              <a:gd name="T10" fmla="*/ 2147483646 w 720"/>
              <a:gd name="T11" fmla="*/ 0 h 582"/>
              <a:gd name="T12" fmla="*/ 0 60000 65536"/>
              <a:gd name="T13" fmla="*/ 0 60000 65536"/>
              <a:gd name="T14" fmla="*/ 0 60000 65536"/>
              <a:gd name="T15" fmla="*/ 0 60000 65536"/>
              <a:gd name="T16" fmla="*/ 0 60000 65536"/>
              <a:gd name="T17" fmla="*/ 0 60000 65536"/>
              <a:gd name="T18" fmla="*/ 0 w 720"/>
              <a:gd name="T19" fmla="*/ 0 h 582"/>
              <a:gd name="T20" fmla="*/ 720 w 720"/>
              <a:gd name="T21" fmla="*/ 582 h 582"/>
            </a:gdLst>
            <a:ahLst/>
            <a:cxnLst>
              <a:cxn ang="T12">
                <a:pos x="T0" y="T1"/>
              </a:cxn>
              <a:cxn ang="T13">
                <a:pos x="T2" y="T3"/>
              </a:cxn>
              <a:cxn ang="T14">
                <a:pos x="T4" y="T5"/>
              </a:cxn>
              <a:cxn ang="T15">
                <a:pos x="T6" y="T7"/>
              </a:cxn>
              <a:cxn ang="T16">
                <a:pos x="T8" y="T9"/>
              </a:cxn>
              <a:cxn ang="T17">
                <a:pos x="T10" y="T11"/>
              </a:cxn>
            </a:cxnLst>
            <a:rect l="T18" t="T19" r="T20" b="T21"/>
            <a:pathLst>
              <a:path w="720" h="582">
                <a:moveTo>
                  <a:pt x="0" y="582"/>
                </a:moveTo>
                <a:cubicBezTo>
                  <a:pt x="36" y="572"/>
                  <a:pt x="151" y="548"/>
                  <a:pt x="216" y="522"/>
                </a:cubicBezTo>
                <a:cubicBezTo>
                  <a:pt x="281" y="496"/>
                  <a:pt x="330" y="472"/>
                  <a:pt x="390" y="426"/>
                </a:cubicBezTo>
                <a:cubicBezTo>
                  <a:pt x="450" y="380"/>
                  <a:pt x="531" y="295"/>
                  <a:pt x="576" y="246"/>
                </a:cubicBezTo>
                <a:cubicBezTo>
                  <a:pt x="621" y="197"/>
                  <a:pt x="636" y="173"/>
                  <a:pt x="660" y="132"/>
                </a:cubicBezTo>
                <a:cubicBezTo>
                  <a:pt x="684" y="91"/>
                  <a:pt x="702" y="45"/>
                  <a:pt x="720" y="0"/>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Freeform 14"/>
          <p:cNvSpPr>
            <a:spLocks/>
          </p:cNvSpPr>
          <p:nvPr/>
        </p:nvSpPr>
        <p:spPr bwMode="auto">
          <a:xfrm>
            <a:off x="6738658" y="3605586"/>
            <a:ext cx="1076325" cy="828675"/>
          </a:xfrm>
          <a:custGeom>
            <a:avLst/>
            <a:gdLst>
              <a:gd name="T0" fmla="*/ 0 w 678"/>
              <a:gd name="T1" fmla="*/ 2147483646 h 522"/>
              <a:gd name="T2" fmla="*/ 2147483646 w 678"/>
              <a:gd name="T3" fmla="*/ 2147483646 h 522"/>
              <a:gd name="T4" fmla="*/ 2147483646 w 678"/>
              <a:gd name="T5" fmla="*/ 2147483646 h 522"/>
              <a:gd name="T6" fmla="*/ 2147483646 w 678"/>
              <a:gd name="T7" fmla="*/ 2147483646 h 522"/>
              <a:gd name="T8" fmla="*/ 2147483646 w 678"/>
              <a:gd name="T9" fmla="*/ 0 h 522"/>
              <a:gd name="T10" fmla="*/ 0 60000 65536"/>
              <a:gd name="T11" fmla="*/ 0 60000 65536"/>
              <a:gd name="T12" fmla="*/ 0 60000 65536"/>
              <a:gd name="T13" fmla="*/ 0 60000 65536"/>
              <a:gd name="T14" fmla="*/ 0 60000 65536"/>
              <a:gd name="T15" fmla="*/ 0 w 678"/>
              <a:gd name="T16" fmla="*/ 0 h 522"/>
              <a:gd name="T17" fmla="*/ 678 w 678"/>
              <a:gd name="T18" fmla="*/ 522 h 522"/>
            </a:gdLst>
            <a:ahLst/>
            <a:cxnLst>
              <a:cxn ang="T10">
                <a:pos x="T0" y="T1"/>
              </a:cxn>
              <a:cxn ang="T11">
                <a:pos x="T2" y="T3"/>
              </a:cxn>
              <a:cxn ang="T12">
                <a:pos x="T4" y="T5"/>
              </a:cxn>
              <a:cxn ang="T13">
                <a:pos x="T6" y="T7"/>
              </a:cxn>
              <a:cxn ang="T14">
                <a:pos x="T8" y="T9"/>
              </a:cxn>
            </a:cxnLst>
            <a:rect l="T15" t="T16" r="T17" b="T18"/>
            <a:pathLst>
              <a:path w="678" h="522">
                <a:moveTo>
                  <a:pt x="0" y="522"/>
                </a:moveTo>
                <a:cubicBezTo>
                  <a:pt x="40" y="506"/>
                  <a:pt x="160" y="470"/>
                  <a:pt x="240" y="426"/>
                </a:cubicBezTo>
                <a:cubicBezTo>
                  <a:pt x="320" y="382"/>
                  <a:pt x="414" y="315"/>
                  <a:pt x="480" y="258"/>
                </a:cubicBezTo>
                <a:cubicBezTo>
                  <a:pt x="546" y="201"/>
                  <a:pt x="603" y="127"/>
                  <a:pt x="636" y="84"/>
                </a:cubicBezTo>
                <a:cubicBezTo>
                  <a:pt x="669" y="41"/>
                  <a:pt x="672" y="20"/>
                  <a:pt x="678" y="0"/>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 name="Freeform 15"/>
          <p:cNvSpPr>
            <a:spLocks/>
          </p:cNvSpPr>
          <p:nvPr/>
        </p:nvSpPr>
        <p:spPr bwMode="auto">
          <a:xfrm>
            <a:off x="7176808" y="2957886"/>
            <a:ext cx="1133475" cy="1000125"/>
          </a:xfrm>
          <a:custGeom>
            <a:avLst/>
            <a:gdLst>
              <a:gd name="T0" fmla="*/ 0 w 714"/>
              <a:gd name="T1" fmla="*/ 2147483646 h 630"/>
              <a:gd name="T2" fmla="*/ 2147483646 w 714"/>
              <a:gd name="T3" fmla="*/ 2147483646 h 630"/>
              <a:gd name="T4" fmla="*/ 2147483646 w 714"/>
              <a:gd name="T5" fmla="*/ 2147483646 h 630"/>
              <a:gd name="T6" fmla="*/ 2147483646 w 714"/>
              <a:gd name="T7" fmla="*/ 2147483646 h 630"/>
              <a:gd name="T8" fmla="*/ 2147483646 w 714"/>
              <a:gd name="T9" fmla="*/ 0 h 630"/>
              <a:gd name="T10" fmla="*/ 0 60000 65536"/>
              <a:gd name="T11" fmla="*/ 0 60000 65536"/>
              <a:gd name="T12" fmla="*/ 0 60000 65536"/>
              <a:gd name="T13" fmla="*/ 0 60000 65536"/>
              <a:gd name="T14" fmla="*/ 0 60000 65536"/>
              <a:gd name="T15" fmla="*/ 0 w 714"/>
              <a:gd name="T16" fmla="*/ 0 h 630"/>
              <a:gd name="T17" fmla="*/ 714 w 714"/>
              <a:gd name="T18" fmla="*/ 630 h 630"/>
            </a:gdLst>
            <a:ahLst/>
            <a:cxnLst>
              <a:cxn ang="T10">
                <a:pos x="T0" y="T1"/>
              </a:cxn>
              <a:cxn ang="T11">
                <a:pos x="T2" y="T3"/>
              </a:cxn>
              <a:cxn ang="T12">
                <a:pos x="T4" y="T5"/>
              </a:cxn>
              <a:cxn ang="T13">
                <a:pos x="T6" y="T7"/>
              </a:cxn>
              <a:cxn ang="T14">
                <a:pos x="T8" y="T9"/>
              </a:cxn>
            </a:cxnLst>
            <a:rect l="T15" t="T16" r="T17" b="T18"/>
            <a:pathLst>
              <a:path w="714" h="630">
                <a:moveTo>
                  <a:pt x="0" y="630"/>
                </a:moveTo>
                <a:cubicBezTo>
                  <a:pt x="42" y="609"/>
                  <a:pt x="169" y="556"/>
                  <a:pt x="252" y="504"/>
                </a:cubicBezTo>
                <a:cubicBezTo>
                  <a:pt x="335" y="452"/>
                  <a:pt x="433" y="379"/>
                  <a:pt x="498" y="318"/>
                </a:cubicBezTo>
                <a:cubicBezTo>
                  <a:pt x="563" y="257"/>
                  <a:pt x="606" y="191"/>
                  <a:pt x="642" y="138"/>
                </a:cubicBezTo>
                <a:cubicBezTo>
                  <a:pt x="678" y="85"/>
                  <a:pt x="696" y="42"/>
                  <a:pt x="714" y="0"/>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 name="Freeform 16"/>
          <p:cNvSpPr>
            <a:spLocks/>
          </p:cNvSpPr>
          <p:nvPr/>
        </p:nvSpPr>
        <p:spPr bwMode="auto">
          <a:xfrm>
            <a:off x="1404658" y="2333998"/>
            <a:ext cx="1314450" cy="466725"/>
          </a:xfrm>
          <a:custGeom>
            <a:avLst/>
            <a:gdLst>
              <a:gd name="T0" fmla="*/ 0 w 828"/>
              <a:gd name="T1" fmla="*/ 2147483646 h 294"/>
              <a:gd name="T2" fmla="*/ 2147483646 w 828"/>
              <a:gd name="T3" fmla="*/ 2147483646 h 294"/>
              <a:gd name="T4" fmla="*/ 2147483646 w 828"/>
              <a:gd name="T5" fmla="*/ 2147483646 h 294"/>
              <a:gd name="T6" fmla="*/ 2147483646 w 828"/>
              <a:gd name="T7" fmla="*/ 2147483646 h 294"/>
              <a:gd name="T8" fmla="*/ 2147483646 w 828"/>
              <a:gd name="T9" fmla="*/ 2147483646 h 294"/>
              <a:gd name="T10" fmla="*/ 2147483646 w 828"/>
              <a:gd name="T11" fmla="*/ 0 h 294"/>
              <a:gd name="T12" fmla="*/ 0 60000 65536"/>
              <a:gd name="T13" fmla="*/ 0 60000 65536"/>
              <a:gd name="T14" fmla="*/ 0 60000 65536"/>
              <a:gd name="T15" fmla="*/ 0 60000 65536"/>
              <a:gd name="T16" fmla="*/ 0 60000 65536"/>
              <a:gd name="T17" fmla="*/ 0 60000 65536"/>
              <a:gd name="T18" fmla="*/ 0 w 828"/>
              <a:gd name="T19" fmla="*/ 0 h 294"/>
              <a:gd name="T20" fmla="*/ 828 w 828"/>
              <a:gd name="T21" fmla="*/ 294 h 294"/>
            </a:gdLst>
            <a:ahLst/>
            <a:cxnLst>
              <a:cxn ang="T12">
                <a:pos x="T0" y="T1"/>
              </a:cxn>
              <a:cxn ang="T13">
                <a:pos x="T2" y="T3"/>
              </a:cxn>
              <a:cxn ang="T14">
                <a:pos x="T4" y="T5"/>
              </a:cxn>
              <a:cxn ang="T15">
                <a:pos x="T6" y="T7"/>
              </a:cxn>
              <a:cxn ang="T16">
                <a:pos x="T8" y="T9"/>
              </a:cxn>
              <a:cxn ang="T17">
                <a:pos x="T10" y="T11"/>
              </a:cxn>
            </a:cxnLst>
            <a:rect l="T18" t="T19" r="T20" b="T21"/>
            <a:pathLst>
              <a:path w="828" h="294">
                <a:moveTo>
                  <a:pt x="0" y="294"/>
                </a:moveTo>
                <a:cubicBezTo>
                  <a:pt x="12" y="283"/>
                  <a:pt x="36" y="255"/>
                  <a:pt x="75" y="228"/>
                </a:cubicBezTo>
                <a:cubicBezTo>
                  <a:pt x="114" y="201"/>
                  <a:pt x="175" y="160"/>
                  <a:pt x="237" y="132"/>
                </a:cubicBezTo>
                <a:cubicBezTo>
                  <a:pt x="299" y="104"/>
                  <a:pt x="381" y="79"/>
                  <a:pt x="447" y="60"/>
                </a:cubicBezTo>
                <a:cubicBezTo>
                  <a:pt x="513" y="41"/>
                  <a:pt x="570" y="31"/>
                  <a:pt x="633" y="21"/>
                </a:cubicBezTo>
                <a:cubicBezTo>
                  <a:pt x="696" y="11"/>
                  <a:pt x="761" y="6"/>
                  <a:pt x="828" y="0"/>
                </a:cubicBezTo>
              </a:path>
            </a:pathLst>
          </a:custGeom>
          <a:noFill/>
          <a:ln w="1905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 name="Freeform 17"/>
          <p:cNvSpPr>
            <a:spLocks/>
          </p:cNvSpPr>
          <p:nvPr/>
        </p:nvSpPr>
        <p:spPr bwMode="auto">
          <a:xfrm>
            <a:off x="1261783" y="2300661"/>
            <a:ext cx="1481138" cy="447675"/>
          </a:xfrm>
          <a:custGeom>
            <a:avLst/>
            <a:gdLst>
              <a:gd name="T0" fmla="*/ 0 w 933"/>
              <a:gd name="T1" fmla="*/ 2147483646 h 282"/>
              <a:gd name="T2" fmla="*/ 2147483646 w 933"/>
              <a:gd name="T3" fmla="*/ 2147483646 h 282"/>
              <a:gd name="T4" fmla="*/ 2147483646 w 933"/>
              <a:gd name="T5" fmla="*/ 2147483646 h 282"/>
              <a:gd name="T6" fmla="*/ 2147483646 w 933"/>
              <a:gd name="T7" fmla="*/ 2147483646 h 282"/>
              <a:gd name="T8" fmla="*/ 2147483646 w 933"/>
              <a:gd name="T9" fmla="*/ 2147483646 h 282"/>
              <a:gd name="T10" fmla="*/ 2147483646 w 933"/>
              <a:gd name="T11" fmla="*/ 0 h 282"/>
              <a:gd name="T12" fmla="*/ 0 60000 65536"/>
              <a:gd name="T13" fmla="*/ 0 60000 65536"/>
              <a:gd name="T14" fmla="*/ 0 60000 65536"/>
              <a:gd name="T15" fmla="*/ 0 60000 65536"/>
              <a:gd name="T16" fmla="*/ 0 60000 65536"/>
              <a:gd name="T17" fmla="*/ 0 60000 65536"/>
              <a:gd name="T18" fmla="*/ 0 w 933"/>
              <a:gd name="T19" fmla="*/ 0 h 282"/>
              <a:gd name="T20" fmla="*/ 933 w 933"/>
              <a:gd name="T21" fmla="*/ 282 h 282"/>
            </a:gdLst>
            <a:ahLst/>
            <a:cxnLst>
              <a:cxn ang="T12">
                <a:pos x="T0" y="T1"/>
              </a:cxn>
              <a:cxn ang="T13">
                <a:pos x="T2" y="T3"/>
              </a:cxn>
              <a:cxn ang="T14">
                <a:pos x="T4" y="T5"/>
              </a:cxn>
              <a:cxn ang="T15">
                <a:pos x="T6" y="T7"/>
              </a:cxn>
              <a:cxn ang="T16">
                <a:pos x="T8" y="T9"/>
              </a:cxn>
              <a:cxn ang="T17">
                <a:pos x="T10" y="T11"/>
              </a:cxn>
            </a:cxnLst>
            <a:rect l="T18" t="T19" r="T20" b="T21"/>
            <a:pathLst>
              <a:path w="933" h="282">
                <a:moveTo>
                  <a:pt x="0" y="282"/>
                </a:moveTo>
                <a:cubicBezTo>
                  <a:pt x="19" y="267"/>
                  <a:pt x="64" y="224"/>
                  <a:pt x="114" y="192"/>
                </a:cubicBezTo>
                <a:cubicBezTo>
                  <a:pt x="164" y="160"/>
                  <a:pt x="232" y="119"/>
                  <a:pt x="297" y="93"/>
                </a:cubicBezTo>
                <a:cubicBezTo>
                  <a:pt x="362" y="67"/>
                  <a:pt x="438" y="50"/>
                  <a:pt x="504" y="36"/>
                </a:cubicBezTo>
                <a:cubicBezTo>
                  <a:pt x="570" y="22"/>
                  <a:pt x="625" y="15"/>
                  <a:pt x="696" y="9"/>
                </a:cubicBezTo>
                <a:cubicBezTo>
                  <a:pt x="767" y="3"/>
                  <a:pt x="884" y="2"/>
                  <a:pt x="933" y="0"/>
                </a:cubicBezTo>
              </a:path>
            </a:pathLst>
          </a:custGeom>
          <a:noFill/>
          <a:ln w="1905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 name="Freeform 18"/>
          <p:cNvSpPr>
            <a:spLocks/>
          </p:cNvSpPr>
          <p:nvPr/>
        </p:nvSpPr>
        <p:spPr bwMode="auto">
          <a:xfrm>
            <a:off x="1147483" y="2268911"/>
            <a:ext cx="1695450" cy="422275"/>
          </a:xfrm>
          <a:custGeom>
            <a:avLst/>
            <a:gdLst>
              <a:gd name="T0" fmla="*/ 0 w 1068"/>
              <a:gd name="T1" fmla="*/ 2147483646 h 266"/>
              <a:gd name="T2" fmla="*/ 2147483646 w 1068"/>
              <a:gd name="T3" fmla="*/ 2147483646 h 266"/>
              <a:gd name="T4" fmla="*/ 2147483646 w 1068"/>
              <a:gd name="T5" fmla="*/ 2147483646 h 266"/>
              <a:gd name="T6" fmla="*/ 2147483646 w 1068"/>
              <a:gd name="T7" fmla="*/ 2147483646 h 266"/>
              <a:gd name="T8" fmla="*/ 2147483646 w 1068"/>
              <a:gd name="T9" fmla="*/ 2147483646 h 266"/>
              <a:gd name="T10" fmla="*/ 2147483646 w 1068"/>
              <a:gd name="T11" fmla="*/ 2147483646 h 266"/>
              <a:gd name="T12" fmla="*/ 0 60000 65536"/>
              <a:gd name="T13" fmla="*/ 0 60000 65536"/>
              <a:gd name="T14" fmla="*/ 0 60000 65536"/>
              <a:gd name="T15" fmla="*/ 0 60000 65536"/>
              <a:gd name="T16" fmla="*/ 0 60000 65536"/>
              <a:gd name="T17" fmla="*/ 0 60000 65536"/>
              <a:gd name="T18" fmla="*/ 0 w 1068"/>
              <a:gd name="T19" fmla="*/ 0 h 266"/>
              <a:gd name="T20" fmla="*/ 1068 w 1068"/>
              <a:gd name="T21" fmla="*/ 266 h 266"/>
            </a:gdLst>
            <a:ahLst/>
            <a:cxnLst>
              <a:cxn ang="T12">
                <a:pos x="T0" y="T1"/>
              </a:cxn>
              <a:cxn ang="T13">
                <a:pos x="T2" y="T3"/>
              </a:cxn>
              <a:cxn ang="T14">
                <a:pos x="T4" y="T5"/>
              </a:cxn>
              <a:cxn ang="T15">
                <a:pos x="T6" y="T7"/>
              </a:cxn>
              <a:cxn ang="T16">
                <a:pos x="T8" y="T9"/>
              </a:cxn>
              <a:cxn ang="T17">
                <a:pos x="T10" y="T11"/>
              </a:cxn>
            </a:cxnLst>
            <a:rect l="T18" t="T19" r="T20" b="T21"/>
            <a:pathLst>
              <a:path w="1068" h="266">
                <a:moveTo>
                  <a:pt x="0" y="266"/>
                </a:moveTo>
                <a:cubicBezTo>
                  <a:pt x="19" y="251"/>
                  <a:pt x="60" y="207"/>
                  <a:pt x="114" y="176"/>
                </a:cubicBezTo>
                <a:cubicBezTo>
                  <a:pt x="168" y="145"/>
                  <a:pt x="259" y="104"/>
                  <a:pt x="327" y="80"/>
                </a:cubicBezTo>
                <a:cubicBezTo>
                  <a:pt x="395" y="56"/>
                  <a:pt x="459" y="44"/>
                  <a:pt x="522" y="32"/>
                </a:cubicBezTo>
                <a:cubicBezTo>
                  <a:pt x="585" y="20"/>
                  <a:pt x="617" y="10"/>
                  <a:pt x="708" y="5"/>
                </a:cubicBezTo>
                <a:cubicBezTo>
                  <a:pt x="799" y="0"/>
                  <a:pt x="993" y="3"/>
                  <a:pt x="1068" y="2"/>
                </a:cubicBezTo>
              </a:path>
            </a:pathLst>
          </a:custGeom>
          <a:noFill/>
          <a:ln w="1905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 name="Freeform 20"/>
          <p:cNvSpPr>
            <a:spLocks/>
          </p:cNvSpPr>
          <p:nvPr/>
        </p:nvSpPr>
        <p:spPr bwMode="auto">
          <a:xfrm>
            <a:off x="3966883" y="3919911"/>
            <a:ext cx="76200" cy="107950"/>
          </a:xfrm>
          <a:custGeom>
            <a:avLst/>
            <a:gdLst>
              <a:gd name="T0" fmla="*/ 0 w 48"/>
              <a:gd name="T1" fmla="*/ 0 h 68"/>
              <a:gd name="T2" fmla="*/ 2147483646 w 48"/>
              <a:gd name="T3" fmla="*/ 2147483646 h 68"/>
              <a:gd name="T4" fmla="*/ 0 60000 65536"/>
              <a:gd name="T5" fmla="*/ 0 60000 65536"/>
              <a:gd name="T6" fmla="*/ 0 w 48"/>
              <a:gd name="T7" fmla="*/ 0 h 68"/>
              <a:gd name="T8" fmla="*/ 48 w 48"/>
              <a:gd name="T9" fmla="*/ 68 h 68"/>
            </a:gdLst>
            <a:ahLst/>
            <a:cxnLst>
              <a:cxn ang="T4">
                <a:pos x="T0" y="T1"/>
              </a:cxn>
              <a:cxn ang="T5">
                <a:pos x="T2" y="T3"/>
              </a:cxn>
            </a:cxnLst>
            <a:rect l="T6" t="T7" r="T8" b="T9"/>
            <a:pathLst>
              <a:path w="48" h="68">
                <a:moveTo>
                  <a:pt x="0" y="0"/>
                </a:moveTo>
                <a:cubicBezTo>
                  <a:pt x="0" y="0"/>
                  <a:pt x="24" y="34"/>
                  <a:pt x="48" y="68"/>
                </a:cubicBezTo>
              </a:path>
            </a:pathLst>
          </a:custGeom>
          <a:noFill/>
          <a:ln w="1270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 name="Freeform 21"/>
          <p:cNvSpPr>
            <a:spLocks/>
          </p:cNvSpPr>
          <p:nvPr/>
        </p:nvSpPr>
        <p:spPr bwMode="auto">
          <a:xfrm>
            <a:off x="4143096" y="3977061"/>
            <a:ext cx="76200" cy="138112"/>
          </a:xfrm>
          <a:custGeom>
            <a:avLst/>
            <a:gdLst>
              <a:gd name="T0" fmla="*/ 0 w 48"/>
              <a:gd name="T1" fmla="*/ 0 h 87"/>
              <a:gd name="T2" fmla="*/ 2147483646 w 48"/>
              <a:gd name="T3" fmla="*/ 2147483646 h 87"/>
              <a:gd name="T4" fmla="*/ 2147483646 w 48"/>
              <a:gd name="T5" fmla="*/ 2147483646 h 87"/>
              <a:gd name="T6" fmla="*/ 0 60000 65536"/>
              <a:gd name="T7" fmla="*/ 0 60000 65536"/>
              <a:gd name="T8" fmla="*/ 0 60000 65536"/>
              <a:gd name="T9" fmla="*/ 0 w 48"/>
              <a:gd name="T10" fmla="*/ 0 h 87"/>
              <a:gd name="T11" fmla="*/ 48 w 48"/>
              <a:gd name="T12" fmla="*/ 87 h 87"/>
            </a:gdLst>
            <a:ahLst/>
            <a:cxnLst>
              <a:cxn ang="T6">
                <a:pos x="T0" y="T1"/>
              </a:cxn>
              <a:cxn ang="T7">
                <a:pos x="T2" y="T3"/>
              </a:cxn>
              <a:cxn ang="T8">
                <a:pos x="T4" y="T5"/>
              </a:cxn>
            </a:cxnLst>
            <a:rect l="T9" t="T10" r="T11" b="T12"/>
            <a:pathLst>
              <a:path w="48" h="87">
                <a:moveTo>
                  <a:pt x="0" y="0"/>
                </a:moveTo>
                <a:cubicBezTo>
                  <a:pt x="2" y="6"/>
                  <a:pt x="7" y="22"/>
                  <a:pt x="15" y="36"/>
                </a:cubicBezTo>
                <a:cubicBezTo>
                  <a:pt x="23" y="50"/>
                  <a:pt x="41" y="77"/>
                  <a:pt x="48" y="87"/>
                </a:cubicBezTo>
              </a:path>
            </a:pathLst>
          </a:custGeom>
          <a:noFill/>
          <a:ln w="1270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 name="Freeform 22"/>
          <p:cNvSpPr>
            <a:spLocks/>
          </p:cNvSpPr>
          <p:nvPr/>
        </p:nvSpPr>
        <p:spPr bwMode="auto">
          <a:xfrm>
            <a:off x="4300258" y="4010398"/>
            <a:ext cx="119063" cy="209550"/>
          </a:xfrm>
          <a:custGeom>
            <a:avLst/>
            <a:gdLst>
              <a:gd name="T0" fmla="*/ 0 w 75"/>
              <a:gd name="T1" fmla="*/ 0 h 132"/>
              <a:gd name="T2" fmla="*/ 2147483646 w 75"/>
              <a:gd name="T3" fmla="*/ 2147483646 h 132"/>
              <a:gd name="T4" fmla="*/ 2147483646 w 75"/>
              <a:gd name="T5" fmla="*/ 2147483646 h 132"/>
              <a:gd name="T6" fmla="*/ 0 60000 65536"/>
              <a:gd name="T7" fmla="*/ 0 60000 65536"/>
              <a:gd name="T8" fmla="*/ 0 60000 65536"/>
              <a:gd name="T9" fmla="*/ 0 w 75"/>
              <a:gd name="T10" fmla="*/ 0 h 132"/>
              <a:gd name="T11" fmla="*/ 75 w 75"/>
              <a:gd name="T12" fmla="*/ 132 h 132"/>
            </a:gdLst>
            <a:ahLst/>
            <a:cxnLst>
              <a:cxn ang="T6">
                <a:pos x="T0" y="T1"/>
              </a:cxn>
              <a:cxn ang="T7">
                <a:pos x="T2" y="T3"/>
              </a:cxn>
              <a:cxn ang="T8">
                <a:pos x="T4" y="T5"/>
              </a:cxn>
            </a:cxnLst>
            <a:rect l="T9" t="T10" r="T11" b="T12"/>
            <a:pathLst>
              <a:path w="75" h="132">
                <a:moveTo>
                  <a:pt x="0" y="0"/>
                </a:moveTo>
                <a:cubicBezTo>
                  <a:pt x="4" y="9"/>
                  <a:pt x="12" y="29"/>
                  <a:pt x="24" y="51"/>
                </a:cubicBezTo>
                <a:cubicBezTo>
                  <a:pt x="36" y="73"/>
                  <a:pt x="65" y="115"/>
                  <a:pt x="75" y="132"/>
                </a:cubicBezTo>
              </a:path>
            </a:pathLst>
          </a:custGeom>
          <a:noFill/>
          <a:ln w="1270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 name="Freeform 23"/>
          <p:cNvSpPr>
            <a:spLocks/>
          </p:cNvSpPr>
          <p:nvPr/>
        </p:nvSpPr>
        <p:spPr bwMode="auto">
          <a:xfrm>
            <a:off x="4490758" y="4072311"/>
            <a:ext cx="152400" cy="252412"/>
          </a:xfrm>
          <a:custGeom>
            <a:avLst/>
            <a:gdLst>
              <a:gd name="T0" fmla="*/ 0 w 96"/>
              <a:gd name="T1" fmla="*/ 0 h 159"/>
              <a:gd name="T2" fmla="*/ 2147483646 w 96"/>
              <a:gd name="T3" fmla="*/ 2147483646 h 159"/>
              <a:gd name="T4" fmla="*/ 2147483646 w 96"/>
              <a:gd name="T5" fmla="*/ 2147483646 h 159"/>
              <a:gd name="T6" fmla="*/ 0 60000 65536"/>
              <a:gd name="T7" fmla="*/ 0 60000 65536"/>
              <a:gd name="T8" fmla="*/ 0 60000 65536"/>
              <a:gd name="T9" fmla="*/ 0 w 96"/>
              <a:gd name="T10" fmla="*/ 0 h 159"/>
              <a:gd name="T11" fmla="*/ 96 w 96"/>
              <a:gd name="T12" fmla="*/ 159 h 159"/>
            </a:gdLst>
            <a:ahLst/>
            <a:cxnLst>
              <a:cxn ang="T6">
                <a:pos x="T0" y="T1"/>
              </a:cxn>
              <a:cxn ang="T7">
                <a:pos x="T2" y="T3"/>
              </a:cxn>
              <a:cxn ang="T8">
                <a:pos x="T4" y="T5"/>
              </a:cxn>
            </a:cxnLst>
            <a:rect l="T9" t="T10" r="T11" b="T12"/>
            <a:pathLst>
              <a:path w="96" h="159">
                <a:moveTo>
                  <a:pt x="0" y="0"/>
                </a:moveTo>
                <a:cubicBezTo>
                  <a:pt x="8" y="15"/>
                  <a:pt x="32" y="63"/>
                  <a:pt x="48" y="89"/>
                </a:cubicBezTo>
                <a:cubicBezTo>
                  <a:pt x="64" y="115"/>
                  <a:pt x="86" y="144"/>
                  <a:pt x="96" y="159"/>
                </a:cubicBezTo>
              </a:path>
            </a:pathLst>
          </a:custGeom>
          <a:noFill/>
          <a:ln w="1270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 name="Freeform 24"/>
          <p:cNvSpPr>
            <a:spLocks/>
          </p:cNvSpPr>
          <p:nvPr/>
        </p:nvSpPr>
        <p:spPr bwMode="auto">
          <a:xfrm>
            <a:off x="4689196" y="4148511"/>
            <a:ext cx="153987" cy="285750"/>
          </a:xfrm>
          <a:custGeom>
            <a:avLst/>
            <a:gdLst>
              <a:gd name="T0" fmla="*/ 0 w 97"/>
              <a:gd name="T1" fmla="*/ 0 h 180"/>
              <a:gd name="T2" fmla="*/ 2147483646 w 97"/>
              <a:gd name="T3" fmla="*/ 2147483646 h 180"/>
              <a:gd name="T4" fmla="*/ 2147483646 w 97"/>
              <a:gd name="T5" fmla="*/ 2147483646 h 180"/>
              <a:gd name="T6" fmla="*/ 0 60000 65536"/>
              <a:gd name="T7" fmla="*/ 0 60000 65536"/>
              <a:gd name="T8" fmla="*/ 0 60000 65536"/>
              <a:gd name="T9" fmla="*/ 0 w 97"/>
              <a:gd name="T10" fmla="*/ 0 h 180"/>
              <a:gd name="T11" fmla="*/ 97 w 97"/>
              <a:gd name="T12" fmla="*/ 180 h 180"/>
            </a:gdLst>
            <a:ahLst/>
            <a:cxnLst>
              <a:cxn ang="T6">
                <a:pos x="T0" y="T1"/>
              </a:cxn>
              <a:cxn ang="T7">
                <a:pos x="T2" y="T3"/>
              </a:cxn>
              <a:cxn ang="T8">
                <a:pos x="T4" y="T5"/>
              </a:cxn>
            </a:cxnLst>
            <a:rect l="T9" t="T10" r="T11" b="T12"/>
            <a:pathLst>
              <a:path w="97" h="180">
                <a:moveTo>
                  <a:pt x="0" y="0"/>
                </a:moveTo>
                <a:cubicBezTo>
                  <a:pt x="8" y="16"/>
                  <a:pt x="33" y="66"/>
                  <a:pt x="49" y="96"/>
                </a:cubicBezTo>
                <a:cubicBezTo>
                  <a:pt x="65" y="126"/>
                  <a:pt x="87" y="163"/>
                  <a:pt x="97" y="180"/>
                </a:cubicBezTo>
              </a:path>
            </a:pathLst>
          </a:custGeom>
          <a:noFill/>
          <a:ln w="1270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 name="Freeform 25"/>
          <p:cNvSpPr>
            <a:spLocks/>
          </p:cNvSpPr>
          <p:nvPr/>
        </p:nvSpPr>
        <p:spPr bwMode="auto">
          <a:xfrm>
            <a:off x="4862233" y="4204073"/>
            <a:ext cx="261938" cy="382588"/>
          </a:xfrm>
          <a:custGeom>
            <a:avLst/>
            <a:gdLst>
              <a:gd name="T0" fmla="*/ 0 w 165"/>
              <a:gd name="T1" fmla="*/ 0 h 241"/>
              <a:gd name="T2" fmla="*/ 2147483646 w 165"/>
              <a:gd name="T3" fmla="*/ 2147483646 h 241"/>
              <a:gd name="T4" fmla="*/ 2147483646 w 165"/>
              <a:gd name="T5" fmla="*/ 2147483646 h 241"/>
              <a:gd name="T6" fmla="*/ 0 60000 65536"/>
              <a:gd name="T7" fmla="*/ 0 60000 65536"/>
              <a:gd name="T8" fmla="*/ 0 60000 65536"/>
              <a:gd name="T9" fmla="*/ 0 w 165"/>
              <a:gd name="T10" fmla="*/ 0 h 241"/>
              <a:gd name="T11" fmla="*/ 165 w 165"/>
              <a:gd name="T12" fmla="*/ 241 h 241"/>
            </a:gdLst>
            <a:ahLst/>
            <a:cxnLst>
              <a:cxn ang="T6">
                <a:pos x="T0" y="T1"/>
              </a:cxn>
              <a:cxn ang="T7">
                <a:pos x="T2" y="T3"/>
              </a:cxn>
              <a:cxn ang="T8">
                <a:pos x="T4" y="T5"/>
              </a:cxn>
            </a:cxnLst>
            <a:rect l="T9" t="T10" r="T11" b="T12"/>
            <a:pathLst>
              <a:path w="165" h="241">
                <a:moveTo>
                  <a:pt x="0" y="0"/>
                </a:moveTo>
                <a:cubicBezTo>
                  <a:pt x="13" y="25"/>
                  <a:pt x="53" y="108"/>
                  <a:pt x="81" y="148"/>
                </a:cubicBezTo>
                <a:cubicBezTo>
                  <a:pt x="109" y="188"/>
                  <a:pt x="148" y="222"/>
                  <a:pt x="165" y="241"/>
                </a:cubicBezTo>
              </a:path>
            </a:pathLst>
          </a:custGeom>
          <a:noFill/>
          <a:ln w="1270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 name="Freeform 26"/>
          <p:cNvSpPr>
            <a:spLocks/>
          </p:cNvSpPr>
          <p:nvPr/>
        </p:nvSpPr>
        <p:spPr bwMode="auto">
          <a:xfrm>
            <a:off x="5071783" y="4296148"/>
            <a:ext cx="236538" cy="371475"/>
          </a:xfrm>
          <a:custGeom>
            <a:avLst/>
            <a:gdLst>
              <a:gd name="T0" fmla="*/ 0 w 149"/>
              <a:gd name="T1" fmla="*/ 0 h 234"/>
              <a:gd name="T2" fmla="*/ 2147483646 w 149"/>
              <a:gd name="T3" fmla="*/ 2147483646 h 234"/>
              <a:gd name="T4" fmla="*/ 2147483646 w 149"/>
              <a:gd name="T5" fmla="*/ 2147483646 h 234"/>
              <a:gd name="T6" fmla="*/ 2147483646 w 149"/>
              <a:gd name="T7" fmla="*/ 2147483646 h 234"/>
              <a:gd name="T8" fmla="*/ 0 60000 65536"/>
              <a:gd name="T9" fmla="*/ 0 60000 65536"/>
              <a:gd name="T10" fmla="*/ 0 60000 65536"/>
              <a:gd name="T11" fmla="*/ 0 60000 65536"/>
              <a:gd name="T12" fmla="*/ 0 w 149"/>
              <a:gd name="T13" fmla="*/ 0 h 234"/>
              <a:gd name="T14" fmla="*/ 149 w 149"/>
              <a:gd name="T15" fmla="*/ 234 h 234"/>
            </a:gdLst>
            <a:ahLst/>
            <a:cxnLst>
              <a:cxn ang="T8">
                <a:pos x="T0" y="T1"/>
              </a:cxn>
              <a:cxn ang="T9">
                <a:pos x="T2" y="T3"/>
              </a:cxn>
              <a:cxn ang="T10">
                <a:pos x="T4" y="T5"/>
              </a:cxn>
              <a:cxn ang="T11">
                <a:pos x="T6" y="T7"/>
              </a:cxn>
            </a:cxnLst>
            <a:rect l="T12" t="T13" r="T14" b="T15"/>
            <a:pathLst>
              <a:path w="149" h="234">
                <a:moveTo>
                  <a:pt x="0" y="0"/>
                </a:moveTo>
                <a:cubicBezTo>
                  <a:pt x="7" y="14"/>
                  <a:pt x="29" y="60"/>
                  <a:pt x="44" y="87"/>
                </a:cubicBezTo>
                <a:cubicBezTo>
                  <a:pt x="59" y="114"/>
                  <a:pt x="72" y="138"/>
                  <a:pt x="89" y="162"/>
                </a:cubicBezTo>
                <a:cubicBezTo>
                  <a:pt x="106" y="186"/>
                  <a:pt x="137" y="219"/>
                  <a:pt x="149" y="234"/>
                </a:cubicBezTo>
              </a:path>
            </a:pathLst>
          </a:custGeom>
          <a:noFill/>
          <a:ln w="1270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 name="Freeform 27"/>
          <p:cNvSpPr>
            <a:spLocks/>
          </p:cNvSpPr>
          <p:nvPr/>
        </p:nvSpPr>
        <p:spPr bwMode="auto">
          <a:xfrm>
            <a:off x="5262283" y="4377111"/>
            <a:ext cx="242888" cy="360362"/>
          </a:xfrm>
          <a:custGeom>
            <a:avLst/>
            <a:gdLst>
              <a:gd name="T0" fmla="*/ 0 w 153"/>
              <a:gd name="T1" fmla="*/ 0 h 227"/>
              <a:gd name="T2" fmla="*/ 2147483646 w 153"/>
              <a:gd name="T3" fmla="*/ 2147483646 h 227"/>
              <a:gd name="T4" fmla="*/ 2147483646 w 153"/>
              <a:gd name="T5" fmla="*/ 2147483646 h 227"/>
              <a:gd name="T6" fmla="*/ 0 60000 65536"/>
              <a:gd name="T7" fmla="*/ 0 60000 65536"/>
              <a:gd name="T8" fmla="*/ 0 60000 65536"/>
              <a:gd name="T9" fmla="*/ 0 w 153"/>
              <a:gd name="T10" fmla="*/ 0 h 227"/>
              <a:gd name="T11" fmla="*/ 153 w 153"/>
              <a:gd name="T12" fmla="*/ 227 h 227"/>
            </a:gdLst>
            <a:ahLst/>
            <a:cxnLst>
              <a:cxn ang="T6">
                <a:pos x="T0" y="T1"/>
              </a:cxn>
              <a:cxn ang="T7">
                <a:pos x="T2" y="T3"/>
              </a:cxn>
              <a:cxn ang="T8">
                <a:pos x="T4" y="T5"/>
              </a:cxn>
            </a:cxnLst>
            <a:rect l="T9" t="T10" r="T11" b="T12"/>
            <a:pathLst>
              <a:path w="153" h="227">
                <a:moveTo>
                  <a:pt x="0" y="0"/>
                </a:moveTo>
                <a:cubicBezTo>
                  <a:pt x="14" y="24"/>
                  <a:pt x="58" y="106"/>
                  <a:pt x="83" y="144"/>
                </a:cubicBezTo>
                <a:cubicBezTo>
                  <a:pt x="108" y="182"/>
                  <a:pt x="139" y="210"/>
                  <a:pt x="153" y="227"/>
                </a:cubicBezTo>
              </a:path>
            </a:pathLst>
          </a:custGeom>
          <a:noFill/>
          <a:ln w="1270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 name="Freeform 28"/>
          <p:cNvSpPr>
            <a:spLocks/>
          </p:cNvSpPr>
          <p:nvPr/>
        </p:nvSpPr>
        <p:spPr bwMode="auto">
          <a:xfrm>
            <a:off x="5460721" y="4461248"/>
            <a:ext cx="182562" cy="320675"/>
          </a:xfrm>
          <a:custGeom>
            <a:avLst/>
            <a:gdLst>
              <a:gd name="T0" fmla="*/ 0 w 115"/>
              <a:gd name="T1" fmla="*/ 0 h 202"/>
              <a:gd name="T2" fmla="*/ 2147483646 w 115"/>
              <a:gd name="T3" fmla="*/ 2147483646 h 202"/>
              <a:gd name="T4" fmla="*/ 2147483646 w 115"/>
              <a:gd name="T5" fmla="*/ 2147483646 h 202"/>
              <a:gd name="T6" fmla="*/ 0 60000 65536"/>
              <a:gd name="T7" fmla="*/ 0 60000 65536"/>
              <a:gd name="T8" fmla="*/ 0 60000 65536"/>
              <a:gd name="T9" fmla="*/ 0 w 115"/>
              <a:gd name="T10" fmla="*/ 0 h 202"/>
              <a:gd name="T11" fmla="*/ 115 w 115"/>
              <a:gd name="T12" fmla="*/ 202 h 202"/>
            </a:gdLst>
            <a:ahLst/>
            <a:cxnLst>
              <a:cxn ang="T6">
                <a:pos x="T0" y="T1"/>
              </a:cxn>
              <a:cxn ang="T7">
                <a:pos x="T2" y="T3"/>
              </a:cxn>
              <a:cxn ang="T8">
                <a:pos x="T4" y="T5"/>
              </a:cxn>
            </a:cxnLst>
            <a:rect l="T9" t="T10" r="T11" b="T12"/>
            <a:pathLst>
              <a:path w="115" h="202">
                <a:moveTo>
                  <a:pt x="0" y="0"/>
                </a:moveTo>
                <a:cubicBezTo>
                  <a:pt x="13" y="23"/>
                  <a:pt x="56" y="104"/>
                  <a:pt x="75" y="138"/>
                </a:cubicBezTo>
                <a:cubicBezTo>
                  <a:pt x="94" y="172"/>
                  <a:pt x="107" y="189"/>
                  <a:pt x="115" y="202"/>
                </a:cubicBezTo>
              </a:path>
            </a:pathLst>
          </a:custGeom>
          <a:noFill/>
          <a:ln w="1270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 name="Freeform 29"/>
          <p:cNvSpPr>
            <a:spLocks/>
          </p:cNvSpPr>
          <p:nvPr/>
        </p:nvSpPr>
        <p:spPr bwMode="auto">
          <a:xfrm>
            <a:off x="5624233" y="4515223"/>
            <a:ext cx="204788" cy="338138"/>
          </a:xfrm>
          <a:custGeom>
            <a:avLst/>
            <a:gdLst>
              <a:gd name="T0" fmla="*/ 0 w 129"/>
              <a:gd name="T1" fmla="*/ 0 h 213"/>
              <a:gd name="T2" fmla="*/ 2147483646 w 129"/>
              <a:gd name="T3" fmla="*/ 2147483646 h 213"/>
              <a:gd name="T4" fmla="*/ 2147483646 w 129"/>
              <a:gd name="T5" fmla="*/ 2147483646 h 213"/>
              <a:gd name="T6" fmla="*/ 0 60000 65536"/>
              <a:gd name="T7" fmla="*/ 0 60000 65536"/>
              <a:gd name="T8" fmla="*/ 0 60000 65536"/>
              <a:gd name="T9" fmla="*/ 0 w 129"/>
              <a:gd name="T10" fmla="*/ 0 h 213"/>
              <a:gd name="T11" fmla="*/ 129 w 129"/>
              <a:gd name="T12" fmla="*/ 213 h 213"/>
            </a:gdLst>
            <a:ahLst/>
            <a:cxnLst>
              <a:cxn ang="T6">
                <a:pos x="T0" y="T1"/>
              </a:cxn>
              <a:cxn ang="T7">
                <a:pos x="T2" y="T3"/>
              </a:cxn>
              <a:cxn ang="T8">
                <a:pos x="T4" y="T5"/>
              </a:cxn>
            </a:cxnLst>
            <a:rect l="T9" t="T10" r="T11" b="T12"/>
            <a:pathLst>
              <a:path w="129" h="213">
                <a:moveTo>
                  <a:pt x="0" y="0"/>
                </a:moveTo>
                <a:cubicBezTo>
                  <a:pt x="15" y="29"/>
                  <a:pt x="69" y="136"/>
                  <a:pt x="90" y="171"/>
                </a:cubicBezTo>
                <a:cubicBezTo>
                  <a:pt x="111" y="206"/>
                  <a:pt x="121" y="204"/>
                  <a:pt x="129" y="213"/>
                </a:cubicBezTo>
              </a:path>
            </a:pathLst>
          </a:custGeom>
          <a:noFill/>
          <a:ln w="1270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 name="Freeform 30"/>
          <p:cNvSpPr>
            <a:spLocks/>
          </p:cNvSpPr>
          <p:nvPr/>
        </p:nvSpPr>
        <p:spPr bwMode="auto">
          <a:xfrm>
            <a:off x="5770283" y="4548561"/>
            <a:ext cx="106363" cy="198437"/>
          </a:xfrm>
          <a:custGeom>
            <a:avLst/>
            <a:gdLst>
              <a:gd name="T0" fmla="*/ 0 w 67"/>
              <a:gd name="T1" fmla="*/ 0 h 125"/>
              <a:gd name="T2" fmla="*/ 2147483646 w 67"/>
              <a:gd name="T3" fmla="*/ 2147483646 h 125"/>
              <a:gd name="T4" fmla="*/ 2147483646 w 67"/>
              <a:gd name="T5" fmla="*/ 2147483646 h 125"/>
              <a:gd name="T6" fmla="*/ 0 60000 65536"/>
              <a:gd name="T7" fmla="*/ 0 60000 65536"/>
              <a:gd name="T8" fmla="*/ 0 60000 65536"/>
              <a:gd name="T9" fmla="*/ 0 w 67"/>
              <a:gd name="T10" fmla="*/ 0 h 125"/>
              <a:gd name="T11" fmla="*/ 67 w 67"/>
              <a:gd name="T12" fmla="*/ 125 h 125"/>
            </a:gdLst>
            <a:ahLst/>
            <a:cxnLst>
              <a:cxn ang="T6">
                <a:pos x="T0" y="T1"/>
              </a:cxn>
              <a:cxn ang="T7">
                <a:pos x="T2" y="T3"/>
              </a:cxn>
              <a:cxn ang="T8">
                <a:pos x="T4" y="T5"/>
              </a:cxn>
            </a:cxnLst>
            <a:rect l="T9" t="T10" r="T11" b="T12"/>
            <a:pathLst>
              <a:path w="67" h="125">
                <a:moveTo>
                  <a:pt x="0" y="0"/>
                </a:moveTo>
                <a:cubicBezTo>
                  <a:pt x="5" y="11"/>
                  <a:pt x="23" y="47"/>
                  <a:pt x="34" y="68"/>
                </a:cubicBezTo>
                <a:cubicBezTo>
                  <a:pt x="45" y="89"/>
                  <a:pt x="60" y="113"/>
                  <a:pt x="67" y="125"/>
                </a:cubicBezTo>
              </a:path>
            </a:pathLst>
          </a:custGeom>
          <a:noFill/>
          <a:ln w="12700"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 name="Freeform 10"/>
          <p:cNvSpPr>
            <a:spLocks noChangeAspect="1"/>
          </p:cNvSpPr>
          <p:nvPr/>
        </p:nvSpPr>
        <p:spPr bwMode="auto">
          <a:xfrm>
            <a:off x="3357283" y="2662611"/>
            <a:ext cx="201613" cy="201612"/>
          </a:xfrm>
          <a:custGeom>
            <a:avLst/>
            <a:gdLst>
              <a:gd name="T0" fmla="*/ 2147483646 w 9990"/>
              <a:gd name="T1" fmla="*/ 2147483646 h 10000"/>
              <a:gd name="T2" fmla="*/ 2147483646 w 9990"/>
              <a:gd name="T3" fmla="*/ 2147483646 h 10000"/>
              <a:gd name="T4" fmla="*/ 2147483646 w 9990"/>
              <a:gd name="T5" fmla="*/ 2147483646 h 10000"/>
              <a:gd name="T6" fmla="*/ 2147483646 w 9990"/>
              <a:gd name="T7" fmla="*/ 2147483646 h 10000"/>
              <a:gd name="T8" fmla="*/ 2147483646 w 9990"/>
              <a:gd name="T9" fmla="*/ 2147483646 h 10000"/>
              <a:gd name="T10" fmla="*/ 2147483646 w 9990"/>
              <a:gd name="T11" fmla="*/ 2147483646 h 10000"/>
              <a:gd name="T12" fmla="*/ 2147483646 w 9990"/>
              <a:gd name="T13" fmla="*/ 2147483646 h 10000"/>
              <a:gd name="T14" fmla="*/ 2147483646 w 9990"/>
              <a:gd name="T15" fmla="*/ 2147483646 h 10000"/>
              <a:gd name="T16" fmla="*/ 2147483646 w 9990"/>
              <a:gd name="T17" fmla="*/ 2147483646 h 10000"/>
              <a:gd name="T18" fmla="*/ 2147483646 w 9990"/>
              <a:gd name="T19" fmla="*/ 2147483646 h 10000"/>
              <a:gd name="T20" fmla="*/ 2147483646 w 9990"/>
              <a:gd name="T21" fmla="*/ 2147483646 h 10000"/>
              <a:gd name="T22" fmla="*/ 2147483646 w 9990"/>
              <a:gd name="T23" fmla="*/ 2147483646 h 10000"/>
              <a:gd name="T24" fmla="*/ 2147483646 w 9990"/>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90" h="10000">
                <a:moveTo>
                  <a:pt x="4291" y="10000"/>
                </a:moveTo>
                <a:cubicBezTo>
                  <a:pt x="3872" y="9820"/>
                  <a:pt x="2523" y="9433"/>
                  <a:pt x="1834" y="8834"/>
                </a:cubicBezTo>
                <a:cubicBezTo>
                  <a:pt x="1145" y="8237"/>
                  <a:pt x="426" y="7191"/>
                  <a:pt x="157" y="6325"/>
                </a:cubicBezTo>
                <a:cubicBezTo>
                  <a:pt x="-113" y="5458"/>
                  <a:pt x="7" y="4413"/>
                  <a:pt x="216" y="3606"/>
                </a:cubicBezTo>
                <a:cubicBezTo>
                  <a:pt x="426" y="2799"/>
                  <a:pt x="965" y="2052"/>
                  <a:pt x="1385" y="1544"/>
                </a:cubicBezTo>
                <a:cubicBezTo>
                  <a:pt x="1804" y="1036"/>
                  <a:pt x="2163" y="827"/>
                  <a:pt x="2673" y="588"/>
                </a:cubicBezTo>
                <a:cubicBezTo>
                  <a:pt x="3182" y="349"/>
                  <a:pt x="3692" y="80"/>
                  <a:pt x="4380" y="21"/>
                </a:cubicBezTo>
                <a:cubicBezTo>
                  <a:pt x="5069" y="-39"/>
                  <a:pt x="6118" y="21"/>
                  <a:pt x="6867" y="319"/>
                </a:cubicBezTo>
                <a:cubicBezTo>
                  <a:pt x="7616" y="618"/>
                  <a:pt x="8365" y="1126"/>
                  <a:pt x="8874" y="1754"/>
                </a:cubicBezTo>
                <a:cubicBezTo>
                  <a:pt x="9384" y="2381"/>
                  <a:pt x="9833" y="3218"/>
                  <a:pt x="9953" y="4084"/>
                </a:cubicBezTo>
                <a:cubicBezTo>
                  <a:pt x="10072" y="4950"/>
                  <a:pt x="9888" y="6293"/>
                  <a:pt x="9653" y="6952"/>
                </a:cubicBezTo>
                <a:cubicBezTo>
                  <a:pt x="9418" y="7611"/>
                  <a:pt x="9051" y="7588"/>
                  <a:pt x="8542" y="8036"/>
                </a:cubicBezTo>
                <a:cubicBezTo>
                  <a:pt x="8034" y="8485"/>
                  <a:pt x="6807" y="9581"/>
                  <a:pt x="6508" y="9731"/>
                </a:cubicBezTo>
              </a:path>
            </a:pathLst>
          </a:custGeom>
          <a:noFill/>
          <a:ln w="9525">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 name="Freeform 10"/>
          <p:cNvSpPr>
            <a:spLocks noChangeAspect="1"/>
          </p:cNvSpPr>
          <p:nvPr/>
        </p:nvSpPr>
        <p:spPr bwMode="auto">
          <a:xfrm>
            <a:off x="4728883" y="3577011"/>
            <a:ext cx="201613" cy="201612"/>
          </a:xfrm>
          <a:custGeom>
            <a:avLst/>
            <a:gdLst>
              <a:gd name="T0" fmla="*/ 2147483646 w 9990"/>
              <a:gd name="T1" fmla="*/ 2147483646 h 10000"/>
              <a:gd name="T2" fmla="*/ 2147483646 w 9990"/>
              <a:gd name="T3" fmla="*/ 2147483646 h 10000"/>
              <a:gd name="T4" fmla="*/ 2147483646 w 9990"/>
              <a:gd name="T5" fmla="*/ 2147483646 h 10000"/>
              <a:gd name="T6" fmla="*/ 2147483646 w 9990"/>
              <a:gd name="T7" fmla="*/ 2147483646 h 10000"/>
              <a:gd name="T8" fmla="*/ 2147483646 w 9990"/>
              <a:gd name="T9" fmla="*/ 2147483646 h 10000"/>
              <a:gd name="T10" fmla="*/ 2147483646 w 9990"/>
              <a:gd name="T11" fmla="*/ 2147483646 h 10000"/>
              <a:gd name="T12" fmla="*/ 2147483646 w 9990"/>
              <a:gd name="T13" fmla="*/ 2147483646 h 10000"/>
              <a:gd name="T14" fmla="*/ 2147483646 w 9990"/>
              <a:gd name="T15" fmla="*/ 2147483646 h 10000"/>
              <a:gd name="T16" fmla="*/ 2147483646 w 9990"/>
              <a:gd name="T17" fmla="*/ 2147483646 h 10000"/>
              <a:gd name="T18" fmla="*/ 2147483646 w 9990"/>
              <a:gd name="T19" fmla="*/ 2147483646 h 10000"/>
              <a:gd name="T20" fmla="*/ 2147483646 w 9990"/>
              <a:gd name="T21" fmla="*/ 2147483646 h 10000"/>
              <a:gd name="T22" fmla="*/ 2147483646 w 9990"/>
              <a:gd name="T23" fmla="*/ 2147483646 h 10000"/>
              <a:gd name="T24" fmla="*/ 2147483646 w 9990"/>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90" h="10000">
                <a:moveTo>
                  <a:pt x="4291" y="10000"/>
                </a:moveTo>
                <a:cubicBezTo>
                  <a:pt x="3872" y="9820"/>
                  <a:pt x="2523" y="9433"/>
                  <a:pt x="1834" y="8834"/>
                </a:cubicBezTo>
                <a:cubicBezTo>
                  <a:pt x="1145" y="8237"/>
                  <a:pt x="426" y="7191"/>
                  <a:pt x="157" y="6325"/>
                </a:cubicBezTo>
                <a:cubicBezTo>
                  <a:pt x="-113" y="5458"/>
                  <a:pt x="7" y="4413"/>
                  <a:pt x="216" y="3606"/>
                </a:cubicBezTo>
                <a:cubicBezTo>
                  <a:pt x="426" y="2799"/>
                  <a:pt x="965" y="2052"/>
                  <a:pt x="1385" y="1544"/>
                </a:cubicBezTo>
                <a:cubicBezTo>
                  <a:pt x="1804" y="1036"/>
                  <a:pt x="2163" y="827"/>
                  <a:pt x="2673" y="588"/>
                </a:cubicBezTo>
                <a:cubicBezTo>
                  <a:pt x="3182" y="349"/>
                  <a:pt x="3692" y="80"/>
                  <a:pt x="4380" y="21"/>
                </a:cubicBezTo>
                <a:cubicBezTo>
                  <a:pt x="5069" y="-39"/>
                  <a:pt x="6118" y="21"/>
                  <a:pt x="6867" y="319"/>
                </a:cubicBezTo>
                <a:cubicBezTo>
                  <a:pt x="7616" y="618"/>
                  <a:pt x="8365" y="1126"/>
                  <a:pt x="8874" y="1754"/>
                </a:cubicBezTo>
                <a:cubicBezTo>
                  <a:pt x="9384" y="2381"/>
                  <a:pt x="9833" y="3218"/>
                  <a:pt x="9953" y="4084"/>
                </a:cubicBezTo>
                <a:cubicBezTo>
                  <a:pt x="10072" y="4950"/>
                  <a:pt x="9888" y="6293"/>
                  <a:pt x="9653" y="6952"/>
                </a:cubicBezTo>
                <a:cubicBezTo>
                  <a:pt x="9418" y="7611"/>
                  <a:pt x="9051" y="7588"/>
                  <a:pt x="8542" y="8036"/>
                </a:cubicBezTo>
                <a:cubicBezTo>
                  <a:pt x="8034" y="8485"/>
                  <a:pt x="6807" y="9581"/>
                  <a:pt x="6508" y="9731"/>
                </a:cubicBezTo>
              </a:path>
            </a:pathLst>
          </a:custGeom>
          <a:noFill/>
          <a:ln w="9525">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 name="Freeform 10"/>
          <p:cNvSpPr>
            <a:spLocks noChangeAspect="1"/>
          </p:cNvSpPr>
          <p:nvPr/>
        </p:nvSpPr>
        <p:spPr bwMode="auto">
          <a:xfrm>
            <a:off x="5898871" y="2815011"/>
            <a:ext cx="201612" cy="201612"/>
          </a:xfrm>
          <a:custGeom>
            <a:avLst/>
            <a:gdLst>
              <a:gd name="T0" fmla="*/ 2147483646 w 9990"/>
              <a:gd name="T1" fmla="*/ 2147483646 h 10000"/>
              <a:gd name="T2" fmla="*/ 2147483646 w 9990"/>
              <a:gd name="T3" fmla="*/ 2147483646 h 10000"/>
              <a:gd name="T4" fmla="*/ 2147483646 w 9990"/>
              <a:gd name="T5" fmla="*/ 2147483646 h 10000"/>
              <a:gd name="T6" fmla="*/ 2147483646 w 9990"/>
              <a:gd name="T7" fmla="*/ 2147483646 h 10000"/>
              <a:gd name="T8" fmla="*/ 2147483646 w 9990"/>
              <a:gd name="T9" fmla="*/ 2147483646 h 10000"/>
              <a:gd name="T10" fmla="*/ 2147483646 w 9990"/>
              <a:gd name="T11" fmla="*/ 2147483646 h 10000"/>
              <a:gd name="T12" fmla="*/ 2147483646 w 9990"/>
              <a:gd name="T13" fmla="*/ 2147483646 h 10000"/>
              <a:gd name="T14" fmla="*/ 2147483646 w 9990"/>
              <a:gd name="T15" fmla="*/ 2147483646 h 10000"/>
              <a:gd name="T16" fmla="*/ 2147483646 w 9990"/>
              <a:gd name="T17" fmla="*/ 2147483646 h 10000"/>
              <a:gd name="T18" fmla="*/ 2147483646 w 9990"/>
              <a:gd name="T19" fmla="*/ 2147483646 h 10000"/>
              <a:gd name="T20" fmla="*/ 2147483646 w 9990"/>
              <a:gd name="T21" fmla="*/ 2147483646 h 10000"/>
              <a:gd name="T22" fmla="*/ 2147483646 w 9990"/>
              <a:gd name="T23" fmla="*/ 2147483646 h 10000"/>
              <a:gd name="T24" fmla="*/ 2147483646 w 9990"/>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90" h="10000">
                <a:moveTo>
                  <a:pt x="4291" y="10000"/>
                </a:moveTo>
                <a:cubicBezTo>
                  <a:pt x="3872" y="9820"/>
                  <a:pt x="2523" y="9433"/>
                  <a:pt x="1834" y="8834"/>
                </a:cubicBezTo>
                <a:cubicBezTo>
                  <a:pt x="1145" y="8237"/>
                  <a:pt x="426" y="7191"/>
                  <a:pt x="157" y="6325"/>
                </a:cubicBezTo>
                <a:cubicBezTo>
                  <a:pt x="-113" y="5458"/>
                  <a:pt x="7" y="4413"/>
                  <a:pt x="216" y="3606"/>
                </a:cubicBezTo>
                <a:cubicBezTo>
                  <a:pt x="426" y="2799"/>
                  <a:pt x="965" y="2052"/>
                  <a:pt x="1385" y="1544"/>
                </a:cubicBezTo>
                <a:cubicBezTo>
                  <a:pt x="1804" y="1036"/>
                  <a:pt x="2163" y="827"/>
                  <a:pt x="2673" y="588"/>
                </a:cubicBezTo>
                <a:cubicBezTo>
                  <a:pt x="3182" y="349"/>
                  <a:pt x="3692" y="80"/>
                  <a:pt x="4380" y="21"/>
                </a:cubicBezTo>
                <a:cubicBezTo>
                  <a:pt x="5069" y="-39"/>
                  <a:pt x="6118" y="21"/>
                  <a:pt x="6867" y="319"/>
                </a:cubicBezTo>
                <a:cubicBezTo>
                  <a:pt x="7616" y="618"/>
                  <a:pt x="8365" y="1126"/>
                  <a:pt x="8874" y="1754"/>
                </a:cubicBezTo>
                <a:cubicBezTo>
                  <a:pt x="9384" y="2381"/>
                  <a:pt x="9833" y="3218"/>
                  <a:pt x="9953" y="4084"/>
                </a:cubicBezTo>
                <a:cubicBezTo>
                  <a:pt x="10072" y="4950"/>
                  <a:pt x="9888" y="6293"/>
                  <a:pt x="9653" y="6952"/>
                </a:cubicBezTo>
                <a:cubicBezTo>
                  <a:pt x="9418" y="7611"/>
                  <a:pt x="9051" y="7588"/>
                  <a:pt x="8542" y="8036"/>
                </a:cubicBezTo>
                <a:cubicBezTo>
                  <a:pt x="8034" y="8485"/>
                  <a:pt x="6807" y="9581"/>
                  <a:pt x="6508" y="9731"/>
                </a:cubicBezTo>
              </a:path>
            </a:pathLst>
          </a:custGeom>
          <a:noFill/>
          <a:ln w="9525">
            <a:solidFill>
              <a:srgbClr val="FF00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78769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1000"/>
                                        <p:tgtEl>
                                          <p:spTgt spid="35"/>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left)">
                                      <p:cBhvr>
                                        <p:cTn id="14" dur="2000"/>
                                        <p:tgtEl>
                                          <p:spTgt spid="36"/>
                                        </p:tgtEl>
                                      </p:cBhvr>
                                    </p:animEffect>
                                  </p:childTnLst>
                                </p:cTn>
                              </p:par>
                              <p:par>
                                <p:cTn id="15" presetID="23" presetClass="entr" presetSubtype="16" fill="hold" nodeType="withEffect">
                                  <p:stCondLst>
                                    <p:cond delay="0"/>
                                  </p:stCondLst>
                                  <p:childTnLst>
                                    <p:set>
                                      <p:cBhvr>
                                        <p:cTn id="16" dur="1" fill="hold">
                                          <p:stCondLst>
                                            <p:cond delay="0"/>
                                          </p:stCondLst>
                                        </p:cTn>
                                        <p:tgtEl>
                                          <p:spTgt spid="88"/>
                                        </p:tgtEl>
                                        <p:attrNameLst>
                                          <p:attrName>style.visibility</p:attrName>
                                        </p:attrNameLst>
                                      </p:cBhvr>
                                      <p:to>
                                        <p:strVal val="visible"/>
                                      </p:to>
                                    </p:set>
                                    <p:anim calcmode="lin" valueType="num">
                                      <p:cBhvr>
                                        <p:cTn id="17" dur="500" fill="hold"/>
                                        <p:tgtEl>
                                          <p:spTgt spid="88"/>
                                        </p:tgtEl>
                                        <p:attrNameLst>
                                          <p:attrName>ppt_w</p:attrName>
                                        </p:attrNameLst>
                                      </p:cBhvr>
                                      <p:tavLst>
                                        <p:tav tm="0">
                                          <p:val>
                                            <p:fltVal val="0"/>
                                          </p:val>
                                        </p:tav>
                                        <p:tav tm="100000">
                                          <p:val>
                                            <p:strVal val="#ppt_w"/>
                                          </p:val>
                                        </p:tav>
                                      </p:tavLst>
                                    </p:anim>
                                    <p:anim calcmode="lin" valueType="num">
                                      <p:cBhvr>
                                        <p:cTn id="18" dur="500" fill="hold"/>
                                        <p:tgtEl>
                                          <p:spTgt spid="88"/>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89"/>
                                        </p:tgtEl>
                                        <p:attrNameLst>
                                          <p:attrName>style.visibility</p:attrName>
                                        </p:attrNameLst>
                                      </p:cBhvr>
                                      <p:to>
                                        <p:strVal val="visible"/>
                                      </p:to>
                                    </p:set>
                                    <p:anim calcmode="lin" valueType="num">
                                      <p:cBhvr>
                                        <p:cTn id="21" dur="500" fill="hold"/>
                                        <p:tgtEl>
                                          <p:spTgt spid="89"/>
                                        </p:tgtEl>
                                        <p:attrNameLst>
                                          <p:attrName>ppt_w</p:attrName>
                                        </p:attrNameLst>
                                      </p:cBhvr>
                                      <p:tavLst>
                                        <p:tav tm="0">
                                          <p:val>
                                            <p:fltVal val="0"/>
                                          </p:val>
                                        </p:tav>
                                        <p:tav tm="100000">
                                          <p:val>
                                            <p:strVal val="#ppt_w"/>
                                          </p:val>
                                        </p:tav>
                                      </p:tavLst>
                                    </p:anim>
                                    <p:anim calcmode="lin" valueType="num">
                                      <p:cBhvr>
                                        <p:cTn id="22" dur="500" fill="hold"/>
                                        <p:tgtEl>
                                          <p:spTgt spid="89"/>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90"/>
                                        </p:tgtEl>
                                        <p:attrNameLst>
                                          <p:attrName>style.visibility</p:attrName>
                                        </p:attrNameLst>
                                      </p:cBhvr>
                                      <p:to>
                                        <p:strVal val="visible"/>
                                      </p:to>
                                    </p:set>
                                    <p:anim calcmode="lin" valueType="num">
                                      <p:cBhvr>
                                        <p:cTn id="25" dur="500" fill="hold"/>
                                        <p:tgtEl>
                                          <p:spTgt spid="90"/>
                                        </p:tgtEl>
                                        <p:attrNameLst>
                                          <p:attrName>ppt_w</p:attrName>
                                        </p:attrNameLst>
                                      </p:cBhvr>
                                      <p:tavLst>
                                        <p:tav tm="0">
                                          <p:val>
                                            <p:fltVal val="0"/>
                                          </p:val>
                                        </p:tav>
                                        <p:tav tm="100000">
                                          <p:val>
                                            <p:strVal val="#ppt_w"/>
                                          </p:val>
                                        </p:tav>
                                      </p:tavLst>
                                    </p:anim>
                                    <p:anim calcmode="lin" valueType="num">
                                      <p:cBhvr>
                                        <p:cTn id="26" dur="500" fill="hold"/>
                                        <p:tgtEl>
                                          <p:spTgt spid="90"/>
                                        </p:tgtEl>
                                        <p:attrNameLst>
                                          <p:attrName>ppt_h</p:attrName>
                                        </p:attrNameLst>
                                      </p:cBhvr>
                                      <p:tavLst>
                                        <p:tav tm="0">
                                          <p:val>
                                            <p:fltVal val="0"/>
                                          </p:val>
                                        </p:tav>
                                        <p:tav tm="100000">
                                          <p:val>
                                            <p:strVal val="#ppt_h"/>
                                          </p:val>
                                        </p:tav>
                                      </p:tavLst>
                                    </p:anim>
                                  </p:childTnLst>
                                </p:cTn>
                              </p:par>
                              <p:par>
                                <p:cTn id="27" presetID="8" presetClass="emph" presetSubtype="0" repeatCount="indefinite" fill="hold" nodeType="withEffect">
                                  <p:stCondLst>
                                    <p:cond delay="0"/>
                                  </p:stCondLst>
                                  <p:childTnLst>
                                    <p:animRot by="21600000">
                                      <p:cBhvr>
                                        <p:cTn id="28" dur="2000" fill="hold"/>
                                        <p:tgtEl>
                                          <p:spTgt spid="88"/>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89"/>
                                        </p:tgtEl>
                                        <p:attrNameLst>
                                          <p:attrName>r</p:attrName>
                                        </p:attrNameLst>
                                      </p:cBhvr>
                                    </p:animRot>
                                  </p:childTnLst>
                                </p:cTn>
                              </p:par>
                              <p:par>
                                <p:cTn id="31" presetID="8" presetClass="emph" presetSubtype="0" repeatCount="indefinite" fill="hold" nodeType="withEffect">
                                  <p:stCondLst>
                                    <p:cond delay="0"/>
                                  </p:stCondLst>
                                  <p:childTnLst>
                                    <p:animRot by="21600000">
                                      <p:cBhvr>
                                        <p:cTn id="32" dur="2000" fill="hold"/>
                                        <p:tgtEl>
                                          <p:spTgt spid="90"/>
                                        </p:tgtEl>
                                        <p:attrNameLst>
                                          <p:attrName>r</p:attrName>
                                        </p:attrNameLst>
                                      </p:cBhvr>
                                    </p:animRot>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left)">
                                      <p:cBhvr>
                                        <p:cTn id="36" dur="1000"/>
                                        <p:tgtEl>
                                          <p:spTgt spid="37"/>
                                        </p:tgtEl>
                                      </p:cBhvr>
                                    </p:animEffect>
                                  </p:childTnLst>
                                </p:cTn>
                              </p:par>
                              <p:par>
                                <p:cTn id="37" presetID="22" presetClass="entr" presetSubtype="8"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left)">
                                      <p:cBhvr>
                                        <p:cTn id="39" dur="1000"/>
                                        <p:tgtEl>
                                          <p:spTgt spid="38"/>
                                        </p:tgtEl>
                                      </p:cBhvr>
                                    </p:animEffect>
                                  </p:childTnLst>
                                </p:cTn>
                              </p:par>
                              <p:par>
                                <p:cTn id="40" presetID="22" presetClass="entr" presetSubtype="8"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left)">
                                      <p:cBhvr>
                                        <p:cTn id="42" dur="1000"/>
                                        <p:tgtEl>
                                          <p:spTgt spid="39"/>
                                        </p:tgtEl>
                                      </p:cBhvr>
                                    </p:animEffect>
                                  </p:childTnLst>
                                </p:cTn>
                              </p:par>
                            </p:childTnLst>
                          </p:cTn>
                        </p:par>
                        <p:par>
                          <p:cTn id="43" fill="hold">
                            <p:stCondLst>
                              <p:cond delay="4000"/>
                            </p:stCondLst>
                            <p:childTnLst>
                              <p:par>
                                <p:cTn id="44" presetID="22" presetClass="entr" presetSubtype="1" fill="hold" nodeType="afterEffect">
                                  <p:stCondLst>
                                    <p:cond delay="0"/>
                                  </p:stCondLst>
                                  <p:childTnLst>
                                    <p:set>
                                      <p:cBhvr>
                                        <p:cTn id="45" dur="1" fill="hold">
                                          <p:stCondLst>
                                            <p:cond delay="0"/>
                                          </p:stCondLst>
                                        </p:cTn>
                                        <p:tgtEl>
                                          <p:spTgt spid="77"/>
                                        </p:tgtEl>
                                        <p:attrNameLst>
                                          <p:attrName>style.visibility</p:attrName>
                                        </p:attrNameLst>
                                      </p:cBhvr>
                                      <p:to>
                                        <p:strVal val="visible"/>
                                      </p:to>
                                    </p:set>
                                    <p:animEffect transition="in" filter="wipe(up)">
                                      <p:cBhvr>
                                        <p:cTn id="46" dur="500"/>
                                        <p:tgtEl>
                                          <p:spTgt spid="77"/>
                                        </p:tgtEl>
                                      </p:cBhvr>
                                    </p:animEffect>
                                  </p:childTnLst>
                                </p:cTn>
                              </p:par>
                              <p:par>
                                <p:cTn id="47" presetID="22" presetClass="entr" presetSubtype="1" fill="hold" nodeType="with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wipe(up)">
                                      <p:cBhvr>
                                        <p:cTn id="49" dur="500"/>
                                        <p:tgtEl>
                                          <p:spTgt spid="78"/>
                                        </p:tgtEl>
                                      </p:cBhvr>
                                    </p:animEffect>
                                  </p:childTnLst>
                                </p:cTn>
                              </p:par>
                              <p:par>
                                <p:cTn id="50" presetID="22" presetClass="entr" presetSubtype="1" fill="hold" nodeType="with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wipe(up)">
                                      <p:cBhvr>
                                        <p:cTn id="52" dur="500"/>
                                        <p:tgtEl>
                                          <p:spTgt spid="79"/>
                                        </p:tgtEl>
                                      </p:cBhvr>
                                    </p:animEffect>
                                  </p:childTnLst>
                                </p:cTn>
                              </p:par>
                              <p:par>
                                <p:cTn id="53" presetID="22" presetClass="entr" presetSubtype="1" fill="hold" nodeType="withEffect">
                                  <p:stCondLst>
                                    <p:cond delay="0"/>
                                  </p:stCondLst>
                                  <p:childTnLst>
                                    <p:set>
                                      <p:cBhvr>
                                        <p:cTn id="54" dur="1" fill="hold">
                                          <p:stCondLst>
                                            <p:cond delay="0"/>
                                          </p:stCondLst>
                                        </p:cTn>
                                        <p:tgtEl>
                                          <p:spTgt spid="80"/>
                                        </p:tgtEl>
                                        <p:attrNameLst>
                                          <p:attrName>style.visibility</p:attrName>
                                        </p:attrNameLst>
                                      </p:cBhvr>
                                      <p:to>
                                        <p:strVal val="visible"/>
                                      </p:to>
                                    </p:set>
                                    <p:animEffect transition="in" filter="wipe(up)">
                                      <p:cBhvr>
                                        <p:cTn id="55" dur="500"/>
                                        <p:tgtEl>
                                          <p:spTgt spid="80"/>
                                        </p:tgtEl>
                                      </p:cBhvr>
                                    </p:animEffect>
                                  </p:childTnLst>
                                </p:cTn>
                              </p:par>
                              <p:par>
                                <p:cTn id="56" presetID="22" presetClass="entr" presetSubtype="1" fill="hold" nodeType="withEffect">
                                  <p:stCondLst>
                                    <p:cond delay="0"/>
                                  </p:stCondLst>
                                  <p:childTnLst>
                                    <p:set>
                                      <p:cBhvr>
                                        <p:cTn id="57" dur="1" fill="hold">
                                          <p:stCondLst>
                                            <p:cond delay="0"/>
                                          </p:stCondLst>
                                        </p:cTn>
                                        <p:tgtEl>
                                          <p:spTgt spid="81"/>
                                        </p:tgtEl>
                                        <p:attrNameLst>
                                          <p:attrName>style.visibility</p:attrName>
                                        </p:attrNameLst>
                                      </p:cBhvr>
                                      <p:to>
                                        <p:strVal val="visible"/>
                                      </p:to>
                                    </p:set>
                                    <p:animEffect transition="in" filter="wipe(up)">
                                      <p:cBhvr>
                                        <p:cTn id="58" dur="500"/>
                                        <p:tgtEl>
                                          <p:spTgt spid="81"/>
                                        </p:tgtEl>
                                      </p:cBhvr>
                                    </p:animEffect>
                                  </p:childTnLst>
                                </p:cTn>
                              </p:par>
                              <p:par>
                                <p:cTn id="59" presetID="22" presetClass="entr" presetSubtype="1" fill="hold" nodeType="withEffect">
                                  <p:stCondLst>
                                    <p:cond delay="0"/>
                                  </p:stCondLst>
                                  <p:childTnLst>
                                    <p:set>
                                      <p:cBhvr>
                                        <p:cTn id="60" dur="1" fill="hold">
                                          <p:stCondLst>
                                            <p:cond delay="0"/>
                                          </p:stCondLst>
                                        </p:cTn>
                                        <p:tgtEl>
                                          <p:spTgt spid="82"/>
                                        </p:tgtEl>
                                        <p:attrNameLst>
                                          <p:attrName>style.visibility</p:attrName>
                                        </p:attrNameLst>
                                      </p:cBhvr>
                                      <p:to>
                                        <p:strVal val="visible"/>
                                      </p:to>
                                    </p:set>
                                    <p:animEffect transition="in" filter="wipe(up)">
                                      <p:cBhvr>
                                        <p:cTn id="61" dur="500"/>
                                        <p:tgtEl>
                                          <p:spTgt spid="82"/>
                                        </p:tgtEl>
                                      </p:cBhvr>
                                    </p:animEffect>
                                  </p:childTnLst>
                                </p:cTn>
                              </p:par>
                              <p:par>
                                <p:cTn id="62" presetID="22" presetClass="entr" presetSubtype="1" fill="hold" nodeType="with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wipe(up)">
                                      <p:cBhvr>
                                        <p:cTn id="64" dur="500"/>
                                        <p:tgtEl>
                                          <p:spTgt spid="83"/>
                                        </p:tgtEl>
                                      </p:cBhvr>
                                    </p:animEffect>
                                  </p:childTnLst>
                                </p:cTn>
                              </p:par>
                              <p:par>
                                <p:cTn id="65" presetID="22" presetClass="entr" presetSubtype="1" fill="hold" nodeType="withEffect">
                                  <p:stCondLst>
                                    <p:cond delay="0"/>
                                  </p:stCondLst>
                                  <p:childTnLst>
                                    <p:set>
                                      <p:cBhvr>
                                        <p:cTn id="66" dur="1" fill="hold">
                                          <p:stCondLst>
                                            <p:cond delay="0"/>
                                          </p:stCondLst>
                                        </p:cTn>
                                        <p:tgtEl>
                                          <p:spTgt spid="84"/>
                                        </p:tgtEl>
                                        <p:attrNameLst>
                                          <p:attrName>style.visibility</p:attrName>
                                        </p:attrNameLst>
                                      </p:cBhvr>
                                      <p:to>
                                        <p:strVal val="visible"/>
                                      </p:to>
                                    </p:set>
                                    <p:animEffect transition="in" filter="wipe(up)">
                                      <p:cBhvr>
                                        <p:cTn id="67" dur="500"/>
                                        <p:tgtEl>
                                          <p:spTgt spid="84"/>
                                        </p:tgtEl>
                                      </p:cBhvr>
                                    </p:animEffect>
                                  </p:childTnLst>
                                </p:cTn>
                              </p:par>
                              <p:par>
                                <p:cTn id="68" presetID="22" presetClass="entr" presetSubtype="1" fill="hold" nodeType="withEffect">
                                  <p:stCondLst>
                                    <p:cond delay="0"/>
                                  </p:stCondLst>
                                  <p:childTnLst>
                                    <p:set>
                                      <p:cBhvr>
                                        <p:cTn id="69" dur="1" fill="hold">
                                          <p:stCondLst>
                                            <p:cond delay="0"/>
                                          </p:stCondLst>
                                        </p:cTn>
                                        <p:tgtEl>
                                          <p:spTgt spid="85"/>
                                        </p:tgtEl>
                                        <p:attrNameLst>
                                          <p:attrName>style.visibility</p:attrName>
                                        </p:attrNameLst>
                                      </p:cBhvr>
                                      <p:to>
                                        <p:strVal val="visible"/>
                                      </p:to>
                                    </p:set>
                                    <p:animEffect transition="in" filter="wipe(up)">
                                      <p:cBhvr>
                                        <p:cTn id="70" dur="500"/>
                                        <p:tgtEl>
                                          <p:spTgt spid="85"/>
                                        </p:tgtEl>
                                      </p:cBhvr>
                                    </p:animEffect>
                                  </p:childTnLst>
                                </p:cTn>
                              </p:par>
                              <p:par>
                                <p:cTn id="71" presetID="22" presetClass="entr" presetSubtype="1" fill="hold" nodeType="withEffect">
                                  <p:stCondLst>
                                    <p:cond delay="0"/>
                                  </p:stCondLst>
                                  <p:childTnLst>
                                    <p:set>
                                      <p:cBhvr>
                                        <p:cTn id="72" dur="1" fill="hold">
                                          <p:stCondLst>
                                            <p:cond delay="0"/>
                                          </p:stCondLst>
                                        </p:cTn>
                                        <p:tgtEl>
                                          <p:spTgt spid="86"/>
                                        </p:tgtEl>
                                        <p:attrNameLst>
                                          <p:attrName>style.visibility</p:attrName>
                                        </p:attrNameLst>
                                      </p:cBhvr>
                                      <p:to>
                                        <p:strVal val="visible"/>
                                      </p:to>
                                    </p:set>
                                    <p:animEffect transition="in" filter="wipe(up)">
                                      <p:cBhvr>
                                        <p:cTn id="73" dur="500"/>
                                        <p:tgtEl>
                                          <p:spTgt spid="86"/>
                                        </p:tgtEl>
                                      </p:cBhvr>
                                    </p:animEffect>
                                  </p:childTnLst>
                                </p:cTn>
                              </p:par>
                              <p:par>
                                <p:cTn id="74" presetID="22" presetClass="entr" presetSubtype="1" fill="hold" nodeType="withEffect">
                                  <p:stCondLst>
                                    <p:cond delay="0"/>
                                  </p:stCondLst>
                                  <p:childTnLst>
                                    <p:set>
                                      <p:cBhvr>
                                        <p:cTn id="75" dur="1" fill="hold">
                                          <p:stCondLst>
                                            <p:cond delay="0"/>
                                          </p:stCondLst>
                                        </p:cTn>
                                        <p:tgtEl>
                                          <p:spTgt spid="87"/>
                                        </p:tgtEl>
                                        <p:attrNameLst>
                                          <p:attrName>style.visibility</p:attrName>
                                        </p:attrNameLst>
                                      </p:cBhvr>
                                      <p:to>
                                        <p:strVal val="visible"/>
                                      </p:to>
                                    </p:set>
                                    <p:animEffect transition="in" filter="wipe(up)">
                                      <p:cBhvr>
                                        <p:cTn id="76" dur="500"/>
                                        <p:tgtEl>
                                          <p:spTgt spid="87"/>
                                        </p:tgtEl>
                                      </p:cBhvr>
                                    </p:animEffect>
                                  </p:childTnLst>
                                </p:cTn>
                              </p:par>
                            </p:childTnLst>
                          </p:cTn>
                        </p:par>
                        <p:par>
                          <p:cTn id="77" fill="hold">
                            <p:stCondLst>
                              <p:cond delay="4500"/>
                            </p:stCondLst>
                            <p:childTnLst>
                              <p:par>
                                <p:cTn id="78" presetID="22" presetClass="entr" presetSubtype="1" fill="hold" nodeType="after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wipe(up)">
                                      <p:cBhvr>
                                        <p:cTn id="80" dur="1000"/>
                                        <p:tgtEl>
                                          <p:spTgt spid="40"/>
                                        </p:tgtEl>
                                      </p:cBhvr>
                                    </p:animEffect>
                                  </p:childTnLst>
                                </p:cTn>
                              </p:par>
                              <p:par>
                                <p:cTn id="81" presetID="22" presetClass="entr" presetSubtype="1" fill="hold" nodeType="with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wipe(up)">
                                      <p:cBhvr>
                                        <p:cTn id="83" dur="1000"/>
                                        <p:tgtEl>
                                          <p:spTgt spid="41"/>
                                        </p:tgtEl>
                                      </p:cBhvr>
                                    </p:animEffect>
                                  </p:childTnLst>
                                </p:cTn>
                              </p:par>
                              <p:par>
                                <p:cTn id="84" presetID="22" presetClass="entr" presetSubtype="1" fill="hold" nodeType="with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wipe(up)">
                                      <p:cBhvr>
                                        <p:cTn id="86" dur="2000"/>
                                        <p:tgtEl>
                                          <p:spTgt spid="42"/>
                                        </p:tgtEl>
                                      </p:cBhvr>
                                    </p:animEffect>
                                  </p:childTnLst>
                                </p:cTn>
                              </p:par>
                              <p:par>
                                <p:cTn id="87" presetID="22" presetClass="entr" presetSubtype="1" fill="hold" nodeType="withEffect">
                                  <p:stCondLst>
                                    <p:cond delay="0"/>
                                  </p:stCondLst>
                                  <p:childTnLst>
                                    <p:set>
                                      <p:cBhvr>
                                        <p:cTn id="88" dur="1" fill="hold">
                                          <p:stCondLst>
                                            <p:cond delay="0"/>
                                          </p:stCondLst>
                                        </p:cTn>
                                        <p:tgtEl>
                                          <p:spTgt spid="73"/>
                                        </p:tgtEl>
                                        <p:attrNameLst>
                                          <p:attrName>style.visibility</p:attrName>
                                        </p:attrNameLst>
                                      </p:cBhvr>
                                      <p:to>
                                        <p:strVal val="visible"/>
                                      </p:to>
                                    </p:set>
                                    <p:animEffect transition="in" filter="wipe(up)">
                                      <p:cBhvr>
                                        <p:cTn id="89" dur="1000"/>
                                        <p:tgtEl>
                                          <p:spTgt spid="73"/>
                                        </p:tgtEl>
                                      </p:cBhvr>
                                    </p:animEffect>
                                  </p:childTnLst>
                                </p:cTn>
                              </p:par>
                              <p:par>
                                <p:cTn id="90" presetID="22" presetClass="entr" presetSubtype="1" fill="hold"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wipe(up)">
                                      <p:cBhvr>
                                        <p:cTn id="92" dur="1000"/>
                                        <p:tgtEl>
                                          <p:spTgt spid="43"/>
                                        </p:tgtEl>
                                      </p:cBhvr>
                                    </p:animEffect>
                                  </p:childTnLst>
                                </p:cTn>
                              </p:par>
                            </p:childTnLst>
                          </p:cTn>
                        </p:par>
                        <p:par>
                          <p:cTn id="93" fill="hold">
                            <p:stCondLst>
                              <p:cond delay="6500"/>
                            </p:stCondLst>
                            <p:childTnLst>
                              <p:par>
                                <p:cTn id="94" presetID="22" presetClass="entr" presetSubtype="8" fill="hold" nodeType="afterEffect">
                                  <p:stCondLst>
                                    <p:cond delay="0"/>
                                  </p:stCondLst>
                                  <p:childTnLst>
                                    <p:set>
                                      <p:cBhvr>
                                        <p:cTn id="95" dur="1" fill="hold">
                                          <p:stCondLst>
                                            <p:cond delay="0"/>
                                          </p:stCondLst>
                                        </p:cTn>
                                        <p:tgtEl>
                                          <p:spTgt spid="74"/>
                                        </p:tgtEl>
                                        <p:attrNameLst>
                                          <p:attrName>style.visibility</p:attrName>
                                        </p:attrNameLst>
                                      </p:cBhvr>
                                      <p:to>
                                        <p:strVal val="visible"/>
                                      </p:to>
                                    </p:set>
                                    <p:animEffect transition="in" filter="wipe(left)">
                                      <p:cBhvr>
                                        <p:cTn id="96" dur="1000"/>
                                        <p:tgtEl>
                                          <p:spTgt spid="74"/>
                                        </p:tgtEl>
                                      </p:cBhvr>
                                    </p:animEffect>
                                  </p:childTnLst>
                                </p:cTn>
                              </p:par>
                            </p:childTnLst>
                          </p:cTn>
                        </p:par>
                        <p:par>
                          <p:cTn id="97" fill="hold">
                            <p:stCondLst>
                              <p:cond delay="7500"/>
                            </p:stCondLst>
                            <p:childTnLst>
                              <p:par>
                                <p:cTn id="98" presetID="22" presetClass="entr" presetSubtype="8" fill="hold" nodeType="afterEffect">
                                  <p:stCondLst>
                                    <p:cond delay="0"/>
                                  </p:stCondLst>
                                  <p:childTnLst>
                                    <p:set>
                                      <p:cBhvr>
                                        <p:cTn id="99" dur="1" fill="hold">
                                          <p:stCondLst>
                                            <p:cond delay="0"/>
                                          </p:stCondLst>
                                        </p:cTn>
                                        <p:tgtEl>
                                          <p:spTgt spid="75"/>
                                        </p:tgtEl>
                                        <p:attrNameLst>
                                          <p:attrName>style.visibility</p:attrName>
                                        </p:attrNameLst>
                                      </p:cBhvr>
                                      <p:to>
                                        <p:strVal val="visible"/>
                                      </p:to>
                                    </p:set>
                                    <p:animEffect transition="in" filter="wipe(left)">
                                      <p:cBhvr>
                                        <p:cTn id="100" dur="1000"/>
                                        <p:tgtEl>
                                          <p:spTgt spid="75"/>
                                        </p:tgtEl>
                                      </p:cBhvr>
                                    </p:animEffect>
                                  </p:childTnLst>
                                </p:cTn>
                              </p:par>
                            </p:childTnLst>
                          </p:cTn>
                        </p:par>
                        <p:par>
                          <p:cTn id="101" fill="hold">
                            <p:stCondLst>
                              <p:cond delay="8500"/>
                            </p:stCondLst>
                            <p:childTnLst>
                              <p:par>
                                <p:cTn id="102" presetID="22" presetClass="entr" presetSubtype="8" fill="hold" nodeType="afterEffect">
                                  <p:stCondLst>
                                    <p:cond delay="0"/>
                                  </p:stCondLst>
                                  <p:childTnLst>
                                    <p:set>
                                      <p:cBhvr>
                                        <p:cTn id="103" dur="1" fill="hold">
                                          <p:stCondLst>
                                            <p:cond delay="0"/>
                                          </p:stCondLst>
                                        </p:cTn>
                                        <p:tgtEl>
                                          <p:spTgt spid="76"/>
                                        </p:tgtEl>
                                        <p:attrNameLst>
                                          <p:attrName>style.visibility</p:attrName>
                                        </p:attrNameLst>
                                      </p:cBhvr>
                                      <p:to>
                                        <p:strVal val="visible"/>
                                      </p:to>
                                    </p:set>
                                    <p:animEffect transition="in" filter="wipe(left)">
                                      <p:cBhvr>
                                        <p:cTn id="104"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8852" y="522862"/>
            <a:ext cx="2989807" cy="523220"/>
          </a:xfrm>
          <a:prstGeom prst="rect">
            <a:avLst/>
          </a:prstGeom>
          <a:noFill/>
        </p:spPr>
        <p:txBody>
          <a:bodyPr wrap="square" rtlCol="0">
            <a:spAutoFit/>
          </a:bodyPr>
          <a:lstStyle/>
          <a:p>
            <a:pPr indent="233363"/>
            <a:r>
              <a:rPr lang="en-US" sz="2800" i="1" dirty="0">
                <a:ln w="3175">
                  <a:solidFill>
                    <a:schemeClr val="tx1"/>
                  </a:solidFill>
                </a:ln>
                <a:solidFill>
                  <a:srgbClr val="FF0000"/>
                </a:solidFill>
                <a:latin typeface="Cheltenhm BT" panose="02040603050505020403" pitchFamily="18" charset="0"/>
              </a:rPr>
              <a:t>Planar or Trough?</a:t>
            </a:r>
            <a:endParaRPr lang="en-US" sz="2400" i="1" dirty="0">
              <a:latin typeface="Cheltenhm BT" panose="02040603050505020403" pitchFamily="18" charset="0"/>
            </a:endParaRPr>
          </a:p>
        </p:txBody>
      </p:sp>
      <p:sp>
        <p:nvSpPr>
          <p:cNvPr id="10" name="TextBox 9"/>
          <p:cNvSpPr txBox="1"/>
          <p:nvPr/>
        </p:nvSpPr>
        <p:spPr>
          <a:xfrm>
            <a:off x="0" y="9313"/>
            <a:ext cx="7162800" cy="523220"/>
          </a:xfrm>
          <a:prstGeom prst="rect">
            <a:avLst/>
          </a:prstGeom>
          <a:noFill/>
        </p:spPr>
        <p:txBody>
          <a:bodyPr wrap="square" rtlCol="0">
            <a:spAutoFit/>
          </a:bodyPr>
          <a:lstStyle/>
          <a:p>
            <a:pPr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Observation:</a:t>
            </a:r>
          </a:p>
        </p:txBody>
      </p:sp>
      <p:pic>
        <p:nvPicPr>
          <p:cNvPr id="91" name="Picture 2" descr="C:\Users\fichtels\Documents\3-FieldtripImages\Geol387- Stratigraphy,Structure,Tectonics\FieldTrip#1-StratSurvey\DSCN229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142" y="1004052"/>
            <a:ext cx="7808258" cy="585588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699247" y="4033503"/>
            <a:ext cx="7853082" cy="616913"/>
          </a:xfrm>
          <a:custGeom>
            <a:avLst/>
            <a:gdLst>
              <a:gd name="connsiteX0" fmla="*/ 0 w 7853082"/>
              <a:gd name="connsiteY0" fmla="*/ 117154 h 616913"/>
              <a:gd name="connsiteX1" fmla="*/ 1201271 w 7853082"/>
              <a:gd name="connsiteY1" fmla="*/ 613 h 616913"/>
              <a:gd name="connsiteX2" fmla="*/ 2680447 w 7853082"/>
              <a:gd name="connsiteY2" fmla="*/ 161977 h 616913"/>
              <a:gd name="connsiteX3" fmla="*/ 4473388 w 7853082"/>
              <a:gd name="connsiteY3" fmla="*/ 412989 h 616913"/>
              <a:gd name="connsiteX4" fmla="*/ 5916706 w 7853082"/>
              <a:gd name="connsiteY4" fmla="*/ 610213 h 616913"/>
              <a:gd name="connsiteX5" fmla="*/ 7243482 w 7853082"/>
              <a:gd name="connsiteY5" fmla="*/ 574354 h 616913"/>
              <a:gd name="connsiteX6" fmla="*/ 7853082 w 7853082"/>
              <a:gd name="connsiteY6" fmla="*/ 556424 h 61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3082" h="616913">
                <a:moveTo>
                  <a:pt x="0" y="117154"/>
                </a:moveTo>
                <a:cubicBezTo>
                  <a:pt x="377265" y="55148"/>
                  <a:pt x="754530" y="-6857"/>
                  <a:pt x="1201271" y="613"/>
                </a:cubicBezTo>
                <a:cubicBezTo>
                  <a:pt x="1648012" y="8083"/>
                  <a:pt x="2135094" y="93248"/>
                  <a:pt x="2680447" y="161977"/>
                </a:cubicBezTo>
                <a:cubicBezTo>
                  <a:pt x="3225800" y="230706"/>
                  <a:pt x="4473388" y="412989"/>
                  <a:pt x="4473388" y="412989"/>
                </a:cubicBezTo>
                <a:cubicBezTo>
                  <a:pt x="5012764" y="487695"/>
                  <a:pt x="5455024" y="583319"/>
                  <a:pt x="5916706" y="610213"/>
                </a:cubicBezTo>
                <a:cubicBezTo>
                  <a:pt x="6378388" y="637107"/>
                  <a:pt x="7243482" y="574354"/>
                  <a:pt x="7243482" y="574354"/>
                </a:cubicBezTo>
                <a:lnTo>
                  <a:pt x="7853082" y="556424"/>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 name="Freeform 5"/>
          <p:cNvSpPr/>
          <p:nvPr/>
        </p:nvSpPr>
        <p:spPr>
          <a:xfrm>
            <a:off x="726141" y="5456311"/>
            <a:ext cx="7844117" cy="305963"/>
          </a:xfrm>
          <a:custGeom>
            <a:avLst/>
            <a:gdLst>
              <a:gd name="connsiteX0" fmla="*/ 0 w 7853082"/>
              <a:gd name="connsiteY0" fmla="*/ 117154 h 616913"/>
              <a:gd name="connsiteX1" fmla="*/ 1201271 w 7853082"/>
              <a:gd name="connsiteY1" fmla="*/ 613 h 616913"/>
              <a:gd name="connsiteX2" fmla="*/ 2680447 w 7853082"/>
              <a:gd name="connsiteY2" fmla="*/ 161977 h 616913"/>
              <a:gd name="connsiteX3" fmla="*/ 4473388 w 7853082"/>
              <a:gd name="connsiteY3" fmla="*/ 412989 h 616913"/>
              <a:gd name="connsiteX4" fmla="*/ 5916706 w 7853082"/>
              <a:gd name="connsiteY4" fmla="*/ 610213 h 616913"/>
              <a:gd name="connsiteX5" fmla="*/ 7243482 w 7853082"/>
              <a:gd name="connsiteY5" fmla="*/ 574354 h 616913"/>
              <a:gd name="connsiteX6" fmla="*/ 7853082 w 7853082"/>
              <a:gd name="connsiteY6" fmla="*/ 556424 h 616913"/>
              <a:gd name="connsiteX0" fmla="*/ 0 w 7844117"/>
              <a:gd name="connsiteY0" fmla="*/ 117154 h 621952"/>
              <a:gd name="connsiteX1" fmla="*/ 1201271 w 7844117"/>
              <a:gd name="connsiteY1" fmla="*/ 613 h 621952"/>
              <a:gd name="connsiteX2" fmla="*/ 2680447 w 7844117"/>
              <a:gd name="connsiteY2" fmla="*/ 161977 h 621952"/>
              <a:gd name="connsiteX3" fmla="*/ 4473388 w 7844117"/>
              <a:gd name="connsiteY3" fmla="*/ 412989 h 621952"/>
              <a:gd name="connsiteX4" fmla="*/ 5916706 w 7844117"/>
              <a:gd name="connsiteY4" fmla="*/ 610213 h 621952"/>
              <a:gd name="connsiteX5" fmla="*/ 7243482 w 7844117"/>
              <a:gd name="connsiteY5" fmla="*/ 574354 h 621952"/>
              <a:gd name="connsiteX6" fmla="*/ 7844117 w 7844117"/>
              <a:gd name="connsiteY6" fmla="*/ 368165 h 621952"/>
              <a:gd name="connsiteX0" fmla="*/ 0 w 7844117"/>
              <a:gd name="connsiteY0" fmla="*/ 117154 h 610414"/>
              <a:gd name="connsiteX1" fmla="*/ 1201271 w 7844117"/>
              <a:gd name="connsiteY1" fmla="*/ 613 h 610414"/>
              <a:gd name="connsiteX2" fmla="*/ 2680447 w 7844117"/>
              <a:gd name="connsiteY2" fmla="*/ 161977 h 610414"/>
              <a:gd name="connsiteX3" fmla="*/ 4473388 w 7844117"/>
              <a:gd name="connsiteY3" fmla="*/ 412989 h 610414"/>
              <a:gd name="connsiteX4" fmla="*/ 5916706 w 7844117"/>
              <a:gd name="connsiteY4" fmla="*/ 610213 h 610414"/>
              <a:gd name="connsiteX5" fmla="*/ 7037293 w 7844117"/>
              <a:gd name="connsiteY5" fmla="*/ 377130 h 610414"/>
              <a:gd name="connsiteX6" fmla="*/ 7844117 w 7844117"/>
              <a:gd name="connsiteY6" fmla="*/ 368165 h 610414"/>
              <a:gd name="connsiteX0" fmla="*/ 0 w 7844117"/>
              <a:gd name="connsiteY0" fmla="*/ 117154 h 419721"/>
              <a:gd name="connsiteX1" fmla="*/ 1201271 w 7844117"/>
              <a:gd name="connsiteY1" fmla="*/ 613 h 419721"/>
              <a:gd name="connsiteX2" fmla="*/ 2680447 w 7844117"/>
              <a:gd name="connsiteY2" fmla="*/ 161977 h 419721"/>
              <a:gd name="connsiteX3" fmla="*/ 4473388 w 7844117"/>
              <a:gd name="connsiteY3" fmla="*/ 412989 h 419721"/>
              <a:gd name="connsiteX4" fmla="*/ 5665694 w 7844117"/>
              <a:gd name="connsiteY4" fmla="*/ 350236 h 419721"/>
              <a:gd name="connsiteX5" fmla="*/ 7037293 w 7844117"/>
              <a:gd name="connsiteY5" fmla="*/ 377130 h 419721"/>
              <a:gd name="connsiteX6" fmla="*/ 7844117 w 7844117"/>
              <a:gd name="connsiteY6" fmla="*/ 368165 h 419721"/>
              <a:gd name="connsiteX0" fmla="*/ 0 w 7844117"/>
              <a:gd name="connsiteY0" fmla="*/ 117154 h 401993"/>
              <a:gd name="connsiteX1" fmla="*/ 1201271 w 7844117"/>
              <a:gd name="connsiteY1" fmla="*/ 613 h 401993"/>
              <a:gd name="connsiteX2" fmla="*/ 2680447 w 7844117"/>
              <a:gd name="connsiteY2" fmla="*/ 161977 h 401993"/>
              <a:gd name="connsiteX3" fmla="*/ 4401671 w 7844117"/>
              <a:gd name="connsiteY3" fmla="*/ 251624 h 401993"/>
              <a:gd name="connsiteX4" fmla="*/ 5665694 w 7844117"/>
              <a:gd name="connsiteY4" fmla="*/ 350236 h 401993"/>
              <a:gd name="connsiteX5" fmla="*/ 7037293 w 7844117"/>
              <a:gd name="connsiteY5" fmla="*/ 377130 h 401993"/>
              <a:gd name="connsiteX6" fmla="*/ 7844117 w 7844117"/>
              <a:gd name="connsiteY6" fmla="*/ 368165 h 401993"/>
              <a:gd name="connsiteX0" fmla="*/ 0 w 7844117"/>
              <a:gd name="connsiteY0" fmla="*/ 19080 h 303919"/>
              <a:gd name="connsiteX1" fmla="*/ 1219200 w 7844117"/>
              <a:gd name="connsiteY1" fmla="*/ 72868 h 303919"/>
              <a:gd name="connsiteX2" fmla="*/ 2680447 w 7844117"/>
              <a:gd name="connsiteY2" fmla="*/ 63903 h 303919"/>
              <a:gd name="connsiteX3" fmla="*/ 4401671 w 7844117"/>
              <a:gd name="connsiteY3" fmla="*/ 153550 h 303919"/>
              <a:gd name="connsiteX4" fmla="*/ 5665694 w 7844117"/>
              <a:gd name="connsiteY4" fmla="*/ 252162 h 303919"/>
              <a:gd name="connsiteX5" fmla="*/ 7037293 w 7844117"/>
              <a:gd name="connsiteY5" fmla="*/ 279056 h 303919"/>
              <a:gd name="connsiteX6" fmla="*/ 7844117 w 7844117"/>
              <a:gd name="connsiteY6" fmla="*/ 270091 h 303919"/>
              <a:gd name="connsiteX0" fmla="*/ 0 w 7844117"/>
              <a:gd name="connsiteY0" fmla="*/ 21124 h 305963"/>
              <a:gd name="connsiteX1" fmla="*/ 1219200 w 7844117"/>
              <a:gd name="connsiteY1" fmla="*/ 74912 h 305963"/>
              <a:gd name="connsiteX2" fmla="*/ 2796989 w 7844117"/>
              <a:gd name="connsiteY2" fmla="*/ 164559 h 305963"/>
              <a:gd name="connsiteX3" fmla="*/ 4401671 w 7844117"/>
              <a:gd name="connsiteY3" fmla="*/ 155594 h 305963"/>
              <a:gd name="connsiteX4" fmla="*/ 5665694 w 7844117"/>
              <a:gd name="connsiteY4" fmla="*/ 254206 h 305963"/>
              <a:gd name="connsiteX5" fmla="*/ 7037293 w 7844117"/>
              <a:gd name="connsiteY5" fmla="*/ 281100 h 305963"/>
              <a:gd name="connsiteX6" fmla="*/ 7844117 w 7844117"/>
              <a:gd name="connsiteY6" fmla="*/ 272135 h 30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4117" h="305963">
                <a:moveTo>
                  <a:pt x="0" y="21124"/>
                </a:moveTo>
                <a:cubicBezTo>
                  <a:pt x="377265" y="-40882"/>
                  <a:pt x="753035" y="51006"/>
                  <a:pt x="1219200" y="74912"/>
                </a:cubicBezTo>
                <a:cubicBezTo>
                  <a:pt x="1685365" y="98818"/>
                  <a:pt x="2266577" y="151112"/>
                  <a:pt x="2796989" y="164559"/>
                </a:cubicBezTo>
                <a:cubicBezTo>
                  <a:pt x="3327401" y="178006"/>
                  <a:pt x="3923554" y="140653"/>
                  <a:pt x="4401671" y="155594"/>
                </a:cubicBezTo>
                <a:cubicBezTo>
                  <a:pt x="4879789" y="170535"/>
                  <a:pt x="5226424" y="233288"/>
                  <a:pt x="5665694" y="254206"/>
                </a:cubicBezTo>
                <a:cubicBezTo>
                  <a:pt x="6104964" y="275124"/>
                  <a:pt x="6580093" y="272135"/>
                  <a:pt x="7037293" y="281100"/>
                </a:cubicBezTo>
                <a:cubicBezTo>
                  <a:pt x="7400364" y="284088"/>
                  <a:pt x="7643905" y="340865"/>
                  <a:pt x="7844117" y="27213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3469341" y="3505200"/>
            <a:ext cx="3110753" cy="995082"/>
          </a:xfrm>
          <a:custGeom>
            <a:avLst/>
            <a:gdLst>
              <a:gd name="connsiteX0" fmla="*/ 0 w 3110753"/>
              <a:gd name="connsiteY0" fmla="*/ 0 h 995082"/>
              <a:gd name="connsiteX1" fmla="*/ 1272988 w 3110753"/>
              <a:gd name="connsiteY1" fmla="*/ 573741 h 995082"/>
              <a:gd name="connsiteX2" fmla="*/ 2241177 w 3110753"/>
              <a:gd name="connsiteY2" fmla="*/ 869576 h 995082"/>
              <a:gd name="connsiteX3" fmla="*/ 3110753 w 3110753"/>
              <a:gd name="connsiteY3" fmla="*/ 995082 h 995082"/>
            </a:gdLst>
            <a:ahLst/>
            <a:cxnLst>
              <a:cxn ang="0">
                <a:pos x="connsiteX0" y="connsiteY0"/>
              </a:cxn>
              <a:cxn ang="0">
                <a:pos x="connsiteX1" y="connsiteY1"/>
              </a:cxn>
              <a:cxn ang="0">
                <a:pos x="connsiteX2" y="connsiteY2"/>
              </a:cxn>
              <a:cxn ang="0">
                <a:pos x="connsiteX3" y="connsiteY3"/>
              </a:cxn>
            </a:cxnLst>
            <a:rect l="l" t="t" r="r" b="b"/>
            <a:pathLst>
              <a:path w="3110753" h="995082">
                <a:moveTo>
                  <a:pt x="0" y="0"/>
                </a:moveTo>
                <a:cubicBezTo>
                  <a:pt x="449729" y="214406"/>
                  <a:pt x="899459" y="428812"/>
                  <a:pt x="1272988" y="573741"/>
                </a:cubicBezTo>
                <a:cubicBezTo>
                  <a:pt x="1646517" y="718670"/>
                  <a:pt x="1934883" y="799353"/>
                  <a:pt x="2241177" y="869576"/>
                </a:cubicBezTo>
                <a:cubicBezTo>
                  <a:pt x="2547471" y="939799"/>
                  <a:pt x="2829112" y="967440"/>
                  <a:pt x="3110753" y="995082"/>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446494" y="3556489"/>
            <a:ext cx="3110753" cy="995082"/>
          </a:xfrm>
          <a:custGeom>
            <a:avLst/>
            <a:gdLst>
              <a:gd name="connsiteX0" fmla="*/ 0 w 3110753"/>
              <a:gd name="connsiteY0" fmla="*/ 0 h 995082"/>
              <a:gd name="connsiteX1" fmla="*/ 1272988 w 3110753"/>
              <a:gd name="connsiteY1" fmla="*/ 573741 h 995082"/>
              <a:gd name="connsiteX2" fmla="*/ 2241177 w 3110753"/>
              <a:gd name="connsiteY2" fmla="*/ 869576 h 995082"/>
              <a:gd name="connsiteX3" fmla="*/ 3110753 w 3110753"/>
              <a:gd name="connsiteY3" fmla="*/ 995082 h 995082"/>
            </a:gdLst>
            <a:ahLst/>
            <a:cxnLst>
              <a:cxn ang="0">
                <a:pos x="connsiteX0" y="connsiteY0"/>
              </a:cxn>
              <a:cxn ang="0">
                <a:pos x="connsiteX1" y="connsiteY1"/>
              </a:cxn>
              <a:cxn ang="0">
                <a:pos x="connsiteX2" y="connsiteY2"/>
              </a:cxn>
              <a:cxn ang="0">
                <a:pos x="connsiteX3" y="connsiteY3"/>
              </a:cxn>
            </a:cxnLst>
            <a:rect l="l" t="t" r="r" b="b"/>
            <a:pathLst>
              <a:path w="3110753" h="995082">
                <a:moveTo>
                  <a:pt x="0" y="0"/>
                </a:moveTo>
                <a:cubicBezTo>
                  <a:pt x="449729" y="214406"/>
                  <a:pt x="899459" y="428812"/>
                  <a:pt x="1272988" y="573741"/>
                </a:cubicBezTo>
                <a:cubicBezTo>
                  <a:pt x="1646517" y="718670"/>
                  <a:pt x="1934883" y="799353"/>
                  <a:pt x="2241177" y="869576"/>
                </a:cubicBezTo>
                <a:cubicBezTo>
                  <a:pt x="2547471" y="939799"/>
                  <a:pt x="2829112" y="967440"/>
                  <a:pt x="3110753" y="995082"/>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847164" y="4225469"/>
            <a:ext cx="3110753" cy="1305755"/>
          </a:xfrm>
          <a:custGeom>
            <a:avLst/>
            <a:gdLst>
              <a:gd name="connsiteX0" fmla="*/ 0 w 3110753"/>
              <a:gd name="connsiteY0" fmla="*/ 0 h 995082"/>
              <a:gd name="connsiteX1" fmla="*/ 1272988 w 3110753"/>
              <a:gd name="connsiteY1" fmla="*/ 573741 h 995082"/>
              <a:gd name="connsiteX2" fmla="*/ 2241177 w 3110753"/>
              <a:gd name="connsiteY2" fmla="*/ 869576 h 995082"/>
              <a:gd name="connsiteX3" fmla="*/ 3110753 w 3110753"/>
              <a:gd name="connsiteY3" fmla="*/ 995082 h 995082"/>
            </a:gdLst>
            <a:ahLst/>
            <a:cxnLst>
              <a:cxn ang="0">
                <a:pos x="connsiteX0" y="connsiteY0"/>
              </a:cxn>
              <a:cxn ang="0">
                <a:pos x="connsiteX1" y="connsiteY1"/>
              </a:cxn>
              <a:cxn ang="0">
                <a:pos x="connsiteX2" y="connsiteY2"/>
              </a:cxn>
              <a:cxn ang="0">
                <a:pos x="connsiteX3" y="connsiteY3"/>
              </a:cxn>
            </a:cxnLst>
            <a:rect l="l" t="t" r="r" b="b"/>
            <a:pathLst>
              <a:path w="3110753" h="995082">
                <a:moveTo>
                  <a:pt x="0" y="0"/>
                </a:moveTo>
                <a:cubicBezTo>
                  <a:pt x="449729" y="214406"/>
                  <a:pt x="899459" y="428812"/>
                  <a:pt x="1272988" y="573741"/>
                </a:cubicBezTo>
                <a:cubicBezTo>
                  <a:pt x="1646517" y="718670"/>
                  <a:pt x="1934883" y="799353"/>
                  <a:pt x="2241177" y="869576"/>
                </a:cubicBezTo>
                <a:cubicBezTo>
                  <a:pt x="2547471" y="939799"/>
                  <a:pt x="2829112" y="967440"/>
                  <a:pt x="3110753" y="995082"/>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1893755" y="4250352"/>
            <a:ext cx="3110753" cy="1305755"/>
          </a:xfrm>
          <a:custGeom>
            <a:avLst/>
            <a:gdLst>
              <a:gd name="connsiteX0" fmla="*/ 0 w 3110753"/>
              <a:gd name="connsiteY0" fmla="*/ 0 h 995082"/>
              <a:gd name="connsiteX1" fmla="*/ 1272988 w 3110753"/>
              <a:gd name="connsiteY1" fmla="*/ 573741 h 995082"/>
              <a:gd name="connsiteX2" fmla="*/ 2241177 w 3110753"/>
              <a:gd name="connsiteY2" fmla="*/ 869576 h 995082"/>
              <a:gd name="connsiteX3" fmla="*/ 3110753 w 3110753"/>
              <a:gd name="connsiteY3" fmla="*/ 995082 h 995082"/>
            </a:gdLst>
            <a:ahLst/>
            <a:cxnLst>
              <a:cxn ang="0">
                <a:pos x="connsiteX0" y="connsiteY0"/>
              </a:cxn>
              <a:cxn ang="0">
                <a:pos x="connsiteX1" y="connsiteY1"/>
              </a:cxn>
              <a:cxn ang="0">
                <a:pos x="connsiteX2" y="connsiteY2"/>
              </a:cxn>
              <a:cxn ang="0">
                <a:pos x="connsiteX3" y="connsiteY3"/>
              </a:cxn>
            </a:cxnLst>
            <a:rect l="l" t="t" r="r" b="b"/>
            <a:pathLst>
              <a:path w="3110753" h="995082">
                <a:moveTo>
                  <a:pt x="0" y="0"/>
                </a:moveTo>
                <a:cubicBezTo>
                  <a:pt x="449729" y="214406"/>
                  <a:pt x="899459" y="428812"/>
                  <a:pt x="1272988" y="573741"/>
                </a:cubicBezTo>
                <a:cubicBezTo>
                  <a:pt x="1646517" y="718670"/>
                  <a:pt x="1934883" y="799353"/>
                  <a:pt x="2241177" y="869576"/>
                </a:cubicBezTo>
                <a:cubicBezTo>
                  <a:pt x="2547471" y="939799"/>
                  <a:pt x="2829112" y="967440"/>
                  <a:pt x="3110753" y="995082"/>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966139" y="4147610"/>
            <a:ext cx="3110753" cy="1408497"/>
          </a:xfrm>
          <a:custGeom>
            <a:avLst/>
            <a:gdLst>
              <a:gd name="connsiteX0" fmla="*/ 0 w 3110753"/>
              <a:gd name="connsiteY0" fmla="*/ 0 h 995082"/>
              <a:gd name="connsiteX1" fmla="*/ 1272988 w 3110753"/>
              <a:gd name="connsiteY1" fmla="*/ 573741 h 995082"/>
              <a:gd name="connsiteX2" fmla="*/ 2241177 w 3110753"/>
              <a:gd name="connsiteY2" fmla="*/ 869576 h 995082"/>
              <a:gd name="connsiteX3" fmla="*/ 3110753 w 3110753"/>
              <a:gd name="connsiteY3" fmla="*/ 995082 h 995082"/>
            </a:gdLst>
            <a:ahLst/>
            <a:cxnLst>
              <a:cxn ang="0">
                <a:pos x="connsiteX0" y="connsiteY0"/>
              </a:cxn>
              <a:cxn ang="0">
                <a:pos x="connsiteX1" y="connsiteY1"/>
              </a:cxn>
              <a:cxn ang="0">
                <a:pos x="connsiteX2" y="connsiteY2"/>
              </a:cxn>
              <a:cxn ang="0">
                <a:pos x="connsiteX3" y="connsiteY3"/>
              </a:cxn>
            </a:cxnLst>
            <a:rect l="l" t="t" r="r" b="b"/>
            <a:pathLst>
              <a:path w="3110753" h="995082">
                <a:moveTo>
                  <a:pt x="0" y="0"/>
                </a:moveTo>
                <a:cubicBezTo>
                  <a:pt x="449729" y="214406"/>
                  <a:pt x="899459" y="428812"/>
                  <a:pt x="1272988" y="573741"/>
                </a:cubicBezTo>
                <a:cubicBezTo>
                  <a:pt x="1646517" y="718670"/>
                  <a:pt x="1934883" y="799353"/>
                  <a:pt x="2241177" y="869576"/>
                </a:cubicBezTo>
                <a:cubicBezTo>
                  <a:pt x="2547471" y="939799"/>
                  <a:pt x="2829112" y="967440"/>
                  <a:pt x="3110753" y="995082"/>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4773117" y="4500282"/>
            <a:ext cx="3110753" cy="1261991"/>
          </a:xfrm>
          <a:custGeom>
            <a:avLst/>
            <a:gdLst>
              <a:gd name="connsiteX0" fmla="*/ 0 w 3110753"/>
              <a:gd name="connsiteY0" fmla="*/ 0 h 995082"/>
              <a:gd name="connsiteX1" fmla="*/ 1272988 w 3110753"/>
              <a:gd name="connsiteY1" fmla="*/ 573741 h 995082"/>
              <a:gd name="connsiteX2" fmla="*/ 2241177 w 3110753"/>
              <a:gd name="connsiteY2" fmla="*/ 869576 h 995082"/>
              <a:gd name="connsiteX3" fmla="*/ 3110753 w 3110753"/>
              <a:gd name="connsiteY3" fmla="*/ 995082 h 995082"/>
            </a:gdLst>
            <a:ahLst/>
            <a:cxnLst>
              <a:cxn ang="0">
                <a:pos x="connsiteX0" y="connsiteY0"/>
              </a:cxn>
              <a:cxn ang="0">
                <a:pos x="connsiteX1" y="connsiteY1"/>
              </a:cxn>
              <a:cxn ang="0">
                <a:pos x="connsiteX2" y="connsiteY2"/>
              </a:cxn>
              <a:cxn ang="0">
                <a:pos x="connsiteX3" y="connsiteY3"/>
              </a:cxn>
            </a:cxnLst>
            <a:rect l="l" t="t" r="r" b="b"/>
            <a:pathLst>
              <a:path w="3110753" h="995082">
                <a:moveTo>
                  <a:pt x="0" y="0"/>
                </a:moveTo>
                <a:cubicBezTo>
                  <a:pt x="449729" y="214406"/>
                  <a:pt x="899459" y="428812"/>
                  <a:pt x="1272988" y="573741"/>
                </a:cubicBezTo>
                <a:cubicBezTo>
                  <a:pt x="1646517" y="718670"/>
                  <a:pt x="1934883" y="799353"/>
                  <a:pt x="2241177" y="869576"/>
                </a:cubicBezTo>
                <a:cubicBezTo>
                  <a:pt x="2547471" y="939799"/>
                  <a:pt x="2829112" y="967440"/>
                  <a:pt x="3110753" y="995082"/>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258953" y="5580990"/>
            <a:ext cx="3350519" cy="1068194"/>
          </a:xfrm>
          <a:custGeom>
            <a:avLst/>
            <a:gdLst>
              <a:gd name="connsiteX0" fmla="*/ 0 w 3110753"/>
              <a:gd name="connsiteY0" fmla="*/ 0 h 995082"/>
              <a:gd name="connsiteX1" fmla="*/ 1272988 w 3110753"/>
              <a:gd name="connsiteY1" fmla="*/ 573741 h 995082"/>
              <a:gd name="connsiteX2" fmla="*/ 2241177 w 3110753"/>
              <a:gd name="connsiteY2" fmla="*/ 869576 h 995082"/>
              <a:gd name="connsiteX3" fmla="*/ 3110753 w 3110753"/>
              <a:gd name="connsiteY3" fmla="*/ 995082 h 995082"/>
            </a:gdLst>
            <a:ahLst/>
            <a:cxnLst>
              <a:cxn ang="0">
                <a:pos x="connsiteX0" y="connsiteY0"/>
              </a:cxn>
              <a:cxn ang="0">
                <a:pos x="connsiteX1" y="connsiteY1"/>
              </a:cxn>
              <a:cxn ang="0">
                <a:pos x="connsiteX2" y="connsiteY2"/>
              </a:cxn>
              <a:cxn ang="0">
                <a:pos x="connsiteX3" y="connsiteY3"/>
              </a:cxn>
            </a:cxnLst>
            <a:rect l="l" t="t" r="r" b="b"/>
            <a:pathLst>
              <a:path w="3110753" h="995082">
                <a:moveTo>
                  <a:pt x="0" y="0"/>
                </a:moveTo>
                <a:cubicBezTo>
                  <a:pt x="449729" y="214406"/>
                  <a:pt x="899459" y="428812"/>
                  <a:pt x="1272988" y="573741"/>
                </a:cubicBezTo>
                <a:cubicBezTo>
                  <a:pt x="1646517" y="718670"/>
                  <a:pt x="1934883" y="799353"/>
                  <a:pt x="2241177" y="869576"/>
                </a:cubicBezTo>
                <a:cubicBezTo>
                  <a:pt x="2547471" y="939799"/>
                  <a:pt x="2829112" y="967440"/>
                  <a:pt x="3110753" y="995082"/>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3812281" y="5706572"/>
            <a:ext cx="3350519" cy="1068194"/>
          </a:xfrm>
          <a:custGeom>
            <a:avLst/>
            <a:gdLst>
              <a:gd name="connsiteX0" fmla="*/ 0 w 3110753"/>
              <a:gd name="connsiteY0" fmla="*/ 0 h 995082"/>
              <a:gd name="connsiteX1" fmla="*/ 1272988 w 3110753"/>
              <a:gd name="connsiteY1" fmla="*/ 573741 h 995082"/>
              <a:gd name="connsiteX2" fmla="*/ 2241177 w 3110753"/>
              <a:gd name="connsiteY2" fmla="*/ 869576 h 995082"/>
              <a:gd name="connsiteX3" fmla="*/ 3110753 w 3110753"/>
              <a:gd name="connsiteY3" fmla="*/ 995082 h 995082"/>
            </a:gdLst>
            <a:ahLst/>
            <a:cxnLst>
              <a:cxn ang="0">
                <a:pos x="connsiteX0" y="connsiteY0"/>
              </a:cxn>
              <a:cxn ang="0">
                <a:pos x="connsiteX1" y="connsiteY1"/>
              </a:cxn>
              <a:cxn ang="0">
                <a:pos x="connsiteX2" y="connsiteY2"/>
              </a:cxn>
              <a:cxn ang="0">
                <a:pos x="connsiteX3" y="connsiteY3"/>
              </a:cxn>
            </a:cxnLst>
            <a:rect l="l" t="t" r="r" b="b"/>
            <a:pathLst>
              <a:path w="3110753" h="995082">
                <a:moveTo>
                  <a:pt x="0" y="0"/>
                </a:moveTo>
                <a:cubicBezTo>
                  <a:pt x="449729" y="214406"/>
                  <a:pt x="899459" y="428812"/>
                  <a:pt x="1272988" y="573741"/>
                </a:cubicBezTo>
                <a:cubicBezTo>
                  <a:pt x="1646517" y="718670"/>
                  <a:pt x="1934883" y="799353"/>
                  <a:pt x="2241177" y="869576"/>
                </a:cubicBezTo>
                <a:cubicBezTo>
                  <a:pt x="2547471" y="939799"/>
                  <a:pt x="2829112" y="967440"/>
                  <a:pt x="3110753" y="995082"/>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045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000"/>
                                        <p:tgtEl>
                                          <p:spTgt spid="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1000"/>
                                        <p:tgtEl>
                                          <p:spTgt spid="1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1000"/>
                                        <p:tgtEl>
                                          <p:spTgt spid="1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1000"/>
                                        <p:tgtEl>
                                          <p:spTgt spid="19"/>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1000"/>
                                        <p:tgtEl>
                                          <p:spTgt spid="2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1000"/>
                                        <p:tgtEl>
                                          <p:spTgt spid="2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6" grpId="0" animBg="1"/>
      <p:bldP spid="3" grpId="0" animBg="1"/>
      <p:bldP spid="8" grpId="0" animBg="1"/>
      <p:bldP spid="16" grpId="0" animBg="1"/>
      <p:bldP spid="17"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extBox 11"/>
          <p:cNvSpPr txBox="1"/>
          <p:nvPr/>
        </p:nvSpPr>
        <p:spPr>
          <a:xfrm>
            <a:off x="398853" y="522862"/>
            <a:ext cx="3027520" cy="523220"/>
          </a:xfrm>
          <a:prstGeom prst="rect">
            <a:avLst/>
          </a:prstGeom>
          <a:noFill/>
        </p:spPr>
        <p:txBody>
          <a:bodyPr wrap="square" rtlCol="0">
            <a:spAutoFit/>
          </a:bodyPr>
          <a:lstStyle/>
          <a:p>
            <a:pPr indent="233363"/>
            <a:r>
              <a:rPr lang="en-US" sz="2800" i="1" dirty="0">
                <a:ln w="3175">
                  <a:noFill/>
                </a:ln>
                <a:solidFill>
                  <a:srgbClr val="FFFF00"/>
                </a:solidFill>
                <a:latin typeface="Cheltenhm BT" panose="02040603050505020403" pitchFamily="18" charset="0"/>
              </a:rPr>
              <a:t>Planar or Trough?</a:t>
            </a:r>
            <a:endParaRPr lang="en-US" sz="2400" i="1" dirty="0">
              <a:ln w="3175">
                <a:noFill/>
              </a:ln>
              <a:solidFill>
                <a:srgbClr val="FFFF00"/>
              </a:solidFill>
              <a:latin typeface="Cheltenhm BT" panose="02040603050505020403" pitchFamily="18" charset="0"/>
            </a:endParaRPr>
          </a:p>
        </p:txBody>
      </p:sp>
      <p:sp>
        <p:nvSpPr>
          <p:cNvPr id="10" name="TextBox 9"/>
          <p:cNvSpPr txBox="1"/>
          <p:nvPr/>
        </p:nvSpPr>
        <p:spPr>
          <a:xfrm>
            <a:off x="0" y="9313"/>
            <a:ext cx="2669628" cy="523220"/>
          </a:xfrm>
          <a:prstGeom prst="rect">
            <a:avLst/>
          </a:prstGeom>
          <a:noFill/>
        </p:spPr>
        <p:txBody>
          <a:bodyPr wrap="square" rtlCol="0">
            <a:spAutoFit/>
          </a:bodyPr>
          <a:lstStyle/>
          <a:p>
            <a:pPr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noFill/>
                </a:ln>
                <a:solidFill>
                  <a:srgbClr val="FFFF00"/>
                </a:solidFill>
                <a:effectLst/>
                <a:uLnTx/>
                <a:uFillTx/>
                <a:latin typeface="Cheltenhm BT" panose="02040603050505020403" pitchFamily="18" charset="0"/>
                <a:ea typeface="+mn-ea"/>
                <a:cs typeface="+mn-cs"/>
              </a:rPr>
              <a:t>Observation:</a:t>
            </a:r>
          </a:p>
        </p:txBody>
      </p:sp>
      <p:pic>
        <p:nvPicPr>
          <p:cNvPr id="6" name="Picture 2" descr="C:\Users\fichtels\Documents\2-Iphone pictures\2016-SST Field Trip #1\102APPLE\IMG_431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039676"/>
            <a:ext cx="9135237" cy="3514393"/>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3724275" y="2251821"/>
            <a:ext cx="971550" cy="700088"/>
          </a:xfrm>
          <a:custGeom>
            <a:avLst/>
            <a:gdLst>
              <a:gd name="connsiteX0" fmla="*/ 0 w 971550"/>
              <a:gd name="connsiteY0" fmla="*/ 0 h 700088"/>
              <a:gd name="connsiteX1" fmla="*/ 481013 w 971550"/>
              <a:gd name="connsiteY1" fmla="*/ 461963 h 700088"/>
              <a:gd name="connsiteX2" fmla="*/ 971550 w 971550"/>
              <a:gd name="connsiteY2" fmla="*/ 700088 h 700088"/>
            </a:gdLst>
            <a:ahLst/>
            <a:cxnLst>
              <a:cxn ang="0">
                <a:pos x="connsiteX0" y="connsiteY0"/>
              </a:cxn>
              <a:cxn ang="0">
                <a:pos x="connsiteX1" y="connsiteY1"/>
              </a:cxn>
              <a:cxn ang="0">
                <a:pos x="connsiteX2" y="connsiteY2"/>
              </a:cxn>
            </a:cxnLst>
            <a:rect l="l" t="t" r="r" b="b"/>
            <a:pathLst>
              <a:path w="971550" h="700088">
                <a:moveTo>
                  <a:pt x="0" y="0"/>
                </a:moveTo>
                <a:cubicBezTo>
                  <a:pt x="159544" y="172641"/>
                  <a:pt x="319088" y="345282"/>
                  <a:pt x="481013" y="461963"/>
                </a:cubicBezTo>
                <a:cubicBezTo>
                  <a:pt x="642938" y="578644"/>
                  <a:pt x="807244" y="639366"/>
                  <a:pt x="971550" y="70008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752725" y="2096784"/>
            <a:ext cx="971550" cy="700088"/>
          </a:xfrm>
          <a:custGeom>
            <a:avLst/>
            <a:gdLst>
              <a:gd name="connsiteX0" fmla="*/ 0 w 971550"/>
              <a:gd name="connsiteY0" fmla="*/ 0 h 700088"/>
              <a:gd name="connsiteX1" fmla="*/ 481013 w 971550"/>
              <a:gd name="connsiteY1" fmla="*/ 461963 h 700088"/>
              <a:gd name="connsiteX2" fmla="*/ 971550 w 971550"/>
              <a:gd name="connsiteY2" fmla="*/ 700088 h 700088"/>
            </a:gdLst>
            <a:ahLst/>
            <a:cxnLst>
              <a:cxn ang="0">
                <a:pos x="connsiteX0" y="connsiteY0"/>
              </a:cxn>
              <a:cxn ang="0">
                <a:pos x="connsiteX1" y="connsiteY1"/>
              </a:cxn>
              <a:cxn ang="0">
                <a:pos x="connsiteX2" y="connsiteY2"/>
              </a:cxn>
            </a:cxnLst>
            <a:rect l="l" t="t" r="r" b="b"/>
            <a:pathLst>
              <a:path w="971550" h="700088">
                <a:moveTo>
                  <a:pt x="0" y="0"/>
                </a:moveTo>
                <a:cubicBezTo>
                  <a:pt x="159544" y="172641"/>
                  <a:pt x="319088" y="345282"/>
                  <a:pt x="481013" y="461963"/>
                </a:cubicBezTo>
                <a:cubicBezTo>
                  <a:pt x="642938" y="578644"/>
                  <a:pt x="807244" y="639366"/>
                  <a:pt x="971550" y="70008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081843" y="3001659"/>
            <a:ext cx="971550" cy="700088"/>
          </a:xfrm>
          <a:custGeom>
            <a:avLst/>
            <a:gdLst>
              <a:gd name="connsiteX0" fmla="*/ 0 w 971550"/>
              <a:gd name="connsiteY0" fmla="*/ 0 h 700088"/>
              <a:gd name="connsiteX1" fmla="*/ 481013 w 971550"/>
              <a:gd name="connsiteY1" fmla="*/ 461963 h 700088"/>
              <a:gd name="connsiteX2" fmla="*/ 971550 w 971550"/>
              <a:gd name="connsiteY2" fmla="*/ 700088 h 700088"/>
            </a:gdLst>
            <a:ahLst/>
            <a:cxnLst>
              <a:cxn ang="0">
                <a:pos x="connsiteX0" y="connsiteY0"/>
              </a:cxn>
              <a:cxn ang="0">
                <a:pos x="connsiteX1" y="connsiteY1"/>
              </a:cxn>
              <a:cxn ang="0">
                <a:pos x="connsiteX2" y="connsiteY2"/>
              </a:cxn>
            </a:cxnLst>
            <a:rect l="l" t="t" r="r" b="b"/>
            <a:pathLst>
              <a:path w="971550" h="700088">
                <a:moveTo>
                  <a:pt x="0" y="0"/>
                </a:moveTo>
                <a:cubicBezTo>
                  <a:pt x="159544" y="172641"/>
                  <a:pt x="319088" y="345282"/>
                  <a:pt x="481013" y="461963"/>
                </a:cubicBezTo>
                <a:cubicBezTo>
                  <a:pt x="642938" y="578644"/>
                  <a:pt x="807244" y="639366"/>
                  <a:pt x="971550" y="70008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970564" y="3196921"/>
            <a:ext cx="911503" cy="663900"/>
          </a:xfrm>
          <a:custGeom>
            <a:avLst/>
            <a:gdLst>
              <a:gd name="connsiteX0" fmla="*/ 0 w 971550"/>
              <a:gd name="connsiteY0" fmla="*/ 0 h 700088"/>
              <a:gd name="connsiteX1" fmla="*/ 481013 w 971550"/>
              <a:gd name="connsiteY1" fmla="*/ 461963 h 700088"/>
              <a:gd name="connsiteX2" fmla="*/ 971550 w 971550"/>
              <a:gd name="connsiteY2" fmla="*/ 700088 h 700088"/>
            </a:gdLst>
            <a:ahLst/>
            <a:cxnLst>
              <a:cxn ang="0">
                <a:pos x="connsiteX0" y="connsiteY0"/>
              </a:cxn>
              <a:cxn ang="0">
                <a:pos x="connsiteX1" y="connsiteY1"/>
              </a:cxn>
              <a:cxn ang="0">
                <a:pos x="connsiteX2" y="connsiteY2"/>
              </a:cxn>
            </a:cxnLst>
            <a:rect l="l" t="t" r="r" b="b"/>
            <a:pathLst>
              <a:path w="971550" h="700088">
                <a:moveTo>
                  <a:pt x="0" y="0"/>
                </a:moveTo>
                <a:cubicBezTo>
                  <a:pt x="159544" y="172641"/>
                  <a:pt x="319088" y="345282"/>
                  <a:pt x="481013" y="461963"/>
                </a:cubicBezTo>
                <a:cubicBezTo>
                  <a:pt x="642938" y="578644"/>
                  <a:pt x="807244" y="639366"/>
                  <a:pt x="971550" y="70008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a:off x="5157788" y="3956796"/>
            <a:ext cx="857250" cy="22383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453443" y="4047539"/>
            <a:ext cx="857250" cy="22383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805868" y="4143513"/>
            <a:ext cx="857250" cy="22383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805363" y="3830462"/>
            <a:ext cx="857250" cy="22383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pic>
        <p:nvPicPr>
          <p:cNvPr id="21" name="Picture 3" descr="ripple-1013A"/>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2728" y="4590230"/>
            <a:ext cx="3903644" cy="22089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Freeform 13"/>
          <p:cNvSpPr/>
          <p:nvPr/>
        </p:nvSpPr>
        <p:spPr>
          <a:xfrm>
            <a:off x="1171574" y="2496833"/>
            <a:ext cx="971550" cy="700088"/>
          </a:xfrm>
          <a:custGeom>
            <a:avLst/>
            <a:gdLst>
              <a:gd name="connsiteX0" fmla="*/ 0 w 971550"/>
              <a:gd name="connsiteY0" fmla="*/ 0 h 700088"/>
              <a:gd name="connsiteX1" fmla="*/ 481013 w 971550"/>
              <a:gd name="connsiteY1" fmla="*/ 461963 h 700088"/>
              <a:gd name="connsiteX2" fmla="*/ 971550 w 971550"/>
              <a:gd name="connsiteY2" fmla="*/ 700088 h 700088"/>
              <a:gd name="connsiteX0" fmla="*/ 0 w 971550"/>
              <a:gd name="connsiteY0" fmla="*/ 0 h 700088"/>
              <a:gd name="connsiteX1" fmla="*/ 516872 w 971550"/>
              <a:gd name="connsiteY1" fmla="*/ 435068 h 700088"/>
              <a:gd name="connsiteX2" fmla="*/ 971550 w 971550"/>
              <a:gd name="connsiteY2" fmla="*/ 700088 h 700088"/>
            </a:gdLst>
            <a:ahLst/>
            <a:cxnLst>
              <a:cxn ang="0">
                <a:pos x="connsiteX0" y="connsiteY0"/>
              </a:cxn>
              <a:cxn ang="0">
                <a:pos x="connsiteX1" y="connsiteY1"/>
              </a:cxn>
              <a:cxn ang="0">
                <a:pos x="connsiteX2" y="connsiteY2"/>
              </a:cxn>
            </a:cxnLst>
            <a:rect l="l" t="t" r="r" b="b"/>
            <a:pathLst>
              <a:path w="971550" h="700088">
                <a:moveTo>
                  <a:pt x="0" y="0"/>
                </a:moveTo>
                <a:cubicBezTo>
                  <a:pt x="159544" y="172641"/>
                  <a:pt x="354947" y="318387"/>
                  <a:pt x="516872" y="435068"/>
                </a:cubicBezTo>
                <a:cubicBezTo>
                  <a:pt x="678797" y="551749"/>
                  <a:pt x="807244" y="639366"/>
                  <a:pt x="971550" y="70008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rot="20864714">
            <a:off x="528977" y="1160276"/>
            <a:ext cx="971550" cy="700088"/>
          </a:xfrm>
          <a:custGeom>
            <a:avLst/>
            <a:gdLst>
              <a:gd name="connsiteX0" fmla="*/ 0 w 971550"/>
              <a:gd name="connsiteY0" fmla="*/ 0 h 700088"/>
              <a:gd name="connsiteX1" fmla="*/ 481013 w 971550"/>
              <a:gd name="connsiteY1" fmla="*/ 461963 h 700088"/>
              <a:gd name="connsiteX2" fmla="*/ 971550 w 971550"/>
              <a:gd name="connsiteY2" fmla="*/ 700088 h 700088"/>
              <a:gd name="connsiteX0" fmla="*/ 0 w 971550"/>
              <a:gd name="connsiteY0" fmla="*/ 0 h 700088"/>
              <a:gd name="connsiteX1" fmla="*/ 516872 w 971550"/>
              <a:gd name="connsiteY1" fmla="*/ 435068 h 700088"/>
              <a:gd name="connsiteX2" fmla="*/ 971550 w 971550"/>
              <a:gd name="connsiteY2" fmla="*/ 700088 h 700088"/>
            </a:gdLst>
            <a:ahLst/>
            <a:cxnLst>
              <a:cxn ang="0">
                <a:pos x="connsiteX0" y="connsiteY0"/>
              </a:cxn>
              <a:cxn ang="0">
                <a:pos x="connsiteX1" y="connsiteY1"/>
              </a:cxn>
              <a:cxn ang="0">
                <a:pos x="connsiteX2" y="connsiteY2"/>
              </a:cxn>
            </a:cxnLst>
            <a:rect l="l" t="t" r="r" b="b"/>
            <a:pathLst>
              <a:path w="971550" h="700088">
                <a:moveTo>
                  <a:pt x="0" y="0"/>
                </a:moveTo>
                <a:cubicBezTo>
                  <a:pt x="159544" y="172641"/>
                  <a:pt x="354947" y="318387"/>
                  <a:pt x="516872" y="435068"/>
                </a:cubicBezTo>
                <a:cubicBezTo>
                  <a:pt x="678797" y="551749"/>
                  <a:pt x="807244" y="639366"/>
                  <a:pt x="971550" y="70008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rot="20864714">
            <a:off x="4026858" y="1636962"/>
            <a:ext cx="888773" cy="613023"/>
          </a:xfrm>
          <a:custGeom>
            <a:avLst/>
            <a:gdLst>
              <a:gd name="connsiteX0" fmla="*/ 0 w 971550"/>
              <a:gd name="connsiteY0" fmla="*/ 0 h 700088"/>
              <a:gd name="connsiteX1" fmla="*/ 481013 w 971550"/>
              <a:gd name="connsiteY1" fmla="*/ 461963 h 700088"/>
              <a:gd name="connsiteX2" fmla="*/ 971550 w 971550"/>
              <a:gd name="connsiteY2" fmla="*/ 700088 h 700088"/>
              <a:gd name="connsiteX0" fmla="*/ 0 w 971550"/>
              <a:gd name="connsiteY0" fmla="*/ 0 h 700088"/>
              <a:gd name="connsiteX1" fmla="*/ 516872 w 971550"/>
              <a:gd name="connsiteY1" fmla="*/ 435068 h 700088"/>
              <a:gd name="connsiteX2" fmla="*/ 971550 w 971550"/>
              <a:gd name="connsiteY2" fmla="*/ 700088 h 700088"/>
            </a:gdLst>
            <a:ahLst/>
            <a:cxnLst>
              <a:cxn ang="0">
                <a:pos x="connsiteX0" y="connsiteY0"/>
              </a:cxn>
              <a:cxn ang="0">
                <a:pos x="connsiteX1" y="connsiteY1"/>
              </a:cxn>
              <a:cxn ang="0">
                <a:pos x="connsiteX2" y="connsiteY2"/>
              </a:cxn>
            </a:cxnLst>
            <a:rect l="l" t="t" r="r" b="b"/>
            <a:pathLst>
              <a:path w="971550" h="700088">
                <a:moveTo>
                  <a:pt x="0" y="0"/>
                </a:moveTo>
                <a:cubicBezTo>
                  <a:pt x="159544" y="172641"/>
                  <a:pt x="354947" y="318387"/>
                  <a:pt x="516872" y="435068"/>
                </a:cubicBezTo>
                <a:cubicBezTo>
                  <a:pt x="678797" y="551749"/>
                  <a:pt x="807244" y="639366"/>
                  <a:pt x="971550" y="70008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flipV="1">
            <a:off x="388883" y="3001659"/>
            <a:ext cx="1177158" cy="700088"/>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27633" y="1578694"/>
            <a:ext cx="1177158" cy="700088"/>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0800000" flipV="1">
            <a:off x="4816333" y="1305275"/>
            <a:ext cx="1177158" cy="700088"/>
          </a:xfrm>
          <a:prstGeom prst="straightConnector1">
            <a:avLst/>
          </a:prstGeom>
          <a:ln w="1905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2629511" y="1923393"/>
            <a:ext cx="5990897" cy="2648607"/>
          </a:xfrm>
          <a:custGeom>
            <a:avLst/>
            <a:gdLst>
              <a:gd name="connsiteX0" fmla="*/ 746235 w 5990897"/>
              <a:gd name="connsiteY0" fmla="*/ 0 h 2648607"/>
              <a:gd name="connsiteX1" fmla="*/ 5990897 w 5990897"/>
              <a:gd name="connsiteY1" fmla="*/ 1460938 h 2648607"/>
              <a:gd name="connsiteX2" fmla="*/ 5171090 w 5990897"/>
              <a:gd name="connsiteY2" fmla="*/ 2648607 h 2648607"/>
              <a:gd name="connsiteX3" fmla="*/ 3668111 w 5990897"/>
              <a:gd name="connsiteY3" fmla="*/ 2596055 h 2648607"/>
              <a:gd name="connsiteX4" fmla="*/ 0 w 5990897"/>
              <a:gd name="connsiteY4" fmla="*/ 409904 h 2648607"/>
              <a:gd name="connsiteX5" fmla="*/ 746235 w 5990897"/>
              <a:gd name="connsiteY5" fmla="*/ 0 h 264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0897" h="2648607">
                <a:moveTo>
                  <a:pt x="746235" y="0"/>
                </a:moveTo>
                <a:lnTo>
                  <a:pt x="5990897" y="1460938"/>
                </a:lnTo>
                <a:lnTo>
                  <a:pt x="5171090" y="2648607"/>
                </a:lnTo>
                <a:lnTo>
                  <a:pt x="3668111" y="2596055"/>
                </a:lnTo>
                <a:lnTo>
                  <a:pt x="0" y="409904"/>
                </a:lnTo>
                <a:lnTo>
                  <a:pt x="746235" y="0"/>
                </a:lnTo>
                <a:close/>
              </a:path>
            </a:pathLst>
          </a:cu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8184355" y="4110038"/>
            <a:ext cx="554997" cy="452996"/>
          </a:xfrm>
          <a:custGeom>
            <a:avLst/>
            <a:gdLst>
              <a:gd name="connsiteX0" fmla="*/ 0 w 971550"/>
              <a:gd name="connsiteY0" fmla="*/ 0 h 700088"/>
              <a:gd name="connsiteX1" fmla="*/ 481013 w 971550"/>
              <a:gd name="connsiteY1" fmla="*/ 461963 h 700088"/>
              <a:gd name="connsiteX2" fmla="*/ 971550 w 971550"/>
              <a:gd name="connsiteY2" fmla="*/ 700088 h 700088"/>
              <a:gd name="connsiteX0" fmla="*/ 0 w 971550"/>
              <a:gd name="connsiteY0" fmla="*/ 0 h 700088"/>
              <a:gd name="connsiteX1" fmla="*/ 516872 w 971550"/>
              <a:gd name="connsiteY1" fmla="*/ 435068 h 700088"/>
              <a:gd name="connsiteX2" fmla="*/ 971550 w 971550"/>
              <a:gd name="connsiteY2" fmla="*/ 700088 h 700088"/>
            </a:gdLst>
            <a:ahLst/>
            <a:cxnLst>
              <a:cxn ang="0">
                <a:pos x="connsiteX0" y="connsiteY0"/>
              </a:cxn>
              <a:cxn ang="0">
                <a:pos x="connsiteX1" y="connsiteY1"/>
              </a:cxn>
              <a:cxn ang="0">
                <a:pos x="connsiteX2" y="connsiteY2"/>
              </a:cxn>
            </a:cxnLst>
            <a:rect l="l" t="t" r="r" b="b"/>
            <a:pathLst>
              <a:path w="971550" h="700088">
                <a:moveTo>
                  <a:pt x="0" y="0"/>
                </a:moveTo>
                <a:cubicBezTo>
                  <a:pt x="159544" y="172641"/>
                  <a:pt x="354947" y="318387"/>
                  <a:pt x="516872" y="435068"/>
                </a:cubicBezTo>
                <a:cubicBezTo>
                  <a:pt x="678797" y="551749"/>
                  <a:pt x="807244" y="639366"/>
                  <a:pt x="971550" y="70008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520" y="3671495"/>
            <a:ext cx="1262877" cy="369332"/>
          </a:xfrm>
          <a:prstGeom prst="rect">
            <a:avLst/>
          </a:prstGeom>
          <a:noFill/>
        </p:spPr>
        <p:txBody>
          <a:bodyPr wrap="square" rtlCol="0">
            <a:spAutoFit/>
          </a:bodyPr>
          <a:lstStyle/>
          <a:p>
            <a:pPr algn="ctr"/>
            <a:r>
              <a:rPr lang="en-US" b="1" dirty="0">
                <a:ln w="3175">
                  <a:solidFill>
                    <a:schemeClr val="tx1"/>
                  </a:solidFill>
                </a:ln>
                <a:solidFill>
                  <a:srgbClr val="FFFF00"/>
                </a:solidFill>
                <a:latin typeface="Cheltenhm BT" panose="02040603050505020403" pitchFamily="18" charset="0"/>
              </a:rPr>
              <a:t>Look here</a:t>
            </a:r>
          </a:p>
        </p:txBody>
      </p:sp>
      <p:sp>
        <p:nvSpPr>
          <p:cNvPr id="28" name="TextBox 27"/>
          <p:cNvSpPr txBox="1"/>
          <p:nvPr/>
        </p:nvSpPr>
        <p:spPr>
          <a:xfrm>
            <a:off x="185330" y="1780005"/>
            <a:ext cx="1262877" cy="369332"/>
          </a:xfrm>
          <a:prstGeom prst="rect">
            <a:avLst/>
          </a:prstGeom>
          <a:noFill/>
        </p:spPr>
        <p:txBody>
          <a:bodyPr wrap="square" rtlCol="0">
            <a:spAutoFit/>
          </a:bodyPr>
          <a:lstStyle/>
          <a:p>
            <a:pPr algn="ctr"/>
            <a:r>
              <a:rPr lang="en-US" b="1" dirty="0">
                <a:ln w="3175">
                  <a:solidFill>
                    <a:schemeClr val="tx1"/>
                  </a:solidFill>
                </a:ln>
                <a:solidFill>
                  <a:srgbClr val="FFFF00"/>
                </a:solidFill>
                <a:latin typeface="Cheltenhm BT" panose="02040603050505020403" pitchFamily="18" charset="0"/>
              </a:rPr>
              <a:t>Look here</a:t>
            </a:r>
          </a:p>
        </p:txBody>
      </p:sp>
      <p:sp>
        <p:nvSpPr>
          <p:cNvPr id="29" name="TextBox 28"/>
          <p:cNvSpPr txBox="1"/>
          <p:nvPr/>
        </p:nvSpPr>
        <p:spPr>
          <a:xfrm>
            <a:off x="5278560" y="1708917"/>
            <a:ext cx="1262877" cy="369332"/>
          </a:xfrm>
          <a:prstGeom prst="rect">
            <a:avLst/>
          </a:prstGeom>
          <a:noFill/>
        </p:spPr>
        <p:txBody>
          <a:bodyPr wrap="square" rtlCol="0">
            <a:spAutoFit/>
          </a:bodyPr>
          <a:lstStyle/>
          <a:p>
            <a:pPr algn="ctr"/>
            <a:r>
              <a:rPr lang="en-US" b="1" dirty="0">
                <a:ln w="3175">
                  <a:solidFill>
                    <a:schemeClr val="tx1"/>
                  </a:solidFill>
                </a:ln>
                <a:solidFill>
                  <a:srgbClr val="FFFF00"/>
                </a:solidFill>
                <a:latin typeface="Cheltenhm BT" panose="02040603050505020403" pitchFamily="18" charset="0"/>
              </a:rPr>
              <a:t>Look here</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26735" y="-28278"/>
            <a:ext cx="4238201" cy="2280100"/>
          </a:xfrm>
          <a:prstGeom prst="rect">
            <a:avLst/>
          </a:prstGeom>
        </p:spPr>
      </p:pic>
      <p:sp>
        <p:nvSpPr>
          <p:cNvPr id="30" name="Freeform 29"/>
          <p:cNvSpPr/>
          <p:nvPr/>
        </p:nvSpPr>
        <p:spPr>
          <a:xfrm>
            <a:off x="6770788" y="3562702"/>
            <a:ext cx="911503" cy="663900"/>
          </a:xfrm>
          <a:custGeom>
            <a:avLst/>
            <a:gdLst>
              <a:gd name="connsiteX0" fmla="*/ 0 w 971550"/>
              <a:gd name="connsiteY0" fmla="*/ 0 h 700088"/>
              <a:gd name="connsiteX1" fmla="*/ 481013 w 971550"/>
              <a:gd name="connsiteY1" fmla="*/ 461963 h 700088"/>
              <a:gd name="connsiteX2" fmla="*/ 971550 w 971550"/>
              <a:gd name="connsiteY2" fmla="*/ 700088 h 700088"/>
            </a:gdLst>
            <a:ahLst/>
            <a:cxnLst>
              <a:cxn ang="0">
                <a:pos x="connsiteX0" y="connsiteY0"/>
              </a:cxn>
              <a:cxn ang="0">
                <a:pos x="connsiteX1" y="connsiteY1"/>
              </a:cxn>
              <a:cxn ang="0">
                <a:pos x="connsiteX2" y="connsiteY2"/>
              </a:cxn>
            </a:cxnLst>
            <a:rect l="l" t="t" r="r" b="b"/>
            <a:pathLst>
              <a:path w="971550" h="700088">
                <a:moveTo>
                  <a:pt x="0" y="0"/>
                </a:moveTo>
                <a:cubicBezTo>
                  <a:pt x="159544" y="172641"/>
                  <a:pt x="319088" y="345282"/>
                  <a:pt x="481013" y="461963"/>
                </a:cubicBezTo>
                <a:cubicBezTo>
                  <a:pt x="642938" y="578644"/>
                  <a:pt x="807244" y="639366"/>
                  <a:pt x="971550" y="70008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182065" y="504240"/>
            <a:ext cx="3027520" cy="523220"/>
          </a:xfrm>
          <a:prstGeom prst="rect">
            <a:avLst/>
          </a:prstGeom>
          <a:noFill/>
        </p:spPr>
        <p:txBody>
          <a:bodyPr wrap="square" rtlCol="0">
            <a:spAutoFit/>
          </a:bodyPr>
          <a:lstStyle/>
          <a:p>
            <a:pPr indent="233363"/>
            <a:r>
              <a:rPr lang="en-US" sz="2800" i="1" dirty="0">
                <a:ln w="3175">
                  <a:noFill/>
                </a:ln>
                <a:solidFill>
                  <a:srgbClr val="FFFF00"/>
                </a:solidFill>
                <a:latin typeface="Cheltenhm BT" panose="02040603050505020403" pitchFamily="18" charset="0"/>
              </a:rPr>
              <a:t>Hard to see isn’t it.</a:t>
            </a:r>
            <a:endParaRPr lang="en-US" sz="2400" i="1" dirty="0">
              <a:ln w="3175">
                <a:noFill/>
              </a:ln>
              <a:solidFill>
                <a:srgbClr val="FFFF00"/>
              </a:solidFill>
              <a:latin typeface="Cheltenhm BT" panose="02040603050505020403" pitchFamily="18" charset="0"/>
            </a:endParaRPr>
          </a:p>
        </p:txBody>
      </p:sp>
      <p:sp>
        <p:nvSpPr>
          <p:cNvPr id="32" name="TextBox 31"/>
          <p:cNvSpPr txBox="1"/>
          <p:nvPr/>
        </p:nvSpPr>
        <p:spPr>
          <a:xfrm>
            <a:off x="210979" y="4590115"/>
            <a:ext cx="3513295" cy="954107"/>
          </a:xfrm>
          <a:prstGeom prst="rect">
            <a:avLst/>
          </a:prstGeom>
          <a:noFill/>
        </p:spPr>
        <p:txBody>
          <a:bodyPr wrap="square" rtlCol="0">
            <a:spAutoFit/>
          </a:bodyPr>
          <a:lstStyle/>
          <a:p>
            <a:pPr indent="233363" algn="ctr"/>
            <a:r>
              <a:rPr lang="en-US" sz="2800" i="1" dirty="0">
                <a:ln w="3175">
                  <a:noFill/>
                </a:ln>
                <a:solidFill>
                  <a:srgbClr val="FFFF00"/>
                </a:solidFill>
                <a:latin typeface="Cheltenhm BT" panose="02040603050505020403" pitchFamily="18" charset="0"/>
              </a:rPr>
              <a:t>Let me point out some cross beds.</a:t>
            </a:r>
            <a:endParaRPr lang="en-US" sz="2400" i="1" dirty="0">
              <a:ln w="3175">
                <a:noFill/>
              </a:ln>
              <a:solidFill>
                <a:srgbClr val="FFFF00"/>
              </a:solidFill>
              <a:latin typeface="Cheltenhm BT" panose="02040603050505020403" pitchFamily="18" charset="0"/>
            </a:endParaRPr>
          </a:p>
        </p:txBody>
      </p:sp>
    </p:spTree>
    <p:extLst>
      <p:ext uri="{BB962C8B-B14F-4D97-AF65-F5344CB8AC3E}">
        <p14:creationId xmlns:p14="http://schemas.microsoft.com/office/powerpoint/2010/main" val="179839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10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1000"/>
                                        <p:tgtEl>
                                          <p:spTgt spid="32"/>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1000"/>
                                        <p:tgtEl>
                                          <p:spTgt spid="3"/>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1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1000"/>
                                        <p:tgtEl>
                                          <p:spTgt spid="24"/>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10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up)">
                                      <p:cBhvr>
                                        <p:cTn id="43" dur="10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1000"/>
                                        <p:tgtEl>
                                          <p:spTgt spid="25"/>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10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up)">
                                      <p:cBhvr>
                                        <p:cTn id="57" dur="10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10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xit" presetSubtype="2" fill="hold" grpId="1" nodeType="clickEffect">
                                  <p:stCondLst>
                                    <p:cond delay="0"/>
                                  </p:stCondLst>
                                  <p:childTnLst>
                                    <p:animEffect transition="out" filter="wipe(right)">
                                      <p:cBhvr>
                                        <p:cTn id="66" dur="1000"/>
                                        <p:tgtEl>
                                          <p:spTgt spid="11"/>
                                        </p:tgtEl>
                                      </p:cBhvr>
                                    </p:animEffect>
                                    <p:set>
                                      <p:cBhvr>
                                        <p:cTn id="67" dur="1" fill="hold">
                                          <p:stCondLst>
                                            <p:cond delay="999"/>
                                          </p:stCondLst>
                                        </p:cTn>
                                        <p:tgtEl>
                                          <p:spTgt spid="1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up)">
                                      <p:cBhvr>
                                        <p:cTn id="72" dur="1000"/>
                                        <p:tgtEl>
                                          <p:spTgt spid="9"/>
                                        </p:tgtEl>
                                      </p:cBhvr>
                                    </p:animEffect>
                                  </p:childTnLst>
                                </p:cTn>
                              </p:par>
                            </p:childTnLst>
                          </p:cTn>
                        </p:par>
                        <p:par>
                          <p:cTn id="73" fill="hold">
                            <p:stCondLst>
                              <p:cond delay="1000"/>
                            </p:stCondLst>
                            <p:childTnLst>
                              <p:par>
                                <p:cTn id="74" presetID="22" presetClass="entr" presetSubtype="1" fill="hold" grpId="0" nodeType="after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up)">
                                      <p:cBhvr>
                                        <p:cTn id="76" dur="1000"/>
                                        <p:tgtEl>
                                          <p:spTgt spid="4"/>
                                        </p:tgtEl>
                                      </p:cBhvr>
                                    </p:animEffect>
                                  </p:childTnLst>
                                </p:cTn>
                              </p:par>
                            </p:childTnLst>
                          </p:cTn>
                        </p:par>
                        <p:par>
                          <p:cTn id="77" fill="hold">
                            <p:stCondLst>
                              <p:cond delay="2000"/>
                            </p:stCondLst>
                            <p:childTnLst>
                              <p:par>
                                <p:cTn id="78" presetID="22" presetClass="entr" presetSubtype="1" fill="hold" grpId="0"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up)">
                                      <p:cBhvr>
                                        <p:cTn id="80" dur="1000"/>
                                        <p:tgtEl>
                                          <p:spTgt spid="16"/>
                                        </p:tgtEl>
                                      </p:cBhvr>
                                    </p:animEffect>
                                  </p:childTnLst>
                                </p:cTn>
                              </p:par>
                            </p:childTnLst>
                          </p:cTn>
                        </p:par>
                        <p:par>
                          <p:cTn id="81" fill="hold">
                            <p:stCondLst>
                              <p:cond delay="3000"/>
                            </p:stCondLst>
                            <p:childTnLst>
                              <p:par>
                                <p:cTn id="82" presetID="22" presetClass="entr" presetSubtype="1" fill="hold" grpId="0" nodeType="after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up)">
                                      <p:cBhvr>
                                        <p:cTn id="84" dur="1000"/>
                                        <p:tgtEl>
                                          <p:spTgt spid="17"/>
                                        </p:tgtEl>
                                      </p:cBhvr>
                                    </p:animEffect>
                                  </p:childTnLst>
                                </p:cTn>
                              </p:par>
                            </p:childTnLst>
                          </p:cTn>
                        </p:par>
                        <p:par>
                          <p:cTn id="85" fill="hold">
                            <p:stCondLst>
                              <p:cond delay="4000"/>
                            </p:stCondLst>
                            <p:childTnLst>
                              <p:par>
                                <p:cTn id="86" presetID="22" presetClass="entr" presetSubtype="1" fill="hold" grpId="0" nodeType="after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ipe(up)">
                                      <p:cBhvr>
                                        <p:cTn id="88" dur="1000"/>
                                        <p:tgtEl>
                                          <p:spTgt spid="30"/>
                                        </p:tgtEl>
                                      </p:cBhvr>
                                    </p:animEffect>
                                  </p:childTnLst>
                                </p:cTn>
                              </p:par>
                            </p:childTnLst>
                          </p:cTn>
                        </p:par>
                        <p:par>
                          <p:cTn id="89" fill="hold">
                            <p:stCondLst>
                              <p:cond delay="5000"/>
                            </p:stCondLst>
                            <p:childTnLst>
                              <p:par>
                                <p:cTn id="90" presetID="22" presetClass="entr" presetSubtype="1" fill="hold" grpId="0" nodeType="after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wipe(up)">
                                      <p:cBhvr>
                                        <p:cTn id="92" dur="1000"/>
                                        <p:tgtEl>
                                          <p:spTgt spid="27"/>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wipe(right)">
                                      <p:cBhvr>
                                        <p:cTn id="97" dur="1000"/>
                                        <p:tgtEl>
                                          <p:spTgt spid="20"/>
                                        </p:tgtEl>
                                      </p:cBhvr>
                                    </p:animEffect>
                                  </p:childTnLst>
                                </p:cTn>
                              </p:par>
                            </p:childTnLst>
                          </p:cTn>
                        </p:par>
                        <p:par>
                          <p:cTn id="98" fill="hold">
                            <p:stCondLst>
                              <p:cond delay="1000"/>
                            </p:stCondLst>
                            <p:childTnLst>
                              <p:par>
                                <p:cTn id="99" presetID="22" presetClass="entr" presetSubtype="2" fill="hold" nodeType="afterEffect">
                                  <p:stCondLst>
                                    <p:cond delay="0"/>
                                  </p:stCondLst>
                                  <p:childTnLst>
                                    <p:set>
                                      <p:cBhvr>
                                        <p:cTn id="100" dur="1" fill="hold">
                                          <p:stCondLst>
                                            <p:cond delay="0"/>
                                          </p:stCondLst>
                                        </p:cTn>
                                        <p:tgtEl>
                                          <p:spTgt spid="8"/>
                                        </p:tgtEl>
                                        <p:attrNameLst>
                                          <p:attrName>style.visibility</p:attrName>
                                        </p:attrNameLst>
                                      </p:cBhvr>
                                      <p:to>
                                        <p:strVal val="visible"/>
                                      </p:to>
                                    </p:set>
                                    <p:animEffect transition="in" filter="wipe(right)">
                                      <p:cBhvr>
                                        <p:cTn id="101" dur="1000"/>
                                        <p:tgtEl>
                                          <p:spTgt spid="8"/>
                                        </p:tgtEl>
                                      </p:cBhvr>
                                    </p:animEffect>
                                  </p:childTnLst>
                                </p:cTn>
                              </p:par>
                            </p:childTnLst>
                          </p:cTn>
                        </p:par>
                        <p:par>
                          <p:cTn id="102" fill="hold">
                            <p:stCondLst>
                              <p:cond delay="2000"/>
                            </p:stCondLst>
                            <p:childTnLst>
                              <p:par>
                                <p:cTn id="103" presetID="22" presetClass="entr" presetSubtype="2" fill="hold" nodeType="after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wipe(right)">
                                      <p:cBhvr>
                                        <p:cTn id="105" dur="1000"/>
                                        <p:tgtEl>
                                          <p:spTgt spid="18"/>
                                        </p:tgtEl>
                                      </p:cBhvr>
                                    </p:animEffect>
                                  </p:childTnLst>
                                </p:cTn>
                              </p:par>
                            </p:childTnLst>
                          </p:cTn>
                        </p:par>
                        <p:par>
                          <p:cTn id="106" fill="hold">
                            <p:stCondLst>
                              <p:cond delay="3000"/>
                            </p:stCondLst>
                            <p:childTnLst>
                              <p:par>
                                <p:cTn id="107" presetID="22" presetClass="entr" presetSubtype="2" fill="hold" nodeType="afterEffect">
                                  <p:stCondLst>
                                    <p:cond delay="0"/>
                                  </p:stCondLst>
                                  <p:childTnLst>
                                    <p:set>
                                      <p:cBhvr>
                                        <p:cTn id="108" dur="1" fill="hold">
                                          <p:stCondLst>
                                            <p:cond delay="0"/>
                                          </p:stCondLst>
                                        </p:cTn>
                                        <p:tgtEl>
                                          <p:spTgt spid="19"/>
                                        </p:tgtEl>
                                        <p:attrNameLst>
                                          <p:attrName>style.visibility</p:attrName>
                                        </p:attrNameLst>
                                      </p:cBhvr>
                                      <p:to>
                                        <p:strVal val="visible"/>
                                      </p:to>
                                    </p:set>
                                    <p:animEffect transition="in" filter="wipe(right)">
                                      <p:cBhvr>
                                        <p:cTn id="109" dur="1000"/>
                                        <p:tgtEl>
                                          <p:spTgt spid="19"/>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5"/>
                                        </p:tgtEl>
                                        <p:attrNameLst>
                                          <p:attrName>style.visibility</p:attrName>
                                        </p:attrNameLst>
                                      </p:cBhvr>
                                      <p:to>
                                        <p:strVal val="visible"/>
                                      </p:to>
                                    </p:set>
                                    <p:animEffect transition="in" filter="wipe(left)">
                                      <p:cBhvr>
                                        <p:cTn id="114" dur="1000"/>
                                        <p:tgtEl>
                                          <p:spTgt spid="5"/>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nodeType="clickEffect">
                                  <p:stCondLst>
                                    <p:cond delay="0"/>
                                  </p:stCondLst>
                                  <p:childTnLst>
                                    <p:set>
                                      <p:cBhvr>
                                        <p:cTn id="118" dur="1" fill="hold">
                                          <p:stCondLst>
                                            <p:cond delay="0"/>
                                          </p:stCondLst>
                                        </p:cTn>
                                        <p:tgtEl>
                                          <p:spTgt spid="21"/>
                                        </p:tgtEl>
                                        <p:attrNameLst>
                                          <p:attrName>style.visibility</p:attrName>
                                        </p:attrNameLst>
                                      </p:cBhvr>
                                      <p:to>
                                        <p:strVal val="visible"/>
                                      </p:to>
                                    </p:set>
                                    <p:animEffect transition="in" filter="wipe(left)">
                                      <p:cBhvr>
                                        <p:cTn id="11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9" grpId="0" animBg="1"/>
      <p:bldP spid="16" grpId="0" animBg="1"/>
      <p:bldP spid="17" grpId="0" animBg="1"/>
      <p:bldP spid="14" grpId="0" animBg="1"/>
      <p:bldP spid="22" grpId="0" animBg="1"/>
      <p:bldP spid="23" grpId="0" animBg="1"/>
      <p:bldP spid="11" grpId="0" animBg="1"/>
      <p:bldP spid="11" grpId="1" animBg="1"/>
      <p:bldP spid="27" grpId="0" animBg="1"/>
      <p:bldP spid="13" grpId="0"/>
      <p:bldP spid="28" grpId="0"/>
      <p:bldP spid="29" grpId="0"/>
      <p:bldP spid="30" grpId="0" animBg="1"/>
      <p:bldP spid="31" grpId="0"/>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003535" y="30858"/>
            <a:ext cx="2953948" cy="523220"/>
          </a:xfrm>
          <a:prstGeom prst="rect">
            <a:avLst/>
          </a:prstGeom>
          <a:noFill/>
        </p:spPr>
        <p:txBody>
          <a:bodyPr wrap="square" rtlCol="0">
            <a:spAutoFit/>
          </a:bodyPr>
          <a:lstStyle/>
          <a:p>
            <a:pPr indent="233363"/>
            <a:r>
              <a:rPr lang="en-US" sz="2800" i="1" dirty="0">
                <a:ln w="3175">
                  <a:solidFill>
                    <a:schemeClr val="tx1"/>
                  </a:solidFill>
                </a:ln>
                <a:solidFill>
                  <a:srgbClr val="FF0000"/>
                </a:solidFill>
                <a:latin typeface="Cheltenhm BT" panose="02040603050505020403" pitchFamily="18" charset="0"/>
              </a:rPr>
              <a:t>Planar or Trough?</a:t>
            </a:r>
            <a:endParaRPr lang="en-US" sz="2400" i="1" dirty="0">
              <a:latin typeface="Cheltenhm BT" panose="02040603050505020403" pitchFamily="18" charset="0"/>
            </a:endParaRPr>
          </a:p>
        </p:txBody>
      </p:sp>
      <p:sp>
        <p:nvSpPr>
          <p:cNvPr id="10" name="TextBox 9"/>
          <p:cNvSpPr txBox="1"/>
          <p:nvPr/>
        </p:nvSpPr>
        <p:spPr>
          <a:xfrm>
            <a:off x="0" y="9313"/>
            <a:ext cx="7162800" cy="523220"/>
          </a:xfrm>
          <a:prstGeom prst="rect">
            <a:avLst/>
          </a:prstGeom>
          <a:noFill/>
        </p:spPr>
        <p:txBody>
          <a:bodyPr wrap="square" rtlCol="0">
            <a:spAutoFit/>
          </a:bodyPr>
          <a:lstStyle/>
          <a:p>
            <a:pPr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Observation:</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591670"/>
            <a:ext cx="9157352" cy="4966447"/>
          </a:xfrm>
          <a:prstGeom prst="rect">
            <a:avLst/>
          </a:prstGeom>
        </p:spPr>
      </p:pic>
      <p:sp>
        <p:nvSpPr>
          <p:cNvPr id="4" name="Freeform 3"/>
          <p:cNvSpPr/>
          <p:nvPr/>
        </p:nvSpPr>
        <p:spPr>
          <a:xfrm>
            <a:off x="1308847" y="2034988"/>
            <a:ext cx="7144871" cy="466164"/>
          </a:xfrm>
          <a:custGeom>
            <a:avLst/>
            <a:gdLst>
              <a:gd name="connsiteX0" fmla="*/ 0 w 7144871"/>
              <a:gd name="connsiteY0" fmla="*/ 0 h 466164"/>
              <a:gd name="connsiteX1" fmla="*/ 1810871 w 7144871"/>
              <a:gd name="connsiteY1" fmla="*/ 304800 h 466164"/>
              <a:gd name="connsiteX2" fmla="*/ 4114800 w 7144871"/>
              <a:gd name="connsiteY2" fmla="*/ 466164 h 466164"/>
              <a:gd name="connsiteX3" fmla="*/ 5934635 w 7144871"/>
              <a:gd name="connsiteY3" fmla="*/ 304800 h 466164"/>
              <a:gd name="connsiteX4" fmla="*/ 7144871 w 7144871"/>
              <a:gd name="connsiteY4" fmla="*/ 179294 h 466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4871" h="466164">
                <a:moveTo>
                  <a:pt x="0" y="0"/>
                </a:moveTo>
                <a:cubicBezTo>
                  <a:pt x="562535" y="113553"/>
                  <a:pt x="1125071" y="227106"/>
                  <a:pt x="1810871" y="304800"/>
                </a:cubicBezTo>
                <a:cubicBezTo>
                  <a:pt x="2496671" y="382494"/>
                  <a:pt x="3427506" y="466164"/>
                  <a:pt x="4114800" y="466164"/>
                </a:cubicBezTo>
                <a:cubicBezTo>
                  <a:pt x="4802094" y="466164"/>
                  <a:pt x="5934635" y="304800"/>
                  <a:pt x="5934635" y="304800"/>
                </a:cubicBezTo>
                <a:lnTo>
                  <a:pt x="7144871" y="179294"/>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236259" y="2402541"/>
            <a:ext cx="4087906" cy="1030941"/>
          </a:xfrm>
          <a:custGeom>
            <a:avLst/>
            <a:gdLst>
              <a:gd name="connsiteX0" fmla="*/ 4087906 w 4087906"/>
              <a:gd name="connsiteY0" fmla="*/ 0 h 1030941"/>
              <a:gd name="connsiteX1" fmla="*/ 2456329 w 4087906"/>
              <a:gd name="connsiteY1" fmla="*/ 376517 h 1030941"/>
              <a:gd name="connsiteX2" fmla="*/ 1013012 w 4087906"/>
              <a:gd name="connsiteY2" fmla="*/ 735105 h 1030941"/>
              <a:gd name="connsiteX3" fmla="*/ 0 w 4087906"/>
              <a:gd name="connsiteY3" fmla="*/ 1030941 h 1030941"/>
            </a:gdLst>
            <a:ahLst/>
            <a:cxnLst>
              <a:cxn ang="0">
                <a:pos x="connsiteX0" y="connsiteY0"/>
              </a:cxn>
              <a:cxn ang="0">
                <a:pos x="connsiteX1" y="connsiteY1"/>
              </a:cxn>
              <a:cxn ang="0">
                <a:pos x="connsiteX2" y="connsiteY2"/>
              </a:cxn>
              <a:cxn ang="0">
                <a:pos x="connsiteX3" y="connsiteY3"/>
              </a:cxn>
            </a:cxnLst>
            <a:rect l="l" t="t" r="r" b="b"/>
            <a:pathLst>
              <a:path w="4087906" h="1030941">
                <a:moveTo>
                  <a:pt x="4087906" y="0"/>
                </a:moveTo>
                <a:lnTo>
                  <a:pt x="2456329" y="376517"/>
                </a:lnTo>
                <a:lnTo>
                  <a:pt x="1013012" y="735105"/>
                </a:lnTo>
                <a:cubicBezTo>
                  <a:pt x="603624" y="844176"/>
                  <a:pt x="301812" y="937558"/>
                  <a:pt x="0" y="1030941"/>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594847" y="2868705"/>
            <a:ext cx="4742330" cy="1229899"/>
          </a:xfrm>
          <a:custGeom>
            <a:avLst/>
            <a:gdLst>
              <a:gd name="connsiteX0" fmla="*/ 4087906 w 4087906"/>
              <a:gd name="connsiteY0" fmla="*/ 0 h 1030941"/>
              <a:gd name="connsiteX1" fmla="*/ 2456329 w 4087906"/>
              <a:gd name="connsiteY1" fmla="*/ 376517 h 1030941"/>
              <a:gd name="connsiteX2" fmla="*/ 1013012 w 4087906"/>
              <a:gd name="connsiteY2" fmla="*/ 735105 h 1030941"/>
              <a:gd name="connsiteX3" fmla="*/ 0 w 4087906"/>
              <a:gd name="connsiteY3" fmla="*/ 1030941 h 1030941"/>
            </a:gdLst>
            <a:ahLst/>
            <a:cxnLst>
              <a:cxn ang="0">
                <a:pos x="connsiteX0" y="connsiteY0"/>
              </a:cxn>
              <a:cxn ang="0">
                <a:pos x="connsiteX1" y="connsiteY1"/>
              </a:cxn>
              <a:cxn ang="0">
                <a:pos x="connsiteX2" y="connsiteY2"/>
              </a:cxn>
              <a:cxn ang="0">
                <a:pos x="connsiteX3" y="connsiteY3"/>
              </a:cxn>
            </a:cxnLst>
            <a:rect l="l" t="t" r="r" b="b"/>
            <a:pathLst>
              <a:path w="4087906" h="1030941">
                <a:moveTo>
                  <a:pt x="4087906" y="0"/>
                </a:moveTo>
                <a:lnTo>
                  <a:pt x="2456329" y="376517"/>
                </a:lnTo>
                <a:lnTo>
                  <a:pt x="1013012" y="735105"/>
                </a:lnTo>
                <a:cubicBezTo>
                  <a:pt x="603624" y="844176"/>
                  <a:pt x="301812" y="937558"/>
                  <a:pt x="0" y="1030941"/>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585012" y="3074894"/>
            <a:ext cx="3424518" cy="1045256"/>
          </a:xfrm>
          <a:custGeom>
            <a:avLst/>
            <a:gdLst>
              <a:gd name="connsiteX0" fmla="*/ 4087906 w 4087906"/>
              <a:gd name="connsiteY0" fmla="*/ 0 h 1030941"/>
              <a:gd name="connsiteX1" fmla="*/ 2456329 w 4087906"/>
              <a:gd name="connsiteY1" fmla="*/ 376517 h 1030941"/>
              <a:gd name="connsiteX2" fmla="*/ 1013012 w 4087906"/>
              <a:gd name="connsiteY2" fmla="*/ 735105 h 1030941"/>
              <a:gd name="connsiteX3" fmla="*/ 0 w 4087906"/>
              <a:gd name="connsiteY3" fmla="*/ 1030941 h 1030941"/>
            </a:gdLst>
            <a:ahLst/>
            <a:cxnLst>
              <a:cxn ang="0">
                <a:pos x="connsiteX0" y="connsiteY0"/>
              </a:cxn>
              <a:cxn ang="0">
                <a:pos x="connsiteX1" y="connsiteY1"/>
              </a:cxn>
              <a:cxn ang="0">
                <a:pos x="connsiteX2" y="connsiteY2"/>
              </a:cxn>
              <a:cxn ang="0">
                <a:pos x="connsiteX3" y="connsiteY3"/>
              </a:cxn>
            </a:cxnLst>
            <a:rect l="l" t="t" r="r" b="b"/>
            <a:pathLst>
              <a:path w="4087906" h="1030941">
                <a:moveTo>
                  <a:pt x="4087906" y="0"/>
                </a:moveTo>
                <a:lnTo>
                  <a:pt x="2456329" y="376517"/>
                </a:lnTo>
                <a:lnTo>
                  <a:pt x="1013012" y="735105"/>
                </a:lnTo>
                <a:cubicBezTo>
                  <a:pt x="603624" y="844176"/>
                  <a:pt x="301812" y="937558"/>
                  <a:pt x="0" y="1030941"/>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371600" y="1586752"/>
            <a:ext cx="6795247" cy="547371"/>
          </a:xfrm>
          <a:custGeom>
            <a:avLst/>
            <a:gdLst>
              <a:gd name="connsiteX0" fmla="*/ 0 w 6795247"/>
              <a:gd name="connsiteY0" fmla="*/ 0 h 547371"/>
              <a:gd name="connsiteX1" fmla="*/ 1335741 w 6795247"/>
              <a:gd name="connsiteY1" fmla="*/ 304800 h 547371"/>
              <a:gd name="connsiteX2" fmla="*/ 3155576 w 6795247"/>
              <a:gd name="connsiteY2" fmla="*/ 439271 h 547371"/>
              <a:gd name="connsiteX3" fmla="*/ 5226424 w 6795247"/>
              <a:gd name="connsiteY3" fmla="*/ 537883 h 547371"/>
              <a:gd name="connsiteX4" fmla="*/ 6795247 w 6795247"/>
              <a:gd name="connsiteY4" fmla="*/ 537883 h 547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5247" h="547371">
                <a:moveTo>
                  <a:pt x="0" y="0"/>
                </a:moveTo>
                <a:cubicBezTo>
                  <a:pt x="404906" y="115794"/>
                  <a:pt x="809812" y="231588"/>
                  <a:pt x="1335741" y="304800"/>
                </a:cubicBezTo>
                <a:cubicBezTo>
                  <a:pt x="1861670" y="378012"/>
                  <a:pt x="2507129" y="400424"/>
                  <a:pt x="3155576" y="439271"/>
                </a:cubicBezTo>
                <a:cubicBezTo>
                  <a:pt x="3804023" y="478118"/>
                  <a:pt x="4619812" y="521448"/>
                  <a:pt x="5226424" y="537883"/>
                </a:cubicBezTo>
                <a:cubicBezTo>
                  <a:pt x="5833036" y="554318"/>
                  <a:pt x="6314141" y="546100"/>
                  <a:pt x="6795247" y="537883"/>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descr="ripple-101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676" t="25864"/>
          <a:stretch/>
        </p:blipFill>
        <p:spPr bwMode="auto">
          <a:xfrm>
            <a:off x="-15689" y="3836895"/>
            <a:ext cx="2615454" cy="302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94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right)">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right)">
                                      <p:cBhvr>
                                        <p:cTn id="32" dur="1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5" grpId="0" animBg="1"/>
      <p:bldP spid="8" grpId="0" animBg="1"/>
      <p:bldP spid="9"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012499" y="9313"/>
            <a:ext cx="3420113" cy="523220"/>
          </a:xfrm>
          <a:prstGeom prst="rect">
            <a:avLst/>
          </a:prstGeom>
          <a:noFill/>
        </p:spPr>
        <p:txBody>
          <a:bodyPr wrap="square" rtlCol="0">
            <a:spAutoFit/>
          </a:bodyPr>
          <a:lstStyle/>
          <a:p>
            <a:pPr indent="233363"/>
            <a:r>
              <a:rPr lang="en-US" sz="2800" i="1" dirty="0">
                <a:ln w="3175">
                  <a:solidFill>
                    <a:schemeClr val="tx1"/>
                  </a:solidFill>
                </a:ln>
                <a:solidFill>
                  <a:srgbClr val="FF0000"/>
                </a:solidFill>
                <a:latin typeface="Cheltenhm BT" panose="02040603050505020403" pitchFamily="18" charset="0"/>
              </a:rPr>
              <a:t>Planar or Trough?</a:t>
            </a:r>
            <a:endParaRPr lang="en-US" sz="2400" i="1" dirty="0">
              <a:latin typeface="Cheltenhm BT" panose="02040603050505020403" pitchFamily="18" charset="0"/>
            </a:endParaRPr>
          </a:p>
        </p:txBody>
      </p:sp>
      <p:sp>
        <p:nvSpPr>
          <p:cNvPr id="10" name="TextBox 9"/>
          <p:cNvSpPr txBox="1"/>
          <p:nvPr/>
        </p:nvSpPr>
        <p:spPr>
          <a:xfrm>
            <a:off x="0" y="9313"/>
            <a:ext cx="7162800" cy="523220"/>
          </a:xfrm>
          <a:prstGeom prst="rect">
            <a:avLst/>
          </a:prstGeom>
          <a:noFill/>
        </p:spPr>
        <p:txBody>
          <a:bodyPr wrap="square" rtlCol="0">
            <a:spAutoFit/>
          </a:bodyPr>
          <a:lstStyle/>
          <a:p>
            <a:pPr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Observation:</a:t>
            </a:r>
          </a:p>
        </p:txBody>
      </p:sp>
      <p:pic>
        <p:nvPicPr>
          <p:cNvPr id="5" name="Picture 2" descr="C:\Users\fichtels\Documents\2-Iphone pictures\2016-SST Field Trip #1\102APPLE\IMG_431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46974" y="1046083"/>
            <a:ext cx="8650053" cy="5811918"/>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295835" y="2052918"/>
            <a:ext cx="2447365" cy="2017058"/>
          </a:xfrm>
          <a:custGeom>
            <a:avLst/>
            <a:gdLst>
              <a:gd name="connsiteX0" fmla="*/ 0 w 2375647"/>
              <a:gd name="connsiteY0" fmla="*/ 0 h 2268070"/>
              <a:gd name="connsiteX1" fmla="*/ 1362635 w 2375647"/>
              <a:gd name="connsiteY1" fmla="*/ 1183341 h 2268070"/>
              <a:gd name="connsiteX2" fmla="*/ 2375647 w 2375647"/>
              <a:gd name="connsiteY2" fmla="*/ 2268070 h 2268070"/>
              <a:gd name="connsiteX0" fmla="*/ 0 w 2375647"/>
              <a:gd name="connsiteY0" fmla="*/ 0 h 2268070"/>
              <a:gd name="connsiteX1" fmla="*/ 1228164 w 2375647"/>
              <a:gd name="connsiteY1" fmla="*/ 1174376 h 2268070"/>
              <a:gd name="connsiteX2" fmla="*/ 2375647 w 2375647"/>
              <a:gd name="connsiteY2" fmla="*/ 2268070 h 2268070"/>
              <a:gd name="connsiteX0" fmla="*/ 0 w 2626659"/>
              <a:gd name="connsiteY0" fmla="*/ 0 h 2205317"/>
              <a:gd name="connsiteX1" fmla="*/ 1479176 w 2626659"/>
              <a:gd name="connsiteY1" fmla="*/ 1111623 h 2205317"/>
              <a:gd name="connsiteX2" fmla="*/ 2626659 w 2626659"/>
              <a:gd name="connsiteY2" fmla="*/ 2205317 h 2205317"/>
              <a:gd name="connsiteX0" fmla="*/ 0 w 2626659"/>
              <a:gd name="connsiteY0" fmla="*/ 0 h 2205317"/>
              <a:gd name="connsiteX1" fmla="*/ 1371599 w 2626659"/>
              <a:gd name="connsiteY1" fmla="*/ 1165411 h 2205317"/>
              <a:gd name="connsiteX2" fmla="*/ 2626659 w 2626659"/>
              <a:gd name="connsiteY2" fmla="*/ 2205317 h 2205317"/>
              <a:gd name="connsiteX0" fmla="*/ 0 w 2447365"/>
              <a:gd name="connsiteY0" fmla="*/ 0 h 2017058"/>
              <a:gd name="connsiteX1" fmla="*/ 1371599 w 2447365"/>
              <a:gd name="connsiteY1" fmla="*/ 1165411 h 2017058"/>
              <a:gd name="connsiteX2" fmla="*/ 2447365 w 2447365"/>
              <a:gd name="connsiteY2" fmla="*/ 2017058 h 2017058"/>
              <a:gd name="connsiteX0" fmla="*/ 0 w 2447365"/>
              <a:gd name="connsiteY0" fmla="*/ 0 h 2017058"/>
              <a:gd name="connsiteX1" fmla="*/ 1371599 w 2447365"/>
              <a:gd name="connsiteY1" fmla="*/ 1165411 h 2017058"/>
              <a:gd name="connsiteX2" fmla="*/ 2447365 w 2447365"/>
              <a:gd name="connsiteY2" fmla="*/ 2017058 h 2017058"/>
            </a:gdLst>
            <a:ahLst/>
            <a:cxnLst>
              <a:cxn ang="0">
                <a:pos x="connsiteX0" y="connsiteY0"/>
              </a:cxn>
              <a:cxn ang="0">
                <a:pos x="connsiteX1" y="connsiteY1"/>
              </a:cxn>
              <a:cxn ang="0">
                <a:pos x="connsiteX2" y="connsiteY2"/>
              </a:cxn>
            </a:cxnLst>
            <a:rect l="l" t="t" r="r" b="b"/>
            <a:pathLst>
              <a:path w="2447365" h="2017058">
                <a:moveTo>
                  <a:pt x="0" y="0"/>
                </a:moveTo>
                <a:cubicBezTo>
                  <a:pt x="483347" y="402664"/>
                  <a:pt x="963705" y="829235"/>
                  <a:pt x="1371599" y="1165411"/>
                </a:cubicBezTo>
                <a:cubicBezTo>
                  <a:pt x="1779493" y="1501587"/>
                  <a:pt x="2013323" y="1645769"/>
                  <a:pt x="2447365" y="2017058"/>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828799" y="2438401"/>
            <a:ext cx="2447365" cy="2017058"/>
          </a:xfrm>
          <a:custGeom>
            <a:avLst/>
            <a:gdLst>
              <a:gd name="connsiteX0" fmla="*/ 0 w 2375647"/>
              <a:gd name="connsiteY0" fmla="*/ 0 h 2268070"/>
              <a:gd name="connsiteX1" fmla="*/ 1362635 w 2375647"/>
              <a:gd name="connsiteY1" fmla="*/ 1183341 h 2268070"/>
              <a:gd name="connsiteX2" fmla="*/ 2375647 w 2375647"/>
              <a:gd name="connsiteY2" fmla="*/ 2268070 h 2268070"/>
              <a:gd name="connsiteX0" fmla="*/ 0 w 2375647"/>
              <a:gd name="connsiteY0" fmla="*/ 0 h 2268070"/>
              <a:gd name="connsiteX1" fmla="*/ 1228164 w 2375647"/>
              <a:gd name="connsiteY1" fmla="*/ 1174376 h 2268070"/>
              <a:gd name="connsiteX2" fmla="*/ 2375647 w 2375647"/>
              <a:gd name="connsiteY2" fmla="*/ 2268070 h 2268070"/>
              <a:gd name="connsiteX0" fmla="*/ 0 w 2626659"/>
              <a:gd name="connsiteY0" fmla="*/ 0 h 2205317"/>
              <a:gd name="connsiteX1" fmla="*/ 1479176 w 2626659"/>
              <a:gd name="connsiteY1" fmla="*/ 1111623 h 2205317"/>
              <a:gd name="connsiteX2" fmla="*/ 2626659 w 2626659"/>
              <a:gd name="connsiteY2" fmla="*/ 2205317 h 2205317"/>
              <a:gd name="connsiteX0" fmla="*/ 0 w 2626659"/>
              <a:gd name="connsiteY0" fmla="*/ 0 h 2205317"/>
              <a:gd name="connsiteX1" fmla="*/ 1371599 w 2626659"/>
              <a:gd name="connsiteY1" fmla="*/ 1165411 h 2205317"/>
              <a:gd name="connsiteX2" fmla="*/ 2626659 w 2626659"/>
              <a:gd name="connsiteY2" fmla="*/ 2205317 h 2205317"/>
              <a:gd name="connsiteX0" fmla="*/ 0 w 2447365"/>
              <a:gd name="connsiteY0" fmla="*/ 0 h 2017058"/>
              <a:gd name="connsiteX1" fmla="*/ 1371599 w 2447365"/>
              <a:gd name="connsiteY1" fmla="*/ 1165411 h 2017058"/>
              <a:gd name="connsiteX2" fmla="*/ 2447365 w 2447365"/>
              <a:gd name="connsiteY2" fmla="*/ 2017058 h 2017058"/>
              <a:gd name="connsiteX0" fmla="*/ 0 w 2447365"/>
              <a:gd name="connsiteY0" fmla="*/ 0 h 2017058"/>
              <a:gd name="connsiteX1" fmla="*/ 1371599 w 2447365"/>
              <a:gd name="connsiteY1" fmla="*/ 1165411 h 2017058"/>
              <a:gd name="connsiteX2" fmla="*/ 2447365 w 2447365"/>
              <a:gd name="connsiteY2" fmla="*/ 2017058 h 2017058"/>
            </a:gdLst>
            <a:ahLst/>
            <a:cxnLst>
              <a:cxn ang="0">
                <a:pos x="connsiteX0" y="connsiteY0"/>
              </a:cxn>
              <a:cxn ang="0">
                <a:pos x="connsiteX1" y="connsiteY1"/>
              </a:cxn>
              <a:cxn ang="0">
                <a:pos x="connsiteX2" y="connsiteY2"/>
              </a:cxn>
            </a:cxnLst>
            <a:rect l="l" t="t" r="r" b="b"/>
            <a:pathLst>
              <a:path w="2447365" h="2017058">
                <a:moveTo>
                  <a:pt x="0" y="0"/>
                </a:moveTo>
                <a:cubicBezTo>
                  <a:pt x="483347" y="402664"/>
                  <a:pt x="963705" y="829235"/>
                  <a:pt x="1371599" y="1165411"/>
                </a:cubicBezTo>
                <a:cubicBezTo>
                  <a:pt x="1779493" y="1501587"/>
                  <a:pt x="2013323" y="1645769"/>
                  <a:pt x="2447365" y="2017058"/>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829949" y="2951951"/>
            <a:ext cx="2447365" cy="2017058"/>
          </a:xfrm>
          <a:custGeom>
            <a:avLst/>
            <a:gdLst>
              <a:gd name="connsiteX0" fmla="*/ 0 w 2375647"/>
              <a:gd name="connsiteY0" fmla="*/ 0 h 2268070"/>
              <a:gd name="connsiteX1" fmla="*/ 1362635 w 2375647"/>
              <a:gd name="connsiteY1" fmla="*/ 1183341 h 2268070"/>
              <a:gd name="connsiteX2" fmla="*/ 2375647 w 2375647"/>
              <a:gd name="connsiteY2" fmla="*/ 2268070 h 2268070"/>
              <a:gd name="connsiteX0" fmla="*/ 0 w 2375647"/>
              <a:gd name="connsiteY0" fmla="*/ 0 h 2268070"/>
              <a:gd name="connsiteX1" fmla="*/ 1228164 w 2375647"/>
              <a:gd name="connsiteY1" fmla="*/ 1174376 h 2268070"/>
              <a:gd name="connsiteX2" fmla="*/ 2375647 w 2375647"/>
              <a:gd name="connsiteY2" fmla="*/ 2268070 h 2268070"/>
              <a:gd name="connsiteX0" fmla="*/ 0 w 2626659"/>
              <a:gd name="connsiteY0" fmla="*/ 0 h 2205317"/>
              <a:gd name="connsiteX1" fmla="*/ 1479176 w 2626659"/>
              <a:gd name="connsiteY1" fmla="*/ 1111623 h 2205317"/>
              <a:gd name="connsiteX2" fmla="*/ 2626659 w 2626659"/>
              <a:gd name="connsiteY2" fmla="*/ 2205317 h 2205317"/>
              <a:gd name="connsiteX0" fmla="*/ 0 w 2626659"/>
              <a:gd name="connsiteY0" fmla="*/ 0 h 2205317"/>
              <a:gd name="connsiteX1" fmla="*/ 1371599 w 2626659"/>
              <a:gd name="connsiteY1" fmla="*/ 1165411 h 2205317"/>
              <a:gd name="connsiteX2" fmla="*/ 2626659 w 2626659"/>
              <a:gd name="connsiteY2" fmla="*/ 2205317 h 2205317"/>
              <a:gd name="connsiteX0" fmla="*/ 0 w 2447365"/>
              <a:gd name="connsiteY0" fmla="*/ 0 h 2017058"/>
              <a:gd name="connsiteX1" fmla="*/ 1371599 w 2447365"/>
              <a:gd name="connsiteY1" fmla="*/ 1165411 h 2017058"/>
              <a:gd name="connsiteX2" fmla="*/ 2447365 w 2447365"/>
              <a:gd name="connsiteY2" fmla="*/ 2017058 h 2017058"/>
              <a:gd name="connsiteX0" fmla="*/ 0 w 2447365"/>
              <a:gd name="connsiteY0" fmla="*/ 0 h 2017058"/>
              <a:gd name="connsiteX1" fmla="*/ 1371599 w 2447365"/>
              <a:gd name="connsiteY1" fmla="*/ 1165411 h 2017058"/>
              <a:gd name="connsiteX2" fmla="*/ 2447365 w 2447365"/>
              <a:gd name="connsiteY2" fmla="*/ 2017058 h 2017058"/>
            </a:gdLst>
            <a:ahLst/>
            <a:cxnLst>
              <a:cxn ang="0">
                <a:pos x="connsiteX0" y="connsiteY0"/>
              </a:cxn>
              <a:cxn ang="0">
                <a:pos x="connsiteX1" y="connsiteY1"/>
              </a:cxn>
              <a:cxn ang="0">
                <a:pos x="connsiteX2" y="connsiteY2"/>
              </a:cxn>
            </a:cxnLst>
            <a:rect l="l" t="t" r="r" b="b"/>
            <a:pathLst>
              <a:path w="2447365" h="2017058">
                <a:moveTo>
                  <a:pt x="0" y="0"/>
                </a:moveTo>
                <a:cubicBezTo>
                  <a:pt x="483347" y="402664"/>
                  <a:pt x="963705" y="829235"/>
                  <a:pt x="1371599" y="1165411"/>
                </a:cubicBezTo>
                <a:cubicBezTo>
                  <a:pt x="1779493" y="1501587"/>
                  <a:pt x="2013323" y="1645769"/>
                  <a:pt x="2447365" y="2017058"/>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139805" y="3292610"/>
            <a:ext cx="2447365" cy="2017058"/>
          </a:xfrm>
          <a:custGeom>
            <a:avLst/>
            <a:gdLst>
              <a:gd name="connsiteX0" fmla="*/ 0 w 2375647"/>
              <a:gd name="connsiteY0" fmla="*/ 0 h 2268070"/>
              <a:gd name="connsiteX1" fmla="*/ 1362635 w 2375647"/>
              <a:gd name="connsiteY1" fmla="*/ 1183341 h 2268070"/>
              <a:gd name="connsiteX2" fmla="*/ 2375647 w 2375647"/>
              <a:gd name="connsiteY2" fmla="*/ 2268070 h 2268070"/>
              <a:gd name="connsiteX0" fmla="*/ 0 w 2375647"/>
              <a:gd name="connsiteY0" fmla="*/ 0 h 2268070"/>
              <a:gd name="connsiteX1" fmla="*/ 1228164 w 2375647"/>
              <a:gd name="connsiteY1" fmla="*/ 1174376 h 2268070"/>
              <a:gd name="connsiteX2" fmla="*/ 2375647 w 2375647"/>
              <a:gd name="connsiteY2" fmla="*/ 2268070 h 2268070"/>
              <a:gd name="connsiteX0" fmla="*/ 0 w 2626659"/>
              <a:gd name="connsiteY0" fmla="*/ 0 h 2205317"/>
              <a:gd name="connsiteX1" fmla="*/ 1479176 w 2626659"/>
              <a:gd name="connsiteY1" fmla="*/ 1111623 h 2205317"/>
              <a:gd name="connsiteX2" fmla="*/ 2626659 w 2626659"/>
              <a:gd name="connsiteY2" fmla="*/ 2205317 h 2205317"/>
              <a:gd name="connsiteX0" fmla="*/ 0 w 2626659"/>
              <a:gd name="connsiteY0" fmla="*/ 0 h 2205317"/>
              <a:gd name="connsiteX1" fmla="*/ 1371599 w 2626659"/>
              <a:gd name="connsiteY1" fmla="*/ 1165411 h 2205317"/>
              <a:gd name="connsiteX2" fmla="*/ 2626659 w 2626659"/>
              <a:gd name="connsiteY2" fmla="*/ 2205317 h 2205317"/>
              <a:gd name="connsiteX0" fmla="*/ 0 w 2447365"/>
              <a:gd name="connsiteY0" fmla="*/ 0 h 2017058"/>
              <a:gd name="connsiteX1" fmla="*/ 1371599 w 2447365"/>
              <a:gd name="connsiteY1" fmla="*/ 1165411 h 2017058"/>
              <a:gd name="connsiteX2" fmla="*/ 2447365 w 2447365"/>
              <a:gd name="connsiteY2" fmla="*/ 2017058 h 2017058"/>
              <a:gd name="connsiteX0" fmla="*/ 0 w 2447365"/>
              <a:gd name="connsiteY0" fmla="*/ 0 h 2017058"/>
              <a:gd name="connsiteX1" fmla="*/ 1371599 w 2447365"/>
              <a:gd name="connsiteY1" fmla="*/ 1165411 h 2017058"/>
              <a:gd name="connsiteX2" fmla="*/ 2447365 w 2447365"/>
              <a:gd name="connsiteY2" fmla="*/ 2017058 h 2017058"/>
            </a:gdLst>
            <a:ahLst/>
            <a:cxnLst>
              <a:cxn ang="0">
                <a:pos x="connsiteX0" y="connsiteY0"/>
              </a:cxn>
              <a:cxn ang="0">
                <a:pos x="connsiteX1" y="connsiteY1"/>
              </a:cxn>
              <a:cxn ang="0">
                <a:pos x="connsiteX2" y="connsiteY2"/>
              </a:cxn>
            </a:cxnLst>
            <a:rect l="l" t="t" r="r" b="b"/>
            <a:pathLst>
              <a:path w="2447365" h="2017058">
                <a:moveTo>
                  <a:pt x="0" y="0"/>
                </a:moveTo>
                <a:cubicBezTo>
                  <a:pt x="483347" y="402664"/>
                  <a:pt x="963705" y="829235"/>
                  <a:pt x="1371599" y="1165411"/>
                </a:cubicBezTo>
                <a:cubicBezTo>
                  <a:pt x="1779493" y="1501587"/>
                  <a:pt x="2013323" y="1645769"/>
                  <a:pt x="2447365" y="2017058"/>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3379694" y="4437529"/>
            <a:ext cx="4840941" cy="1434353"/>
          </a:xfrm>
          <a:custGeom>
            <a:avLst/>
            <a:gdLst>
              <a:gd name="connsiteX0" fmla="*/ 4840941 w 4840941"/>
              <a:gd name="connsiteY0" fmla="*/ 1434353 h 1434353"/>
              <a:gd name="connsiteX1" fmla="*/ 2958353 w 4840941"/>
              <a:gd name="connsiteY1" fmla="*/ 905436 h 1434353"/>
              <a:gd name="connsiteX2" fmla="*/ 762000 w 4840941"/>
              <a:gd name="connsiteY2" fmla="*/ 152400 h 1434353"/>
              <a:gd name="connsiteX3" fmla="*/ 0 w 4840941"/>
              <a:gd name="connsiteY3" fmla="*/ 0 h 1434353"/>
              <a:gd name="connsiteX0" fmla="*/ 4840941 w 4840941"/>
              <a:gd name="connsiteY0" fmla="*/ 1434353 h 1434353"/>
              <a:gd name="connsiteX1" fmla="*/ 2958353 w 4840941"/>
              <a:gd name="connsiteY1" fmla="*/ 905436 h 1434353"/>
              <a:gd name="connsiteX2" fmla="*/ 995082 w 4840941"/>
              <a:gd name="connsiteY2" fmla="*/ 268942 h 1434353"/>
              <a:gd name="connsiteX3" fmla="*/ 0 w 4840941"/>
              <a:gd name="connsiteY3" fmla="*/ 0 h 1434353"/>
            </a:gdLst>
            <a:ahLst/>
            <a:cxnLst>
              <a:cxn ang="0">
                <a:pos x="connsiteX0" y="connsiteY0"/>
              </a:cxn>
              <a:cxn ang="0">
                <a:pos x="connsiteX1" y="connsiteY1"/>
              </a:cxn>
              <a:cxn ang="0">
                <a:pos x="connsiteX2" y="connsiteY2"/>
              </a:cxn>
              <a:cxn ang="0">
                <a:pos x="connsiteX3" y="connsiteY3"/>
              </a:cxn>
            </a:cxnLst>
            <a:rect l="l" t="t" r="r" b="b"/>
            <a:pathLst>
              <a:path w="4840941" h="1434353">
                <a:moveTo>
                  <a:pt x="4840941" y="1434353"/>
                </a:moveTo>
                <a:cubicBezTo>
                  <a:pt x="4239559" y="1276724"/>
                  <a:pt x="3599329" y="1099671"/>
                  <a:pt x="2958353" y="905436"/>
                </a:cubicBezTo>
                <a:cubicBezTo>
                  <a:pt x="2317377" y="711201"/>
                  <a:pt x="1488141" y="419848"/>
                  <a:pt x="995082" y="268942"/>
                </a:cubicBezTo>
                <a:cubicBezTo>
                  <a:pt x="502023" y="118036"/>
                  <a:pt x="134470" y="747"/>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flipH="1" flipV="1">
            <a:off x="3547743" y="4527177"/>
            <a:ext cx="3083860" cy="1362634"/>
          </a:xfrm>
          <a:custGeom>
            <a:avLst/>
            <a:gdLst>
              <a:gd name="connsiteX0" fmla="*/ 0 w 2375647"/>
              <a:gd name="connsiteY0" fmla="*/ 0 h 2268070"/>
              <a:gd name="connsiteX1" fmla="*/ 1362635 w 2375647"/>
              <a:gd name="connsiteY1" fmla="*/ 1183341 h 2268070"/>
              <a:gd name="connsiteX2" fmla="*/ 2375647 w 2375647"/>
              <a:gd name="connsiteY2" fmla="*/ 2268070 h 2268070"/>
              <a:gd name="connsiteX0" fmla="*/ 0 w 2375647"/>
              <a:gd name="connsiteY0" fmla="*/ 0 h 2268070"/>
              <a:gd name="connsiteX1" fmla="*/ 1228164 w 2375647"/>
              <a:gd name="connsiteY1" fmla="*/ 1174376 h 2268070"/>
              <a:gd name="connsiteX2" fmla="*/ 2375647 w 2375647"/>
              <a:gd name="connsiteY2" fmla="*/ 2268070 h 2268070"/>
              <a:gd name="connsiteX0" fmla="*/ 0 w 2626659"/>
              <a:gd name="connsiteY0" fmla="*/ 0 h 2205317"/>
              <a:gd name="connsiteX1" fmla="*/ 1479176 w 2626659"/>
              <a:gd name="connsiteY1" fmla="*/ 1111623 h 2205317"/>
              <a:gd name="connsiteX2" fmla="*/ 2626659 w 2626659"/>
              <a:gd name="connsiteY2" fmla="*/ 2205317 h 2205317"/>
              <a:gd name="connsiteX0" fmla="*/ 0 w 2626659"/>
              <a:gd name="connsiteY0" fmla="*/ 0 h 2205317"/>
              <a:gd name="connsiteX1" fmla="*/ 1371599 w 2626659"/>
              <a:gd name="connsiteY1" fmla="*/ 1165411 h 2205317"/>
              <a:gd name="connsiteX2" fmla="*/ 2626659 w 2626659"/>
              <a:gd name="connsiteY2" fmla="*/ 2205317 h 2205317"/>
              <a:gd name="connsiteX0" fmla="*/ 0 w 2447365"/>
              <a:gd name="connsiteY0" fmla="*/ 0 h 2017058"/>
              <a:gd name="connsiteX1" fmla="*/ 1371599 w 2447365"/>
              <a:gd name="connsiteY1" fmla="*/ 1165411 h 2017058"/>
              <a:gd name="connsiteX2" fmla="*/ 2447365 w 2447365"/>
              <a:gd name="connsiteY2" fmla="*/ 2017058 h 2017058"/>
              <a:gd name="connsiteX0" fmla="*/ 0 w 2447365"/>
              <a:gd name="connsiteY0" fmla="*/ 0 h 2017058"/>
              <a:gd name="connsiteX1" fmla="*/ 1371599 w 2447365"/>
              <a:gd name="connsiteY1" fmla="*/ 1165411 h 2017058"/>
              <a:gd name="connsiteX2" fmla="*/ 2447365 w 2447365"/>
              <a:gd name="connsiteY2" fmla="*/ 2017058 h 2017058"/>
              <a:gd name="connsiteX0" fmla="*/ 0 w 2877671"/>
              <a:gd name="connsiteY0" fmla="*/ 0 h 1461246"/>
              <a:gd name="connsiteX1" fmla="*/ 1801905 w 2877671"/>
              <a:gd name="connsiteY1" fmla="*/ 609599 h 1461246"/>
              <a:gd name="connsiteX2" fmla="*/ 2877671 w 2877671"/>
              <a:gd name="connsiteY2" fmla="*/ 1461246 h 1461246"/>
              <a:gd name="connsiteX0" fmla="*/ 0 w 2877671"/>
              <a:gd name="connsiteY0" fmla="*/ 0 h 1461246"/>
              <a:gd name="connsiteX1" fmla="*/ 1541929 w 2877671"/>
              <a:gd name="connsiteY1" fmla="*/ 797858 h 1461246"/>
              <a:gd name="connsiteX2" fmla="*/ 2877671 w 2877671"/>
              <a:gd name="connsiteY2" fmla="*/ 1461246 h 1461246"/>
              <a:gd name="connsiteX0" fmla="*/ 0 w 3065930"/>
              <a:gd name="connsiteY0" fmla="*/ 0 h 1452281"/>
              <a:gd name="connsiteX1" fmla="*/ 1730188 w 3065930"/>
              <a:gd name="connsiteY1" fmla="*/ 788893 h 1452281"/>
              <a:gd name="connsiteX2" fmla="*/ 3065930 w 3065930"/>
              <a:gd name="connsiteY2" fmla="*/ 1452281 h 1452281"/>
              <a:gd name="connsiteX0" fmla="*/ 0 w 3065930"/>
              <a:gd name="connsiteY0" fmla="*/ 0 h 1452281"/>
              <a:gd name="connsiteX1" fmla="*/ 1730188 w 3065930"/>
              <a:gd name="connsiteY1" fmla="*/ 788893 h 1452281"/>
              <a:gd name="connsiteX2" fmla="*/ 3065930 w 3065930"/>
              <a:gd name="connsiteY2" fmla="*/ 1452281 h 1452281"/>
              <a:gd name="connsiteX0" fmla="*/ 0 w 3065930"/>
              <a:gd name="connsiteY0" fmla="*/ 0 h 1452281"/>
              <a:gd name="connsiteX1" fmla="*/ 1730188 w 3065930"/>
              <a:gd name="connsiteY1" fmla="*/ 788893 h 1452281"/>
              <a:gd name="connsiteX2" fmla="*/ 3065930 w 3065930"/>
              <a:gd name="connsiteY2" fmla="*/ 1452281 h 1452281"/>
              <a:gd name="connsiteX0" fmla="*/ 0 w 3083860"/>
              <a:gd name="connsiteY0" fmla="*/ 0 h 1362634"/>
              <a:gd name="connsiteX1" fmla="*/ 1730188 w 3083860"/>
              <a:gd name="connsiteY1" fmla="*/ 788893 h 1362634"/>
              <a:gd name="connsiteX2" fmla="*/ 3083860 w 3083860"/>
              <a:gd name="connsiteY2" fmla="*/ 1362634 h 1362634"/>
              <a:gd name="connsiteX0" fmla="*/ 0 w 3083860"/>
              <a:gd name="connsiteY0" fmla="*/ 0 h 1362634"/>
              <a:gd name="connsiteX1" fmla="*/ 1730188 w 3083860"/>
              <a:gd name="connsiteY1" fmla="*/ 788893 h 1362634"/>
              <a:gd name="connsiteX2" fmla="*/ 3083860 w 3083860"/>
              <a:gd name="connsiteY2" fmla="*/ 1362634 h 1362634"/>
            </a:gdLst>
            <a:ahLst/>
            <a:cxnLst>
              <a:cxn ang="0">
                <a:pos x="connsiteX0" y="connsiteY0"/>
              </a:cxn>
              <a:cxn ang="0">
                <a:pos x="connsiteX1" y="connsiteY1"/>
              </a:cxn>
              <a:cxn ang="0">
                <a:pos x="connsiteX2" y="connsiteY2"/>
              </a:cxn>
            </a:cxnLst>
            <a:rect l="l" t="t" r="r" b="b"/>
            <a:pathLst>
              <a:path w="3083860" h="1362634">
                <a:moveTo>
                  <a:pt x="0" y="0"/>
                </a:moveTo>
                <a:cubicBezTo>
                  <a:pt x="671606" y="348875"/>
                  <a:pt x="1216211" y="561787"/>
                  <a:pt x="1730188" y="788893"/>
                </a:cubicBezTo>
                <a:cubicBezTo>
                  <a:pt x="2244165" y="1015999"/>
                  <a:pt x="2345019" y="1080992"/>
                  <a:pt x="3083860" y="1362634"/>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flipH="1" flipV="1">
            <a:off x="3379694" y="4840942"/>
            <a:ext cx="3083860" cy="1362634"/>
          </a:xfrm>
          <a:custGeom>
            <a:avLst/>
            <a:gdLst>
              <a:gd name="connsiteX0" fmla="*/ 0 w 2375647"/>
              <a:gd name="connsiteY0" fmla="*/ 0 h 2268070"/>
              <a:gd name="connsiteX1" fmla="*/ 1362635 w 2375647"/>
              <a:gd name="connsiteY1" fmla="*/ 1183341 h 2268070"/>
              <a:gd name="connsiteX2" fmla="*/ 2375647 w 2375647"/>
              <a:gd name="connsiteY2" fmla="*/ 2268070 h 2268070"/>
              <a:gd name="connsiteX0" fmla="*/ 0 w 2375647"/>
              <a:gd name="connsiteY0" fmla="*/ 0 h 2268070"/>
              <a:gd name="connsiteX1" fmla="*/ 1228164 w 2375647"/>
              <a:gd name="connsiteY1" fmla="*/ 1174376 h 2268070"/>
              <a:gd name="connsiteX2" fmla="*/ 2375647 w 2375647"/>
              <a:gd name="connsiteY2" fmla="*/ 2268070 h 2268070"/>
              <a:gd name="connsiteX0" fmla="*/ 0 w 2626659"/>
              <a:gd name="connsiteY0" fmla="*/ 0 h 2205317"/>
              <a:gd name="connsiteX1" fmla="*/ 1479176 w 2626659"/>
              <a:gd name="connsiteY1" fmla="*/ 1111623 h 2205317"/>
              <a:gd name="connsiteX2" fmla="*/ 2626659 w 2626659"/>
              <a:gd name="connsiteY2" fmla="*/ 2205317 h 2205317"/>
              <a:gd name="connsiteX0" fmla="*/ 0 w 2626659"/>
              <a:gd name="connsiteY0" fmla="*/ 0 h 2205317"/>
              <a:gd name="connsiteX1" fmla="*/ 1371599 w 2626659"/>
              <a:gd name="connsiteY1" fmla="*/ 1165411 h 2205317"/>
              <a:gd name="connsiteX2" fmla="*/ 2626659 w 2626659"/>
              <a:gd name="connsiteY2" fmla="*/ 2205317 h 2205317"/>
              <a:gd name="connsiteX0" fmla="*/ 0 w 2447365"/>
              <a:gd name="connsiteY0" fmla="*/ 0 h 2017058"/>
              <a:gd name="connsiteX1" fmla="*/ 1371599 w 2447365"/>
              <a:gd name="connsiteY1" fmla="*/ 1165411 h 2017058"/>
              <a:gd name="connsiteX2" fmla="*/ 2447365 w 2447365"/>
              <a:gd name="connsiteY2" fmla="*/ 2017058 h 2017058"/>
              <a:gd name="connsiteX0" fmla="*/ 0 w 2447365"/>
              <a:gd name="connsiteY0" fmla="*/ 0 h 2017058"/>
              <a:gd name="connsiteX1" fmla="*/ 1371599 w 2447365"/>
              <a:gd name="connsiteY1" fmla="*/ 1165411 h 2017058"/>
              <a:gd name="connsiteX2" fmla="*/ 2447365 w 2447365"/>
              <a:gd name="connsiteY2" fmla="*/ 2017058 h 2017058"/>
              <a:gd name="connsiteX0" fmla="*/ 0 w 2877671"/>
              <a:gd name="connsiteY0" fmla="*/ 0 h 1461246"/>
              <a:gd name="connsiteX1" fmla="*/ 1801905 w 2877671"/>
              <a:gd name="connsiteY1" fmla="*/ 609599 h 1461246"/>
              <a:gd name="connsiteX2" fmla="*/ 2877671 w 2877671"/>
              <a:gd name="connsiteY2" fmla="*/ 1461246 h 1461246"/>
              <a:gd name="connsiteX0" fmla="*/ 0 w 2877671"/>
              <a:gd name="connsiteY0" fmla="*/ 0 h 1461246"/>
              <a:gd name="connsiteX1" fmla="*/ 1541929 w 2877671"/>
              <a:gd name="connsiteY1" fmla="*/ 797858 h 1461246"/>
              <a:gd name="connsiteX2" fmla="*/ 2877671 w 2877671"/>
              <a:gd name="connsiteY2" fmla="*/ 1461246 h 1461246"/>
              <a:gd name="connsiteX0" fmla="*/ 0 w 3065930"/>
              <a:gd name="connsiteY0" fmla="*/ 0 h 1452281"/>
              <a:gd name="connsiteX1" fmla="*/ 1730188 w 3065930"/>
              <a:gd name="connsiteY1" fmla="*/ 788893 h 1452281"/>
              <a:gd name="connsiteX2" fmla="*/ 3065930 w 3065930"/>
              <a:gd name="connsiteY2" fmla="*/ 1452281 h 1452281"/>
              <a:gd name="connsiteX0" fmla="*/ 0 w 3065930"/>
              <a:gd name="connsiteY0" fmla="*/ 0 h 1452281"/>
              <a:gd name="connsiteX1" fmla="*/ 1730188 w 3065930"/>
              <a:gd name="connsiteY1" fmla="*/ 788893 h 1452281"/>
              <a:gd name="connsiteX2" fmla="*/ 3065930 w 3065930"/>
              <a:gd name="connsiteY2" fmla="*/ 1452281 h 1452281"/>
              <a:gd name="connsiteX0" fmla="*/ 0 w 3065930"/>
              <a:gd name="connsiteY0" fmla="*/ 0 h 1452281"/>
              <a:gd name="connsiteX1" fmla="*/ 1730188 w 3065930"/>
              <a:gd name="connsiteY1" fmla="*/ 788893 h 1452281"/>
              <a:gd name="connsiteX2" fmla="*/ 3065930 w 3065930"/>
              <a:gd name="connsiteY2" fmla="*/ 1452281 h 1452281"/>
              <a:gd name="connsiteX0" fmla="*/ 0 w 3083860"/>
              <a:gd name="connsiteY0" fmla="*/ 0 h 1362634"/>
              <a:gd name="connsiteX1" fmla="*/ 1730188 w 3083860"/>
              <a:gd name="connsiteY1" fmla="*/ 788893 h 1362634"/>
              <a:gd name="connsiteX2" fmla="*/ 3083860 w 3083860"/>
              <a:gd name="connsiteY2" fmla="*/ 1362634 h 1362634"/>
              <a:gd name="connsiteX0" fmla="*/ 0 w 3083860"/>
              <a:gd name="connsiteY0" fmla="*/ 0 h 1362634"/>
              <a:gd name="connsiteX1" fmla="*/ 1730188 w 3083860"/>
              <a:gd name="connsiteY1" fmla="*/ 788893 h 1362634"/>
              <a:gd name="connsiteX2" fmla="*/ 3083860 w 3083860"/>
              <a:gd name="connsiteY2" fmla="*/ 1362634 h 1362634"/>
              <a:gd name="connsiteX0" fmla="*/ 0 w 3083860"/>
              <a:gd name="connsiteY0" fmla="*/ 0 h 1362634"/>
              <a:gd name="connsiteX1" fmla="*/ 1658470 w 3083860"/>
              <a:gd name="connsiteY1" fmla="*/ 600635 h 1362634"/>
              <a:gd name="connsiteX2" fmla="*/ 3083860 w 3083860"/>
              <a:gd name="connsiteY2" fmla="*/ 1362634 h 1362634"/>
              <a:gd name="connsiteX0" fmla="*/ 0 w 3083860"/>
              <a:gd name="connsiteY0" fmla="*/ 0 h 1362634"/>
              <a:gd name="connsiteX1" fmla="*/ 1595717 w 3083860"/>
              <a:gd name="connsiteY1" fmla="*/ 618564 h 1362634"/>
              <a:gd name="connsiteX2" fmla="*/ 3083860 w 3083860"/>
              <a:gd name="connsiteY2" fmla="*/ 1362634 h 1362634"/>
            </a:gdLst>
            <a:ahLst/>
            <a:cxnLst>
              <a:cxn ang="0">
                <a:pos x="connsiteX0" y="connsiteY0"/>
              </a:cxn>
              <a:cxn ang="0">
                <a:pos x="connsiteX1" y="connsiteY1"/>
              </a:cxn>
              <a:cxn ang="0">
                <a:pos x="connsiteX2" y="connsiteY2"/>
              </a:cxn>
            </a:cxnLst>
            <a:rect l="l" t="t" r="r" b="b"/>
            <a:pathLst>
              <a:path w="3083860" h="1362634">
                <a:moveTo>
                  <a:pt x="0" y="0"/>
                </a:moveTo>
                <a:cubicBezTo>
                  <a:pt x="671606" y="348875"/>
                  <a:pt x="1081740" y="391458"/>
                  <a:pt x="1595717" y="618564"/>
                </a:cubicBezTo>
                <a:cubicBezTo>
                  <a:pt x="2109694" y="845670"/>
                  <a:pt x="2345019" y="1080992"/>
                  <a:pt x="3083860" y="1362634"/>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959223" y="1622501"/>
            <a:ext cx="5952565" cy="2339788"/>
          </a:xfrm>
          <a:custGeom>
            <a:avLst/>
            <a:gdLst>
              <a:gd name="connsiteX0" fmla="*/ 4840941 w 4840941"/>
              <a:gd name="connsiteY0" fmla="*/ 1434353 h 1434353"/>
              <a:gd name="connsiteX1" fmla="*/ 2958353 w 4840941"/>
              <a:gd name="connsiteY1" fmla="*/ 905436 h 1434353"/>
              <a:gd name="connsiteX2" fmla="*/ 762000 w 4840941"/>
              <a:gd name="connsiteY2" fmla="*/ 152400 h 1434353"/>
              <a:gd name="connsiteX3" fmla="*/ 0 w 4840941"/>
              <a:gd name="connsiteY3" fmla="*/ 0 h 1434353"/>
              <a:gd name="connsiteX0" fmla="*/ 4840941 w 4840941"/>
              <a:gd name="connsiteY0" fmla="*/ 1434353 h 1434353"/>
              <a:gd name="connsiteX1" fmla="*/ 2958353 w 4840941"/>
              <a:gd name="connsiteY1" fmla="*/ 905436 h 1434353"/>
              <a:gd name="connsiteX2" fmla="*/ 995082 w 4840941"/>
              <a:gd name="connsiteY2" fmla="*/ 268942 h 1434353"/>
              <a:gd name="connsiteX3" fmla="*/ 0 w 4840941"/>
              <a:gd name="connsiteY3" fmla="*/ 0 h 1434353"/>
              <a:gd name="connsiteX0" fmla="*/ 5952565 w 5952565"/>
              <a:gd name="connsiteY0" fmla="*/ 2339788 h 2339788"/>
              <a:gd name="connsiteX1" fmla="*/ 2958353 w 5952565"/>
              <a:gd name="connsiteY1" fmla="*/ 905436 h 2339788"/>
              <a:gd name="connsiteX2" fmla="*/ 995082 w 5952565"/>
              <a:gd name="connsiteY2" fmla="*/ 268942 h 2339788"/>
              <a:gd name="connsiteX3" fmla="*/ 0 w 5952565"/>
              <a:gd name="connsiteY3" fmla="*/ 0 h 2339788"/>
              <a:gd name="connsiteX0" fmla="*/ 5952565 w 5952565"/>
              <a:gd name="connsiteY0" fmla="*/ 2339788 h 2339788"/>
              <a:gd name="connsiteX1" fmla="*/ 2958353 w 5952565"/>
              <a:gd name="connsiteY1" fmla="*/ 905436 h 2339788"/>
              <a:gd name="connsiteX2" fmla="*/ 995082 w 5952565"/>
              <a:gd name="connsiteY2" fmla="*/ 268942 h 2339788"/>
              <a:gd name="connsiteX3" fmla="*/ 0 w 5952565"/>
              <a:gd name="connsiteY3" fmla="*/ 0 h 2339788"/>
            </a:gdLst>
            <a:ahLst/>
            <a:cxnLst>
              <a:cxn ang="0">
                <a:pos x="connsiteX0" y="connsiteY0"/>
              </a:cxn>
              <a:cxn ang="0">
                <a:pos x="connsiteX1" y="connsiteY1"/>
              </a:cxn>
              <a:cxn ang="0">
                <a:pos x="connsiteX2" y="connsiteY2"/>
              </a:cxn>
              <a:cxn ang="0">
                <a:pos x="connsiteX3" y="connsiteY3"/>
              </a:cxn>
            </a:cxnLst>
            <a:rect l="l" t="t" r="r" b="b"/>
            <a:pathLst>
              <a:path w="5952565" h="2339788">
                <a:moveTo>
                  <a:pt x="5952565" y="2339788"/>
                </a:moveTo>
                <a:cubicBezTo>
                  <a:pt x="5360147" y="2020794"/>
                  <a:pt x="3784600" y="1250577"/>
                  <a:pt x="2958353" y="905436"/>
                </a:cubicBezTo>
                <a:cubicBezTo>
                  <a:pt x="2132106" y="560295"/>
                  <a:pt x="1488141" y="419848"/>
                  <a:pt x="995082" y="268942"/>
                </a:cubicBezTo>
                <a:cubicBezTo>
                  <a:pt x="502023" y="118036"/>
                  <a:pt x="134470" y="747"/>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606266" y="899034"/>
            <a:ext cx="3202862" cy="2285889"/>
          </a:xfrm>
          <a:custGeom>
            <a:avLst/>
            <a:gdLst>
              <a:gd name="connsiteX0" fmla="*/ 0 w 2375647"/>
              <a:gd name="connsiteY0" fmla="*/ 0 h 2268070"/>
              <a:gd name="connsiteX1" fmla="*/ 1362635 w 2375647"/>
              <a:gd name="connsiteY1" fmla="*/ 1183341 h 2268070"/>
              <a:gd name="connsiteX2" fmla="*/ 2375647 w 2375647"/>
              <a:gd name="connsiteY2" fmla="*/ 2268070 h 2268070"/>
              <a:gd name="connsiteX0" fmla="*/ 0 w 2375647"/>
              <a:gd name="connsiteY0" fmla="*/ 0 h 2268070"/>
              <a:gd name="connsiteX1" fmla="*/ 1228164 w 2375647"/>
              <a:gd name="connsiteY1" fmla="*/ 1174376 h 2268070"/>
              <a:gd name="connsiteX2" fmla="*/ 2375647 w 2375647"/>
              <a:gd name="connsiteY2" fmla="*/ 2268070 h 2268070"/>
              <a:gd name="connsiteX0" fmla="*/ 0 w 2626659"/>
              <a:gd name="connsiteY0" fmla="*/ 0 h 2205317"/>
              <a:gd name="connsiteX1" fmla="*/ 1479176 w 2626659"/>
              <a:gd name="connsiteY1" fmla="*/ 1111623 h 2205317"/>
              <a:gd name="connsiteX2" fmla="*/ 2626659 w 2626659"/>
              <a:gd name="connsiteY2" fmla="*/ 2205317 h 2205317"/>
              <a:gd name="connsiteX0" fmla="*/ 0 w 2626659"/>
              <a:gd name="connsiteY0" fmla="*/ 0 h 2205317"/>
              <a:gd name="connsiteX1" fmla="*/ 1371599 w 2626659"/>
              <a:gd name="connsiteY1" fmla="*/ 1165411 h 2205317"/>
              <a:gd name="connsiteX2" fmla="*/ 2626659 w 2626659"/>
              <a:gd name="connsiteY2" fmla="*/ 2205317 h 2205317"/>
              <a:gd name="connsiteX0" fmla="*/ 0 w 2447365"/>
              <a:gd name="connsiteY0" fmla="*/ 0 h 2017058"/>
              <a:gd name="connsiteX1" fmla="*/ 1371599 w 2447365"/>
              <a:gd name="connsiteY1" fmla="*/ 1165411 h 2017058"/>
              <a:gd name="connsiteX2" fmla="*/ 2447365 w 2447365"/>
              <a:gd name="connsiteY2" fmla="*/ 2017058 h 2017058"/>
              <a:gd name="connsiteX0" fmla="*/ 0 w 2447365"/>
              <a:gd name="connsiteY0" fmla="*/ 0 h 2017058"/>
              <a:gd name="connsiteX1" fmla="*/ 1371599 w 2447365"/>
              <a:gd name="connsiteY1" fmla="*/ 1165411 h 2017058"/>
              <a:gd name="connsiteX2" fmla="*/ 2447365 w 2447365"/>
              <a:gd name="connsiteY2" fmla="*/ 2017058 h 2017058"/>
            </a:gdLst>
            <a:ahLst/>
            <a:cxnLst>
              <a:cxn ang="0">
                <a:pos x="connsiteX0" y="connsiteY0"/>
              </a:cxn>
              <a:cxn ang="0">
                <a:pos x="connsiteX1" y="connsiteY1"/>
              </a:cxn>
              <a:cxn ang="0">
                <a:pos x="connsiteX2" y="connsiteY2"/>
              </a:cxn>
            </a:cxnLst>
            <a:rect l="l" t="t" r="r" b="b"/>
            <a:pathLst>
              <a:path w="2447365" h="2017058">
                <a:moveTo>
                  <a:pt x="0" y="0"/>
                </a:moveTo>
                <a:cubicBezTo>
                  <a:pt x="483347" y="402664"/>
                  <a:pt x="963705" y="829235"/>
                  <a:pt x="1371599" y="1165411"/>
                </a:cubicBezTo>
                <a:cubicBezTo>
                  <a:pt x="1779493" y="1501587"/>
                  <a:pt x="2013323" y="1645769"/>
                  <a:pt x="2447365" y="2017058"/>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260692" y="666062"/>
            <a:ext cx="3202862" cy="2285889"/>
          </a:xfrm>
          <a:custGeom>
            <a:avLst/>
            <a:gdLst>
              <a:gd name="connsiteX0" fmla="*/ 0 w 2375647"/>
              <a:gd name="connsiteY0" fmla="*/ 0 h 2268070"/>
              <a:gd name="connsiteX1" fmla="*/ 1362635 w 2375647"/>
              <a:gd name="connsiteY1" fmla="*/ 1183341 h 2268070"/>
              <a:gd name="connsiteX2" fmla="*/ 2375647 w 2375647"/>
              <a:gd name="connsiteY2" fmla="*/ 2268070 h 2268070"/>
              <a:gd name="connsiteX0" fmla="*/ 0 w 2375647"/>
              <a:gd name="connsiteY0" fmla="*/ 0 h 2268070"/>
              <a:gd name="connsiteX1" fmla="*/ 1228164 w 2375647"/>
              <a:gd name="connsiteY1" fmla="*/ 1174376 h 2268070"/>
              <a:gd name="connsiteX2" fmla="*/ 2375647 w 2375647"/>
              <a:gd name="connsiteY2" fmla="*/ 2268070 h 2268070"/>
              <a:gd name="connsiteX0" fmla="*/ 0 w 2626659"/>
              <a:gd name="connsiteY0" fmla="*/ 0 h 2205317"/>
              <a:gd name="connsiteX1" fmla="*/ 1479176 w 2626659"/>
              <a:gd name="connsiteY1" fmla="*/ 1111623 h 2205317"/>
              <a:gd name="connsiteX2" fmla="*/ 2626659 w 2626659"/>
              <a:gd name="connsiteY2" fmla="*/ 2205317 h 2205317"/>
              <a:gd name="connsiteX0" fmla="*/ 0 w 2626659"/>
              <a:gd name="connsiteY0" fmla="*/ 0 h 2205317"/>
              <a:gd name="connsiteX1" fmla="*/ 1371599 w 2626659"/>
              <a:gd name="connsiteY1" fmla="*/ 1165411 h 2205317"/>
              <a:gd name="connsiteX2" fmla="*/ 2626659 w 2626659"/>
              <a:gd name="connsiteY2" fmla="*/ 2205317 h 2205317"/>
              <a:gd name="connsiteX0" fmla="*/ 0 w 2447365"/>
              <a:gd name="connsiteY0" fmla="*/ 0 h 2017058"/>
              <a:gd name="connsiteX1" fmla="*/ 1371599 w 2447365"/>
              <a:gd name="connsiteY1" fmla="*/ 1165411 h 2017058"/>
              <a:gd name="connsiteX2" fmla="*/ 2447365 w 2447365"/>
              <a:gd name="connsiteY2" fmla="*/ 2017058 h 2017058"/>
              <a:gd name="connsiteX0" fmla="*/ 0 w 2447365"/>
              <a:gd name="connsiteY0" fmla="*/ 0 h 2017058"/>
              <a:gd name="connsiteX1" fmla="*/ 1371599 w 2447365"/>
              <a:gd name="connsiteY1" fmla="*/ 1165411 h 2017058"/>
              <a:gd name="connsiteX2" fmla="*/ 2447365 w 2447365"/>
              <a:gd name="connsiteY2" fmla="*/ 2017058 h 2017058"/>
            </a:gdLst>
            <a:ahLst/>
            <a:cxnLst>
              <a:cxn ang="0">
                <a:pos x="connsiteX0" y="connsiteY0"/>
              </a:cxn>
              <a:cxn ang="0">
                <a:pos x="connsiteX1" y="connsiteY1"/>
              </a:cxn>
              <a:cxn ang="0">
                <a:pos x="connsiteX2" y="connsiteY2"/>
              </a:cxn>
            </a:cxnLst>
            <a:rect l="l" t="t" r="r" b="b"/>
            <a:pathLst>
              <a:path w="2447365" h="2017058">
                <a:moveTo>
                  <a:pt x="0" y="0"/>
                </a:moveTo>
                <a:cubicBezTo>
                  <a:pt x="483347" y="402664"/>
                  <a:pt x="963705" y="829235"/>
                  <a:pt x="1371599" y="1165411"/>
                </a:cubicBezTo>
                <a:cubicBezTo>
                  <a:pt x="1779493" y="1501587"/>
                  <a:pt x="2013323" y="1645769"/>
                  <a:pt x="2447365" y="2017058"/>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592176" y="5671226"/>
            <a:ext cx="2193340" cy="418290"/>
          </a:xfrm>
          <a:custGeom>
            <a:avLst/>
            <a:gdLst>
              <a:gd name="connsiteX0" fmla="*/ 0 w 2375647"/>
              <a:gd name="connsiteY0" fmla="*/ 0 h 2268070"/>
              <a:gd name="connsiteX1" fmla="*/ 1362635 w 2375647"/>
              <a:gd name="connsiteY1" fmla="*/ 1183341 h 2268070"/>
              <a:gd name="connsiteX2" fmla="*/ 2375647 w 2375647"/>
              <a:gd name="connsiteY2" fmla="*/ 2268070 h 2268070"/>
              <a:gd name="connsiteX0" fmla="*/ 0 w 2375647"/>
              <a:gd name="connsiteY0" fmla="*/ 0 h 2268070"/>
              <a:gd name="connsiteX1" fmla="*/ 1228164 w 2375647"/>
              <a:gd name="connsiteY1" fmla="*/ 1174376 h 2268070"/>
              <a:gd name="connsiteX2" fmla="*/ 2375647 w 2375647"/>
              <a:gd name="connsiteY2" fmla="*/ 2268070 h 2268070"/>
              <a:gd name="connsiteX0" fmla="*/ 0 w 2626659"/>
              <a:gd name="connsiteY0" fmla="*/ 0 h 2205317"/>
              <a:gd name="connsiteX1" fmla="*/ 1479176 w 2626659"/>
              <a:gd name="connsiteY1" fmla="*/ 1111623 h 2205317"/>
              <a:gd name="connsiteX2" fmla="*/ 2626659 w 2626659"/>
              <a:gd name="connsiteY2" fmla="*/ 2205317 h 2205317"/>
              <a:gd name="connsiteX0" fmla="*/ 0 w 2626659"/>
              <a:gd name="connsiteY0" fmla="*/ 0 h 2205317"/>
              <a:gd name="connsiteX1" fmla="*/ 1371599 w 2626659"/>
              <a:gd name="connsiteY1" fmla="*/ 1165411 h 2205317"/>
              <a:gd name="connsiteX2" fmla="*/ 2626659 w 2626659"/>
              <a:gd name="connsiteY2" fmla="*/ 2205317 h 2205317"/>
              <a:gd name="connsiteX0" fmla="*/ 0 w 2447365"/>
              <a:gd name="connsiteY0" fmla="*/ 0 h 2017058"/>
              <a:gd name="connsiteX1" fmla="*/ 1371599 w 2447365"/>
              <a:gd name="connsiteY1" fmla="*/ 1165411 h 2017058"/>
              <a:gd name="connsiteX2" fmla="*/ 2447365 w 2447365"/>
              <a:gd name="connsiteY2" fmla="*/ 2017058 h 2017058"/>
              <a:gd name="connsiteX0" fmla="*/ 0 w 2447365"/>
              <a:gd name="connsiteY0" fmla="*/ 0 h 2017058"/>
              <a:gd name="connsiteX1" fmla="*/ 1371599 w 2447365"/>
              <a:gd name="connsiteY1" fmla="*/ 1165411 h 2017058"/>
              <a:gd name="connsiteX2" fmla="*/ 2447365 w 2447365"/>
              <a:gd name="connsiteY2" fmla="*/ 2017058 h 2017058"/>
            </a:gdLst>
            <a:ahLst/>
            <a:cxnLst>
              <a:cxn ang="0">
                <a:pos x="connsiteX0" y="connsiteY0"/>
              </a:cxn>
              <a:cxn ang="0">
                <a:pos x="connsiteX1" y="connsiteY1"/>
              </a:cxn>
              <a:cxn ang="0">
                <a:pos x="connsiteX2" y="connsiteY2"/>
              </a:cxn>
            </a:cxnLst>
            <a:rect l="l" t="t" r="r" b="b"/>
            <a:pathLst>
              <a:path w="2447365" h="2017058">
                <a:moveTo>
                  <a:pt x="0" y="0"/>
                </a:moveTo>
                <a:cubicBezTo>
                  <a:pt x="483347" y="402664"/>
                  <a:pt x="963705" y="829235"/>
                  <a:pt x="1371599" y="1165411"/>
                </a:cubicBezTo>
                <a:cubicBezTo>
                  <a:pt x="1779493" y="1501587"/>
                  <a:pt x="2013323" y="1645769"/>
                  <a:pt x="2447365" y="2017058"/>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330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1000"/>
                                        <p:tgtEl>
                                          <p:spTgt spid="7"/>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1000"/>
                                        <p:tgtEl>
                                          <p:spTgt spid="8"/>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1000"/>
                                        <p:tgtEl>
                                          <p:spTgt spid="11"/>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1000"/>
                                        <p:tgtEl>
                                          <p:spTgt spid="1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1000"/>
                                        <p:tgtEl>
                                          <p:spTgt spid="17"/>
                                        </p:tgtEl>
                                      </p:cBhvr>
                                    </p:animEffect>
                                  </p:childTnLst>
                                </p:cTn>
                              </p:par>
                            </p:childTnLst>
                          </p:cTn>
                        </p:par>
                        <p:par>
                          <p:cTn id="47" fill="hold">
                            <p:stCondLst>
                              <p:cond delay="2000"/>
                            </p:stCondLst>
                            <p:childTnLst>
                              <p:par>
                                <p:cTn id="48" presetID="2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1000"/>
                                        <p:tgtEl>
                                          <p:spTgt spid="14"/>
                                        </p:tgtEl>
                                      </p:cBhvr>
                                    </p:animEffect>
                                  </p:childTnLst>
                                </p:cTn>
                              </p:par>
                            </p:childTnLst>
                          </p:cTn>
                        </p:par>
                        <p:par>
                          <p:cTn id="51" fill="hold">
                            <p:stCondLst>
                              <p:cond delay="3000"/>
                            </p:stCondLst>
                            <p:childTnLst>
                              <p:par>
                                <p:cTn id="52" presetID="22" presetClass="entr" presetSubtype="2"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right)">
                                      <p:cBhvr>
                                        <p:cTn id="5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7" grpId="0" animBg="1"/>
      <p:bldP spid="8" grpId="0" animBg="1"/>
      <p:bldP spid="9" grpId="0" animBg="1"/>
      <p:bldP spid="4" grpId="0" animBg="1"/>
      <p:bldP spid="11" grpId="0" animBg="1"/>
      <p:bldP spid="15" grpId="0" animBg="1"/>
      <p:bldP spid="16" grpId="0" animBg="1"/>
      <p:bldP spid="17" grpId="0" animBg="1"/>
      <p:bldP spid="14"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9313"/>
            <a:ext cx="7162800" cy="523220"/>
          </a:xfrm>
          <a:prstGeom prst="rect">
            <a:avLst/>
          </a:prstGeom>
          <a:noFill/>
        </p:spPr>
        <p:txBody>
          <a:bodyPr wrap="square" rtlCol="0">
            <a:spAutoFit/>
          </a:bodyPr>
          <a:lstStyle/>
          <a:p>
            <a:pPr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Observation: planar or trough?</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3" name="Freeform 2"/>
          <p:cNvSpPr/>
          <p:nvPr/>
        </p:nvSpPr>
        <p:spPr>
          <a:xfrm>
            <a:off x="770965" y="3307976"/>
            <a:ext cx="1577788" cy="797859"/>
          </a:xfrm>
          <a:custGeom>
            <a:avLst/>
            <a:gdLst>
              <a:gd name="connsiteX0" fmla="*/ 0 w 1577788"/>
              <a:gd name="connsiteY0" fmla="*/ 0 h 797859"/>
              <a:gd name="connsiteX1" fmla="*/ 457200 w 1577788"/>
              <a:gd name="connsiteY1" fmla="*/ 277906 h 797859"/>
              <a:gd name="connsiteX2" fmla="*/ 1577788 w 1577788"/>
              <a:gd name="connsiteY2" fmla="*/ 797859 h 797859"/>
            </a:gdLst>
            <a:ahLst/>
            <a:cxnLst>
              <a:cxn ang="0">
                <a:pos x="connsiteX0" y="connsiteY0"/>
              </a:cxn>
              <a:cxn ang="0">
                <a:pos x="connsiteX1" y="connsiteY1"/>
              </a:cxn>
              <a:cxn ang="0">
                <a:pos x="connsiteX2" y="connsiteY2"/>
              </a:cxn>
            </a:cxnLst>
            <a:rect l="l" t="t" r="r" b="b"/>
            <a:pathLst>
              <a:path w="1577788" h="797859">
                <a:moveTo>
                  <a:pt x="0" y="0"/>
                </a:moveTo>
                <a:cubicBezTo>
                  <a:pt x="97117" y="72465"/>
                  <a:pt x="194235" y="144930"/>
                  <a:pt x="457200" y="277906"/>
                </a:cubicBezTo>
                <a:cubicBezTo>
                  <a:pt x="720165" y="410882"/>
                  <a:pt x="1148976" y="604370"/>
                  <a:pt x="1577788" y="797859"/>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242047" y="3810000"/>
            <a:ext cx="2259106" cy="770965"/>
          </a:xfrm>
          <a:custGeom>
            <a:avLst/>
            <a:gdLst>
              <a:gd name="connsiteX0" fmla="*/ 0 w 1577788"/>
              <a:gd name="connsiteY0" fmla="*/ 0 h 797859"/>
              <a:gd name="connsiteX1" fmla="*/ 457200 w 1577788"/>
              <a:gd name="connsiteY1" fmla="*/ 277906 h 797859"/>
              <a:gd name="connsiteX2" fmla="*/ 1577788 w 1577788"/>
              <a:gd name="connsiteY2" fmla="*/ 797859 h 797859"/>
              <a:gd name="connsiteX0" fmla="*/ 0 w 2259106"/>
              <a:gd name="connsiteY0" fmla="*/ 0 h 770965"/>
              <a:gd name="connsiteX1" fmla="*/ 457200 w 2259106"/>
              <a:gd name="connsiteY1" fmla="*/ 277906 h 770965"/>
              <a:gd name="connsiteX2" fmla="*/ 2259106 w 2259106"/>
              <a:gd name="connsiteY2" fmla="*/ 770965 h 770965"/>
              <a:gd name="connsiteX0" fmla="*/ 0 w 2259106"/>
              <a:gd name="connsiteY0" fmla="*/ 0 h 770965"/>
              <a:gd name="connsiteX1" fmla="*/ 457200 w 2259106"/>
              <a:gd name="connsiteY1" fmla="*/ 277906 h 770965"/>
              <a:gd name="connsiteX2" fmla="*/ 2259106 w 2259106"/>
              <a:gd name="connsiteY2" fmla="*/ 770965 h 770965"/>
              <a:gd name="connsiteX0" fmla="*/ 0 w 2259106"/>
              <a:gd name="connsiteY0" fmla="*/ 0 h 770965"/>
              <a:gd name="connsiteX1" fmla="*/ 869577 w 2259106"/>
              <a:gd name="connsiteY1" fmla="*/ 394448 h 770965"/>
              <a:gd name="connsiteX2" fmla="*/ 2259106 w 2259106"/>
              <a:gd name="connsiteY2" fmla="*/ 770965 h 770965"/>
            </a:gdLst>
            <a:ahLst/>
            <a:cxnLst>
              <a:cxn ang="0">
                <a:pos x="connsiteX0" y="connsiteY0"/>
              </a:cxn>
              <a:cxn ang="0">
                <a:pos x="connsiteX1" y="connsiteY1"/>
              </a:cxn>
              <a:cxn ang="0">
                <a:pos x="connsiteX2" y="connsiteY2"/>
              </a:cxn>
            </a:cxnLst>
            <a:rect l="l" t="t" r="r" b="b"/>
            <a:pathLst>
              <a:path w="2259106" h="770965">
                <a:moveTo>
                  <a:pt x="0" y="0"/>
                </a:moveTo>
                <a:cubicBezTo>
                  <a:pt x="97117" y="72465"/>
                  <a:pt x="493059" y="265954"/>
                  <a:pt x="869577" y="394448"/>
                </a:cubicBezTo>
                <a:cubicBezTo>
                  <a:pt x="1246095" y="522942"/>
                  <a:pt x="1561353" y="658158"/>
                  <a:pt x="2259106" y="770965"/>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697506" y="3881719"/>
            <a:ext cx="2796988" cy="337680"/>
          </a:xfrm>
          <a:custGeom>
            <a:avLst/>
            <a:gdLst>
              <a:gd name="connsiteX0" fmla="*/ 0 w 1577788"/>
              <a:gd name="connsiteY0" fmla="*/ 0 h 797859"/>
              <a:gd name="connsiteX1" fmla="*/ 457200 w 1577788"/>
              <a:gd name="connsiteY1" fmla="*/ 277906 h 797859"/>
              <a:gd name="connsiteX2" fmla="*/ 1577788 w 1577788"/>
              <a:gd name="connsiteY2" fmla="*/ 797859 h 797859"/>
              <a:gd name="connsiteX0" fmla="*/ 0 w 2259106"/>
              <a:gd name="connsiteY0" fmla="*/ 0 h 770965"/>
              <a:gd name="connsiteX1" fmla="*/ 457200 w 2259106"/>
              <a:gd name="connsiteY1" fmla="*/ 277906 h 770965"/>
              <a:gd name="connsiteX2" fmla="*/ 2259106 w 2259106"/>
              <a:gd name="connsiteY2" fmla="*/ 770965 h 770965"/>
              <a:gd name="connsiteX0" fmla="*/ 0 w 2259106"/>
              <a:gd name="connsiteY0" fmla="*/ 0 h 770965"/>
              <a:gd name="connsiteX1" fmla="*/ 457200 w 2259106"/>
              <a:gd name="connsiteY1" fmla="*/ 277906 h 770965"/>
              <a:gd name="connsiteX2" fmla="*/ 2259106 w 2259106"/>
              <a:gd name="connsiteY2" fmla="*/ 770965 h 770965"/>
              <a:gd name="connsiteX0" fmla="*/ 0 w 2259106"/>
              <a:gd name="connsiteY0" fmla="*/ 0 h 770965"/>
              <a:gd name="connsiteX1" fmla="*/ 869577 w 2259106"/>
              <a:gd name="connsiteY1" fmla="*/ 394448 h 770965"/>
              <a:gd name="connsiteX2" fmla="*/ 2259106 w 2259106"/>
              <a:gd name="connsiteY2" fmla="*/ 770965 h 770965"/>
              <a:gd name="connsiteX0" fmla="*/ 0 w 2680447"/>
              <a:gd name="connsiteY0" fmla="*/ 788856 h 793574"/>
              <a:gd name="connsiteX1" fmla="*/ 1290918 w 2680447"/>
              <a:gd name="connsiteY1" fmla="*/ 8928 h 793574"/>
              <a:gd name="connsiteX2" fmla="*/ 2680447 w 2680447"/>
              <a:gd name="connsiteY2" fmla="*/ 385445 h 793574"/>
              <a:gd name="connsiteX0" fmla="*/ 0 w 2680447"/>
              <a:gd name="connsiteY0" fmla="*/ 423921 h 455037"/>
              <a:gd name="connsiteX1" fmla="*/ 1470212 w 2680447"/>
              <a:gd name="connsiteY1" fmla="*/ 361170 h 455037"/>
              <a:gd name="connsiteX2" fmla="*/ 2680447 w 2680447"/>
              <a:gd name="connsiteY2" fmla="*/ 20510 h 455037"/>
              <a:gd name="connsiteX0" fmla="*/ 0 w 2680447"/>
              <a:gd name="connsiteY0" fmla="*/ 403411 h 434527"/>
              <a:gd name="connsiteX1" fmla="*/ 1470212 w 2680447"/>
              <a:gd name="connsiteY1" fmla="*/ 340660 h 434527"/>
              <a:gd name="connsiteX2" fmla="*/ 2680447 w 2680447"/>
              <a:gd name="connsiteY2" fmla="*/ 0 h 434527"/>
              <a:gd name="connsiteX0" fmla="*/ 0 w 2680447"/>
              <a:gd name="connsiteY0" fmla="*/ 403411 h 434527"/>
              <a:gd name="connsiteX1" fmla="*/ 1470212 w 2680447"/>
              <a:gd name="connsiteY1" fmla="*/ 340660 h 434527"/>
              <a:gd name="connsiteX2" fmla="*/ 2680447 w 2680447"/>
              <a:gd name="connsiteY2" fmla="*/ 0 h 434527"/>
              <a:gd name="connsiteX0" fmla="*/ 0 w 2796988"/>
              <a:gd name="connsiteY0" fmla="*/ 331693 h 360613"/>
              <a:gd name="connsiteX1" fmla="*/ 1470212 w 2796988"/>
              <a:gd name="connsiteY1" fmla="*/ 268942 h 360613"/>
              <a:gd name="connsiteX2" fmla="*/ 2796988 w 2796988"/>
              <a:gd name="connsiteY2" fmla="*/ 0 h 360613"/>
              <a:gd name="connsiteX0" fmla="*/ 0 w 2796988"/>
              <a:gd name="connsiteY0" fmla="*/ 331693 h 360613"/>
              <a:gd name="connsiteX1" fmla="*/ 1470212 w 2796988"/>
              <a:gd name="connsiteY1" fmla="*/ 268942 h 360613"/>
              <a:gd name="connsiteX2" fmla="*/ 2796988 w 2796988"/>
              <a:gd name="connsiteY2" fmla="*/ 0 h 360613"/>
              <a:gd name="connsiteX0" fmla="*/ 0 w 2796988"/>
              <a:gd name="connsiteY0" fmla="*/ 331693 h 337680"/>
              <a:gd name="connsiteX1" fmla="*/ 1470212 w 2796988"/>
              <a:gd name="connsiteY1" fmla="*/ 268942 h 337680"/>
              <a:gd name="connsiteX2" fmla="*/ 2796988 w 2796988"/>
              <a:gd name="connsiteY2" fmla="*/ 0 h 337680"/>
            </a:gdLst>
            <a:ahLst/>
            <a:cxnLst>
              <a:cxn ang="0">
                <a:pos x="connsiteX0" y="connsiteY0"/>
              </a:cxn>
              <a:cxn ang="0">
                <a:pos x="connsiteX1" y="connsiteY1"/>
              </a:cxn>
              <a:cxn ang="0">
                <a:pos x="connsiteX2" y="connsiteY2"/>
              </a:cxn>
            </a:cxnLst>
            <a:rect l="l" t="t" r="r" b="b"/>
            <a:pathLst>
              <a:path w="2796988" h="337680">
                <a:moveTo>
                  <a:pt x="0" y="331693"/>
                </a:moveTo>
                <a:cubicBezTo>
                  <a:pt x="339164" y="350370"/>
                  <a:pt x="1004047" y="324224"/>
                  <a:pt x="1470212" y="268942"/>
                </a:cubicBezTo>
                <a:cubicBezTo>
                  <a:pt x="1936377" y="213660"/>
                  <a:pt x="2170952" y="156134"/>
                  <a:pt x="2796988"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298141" y="4062025"/>
            <a:ext cx="2796988" cy="360613"/>
          </a:xfrm>
          <a:custGeom>
            <a:avLst/>
            <a:gdLst>
              <a:gd name="connsiteX0" fmla="*/ 0 w 1577788"/>
              <a:gd name="connsiteY0" fmla="*/ 0 h 797859"/>
              <a:gd name="connsiteX1" fmla="*/ 457200 w 1577788"/>
              <a:gd name="connsiteY1" fmla="*/ 277906 h 797859"/>
              <a:gd name="connsiteX2" fmla="*/ 1577788 w 1577788"/>
              <a:gd name="connsiteY2" fmla="*/ 797859 h 797859"/>
              <a:gd name="connsiteX0" fmla="*/ 0 w 2259106"/>
              <a:gd name="connsiteY0" fmla="*/ 0 h 770965"/>
              <a:gd name="connsiteX1" fmla="*/ 457200 w 2259106"/>
              <a:gd name="connsiteY1" fmla="*/ 277906 h 770965"/>
              <a:gd name="connsiteX2" fmla="*/ 2259106 w 2259106"/>
              <a:gd name="connsiteY2" fmla="*/ 770965 h 770965"/>
              <a:gd name="connsiteX0" fmla="*/ 0 w 2259106"/>
              <a:gd name="connsiteY0" fmla="*/ 0 h 770965"/>
              <a:gd name="connsiteX1" fmla="*/ 457200 w 2259106"/>
              <a:gd name="connsiteY1" fmla="*/ 277906 h 770965"/>
              <a:gd name="connsiteX2" fmla="*/ 2259106 w 2259106"/>
              <a:gd name="connsiteY2" fmla="*/ 770965 h 770965"/>
              <a:gd name="connsiteX0" fmla="*/ 0 w 2259106"/>
              <a:gd name="connsiteY0" fmla="*/ 0 h 770965"/>
              <a:gd name="connsiteX1" fmla="*/ 869577 w 2259106"/>
              <a:gd name="connsiteY1" fmla="*/ 394448 h 770965"/>
              <a:gd name="connsiteX2" fmla="*/ 2259106 w 2259106"/>
              <a:gd name="connsiteY2" fmla="*/ 770965 h 770965"/>
              <a:gd name="connsiteX0" fmla="*/ 0 w 2680447"/>
              <a:gd name="connsiteY0" fmla="*/ 788856 h 793574"/>
              <a:gd name="connsiteX1" fmla="*/ 1290918 w 2680447"/>
              <a:gd name="connsiteY1" fmla="*/ 8928 h 793574"/>
              <a:gd name="connsiteX2" fmla="*/ 2680447 w 2680447"/>
              <a:gd name="connsiteY2" fmla="*/ 385445 h 793574"/>
              <a:gd name="connsiteX0" fmla="*/ 0 w 2680447"/>
              <a:gd name="connsiteY0" fmla="*/ 423921 h 455037"/>
              <a:gd name="connsiteX1" fmla="*/ 1470212 w 2680447"/>
              <a:gd name="connsiteY1" fmla="*/ 361170 h 455037"/>
              <a:gd name="connsiteX2" fmla="*/ 2680447 w 2680447"/>
              <a:gd name="connsiteY2" fmla="*/ 20510 h 455037"/>
              <a:gd name="connsiteX0" fmla="*/ 0 w 2680447"/>
              <a:gd name="connsiteY0" fmla="*/ 403411 h 434527"/>
              <a:gd name="connsiteX1" fmla="*/ 1470212 w 2680447"/>
              <a:gd name="connsiteY1" fmla="*/ 340660 h 434527"/>
              <a:gd name="connsiteX2" fmla="*/ 2680447 w 2680447"/>
              <a:gd name="connsiteY2" fmla="*/ 0 h 434527"/>
              <a:gd name="connsiteX0" fmla="*/ 0 w 2680447"/>
              <a:gd name="connsiteY0" fmla="*/ 403411 h 434527"/>
              <a:gd name="connsiteX1" fmla="*/ 1470212 w 2680447"/>
              <a:gd name="connsiteY1" fmla="*/ 340660 h 434527"/>
              <a:gd name="connsiteX2" fmla="*/ 2680447 w 2680447"/>
              <a:gd name="connsiteY2" fmla="*/ 0 h 434527"/>
              <a:gd name="connsiteX0" fmla="*/ 0 w 2796988"/>
              <a:gd name="connsiteY0" fmla="*/ 331693 h 360613"/>
              <a:gd name="connsiteX1" fmla="*/ 1470212 w 2796988"/>
              <a:gd name="connsiteY1" fmla="*/ 268942 h 360613"/>
              <a:gd name="connsiteX2" fmla="*/ 2796988 w 2796988"/>
              <a:gd name="connsiteY2" fmla="*/ 0 h 360613"/>
              <a:gd name="connsiteX0" fmla="*/ 0 w 2796988"/>
              <a:gd name="connsiteY0" fmla="*/ 331693 h 360613"/>
              <a:gd name="connsiteX1" fmla="*/ 1470212 w 2796988"/>
              <a:gd name="connsiteY1" fmla="*/ 268942 h 360613"/>
              <a:gd name="connsiteX2" fmla="*/ 2796988 w 2796988"/>
              <a:gd name="connsiteY2" fmla="*/ 0 h 360613"/>
            </a:gdLst>
            <a:ahLst/>
            <a:cxnLst>
              <a:cxn ang="0">
                <a:pos x="connsiteX0" y="connsiteY0"/>
              </a:cxn>
              <a:cxn ang="0">
                <a:pos x="connsiteX1" y="connsiteY1"/>
              </a:cxn>
              <a:cxn ang="0">
                <a:pos x="connsiteX2" y="connsiteY2"/>
              </a:cxn>
            </a:cxnLst>
            <a:rect l="l" t="t" r="r" b="b"/>
            <a:pathLst>
              <a:path w="2796988" h="360613">
                <a:moveTo>
                  <a:pt x="0" y="331693"/>
                </a:moveTo>
                <a:cubicBezTo>
                  <a:pt x="97117" y="404158"/>
                  <a:pt x="1004047" y="324224"/>
                  <a:pt x="1470212" y="268942"/>
                </a:cubicBezTo>
                <a:cubicBezTo>
                  <a:pt x="1936377" y="213660"/>
                  <a:pt x="2170952" y="156134"/>
                  <a:pt x="2796988"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195482" y="4840941"/>
            <a:ext cx="2796988" cy="619071"/>
          </a:xfrm>
          <a:custGeom>
            <a:avLst/>
            <a:gdLst>
              <a:gd name="connsiteX0" fmla="*/ 0 w 1577788"/>
              <a:gd name="connsiteY0" fmla="*/ 0 h 797859"/>
              <a:gd name="connsiteX1" fmla="*/ 457200 w 1577788"/>
              <a:gd name="connsiteY1" fmla="*/ 277906 h 797859"/>
              <a:gd name="connsiteX2" fmla="*/ 1577788 w 1577788"/>
              <a:gd name="connsiteY2" fmla="*/ 797859 h 797859"/>
              <a:gd name="connsiteX0" fmla="*/ 0 w 2259106"/>
              <a:gd name="connsiteY0" fmla="*/ 0 h 770965"/>
              <a:gd name="connsiteX1" fmla="*/ 457200 w 2259106"/>
              <a:gd name="connsiteY1" fmla="*/ 277906 h 770965"/>
              <a:gd name="connsiteX2" fmla="*/ 2259106 w 2259106"/>
              <a:gd name="connsiteY2" fmla="*/ 770965 h 770965"/>
              <a:gd name="connsiteX0" fmla="*/ 0 w 2259106"/>
              <a:gd name="connsiteY0" fmla="*/ 0 h 770965"/>
              <a:gd name="connsiteX1" fmla="*/ 457200 w 2259106"/>
              <a:gd name="connsiteY1" fmla="*/ 277906 h 770965"/>
              <a:gd name="connsiteX2" fmla="*/ 2259106 w 2259106"/>
              <a:gd name="connsiteY2" fmla="*/ 770965 h 770965"/>
              <a:gd name="connsiteX0" fmla="*/ 0 w 2259106"/>
              <a:gd name="connsiteY0" fmla="*/ 0 h 770965"/>
              <a:gd name="connsiteX1" fmla="*/ 869577 w 2259106"/>
              <a:gd name="connsiteY1" fmla="*/ 394448 h 770965"/>
              <a:gd name="connsiteX2" fmla="*/ 2259106 w 2259106"/>
              <a:gd name="connsiteY2" fmla="*/ 770965 h 770965"/>
              <a:gd name="connsiteX0" fmla="*/ 0 w 2680447"/>
              <a:gd name="connsiteY0" fmla="*/ 788856 h 793574"/>
              <a:gd name="connsiteX1" fmla="*/ 1290918 w 2680447"/>
              <a:gd name="connsiteY1" fmla="*/ 8928 h 793574"/>
              <a:gd name="connsiteX2" fmla="*/ 2680447 w 2680447"/>
              <a:gd name="connsiteY2" fmla="*/ 385445 h 793574"/>
              <a:gd name="connsiteX0" fmla="*/ 0 w 2680447"/>
              <a:gd name="connsiteY0" fmla="*/ 423921 h 455037"/>
              <a:gd name="connsiteX1" fmla="*/ 1470212 w 2680447"/>
              <a:gd name="connsiteY1" fmla="*/ 361170 h 455037"/>
              <a:gd name="connsiteX2" fmla="*/ 2680447 w 2680447"/>
              <a:gd name="connsiteY2" fmla="*/ 20510 h 455037"/>
              <a:gd name="connsiteX0" fmla="*/ 0 w 2680447"/>
              <a:gd name="connsiteY0" fmla="*/ 403411 h 434527"/>
              <a:gd name="connsiteX1" fmla="*/ 1470212 w 2680447"/>
              <a:gd name="connsiteY1" fmla="*/ 340660 h 434527"/>
              <a:gd name="connsiteX2" fmla="*/ 2680447 w 2680447"/>
              <a:gd name="connsiteY2" fmla="*/ 0 h 434527"/>
              <a:gd name="connsiteX0" fmla="*/ 0 w 2680447"/>
              <a:gd name="connsiteY0" fmla="*/ 403411 h 434527"/>
              <a:gd name="connsiteX1" fmla="*/ 1470212 w 2680447"/>
              <a:gd name="connsiteY1" fmla="*/ 340660 h 434527"/>
              <a:gd name="connsiteX2" fmla="*/ 2680447 w 2680447"/>
              <a:gd name="connsiteY2" fmla="*/ 0 h 434527"/>
              <a:gd name="connsiteX0" fmla="*/ 0 w 2796988"/>
              <a:gd name="connsiteY0" fmla="*/ 331693 h 360613"/>
              <a:gd name="connsiteX1" fmla="*/ 1470212 w 2796988"/>
              <a:gd name="connsiteY1" fmla="*/ 268942 h 360613"/>
              <a:gd name="connsiteX2" fmla="*/ 2796988 w 2796988"/>
              <a:gd name="connsiteY2" fmla="*/ 0 h 360613"/>
              <a:gd name="connsiteX0" fmla="*/ 0 w 2796988"/>
              <a:gd name="connsiteY0" fmla="*/ 331693 h 360613"/>
              <a:gd name="connsiteX1" fmla="*/ 1470212 w 2796988"/>
              <a:gd name="connsiteY1" fmla="*/ 268942 h 360613"/>
              <a:gd name="connsiteX2" fmla="*/ 2796988 w 2796988"/>
              <a:gd name="connsiteY2" fmla="*/ 0 h 360613"/>
            </a:gdLst>
            <a:ahLst/>
            <a:cxnLst>
              <a:cxn ang="0">
                <a:pos x="connsiteX0" y="connsiteY0"/>
              </a:cxn>
              <a:cxn ang="0">
                <a:pos x="connsiteX1" y="connsiteY1"/>
              </a:cxn>
              <a:cxn ang="0">
                <a:pos x="connsiteX2" y="connsiteY2"/>
              </a:cxn>
            </a:cxnLst>
            <a:rect l="l" t="t" r="r" b="b"/>
            <a:pathLst>
              <a:path w="2796988" h="360613">
                <a:moveTo>
                  <a:pt x="0" y="331693"/>
                </a:moveTo>
                <a:cubicBezTo>
                  <a:pt x="97117" y="404158"/>
                  <a:pt x="1004047" y="324224"/>
                  <a:pt x="1470212" y="268942"/>
                </a:cubicBezTo>
                <a:cubicBezTo>
                  <a:pt x="1936377" y="213660"/>
                  <a:pt x="2170952" y="156134"/>
                  <a:pt x="2796988"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743200" y="4491667"/>
            <a:ext cx="2940423" cy="203238"/>
          </a:xfrm>
          <a:custGeom>
            <a:avLst/>
            <a:gdLst>
              <a:gd name="connsiteX0" fmla="*/ 0 w 1577788"/>
              <a:gd name="connsiteY0" fmla="*/ 0 h 797859"/>
              <a:gd name="connsiteX1" fmla="*/ 457200 w 1577788"/>
              <a:gd name="connsiteY1" fmla="*/ 277906 h 797859"/>
              <a:gd name="connsiteX2" fmla="*/ 1577788 w 1577788"/>
              <a:gd name="connsiteY2" fmla="*/ 797859 h 797859"/>
              <a:gd name="connsiteX0" fmla="*/ 0 w 2259106"/>
              <a:gd name="connsiteY0" fmla="*/ 0 h 770965"/>
              <a:gd name="connsiteX1" fmla="*/ 457200 w 2259106"/>
              <a:gd name="connsiteY1" fmla="*/ 277906 h 770965"/>
              <a:gd name="connsiteX2" fmla="*/ 2259106 w 2259106"/>
              <a:gd name="connsiteY2" fmla="*/ 770965 h 770965"/>
              <a:gd name="connsiteX0" fmla="*/ 0 w 2259106"/>
              <a:gd name="connsiteY0" fmla="*/ 0 h 770965"/>
              <a:gd name="connsiteX1" fmla="*/ 457200 w 2259106"/>
              <a:gd name="connsiteY1" fmla="*/ 277906 h 770965"/>
              <a:gd name="connsiteX2" fmla="*/ 2259106 w 2259106"/>
              <a:gd name="connsiteY2" fmla="*/ 770965 h 770965"/>
              <a:gd name="connsiteX0" fmla="*/ 0 w 2259106"/>
              <a:gd name="connsiteY0" fmla="*/ 0 h 770965"/>
              <a:gd name="connsiteX1" fmla="*/ 869577 w 2259106"/>
              <a:gd name="connsiteY1" fmla="*/ 394448 h 770965"/>
              <a:gd name="connsiteX2" fmla="*/ 2259106 w 2259106"/>
              <a:gd name="connsiteY2" fmla="*/ 770965 h 770965"/>
              <a:gd name="connsiteX0" fmla="*/ 0 w 2680447"/>
              <a:gd name="connsiteY0" fmla="*/ 788856 h 793574"/>
              <a:gd name="connsiteX1" fmla="*/ 1290918 w 2680447"/>
              <a:gd name="connsiteY1" fmla="*/ 8928 h 793574"/>
              <a:gd name="connsiteX2" fmla="*/ 2680447 w 2680447"/>
              <a:gd name="connsiteY2" fmla="*/ 385445 h 793574"/>
              <a:gd name="connsiteX0" fmla="*/ 0 w 2680447"/>
              <a:gd name="connsiteY0" fmla="*/ 423921 h 455037"/>
              <a:gd name="connsiteX1" fmla="*/ 1470212 w 2680447"/>
              <a:gd name="connsiteY1" fmla="*/ 361170 h 455037"/>
              <a:gd name="connsiteX2" fmla="*/ 2680447 w 2680447"/>
              <a:gd name="connsiteY2" fmla="*/ 20510 h 455037"/>
              <a:gd name="connsiteX0" fmla="*/ 0 w 2680447"/>
              <a:gd name="connsiteY0" fmla="*/ 403411 h 434527"/>
              <a:gd name="connsiteX1" fmla="*/ 1470212 w 2680447"/>
              <a:gd name="connsiteY1" fmla="*/ 340660 h 434527"/>
              <a:gd name="connsiteX2" fmla="*/ 2680447 w 2680447"/>
              <a:gd name="connsiteY2" fmla="*/ 0 h 434527"/>
              <a:gd name="connsiteX0" fmla="*/ 0 w 2680447"/>
              <a:gd name="connsiteY0" fmla="*/ 403411 h 434527"/>
              <a:gd name="connsiteX1" fmla="*/ 1470212 w 2680447"/>
              <a:gd name="connsiteY1" fmla="*/ 340660 h 434527"/>
              <a:gd name="connsiteX2" fmla="*/ 2680447 w 2680447"/>
              <a:gd name="connsiteY2" fmla="*/ 0 h 434527"/>
              <a:gd name="connsiteX0" fmla="*/ 0 w 2796988"/>
              <a:gd name="connsiteY0" fmla="*/ 331693 h 360613"/>
              <a:gd name="connsiteX1" fmla="*/ 1470212 w 2796988"/>
              <a:gd name="connsiteY1" fmla="*/ 268942 h 360613"/>
              <a:gd name="connsiteX2" fmla="*/ 2796988 w 2796988"/>
              <a:gd name="connsiteY2" fmla="*/ 0 h 360613"/>
              <a:gd name="connsiteX0" fmla="*/ 0 w 2796988"/>
              <a:gd name="connsiteY0" fmla="*/ 331693 h 360613"/>
              <a:gd name="connsiteX1" fmla="*/ 1470212 w 2796988"/>
              <a:gd name="connsiteY1" fmla="*/ 268942 h 360613"/>
              <a:gd name="connsiteX2" fmla="*/ 2796988 w 2796988"/>
              <a:gd name="connsiteY2" fmla="*/ 0 h 360613"/>
              <a:gd name="connsiteX0" fmla="*/ 0 w 2796988"/>
              <a:gd name="connsiteY0" fmla="*/ 331693 h 343075"/>
              <a:gd name="connsiteX1" fmla="*/ 1488142 w 2796988"/>
              <a:gd name="connsiteY1" fmla="*/ 53789 h 343075"/>
              <a:gd name="connsiteX2" fmla="*/ 2796988 w 2796988"/>
              <a:gd name="connsiteY2" fmla="*/ 0 h 343075"/>
              <a:gd name="connsiteX0" fmla="*/ 0 w 2913529"/>
              <a:gd name="connsiteY0" fmla="*/ 278116 h 288240"/>
              <a:gd name="connsiteX1" fmla="*/ 1488142 w 2913529"/>
              <a:gd name="connsiteY1" fmla="*/ 212 h 288240"/>
              <a:gd name="connsiteX2" fmla="*/ 2913529 w 2913529"/>
              <a:gd name="connsiteY2" fmla="*/ 215365 h 288240"/>
              <a:gd name="connsiteX0" fmla="*/ 0 w 2913529"/>
              <a:gd name="connsiteY0" fmla="*/ 278400 h 288524"/>
              <a:gd name="connsiteX1" fmla="*/ 1488142 w 2913529"/>
              <a:gd name="connsiteY1" fmla="*/ 496 h 288524"/>
              <a:gd name="connsiteX2" fmla="*/ 2913529 w 2913529"/>
              <a:gd name="connsiteY2" fmla="*/ 215649 h 288524"/>
              <a:gd name="connsiteX0" fmla="*/ 0 w 2913529"/>
              <a:gd name="connsiteY0" fmla="*/ 278400 h 278400"/>
              <a:gd name="connsiteX1" fmla="*/ 1488142 w 2913529"/>
              <a:gd name="connsiteY1" fmla="*/ 496 h 278400"/>
              <a:gd name="connsiteX2" fmla="*/ 2913529 w 2913529"/>
              <a:gd name="connsiteY2" fmla="*/ 215649 h 278400"/>
              <a:gd name="connsiteX0" fmla="*/ 0 w 2940423"/>
              <a:gd name="connsiteY0" fmla="*/ 279564 h 351283"/>
              <a:gd name="connsiteX1" fmla="*/ 1488142 w 2940423"/>
              <a:gd name="connsiteY1" fmla="*/ 1660 h 351283"/>
              <a:gd name="connsiteX2" fmla="*/ 2940423 w 2940423"/>
              <a:gd name="connsiteY2" fmla="*/ 351283 h 351283"/>
              <a:gd name="connsiteX0" fmla="*/ 0 w 2940423"/>
              <a:gd name="connsiteY0" fmla="*/ 279564 h 351283"/>
              <a:gd name="connsiteX1" fmla="*/ 1488142 w 2940423"/>
              <a:gd name="connsiteY1" fmla="*/ 1660 h 351283"/>
              <a:gd name="connsiteX2" fmla="*/ 2940423 w 2940423"/>
              <a:gd name="connsiteY2" fmla="*/ 351283 h 351283"/>
            </a:gdLst>
            <a:ahLst/>
            <a:cxnLst>
              <a:cxn ang="0">
                <a:pos x="connsiteX0" y="connsiteY0"/>
              </a:cxn>
              <a:cxn ang="0">
                <a:pos x="connsiteX1" y="connsiteY1"/>
              </a:cxn>
              <a:cxn ang="0">
                <a:pos x="connsiteX2" y="connsiteY2"/>
              </a:cxn>
            </a:cxnLst>
            <a:rect l="l" t="t" r="r" b="b"/>
            <a:pathLst>
              <a:path w="2940423" h="351283">
                <a:moveTo>
                  <a:pt x="0" y="279564"/>
                </a:moveTo>
                <a:cubicBezTo>
                  <a:pt x="742576" y="38264"/>
                  <a:pt x="998072" y="-10293"/>
                  <a:pt x="1488142" y="1660"/>
                </a:cubicBezTo>
                <a:cubicBezTo>
                  <a:pt x="1978212" y="13613"/>
                  <a:pt x="2502647" y="175722"/>
                  <a:pt x="2940423" y="351283"/>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725270" y="4694906"/>
            <a:ext cx="2940423" cy="146036"/>
          </a:xfrm>
          <a:custGeom>
            <a:avLst/>
            <a:gdLst>
              <a:gd name="connsiteX0" fmla="*/ 0 w 1577788"/>
              <a:gd name="connsiteY0" fmla="*/ 0 h 797859"/>
              <a:gd name="connsiteX1" fmla="*/ 457200 w 1577788"/>
              <a:gd name="connsiteY1" fmla="*/ 277906 h 797859"/>
              <a:gd name="connsiteX2" fmla="*/ 1577788 w 1577788"/>
              <a:gd name="connsiteY2" fmla="*/ 797859 h 797859"/>
              <a:gd name="connsiteX0" fmla="*/ 0 w 2259106"/>
              <a:gd name="connsiteY0" fmla="*/ 0 h 770965"/>
              <a:gd name="connsiteX1" fmla="*/ 457200 w 2259106"/>
              <a:gd name="connsiteY1" fmla="*/ 277906 h 770965"/>
              <a:gd name="connsiteX2" fmla="*/ 2259106 w 2259106"/>
              <a:gd name="connsiteY2" fmla="*/ 770965 h 770965"/>
              <a:gd name="connsiteX0" fmla="*/ 0 w 2259106"/>
              <a:gd name="connsiteY0" fmla="*/ 0 h 770965"/>
              <a:gd name="connsiteX1" fmla="*/ 457200 w 2259106"/>
              <a:gd name="connsiteY1" fmla="*/ 277906 h 770965"/>
              <a:gd name="connsiteX2" fmla="*/ 2259106 w 2259106"/>
              <a:gd name="connsiteY2" fmla="*/ 770965 h 770965"/>
              <a:gd name="connsiteX0" fmla="*/ 0 w 2259106"/>
              <a:gd name="connsiteY0" fmla="*/ 0 h 770965"/>
              <a:gd name="connsiteX1" fmla="*/ 869577 w 2259106"/>
              <a:gd name="connsiteY1" fmla="*/ 394448 h 770965"/>
              <a:gd name="connsiteX2" fmla="*/ 2259106 w 2259106"/>
              <a:gd name="connsiteY2" fmla="*/ 770965 h 770965"/>
              <a:gd name="connsiteX0" fmla="*/ 0 w 2680447"/>
              <a:gd name="connsiteY0" fmla="*/ 788856 h 793574"/>
              <a:gd name="connsiteX1" fmla="*/ 1290918 w 2680447"/>
              <a:gd name="connsiteY1" fmla="*/ 8928 h 793574"/>
              <a:gd name="connsiteX2" fmla="*/ 2680447 w 2680447"/>
              <a:gd name="connsiteY2" fmla="*/ 385445 h 793574"/>
              <a:gd name="connsiteX0" fmla="*/ 0 w 2680447"/>
              <a:gd name="connsiteY0" fmla="*/ 423921 h 455037"/>
              <a:gd name="connsiteX1" fmla="*/ 1470212 w 2680447"/>
              <a:gd name="connsiteY1" fmla="*/ 361170 h 455037"/>
              <a:gd name="connsiteX2" fmla="*/ 2680447 w 2680447"/>
              <a:gd name="connsiteY2" fmla="*/ 20510 h 455037"/>
              <a:gd name="connsiteX0" fmla="*/ 0 w 2680447"/>
              <a:gd name="connsiteY0" fmla="*/ 403411 h 434527"/>
              <a:gd name="connsiteX1" fmla="*/ 1470212 w 2680447"/>
              <a:gd name="connsiteY1" fmla="*/ 340660 h 434527"/>
              <a:gd name="connsiteX2" fmla="*/ 2680447 w 2680447"/>
              <a:gd name="connsiteY2" fmla="*/ 0 h 434527"/>
              <a:gd name="connsiteX0" fmla="*/ 0 w 2680447"/>
              <a:gd name="connsiteY0" fmla="*/ 403411 h 434527"/>
              <a:gd name="connsiteX1" fmla="*/ 1470212 w 2680447"/>
              <a:gd name="connsiteY1" fmla="*/ 340660 h 434527"/>
              <a:gd name="connsiteX2" fmla="*/ 2680447 w 2680447"/>
              <a:gd name="connsiteY2" fmla="*/ 0 h 434527"/>
              <a:gd name="connsiteX0" fmla="*/ 0 w 2796988"/>
              <a:gd name="connsiteY0" fmla="*/ 331693 h 360613"/>
              <a:gd name="connsiteX1" fmla="*/ 1470212 w 2796988"/>
              <a:gd name="connsiteY1" fmla="*/ 268942 h 360613"/>
              <a:gd name="connsiteX2" fmla="*/ 2796988 w 2796988"/>
              <a:gd name="connsiteY2" fmla="*/ 0 h 360613"/>
              <a:gd name="connsiteX0" fmla="*/ 0 w 2796988"/>
              <a:gd name="connsiteY0" fmla="*/ 331693 h 360613"/>
              <a:gd name="connsiteX1" fmla="*/ 1470212 w 2796988"/>
              <a:gd name="connsiteY1" fmla="*/ 268942 h 360613"/>
              <a:gd name="connsiteX2" fmla="*/ 2796988 w 2796988"/>
              <a:gd name="connsiteY2" fmla="*/ 0 h 360613"/>
              <a:gd name="connsiteX0" fmla="*/ 0 w 2796988"/>
              <a:gd name="connsiteY0" fmla="*/ 331693 h 343075"/>
              <a:gd name="connsiteX1" fmla="*/ 1488142 w 2796988"/>
              <a:gd name="connsiteY1" fmla="*/ 53789 h 343075"/>
              <a:gd name="connsiteX2" fmla="*/ 2796988 w 2796988"/>
              <a:gd name="connsiteY2" fmla="*/ 0 h 343075"/>
              <a:gd name="connsiteX0" fmla="*/ 0 w 2913529"/>
              <a:gd name="connsiteY0" fmla="*/ 278116 h 288240"/>
              <a:gd name="connsiteX1" fmla="*/ 1488142 w 2913529"/>
              <a:gd name="connsiteY1" fmla="*/ 212 h 288240"/>
              <a:gd name="connsiteX2" fmla="*/ 2913529 w 2913529"/>
              <a:gd name="connsiteY2" fmla="*/ 215365 h 288240"/>
              <a:gd name="connsiteX0" fmla="*/ 0 w 2913529"/>
              <a:gd name="connsiteY0" fmla="*/ 278400 h 288524"/>
              <a:gd name="connsiteX1" fmla="*/ 1488142 w 2913529"/>
              <a:gd name="connsiteY1" fmla="*/ 496 h 288524"/>
              <a:gd name="connsiteX2" fmla="*/ 2913529 w 2913529"/>
              <a:gd name="connsiteY2" fmla="*/ 215649 h 288524"/>
              <a:gd name="connsiteX0" fmla="*/ 0 w 2913529"/>
              <a:gd name="connsiteY0" fmla="*/ 278400 h 278400"/>
              <a:gd name="connsiteX1" fmla="*/ 1488142 w 2913529"/>
              <a:gd name="connsiteY1" fmla="*/ 496 h 278400"/>
              <a:gd name="connsiteX2" fmla="*/ 2913529 w 2913529"/>
              <a:gd name="connsiteY2" fmla="*/ 215649 h 278400"/>
              <a:gd name="connsiteX0" fmla="*/ 0 w 2940423"/>
              <a:gd name="connsiteY0" fmla="*/ 279564 h 351283"/>
              <a:gd name="connsiteX1" fmla="*/ 1488142 w 2940423"/>
              <a:gd name="connsiteY1" fmla="*/ 1660 h 351283"/>
              <a:gd name="connsiteX2" fmla="*/ 2940423 w 2940423"/>
              <a:gd name="connsiteY2" fmla="*/ 351283 h 351283"/>
              <a:gd name="connsiteX0" fmla="*/ 0 w 2940423"/>
              <a:gd name="connsiteY0" fmla="*/ 279564 h 351283"/>
              <a:gd name="connsiteX1" fmla="*/ 1488142 w 2940423"/>
              <a:gd name="connsiteY1" fmla="*/ 1660 h 351283"/>
              <a:gd name="connsiteX2" fmla="*/ 2940423 w 2940423"/>
              <a:gd name="connsiteY2" fmla="*/ 351283 h 351283"/>
            </a:gdLst>
            <a:ahLst/>
            <a:cxnLst>
              <a:cxn ang="0">
                <a:pos x="connsiteX0" y="connsiteY0"/>
              </a:cxn>
              <a:cxn ang="0">
                <a:pos x="connsiteX1" y="connsiteY1"/>
              </a:cxn>
              <a:cxn ang="0">
                <a:pos x="connsiteX2" y="connsiteY2"/>
              </a:cxn>
            </a:cxnLst>
            <a:rect l="l" t="t" r="r" b="b"/>
            <a:pathLst>
              <a:path w="2940423" h="351283">
                <a:moveTo>
                  <a:pt x="0" y="279564"/>
                </a:moveTo>
                <a:cubicBezTo>
                  <a:pt x="742576" y="38264"/>
                  <a:pt x="998072" y="-10293"/>
                  <a:pt x="1488142" y="1660"/>
                </a:cubicBezTo>
                <a:cubicBezTo>
                  <a:pt x="1978212" y="13613"/>
                  <a:pt x="2502647" y="175722"/>
                  <a:pt x="2940423" y="351283"/>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195481" y="3316940"/>
            <a:ext cx="2796988" cy="438842"/>
          </a:xfrm>
          <a:custGeom>
            <a:avLst/>
            <a:gdLst>
              <a:gd name="connsiteX0" fmla="*/ 0 w 1577788"/>
              <a:gd name="connsiteY0" fmla="*/ 0 h 797859"/>
              <a:gd name="connsiteX1" fmla="*/ 457200 w 1577788"/>
              <a:gd name="connsiteY1" fmla="*/ 277906 h 797859"/>
              <a:gd name="connsiteX2" fmla="*/ 1577788 w 1577788"/>
              <a:gd name="connsiteY2" fmla="*/ 797859 h 797859"/>
              <a:gd name="connsiteX0" fmla="*/ 0 w 2259106"/>
              <a:gd name="connsiteY0" fmla="*/ 0 h 770965"/>
              <a:gd name="connsiteX1" fmla="*/ 457200 w 2259106"/>
              <a:gd name="connsiteY1" fmla="*/ 277906 h 770965"/>
              <a:gd name="connsiteX2" fmla="*/ 2259106 w 2259106"/>
              <a:gd name="connsiteY2" fmla="*/ 770965 h 770965"/>
              <a:gd name="connsiteX0" fmla="*/ 0 w 2259106"/>
              <a:gd name="connsiteY0" fmla="*/ 0 h 770965"/>
              <a:gd name="connsiteX1" fmla="*/ 457200 w 2259106"/>
              <a:gd name="connsiteY1" fmla="*/ 277906 h 770965"/>
              <a:gd name="connsiteX2" fmla="*/ 2259106 w 2259106"/>
              <a:gd name="connsiteY2" fmla="*/ 770965 h 770965"/>
              <a:gd name="connsiteX0" fmla="*/ 0 w 2259106"/>
              <a:gd name="connsiteY0" fmla="*/ 0 h 770965"/>
              <a:gd name="connsiteX1" fmla="*/ 869577 w 2259106"/>
              <a:gd name="connsiteY1" fmla="*/ 394448 h 770965"/>
              <a:gd name="connsiteX2" fmla="*/ 2259106 w 2259106"/>
              <a:gd name="connsiteY2" fmla="*/ 770965 h 770965"/>
              <a:gd name="connsiteX0" fmla="*/ 0 w 2680447"/>
              <a:gd name="connsiteY0" fmla="*/ 788856 h 793574"/>
              <a:gd name="connsiteX1" fmla="*/ 1290918 w 2680447"/>
              <a:gd name="connsiteY1" fmla="*/ 8928 h 793574"/>
              <a:gd name="connsiteX2" fmla="*/ 2680447 w 2680447"/>
              <a:gd name="connsiteY2" fmla="*/ 385445 h 793574"/>
              <a:gd name="connsiteX0" fmla="*/ 0 w 2680447"/>
              <a:gd name="connsiteY0" fmla="*/ 423921 h 455037"/>
              <a:gd name="connsiteX1" fmla="*/ 1470212 w 2680447"/>
              <a:gd name="connsiteY1" fmla="*/ 361170 h 455037"/>
              <a:gd name="connsiteX2" fmla="*/ 2680447 w 2680447"/>
              <a:gd name="connsiteY2" fmla="*/ 20510 h 455037"/>
              <a:gd name="connsiteX0" fmla="*/ 0 w 2680447"/>
              <a:gd name="connsiteY0" fmla="*/ 403411 h 434527"/>
              <a:gd name="connsiteX1" fmla="*/ 1470212 w 2680447"/>
              <a:gd name="connsiteY1" fmla="*/ 340660 h 434527"/>
              <a:gd name="connsiteX2" fmla="*/ 2680447 w 2680447"/>
              <a:gd name="connsiteY2" fmla="*/ 0 h 434527"/>
              <a:gd name="connsiteX0" fmla="*/ 0 w 2680447"/>
              <a:gd name="connsiteY0" fmla="*/ 403411 h 434527"/>
              <a:gd name="connsiteX1" fmla="*/ 1470212 w 2680447"/>
              <a:gd name="connsiteY1" fmla="*/ 340660 h 434527"/>
              <a:gd name="connsiteX2" fmla="*/ 2680447 w 2680447"/>
              <a:gd name="connsiteY2" fmla="*/ 0 h 434527"/>
              <a:gd name="connsiteX0" fmla="*/ 0 w 2796988"/>
              <a:gd name="connsiteY0" fmla="*/ 331693 h 360613"/>
              <a:gd name="connsiteX1" fmla="*/ 1470212 w 2796988"/>
              <a:gd name="connsiteY1" fmla="*/ 268942 h 360613"/>
              <a:gd name="connsiteX2" fmla="*/ 2796988 w 2796988"/>
              <a:gd name="connsiteY2" fmla="*/ 0 h 360613"/>
              <a:gd name="connsiteX0" fmla="*/ 0 w 2796988"/>
              <a:gd name="connsiteY0" fmla="*/ 331693 h 360613"/>
              <a:gd name="connsiteX1" fmla="*/ 1470212 w 2796988"/>
              <a:gd name="connsiteY1" fmla="*/ 268942 h 360613"/>
              <a:gd name="connsiteX2" fmla="*/ 2796988 w 2796988"/>
              <a:gd name="connsiteY2" fmla="*/ 0 h 360613"/>
              <a:gd name="connsiteX0" fmla="*/ 0 w 2796988"/>
              <a:gd name="connsiteY0" fmla="*/ 331693 h 334700"/>
              <a:gd name="connsiteX1" fmla="*/ 1470212 w 2796988"/>
              <a:gd name="connsiteY1" fmla="*/ 268942 h 334700"/>
              <a:gd name="connsiteX2" fmla="*/ 2796988 w 2796988"/>
              <a:gd name="connsiteY2" fmla="*/ 0 h 334700"/>
            </a:gdLst>
            <a:ahLst/>
            <a:cxnLst>
              <a:cxn ang="0">
                <a:pos x="connsiteX0" y="connsiteY0"/>
              </a:cxn>
              <a:cxn ang="0">
                <a:pos x="connsiteX1" y="connsiteY1"/>
              </a:cxn>
              <a:cxn ang="0">
                <a:pos x="connsiteX2" y="connsiteY2"/>
              </a:cxn>
            </a:cxnLst>
            <a:rect l="l" t="t" r="r" b="b"/>
            <a:pathLst>
              <a:path w="2796988" h="334700">
                <a:moveTo>
                  <a:pt x="0" y="331693"/>
                </a:moveTo>
                <a:cubicBezTo>
                  <a:pt x="778435" y="342623"/>
                  <a:pt x="1004047" y="324224"/>
                  <a:pt x="1470212" y="268942"/>
                </a:cubicBezTo>
                <a:cubicBezTo>
                  <a:pt x="1936377" y="213660"/>
                  <a:pt x="2170952" y="156134"/>
                  <a:pt x="2796988"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617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right)">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1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right)">
                                      <p:cBhvr>
                                        <p:cTn id="4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8852" y="522862"/>
            <a:ext cx="8571345" cy="523220"/>
          </a:xfrm>
          <a:prstGeom prst="rect">
            <a:avLst/>
          </a:prstGeom>
          <a:noFill/>
        </p:spPr>
        <p:txBody>
          <a:bodyPr wrap="square" rtlCol="0">
            <a:spAutoFit/>
          </a:bodyPr>
          <a:lstStyle/>
          <a:p>
            <a:pPr indent="233363"/>
            <a:r>
              <a:rPr lang="en-US" sz="2800" i="1" dirty="0">
                <a:ln w="3175">
                  <a:solidFill>
                    <a:schemeClr val="tx1"/>
                  </a:solidFill>
                </a:ln>
                <a:solidFill>
                  <a:srgbClr val="FF0000"/>
                </a:solidFill>
                <a:latin typeface="Cheltenhm BT" panose="02040603050505020403" pitchFamily="18" charset="0"/>
              </a:rPr>
              <a:t>Planar or Trough?</a:t>
            </a:r>
            <a:endParaRPr lang="en-US" sz="2400" i="1" dirty="0">
              <a:latin typeface="Cheltenhm BT" panose="02040603050505020403" pitchFamily="18" charset="0"/>
            </a:endParaRPr>
          </a:p>
        </p:txBody>
      </p:sp>
      <p:sp>
        <p:nvSpPr>
          <p:cNvPr id="10" name="TextBox 9"/>
          <p:cNvSpPr txBox="1"/>
          <p:nvPr/>
        </p:nvSpPr>
        <p:spPr>
          <a:xfrm>
            <a:off x="0" y="9313"/>
            <a:ext cx="7162800" cy="523220"/>
          </a:xfrm>
          <a:prstGeom prst="rect">
            <a:avLst/>
          </a:prstGeom>
          <a:noFill/>
        </p:spPr>
        <p:txBody>
          <a:bodyPr wrap="square" rtlCol="0">
            <a:spAutoFit/>
          </a:bodyPr>
          <a:lstStyle/>
          <a:p>
            <a:pPr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Observation:</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371600"/>
            <a:ext cx="9144000" cy="4554070"/>
          </a:xfrm>
          <a:prstGeom prst="rect">
            <a:avLst/>
          </a:prstGeom>
        </p:spPr>
      </p:pic>
    </p:spTree>
    <p:extLst>
      <p:ext uri="{BB962C8B-B14F-4D97-AF65-F5344CB8AC3E}">
        <p14:creationId xmlns:p14="http://schemas.microsoft.com/office/powerpoint/2010/main" val="15179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21672" y="513142"/>
            <a:ext cx="8571345" cy="1107996"/>
          </a:xfrm>
          <a:prstGeom prst="rect">
            <a:avLst/>
          </a:prstGeom>
          <a:noFill/>
        </p:spPr>
        <p:txBody>
          <a:bodyPr wrap="square" rtlCol="0">
            <a:spAutoFit/>
          </a:bodyPr>
          <a:lstStyle/>
          <a:p>
            <a:pPr indent="233363"/>
            <a:r>
              <a:rPr lang="en-US" sz="2200" i="1" dirty="0">
                <a:latin typeface="Cheltenhm BT" panose="02040603050505020403" pitchFamily="18" charset="0"/>
              </a:rPr>
              <a:t>Exposures of the Harpers are not common, and because it has undergone low grade greenschist metamorphism, and often structural deformation, stratigraphic information can be hard to get.</a:t>
            </a:r>
          </a:p>
        </p:txBody>
      </p:sp>
      <p:sp>
        <p:nvSpPr>
          <p:cNvPr id="10" name="TextBox 9"/>
          <p:cNvSpPr txBox="1"/>
          <p:nvPr/>
        </p:nvSpPr>
        <p:spPr>
          <a:xfrm>
            <a:off x="0" y="9313"/>
            <a:ext cx="7162800" cy="523220"/>
          </a:xfrm>
          <a:prstGeom prst="rect">
            <a:avLst/>
          </a:prstGeom>
          <a:noFill/>
        </p:spPr>
        <p:txBody>
          <a:bodyPr wrap="square" rtlCol="0">
            <a:spAutoFit/>
          </a:bodyPr>
          <a:lstStyle/>
          <a:p>
            <a:pPr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Begin</a:t>
            </a:r>
            <a:r>
              <a:rPr kumimoji="0" lang="en-US" sz="2800" b="0" i="1" u="none" strike="noStrike" kern="1200" cap="none" spc="0" normalizeH="0" noProof="0" dirty="0">
                <a:ln w="3175">
                  <a:solidFill>
                    <a:prstClr val="black"/>
                  </a:solidFill>
                </a:ln>
                <a:solidFill>
                  <a:srgbClr val="FF0000"/>
                </a:solidFill>
                <a:effectLst/>
                <a:uLnTx/>
                <a:uFillTx/>
                <a:latin typeface="Cheltenhm BT" panose="02040603050505020403" pitchFamily="18" charset="0"/>
                <a:ea typeface="+mn-ea"/>
                <a:cs typeface="+mn-cs"/>
              </a:rPr>
              <a:t> with observations.</a:t>
            </a:r>
            <a:endPar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40559"/>
            <a:ext cx="4122948" cy="3092047"/>
          </a:xfrm>
          <a:prstGeom prst="rect">
            <a:avLst/>
          </a:prstGeom>
          <a:noFill/>
          <a:ln w="9525">
            <a:noFill/>
            <a:miter lim="800000"/>
            <a:headEnd/>
            <a:tailEnd/>
          </a:ln>
          <a:effectLst/>
        </p:spPr>
      </p:pic>
      <p:sp>
        <p:nvSpPr>
          <p:cNvPr id="13" name="TextBox 12"/>
          <p:cNvSpPr txBox="1"/>
          <p:nvPr/>
        </p:nvSpPr>
        <p:spPr>
          <a:xfrm>
            <a:off x="4220105" y="1358816"/>
            <a:ext cx="4826737" cy="769441"/>
          </a:xfrm>
          <a:prstGeom prst="rect">
            <a:avLst/>
          </a:prstGeom>
          <a:noFill/>
        </p:spPr>
        <p:txBody>
          <a:bodyPr wrap="square" rtlCol="0">
            <a:spAutoFit/>
          </a:bodyPr>
          <a:lstStyle/>
          <a:p>
            <a:pPr indent="233363"/>
            <a:r>
              <a:rPr lang="en-US" sz="2200" i="1" dirty="0">
                <a:latin typeface="Cheltenhm BT" panose="02040603050505020403" pitchFamily="18" charset="0"/>
              </a:rPr>
              <a:t>In summer it is so overgrown you can hardly see anything. In winter it is easier.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2948" y="3510632"/>
            <a:ext cx="5021052" cy="3347368"/>
          </a:xfrm>
          <a:prstGeom prst="rect">
            <a:avLst/>
          </a:prstGeom>
        </p:spPr>
      </p:pic>
      <p:sp>
        <p:nvSpPr>
          <p:cNvPr id="16" name="TextBox 15"/>
          <p:cNvSpPr txBox="1"/>
          <p:nvPr/>
        </p:nvSpPr>
        <p:spPr>
          <a:xfrm>
            <a:off x="4220105" y="2275238"/>
            <a:ext cx="4739167" cy="1107996"/>
          </a:xfrm>
          <a:prstGeom prst="rect">
            <a:avLst/>
          </a:prstGeom>
          <a:noFill/>
        </p:spPr>
        <p:txBody>
          <a:bodyPr wrap="square" rtlCol="0">
            <a:spAutoFit/>
          </a:bodyPr>
          <a:lstStyle/>
          <a:p>
            <a:pPr indent="233363"/>
            <a:r>
              <a:rPr lang="en-US" sz="2200" i="1" dirty="0">
                <a:latin typeface="Cheltenhm BT" panose="02040603050505020403" pitchFamily="18" charset="0"/>
              </a:rPr>
              <a:t>The metamorphic overprint often makes it difficult to separate sandstones from shales.  Bedding can be difficult.</a:t>
            </a:r>
          </a:p>
        </p:txBody>
      </p:sp>
      <p:cxnSp>
        <p:nvCxnSpPr>
          <p:cNvPr id="5" name="Straight Connector 4"/>
          <p:cNvCxnSpPr/>
          <p:nvPr/>
        </p:nvCxnSpPr>
        <p:spPr>
          <a:xfrm flipH="1">
            <a:off x="4618182" y="3879273"/>
            <a:ext cx="2927927" cy="22074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 y="4755040"/>
            <a:ext cx="4122948" cy="769441"/>
          </a:xfrm>
          <a:prstGeom prst="rect">
            <a:avLst/>
          </a:prstGeom>
          <a:noFill/>
        </p:spPr>
        <p:txBody>
          <a:bodyPr wrap="square" rtlCol="0">
            <a:spAutoFit/>
          </a:bodyPr>
          <a:lstStyle/>
          <a:p>
            <a:pPr indent="233363"/>
            <a:r>
              <a:rPr lang="en-US" sz="2200" i="1" dirty="0">
                <a:latin typeface="Cheltenhm BT" panose="02040603050505020403" pitchFamily="18" charset="0"/>
              </a:rPr>
              <a:t>Beds dip east (this view is the west bound lane looking south).</a:t>
            </a:r>
          </a:p>
        </p:txBody>
      </p:sp>
      <p:sp>
        <p:nvSpPr>
          <p:cNvPr id="21" name="TextBox 20"/>
          <p:cNvSpPr txBox="1"/>
          <p:nvPr/>
        </p:nvSpPr>
        <p:spPr>
          <a:xfrm>
            <a:off x="0" y="5592293"/>
            <a:ext cx="4122948" cy="1107996"/>
          </a:xfrm>
          <a:prstGeom prst="rect">
            <a:avLst/>
          </a:prstGeom>
          <a:noFill/>
        </p:spPr>
        <p:txBody>
          <a:bodyPr wrap="square" rtlCol="0">
            <a:spAutoFit/>
          </a:bodyPr>
          <a:lstStyle/>
          <a:p>
            <a:pPr indent="233363"/>
            <a:r>
              <a:rPr lang="en-US" sz="2200" i="1" dirty="0">
                <a:latin typeface="Cheltenhm BT" panose="02040603050505020403" pitchFamily="18" charset="0"/>
              </a:rPr>
              <a:t>But, the section is overturned, so up-section is in fact facing downward and to the west.</a:t>
            </a:r>
          </a:p>
        </p:txBody>
      </p:sp>
      <p:cxnSp>
        <p:nvCxnSpPr>
          <p:cNvPr id="8" name="Straight Arrow Connector 7"/>
          <p:cNvCxnSpPr/>
          <p:nvPr/>
        </p:nvCxnSpPr>
        <p:spPr>
          <a:xfrm>
            <a:off x="6363855" y="4830618"/>
            <a:ext cx="609600" cy="761675"/>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967955" y="5655877"/>
            <a:ext cx="2073387" cy="769441"/>
          </a:xfrm>
          <a:prstGeom prst="rect">
            <a:avLst/>
          </a:prstGeom>
          <a:noFill/>
        </p:spPr>
        <p:txBody>
          <a:bodyPr wrap="square" rtlCol="0">
            <a:spAutoFit/>
          </a:bodyPr>
          <a:lstStyle/>
          <a:p>
            <a:pPr indent="233363" algn="ctr"/>
            <a:r>
              <a:rPr lang="en-US" sz="2200" i="1" dirty="0">
                <a:solidFill>
                  <a:srgbClr val="FFFF00"/>
                </a:solidFill>
                <a:latin typeface="Cheltenhm BT" panose="02040603050505020403" pitchFamily="18" charset="0"/>
              </a:rPr>
              <a:t>Up-section is this way</a:t>
            </a:r>
          </a:p>
        </p:txBody>
      </p:sp>
      <p:sp>
        <p:nvSpPr>
          <p:cNvPr id="23" name="TextBox 22"/>
          <p:cNvSpPr txBox="1"/>
          <p:nvPr/>
        </p:nvSpPr>
        <p:spPr>
          <a:xfrm>
            <a:off x="4858327" y="3464694"/>
            <a:ext cx="3319920" cy="430887"/>
          </a:xfrm>
          <a:prstGeom prst="rect">
            <a:avLst/>
          </a:prstGeom>
          <a:noFill/>
        </p:spPr>
        <p:txBody>
          <a:bodyPr wrap="square" rtlCol="0">
            <a:spAutoFit/>
          </a:bodyPr>
          <a:lstStyle/>
          <a:p>
            <a:pPr algn="ctr"/>
            <a:r>
              <a:rPr lang="en-US" sz="2200" i="1" dirty="0">
                <a:solidFill>
                  <a:srgbClr val="FFFF00"/>
                </a:solidFill>
                <a:latin typeface="Cheltenhm BT" panose="02040603050505020403" pitchFamily="18" charset="0"/>
              </a:rPr>
              <a:t>Looking south, west is to right.</a:t>
            </a:r>
          </a:p>
        </p:txBody>
      </p:sp>
      <p:cxnSp>
        <p:nvCxnSpPr>
          <p:cNvPr id="24" name="Straight Connector 23"/>
          <p:cNvCxnSpPr/>
          <p:nvPr/>
        </p:nvCxnSpPr>
        <p:spPr>
          <a:xfrm flipH="1">
            <a:off x="2913529" y="2051283"/>
            <a:ext cx="1209421" cy="1566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12377" y="1782832"/>
            <a:ext cx="1460975" cy="1566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65578" t="4893" r="1877" b="6596"/>
          <a:stretch/>
        </p:blipFill>
        <p:spPr>
          <a:xfrm rot="5400000">
            <a:off x="3323378" y="-634184"/>
            <a:ext cx="2271410" cy="8093413"/>
          </a:xfrm>
          <a:prstGeom prst="rect">
            <a:avLst/>
          </a:prstGeom>
        </p:spPr>
      </p:pic>
    </p:spTree>
    <p:extLst>
      <p:ext uri="{BB962C8B-B14F-4D97-AF65-F5344CB8AC3E}">
        <p14:creationId xmlns:p14="http://schemas.microsoft.com/office/powerpoint/2010/main" val="410272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1000"/>
                                        <p:tgtEl>
                                          <p:spTgt spid="16"/>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1000"/>
                                        <p:tgtEl>
                                          <p:spTgt spid="20"/>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1000"/>
                                        <p:tgtEl>
                                          <p:spTgt spid="24"/>
                                        </p:tgtEl>
                                      </p:cBhvr>
                                    </p:animEffect>
                                  </p:childTnLst>
                                </p:cTn>
                              </p:par>
                              <p:par>
                                <p:cTn id="34" presetID="22" presetClass="entr" presetSubtype="8"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1000"/>
                                        <p:tgtEl>
                                          <p:spTgt spid="27"/>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10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1000"/>
                                        <p:tgtEl>
                                          <p:spTgt spid="21"/>
                                        </p:tgtEl>
                                      </p:cBhvr>
                                    </p:animEffect>
                                  </p:childTnLst>
                                </p:cTn>
                              </p:par>
                            </p:childTnLst>
                          </p:cTn>
                        </p:par>
                        <p:par>
                          <p:cTn id="46" fill="hold">
                            <p:stCondLst>
                              <p:cond delay="1000"/>
                            </p:stCondLst>
                            <p:childTnLst>
                              <p:par>
                                <p:cTn id="47" presetID="22" presetClass="entr" presetSubtype="2"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right)">
                                      <p:cBhvr>
                                        <p:cTn id="49" dur="10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xit" presetSubtype="2" fill="hold" nodeType="clickEffect">
                                  <p:stCondLst>
                                    <p:cond delay="0"/>
                                  </p:stCondLst>
                                  <p:childTnLst>
                                    <p:animEffect transition="out" filter="wipe(right)">
                                      <p:cBhvr>
                                        <p:cTn id="53" dur="1000"/>
                                        <p:tgtEl>
                                          <p:spTgt spid="17"/>
                                        </p:tgtEl>
                                      </p:cBhvr>
                                    </p:animEffect>
                                    <p:set>
                                      <p:cBhvr>
                                        <p:cTn id="54" dur="1" fill="hold">
                                          <p:stCondLst>
                                            <p:cond delay="999"/>
                                          </p:stCondLst>
                                        </p:cTn>
                                        <p:tgtEl>
                                          <p:spTgt spid="17"/>
                                        </p:tgtEl>
                                        <p:attrNameLst>
                                          <p:attrName>style.visibility</p:attrName>
                                        </p:attrNameLst>
                                      </p:cBhvr>
                                      <p:to>
                                        <p:strVal val="hidden"/>
                                      </p:to>
                                    </p:set>
                                  </p:childTnLst>
                                </p:cTn>
                              </p:par>
                              <p:par>
                                <p:cTn id="55" presetID="22" presetClass="entr" presetSubtype="8"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1000"/>
                                        <p:tgtEl>
                                          <p:spTgt spid="23"/>
                                        </p:tgtEl>
                                      </p:cBhvr>
                                    </p:animEffect>
                                  </p:childTnLst>
                                </p:cTn>
                              </p:par>
                              <p:par>
                                <p:cTn id="58" presetID="22" presetClass="entr" presetSubtype="1"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up)">
                                      <p:cBhvr>
                                        <p:cTn id="60" dur="1000"/>
                                        <p:tgtEl>
                                          <p:spTgt spid="8"/>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left)">
                                      <p:cBhvr>
                                        <p:cTn id="6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20" grpId="0"/>
      <p:bldP spid="21" grpId="0"/>
      <p:bldP spid="22"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8852" y="522862"/>
            <a:ext cx="8571345" cy="523220"/>
          </a:xfrm>
          <a:prstGeom prst="rect">
            <a:avLst/>
          </a:prstGeom>
          <a:noFill/>
        </p:spPr>
        <p:txBody>
          <a:bodyPr wrap="square" rtlCol="0">
            <a:spAutoFit/>
          </a:bodyPr>
          <a:lstStyle/>
          <a:p>
            <a:pPr indent="233363"/>
            <a:r>
              <a:rPr lang="en-US" sz="2800" i="1" dirty="0">
                <a:ln w="3175">
                  <a:solidFill>
                    <a:schemeClr val="tx1"/>
                  </a:solidFill>
                </a:ln>
                <a:solidFill>
                  <a:srgbClr val="FF0000"/>
                </a:solidFill>
                <a:latin typeface="Cheltenhm BT" panose="02040603050505020403" pitchFamily="18" charset="0"/>
              </a:rPr>
              <a:t>Planar or Trough?</a:t>
            </a:r>
            <a:endParaRPr lang="en-US" sz="2400" i="1" dirty="0">
              <a:latin typeface="Cheltenhm BT" panose="02040603050505020403" pitchFamily="18" charset="0"/>
            </a:endParaRPr>
          </a:p>
        </p:txBody>
      </p:sp>
      <p:sp>
        <p:nvSpPr>
          <p:cNvPr id="10" name="TextBox 9"/>
          <p:cNvSpPr txBox="1"/>
          <p:nvPr/>
        </p:nvSpPr>
        <p:spPr>
          <a:xfrm>
            <a:off x="0" y="9313"/>
            <a:ext cx="7162800" cy="523220"/>
          </a:xfrm>
          <a:prstGeom prst="rect">
            <a:avLst/>
          </a:prstGeom>
          <a:noFill/>
        </p:spPr>
        <p:txBody>
          <a:bodyPr wrap="square" rtlCol="0">
            <a:spAutoFit/>
          </a:bodyPr>
          <a:lstStyle/>
          <a:p>
            <a:pPr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Observation:</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046082"/>
            <a:ext cx="9144000" cy="5498153"/>
          </a:xfrm>
          <a:prstGeom prst="rect">
            <a:avLst/>
          </a:prstGeom>
        </p:spPr>
      </p:pic>
    </p:spTree>
    <p:extLst>
      <p:ext uri="{BB962C8B-B14F-4D97-AF65-F5344CB8AC3E}">
        <p14:creationId xmlns:p14="http://schemas.microsoft.com/office/powerpoint/2010/main" val="416481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8852" y="522862"/>
            <a:ext cx="8571345" cy="523220"/>
          </a:xfrm>
          <a:prstGeom prst="rect">
            <a:avLst/>
          </a:prstGeom>
          <a:noFill/>
        </p:spPr>
        <p:txBody>
          <a:bodyPr wrap="square" rtlCol="0">
            <a:spAutoFit/>
          </a:bodyPr>
          <a:lstStyle/>
          <a:p>
            <a:pPr indent="233363"/>
            <a:r>
              <a:rPr lang="en-US" sz="2800" i="1" dirty="0">
                <a:ln w="3175">
                  <a:solidFill>
                    <a:schemeClr val="tx1"/>
                  </a:solidFill>
                </a:ln>
                <a:solidFill>
                  <a:srgbClr val="FF0000"/>
                </a:solidFill>
                <a:latin typeface="Cheltenhm BT" panose="02040603050505020403" pitchFamily="18" charset="0"/>
              </a:rPr>
              <a:t>Planar or Trough?</a:t>
            </a:r>
            <a:endParaRPr lang="en-US" sz="2400" i="1" dirty="0">
              <a:latin typeface="Cheltenhm BT" panose="02040603050505020403" pitchFamily="18" charset="0"/>
            </a:endParaRPr>
          </a:p>
        </p:txBody>
      </p:sp>
      <p:sp>
        <p:nvSpPr>
          <p:cNvPr id="10" name="TextBox 9"/>
          <p:cNvSpPr txBox="1"/>
          <p:nvPr/>
        </p:nvSpPr>
        <p:spPr>
          <a:xfrm>
            <a:off x="0" y="9313"/>
            <a:ext cx="7162800" cy="523220"/>
          </a:xfrm>
          <a:prstGeom prst="rect">
            <a:avLst/>
          </a:prstGeom>
          <a:noFill/>
        </p:spPr>
        <p:txBody>
          <a:bodyPr wrap="square" rtlCol="0">
            <a:spAutoFit/>
          </a:bodyPr>
          <a:lstStyle/>
          <a:p>
            <a:pPr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Observation: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2658" y="1417916"/>
            <a:ext cx="7709647" cy="5139765"/>
          </a:xfrm>
          <a:prstGeom prst="rect">
            <a:avLst/>
          </a:prstGeom>
        </p:spPr>
      </p:pic>
    </p:spTree>
    <p:extLst>
      <p:ext uri="{BB962C8B-B14F-4D97-AF65-F5344CB8AC3E}">
        <p14:creationId xmlns:p14="http://schemas.microsoft.com/office/powerpoint/2010/main" val="388814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9313"/>
            <a:ext cx="4078941" cy="523220"/>
          </a:xfrm>
          <a:prstGeom prst="rect">
            <a:avLst/>
          </a:prstGeom>
          <a:noFill/>
        </p:spPr>
        <p:txBody>
          <a:bodyPr wrap="square" rtlCol="0">
            <a:spAutoFit/>
          </a:bodyPr>
          <a:lstStyle/>
          <a:p>
            <a:pPr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Observation: large scours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05436" y="650853"/>
            <a:ext cx="7871012" cy="6207147"/>
          </a:xfrm>
          <a:prstGeom prst="rect">
            <a:avLst/>
          </a:prstGeom>
        </p:spPr>
      </p:pic>
      <p:cxnSp>
        <p:nvCxnSpPr>
          <p:cNvPr id="5" name="Straight Arrow Connector 4"/>
          <p:cNvCxnSpPr/>
          <p:nvPr/>
        </p:nvCxnSpPr>
        <p:spPr>
          <a:xfrm flipV="1">
            <a:off x="5157378" y="3290953"/>
            <a:ext cx="1177158" cy="700088"/>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70341" y="3492264"/>
            <a:ext cx="1262877" cy="369332"/>
          </a:xfrm>
          <a:prstGeom prst="rect">
            <a:avLst/>
          </a:prstGeom>
          <a:noFill/>
        </p:spPr>
        <p:txBody>
          <a:bodyPr wrap="square" rtlCol="0">
            <a:spAutoFit/>
          </a:bodyPr>
          <a:lstStyle/>
          <a:p>
            <a:pPr algn="ctr"/>
            <a:r>
              <a:rPr lang="en-US" b="1" dirty="0">
                <a:ln w="3175">
                  <a:solidFill>
                    <a:schemeClr val="tx1"/>
                  </a:solidFill>
                </a:ln>
                <a:solidFill>
                  <a:srgbClr val="FFFF00"/>
                </a:solidFill>
                <a:latin typeface="Cheltenhm BT" panose="02040603050505020403" pitchFamily="18" charset="0"/>
              </a:rPr>
              <a:t>Scour</a:t>
            </a:r>
          </a:p>
        </p:txBody>
      </p:sp>
      <p:cxnSp>
        <p:nvCxnSpPr>
          <p:cNvPr id="7" name="Straight Arrow Connector 6"/>
          <p:cNvCxnSpPr/>
          <p:nvPr/>
        </p:nvCxnSpPr>
        <p:spPr>
          <a:xfrm flipV="1">
            <a:off x="1212908" y="3789730"/>
            <a:ext cx="1177158" cy="700088"/>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25871" y="3991041"/>
            <a:ext cx="1262877" cy="369332"/>
          </a:xfrm>
          <a:prstGeom prst="rect">
            <a:avLst/>
          </a:prstGeom>
          <a:noFill/>
        </p:spPr>
        <p:txBody>
          <a:bodyPr wrap="square" rtlCol="0">
            <a:spAutoFit/>
          </a:bodyPr>
          <a:lstStyle/>
          <a:p>
            <a:pPr algn="ctr"/>
            <a:r>
              <a:rPr lang="en-US" b="1" dirty="0">
                <a:ln w="3175">
                  <a:solidFill>
                    <a:schemeClr val="tx1"/>
                  </a:solidFill>
                </a:ln>
                <a:solidFill>
                  <a:srgbClr val="FFFF00"/>
                </a:solidFill>
                <a:latin typeface="Cheltenhm BT" panose="02040603050505020403" pitchFamily="18" charset="0"/>
              </a:rPr>
              <a:t>Scour</a:t>
            </a:r>
          </a:p>
        </p:txBody>
      </p:sp>
    </p:spTree>
    <p:extLst>
      <p:ext uri="{BB962C8B-B14F-4D97-AF65-F5344CB8AC3E}">
        <p14:creationId xmlns:p14="http://schemas.microsoft.com/office/powerpoint/2010/main" val="45279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0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1000"/>
                                        <p:tgtEl>
                                          <p:spTgt spid="7"/>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9313"/>
            <a:ext cx="4119418" cy="523220"/>
          </a:xfrm>
          <a:prstGeom prst="rect">
            <a:avLst/>
          </a:prstGeom>
          <a:noFill/>
        </p:spPr>
        <p:txBody>
          <a:bodyPr wrap="square" rtlCol="0">
            <a:spAutoFit/>
          </a:bodyPr>
          <a:lstStyle/>
          <a:p>
            <a:pPr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Observation: Gravel Beds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754206"/>
            <a:ext cx="3528291" cy="4760259"/>
          </a:xfrm>
          <a:prstGeom prst="rect">
            <a:avLst/>
          </a:prstGeom>
        </p:spPr>
      </p:pic>
      <p:sp>
        <p:nvSpPr>
          <p:cNvPr id="13" name="TextBox 12"/>
          <p:cNvSpPr txBox="1"/>
          <p:nvPr/>
        </p:nvSpPr>
        <p:spPr>
          <a:xfrm>
            <a:off x="3868348" y="21893"/>
            <a:ext cx="5275652" cy="830997"/>
          </a:xfrm>
          <a:prstGeom prst="rect">
            <a:avLst/>
          </a:prstGeom>
          <a:noFill/>
        </p:spPr>
        <p:txBody>
          <a:bodyPr wrap="square" rtlCol="0">
            <a:spAutoFit/>
          </a:bodyPr>
          <a:lstStyle/>
          <a:p>
            <a:pPr marL="342900" indent="-342900">
              <a:buFont typeface="Arial" panose="020B0604020202020204" pitchFamily="34" charset="0"/>
              <a:buChar char="•"/>
            </a:pPr>
            <a:r>
              <a:rPr lang="en-US" sz="2400" i="1" dirty="0">
                <a:ln w="3175">
                  <a:noFill/>
                </a:ln>
                <a:latin typeface="Cheltenhm BT" panose="02040603050505020403" pitchFamily="18" charset="0"/>
              </a:rPr>
              <a:t>Also present are gravel beds (cm to </a:t>
            </a:r>
            <a:r>
              <a:rPr lang="en-US" sz="2400" i="1" dirty="0" err="1">
                <a:ln w="3175">
                  <a:noFill/>
                </a:ln>
                <a:latin typeface="Cheltenhm BT" panose="02040603050505020403" pitchFamily="18" charset="0"/>
              </a:rPr>
              <a:t>dm</a:t>
            </a:r>
            <a:r>
              <a:rPr lang="en-US" sz="2400" i="1" dirty="0">
                <a:ln w="3175">
                  <a:noFill/>
                </a:ln>
                <a:latin typeface="Cheltenhm BT" panose="02040603050505020403" pitchFamily="18" charset="0"/>
              </a:rPr>
              <a:t>) with granule sized quartz pebbles.</a:t>
            </a:r>
            <a:endParaRPr lang="en-US" sz="2000" i="1" dirty="0">
              <a:ln w="3175">
                <a:noFill/>
              </a:ln>
              <a:latin typeface="Cheltenhm BT" panose="02040603050505020403" pitchFamily="18" charset="0"/>
            </a:endParaRPr>
          </a:p>
        </p:txBody>
      </p:sp>
      <p:sp>
        <p:nvSpPr>
          <p:cNvPr id="9" name="Freeform 8"/>
          <p:cNvSpPr/>
          <p:nvPr/>
        </p:nvSpPr>
        <p:spPr>
          <a:xfrm>
            <a:off x="466725" y="2933700"/>
            <a:ext cx="1243013" cy="566738"/>
          </a:xfrm>
          <a:custGeom>
            <a:avLst/>
            <a:gdLst>
              <a:gd name="connsiteX0" fmla="*/ 0 w 1243013"/>
              <a:gd name="connsiteY0" fmla="*/ 0 h 566738"/>
              <a:gd name="connsiteX1" fmla="*/ 219075 w 1243013"/>
              <a:gd name="connsiteY1" fmla="*/ 157163 h 566738"/>
              <a:gd name="connsiteX2" fmla="*/ 566738 w 1243013"/>
              <a:gd name="connsiteY2" fmla="*/ 323850 h 566738"/>
              <a:gd name="connsiteX3" fmla="*/ 942975 w 1243013"/>
              <a:gd name="connsiteY3" fmla="*/ 442913 h 566738"/>
              <a:gd name="connsiteX4" fmla="*/ 1243013 w 1243013"/>
              <a:gd name="connsiteY4" fmla="*/ 566738 h 566738"/>
              <a:gd name="connsiteX0" fmla="*/ 0 w 1243013"/>
              <a:gd name="connsiteY0" fmla="*/ 0 h 566738"/>
              <a:gd name="connsiteX1" fmla="*/ 219075 w 1243013"/>
              <a:gd name="connsiteY1" fmla="*/ 157163 h 566738"/>
              <a:gd name="connsiteX2" fmla="*/ 566738 w 1243013"/>
              <a:gd name="connsiteY2" fmla="*/ 323850 h 566738"/>
              <a:gd name="connsiteX3" fmla="*/ 942975 w 1243013"/>
              <a:gd name="connsiteY3" fmla="*/ 452438 h 566738"/>
              <a:gd name="connsiteX4" fmla="*/ 1243013 w 1243013"/>
              <a:gd name="connsiteY4" fmla="*/ 566738 h 566738"/>
              <a:gd name="connsiteX0" fmla="*/ 0 w 1243013"/>
              <a:gd name="connsiteY0" fmla="*/ 0 h 566738"/>
              <a:gd name="connsiteX1" fmla="*/ 219075 w 1243013"/>
              <a:gd name="connsiteY1" fmla="*/ 157163 h 566738"/>
              <a:gd name="connsiteX2" fmla="*/ 566738 w 1243013"/>
              <a:gd name="connsiteY2" fmla="*/ 323850 h 566738"/>
              <a:gd name="connsiteX3" fmla="*/ 923925 w 1243013"/>
              <a:gd name="connsiteY3" fmla="*/ 452438 h 566738"/>
              <a:gd name="connsiteX4" fmla="*/ 1243013 w 1243013"/>
              <a:gd name="connsiteY4" fmla="*/ 566738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013" h="566738">
                <a:moveTo>
                  <a:pt x="0" y="0"/>
                </a:moveTo>
                <a:cubicBezTo>
                  <a:pt x="62309" y="51594"/>
                  <a:pt x="124619" y="103188"/>
                  <a:pt x="219075" y="157163"/>
                </a:cubicBezTo>
                <a:cubicBezTo>
                  <a:pt x="313531" y="211138"/>
                  <a:pt x="449263" y="274638"/>
                  <a:pt x="566738" y="323850"/>
                </a:cubicBezTo>
                <a:cubicBezTo>
                  <a:pt x="684213" y="373062"/>
                  <a:pt x="811213" y="411957"/>
                  <a:pt x="923925" y="452438"/>
                </a:cubicBezTo>
                <a:cubicBezTo>
                  <a:pt x="1036637" y="492919"/>
                  <a:pt x="1149350" y="525066"/>
                  <a:pt x="1243013" y="566738"/>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0218" y="2695238"/>
            <a:ext cx="6243782" cy="4162521"/>
          </a:xfrm>
          <a:prstGeom prst="rect">
            <a:avLst/>
          </a:prstGeom>
        </p:spPr>
      </p:pic>
      <p:cxnSp>
        <p:nvCxnSpPr>
          <p:cNvPr id="7" name="Straight Connector 6"/>
          <p:cNvCxnSpPr/>
          <p:nvPr/>
        </p:nvCxnSpPr>
        <p:spPr>
          <a:xfrm>
            <a:off x="2281382" y="3731491"/>
            <a:ext cx="1838036" cy="498764"/>
          </a:xfrm>
          <a:prstGeom prst="line">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1085561" y="3053917"/>
            <a:ext cx="1243013" cy="566738"/>
          </a:xfrm>
          <a:custGeom>
            <a:avLst/>
            <a:gdLst>
              <a:gd name="connsiteX0" fmla="*/ 0 w 1243013"/>
              <a:gd name="connsiteY0" fmla="*/ 0 h 566738"/>
              <a:gd name="connsiteX1" fmla="*/ 219075 w 1243013"/>
              <a:gd name="connsiteY1" fmla="*/ 157163 h 566738"/>
              <a:gd name="connsiteX2" fmla="*/ 566738 w 1243013"/>
              <a:gd name="connsiteY2" fmla="*/ 323850 h 566738"/>
              <a:gd name="connsiteX3" fmla="*/ 942975 w 1243013"/>
              <a:gd name="connsiteY3" fmla="*/ 442913 h 566738"/>
              <a:gd name="connsiteX4" fmla="*/ 1243013 w 1243013"/>
              <a:gd name="connsiteY4" fmla="*/ 566738 h 566738"/>
              <a:gd name="connsiteX0" fmla="*/ 0 w 1243013"/>
              <a:gd name="connsiteY0" fmla="*/ 0 h 566738"/>
              <a:gd name="connsiteX1" fmla="*/ 219075 w 1243013"/>
              <a:gd name="connsiteY1" fmla="*/ 157163 h 566738"/>
              <a:gd name="connsiteX2" fmla="*/ 566738 w 1243013"/>
              <a:gd name="connsiteY2" fmla="*/ 323850 h 566738"/>
              <a:gd name="connsiteX3" fmla="*/ 942975 w 1243013"/>
              <a:gd name="connsiteY3" fmla="*/ 452438 h 566738"/>
              <a:gd name="connsiteX4" fmla="*/ 1243013 w 1243013"/>
              <a:gd name="connsiteY4" fmla="*/ 566738 h 566738"/>
              <a:gd name="connsiteX0" fmla="*/ 0 w 1243013"/>
              <a:gd name="connsiteY0" fmla="*/ 0 h 566738"/>
              <a:gd name="connsiteX1" fmla="*/ 219075 w 1243013"/>
              <a:gd name="connsiteY1" fmla="*/ 157163 h 566738"/>
              <a:gd name="connsiteX2" fmla="*/ 566738 w 1243013"/>
              <a:gd name="connsiteY2" fmla="*/ 323850 h 566738"/>
              <a:gd name="connsiteX3" fmla="*/ 923925 w 1243013"/>
              <a:gd name="connsiteY3" fmla="*/ 452438 h 566738"/>
              <a:gd name="connsiteX4" fmla="*/ 1243013 w 1243013"/>
              <a:gd name="connsiteY4" fmla="*/ 566738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013" h="566738">
                <a:moveTo>
                  <a:pt x="0" y="0"/>
                </a:moveTo>
                <a:cubicBezTo>
                  <a:pt x="62309" y="51594"/>
                  <a:pt x="124619" y="103188"/>
                  <a:pt x="219075" y="157163"/>
                </a:cubicBezTo>
                <a:cubicBezTo>
                  <a:pt x="313531" y="211138"/>
                  <a:pt x="449263" y="274638"/>
                  <a:pt x="566738" y="323850"/>
                </a:cubicBezTo>
                <a:cubicBezTo>
                  <a:pt x="684213" y="373062"/>
                  <a:pt x="811213" y="411957"/>
                  <a:pt x="923925" y="452438"/>
                </a:cubicBezTo>
                <a:cubicBezTo>
                  <a:pt x="1036637" y="492919"/>
                  <a:pt x="1149350" y="525066"/>
                  <a:pt x="1243013" y="566738"/>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1738401" y="3185637"/>
            <a:ext cx="1243013" cy="566738"/>
          </a:xfrm>
          <a:custGeom>
            <a:avLst/>
            <a:gdLst>
              <a:gd name="connsiteX0" fmla="*/ 0 w 1243013"/>
              <a:gd name="connsiteY0" fmla="*/ 0 h 566738"/>
              <a:gd name="connsiteX1" fmla="*/ 219075 w 1243013"/>
              <a:gd name="connsiteY1" fmla="*/ 157163 h 566738"/>
              <a:gd name="connsiteX2" fmla="*/ 566738 w 1243013"/>
              <a:gd name="connsiteY2" fmla="*/ 323850 h 566738"/>
              <a:gd name="connsiteX3" fmla="*/ 942975 w 1243013"/>
              <a:gd name="connsiteY3" fmla="*/ 442913 h 566738"/>
              <a:gd name="connsiteX4" fmla="*/ 1243013 w 1243013"/>
              <a:gd name="connsiteY4" fmla="*/ 566738 h 566738"/>
              <a:gd name="connsiteX0" fmla="*/ 0 w 1243013"/>
              <a:gd name="connsiteY0" fmla="*/ 0 h 566738"/>
              <a:gd name="connsiteX1" fmla="*/ 219075 w 1243013"/>
              <a:gd name="connsiteY1" fmla="*/ 157163 h 566738"/>
              <a:gd name="connsiteX2" fmla="*/ 566738 w 1243013"/>
              <a:gd name="connsiteY2" fmla="*/ 323850 h 566738"/>
              <a:gd name="connsiteX3" fmla="*/ 942975 w 1243013"/>
              <a:gd name="connsiteY3" fmla="*/ 452438 h 566738"/>
              <a:gd name="connsiteX4" fmla="*/ 1243013 w 1243013"/>
              <a:gd name="connsiteY4" fmla="*/ 566738 h 566738"/>
              <a:gd name="connsiteX0" fmla="*/ 0 w 1243013"/>
              <a:gd name="connsiteY0" fmla="*/ 0 h 566738"/>
              <a:gd name="connsiteX1" fmla="*/ 219075 w 1243013"/>
              <a:gd name="connsiteY1" fmla="*/ 157163 h 566738"/>
              <a:gd name="connsiteX2" fmla="*/ 566738 w 1243013"/>
              <a:gd name="connsiteY2" fmla="*/ 323850 h 566738"/>
              <a:gd name="connsiteX3" fmla="*/ 923925 w 1243013"/>
              <a:gd name="connsiteY3" fmla="*/ 452438 h 566738"/>
              <a:gd name="connsiteX4" fmla="*/ 1243013 w 1243013"/>
              <a:gd name="connsiteY4" fmla="*/ 566738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013" h="566738">
                <a:moveTo>
                  <a:pt x="0" y="0"/>
                </a:moveTo>
                <a:cubicBezTo>
                  <a:pt x="62309" y="51594"/>
                  <a:pt x="124619" y="103188"/>
                  <a:pt x="219075" y="157163"/>
                </a:cubicBezTo>
                <a:cubicBezTo>
                  <a:pt x="313531" y="211138"/>
                  <a:pt x="449263" y="274638"/>
                  <a:pt x="566738" y="323850"/>
                </a:cubicBezTo>
                <a:cubicBezTo>
                  <a:pt x="684213" y="373062"/>
                  <a:pt x="811213" y="411957"/>
                  <a:pt x="923925" y="452438"/>
                </a:cubicBezTo>
                <a:cubicBezTo>
                  <a:pt x="1036637" y="492919"/>
                  <a:pt x="1149350" y="525066"/>
                  <a:pt x="1243013" y="566738"/>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47866" y="1273375"/>
            <a:ext cx="7048268" cy="4311250"/>
          </a:xfrm>
          <a:prstGeom prst="rect">
            <a:avLst/>
          </a:prstGeom>
        </p:spPr>
      </p:pic>
    </p:spTree>
    <p:extLst>
      <p:ext uri="{BB962C8B-B14F-4D97-AF65-F5344CB8AC3E}">
        <p14:creationId xmlns:p14="http://schemas.microsoft.com/office/powerpoint/2010/main" val="302804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1000"/>
                                        <p:tgtEl>
                                          <p:spTgt spid="9"/>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1000"/>
                                        <p:tgtEl>
                                          <p:spTgt spid="12"/>
                                        </p:tgtEl>
                                      </p:cBhvr>
                                    </p:animEffect>
                                  </p:childTnLst>
                                </p:cTn>
                              </p:par>
                            </p:childTnLst>
                          </p:cTn>
                        </p:par>
                        <p:par>
                          <p:cTn id="19" fill="hold">
                            <p:stCondLst>
                              <p:cond delay="3000"/>
                            </p:stCondLst>
                            <p:childTnLst>
                              <p:par>
                                <p:cTn id="20" presetID="22" presetClass="entr" presetSubtype="8"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1000"/>
                                        <p:tgtEl>
                                          <p:spTgt spid="5"/>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9" grpId="0" animBg="1"/>
      <p:bldP spid="12"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9313"/>
            <a:ext cx="7162800" cy="523220"/>
          </a:xfrm>
          <a:prstGeom prst="rect">
            <a:avLst/>
          </a:prstGeom>
          <a:noFill/>
        </p:spPr>
        <p:txBody>
          <a:bodyPr wrap="square" rtlCol="0">
            <a:spAutoFit/>
          </a:bodyPr>
          <a:lstStyle/>
          <a:p>
            <a:pPr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Observation: Gravel Beds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255" y="971359"/>
            <a:ext cx="8829963" cy="5886642"/>
          </a:xfrm>
          <a:prstGeom prst="rect">
            <a:avLst/>
          </a:prstGeom>
        </p:spPr>
      </p:pic>
      <p:sp>
        <p:nvSpPr>
          <p:cNvPr id="6" name="TextBox 5"/>
          <p:cNvSpPr txBox="1"/>
          <p:nvPr/>
        </p:nvSpPr>
        <p:spPr>
          <a:xfrm>
            <a:off x="3868348" y="21893"/>
            <a:ext cx="5275652" cy="830997"/>
          </a:xfrm>
          <a:prstGeom prst="rect">
            <a:avLst/>
          </a:prstGeom>
          <a:noFill/>
        </p:spPr>
        <p:txBody>
          <a:bodyPr wrap="square" rtlCol="0">
            <a:spAutoFit/>
          </a:bodyPr>
          <a:lstStyle/>
          <a:p>
            <a:pPr marL="342900" indent="-342900">
              <a:buFont typeface="Arial" panose="020B0604020202020204" pitchFamily="34" charset="0"/>
              <a:buChar char="•"/>
            </a:pPr>
            <a:r>
              <a:rPr lang="en-US" sz="2400" i="1" dirty="0">
                <a:ln w="3175">
                  <a:noFill/>
                </a:ln>
                <a:latin typeface="Cheltenhm BT" panose="02040603050505020403" pitchFamily="18" charset="0"/>
              </a:rPr>
              <a:t>Also present are gravel beds (cm to </a:t>
            </a:r>
            <a:r>
              <a:rPr lang="en-US" sz="2400" i="1" dirty="0" err="1">
                <a:ln w="3175">
                  <a:noFill/>
                </a:ln>
                <a:latin typeface="Cheltenhm BT" panose="02040603050505020403" pitchFamily="18" charset="0"/>
              </a:rPr>
              <a:t>dm</a:t>
            </a:r>
            <a:r>
              <a:rPr lang="en-US" sz="2400" i="1" dirty="0">
                <a:ln w="3175">
                  <a:noFill/>
                </a:ln>
                <a:latin typeface="Cheltenhm BT" panose="02040603050505020403" pitchFamily="18" charset="0"/>
              </a:rPr>
              <a:t>) with granule sized quartz pebbles.</a:t>
            </a:r>
            <a:endParaRPr lang="en-US" sz="2000" i="1" dirty="0">
              <a:ln w="3175">
                <a:noFill/>
              </a:ln>
              <a:latin typeface="Cheltenhm BT" panose="02040603050505020403" pitchFamily="18" charset="0"/>
            </a:endParaRPr>
          </a:p>
        </p:txBody>
      </p:sp>
      <p:cxnSp>
        <p:nvCxnSpPr>
          <p:cNvPr id="7" name="Straight Arrow Connector 6"/>
          <p:cNvCxnSpPr/>
          <p:nvPr/>
        </p:nvCxnSpPr>
        <p:spPr>
          <a:xfrm flipV="1">
            <a:off x="4507345" y="1717805"/>
            <a:ext cx="2064805" cy="761664"/>
          </a:xfrm>
          <a:prstGeom prst="straightConnector1">
            <a:avLst/>
          </a:prstGeom>
          <a:ln w="381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5043488" y="3138488"/>
            <a:ext cx="1019175" cy="628650"/>
          </a:xfrm>
          <a:custGeom>
            <a:avLst/>
            <a:gdLst>
              <a:gd name="connsiteX0" fmla="*/ 0 w 1019175"/>
              <a:gd name="connsiteY0" fmla="*/ 0 h 628650"/>
              <a:gd name="connsiteX1" fmla="*/ 661987 w 1019175"/>
              <a:gd name="connsiteY1" fmla="*/ 404812 h 628650"/>
              <a:gd name="connsiteX2" fmla="*/ 1019175 w 1019175"/>
              <a:gd name="connsiteY2" fmla="*/ 628650 h 628650"/>
            </a:gdLst>
            <a:ahLst/>
            <a:cxnLst>
              <a:cxn ang="0">
                <a:pos x="connsiteX0" y="connsiteY0"/>
              </a:cxn>
              <a:cxn ang="0">
                <a:pos x="connsiteX1" y="connsiteY1"/>
              </a:cxn>
              <a:cxn ang="0">
                <a:pos x="connsiteX2" y="connsiteY2"/>
              </a:cxn>
            </a:cxnLst>
            <a:rect l="l" t="t" r="r" b="b"/>
            <a:pathLst>
              <a:path w="1019175" h="628650">
                <a:moveTo>
                  <a:pt x="0" y="0"/>
                </a:moveTo>
                <a:lnTo>
                  <a:pt x="661987" y="404812"/>
                </a:lnTo>
                <a:lnTo>
                  <a:pt x="1019175" y="62865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5381625" y="2863273"/>
            <a:ext cx="1190525" cy="451933"/>
          </a:xfrm>
          <a:custGeom>
            <a:avLst/>
            <a:gdLst>
              <a:gd name="connsiteX0" fmla="*/ 0 w 1019175"/>
              <a:gd name="connsiteY0" fmla="*/ 0 h 628650"/>
              <a:gd name="connsiteX1" fmla="*/ 661987 w 1019175"/>
              <a:gd name="connsiteY1" fmla="*/ 404812 h 628650"/>
              <a:gd name="connsiteX2" fmla="*/ 1019175 w 1019175"/>
              <a:gd name="connsiteY2" fmla="*/ 628650 h 628650"/>
              <a:gd name="connsiteX0" fmla="*/ 0 w 1019175"/>
              <a:gd name="connsiteY0" fmla="*/ 0 h 628650"/>
              <a:gd name="connsiteX1" fmla="*/ 454057 w 1019175"/>
              <a:gd name="connsiteY1" fmla="*/ 331939 h 628650"/>
              <a:gd name="connsiteX2" fmla="*/ 1019175 w 1019175"/>
              <a:gd name="connsiteY2" fmla="*/ 628650 h 628650"/>
            </a:gdLst>
            <a:ahLst/>
            <a:cxnLst>
              <a:cxn ang="0">
                <a:pos x="connsiteX0" y="connsiteY0"/>
              </a:cxn>
              <a:cxn ang="0">
                <a:pos x="connsiteX1" y="connsiteY1"/>
              </a:cxn>
              <a:cxn ang="0">
                <a:pos x="connsiteX2" y="connsiteY2"/>
              </a:cxn>
            </a:cxnLst>
            <a:rect l="l" t="t" r="r" b="b"/>
            <a:pathLst>
              <a:path w="1019175" h="628650">
                <a:moveTo>
                  <a:pt x="0" y="0"/>
                </a:moveTo>
                <a:lnTo>
                  <a:pt x="454057" y="331939"/>
                </a:lnTo>
                <a:lnTo>
                  <a:pt x="1019175" y="62865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flipH="1">
            <a:off x="6000598" y="2272145"/>
            <a:ext cx="908201" cy="531894"/>
          </a:xfrm>
          <a:custGeom>
            <a:avLst/>
            <a:gdLst>
              <a:gd name="connsiteX0" fmla="*/ 0 w 1019175"/>
              <a:gd name="connsiteY0" fmla="*/ 0 h 628650"/>
              <a:gd name="connsiteX1" fmla="*/ 661987 w 1019175"/>
              <a:gd name="connsiteY1" fmla="*/ 404812 h 628650"/>
              <a:gd name="connsiteX2" fmla="*/ 1019175 w 1019175"/>
              <a:gd name="connsiteY2" fmla="*/ 628650 h 628650"/>
              <a:gd name="connsiteX0" fmla="*/ 0 w 1019175"/>
              <a:gd name="connsiteY0" fmla="*/ 0 h 628650"/>
              <a:gd name="connsiteX1" fmla="*/ 385762 w 1019175"/>
              <a:gd name="connsiteY1" fmla="*/ 319087 h 628650"/>
              <a:gd name="connsiteX2" fmla="*/ 1019175 w 1019175"/>
              <a:gd name="connsiteY2" fmla="*/ 628650 h 628650"/>
              <a:gd name="connsiteX0" fmla="*/ 0 w 1019175"/>
              <a:gd name="connsiteY0" fmla="*/ 0 h 628650"/>
              <a:gd name="connsiteX1" fmla="*/ 385762 w 1019175"/>
              <a:gd name="connsiteY1" fmla="*/ 319087 h 628650"/>
              <a:gd name="connsiteX2" fmla="*/ 1019175 w 1019175"/>
              <a:gd name="connsiteY2" fmla="*/ 628650 h 628650"/>
            </a:gdLst>
            <a:ahLst/>
            <a:cxnLst>
              <a:cxn ang="0">
                <a:pos x="connsiteX0" y="connsiteY0"/>
              </a:cxn>
              <a:cxn ang="0">
                <a:pos x="connsiteX1" y="connsiteY1"/>
              </a:cxn>
              <a:cxn ang="0">
                <a:pos x="connsiteX2" y="connsiteY2"/>
              </a:cxn>
            </a:cxnLst>
            <a:rect l="l" t="t" r="r" b="b"/>
            <a:pathLst>
              <a:path w="1019175" h="628650">
                <a:moveTo>
                  <a:pt x="0" y="0"/>
                </a:moveTo>
                <a:cubicBezTo>
                  <a:pt x="128587" y="106362"/>
                  <a:pt x="195262" y="207963"/>
                  <a:pt x="385762" y="319087"/>
                </a:cubicBezTo>
                <a:cubicBezTo>
                  <a:pt x="588754" y="437498"/>
                  <a:pt x="808037" y="525462"/>
                  <a:pt x="1019175" y="6286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5217918" y="3000881"/>
            <a:ext cx="1019175" cy="628650"/>
          </a:xfrm>
          <a:custGeom>
            <a:avLst/>
            <a:gdLst>
              <a:gd name="connsiteX0" fmla="*/ 0 w 1019175"/>
              <a:gd name="connsiteY0" fmla="*/ 0 h 628650"/>
              <a:gd name="connsiteX1" fmla="*/ 661987 w 1019175"/>
              <a:gd name="connsiteY1" fmla="*/ 404812 h 628650"/>
              <a:gd name="connsiteX2" fmla="*/ 1019175 w 1019175"/>
              <a:gd name="connsiteY2" fmla="*/ 628650 h 628650"/>
            </a:gdLst>
            <a:ahLst/>
            <a:cxnLst>
              <a:cxn ang="0">
                <a:pos x="connsiteX0" y="connsiteY0"/>
              </a:cxn>
              <a:cxn ang="0">
                <a:pos x="connsiteX1" y="connsiteY1"/>
              </a:cxn>
              <a:cxn ang="0">
                <a:pos x="connsiteX2" y="connsiteY2"/>
              </a:cxn>
            </a:cxnLst>
            <a:rect l="l" t="t" r="r" b="b"/>
            <a:pathLst>
              <a:path w="1019175" h="628650">
                <a:moveTo>
                  <a:pt x="0" y="0"/>
                </a:moveTo>
                <a:lnTo>
                  <a:pt x="661987" y="404812"/>
                </a:lnTo>
                <a:lnTo>
                  <a:pt x="1019175" y="62865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902036" y="2829064"/>
            <a:ext cx="1190525" cy="451933"/>
          </a:xfrm>
          <a:custGeom>
            <a:avLst/>
            <a:gdLst>
              <a:gd name="connsiteX0" fmla="*/ 0 w 1019175"/>
              <a:gd name="connsiteY0" fmla="*/ 0 h 628650"/>
              <a:gd name="connsiteX1" fmla="*/ 661987 w 1019175"/>
              <a:gd name="connsiteY1" fmla="*/ 404812 h 628650"/>
              <a:gd name="connsiteX2" fmla="*/ 1019175 w 1019175"/>
              <a:gd name="connsiteY2" fmla="*/ 628650 h 628650"/>
              <a:gd name="connsiteX0" fmla="*/ 0 w 1019175"/>
              <a:gd name="connsiteY0" fmla="*/ 0 h 628650"/>
              <a:gd name="connsiteX1" fmla="*/ 454057 w 1019175"/>
              <a:gd name="connsiteY1" fmla="*/ 331939 h 628650"/>
              <a:gd name="connsiteX2" fmla="*/ 1019175 w 1019175"/>
              <a:gd name="connsiteY2" fmla="*/ 628650 h 628650"/>
            </a:gdLst>
            <a:ahLst/>
            <a:cxnLst>
              <a:cxn ang="0">
                <a:pos x="connsiteX0" y="connsiteY0"/>
              </a:cxn>
              <a:cxn ang="0">
                <a:pos x="connsiteX1" y="connsiteY1"/>
              </a:cxn>
              <a:cxn ang="0">
                <a:pos x="connsiteX2" y="connsiteY2"/>
              </a:cxn>
            </a:cxnLst>
            <a:rect l="l" t="t" r="r" b="b"/>
            <a:pathLst>
              <a:path w="1019175" h="628650">
                <a:moveTo>
                  <a:pt x="0" y="0"/>
                </a:moveTo>
                <a:lnTo>
                  <a:pt x="454057" y="331939"/>
                </a:lnTo>
                <a:lnTo>
                  <a:pt x="1019175" y="62865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11040" y="1071282"/>
            <a:ext cx="7721919" cy="5786718"/>
          </a:xfrm>
          <a:prstGeom prst="rect">
            <a:avLst/>
          </a:prstGeom>
        </p:spPr>
      </p:pic>
    </p:spTree>
    <p:extLst>
      <p:ext uri="{BB962C8B-B14F-4D97-AF65-F5344CB8AC3E}">
        <p14:creationId xmlns:p14="http://schemas.microsoft.com/office/powerpoint/2010/main" val="86805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0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1000"/>
                                        <p:tgtEl>
                                          <p:spTgt spid="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13" grpId="0" animBg="1"/>
      <p:bldP spid="14"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09989" y="567660"/>
            <a:ext cx="7700411" cy="461665"/>
          </a:xfrm>
          <a:prstGeom prst="rect">
            <a:avLst/>
          </a:prstGeom>
          <a:noFill/>
        </p:spPr>
        <p:txBody>
          <a:bodyPr wrap="square" rtlCol="0">
            <a:spAutoFit/>
          </a:bodyPr>
          <a:lstStyle/>
          <a:p>
            <a:pPr marL="342900" indent="-342900">
              <a:buFont typeface="+mj-lt"/>
              <a:buAutoNum type="arabicPeriod"/>
            </a:pPr>
            <a:r>
              <a:rPr lang="en-US" sz="2000" i="1" dirty="0">
                <a:ln w="3175">
                  <a:noFill/>
                </a:ln>
                <a:latin typeface="Cheltenhm BT" panose="02040603050505020403" pitchFamily="18" charset="0"/>
              </a:rPr>
              <a:t>What is the </a:t>
            </a:r>
            <a:r>
              <a:rPr lang="en-US" sz="2400" i="1" dirty="0">
                <a:ln w="3175">
                  <a:solidFill>
                    <a:schemeClr val="tx1"/>
                  </a:solidFill>
                </a:ln>
                <a:solidFill>
                  <a:srgbClr val="FF0000"/>
                </a:solidFill>
                <a:latin typeface="Cheltenhm BT" panose="02040603050505020403" pitchFamily="18" charset="0"/>
              </a:rPr>
              <a:t>depositional system </a:t>
            </a:r>
            <a:r>
              <a:rPr lang="en-US" sz="2000" i="1" dirty="0">
                <a:ln w="3175">
                  <a:noFill/>
                </a:ln>
                <a:latin typeface="Cheltenhm BT" panose="02040603050505020403" pitchFamily="18" charset="0"/>
              </a:rPr>
              <a:t>of the Massanutten Fm.?</a:t>
            </a:r>
            <a:endParaRPr lang="en-US" sz="2000" i="1" dirty="0">
              <a:ln w="3175">
                <a:solidFill>
                  <a:schemeClr val="tx1"/>
                </a:solidFill>
              </a:ln>
              <a:solidFill>
                <a:srgbClr val="FF0000"/>
              </a:solidFill>
              <a:latin typeface="Cheltenhm BT" panose="02040603050505020403" pitchFamily="18" charset="0"/>
            </a:endParaRPr>
          </a:p>
        </p:txBody>
      </p:sp>
      <p:sp>
        <p:nvSpPr>
          <p:cNvPr id="11" name="TextBox 10"/>
          <p:cNvSpPr txBox="1"/>
          <p:nvPr/>
        </p:nvSpPr>
        <p:spPr>
          <a:xfrm>
            <a:off x="215153" y="3505443"/>
            <a:ext cx="5544857" cy="2246769"/>
          </a:xfrm>
          <a:prstGeom prst="rect">
            <a:avLst/>
          </a:prstGeom>
          <a:noFill/>
        </p:spPr>
        <p:txBody>
          <a:bodyPr wrap="square" rtlCol="0">
            <a:spAutoFit/>
          </a:bodyPr>
          <a:lstStyle/>
          <a:p>
            <a:r>
              <a:rPr lang="en-US" sz="2000" i="1" dirty="0">
                <a:ln w="3175">
                  <a:noFill/>
                </a:ln>
                <a:latin typeface="Cheltenhm BT" panose="02040603050505020403" pitchFamily="18" charset="0"/>
              </a:rPr>
              <a:t>What is the </a:t>
            </a:r>
            <a:r>
              <a:rPr lang="en-US" sz="2000" i="1" dirty="0">
                <a:ln w="3175">
                  <a:solidFill>
                    <a:schemeClr val="tx1"/>
                  </a:solidFill>
                </a:ln>
                <a:solidFill>
                  <a:srgbClr val="FF0000"/>
                </a:solidFill>
                <a:latin typeface="Cheltenhm BT" panose="02040603050505020403" pitchFamily="18" charset="0"/>
              </a:rPr>
              <a:t>depositional sequence </a:t>
            </a:r>
            <a:r>
              <a:rPr lang="en-US" sz="2000" i="1" dirty="0">
                <a:ln w="3175">
                  <a:noFill/>
                </a:ln>
                <a:latin typeface="Cheltenhm BT" panose="02040603050505020403" pitchFamily="18" charset="0"/>
              </a:rPr>
              <a:t>of the </a:t>
            </a:r>
            <a:r>
              <a:rPr lang="en-US" sz="2000" i="1" dirty="0" err="1">
                <a:ln w="3175">
                  <a:noFill/>
                </a:ln>
                <a:latin typeface="Cheltenhm BT" panose="02040603050505020403" pitchFamily="18" charset="0"/>
              </a:rPr>
              <a:t>Massanutten</a:t>
            </a:r>
            <a:r>
              <a:rPr lang="en-US" sz="2000" i="1" dirty="0">
                <a:ln w="3175">
                  <a:noFill/>
                </a:ln>
                <a:latin typeface="Cheltenhm BT" panose="02040603050505020403" pitchFamily="18" charset="0"/>
              </a:rPr>
              <a:t>?</a:t>
            </a:r>
          </a:p>
          <a:p>
            <a:pPr marL="342900" indent="-173038">
              <a:buFont typeface="Arial" panose="020B0604020202020204" pitchFamily="34" charset="0"/>
              <a:buChar char="•"/>
            </a:pPr>
            <a:r>
              <a:rPr lang="en-US" sz="2000" i="1" dirty="0" err="1">
                <a:ln w="3175">
                  <a:noFill/>
                </a:ln>
                <a:latin typeface="Cheltenhm BT" panose="02040603050505020403" pitchFamily="18" charset="0"/>
              </a:rPr>
              <a:t>Bouma</a:t>
            </a:r>
            <a:r>
              <a:rPr lang="en-US" sz="2000" i="1" dirty="0">
                <a:ln w="3175">
                  <a:noFill/>
                </a:ln>
                <a:latin typeface="Cheltenhm BT" panose="02040603050505020403" pitchFamily="18" charset="0"/>
              </a:rPr>
              <a:t> sequence?</a:t>
            </a:r>
          </a:p>
          <a:p>
            <a:pPr marL="342900" indent="-173038">
              <a:buFont typeface="Arial" panose="020B0604020202020204" pitchFamily="34" charset="0"/>
              <a:buChar char="•"/>
            </a:pPr>
            <a:r>
              <a:rPr lang="en-US" sz="2000" i="1" dirty="0">
                <a:ln w="3175">
                  <a:noFill/>
                </a:ln>
                <a:latin typeface="Cheltenhm BT" panose="02040603050505020403" pitchFamily="18" charset="0"/>
              </a:rPr>
              <a:t>Hummocky sequence?</a:t>
            </a:r>
          </a:p>
          <a:p>
            <a:pPr marL="342900" indent="-173038">
              <a:buFont typeface="Arial" panose="020B0604020202020204" pitchFamily="34" charset="0"/>
              <a:buChar char="•"/>
            </a:pPr>
            <a:r>
              <a:rPr lang="en-US" sz="2000" i="1" dirty="0">
                <a:ln w="3175">
                  <a:noFill/>
                </a:ln>
                <a:latin typeface="Cheltenhm BT" panose="02040603050505020403" pitchFamily="18" charset="0"/>
              </a:rPr>
              <a:t>Point Bar sequence?</a:t>
            </a:r>
          </a:p>
          <a:p>
            <a:pPr marL="342900" indent="-173038">
              <a:buFont typeface="Arial" panose="020B0604020202020204" pitchFamily="34" charset="0"/>
              <a:buChar char="•"/>
            </a:pPr>
            <a:r>
              <a:rPr lang="en-US" sz="2000" i="1" dirty="0">
                <a:ln w="3175">
                  <a:noFill/>
                </a:ln>
                <a:latin typeface="Cheltenhm BT" panose="02040603050505020403" pitchFamily="18" charset="0"/>
              </a:rPr>
              <a:t>L-Bar/T-Bar sequence?</a:t>
            </a:r>
          </a:p>
          <a:p>
            <a:pPr marL="342900" indent="-342900">
              <a:buFont typeface="Arial" panose="020B0604020202020204" pitchFamily="34" charset="0"/>
              <a:buChar char="•"/>
            </a:pPr>
            <a:endParaRPr lang="en-US" sz="2000" i="1" dirty="0">
              <a:ln w="3175">
                <a:noFill/>
              </a:ln>
              <a:latin typeface="Cheltenhm BT" panose="02040603050505020403" pitchFamily="18" charset="0"/>
            </a:endParaRPr>
          </a:p>
          <a:p>
            <a:pPr marL="342900" indent="-173038">
              <a:buFont typeface="Arial" panose="020B0604020202020204" pitchFamily="34" charset="0"/>
              <a:buChar char="•"/>
            </a:pPr>
            <a:r>
              <a:rPr lang="en-US" sz="2000" i="1" dirty="0">
                <a:ln w="3175">
                  <a:noFill/>
                </a:ln>
                <a:latin typeface="Cheltenhm BT" panose="02040603050505020403" pitchFamily="18" charset="0"/>
              </a:rPr>
              <a:t>None of the above?</a:t>
            </a:r>
          </a:p>
        </p:txBody>
      </p:sp>
      <p:sp>
        <p:nvSpPr>
          <p:cNvPr id="2" name="TextBox 1"/>
          <p:cNvSpPr txBox="1"/>
          <p:nvPr/>
        </p:nvSpPr>
        <p:spPr>
          <a:xfrm>
            <a:off x="3347985" y="4188347"/>
            <a:ext cx="5208494" cy="584775"/>
          </a:xfrm>
          <a:prstGeom prst="rect">
            <a:avLst/>
          </a:prstGeom>
          <a:noFill/>
        </p:spPr>
        <p:txBody>
          <a:bodyPr wrap="square" rtlCol="0">
            <a:spAutoFit/>
          </a:bodyPr>
          <a:lstStyle/>
          <a:p>
            <a:r>
              <a:rPr lang="en-US" sz="1600" i="1" dirty="0">
                <a:ln w="6350">
                  <a:solidFill>
                    <a:schemeClr val="tx1"/>
                  </a:solidFill>
                </a:ln>
                <a:solidFill>
                  <a:srgbClr val="FFC000"/>
                </a:solidFill>
                <a:latin typeface="Lucida Casual" panose="03010604040201010104" pitchFamily="66" charset="0"/>
              </a:rPr>
              <a:t>None of the traditional sequences match with the Massanutten.</a:t>
            </a:r>
          </a:p>
        </p:txBody>
      </p:sp>
      <p:sp>
        <p:nvSpPr>
          <p:cNvPr id="3" name="Right Brace 2"/>
          <p:cNvSpPr/>
          <p:nvPr/>
        </p:nvSpPr>
        <p:spPr>
          <a:xfrm>
            <a:off x="5997388" y="1452288"/>
            <a:ext cx="134471" cy="1515035"/>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6171792" y="1539036"/>
            <a:ext cx="3012141" cy="523220"/>
          </a:xfrm>
          <a:prstGeom prst="rect">
            <a:avLst/>
          </a:prstGeom>
          <a:noFill/>
        </p:spPr>
        <p:txBody>
          <a:bodyPr wrap="square" rtlCol="0">
            <a:spAutoFit/>
          </a:bodyPr>
          <a:lstStyle/>
          <a:p>
            <a:r>
              <a:rPr lang="en-US" sz="1400" i="1" dirty="0">
                <a:ln w="6350">
                  <a:solidFill>
                    <a:schemeClr val="tx1"/>
                  </a:solidFill>
                </a:ln>
                <a:solidFill>
                  <a:srgbClr val="FFC000"/>
                </a:solidFill>
                <a:latin typeface="Lucida Casual" panose="03010604040201010104" pitchFamily="66" charset="0"/>
              </a:rPr>
              <a:t>This is a high energy system too proximal to have shale.</a:t>
            </a:r>
          </a:p>
        </p:txBody>
      </p:sp>
      <p:sp>
        <p:nvSpPr>
          <p:cNvPr id="16" name="TextBox 15"/>
          <p:cNvSpPr txBox="1"/>
          <p:nvPr/>
        </p:nvSpPr>
        <p:spPr>
          <a:xfrm>
            <a:off x="6153320" y="2250237"/>
            <a:ext cx="3012141" cy="738664"/>
          </a:xfrm>
          <a:prstGeom prst="rect">
            <a:avLst/>
          </a:prstGeom>
          <a:noFill/>
        </p:spPr>
        <p:txBody>
          <a:bodyPr wrap="square" rtlCol="0">
            <a:spAutoFit/>
          </a:bodyPr>
          <a:lstStyle/>
          <a:p>
            <a:r>
              <a:rPr lang="en-US" sz="1400" i="1" dirty="0">
                <a:ln w="6350">
                  <a:solidFill>
                    <a:schemeClr val="tx1"/>
                  </a:solidFill>
                </a:ln>
                <a:solidFill>
                  <a:srgbClr val="FFC000"/>
                </a:solidFill>
                <a:latin typeface="Lucida Casual" panose="03010604040201010104" pitchFamily="66" charset="0"/>
              </a:rPr>
              <a:t>The energy fluctuates a lot in the upper flow to erosional regimes. </a:t>
            </a:r>
          </a:p>
        </p:txBody>
      </p:sp>
      <p:sp>
        <p:nvSpPr>
          <p:cNvPr id="17" name="TextBox 16"/>
          <p:cNvSpPr txBox="1"/>
          <p:nvPr/>
        </p:nvSpPr>
        <p:spPr>
          <a:xfrm>
            <a:off x="6010835" y="1074043"/>
            <a:ext cx="3186545" cy="307777"/>
          </a:xfrm>
          <a:prstGeom prst="rect">
            <a:avLst/>
          </a:prstGeom>
          <a:noFill/>
        </p:spPr>
        <p:txBody>
          <a:bodyPr wrap="square" rtlCol="0">
            <a:spAutoFit/>
          </a:bodyPr>
          <a:lstStyle/>
          <a:p>
            <a:pPr algn="ctr"/>
            <a:r>
              <a:rPr lang="en-US" sz="1400" i="1" dirty="0">
                <a:ln w="6350">
                  <a:solidFill>
                    <a:schemeClr val="tx1"/>
                  </a:solidFill>
                </a:ln>
                <a:solidFill>
                  <a:srgbClr val="FF0000"/>
                </a:solidFill>
                <a:latin typeface="Lucida Casual" panose="03010604040201010104" pitchFamily="66" charset="0"/>
              </a:rPr>
              <a:t>Describe this systems behavior.</a:t>
            </a:r>
          </a:p>
        </p:txBody>
      </p:sp>
      <p:sp>
        <p:nvSpPr>
          <p:cNvPr id="18" name="Right Brace 17"/>
          <p:cNvSpPr/>
          <p:nvPr/>
        </p:nvSpPr>
        <p:spPr>
          <a:xfrm>
            <a:off x="3011622" y="3871310"/>
            <a:ext cx="165687" cy="1194138"/>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209990" y="1152024"/>
            <a:ext cx="7700411" cy="2308324"/>
          </a:xfrm>
          <a:prstGeom prst="rect">
            <a:avLst/>
          </a:prstGeom>
          <a:noFill/>
        </p:spPr>
        <p:txBody>
          <a:bodyPr wrap="square" rtlCol="0">
            <a:spAutoFit/>
          </a:bodyPr>
          <a:lstStyle/>
          <a:p>
            <a:r>
              <a:rPr lang="en-US" sz="2400" i="1" dirty="0">
                <a:ln w="3175">
                  <a:solidFill>
                    <a:schemeClr val="tx1"/>
                  </a:solidFill>
                </a:ln>
                <a:solidFill>
                  <a:srgbClr val="FF0000"/>
                </a:solidFill>
                <a:latin typeface="Cheltenhm BT" panose="02040603050505020403" pitchFamily="18" charset="0"/>
              </a:rPr>
              <a:t>The Evidence?</a:t>
            </a:r>
          </a:p>
          <a:p>
            <a:pPr marL="342900" indent="-173038">
              <a:buFont typeface="Arial" panose="020B0604020202020204" pitchFamily="34" charset="0"/>
              <a:buChar char="•"/>
            </a:pPr>
            <a:r>
              <a:rPr lang="en-US" sz="2000" i="1" dirty="0">
                <a:ln w="3175">
                  <a:noFill/>
                </a:ln>
                <a:latin typeface="Cheltenhm BT" panose="02040603050505020403" pitchFamily="18" charset="0"/>
              </a:rPr>
              <a:t>Coarse to very coarse quartz sands.</a:t>
            </a:r>
          </a:p>
          <a:p>
            <a:pPr marL="342900" indent="-173038">
              <a:buFont typeface="Arial" panose="020B0604020202020204" pitchFamily="34" charset="0"/>
              <a:buChar char="•"/>
            </a:pPr>
            <a:r>
              <a:rPr lang="en-US" sz="2000" i="1" dirty="0">
                <a:ln w="3175">
                  <a:noFill/>
                </a:ln>
                <a:latin typeface="Cheltenhm BT" panose="02040603050505020403" pitchFamily="18" charset="0"/>
              </a:rPr>
              <a:t>Well developed upper-lower flow regime planar cross beds.</a:t>
            </a:r>
          </a:p>
          <a:p>
            <a:pPr marL="342900" indent="-173038">
              <a:buFont typeface="Arial" panose="020B0604020202020204" pitchFamily="34" charset="0"/>
              <a:buChar char="•"/>
            </a:pPr>
            <a:r>
              <a:rPr lang="en-US" sz="2000" i="1" dirty="0">
                <a:ln w="3175">
                  <a:noFill/>
                </a:ln>
                <a:latin typeface="Cheltenhm BT" panose="02040603050505020403" pitchFamily="18" charset="0"/>
              </a:rPr>
              <a:t>Well developed upper-lower flow regime trough cross beds.</a:t>
            </a:r>
          </a:p>
          <a:p>
            <a:pPr marL="342900" indent="-173038">
              <a:buFont typeface="Arial" panose="020B0604020202020204" pitchFamily="34" charset="0"/>
              <a:buChar char="•"/>
            </a:pPr>
            <a:r>
              <a:rPr lang="en-US" sz="2000" i="1" dirty="0">
                <a:ln w="3175">
                  <a:noFill/>
                </a:ln>
                <a:latin typeface="Cheltenhm BT" panose="02040603050505020403" pitchFamily="18" charset="0"/>
              </a:rPr>
              <a:t>Lots of scours.</a:t>
            </a:r>
          </a:p>
          <a:p>
            <a:pPr marL="342900" indent="-173038">
              <a:buFont typeface="Arial" panose="020B0604020202020204" pitchFamily="34" charset="0"/>
              <a:buChar char="•"/>
            </a:pPr>
            <a:r>
              <a:rPr lang="en-US" sz="2000" i="1" dirty="0">
                <a:ln w="3175">
                  <a:noFill/>
                </a:ln>
                <a:latin typeface="Cheltenhm BT" panose="02040603050505020403" pitchFamily="18" charset="0"/>
              </a:rPr>
              <a:t>Quartz gravel beds.</a:t>
            </a:r>
          </a:p>
          <a:p>
            <a:pPr marL="342900" indent="-342900">
              <a:buFont typeface="+mj-lt"/>
              <a:buAutoNum type="arabicPeriod"/>
            </a:pPr>
            <a:endParaRPr lang="en-US" sz="2000" i="1" dirty="0">
              <a:ln w="3175">
                <a:noFill/>
              </a:ln>
              <a:latin typeface="Cheltenhm BT" panose="02040603050505020403" pitchFamily="18" charset="0"/>
            </a:endParaRPr>
          </a:p>
        </p:txBody>
      </p:sp>
      <p:sp>
        <p:nvSpPr>
          <p:cNvPr id="21" name="Rectangle 20">
            <a:extLst>
              <a:ext uri="{FF2B5EF4-FFF2-40B4-BE49-F238E27FC236}">
                <a16:creationId xmlns:a16="http://schemas.microsoft.com/office/drawing/2014/main" id="{3CF09016-B5E2-4C40-A4A8-8CCEADCC17AF}"/>
              </a:ext>
            </a:extLst>
          </p:cNvPr>
          <p:cNvSpPr/>
          <p:nvPr/>
        </p:nvSpPr>
        <p:spPr>
          <a:xfrm>
            <a:off x="0" y="0"/>
            <a:ext cx="9144000" cy="523220"/>
          </a:xfrm>
          <a:prstGeom prst="rect">
            <a:avLst/>
          </a:prstGeom>
          <a:solidFill>
            <a:schemeClr val="tx1"/>
          </a:solidFill>
        </p:spPr>
        <p:txBody>
          <a:bodyPr wrap="square">
            <a:spAutoFit/>
          </a:bodyPr>
          <a:lstStyle/>
          <a:p>
            <a:pPr indent="233363"/>
            <a:r>
              <a:rPr lang="en-US" sz="2800" i="1" dirty="0">
                <a:solidFill>
                  <a:srgbClr val="FFFF00"/>
                </a:solidFill>
                <a:latin typeface="Times New Roman" panose="02020603050405020304" pitchFamily="18" charset="0"/>
                <a:cs typeface="Times New Roman" panose="02020603050405020304" pitchFamily="18" charset="0"/>
              </a:rPr>
              <a:t>2-3.  </a:t>
            </a:r>
            <a:r>
              <a:rPr lang="en-US" sz="2800" b="1" i="1" dirty="0">
                <a:solidFill>
                  <a:srgbClr val="FFFF00"/>
                </a:solidFill>
                <a:latin typeface="Times New Roman" panose="02020603050405020304" pitchFamily="18" charset="0"/>
                <a:cs typeface="Times New Roman" panose="02020603050405020304" pitchFamily="18" charset="0"/>
              </a:rPr>
              <a:t>Flow Regime and </a:t>
            </a:r>
            <a:r>
              <a:rPr lang="en-US" sz="2800" b="1" i="1" dirty="0">
                <a:ln w="3175">
                  <a:noFill/>
                </a:ln>
                <a:solidFill>
                  <a:srgbClr val="FFFF00"/>
                </a:solidFill>
                <a:latin typeface="Times New Roman" panose="02020603050405020304" pitchFamily="18" charset="0"/>
                <a:cs typeface="Times New Roman" panose="02020603050405020304" pitchFamily="18" charset="0"/>
              </a:rPr>
              <a:t>Environmental interpretations</a:t>
            </a:r>
            <a:r>
              <a:rPr lang="en-US" sz="2800" i="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2867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1000"/>
                                        <p:tgtEl>
                                          <p:spTgt spid="12">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left)">
                                      <p:cBhvr>
                                        <p:cTn id="11" dur="10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wipe(left)">
                                      <p:cBhvr>
                                        <p:cTn id="16" dur="1000"/>
                                        <p:tgtEl>
                                          <p:spTgt spid="2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wipe(left)">
                                      <p:cBhvr>
                                        <p:cTn id="21" dur="1000"/>
                                        <p:tgtEl>
                                          <p:spTgt spid="2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xEl>
                                              <p:pRg st="3" end="3"/>
                                            </p:txEl>
                                          </p:spTgt>
                                        </p:tgtEl>
                                        <p:attrNameLst>
                                          <p:attrName>style.visibility</p:attrName>
                                        </p:attrNameLst>
                                      </p:cBhvr>
                                      <p:to>
                                        <p:strVal val="visible"/>
                                      </p:to>
                                    </p:set>
                                    <p:animEffect transition="in" filter="wipe(left)">
                                      <p:cBhvr>
                                        <p:cTn id="26" dur="1000"/>
                                        <p:tgtEl>
                                          <p:spTgt spid="20">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xEl>
                                              <p:pRg st="4" end="4"/>
                                            </p:txEl>
                                          </p:spTgt>
                                        </p:tgtEl>
                                        <p:attrNameLst>
                                          <p:attrName>style.visibility</p:attrName>
                                        </p:attrNameLst>
                                      </p:cBhvr>
                                      <p:to>
                                        <p:strVal val="visible"/>
                                      </p:to>
                                    </p:set>
                                    <p:animEffect transition="in" filter="wipe(left)">
                                      <p:cBhvr>
                                        <p:cTn id="31" dur="1000"/>
                                        <p:tgtEl>
                                          <p:spTgt spid="20">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
                                            <p:txEl>
                                              <p:pRg st="5" end="5"/>
                                            </p:txEl>
                                          </p:spTgt>
                                        </p:tgtEl>
                                        <p:attrNameLst>
                                          <p:attrName>style.visibility</p:attrName>
                                        </p:attrNameLst>
                                      </p:cBhvr>
                                      <p:to>
                                        <p:strVal val="visible"/>
                                      </p:to>
                                    </p:set>
                                    <p:animEffect transition="in" filter="wipe(left)">
                                      <p:cBhvr>
                                        <p:cTn id="36" dur="1000"/>
                                        <p:tgtEl>
                                          <p:spTgt spid="20">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left)">
                                      <p:cBhvr>
                                        <p:cTn id="41" dur="1000"/>
                                        <p:tgtEl>
                                          <p:spTgt spid="3"/>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1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10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10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1">
                                            <p:txEl>
                                              <p:pRg st="0" end="0"/>
                                            </p:txEl>
                                          </p:spTgt>
                                        </p:tgtEl>
                                        <p:attrNameLst>
                                          <p:attrName>style.visibility</p:attrName>
                                        </p:attrNameLst>
                                      </p:cBhvr>
                                      <p:to>
                                        <p:strVal val="visible"/>
                                      </p:to>
                                    </p:set>
                                    <p:animEffect transition="in" filter="wipe(left)">
                                      <p:cBhvr>
                                        <p:cTn id="60" dur="1000"/>
                                        <p:tgtEl>
                                          <p:spTgt spid="11">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1">
                                            <p:txEl>
                                              <p:pRg st="1" end="1"/>
                                            </p:txEl>
                                          </p:spTgt>
                                        </p:tgtEl>
                                        <p:attrNameLst>
                                          <p:attrName>style.visibility</p:attrName>
                                        </p:attrNameLst>
                                      </p:cBhvr>
                                      <p:to>
                                        <p:strVal val="visible"/>
                                      </p:to>
                                    </p:set>
                                    <p:animEffect transition="in" filter="wipe(left)">
                                      <p:cBhvr>
                                        <p:cTn id="65" dur="1000"/>
                                        <p:tgtEl>
                                          <p:spTgt spid="11">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1">
                                            <p:txEl>
                                              <p:pRg st="2" end="2"/>
                                            </p:txEl>
                                          </p:spTgt>
                                        </p:tgtEl>
                                        <p:attrNameLst>
                                          <p:attrName>style.visibility</p:attrName>
                                        </p:attrNameLst>
                                      </p:cBhvr>
                                      <p:to>
                                        <p:strVal val="visible"/>
                                      </p:to>
                                    </p:set>
                                    <p:animEffect transition="in" filter="wipe(left)">
                                      <p:cBhvr>
                                        <p:cTn id="70" dur="1000"/>
                                        <p:tgtEl>
                                          <p:spTgt spid="11">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1">
                                            <p:txEl>
                                              <p:pRg st="3" end="3"/>
                                            </p:txEl>
                                          </p:spTgt>
                                        </p:tgtEl>
                                        <p:attrNameLst>
                                          <p:attrName>style.visibility</p:attrName>
                                        </p:attrNameLst>
                                      </p:cBhvr>
                                      <p:to>
                                        <p:strVal val="visible"/>
                                      </p:to>
                                    </p:set>
                                    <p:animEffect transition="in" filter="wipe(left)">
                                      <p:cBhvr>
                                        <p:cTn id="75" dur="1000"/>
                                        <p:tgtEl>
                                          <p:spTgt spid="11">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xEl>
                                              <p:pRg st="4" end="4"/>
                                            </p:txEl>
                                          </p:spTgt>
                                        </p:tgtEl>
                                        <p:attrNameLst>
                                          <p:attrName>style.visibility</p:attrName>
                                        </p:attrNameLst>
                                      </p:cBhvr>
                                      <p:to>
                                        <p:strVal val="visible"/>
                                      </p:to>
                                    </p:set>
                                    <p:animEffect transition="in" filter="wipe(left)">
                                      <p:cBhvr>
                                        <p:cTn id="80" dur="1000"/>
                                        <p:tgtEl>
                                          <p:spTgt spid="11">
                                            <p:txEl>
                                              <p:pRg st="4" end="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1">
                                            <p:txEl>
                                              <p:pRg st="6" end="6"/>
                                            </p:txEl>
                                          </p:spTgt>
                                        </p:tgtEl>
                                        <p:attrNameLst>
                                          <p:attrName>style.visibility</p:attrName>
                                        </p:attrNameLst>
                                      </p:cBhvr>
                                      <p:to>
                                        <p:strVal val="visible"/>
                                      </p:to>
                                    </p:set>
                                    <p:animEffect transition="in" filter="wipe(left)">
                                      <p:cBhvr>
                                        <p:cTn id="85" dur="1000"/>
                                        <p:tgtEl>
                                          <p:spTgt spid="11">
                                            <p:txEl>
                                              <p:pRg st="6" end="6"/>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wipe(left)">
                                      <p:cBhvr>
                                        <p:cTn id="90" dur="1000"/>
                                        <p:tgtEl>
                                          <p:spTgt spid="18"/>
                                        </p:tgtEl>
                                      </p:cBhvr>
                                    </p:animEffect>
                                  </p:childTnLst>
                                </p:cTn>
                              </p:par>
                            </p:childTnLst>
                          </p:cTn>
                        </p:par>
                        <p:par>
                          <p:cTn id="91" fill="hold">
                            <p:stCondLst>
                              <p:cond delay="1000"/>
                            </p:stCondLst>
                            <p:childTnLst>
                              <p:par>
                                <p:cTn id="92" presetID="22" presetClass="entr" presetSubtype="8" fill="hold" grpId="0" nodeType="afterEffect">
                                  <p:stCondLst>
                                    <p:cond delay="0"/>
                                  </p:stCondLst>
                                  <p:childTnLst>
                                    <p:set>
                                      <p:cBhvr>
                                        <p:cTn id="93" dur="1" fill="hold">
                                          <p:stCondLst>
                                            <p:cond delay="0"/>
                                          </p:stCondLst>
                                        </p:cTn>
                                        <p:tgtEl>
                                          <p:spTgt spid="2"/>
                                        </p:tgtEl>
                                        <p:attrNameLst>
                                          <p:attrName>style.visibility</p:attrName>
                                        </p:attrNameLst>
                                      </p:cBhvr>
                                      <p:to>
                                        <p:strVal val="visible"/>
                                      </p:to>
                                    </p:set>
                                    <p:animEffect transition="in" filter="wipe(left)">
                                      <p:cBhvr>
                                        <p:cTn id="9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1" grpId="0" build="p"/>
      <p:bldP spid="2" grpId="0"/>
      <p:bldP spid="3" grpId="0" animBg="1"/>
      <p:bldP spid="15" grpId="0"/>
      <p:bldP spid="16" grpId="0"/>
      <p:bldP spid="17" grpId="0"/>
      <p:bldP spid="18" grpId="0" animBg="1"/>
      <p:bldP spid="20"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cot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28" y="2035732"/>
            <a:ext cx="1650444" cy="428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plat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521" y="1918128"/>
            <a:ext cx="1484527" cy="428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86327" y="793599"/>
            <a:ext cx="8571345" cy="461665"/>
          </a:xfrm>
          <a:prstGeom prst="rect">
            <a:avLst/>
          </a:prstGeom>
          <a:noFill/>
        </p:spPr>
        <p:txBody>
          <a:bodyPr wrap="square" rtlCol="0">
            <a:spAutoFit/>
          </a:bodyPr>
          <a:lstStyle/>
          <a:p>
            <a:r>
              <a:rPr lang="en-US" sz="2400" i="1" dirty="0">
                <a:ln w="3175">
                  <a:solidFill>
                    <a:schemeClr val="tx1"/>
                  </a:solidFill>
                </a:ln>
                <a:solidFill>
                  <a:srgbClr val="FF0000"/>
                </a:solidFill>
                <a:latin typeface="Cheltenhm BT" panose="02040603050505020403" pitchFamily="18" charset="0"/>
              </a:rPr>
              <a:t>Modern braided river systems:</a:t>
            </a:r>
            <a:endParaRPr lang="en-US" sz="2000" i="1" dirty="0">
              <a:ln w="3175">
                <a:solidFill>
                  <a:schemeClr val="tx1"/>
                </a:solidFill>
              </a:ln>
              <a:solidFill>
                <a:srgbClr val="FF0000"/>
              </a:solidFill>
              <a:latin typeface="Cheltenhm BT" panose="02040603050505020403" pitchFamily="18" charset="0"/>
            </a:endParaRPr>
          </a:p>
        </p:txBody>
      </p:sp>
      <p:sp>
        <p:nvSpPr>
          <p:cNvPr id="11" name="TextBox 10"/>
          <p:cNvSpPr txBox="1"/>
          <p:nvPr/>
        </p:nvSpPr>
        <p:spPr>
          <a:xfrm>
            <a:off x="2256172" y="1918128"/>
            <a:ext cx="1739696" cy="1477328"/>
          </a:xfrm>
          <a:prstGeom prst="rect">
            <a:avLst/>
          </a:prstGeom>
          <a:noFill/>
        </p:spPr>
        <p:txBody>
          <a:bodyPr wrap="square" rtlCol="0">
            <a:spAutoFit/>
          </a:bodyPr>
          <a:lstStyle/>
          <a:p>
            <a:r>
              <a:rPr lang="en-US" i="1" dirty="0">
                <a:ln w="3175">
                  <a:solidFill>
                    <a:schemeClr val="tx1"/>
                  </a:solidFill>
                </a:ln>
                <a:solidFill>
                  <a:srgbClr val="FF0000"/>
                </a:solidFill>
                <a:latin typeface="Cheltenhm BT" panose="02040603050505020403" pitchFamily="18" charset="0"/>
              </a:rPr>
              <a:t>The Scott type is an example of a proximal gravel dominated L-Bar system.</a:t>
            </a:r>
            <a:endParaRPr lang="en-US" sz="1600" i="1" dirty="0">
              <a:ln w="3175">
                <a:solidFill>
                  <a:schemeClr val="tx1"/>
                </a:solidFill>
              </a:ln>
              <a:solidFill>
                <a:srgbClr val="FF0000"/>
              </a:solidFill>
              <a:latin typeface="Cheltenhm BT" panose="02040603050505020403" pitchFamily="18" charset="0"/>
            </a:endParaRPr>
          </a:p>
        </p:txBody>
      </p:sp>
      <p:sp>
        <p:nvSpPr>
          <p:cNvPr id="13" name="TextBox 12"/>
          <p:cNvSpPr txBox="1"/>
          <p:nvPr/>
        </p:nvSpPr>
        <p:spPr>
          <a:xfrm>
            <a:off x="6442048" y="1918128"/>
            <a:ext cx="1739696" cy="1200329"/>
          </a:xfrm>
          <a:prstGeom prst="rect">
            <a:avLst/>
          </a:prstGeom>
          <a:noFill/>
        </p:spPr>
        <p:txBody>
          <a:bodyPr wrap="square" rtlCol="0">
            <a:spAutoFit/>
          </a:bodyPr>
          <a:lstStyle/>
          <a:p>
            <a:r>
              <a:rPr lang="en-US" i="1" dirty="0">
                <a:ln w="3175">
                  <a:solidFill>
                    <a:schemeClr val="tx1"/>
                  </a:solidFill>
                </a:ln>
                <a:solidFill>
                  <a:srgbClr val="FF0000"/>
                </a:solidFill>
                <a:latin typeface="Cheltenhm BT" panose="02040603050505020403" pitchFamily="18" charset="0"/>
              </a:rPr>
              <a:t>The Platte type is an example of a sand dominated T-Bar system.</a:t>
            </a:r>
            <a:endParaRPr lang="en-US" sz="1600" i="1" dirty="0">
              <a:ln w="3175">
                <a:solidFill>
                  <a:schemeClr val="tx1"/>
                </a:solidFill>
              </a:ln>
              <a:solidFill>
                <a:srgbClr val="FF0000"/>
              </a:solidFill>
              <a:latin typeface="Cheltenhm BT" panose="02040603050505020403" pitchFamily="18" charset="0"/>
            </a:endParaRPr>
          </a:p>
        </p:txBody>
      </p:sp>
      <p:sp>
        <p:nvSpPr>
          <p:cNvPr id="9" name="Rectangle 8">
            <a:extLst>
              <a:ext uri="{FF2B5EF4-FFF2-40B4-BE49-F238E27FC236}">
                <a16:creationId xmlns:a16="http://schemas.microsoft.com/office/drawing/2014/main" id="{AC57BEFB-7A20-894D-B0A3-A11348500520}"/>
              </a:ext>
            </a:extLst>
          </p:cNvPr>
          <p:cNvSpPr/>
          <p:nvPr/>
        </p:nvSpPr>
        <p:spPr>
          <a:xfrm>
            <a:off x="0" y="0"/>
            <a:ext cx="9144000" cy="523220"/>
          </a:xfrm>
          <a:prstGeom prst="rect">
            <a:avLst/>
          </a:prstGeom>
          <a:solidFill>
            <a:schemeClr val="tx1"/>
          </a:solidFill>
        </p:spPr>
        <p:txBody>
          <a:bodyPr wrap="square">
            <a:spAutoFit/>
          </a:bodyPr>
          <a:lstStyle/>
          <a:p>
            <a:pPr indent="233363"/>
            <a:r>
              <a:rPr lang="en-US" sz="2800" i="1" dirty="0">
                <a:solidFill>
                  <a:srgbClr val="FFFF00"/>
                </a:solidFill>
                <a:latin typeface="Times New Roman" panose="02020603050405020304" pitchFamily="18" charset="0"/>
                <a:cs typeface="Times New Roman" panose="02020603050405020304" pitchFamily="18" charset="0"/>
              </a:rPr>
              <a:t>2-3.  </a:t>
            </a:r>
            <a:r>
              <a:rPr lang="en-US" sz="2800" b="1" i="1" dirty="0">
                <a:solidFill>
                  <a:srgbClr val="FFFF00"/>
                </a:solidFill>
                <a:latin typeface="Times New Roman" panose="02020603050405020304" pitchFamily="18" charset="0"/>
                <a:cs typeface="Times New Roman" panose="02020603050405020304" pitchFamily="18" charset="0"/>
              </a:rPr>
              <a:t>Flow Regime and </a:t>
            </a:r>
            <a:r>
              <a:rPr lang="en-US" sz="2800" b="1" i="1" dirty="0">
                <a:ln w="3175">
                  <a:noFill/>
                </a:ln>
                <a:solidFill>
                  <a:srgbClr val="FFFF00"/>
                </a:solidFill>
                <a:latin typeface="Times New Roman" panose="02020603050405020304" pitchFamily="18" charset="0"/>
                <a:cs typeface="Times New Roman" panose="02020603050405020304" pitchFamily="18" charset="0"/>
              </a:rPr>
              <a:t>Environmental interpretations</a:t>
            </a:r>
            <a:r>
              <a:rPr lang="en-US" sz="2800" i="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4405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1000"/>
                                        <p:tgtEl>
                                          <p:spTgt spid="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23220"/>
          </a:xfrm>
          <a:prstGeom prst="rect">
            <a:avLst/>
          </a:prstGeom>
          <a:solidFill>
            <a:schemeClr val="tx1"/>
          </a:solidFill>
        </p:spPr>
        <p:txBody>
          <a:bodyPr wrap="square">
            <a:spAutoFit/>
          </a:bodyPr>
          <a:lstStyle/>
          <a:p>
            <a:pPr indent="233363"/>
            <a:r>
              <a:rPr lang="en-US" sz="2800" i="1" dirty="0">
                <a:solidFill>
                  <a:srgbClr val="FFFF00"/>
                </a:solidFill>
                <a:latin typeface="Times New Roman" panose="02020603050405020304" pitchFamily="18" charset="0"/>
                <a:cs typeface="Times New Roman" panose="02020603050405020304" pitchFamily="18" charset="0"/>
              </a:rPr>
              <a:t>2-3.  </a:t>
            </a:r>
            <a:r>
              <a:rPr lang="en-US" sz="2800" b="1" i="1" dirty="0">
                <a:solidFill>
                  <a:srgbClr val="FFFF00"/>
                </a:solidFill>
                <a:latin typeface="Times New Roman" panose="02020603050405020304" pitchFamily="18" charset="0"/>
                <a:cs typeface="Times New Roman" panose="02020603050405020304" pitchFamily="18" charset="0"/>
              </a:rPr>
              <a:t>Flow Regime and </a:t>
            </a:r>
            <a:r>
              <a:rPr lang="en-US" sz="2800" b="1" i="1" dirty="0">
                <a:ln w="3175">
                  <a:noFill/>
                </a:ln>
                <a:solidFill>
                  <a:srgbClr val="FFFF00"/>
                </a:solidFill>
                <a:latin typeface="Times New Roman" panose="02020603050405020304" pitchFamily="18" charset="0"/>
                <a:cs typeface="Times New Roman" panose="02020603050405020304" pitchFamily="18" charset="0"/>
              </a:rPr>
              <a:t>Environmental interpretations</a:t>
            </a:r>
            <a:r>
              <a:rPr lang="en-US" sz="2800" i="1" dirty="0">
                <a:solidFill>
                  <a:srgbClr val="FFFF00"/>
                </a:solidFill>
                <a:latin typeface="Times New Roman" panose="02020603050405020304" pitchFamily="18" charset="0"/>
                <a:cs typeface="Times New Roman" panose="02020603050405020304" pitchFamily="18" charset="0"/>
              </a:rPr>
              <a:t>:</a:t>
            </a:r>
          </a:p>
        </p:txBody>
      </p:sp>
      <p:pic>
        <p:nvPicPr>
          <p:cNvPr id="7" name="Picture 3" descr="saskatchew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49" y="2123659"/>
            <a:ext cx="1550894" cy="428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6400" y="2387975"/>
            <a:ext cx="1694329" cy="2308324"/>
          </a:xfrm>
          <a:prstGeom prst="rect">
            <a:avLst/>
          </a:prstGeom>
          <a:noFill/>
        </p:spPr>
        <p:txBody>
          <a:bodyPr wrap="square" rtlCol="0">
            <a:spAutoFit/>
          </a:bodyPr>
          <a:lstStyle/>
          <a:p>
            <a:r>
              <a:rPr lang="en-US" i="1" dirty="0">
                <a:ln w="3175">
                  <a:solidFill>
                    <a:schemeClr val="tx1"/>
                  </a:solidFill>
                </a:ln>
                <a:solidFill>
                  <a:srgbClr val="FF0000"/>
                </a:solidFill>
                <a:latin typeface="Cheltenhm BT" panose="02040603050505020403" pitchFamily="18" charset="0"/>
              </a:rPr>
              <a:t>A third type is the Saskatchewan river with rare L-bars, common T-Bars, lots or large trough cross bedding, and scours.</a:t>
            </a:r>
            <a:endParaRPr lang="en-US" sz="1600" i="1" dirty="0">
              <a:ln w="3175">
                <a:solidFill>
                  <a:schemeClr val="tx1"/>
                </a:solidFill>
              </a:ln>
              <a:solidFill>
                <a:srgbClr val="FF0000"/>
              </a:solidFill>
              <a:latin typeface="Cheltenhm BT" panose="02040603050505020403" pitchFamily="18" charset="0"/>
            </a:endParaRP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084" y="2387975"/>
            <a:ext cx="5372560" cy="297807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571084" y="1372312"/>
            <a:ext cx="5372560" cy="923330"/>
          </a:xfrm>
          <a:prstGeom prst="rect">
            <a:avLst/>
          </a:prstGeom>
          <a:noFill/>
        </p:spPr>
        <p:txBody>
          <a:bodyPr wrap="square" rtlCol="0">
            <a:spAutoFit/>
          </a:bodyPr>
          <a:lstStyle/>
          <a:p>
            <a:r>
              <a:rPr lang="en-US" i="1" dirty="0">
                <a:ln w="3175">
                  <a:solidFill>
                    <a:schemeClr val="tx1"/>
                  </a:solidFill>
                </a:ln>
                <a:solidFill>
                  <a:srgbClr val="FF0000"/>
                </a:solidFill>
                <a:latin typeface="Cheltenhm BT" panose="02040603050505020403" pitchFamily="18" charset="0"/>
              </a:rPr>
              <a:t>Below illustrates a transition between a distal braided river (planar T-Bars) and a meandering river (Lunate trough cross beds).</a:t>
            </a:r>
            <a:endParaRPr lang="en-US" sz="1600" i="1" dirty="0">
              <a:ln w="3175">
                <a:solidFill>
                  <a:schemeClr val="tx1"/>
                </a:solidFill>
              </a:ln>
              <a:solidFill>
                <a:srgbClr val="FF0000"/>
              </a:solidFill>
              <a:latin typeface="Cheltenhm BT" panose="02040603050505020403" pitchFamily="18" charset="0"/>
            </a:endParaRPr>
          </a:p>
        </p:txBody>
      </p:sp>
      <p:sp>
        <p:nvSpPr>
          <p:cNvPr id="8" name="TextBox 7">
            <a:extLst>
              <a:ext uri="{FF2B5EF4-FFF2-40B4-BE49-F238E27FC236}">
                <a16:creationId xmlns:a16="http://schemas.microsoft.com/office/drawing/2014/main" id="{043AB873-1D6F-7642-A98C-2F2BB2630C28}"/>
              </a:ext>
            </a:extLst>
          </p:cNvPr>
          <p:cNvSpPr txBox="1"/>
          <p:nvPr/>
        </p:nvSpPr>
        <p:spPr>
          <a:xfrm>
            <a:off x="286327" y="793599"/>
            <a:ext cx="8571345" cy="461665"/>
          </a:xfrm>
          <a:prstGeom prst="rect">
            <a:avLst/>
          </a:prstGeom>
          <a:noFill/>
        </p:spPr>
        <p:txBody>
          <a:bodyPr wrap="square" rtlCol="0">
            <a:spAutoFit/>
          </a:bodyPr>
          <a:lstStyle/>
          <a:p>
            <a:r>
              <a:rPr lang="en-US" sz="2400" i="1" dirty="0">
                <a:ln w="3175">
                  <a:solidFill>
                    <a:schemeClr val="tx1"/>
                  </a:solidFill>
                </a:ln>
                <a:solidFill>
                  <a:srgbClr val="FF0000"/>
                </a:solidFill>
                <a:latin typeface="Cheltenhm BT" panose="02040603050505020403" pitchFamily="18" charset="0"/>
              </a:rPr>
              <a:t>Modern braided river systems:</a:t>
            </a:r>
            <a:endParaRPr lang="en-US" sz="2000" i="1" dirty="0">
              <a:ln w="3175">
                <a:solidFill>
                  <a:schemeClr val="tx1"/>
                </a:solidFill>
              </a:ln>
              <a:solidFill>
                <a:srgbClr val="FF0000"/>
              </a:solidFill>
              <a:latin typeface="Cheltenhm BT" panose="02040603050505020403" pitchFamily="18" charset="0"/>
            </a:endParaRPr>
          </a:p>
        </p:txBody>
      </p:sp>
    </p:spTree>
    <p:extLst>
      <p:ext uri="{BB962C8B-B14F-4D97-AF65-F5344CB8AC3E}">
        <p14:creationId xmlns:p14="http://schemas.microsoft.com/office/powerpoint/2010/main" val="63676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1000"/>
                                        <p:tgtEl>
                                          <p:spTgt spid="20"/>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722841"/>
            <a:ext cx="5366327" cy="707886"/>
          </a:xfrm>
          <a:prstGeom prst="rect">
            <a:avLst/>
          </a:prstGeom>
          <a:noFill/>
        </p:spPr>
        <p:txBody>
          <a:bodyPr wrap="square" rtlCol="0">
            <a:spAutoFit/>
          </a:bodyPr>
          <a:lstStyle/>
          <a:p>
            <a:pPr indent="233363"/>
            <a:r>
              <a:rPr lang="en-US" sz="2000" i="1" dirty="0">
                <a:ln w="3175">
                  <a:noFill/>
                </a:ln>
                <a:latin typeface="Cheltenhm BT" panose="02040603050505020403" pitchFamily="18" charset="0"/>
              </a:rPr>
              <a:t>One of the other enigmas of the </a:t>
            </a:r>
            <a:r>
              <a:rPr lang="en-US" sz="2000" i="1" dirty="0" err="1">
                <a:ln w="3175">
                  <a:noFill/>
                </a:ln>
                <a:latin typeface="Cheltenhm BT" panose="02040603050505020403" pitchFamily="18" charset="0"/>
              </a:rPr>
              <a:t>Masanutten</a:t>
            </a:r>
            <a:r>
              <a:rPr lang="en-US" sz="2000" i="1" dirty="0">
                <a:ln w="3175">
                  <a:noFill/>
                </a:ln>
                <a:latin typeface="Cheltenhm BT" panose="02040603050505020403" pitchFamily="18" charset="0"/>
              </a:rPr>
              <a:t> SS is why it is isolated in the Massanutten mountains.</a:t>
            </a:r>
          </a:p>
        </p:txBody>
      </p:sp>
      <p:sp>
        <p:nvSpPr>
          <p:cNvPr id="5" name="Rectangle 4"/>
          <p:cNvSpPr/>
          <p:nvPr/>
        </p:nvSpPr>
        <p:spPr>
          <a:xfrm>
            <a:off x="0" y="0"/>
            <a:ext cx="9144000" cy="523220"/>
          </a:xfrm>
          <a:prstGeom prst="rect">
            <a:avLst/>
          </a:prstGeom>
          <a:solidFill>
            <a:schemeClr val="tx1"/>
          </a:solidFill>
        </p:spPr>
        <p:txBody>
          <a:bodyPr wrap="square">
            <a:spAutoFit/>
          </a:bodyPr>
          <a:lstStyle/>
          <a:p>
            <a:pPr indent="233363"/>
            <a:r>
              <a:rPr lang="en-US" sz="2800" i="1" dirty="0">
                <a:solidFill>
                  <a:srgbClr val="FFFF00"/>
                </a:solidFill>
                <a:latin typeface="Times New Roman" panose="02020603050405020304" pitchFamily="18" charset="0"/>
                <a:cs typeface="Times New Roman" panose="02020603050405020304" pitchFamily="18" charset="0"/>
              </a:rPr>
              <a:t>4.  </a:t>
            </a:r>
            <a:r>
              <a:rPr lang="en-US" sz="2800" b="1" i="1" dirty="0">
                <a:solidFill>
                  <a:srgbClr val="FFFF00"/>
                </a:solidFill>
                <a:latin typeface="Times New Roman" panose="02020603050405020304" pitchFamily="18" charset="0"/>
                <a:cs typeface="Times New Roman" panose="02020603050405020304" pitchFamily="18" charset="0"/>
              </a:rPr>
              <a:t>Tectonic Interpretations:</a:t>
            </a:r>
            <a:endParaRPr lang="en-US" sz="2800" i="1" dirty="0">
              <a:solidFill>
                <a:srgbClr val="FFFF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2069" t="848" r="47729" b="72396"/>
          <a:stretch/>
        </p:blipFill>
        <p:spPr>
          <a:xfrm>
            <a:off x="6057511" y="859476"/>
            <a:ext cx="2538738" cy="1234836"/>
          </a:xfrm>
          <a:prstGeom prst="rect">
            <a:avLst/>
          </a:prstGeom>
        </p:spPr>
      </p:pic>
      <p:sp>
        <p:nvSpPr>
          <p:cNvPr id="13" name="TextBox 12"/>
          <p:cNvSpPr txBox="1"/>
          <p:nvPr/>
        </p:nvSpPr>
        <p:spPr>
          <a:xfrm>
            <a:off x="0" y="1476894"/>
            <a:ext cx="5366327" cy="707886"/>
          </a:xfrm>
          <a:prstGeom prst="rect">
            <a:avLst/>
          </a:prstGeom>
          <a:noFill/>
        </p:spPr>
        <p:txBody>
          <a:bodyPr wrap="square" rtlCol="0">
            <a:spAutoFit/>
          </a:bodyPr>
          <a:lstStyle/>
          <a:p>
            <a:pPr marL="342900" indent="-342900">
              <a:buFont typeface="Arial" panose="020B0604020202020204" pitchFamily="34" charset="0"/>
              <a:buChar char="•"/>
            </a:pPr>
            <a:r>
              <a:rPr lang="en-US" sz="2000" i="1" dirty="0">
                <a:ln w="3175">
                  <a:noFill/>
                </a:ln>
                <a:latin typeface="Cheltenhm BT" panose="02040603050505020403" pitchFamily="18" charset="0"/>
              </a:rPr>
              <a:t>It is correlated with the Tuscarora and Keefer, but that is interpretation.  There is no direct connection</a:t>
            </a:r>
          </a:p>
        </p:txBody>
      </p:sp>
      <p:sp>
        <p:nvSpPr>
          <p:cNvPr id="14" name="TextBox 13"/>
          <p:cNvSpPr txBox="1"/>
          <p:nvPr/>
        </p:nvSpPr>
        <p:spPr>
          <a:xfrm>
            <a:off x="1" y="2620394"/>
            <a:ext cx="4222376" cy="1323439"/>
          </a:xfrm>
          <a:prstGeom prst="rect">
            <a:avLst/>
          </a:prstGeom>
          <a:noFill/>
        </p:spPr>
        <p:txBody>
          <a:bodyPr wrap="square" rtlCol="0">
            <a:spAutoFit/>
          </a:bodyPr>
          <a:lstStyle/>
          <a:p>
            <a:pPr marL="342900" indent="-342900">
              <a:buFont typeface="Arial" panose="020B0604020202020204" pitchFamily="34" charset="0"/>
              <a:buChar char="•"/>
            </a:pPr>
            <a:r>
              <a:rPr lang="en-US" sz="2000" i="1" dirty="0">
                <a:ln w="3175">
                  <a:noFill/>
                </a:ln>
                <a:latin typeface="Cheltenhm BT" panose="02040603050505020403" pitchFamily="18" charset="0"/>
              </a:rPr>
              <a:t>Plus, although the Massanutten and Tuscarora outcrops are today close together, in the past they were widely separated.</a:t>
            </a:r>
          </a:p>
        </p:txBody>
      </p:sp>
      <p:pic>
        <p:nvPicPr>
          <p:cNvPr id="15"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226424" y="3331107"/>
            <a:ext cx="3507042" cy="1984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0" y="4258399"/>
            <a:ext cx="5366327" cy="1323439"/>
          </a:xfrm>
          <a:prstGeom prst="rect">
            <a:avLst/>
          </a:prstGeom>
          <a:noFill/>
        </p:spPr>
        <p:txBody>
          <a:bodyPr wrap="square" rtlCol="0">
            <a:spAutoFit/>
          </a:bodyPr>
          <a:lstStyle/>
          <a:p>
            <a:pPr marL="342900" indent="-342900">
              <a:buFont typeface="Arial" panose="020B0604020202020204" pitchFamily="34" charset="0"/>
              <a:buChar char="•"/>
            </a:pPr>
            <a:r>
              <a:rPr lang="en-US" sz="2000" i="1" dirty="0">
                <a:ln w="3175">
                  <a:noFill/>
                </a:ln>
                <a:latin typeface="Cheltenhm BT" panose="02040603050505020403" pitchFamily="18" charset="0"/>
              </a:rPr>
              <a:t>Plus, even though both formations are quartz rich, the sand is not the same. Tuscarora tends to be fine to medium grained, very well sorted. </a:t>
            </a:r>
            <a:r>
              <a:rPr lang="en-US" sz="2000" i="1" dirty="0" err="1">
                <a:ln w="3175">
                  <a:noFill/>
                </a:ln>
                <a:latin typeface="Cheltenhm BT" panose="02040603050505020403" pitchFamily="18" charset="0"/>
              </a:rPr>
              <a:t>Massanutten</a:t>
            </a:r>
            <a:r>
              <a:rPr lang="en-US" sz="2000" i="1" dirty="0">
                <a:ln w="3175">
                  <a:noFill/>
                </a:ln>
                <a:latin typeface="Cheltenhm BT" panose="02040603050505020403" pitchFamily="18" charset="0"/>
              </a:rPr>
              <a:t> coarse to very coarse to gravel and poorly sorted.</a:t>
            </a:r>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t="22317"/>
          <a:stretch/>
        </p:blipFill>
        <p:spPr>
          <a:xfrm>
            <a:off x="3867855" y="2632975"/>
            <a:ext cx="5276145" cy="729887"/>
          </a:xfrm>
          <a:prstGeom prst="rect">
            <a:avLst/>
          </a:prstGeom>
        </p:spPr>
      </p:pic>
    </p:spTree>
    <p:extLst>
      <p:ext uri="{BB962C8B-B14F-4D97-AF65-F5344CB8AC3E}">
        <p14:creationId xmlns:p14="http://schemas.microsoft.com/office/powerpoint/2010/main" val="199770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1000"/>
                                        <p:tgtEl>
                                          <p:spTgt spid="14"/>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1000"/>
                                        <p:tgtEl>
                                          <p:spTgt spid="18"/>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621241"/>
            <a:ext cx="7214524" cy="400110"/>
          </a:xfrm>
          <a:prstGeom prst="rect">
            <a:avLst/>
          </a:prstGeom>
          <a:noFill/>
        </p:spPr>
        <p:txBody>
          <a:bodyPr wrap="square" rtlCol="0">
            <a:spAutoFit/>
          </a:bodyPr>
          <a:lstStyle/>
          <a:p>
            <a:pPr indent="233363"/>
            <a:r>
              <a:rPr lang="en-US" sz="2000" i="1" dirty="0" err="1">
                <a:ln w="3175">
                  <a:noFill/>
                </a:ln>
                <a:latin typeface="Cheltenhm BT" panose="02040603050505020403" pitchFamily="18" charset="0"/>
              </a:rPr>
              <a:t>Paleocurrent</a:t>
            </a:r>
            <a:r>
              <a:rPr lang="en-US" sz="2000" i="1" dirty="0">
                <a:ln w="3175">
                  <a:noFill/>
                </a:ln>
                <a:latin typeface="Cheltenhm BT" panose="02040603050505020403" pitchFamily="18" charset="0"/>
              </a:rPr>
              <a:t> studies (compass roses) give us some insight into this.</a:t>
            </a:r>
          </a:p>
        </p:txBody>
      </p:sp>
      <p:sp>
        <p:nvSpPr>
          <p:cNvPr id="5" name="Rectangle 4"/>
          <p:cNvSpPr/>
          <p:nvPr/>
        </p:nvSpPr>
        <p:spPr>
          <a:xfrm>
            <a:off x="0" y="0"/>
            <a:ext cx="9144000" cy="523220"/>
          </a:xfrm>
          <a:prstGeom prst="rect">
            <a:avLst/>
          </a:prstGeom>
          <a:solidFill>
            <a:schemeClr val="tx1"/>
          </a:solidFill>
        </p:spPr>
        <p:txBody>
          <a:bodyPr wrap="square">
            <a:spAutoFit/>
          </a:bodyPr>
          <a:lstStyle/>
          <a:p>
            <a:pPr indent="233363"/>
            <a:r>
              <a:rPr lang="en-US" sz="2800" i="1" dirty="0">
                <a:solidFill>
                  <a:srgbClr val="FFFF00"/>
                </a:solidFill>
                <a:latin typeface="Times New Roman" panose="02020603050405020304" pitchFamily="18" charset="0"/>
                <a:cs typeface="Times New Roman" panose="02020603050405020304" pitchFamily="18" charset="0"/>
              </a:rPr>
              <a:t>4.  </a:t>
            </a:r>
            <a:r>
              <a:rPr lang="en-US" sz="2800" b="1" i="1" dirty="0">
                <a:solidFill>
                  <a:srgbClr val="FFFF00"/>
                </a:solidFill>
                <a:latin typeface="Times New Roman" panose="02020603050405020304" pitchFamily="18" charset="0"/>
                <a:cs typeface="Times New Roman" panose="02020603050405020304" pitchFamily="18" charset="0"/>
              </a:rPr>
              <a:t>Tectonic Interpretations:</a:t>
            </a:r>
            <a:endParaRPr lang="en-US" sz="2800" i="1" dirty="0">
              <a:solidFill>
                <a:srgbClr val="FFFF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4731" y="1305731"/>
            <a:ext cx="4059269" cy="511585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12" y="1073152"/>
            <a:ext cx="2940198" cy="432217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4524" y="0"/>
            <a:ext cx="1929476" cy="1180221"/>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87143" y="4681486"/>
            <a:ext cx="3048880" cy="180398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1760" y="1131216"/>
            <a:ext cx="1556759" cy="2426783"/>
          </a:xfrm>
          <a:prstGeom prst="rect">
            <a:avLst/>
          </a:prstGeom>
        </p:spPr>
      </p:pic>
      <p:grpSp>
        <p:nvGrpSpPr>
          <p:cNvPr id="32" name="Group 31">
            <a:extLst>
              <a:ext uri="{FF2B5EF4-FFF2-40B4-BE49-F238E27FC236}">
                <a16:creationId xmlns:a16="http://schemas.microsoft.com/office/drawing/2014/main" id="{2B1E5F9A-A197-F746-99DC-8E6F4BB6C979}"/>
              </a:ext>
            </a:extLst>
          </p:cNvPr>
          <p:cNvGrpSpPr/>
          <p:nvPr/>
        </p:nvGrpSpPr>
        <p:grpSpPr>
          <a:xfrm>
            <a:off x="6182044" y="1558021"/>
            <a:ext cx="1032480" cy="1966110"/>
            <a:chOff x="6182044" y="1558021"/>
            <a:chExt cx="1032480" cy="1966110"/>
          </a:xfrm>
        </p:grpSpPr>
        <p:cxnSp>
          <p:nvCxnSpPr>
            <p:cNvPr id="10" name="Straight Connector 9"/>
            <p:cNvCxnSpPr>
              <a:cxnSpLocks/>
            </p:cNvCxnSpPr>
            <p:nvPr/>
          </p:nvCxnSpPr>
          <p:spPr>
            <a:xfrm flipH="1">
              <a:off x="6406534" y="3287062"/>
              <a:ext cx="603867" cy="237069"/>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332207" y="2940892"/>
              <a:ext cx="618566" cy="227856"/>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182044" y="2145570"/>
              <a:ext cx="663064" cy="28353"/>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flipH="1" flipV="1">
              <a:off x="6845109" y="1558021"/>
              <a:ext cx="369415" cy="364388"/>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0EB15169-87F1-E04A-B6EA-06B2FC1F2077}"/>
              </a:ext>
            </a:extLst>
          </p:cNvPr>
          <p:cNvGrpSpPr/>
          <p:nvPr/>
        </p:nvGrpSpPr>
        <p:grpSpPr>
          <a:xfrm>
            <a:off x="7539803" y="1305733"/>
            <a:ext cx="1028465" cy="3925512"/>
            <a:chOff x="7539803" y="1305733"/>
            <a:chExt cx="1028465" cy="3925512"/>
          </a:xfrm>
        </p:grpSpPr>
        <p:cxnSp>
          <p:nvCxnSpPr>
            <p:cNvPr id="15" name="Straight Connector 14">
              <a:extLst>
                <a:ext uri="{FF2B5EF4-FFF2-40B4-BE49-F238E27FC236}">
                  <a16:creationId xmlns:a16="http://schemas.microsoft.com/office/drawing/2014/main" id="{886F1CB7-AF27-E249-9FFC-AA8B95AEBCBE}"/>
                </a:ext>
              </a:extLst>
            </p:cNvPr>
            <p:cNvCxnSpPr>
              <a:cxnSpLocks/>
            </p:cNvCxnSpPr>
            <p:nvPr/>
          </p:nvCxnSpPr>
          <p:spPr>
            <a:xfrm flipH="1" flipV="1">
              <a:off x="7539803" y="2667000"/>
              <a:ext cx="1028465" cy="2564245"/>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0EA0EA3-AF01-DA47-9E0D-3E1EEA96E1C5}"/>
                </a:ext>
              </a:extLst>
            </p:cNvPr>
            <p:cNvCxnSpPr>
              <a:cxnSpLocks/>
            </p:cNvCxnSpPr>
            <p:nvPr/>
          </p:nvCxnSpPr>
          <p:spPr>
            <a:xfrm flipH="1" flipV="1">
              <a:off x="7574053" y="2003047"/>
              <a:ext cx="280334" cy="526422"/>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755448-96A8-E646-AD29-D7F02ABFA7A5}"/>
                </a:ext>
              </a:extLst>
            </p:cNvPr>
            <p:cNvCxnSpPr>
              <a:cxnSpLocks/>
            </p:cNvCxnSpPr>
            <p:nvPr/>
          </p:nvCxnSpPr>
          <p:spPr>
            <a:xfrm flipH="1" flipV="1">
              <a:off x="8293115" y="1305733"/>
              <a:ext cx="173553" cy="504576"/>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316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1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right)">
                                      <p:cBhvr>
                                        <p:cTn id="32" dur="10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9313"/>
            <a:ext cx="7162800" cy="523220"/>
          </a:xfrm>
          <a:prstGeom prst="rect">
            <a:avLst/>
          </a:prstGeom>
          <a:noFill/>
        </p:spPr>
        <p:txBody>
          <a:bodyPr wrap="square" rtlCol="0">
            <a:spAutoFit/>
          </a:bodyPr>
          <a:lstStyle/>
          <a:p>
            <a:pPr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Begin</a:t>
            </a:r>
            <a:r>
              <a:rPr kumimoji="0" lang="en-US" sz="2800" b="0" i="1" u="none" strike="noStrike" kern="1200" cap="none" spc="0" normalizeH="0" noProof="0" dirty="0">
                <a:ln w="3175">
                  <a:solidFill>
                    <a:prstClr val="black"/>
                  </a:solidFill>
                </a:ln>
                <a:solidFill>
                  <a:srgbClr val="FF0000"/>
                </a:solidFill>
                <a:effectLst/>
                <a:uLnTx/>
                <a:uFillTx/>
                <a:latin typeface="Cheltenhm BT" panose="02040603050505020403" pitchFamily="18" charset="0"/>
                <a:ea typeface="+mn-ea"/>
                <a:cs typeface="+mn-cs"/>
              </a:rPr>
              <a:t> with observations.</a:t>
            </a:r>
            <a:endPar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2533"/>
            <a:ext cx="3682122" cy="245474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7564" y="2344248"/>
            <a:ext cx="6816436" cy="4544291"/>
          </a:xfrm>
          <a:prstGeom prst="rect">
            <a:avLst/>
          </a:prstGeom>
        </p:spPr>
      </p:pic>
      <p:sp>
        <p:nvSpPr>
          <p:cNvPr id="8" name="TextBox 7"/>
          <p:cNvSpPr txBox="1"/>
          <p:nvPr/>
        </p:nvSpPr>
        <p:spPr>
          <a:xfrm>
            <a:off x="3682122" y="475392"/>
            <a:ext cx="5266492" cy="430887"/>
          </a:xfrm>
          <a:prstGeom prst="rect">
            <a:avLst/>
          </a:prstGeom>
          <a:noFill/>
        </p:spPr>
        <p:txBody>
          <a:bodyPr wrap="square" rtlCol="0">
            <a:spAutoFit/>
          </a:bodyPr>
          <a:lstStyle/>
          <a:p>
            <a:pPr indent="233363"/>
            <a:r>
              <a:rPr lang="en-US" sz="2200" i="1" dirty="0">
                <a:latin typeface="Cheltenhm BT" panose="02040603050505020403" pitchFamily="18" charset="0"/>
              </a:rPr>
              <a:t>East bound lane outcrop; better exposed.  </a:t>
            </a:r>
          </a:p>
        </p:txBody>
      </p:sp>
      <p:cxnSp>
        <p:nvCxnSpPr>
          <p:cNvPr id="9" name="Straight Arrow Connector 8"/>
          <p:cNvCxnSpPr/>
          <p:nvPr/>
        </p:nvCxnSpPr>
        <p:spPr>
          <a:xfrm flipH="1">
            <a:off x="5181600" y="3879273"/>
            <a:ext cx="1200727" cy="373747"/>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179930" y="3865005"/>
            <a:ext cx="2073387" cy="769441"/>
          </a:xfrm>
          <a:prstGeom prst="rect">
            <a:avLst/>
          </a:prstGeom>
          <a:noFill/>
        </p:spPr>
        <p:txBody>
          <a:bodyPr wrap="square" rtlCol="0">
            <a:spAutoFit/>
          </a:bodyPr>
          <a:lstStyle/>
          <a:p>
            <a:pPr indent="233363" algn="ctr"/>
            <a:r>
              <a:rPr lang="en-US" sz="2200" i="1" dirty="0">
                <a:solidFill>
                  <a:srgbClr val="FFFF00"/>
                </a:solidFill>
                <a:latin typeface="Cheltenhm BT" panose="02040603050505020403" pitchFamily="18" charset="0"/>
              </a:rPr>
              <a:t>Up (top of bed) is this way</a:t>
            </a:r>
          </a:p>
        </p:txBody>
      </p:sp>
      <p:sp>
        <p:nvSpPr>
          <p:cNvPr id="15" name="TextBox 14"/>
          <p:cNvSpPr txBox="1"/>
          <p:nvPr/>
        </p:nvSpPr>
        <p:spPr>
          <a:xfrm>
            <a:off x="4075822" y="2313709"/>
            <a:ext cx="3319920" cy="430887"/>
          </a:xfrm>
          <a:prstGeom prst="rect">
            <a:avLst/>
          </a:prstGeom>
          <a:solidFill>
            <a:schemeClr val="tx1"/>
          </a:solidFill>
        </p:spPr>
        <p:txBody>
          <a:bodyPr wrap="square" rtlCol="0">
            <a:spAutoFit/>
          </a:bodyPr>
          <a:lstStyle/>
          <a:p>
            <a:pPr algn="ctr"/>
            <a:r>
              <a:rPr lang="en-US" sz="2200" i="1" dirty="0">
                <a:solidFill>
                  <a:srgbClr val="FFFF00"/>
                </a:solidFill>
                <a:latin typeface="Cheltenhm BT" panose="02040603050505020403" pitchFamily="18" charset="0"/>
              </a:rPr>
              <a:t>Looking north, west is to left.</a:t>
            </a:r>
          </a:p>
        </p:txBody>
      </p:sp>
      <p:sp>
        <p:nvSpPr>
          <p:cNvPr id="16" name="TextBox 15"/>
          <p:cNvSpPr txBox="1"/>
          <p:nvPr/>
        </p:nvSpPr>
        <p:spPr>
          <a:xfrm>
            <a:off x="3682122" y="937157"/>
            <a:ext cx="5266492" cy="430887"/>
          </a:xfrm>
          <a:prstGeom prst="rect">
            <a:avLst/>
          </a:prstGeom>
          <a:noFill/>
        </p:spPr>
        <p:txBody>
          <a:bodyPr wrap="square" rtlCol="0">
            <a:spAutoFit/>
          </a:bodyPr>
          <a:lstStyle/>
          <a:p>
            <a:pPr indent="233363"/>
            <a:r>
              <a:rPr lang="en-US" sz="2200" i="1" dirty="0">
                <a:latin typeface="Cheltenhm BT" panose="02040603050505020403" pitchFamily="18" charset="0"/>
              </a:rPr>
              <a:t>Beds are dipping east.</a:t>
            </a:r>
          </a:p>
        </p:txBody>
      </p:sp>
      <p:sp>
        <p:nvSpPr>
          <p:cNvPr id="17" name="TextBox 16"/>
          <p:cNvSpPr txBox="1"/>
          <p:nvPr/>
        </p:nvSpPr>
        <p:spPr>
          <a:xfrm>
            <a:off x="3682122" y="1368044"/>
            <a:ext cx="5266492" cy="430887"/>
          </a:xfrm>
          <a:prstGeom prst="rect">
            <a:avLst/>
          </a:prstGeom>
          <a:noFill/>
        </p:spPr>
        <p:txBody>
          <a:bodyPr wrap="square" rtlCol="0">
            <a:spAutoFit/>
          </a:bodyPr>
          <a:lstStyle/>
          <a:p>
            <a:pPr indent="233363"/>
            <a:r>
              <a:rPr lang="en-US" sz="2200" i="1" dirty="0">
                <a:latin typeface="Cheltenhm BT" panose="02040603050505020403" pitchFamily="18" charset="0"/>
              </a:rPr>
              <a:t>But up is to the left; overturned beds.</a:t>
            </a:r>
          </a:p>
        </p:txBody>
      </p:sp>
      <p:sp>
        <p:nvSpPr>
          <p:cNvPr id="18" name="TextBox 17"/>
          <p:cNvSpPr txBox="1"/>
          <p:nvPr/>
        </p:nvSpPr>
        <p:spPr>
          <a:xfrm>
            <a:off x="5932" y="2999597"/>
            <a:ext cx="2419927" cy="1785104"/>
          </a:xfrm>
          <a:prstGeom prst="rect">
            <a:avLst/>
          </a:prstGeom>
          <a:noFill/>
        </p:spPr>
        <p:txBody>
          <a:bodyPr wrap="square" rtlCol="0">
            <a:spAutoFit/>
          </a:bodyPr>
          <a:lstStyle/>
          <a:p>
            <a:pPr indent="233363"/>
            <a:r>
              <a:rPr lang="en-US" sz="2200" i="1" dirty="0">
                <a:latin typeface="Cheltenhm BT" panose="02040603050505020403" pitchFamily="18" charset="0"/>
              </a:rPr>
              <a:t>Notice this outcrop is almost completely amalgamated sand with reactivations surfaces. </a:t>
            </a:r>
          </a:p>
        </p:txBody>
      </p:sp>
      <p:sp>
        <p:nvSpPr>
          <p:cNvPr id="19" name="TextBox 18"/>
          <p:cNvSpPr txBox="1"/>
          <p:nvPr/>
        </p:nvSpPr>
        <p:spPr>
          <a:xfrm rot="4252431">
            <a:off x="4317996" y="5310601"/>
            <a:ext cx="2545035" cy="430887"/>
          </a:xfrm>
          <a:prstGeom prst="rect">
            <a:avLst/>
          </a:prstGeom>
          <a:noFill/>
        </p:spPr>
        <p:txBody>
          <a:bodyPr wrap="square" rtlCol="0">
            <a:spAutoFit/>
          </a:bodyPr>
          <a:lstStyle/>
          <a:p>
            <a:pPr indent="233363" algn="ctr"/>
            <a:r>
              <a:rPr lang="en-US" sz="2200" i="1" dirty="0">
                <a:solidFill>
                  <a:srgbClr val="FFFF00"/>
                </a:solidFill>
                <a:latin typeface="Cheltenhm BT" panose="02040603050505020403" pitchFamily="18" charset="0"/>
              </a:rPr>
              <a:t>Reactivation surface</a:t>
            </a:r>
          </a:p>
        </p:txBody>
      </p:sp>
      <p:sp>
        <p:nvSpPr>
          <p:cNvPr id="20" name="TextBox 19"/>
          <p:cNvSpPr txBox="1"/>
          <p:nvPr/>
        </p:nvSpPr>
        <p:spPr>
          <a:xfrm>
            <a:off x="5932" y="4778703"/>
            <a:ext cx="2419927" cy="2123658"/>
          </a:xfrm>
          <a:prstGeom prst="rect">
            <a:avLst/>
          </a:prstGeom>
          <a:noFill/>
        </p:spPr>
        <p:txBody>
          <a:bodyPr wrap="square" rtlCol="0">
            <a:spAutoFit/>
          </a:bodyPr>
          <a:lstStyle/>
          <a:p>
            <a:pPr indent="233363"/>
            <a:r>
              <a:rPr lang="en-US" sz="2200" i="1" dirty="0">
                <a:latin typeface="Cheltenhm BT" panose="02040603050505020403" pitchFamily="18" charset="0"/>
              </a:rPr>
              <a:t>HINT: Thick amalgamated beds usually means we are proximal in the system; closer to the source</a:t>
            </a:r>
          </a:p>
        </p:txBody>
      </p:sp>
      <p:cxnSp>
        <p:nvCxnSpPr>
          <p:cNvPr id="21" name="Straight Arrow Connector 20"/>
          <p:cNvCxnSpPr/>
          <p:nvPr/>
        </p:nvCxnSpPr>
        <p:spPr>
          <a:xfrm>
            <a:off x="2097741" y="1199992"/>
            <a:ext cx="259977" cy="682596"/>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482107" y="1828119"/>
            <a:ext cx="1797853" cy="430887"/>
          </a:xfrm>
          <a:prstGeom prst="rect">
            <a:avLst/>
          </a:prstGeom>
          <a:noFill/>
        </p:spPr>
        <p:txBody>
          <a:bodyPr wrap="square" rtlCol="0">
            <a:spAutoFit/>
          </a:bodyPr>
          <a:lstStyle/>
          <a:p>
            <a:pPr algn="ctr"/>
            <a:r>
              <a:rPr lang="en-US" sz="2200" i="1" dirty="0">
                <a:ln w="3175">
                  <a:solidFill>
                    <a:schemeClr val="tx1"/>
                  </a:solidFill>
                </a:ln>
                <a:solidFill>
                  <a:srgbClr val="FF0000"/>
                </a:solidFill>
                <a:latin typeface="Cheltenhm BT" panose="02040603050505020403" pitchFamily="18" charset="0"/>
              </a:rPr>
              <a:t>Dip direction</a:t>
            </a:r>
          </a:p>
        </p:txBody>
      </p:sp>
    </p:spTree>
    <p:extLst>
      <p:ext uri="{BB962C8B-B14F-4D97-AF65-F5344CB8AC3E}">
        <p14:creationId xmlns:p14="http://schemas.microsoft.com/office/powerpoint/2010/main" val="425862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1000"/>
                                        <p:tgtEl>
                                          <p:spTgt spid="16"/>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1000"/>
                                        <p:tgtEl>
                                          <p:spTgt spid="21"/>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10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1000"/>
                                        <p:tgtEl>
                                          <p:spTgt spid="17"/>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1000"/>
                                        <p:tgtEl>
                                          <p:spTgt spid="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1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right)">
                                      <p:cBhvr>
                                        <p:cTn id="41" dur="1000"/>
                                        <p:tgtEl>
                                          <p:spTgt spid="9"/>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10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1000"/>
                                        <p:tgtEl>
                                          <p:spTgt spid="18"/>
                                        </p:tgtEl>
                                      </p:cBhvr>
                                    </p:animEffect>
                                  </p:childTnLst>
                                </p:cTn>
                              </p:par>
                            </p:childTnLst>
                          </p:cTn>
                        </p:par>
                        <p:par>
                          <p:cTn id="51" fill="hold">
                            <p:stCondLst>
                              <p:cond delay="1000"/>
                            </p:stCondLst>
                            <p:childTnLst>
                              <p:par>
                                <p:cTn id="52" presetID="22" presetClass="entr" presetSubtype="1"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up)">
                                      <p:cBhvr>
                                        <p:cTn id="54" dur="10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animBg="1"/>
      <p:bldP spid="16" grpId="0"/>
      <p:bldP spid="17" grpId="0"/>
      <p:bldP spid="18" grpId="0"/>
      <p:bldP spid="19" grpId="0"/>
      <p:bldP spid="20" grpId="0"/>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00">
            <a:alpha val="49000"/>
          </a:srgbClr>
        </a:solidFill>
        <a:effectLst/>
      </p:bgPr>
    </p:bg>
    <p:spTree>
      <p:nvGrpSpPr>
        <p:cNvPr id="1" name=""/>
        <p:cNvGrpSpPr/>
        <p:nvPr/>
      </p:nvGrpSpPr>
      <p:grpSpPr>
        <a:xfrm>
          <a:off x="0" y="0"/>
          <a:ext cx="0" cy="0"/>
          <a:chOff x="0" y="0"/>
          <a:chExt cx="0" cy="0"/>
        </a:xfrm>
      </p:grpSpPr>
      <p:sp>
        <p:nvSpPr>
          <p:cNvPr id="10" name="TextBox 9"/>
          <p:cNvSpPr txBox="1"/>
          <p:nvPr/>
        </p:nvSpPr>
        <p:spPr>
          <a:xfrm>
            <a:off x="1395932" y="193227"/>
            <a:ext cx="2603412" cy="769441"/>
          </a:xfrm>
          <a:prstGeom prst="rect">
            <a:avLst/>
          </a:prstGeom>
          <a:noFill/>
        </p:spPr>
        <p:txBody>
          <a:bodyPr wrap="square" rtlCol="0">
            <a:spAutoFit/>
          </a:bodyPr>
          <a:lstStyle/>
          <a:p>
            <a:pPr algn="ctr"/>
            <a:r>
              <a:rPr lang="en-US" sz="4400" dirty="0">
                <a:ln w="3175">
                  <a:solidFill>
                    <a:schemeClr val="tx1"/>
                  </a:solidFill>
                </a:ln>
                <a:solidFill>
                  <a:srgbClr val="FF0000"/>
                </a:solidFill>
                <a:latin typeface="Britannic Bold" panose="020B0903060703020204" pitchFamily="34" charset="0"/>
              </a:rPr>
              <a:t>Trip 1: </a:t>
            </a:r>
          </a:p>
        </p:txBody>
      </p:sp>
      <p:sp>
        <p:nvSpPr>
          <p:cNvPr id="11" name="TextBox 10"/>
          <p:cNvSpPr txBox="1"/>
          <p:nvPr/>
        </p:nvSpPr>
        <p:spPr>
          <a:xfrm>
            <a:off x="3860799" y="213293"/>
            <a:ext cx="4031692" cy="769441"/>
          </a:xfrm>
          <a:prstGeom prst="rect">
            <a:avLst/>
          </a:prstGeom>
          <a:noFill/>
        </p:spPr>
        <p:txBody>
          <a:bodyPr wrap="square" rtlCol="0">
            <a:spAutoFit/>
          </a:bodyPr>
          <a:lstStyle/>
          <a:p>
            <a:pPr algn="ctr"/>
            <a:r>
              <a:rPr lang="en-US" sz="4400" dirty="0">
                <a:ln w="3175">
                  <a:solidFill>
                    <a:schemeClr val="tx1"/>
                  </a:solidFill>
                </a:ln>
                <a:solidFill>
                  <a:srgbClr val="FF0000"/>
                </a:solidFill>
                <a:latin typeface="Britannic Bold" panose="020B0903060703020204" pitchFamily="34" charset="0"/>
              </a:rPr>
              <a:t>Chalk Talk 10</a:t>
            </a:r>
          </a:p>
        </p:txBody>
      </p:sp>
      <p:sp>
        <p:nvSpPr>
          <p:cNvPr id="13" name="TextBox 12"/>
          <p:cNvSpPr txBox="1"/>
          <p:nvPr/>
        </p:nvSpPr>
        <p:spPr>
          <a:xfrm>
            <a:off x="0" y="747225"/>
            <a:ext cx="9144000" cy="1107996"/>
          </a:xfrm>
          <a:prstGeom prst="rect">
            <a:avLst/>
          </a:prstGeom>
          <a:noFill/>
        </p:spPr>
        <p:txBody>
          <a:bodyPr wrap="square" rtlCol="0">
            <a:spAutoFit/>
          </a:bodyPr>
          <a:lstStyle/>
          <a:p>
            <a:pPr algn="ctr"/>
            <a:r>
              <a:rPr lang="en-US" sz="6600" dirty="0" err="1">
                <a:ln w="3175">
                  <a:solidFill>
                    <a:schemeClr val="tx1"/>
                  </a:solidFill>
                </a:ln>
                <a:solidFill>
                  <a:srgbClr val="FF0000"/>
                </a:solidFill>
                <a:latin typeface="Britannic Bold" panose="020B0903060703020204" pitchFamily="34" charset="0"/>
              </a:rPr>
              <a:t>Conococheague</a:t>
            </a:r>
            <a:r>
              <a:rPr lang="en-US" sz="6600" dirty="0">
                <a:ln w="3175">
                  <a:solidFill>
                    <a:schemeClr val="tx1"/>
                  </a:solidFill>
                </a:ln>
                <a:solidFill>
                  <a:srgbClr val="FF0000"/>
                </a:solidFill>
                <a:latin typeface="Britannic Bold" panose="020B0903060703020204" pitchFamily="34" charset="0"/>
              </a:rPr>
              <a:t> Fm.</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102223"/>
            <a:ext cx="9144000" cy="4477871"/>
          </a:xfrm>
          <a:prstGeom prst="rect">
            <a:avLst/>
          </a:prstGeom>
        </p:spPr>
      </p:pic>
    </p:spTree>
    <p:extLst>
      <p:ext uri="{BB962C8B-B14F-4D97-AF65-F5344CB8AC3E}">
        <p14:creationId xmlns:p14="http://schemas.microsoft.com/office/powerpoint/2010/main" val="21841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62176" y="130566"/>
            <a:ext cx="4907493" cy="1631216"/>
          </a:xfrm>
          <a:prstGeom prst="rect">
            <a:avLst/>
          </a:prstGeom>
        </p:spPr>
        <p:txBody>
          <a:bodyPr wrap="square">
            <a:spAutoFit/>
          </a:bodyPr>
          <a:lstStyle/>
          <a:p>
            <a:r>
              <a:rPr lang="en-US" sz="2000" i="1" dirty="0">
                <a:latin typeface="Cheltenhm BT" panose="02040603050505020403" pitchFamily="18" charset="0"/>
              </a:rPr>
              <a:t>The Cambro-Ordovician DCM rocks in NW Virginia include the Shady, Rome, </a:t>
            </a:r>
            <a:r>
              <a:rPr lang="en-US" sz="2000" i="1" dirty="0" err="1">
                <a:latin typeface="Cheltenhm BT" panose="02040603050505020403" pitchFamily="18" charset="0"/>
              </a:rPr>
              <a:t>Elbrook</a:t>
            </a:r>
            <a:r>
              <a:rPr lang="en-US" sz="2000" i="1" dirty="0">
                <a:latin typeface="Cheltenhm BT" panose="02040603050505020403" pitchFamily="18" charset="0"/>
              </a:rPr>
              <a:t>, </a:t>
            </a:r>
            <a:r>
              <a:rPr lang="en-US" sz="2000" i="1" dirty="0" err="1">
                <a:latin typeface="Cheltenhm BT" panose="02040603050505020403" pitchFamily="18" charset="0"/>
              </a:rPr>
              <a:t>Beekmantown</a:t>
            </a:r>
            <a:r>
              <a:rPr lang="en-US" sz="2000" i="1" dirty="0">
                <a:latin typeface="Cheltenhm BT" panose="02040603050505020403" pitchFamily="18" charset="0"/>
              </a:rPr>
              <a:t>, New Market and Lincolnshire formations. They are all dominantly tidal to shallow marine carbonates.	</a:t>
            </a:r>
          </a:p>
        </p:txBody>
      </p:sp>
      <p:sp>
        <p:nvSpPr>
          <p:cNvPr id="5" name="Rectangle 4"/>
          <p:cNvSpPr/>
          <p:nvPr/>
        </p:nvSpPr>
        <p:spPr>
          <a:xfrm>
            <a:off x="162176" y="4356161"/>
            <a:ext cx="4622261" cy="1938992"/>
          </a:xfrm>
          <a:prstGeom prst="rect">
            <a:avLst/>
          </a:prstGeom>
        </p:spPr>
        <p:txBody>
          <a:bodyPr wrap="square">
            <a:spAutoFit/>
          </a:bodyPr>
          <a:lstStyle/>
          <a:p>
            <a:r>
              <a:rPr lang="en-US" sz="2000" i="1" dirty="0">
                <a:latin typeface="Cheltenhm BT" panose="02040603050505020403" pitchFamily="18" charset="0"/>
              </a:rPr>
              <a:t>	The </a:t>
            </a:r>
            <a:r>
              <a:rPr lang="en-US" sz="2000" i="1" dirty="0" err="1">
                <a:latin typeface="Cheltenhm BT" panose="02040603050505020403" pitchFamily="18" charset="0"/>
              </a:rPr>
              <a:t>Conococheague</a:t>
            </a:r>
            <a:r>
              <a:rPr lang="en-US" sz="2000" i="1" dirty="0">
                <a:latin typeface="Cheltenhm BT" panose="02040603050505020403" pitchFamily="18" charset="0"/>
              </a:rPr>
              <a:t> on the other hand has a large spectrum of facies, most rare or not found in the </a:t>
            </a:r>
            <a:r>
              <a:rPr lang="en-US" sz="2000" i="1" dirty="0" err="1">
                <a:latin typeface="Cheltenhm BT" panose="02040603050505020403" pitchFamily="18" charset="0"/>
              </a:rPr>
              <a:t>Beekmantown</a:t>
            </a:r>
            <a:r>
              <a:rPr lang="en-US" sz="2000" i="1" dirty="0">
                <a:latin typeface="Cheltenhm BT" panose="02040603050505020403" pitchFamily="18" charset="0"/>
              </a:rPr>
              <a:t>. Perhaps this represents differences in ocean geochemistry, or ocean circulation patterns, or the evolution of new life forms. </a:t>
            </a:r>
          </a:p>
        </p:txBody>
      </p:sp>
      <p:sp>
        <p:nvSpPr>
          <p:cNvPr id="6" name="Rectangle 5"/>
          <p:cNvSpPr/>
          <p:nvPr/>
        </p:nvSpPr>
        <p:spPr>
          <a:xfrm>
            <a:off x="162176" y="1849433"/>
            <a:ext cx="4907493" cy="2554545"/>
          </a:xfrm>
          <a:prstGeom prst="rect">
            <a:avLst/>
          </a:prstGeom>
        </p:spPr>
        <p:txBody>
          <a:bodyPr wrap="square">
            <a:spAutoFit/>
          </a:bodyPr>
          <a:lstStyle/>
          <a:p>
            <a:r>
              <a:rPr lang="en-US" sz="2000" i="1" dirty="0">
                <a:latin typeface="Cheltenhm BT" panose="02040603050505020403" pitchFamily="18" charset="0"/>
              </a:rPr>
              <a:t>	Yet, what is fascinating is that each is distinctively different from the others.  The </a:t>
            </a:r>
            <a:r>
              <a:rPr lang="en-US" sz="2000" i="1" dirty="0" err="1">
                <a:latin typeface="Cheltenhm BT" panose="02040603050505020403" pitchFamily="18" charset="0"/>
              </a:rPr>
              <a:t>Beekmantown</a:t>
            </a:r>
            <a:r>
              <a:rPr lang="en-US" sz="2000" i="1" dirty="0">
                <a:latin typeface="Cheltenhm BT" panose="02040603050505020403" pitchFamily="18" charset="0"/>
              </a:rPr>
              <a:t> and </a:t>
            </a:r>
            <a:r>
              <a:rPr lang="en-US" sz="2000" i="1" dirty="0" err="1">
                <a:latin typeface="Cheltenhm BT" panose="02040603050505020403" pitchFamily="18" charset="0"/>
              </a:rPr>
              <a:t>Conocheague</a:t>
            </a:r>
            <a:r>
              <a:rPr lang="en-US" sz="2000" i="1" dirty="0">
                <a:latin typeface="Cheltenhm BT" panose="02040603050505020403" pitchFamily="18" charset="0"/>
              </a:rPr>
              <a:t> formations both have tidal </a:t>
            </a:r>
            <a:r>
              <a:rPr lang="en-US" sz="2000" i="1" dirty="0" err="1">
                <a:latin typeface="Cheltenhm BT" panose="02040603050505020403" pitchFamily="18" charset="0"/>
              </a:rPr>
              <a:t>facies</a:t>
            </a:r>
            <a:r>
              <a:rPr lang="en-US" sz="2000" i="1" dirty="0">
                <a:latin typeface="Cheltenhm BT" panose="02040603050505020403" pitchFamily="18" charset="0"/>
              </a:rPr>
              <a:t>, yet they are totally different. The </a:t>
            </a:r>
            <a:r>
              <a:rPr lang="en-US" sz="2000" i="1" dirty="0" err="1">
                <a:latin typeface="Cheltenhm BT" panose="02040603050505020403" pitchFamily="18" charset="0"/>
              </a:rPr>
              <a:t>Beekmantown</a:t>
            </a:r>
            <a:r>
              <a:rPr lang="en-US" sz="2000" i="1" dirty="0">
                <a:latin typeface="Cheltenhm BT" panose="02040603050505020403" pitchFamily="18" charset="0"/>
              </a:rPr>
              <a:t> is a lot of ALM and ALD, with evaporate </a:t>
            </a:r>
            <a:r>
              <a:rPr lang="en-US" sz="2000" i="1" dirty="0" err="1">
                <a:latin typeface="Cheltenhm BT" panose="02040603050505020403" pitchFamily="18" charset="0"/>
              </a:rPr>
              <a:t>facies</a:t>
            </a:r>
            <a:r>
              <a:rPr lang="en-US" sz="2000" i="1" dirty="0">
                <a:latin typeface="Cheltenhm BT" panose="02040603050505020403" pitchFamily="18" charset="0"/>
              </a:rPr>
              <a:t> (Leopard rock) and occasional </a:t>
            </a:r>
            <a:r>
              <a:rPr lang="en-US" sz="2000" i="1" dirty="0" err="1">
                <a:latin typeface="Cheltenhm BT" panose="02040603050505020403" pitchFamily="18" charset="0"/>
              </a:rPr>
              <a:t>cherts</a:t>
            </a:r>
            <a:r>
              <a:rPr lang="en-US" sz="2000" i="1" dirty="0">
                <a:latin typeface="Cheltenhm BT" panose="02040603050505020403" pitchFamily="18" charset="0"/>
              </a:rPr>
              <a:t>. Pretty tame, even boring.</a:t>
            </a:r>
          </a:p>
          <a:p>
            <a:r>
              <a:rPr lang="en-US" sz="2000" i="1" dirty="0">
                <a:latin typeface="Cheltenhm BT" panose="02040603050505020403" pitchFamily="18" charset="0"/>
              </a:rPr>
              <a:t>	</a:t>
            </a:r>
          </a:p>
        </p:txBody>
      </p:sp>
      <p:sp>
        <p:nvSpPr>
          <p:cNvPr id="7" name="Rectangle 6"/>
          <p:cNvSpPr/>
          <p:nvPr/>
        </p:nvSpPr>
        <p:spPr>
          <a:xfrm>
            <a:off x="5283200" y="4057640"/>
            <a:ext cx="3843682" cy="2554545"/>
          </a:xfrm>
          <a:prstGeom prst="rect">
            <a:avLst/>
          </a:prstGeom>
        </p:spPr>
        <p:txBody>
          <a:bodyPr wrap="square">
            <a:spAutoFit/>
          </a:bodyPr>
          <a:lstStyle/>
          <a:p>
            <a:r>
              <a:rPr lang="en-US" sz="2000" i="1" dirty="0" err="1">
                <a:latin typeface="Cheltenhm BT" panose="02040603050505020403" pitchFamily="18" charset="0"/>
              </a:rPr>
              <a:t>Conococheague</a:t>
            </a:r>
            <a:r>
              <a:rPr lang="en-US" sz="2000" i="1" dirty="0">
                <a:latin typeface="Cheltenhm BT" panose="02040603050505020403" pitchFamily="18" charset="0"/>
              </a:rPr>
              <a:t> </a:t>
            </a:r>
            <a:r>
              <a:rPr lang="en-US" sz="2000" i="1" dirty="0" err="1">
                <a:latin typeface="Cheltenhm BT" panose="02040603050505020403" pitchFamily="18" charset="0"/>
              </a:rPr>
              <a:t>facies</a:t>
            </a:r>
            <a:r>
              <a:rPr lang="en-US" sz="2000" i="1" dirty="0">
                <a:latin typeface="Cheltenhm BT" panose="02040603050505020403" pitchFamily="18" charset="0"/>
              </a:rPr>
              <a:t> include:</a:t>
            </a:r>
          </a:p>
          <a:p>
            <a:pPr marL="342900" indent="-342900">
              <a:buFont typeface="Arial" panose="020B0604020202020204" pitchFamily="34" charset="0"/>
              <a:buChar char="•"/>
            </a:pPr>
            <a:r>
              <a:rPr lang="en-US" sz="2000" i="1" dirty="0">
                <a:latin typeface="Cheltenhm BT" panose="02040603050505020403" pitchFamily="18" charset="0"/>
              </a:rPr>
              <a:t>Herringbone</a:t>
            </a:r>
          </a:p>
          <a:p>
            <a:pPr marL="342900" indent="-342900">
              <a:buFont typeface="Arial" panose="020B0604020202020204" pitchFamily="34" charset="0"/>
              <a:buChar char="•"/>
            </a:pPr>
            <a:r>
              <a:rPr lang="en-US" sz="2000" i="1" dirty="0" err="1">
                <a:latin typeface="Cheltenhm BT" panose="02040603050505020403" pitchFamily="18" charset="0"/>
              </a:rPr>
              <a:t>Stromatolites</a:t>
            </a:r>
            <a:endParaRPr lang="en-US" sz="2000" i="1" dirty="0">
              <a:latin typeface="Cheltenhm BT" panose="02040603050505020403" pitchFamily="18" charset="0"/>
            </a:endParaRPr>
          </a:p>
          <a:p>
            <a:pPr marL="342900" indent="-342900">
              <a:buFont typeface="Arial" panose="020B0604020202020204" pitchFamily="34" charset="0"/>
              <a:buChar char="•"/>
            </a:pPr>
            <a:r>
              <a:rPr lang="en-US" sz="2000" i="1" dirty="0">
                <a:latin typeface="Cheltenhm BT" panose="02040603050505020403" pitchFamily="18" charset="0"/>
              </a:rPr>
              <a:t>Flat pebble </a:t>
            </a:r>
            <a:r>
              <a:rPr lang="en-US" sz="2000" i="1" dirty="0" err="1">
                <a:latin typeface="Cheltenhm BT" panose="02040603050505020403" pitchFamily="18" charset="0"/>
              </a:rPr>
              <a:t>conglom</a:t>
            </a:r>
            <a:r>
              <a:rPr lang="en-US" sz="2000" i="1" dirty="0">
                <a:latin typeface="Cheltenhm BT" panose="02040603050505020403" pitchFamily="18" charset="0"/>
              </a:rPr>
              <a:t>.</a:t>
            </a:r>
          </a:p>
          <a:p>
            <a:pPr marL="342900" indent="-342900">
              <a:buFont typeface="Arial" panose="020B0604020202020204" pitchFamily="34" charset="0"/>
              <a:buChar char="•"/>
            </a:pPr>
            <a:r>
              <a:rPr lang="en-US" sz="2000" i="1" dirty="0" err="1">
                <a:latin typeface="Cheltenhm BT" panose="02040603050505020403" pitchFamily="18" charset="0"/>
              </a:rPr>
              <a:t>Pelletal</a:t>
            </a:r>
            <a:r>
              <a:rPr lang="en-US" sz="2000" i="1" dirty="0">
                <a:latin typeface="Cheltenhm BT" panose="02040603050505020403" pitchFamily="18" charset="0"/>
              </a:rPr>
              <a:t> limestone</a:t>
            </a:r>
          </a:p>
          <a:p>
            <a:pPr marL="342900" indent="-342900">
              <a:buFont typeface="Arial" panose="020B0604020202020204" pitchFamily="34" charset="0"/>
              <a:buChar char="•"/>
            </a:pPr>
            <a:r>
              <a:rPr lang="en-US" sz="2000" i="1" dirty="0">
                <a:latin typeface="Cheltenhm BT" panose="02040603050505020403" pitchFamily="18" charset="0"/>
              </a:rPr>
              <a:t>Ribbon rock (2 kinds)</a:t>
            </a:r>
          </a:p>
          <a:p>
            <a:pPr marL="342900" indent="-342900">
              <a:buFont typeface="Arial" panose="020B0604020202020204" pitchFamily="34" charset="0"/>
              <a:buChar char="•"/>
            </a:pPr>
            <a:r>
              <a:rPr lang="en-US" sz="2000" i="1" dirty="0">
                <a:latin typeface="Cheltenhm BT" panose="02040603050505020403" pitchFamily="18" charset="0"/>
              </a:rPr>
              <a:t>Algal laminated ribbon rock</a:t>
            </a:r>
          </a:p>
          <a:p>
            <a:pPr marL="342900" indent="-342900">
              <a:buFont typeface="Arial" panose="020B0604020202020204" pitchFamily="34" charset="0"/>
              <a:buChar char="•"/>
            </a:pPr>
            <a:r>
              <a:rPr lang="en-US" sz="2000" i="1" dirty="0">
                <a:latin typeface="Cheltenhm BT" panose="02040603050505020403" pitchFamily="18" charset="0"/>
              </a:rPr>
              <a:t>Mud (prism) cracks</a:t>
            </a:r>
          </a:p>
        </p:txBody>
      </p:sp>
      <p:sp>
        <p:nvSpPr>
          <p:cNvPr id="8" name="Right Brace 7"/>
          <p:cNvSpPr/>
          <p:nvPr/>
        </p:nvSpPr>
        <p:spPr>
          <a:xfrm>
            <a:off x="4784437" y="4241800"/>
            <a:ext cx="369454" cy="2175933"/>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Group 9"/>
          <p:cNvGrpSpPr/>
          <p:nvPr/>
        </p:nvGrpSpPr>
        <p:grpSpPr>
          <a:xfrm>
            <a:off x="5069669" y="31592"/>
            <a:ext cx="4074331" cy="3824026"/>
            <a:chOff x="2058421" y="108059"/>
            <a:chExt cx="4074331" cy="3824026"/>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4729" t="21618" r="563" b="15443"/>
            <a:stretch/>
          </p:blipFill>
          <p:spPr>
            <a:xfrm>
              <a:off x="4910008" y="108059"/>
              <a:ext cx="1222744" cy="3824025"/>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2423" t="21618" r="53274" b="15443"/>
            <a:stretch/>
          </p:blipFill>
          <p:spPr>
            <a:xfrm>
              <a:off x="2058421" y="108060"/>
              <a:ext cx="2851587" cy="3824025"/>
            </a:xfrm>
            <a:prstGeom prst="rect">
              <a:avLst/>
            </a:prstGeom>
          </p:spPr>
        </p:pic>
      </p:grpSp>
    </p:spTree>
    <p:extLst>
      <p:ext uri="{BB962C8B-B14F-4D97-AF65-F5344CB8AC3E}">
        <p14:creationId xmlns:p14="http://schemas.microsoft.com/office/powerpoint/2010/main" val="3293309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1000"/>
                                        <p:tgtEl>
                                          <p:spTgt spid="8"/>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2" descr="C:\Users\fichtels\Documents\3-FieldtripImages\Geol387- Stratigraphy,Structure,Tectonics\FieldTrip#1-StratSurvey\DSCN23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 y="0"/>
            <a:ext cx="91444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43200" y="0"/>
            <a:ext cx="36575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uLnTx/>
                <a:uFillTx/>
                <a:latin typeface="Flareserif821 BT" panose="020E0602030304020304" pitchFamily="34" charset="0"/>
                <a:ea typeface="+mn-ea"/>
                <a:cs typeface="+mn-cs"/>
              </a:rPr>
              <a:t>Micrites</a:t>
            </a:r>
            <a:r>
              <a:rPr kumimoji="0" lang="en-US" sz="3200" b="1" i="0" u="none" strike="noStrike" kern="1200" cap="none" spc="0" normalizeH="0" baseline="0" noProof="0"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uLnTx/>
                <a:uFillTx/>
                <a:latin typeface="Flareserif821 BT" panose="020E0602030304020304" pitchFamily="34" charset="0"/>
                <a:ea typeface="+mn-ea"/>
                <a:cs typeface="+mn-cs"/>
              </a:rPr>
              <a:t>/Dolomites</a:t>
            </a:r>
          </a:p>
        </p:txBody>
      </p:sp>
      <p:sp>
        <p:nvSpPr>
          <p:cNvPr id="5" name="Rectangle 4"/>
          <p:cNvSpPr/>
          <p:nvPr/>
        </p:nvSpPr>
        <p:spPr>
          <a:xfrm>
            <a:off x="0" y="5934670"/>
            <a:ext cx="9144243" cy="923330"/>
          </a:xfrm>
          <a:prstGeom prst="rect">
            <a:avLst/>
          </a:prstGeom>
          <a:solidFill>
            <a:schemeClr val="tx1"/>
          </a:solidFill>
        </p:spPr>
        <p:txBody>
          <a:bodyPr wrap="square">
            <a:spAutoFit/>
          </a:bodyPr>
          <a:lstStyle/>
          <a:p>
            <a:pPr algn="ctr"/>
            <a:r>
              <a:rPr lang="en-US" i="1" dirty="0">
                <a:solidFill>
                  <a:srgbClr val="FFFF00"/>
                </a:solidFill>
                <a:latin typeface="Cheltenhm BT" panose="02040603050505020403" pitchFamily="18" charset="0"/>
              </a:rPr>
              <a:t>	There are a lot of non-descript </a:t>
            </a:r>
            <a:r>
              <a:rPr lang="en-US" i="1" dirty="0" err="1">
                <a:solidFill>
                  <a:srgbClr val="FFFF00"/>
                </a:solidFill>
                <a:latin typeface="Cheltenhm BT" panose="02040603050505020403" pitchFamily="18" charset="0"/>
              </a:rPr>
              <a:t>micrite</a:t>
            </a:r>
            <a:r>
              <a:rPr lang="en-US" i="1" dirty="0">
                <a:solidFill>
                  <a:srgbClr val="FFFF00"/>
                </a:solidFill>
                <a:latin typeface="Cheltenhm BT" panose="02040603050505020403" pitchFamily="18" charset="0"/>
              </a:rPr>
              <a:t> and dolomite beds, most not showing many internal structures.  That may because there were none (quiet water deposition), or they were overprinted by diagenesis and pressure solution.</a:t>
            </a:r>
          </a:p>
        </p:txBody>
      </p:sp>
    </p:spTree>
    <p:extLst>
      <p:ext uri="{BB962C8B-B14F-4D97-AF65-F5344CB8AC3E}">
        <p14:creationId xmlns:p14="http://schemas.microsoft.com/office/powerpoint/2010/main" val="538373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762000"/>
            <a:ext cx="5844988" cy="6096000"/>
          </a:xfrm>
          <a:prstGeom prst="rect">
            <a:avLst/>
          </a:prstGeom>
        </p:spPr>
      </p:pic>
      <p:sp>
        <p:nvSpPr>
          <p:cNvPr id="3" name="TextBox 2"/>
          <p:cNvSpPr txBox="1"/>
          <p:nvPr/>
        </p:nvSpPr>
        <p:spPr>
          <a:xfrm>
            <a:off x="2205317" y="0"/>
            <a:ext cx="47333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uLnTx/>
                <a:uFillTx/>
                <a:latin typeface="Flareserif821 BT" panose="020E0602030304020304" pitchFamily="34" charset="0"/>
                <a:ea typeface="+mn-ea"/>
                <a:cs typeface="+mn-cs"/>
              </a:rPr>
              <a:t>Herringbone X-Bedding</a:t>
            </a:r>
          </a:p>
        </p:txBody>
      </p:sp>
      <p:sp>
        <p:nvSpPr>
          <p:cNvPr id="4" name="Rectangle 3"/>
          <p:cNvSpPr/>
          <p:nvPr/>
        </p:nvSpPr>
        <p:spPr>
          <a:xfrm>
            <a:off x="5844988" y="1348123"/>
            <a:ext cx="3299012" cy="923330"/>
          </a:xfrm>
          <a:prstGeom prst="rect">
            <a:avLst/>
          </a:prstGeom>
          <a:solidFill>
            <a:schemeClr val="tx1"/>
          </a:solidFill>
        </p:spPr>
        <p:txBody>
          <a:bodyPr wrap="square">
            <a:spAutoFit/>
          </a:bodyPr>
          <a:lstStyle/>
          <a:p>
            <a:pPr algn="ctr"/>
            <a:r>
              <a:rPr lang="en-US" i="1" dirty="0">
                <a:solidFill>
                  <a:srgbClr val="FFFF00"/>
                </a:solidFill>
                <a:latin typeface="Cheltenhm BT" panose="02040603050505020403" pitchFamily="18" charset="0"/>
              </a:rPr>
              <a:t>The light gray layers are dolomite.  The darker gray are carbonate sands; probably pellets or </a:t>
            </a:r>
            <a:r>
              <a:rPr lang="en-US" i="1" dirty="0" err="1">
                <a:solidFill>
                  <a:srgbClr val="FFFF00"/>
                </a:solidFill>
                <a:latin typeface="Cheltenhm BT" panose="02040603050505020403" pitchFamily="18" charset="0"/>
              </a:rPr>
              <a:t>oolites</a:t>
            </a:r>
            <a:r>
              <a:rPr lang="en-US" i="1" dirty="0">
                <a:solidFill>
                  <a:srgbClr val="FFFF00"/>
                </a:solidFill>
                <a:latin typeface="Cheltenhm BT" panose="02040603050505020403" pitchFamily="18" charset="0"/>
              </a:rPr>
              <a:t>.</a:t>
            </a:r>
          </a:p>
        </p:txBody>
      </p:sp>
      <p:sp>
        <p:nvSpPr>
          <p:cNvPr id="5" name="Rectangle 4"/>
          <p:cNvSpPr/>
          <p:nvPr/>
        </p:nvSpPr>
        <p:spPr>
          <a:xfrm>
            <a:off x="5844988" y="3807587"/>
            <a:ext cx="3299012" cy="1200329"/>
          </a:xfrm>
          <a:prstGeom prst="rect">
            <a:avLst/>
          </a:prstGeom>
          <a:solidFill>
            <a:schemeClr val="tx1"/>
          </a:solidFill>
        </p:spPr>
        <p:txBody>
          <a:bodyPr wrap="square">
            <a:spAutoFit/>
          </a:bodyPr>
          <a:lstStyle/>
          <a:p>
            <a:pPr algn="ctr"/>
            <a:r>
              <a:rPr lang="en-US" i="1" dirty="0">
                <a:solidFill>
                  <a:srgbClr val="FFFF00"/>
                </a:solidFill>
                <a:latin typeface="Cheltenhm BT" panose="02040603050505020403" pitchFamily="18" charset="0"/>
              </a:rPr>
              <a:t>If we could see this on a tidal flat today it would look like a sandbar, probably with upper flow regime ripples on top.</a:t>
            </a:r>
          </a:p>
        </p:txBody>
      </p:sp>
      <p:sp>
        <p:nvSpPr>
          <p:cNvPr id="7" name="Rectangle 6"/>
          <p:cNvSpPr/>
          <p:nvPr/>
        </p:nvSpPr>
        <p:spPr>
          <a:xfrm>
            <a:off x="5844988" y="672389"/>
            <a:ext cx="3299012" cy="646331"/>
          </a:xfrm>
          <a:prstGeom prst="rect">
            <a:avLst/>
          </a:prstGeom>
          <a:solidFill>
            <a:schemeClr val="tx1"/>
          </a:solidFill>
        </p:spPr>
        <p:txBody>
          <a:bodyPr wrap="square">
            <a:spAutoFit/>
          </a:bodyPr>
          <a:lstStyle/>
          <a:p>
            <a:pPr algn="ctr"/>
            <a:r>
              <a:rPr lang="en-US" i="1" dirty="0">
                <a:solidFill>
                  <a:srgbClr val="FFFF00"/>
                </a:solidFill>
                <a:latin typeface="Cheltenhm BT" panose="02040603050505020403" pitchFamily="18" charset="0"/>
              </a:rPr>
              <a:t>If you break this rock onto a fresh surface you see nothing.</a:t>
            </a:r>
          </a:p>
        </p:txBody>
      </p:sp>
      <p:sp>
        <p:nvSpPr>
          <p:cNvPr id="8" name="Rectangle 7"/>
          <p:cNvSpPr/>
          <p:nvPr/>
        </p:nvSpPr>
        <p:spPr>
          <a:xfrm>
            <a:off x="5844988" y="2300856"/>
            <a:ext cx="3299012" cy="1477328"/>
          </a:xfrm>
          <a:prstGeom prst="rect">
            <a:avLst/>
          </a:prstGeom>
          <a:solidFill>
            <a:schemeClr val="tx1"/>
          </a:solidFill>
        </p:spPr>
        <p:txBody>
          <a:bodyPr wrap="square">
            <a:spAutoFit/>
          </a:bodyPr>
          <a:lstStyle/>
          <a:p>
            <a:pPr algn="ctr"/>
            <a:r>
              <a:rPr lang="en-US" i="1" dirty="0">
                <a:solidFill>
                  <a:srgbClr val="FFFF00"/>
                </a:solidFill>
                <a:latin typeface="Cheltenhm BT" panose="02040603050505020403" pitchFamily="18" charset="0"/>
              </a:rPr>
              <a:t>The light colored dolomite layers are because the sandstone was more porous there and Mg rich ground water preferentially move through there creating dolomite.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4988" y="5007916"/>
            <a:ext cx="3299012" cy="1855694"/>
          </a:xfrm>
          <a:prstGeom prst="rect">
            <a:avLst/>
          </a:prstGeom>
        </p:spPr>
      </p:pic>
    </p:spTree>
    <p:extLst>
      <p:ext uri="{BB962C8B-B14F-4D97-AF65-F5344CB8AC3E}">
        <p14:creationId xmlns:p14="http://schemas.microsoft.com/office/powerpoint/2010/main" val="290741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1000"/>
                                        <p:tgtEl>
                                          <p:spTgt spid="5"/>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2" descr="C:\Users\fichtels\Documents\2-Iphone pictures\2016-SST Field Trip #1\102APPLE\IMG_432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3503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29274" y="0"/>
            <a:ext cx="1814726" cy="1110906"/>
          </a:xfrm>
          <a:prstGeom prst="rect">
            <a:avLst/>
          </a:prstGeom>
        </p:spPr>
      </p:pic>
      <p:sp>
        <p:nvSpPr>
          <p:cNvPr id="5" name="TextBox 4"/>
          <p:cNvSpPr txBox="1"/>
          <p:nvPr/>
        </p:nvSpPr>
        <p:spPr>
          <a:xfrm>
            <a:off x="2205317" y="0"/>
            <a:ext cx="47333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uLnTx/>
                <a:uFillTx/>
                <a:latin typeface="Flareserif821 BT" panose="020E0602030304020304" pitchFamily="34" charset="0"/>
                <a:ea typeface="+mn-ea"/>
                <a:cs typeface="+mn-cs"/>
              </a:rPr>
              <a:t>Herringbone X-Bedding</a:t>
            </a:r>
          </a:p>
        </p:txBody>
      </p:sp>
      <p:sp>
        <p:nvSpPr>
          <p:cNvPr id="7" name="Freeform 6"/>
          <p:cNvSpPr/>
          <p:nvPr/>
        </p:nvSpPr>
        <p:spPr>
          <a:xfrm>
            <a:off x="3845859" y="3307976"/>
            <a:ext cx="1739153" cy="546848"/>
          </a:xfrm>
          <a:custGeom>
            <a:avLst/>
            <a:gdLst>
              <a:gd name="connsiteX0" fmla="*/ 0 w 1739153"/>
              <a:gd name="connsiteY0" fmla="*/ 0 h 546848"/>
              <a:gd name="connsiteX1" fmla="*/ 681317 w 1739153"/>
              <a:gd name="connsiteY1" fmla="*/ 295836 h 546848"/>
              <a:gd name="connsiteX2" fmla="*/ 1380565 w 1739153"/>
              <a:gd name="connsiteY2" fmla="*/ 493059 h 546848"/>
              <a:gd name="connsiteX3" fmla="*/ 1739153 w 1739153"/>
              <a:gd name="connsiteY3" fmla="*/ 546848 h 546848"/>
            </a:gdLst>
            <a:ahLst/>
            <a:cxnLst>
              <a:cxn ang="0">
                <a:pos x="connsiteX0" y="connsiteY0"/>
              </a:cxn>
              <a:cxn ang="0">
                <a:pos x="connsiteX1" y="connsiteY1"/>
              </a:cxn>
              <a:cxn ang="0">
                <a:pos x="connsiteX2" y="connsiteY2"/>
              </a:cxn>
              <a:cxn ang="0">
                <a:pos x="connsiteX3" y="connsiteY3"/>
              </a:cxn>
            </a:cxnLst>
            <a:rect l="l" t="t" r="r" b="b"/>
            <a:pathLst>
              <a:path w="1739153" h="546848">
                <a:moveTo>
                  <a:pt x="0" y="0"/>
                </a:moveTo>
                <a:cubicBezTo>
                  <a:pt x="225611" y="106829"/>
                  <a:pt x="451223" y="213659"/>
                  <a:pt x="681317" y="295836"/>
                </a:cubicBezTo>
                <a:cubicBezTo>
                  <a:pt x="911411" y="378013"/>
                  <a:pt x="1204259" y="451224"/>
                  <a:pt x="1380565" y="493059"/>
                </a:cubicBezTo>
                <a:cubicBezTo>
                  <a:pt x="1556871" y="534894"/>
                  <a:pt x="1648012" y="540871"/>
                  <a:pt x="1739153" y="54684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101788" y="3307976"/>
            <a:ext cx="1739153" cy="546848"/>
          </a:xfrm>
          <a:custGeom>
            <a:avLst/>
            <a:gdLst>
              <a:gd name="connsiteX0" fmla="*/ 0 w 1739153"/>
              <a:gd name="connsiteY0" fmla="*/ 0 h 546848"/>
              <a:gd name="connsiteX1" fmla="*/ 681317 w 1739153"/>
              <a:gd name="connsiteY1" fmla="*/ 295836 h 546848"/>
              <a:gd name="connsiteX2" fmla="*/ 1380565 w 1739153"/>
              <a:gd name="connsiteY2" fmla="*/ 493059 h 546848"/>
              <a:gd name="connsiteX3" fmla="*/ 1739153 w 1739153"/>
              <a:gd name="connsiteY3" fmla="*/ 546848 h 546848"/>
            </a:gdLst>
            <a:ahLst/>
            <a:cxnLst>
              <a:cxn ang="0">
                <a:pos x="connsiteX0" y="connsiteY0"/>
              </a:cxn>
              <a:cxn ang="0">
                <a:pos x="connsiteX1" y="connsiteY1"/>
              </a:cxn>
              <a:cxn ang="0">
                <a:pos x="connsiteX2" y="connsiteY2"/>
              </a:cxn>
              <a:cxn ang="0">
                <a:pos x="connsiteX3" y="connsiteY3"/>
              </a:cxn>
            </a:cxnLst>
            <a:rect l="l" t="t" r="r" b="b"/>
            <a:pathLst>
              <a:path w="1739153" h="546848">
                <a:moveTo>
                  <a:pt x="0" y="0"/>
                </a:moveTo>
                <a:cubicBezTo>
                  <a:pt x="225611" y="106829"/>
                  <a:pt x="451223" y="213659"/>
                  <a:pt x="681317" y="295836"/>
                </a:cubicBezTo>
                <a:cubicBezTo>
                  <a:pt x="911411" y="378013"/>
                  <a:pt x="1204259" y="451224"/>
                  <a:pt x="1380565" y="493059"/>
                </a:cubicBezTo>
                <a:cubicBezTo>
                  <a:pt x="1556871" y="534894"/>
                  <a:pt x="1648012" y="540871"/>
                  <a:pt x="1739153" y="54684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89930" y="3307976"/>
            <a:ext cx="1739153" cy="546848"/>
          </a:xfrm>
          <a:custGeom>
            <a:avLst/>
            <a:gdLst>
              <a:gd name="connsiteX0" fmla="*/ 0 w 1739153"/>
              <a:gd name="connsiteY0" fmla="*/ 0 h 546848"/>
              <a:gd name="connsiteX1" fmla="*/ 681317 w 1739153"/>
              <a:gd name="connsiteY1" fmla="*/ 295836 h 546848"/>
              <a:gd name="connsiteX2" fmla="*/ 1380565 w 1739153"/>
              <a:gd name="connsiteY2" fmla="*/ 493059 h 546848"/>
              <a:gd name="connsiteX3" fmla="*/ 1739153 w 1739153"/>
              <a:gd name="connsiteY3" fmla="*/ 546848 h 546848"/>
            </a:gdLst>
            <a:ahLst/>
            <a:cxnLst>
              <a:cxn ang="0">
                <a:pos x="connsiteX0" y="connsiteY0"/>
              </a:cxn>
              <a:cxn ang="0">
                <a:pos x="connsiteX1" y="connsiteY1"/>
              </a:cxn>
              <a:cxn ang="0">
                <a:pos x="connsiteX2" y="connsiteY2"/>
              </a:cxn>
              <a:cxn ang="0">
                <a:pos x="connsiteX3" y="connsiteY3"/>
              </a:cxn>
            </a:cxnLst>
            <a:rect l="l" t="t" r="r" b="b"/>
            <a:pathLst>
              <a:path w="1739153" h="546848">
                <a:moveTo>
                  <a:pt x="0" y="0"/>
                </a:moveTo>
                <a:cubicBezTo>
                  <a:pt x="225611" y="106829"/>
                  <a:pt x="451223" y="213659"/>
                  <a:pt x="681317" y="295836"/>
                </a:cubicBezTo>
                <a:cubicBezTo>
                  <a:pt x="911411" y="378013"/>
                  <a:pt x="1204259" y="451224"/>
                  <a:pt x="1380565" y="493059"/>
                </a:cubicBezTo>
                <a:cubicBezTo>
                  <a:pt x="1556871" y="534894"/>
                  <a:pt x="1648012" y="540871"/>
                  <a:pt x="1739153" y="54684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205317" y="3307976"/>
            <a:ext cx="1739153" cy="546848"/>
          </a:xfrm>
          <a:custGeom>
            <a:avLst/>
            <a:gdLst>
              <a:gd name="connsiteX0" fmla="*/ 0 w 1739153"/>
              <a:gd name="connsiteY0" fmla="*/ 0 h 546848"/>
              <a:gd name="connsiteX1" fmla="*/ 681317 w 1739153"/>
              <a:gd name="connsiteY1" fmla="*/ 295836 h 546848"/>
              <a:gd name="connsiteX2" fmla="*/ 1380565 w 1739153"/>
              <a:gd name="connsiteY2" fmla="*/ 493059 h 546848"/>
              <a:gd name="connsiteX3" fmla="*/ 1739153 w 1739153"/>
              <a:gd name="connsiteY3" fmla="*/ 546848 h 546848"/>
            </a:gdLst>
            <a:ahLst/>
            <a:cxnLst>
              <a:cxn ang="0">
                <a:pos x="connsiteX0" y="connsiteY0"/>
              </a:cxn>
              <a:cxn ang="0">
                <a:pos x="connsiteX1" y="connsiteY1"/>
              </a:cxn>
              <a:cxn ang="0">
                <a:pos x="connsiteX2" y="connsiteY2"/>
              </a:cxn>
              <a:cxn ang="0">
                <a:pos x="connsiteX3" y="connsiteY3"/>
              </a:cxn>
            </a:cxnLst>
            <a:rect l="l" t="t" r="r" b="b"/>
            <a:pathLst>
              <a:path w="1739153" h="546848">
                <a:moveTo>
                  <a:pt x="0" y="0"/>
                </a:moveTo>
                <a:cubicBezTo>
                  <a:pt x="225611" y="106829"/>
                  <a:pt x="451223" y="213659"/>
                  <a:pt x="681317" y="295836"/>
                </a:cubicBezTo>
                <a:cubicBezTo>
                  <a:pt x="911411" y="378013"/>
                  <a:pt x="1204259" y="451224"/>
                  <a:pt x="1380565" y="493059"/>
                </a:cubicBezTo>
                <a:cubicBezTo>
                  <a:pt x="1556871" y="534894"/>
                  <a:pt x="1648012" y="540871"/>
                  <a:pt x="1739153" y="54684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flipH="1">
            <a:off x="3460376" y="4141693"/>
            <a:ext cx="1739153" cy="546848"/>
          </a:xfrm>
          <a:custGeom>
            <a:avLst/>
            <a:gdLst>
              <a:gd name="connsiteX0" fmla="*/ 0 w 1739153"/>
              <a:gd name="connsiteY0" fmla="*/ 0 h 546848"/>
              <a:gd name="connsiteX1" fmla="*/ 681317 w 1739153"/>
              <a:gd name="connsiteY1" fmla="*/ 295836 h 546848"/>
              <a:gd name="connsiteX2" fmla="*/ 1380565 w 1739153"/>
              <a:gd name="connsiteY2" fmla="*/ 493059 h 546848"/>
              <a:gd name="connsiteX3" fmla="*/ 1739153 w 1739153"/>
              <a:gd name="connsiteY3" fmla="*/ 546848 h 546848"/>
            </a:gdLst>
            <a:ahLst/>
            <a:cxnLst>
              <a:cxn ang="0">
                <a:pos x="connsiteX0" y="connsiteY0"/>
              </a:cxn>
              <a:cxn ang="0">
                <a:pos x="connsiteX1" y="connsiteY1"/>
              </a:cxn>
              <a:cxn ang="0">
                <a:pos x="connsiteX2" y="connsiteY2"/>
              </a:cxn>
              <a:cxn ang="0">
                <a:pos x="connsiteX3" y="connsiteY3"/>
              </a:cxn>
            </a:cxnLst>
            <a:rect l="l" t="t" r="r" b="b"/>
            <a:pathLst>
              <a:path w="1739153" h="546848">
                <a:moveTo>
                  <a:pt x="0" y="0"/>
                </a:moveTo>
                <a:cubicBezTo>
                  <a:pt x="225611" y="106829"/>
                  <a:pt x="451223" y="213659"/>
                  <a:pt x="681317" y="295836"/>
                </a:cubicBezTo>
                <a:cubicBezTo>
                  <a:pt x="911411" y="378013"/>
                  <a:pt x="1204259" y="451224"/>
                  <a:pt x="1380565" y="493059"/>
                </a:cubicBezTo>
                <a:cubicBezTo>
                  <a:pt x="1556871" y="534894"/>
                  <a:pt x="1648012" y="540871"/>
                  <a:pt x="1739153" y="54684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flipH="1">
            <a:off x="2716305" y="4141693"/>
            <a:ext cx="1739153" cy="546848"/>
          </a:xfrm>
          <a:custGeom>
            <a:avLst/>
            <a:gdLst>
              <a:gd name="connsiteX0" fmla="*/ 0 w 1739153"/>
              <a:gd name="connsiteY0" fmla="*/ 0 h 546848"/>
              <a:gd name="connsiteX1" fmla="*/ 681317 w 1739153"/>
              <a:gd name="connsiteY1" fmla="*/ 295836 h 546848"/>
              <a:gd name="connsiteX2" fmla="*/ 1380565 w 1739153"/>
              <a:gd name="connsiteY2" fmla="*/ 493059 h 546848"/>
              <a:gd name="connsiteX3" fmla="*/ 1739153 w 1739153"/>
              <a:gd name="connsiteY3" fmla="*/ 546848 h 546848"/>
            </a:gdLst>
            <a:ahLst/>
            <a:cxnLst>
              <a:cxn ang="0">
                <a:pos x="connsiteX0" y="connsiteY0"/>
              </a:cxn>
              <a:cxn ang="0">
                <a:pos x="connsiteX1" y="connsiteY1"/>
              </a:cxn>
              <a:cxn ang="0">
                <a:pos x="connsiteX2" y="connsiteY2"/>
              </a:cxn>
              <a:cxn ang="0">
                <a:pos x="connsiteX3" y="connsiteY3"/>
              </a:cxn>
            </a:cxnLst>
            <a:rect l="l" t="t" r="r" b="b"/>
            <a:pathLst>
              <a:path w="1739153" h="546848">
                <a:moveTo>
                  <a:pt x="0" y="0"/>
                </a:moveTo>
                <a:cubicBezTo>
                  <a:pt x="225611" y="106829"/>
                  <a:pt x="451223" y="213659"/>
                  <a:pt x="681317" y="295836"/>
                </a:cubicBezTo>
                <a:cubicBezTo>
                  <a:pt x="911411" y="378013"/>
                  <a:pt x="1204259" y="451224"/>
                  <a:pt x="1380565" y="493059"/>
                </a:cubicBezTo>
                <a:cubicBezTo>
                  <a:pt x="1556871" y="534894"/>
                  <a:pt x="1648012" y="540871"/>
                  <a:pt x="1739153" y="54684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flipH="1">
            <a:off x="4204447" y="4141693"/>
            <a:ext cx="1739153" cy="546848"/>
          </a:xfrm>
          <a:custGeom>
            <a:avLst/>
            <a:gdLst>
              <a:gd name="connsiteX0" fmla="*/ 0 w 1739153"/>
              <a:gd name="connsiteY0" fmla="*/ 0 h 546848"/>
              <a:gd name="connsiteX1" fmla="*/ 681317 w 1739153"/>
              <a:gd name="connsiteY1" fmla="*/ 295836 h 546848"/>
              <a:gd name="connsiteX2" fmla="*/ 1380565 w 1739153"/>
              <a:gd name="connsiteY2" fmla="*/ 493059 h 546848"/>
              <a:gd name="connsiteX3" fmla="*/ 1739153 w 1739153"/>
              <a:gd name="connsiteY3" fmla="*/ 546848 h 546848"/>
            </a:gdLst>
            <a:ahLst/>
            <a:cxnLst>
              <a:cxn ang="0">
                <a:pos x="connsiteX0" y="connsiteY0"/>
              </a:cxn>
              <a:cxn ang="0">
                <a:pos x="connsiteX1" y="connsiteY1"/>
              </a:cxn>
              <a:cxn ang="0">
                <a:pos x="connsiteX2" y="connsiteY2"/>
              </a:cxn>
              <a:cxn ang="0">
                <a:pos x="connsiteX3" y="connsiteY3"/>
              </a:cxn>
            </a:cxnLst>
            <a:rect l="l" t="t" r="r" b="b"/>
            <a:pathLst>
              <a:path w="1739153" h="546848">
                <a:moveTo>
                  <a:pt x="0" y="0"/>
                </a:moveTo>
                <a:cubicBezTo>
                  <a:pt x="225611" y="106829"/>
                  <a:pt x="451223" y="213659"/>
                  <a:pt x="681317" y="295836"/>
                </a:cubicBezTo>
                <a:cubicBezTo>
                  <a:pt x="911411" y="378013"/>
                  <a:pt x="1204259" y="451224"/>
                  <a:pt x="1380565" y="493059"/>
                </a:cubicBezTo>
                <a:cubicBezTo>
                  <a:pt x="1556871" y="534894"/>
                  <a:pt x="1648012" y="540871"/>
                  <a:pt x="1739153" y="54684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flipH="1">
            <a:off x="1819834" y="4141693"/>
            <a:ext cx="1739153" cy="546848"/>
          </a:xfrm>
          <a:custGeom>
            <a:avLst/>
            <a:gdLst>
              <a:gd name="connsiteX0" fmla="*/ 0 w 1739153"/>
              <a:gd name="connsiteY0" fmla="*/ 0 h 546848"/>
              <a:gd name="connsiteX1" fmla="*/ 681317 w 1739153"/>
              <a:gd name="connsiteY1" fmla="*/ 295836 h 546848"/>
              <a:gd name="connsiteX2" fmla="*/ 1380565 w 1739153"/>
              <a:gd name="connsiteY2" fmla="*/ 493059 h 546848"/>
              <a:gd name="connsiteX3" fmla="*/ 1739153 w 1739153"/>
              <a:gd name="connsiteY3" fmla="*/ 546848 h 546848"/>
            </a:gdLst>
            <a:ahLst/>
            <a:cxnLst>
              <a:cxn ang="0">
                <a:pos x="connsiteX0" y="connsiteY0"/>
              </a:cxn>
              <a:cxn ang="0">
                <a:pos x="connsiteX1" y="connsiteY1"/>
              </a:cxn>
              <a:cxn ang="0">
                <a:pos x="connsiteX2" y="connsiteY2"/>
              </a:cxn>
              <a:cxn ang="0">
                <a:pos x="connsiteX3" y="connsiteY3"/>
              </a:cxn>
            </a:cxnLst>
            <a:rect l="l" t="t" r="r" b="b"/>
            <a:pathLst>
              <a:path w="1739153" h="546848">
                <a:moveTo>
                  <a:pt x="0" y="0"/>
                </a:moveTo>
                <a:cubicBezTo>
                  <a:pt x="225611" y="106829"/>
                  <a:pt x="451223" y="213659"/>
                  <a:pt x="681317" y="295836"/>
                </a:cubicBezTo>
                <a:cubicBezTo>
                  <a:pt x="911411" y="378013"/>
                  <a:pt x="1204259" y="451224"/>
                  <a:pt x="1380565" y="493059"/>
                </a:cubicBezTo>
                <a:cubicBezTo>
                  <a:pt x="1556871" y="534894"/>
                  <a:pt x="1648012" y="540871"/>
                  <a:pt x="1739153" y="54684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flipH="1">
            <a:off x="2814918" y="2788023"/>
            <a:ext cx="2250140" cy="233083"/>
          </a:xfrm>
          <a:custGeom>
            <a:avLst/>
            <a:gdLst>
              <a:gd name="connsiteX0" fmla="*/ 0 w 1739153"/>
              <a:gd name="connsiteY0" fmla="*/ 0 h 546848"/>
              <a:gd name="connsiteX1" fmla="*/ 681317 w 1739153"/>
              <a:gd name="connsiteY1" fmla="*/ 295836 h 546848"/>
              <a:gd name="connsiteX2" fmla="*/ 1380565 w 1739153"/>
              <a:gd name="connsiteY2" fmla="*/ 493059 h 546848"/>
              <a:gd name="connsiteX3" fmla="*/ 1739153 w 1739153"/>
              <a:gd name="connsiteY3" fmla="*/ 546848 h 546848"/>
            </a:gdLst>
            <a:ahLst/>
            <a:cxnLst>
              <a:cxn ang="0">
                <a:pos x="connsiteX0" y="connsiteY0"/>
              </a:cxn>
              <a:cxn ang="0">
                <a:pos x="connsiteX1" y="connsiteY1"/>
              </a:cxn>
              <a:cxn ang="0">
                <a:pos x="connsiteX2" y="connsiteY2"/>
              </a:cxn>
              <a:cxn ang="0">
                <a:pos x="connsiteX3" y="connsiteY3"/>
              </a:cxn>
            </a:cxnLst>
            <a:rect l="l" t="t" r="r" b="b"/>
            <a:pathLst>
              <a:path w="1739153" h="546848">
                <a:moveTo>
                  <a:pt x="0" y="0"/>
                </a:moveTo>
                <a:cubicBezTo>
                  <a:pt x="225611" y="106829"/>
                  <a:pt x="451223" y="213659"/>
                  <a:pt x="681317" y="295836"/>
                </a:cubicBezTo>
                <a:cubicBezTo>
                  <a:pt x="911411" y="378013"/>
                  <a:pt x="1204259" y="451224"/>
                  <a:pt x="1380565" y="493059"/>
                </a:cubicBezTo>
                <a:cubicBezTo>
                  <a:pt x="1556871" y="534894"/>
                  <a:pt x="1648012" y="540871"/>
                  <a:pt x="1739153" y="54684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flipH="1">
            <a:off x="1335741" y="2671481"/>
            <a:ext cx="2250140" cy="233083"/>
          </a:xfrm>
          <a:custGeom>
            <a:avLst/>
            <a:gdLst>
              <a:gd name="connsiteX0" fmla="*/ 0 w 1739153"/>
              <a:gd name="connsiteY0" fmla="*/ 0 h 546848"/>
              <a:gd name="connsiteX1" fmla="*/ 681317 w 1739153"/>
              <a:gd name="connsiteY1" fmla="*/ 295836 h 546848"/>
              <a:gd name="connsiteX2" fmla="*/ 1380565 w 1739153"/>
              <a:gd name="connsiteY2" fmla="*/ 493059 h 546848"/>
              <a:gd name="connsiteX3" fmla="*/ 1739153 w 1739153"/>
              <a:gd name="connsiteY3" fmla="*/ 546848 h 546848"/>
            </a:gdLst>
            <a:ahLst/>
            <a:cxnLst>
              <a:cxn ang="0">
                <a:pos x="connsiteX0" y="connsiteY0"/>
              </a:cxn>
              <a:cxn ang="0">
                <a:pos x="connsiteX1" y="connsiteY1"/>
              </a:cxn>
              <a:cxn ang="0">
                <a:pos x="connsiteX2" y="connsiteY2"/>
              </a:cxn>
              <a:cxn ang="0">
                <a:pos x="connsiteX3" y="connsiteY3"/>
              </a:cxn>
            </a:cxnLst>
            <a:rect l="l" t="t" r="r" b="b"/>
            <a:pathLst>
              <a:path w="1739153" h="546848">
                <a:moveTo>
                  <a:pt x="0" y="0"/>
                </a:moveTo>
                <a:cubicBezTo>
                  <a:pt x="225611" y="106829"/>
                  <a:pt x="451223" y="213659"/>
                  <a:pt x="681317" y="295836"/>
                </a:cubicBezTo>
                <a:cubicBezTo>
                  <a:pt x="911411" y="378013"/>
                  <a:pt x="1204259" y="451224"/>
                  <a:pt x="1380565" y="493059"/>
                </a:cubicBezTo>
                <a:cubicBezTo>
                  <a:pt x="1556871" y="534894"/>
                  <a:pt x="1648012" y="540871"/>
                  <a:pt x="1739153" y="54684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335740" y="5226422"/>
            <a:ext cx="1739153" cy="546848"/>
          </a:xfrm>
          <a:custGeom>
            <a:avLst/>
            <a:gdLst>
              <a:gd name="connsiteX0" fmla="*/ 0 w 1739153"/>
              <a:gd name="connsiteY0" fmla="*/ 0 h 546848"/>
              <a:gd name="connsiteX1" fmla="*/ 681317 w 1739153"/>
              <a:gd name="connsiteY1" fmla="*/ 295836 h 546848"/>
              <a:gd name="connsiteX2" fmla="*/ 1380565 w 1739153"/>
              <a:gd name="connsiteY2" fmla="*/ 493059 h 546848"/>
              <a:gd name="connsiteX3" fmla="*/ 1739153 w 1739153"/>
              <a:gd name="connsiteY3" fmla="*/ 546848 h 546848"/>
            </a:gdLst>
            <a:ahLst/>
            <a:cxnLst>
              <a:cxn ang="0">
                <a:pos x="connsiteX0" y="connsiteY0"/>
              </a:cxn>
              <a:cxn ang="0">
                <a:pos x="connsiteX1" y="connsiteY1"/>
              </a:cxn>
              <a:cxn ang="0">
                <a:pos x="connsiteX2" y="connsiteY2"/>
              </a:cxn>
              <a:cxn ang="0">
                <a:pos x="connsiteX3" y="connsiteY3"/>
              </a:cxn>
            </a:cxnLst>
            <a:rect l="l" t="t" r="r" b="b"/>
            <a:pathLst>
              <a:path w="1739153" h="546848">
                <a:moveTo>
                  <a:pt x="0" y="0"/>
                </a:moveTo>
                <a:cubicBezTo>
                  <a:pt x="225611" y="106829"/>
                  <a:pt x="451223" y="213659"/>
                  <a:pt x="681317" y="295836"/>
                </a:cubicBezTo>
                <a:cubicBezTo>
                  <a:pt x="911411" y="378013"/>
                  <a:pt x="1204259" y="451224"/>
                  <a:pt x="1380565" y="493059"/>
                </a:cubicBezTo>
                <a:cubicBezTo>
                  <a:pt x="1556871" y="534894"/>
                  <a:pt x="1648012" y="540871"/>
                  <a:pt x="1739153" y="54684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24031" y="5302621"/>
            <a:ext cx="1739153" cy="546848"/>
          </a:xfrm>
          <a:custGeom>
            <a:avLst/>
            <a:gdLst>
              <a:gd name="connsiteX0" fmla="*/ 0 w 1739153"/>
              <a:gd name="connsiteY0" fmla="*/ 0 h 546848"/>
              <a:gd name="connsiteX1" fmla="*/ 681317 w 1739153"/>
              <a:gd name="connsiteY1" fmla="*/ 295836 h 546848"/>
              <a:gd name="connsiteX2" fmla="*/ 1380565 w 1739153"/>
              <a:gd name="connsiteY2" fmla="*/ 493059 h 546848"/>
              <a:gd name="connsiteX3" fmla="*/ 1739153 w 1739153"/>
              <a:gd name="connsiteY3" fmla="*/ 546848 h 546848"/>
            </a:gdLst>
            <a:ahLst/>
            <a:cxnLst>
              <a:cxn ang="0">
                <a:pos x="connsiteX0" y="connsiteY0"/>
              </a:cxn>
              <a:cxn ang="0">
                <a:pos x="connsiteX1" y="connsiteY1"/>
              </a:cxn>
              <a:cxn ang="0">
                <a:pos x="connsiteX2" y="connsiteY2"/>
              </a:cxn>
              <a:cxn ang="0">
                <a:pos x="connsiteX3" y="connsiteY3"/>
              </a:cxn>
            </a:cxnLst>
            <a:rect l="l" t="t" r="r" b="b"/>
            <a:pathLst>
              <a:path w="1739153" h="546848">
                <a:moveTo>
                  <a:pt x="0" y="0"/>
                </a:moveTo>
                <a:cubicBezTo>
                  <a:pt x="225611" y="106829"/>
                  <a:pt x="451223" y="213659"/>
                  <a:pt x="681317" y="295836"/>
                </a:cubicBezTo>
                <a:cubicBezTo>
                  <a:pt x="911411" y="378013"/>
                  <a:pt x="1204259" y="451224"/>
                  <a:pt x="1380565" y="493059"/>
                </a:cubicBezTo>
                <a:cubicBezTo>
                  <a:pt x="1556871" y="534894"/>
                  <a:pt x="1648012" y="540871"/>
                  <a:pt x="1739153" y="54684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361763" y="5390876"/>
            <a:ext cx="1739153" cy="546848"/>
          </a:xfrm>
          <a:custGeom>
            <a:avLst/>
            <a:gdLst>
              <a:gd name="connsiteX0" fmla="*/ 0 w 1739153"/>
              <a:gd name="connsiteY0" fmla="*/ 0 h 546848"/>
              <a:gd name="connsiteX1" fmla="*/ 681317 w 1739153"/>
              <a:gd name="connsiteY1" fmla="*/ 295836 h 546848"/>
              <a:gd name="connsiteX2" fmla="*/ 1380565 w 1739153"/>
              <a:gd name="connsiteY2" fmla="*/ 493059 h 546848"/>
              <a:gd name="connsiteX3" fmla="*/ 1739153 w 1739153"/>
              <a:gd name="connsiteY3" fmla="*/ 546848 h 546848"/>
            </a:gdLst>
            <a:ahLst/>
            <a:cxnLst>
              <a:cxn ang="0">
                <a:pos x="connsiteX0" y="connsiteY0"/>
              </a:cxn>
              <a:cxn ang="0">
                <a:pos x="connsiteX1" y="connsiteY1"/>
              </a:cxn>
              <a:cxn ang="0">
                <a:pos x="connsiteX2" y="connsiteY2"/>
              </a:cxn>
              <a:cxn ang="0">
                <a:pos x="connsiteX3" y="connsiteY3"/>
              </a:cxn>
            </a:cxnLst>
            <a:rect l="l" t="t" r="r" b="b"/>
            <a:pathLst>
              <a:path w="1739153" h="546848">
                <a:moveTo>
                  <a:pt x="0" y="0"/>
                </a:moveTo>
                <a:cubicBezTo>
                  <a:pt x="225611" y="106829"/>
                  <a:pt x="451223" y="213659"/>
                  <a:pt x="681317" y="295836"/>
                </a:cubicBezTo>
                <a:cubicBezTo>
                  <a:pt x="911411" y="378013"/>
                  <a:pt x="1204259" y="451224"/>
                  <a:pt x="1380565" y="493059"/>
                </a:cubicBezTo>
                <a:cubicBezTo>
                  <a:pt x="1556871" y="534894"/>
                  <a:pt x="1648012" y="540871"/>
                  <a:pt x="1739153" y="54684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flipH="1">
            <a:off x="371355" y="6014702"/>
            <a:ext cx="1739153" cy="386098"/>
          </a:xfrm>
          <a:custGeom>
            <a:avLst/>
            <a:gdLst>
              <a:gd name="connsiteX0" fmla="*/ 0 w 1739153"/>
              <a:gd name="connsiteY0" fmla="*/ 0 h 546848"/>
              <a:gd name="connsiteX1" fmla="*/ 681317 w 1739153"/>
              <a:gd name="connsiteY1" fmla="*/ 295836 h 546848"/>
              <a:gd name="connsiteX2" fmla="*/ 1380565 w 1739153"/>
              <a:gd name="connsiteY2" fmla="*/ 493059 h 546848"/>
              <a:gd name="connsiteX3" fmla="*/ 1739153 w 1739153"/>
              <a:gd name="connsiteY3" fmla="*/ 546848 h 546848"/>
            </a:gdLst>
            <a:ahLst/>
            <a:cxnLst>
              <a:cxn ang="0">
                <a:pos x="connsiteX0" y="connsiteY0"/>
              </a:cxn>
              <a:cxn ang="0">
                <a:pos x="connsiteX1" y="connsiteY1"/>
              </a:cxn>
              <a:cxn ang="0">
                <a:pos x="connsiteX2" y="connsiteY2"/>
              </a:cxn>
              <a:cxn ang="0">
                <a:pos x="connsiteX3" y="connsiteY3"/>
              </a:cxn>
            </a:cxnLst>
            <a:rect l="l" t="t" r="r" b="b"/>
            <a:pathLst>
              <a:path w="1739153" h="546848">
                <a:moveTo>
                  <a:pt x="0" y="0"/>
                </a:moveTo>
                <a:cubicBezTo>
                  <a:pt x="225611" y="106829"/>
                  <a:pt x="451223" y="213659"/>
                  <a:pt x="681317" y="295836"/>
                </a:cubicBezTo>
                <a:cubicBezTo>
                  <a:pt x="911411" y="378013"/>
                  <a:pt x="1204259" y="451224"/>
                  <a:pt x="1380565" y="493059"/>
                </a:cubicBezTo>
                <a:cubicBezTo>
                  <a:pt x="1556871" y="534894"/>
                  <a:pt x="1648012" y="540871"/>
                  <a:pt x="1739153" y="54684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964" y="502022"/>
            <a:ext cx="6203576" cy="923330"/>
          </a:xfrm>
          <a:prstGeom prst="rect">
            <a:avLst/>
          </a:prstGeom>
          <a:solidFill>
            <a:schemeClr val="tx1"/>
          </a:solidFill>
        </p:spPr>
        <p:txBody>
          <a:bodyPr wrap="square">
            <a:spAutoFit/>
          </a:bodyPr>
          <a:lstStyle/>
          <a:p>
            <a:pPr algn="ctr"/>
            <a:r>
              <a:rPr lang="en-US" i="1" dirty="0">
                <a:solidFill>
                  <a:srgbClr val="FFFF00"/>
                </a:solidFill>
                <a:latin typeface="Cheltenhm BT" panose="02040603050505020403" pitchFamily="18" charset="0"/>
              </a:rPr>
              <a:t>Herringbone is a tidal signature. On the flood tide cross beds are formed going in.  On the ebb tide cross beds are formed going out.  That is in opposite directions.</a:t>
            </a:r>
          </a:p>
        </p:txBody>
      </p:sp>
    </p:spTree>
    <p:extLst>
      <p:ext uri="{BB962C8B-B14F-4D97-AF65-F5344CB8AC3E}">
        <p14:creationId xmlns:p14="http://schemas.microsoft.com/office/powerpoint/2010/main" val="37673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100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1000"/>
                                        <p:tgtEl>
                                          <p:spTgt spid="19"/>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1000"/>
                                        <p:tgtEl>
                                          <p:spTgt spid="1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1000"/>
                                        <p:tgtEl>
                                          <p:spTgt spid="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1000"/>
                                        <p:tgtEl>
                                          <p:spTgt spid="10"/>
                                        </p:tgtEl>
                                      </p:cBhvr>
                                    </p:animEffect>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1000"/>
                                        <p:tgtEl>
                                          <p:spTgt spid="17"/>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right)">
                                      <p:cBhvr>
                                        <p:cTn id="31" dur="1000"/>
                                        <p:tgtEl>
                                          <p:spTgt spid="15"/>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1000"/>
                                        <p:tgtEl>
                                          <p:spTgt spid="14"/>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right)">
                                      <p:cBhvr>
                                        <p:cTn id="37" dur="1000"/>
                                        <p:tgtEl>
                                          <p:spTgt spid="16"/>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1000"/>
                                        <p:tgtEl>
                                          <p:spTgt spid="2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1000"/>
                                        <p:tgtEl>
                                          <p:spTgt spid="2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1000"/>
                                        <p:tgtEl>
                                          <p:spTgt spid="23"/>
                                        </p:tgtEl>
                                      </p:cBhvr>
                                    </p:animEffect>
                                  </p:childTnLst>
                                </p:cTn>
                              </p:par>
                            </p:childTnLst>
                          </p:cTn>
                        </p:par>
                        <p:par>
                          <p:cTn id="48" fill="hold">
                            <p:stCondLst>
                              <p:cond delay="5000"/>
                            </p:stCondLst>
                            <p:childTnLst>
                              <p:par>
                                <p:cTn id="49" presetID="22" presetClass="entr" presetSubtype="2"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right)">
                                      <p:cBhvr>
                                        <p:cTn id="51" dur="1000"/>
                                        <p:tgtEl>
                                          <p:spTgt spid="24"/>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left)">
                                      <p:cBhvr>
                                        <p:cTn id="5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62000"/>
            <a:ext cx="9144000" cy="6096000"/>
          </a:xfrm>
          <a:prstGeom prst="rect">
            <a:avLst/>
          </a:prstGeom>
        </p:spPr>
      </p:pic>
      <p:sp>
        <p:nvSpPr>
          <p:cNvPr id="3" name="TextBox 2"/>
          <p:cNvSpPr txBox="1"/>
          <p:nvPr/>
        </p:nvSpPr>
        <p:spPr>
          <a:xfrm>
            <a:off x="2205317" y="0"/>
            <a:ext cx="47333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rPr>
              <a:t>Stromatolites</a:t>
            </a:r>
            <a:endParaRPr kumimoji="0" lang="en-US" sz="3200" b="1" i="0" u="none" strike="noStrike" kern="1200" cap="none" spc="0" normalizeH="0" baseline="0" noProof="0"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uLnTx/>
              <a:uFillTx/>
              <a:latin typeface="Flareserif821 BT" panose="020E0602030304020304" pitchFamily="34" charset="0"/>
              <a:ea typeface="+mn-ea"/>
              <a:cs typeface="+mn-cs"/>
            </a:endParaRPr>
          </a:p>
        </p:txBody>
      </p:sp>
      <p:cxnSp>
        <p:nvCxnSpPr>
          <p:cNvPr id="4" name="Straight Arrow Connector 3"/>
          <p:cNvCxnSpPr/>
          <p:nvPr/>
        </p:nvCxnSpPr>
        <p:spPr>
          <a:xfrm flipH="1">
            <a:off x="3890682" y="2761129"/>
            <a:ext cx="762000" cy="815789"/>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 y="762000"/>
            <a:ext cx="9144000" cy="707886"/>
          </a:xfrm>
          <a:prstGeom prst="rect">
            <a:avLst/>
          </a:prstGeom>
          <a:solidFill>
            <a:schemeClr val="tx1"/>
          </a:solidFill>
        </p:spPr>
        <p:txBody>
          <a:bodyPr wrap="square">
            <a:spAutoFit/>
          </a:bodyPr>
          <a:lstStyle/>
          <a:p>
            <a:pPr algn="ctr"/>
            <a:r>
              <a:rPr lang="en-US" sz="2000" i="1" dirty="0">
                <a:solidFill>
                  <a:srgbClr val="FFFF00"/>
                </a:solidFill>
                <a:latin typeface="Cheltenhm BT" panose="02040603050505020403" pitchFamily="18" charset="0"/>
              </a:rPr>
              <a:t>You just might be able to see the Stromatolite mounds peeking out.  They are often invaded by black cherts, which are common in the </a:t>
            </a:r>
            <a:r>
              <a:rPr lang="en-US" sz="2000" i="1" dirty="0" err="1">
                <a:solidFill>
                  <a:srgbClr val="FFFF00"/>
                </a:solidFill>
                <a:latin typeface="Cheltenhm BT" panose="02040603050505020403" pitchFamily="18" charset="0"/>
              </a:rPr>
              <a:t>Conochocheague</a:t>
            </a:r>
            <a:r>
              <a:rPr lang="en-US" sz="2000" i="1" dirty="0">
                <a:solidFill>
                  <a:srgbClr val="FFFF00"/>
                </a:solidFill>
                <a:latin typeface="Cheltenhm BT" panose="02040603050505020403" pitchFamily="18" charset="0"/>
              </a:rPr>
              <a:t>.</a:t>
            </a:r>
          </a:p>
        </p:txBody>
      </p:sp>
      <p:cxnSp>
        <p:nvCxnSpPr>
          <p:cNvPr id="6" name="Straight Arrow Connector 5"/>
          <p:cNvCxnSpPr/>
          <p:nvPr/>
        </p:nvCxnSpPr>
        <p:spPr>
          <a:xfrm flipH="1">
            <a:off x="2868705" y="1652488"/>
            <a:ext cx="762000" cy="815789"/>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0986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par>
                                <p:cTn id="12" presetID="22" presetClass="entr" presetSubtype="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2" descr="C:\Users\fichtels\Documents\3-FieldtripImages\Geol387- Stratigraphy,Structure,Tectonics\FieldTrip#1-StratSurvey\DSCN23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 y="0"/>
            <a:ext cx="91444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5317" y="0"/>
            <a:ext cx="47333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rPr>
              <a:t>Stromatolites</a:t>
            </a:r>
            <a:endParaRPr kumimoji="0" lang="en-US" sz="3200" b="1" i="0" u="none" strike="noStrike" kern="1200" cap="none" spc="0" normalizeH="0" baseline="0" noProof="0"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uLnTx/>
              <a:uFillTx/>
              <a:latin typeface="Flareserif821 BT" panose="020E0602030304020304" pitchFamily="34" charset="0"/>
              <a:ea typeface="+mn-ea"/>
              <a:cs typeface="+mn-cs"/>
            </a:endParaRPr>
          </a:p>
        </p:txBody>
      </p:sp>
      <p:cxnSp>
        <p:nvCxnSpPr>
          <p:cNvPr id="6" name="Straight Arrow Connector 5"/>
          <p:cNvCxnSpPr/>
          <p:nvPr/>
        </p:nvCxnSpPr>
        <p:spPr>
          <a:xfrm flipH="1">
            <a:off x="5217459" y="1210235"/>
            <a:ext cx="958979" cy="164054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176438" y="584775"/>
            <a:ext cx="2349251" cy="707886"/>
          </a:xfrm>
          <a:prstGeom prst="rect">
            <a:avLst/>
          </a:prstGeom>
          <a:solidFill>
            <a:schemeClr val="tx1"/>
          </a:solidFill>
        </p:spPr>
        <p:txBody>
          <a:bodyPr wrap="square">
            <a:spAutoFit/>
          </a:bodyPr>
          <a:lstStyle/>
          <a:p>
            <a:pPr algn="ctr"/>
            <a:r>
              <a:rPr lang="en-US" sz="2000" i="1" dirty="0">
                <a:solidFill>
                  <a:srgbClr val="FFFF00"/>
                </a:solidFill>
                <a:latin typeface="Cheltenhm BT" panose="02040603050505020403" pitchFamily="18" charset="0"/>
              </a:rPr>
              <a:t>A good example of a stromatolite mound.</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204" y="4455042"/>
            <a:ext cx="3203944" cy="2402958"/>
          </a:xfrm>
          <a:prstGeom prst="rect">
            <a:avLst/>
          </a:prstGeom>
        </p:spPr>
      </p:pic>
      <p:sp>
        <p:nvSpPr>
          <p:cNvPr id="14" name="Rectangle 13"/>
          <p:cNvSpPr/>
          <p:nvPr/>
        </p:nvSpPr>
        <p:spPr>
          <a:xfrm>
            <a:off x="6081517" y="4454278"/>
            <a:ext cx="2967318" cy="400110"/>
          </a:xfrm>
          <a:prstGeom prst="rect">
            <a:avLst/>
          </a:prstGeom>
          <a:noFill/>
        </p:spPr>
        <p:txBody>
          <a:bodyPr wrap="square">
            <a:spAutoFit/>
          </a:bodyPr>
          <a:lstStyle/>
          <a:p>
            <a:pPr algn="ctr"/>
            <a:r>
              <a:rPr lang="en-US" sz="2000" i="1" dirty="0">
                <a:latin typeface="Cheltenhm BT" panose="02040603050505020403" pitchFamily="18" charset="0"/>
              </a:rPr>
              <a:t>Hamlin Pool, Australia</a:t>
            </a:r>
          </a:p>
        </p:txBody>
      </p:sp>
    </p:spTree>
    <p:extLst>
      <p:ext uri="{BB962C8B-B14F-4D97-AF65-F5344CB8AC3E}">
        <p14:creationId xmlns:p14="http://schemas.microsoft.com/office/powerpoint/2010/main" val="1323668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par>
                                <p:cTn id="12" presetID="22" presetClass="entr" presetSubtype="8"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568824"/>
            <a:ext cx="9144000" cy="5289176"/>
          </a:xfrm>
          <a:prstGeom prst="rect">
            <a:avLst/>
          </a:prstGeom>
        </p:spPr>
      </p:pic>
      <p:sp>
        <p:nvSpPr>
          <p:cNvPr id="3" name="TextBox 2"/>
          <p:cNvSpPr txBox="1"/>
          <p:nvPr/>
        </p:nvSpPr>
        <p:spPr>
          <a:xfrm>
            <a:off x="3451412" y="174373"/>
            <a:ext cx="5513294"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rPr>
              <a:t>Flat Pebble Conglomerates: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uLnTx/>
                <a:uFillTx/>
                <a:latin typeface="Flareserif821 BT" panose="020E0602030304020304" pitchFamily="34" charset="0"/>
                <a:ea typeface="+mn-ea"/>
                <a:cs typeface="+mn-cs"/>
              </a:rPr>
              <a:t>Intraformational</a:t>
            </a:r>
            <a:r>
              <a:rPr kumimoji="0" lang="en-US" sz="2000" b="1" i="0" u="none" strike="noStrike" kern="1200" cap="none" spc="0" normalizeH="0" noProof="0"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uLnTx/>
                <a:uFillTx/>
                <a:latin typeface="Flareserif821 BT" panose="020E0602030304020304" pitchFamily="34" charset="0"/>
                <a:ea typeface="+mn-ea"/>
                <a:cs typeface="+mn-cs"/>
              </a:rPr>
              <a:t> Conglomerate</a:t>
            </a:r>
            <a:endParaRPr kumimoji="0" lang="en-US" sz="2000" b="1" i="0" u="none" strike="noStrike" kern="1200" cap="none" spc="0" normalizeH="0" baseline="0" noProof="0"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uLnTx/>
              <a:uFillTx/>
              <a:latin typeface="Flareserif821 BT" panose="020E0602030304020304" pitchFamily="34" charset="0"/>
              <a:ea typeface="+mn-ea"/>
              <a:cs typeface="+mn-cs"/>
            </a:endParaRPr>
          </a:p>
        </p:txBody>
      </p:sp>
      <p:cxnSp>
        <p:nvCxnSpPr>
          <p:cNvPr id="4" name="Straight Arrow Connector 3"/>
          <p:cNvCxnSpPr/>
          <p:nvPr/>
        </p:nvCxnSpPr>
        <p:spPr>
          <a:xfrm flipH="1">
            <a:off x="4258236" y="3371986"/>
            <a:ext cx="1156690" cy="1616659"/>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414926" y="2048547"/>
            <a:ext cx="3729074" cy="1323439"/>
          </a:xfrm>
          <a:prstGeom prst="rect">
            <a:avLst/>
          </a:prstGeom>
          <a:solidFill>
            <a:schemeClr val="tx1"/>
          </a:solidFill>
        </p:spPr>
        <p:txBody>
          <a:bodyPr wrap="square">
            <a:spAutoFit/>
          </a:bodyPr>
          <a:lstStyle/>
          <a:p>
            <a:pPr algn="ctr"/>
            <a:r>
              <a:rPr lang="en-US" sz="2000" i="1" dirty="0">
                <a:solidFill>
                  <a:srgbClr val="FFFF00"/>
                </a:solidFill>
                <a:latin typeface="Cheltenhm BT" panose="02040603050505020403" pitchFamily="18" charset="0"/>
              </a:rPr>
              <a:t>This layer is a tidal channel. Strong currents or maybe storm surges would rip up some of the sediment, transport, and deposit it.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272118" cy="3272118"/>
          </a:xfrm>
          <a:prstGeom prst="rect">
            <a:avLst/>
          </a:prstGeom>
        </p:spPr>
      </p:pic>
    </p:spTree>
    <p:extLst>
      <p:ext uri="{BB962C8B-B14F-4D97-AF65-F5344CB8AC3E}">
        <p14:creationId xmlns:p14="http://schemas.microsoft.com/office/powerpoint/2010/main" val="2644447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658471"/>
            <a:ext cx="9144000" cy="5199529"/>
          </a:xfrm>
          <a:prstGeom prst="rect">
            <a:avLst/>
          </a:prstGeom>
        </p:spPr>
      </p:pic>
      <p:sp>
        <p:nvSpPr>
          <p:cNvPr id="3" name="TextBox 2"/>
          <p:cNvSpPr txBox="1"/>
          <p:nvPr/>
        </p:nvSpPr>
        <p:spPr>
          <a:xfrm>
            <a:off x="2205317" y="0"/>
            <a:ext cx="473336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rPr>
              <a:t>Flat Pebble Conglomerates: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uLnTx/>
                <a:uFillTx/>
                <a:latin typeface="Flareserif821 BT" panose="020E0602030304020304" pitchFamily="34" charset="0"/>
                <a:ea typeface="+mn-ea"/>
                <a:cs typeface="+mn-cs"/>
              </a:rPr>
              <a:t>Intraformational</a:t>
            </a:r>
            <a:r>
              <a:rPr kumimoji="0" lang="en-US" sz="2000" b="1" i="0" u="none" strike="noStrike" kern="1200" cap="none" spc="0" normalizeH="0" noProof="0"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uLnTx/>
                <a:uFillTx/>
                <a:latin typeface="Flareserif821 BT" panose="020E0602030304020304" pitchFamily="34" charset="0"/>
                <a:ea typeface="+mn-ea"/>
                <a:cs typeface="+mn-cs"/>
              </a:rPr>
              <a:t> Conglomerate</a:t>
            </a:r>
            <a:endParaRPr kumimoji="0" lang="en-US" sz="2000" b="1" i="0" u="none" strike="noStrike" kern="1200" cap="none" spc="0" normalizeH="0" baseline="0" noProof="0"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uLnTx/>
              <a:uFillTx/>
              <a:latin typeface="Flareserif821 BT" panose="020E0602030304020304" pitchFamily="34" charset="0"/>
              <a:ea typeface="+mn-ea"/>
              <a:cs typeface="+mn-cs"/>
            </a:endParaRPr>
          </a:p>
        </p:txBody>
      </p:sp>
      <p:cxnSp>
        <p:nvCxnSpPr>
          <p:cNvPr id="4" name="Straight Arrow Connector 3"/>
          <p:cNvCxnSpPr/>
          <p:nvPr/>
        </p:nvCxnSpPr>
        <p:spPr>
          <a:xfrm flipH="1">
            <a:off x="5549153" y="2033302"/>
            <a:ext cx="1156690" cy="1616659"/>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490446" y="1658471"/>
            <a:ext cx="2653553" cy="400110"/>
          </a:xfrm>
          <a:prstGeom prst="rect">
            <a:avLst/>
          </a:prstGeom>
          <a:solidFill>
            <a:schemeClr val="tx1"/>
          </a:solidFill>
        </p:spPr>
        <p:txBody>
          <a:bodyPr wrap="square">
            <a:spAutoFit/>
          </a:bodyPr>
          <a:lstStyle/>
          <a:p>
            <a:pPr algn="ctr"/>
            <a:r>
              <a:rPr lang="en-US" sz="2000" i="1" dirty="0">
                <a:solidFill>
                  <a:srgbClr val="FFFF00"/>
                </a:solidFill>
                <a:latin typeface="Cheltenhm BT" panose="02040603050505020403" pitchFamily="18" charset="0"/>
              </a:rPr>
              <a:t>Easier to see in a </a:t>
            </a:r>
            <a:r>
              <a:rPr lang="en-US" sz="2000" i="1" dirty="0" err="1">
                <a:solidFill>
                  <a:srgbClr val="FFFF00"/>
                </a:solidFill>
                <a:latin typeface="Cheltenhm BT" panose="02040603050505020403" pitchFamily="18" charset="0"/>
              </a:rPr>
              <a:t>closeup</a:t>
            </a:r>
            <a:endParaRPr lang="en-US" sz="2000" i="1" dirty="0">
              <a:solidFill>
                <a:srgbClr val="FFFF00"/>
              </a:solidFill>
              <a:latin typeface="Cheltenhm BT" panose="02040603050505020403" pitchFamily="18" charset="0"/>
            </a:endParaRPr>
          </a:p>
        </p:txBody>
      </p:sp>
    </p:spTree>
    <p:extLst>
      <p:ext uri="{BB962C8B-B14F-4D97-AF65-F5344CB8AC3E}">
        <p14:creationId xmlns:p14="http://schemas.microsoft.com/office/powerpoint/2010/main" val="282611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3" name="TextBox 2"/>
          <p:cNvSpPr txBox="1"/>
          <p:nvPr/>
        </p:nvSpPr>
        <p:spPr>
          <a:xfrm>
            <a:off x="2205317" y="0"/>
            <a:ext cx="47333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rPr>
              <a:t>Massive </a:t>
            </a:r>
            <a:r>
              <a:rPr lang="en-US" sz="3200" b="1" dirty="0" err="1">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rPr>
              <a:t>Micrites</a:t>
            </a:r>
            <a:endParaRPr lang="en-US" sz="3200" b="1"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endParaRPr>
          </a:p>
        </p:txBody>
      </p:sp>
      <p:cxnSp>
        <p:nvCxnSpPr>
          <p:cNvPr id="4" name="Straight Arrow Connector 3"/>
          <p:cNvCxnSpPr/>
          <p:nvPr/>
        </p:nvCxnSpPr>
        <p:spPr>
          <a:xfrm flipH="1">
            <a:off x="1903228" y="2320172"/>
            <a:ext cx="974686" cy="1316163"/>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877914" y="1612286"/>
            <a:ext cx="6266086" cy="707886"/>
          </a:xfrm>
          <a:prstGeom prst="rect">
            <a:avLst/>
          </a:prstGeom>
          <a:solidFill>
            <a:schemeClr val="tx1"/>
          </a:solidFill>
        </p:spPr>
        <p:txBody>
          <a:bodyPr wrap="square">
            <a:spAutoFit/>
          </a:bodyPr>
          <a:lstStyle/>
          <a:p>
            <a:pPr algn="ctr"/>
            <a:r>
              <a:rPr lang="en-US" sz="2000" i="1" dirty="0">
                <a:solidFill>
                  <a:srgbClr val="FFFF00"/>
                </a:solidFill>
                <a:latin typeface="Cheltenhm BT" panose="02040603050505020403" pitchFamily="18" charset="0"/>
              </a:rPr>
              <a:t>These may have been deposited in a relatively calm tidal lake as a “whiting” (direct precipitation of carbonate from saturated water.)</a:t>
            </a:r>
          </a:p>
        </p:txBody>
      </p:sp>
      <p:sp>
        <p:nvSpPr>
          <p:cNvPr id="6" name="Rectangle 5"/>
          <p:cNvSpPr/>
          <p:nvPr/>
        </p:nvSpPr>
        <p:spPr>
          <a:xfrm>
            <a:off x="3832411" y="2329816"/>
            <a:ext cx="5311589" cy="769441"/>
          </a:xfrm>
          <a:prstGeom prst="rect">
            <a:avLst/>
          </a:prstGeom>
          <a:solidFill>
            <a:schemeClr val="tx1"/>
          </a:solidFill>
        </p:spPr>
        <p:txBody>
          <a:bodyPr wrap="square">
            <a:spAutoFit/>
          </a:bodyPr>
          <a:lstStyle/>
          <a:p>
            <a:pPr algn="ctr"/>
            <a:r>
              <a:rPr lang="en-US" sz="2400" i="1" dirty="0" err="1">
                <a:solidFill>
                  <a:srgbClr val="FFFF00"/>
                </a:solidFill>
                <a:latin typeface="Cheltenhm BT" panose="02040603050505020403" pitchFamily="18" charset="0"/>
              </a:rPr>
              <a:t>Stylolites</a:t>
            </a:r>
            <a:r>
              <a:rPr lang="en-US" sz="2400" i="1" dirty="0">
                <a:solidFill>
                  <a:srgbClr val="FFFF00"/>
                </a:solidFill>
                <a:latin typeface="Cheltenhm BT" panose="02040603050505020403" pitchFamily="18" charset="0"/>
              </a:rPr>
              <a:t>: </a:t>
            </a:r>
            <a:r>
              <a:rPr lang="en-US" sz="2000" i="1" dirty="0">
                <a:solidFill>
                  <a:srgbClr val="FFFF00"/>
                </a:solidFill>
                <a:latin typeface="Cheltenhm BT" panose="02040603050505020403" pitchFamily="18" charset="0"/>
              </a:rPr>
              <a:t>result of pressure solution; always post depositional.</a:t>
            </a:r>
          </a:p>
        </p:txBody>
      </p:sp>
      <p:cxnSp>
        <p:nvCxnSpPr>
          <p:cNvPr id="7" name="Straight Arrow Connector 6"/>
          <p:cNvCxnSpPr/>
          <p:nvPr/>
        </p:nvCxnSpPr>
        <p:spPr>
          <a:xfrm flipH="1">
            <a:off x="3334872" y="3099257"/>
            <a:ext cx="497539" cy="2091308"/>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631577" y="3099257"/>
            <a:ext cx="2200834" cy="239818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35935" y="2320171"/>
            <a:ext cx="2441980" cy="155817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547" y="4396017"/>
            <a:ext cx="5019453" cy="2509727"/>
          </a:xfrm>
          <a:prstGeom prst="rect">
            <a:avLst/>
          </a:prstGeom>
        </p:spPr>
      </p:pic>
      <p:sp>
        <p:nvSpPr>
          <p:cNvPr id="19" name="Rectangle 18"/>
          <p:cNvSpPr/>
          <p:nvPr/>
        </p:nvSpPr>
        <p:spPr>
          <a:xfrm>
            <a:off x="4124547" y="3749686"/>
            <a:ext cx="5010243" cy="646331"/>
          </a:xfrm>
          <a:prstGeom prst="rect">
            <a:avLst/>
          </a:prstGeom>
          <a:solidFill>
            <a:schemeClr val="tx1"/>
          </a:solidFill>
        </p:spPr>
        <p:txBody>
          <a:bodyPr wrap="square">
            <a:spAutoFit/>
          </a:bodyPr>
          <a:lstStyle/>
          <a:p>
            <a:pPr algn="ctr"/>
            <a:r>
              <a:rPr lang="en-US" i="1" dirty="0" err="1">
                <a:solidFill>
                  <a:srgbClr val="FFFF00"/>
                </a:solidFill>
                <a:latin typeface="Cheltenhm BT" panose="02040603050505020403" pitchFamily="18" charset="0"/>
              </a:rPr>
              <a:t>Micrites</a:t>
            </a:r>
            <a:r>
              <a:rPr lang="en-US" i="1" dirty="0">
                <a:solidFill>
                  <a:srgbClr val="FFFF00"/>
                </a:solidFill>
                <a:latin typeface="Cheltenhm BT" panose="02040603050505020403" pitchFamily="18" charset="0"/>
              </a:rPr>
              <a:t> probably formed in bays or lakes like this: </a:t>
            </a:r>
            <a:r>
              <a:rPr lang="en-US" i="1" dirty="0" err="1">
                <a:solidFill>
                  <a:srgbClr val="FFFF00"/>
                </a:solidFill>
                <a:latin typeface="Cheltenhm BT" panose="02040603050505020403" pitchFamily="18" charset="0"/>
              </a:rPr>
              <a:t>Exuma</a:t>
            </a:r>
            <a:r>
              <a:rPr lang="en-US" i="1" dirty="0">
                <a:solidFill>
                  <a:srgbClr val="FFFF00"/>
                </a:solidFill>
                <a:latin typeface="Cheltenhm BT" panose="02040603050505020403" pitchFamily="18" charset="0"/>
              </a:rPr>
              <a:t> Cay, Bahamas</a:t>
            </a:r>
            <a:endParaRPr lang="en-US" sz="1600" i="1" dirty="0">
              <a:solidFill>
                <a:srgbClr val="FFFF00"/>
              </a:solidFill>
              <a:latin typeface="Cheltenhm BT" panose="02040603050505020403" pitchFamily="18" charset="0"/>
            </a:endParaRPr>
          </a:p>
        </p:txBody>
      </p:sp>
    </p:spTree>
    <p:extLst>
      <p:ext uri="{BB962C8B-B14F-4D97-AF65-F5344CB8AC3E}">
        <p14:creationId xmlns:p14="http://schemas.microsoft.com/office/powerpoint/2010/main" val="476604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par>
                                <p:cTn id="12" presetID="22" presetClass="entr" presetSubtype="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1000"/>
                                        <p:tgtEl>
                                          <p:spTgt spid="4"/>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par>
                                <p:cTn id="23" presetID="22" presetClass="entr" presetSubtype="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1000"/>
                                        <p:tgtEl>
                                          <p:spTgt spid="7"/>
                                        </p:tgtEl>
                                      </p:cBhvr>
                                    </p:animEffect>
                                  </p:childTnLst>
                                </p:cTn>
                              </p:par>
                              <p:par>
                                <p:cTn id="26" presetID="22" presetClass="entr" presetSubtype="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1000"/>
                                        <p:tgtEl>
                                          <p:spTgt spid="19"/>
                                        </p:tgtEl>
                                      </p:cBhvr>
                                    </p:animEffect>
                                  </p:childTnLst>
                                </p:cTn>
                              </p:par>
                              <p:par>
                                <p:cTn id="34" presetID="22" presetClass="entr" presetSubtype="8"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9313"/>
            <a:ext cx="4352543" cy="523220"/>
          </a:xfrm>
          <a:prstGeom prst="rect">
            <a:avLst/>
          </a:prstGeom>
          <a:noFill/>
        </p:spPr>
        <p:txBody>
          <a:bodyPr wrap="square" rtlCol="0">
            <a:spAutoFit/>
          </a:bodyPr>
          <a:lstStyle/>
          <a:p>
            <a:pPr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Begin</a:t>
            </a:r>
            <a:r>
              <a:rPr kumimoji="0" lang="en-US" sz="2800" b="0" i="1" u="none" strike="noStrike" kern="1200" cap="none" spc="0" normalizeH="0" noProof="0" dirty="0">
                <a:ln w="3175">
                  <a:solidFill>
                    <a:prstClr val="black"/>
                  </a:solidFill>
                </a:ln>
                <a:solidFill>
                  <a:srgbClr val="FF0000"/>
                </a:solidFill>
                <a:effectLst/>
                <a:uLnTx/>
                <a:uFillTx/>
                <a:latin typeface="Cheltenhm BT" panose="02040603050505020403" pitchFamily="18" charset="0"/>
                <a:ea typeface="+mn-ea"/>
                <a:cs typeface="+mn-cs"/>
              </a:rPr>
              <a:t> with observations.</a:t>
            </a:r>
            <a:endPar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2430" y="1945849"/>
            <a:ext cx="5894581" cy="392972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09544" y="1152313"/>
            <a:ext cx="6858000" cy="4572000"/>
          </a:xfrm>
          <a:prstGeom prst="rect">
            <a:avLst/>
          </a:prstGeom>
        </p:spPr>
      </p:pic>
      <p:sp>
        <p:nvSpPr>
          <p:cNvPr id="7" name="TextBox 6"/>
          <p:cNvSpPr txBox="1"/>
          <p:nvPr/>
        </p:nvSpPr>
        <p:spPr>
          <a:xfrm>
            <a:off x="4352544" y="24701"/>
            <a:ext cx="4571999" cy="1015663"/>
          </a:xfrm>
          <a:prstGeom prst="rect">
            <a:avLst/>
          </a:prstGeom>
          <a:noFill/>
        </p:spPr>
        <p:txBody>
          <a:bodyPr wrap="square" rtlCol="0">
            <a:spAutoFit/>
          </a:bodyPr>
          <a:lstStyle/>
          <a:p>
            <a:pPr indent="233363" algn="ctr"/>
            <a:r>
              <a:rPr lang="en-US" sz="2000" i="1" dirty="0">
                <a:solidFill>
                  <a:srgbClr val="FFFF00"/>
                </a:solidFill>
                <a:latin typeface="Cheltenhm BT" panose="02040603050505020403" pitchFamily="18" charset="0"/>
              </a:rPr>
              <a:t>The sandstones are often amalgamated, implying there are proximal Coarsening Upward Sequences</a:t>
            </a:r>
          </a:p>
        </p:txBody>
      </p:sp>
      <p:sp>
        <p:nvSpPr>
          <p:cNvPr id="8" name="TextBox 7"/>
          <p:cNvSpPr txBox="1"/>
          <p:nvPr/>
        </p:nvSpPr>
        <p:spPr>
          <a:xfrm>
            <a:off x="141732" y="547920"/>
            <a:ext cx="4069080" cy="400110"/>
          </a:xfrm>
          <a:prstGeom prst="rect">
            <a:avLst/>
          </a:prstGeom>
          <a:noFill/>
        </p:spPr>
        <p:txBody>
          <a:bodyPr wrap="square" rtlCol="0">
            <a:spAutoFit/>
          </a:bodyPr>
          <a:lstStyle/>
          <a:p>
            <a:pPr indent="233363"/>
            <a:r>
              <a:rPr lang="en-US" sz="2000" i="1" dirty="0">
                <a:latin typeface="Cheltenhm BT" panose="02040603050505020403" pitchFamily="18" charset="0"/>
              </a:rPr>
              <a:t>Notice diverging low angle bedding.</a:t>
            </a:r>
          </a:p>
        </p:txBody>
      </p:sp>
      <p:cxnSp>
        <p:nvCxnSpPr>
          <p:cNvPr id="6" name="Straight Connector 5"/>
          <p:cNvCxnSpPr/>
          <p:nvPr/>
        </p:nvCxnSpPr>
        <p:spPr>
          <a:xfrm>
            <a:off x="969264" y="2569464"/>
            <a:ext cx="109728" cy="30815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38999" y="2734056"/>
            <a:ext cx="377190" cy="30083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099821" y="2159159"/>
            <a:ext cx="422823" cy="30815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037642">
            <a:off x="4391321" y="4038189"/>
            <a:ext cx="3134192" cy="400110"/>
          </a:xfrm>
          <a:prstGeom prst="rect">
            <a:avLst/>
          </a:prstGeom>
          <a:noFill/>
        </p:spPr>
        <p:txBody>
          <a:bodyPr wrap="square" rtlCol="0">
            <a:spAutoFit/>
          </a:bodyPr>
          <a:lstStyle/>
          <a:p>
            <a:pPr indent="233363" algn="ctr"/>
            <a:r>
              <a:rPr lang="en-US" sz="2000" b="1" i="1" dirty="0">
                <a:ln w="3175">
                  <a:solidFill>
                    <a:schemeClr val="tx1"/>
                  </a:solidFill>
                </a:ln>
                <a:solidFill>
                  <a:srgbClr val="FFFF00"/>
                </a:solidFill>
                <a:latin typeface="Cheltenhm BT" panose="02040603050505020403" pitchFamily="18" charset="0"/>
              </a:rPr>
              <a:t>Reactivation surface</a:t>
            </a:r>
          </a:p>
        </p:txBody>
      </p:sp>
      <p:cxnSp>
        <p:nvCxnSpPr>
          <p:cNvPr id="17" name="Straight Arrow Connector 16"/>
          <p:cNvCxnSpPr/>
          <p:nvPr/>
        </p:nvCxnSpPr>
        <p:spPr>
          <a:xfrm flipV="1">
            <a:off x="854259" y="6134230"/>
            <a:ext cx="1624481" cy="42872"/>
          </a:xfrm>
          <a:prstGeom prst="straightConnector1">
            <a:avLst/>
          </a:prstGeom>
          <a:ln w="381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478740" y="5918786"/>
            <a:ext cx="748263" cy="430887"/>
          </a:xfrm>
          <a:prstGeom prst="rect">
            <a:avLst/>
          </a:prstGeom>
          <a:noFill/>
        </p:spPr>
        <p:txBody>
          <a:bodyPr wrap="square" rtlCol="0">
            <a:spAutoFit/>
          </a:bodyPr>
          <a:lstStyle/>
          <a:p>
            <a:pPr algn="ctr"/>
            <a:r>
              <a:rPr lang="en-US" sz="2200" i="1" dirty="0">
                <a:solidFill>
                  <a:srgbClr val="FFFF00"/>
                </a:solidFill>
                <a:latin typeface="Cheltenhm BT" panose="02040603050505020403" pitchFamily="18" charset="0"/>
              </a:rPr>
              <a:t>Up</a:t>
            </a:r>
          </a:p>
        </p:txBody>
      </p:sp>
      <p:cxnSp>
        <p:nvCxnSpPr>
          <p:cNvPr id="20" name="Straight Connector 19"/>
          <p:cNvCxnSpPr/>
          <p:nvPr/>
        </p:nvCxnSpPr>
        <p:spPr>
          <a:xfrm flipH="1">
            <a:off x="3519295" y="2363774"/>
            <a:ext cx="15062" cy="27130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21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1000"/>
                                        <p:tgtEl>
                                          <p:spTgt spid="6"/>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1000"/>
                                        <p:tgtEl>
                                          <p:spTgt spid="13"/>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1000"/>
                                        <p:tgtEl>
                                          <p:spTgt spid="20"/>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1000"/>
                                        <p:tgtEl>
                                          <p:spTgt spid="17"/>
                                        </p:tgtEl>
                                      </p:cBhvr>
                                    </p:animEffect>
                                  </p:childTnLst>
                                </p:cTn>
                              </p:par>
                            </p:childTnLst>
                          </p:cTn>
                        </p:par>
                        <p:par>
                          <p:cTn id="28" fill="hold">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1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1000"/>
                                        <p:tgtEl>
                                          <p:spTgt spid="7"/>
                                        </p:tgtEl>
                                      </p:cBhvr>
                                    </p:animEffect>
                                  </p:childTnLst>
                                </p:cTn>
                              </p:par>
                            </p:childTnLst>
                          </p:cTn>
                        </p:par>
                        <p:par>
                          <p:cTn id="37" fill="hold">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6"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2" descr="C:\Users\fichtels\Documents\3-FieldtripImages\Geol387- Stratigraphy,Structure,Tectonics\FieldTrip#1-StratSurvey\DSCN23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 y="0"/>
            <a:ext cx="91444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3730" y="0"/>
            <a:ext cx="77365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rPr>
              <a:t>Micrites</a:t>
            </a:r>
            <a:r>
              <a:rPr lang="en-US" sz="3200" b="1"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rPr>
              <a:t> and (fecal) </a:t>
            </a:r>
            <a:r>
              <a:rPr lang="en-US" sz="3200" b="1" dirty="0" err="1">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rPr>
              <a:t>Peletal</a:t>
            </a:r>
            <a:r>
              <a:rPr lang="en-US" sz="3200" b="1"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rPr>
              <a:t> </a:t>
            </a:r>
            <a:r>
              <a:rPr lang="en-US" sz="3200" b="1" dirty="0" err="1">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rPr>
              <a:t>Limestones</a:t>
            </a:r>
            <a:endParaRPr lang="en-US" sz="3200" b="1"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endParaRPr>
          </a:p>
        </p:txBody>
      </p:sp>
      <p:cxnSp>
        <p:nvCxnSpPr>
          <p:cNvPr id="5" name="Straight Arrow Connector 4"/>
          <p:cNvCxnSpPr/>
          <p:nvPr/>
        </p:nvCxnSpPr>
        <p:spPr>
          <a:xfrm flipV="1">
            <a:off x="3030071" y="3926541"/>
            <a:ext cx="1676400" cy="806824"/>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03730" y="4733365"/>
            <a:ext cx="2653553" cy="400110"/>
          </a:xfrm>
          <a:prstGeom prst="rect">
            <a:avLst/>
          </a:prstGeom>
          <a:solidFill>
            <a:schemeClr val="tx1"/>
          </a:solidFill>
        </p:spPr>
        <p:txBody>
          <a:bodyPr wrap="square">
            <a:spAutoFit/>
          </a:bodyPr>
          <a:lstStyle/>
          <a:p>
            <a:pPr algn="ctr"/>
            <a:r>
              <a:rPr lang="en-US" sz="2000" i="1" dirty="0" err="1">
                <a:solidFill>
                  <a:srgbClr val="FFFF00"/>
                </a:solidFill>
                <a:latin typeface="Cheltenhm BT" panose="02040603050505020403" pitchFamily="18" charset="0"/>
              </a:rPr>
              <a:t>Micrites</a:t>
            </a:r>
            <a:r>
              <a:rPr lang="en-US" sz="2000" i="1" dirty="0">
                <a:solidFill>
                  <a:srgbClr val="FFFF00"/>
                </a:solidFill>
                <a:latin typeface="Cheltenhm BT" panose="02040603050505020403" pitchFamily="18" charset="0"/>
              </a:rPr>
              <a:t> with </a:t>
            </a:r>
            <a:r>
              <a:rPr lang="en-US" sz="2000" i="1" dirty="0" err="1">
                <a:solidFill>
                  <a:srgbClr val="FFFF00"/>
                </a:solidFill>
                <a:latin typeface="Cheltenhm BT" panose="02040603050505020403" pitchFamily="18" charset="0"/>
              </a:rPr>
              <a:t>stylolites</a:t>
            </a:r>
            <a:endParaRPr lang="en-US" sz="2000" i="1" dirty="0">
              <a:solidFill>
                <a:srgbClr val="FFFF00"/>
              </a:solidFill>
              <a:latin typeface="Cheltenhm BT" panose="02040603050505020403" pitchFamily="18" charset="0"/>
            </a:endParaRPr>
          </a:p>
        </p:txBody>
      </p:sp>
      <p:cxnSp>
        <p:nvCxnSpPr>
          <p:cNvPr id="9" name="Straight Arrow Connector 8"/>
          <p:cNvCxnSpPr/>
          <p:nvPr/>
        </p:nvCxnSpPr>
        <p:spPr>
          <a:xfrm flipH="1" flipV="1">
            <a:off x="2904565" y="3239561"/>
            <a:ext cx="125506" cy="1493804"/>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7137" y="1416859"/>
            <a:ext cx="3895408" cy="1200329"/>
          </a:xfrm>
          <a:prstGeom prst="rect">
            <a:avLst/>
          </a:prstGeom>
          <a:solidFill>
            <a:schemeClr val="tx1"/>
          </a:solidFill>
        </p:spPr>
        <p:txBody>
          <a:bodyPr wrap="square">
            <a:spAutoFit/>
          </a:bodyPr>
          <a:lstStyle/>
          <a:p>
            <a:pPr algn="ctr"/>
            <a:r>
              <a:rPr lang="en-US" i="1" dirty="0">
                <a:solidFill>
                  <a:srgbClr val="FFFF00"/>
                </a:solidFill>
                <a:latin typeface="Cheltenhm BT" panose="02040603050505020403" pitchFamily="18" charset="0"/>
              </a:rPr>
              <a:t>Fecal </a:t>
            </a:r>
            <a:r>
              <a:rPr lang="en-US" i="1" dirty="0" err="1">
                <a:solidFill>
                  <a:srgbClr val="FFFF00"/>
                </a:solidFill>
                <a:latin typeface="Cheltenhm BT" panose="02040603050505020403" pitchFamily="18" charset="0"/>
              </a:rPr>
              <a:t>pelletal</a:t>
            </a:r>
            <a:r>
              <a:rPr lang="en-US" i="1" dirty="0">
                <a:solidFill>
                  <a:srgbClr val="FFFF00"/>
                </a:solidFill>
                <a:latin typeface="Cheltenhm BT" panose="02040603050505020403" pitchFamily="18" charset="0"/>
              </a:rPr>
              <a:t> </a:t>
            </a:r>
            <a:r>
              <a:rPr lang="en-US" i="1" dirty="0" err="1">
                <a:solidFill>
                  <a:srgbClr val="FFFF00"/>
                </a:solidFill>
                <a:latin typeface="Cheltenhm BT" panose="02040603050505020403" pitchFamily="18" charset="0"/>
              </a:rPr>
              <a:t>limestones</a:t>
            </a:r>
            <a:r>
              <a:rPr lang="en-US" i="1" dirty="0">
                <a:solidFill>
                  <a:srgbClr val="FFFF00"/>
                </a:solidFill>
                <a:latin typeface="Cheltenhm BT" panose="02040603050505020403" pitchFamily="18" charset="0"/>
              </a:rPr>
              <a:t>; by this time animals were common, especially snails and trilobites, feeding on the abundant algae on the tidal flat, and pooping a lot.</a:t>
            </a:r>
          </a:p>
        </p:txBody>
      </p:sp>
      <p:cxnSp>
        <p:nvCxnSpPr>
          <p:cNvPr id="13" name="Straight Arrow Connector 12"/>
          <p:cNvCxnSpPr/>
          <p:nvPr/>
        </p:nvCxnSpPr>
        <p:spPr>
          <a:xfrm>
            <a:off x="3868271" y="2050504"/>
            <a:ext cx="2012576" cy="28074"/>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168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par>
                                <p:cTn id="12" presetID="2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10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1000"/>
                                        <p:tgtEl>
                                          <p:spTgt spid="12"/>
                                        </p:tgtEl>
                                      </p:cBhvr>
                                    </p:animEffect>
                                  </p:childTnLst>
                                </p:cTn>
                              </p:par>
                              <p:par>
                                <p:cTn id="23" presetID="22" presetClass="entr" presetSubtype="8"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2" descr="C:\Users\fichtels\Documents\2-Iphone pictures\2016-SST Field Trip #1\102APPLE\IMG_43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3730" y="0"/>
            <a:ext cx="77365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rPr>
              <a:t>(Fecal) </a:t>
            </a:r>
            <a:r>
              <a:rPr lang="en-US" sz="3200" b="1" dirty="0" err="1">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rPr>
              <a:t>Peletal</a:t>
            </a:r>
            <a:r>
              <a:rPr lang="en-US" sz="3200" b="1"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rPr>
              <a:t> </a:t>
            </a:r>
            <a:r>
              <a:rPr lang="en-US" sz="3200" b="1" dirty="0" err="1">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rPr>
              <a:t>Limestones</a:t>
            </a:r>
            <a:endParaRPr lang="en-US" sz="3200" b="1"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endParaRPr>
          </a:p>
        </p:txBody>
      </p:sp>
      <p:sp>
        <p:nvSpPr>
          <p:cNvPr id="5" name="Rectangle 4"/>
          <p:cNvSpPr/>
          <p:nvPr/>
        </p:nvSpPr>
        <p:spPr>
          <a:xfrm>
            <a:off x="0" y="5226784"/>
            <a:ext cx="4550735" cy="1631216"/>
          </a:xfrm>
          <a:prstGeom prst="rect">
            <a:avLst/>
          </a:prstGeom>
          <a:solidFill>
            <a:schemeClr val="tx1"/>
          </a:solidFill>
        </p:spPr>
        <p:txBody>
          <a:bodyPr wrap="square">
            <a:spAutoFit/>
          </a:bodyPr>
          <a:lstStyle/>
          <a:p>
            <a:pPr algn="ctr"/>
            <a:r>
              <a:rPr lang="en-US" sz="2000" i="1" dirty="0">
                <a:solidFill>
                  <a:srgbClr val="FFFF00"/>
                </a:solidFill>
                <a:latin typeface="Cheltenhm BT" panose="02040603050505020403" pitchFamily="18" charset="0"/>
              </a:rPr>
              <a:t>If we get closer you just might be able to see the dark dots.  They are the pellets, which are essentially sand sized particles. That makes this layer a sandbar, blowing across the underlying </a:t>
            </a:r>
            <a:r>
              <a:rPr lang="en-US" sz="2000" i="1" dirty="0" err="1">
                <a:solidFill>
                  <a:srgbClr val="FFFF00"/>
                </a:solidFill>
                <a:latin typeface="Cheltenhm BT" panose="02040603050505020403" pitchFamily="18" charset="0"/>
              </a:rPr>
              <a:t>micrite</a:t>
            </a:r>
            <a:r>
              <a:rPr lang="en-US" sz="2000" i="1" dirty="0">
                <a:solidFill>
                  <a:srgbClr val="FFFF00"/>
                </a:solidFill>
                <a:latin typeface="Cheltenhm BT" panose="02040603050505020403" pitchFamily="18" charset="0"/>
              </a:rPr>
              <a:t> lake. </a:t>
            </a:r>
          </a:p>
        </p:txBody>
      </p:sp>
      <p:cxnSp>
        <p:nvCxnSpPr>
          <p:cNvPr id="6" name="Straight Arrow Connector 5"/>
          <p:cNvCxnSpPr/>
          <p:nvPr/>
        </p:nvCxnSpPr>
        <p:spPr>
          <a:xfrm flipV="1">
            <a:off x="3997842" y="4051005"/>
            <a:ext cx="1339702" cy="1175779"/>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64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2" descr="C:\Users\fichtels\Documents\3-FieldtripImages\Geol387- Stratigraphy,Structure,Tectonics\FieldTrip#1-StratSurvey\DSCN23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 y="0"/>
            <a:ext cx="914448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914399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rPr>
              <a:t>Peletal</a:t>
            </a:r>
            <a:r>
              <a:rPr lang="en-US" sz="3000" b="1"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rPr>
              <a:t> Limestone &amp; </a:t>
            </a:r>
            <a:r>
              <a:rPr lang="en-US" sz="3000" b="1" dirty="0" err="1">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rPr>
              <a:t>Intraformational</a:t>
            </a:r>
            <a:r>
              <a:rPr lang="en-US" sz="3000" b="1"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Flareserif821 BT" panose="020E0602030304020304" pitchFamily="34" charset="0"/>
              </a:rPr>
              <a:t> Conglomerate</a:t>
            </a:r>
          </a:p>
        </p:txBody>
      </p:sp>
      <p:sp>
        <p:nvSpPr>
          <p:cNvPr id="7" name="Rectangle 6"/>
          <p:cNvSpPr/>
          <p:nvPr/>
        </p:nvSpPr>
        <p:spPr>
          <a:xfrm>
            <a:off x="1219199" y="1730564"/>
            <a:ext cx="1985926" cy="400110"/>
          </a:xfrm>
          <a:prstGeom prst="rect">
            <a:avLst/>
          </a:prstGeom>
          <a:solidFill>
            <a:schemeClr val="tx1"/>
          </a:solidFill>
        </p:spPr>
        <p:txBody>
          <a:bodyPr wrap="square">
            <a:spAutoFit/>
          </a:bodyPr>
          <a:lstStyle/>
          <a:p>
            <a:pPr algn="ctr"/>
            <a:r>
              <a:rPr lang="en-US" sz="2000" i="1" dirty="0">
                <a:solidFill>
                  <a:srgbClr val="FFFF00"/>
                </a:solidFill>
                <a:latin typeface="Cheltenhm BT" panose="02040603050505020403" pitchFamily="18" charset="0"/>
              </a:rPr>
              <a:t>The pellets are here</a:t>
            </a:r>
          </a:p>
        </p:txBody>
      </p:sp>
      <p:cxnSp>
        <p:nvCxnSpPr>
          <p:cNvPr id="8" name="Straight Arrow Connector 7"/>
          <p:cNvCxnSpPr/>
          <p:nvPr/>
        </p:nvCxnSpPr>
        <p:spPr>
          <a:xfrm flipV="1">
            <a:off x="5800165" y="3181863"/>
            <a:ext cx="2223247" cy="2513753"/>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205125" y="1930619"/>
            <a:ext cx="1465487" cy="727108"/>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931459" y="5723810"/>
            <a:ext cx="5585012" cy="707886"/>
          </a:xfrm>
          <a:prstGeom prst="rect">
            <a:avLst/>
          </a:prstGeom>
          <a:solidFill>
            <a:schemeClr val="tx1"/>
          </a:solidFill>
        </p:spPr>
        <p:txBody>
          <a:bodyPr wrap="square">
            <a:spAutoFit/>
          </a:bodyPr>
          <a:lstStyle/>
          <a:p>
            <a:pPr algn="ctr"/>
            <a:r>
              <a:rPr lang="en-US" sz="2000" i="1" dirty="0">
                <a:solidFill>
                  <a:srgbClr val="FFFF00"/>
                </a:solidFill>
                <a:latin typeface="Cheltenhm BT" panose="02040603050505020403" pitchFamily="18" charset="0"/>
              </a:rPr>
              <a:t>Notice the </a:t>
            </a:r>
            <a:r>
              <a:rPr lang="en-US" sz="2000" i="1" dirty="0" err="1">
                <a:solidFill>
                  <a:srgbClr val="FFFF00"/>
                </a:solidFill>
                <a:latin typeface="Cheltenhm BT" panose="02040603050505020403" pitchFamily="18" charset="0"/>
              </a:rPr>
              <a:t>intraformational</a:t>
            </a:r>
            <a:r>
              <a:rPr lang="en-US" sz="2000" i="1" dirty="0">
                <a:solidFill>
                  <a:srgbClr val="FFFF00"/>
                </a:solidFill>
                <a:latin typeface="Cheltenhm BT" panose="02040603050505020403" pitchFamily="18" charset="0"/>
              </a:rPr>
              <a:t> conglomerate chips. This layer is probably a storm </a:t>
            </a:r>
            <a:r>
              <a:rPr lang="en-US" sz="2000" i="1" dirty="0" err="1">
                <a:solidFill>
                  <a:srgbClr val="FFFF00"/>
                </a:solidFill>
                <a:latin typeface="Cheltenhm BT" panose="02040603050505020403" pitchFamily="18" charset="0"/>
              </a:rPr>
              <a:t>ripup</a:t>
            </a:r>
            <a:r>
              <a:rPr lang="en-US" sz="2000" i="1" dirty="0">
                <a:solidFill>
                  <a:srgbClr val="FFFF00"/>
                </a:solidFill>
                <a:latin typeface="Cheltenhm BT" panose="02040603050505020403" pitchFamily="18" charset="0"/>
              </a:rPr>
              <a:t> surface</a:t>
            </a:r>
          </a:p>
        </p:txBody>
      </p:sp>
      <p:cxnSp>
        <p:nvCxnSpPr>
          <p:cNvPr id="13" name="Straight Arrow Connector 12"/>
          <p:cNvCxnSpPr/>
          <p:nvPr/>
        </p:nvCxnSpPr>
        <p:spPr>
          <a:xfrm flipV="1">
            <a:off x="5800165" y="4052047"/>
            <a:ext cx="224117" cy="1699957"/>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4374776" y="4267200"/>
            <a:ext cx="1425389" cy="1442513"/>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7345" y="477299"/>
            <a:ext cx="3546654" cy="2358525"/>
          </a:xfrm>
          <a:prstGeom prst="rect">
            <a:avLst/>
          </a:prstGeom>
        </p:spPr>
      </p:pic>
      <p:sp>
        <p:nvSpPr>
          <p:cNvPr id="20" name="Rectangle 19"/>
          <p:cNvSpPr/>
          <p:nvPr/>
        </p:nvSpPr>
        <p:spPr>
          <a:xfrm>
            <a:off x="5665694" y="452270"/>
            <a:ext cx="3478306" cy="369332"/>
          </a:xfrm>
          <a:prstGeom prst="rect">
            <a:avLst/>
          </a:prstGeom>
          <a:noFill/>
        </p:spPr>
        <p:txBody>
          <a:bodyPr wrap="square">
            <a:spAutoFit/>
          </a:bodyPr>
          <a:lstStyle/>
          <a:p>
            <a:pPr algn="ctr"/>
            <a:r>
              <a:rPr lang="en-US" i="1" dirty="0" err="1">
                <a:ln w="3175">
                  <a:solidFill>
                    <a:schemeClr val="tx1"/>
                  </a:solidFill>
                </a:ln>
                <a:solidFill>
                  <a:srgbClr val="FFFF00"/>
                </a:solidFill>
                <a:latin typeface="Cheltenhm BT" panose="02040603050505020403" pitchFamily="18" charset="0"/>
              </a:rPr>
              <a:t>Pelletal</a:t>
            </a:r>
            <a:r>
              <a:rPr lang="en-US" i="1" dirty="0">
                <a:ln w="3175">
                  <a:solidFill>
                    <a:schemeClr val="tx1"/>
                  </a:solidFill>
                </a:ln>
                <a:solidFill>
                  <a:srgbClr val="FFFF00"/>
                </a:solidFill>
                <a:latin typeface="Cheltenhm BT" panose="02040603050505020403" pitchFamily="18" charset="0"/>
              </a:rPr>
              <a:t> or </a:t>
            </a:r>
            <a:r>
              <a:rPr lang="en-US" i="1" dirty="0" err="1">
                <a:ln w="3175">
                  <a:solidFill>
                    <a:schemeClr val="tx1"/>
                  </a:solidFill>
                </a:ln>
                <a:solidFill>
                  <a:srgbClr val="FFFF00"/>
                </a:solidFill>
                <a:latin typeface="Cheltenhm BT" panose="02040603050505020403" pitchFamily="18" charset="0"/>
              </a:rPr>
              <a:t>oolitic</a:t>
            </a:r>
            <a:r>
              <a:rPr lang="en-US" i="1" dirty="0">
                <a:ln w="3175">
                  <a:solidFill>
                    <a:schemeClr val="tx1"/>
                  </a:solidFill>
                </a:ln>
                <a:solidFill>
                  <a:srgbClr val="FFFF00"/>
                </a:solidFill>
                <a:latin typeface="Cheltenhm BT" panose="02040603050505020403" pitchFamily="18" charset="0"/>
              </a:rPr>
              <a:t> carbonate sand bars</a:t>
            </a:r>
          </a:p>
        </p:txBody>
      </p:sp>
    </p:spTree>
    <p:extLst>
      <p:ext uri="{BB962C8B-B14F-4D97-AF65-F5344CB8AC3E}">
        <p14:creationId xmlns:p14="http://schemas.microsoft.com/office/powerpoint/2010/main" val="998637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10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10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1000"/>
                                        <p:tgtEl>
                                          <p:spTgt spid="13"/>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1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1000"/>
                                        <p:tgtEl>
                                          <p:spTgt spid="20"/>
                                        </p:tgtEl>
                                      </p:cBhvr>
                                    </p:animEffect>
                                  </p:childTnLst>
                                </p:cTn>
                              </p:par>
                              <p:par>
                                <p:cTn id="35" presetID="22" presetClass="entr" presetSubtype="8"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2" descr="C:\Users\fichtels\Documents\2-Iphone pictures\2016-SST Field Trip #1\102APPLE\IMG_43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66683" y="0"/>
            <a:ext cx="44106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uLnTx/>
                <a:uFillTx/>
                <a:latin typeface="Flareserif821 BT" panose="020E0602030304020304" pitchFamily="34" charset="0"/>
                <a:ea typeface="+mn-ea"/>
                <a:cs typeface="+mn-cs"/>
              </a:rPr>
              <a:t>Ribbon Rock</a:t>
            </a:r>
          </a:p>
        </p:txBody>
      </p:sp>
      <p:sp>
        <p:nvSpPr>
          <p:cNvPr id="5" name="Rectangle 4"/>
          <p:cNvSpPr/>
          <p:nvPr/>
        </p:nvSpPr>
        <p:spPr>
          <a:xfrm>
            <a:off x="2154021" y="513055"/>
            <a:ext cx="4670114" cy="400110"/>
          </a:xfrm>
          <a:prstGeom prst="rect">
            <a:avLst/>
          </a:prstGeom>
          <a:solidFill>
            <a:schemeClr val="tx1"/>
          </a:solidFill>
        </p:spPr>
        <p:txBody>
          <a:bodyPr wrap="square">
            <a:spAutoFit/>
          </a:bodyPr>
          <a:lstStyle/>
          <a:p>
            <a:pPr algn="ctr"/>
            <a:r>
              <a:rPr lang="en-US" sz="2000" i="1" dirty="0">
                <a:solidFill>
                  <a:srgbClr val="FFFF00"/>
                </a:solidFill>
                <a:latin typeface="Cheltenhm BT" panose="02040603050505020403" pitchFamily="18" charset="0"/>
              </a:rPr>
              <a:t>Ribbon rock is common in the </a:t>
            </a:r>
            <a:r>
              <a:rPr lang="en-US" sz="2000" i="1" dirty="0" err="1">
                <a:solidFill>
                  <a:srgbClr val="FFFF00"/>
                </a:solidFill>
                <a:latin typeface="Cheltenhm BT" panose="02040603050505020403" pitchFamily="18" charset="0"/>
              </a:rPr>
              <a:t>Conococheague</a:t>
            </a:r>
            <a:endParaRPr lang="en-US" sz="2000" i="1" dirty="0">
              <a:solidFill>
                <a:srgbClr val="FFFF00"/>
              </a:solidFill>
              <a:latin typeface="Cheltenhm BT" panose="02040603050505020403" pitchFamily="18" charset="0"/>
            </a:endParaRPr>
          </a:p>
        </p:txBody>
      </p:sp>
      <p:cxnSp>
        <p:nvCxnSpPr>
          <p:cNvPr id="6" name="Straight Arrow Connector 5"/>
          <p:cNvCxnSpPr/>
          <p:nvPr/>
        </p:nvCxnSpPr>
        <p:spPr>
          <a:xfrm flipV="1">
            <a:off x="4487079" y="4320988"/>
            <a:ext cx="676592" cy="1569889"/>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98576" y="917912"/>
            <a:ext cx="4845423" cy="646331"/>
          </a:xfrm>
          <a:prstGeom prst="rect">
            <a:avLst/>
          </a:prstGeom>
          <a:solidFill>
            <a:schemeClr val="tx1"/>
          </a:solidFill>
        </p:spPr>
        <p:txBody>
          <a:bodyPr wrap="square">
            <a:spAutoFit/>
          </a:bodyPr>
          <a:lstStyle/>
          <a:p>
            <a:pPr algn="ctr"/>
            <a:r>
              <a:rPr lang="en-US" i="1" dirty="0">
                <a:solidFill>
                  <a:srgbClr val="FFFF00"/>
                </a:solidFill>
                <a:latin typeface="Cheltenhm BT" panose="02040603050505020403" pitchFamily="18" charset="0"/>
              </a:rPr>
              <a:t>Gray zones are pressure solution formed dolomite.  Note they not only run parallel to bedding but also cross it.</a:t>
            </a:r>
          </a:p>
        </p:txBody>
      </p:sp>
      <p:cxnSp>
        <p:nvCxnSpPr>
          <p:cNvPr id="8" name="Straight Arrow Connector 7"/>
          <p:cNvCxnSpPr/>
          <p:nvPr/>
        </p:nvCxnSpPr>
        <p:spPr>
          <a:xfrm>
            <a:off x="6078071" y="1564243"/>
            <a:ext cx="367553" cy="372133"/>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468471" y="1564243"/>
            <a:ext cx="609600" cy="64633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69142" y="5890877"/>
            <a:ext cx="3688975" cy="646331"/>
          </a:xfrm>
          <a:prstGeom prst="rect">
            <a:avLst/>
          </a:prstGeom>
          <a:solidFill>
            <a:schemeClr val="tx1"/>
          </a:solidFill>
        </p:spPr>
        <p:txBody>
          <a:bodyPr wrap="square">
            <a:spAutoFit/>
          </a:bodyPr>
          <a:lstStyle/>
          <a:p>
            <a:pPr algn="ctr"/>
            <a:r>
              <a:rPr lang="en-US" i="1" dirty="0">
                <a:solidFill>
                  <a:srgbClr val="FFFF00"/>
                </a:solidFill>
                <a:latin typeface="Cheltenhm BT" panose="02040603050505020403" pitchFamily="18" charset="0"/>
              </a:rPr>
              <a:t>The light gray layers are </a:t>
            </a:r>
            <a:r>
              <a:rPr lang="en-US" i="1" dirty="0" err="1">
                <a:solidFill>
                  <a:srgbClr val="FFFF00"/>
                </a:solidFill>
                <a:latin typeface="Cheltenhm BT" panose="02040603050505020403" pitchFamily="18" charset="0"/>
              </a:rPr>
              <a:t>micrite</a:t>
            </a:r>
            <a:r>
              <a:rPr lang="en-US" i="1" dirty="0">
                <a:solidFill>
                  <a:srgbClr val="FFFF00"/>
                </a:solidFill>
                <a:latin typeface="Cheltenhm BT" panose="02040603050505020403" pitchFamily="18" charset="0"/>
              </a:rPr>
              <a:t>, and probably the original sediment</a:t>
            </a:r>
          </a:p>
        </p:txBody>
      </p:sp>
      <p:cxnSp>
        <p:nvCxnSpPr>
          <p:cNvPr id="17" name="Straight Arrow Connector 16"/>
          <p:cNvCxnSpPr/>
          <p:nvPr/>
        </p:nvCxnSpPr>
        <p:spPr>
          <a:xfrm flipH="1" flipV="1">
            <a:off x="3477612" y="4428565"/>
            <a:ext cx="1009467" cy="146231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52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1000"/>
                                        <p:tgtEl>
                                          <p:spTgt spid="7"/>
                                        </p:tgtEl>
                                      </p:cBhvr>
                                    </p:animEffect>
                                  </p:childTnLst>
                                </p:cTn>
                              </p:par>
                              <p:par>
                                <p:cTn id="17" presetID="2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1000"/>
                                        <p:tgtEl>
                                          <p:spTgt spid="8"/>
                                        </p:tgtEl>
                                      </p:cBhvr>
                                    </p:animEffect>
                                  </p:childTnLst>
                                </p:cTn>
                              </p:par>
                              <p:par>
                                <p:cTn id="20" presetID="22" presetClass="entr" presetSubtype="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1000"/>
                                        <p:tgtEl>
                                          <p:spTgt spid="15"/>
                                        </p:tgtEl>
                                      </p:cBhvr>
                                    </p:animEffect>
                                  </p:childTnLst>
                                </p:cTn>
                              </p:par>
                              <p:par>
                                <p:cTn id="28" presetID="22" presetClass="entr" presetSubtype="4"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10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3" name="TextBox 2"/>
          <p:cNvSpPr txBox="1"/>
          <p:nvPr/>
        </p:nvSpPr>
        <p:spPr>
          <a:xfrm>
            <a:off x="0" y="0"/>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uLnTx/>
                <a:uFillTx/>
                <a:latin typeface="Flareserif821 BT" panose="020E0602030304020304" pitchFamily="34" charset="0"/>
                <a:ea typeface="+mn-ea"/>
                <a:cs typeface="+mn-cs"/>
              </a:rPr>
              <a:t>Algal Laminated Ribbon Rock with Prism Cracks</a:t>
            </a:r>
          </a:p>
        </p:txBody>
      </p:sp>
      <p:cxnSp>
        <p:nvCxnSpPr>
          <p:cNvPr id="5" name="Straight Arrow Connector 4"/>
          <p:cNvCxnSpPr/>
          <p:nvPr/>
        </p:nvCxnSpPr>
        <p:spPr>
          <a:xfrm flipH="1">
            <a:off x="4437529" y="1817106"/>
            <a:ext cx="2429437" cy="815608"/>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772836" y="1001498"/>
            <a:ext cx="2371164" cy="1631216"/>
          </a:xfrm>
          <a:prstGeom prst="rect">
            <a:avLst/>
          </a:prstGeom>
          <a:solidFill>
            <a:schemeClr val="tx1"/>
          </a:solidFill>
        </p:spPr>
        <p:txBody>
          <a:bodyPr wrap="square">
            <a:spAutoFit/>
          </a:bodyPr>
          <a:lstStyle/>
          <a:p>
            <a:pPr algn="ctr"/>
            <a:r>
              <a:rPr lang="en-US" sz="2000" i="1" dirty="0">
                <a:solidFill>
                  <a:srgbClr val="FFFF00"/>
                </a:solidFill>
                <a:latin typeface="Cheltenhm BT" panose="02040603050505020403" pitchFamily="18" charset="0"/>
              </a:rPr>
              <a:t>The algal laminates are crinkly, unlike the ones in the </a:t>
            </a:r>
            <a:r>
              <a:rPr lang="en-US" sz="2000" i="1" dirty="0" err="1">
                <a:solidFill>
                  <a:srgbClr val="FFFF00"/>
                </a:solidFill>
                <a:latin typeface="Cheltenhm BT" panose="02040603050505020403" pitchFamily="18" charset="0"/>
              </a:rPr>
              <a:t>Beekmantown</a:t>
            </a:r>
            <a:r>
              <a:rPr lang="en-US" sz="2000" i="1" dirty="0">
                <a:solidFill>
                  <a:srgbClr val="FFFF00"/>
                </a:solidFill>
                <a:latin typeface="Cheltenhm BT" panose="02040603050505020403" pitchFamily="18" charset="0"/>
              </a:rPr>
              <a:t> which tend to be smooth and flat.</a:t>
            </a:r>
          </a:p>
        </p:txBody>
      </p:sp>
      <p:sp>
        <p:nvSpPr>
          <p:cNvPr id="9" name="Rectangle 8"/>
          <p:cNvSpPr/>
          <p:nvPr/>
        </p:nvSpPr>
        <p:spPr>
          <a:xfrm>
            <a:off x="5378824" y="5294639"/>
            <a:ext cx="2371164" cy="1631216"/>
          </a:xfrm>
          <a:prstGeom prst="rect">
            <a:avLst/>
          </a:prstGeom>
          <a:solidFill>
            <a:schemeClr val="tx1"/>
          </a:solidFill>
        </p:spPr>
        <p:txBody>
          <a:bodyPr wrap="square">
            <a:spAutoFit/>
          </a:bodyPr>
          <a:lstStyle/>
          <a:p>
            <a:pPr algn="ctr"/>
            <a:r>
              <a:rPr lang="en-US" sz="2000" i="1" dirty="0">
                <a:solidFill>
                  <a:srgbClr val="FFFF00"/>
                </a:solidFill>
                <a:latin typeface="Cheltenhm BT" panose="02040603050505020403" pitchFamily="18" charset="0"/>
              </a:rPr>
              <a:t>Prism cracks are mud cracks that penetrate long ways below the surface – a feature common in carbonates.</a:t>
            </a:r>
          </a:p>
        </p:txBody>
      </p:sp>
      <p:cxnSp>
        <p:nvCxnSpPr>
          <p:cNvPr id="10" name="Straight Arrow Connector 9"/>
          <p:cNvCxnSpPr/>
          <p:nvPr/>
        </p:nvCxnSpPr>
        <p:spPr>
          <a:xfrm flipH="1" flipV="1">
            <a:off x="4437529" y="3101788"/>
            <a:ext cx="1568824" cy="219285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341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10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3" name="TextBox 2"/>
          <p:cNvSpPr txBox="1"/>
          <p:nvPr/>
        </p:nvSpPr>
        <p:spPr>
          <a:xfrm>
            <a:off x="0" y="0"/>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uLnTx/>
                <a:uFillTx/>
                <a:latin typeface="Flareserif821 BT" panose="020E0602030304020304" pitchFamily="34" charset="0"/>
                <a:ea typeface="+mn-ea"/>
                <a:cs typeface="+mn-cs"/>
              </a:rPr>
              <a:t>Algal Laminated Ribbon Rock with Prism Cracks</a:t>
            </a:r>
          </a:p>
        </p:txBody>
      </p:sp>
      <p:cxnSp>
        <p:nvCxnSpPr>
          <p:cNvPr id="5" name="Straight Arrow Connector 4"/>
          <p:cNvCxnSpPr/>
          <p:nvPr/>
        </p:nvCxnSpPr>
        <p:spPr>
          <a:xfrm flipH="1">
            <a:off x="5181600" y="1541929"/>
            <a:ext cx="1667436" cy="1174377"/>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772836" y="1001498"/>
            <a:ext cx="2371164" cy="707886"/>
          </a:xfrm>
          <a:prstGeom prst="rect">
            <a:avLst/>
          </a:prstGeom>
          <a:solidFill>
            <a:schemeClr val="tx1"/>
          </a:solidFill>
        </p:spPr>
        <p:txBody>
          <a:bodyPr wrap="square">
            <a:spAutoFit/>
          </a:bodyPr>
          <a:lstStyle/>
          <a:p>
            <a:pPr algn="ctr"/>
            <a:r>
              <a:rPr lang="en-US" sz="2000" i="1" dirty="0">
                <a:solidFill>
                  <a:srgbClr val="FFFF00"/>
                </a:solidFill>
                <a:latin typeface="Cheltenhm BT" panose="02040603050505020403" pitchFamily="18" charset="0"/>
              </a:rPr>
              <a:t>Easier to see crinkly laminates close up</a:t>
            </a:r>
          </a:p>
        </p:txBody>
      </p:sp>
      <p:cxnSp>
        <p:nvCxnSpPr>
          <p:cNvPr id="9" name="Straight Arrow Connector 8"/>
          <p:cNvCxnSpPr/>
          <p:nvPr/>
        </p:nvCxnSpPr>
        <p:spPr>
          <a:xfrm flipH="1">
            <a:off x="6181166" y="1604682"/>
            <a:ext cx="591671" cy="2850777"/>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5652410"/>
            <a:ext cx="2371164" cy="400110"/>
          </a:xfrm>
          <a:prstGeom prst="rect">
            <a:avLst/>
          </a:prstGeom>
          <a:solidFill>
            <a:schemeClr val="tx1"/>
          </a:solidFill>
        </p:spPr>
        <p:txBody>
          <a:bodyPr wrap="square">
            <a:spAutoFit/>
          </a:bodyPr>
          <a:lstStyle/>
          <a:p>
            <a:pPr algn="ctr"/>
            <a:r>
              <a:rPr lang="en-US" sz="2000" i="1" dirty="0">
                <a:solidFill>
                  <a:srgbClr val="FFFF00"/>
                </a:solidFill>
                <a:latin typeface="Cheltenhm BT" panose="02040603050505020403" pitchFamily="18" charset="0"/>
              </a:rPr>
              <a:t>Prism (mud) cracks</a:t>
            </a:r>
          </a:p>
        </p:txBody>
      </p:sp>
      <p:cxnSp>
        <p:nvCxnSpPr>
          <p:cNvPr id="13" name="Straight Arrow Connector 12"/>
          <p:cNvCxnSpPr/>
          <p:nvPr/>
        </p:nvCxnSpPr>
        <p:spPr>
          <a:xfrm flipV="1">
            <a:off x="2371164" y="5020235"/>
            <a:ext cx="1718981" cy="63217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371164" y="3030070"/>
            <a:ext cx="2272554" cy="262234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1662953" y="3693459"/>
            <a:ext cx="708211" cy="195895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728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par>
                                <p:cTn id="12" presetID="22" presetClass="entr" presetSubtype="1"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1000"/>
                                        <p:tgtEl>
                                          <p:spTgt spid="17"/>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descr="C:\Users\fichtels\Documents\3-FieldtripImages\Geol387- Stratigraphy,Structure,Tectonics\FieldTrip#1-StratSurvey\DSCN23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 y="0"/>
            <a:ext cx="91444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uLnTx/>
                <a:uFillTx/>
                <a:latin typeface="Flareserif821 BT" panose="020E0602030304020304" pitchFamily="34" charset="0"/>
                <a:ea typeface="+mn-ea"/>
                <a:cs typeface="+mn-cs"/>
              </a:rPr>
              <a:t>Mud (Prism) Cracks</a:t>
            </a:r>
          </a:p>
        </p:txBody>
      </p:sp>
      <p:cxnSp>
        <p:nvCxnSpPr>
          <p:cNvPr id="6" name="Straight Arrow Connector 5"/>
          <p:cNvCxnSpPr/>
          <p:nvPr/>
        </p:nvCxnSpPr>
        <p:spPr>
          <a:xfrm>
            <a:off x="2698376" y="1613647"/>
            <a:ext cx="1981200" cy="197224"/>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593694"/>
            <a:ext cx="2698376" cy="1323439"/>
          </a:xfrm>
          <a:prstGeom prst="rect">
            <a:avLst/>
          </a:prstGeom>
          <a:solidFill>
            <a:schemeClr val="tx1"/>
          </a:solidFill>
        </p:spPr>
        <p:txBody>
          <a:bodyPr wrap="square">
            <a:spAutoFit/>
          </a:bodyPr>
          <a:lstStyle/>
          <a:p>
            <a:pPr algn="ctr"/>
            <a:r>
              <a:rPr lang="en-US" sz="2000" i="1" dirty="0">
                <a:solidFill>
                  <a:srgbClr val="FFFF00"/>
                </a:solidFill>
                <a:latin typeface="Cheltenhm BT" panose="02040603050505020403" pitchFamily="18" charset="0"/>
              </a:rPr>
              <a:t>As seen on bedding surface. (Note: mud cracks usually have 3 or 4 sides, not six.</a:t>
            </a:r>
          </a:p>
        </p:txBody>
      </p:sp>
      <p:cxnSp>
        <p:nvCxnSpPr>
          <p:cNvPr id="9" name="Straight Arrow Connector 8"/>
          <p:cNvCxnSpPr/>
          <p:nvPr/>
        </p:nvCxnSpPr>
        <p:spPr>
          <a:xfrm>
            <a:off x="2698376" y="1613647"/>
            <a:ext cx="2232334" cy="1461247"/>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6205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1000"/>
                                        <p:tgtEl>
                                          <p:spTgt spid="6"/>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761999"/>
            <a:ext cx="9144000" cy="6096000"/>
          </a:xfrm>
          <a:prstGeom prst="rect">
            <a:avLst/>
          </a:prstGeom>
        </p:spPr>
      </p:pic>
      <p:sp>
        <p:nvSpPr>
          <p:cNvPr id="3" name="TextBox 2"/>
          <p:cNvSpPr txBox="1"/>
          <p:nvPr/>
        </p:nvSpPr>
        <p:spPr>
          <a:xfrm>
            <a:off x="0" y="0"/>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solidFill>
                    <a:srgbClr val="1F497D">
                      <a:satMod val="155000"/>
                    </a:srgbClr>
                  </a:solidFill>
                  <a:prstDash val="solid"/>
                </a:ln>
                <a:solidFill>
                  <a:srgbClr val="FFFF00"/>
                </a:solidFill>
                <a:effectLst>
                  <a:outerShdw blurRad="41275" dist="20320" dir="1800000" algn="tl" rotWithShape="0">
                    <a:srgbClr val="000000">
                      <a:alpha val="40000"/>
                    </a:srgbClr>
                  </a:outerShdw>
                </a:effectLst>
                <a:uLnTx/>
                <a:uFillTx/>
                <a:latin typeface="Flareserif821 BT" panose="020E0602030304020304" pitchFamily="34" charset="0"/>
                <a:ea typeface="+mn-ea"/>
                <a:cs typeface="+mn-cs"/>
              </a:rPr>
              <a:t>Mud (Prism) Cracks</a:t>
            </a:r>
          </a:p>
        </p:txBody>
      </p:sp>
      <p:sp>
        <p:nvSpPr>
          <p:cNvPr id="5" name="Rectangle 4"/>
          <p:cNvSpPr/>
          <p:nvPr/>
        </p:nvSpPr>
        <p:spPr>
          <a:xfrm>
            <a:off x="0" y="500315"/>
            <a:ext cx="4984376" cy="400110"/>
          </a:xfrm>
          <a:prstGeom prst="rect">
            <a:avLst/>
          </a:prstGeom>
          <a:solidFill>
            <a:schemeClr val="tx1"/>
          </a:solidFill>
        </p:spPr>
        <p:txBody>
          <a:bodyPr wrap="square">
            <a:spAutoFit/>
          </a:bodyPr>
          <a:lstStyle/>
          <a:p>
            <a:pPr algn="ctr"/>
            <a:r>
              <a:rPr lang="en-US" sz="2000" i="1" dirty="0">
                <a:solidFill>
                  <a:srgbClr val="FFFF00"/>
                </a:solidFill>
                <a:latin typeface="Cheltenhm BT" panose="02040603050505020403" pitchFamily="18" charset="0"/>
              </a:rPr>
              <a:t>The block the cracks in the last slide came from</a:t>
            </a:r>
          </a:p>
        </p:txBody>
      </p:sp>
      <p:cxnSp>
        <p:nvCxnSpPr>
          <p:cNvPr id="6" name="Straight Arrow Connector 5"/>
          <p:cNvCxnSpPr/>
          <p:nvPr/>
        </p:nvCxnSpPr>
        <p:spPr>
          <a:xfrm flipV="1">
            <a:off x="3451413" y="3809999"/>
            <a:ext cx="134469" cy="184375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5653751"/>
            <a:ext cx="4984376" cy="400110"/>
          </a:xfrm>
          <a:prstGeom prst="rect">
            <a:avLst/>
          </a:prstGeom>
          <a:solidFill>
            <a:schemeClr val="tx1"/>
          </a:solidFill>
        </p:spPr>
        <p:txBody>
          <a:bodyPr wrap="square">
            <a:spAutoFit/>
          </a:bodyPr>
          <a:lstStyle/>
          <a:p>
            <a:pPr algn="ctr"/>
            <a:r>
              <a:rPr lang="en-US" sz="2000" i="1" dirty="0">
                <a:solidFill>
                  <a:srgbClr val="FFFF00"/>
                </a:solidFill>
                <a:latin typeface="Cheltenhm BT" panose="02040603050505020403" pitchFamily="18" charset="0"/>
              </a:rPr>
              <a:t>Notice prism cracks penetrating below surface.</a:t>
            </a:r>
          </a:p>
        </p:txBody>
      </p:sp>
      <p:cxnSp>
        <p:nvCxnSpPr>
          <p:cNvPr id="4" name="Straight Arrow Connector 3"/>
          <p:cNvCxnSpPr/>
          <p:nvPr/>
        </p:nvCxnSpPr>
        <p:spPr>
          <a:xfrm>
            <a:off x="4572000" y="838200"/>
            <a:ext cx="161365" cy="143745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2160495" y="3809999"/>
            <a:ext cx="1290918" cy="184375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1546413" y="3763686"/>
            <a:ext cx="1905000" cy="189006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311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10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10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62165" y="1499199"/>
            <a:ext cx="2399335" cy="4488865"/>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139886" y="1499199"/>
            <a:ext cx="2399335" cy="4488865"/>
          </a:xfrm>
          <a:prstGeom prst="rect">
            <a:avLst/>
          </a:pr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82499" y="1499199"/>
            <a:ext cx="3951818" cy="4488865"/>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40001" b="15838"/>
          <a:stretch/>
        </p:blipFill>
        <p:spPr>
          <a:xfrm>
            <a:off x="182499" y="2980255"/>
            <a:ext cx="8779001" cy="3028816"/>
          </a:xfrm>
          <a:prstGeom prst="rect">
            <a:avLst/>
          </a:prstGeom>
        </p:spPr>
      </p:pic>
      <p:sp>
        <p:nvSpPr>
          <p:cNvPr id="6" name="Rectangle 5"/>
          <p:cNvSpPr/>
          <p:nvPr/>
        </p:nvSpPr>
        <p:spPr>
          <a:xfrm>
            <a:off x="182499" y="-4961"/>
            <a:ext cx="8862889"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  </a:t>
            </a:r>
            <a:r>
              <a:rPr kumimoji="0" lang="en-US" sz="2400" b="1" i="1" u="none" strike="noStrike" kern="1200" cap="none" spc="0" normalizeH="0" baseline="0" noProof="0" dirty="0">
                <a:ln w="3175">
                  <a:solidFill>
                    <a:prstClr val="black"/>
                  </a:solidFill>
                </a:ln>
                <a:solidFill>
                  <a:srgbClr val="FF0000"/>
                </a:solidFill>
                <a:effectLst/>
                <a:uLnTx/>
                <a:uFillTx/>
                <a:latin typeface="Times New Roman" panose="02020603050405020304" pitchFamily="18" charset="0"/>
                <a:cs typeface="Times New Roman" panose="02020603050405020304" pitchFamily="18" charset="0"/>
              </a:rPr>
              <a:t>Environmental interpretations</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cs typeface="Times New Roman" panose="02020603050405020304" pitchFamily="18" charset="0"/>
            </a:endParaRPr>
          </a:p>
        </p:txBody>
      </p:sp>
      <p:sp>
        <p:nvSpPr>
          <p:cNvPr id="7" name="TextBox 6"/>
          <p:cNvSpPr txBox="1"/>
          <p:nvPr/>
        </p:nvSpPr>
        <p:spPr>
          <a:xfrm>
            <a:off x="2498651" y="2226926"/>
            <a:ext cx="286015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3175">
                  <a:solidFill>
                    <a:prstClr val="black"/>
                  </a:solidFill>
                </a:ln>
                <a:solidFill>
                  <a:srgbClr val="FF0000"/>
                </a:solidFill>
                <a:effectLst/>
                <a:uLnTx/>
                <a:uFillTx/>
                <a:latin typeface="Flareserif821 BT" panose="020E0602030304020304" pitchFamily="34" charset="0"/>
                <a:ea typeface="+mn-ea"/>
                <a:cs typeface="+mn-cs"/>
              </a:rPr>
              <a:t>Algal Laminated Rocks</a:t>
            </a:r>
            <a:endParaRPr kumimoji="0" lang="en-US" sz="1800" b="0" i="0" u="none" strike="noStrike" kern="1200" cap="none" spc="0" normalizeH="0" baseline="0" noProof="0" dirty="0">
              <a:ln>
                <a:noFill/>
              </a:ln>
              <a:solidFill>
                <a:prstClr val="black"/>
              </a:solidFill>
              <a:effectLst/>
              <a:uLnTx/>
              <a:uFillTx/>
              <a:latin typeface="Flareserif821 BT" panose="020E0602030304020304" pitchFamily="34" charset="0"/>
              <a:ea typeface="+mn-ea"/>
              <a:cs typeface="+mn-cs"/>
            </a:endParaRPr>
          </a:p>
        </p:txBody>
      </p:sp>
      <p:sp>
        <p:nvSpPr>
          <p:cNvPr id="14" name="TextBox 13"/>
          <p:cNvSpPr txBox="1"/>
          <p:nvPr/>
        </p:nvSpPr>
        <p:spPr>
          <a:xfrm>
            <a:off x="2382661" y="2494995"/>
            <a:ext cx="315577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Upper intertidal</a:t>
            </a:r>
            <a:r>
              <a:rPr kumimoji="0" lang="en-US" b="0" i="1" u="none" strike="noStrike" kern="1200" cap="none" spc="0" normalizeH="0" noProof="0" dirty="0">
                <a:ln w="3175">
                  <a:solidFill>
                    <a:prstClr val="black"/>
                  </a:solidFill>
                </a:ln>
                <a:solidFill>
                  <a:srgbClr val="FF0000"/>
                </a:solidFill>
                <a:effectLst/>
                <a:uLnTx/>
                <a:uFillTx/>
                <a:latin typeface="Cheltenhm BT" panose="02040603050505020403" pitchFamily="18" charset="0"/>
                <a:ea typeface="+mn-ea"/>
                <a:cs typeface="+mn-cs"/>
              </a:rPr>
              <a:t> &amp; </a:t>
            </a:r>
            <a:r>
              <a:rPr kumimoji="0" lang="en-US" b="0" i="1" u="none" strike="noStrike" kern="1200" cap="none" spc="0" normalizeH="0" noProof="0" dirty="0" err="1">
                <a:ln w="3175">
                  <a:solidFill>
                    <a:prstClr val="black"/>
                  </a:solidFill>
                </a:ln>
                <a:solidFill>
                  <a:srgbClr val="FF0000"/>
                </a:solidFill>
                <a:effectLst/>
                <a:uLnTx/>
                <a:uFillTx/>
                <a:latin typeface="Cheltenhm BT" panose="02040603050505020403" pitchFamily="18" charset="0"/>
                <a:ea typeface="+mn-ea"/>
                <a:cs typeface="+mn-cs"/>
              </a:rPr>
              <a:t>supertidal</a:t>
            </a:r>
            <a:endParaRPr kumimoji="0" lang="en-US"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
        <p:nvSpPr>
          <p:cNvPr id="17" name="TextBox 16"/>
          <p:cNvSpPr txBox="1"/>
          <p:nvPr/>
        </p:nvSpPr>
        <p:spPr>
          <a:xfrm>
            <a:off x="158899" y="4872628"/>
            <a:ext cx="3299006"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Note</a:t>
            </a:r>
            <a:r>
              <a:rPr kumimoji="0" lang="en-US" b="0" i="1" u="none" strike="noStrike" kern="1200" cap="none" spc="0" normalizeH="0" noProof="0" dirty="0">
                <a:ln w="3175">
                  <a:solidFill>
                    <a:prstClr val="black"/>
                  </a:solidFill>
                </a:ln>
                <a:solidFill>
                  <a:srgbClr val="FF0000"/>
                </a:solidFill>
                <a:effectLst/>
                <a:uLnTx/>
                <a:uFillTx/>
                <a:latin typeface="Cheltenhm BT" panose="02040603050505020403" pitchFamily="18" charset="0"/>
                <a:ea typeface="+mn-ea"/>
                <a:cs typeface="+mn-cs"/>
              </a:rPr>
              <a:t> there is not strong evidence of evaporates in the </a:t>
            </a:r>
            <a:r>
              <a:rPr kumimoji="0" lang="en-US" b="0" i="1" u="none" strike="noStrike" kern="1200" cap="none" spc="0" normalizeH="0" noProof="0" dirty="0" err="1">
                <a:ln w="3175">
                  <a:solidFill>
                    <a:prstClr val="black"/>
                  </a:solidFill>
                </a:ln>
                <a:solidFill>
                  <a:srgbClr val="FF0000"/>
                </a:solidFill>
                <a:effectLst/>
                <a:uLnTx/>
                <a:uFillTx/>
                <a:latin typeface="Cheltenhm BT" panose="02040603050505020403" pitchFamily="18" charset="0"/>
                <a:ea typeface="+mn-ea"/>
                <a:cs typeface="+mn-cs"/>
              </a:rPr>
              <a:t>Conococheague</a:t>
            </a:r>
            <a:r>
              <a:rPr kumimoji="0" lang="en-US" b="0" i="1" u="none" strike="noStrike" kern="1200" cap="none" spc="0" normalizeH="0" noProof="0" dirty="0">
                <a:ln w="3175">
                  <a:solidFill>
                    <a:prstClr val="black"/>
                  </a:solidFill>
                </a:ln>
                <a:solidFill>
                  <a:srgbClr val="FF0000"/>
                </a:solidFill>
                <a:effectLst/>
                <a:uLnTx/>
                <a:uFillTx/>
                <a:latin typeface="Cheltenhm BT" panose="02040603050505020403" pitchFamily="18" charset="0"/>
                <a:ea typeface="+mn-ea"/>
                <a:cs typeface="+mn-cs"/>
              </a:rPr>
              <a:t>; a difference with the </a:t>
            </a:r>
            <a:r>
              <a:rPr kumimoji="0" lang="en-US" b="0" i="1" u="none" strike="noStrike" kern="1200" cap="none" spc="0" normalizeH="0" noProof="0" dirty="0" err="1">
                <a:ln w="3175">
                  <a:solidFill>
                    <a:prstClr val="black"/>
                  </a:solidFill>
                </a:ln>
                <a:solidFill>
                  <a:srgbClr val="FF0000"/>
                </a:solidFill>
                <a:effectLst/>
                <a:uLnTx/>
                <a:uFillTx/>
                <a:latin typeface="Cheltenhm BT" panose="02040603050505020403" pitchFamily="18" charset="0"/>
                <a:ea typeface="+mn-ea"/>
                <a:cs typeface="+mn-cs"/>
              </a:rPr>
              <a:t>Beekmantown</a:t>
            </a:r>
            <a:endParaRPr kumimoji="0" lang="en-US"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cxnSp>
        <p:nvCxnSpPr>
          <p:cNvPr id="18" name="Straight Arrow Connector 17"/>
          <p:cNvCxnSpPr/>
          <p:nvPr/>
        </p:nvCxnSpPr>
        <p:spPr>
          <a:xfrm flipV="1">
            <a:off x="1779974" y="3825553"/>
            <a:ext cx="18943" cy="72614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55998" y="4595496"/>
            <a:ext cx="257989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3175">
                  <a:solidFill>
                    <a:prstClr val="black"/>
                  </a:solidFill>
                </a:ln>
                <a:solidFill>
                  <a:srgbClr val="FF0000"/>
                </a:solidFill>
                <a:effectLst/>
                <a:uLnTx/>
                <a:uFillTx/>
                <a:latin typeface="Flareserif821 BT" panose="020E0602030304020304" pitchFamily="34" charset="0"/>
                <a:ea typeface="+mn-ea"/>
                <a:cs typeface="+mn-cs"/>
              </a:rPr>
              <a:t>Most</a:t>
            </a:r>
            <a:r>
              <a:rPr kumimoji="0" lang="en-US" sz="1600" b="0" i="0" u="none" strike="noStrike" kern="1200" cap="none" spc="0" normalizeH="0" noProof="0" dirty="0">
                <a:ln w="3175">
                  <a:solidFill>
                    <a:prstClr val="black"/>
                  </a:solidFill>
                </a:ln>
                <a:solidFill>
                  <a:srgbClr val="FF0000"/>
                </a:solidFill>
                <a:effectLst/>
                <a:uLnTx/>
                <a:uFillTx/>
                <a:latin typeface="Flareserif821 BT" panose="020E0602030304020304" pitchFamily="34" charset="0"/>
                <a:ea typeface="+mn-ea"/>
                <a:cs typeface="+mn-cs"/>
              </a:rPr>
              <a:t> </a:t>
            </a:r>
            <a:r>
              <a:rPr kumimoji="0" lang="en-US" sz="1600" b="0" i="0" u="none" strike="noStrike" kern="1200" cap="none" spc="0" normalizeH="0" noProof="0" dirty="0" err="1">
                <a:ln w="3175">
                  <a:solidFill>
                    <a:prstClr val="black"/>
                  </a:solidFill>
                </a:ln>
                <a:solidFill>
                  <a:srgbClr val="FF0000"/>
                </a:solidFill>
                <a:effectLst/>
                <a:uLnTx/>
                <a:uFillTx/>
                <a:latin typeface="Flareserif821 BT" panose="020E0602030304020304" pitchFamily="34" charset="0"/>
                <a:ea typeface="+mn-ea"/>
                <a:cs typeface="+mn-cs"/>
              </a:rPr>
              <a:t>Cco</a:t>
            </a:r>
            <a:r>
              <a:rPr kumimoji="0" lang="en-US" sz="1600" b="0" i="0" u="none" strike="noStrike" kern="1200" cap="none" spc="0" normalizeH="0" noProof="0" dirty="0">
                <a:ln w="3175">
                  <a:solidFill>
                    <a:prstClr val="black"/>
                  </a:solidFill>
                </a:ln>
                <a:solidFill>
                  <a:srgbClr val="FF0000"/>
                </a:solidFill>
                <a:effectLst/>
                <a:uLnTx/>
                <a:uFillTx/>
                <a:latin typeface="Flareserif821 BT" panose="020E0602030304020304" pitchFamily="34" charset="0"/>
                <a:ea typeface="+mn-ea"/>
                <a:cs typeface="+mn-cs"/>
              </a:rPr>
              <a:t> </a:t>
            </a:r>
            <a:r>
              <a:rPr kumimoji="0" lang="en-US" sz="1600" b="0" i="0" u="none" strike="noStrike" kern="1200" cap="none" spc="0" normalizeH="0" noProof="0" dirty="0" err="1">
                <a:ln w="3175">
                  <a:solidFill>
                    <a:prstClr val="black"/>
                  </a:solidFill>
                </a:ln>
                <a:solidFill>
                  <a:srgbClr val="FF0000"/>
                </a:solidFill>
                <a:effectLst/>
                <a:uLnTx/>
                <a:uFillTx/>
                <a:latin typeface="Flareserif821 BT" panose="020E0602030304020304" pitchFamily="34" charset="0"/>
                <a:ea typeface="+mn-ea"/>
                <a:cs typeface="+mn-cs"/>
              </a:rPr>
              <a:t>facies</a:t>
            </a:r>
            <a:r>
              <a:rPr kumimoji="0" lang="en-US" sz="1600" b="0" i="0" u="none" strike="noStrike" kern="1200" cap="none" spc="0" normalizeH="0" noProof="0" dirty="0">
                <a:ln w="3175">
                  <a:solidFill>
                    <a:prstClr val="black"/>
                  </a:solidFill>
                </a:ln>
                <a:solidFill>
                  <a:srgbClr val="FF0000"/>
                </a:solidFill>
                <a:effectLst/>
                <a:uLnTx/>
                <a:uFillTx/>
                <a:latin typeface="Flareserif821 BT" panose="020E0602030304020304" pitchFamily="34" charset="0"/>
                <a:ea typeface="+mn-ea"/>
                <a:cs typeface="+mn-cs"/>
              </a:rPr>
              <a:t> are from the high energy intertidal</a:t>
            </a:r>
            <a:endParaRPr kumimoji="0" lang="en-US" sz="1600" b="0" i="0" u="none" strike="noStrike" kern="1200" cap="none" spc="0" normalizeH="0" baseline="0" noProof="0" dirty="0">
              <a:ln>
                <a:noFill/>
              </a:ln>
              <a:solidFill>
                <a:prstClr val="black"/>
              </a:solidFill>
              <a:effectLst/>
              <a:uLnTx/>
              <a:uFillTx/>
              <a:latin typeface="Flareserif821 BT" panose="020E0602030304020304" pitchFamily="34" charset="0"/>
              <a:ea typeface="+mn-ea"/>
              <a:cs typeface="+mn-cs"/>
            </a:endParaRPr>
          </a:p>
        </p:txBody>
      </p:sp>
      <p:sp>
        <p:nvSpPr>
          <p:cNvPr id="27" name="TextBox 26"/>
          <p:cNvSpPr txBox="1"/>
          <p:nvPr/>
        </p:nvSpPr>
        <p:spPr>
          <a:xfrm>
            <a:off x="6719776" y="4702266"/>
            <a:ext cx="196702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3175">
                  <a:solidFill>
                    <a:prstClr val="black"/>
                  </a:solidFill>
                </a:ln>
                <a:solidFill>
                  <a:srgbClr val="FF0000"/>
                </a:solidFill>
                <a:effectLst/>
                <a:uLnTx/>
                <a:uFillTx/>
                <a:latin typeface="Flareserif821 BT" panose="020E0602030304020304" pitchFamily="34" charset="0"/>
                <a:ea typeface="+mn-ea"/>
                <a:cs typeface="+mn-cs"/>
              </a:rPr>
              <a:t>Ribbon Rock</a:t>
            </a:r>
            <a:endParaRPr kumimoji="0" lang="en-US" sz="1800" b="0" i="0" u="none" strike="noStrike" kern="1200" cap="none" spc="0" normalizeH="0" baseline="0" noProof="0" dirty="0">
              <a:ln>
                <a:noFill/>
              </a:ln>
              <a:solidFill>
                <a:prstClr val="black"/>
              </a:solidFill>
              <a:effectLst/>
              <a:uLnTx/>
              <a:uFillTx/>
              <a:latin typeface="Flareserif821 BT" panose="020E0602030304020304" pitchFamily="34" charset="0"/>
              <a:ea typeface="+mn-ea"/>
              <a:cs typeface="+mn-cs"/>
            </a:endParaRPr>
          </a:p>
        </p:txBody>
      </p:sp>
      <p:sp>
        <p:nvSpPr>
          <p:cNvPr id="28" name="TextBox 27"/>
          <p:cNvSpPr txBox="1"/>
          <p:nvPr/>
        </p:nvSpPr>
        <p:spPr>
          <a:xfrm>
            <a:off x="6557252" y="5071598"/>
            <a:ext cx="2488136"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rPr>
              <a:t>Some of the ribbon</a:t>
            </a:r>
            <a:r>
              <a:rPr kumimoji="0" lang="en-US" b="0" i="1" u="none" strike="noStrike" kern="1200" cap="none" spc="0" normalizeH="0" noProof="0" dirty="0">
                <a:ln w="3175">
                  <a:solidFill>
                    <a:prstClr val="black"/>
                  </a:solidFill>
                </a:ln>
                <a:solidFill>
                  <a:srgbClr val="FF0000"/>
                </a:solidFill>
                <a:effectLst/>
                <a:uLnTx/>
                <a:uFillTx/>
                <a:latin typeface="Cheltenhm BT" panose="02040603050505020403" pitchFamily="18" charset="0"/>
              </a:rPr>
              <a:t> rock </a:t>
            </a:r>
            <a:r>
              <a:rPr kumimoji="0" lang="en-US" b="0" i="1" u="none" strike="noStrike" kern="1200" cap="none" spc="0" normalizeH="0" noProof="0" dirty="0" err="1">
                <a:ln w="3175">
                  <a:solidFill>
                    <a:prstClr val="black"/>
                  </a:solidFill>
                </a:ln>
                <a:solidFill>
                  <a:srgbClr val="FF0000"/>
                </a:solidFill>
                <a:effectLst/>
                <a:uLnTx/>
                <a:uFillTx/>
                <a:latin typeface="Cheltenhm BT" panose="02040603050505020403" pitchFamily="18" charset="0"/>
              </a:rPr>
              <a:t>limestones</a:t>
            </a:r>
            <a:r>
              <a:rPr kumimoji="0" lang="en-US" b="0" i="1" u="none" strike="noStrike" kern="1200" cap="none" spc="0" normalizeH="0" noProof="0" dirty="0">
                <a:ln w="3175">
                  <a:solidFill>
                    <a:prstClr val="black"/>
                  </a:solidFill>
                </a:ln>
                <a:solidFill>
                  <a:srgbClr val="FF0000"/>
                </a:solidFill>
                <a:effectLst/>
                <a:uLnTx/>
                <a:uFillTx/>
                <a:latin typeface="Cheltenhm BT" panose="02040603050505020403" pitchFamily="18" charset="0"/>
              </a:rPr>
              <a:t> are probably </a:t>
            </a:r>
            <a:r>
              <a:rPr kumimoji="0" lang="en-US" b="0" i="1" u="none" strike="noStrike" kern="1200" cap="none" spc="0" normalizeH="0" noProof="0" dirty="0" err="1">
                <a:ln w="3175">
                  <a:solidFill>
                    <a:prstClr val="black"/>
                  </a:solidFill>
                </a:ln>
                <a:solidFill>
                  <a:srgbClr val="FF0000"/>
                </a:solidFill>
                <a:effectLst/>
                <a:uLnTx/>
                <a:uFillTx/>
                <a:latin typeface="Cheltenhm BT" panose="02040603050505020403" pitchFamily="18" charset="0"/>
              </a:rPr>
              <a:t>su</a:t>
            </a:r>
            <a:r>
              <a:rPr lang="en-US" i="1" dirty="0" err="1">
                <a:ln w="3175">
                  <a:solidFill>
                    <a:prstClr val="black"/>
                  </a:solidFill>
                </a:ln>
                <a:solidFill>
                  <a:srgbClr val="FF0000"/>
                </a:solidFill>
                <a:latin typeface="Cheltenhm BT" panose="02040603050505020403" pitchFamily="18" charset="0"/>
              </a:rPr>
              <a:t>btidal</a:t>
            </a:r>
            <a:endParaRPr kumimoji="0" lang="en-US" b="0" i="1" u="none" strike="noStrike" kern="1200" cap="none" spc="0" normalizeH="0" baseline="0" noProof="0" dirty="0">
              <a:ln>
                <a:noFill/>
              </a:ln>
              <a:solidFill>
                <a:prstClr val="black"/>
              </a:solidFill>
              <a:effectLst/>
              <a:uLnTx/>
              <a:uFillTx/>
              <a:latin typeface="Cheltenhm BT" panose="02040603050505020403" pitchFamily="18" charset="0"/>
            </a:endParaRPr>
          </a:p>
        </p:txBody>
      </p:sp>
      <p:cxnSp>
        <p:nvCxnSpPr>
          <p:cNvPr id="29" name="Straight Arrow Connector 28"/>
          <p:cNvCxnSpPr/>
          <p:nvPr/>
        </p:nvCxnSpPr>
        <p:spPr>
          <a:xfrm flipV="1">
            <a:off x="7934026" y="3976126"/>
            <a:ext cx="18943" cy="72614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Right Brace 2"/>
          <p:cNvSpPr/>
          <p:nvPr/>
        </p:nvSpPr>
        <p:spPr>
          <a:xfrm rot="16200000">
            <a:off x="3817010" y="1865998"/>
            <a:ext cx="287080" cy="2100070"/>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4134318" y="5198668"/>
            <a:ext cx="2404904" cy="1323439"/>
          </a:xfrm>
          <a:prstGeom prst="rect">
            <a:avLst/>
          </a:prstGeom>
          <a:noFill/>
        </p:spPr>
        <p:txBody>
          <a:bodyPr wrap="square" rtlCol="0">
            <a:spAutoFit/>
          </a:bodyPr>
          <a:lstStyle/>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lareserif821 BT" panose="020E0602030304020304" pitchFamily="34" charset="0"/>
                <a:ea typeface="+mn-ea"/>
                <a:cs typeface="+mn-cs"/>
              </a:rPr>
              <a:t>Flat pebble </a:t>
            </a:r>
            <a:r>
              <a:rPr kumimoji="0" lang="en-US" sz="1600" b="0" i="0" u="none" strike="noStrike" kern="1200" cap="none" spc="0" normalizeH="0" baseline="0" noProof="0" dirty="0" err="1">
                <a:ln>
                  <a:noFill/>
                </a:ln>
                <a:solidFill>
                  <a:prstClr val="black"/>
                </a:solidFill>
                <a:effectLst/>
                <a:uLnTx/>
                <a:uFillTx/>
                <a:latin typeface="Flareserif821 BT" panose="020E0602030304020304" pitchFamily="34" charset="0"/>
                <a:ea typeface="+mn-ea"/>
                <a:cs typeface="+mn-cs"/>
              </a:rPr>
              <a:t>congl</a:t>
            </a:r>
            <a:r>
              <a:rPr kumimoji="0" lang="en-US" sz="1600" b="0" i="0" u="none" strike="noStrike" kern="1200" cap="none" spc="0" normalizeH="0" baseline="0" noProof="0" dirty="0">
                <a:ln>
                  <a:noFill/>
                </a:ln>
                <a:solidFill>
                  <a:prstClr val="black"/>
                </a:solidFill>
                <a:effectLst/>
                <a:uLnTx/>
                <a:uFillTx/>
                <a:latin typeface="Flareserif821 BT" panose="020E0602030304020304" pitchFamily="34" charset="0"/>
                <a:ea typeface="+mn-ea"/>
                <a:cs typeface="+mn-cs"/>
              </a:rPr>
              <a:t>.</a:t>
            </a:r>
          </a:p>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Flareserif821 BT" panose="020E0602030304020304" pitchFamily="34" charset="0"/>
              </a:rPr>
              <a:t>Herringbone </a:t>
            </a:r>
            <a:endParaRPr kumimoji="0" lang="en-US" sz="1600" b="0" i="0" u="none" strike="noStrike" kern="1200" cap="none" spc="0" normalizeH="0" baseline="0" noProof="0" dirty="0">
              <a:ln>
                <a:noFill/>
              </a:ln>
              <a:solidFill>
                <a:prstClr val="black"/>
              </a:solidFill>
              <a:effectLst/>
              <a:uLnTx/>
              <a:uFillTx/>
              <a:latin typeface="Flareserif821 BT" panose="020E0602030304020304" pitchFamily="34" charset="0"/>
              <a:ea typeface="+mn-ea"/>
              <a:cs typeface="+mn-cs"/>
            </a:endParaRPr>
          </a:p>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err="1">
                <a:solidFill>
                  <a:prstClr val="black"/>
                </a:solidFill>
                <a:latin typeface="Flareserif821 BT" panose="020E0602030304020304" pitchFamily="34" charset="0"/>
              </a:rPr>
              <a:t>Stromatolites</a:t>
            </a:r>
            <a:endParaRPr lang="en-US" sz="1600" dirty="0">
              <a:solidFill>
                <a:prstClr val="black"/>
              </a:solidFill>
              <a:latin typeface="Flareserif821 BT" panose="020E0602030304020304" pitchFamily="34" charset="0"/>
            </a:endParaRPr>
          </a:p>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Flareserif821 BT" panose="020E0602030304020304" pitchFamily="34" charset="0"/>
                <a:ea typeface="+mn-ea"/>
                <a:cs typeface="+mn-cs"/>
              </a:rPr>
              <a:t>Pelletal</a:t>
            </a:r>
            <a:r>
              <a:rPr kumimoji="0" lang="en-US" sz="1600" b="0" i="0" u="none" strike="noStrike" kern="1200" cap="none" spc="0" normalizeH="0" baseline="0" noProof="0" dirty="0">
                <a:ln>
                  <a:noFill/>
                </a:ln>
                <a:solidFill>
                  <a:prstClr val="black"/>
                </a:solidFill>
                <a:effectLst/>
                <a:uLnTx/>
                <a:uFillTx/>
                <a:latin typeface="Flareserif821 BT" panose="020E0602030304020304" pitchFamily="34" charset="0"/>
                <a:ea typeface="+mn-ea"/>
                <a:cs typeface="+mn-cs"/>
              </a:rPr>
              <a:t> sandbars</a:t>
            </a:r>
          </a:p>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err="1">
                <a:solidFill>
                  <a:prstClr val="black"/>
                </a:solidFill>
                <a:latin typeface="Flareserif821 BT" panose="020E0602030304020304" pitchFamily="34" charset="0"/>
              </a:rPr>
              <a:t>Mudcracks</a:t>
            </a:r>
            <a:endParaRPr kumimoji="0" lang="en-US" sz="1600" b="0" i="0" u="none" strike="noStrike" kern="1200" cap="none" spc="0" normalizeH="0" baseline="0" noProof="0" dirty="0">
              <a:ln>
                <a:noFill/>
              </a:ln>
              <a:solidFill>
                <a:prstClr val="black"/>
              </a:solidFill>
              <a:effectLst/>
              <a:uLnTx/>
              <a:uFillTx/>
              <a:latin typeface="Flareserif821 BT" panose="020E0602030304020304" pitchFamily="34" charset="0"/>
              <a:ea typeface="+mn-ea"/>
              <a:cs typeface="+mn-cs"/>
            </a:endParaRPr>
          </a:p>
        </p:txBody>
      </p:sp>
      <p:sp>
        <p:nvSpPr>
          <p:cNvPr id="31" name="TextBox 30"/>
          <p:cNvSpPr txBox="1"/>
          <p:nvPr/>
        </p:nvSpPr>
        <p:spPr>
          <a:xfrm>
            <a:off x="1286701" y="1490334"/>
            <a:ext cx="174341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w="3175">
                  <a:solidFill>
                    <a:prstClr val="black"/>
                  </a:solidFill>
                </a:ln>
                <a:solidFill>
                  <a:srgbClr val="FF0000"/>
                </a:solidFill>
                <a:effectLst/>
                <a:uLnTx/>
                <a:uFillTx/>
                <a:latin typeface="Britannic Bold" panose="020B0903060703020204" pitchFamily="34" charset="0"/>
              </a:rPr>
              <a:t>Supertidal</a:t>
            </a:r>
            <a:r>
              <a:rPr kumimoji="0" lang="en-US" sz="20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rPr>
              <a:t> </a:t>
            </a:r>
            <a:endParaRPr kumimoji="0" lang="en-US" sz="2000" b="0" i="0" u="none" strike="noStrike" kern="1200" cap="none" spc="0" normalizeH="0" baseline="0" noProof="0" dirty="0">
              <a:ln>
                <a:noFill/>
              </a:ln>
              <a:solidFill>
                <a:prstClr val="black"/>
              </a:solidFill>
              <a:effectLst/>
              <a:uLnTx/>
              <a:uFillTx/>
              <a:latin typeface="Britannic Bold" panose="020B0903060703020204" pitchFamily="34" charset="0"/>
            </a:endParaRPr>
          </a:p>
        </p:txBody>
      </p:sp>
      <p:sp>
        <p:nvSpPr>
          <p:cNvPr id="32" name="TextBox 31"/>
          <p:cNvSpPr txBox="1"/>
          <p:nvPr/>
        </p:nvSpPr>
        <p:spPr>
          <a:xfrm>
            <a:off x="4402188" y="1512058"/>
            <a:ext cx="174341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rPr>
              <a:t>Intertidal</a:t>
            </a:r>
            <a:endParaRPr kumimoji="0" lang="en-US" sz="2000" b="0" i="0" u="none" strike="noStrike" kern="1200" cap="none" spc="0" normalizeH="0" baseline="0" noProof="0" dirty="0">
              <a:ln>
                <a:noFill/>
              </a:ln>
              <a:solidFill>
                <a:prstClr val="black"/>
              </a:solidFill>
              <a:effectLst/>
              <a:uLnTx/>
              <a:uFillTx/>
              <a:latin typeface="Britannic Bold" panose="020B0903060703020204" pitchFamily="34" charset="0"/>
            </a:endParaRPr>
          </a:p>
        </p:txBody>
      </p:sp>
      <p:sp>
        <p:nvSpPr>
          <p:cNvPr id="33" name="TextBox 32"/>
          <p:cNvSpPr txBox="1"/>
          <p:nvPr/>
        </p:nvSpPr>
        <p:spPr>
          <a:xfrm>
            <a:off x="6831581" y="1482653"/>
            <a:ext cx="174341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rPr>
              <a:t>Subtidal</a:t>
            </a:r>
            <a:endParaRPr kumimoji="0" lang="en-US" sz="2000" b="0" i="0" u="none" strike="noStrike" kern="1200" cap="none" spc="0" normalizeH="0" baseline="0" noProof="0" dirty="0">
              <a:ln>
                <a:noFill/>
              </a:ln>
              <a:solidFill>
                <a:prstClr val="black"/>
              </a:solidFill>
              <a:effectLst/>
              <a:uLnTx/>
              <a:uFillTx/>
              <a:latin typeface="Britannic Bold" panose="020B0903060703020204" pitchFamily="34" charset="0"/>
            </a:endParaRPr>
          </a:p>
        </p:txBody>
      </p:sp>
      <p:sp>
        <p:nvSpPr>
          <p:cNvPr id="34" name="Rectangle 33"/>
          <p:cNvSpPr/>
          <p:nvPr/>
        </p:nvSpPr>
        <p:spPr>
          <a:xfrm>
            <a:off x="26209" y="593790"/>
            <a:ext cx="9117791" cy="707886"/>
          </a:xfrm>
          <a:prstGeom prst="rect">
            <a:avLst/>
          </a:prstGeom>
          <a:solidFill>
            <a:schemeClr val="tx1"/>
          </a:solidFill>
        </p:spPr>
        <p:txBody>
          <a:bodyPr wrap="square">
            <a:spAutoFit/>
          </a:bodyPr>
          <a:lstStyle/>
          <a:p>
            <a:pPr algn="ctr"/>
            <a:r>
              <a:rPr lang="en-US" sz="2000" i="1" dirty="0">
                <a:solidFill>
                  <a:srgbClr val="FFFF00"/>
                </a:solidFill>
                <a:latin typeface="Cheltenhm BT" panose="02040603050505020403" pitchFamily="18" charset="0"/>
              </a:rPr>
              <a:t>Unlike the </a:t>
            </a:r>
            <a:r>
              <a:rPr lang="en-US" sz="2000" i="1" dirty="0" err="1">
                <a:solidFill>
                  <a:srgbClr val="FFFF00"/>
                </a:solidFill>
                <a:latin typeface="Cheltenhm BT" panose="02040603050505020403" pitchFamily="18" charset="0"/>
              </a:rPr>
              <a:t>Beekmantown</a:t>
            </a:r>
            <a:r>
              <a:rPr lang="en-US" sz="2000" i="1" dirty="0">
                <a:solidFill>
                  <a:srgbClr val="FFFF00"/>
                </a:solidFill>
                <a:latin typeface="Cheltenhm BT" panose="02040603050505020403" pitchFamily="18" charset="0"/>
              </a:rPr>
              <a:t> the </a:t>
            </a:r>
            <a:r>
              <a:rPr lang="en-US" sz="2000" i="1" dirty="0" err="1">
                <a:solidFill>
                  <a:srgbClr val="FFFF00"/>
                </a:solidFill>
                <a:latin typeface="Cheltenhm BT" panose="02040603050505020403" pitchFamily="18" charset="0"/>
              </a:rPr>
              <a:t>Conococheague</a:t>
            </a:r>
            <a:r>
              <a:rPr lang="en-US" sz="2000" i="1" dirty="0">
                <a:solidFill>
                  <a:srgbClr val="FFFF00"/>
                </a:solidFill>
                <a:latin typeface="Cheltenhm BT" panose="02040603050505020403" pitchFamily="18" charset="0"/>
              </a:rPr>
              <a:t> is a high energy, macro tidal environment. The differences may be from a change in continent location, ocean circulation, or something else.</a:t>
            </a:r>
          </a:p>
        </p:txBody>
      </p:sp>
    </p:spTree>
    <p:extLst>
      <p:ext uri="{BB962C8B-B14F-4D97-AF65-F5344CB8AC3E}">
        <p14:creationId xmlns:p14="http://schemas.microsoft.com/office/powerpoint/2010/main" val="137102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0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2000"/>
                                        <p:tgtEl>
                                          <p:spTgt spid="2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2000"/>
                                        <p:tgtEl>
                                          <p:spTgt spid="22"/>
                                        </p:tgtEl>
                                      </p:cBhvr>
                                    </p:animEffect>
                                  </p:childTnLst>
                                </p:cTn>
                              </p:par>
                            </p:childTnLst>
                          </p:cTn>
                        </p:par>
                        <p:par>
                          <p:cTn id="18" fill="hold">
                            <p:stCondLst>
                              <p:cond delay="3000"/>
                            </p:stCondLst>
                            <p:childTnLst>
                              <p:par>
                                <p:cTn id="19" presetID="22" presetClass="entr" presetSubtype="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1000"/>
                                        <p:tgtEl>
                                          <p:spTgt spid="31"/>
                                        </p:tgtEl>
                                      </p:cBhvr>
                                    </p:animEffect>
                                  </p:childTnLst>
                                </p:cTn>
                              </p:par>
                            </p:childTnLst>
                          </p:cTn>
                        </p:par>
                        <p:par>
                          <p:cTn id="22" fill="hold">
                            <p:stCondLst>
                              <p:cond delay="4000"/>
                            </p:stCondLst>
                            <p:childTnLst>
                              <p:par>
                                <p:cTn id="23" presetID="22" presetClass="entr" presetSubtype="8"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1000"/>
                                        <p:tgtEl>
                                          <p:spTgt spid="32"/>
                                        </p:tgtEl>
                                      </p:cBhvr>
                                    </p:animEffect>
                                  </p:childTnLst>
                                </p:cTn>
                              </p:par>
                            </p:childTnLst>
                          </p:cTn>
                        </p:par>
                        <p:par>
                          <p:cTn id="26" fill="hold">
                            <p:stCondLst>
                              <p:cond delay="5000"/>
                            </p:stCondLst>
                            <p:childTnLst>
                              <p:par>
                                <p:cTn id="27" presetID="22" presetClass="entr" presetSubtype="8"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0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left)">
                                      <p:cBhvr>
                                        <p:cTn id="34" dur="10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1000"/>
                                        <p:tgtEl>
                                          <p:spTgt spid="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1000"/>
                                        <p:tgtEl>
                                          <p:spTgt spid="14"/>
                                        </p:tgtEl>
                                      </p:cBhvr>
                                    </p:animEffect>
                                  </p:childTnLst>
                                </p:cTn>
                              </p:par>
                            </p:childTnLst>
                          </p:cTn>
                        </p:par>
                        <p:par>
                          <p:cTn id="43" fill="hold">
                            <p:stCondLst>
                              <p:cond delay="1000"/>
                            </p:stCondLst>
                            <p:childTnLst>
                              <p:par>
                                <p:cTn id="44" presetID="22" presetClass="entr" presetSubtype="1"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up)">
                                      <p:cBhvr>
                                        <p:cTn id="46" dur="10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1000"/>
                                        <p:tgtEl>
                                          <p:spTgt spid="17"/>
                                        </p:tgtEl>
                                      </p:cBhvr>
                                    </p:animEffect>
                                  </p:childTnLst>
                                </p:cTn>
                              </p:par>
                            </p:childTnLst>
                          </p:cTn>
                        </p:par>
                        <p:par>
                          <p:cTn id="52" fill="hold">
                            <p:stCondLst>
                              <p:cond delay="1000"/>
                            </p:stCondLst>
                            <p:childTnLst>
                              <p:par>
                                <p:cTn id="53" presetID="22" presetClass="entr" presetSubtype="4"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10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1000"/>
                                        <p:tgtEl>
                                          <p:spTgt spid="23"/>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left)">
                                      <p:cBhvr>
                                        <p:cTn id="64" dur="10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left)">
                                      <p:cBhvr>
                                        <p:cTn id="69" dur="1000"/>
                                        <p:tgtEl>
                                          <p:spTgt spid="27"/>
                                        </p:tgtEl>
                                      </p:cBhvr>
                                    </p:animEffect>
                                  </p:childTnLst>
                                </p:cTn>
                              </p:par>
                            </p:childTnLst>
                          </p:cTn>
                        </p:par>
                        <p:par>
                          <p:cTn id="70" fill="hold">
                            <p:stCondLst>
                              <p:cond delay="1000"/>
                            </p:stCondLst>
                            <p:childTnLst>
                              <p:par>
                                <p:cTn id="71" presetID="22" presetClass="entr" presetSubtype="4" fill="hold" nodeType="after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down)">
                                      <p:cBhvr>
                                        <p:cTn id="73" dur="1000"/>
                                        <p:tgtEl>
                                          <p:spTgt spid="29"/>
                                        </p:tgtEl>
                                      </p:cBhvr>
                                    </p:animEffect>
                                  </p:childTnLst>
                                </p:cTn>
                              </p:par>
                            </p:childTnLst>
                          </p:cTn>
                        </p:par>
                        <p:par>
                          <p:cTn id="74" fill="hold">
                            <p:stCondLst>
                              <p:cond delay="2000"/>
                            </p:stCondLst>
                            <p:childTnLst>
                              <p:par>
                                <p:cTn id="75" presetID="22" presetClass="entr" presetSubtype="8" fill="hold" grpId="0"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2" grpId="0" animBg="1"/>
      <p:bldP spid="6" grpId="0"/>
      <p:bldP spid="7" grpId="0"/>
      <p:bldP spid="14" grpId="0"/>
      <p:bldP spid="17" grpId="0"/>
      <p:bldP spid="23" grpId="0"/>
      <p:bldP spid="27" grpId="0"/>
      <p:bldP spid="28" grpId="0"/>
      <p:bldP spid="3" grpId="0" animBg="1"/>
      <p:bldP spid="30" grpId="0"/>
      <p:bldP spid="31" grpId="0"/>
      <p:bldP spid="32" grpId="0"/>
      <p:bldP spid="33" grpId="0"/>
      <p:bldP spid="3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02340" y="0"/>
            <a:ext cx="8650224"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cs typeface="Times New Roman" panose="02020603050405020304" pitchFamily="18" charset="0"/>
              </a:rPr>
              <a:t>2-3. </a:t>
            </a:r>
            <a:r>
              <a:rPr kumimoji="0" lang="en-US" sz="2400" b="1"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cs typeface="Times New Roman" panose="02020603050405020304" pitchFamily="18" charset="0"/>
              </a:rPr>
              <a:t>Environmental</a:t>
            </a:r>
            <a:r>
              <a:rPr kumimoji="0" lang="en-US" sz="2400" b="1" i="1" u="none" strike="noStrike" kern="1200" cap="none" spc="0" normalizeH="0" noProof="0" dirty="0">
                <a:ln w="3175">
                  <a:solidFill>
                    <a:prstClr val="black"/>
                  </a:solidFill>
                </a:ln>
                <a:solidFill>
                  <a:srgbClr val="FF0000"/>
                </a:solidFill>
                <a:effectLst/>
                <a:uLnTx/>
                <a:uFillTx/>
                <a:latin typeface="Cheltenhm BT" panose="02040603050505020403" pitchFamily="18" charset="0"/>
                <a:cs typeface="Times New Roman" panose="02020603050405020304" pitchFamily="18" charset="0"/>
              </a:rPr>
              <a:t> and B</a:t>
            </a:r>
            <a:r>
              <a:rPr kumimoji="0" lang="en-US" sz="2400" b="1"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cs typeface="Times New Roman" panose="02020603050405020304" pitchFamily="18" charset="0"/>
              </a:rPr>
              <a:t>asin Interpretations:</a:t>
            </a:r>
            <a:endPar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cs typeface="Times New Roman" panose="02020603050405020304" pitchFamily="18" charset="0"/>
            </a:endParaRPr>
          </a:p>
        </p:txBody>
      </p:sp>
      <p:sp>
        <p:nvSpPr>
          <p:cNvPr id="12" name="Rectangle 11"/>
          <p:cNvSpPr/>
          <p:nvPr/>
        </p:nvSpPr>
        <p:spPr>
          <a:xfrm>
            <a:off x="96016" y="688263"/>
            <a:ext cx="5812978" cy="1446550"/>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cs typeface="Times New Roman" panose="02020603050405020304" pitchFamily="18" charset="0"/>
              </a:rPr>
              <a:t>During low sea levels like today the best place for carbonates to form are divergent continental margins, like the Great Barrier reef in northern Australia.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6893" y="581937"/>
            <a:ext cx="3106151" cy="310615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6894" y="3614957"/>
            <a:ext cx="3129638" cy="3022336"/>
          </a:xfrm>
          <a:prstGeom prst="rect">
            <a:avLst/>
          </a:prstGeom>
        </p:spPr>
      </p:pic>
      <p:sp>
        <p:nvSpPr>
          <p:cNvPr id="10" name="Rectangle 9"/>
          <p:cNvSpPr/>
          <p:nvPr/>
        </p:nvSpPr>
        <p:spPr>
          <a:xfrm>
            <a:off x="0" y="2134813"/>
            <a:ext cx="5812978" cy="769441"/>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cs typeface="Times New Roman" panose="02020603050405020304" pitchFamily="18" charset="0"/>
              </a:rPr>
              <a:t>The critical needs are a tropical climate, and a lack of tectonic activity.</a:t>
            </a:r>
          </a:p>
        </p:txBody>
      </p:sp>
      <p:sp>
        <p:nvSpPr>
          <p:cNvPr id="13" name="Rectangle 12"/>
          <p:cNvSpPr/>
          <p:nvPr/>
        </p:nvSpPr>
        <p:spPr>
          <a:xfrm>
            <a:off x="96016" y="3796806"/>
            <a:ext cx="5812978" cy="1446550"/>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cs typeface="Times New Roman" panose="02020603050405020304" pitchFamily="18" charset="0"/>
              </a:rPr>
              <a:t>During high sea levels carbonate deposition is common in the </a:t>
            </a:r>
            <a:r>
              <a:rPr kumimoji="0" lang="en-US" sz="2200" b="0" i="1" u="none" strike="noStrike" kern="1200" cap="none" spc="0" normalizeH="0" baseline="0" noProof="0" dirty="0" err="1">
                <a:ln>
                  <a:noFill/>
                </a:ln>
                <a:solidFill>
                  <a:prstClr val="black"/>
                </a:solidFill>
                <a:effectLst/>
                <a:uLnTx/>
                <a:uFillTx/>
                <a:latin typeface="Cheltenhm BT" panose="02040603050505020403" pitchFamily="18" charset="0"/>
                <a:cs typeface="Times New Roman" panose="02020603050405020304" pitchFamily="18" charset="0"/>
              </a:rPr>
              <a:t>epicontinental</a:t>
            </a: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Cheltenhm BT" panose="02040603050505020403" pitchFamily="18" charset="0"/>
                <a:cs typeface="Times New Roman" panose="02020603050405020304" pitchFamily="18" charset="0"/>
              </a:rPr>
              <a:t>epeiric</a:t>
            </a: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cs typeface="Times New Roman" panose="02020603050405020304" pitchFamily="18" charset="0"/>
              </a:rPr>
              <a:t>) seas that cover</a:t>
            </a:r>
            <a:r>
              <a:rPr kumimoji="0" lang="en-US" sz="2200" b="0" i="1" u="none" strike="noStrike" kern="1200" cap="none" spc="0" normalizeH="0" noProof="0" dirty="0">
                <a:ln>
                  <a:noFill/>
                </a:ln>
                <a:solidFill>
                  <a:prstClr val="black"/>
                </a:solidFill>
                <a:effectLst/>
                <a:uLnTx/>
                <a:uFillTx/>
                <a:latin typeface="Cheltenhm BT" panose="02040603050505020403" pitchFamily="18" charset="0"/>
                <a:cs typeface="Times New Roman" panose="02020603050405020304" pitchFamily="18" charset="0"/>
              </a:rPr>
              <a:t> the tectonically stable continents, like the late Cambrian to the right.</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cs typeface="Times New Roman" panose="02020603050405020304" pitchFamily="18" charset="0"/>
            </a:endParaRPr>
          </a:p>
        </p:txBody>
      </p:sp>
    </p:spTree>
    <p:extLst>
      <p:ext uri="{BB962C8B-B14F-4D97-AF65-F5344CB8AC3E}">
        <p14:creationId xmlns:p14="http://schemas.microsoft.com/office/powerpoint/2010/main" val="30484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7635"/>
          </a:xfrm>
          <a:prstGeom prst="rect">
            <a:avLst/>
          </a:prstGeom>
          <a:noFill/>
          <a:ln w="9525">
            <a:noFill/>
            <a:miter lim="800000"/>
            <a:headEnd/>
            <a:tailEnd/>
          </a:ln>
          <a:effectLst/>
        </p:spPr>
      </p:pic>
      <p:cxnSp>
        <p:nvCxnSpPr>
          <p:cNvPr id="4" name="Straight Connector 3"/>
          <p:cNvCxnSpPr/>
          <p:nvPr/>
        </p:nvCxnSpPr>
        <p:spPr>
          <a:xfrm flipV="1">
            <a:off x="1938528" y="2414016"/>
            <a:ext cx="4215384" cy="3931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029968" y="1527048"/>
            <a:ext cx="3712464" cy="914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62072" y="3145535"/>
            <a:ext cx="3968496" cy="1324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46504" y="1006954"/>
            <a:ext cx="4069080" cy="400110"/>
          </a:xfrm>
          <a:prstGeom prst="rect">
            <a:avLst/>
          </a:prstGeom>
          <a:noFill/>
        </p:spPr>
        <p:txBody>
          <a:bodyPr wrap="square" rtlCol="0">
            <a:spAutoFit/>
          </a:bodyPr>
          <a:lstStyle/>
          <a:p>
            <a:pPr indent="233363"/>
            <a:r>
              <a:rPr lang="en-US" sz="2000" i="1" dirty="0">
                <a:solidFill>
                  <a:srgbClr val="FFFF00"/>
                </a:solidFill>
                <a:latin typeface="Cheltenhm BT" panose="02040603050505020403" pitchFamily="18" charset="0"/>
              </a:rPr>
              <a:t>Notice diverging low angle bedding.</a:t>
            </a:r>
          </a:p>
        </p:txBody>
      </p:sp>
      <p:cxnSp>
        <p:nvCxnSpPr>
          <p:cNvPr id="12" name="Straight Connector 11"/>
          <p:cNvCxnSpPr/>
          <p:nvPr/>
        </p:nvCxnSpPr>
        <p:spPr>
          <a:xfrm flipV="1">
            <a:off x="1938528" y="2842490"/>
            <a:ext cx="4215384" cy="3931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9144000" cy="400110"/>
          </a:xfrm>
          <a:prstGeom prst="rect">
            <a:avLst/>
          </a:prstGeom>
          <a:solidFill>
            <a:schemeClr val="tx1"/>
          </a:solidFill>
        </p:spPr>
        <p:txBody>
          <a:bodyPr wrap="square">
            <a:spAutoFit/>
          </a:bodyPr>
          <a:lstStyle/>
          <a:p>
            <a:pPr indent="233363"/>
            <a:r>
              <a:rPr lang="en-US" sz="2000" i="1" dirty="0">
                <a:solidFill>
                  <a:srgbClr val="FFFF00"/>
                </a:solidFill>
                <a:latin typeface="Times New Roman" panose="02020603050405020304" pitchFamily="18" charset="0"/>
                <a:cs typeface="Times New Roman" panose="02020603050405020304" pitchFamily="18" charset="0"/>
              </a:rPr>
              <a:t>2.  </a:t>
            </a:r>
            <a:r>
              <a:rPr lang="en-US" sz="2000" b="1" i="1" dirty="0">
                <a:ln w="3175">
                  <a:noFill/>
                </a:ln>
                <a:solidFill>
                  <a:srgbClr val="FFFF00"/>
                </a:solidFill>
                <a:latin typeface="Times New Roman" panose="02020603050405020304" pitchFamily="18" charset="0"/>
                <a:cs typeface="Times New Roman" panose="02020603050405020304" pitchFamily="18" charset="0"/>
              </a:rPr>
              <a:t>Environmental interpretations</a:t>
            </a:r>
            <a:r>
              <a:rPr lang="en-US" sz="2000" i="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36101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par>
                                <p:cTn id="18" presetID="22" presetClass="entr" presetSubtype="8"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02340" y="0"/>
            <a:ext cx="8650224"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heltenhm BT" panose="02040603050505020403" pitchFamily="18" charset="0"/>
                <a:cs typeface="Times New Roman" panose="02020603050405020304" pitchFamily="18" charset="0"/>
              </a:rPr>
              <a:t>4. </a:t>
            </a:r>
            <a:r>
              <a:rPr kumimoji="0" lang="en-US" sz="2800" b="1"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cs typeface="Times New Roman" panose="02020603050405020304" pitchFamily="18" charset="0"/>
              </a:rPr>
              <a:t>Tectonic interpretations</a:t>
            </a:r>
            <a:r>
              <a:rPr kumimoji="0" lang="en-US" sz="2800" b="0" i="1" u="none" strike="noStrike" kern="1200" cap="none" spc="0" normalizeH="0" baseline="0" noProof="0" dirty="0">
                <a:ln>
                  <a:noFill/>
                </a:ln>
                <a:solidFill>
                  <a:prstClr val="black"/>
                </a:solidFill>
                <a:effectLst/>
                <a:uLnTx/>
                <a:uFillTx/>
                <a:latin typeface="Cheltenhm BT" panose="02040603050505020403" pitchFamily="18" charset="0"/>
                <a:cs typeface="Times New Roman" panose="02020603050405020304" pitchFamily="18" charset="0"/>
              </a:rPr>
              <a:t>:</a:t>
            </a:r>
          </a:p>
        </p:txBody>
      </p:sp>
      <p:sp>
        <p:nvSpPr>
          <p:cNvPr id="12" name="Rectangle 11"/>
          <p:cNvSpPr/>
          <p:nvPr/>
        </p:nvSpPr>
        <p:spPr>
          <a:xfrm>
            <a:off x="209776" y="523220"/>
            <a:ext cx="8537623" cy="1107996"/>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cs typeface="Times New Roman" panose="02020603050405020304" pitchFamily="18" charset="0"/>
              </a:rPr>
              <a:t>Tectonically the situation might look like the cross section below of the Early</a:t>
            </a:r>
            <a:r>
              <a:rPr kumimoji="0" lang="en-US" sz="2200" b="0" i="1" u="none" strike="noStrike" kern="1200" cap="none" spc="0" normalizeH="0" noProof="0" dirty="0">
                <a:ln>
                  <a:noFill/>
                </a:ln>
                <a:solidFill>
                  <a:prstClr val="black"/>
                </a:solidFill>
                <a:effectLst/>
                <a:uLnTx/>
                <a:uFillTx/>
                <a:latin typeface="Cheltenhm BT" panose="02040603050505020403" pitchFamily="18" charset="0"/>
                <a:cs typeface="Times New Roman" panose="02020603050405020304" pitchFamily="18" charset="0"/>
              </a:rPr>
              <a:t> Cambrian margin. Continued deposition will lay down 10’s of thousands of feet of carbonate sediment as the edge of the continent subsides.</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cs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882" y="3487481"/>
            <a:ext cx="5235388" cy="3418480"/>
          </a:xfrm>
          <a:prstGeom prst="rect">
            <a:avLst/>
          </a:prstGeom>
        </p:spPr>
      </p:pic>
      <p:sp>
        <p:nvSpPr>
          <p:cNvPr id="14" name="Rectangle 13"/>
          <p:cNvSpPr/>
          <p:nvPr/>
        </p:nvSpPr>
        <p:spPr>
          <a:xfrm>
            <a:off x="8391389" y="3094053"/>
            <a:ext cx="312772" cy="393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66"/>
          </a:p>
        </p:txBody>
      </p:sp>
      <p:pic>
        <p:nvPicPr>
          <p:cNvPr id="16" name="Picture 1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 t="24518" r="647" b="-1"/>
          <a:stretch/>
        </p:blipFill>
        <p:spPr>
          <a:xfrm>
            <a:off x="909000" y="1631216"/>
            <a:ext cx="7541152" cy="1985613"/>
          </a:xfrm>
          <a:prstGeom prst="rect">
            <a:avLst/>
          </a:prstGeom>
        </p:spPr>
      </p:pic>
    </p:spTree>
    <p:extLst>
      <p:ext uri="{BB962C8B-B14F-4D97-AF65-F5344CB8AC3E}">
        <p14:creationId xmlns:p14="http://schemas.microsoft.com/office/powerpoint/2010/main" val="38776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00">
            <a:alpha val="49000"/>
          </a:srgbClr>
        </a:solidFill>
        <a:effectLst/>
      </p:bgPr>
    </p:bg>
    <p:spTree>
      <p:nvGrpSpPr>
        <p:cNvPr id="1" name=""/>
        <p:cNvGrpSpPr/>
        <p:nvPr/>
      </p:nvGrpSpPr>
      <p:grpSpPr>
        <a:xfrm>
          <a:off x="0" y="0"/>
          <a:ext cx="0" cy="0"/>
          <a:chOff x="0" y="0"/>
          <a:chExt cx="0" cy="0"/>
        </a:xfrm>
      </p:grpSpPr>
      <p:sp>
        <p:nvSpPr>
          <p:cNvPr id="10" name="TextBox 9"/>
          <p:cNvSpPr txBox="1"/>
          <p:nvPr/>
        </p:nvSpPr>
        <p:spPr>
          <a:xfrm>
            <a:off x="1395932" y="144675"/>
            <a:ext cx="2603412" cy="769441"/>
          </a:xfrm>
          <a:prstGeom prst="rect">
            <a:avLst/>
          </a:prstGeom>
          <a:noFill/>
        </p:spPr>
        <p:txBody>
          <a:bodyPr wrap="square" rtlCol="0">
            <a:spAutoFit/>
          </a:bodyPr>
          <a:lstStyle/>
          <a:p>
            <a:pPr algn="ctr"/>
            <a:r>
              <a:rPr lang="en-US" sz="4400" dirty="0">
                <a:ln w="3175">
                  <a:solidFill>
                    <a:schemeClr val="tx1"/>
                  </a:solidFill>
                </a:ln>
                <a:solidFill>
                  <a:srgbClr val="FF0000"/>
                </a:solidFill>
                <a:latin typeface="Britannic Bold" panose="020B0903060703020204" pitchFamily="34" charset="0"/>
              </a:rPr>
              <a:t>Trip 1: </a:t>
            </a:r>
          </a:p>
        </p:txBody>
      </p:sp>
      <p:sp>
        <p:nvSpPr>
          <p:cNvPr id="11" name="TextBox 10"/>
          <p:cNvSpPr txBox="1"/>
          <p:nvPr/>
        </p:nvSpPr>
        <p:spPr>
          <a:xfrm>
            <a:off x="3860799" y="164741"/>
            <a:ext cx="4031692" cy="769441"/>
          </a:xfrm>
          <a:prstGeom prst="rect">
            <a:avLst/>
          </a:prstGeom>
          <a:noFill/>
        </p:spPr>
        <p:txBody>
          <a:bodyPr wrap="square" rtlCol="0">
            <a:spAutoFit/>
          </a:bodyPr>
          <a:lstStyle/>
          <a:p>
            <a:pPr algn="ctr"/>
            <a:r>
              <a:rPr lang="en-US" sz="4400" dirty="0">
                <a:ln w="3175">
                  <a:solidFill>
                    <a:schemeClr val="tx1"/>
                  </a:solidFill>
                </a:ln>
                <a:solidFill>
                  <a:srgbClr val="FF0000"/>
                </a:solidFill>
                <a:latin typeface="Britannic Bold" panose="020B0903060703020204" pitchFamily="34" charset="0"/>
              </a:rPr>
              <a:t>Chalk Talk 11</a:t>
            </a:r>
          </a:p>
        </p:txBody>
      </p:sp>
      <p:sp>
        <p:nvSpPr>
          <p:cNvPr id="13" name="TextBox 12"/>
          <p:cNvSpPr txBox="1"/>
          <p:nvPr/>
        </p:nvSpPr>
        <p:spPr>
          <a:xfrm>
            <a:off x="0" y="698673"/>
            <a:ext cx="9144000" cy="1107996"/>
          </a:xfrm>
          <a:prstGeom prst="rect">
            <a:avLst/>
          </a:prstGeom>
          <a:noFill/>
        </p:spPr>
        <p:txBody>
          <a:bodyPr wrap="square" rtlCol="0">
            <a:spAutoFit/>
          </a:bodyPr>
          <a:lstStyle/>
          <a:p>
            <a:pPr algn="ctr"/>
            <a:r>
              <a:rPr lang="en-US" sz="6600" dirty="0">
                <a:ln w="3175">
                  <a:solidFill>
                    <a:schemeClr val="tx1"/>
                  </a:solidFill>
                </a:ln>
                <a:solidFill>
                  <a:srgbClr val="FF0000"/>
                </a:solidFill>
                <a:latin typeface="Britannic Bold" panose="020B0903060703020204" pitchFamily="34" charset="0"/>
              </a:rPr>
              <a:t>Tumbling Run Section:</a:t>
            </a:r>
          </a:p>
        </p:txBody>
      </p:sp>
      <p:sp>
        <p:nvSpPr>
          <p:cNvPr id="7" name="TextBox 6"/>
          <p:cNvSpPr txBox="1"/>
          <p:nvPr/>
        </p:nvSpPr>
        <p:spPr>
          <a:xfrm>
            <a:off x="3733519" y="1960416"/>
            <a:ext cx="5410481" cy="4247317"/>
          </a:xfrm>
          <a:prstGeom prst="rect">
            <a:avLst/>
          </a:prstGeom>
          <a:noFill/>
        </p:spPr>
        <p:txBody>
          <a:bodyPr wrap="square" rtlCol="0">
            <a:spAutoFit/>
          </a:bodyPr>
          <a:lstStyle/>
          <a:p>
            <a:pPr algn="ctr"/>
            <a:r>
              <a:rPr lang="en-US" sz="5400" dirty="0" err="1">
                <a:ln w="3175">
                  <a:solidFill>
                    <a:schemeClr val="tx1"/>
                  </a:solidFill>
                </a:ln>
                <a:solidFill>
                  <a:srgbClr val="00B0F0"/>
                </a:solidFill>
                <a:latin typeface="Andalus" panose="02020603050405020304" pitchFamily="18" charset="-78"/>
                <a:cs typeface="Andalus" panose="02020603050405020304" pitchFamily="18" charset="-78"/>
              </a:rPr>
              <a:t>Beekmantown</a:t>
            </a:r>
            <a:r>
              <a:rPr lang="en-US" sz="5400" dirty="0">
                <a:ln w="3175">
                  <a:solidFill>
                    <a:schemeClr val="tx1"/>
                  </a:solidFill>
                </a:ln>
                <a:solidFill>
                  <a:srgbClr val="00B0F0"/>
                </a:solidFill>
                <a:latin typeface="Andalus" panose="02020603050405020304" pitchFamily="18" charset="-78"/>
                <a:cs typeface="Andalus" panose="02020603050405020304" pitchFamily="18" charset="-78"/>
              </a:rPr>
              <a:t>, New Market, Lincolnshire, Edinburg and Martinsburg </a:t>
            </a:r>
            <a:r>
              <a:rPr lang="en-US" sz="5400" dirty="0" err="1">
                <a:ln w="3175">
                  <a:solidFill>
                    <a:schemeClr val="tx1"/>
                  </a:solidFill>
                </a:ln>
                <a:solidFill>
                  <a:srgbClr val="00B0F0"/>
                </a:solidFill>
                <a:latin typeface="Andalus" panose="02020603050405020304" pitchFamily="18" charset="-78"/>
                <a:cs typeface="Andalus" panose="02020603050405020304" pitchFamily="18" charset="-78"/>
              </a:rPr>
              <a:t>Fms</a:t>
            </a:r>
            <a:r>
              <a:rPr lang="en-US" sz="5400" dirty="0">
                <a:ln w="3175">
                  <a:solidFill>
                    <a:schemeClr val="tx1"/>
                  </a:solidFill>
                </a:ln>
                <a:solidFill>
                  <a:srgbClr val="00B0F0"/>
                </a:solidFill>
                <a:latin typeface="Andalus" panose="02020603050405020304" pitchFamily="18" charset="-78"/>
                <a:cs typeface="Andalus" panose="02020603050405020304" pitchFamily="18" charset="-78"/>
              </a:rPr>
              <a:t>.</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2069" t="2488" r="47729" b="35996"/>
          <a:stretch/>
        </p:blipFill>
        <p:spPr>
          <a:xfrm>
            <a:off x="-1" y="1960415"/>
            <a:ext cx="3797865" cy="4247317"/>
          </a:xfrm>
          <a:prstGeom prst="rect">
            <a:avLst/>
          </a:prstGeom>
        </p:spPr>
      </p:pic>
    </p:spTree>
    <p:extLst>
      <p:ext uri="{BB962C8B-B14F-4D97-AF65-F5344CB8AC3E}">
        <p14:creationId xmlns:p14="http://schemas.microsoft.com/office/powerpoint/2010/main" val="366309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53790" y="23500"/>
            <a:ext cx="2170829" cy="2246769"/>
          </a:xfrm>
          <a:prstGeom prst="rect">
            <a:avLst/>
          </a:prstGeom>
          <a:noFill/>
        </p:spPr>
        <p:txBody>
          <a:bodyPr wrap="square" rtlCol="0">
            <a:spAutoFit/>
          </a:bodyPr>
          <a:lstStyle/>
          <a:p>
            <a:pPr indent="290513" algn="ctr"/>
            <a:r>
              <a:rPr lang="en-US" sz="2000" i="1" dirty="0">
                <a:latin typeface="Cheltenhm BT" panose="02040603050505020403" pitchFamily="18" charset="0"/>
              </a:rPr>
              <a:t>The Tumbling Run section, looking eastward toward Massanutten Mtn., location of the Massanutten Sandstone. </a:t>
            </a:r>
          </a:p>
        </p:txBody>
      </p:sp>
      <p:sp>
        <p:nvSpPr>
          <p:cNvPr id="9" name="TextBox 8"/>
          <p:cNvSpPr txBox="1"/>
          <p:nvPr/>
        </p:nvSpPr>
        <p:spPr>
          <a:xfrm>
            <a:off x="0" y="4399001"/>
            <a:ext cx="8770656" cy="400110"/>
          </a:xfrm>
          <a:prstGeom prst="rect">
            <a:avLst/>
          </a:prstGeom>
          <a:noFill/>
        </p:spPr>
        <p:txBody>
          <a:bodyPr wrap="square" rtlCol="0">
            <a:spAutoFit/>
          </a:bodyPr>
          <a:lstStyle/>
          <a:p>
            <a:pPr marL="342900" indent="-342900">
              <a:buFont typeface="Arial" panose="020B0604020202020204" pitchFamily="34" charset="0"/>
              <a:buChar char="•"/>
            </a:pPr>
            <a:r>
              <a:rPr lang="en-US" sz="2000" i="1" dirty="0">
                <a:latin typeface="Cheltenhm BT" panose="02040603050505020403" pitchFamily="18" charset="0"/>
              </a:rPr>
              <a:t>Under the bridge is the Knox Unconformity (</a:t>
            </a:r>
            <a:r>
              <a:rPr lang="en-US" sz="2000" i="1" dirty="0" err="1">
                <a:latin typeface="Cheltenhm BT" panose="02040603050505020403" pitchFamily="18" charset="0"/>
              </a:rPr>
              <a:t>Beekmantown</a:t>
            </a:r>
            <a:r>
              <a:rPr lang="en-US" sz="2000" i="1" dirty="0">
                <a:latin typeface="Cheltenhm BT" panose="02040603050505020403" pitchFamily="18" charset="0"/>
              </a:rPr>
              <a:t>/New Market contact).</a:t>
            </a:r>
          </a:p>
        </p:txBody>
      </p:sp>
      <p:sp>
        <p:nvSpPr>
          <p:cNvPr id="11" name="TextBox 10"/>
          <p:cNvSpPr txBox="1"/>
          <p:nvPr/>
        </p:nvSpPr>
        <p:spPr>
          <a:xfrm>
            <a:off x="-4335" y="5222370"/>
            <a:ext cx="4492515" cy="1631216"/>
          </a:xfrm>
          <a:prstGeom prst="rect">
            <a:avLst/>
          </a:prstGeom>
          <a:noFill/>
        </p:spPr>
        <p:txBody>
          <a:bodyPr wrap="square" rtlCol="0">
            <a:spAutoFit/>
          </a:bodyPr>
          <a:lstStyle/>
          <a:p>
            <a:pPr marL="342900" indent="-342900">
              <a:buFont typeface="Arial" panose="020B0604020202020204" pitchFamily="34" charset="0"/>
              <a:buChar char="•"/>
            </a:pPr>
            <a:r>
              <a:rPr lang="en-US" sz="2000" i="1" dirty="0">
                <a:latin typeface="Cheltenhm BT" panose="02040603050505020403" pitchFamily="18" charset="0"/>
              </a:rPr>
              <a:t>Between Tumbling Run and Massanutten mountain are the Martinsburg and Cub Sandstone (submarine fan/shelf environments), a complete stratigraphic sequence.</a:t>
            </a:r>
          </a:p>
        </p:txBody>
      </p:sp>
      <p:sp>
        <p:nvSpPr>
          <p:cNvPr id="12" name="TextBox 11"/>
          <p:cNvSpPr txBox="1"/>
          <p:nvPr/>
        </p:nvSpPr>
        <p:spPr>
          <a:xfrm>
            <a:off x="4287868" y="5230281"/>
            <a:ext cx="4856132" cy="1569660"/>
          </a:xfrm>
          <a:prstGeom prst="rect">
            <a:avLst/>
          </a:prstGeom>
          <a:noFill/>
        </p:spPr>
        <p:txBody>
          <a:bodyPr wrap="square" rtlCol="0">
            <a:spAutoFit/>
          </a:bodyPr>
          <a:lstStyle/>
          <a:p>
            <a:pPr algn="ctr"/>
            <a:r>
              <a:rPr lang="en-US" sz="2400" i="1" dirty="0">
                <a:ln w="3175">
                  <a:solidFill>
                    <a:schemeClr val="tx1"/>
                  </a:solidFill>
                </a:ln>
                <a:solidFill>
                  <a:srgbClr val="FF0000"/>
                </a:solidFill>
                <a:latin typeface="Cheltenhm BT" panose="02040603050505020403" pitchFamily="18" charset="0"/>
              </a:rPr>
              <a:t>Which means somewhere between Tumbling Run and </a:t>
            </a:r>
            <a:r>
              <a:rPr lang="en-US" sz="2400" i="1" dirty="0" err="1">
                <a:ln w="3175">
                  <a:solidFill>
                    <a:schemeClr val="tx1"/>
                  </a:solidFill>
                </a:ln>
                <a:solidFill>
                  <a:srgbClr val="FF0000"/>
                </a:solidFill>
                <a:latin typeface="Cheltenhm BT" panose="02040603050505020403" pitchFamily="18" charset="0"/>
              </a:rPr>
              <a:t>Massanutten</a:t>
            </a:r>
            <a:r>
              <a:rPr lang="en-US" sz="2400" i="1" dirty="0">
                <a:ln w="3175">
                  <a:solidFill>
                    <a:schemeClr val="tx1"/>
                  </a:solidFill>
                </a:ln>
                <a:solidFill>
                  <a:srgbClr val="FF0000"/>
                </a:solidFill>
                <a:latin typeface="Cheltenhm BT" panose="02040603050505020403" pitchFamily="18" charset="0"/>
              </a:rPr>
              <a:t> Mtn. we transition from a DCM to a foreland basin.</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70829" y="-10264"/>
            <a:ext cx="6973171" cy="4404947"/>
          </a:xfrm>
          <a:prstGeom prst="rect">
            <a:avLst/>
          </a:prstGeom>
        </p:spPr>
      </p:pic>
      <p:sp>
        <p:nvSpPr>
          <p:cNvPr id="13" name="TextBox 12"/>
          <p:cNvSpPr txBox="1"/>
          <p:nvPr/>
        </p:nvSpPr>
        <p:spPr>
          <a:xfrm>
            <a:off x="5310854" y="8762"/>
            <a:ext cx="1622611" cy="338554"/>
          </a:xfrm>
          <a:prstGeom prst="rect">
            <a:avLst/>
          </a:prstGeom>
          <a:noFill/>
        </p:spPr>
        <p:txBody>
          <a:bodyPr wrap="square" rtlCol="0">
            <a:spAutoFit/>
          </a:bodyPr>
          <a:lstStyle/>
          <a:p>
            <a:pPr algn="ctr"/>
            <a:r>
              <a:rPr lang="en-US" sz="1600" i="1" dirty="0" err="1">
                <a:ln w="3175">
                  <a:solidFill>
                    <a:schemeClr val="tx1"/>
                  </a:solidFill>
                </a:ln>
                <a:solidFill>
                  <a:srgbClr val="FF0000"/>
                </a:solidFill>
                <a:latin typeface="Cheltenhm BT" panose="02040603050505020403" pitchFamily="18" charset="0"/>
              </a:rPr>
              <a:t>Massanutten</a:t>
            </a:r>
            <a:r>
              <a:rPr lang="en-US" sz="1600" i="1" dirty="0">
                <a:ln w="3175">
                  <a:solidFill>
                    <a:schemeClr val="tx1"/>
                  </a:solidFill>
                </a:ln>
                <a:solidFill>
                  <a:srgbClr val="FF0000"/>
                </a:solidFill>
                <a:latin typeface="Cheltenhm BT" panose="02040603050505020403" pitchFamily="18" charset="0"/>
              </a:rPr>
              <a:t> Mtn.</a:t>
            </a:r>
          </a:p>
        </p:txBody>
      </p:sp>
      <p:sp>
        <p:nvSpPr>
          <p:cNvPr id="14" name="TextBox 13"/>
          <p:cNvSpPr txBox="1"/>
          <p:nvPr/>
        </p:nvSpPr>
        <p:spPr>
          <a:xfrm>
            <a:off x="4747490" y="3730910"/>
            <a:ext cx="4023165" cy="369332"/>
          </a:xfrm>
          <a:prstGeom prst="rect">
            <a:avLst/>
          </a:prstGeom>
          <a:noFill/>
        </p:spPr>
        <p:txBody>
          <a:bodyPr wrap="square" rtlCol="0">
            <a:spAutoFit/>
          </a:bodyPr>
          <a:lstStyle/>
          <a:p>
            <a:pPr algn="ctr"/>
            <a:r>
              <a:rPr lang="en-US" b="1" i="1" dirty="0" err="1">
                <a:ln w="3175">
                  <a:solidFill>
                    <a:schemeClr val="tx1"/>
                  </a:solidFill>
                </a:ln>
                <a:solidFill>
                  <a:srgbClr val="FFFF00"/>
                </a:solidFill>
                <a:latin typeface="Cheltenhm BT" panose="02040603050505020403" pitchFamily="18" charset="0"/>
              </a:rPr>
              <a:t>Beekmantown</a:t>
            </a:r>
            <a:r>
              <a:rPr lang="en-US" b="1" i="1" dirty="0">
                <a:ln w="3175">
                  <a:solidFill>
                    <a:schemeClr val="tx1"/>
                  </a:solidFill>
                </a:ln>
                <a:solidFill>
                  <a:srgbClr val="FFFF00"/>
                </a:solidFill>
                <a:latin typeface="Cheltenhm BT" panose="02040603050505020403" pitchFamily="18" charset="0"/>
              </a:rPr>
              <a:t> outcrops are behind us</a:t>
            </a:r>
          </a:p>
        </p:txBody>
      </p:sp>
      <p:sp>
        <p:nvSpPr>
          <p:cNvPr id="15" name="TextBox 14"/>
          <p:cNvSpPr txBox="1"/>
          <p:nvPr/>
        </p:nvSpPr>
        <p:spPr>
          <a:xfrm>
            <a:off x="5288609" y="1908856"/>
            <a:ext cx="2895193" cy="307777"/>
          </a:xfrm>
          <a:prstGeom prst="rect">
            <a:avLst/>
          </a:prstGeom>
          <a:noFill/>
        </p:spPr>
        <p:txBody>
          <a:bodyPr wrap="square" rtlCol="0">
            <a:spAutoFit/>
          </a:bodyPr>
          <a:lstStyle/>
          <a:p>
            <a:pPr algn="ctr"/>
            <a:r>
              <a:rPr lang="en-US" sz="1400" i="1" dirty="0">
                <a:ln w="3175">
                  <a:solidFill>
                    <a:schemeClr val="tx1"/>
                  </a:solidFill>
                </a:ln>
                <a:solidFill>
                  <a:srgbClr val="FF0000"/>
                </a:solidFill>
                <a:latin typeface="Cheltenhm BT" panose="02040603050505020403" pitchFamily="18" charset="0"/>
              </a:rPr>
              <a:t>Knox Unconformity is under the bridge</a:t>
            </a:r>
          </a:p>
        </p:txBody>
      </p:sp>
      <p:sp>
        <p:nvSpPr>
          <p:cNvPr id="16" name="TextBox 15"/>
          <p:cNvSpPr txBox="1"/>
          <p:nvPr/>
        </p:nvSpPr>
        <p:spPr>
          <a:xfrm>
            <a:off x="7103554" y="1477487"/>
            <a:ext cx="1500626" cy="323165"/>
          </a:xfrm>
          <a:prstGeom prst="rect">
            <a:avLst/>
          </a:prstGeom>
          <a:noFill/>
        </p:spPr>
        <p:txBody>
          <a:bodyPr wrap="square" rtlCol="0">
            <a:spAutoFit/>
          </a:bodyPr>
          <a:lstStyle/>
          <a:p>
            <a:pPr algn="ctr"/>
            <a:r>
              <a:rPr lang="en-US" sz="1500" b="1" i="1" dirty="0">
                <a:ln w="3175">
                  <a:solidFill>
                    <a:schemeClr val="tx1"/>
                  </a:solidFill>
                </a:ln>
                <a:solidFill>
                  <a:srgbClr val="FFFF00"/>
                </a:solidFill>
                <a:latin typeface="Cheltenhm BT" panose="02040603050505020403" pitchFamily="18" charset="0"/>
              </a:rPr>
              <a:t>New Market</a:t>
            </a:r>
          </a:p>
        </p:txBody>
      </p:sp>
      <p:cxnSp>
        <p:nvCxnSpPr>
          <p:cNvPr id="6" name="Straight Arrow Connector 5"/>
          <p:cNvCxnSpPr/>
          <p:nvPr/>
        </p:nvCxnSpPr>
        <p:spPr>
          <a:xfrm flipH="1" flipV="1">
            <a:off x="5046255" y="1546457"/>
            <a:ext cx="2070646" cy="100308"/>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152970" y="1150277"/>
            <a:ext cx="1500626" cy="323165"/>
          </a:xfrm>
          <a:prstGeom prst="rect">
            <a:avLst/>
          </a:prstGeom>
          <a:noFill/>
        </p:spPr>
        <p:txBody>
          <a:bodyPr wrap="square" rtlCol="0">
            <a:spAutoFit/>
          </a:bodyPr>
          <a:lstStyle/>
          <a:p>
            <a:pPr algn="ctr"/>
            <a:r>
              <a:rPr lang="en-US" sz="1500" b="1" i="1" dirty="0">
                <a:ln w="3175">
                  <a:solidFill>
                    <a:schemeClr val="tx1"/>
                  </a:solidFill>
                </a:ln>
                <a:solidFill>
                  <a:srgbClr val="FFFF00"/>
                </a:solidFill>
                <a:latin typeface="Cheltenhm BT" panose="02040603050505020403" pitchFamily="18" charset="0"/>
              </a:rPr>
              <a:t>Lincolnshire</a:t>
            </a:r>
          </a:p>
        </p:txBody>
      </p:sp>
      <p:cxnSp>
        <p:nvCxnSpPr>
          <p:cNvPr id="24" name="Straight Arrow Connector 23"/>
          <p:cNvCxnSpPr/>
          <p:nvPr/>
        </p:nvCxnSpPr>
        <p:spPr>
          <a:xfrm flipH="1">
            <a:off x="5311542" y="1326093"/>
            <a:ext cx="1841428" cy="127549"/>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116901" y="785191"/>
            <a:ext cx="1500626" cy="323165"/>
          </a:xfrm>
          <a:prstGeom prst="rect">
            <a:avLst/>
          </a:prstGeom>
          <a:noFill/>
        </p:spPr>
        <p:txBody>
          <a:bodyPr wrap="square" rtlCol="0">
            <a:spAutoFit/>
          </a:bodyPr>
          <a:lstStyle/>
          <a:p>
            <a:pPr algn="ctr"/>
            <a:r>
              <a:rPr lang="en-US" sz="1500" b="1" i="1" dirty="0">
                <a:ln w="3175">
                  <a:solidFill>
                    <a:schemeClr val="tx1"/>
                  </a:solidFill>
                </a:ln>
                <a:solidFill>
                  <a:srgbClr val="FFFF00"/>
                </a:solidFill>
                <a:latin typeface="Cheltenhm BT" panose="02040603050505020403" pitchFamily="18" charset="0"/>
              </a:rPr>
              <a:t>Edinburg</a:t>
            </a:r>
          </a:p>
        </p:txBody>
      </p:sp>
      <p:cxnSp>
        <p:nvCxnSpPr>
          <p:cNvPr id="30" name="Straight Arrow Connector 29"/>
          <p:cNvCxnSpPr/>
          <p:nvPr/>
        </p:nvCxnSpPr>
        <p:spPr>
          <a:xfrm flipH="1">
            <a:off x="5591175" y="939642"/>
            <a:ext cx="1713883" cy="437314"/>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735585" y="322314"/>
            <a:ext cx="246733" cy="251863"/>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0" y="2434132"/>
            <a:ext cx="2170829" cy="1015663"/>
          </a:xfrm>
          <a:prstGeom prst="rect">
            <a:avLst/>
          </a:prstGeom>
          <a:noFill/>
        </p:spPr>
        <p:txBody>
          <a:bodyPr wrap="square" rtlCol="0">
            <a:spAutoFit/>
          </a:bodyPr>
          <a:lstStyle/>
          <a:p>
            <a:pPr marL="342900" indent="-342900">
              <a:buFont typeface="Arial" panose="020B0604020202020204" pitchFamily="34" charset="0"/>
              <a:buChar char="•"/>
            </a:pPr>
            <a:r>
              <a:rPr lang="en-US" sz="2000" i="1" dirty="0">
                <a:latin typeface="Cheltenhm BT" panose="02040603050505020403" pitchFamily="18" charset="0"/>
              </a:rPr>
              <a:t>Behind us are </a:t>
            </a:r>
            <a:r>
              <a:rPr lang="en-US" sz="2000" i="1" dirty="0" err="1">
                <a:latin typeface="Cheltenhm BT" panose="02040603050505020403" pitchFamily="18" charset="0"/>
              </a:rPr>
              <a:t>Beekmantown</a:t>
            </a:r>
            <a:r>
              <a:rPr lang="en-US" sz="2000" i="1" dirty="0">
                <a:latin typeface="Cheltenhm BT" panose="02040603050505020403" pitchFamily="18" charset="0"/>
              </a:rPr>
              <a:t> outcrops.</a:t>
            </a:r>
          </a:p>
        </p:txBody>
      </p:sp>
      <p:sp>
        <p:nvSpPr>
          <p:cNvPr id="38" name="TextBox 37"/>
          <p:cNvSpPr txBox="1"/>
          <p:nvPr/>
        </p:nvSpPr>
        <p:spPr>
          <a:xfrm>
            <a:off x="0" y="4780378"/>
            <a:ext cx="8770656" cy="400110"/>
          </a:xfrm>
          <a:prstGeom prst="rect">
            <a:avLst/>
          </a:prstGeom>
          <a:noFill/>
        </p:spPr>
        <p:txBody>
          <a:bodyPr wrap="square" rtlCol="0">
            <a:spAutoFit/>
          </a:bodyPr>
          <a:lstStyle/>
          <a:p>
            <a:pPr marL="342900" indent="-342900">
              <a:buFont typeface="Arial" panose="020B0604020202020204" pitchFamily="34" charset="0"/>
              <a:buChar char="•"/>
            </a:pPr>
            <a:r>
              <a:rPr lang="en-US" sz="2000" i="1" dirty="0">
                <a:latin typeface="Cheltenhm BT" panose="02040603050505020403" pitchFamily="18" charset="0"/>
              </a:rPr>
              <a:t>Down the road are the Lincolnshire and Edinburg formations.</a:t>
            </a:r>
          </a:p>
        </p:txBody>
      </p:sp>
      <p:sp>
        <p:nvSpPr>
          <p:cNvPr id="39" name="TextBox 38"/>
          <p:cNvSpPr txBox="1"/>
          <p:nvPr/>
        </p:nvSpPr>
        <p:spPr>
          <a:xfrm>
            <a:off x="2289090" y="123485"/>
            <a:ext cx="2199090" cy="584775"/>
          </a:xfrm>
          <a:prstGeom prst="rect">
            <a:avLst/>
          </a:prstGeom>
          <a:noFill/>
        </p:spPr>
        <p:txBody>
          <a:bodyPr wrap="square" rtlCol="0">
            <a:spAutoFit/>
          </a:bodyPr>
          <a:lstStyle/>
          <a:p>
            <a:pPr algn="ctr"/>
            <a:r>
              <a:rPr lang="en-US" sz="1600" b="1" i="1" dirty="0">
                <a:ln w="3175">
                  <a:solidFill>
                    <a:schemeClr val="tx1"/>
                  </a:solidFill>
                </a:ln>
                <a:solidFill>
                  <a:srgbClr val="FFFF00"/>
                </a:solidFill>
                <a:latin typeface="Cheltenhm BT" panose="02040603050505020403" pitchFamily="18" charset="0"/>
              </a:rPr>
              <a:t>Martinsburg and Cub SS are </a:t>
            </a:r>
            <a:r>
              <a:rPr lang="en-US" sz="1600" b="1" i="1" dirty="0" err="1">
                <a:ln w="3175">
                  <a:solidFill>
                    <a:schemeClr val="tx1"/>
                  </a:solidFill>
                </a:ln>
                <a:solidFill>
                  <a:srgbClr val="FFFF00"/>
                </a:solidFill>
                <a:latin typeface="Cheltenhm BT" panose="02040603050505020403" pitchFamily="18" charset="0"/>
              </a:rPr>
              <a:t>inbetween</a:t>
            </a:r>
            <a:endParaRPr lang="en-US" sz="1600" b="1" i="1" dirty="0">
              <a:ln w="3175">
                <a:solidFill>
                  <a:schemeClr val="tx1"/>
                </a:solidFill>
              </a:ln>
              <a:solidFill>
                <a:srgbClr val="FFFF00"/>
              </a:solidFill>
              <a:latin typeface="Cheltenhm BT" panose="02040603050505020403" pitchFamily="18" charset="0"/>
            </a:endParaRPr>
          </a:p>
        </p:txBody>
      </p:sp>
      <p:cxnSp>
        <p:nvCxnSpPr>
          <p:cNvPr id="40" name="Straight Arrow Connector 39"/>
          <p:cNvCxnSpPr/>
          <p:nvPr/>
        </p:nvCxnSpPr>
        <p:spPr>
          <a:xfrm>
            <a:off x="4287868" y="574177"/>
            <a:ext cx="1447717" cy="468010"/>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94696" y="0"/>
            <a:ext cx="5449304" cy="4418468"/>
          </a:xfrm>
          <a:prstGeom prst="rect">
            <a:avLst/>
          </a:prstGeom>
        </p:spPr>
      </p:pic>
      <p:cxnSp>
        <p:nvCxnSpPr>
          <p:cNvPr id="45" name="Straight Arrow Connector 44"/>
          <p:cNvCxnSpPr/>
          <p:nvPr/>
        </p:nvCxnSpPr>
        <p:spPr>
          <a:xfrm>
            <a:off x="4982817" y="714711"/>
            <a:ext cx="2355804" cy="1101330"/>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2134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up)">
                                      <p:cBhvr>
                                        <p:cTn id="19" dur="10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left)">
                                      <p:cBhvr>
                                        <p:cTn id="24" dur="1000"/>
                                        <p:tgtEl>
                                          <p:spTgt spid="44"/>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left)">
                                      <p:cBhvr>
                                        <p:cTn id="28" dur="10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1000"/>
                                        <p:tgtEl>
                                          <p:spTgt spid="36"/>
                                        </p:tgtEl>
                                      </p:cBhvr>
                                    </p:animEffect>
                                  </p:childTnLst>
                                </p:cTn>
                              </p:par>
                              <p:par>
                                <p:cTn id="34" presetID="22" presetClass="exit" presetSubtype="8" fill="hold" nodeType="withEffect">
                                  <p:stCondLst>
                                    <p:cond delay="0"/>
                                  </p:stCondLst>
                                  <p:childTnLst>
                                    <p:animEffect transition="out" filter="wipe(left)">
                                      <p:cBhvr>
                                        <p:cTn id="35" dur="1000"/>
                                        <p:tgtEl>
                                          <p:spTgt spid="44"/>
                                        </p:tgtEl>
                                      </p:cBhvr>
                                    </p:animEffect>
                                    <p:set>
                                      <p:cBhvr>
                                        <p:cTn id="36" dur="1" fill="hold">
                                          <p:stCondLst>
                                            <p:cond delay="999"/>
                                          </p:stCondLst>
                                        </p:cTn>
                                        <p:tgtEl>
                                          <p:spTgt spid="44"/>
                                        </p:tgtEl>
                                        <p:attrNameLst>
                                          <p:attrName>style.visibility</p:attrName>
                                        </p:attrNameLst>
                                      </p:cBhvr>
                                      <p:to>
                                        <p:strVal val="hidden"/>
                                      </p:to>
                                    </p:set>
                                  </p:childTnLst>
                                </p:cTn>
                              </p:par>
                              <p:par>
                                <p:cTn id="37" presetID="22" presetClass="exit" presetSubtype="2" fill="hold" nodeType="withEffect">
                                  <p:stCondLst>
                                    <p:cond delay="0"/>
                                  </p:stCondLst>
                                  <p:childTnLst>
                                    <p:animEffect transition="out" filter="wipe(right)">
                                      <p:cBhvr>
                                        <p:cTn id="38" dur="1000"/>
                                        <p:tgtEl>
                                          <p:spTgt spid="45"/>
                                        </p:tgtEl>
                                      </p:cBhvr>
                                    </p:animEffect>
                                    <p:set>
                                      <p:cBhvr>
                                        <p:cTn id="39" dur="1" fill="hold">
                                          <p:stCondLst>
                                            <p:cond delay="999"/>
                                          </p:stCondLst>
                                        </p:cTn>
                                        <p:tgtEl>
                                          <p:spTgt spid="45"/>
                                        </p:tgtEl>
                                        <p:attrNameLst>
                                          <p:attrName>style.visibility</p:attrName>
                                        </p:attrNameLst>
                                      </p:cBhvr>
                                      <p:to>
                                        <p:strVal val="hidden"/>
                                      </p:to>
                                    </p:se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1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1000"/>
                                        <p:tgtEl>
                                          <p:spTgt spid="9"/>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1000"/>
                                        <p:tgtEl>
                                          <p:spTgt spid="15"/>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1000"/>
                                        <p:tgtEl>
                                          <p:spTgt spid="16"/>
                                        </p:tgtEl>
                                      </p:cBhvr>
                                    </p:animEffect>
                                  </p:childTnLst>
                                </p:cTn>
                              </p:par>
                            </p:childTnLst>
                          </p:cTn>
                        </p:par>
                        <p:par>
                          <p:cTn id="57" fill="hold">
                            <p:stCondLst>
                              <p:cond delay="3000"/>
                            </p:stCondLst>
                            <p:childTnLst>
                              <p:par>
                                <p:cTn id="58" presetID="22" presetClass="entr" presetSubtype="2" fill="hold"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right)">
                                      <p:cBhvr>
                                        <p:cTn id="60" dur="10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1000"/>
                                        <p:tgtEl>
                                          <p:spTgt spid="38"/>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left)">
                                      <p:cBhvr>
                                        <p:cTn id="69" dur="1000"/>
                                        <p:tgtEl>
                                          <p:spTgt spid="21"/>
                                        </p:tgtEl>
                                      </p:cBhvr>
                                    </p:animEffect>
                                  </p:childTnLst>
                                </p:cTn>
                              </p:par>
                              <p:par>
                                <p:cTn id="70" presetID="22" presetClass="entr" presetSubtype="2"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right)">
                                      <p:cBhvr>
                                        <p:cTn id="72" dur="1000"/>
                                        <p:tgtEl>
                                          <p:spTgt spid="24"/>
                                        </p:tgtEl>
                                      </p:cBhvr>
                                    </p:animEffect>
                                  </p:childTnLst>
                                </p:cTn>
                              </p:par>
                            </p:childTnLst>
                          </p:cTn>
                        </p:par>
                        <p:par>
                          <p:cTn id="73" fill="hold">
                            <p:stCondLst>
                              <p:cond delay="2000"/>
                            </p:stCondLst>
                            <p:childTnLst>
                              <p:par>
                                <p:cTn id="74" presetID="22" presetClass="entr" presetSubtype="8" fill="hold" grpId="0" nodeType="after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left)">
                                      <p:cBhvr>
                                        <p:cTn id="76" dur="1000"/>
                                        <p:tgtEl>
                                          <p:spTgt spid="29"/>
                                        </p:tgtEl>
                                      </p:cBhvr>
                                    </p:animEffect>
                                  </p:childTnLst>
                                </p:cTn>
                              </p:par>
                              <p:par>
                                <p:cTn id="77" presetID="22" presetClass="entr" presetSubtype="2"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right)">
                                      <p:cBhvr>
                                        <p:cTn id="79" dur="10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wipe(left)">
                                      <p:cBhvr>
                                        <p:cTn id="84" dur="1000"/>
                                        <p:tgtEl>
                                          <p:spTgt spid="11"/>
                                        </p:tgtEl>
                                      </p:cBhvr>
                                    </p:animEffect>
                                  </p:childTnLst>
                                </p:cTn>
                              </p:par>
                            </p:childTnLst>
                          </p:cTn>
                        </p:par>
                        <p:par>
                          <p:cTn id="85" fill="hold">
                            <p:stCondLst>
                              <p:cond delay="1000"/>
                            </p:stCondLst>
                            <p:childTnLst>
                              <p:par>
                                <p:cTn id="86" presetID="22" presetClass="entr" presetSubtype="8" fill="hold" grpId="0" nodeType="after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wipe(left)">
                                      <p:cBhvr>
                                        <p:cTn id="88" dur="1000"/>
                                        <p:tgtEl>
                                          <p:spTgt spid="39"/>
                                        </p:tgtEl>
                                      </p:cBhvr>
                                    </p:animEffect>
                                  </p:childTnLst>
                                </p:cTn>
                              </p:par>
                            </p:childTnLst>
                          </p:cTn>
                        </p:par>
                        <p:par>
                          <p:cTn id="89" fill="hold">
                            <p:stCondLst>
                              <p:cond delay="2000"/>
                            </p:stCondLst>
                            <p:childTnLst>
                              <p:par>
                                <p:cTn id="90" presetID="22" presetClass="entr" presetSubtype="8" fill="hold" nodeType="after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wipe(left)">
                                      <p:cBhvr>
                                        <p:cTn id="92" dur="1000"/>
                                        <p:tgtEl>
                                          <p:spTgt spid="4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wipe(left)">
                                      <p:cBhvr>
                                        <p:cTn id="9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p:bldP spid="12" grpId="0"/>
      <p:bldP spid="13" grpId="0"/>
      <p:bldP spid="14" grpId="0"/>
      <p:bldP spid="15" grpId="0"/>
      <p:bldP spid="16" grpId="0"/>
      <p:bldP spid="21" grpId="0"/>
      <p:bldP spid="29" grpId="0"/>
      <p:bldP spid="36" grpId="0"/>
      <p:bldP spid="38" grpId="0"/>
      <p:bldP spid="39"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5057098"/>
            <a:ext cx="91440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8993" y="601685"/>
            <a:ext cx="8666014" cy="2462213"/>
          </a:xfrm>
          <a:prstGeom prst="rect">
            <a:avLst/>
          </a:prstGeom>
          <a:noFill/>
        </p:spPr>
        <p:txBody>
          <a:bodyPr wrap="square" rtlCol="0">
            <a:spAutoFit/>
          </a:bodyPr>
          <a:lstStyle/>
          <a:p>
            <a:pPr indent="290513"/>
            <a:r>
              <a:rPr lang="en-US" sz="2200" i="1" dirty="0">
                <a:latin typeface="Cheltenhm BT" panose="02040603050505020403" pitchFamily="18" charset="0"/>
              </a:rPr>
              <a:t>If we are looking for evidence pointing to a transition from the DCM regime </a:t>
            </a:r>
            <a:r>
              <a:rPr lang="en-US" i="1" dirty="0">
                <a:latin typeface="Cheltenhm BT" panose="02040603050505020403" pitchFamily="18" charset="0"/>
              </a:rPr>
              <a:t>(e.g. </a:t>
            </a:r>
            <a:r>
              <a:rPr lang="en-US" i="1" dirty="0" err="1">
                <a:latin typeface="Cheltenhm BT" panose="02040603050505020403" pitchFamily="18" charset="0"/>
              </a:rPr>
              <a:t>Beekmantown</a:t>
            </a:r>
            <a:r>
              <a:rPr lang="en-US" i="1" dirty="0">
                <a:latin typeface="Cheltenhm BT" panose="02040603050505020403" pitchFamily="18" charset="0"/>
              </a:rPr>
              <a:t>, New Market, Lincolnshire) </a:t>
            </a:r>
            <a:r>
              <a:rPr lang="en-US" sz="2200" i="1" dirty="0">
                <a:latin typeface="Cheltenhm BT" panose="02040603050505020403" pitchFamily="18" charset="0"/>
              </a:rPr>
              <a:t>to the foreland basin regime </a:t>
            </a:r>
            <a:r>
              <a:rPr lang="en-US" i="1" dirty="0">
                <a:latin typeface="Cheltenhm BT" panose="02040603050505020403" pitchFamily="18" charset="0"/>
              </a:rPr>
              <a:t>(Edinburg, Martinsburg, Cub)</a:t>
            </a:r>
            <a:r>
              <a:rPr lang="en-US" sz="2200" i="1" dirty="0">
                <a:latin typeface="Cheltenhm BT" panose="02040603050505020403" pitchFamily="18" charset="0"/>
              </a:rPr>
              <a:t> we would predict a number of indicators:</a:t>
            </a:r>
          </a:p>
          <a:p>
            <a:pPr indent="290513"/>
            <a:endParaRPr lang="en-US" sz="2200" i="1" dirty="0">
              <a:latin typeface="Cheltenhm BT" panose="02040603050505020403" pitchFamily="18" charset="0"/>
            </a:endParaRPr>
          </a:p>
          <a:p>
            <a:pPr marL="457200" indent="-457200">
              <a:buFont typeface="+mj-lt"/>
              <a:buAutoNum type="arabicPeriod"/>
            </a:pPr>
            <a:r>
              <a:rPr lang="en-US" sz="2200" i="1" dirty="0">
                <a:latin typeface="Cheltenhm BT" panose="02040603050505020403" pitchFamily="18" charset="0"/>
              </a:rPr>
              <a:t>At some point the foreland basin will begin to subside and the water get deeper.</a:t>
            </a:r>
          </a:p>
          <a:p>
            <a:pPr marL="457200" indent="-457200">
              <a:buFont typeface="+mj-lt"/>
              <a:buAutoNum type="arabicPeriod"/>
            </a:pPr>
            <a:r>
              <a:rPr lang="en-US" sz="2200" i="1" dirty="0">
                <a:latin typeface="Cheltenhm BT" panose="02040603050505020403" pitchFamily="18" charset="0"/>
              </a:rPr>
              <a:t>At some point clastic sediments will begin to replace carbonate sediments.</a:t>
            </a:r>
          </a:p>
          <a:p>
            <a:pPr marL="457200" indent="-457200">
              <a:buFont typeface="+mj-lt"/>
              <a:buAutoNum type="arabicPeriod"/>
            </a:pPr>
            <a:r>
              <a:rPr lang="en-US" sz="2200" i="1" dirty="0">
                <a:latin typeface="Cheltenhm BT" panose="02040603050505020403" pitchFamily="18" charset="0"/>
              </a:rPr>
              <a:t>We might also expect volcanic ash deposits to appear. </a:t>
            </a:r>
          </a:p>
        </p:txBody>
      </p:sp>
      <p:sp>
        <p:nvSpPr>
          <p:cNvPr id="3" name="TextBox 2"/>
          <p:cNvSpPr txBox="1"/>
          <p:nvPr/>
        </p:nvSpPr>
        <p:spPr>
          <a:xfrm>
            <a:off x="0" y="0"/>
            <a:ext cx="2748397" cy="584775"/>
          </a:xfrm>
          <a:prstGeom prst="rect">
            <a:avLst/>
          </a:prstGeom>
          <a:noFill/>
        </p:spPr>
        <p:txBody>
          <a:bodyPr wrap="square" rtlCol="0">
            <a:spAutoFit/>
          </a:bodyPr>
          <a:lstStyle/>
          <a:p>
            <a:pPr indent="176213"/>
            <a:r>
              <a:rPr lang="en-US" sz="3200" dirty="0">
                <a:ln w="3175">
                  <a:solidFill>
                    <a:schemeClr val="tx1"/>
                  </a:solidFill>
                </a:ln>
                <a:solidFill>
                  <a:srgbClr val="FF0000"/>
                </a:solidFill>
                <a:latin typeface="Britannic Bold" panose="020B0903060703020204" pitchFamily="34" charset="0"/>
              </a:rPr>
              <a:t>The Set Up:</a:t>
            </a:r>
          </a:p>
        </p:txBody>
      </p:sp>
      <p:sp>
        <p:nvSpPr>
          <p:cNvPr id="12" name="TextBox 11"/>
          <p:cNvSpPr txBox="1"/>
          <p:nvPr/>
        </p:nvSpPr>
        <p:spPr>
          <a:xfrm>
            <a:off x="337704" y="3297935"/>
            <a:ext cx="8468591" cy="1107996"/>
          </a:xfrm>
          <a:prstGeom prst="rect">
            <a:avLst/>
          </a:prstGeom>
          <a:noFill/>
        </p:spPr>
        <p:txBody>
          <a:bodyPr wrap="square" rtlCol="0">
            <a:spAutoFit/>
          </a:bodyPr>
          <a:lstStyle/>
          <a:p>
            <a:pPr indent="290513"/>
            <a:r>
              <a:rPr lang="en-US" sz="2200" i="1" dirty="0">
                <a:latin typeface="Cheltenhm BT" panose="02040603050505020403" pitchFamily="18" charset="0"/>
              </a:rPr>
              <a:t>The practical problem is: none of this evidence is clear cut, or exclusive to this transition. For example, volcanic ash gets blown long distances, and just because we find it in the section does not mean it is coming from the hinterland mountains.  </a:t>
            </a:r>
          </a:p>
        </p:txBody>
      </p:sp>
    </p:spTree>
    <p:extLst>
      <p:ext uri="{BB962C8B-B14F-4D97-AF65-F5344CB8AC3E}">
        <p14:creationId xmlns:p14="http://schemas.microsoft.com/office/powerpoint/2010/main" val="981094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10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left)">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wipe(left)">
                                      <p:cBhvr>
                                        <p:cTn id="21" dur="10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ipe(left)">
                                      <p:cBhvr>
                                        <p:cTn id="26" dur="10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222" y="3107767"/>
            <a:ext cx="91440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234407" y="617617"/>
            <a:ext cx="7007945" cy="769441"/>
          </a:xfrm>
          <a:prstGeom prst="rect">
            <a:avLst/>
          </a:prstGeom>
          <a:noFill/>
        </p:spPr>
        <p:txBody>
          <a:bodyPr wrap="square" rtlCol="0">
            <a:spAutoFit/>
          </a:bodyPr>
          <a:lstStyle/>
          <a:p>
            <a:pPr indent="290513"/>
            <a:r>
              <a:rPr lang="en-US" sz="2200" i="1" dirty="0">
                <a:latin typeface="Cheltenhm BT" panose="02040603050505020403" pitchFamily="18" charset="0"/>
              </a:rPr>
              <a:t>We are going to focus on water depth indicators. We can do that with </a:t>
            </a:r>
            <a:r>
              <a:rPr lang="en-US" sz="2200" i="1" dirty="0" err="1">
                <a:latin typeface="Cheltenhm BT" panose="02040603050505020403" pitchFamily="18" charset="0"/>
              </a:rPr>
              <a:t>facies</a:t>
            </a:r>
            <a:r>
              <a:rPr lang="en-US" sz="2200" i="1" dirty="0">
                <a:latin typeface="Cheltenhm BT" panose="02040603050505020403" pitchFamily="18" charset="0"/>
              </a:rPr>
              <a:t> analysis. </a:t>
            </a:r>
          </a:p>
        </p:txBody>
      </p:sp>
      <p:sp>
        <p:nvSpPr>
          <p:cNvPr id="16" name="TextBox 15"/>
          <p:cNvSpPr txBox="1"/>
          <p:nvPr/>
        </p:nvSpPr>
        <p:spPr>
          <a:xfrm>
            <a:off x="0" y="0"/>
            <a:ext cx="3505200" cy="584775"/>
          </a:xfrm>
          <a:prstGeom prst="rect">
            <a:avLst/>
          </a:prstGeom>
          <a:noFill/>
        </p:spPr>
        <p:txBody>
          <a:bodyPr wrap="square" rtlCol="0">
            <a:spAutoFit/>
          </a:bodyPr>
          <a:lstStyle/>
          <a:p>
            <a:pPr indent="176213"/>
            <a:r>
              <a:rPr lang="en-US" sz="3200" dirty="0">
                <a:ln w="3175">
                  <a:solidFill>
                    <a:schemeClr val="tx1"/>
                  </a:solidFill>
                </a:ln>
                <a:solidFill>
                  <a:srgbClr val="FF0000"/>
                </a:solidFill>
                <a:latin typeface="Britannic Bold" panose="020B0903060703020204" pitchFamily="34" charset="0"/>
              </a:rPr>
              <a:t>The Proposition:</a:t>
            </a:r>
          </a:p>
        </p:txBody>
      </p:sp>
      <p:sp>
        <p:nvSpPr>
          <p:cNvPr id="17" name="TextBox 16"/>
          <p:cNvSpPr txBox="1"/>
          <p:nvPr/>
        </p:nvSpPr>
        <p:spPr>
          <a:xfrm>
            <a:off x="234406" y="1384876"/>
            <a:ext cx="8656747" cy="430887"/>
          </a:xfrm>
          <a:prstGeom prst="rect">
            <a:avLst/>
          </a:prstGeom>
          <a:noFill/>
        </p:spPr>
        <p:txBody>
          <a:bodyPr wrap="square" rtlCol="0">
            <a:spAutoFit/>
          </a:bodyPr>
          <a:lstStyle/>
          <a:p>
            <a:pPr marL="342900" indent="-342900">
              <a:buFont typeface="Arial" panose="020B0604020202020204" pitchFamily="34" charset="0"/>
              <a:buChar char="•"/>
            </a:pPr>
            <a:r>
              <a:rPr lang="en-US" sz="2200" i="1" dirty="0">
                <a:latin typeface="Cheltenhm BT" panose="02040603050505020403" pitchFamily="18" charset="0"/>
              </a:rPr>
              <a:t>Below is an interpretive time series of the evolving Taconic foreland basin.</a:t>
            </a:r>
          </a:p>
        </p:txBody>
      </p:sp>
      <p:sp>
        <p:nvSpPr>
          <p:cNvPr id="18" name="TextBox 17"/>
          <p:cNvSpPr txBox="1"/>
          <p:nvPr/>
        </p:nvSpPr>
        <p:spPr>
          <a:xfrm>
            <a:off x="234405" y="1751260"/>
            <a:ext cx="8656747" cy="769441"/>
          </a:xfrm>
          <a:prstGeom prst="rect">
            <a:avLst/>
          </a:prstGeom>
          <a:noFill/>
        </p:spPr>
        <p:txBody>
          <a:bodyPr wrap="square" rtlCol="0">
            <a:spAutoFit/>
          </a:bodyPr>
          <a:lstStyle/>
          <a:p>
            <a:pPr marL="342900" indent="-342900">
              <a:buFont typeface="Arial" panose="020B0604020202020204" pitchFamily="34" charset="0"/>
              <a:buChar char="•"/>
            </a:pPr>
            <a:r>
              <a:rPr lang="en-US" sz="2200" i="1" dirty="0">
                <a:latin typeface="Cheltenhm BT" panose="02040603050505020403" pitchFamily="18" charset="0"/>
              </a:rPr>
              <a:t>It is a time series because we are at one geographic location (Tumbling Run) while the environments change </a:t>
            </a:r>
            <a:r>
              <a:rPr lang="en-US" sz="2200" i="1" dirty="0" err="1">
                <a:latin typeface="Cheltenhm BT" panose="02040603050505020403" pitchFamily="18" charset="0"/>
              </a:rPr>
              <a:t>upsection</a:t>
            </a:r>
            <a:r>
              <a:rPr lang="en-US" sz="2200" i="1" dirty="0">
                <a:latin typeface="Cheltenhm BT" panose="02040603050505020403" pitchFamily="18" charset="0"/>
              </a:rPr>
              <a:t> through time.</a:t>
            </a:r>
          </a:p>
        </p:txBody>
      </p:sp>
      <p:cxnSp>
        <p:nvCxnSpPr>
          <p:cNvPr id="5" name="Straight Arrow Connector 4"/>
          <p:cNvCxnSpPr/>
          <p:nvPr/>
        </p:nvCxnSpPr>
        <p:spPr>
          <a:xfrm>
            <a:off x="510988" y="2868703"/>
            <a:ext cx="7915836"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37820" y="2466840"/>
            <a:ext cx="1047546" cy="430887"/>
          </a:xfrm>
          <a:prstGeom prst="rect">
            <a:avLst/>
          </a:prstGeom>
          <a:noFill/>
        </p:spPr>
        <p:txBody>
          <a:bodyPr wrap="square" rtlCol="0">
            <a:spAutoFit/>
          </a:bodyPr>
          <a:lstStyle/>
          <a:p>
            <a:pPr algn="ctr"/>
            <a:r>
              <a:rPr lang="en-US" sz="2200" i="1" dirty="0">
                <a:ln w="3175">
                  <a:solidFill>
                    <a:schemeClr val="tx1"/>
                  </a:solidFill>
                </a:ln>
                <a:solidFill>
                  <a:srgbClr val="FF0000"/>
                </a:solidFill>
                <a:latin typeface="Cheltenhm BT" panose="02040603050505020403" pitchFamily="18" charset="0"/>
              </a:rPr>
              <a:t>Time </a:t>
            </a:r>
          </a:p>
        </p:txBody>
      </p:sp>
      <p:sp>
        <p:nvSpPr>
          <p:cNvPr id="6" name="Rectangle 5"/>
          <p:cNvSpPr/>
          <p:nvPr/>
        </p:nvSpPr>
        <p:spPr>
          <a:xfrm>
            <a:off x="234405" y="3191433"/>
            <a:ext cx="1020654" cy="251012"/>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255058" y="3169068"/>
            <a:ext cx="2664479" cy="251012"/>
          </a:xfrm>
          <a:prstGeom prst="rect">
            <a:avLst/>
          </a:prstGeom>
          <a:solidFill>
            <a:srgbClr val="00B05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919537" y="3180251"/>
            <a:ext cx="4800601" cy="251012"/>
          </a:xfrm>
          <a:prstGeom prst="rect">
            <a:avLst/>
          </a:prstGeom>
          <a:solidFill>
            <a:srgbClr val="0070C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5872" y="4351792"/>
            <a:ext cx="1518804" cy="830997"/>
          </a:xfrm>
          <a:prstGeom prst="rect">
            <a:avLst/>
          </a:prstGeom>
          <a:solidFill>
            <a:schemeClr val="bg1"/>
          </a:solidFill>
        </p:spPr>
        <p:txBody>
          <a:bodyPr wrap="square" rtlCol="0">
            <a:spAutoFit/>
          </a:bodyPr>
          <a:lstStyle/>
          <a:p>
            <a:pPr algn="ctr"/>
            <a:r>
              <a:rPr lang="en-US" sz="1600" i="1" dirty="0">
                <a:ln w="3175">
                  <a:solidFill>
                    <a:schemeClr val="tx1"/>
                  </a:solidFill>
                </a:ln>
                <a:solidFill>
                  <a:srgbClr val="FF0000"/>
                </a:solidFill>
                <a:latin typeface="Cheltenhm BT" panose="02040603050505020403" pitchFamily="18" charset="0"/>
              </a:rPr>
              <a:t>So, we imagine tidal environments</a:t>
            </a:r>
          </a:p>
        </p:txBody>
      </p:sp>
      <p:cxnSp>
        <p:nvCxnSpPr>
          <p:cNvPr id="23" name="Straight Arrow Connector 22"/>
          <p:cNvCxnSpPr>
            <a:stCxn id="22" idx="0"/>
          </p:cNvCxnSpPr>
          <p:nvPr/>
        </p:nvCxnSpPr>
        <p:spPr>
          <a:xfrm flipH="1" flipV="1">
            <a:off x="712452" y="3709218"/>
            <a:ext cx="82822" cy="642574"/>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357445" y="4477483"/>
            <a:ext cx="1559691" cy="1077218"/>
          </a:xfrm>
          <a:prstGeom prst="rect">
            <a:avLst/>
          </a:prstGeom>
          <a:solidFill>
            <a:schemeClr val="bg1"/>
          </a:solidFill>
        </p:spPr>
        <p:txBody>
          <a:bodyPr wrap="square" rtlCol="0">
            <a:spAutoFit/>
          </a:bodyPr>
          <a:lstStyle/>
          <a:p>
            <a:pPr algn="ctr"/>
            <a:r>
              <a:rPr lang="en-US" sz="1600" i="1" dirty="0">
                <a:ln w="3175">
                  <a:solidFill>
                    <a:schemeClr val="tx1"/>
                  </a:solidFill>
                </a:ln>
                <a:solidFill>
                  <a:srgbClr val="FF0000"/>
                </a:solidFill>
                <a:latin typeface="Cheltenhm BT" panose="02040603050505020403" pitchFamily="18" charset="0"/>
              </a:rPr>
              <a:t>Evolving </a:t>
            </a:r>
            <a:r>
              <a:rPr lang="en-US" sz="1600" i="1" dirty="0" err="1">
                <a:ln w="3175">
                  <a:solidFill>
                    <a:schemeClr val="tx1"/>
                  </a:solidFill>
                </a:ln>
                <a:solidFill>
                  <a:srgbClr val="FF0000"/>
                </a:solidFill>
                <a:latin typeface="Cheltenhm BT" panose="02040603050505020403" pitchFamily="18" charset="0"/>
              </a:rPr>
              <a:t>upsectioin</a:t>
            </a:r>
            <a:r>
              <a:rPr lang="en-US" sz="1600" i="1" dirty="0">
                <a:ln w="3175">
                  <a:solidFill>
                    <a:schemeClr val="tx1"/>
                  </a:solidFill>
                </a:ln>
                <a:solidFill>
                  <a:srgbClr val="FF0000"/>
                </a:solidFill>
                <a:latin typeface="Cheltenhm BT" panose="02040603050505020403" pitchFamily="18" charset="0"/>
              </a:rPr>
              <a:t> into coastal environments</a:t>
            </a:r>
          </a:p>
        </p:txBody>
      </p:sp>
      <p:cxnSp>
        <p:nvCxnSpPr>
          <p:cNvPr id="28" name="Straight Arrow Connector 27"/>
          <p:cNvCxnSpPr/>
          <p:nvPr/>
        </p:nvCxnSpPr>
        <p:spPr>
          <a:xfrm flipH="1" flipV="1">
            <a:off x="1958109" y="3812707"/>
            <a:ext cx="112738" cy="606893"/>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765789" y="4653008"/>
            <a:ext cx="1710865" cy="830997"/>
          </a:xfrm>
          <a:prstGeom prst="rect">
            <a:avLst/>
          </a:prstGeom>
          <a:solidFill>
            <a:schemeClr val="bg1"/>
          </a:solidFill>
        </p:spPr>
        <p:txBody>
          <a:bodyPr wrap="square" rtlCol="0">
            <a:spAutoFit/>
          </a:bodyPr>
          <a:lstStyle/>
          <a:p>
            <a:pPr algn="ctr"/>
            <a:r>
              <a:rPr lang="en-US" sz="1600" i="1" dirty="0">
                <a:ln w="3175">
                  <a:solidFill>
                    <a:schemeClr val="tx1"/>
                  </a:solidFill>
                </a:ln>
                <a:solidFill>
                  <a:srgbClr val="FF0000"/>
                </a:solidFill>
                <a:latin typeface="Cheltenhm BT" panose="02040603050505020403" pitchFamily="18" charset="0"/>
              </a:rPr>
              <a:t>Evolving up section into deepening shelf environments</a:t>
            </a:r>
          </a:p>
        </p:txBody>
      </p:sp>
      <p:cxnSp>
        <p:nvCxnSpPr>
          <p:cNvPr id="32" name="Straight Arrow Connector 31"/>
          <p:cNvCxnSpPr/>
          <p:nvPr/>
        </p:nvCxnSpPr>
        <p:spPr>
          <a:xfrm flipH="1" flipV="1">
            <a:off x="3428150" y="3950310"/>
            <a:ext cx="112909" cy="63065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663401" y="5231722"/>
            <a:ext cx="1787138" cy="830997"/>
          </a:xfrm>
          <a:prstGeom prst="rect">
            <a:avLst/>
          </a:prstGeom>
          <a:solidFill>
            <a:schemeClr val="bg1"/>
          </a:solidFill>
        </p:spPr>
        <p:txBody>
          <a:bodyPr wrap="square" rtlCol="0">
            <a:spAutoFit/>
          </a:bodyPr>
          <a:lstStyle/>
          <a:p>
            <a:pPr algn="ctr"/>
            <a:r>
              <a:rPr lang="en-US" sz="1600" i="1" dirty="0">
                <a:ln w="3175">
                  <a:solidFill>
                    <a:schemeClr val="tx1"/>
                  </a:solidFill>
                </a:ln>
                <a:solidFill>
                  <a:srgbClr val="FF0000"/>
                </a:solidFill>
                <a:latin typeface="Cheltenhm BT" panose="02040603050505020403" pitchFamily="18" charset="0"/>
              </a:rPr>
              <a:t>Evolving </a:t>
            </a:r>
            <a:r>
              <a:rPr lang="en-US" sz="1600" i="1" dirty="0" err="1">
                <a:ln w="3175">
                  <a:solidFill>
                    <a:schemeClr val="tx1"/>
                  </a:solidFill>
                </a:ln>
                <a:solidFill>
                  <a:srgbClr val="FF0000"/>
                </a:solidFill>
                <a:latin typeface="Cheltenhm BT" panose="02040603050505020403" pitchFamily="18" charset="0"/>
              </a:rPr>
              <a:t>upsection</a:t>
            </a:r>
            <a:r>
              <a:rPr lang="en-US" sz="1600" i="1" dirty="0">
                <a:ln w="3175">
                  <a:solidFill>
                    <a:schemeClr val="tx1"/>
                  </a:solidFill>
                </a:ln>
                <a:solidFill>
                  <a:srgbClr val="FF0000"/>
                </a:solidFill>
                <a:latin typeface="Cheltenhm BT" panose="02040603050505020403" pitchFamily="18" charset="0"/>
              </a:rPr>
              <a:t> into subsiding basin environments</a:t>
            </a:r>
          </a:p>
        </p:txBody>
      </p:sp>
      <p:cxnSp>
        <p:nvCxnSpPr>
          <p:cNvPr id="34" name="Straight Arrow Connector 33"/>
          <p:cNvCxnSpPr/>
          <p:nvPr/>
        </p:nvCxnSpPr>
        <p:spPr>
          <a:xfrm flipH="1" flipV="1">
            <a:off x="5359504" y="4351792"/>
            <a:ext cx="154100" cy="848653"/>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434080" y="5647221"/>
            <a:ext cx="1334847" cy="1077218"/>
          </a:xfrm>
          <a:prstGeom prst="rect">
            <a:avLst/>
          </a:prstGeom>
          <a:solidFill>
            <a:schemeClr val="bg1"/>
          </a:solidFill>
        </p:spPr>
        <p:txBody>
          <a:bodyPr wrap="square" rtlCol="0">
            <a:spAutoFit/>
          </a:bodyPr>
          <a:lstStyle/>
          <a:p>
            <a:pPr algn="ctr"/>
            <a:r>
              <a:rPr lang="en-US" sz="1600" i="1" dirty="0">
                <a:ln w="3175">
                  <a:solidFill>
                    <a:schemeClr val="tx1"/>
                  </a:solidFill>
                </a:ln>
                <a:solidFill>
                  <a:srgbClr val="FF0000"/>
                </a:solidFill>
                <a:latin typeface="Cheltenhm BT" panose="02040603050505020403" pitchFamily="18" charset="0"/>
              </a:rPr>
              <a:t>Evolving up section into a deep water basin</a:t>
            </a:r>
          </a:p>
        </p:txBody>
      </p:sp>
      <p:cxnSp>
        <p:nvCxnSpPr>
          <p:cNvPr id="36" name="Straight Arrow Connector 35"/>
          <p:cNvCxnSpPr/>
          <p:nvPr/>
        </p:nvCxnSpPr>
        <p:spPr>
          <a:xfrm flipH="1" flipV="1">
            <a:off x="7837514" y="4767290"/>
            <a:ext cx="154100" cy="848653"/>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7583" y="6426814"/>
            <a:ext cx="4831963" cy="430887"/>
          </a:xfrm>
          <a:prstGeom prst="rect">
            <a:avLst/>
          </a:prstGeom>
          <a:noFill/>
        </p:spPr>
        <p:txBody>
          <a:bodyPr wrap="square" rtlCol="0">
            <a:spAutoFit/>
          </a:bodyPr>
          <a:lstStyle/>
          <a:p>
            <a:pPr marL="342900" indent="-342900">
              <a:buFont typeface="Arial" panose="020B0604020202020204" pitchFamily="34" charset="0"/>
              <a:buChar char="•"/>
            </a:pPr>
            <a:r>
              <a:rPr lang="en-US" sz="2200" i="1" dirty="0">
                <a:latin typeface="Cheltenhm BT" panose="02040603050505020403" pitchFamily="18" charset="0"/>
              </a:rPr>
              <a:t>But what is driving these changes?</a:t>
            </a:r>
          </a:p>
        </p:txBody>
      </p:sp>
      <p:sp>
        <p:nvSpPr>
          <p:cNvPr id="38" name="TextBox 37"/>
          <p:cNvSpPr txBox="1"/>
          <p:nvPr/>
        </p:nvSpPr>
        <p:spPr>
          <a:xfrm>
            <a:off x="57583" y="6067061"/>
            <a:ext cx="4831963" cy="430887"/>
          </a:xfrm>
          <a:prstGeom prst="rect">
            <a:avLst/>
          </a:prstGeom>
          <a:noFill/>
        </p:spPr>
        <p:txBody>
          <a:bodyPr wrap="square" rtlCol="0">
            <a:spAutoFit/>
          </a:bodyPr>
          <a:lstStyle/>
          <a:p>
            <a:pPr marL="342900" indent="-342900">
              <a:buFont typeface="Arial" panose="020B0604020202020204" pitchFamily="34" charset="0"/>
              <a:buChar char="•"/>
            </a:pPr>
            <a:r>
              <a:rPr lang="en-US" sz="2200" i="1" dirty="0">
                <a:latin typeface="Cheltenhm BT" panose="02040603050505020403" pitchFamily="18" charset="0"/>
              </a:rPr>
              <a:t>And these are stacking vertically.</a:t>
            </a:r>
          </a:p>
        </p:txBody>
      </p:sp>
      <p:pic>
        <p:nvPicPr>
          <p:cNvPr id="41" name="Picture 40"/>
          <p:cNvPicPr>
            <a:picLocks noChangeAspect="1"/>
          </p:cNvPicPr>
          <p:nvPr/>
        </p:nvPicPr>
        <p:blipFill rotWithShape="1">
          <a:blip r:embed="rId3" cstate="print">
            <a:extLst>
              <a:ext uri="{28A0092B-C50C-407E-A947-70E740481C1C}">
                <a14:useLocalDpi xmlns:a14="http://schemas.microsoft.com/office/drawing/2010/main" val="0"/>
              </a:ext>
            </a:extLst>
          </a:blip>
          <a:srcRect l="16789" t="3249" r="53274" b="44667"/>
          <a:stretch/>
        </p:blipFill>
        <p:spPr>
          <a:xfrm>
            <a:off x="7242352" y="31205"/>
            <a:ext cx="1892425" cy="2406394"/>
          </a:xfrm>
          <a:prstGeom prst="rect">
            <a:avLst/>
          </a:prstGeom>
        </p:spPr>
      </p:pic>
      <p:cxnSp>
        <p:nvCxnSpPr>
          <p:cNvPr id="42" name="Straight Arrow Connector 41"/>
          <p:cNvCxnSpPr/>
          <p:nvPr/>
        </p:nvCxnSpPr>
        <p:spPr>
          <a:xfrm>
            <a:off x="637820" y="5595353"/>
            <a:ext cx="6796260" cy="97431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rot="478392">
            <a:off x="2006811" y="5707000"/>
            <a:ext cx="3228823" cy="338554"/>
          </a:xfrm>
          <a:prstGeom prst="rect">
            <a:avLst/>
          </a:prstGeom>
          <a:noFill/>
        </p:spPr>
        <p:txBody>
          <a:bodyPr wrap="square" rtlCol="0">
            <a:spAutoFit/>
          </a:bodyPr>
          <a:lstStyle/>
          <a:p>
            <a:pPr algn="ctr"/>
            <a:r>
              <a:rPr lang="en-US" sz="1600" i="1" dirty="0">
                <a:ln w="3175">
                  <a:solidFill>
                    <a:schemeClr val="tx1"/>
                  </a:solidFill>
                </a:ln>
                <a:solidFill>
                  <a:srgbClr val="FF0000"/>
                </a:solidFill>
                <a:latin typeface="Cheltenhm BT" panose="02040603050505020403" pitchFamily="18" charset="0"/>
              </a:rPr>
              <a:t>Water is getting progressively deeper</a:t>
            </a:r>
          </a:p>
        </p:txBody>
      </p:sp>
    </p:spTree>
    <p:extLst>
      <p:ext uri="{BB962C8B-B14F-4D97-AF65-F5344CB8AC3E}">
        <p14:creationId xmlns:p14="http://schemas.microsoft.com/office/powerpoint/2010/main" val="1203932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wipe(left)">
                                      <p:cBhvr>
                                        <p:cTn id="16" dur="1000"/>
                                        <p:tgtEl>
                                          <p:spTgt spid="17">
                                            <p:txEl>
                                              <p:pRg st="0" end="0"/>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ipe(left)">
                                      <p:cBhvr>
                                        <p:cTn id="20" dur="20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wipe(left)">
                                      <p:cBhvr>
                                        <p:cTn id="25" dur="1000"/>
                                        <p:tgtEl>
                                          <p:spTgt spid="18">
                                            <p:txEl>
                                              <p:pRg st="0" end="0"/>
                                            </p:txEl>
                                          </p:spTgt>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1000"/>
                                        <p:tgtEl>
                                          <p:spTgt spid="6"/>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1000"/>
                                        <p:tgtEl>
                                          <p:spTgt spid="20"/>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1000"/>
                                        <p:tgtEl>
                                          <p:spTgt spid="21"/>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2000"/>
                                        <p:tgtEl>
                                          <p:spTgt spid="5"/>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1000"/>
                                        <p:tgtEl>
                                          <p:spTgt spid="19"/>
                                        </p:tgtEl>
                                      </p:cBhvr>
                                    </p:animEffect>
                                  </p:childTnLst>
                                </p:cTn>
                              </p:par>
                              <p:par>
                                <p:cTn id="45" presetID="63" presetClass="path" presetSubtype="0" repeatCount="2000" accel="50000" decel="50000" fill="hold" grpId="1" nodeType="withEffect">
                                  <p:stCondLst>
                                    <p:cond delay="0"/>
                                  </p:stCondLst>
                                  <p:childTnLst>
                                    <p:animMotion origin="layout" path="M -3.33333E-6 -2.22222E-6 L 0.68473 -2.22222E-6 " pathEditMode="relative" rAng="0" ptsTypes="AA">
                                      <p:cBhvr>
                                        <p:cTn id="46" dur="3000" fill="hold"/>
                                        <p:tgtEl>
                                          <p:spTgt spid="19"/>
                                        </p:tgtEl>
                                        <p:attrNameLst>
                                          <p:attrName>ppt_x</p:attrName>
                                          <p:attrName>ppt_y</p:attrName>
                                        </p:attrNameLst>
                                      </p:cBhvr>
                                      <p:rCtr x="34236" y="0"/>
                                    </p:animMotion>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left)">
                                      <p:cBhvr>
                                        <p:cTn id="51" dur="1000"/>
                                        <p:tgtEl>
                                          <p:spTgt spid="22"/>
                                        </p:tgtEl>
                                      </p:cBhvr>
                                    </p:animEffect>
                                  </p:childTnLst>
                                </p:cTn>
                              </p:par>
                              <p:par>
                                <p:cTn id="52" presetID="22" presetClass="entr" presetSubtype="4"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10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1000"/>
                                        <p:tgtEl>
                                          <p:spTgt spid="26"/>
                                        </p:tgtEl>
                                      </p:cBhvr>
                                    </p:animEffect>
                                  </p:childTnLst>
                                </p:cTn>
                              </p:par>
                              <p:par>
                                <p:cTn id="60" presetID="22" presetClass="entr" presetSubtype="4"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down)">
                                      <p:cBhvr>
                                        <p:cTn id="62" dur="10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left)">
                                      <p:cBhvr>
                                        <p:cTn id="67" dur="1000"/>
                                        <p:tgtEl>
                                          <p:spTgt spid="31"/>
                                        </p:tgtEl>
                                      </p:cBhvr>
                                    </p:animEffect>
                                  </p:childTnLst>
                                </p:cTn>
                              </p:par>
                              <p:par>
                                <p:cTn id="68" presetID="22" presetClass="entr" presetSubtype="4"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down)">
                                      <p:cBhvr>
                                        <p:cTn id="70" dur="10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wipe(left)">
                                      <p:cBhvr>
                                        <p:cTn id="75" dur="1000"/>
                                        <p:tgtEl>
                                          <p:spTgt spid="33"/>
                                        </p:tgtEl>
                                      </p:cBhvr>
                                    </p:animEffect>
                                  </p:childTnLst>
                                </p:cTn>
                              </p:par>
                              <p:par>
                                <p:cTn id="76" presetID="22" presetClass="entr" presetSubtype="4"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wipe(down)">
                                      <p:cBhvr>
                                        <p:cTn id="78" dur="1000"/>
                                        <p:tgtEl>
                                          <p:spTgt spid="34"/>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ipe(left)">
                                      <p:cBhvr>
                                        <p:cTn id="83" dur="1000"/>
                                        <p:tgtEl>
                                          <p:spTgt spid="35"/>
                                        </p:tgtEl>
                                      </p:cBhvr>
                                    </p:animEffect>
                                  </p:childTnLst>
                                </p:cTn>
                              </p:par>
                              <p:par>
                                <p:cTn id="84" presetID="22" presetClass="entr" presetSubtype="4" fill="hold"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wipe(down)">
                                      <p:cBhvr>
                                        <p:cTn id="86" dur="1000"/>
                                        <p:tgtEl>
                                          <p:spTgt spid="36"/>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wipe(left)">
                                      <p:cBhvr>
                                        <p:cTn id="91" dur="1000"/>
                                        <p:tgtEl>
                                          <p:spTgt spid="42"/>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wipe(left)">
                                      <p:cBhvr>
                                        <p:cTn id="94" dur="1000"/>
                                        <p:tgtEl>
                                          <p:spTgt spid="4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38">
                                            <p:txEl>
                                              <p:pRg st="0" end="0"/>
                                            </p:txEl>
                                          </p:spTgt>
                                        </p:tgtEl>
                                        <p:attrNameLst>
                                          <p:attrName>style.visibility</p:attrName>
                                        </p:attrNameLst>
                                      </p:cBhvr>
                                      <p:to>
                                        <p:strVal val="visible"/>
                                      </p:to>
                                    </p:set>
                                    <p:animEffect transition="in" filter="wipe(left)">
                                      <p:cBhvr>
                                        <p:cTn id="99" dur="1000"/>
                                        <p:tgtEl>
                                          <p:spTgt spid="38">
                                            <p:txEl>
                                              <p:pRg st="0" end="0"/>
                                            </p:txEl>
                                          </p:spTgt>
                                        </p:tgtEl>
                                      </p:cBhvr>
                                    </p:animEffect>
                                  </p:childTnLst>
                                </p:cTn>
                              </p:par>
                            </p:childTnLst>
                          </p:cTn>
                        </p:par>
                        <p:par>
                          <p:cTn id="100" fill="hold">
                            <p:stCondLst>
                              <p:cond delay="1000"/>
                            </p:stCondLst>
                            <p:childTnLst>
                              <p:par>
                                <p:cTn id="101" presetID="22" presetClass="entr" presetSubtype="4" fill="hold" nodeType="after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wipe(down)">
                                      <p:cBhvr>
                                        <p:cTn id="103" dur="1000"/>
                                        <p:tgtEl>
                                          <p:spTgt spid="41"/>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37">
                                            <p:txEl>
                                              <p:pRg st="0" end="0"/>
                                            </p:txEl>
                                          </p:spTgt>
                                        </p:tgtEl>
                                        <p:attrNameLst>
                                          <p:attrName>style.visibility</p:attrName>
                                        </p:attrNameLst>
                                      </p:cBhvr>
                                      <p:to>
                                        <p:strVal val="visible"/>
                                      </p:to>
                                    </p:set>
                                    <p:animEffect transition="in" filter="wipe(left)">
                                      <p:cBhvr>
                                        <p:cTn id="108" dur="10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build="p"/>
      <p:bldP spid="18" grpId="0" build="p"/>
      <p:bldP spid="19" grpId="0"/>
      <p:bldP spid="19" grpId="1"/>
      <p:bldP spid="6" grpId="0" animBg="1"/>
      <p:bldP spid="20" grpId="0" animBg="1"/>
      <p:bldP spid="21" grpId="0" animBg="1"/>
      <p:bldP spid="22" grpId="0" animBg="1"/>
      <p:bldP spid="26" grpId="0" animBg="1"/>
      <p:bldP spid="31" grpId="0" animBg="1"/>
      <p:bldP spid="33" grpId="0" animBg="1"/>
      <p:bldP spid="35" grpId="0" animBg="1"/>
      <p:bldP spid="37" grpId="0" build="p"/>
      <p:bldP spid="38" grpId="0" build="p"/>
      <p:bldP spid="4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1052945" y="4082455"/>
            <a:ext cx="6890328" cy="2429163"/>
          </a:xfrm>
          <a:custGeom>
            <a:avLst/>
            <a:gdLst>
              <a:gd name="connsiteX0" fmla="*/ 6890328 w 6890328"/>
              <a:gd name="connsiteY0" fmla="*/ 2429163 h 2429163"/>
              <a:gd name="connsiteX1" fmla="*/ 6890328 w 6890328"/>
              <a:gd name="connsiteY1" fmla="*/ 295563 h 2429163"/>
              <a:gd name="connsiteX2" fmla="*/ 4193310 w 6890328"/>
              <a:gd name="connsiteY2" fmla="*/ 0 h 2429163"/>
              <a:gd name="connsiteX3" fmla="*/ 0 w 6890328"/>
              <a:gd name="connsiteY3" fmla="*/ 0 h 2429163"/>
              <a:gd name="connsiteX4" fmla="*/ 9237 w 6890328"/>
              <a:gd name="connsiteY4" fmla="*/ 350981 h 2429163"/>
              <a:gd name="connsiteX5" fmla="*/ 628073 w 6890328"/>
              <a:gd name="connsiteY5" fmla="*/ 415636 h 2429163"/>
              <a:gd name="connsiteX6" fmla="*/ 1413164 w 6890328"/>
              <a:gd name="connsiteY6" fmla="*/ 655781 h 2429163"/>
              <a:gd name="connsiteX7" fmla="*/ 2004291 w 6890328"/>
              <a:gd name="connsiteY7" fmla="*/ 877454 h 2429163"/>
              <a:gd name="connsiteX8" fmla="*/ 2410691 w 6890328"/>
              <a:gd name="connsiteY8" fmla="*/ 1052945 h 2429163"/>
              <a:gd name="connsiteX9" fmla="*/ 2863273 w 6890328"/>
              <a:gd name="connsiteY9" fmla="*/ 1348509 h 2429163"/>
              <a:gd name="connsiteX10" fmla="*/ 3426691 w 6890328"/>
              <a:gd name="connsiteY10" fmla="*/ 1616363 h 2429163"/>
              <a:gd name="connsiteX11" fmla="*/ 4008582 w 6890328"/>
              <a:gd name="connsiteY11" fmla="*/ 1902690 h 2429163"/>
              <a:gd name="connsiteX12" fmla="*/ 4599710 w 6890328"/>
              <a:gd name="connsiteY12" fmla="*/ 2115127 h 2429163"/>
              <a:gd name="connsiteX13" fmla="*/ 5375564 w 6890328"/>
              <a:gd name="connsiteY13" fmla="*/ 2281381 h 2429163"/>
              <a:gd name="connsiteX14" fmla="*/ 6262255 w 6890328"/>
              <a:gd name="connsiteY14" fmla="*/ 2392218 h 2429163"/>
              <a:gd name="connsiteX15" fmla="*/ 6890328 w 6890328"/>
              <a:gd name="connsiteY15" fmla="*/ 2429163 h 242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0328" h="2429163">
                <a:moveTo>
                  <a:pt x="6890328" y="2429163"/>
                </a:moveTo>
                <a:lnTo>
                  <a:pt x="6890328" y="295563"/>
                </a:lnTo>
                <a:lnTo>
                  <a:pt x="4193310" y="0"/>
                </a:lnTo>
                <a:lnTo>
                  <a:pt x="0" y="0"/>
                </a:lnTo>
                <a:lnTo>
                  <a:pt x="9237" y="350981"/>
                </a:lnTo>
                <a:lnTo>
                  <a:pt x="628073" y="415636"/>
                </a:lnTo>
                <a:lnTo>
                  <a:pt x="1413164" y="655781"/>
                </a:lnTo>
                <a:lnTo>
                  <a:pt x="2004291" y="877454"/>
                </a:lnTo>
                <a:lnTo>
                  <a:pt x="2410691" y="1052945"/>
                </a:lnTo>
                <a:lnTo>
                  <a:pt x="2863273" y="1348509"/>
                </a:lnTo>
                <a:lnTo>
                  <a:pt x="3426691" y="1616363"/>
                </a:lnTo>
                <a:lnTo>
                  <a:pt x="4008582" y="1902690"/>
                </a:lnTo>
                <a:lnTo>
                  <a:pt x="4599710" y="2115127"/>
                </a:lnTo>
                <a:lnTo>
                  <a:pt x="5375564" y="2281381"/>
                </a:lnTo>
                <a:lnTo>
                  <a:pt x="6262255" y="2392218"/>
                </a:lnTo>
                <a:lnTo>
                  <a:pt x="6890328" y="2429163"/>
                </a:lnTo>
                <a:close/>
              </a:path>
            </a:pathLst>
          </a:custGeom>
          <a:solidFill>
            <a:schemeClr val="accent4">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40"/>
          <p:cNvSpPr/>
          <p:nvPr/>
        </p:nvSpPr>
        <p:spPr>
          <a:xfrm>
            <a:off x="1809549" y="4090524"/>
            <a:ext cx="6169794" cy="1876927"/>
          </a:xfrm>
          <a:custGeom>
            <a:avLst/>
            <a:gdLst>
              <a:gd name="connsiteX0" fmla="*/ 6169794 w 6169794"/>
              <a:gd name="connsiteY0" fmla="*/ 1876927 h 1876927"/>
              <a:gd name="connsiteX1" fmla="*/ 6169794 w 6169794"/>
              <a:gd name="connsiteY1" fmla="*/ 279133 h 1876927"/>
              <a:gd name="connsiteX2" fmla="*/ 3532472 w 6169794"/>
              <a:gd name="connsiteY2" fmla="*/ 9625 h 1876927"/>
              <a:gd name="connsiteX3" fmla="*/ 0 w 6169794"/>
              <a:gd name="connsiteY3" fmla="*/ 0 h 1876927"/>
              <a:gd name="connsiteX4" fmla="*/ 1588169 w 6169794"/>
              <a:gd name="connsiteY4" fmla="*/ 250257 h 1876927"/>
              <a:gd name="connsiteX5" fmla="*/ 2348565 w 6169794"/>
              <a:gd name="connsiteY5" fmla="*/ 423512 h 1876927"/>
              <a:gd name="connsiteX6" fmla="*/ 2964582 w 6169794"/>
              <a:gd name="connsiteY6" fmla="*/ 596767 h 1876927"/>
              <a:gd name="connsiteX7" fmla="*/ 3465095 w 6169794"/>
              <a:gd name="connsiteY7" fmla="*/ 779647 h 1876927"/>
              <a:gd name="connsiteX8" fmla="*/ 4052236 w 6169794"/>
              <a:gd name="connsiteY8" fmla="*/ 1087655 h 1876927"/>
              <a:gd name="connsiteX9" fmla="*/ 4523874 w 6169794"/>
              <a:gd name="connsiteY9" fmla="*/ 1299411 h 1876927"/>
              <a:gd name="connsiteX10" fmla="*/ 5091765 w 6169794"/>
              <a:gd name="connsiteY10" fmla="*/ 1501541 h 1876927"/>
              <a:gd name="connsiteX11" fmla="*/ 6169794 w 6169794"/>
              <a:gd name="connsiteY11" fmla="*/ 1876927 h 187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69794" h="1876927">
                <a:moveTo>
                  <a:pt x="6169794" y="1876927"/>
                </a:moveTo>
                <a:lnTo>
                  <a:pt x="6169794" y="279133"/>
                </a:lnTo>
                <a:lnTo>
                  <a:pt x="3532472" y="9625"/>
                </a:lnTo>
                <a:lnTo>
                  <a:pt x="0" y="0"/>
                </a:lnTo>
                <a:lnTo>
                  <a:pt x="1588169" y="250257"/>
                </a:lnTo>
                <a:lnTo>
                  <a:pt x="2348565" y="423512"/>
                </a:lnTo>
                <a:lnTo>
                  <a:pt x="2964582" y="596767"/>
                </a:lnTo>
                <a:lnTo>
                  <a:pt x="3465095" y="779647"/>
                </a:lnTo>
                <a:lnTo>
                  <a:pt x="4052236" y="1087655"/>
                </a:lnTo>
                <a:lnTo>
                  <a:pt x="4523874" y="1299411"/>
                </a:lnTo>
                <a:lnTo>
                  <a:pt x="5091765" y="1501541"/>
                </a:lnTo>
                <a:lnTo>
                  <a:pt x="6169794" y="1876927"/>
                </a:lnTo>
                <a:close/>
              </a:path>
            </a:pathLst>
          </a:custGeom>
          <a:solidFill>
            <a:schemeClr val="accent4">
              <a:lumMod val="7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Freeform 88"/>
          <p:cNvSpPr/>
          <p:nvPr/>
        </p:nvSpPr>
        <p:spPr>
          <a:xfrm>
            <a:off x="3867150" y="4090825"/>
            <a:ext cx="4105275" cy="919163"/>
          </a:xfrm>
          <a:custGeom>
            <a:avLst/>
            <a:gdLst>
              <a:gd name="connsiteX0" fmla="*/ 4090988 w 4105275"/>
              <a:gd name="connsiteY0" fmla="*/ 919163 h 919163"/>
              <a:gd name="connsiteX1" fmla="*/ 2833688 w 4105275"/>
              <a:gd name="connsiteY1" fmla="*/ 561975 h 919163"/>
              <a:gd name="connsiteX2" fmla="*/ 2243138 w 4105275"/>
              <a:gd name="connsiteY2" fmla="*/ 419100 h 919163"/>
              <a:gd name="connsiteX3" fmla="*/ 1785938 w 4105275"/>
              <a:gd name="connsiteY3" fmla="*/ 319088 h 919163"/>
              <a:gd name="connsiteX4" fmla="*/ 0 w 4105275"/>
              <a:gd name="connsiteY4" fmla="*/ 9525 h 919163"/>
              <a:gd name="connsiteX5" fmla="*/ 1524000 w 4105275"/>
              <a:gd name="connsiteY5" fmla="*/ 0 h 919163"/>
              <a:gd name="connsiteX6" fmla="*/ 3019425 w 4105275"/>
              <a:gd name="connsiteY6" fmla="*/ 161925 h 919163"/>
              <a:gd name="connsiteX7" fmla="*/ 4105275 w 4105275"/>
              <a:gd name="connsiteY7" fmla="*/ 290513 h 919163"/>
              <a:gd name="connsiteX8" fmla="*/ 4090988 w 4105275"/>
              <a:gd name="connsiteY8" fmla="*/ 919163 h 91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5275" h="919163">
                <a:moveTo>
                  <a:pt x="4090988" y="919163"/>
                </a:moveTo>
                <a:lnTo>
                  <a:pt x="2833688" y="561975"/>
                </a:lnTo>
                <a:lnTo>
                  <a:pt x="2243138" y="419100"/>
                </a:lnTo>
                <a:lnTo>
                  <a:pt x="1785938" y="319088"/>
                </a:lnTo>
                <a:lnTo>
                  <a:pt x="0" y="9525"/>
                </a:lnTo>
                <a:lnTo>
                  <a:pt x="1524000" y="0"/>
                </a:lnTo>
                <a:lnTo>
                  <a:pt x="3019425" y="161925"/>
                </a:lnTo>
                <a:lnTo>
                  <a:pt x="4105275" y="290513"/>
                </a:lnTo>
                <a:cubicBezTo>
                  <a:pt x="4103688" y="508000"/>
                  <a:pt x="4102100" y="725488"/>
                  <a:pt x="4090988" y="919163"/>
                </a:cubicBezTo>
                <a:close/>
              </a:path>
            </a:pathLst>
          </a:custGeom>
          <a:solidFill>
            <a:schemeClr val="accent4">
              <a:lumMod val="7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Freeform 87"/>
          <p:cNvSpPr/>
          <p:nvPr/>
        </p:nvSpPr>
        <p:spPr>
          <a:xfrm>
            <a:off x="-9743" y="3377175"/>
            <a:ext cx="9153454" cy="723754"/>
          </a:xfrm>
          <a:custGeom>
            <a:avLst/>
            <a:gdLst>
              <a:gd name="connsiteX0" fmla="*/ 9153237 w 9171709"/>
              <a:gd name="connsiteY0" fmla="*/ 812800 h 812800"/>
              <a:gd name="connsiteX1" fmla="*/ 5329382 w 9171709"/>
              <a:gd name="connsiteY1" fmla="*/ 812800 h 812800"/>
              <a:gd name="connsiteX2" fmla="*/ 0 w 9171709"/>
              <a:gd name="connsiteY2" fmla="*/ 230909 h 812800"/>
              <a:gd name="connsiteX3" fmla="*/ 9237 w 9171709"/>
              <a:gd name="connsiteY3" fmla="*/ 0 h 812800"/>
              <a:gd name="connsiteX4" fmla="*/ 9171709 w 9171709"/>
              <a:gd name="connsiteY4" fmla="*/ 9237 h 812800"/>
              <a:gd name="connsiteX5" fmla="*/ 9153237 w 9171709"/>
              <a:gd name="connsiteY5" fmla="*/ 812800 h 812800"/>
              <a:gd name="connsiteX0" fmla="*/ 9144000 w 9162472"/>
              <a:gd name="connsiteY0" fmla="*/ 812800 h 812800"/>
              <a:gd name="connsiteX1" fmla="*/ 5320145 w 9162472"/>
              <a:gd name="connsiteY1" fmla="*/ 812800 h 812800"/>
              <a:gd name="connsiteX2" fmla="*/ 5051 w 9162472"/>
              <a:gd name="connsiteY2" fmla="*/ 235671 h 812800"/>
              <a:gd name="connsiteX3" fmla="*/ 0 w 9162472"/>
              <a:gd name="connsiteY3" fmla="*/ 0 h 812800"/>
              <a:gd name="connsiteX4" fmla="*/ 9162472 w 9162472"/>
              <a:gd name="connsiteY4" fmla="*/ 9237 h 812800"/>
              <a:gd name="connsiteX5" fmla="*/ 9144000 w 9162472"/>
              <a:gd name="connsiteY5" fmla="*/ 812800 h 812800"/>
              <a:gd name="connsiteX0" fmla="*/ 9148763 w 9167235"/>
              <a:gd name="connsiteY0" fmla="*/ 803563 h 803563"/>
              <a:gd name="connsiteX1" fmla="*/ 5324908 w 9167235"/>
              <a:gd name="connsiteY1" fmla="*/ 803563 h 803563"/>
              <a:gd name="connsiteX2" fmla="*/ 9814 w 9167235"/>
              <a:gd name="connsiteY2" fmla="*/ 226434 h 803563"/>
              <a:gd name="connsiteX3" fmla="*/ 0 w 9167235"/>
              <a:gd name="connsiteY3" fmla="*/ 5051 h 803563"/>
              <a:gd name="connsiteX4" fmla="*/ 9167235 w 9167235"/>
              <a:gd name="connsiteY4" fmla="*/ 0 h 803563"/>
              <a:gd name="connsiteX5" fmla="*/ 9148763 w 9167235"/>
              <a:gd name="connsiteY5" fmla="*/ 803563 h 803563"/>
              <a:gd name="connsiteX0" fmla="*/ 9148763 w 9157710"/>
              <a:gd name="connsiteY0" fmla="*/ 798512 h 798512"/>
              <a:gd name="connsiteX1" fmla="*/ 5324908 w 9157710"/>
              <a:gd name="connsiteY1" fmla="*/ 798512 h 798512"/>
              <a:gd name="connsiteX2" fmla="*/ 9814 w 9157710"/>
              <a:gd name="connsiteY2" fmla="*/ 221383 h 798512"/>
              <a:gd name="connsiteX3" fmla="*/ 0 w 9157710"/>
              <a:gd name="connsiteY3" fmla="*/ 0 h 798512"/>
              <a:gd name="connsiteX4" fmla="*/ 9157710 w 9157710"/>
              <a:gd name="connsiteY4" fmla="*/ 4474 h 798512"/>
              <a:gd name="connsiteX5" fmla="*/ 9148763 w 9157710"/>
              <a:gd name="connsiteY5" fmla="*/ 798512 h 798512"/>
              <a:gd name="connsiteX0" fmla="*/ 9148763 w 9157710"/>
              <a:gd name="connsiteY0" fmla="*/ 798512 h 798512"/>
              <a:gd name="connsiteX1" fmla="*/ 5324908 w 9157710"/>
              <a:gd name="connsiteY1" fmla="*/ 798512 h 798512"/>
              <a:gd name="connsiteX2" fmla="*/ 9814 w 9157710"/>
              <a:gd name="connsiteY2" fmla="*/ 221383 h 798512"/>
              <a:gd name="connsiteX3" fmla="*/ 0 w 9157710"/>
              <a:gd name="connsiteY3" fmla="*/ 0 h 798512"/>
              <a:gd name="connsiteX4" fmla="*/ 9157710 w 9157710"/>
              <a:gd name="connsiteY4" fmla="*/ 87602 h 798512"/>
              <a:gd name="connsiteX5" fmla="*/ 9148763 w 9157710"/>
              <a:gd name="connsiteY5" fmla="*/ 798512 h 798512"/>
              <a:gd name="connsiteX0" fmla="*/ 9138949 w 9147896"/>
              <a:gd name="connsiteY0" fmla="*/ 789275 h 789275"/>
              <a:gd name="connsiteX1" fmla="*/ 5315094 w 9147896"/>
              <a:gd name="connsiteY1" fmla="*/ 789275 h 789275"/>
              <a:gd name="connsiteX2" fmla="*/ 0 w 9147896"/>
              <a:gd name="connsiteY2" fmla="*/ 212146 h 789275"/>
              <a:gd name="connsiteX3" fmla="*/ 8658 w 9147896"/>
              <a:gd name="connsiteY3" fmla="*/ 0 h 789275"/>
              <a:gd name="connsiteX4" fmla="*/ 9147896 w 9147896"/>
              <a:gd name="connsiteY4" fmla="*/ 78365 h 789275"/>
              <a:gd name="connsiteX5" fmla="*/ 9138949 w 9147896"/>
              <a:gd name="connsiteY5" fmla="*/ 789275 h 789275"/>
              <a:gd name="connsiteX0" fmla="*/ 9138949 w 9147896"/>
              <a:gd name="connsiteY0" fmla="*/ 763081 h 763081"/>
              <a:gd name="connsiteX1" fmla="*/ 5315094 w 9147896"/>
              <a:gd name="connsiteY1" fmla="*/ 763081 h 763081"/>
              <a:gd name="connsiteX2" fmla="*/ 0 w 9147896"/>
              <a:gd name="connsiteY2" fmla="*/ 185952 h 763081"/>
              <a:gd name="connsiteX3" fmla="*/ 8658 w 9147896"/>
              <a:gd name="connsiteY3" fmla="*/ 0 h 763081"/>
              <a:gd name="connsiteX4" fmla="*/ 9147896 w 9147896"/>
              <a:gd name="connsiteY4" fmla="*/ 52171 h 763081"/>
              <a:gd name="connsiteX5" fmla="*/ 9138949 w 9147896"/>
              <a:gd name="connsiteY5" fmla="*/ 763081 h 763081"/>
              <a:gd name="connsiteX0" fmla="*/ 9138949 w 9147896"/>
              <a:gd name="connsiteY0" fmla="*/ 726135 h 726135"/>
              <a:gd name="connsiteX1" fmla="*/ 5315094 w 9147896"/>
              <a:gd name="connsiteY1" fmla="*/ 726135 h 726135"/>
              <a:gd name="connsiteX2" fmla="*/ 0 w 9147896"/>
              <a:gd name="connsiteY2" fmla="*/ 149006 h 726135"/>
              <a:gd name="connsiteX3" fmla="*/ 82549 w 9147896"/>
              <a:gd name="connsiteY3" fmla="*/ 0 h 726135"/>
              <a:gd name="connsiteX4" fmla="*/ 9147896 w 9147896"/>
              <a:gd name="connsiteY4" fmla="*/ 15225 h 726135"/>
              <a:gd name="connsiteX5" fmla="*/ 9138949 w 9147896"/>
              <a:gd name="connsiteY5" fmla="*/ 726135 h 726135"/>
              <a:gd name="connsiteX0" fmla="*/ 9144507 w 9153454"/>
              <a:gd name="connsiteY0" fmla="*/ 723754 h 723754"/>
              <a:gd name="connsiteX1" fmla="*/ 5320652 w 9153454"/>
              <a:gd name="connsiteY1" fmla="*/ 723754 h 723754"/>
              <a:gd name="connsiteX2" fmla="*/ 5558 w 9153454"/>
              <a:gd name="connsiteY2" fmla="*/ 146625 h 723754"/>
              <a:gd name="connsiteX3" fmla="*/ 0 w 9153454"/>
              <a:gd name="connsiteY3" fmla="*/ 0 h 723754"/>
              <a:gd name="connsiteX4" fmla="*/ 9153454 w 9153454"/>
              <a:gd name="connsiteY4" fmla="*/ 12844 h 723754"/>
              <a:gd name="connsiteX5" fmla="*/ 9144507 w 9153454"/>
              <a:gd name="connsiteY5" fmla="*/ 723754 h 72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3454" h="723754">
                <a:moveTo>
                  <a:pt x="9144507" y="723754"/>
                </a:moveTo>
                <a:lnTo>
                  <a:pt x="5320652" y="723754"/>
                </a:lnTo>
                <a:lnTo>
                  <a:pt x="5558" y="146625"/>
                </a:lnTo>
                <a:lnTo>
                  <a:pt x="0" y="0"/>
                </a:lnTo>
                <a:lnTo>
                  <a:pt x="9153454" y="12844"/>
                </a:lnTo>
                <a:lnTo>
                  <a:pt x="9144507" y="723754"/>
                </a:lnTo>
                <a:close/>
              </a:path>
            </a:pathLst>
          </a:custGeom>
          <a:solidFill>
            <a:schemeClr val="accent4">
              <a:lumMod val="7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p:cNvCxnSpPr>
            <a:cxnSpLocks/>
          </p:cNvCxnSpPr>
          <p:nvPr/>
        </p:nvCxnSpPr>
        <p:spPr>
          <a:xfrm flipV="1">
            <a:off x="0" y="4093783"/>
            <a:ext cx="9143711" cy="5976"/>
          </a:xfrm>
          <a:prstGeom prst="line">
            <a:avLst/>
          </a:prstGeom>
          <a:ln w="12700">
            <a:solidFill>
              <a:srgbClr val="00B0F0"/>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7709" y="3521128"/>
            <a:ext cx="9171709" cy="97905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1033556" y="3639843"/>
            <a:ext cx="6927850" cy="1365250"/>
          </a:xfrm>
          <a:custGeom>
            <a:avLst/>
            <a:gdLst>
              <a:gd name="connsiteX0" fmla="*/ 0 w 6927850"/>
              <a:gd name="connsiteY0" fmla="*/ 0 h 1365250"/>
              <a:gd name="connsiteX1" fmla="*/ 4432300 w 6927850"/>
              <a:gd name="connsiteY1" fmla="*/ 736600 h 1365250"/>
              <a:gd name="connsiteX2" fmla="*/ 6350000 w 6927850"/>
              <a:gd name="connsiteY2" fmla="*/ 1212850 h 1365250"/>
              <a:gd name="connsiteX3" fmla="*/ 6927850 w 6927850"/>
              <a:gd name="connsiteY3" fmla="*/ 1365250 h 1365250"/>
            </a:gdLst>
            <a:ahLst/>
            <a:cxnLst>
              <a:cxn ang="0">
                <a:pos x="connsiteX0" y="connsiteY0"/>
              </a:cxn>
              <a:cxn ang="0">
                <a:pos x="connsiteX1" y="connsiteY1"/>
              </a:cxn>
              <a:cxn ang="0">
                <a:pos x="connsiteX2" y="connsiteY2"/>
              </a:cxn>
              <a:cxn ang="0">
                <a:pos x="connsiteX3" y="connsiteY3"/>
              </a:cxn>
            </a:cxnLst>
            <a:rect l="l" t="t" r="r" b="b"/>
            <a:pathLst>
              <a:path w="6927850" h="1365250">
                <a:moveTo>
                  <a:pt x="0" y="0"/>
                </a:moveTo>
                <a:lnTo>
                  <a:pt x="4432300" y="736600"/>
                </a:lnTo>
                <a:cubicBezTo>
                  <a:pt x="5490633" y="938742"/>
                  <a:pt x="5934075" y="1108075"/>
                  <a:pt x="6350000" y="1212850"/>
                </a:cubicBezTo>
                <a:cubicBezTo>
                  <a:pt x="6765925" y="1317625"/>
                  <a:pt x="6846887" y="1341437"/>
                  <a:pt x="6927850" y="136525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p:cNvCxnSpPr>
            <a:cxnSpLocks/>
          </p:cNvCxnSpPr>
          <p:nvPr/>
        </p:nvCxnSpPr>
        <p:spPr>
          <a:xfrm>
            <a:off x="5394036" y="4093783"/>
            <a:ext cx="3749675" cy="597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553322" y="933952"/>
            <a:ext cx="603735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Two Ways to Create Accommodation</a:t>
            </a:r>
          </a:p>
        </p:txBody>
      </p:sp>
      <p:cxnSp>
        <p:nvCxnSpPr>
          <p:cNvPr id="50" name="Straight Connector 49"/>
          <p:cNvCxnSpPr/>
          <p:nvPr/>
        </p:nvCxnSpPr>
        <p:spPr>
          <a:xfrm>
            <a:off x="5242672" y="4093783"/>
            <a:ext cx="3901328" cy="400338"/>
          </a:xfrm>
          <a:prstGeom prst="line">
            <a:avLst/>
          </a:prstGeom>
          <a:ln w="9525">
            <a:solidFill>
              <a:schemeClr val="accent2">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03199" y="1480322"/>
            <a:ext cx="483883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1.  Eustatic Sea Level Changes</a:t>
            </a:r>
          </a:p>
        </p:txBody>
      </p:sp>
      <p:sp>
        <p:nvSpPr>
          <p:cNvPr id="76" name="TextBox 75"/>
          <p:cNvSpPr txBox="1"/>
          <p:nvPr/>
        </p:nvSpPr>
        <p:spPr>
          <a:xfrm>
            <a:off x="7327844" y="3867911"/>
            <a:ext cx="1360348"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Base line Sea Level</a:t>
            </a:r>
          </a:p>
        </p:txBody>
      </p:sp>
      <p:sp>
        <p:nvSpPr>
          <p:cNvPr id="77" name="Down Arrow 76"/>
          <p:cNvSpPr/>
          <p:nvPr/>
        </p:nvSpPr>
        <p:spPr>
          <a:xfrm rot="10800000">
            <a:off x="7213600" y="3781348"/>
            <a:ext cx="206375" cy="295915"/>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TextBox 78"/>
          <p:cNvSpPr txBox="1"/>
          <p:nvPr/>
        </p:nvSpPr>
        <p:spPr>
          <a:xfrm>
            <a:off x="609400" y="1905262"/>
            <a:ext cx="3574475" cy="400110"/>
          </a:xfrm>
          <a:prstGeom prst="rect">
            <a:avLst/>
          </a:prstGeom>
          <a:noFill/>
        </p:spPr>
        <p:txBody>
          <a:bodyPr wrap="square" rtlCol="0">
            <a:spAutoFit/>
          </a:bodyPr>
          <a:lstStyle/>
          <a:p>
            <a:pPr marL="230188" marR="0" lvl="0" indent="-2301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Raise sea level; a transgression.</a:t>
            </a:r>
          </a:p>
        </p:txBody>
      </p:sp>
      <p:sp>
        <p:nvSpPr>
          <p:cNvPr id="80" name="TextBox 79"/>
          <p:cNvSpPr txBox="1"/>
          <p:nvPr/>
        </p:nvSpPr>
        <p:spPr>
          <a:xfrm>
            <a:off x="6736865" y="2946793"/>
            <a:ext cx="123993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prstClr val="black"/>
                </a:solidFill>
                <a:effectLst/>
                <a:uLnTx/>
                <a:uFillTx/>
                <a:latin typeface="Cheltenhm BT" panose="02040603050505020403" pitchFamily="18" charset="0"/>
                <a:ea typeface="+mn-ea"/>
                <a:cs typeface="+mn-cs"/>
              </a:rPr>
              <a:t>Eustatic</a:t>
            </a:r>
            <a:r>
              <a:rPr kumimoji="0" lang="en-US" sz="1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 Accommodation</a:t>
            </a:r>
          </a:p>
        </p:txBody>
      </p:sp>
      <p:sp>
        <p:nvSpPr>
          <p:cNvPr id="82" name="TextBox 81"/>
          <p:cNvSpPr txBox="1"/>
          <p:nvPr/>
        </p:nvSpPr>
        <p:spPr>
          <a:xfrm>
            <a:off x="5257096" y="1497208"/>
            <a:ext cx="361141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2.  Tectonic Basin Subsidence</a:t>
            </a:r>
          </a:p>
        </p:txBody>
      </p:sp>
      <p:sp>
        <p:nvSpPr>
          <p:cNvPr id="83" name="TextBox 82"/>
          <p:cNvSpPr txBox="1"/>
          <p:nvPr/>
        </p:nvSpPr>
        <p:spPr>
          <a:xfrm>
            <a:off x="5635786" y="1905592"/>
            <a:ext cx="3038765" cy="400110"/>
          </a:xfrm>
          <a:prstGeom prst="rect">
            <a:avLst/>
          </a:prstGeom>
          <a:noFill/>
        </p:spPr>
        <p:txBody>
          <a:bodyPr wrap="square" rtlCol="0">
            <a:spAutoFit/>
          </a:bodyPr>
          <a:lstStyle/>
          <a:p>
            <a:pPr marL="230188" marR="0" lvl="0" indent="-2301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Initiate basin subsidence.</a:t>
            </a:r>
          </a:p>
        </p:txBody>
      </p:sp>
      <p:sp>
        <p:nvSpPr>
          <p:cNvPr id="84" name="TextBox 83"/>
          <p:cNvSpPr txBox="1"/>
          <p:nvPr/>
        </p:nvSpPr>
        <p:spPr>
          <a:xfrm>
            <a:off x="5635785" y="2257588"/>
            <a:ext cx="3632514" cy="400110"/>
          </a:xfrm>
          <a:prstGeom prst="rect">
            <a:avLst/>
          </a:prstGeom>
          <a:noFill/>
        </p:spPr>
        <p:txBody>
          <a:bodyPr wrap="square" rtlCol="0">
            <a:spAutoFit/>
          </a:bodyPr>
          <a:lstStyle/>
          <a:p>
            <a:pPr marL="230188" marR="0" lvl="0" indent="-2301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Fill tectonic accommodation</a:t>
            </a:r>
          </a:p>
        </p:txBody>
      </p:sp>
      <p:sp>
        <p:nvSpPr>
          <p:cNvPr id="30" name="TextBox 29"/>
          <p:cNvSpPr txBox="1"/>
          <p:nvPr/>
        </p:nvSpPr>
        <p:spPr>
          <a:xfrm rot="345752">
            <a:off x="3136091" y="3746276"/>
            <a:ext cx="2095568"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Land surface/Surface Water Interface</a:t>
            </a:r>
          </a:p>
        </p:txBody>
      </p:sp>
      <p:sp>
        <p:nvSpPr>
          <p:cNvPr id="31" name="TextBox 30"/>
          <p:cNvSpPr txBox="1"/>
          <p:nvPr/>
        </p:nvSpPr>
        <p:spPr>
          <a:xfrm>
            <a:off x="3872463" y="3669051"/>
            <a:ext cx="3657601"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Now return to base line conditions.</a:t>
            </a:r>
          </a:p>
        </p:txBody>
      </p:sp>
      <p:sp>
        <p:nvSpPr>
          <p:cNvPr id="32" name="Down Arrow 31"/>
          <p:cNvSpPr/>
          <p:nvPr/>
        </p:nvSpPr>
        <p:spPr>
          <a:xfrm>
            <a:off x="8444067" y="3054671"/>
            <a:ext cx="206375" cy="295915"/>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8007863" y="4105977"/>
            <a:ext cx="108050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Tectonic load</a:t>
            </a:r>
          </a:p>
        </p:txBody>
      </p:sp>
      <p:sp>
        <p:nvSpPr>
          <p:cNvPr id="37" name="Freeform 36"/>
          <p:cNvSpPr/>
          <p:nvPr/>
        </p:nvSpPr>
        <p:spPr>
          <a:xfrm>
            <a:off x="1039906" y="3982743"/>
            <a:ext cx="6927850" cy="1981200"/>
          </a:xfrm>
          <a:custGeom>
            <a:avLst/>
            <a:gdLst>
              <a:gd name="connsiteX0" fmla="*/ 0 w 6927850"/>
              <a:gd name="connsiteY0" fmla="*/ 0 h 1981200"/>
              <a:gd name="connsiteX1" fmla="*/ 3263900 w 6927850"/>
              <a:gd name="connsiteY1" fmla="*/ 571500 h 1981200"/>
              <a:gd name="connsiteX2" fmla="*/ 5340350 w 6927850"/>
              <a:gd name="connsiteY2" fmla="*/ 1416050 h 1981200"/>
              <a:gd name="connsiteX3" fmla="*/ 6356350 w 6927850"/>
              <a:gd name="connsiteY3" fmla="*/ 1790700 h 1981200"/>
              <a:gd name="connsiteX4" fmla="*/ 6927850 w 6927850"/>
              <a:gd name="connsiteY4" fmla="*/ 1981200 h 198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850" h="1981200">
                <a:moveTo>
                  <a:pt x="0" y="0"/>
                </a:moveTo>
                <a:cubicBezTo>
                  <a:pt x="1186921" y="167746"/>
                  <a:pt x="2373842" y="335492"/>
                  <a:pt x="3263900" y="571500"/>
                </a:cubicBezTo>
                <a:cubicBezTo>
                  <a:pt x="4153958" y="807508"/>
                  <a:pt x="4824942" y="1212850"/>
                  <a:pt x="5340350" y="1416050"/>
                </a:cubicBezTo>
                <a:cubicBezTo>
                  <a:pt x="5855758" y="1619250"/>
                  <a:pt x="6091767" y="1696508"/>
                  <a:pt x="6356350" y="1790700"/>
                </a:cubicBezTo>
                <a:cubicBezTo>
                  <a:pt x="6620933" y="1884892"/>
                  <a:pt x="6774391" y="1933046"/>
                  <a:pt x="6927850" y="19812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37"/>
          <p:cNvSpPr/>
          <p:nvPr/>
        </p:nvSpPr>
        <p:spPr>
          <a:xfrm>
            <a:off x="1033556" y="4420892"/>
            <a:ext cx="6930231" cy="2101850"/>
          </a:xfrm>
          <a:custGeom>
            <a:avLst/>
            <a:gdLst>
              <a:gd name="connsiteX0" fmla="*/ 0 w 6944245"/>
              <a:gd name="connsiteY0" fmla="*/ 0 h 2108244"/>
              <a:gd name="connsiteX1" fmla="*/ 1701800 w 6944245"/>
              <a:gd name="connsiteY1" fmla="*/ 400050 h 2108244"/>
              <a:gd name="connsiteX2" fmla="*/ 4260850 w 6944245"/>
              <a:gd name="connsiteY2" fmla="*/ 1651000 h 2108244"/>
              <a:gd name="connsiteX3" fmla="*/ 6546850 w 6944245"/>
              <a:gd name="connsiteY3" fmla="*/ 2076450 h 2108244"/>
              <a:gd name="connsiteX4" fmla="*/ 6927850 w 6944245"/>
              <a:gd name="connsiteY4" fmla="*/ 2044700 h 2108244"/>
              <a:gd name="connsiteX0" fmla="*/ 0 w 6929074"/>
              <a:gd name="connsiteY0" fmla="*/ 0 h 2069447"/>
              <a:gd name="connsiteX1" fmla="*/ 1701800 w 6929074"/>
              <a:gd name="connsiteY1" fmla="*/ 400050 h 2069447"/>
              <a:gd name="connsiteX2" fmla="*/ 4260850 w 6929074"/>
              <a:gd name="connsiteY2" fmla="*/ 1651000 h 2069447"/>
              <a:gd name="connsiteX3" fmla="*/ 5922962 w 6929074"/>
              <a:gd name="connsiteY3" fmla="*/ 2000250 h 2069447"/>
              <a:gd name="connsiteX4" fmla="*/ 6927850 w 6929074"/>
              <a:gd name="connsiteY4" fmla="*/ 2044700 h 2069447"/>
              <a:gd name="connsiteX0" fmla="*/ 0 w 6927850"/>
              <a:gd name="connsiteY0" fmla="*/ 0 h 2050496"/>
              <a:gd name="connsiteX1" fmla="*/ 1701800 w 6927850"/>
              <a:gd name="connsiteY1" fmla="*/ 400050 h 2050496"/>
              <a:gd name="connsiteX2" fmla="*/ 4260850 w 6927850"/>
              <a:gd name="connsiteY2" fmla="*/ 1651000 h 2050496"/>
              <a:gd name="connsiteX3" fmla="*/ 5922962 w 6927850"/>
              <a:gd name="connsiteY3" fmla="*/ 2000250 h 2050496"/>
              <a:gd name="connsiteX4" fmla="*/ 6927850 w 6927850"/>
              <a:gd name="connsiteY4" fmla="*/ 2044700 h 2050496"/>
              <a:gd name="connsiteX0" fmla="*/ 0 w 6930231"/>
              <a:gd name="connsiteY0" fmla="*/ 0 h 2102514"/>
              <a:gd name="connsiteX1" fmla="*/ 1701800 w 6930231"/>
              <a:gd name="connsiteY1" fmla="*/ 400050 h 2102514"/>
              <a:gd name="connsiteX2" fmla="*/ 4260850 w 6930231"/>
              <a:gd name="connsiteY2" fmla="*/ 1651000 h 2102514"/>
              <a:gd name="connsiteX3" fmla="*/ 5922962 w 6930231"/>
              <a:gd name="connsiteY3" fmla="*/ 2000250 h 2102514"/>
              <a:gd name="connsiteX4" fmla="*/ 6930231 w 6930231"/>
              <a:gd name="connsiteY4" fmla="*/ 2101850 h 2102514"/>
              <a:gd name="connsiteX0" fmla="*/ 0 w 6930231"/>
              <a:gd name="connsiteY0" fmla="*/ 0 h 2101850"/>
              <a:gd name="connsiteX1" fmla="*/ 1701800 w 6930231"/>
              <a:gd name="connsiteY1" fmla="*/ 400050 h 2101850"/>
              <a:gd name="connsiteX2" fmla="*/ 4260850 w 6930231"/>
              <a:gd name="connsiteY2" fmla="*/ 1651000 h 2101850"/>
              <a:gd name="connsiteX3" fmla="*/ 5922962 w 6930231"/>
              <a:gd name="connsiteY3" fmla="*/ 2000250 h 2101850"/>
              <a:gd name="connsiteX4" fmla="*/ 6930231 w 6930231"/>
              <a:gd name="connsiteY4" fmla="*/ 2101850 h 2101850"/>
              <a:gd name="connsiteX0" fmla="*/ 0 w 6930231"/>
              <a:gd name="connsiteY0" fmla="*/ 0 h 2101850"/>
              <a:gd name="connsiteX1" fmla="*/ 1701800 w 6930231"/>
              <a:gd name="connsiteY1" fmla="*/ 400050 h 2101850"/>
              <a:gd name="connsiteX2" fmla="*/ 4260850 w 6930231"/>
              <a:gd name="connsiteY2" fmla="*/ 1651000 h 2101850"/>
              <a:gd name="connsiteX3" fmla="*/ 5922962 w 6930231"/>
              <a:gd name="connsiteY3" fmla="*/ 2000250 h 2101850"/>
              <a:gd name="connsiteX4" fmla="*/ 6930231 w 6930231"/>
              <a:gd name="connsiteY4" fmla="*/ 2101850 h 210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0231" h="2101850">
                <a:moveTo>
                  <a:pt x="0" y="0"/>
                </a:moveTo>
                <a:cubicBezTo>
                  <a:pt x="495829" y="62441"/>
                  <a:pt x="991658" y="124883"/>
                  <a:pt x="1701800" y="400050"/>
                </a:cubicBezTo>
                <a:cubicBezTo>
                  <a:pt x="2411942" y="675217"/>
                  <a:pt x="3557323" y="1384300"/>
                  <a:pt x="4260850" y="1651000"/>
                </a:cubicBezTo>
                <a:cubicBezTo>
                  <a:pt x="4964377" y="1917700"/>
                  <a:pt x="5459015" y="1946540"/>
                  <a:pt x="5922962" y="2000250"/>
                </a:cubicBezTo>
                <a:cubicBezTo>
                  <a:pt x="6386909" y="2053960"/>
                  <a:pt x="6592887" y="2067189"/>
                  <a:pt x="6930231" y="210185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9" name="Straight Connector 38"/>
          <p:cNvCxnSpPr/>
          <p:nvPr/>
        </p:nvCxnSpPr>
        <p:spPr>
          <a:xfrm>
            <a:off x="5242672" y="4093783"/>
            <a:ext cx="3901328" cy="400338"/>
          </a:xfrm>
          <a:prstGeom prst="line">
            <a:avLst/>
          </a:prstGeom>
          <a:ln w="9525">
            <a:solidFill>
              <a:schemeClr val="accent2">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7327844" y="3867911"/>
            <a:ext cx="1360348"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Base line Sea Level</a:t>
            </a:r>
          </a:p>
        </p:txBody>
      </p:sp>
      <p:sp>
        <p:nvSpPr>
          <p:cNvPr id="90" name="TextBox 89"/>
          <p:cNvSpPr txBox="1"/>
          <p:nvPr/>
        </p:nvSpPr>
        <p:spPr>
          <a:xfrm>
            <a:off x="5733762" y="4263770"/>
            <a:ext cx="1683554"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Tectonic accommodation</a:t>
            </a:r>
          </a:p>
        </p:txBody>
      </p:sp>
      <p:sp>
        <p:nvSpPr>
          <p:cNvPr id="47" name="TextBox 46"/>
          <p:cNvSpPr txBox="1"/>
          <p:nvPr/>
        </p:nvSpPr>
        <p:spPr>
          <a:xfrm>
            <a:off x="5645899" y="2614765"/>
            <a:ext cx="3038765" cy="400110"/>
          </a:xfrm>
          <a:prstGeom prst="rect">
            <a:avLst/>
          </a:prstGeom>
          <a:noFill/>
        </p:spPr>
        <p:txBody>
          <a:bodyPr wrap="square" rtlCol="0">
            <a:spAutoFit/>
          </a:bodyPr>
          <a:lstStyle/>
          <a:p>
            <a:pPr marL="230188" marR="0" lvl="0" indent="-2301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Continue basin subsidence.</a:t>
            </a:r>
          </a:p>
        </p:txBody>
      </p:sp>
      <p:sp>
        <p:nvSpPr>
          <p:cNvPr id="34" name="TextBox 33"/>
          <p:cNvSpPr txBox="1"/>
          <p:nvPr/>
        </p:nvSpPr>
        <p:spPr>
          <a:xfrm rot="874050">
            <a:off x="6864822" y="4550722"/>
            <a:ext cx="83657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Tectonic loading</a:t>
            </a:r>
          </a:p>
        </p:txBody>
      </p:sp>
      <p:sp>
        <p:nvSpPr>
          <p:cNvPr id="35" name="TextBox 34"/>
          <p:cNvSpPr txBox="1"/>
          <p:nvPr/>
        </p:nvSpPr>
        <p:spPr>
          <a:xfrm>
            <a:off x="234404" y="538496"/>
            <a:ext cx="8656747" cy="446276"/>
          </a:xfrm>
          <a:prstGeom prst="rect">
            <a:avLst/>
          </a:prstGeom>
          <a:noFill/>
        </p:spPr>
        <p:txBody>
          <a:bodyPr wrap="square" rtlCol="0">
            <a:spAutoFit/>
          </a:bodyPr>
          <a:lstStyle/>
          <a:p>
            <a:pPr indent="115888"/>
            <a:r>
              <a:rPr lang="en-US" sz="2300" i="1" dirty="0">
                <a:latin typeface="Cheltenhm BT" panose="02040603050505020403" pitchFamily="18" charset="0"/>
              </a:rPr>
              <a:t>There are at least two mechanisms controlling water depth:</a:t>
            </a:r>
          </a:p>
        </p:txBody>
      </p:sp>
      <p:sp>
        <p:nvSpPr>
          <p:cNvPr id="36" name="TextBox 35"/>
          <p:cNvSpPr txBox="1"/>
          <p:nvPr/>
        </p:nvSpPr>
        <p:spPr>
          <a:xfrm>
            <a:off x="0" y="0"/>
            <a:ext cx="3505200" cy="584775"/>
          </a:xfrm>
          <a:prstGeom prst="rect">
            <a:avLst/>
          </a:prstGeom>
          <a:noFill/>
        </p:spPr>
        <p:txBody>
          <a:bodyPr wrap="square" rtlCol="0">
            <a:spAutoFit/>
          </a:bodyPr>
          <a:lstStyle/>
          <a:p>
            <a:pPr indent="176213"/>
            <a:r>
              <a:rPr lang="en-US" sz="3200" dirty="0">
                <a:ln w="3175">
                  <a:solidFill>
                    <a:schemeClr val="tx1"/>
                  </a:solidFill>
                </a:ln>
                <a:solidFill>
                  <a:srgbClr val="FF0000"/>
                </a:solidFill>
                <a:latin typeface="Britannic Bold" panose="020B0903060703020204" pitchFamily="34" charset="0"/>
              </a:rPr>
              <a:t>The Proposition:</a:t>
            </a:r>
          </a:p>
        </p:txBody>
      </p:sp>
      <p:sp>
        <p:nvSpPr>
          <p:cNvPr id="42" name="TextBox 41"/>
          <p:cNvSpPr txBox="1"/>
          <p:nvPr/>
        </p:nvSpPr>
        <p:spPr>
          <a:xfrm>
            <a:off x="4346186" y="3409667"/>
            <a:ext cx="231021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New Accommodation Space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heltenhm BT" panose="02040603050505020403" pitchFamily="18" charset="0"/>
              </a:rPr>
              <a:t>(sedimentary record)</a:t>
            </a:r>
            <a:endParaRPr kumimoji="0" lang="en-US" sz="1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
        <p:nvSpPr>
          <p:cNvPr id="44" name="Down Arrow 43"/>
          <p:cNvSpPr/>
          <p:nvPr/>
        </p:nvSpPr>
        <p:spPr>
          <a:xfrm>
            <a:off x="7690082" y="4304299"/>
            <a:ext cx="206375" cy="295915"/>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5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wipe(left)">
                                      <p:cBhvr>
                                        <p:cTn id="7" dur="10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10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3000"/>
                                        <p:tgtEl>
                                          <p:spTgt spid="10"/>
                                        </p:tgtEl>
                                      </p:cBhvr>
                                    </p:animEffect>
                                  </p:childTnLst>
                                </p:cTn>
                              </p:par>
                              <p:par>
                                <p:cTn id="22" presetID="22" presetClass="entr" presetSubtype="2"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right)">
                                      <p:cBhvr>
                                        <p:cTn id="24" dur="1000"/>
                                        <p:tgtEl>
                                          <p:spTgt spid="17"/>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wipe(right)">
                                      <p:cBhvr>
                                        <p:cTn id="27" dur="1000"/>
                                        <p:tgtEl>
                                          <p:spTgt spid="7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10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wipe(left)">
                                      <p:cBhvr>
                                        <p:cTn id="35" dur="1000"/>
                                        <p:tgtEl>
                                          <p:spTgt spid="7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1.94444E-6 4.81481E-6 L -0.74236 -0.10463 " pathEditMode="relative" rAng="0" ptsTypes="AA">
                                      <p:cBhvr>
                                        <p:cTn id="39" dur="2000" fill="hold"/>
                                        <p:tgtEl>
                                          <p:spTgt spid="17"/>
                                        </p:tgtEl>
                                        <p:attrNameLst>
                                          <p:attrName>ppt_x</p:attrName>
                                          <p:attrName>ppt_y</p:attrName>
                                        </p:attrNameLst>
                                      </p:cBhvr>
                                      <p:rCtr x="-37118" y="-5231"/>
                                    </p:animMotion>
                                  </p:childTnLst>
                                </p:cTn>
                              </p:par>
                              <p:par>
                                <p:cTn id="40" presetID="22" presetClass="entr" presetSubtype="2"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right)">
                                      <p:cBhvr>
                                        <p:cTn id="42" dur="3000"/>
                                        <p:tgtEl>
                                          <p:spTgt spid="4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wipe(down)">
                                      <p:cBhvr>
                                        <p:cTn id="45" dur="1000"/>
                                        <p:tgtEl>
                                          <p:spTgt spid="77"/>
                                        </p:tgtEl>
                                      </p:cBhvr>
                                    </p:animEffect>
                                  </p:childTnLst>
                                </p:cTn>
                              </p:par>
                              <p:par>
                                <p:cTn id="46" presetID="42" presetClass="path" presetSubtype="0" accel="50000" decel="50000" fill="hold" grpId="1" nodeType="withEffect">
                                  <p:stCondLst>
                                    <p:cond delay="0"/>
                                  </p:stCondLst>
                                  <p:childTnLst>
                                    <p:animMotion origin="layout" path="M -3.61111E-6 3.33333E-6 L -3.61111E-6 -0.05047 " pathEditMode="relative" rAng="0" ptsTypes="AA">
                                      <p:cBhvr>
                                        <p:cTn id="47" dur="2000" fill="hold"/>
                                        <p:tgtEl>
                                          <p:spTgt spid="77"/>
                                        </p:tgtEl>
                                        <p:attrNameLst>
                                          <p:attrName>ppt_x</p:attrName>
                                          <p:attrName>ppt_y</p:attrName>
                                        </p:attrNameLst>
                                      </p:cBhvr>
                                      <p:rCtr x="0" y="-2523"/>
                                    </p:animMotion>
                                  </p:childTnLst>
                                </p:cTn>
                              </p:par>
                              <p:par>
                                <p:cTn id="48" presetID="22" presetClass="entr" presetSubtype="4" fill="hold" grpId="0" nodeType="withEffect">
                                  <p:stCondLst>
                                    <p:cond delay="0"/>
                                  </p:stCondLst>
                                  <p:childTnLst>
                                    <p:set>
                                      <p:cBhvr>
                                        <p:cTn id="49" dur="1" fill="hold">
                                          <p:stCondLst>
                                            <p:cond delay="0"/>
                                          </p:stCondLst>
                                        </p:cTn>
                                        <p:tgtEl>
                                          <p:spTgt spid="80"/>
                                        </p:tgtEl>
                                        <p:attrNameLst>
                                          <p:attrName>style.visibility</p:attrName>
                                        </p:attrNameLst>
                                      </p:cBhvr>
                                      <p:to>
                                        <p:strVal val="visible"/>
                                      </p:to>
                                    </p:set>
                                    <p:animEffect transition="in" filter="wipe(down)">
                                      <p:cBhvr>
                                        <p:cTn id="50" dur="1000"/>
                                        <p:tgtEl>
                                          <p:spTgt spid="80"/>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88"/>
                                        </p:tgtEl>
                                        <p:attrNameLst>
                                          <p:attrName>style.visibility</p:attrName>
                                        </p:attrNameLst>
                                      </p:cBhvr>
                                      <p:to>
                                        <p:strVal val="visible"/>
                                      </p:to>
                                    </p:set>
                                    <p:animEffect transition="in" filter="wipe(left)">
                                      <p:cBhvr>
                                        <p:cTn id="53" dur="5000"/>
                                        <p:tgtEl>
                                          <p:spTgt spid="88"/>
                                        </p:tgtEl>
                                      </p:cBhvr>
                                    </p:animEffect>
                                  </p:childTnLst>
                                </p:cTn>
                              </p:par>
                            </p:childTnLst>
                          </p:cTn>
                        </p:par>
                        <p:par>
                          <p:cTn id="54" fill="hold">
                            <p:stCondLst>
                              <p:cond delay="5000"/>
                            </p:stCondLst>
                            <p:childTnLst>
                              <p:par>
                                <p:cTn id="55" presetID="22" presetClass="entr" presetSubtype="8" fill="hold" grpId="0" nodeType="after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wipe(left)">
                                      <p:cBhvr>
                                        <p:cTn id="57" dur="10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2" nodeType="clickEffect">
                                  <p:stCondLst>
                                    <p:cond delay="0"/>
                                  </p:stCondLst>
                                  <p:childTnLst>
                                    <p:animEffect transition="out" filter="fade">
                                      <p:cBhvr>
                                        <p:cTn id="61" dur="1000"/>
                                        <p:tgtEl>
                                          <p:spTgt spid="77"/>
                                        </p:tgtEl>
                                      </p:cBhvr>
                                    </p:animEffect>
                                    <p:set>
                                      <p:cBhvr>
                                        <p:cTn id="62" dur="1" fill="hold">
                                          <p:stCondLst>
                                            <p:cond delay="999"/>
                                          </p:stCondLst>
                                        </p:cTn>
                                        <p:tgtEl>
                                          <p:spTgt spid="7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80"/>
                                        </p:tgtEl>
                                      </p:cBhvr>
                                    </p:animEffect>
                                    <p:set>
                                      <p:cBhvr>
                                        <p:cTn id="65" dur="1" fill="hold">
                                          <p:stCondLst>
                                            <p:cond delay="999"/>
                                          </p:stCondLst>
                                        </p:cTn>
                                        <p:tgtEl>
                                          <p:spTgt spid="80"/>
                                        </p:tgtEl>
                                        <p:attrNameLst>
                                          <p:attrName>style.visibility</p:attrName>
                                        </p:attrNameLst>
                                      </p:cBhvr>
                                      <p:to>
                                        <p:strVal val="hidden"/>
                                      </p:to>
                                    </p:set>
                                  </p:childTnLst>
                                </p:cTn>
                              </p:par>
                              <p:par>
                                <p:cTn id="66" presetID="22" presetClass="exit" presetSubtype="8" fill="hold" nodeType="withEffect">
                                  <p:stCondLst>
                                    <p:cond delay="0"/>
                                  </p:stCondLst>
                                  <p:childTnLst>
                                    <p:animEffect transition="out" filter="wipe(left)">
                                      <p:cBhvr>
                                        <p:cTn id="67" dur="2000"/>
                                        <p:tgtEl>
                                          <p:spTgt spid="17"/>
                                        </p:tgtEl>
                                      </p:cBhvr>
                                    </p:animEffect>
                                    <p:set>
                                      <p:cBhvr>
                                        <p:cTn id="68" dur="1" fill="hold">
                                          <p:stCondLst>
                                            <p:cond delay="1999"/>
                                          </p:stCondLst>
                                        </p:cTn>
                                        <p:tgtEl>
                                          <p:spTgt spid="17"/>
                                        </p:tgtEl>
                                        <p:attrNameLst>
                                          <p:attrName>style.visibility</p:attrName>
                                        </p:attrNameLst>
                                      </p:cBhvr>
                                      <p:to>
                                        <p:strVal val="hidden"/>
                                      </p:to>
                                    </p:set>
                                  </p:childTnLst>
                                </p:cTn>
                              </p:par>
                              <p:par>
                                <p:cTn id="69" presetID="22" presetClass="exit" presetSubtype="8" fill="hold" grpId="1" nodeType="withEffect">
                                  <p:stCondLst>
                                    <p:cond delay="0"/>
                                  </p:stCondLst>
                                  <p:childTnLst>
                                    <p:animEffect transition="out" filter="wipe(left)">
                                      <p:cBhvr>
                                        <p:cTn id="70" dur="1000"/>
                                        <p:tgtEl>
                                          <p:spTgt spid="88"/>
                                        </p:tgtEl>
                                      </p:cBhvr>
                                    </p:animEffect>
                                    <p:set>
                                      <p:cBhvr>
                                        <p:cTn id="71" dur="1" fill="hold">
                                          <p:stCondLst>
                                            <p:cond delay="999"/>
                                          </p:stCondLst>
                                        </p:cTn>
                                        <p:tgtEl>
                                          <p:spTgt spid="8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42"/>
                                        </p:tgtEl>
                                      </p:cBhvr>
                                    </p:animEffect>
                                    <p:set>
                                      <p:cBhvr>
                                        <p:cTn id="74" dur="1" fill="hold">
                                          <p:stCondLst>
                                            <p:cond delay="999"/>
                                          </p:stCondLst>
                                        </p:cTn>
                                        <p:tgtEl>
                                          <p:spTgt spid="42"/>
                                        </p:tgtEl>
                                        <p:attrNameLst>
                                          <p:attrName>style.visibility</p:attrName>
                                        </p:attrNameLst>
                                      </p:cBhvr>
                                      <p:to>
                                        <p:strVal val="hidden"/>
                                      </p:to>
                                    </p:set>
                                  </p:childTnLst>
                                </p:cTn>
                              </p:par>
                              <p:par>
                                <p:cTn id="75" presetID="22" presetClass="exit" presetSubtype="2" fill="hold" grpId="1" nodeType="withEffect">
                                  <p:stCondLst>
                                    <p:cond delay="0"/>
                                  </p:stCondLst>
                                  <p:childTnLst>
                                    <p:animEffect transition="out" filter="wipe(right)">
                                      <p:cBhvr>
                                        <p:cTn id="76" dur="1000"/>
                                        <p:tgtEl>
                                          <p:spTgt spid="30"/>
                                        </p:tgtEl>
                                      </p:cBhvr>
                                    </p:animEffect>
                                    <p:set>
                                      <p:cBhvr>
                                        <p:cTn id="77" dur="1" fill="hold">
                                          <p:stCondLst>
                                            <p:cond delay="999"/>
                                          </p:stCondLst>
                                        </p:cTn>
                                        <p:tgtEl>
                                          <p:spTgt spid="30"/>
                                        </p:tgtEl>
                                        <p:attrNameLst>
                                          <p:attrName>style.visibility</p:attrName>
                                        </p:attrNameLst>
                                      </p:cBhvr>
                                      <p:to>
                                        <p:strVal val="hidden"/>
                                      </p:to>
                                    </p:set>
                                  </p:childTnLst>
                                </p:cTn>
                              </p:par>
                            </p:childTnLst>
                          </p:cTn>
                        </p:par>
                        <p:par>
                          <p:cTn id="78" fill="hold">
                            <p:stCondLst>
                              <p:cond delay="2000"/>
                            </p:stCondLst>
                            <p:childTnLst>
                              <p:par>
                                <p:cTn id="79" presetID="22" presetClass="entr" presetSubtype="8" fill="hold" grpId="0" nodeType="after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wipe(left)">
                                      <p:cBhvr>
                                        <p:cTn id="81" dur="1000"/>
                                        <p:tgtEl>
                                          <p:spTgt spid="3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82"/>
                                        </p:tgtEl>
                                        <p:attrNameLst>
                                          <p:attrName>style.visibility</p:attrName>
                                        </p:attrNameLst>
                                      </p:cBhvr>
                                      <p:to>
                                        <p:strVal val="visible"/>
                                      </p:to>
                                    </p:set>
                                    <p:animEffect transition="in" filter="wipe(left)">
                                      <p:cBhvr>
                                        <p:cTn id="86" dur="1000"/>
                                        <p:tgtEl>
                                          <p:spTgt spid="82"/>
                                        </p:tgtEl>
                                      </p:cBhvr>
                                    </p:animEffect>
                                  </p:childTnLst>
                                </p:cTn>
                              </p:par>
                              <p:par>
                                <p:cTn id="87" presetID="22" presetClass="exit" presetSubtype="8" fill="hold" grpId="1" nodeType="withEffect">
                                  <p:stCondLst>
                                    <p:cond delay="0"/>
                                  </p:stCondLst>
                                  <p:childTnLst>
                                    <p:animEffect transition="out" filter="wipe(left)">
                                      <p:cBhvr>
                                        <p:cTn id="88" dur="1000"/>
                                        <p:tgtEl>
                                          <p:spTgt spid="31"/>
                                        </p:tgtEl>
                                      </p:cBhvr>
                                    </p:animEffect>
                                    <p:set>
                                      <p:cBhvr>
                                        <p:cTn id="89" dur="1" fill="hold">
                                          <p:stCondLst>
                                            <p:cond delay="999"/>
                                          </p:stCondLst>
                                        </p:cTn>
                                        <p:tgtEl>
                                          <p:spTgt spid="31"/>
                                        </p:tgtEl>
                                        <p:attrNameLst>
                                          <p:attrName>style.visibility</p:attrName>
                                        </p:attrNameLst>
                                      </p:cBhvr>
                                      <p:to>
                                        <p:strVal val="hidden"/>
                                      </p:to>
                                    </p:set>
                                  </p:childTnLst>
                                </p:cTn>
                              </p:par>
                            </p:childTnLst>
                          </p:cTn>
                        </p:par>
                        <p:par>
                          <p:cTn id="90" fill="hold">
                            <p:stCondLst>
                              <p:cond delay="1000"/>
                            </p:stCondLst>
                            <p:childTnLst>
                              <p:par>
                                <p:cTn id="91" presetID="22" presetClass="entr" presetSubtype="1" fill="hold" grpId="0" nodeType="after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wipe(up)">
                                      <p:cBhvr>
                                        <p:cTn id="93" dur="1000"/>
                                        <p:tgtEl>
                                          <p:spTgt spid="32"/>
                                        </p:tgtEl>
                                      </p:cBhvr>
                                    </p:animEffect>
                                  </p:childTnLst>
                                </p:cTn>
                              </p:par>
                              <p:par>
                                <p:cTn id="94" presetID="42" presetClass="path" presetSubtype="0" accel="50000" decel="50000" fill="hold" grpId="1" nodeType="withEffect">
                                  <p:stCondLst>
                                    <p:cond delay="0"/>
                                  </p:stCondLst>
                                  <p:childTnLst>
                                    <p:animMotion origin="layout" path="M -2.22222E-6 1.85185E-6 L -0.00069 0.04815 " pathEditMode="relative" rAng="0" ptsTypes="AA">
                                      <p:cBhvr>
                                        <p:cTn id="95" dur="2000" fill="hold"/>
                                        <p:tgtEl>
                                          <p:spTgt spid="32"/>
                                        </p:tgtEl>
                                        <p:attrNameLst>
                                          <p:attrName>ppt_x</p:attrName>
                                          <p:attrName>ppt_y</p:attrName>
                                        </p:attrNameLst>
                                      </p:cBhvr>
                                      <p:rCtr x="-35" y="2407"/>
                                    </p:animMotion>
                                  </p:childTnLst>
                                </p:cTn>
                              </p:par>
                            </p:childTnLst>
                          </p:cTn>
                        </p:par>
                        <p:par>
                          <p:cTn id="96" fill="hold">
                            <p:stCondLst>
                              <p:cond delay="3000"/>
                            </p:stCondLst>
                            <p:childTnLst>
                              <p:par>
                                <p:cTn id="97" presetID="22" presetClass="entr" presetSubtype="1" fill="hold" grpId="0" nodeType="after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wipe(up)">
                                      <p:cBhvr>
                                        <p:cTn id="99" dur="1000"/>
                                        <p:tgtEl>
                                          <p:spTgt spid="33"/>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83"/>
                                        </p:tgtEl>
                                        <p:attrNameLst>
                                          <p:attrName>style.visibility</p:attrName>
                                        </p:attrNameLst>
                                      </p:cBhvr>
                                      <p:to>
                                        <p:strVal val="visible"/>
                                      </p:to>
                                    </p:set>
                                    <p:animEffect transition="in" filter="wipe(left)">
                                      <p:cBhvr>
                                        <p:cTn id="104" dur="1000"/>
                                        <p:tgtEl>
                                          <p:spTgt spid="83"/>
                                        </p:tgtEl>
                                      </p:cBhvr>
                                    </p:animEffect>
                                  </p:childTnLst>
                                </p:cTn>
                              </p:par>
                            </p:childTnLst>
                          </p:cTn>
                        </p:par>
                        <p:par>
                          <p:cTn id="105" fill="hold">
                            <p:stCondLst>
                              <p:cond delay="1000"/>
                            </p:stCondLst>
                            <p:childTnLst>
                              <p:par>
                                <p:cTn id="106" presetID="22" presetClass="entr" presetSubtype="2" fill="hold" grpId="0" nodeType="afterEffect">
                                  <p:stCondLst>
                                    <p:cond delay="0"/>
                                  </p:stCondLst>
                                  <p:childTnLst>
                                    <p:set>
                                      <p:cBhvr>
                                        <p:cTn id="107" dur="1" fill="hold">
                                          <p:stCondLst>
                                            <p:cond delay="0"/>
                                          </p:stCondLst>
                                        </p:cTn>
                                        <p:tgtEl>
                                          <p:spTgt spid="12"/>
                                        </p:tgtEl>
                                        <p:attrNameLst>
                                          <p:attrName>style.visibility</p:attrName>
                                        </p:attrNameLst>
                                      </p:cBhvr>
                                      <p:to>
                                        <p:strVal val="visible"/>
                                      </p:to>
                                    </p:set>
                                    <p:animEffect transition="in" filter="wipe(right)">
                                      <p:cBhvr>
                                        <p:cTn id="108" dur="2000"/>
                                        <p:tgtEl>
                                          <p:spTgt spid="12"/>
                                        </p:tgtEl>
                                      </p:cBhvr>
                                    </p:animEffect>
                                  </p:childTnLst>
                                </p:cTn>
                              </p:par>
                              <p:par>
                                <p:cTn id="109" presetID="22" presetClass="entr" presetSubtype="1" fill="hold" grpId="0" nodeType="with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ipe(up)">
                                      <p:cBhvr>
                                        <p:cTn id="111" dur="1000"/>
                                        <p:tgtEl>
                                          <p:spTgt spid="44"/>
                                        </p:tgtEl>
                                      </p:cBhvr>
                                    </p:animEffect>
                                  </p:childTnLst>
                                </p:cTn>
                              </p:par>
                              <p:par>
                                <p:cTn id="112" presetID="42" presetClass="path" presetSubtype="0" repeatCount="3000" accel="50000" decel="50000" fill="hold" grpId="1" nodeType="withEffect">
                                  <p:stCondLst>
                                    <p:cond delay="0"/>
                                  </p:stCondLst>
                                  <p:childTnLst>
                                    <p:animMotion origin="layout" path="M 3.05556E-6 -4.07407E-6 L -0.0007 0.04815 " pathEditMode="relative" rAng="0" ptsTypes="AA">
                                      <p:cBhvr>
                                        <p:cTn id="113" dur="2000" fill="hold"/>
                                        <p:tgtEl>
                                          <p:spTgt spid="44"/>
                                        </p:tgtEl>
                                        <p:attrNameLst>
                                          <p:attrName>ppt_x</p:attrName>
                                          <p:attrName>ppt_y</p:attrName>
                                        </p:attrNameLst>
                                      </p:cBhvr>
                                      <p:rCtr x="-35" y="2407"/>
                                    </p:animMotion>
                                  </p:childTnLst>
                                </p:cTn>
                              </p:par>
                            </p:childTnLst>
                          </p:cTn>
                        </p:par>
                        <p:par>
                          <p:cTn id="114" fill="hold">
                            <p:stCondLst>
                              <p:cond delay="7000"/>
                            </p:stCondLst>
                            <p:childTnLst>
                              <p:par>
                                <p:cTn id="115" presetID="22" presetClass="entr" presetSubtype="8" fill="hold" grpId="0" nodeType="after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wipe(left)">
                                      <p:cBhvr>
                                        <p:cTn id="117" dur="1000"/>
                                        <p:tgtEl>
                                          <p:spTgt spid="34"/>
                                        </p:tgtEl>
                                      </p:cBhvr>
                                    </p:animEffect>
                                  </p:childTnLst>
                                </p:cTn>
                              </p:par>
                              <p:par>
                                <p:cTn id="118" presetID="22" presetClass="exit" presetSubtype="8" fill="hold" nodeType="withEffect">
                                  <p:stCondLst>
                                    <p:cond delay="0"/>
                                  </p:stCondLst>
                                  <p:childTnLst>
                                    <p:animEffect transition="out" filter="wipe(left)">
                                      <p:cBhvr>
                                        <p:cTn id="119" dur="1000"/>
                                        <p:tgtEl>
                                          <p:spTgt spid="17"/>
                                        </p:tgtEl>
                                      </p:cBhvr>
                                    </p:animEffect>
                                    <p:set>
                                      <p:cBhvr>
                                        <p:cTn id="120" dur="1" fill="hold">
                                          <p:stCondLst>
                                            <p:cond delay="999"/>
                                          </p:stCondLst>
                                        </p:cTn>
                                        <p:tgtEl>
                                          <p:spTgt spid="17"/>
                                        </p:tgtEl>
                                        <p:attrNameLst>
                                          <p:attrName>style.visibility</p:attrName>
                                        </p:attrNameLst>
                                      </p:cBhvr>
                                      <p:to>
                                        <p:strVal val="hidden"/>
                                      </p:to>
                                    </p:set>
                                  </p:childTnLst>
                                </p:cTn>
                              </p:par>
                              <p:par>
                                <p:cTn id="121" presetID="22" presetClass="entr" presetSubtype="2" fill="hold" nodeType="with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wipe(right)">
                                      <p:cBhvr>
                                        <p:cTn id="123" dur="1000"/>
                                        <p:tgtEl>
                                          <p:spTgt spid="50"/>
                                        </p:tgtEl>
                                      </p:cBhvr>
                                    </p:animEffect>
                                  </p:childTnLst>
                                </p:cTn>
                              </p:par>
                              <p:par>
                                <p:cTn id="124" presetID="22" presetClass="exit" presetSubtype="8" fill="hold" nodeType="withEffect">
                                  <p:stCondLst>
                                    <p:cond delay="0"/>
                                  </p:stCondLst>
                                  <p:childTnLst>
                                    <p:animEffect transition="out" filter="wipe(left)">
                                      <p:cBhvr>
                                        <p:cTn id="125" dur="3000"/>
                                        <p:tgtEl>
                                          <p:spTgt spid="10"/>
                                        </p:tgtEl>
                                      </p:cBhvr>
                                    </p:animEffect>
                                    <p:set>
                                      <p:cBhvr>
                                        <p:cTn id="126" dur="1" fill="hold">
                                          <p:stCondLst>
                                            <p:cond delay="2999"/>
                                          </p:stCondLst>
                                        </p:cTn>
                                        <p:tgtEl>
                                          <p:spTgt spid="1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84"/>
                                        </p:tgtEl>
                                        <p:attrNameLst>
                                          <p:attrName>style.visibility</p:attrName>
                                        </p:attrNameLst>
                                      </p:cBhvr>
                                      <p:to>
                                        <p:strVal val="visible"/>
                                      </p:to>
                                    </p:set>
                                    <p:animEffect transition="in" filter="wipe(left)">
                                      <p:cBhvr>
                                        <p:cTn id="131" dur="1000"/>
                                        <p:tgtEl>
                                          <p:spTgt spid="84"/>
                                        </p:tgtEl>
                                      </p:cBhvr>
                                    </p:animEffect>
                                  </p:childTnLst>
                                </p:cTn>
                              </p:par>
                            </p:childTnLst>
                          </p:cTn>
                        </p:par>
                        <p:par>
                          <p:cTn id="132" fill="hold">
                            <p:stCondLst>
                              <p:cond delay="1000"/>
                            </p:stCondLst>
                            <p:childTnLst>
                              <p:par>
                                <p:cTn id="133" presetID="22" presetClass="entr" presetSubtype="2" fill="hold" grpId="0" nodeType="afterEffect">
                                  <p:stCondLst>
                                    <p:cond delay="0"/>
                                  </p:stCondLst>
                                  <p:childTnLst>
                                    <p:set>
                                      <p:cBhvr>
                                        <p:cTn id="134" dur="1" fill="hold">
                                          <p:stCondLst>
                                            <p:cond delay="0"/>
                                          </p:stCondLst>
                                        </p:cTn>
                                        <p:tgtEl>
                                          <p:spTgt spid="89"/>
                                        </p:tgtEl>
                                        <p:attrNameLst>
                                          <p:attrName>style.visibility</p:attrName>
                                        </p:attrNameLst>
                                      </p:cBhvr>
                                      <p:to>
                                        <p:strVal val="visible"/>
                                      </p:to>
                                    </p:set>
                                    <p:animEffect transition="in" filter="wipe(right)">
                                      <p:cBhvr>
                                        <p:cTn id="135" dur="1000"/>
                                        <p:tgtEl>
                                          <p:spTgt spid="89"/>
                                        </p:tgtEl>
                                      </p:cBhvr>
                                    </p:animEffect>
                                  </p:childTnLst>
                                </p:cTn>
                              </p:par>
                              <p:par>
                                <p:cTn id="136" presetID="22" presetClass="entr" presetSubtype="8" fill="hold" grpId="0" nodeType="withEffect">
                                  <p:stCondLst>
                                    <p:cond delay="0"/>
                                  </p:stCondLst>
                                  <p:childTnLst>
                                    <p:set>
                                      <p:cBhvr>
                                        <p:cTn id="137" dur="1" fill="hold">
                                          <p:stCondLst>
                                            <p:cond delay="0"/>
                                          </p:stCondLst>
                                        </p:cTn>
                                        <p:tgtEl>
                                          <p:spTgt spid="90"/>
                                        </p:tgtEl>
                                        <p:attrNameLst>
                                          <p:attrName>style.visibility</p:attrName>
                                        </p:attrNameLst>
                                      </p:cBhvr>
                                      <p:to>
                                        <p:strVal val="visible"/>
                                      </p:to>
                                    </p:set>
                                    <p:animEffect transition="in" filter="wipe(left)">
                                      <p:cBhvr>
                                        <p:cTn id="138" dur="1000"/>
                                        <p:tgtEl>
                                          <p:spTgt spid="90"/>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47"/>
                                        </p:tgtEl>
                                        <p:attrNameLst>
                                          <p:attrName>style.visibility</p:attrName>
                                        </p:attrNameLst>
                                      </p:cBhvr>
                                      <p:to>
                                        <p:strVal val="visible"/>
                                      </p:to>
                                    </p:set>
                                    <p:animEffect transition="in" filter="wipe(left)">
                                      <p:cBhvr>
                                        <p:cTn id="143" dur="1000"/>
                                        <p:tgtEl>
                                          <p:spTgt spid="47"/>
                                        </p:tgtEl>
                                      </p:cBhvr>
                                    </p:animEffect>
                                  </p:childTnLst>
                                </p:cTn>
                              </p:par>
                            </p:childTnLst>
                          </p:cTn>
                        </p:par>
                        <p:par>
                          <p:cTn id="144" fill="hold">
                            <p:stCondLst>
                              <p:cond delay="1000"/>
                            </p:stCondLst>
                            <p:childTnLst>
                              <p:par>
                                <p:cTn id="145" presetID="22" presetClass="entr" presetSubtype="1" fill="hold" grpId="0" nodeType="afterEffect">
                                  <p:stCondLst>
                                    <p:cond delay="0"/>
                                  </p:stCondLst>
                                  <p:childTnLst>
                                    <p:set>
                                      <p:cBhvr>
                                        <p:cTn id="146" dur="1" fill="hold">
                                          <p:stCondLst>
                                            <p:cond delay="0"/>
                                          </p:stCondLst>
                                        </p:cTn>
                                        <p:tgtEl>
                                          <p:spTgt spid="37"/>
                                        </p:tgtEl>
                                        <p:attrNameLst>
                                          <p:attrName>style.visibility</p:attrName>
                                        </p:attrNameLst>
                                      </p:cBhvr>
                                      <p:to>
                                        <p:strVal val="visible"/>
                                      </p:to>
                                    </p:set>
                                    <p:animEffect transition="in" filter="wipe(up)">
                                      <p:cBhvr>
                                        <p:cTn id="147" dur="2000"/>
                                        <p:tgtEl>
                                          <p:spTgt spid="37"/>
                                        </p:tgtEl>
                                      </p:cBhvr>
                                    </p:animEffect>
                                  </p:childTnLst>
                                </p:cTn>
                              </p:par>
                              <p:par>
                                <p:cTn id="148" presetID="22" presetClass="entr" presetSubtype="2" fill="hold" grpId="0" nodeType="withEffect">
                                  <p:stCondLst>
                                    <p:cond delay="0"/>
                                  </p:stCondLst>
                                  <p:childTnLst>
                                    <p:set>
                                      <p:cBhvr>
                                        <p:cTn id="149" dur="1" fill="hold">
                                          <p:stCondLst>
                                            <p:cond delay="0"/>
                                          </p:stCondLst>
                                        </p:cTn>
                                        <p:tgtEl>
                                          <p:spTgt spid="41"/>
                                        </p:tgtEl>
                                        <p:attrNameLst>
                                          <p:attrName>style.visibility</p:attrName>
                                        </p:attrNameLst>
                                      </p:cBhvr>
                                      <p:to>
                                        <p:strVal val="visible"/>
                                      </p:to>
                                    </p:set>
                                    <p:animEffect transition="in" filter="wipe(right)">
                                      <p:cBhvr>
                                        <p:cTn id="150" dur="2000"/>
                                        <p:tgtEl>
                                          <p:spTgt spid="41"/>
                                        </p:tgtEl>
                                      </p:cBhvr>
                                    </p:animEffect>
                                  </p:childTnLst>
                                </p:cTn>
                              </p:par>
                              <p:par>
                                <p:cTn id="151" presetID="42" presetClass="path" presetSubtype="0" accel="50000" decel="50000" fill="hold" grpId="1" nodeType="withEffect">
                                  <p:stCondLst>
                                    <p:cond delay="0"/>
                                  </p:stCondLst>
                                  <p:childTnLst>
                                    <p:animMotion origin="layout" path="M 2.77778E-6 -7.40741E-7 L 2.77778E-6 0.08171 " pathEditMode="relative" rAng="0" ptsTypes="AA">
                                      <p:cBhvr>
                                        <p:cTn id="152" dur="2000" fill="hold"/>
                                        <p:tgtEl>
                                          <p:spTgt spid="90"/>
                                        </p:tgtEl>
                                        <p:attrNameLst>
                                          <p:attrName>ppt_x</p:attrName>
                                          <p:attrName>ppt_y</p:attrName>
                                        </p:attrNameLst>
                                      </p:cBhvr>
                                      <p:rCtr x="0" y="4074"/>
                                    </p:animMotion>
                                  </p:childTnLst>
                                </p:cTn>
                              </p:par>
                              <p:par>
                                <p:cTn id="153" presetID="22" presetClass="exit" presetSubtype="1" fill="hold" grpId="1" nodeType="withEffect">
                                  <p:stCondLst>
                                    <p:cond delay="0"/>
                                  </p:stCondLst>
                                  <p:childTnLst>
                                    <p:animEffect transition="out" filter="wipe(up)">
                                      <p:cBhvr>
                                        <p:cTn id="154" dur="1000"/>
                                        <p:tgtEl>
                                          <p:spTgt spid="12"/>
                                        </p:tgtEl>
                                      </p:cBhvr>
                                    </p:animEffect>
                                    <p:set>
                                      <p:cBhvr>
                                        <p:cTn id="155" dur="1" fill="hold">
                                          <p:stCondLst>
                                            <p:cond delay="999"/>
                                          </p:stCondLst>
                                        </p:cTn>
                                        <p:tgtEl>
                                          <p:spTgt spid="12"/>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34"/>
                                        </p:tgtEl>
                                      </p:cBhvr>
                                    </p:animEffect>
                                    <p:set>
                                      <p:cBhvr>
                                        <p:cTn id="158" dur="1" fill="hold">
                                          <p:stCondLst>
                                            <p:cond delay="499"/>
                                          </p:stCondLst>
                                        </p:cTn>
                                        <p:tgtEl>
                                          <p:spTgt spid="34"/>
                                        </p:tgtEl>
                                        <p:attrNameLst>
                                          <p:attrName>style.visibility</p:attrName>
                                        </p:attrNameLst>
                                      </p:cBhvr>
                                      <p:to>
                                        <p:strVal val="hidden"/>
                                      </p:to>
                                    </p:set>
                                  </p:childTnLst>
                                </p:cTn>
                              </p:par>
                              <p:par>
                                <p:cTn id="159" presetID="22" presetClass="exit" presetSubtype="8" fill="hold" grpId="1" nodeType="withEffect">
                                  <p:stCondLst>
                                    <p:cond delay="0"/>
                                  </p:stCondLst>
                                  <p:childTnLst>
                                    <p:animEffect transition="out" filter="wipe(left)">
                                      <p:cBhvr>
                                        <p:cTn id="160" dur="2000"/>
                                        <p:tgtEl>
                                          <p:spTgt spid="89"/>
                                        </p:tgtEl>
                                      </p:cBhvr>
                                    </p:animEffect>
                                    <p:set>
                                      <p:cBhvr>
                                        <p:cTn id="161" dur="1" fill="hold">
                                          <p:stCondLst>
                                            <p:cond delay="1999"/>
                                          </p:stCondLst>
                                        </p:cTn>
                                        <p:tgtEl>
                                          <p:spTgt spid="89"/>
                                        </p:tgtEl>
                                        <p:attrNameLst>
                                          <p:attrName>style.visibility</p:attrName>
                                        </p:attrNameLst>
                                      </p:cBhvr>
                                      <p:to>
                                        <p:strVal val="hidden"/>
                                      </p:to>
                                    </p:set>
                                  </p:childTnLst>
                                </p:cTn>
                              </p:par>
                              <p:par>
                                <p:cTn id="162" presetID="22" presetClass="entr" presetSubtype="2" fill="hold" grpId="0" nodeType="withEffect">
                                  <p:stCondLst>
                                    <p:cond delay="0"/>
                                  </p:stCondLst>
                                  <p:childTnLst>
                                    <p:set>
                                      <p:cBhvr>
                                        <p:cTn id="163" dur="1" fill="hold">
                                          <p:stCondLst>
                                            <p:cond delay="0"/>
                                          </p:stCondLst>
                                        </p:cTn>
                                        <p:tgtEl>
                                          <p:spTgt spid="40"/>
                                        </p:tgtEl>
                                        <p:attrNameLst>
                                          <p:attrName>style.visibility</p:attrName>
                                        </p:attrNameLst>
                                      </p:cBhvr>
                                      <p:to>
                                        <p:strVal val="visible"/>
                                      </p:to>
                                    </p:set>
                                    <p:animEffect transition="in" filter="wipe(right)">
                                      <p:cBhvr>
                                        <p:cTn id="164" dur="1000"/>
                                        <p:tgtEl>
                                          <p:spTgt spid="40"/>
                                        </p:tgtEl>
                                      </p:cBhvr>
                                    </p:animEffect>
                                  </p:childTnLst>
                                </p:cTn>
                              </p:par>
                              <p:par>
                                <p:cTn id="165" presetID="22" presetClass="entr" presetSubtype="2" fill="hold" nodeType="withEffect">
                                  <p:stCondLst>
                                    <p:cond delay="0"/>
                                  </p:stCondLst>
                                  <p:childTnLst>
                                    <p:set>
                                      <p:cBhvr>
                                        <p:cTn id="166" dur="1" fill="hold">
                                          <p:stCondLst>
                                            <p:cond delay="0"/>
                                          </p:stCondLst>
                                        </p:cTn>
                                        <p:tgtEl>
                                          <p:spTgt spid="39"/>
                                        </p:tgtEl>
                                        <p:attrNameLst>
                                          <p:attrName>style.visibility</p:attrName>
                                        </p:attrNameLst>
                                      </p:cBhvr>
                                      <p:to>
                                        <p:strVal val="visible"/>
                                      </p:to>
                                    </p:set>
                                    <p:animEffect transition="in" filter="wipe(right)">
                                      <p:cBhvr>
                                        <p:cTn id="167" dur="1000"/>
                                        <p:tgtEl>
                                          <p:spTgt spid="39"/>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1" fill="hold" grpId="0" nodeType="clickEffect">
                                  <p:stCondLst>
                                    <p:cond delay="0"/>
                                  </p:stCondLst>
                                  <p:childTnLst>
                                    <p:set>
                                      <p:cBhvr>
                                        <p:cTn id="171" dur="1" fill="hold">
                                          <p:stCondLst>
                                            <p:cond delay="0"/>
                                          </p:stCondLst>
                                        </p:cTn>
                                        <p:tgtEl>
                                          <p:spTgt spid="38"/>
                                        </p:tgtEl>
                                        <p:attrNameLst>
                                          <p:attrName>style.visibility</p:attrName>
                                        </p:attrNameLst>
                                      </p:cBhvr>
                                      <p:to>
                                        <p:strVal val="visible"/>
                                      </p:to>
                                    </p:set>
                                    <p:animEffect transition="in" filter="wipe(up)">
                                      <p:cBhvr>
                                        <p:cTn id="172" dur="2000"/>
                                        <p:tgtEl>
                                          <p:spTgt spid="38"/>
                                        </p:tgtEl>
                                      </p:cBhvr>
                                    </p:animEffect>
                                  </p:childTnLst>
                                </p:cTn>
                              </p:par>
                              <p:par>
                                <p:cTn id="173" presetID="22" presetClass="exit" presetSubtype="1" fill="hold" grpId="1" nodeType="withEffect">
                                  <p:stCondLst>
                                    <p:cond delay="0"/>
                                  </p:stCondLst>
                                  <p:childTnLst>
                                    <p:animEffect transition="out" filter="wipe(up)">
                                      <p:cBhvr>
                                        <p:cTn id="174" dur="2000"/>
                                        <p:tgtEl>
                                          <p:spTgt spid="37"/>
                                        </p:tgtEl>
                                      </p:cBhvr>
                                    </p:animEffect>
                                    <p:set>
                                      <p:cBhvr>
                                        <p:cTn id="175" dur="1" fill="hold">
                                          <p:stCondLst>
                                            <p:cond delay="1999"/>
                                          </p:stCondLst>
                                        </p:cTn>
                                        <p:tgtEl>
                                          <p:spTgt spid="37"/>
                                        </p:tgtEl>
                                        <p:attrNameLst>
                                          <p:attrName>style.visibility</p:attrName>
                                        </p:attrNameLst>
                                      </p:cBhvr>
                                      <p:to>
                                        <p:strVal val="hidden"/>
                                      </p:to>
                                    </p:set>
                                  </p:childTnLst>
                                </p:cTn>
                              </p:par>
                              <p:par>
                                <p:cTn id="176" presetID="22" presetClass="entr" presetSubtype="8" fill="hold" grpId="0" nodeType="withEffect">
                                  <p:stCondLst>
                                    <p:cond delay="0"/>
                                  </p:stCondLst>
                                  <p:childTnLst>
                                    <p:set>
                                      <p:cBhvr>
                                        <p:cTn id="177" dur="1" fill="hold">
                                          <p:stCondLst>
                                            <p:cond delay="0"/>
                                          </p:stCondLst>
                                        </p:cTn>
                                        <p:tgtEl>
                                          <p:spTgt spid="6"/>
                                        </p:tgtEl>
                                        <p:attrNameLst>
                                          <p:attrName>style.visibility</p:attrName>
                                        </p:attrNameLst>
                                      </p:cBhvr>
                                      <p:to>
                                        <p:strVal val="visible"/>
                                      </p:to>
                                    </p:set>
                                    <p:animEffect transition="in" filter="wipe(left)">
                                      <p:cBhvr>
                                        <p:cTn id="178" dur="1000"/>
                                        <p:tgtEl>
                                          <p:spTgt spid="6"/>
                                        </p:tgtEl>
                                      </p:cBhvr>
                                    </p:animEffect>
                                  </p:childTnLst>
                                </p:cTn>
                              </p:par>
                              <p:par>
                                <p:cTn id="179" presetID="22" presetClass="exit" presetSubtype="8" fill="hold" grpId="1" nodeType="withEffect">
                                  <p:stCondLst>
                                    <p:cond delay="0"/>
                                  </p:stCondLst>
                                  <p:childTnLst>
                                    <p:animEffect transition="out" filter="wipe(left)">
                                      <p:cBhvr>
                                        <p:cTn id="180" dur="2000"/>
                                        <p:tgtEl>
                                          <p:spTgt spid="41"/>
                                        </p:tgtEl>
                                      </p:cBhvr>
                                    </p:animEffect>
                                    <p:set>
                                      <p:cBhvr>
                                        <p:cTn id="181" dur="1" fill="hold">
                                          <p:stCondLst>
                                            <p:cond delay="1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1" grpId="0" animBg="1"/>
      <p:bldP spid="41" grpId="1" animBg="1"/>
      <p:bldP spid="89" grpId="0" animBg="1"/>
      <p:bldP spid="89" grpId="1" animBg="1"/>
      <p:bldP spid="88" grpId="0" animBg="1"/>
      <p:bldP spid="88" grpId="1" animBg="1"/>
      <p:bldP spid="12" grpId="0" animBg="1"/>
      <p:bldP spid="12" grpId="1" animBg="1"/>
      <p:bldP spid="46" grpId="0"/>
      <p:bldP spid="74" grpId="0"/>
      <p:bldP spid="76" grpId="0"/>
      <p:bldP spid="77" grpId="0" animBg="1"/>
      <p:bldP spid="77" grpId="1" animBg="1"/>
      <p:bldP spid="77" grpId="2" animBg="1"/>
      <p:bldP spid="79" grpId="0"/>
      <p:bldP spid="80" grpId="0"/>
      <p:bldP spid="80" grpId="1"/>
      <p:bldP spid="82" grpId="0"/>
      <p:bldP spid="83" grpId="0"/>
      <p:bldP spid="84" grpId="0"/>
      <p:bldP spid="30" grpId="0"/>
      <p:bldP spid="30" grpId="1"/>
      <p:bldP spid="31" grpId="0"/>
      <p:bldP spid="31" grpId="1"/>
      <p:bldP spid="32" grpId="0" animBg="1"/>
      <p:bldP spid="32" grpId="1" animBg="1"/>
      <p:bldP spid="33" grpId="0"/>
      <p:bldP spid="37" grpId="0" animBg="1"/>
      <p:bldP spid="37" grpId="1" animBg="1"/>
      <p:bldP spid="38" grpId="0" animBg="1"/>
      <p:bldP spid="40" grpId="0"/>
      <p:bldP spid="90" grpId="0"/>
      <p:bldP spid="90" grpId="1"/>
      <p:bldP spid="47" grpId="0"/>
      <p:bldP spid="34" grpId="0"/>
      <p:bldP spid="34" grpId="1"/>
      <p:bldP spid="35" grpId="0" build="p"/>
      <p:bldP spid="42" grpId="0"/>
      <p:bldP spid="42" grpId="1"/>
      <p:bldP spid="44" grpId="0" animBg="1"/>
      <p:bldP spid="44"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55644" y="5308035"/>
            <a:ext cx="8422680" cy="83099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On the outcrop, what evidence can be used to definitively distinguish depth created by </a:t>
            </a:r>
            <a:r>
              <a:rPr kumimoji="0" lang="en-US" sz="2400" b="0" i="1" u="none" strike="noStrike" kern="1200" cap="none" spc="0" normalizeH="0" baseline="0" noProof="0" dirty="0" err="1">
                <a:ln w="3175">
                  <a:solidFill>
                    <a:schemeClr val="tx1"/>
                  </a:solidFill>
                </a:ln>
                <a:solidFill>
                  <a:srgbClr val="FF0000"/>
                </a:solidFill>
                <a:effectLst/>
                <a:uLnTx/>
                <a:uFillTx/>
                <a:latin typeface="Cheltenhm BT" panose="02040603050505020403" pitchFamily="18" charset="0"/>
                <a:ea typeface="+mn-ea"/>
                <a:cs typeface="+mn-cs"/>
              </a:rPr>
              <a:t>Eustasy</a:t>
            </a:r>
            <a:r>
              <a:rPr kumimoji="0" lang="en-US" sz="2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 vs depth created by Tectonics??</a:t>
            </a:r>
          </a:p>
        </p:txBody>
      </p:sp>
      <p:sp>
        <p:nvSpPr>
          <p:cNvPr id="104" name="Freeform 103"/>
          <p:cNvSpPr/>
          <p:nvPr/>
        </p:nvSpPr>
        <p:spPr>
          <a:xfrm>
            <a:off x="-9743" y="2915375"/>
            <a:ext cx="9153454" cy="723754"/>
          </a:xfrm>
          <a:custGeom>
            <a:avLst/>
            <a:gdLst>
              <a:gd name="connsiteX0" fmla="*/ 9153237 w 9171709"/>
              <a:gd name="connsiteY0" fmla="*/ 812800 h 812800"/>
              <a:gd name="connsiteX1" fmla="*/ 5329382 w 9171709"/>
              <a:gd name="connsiteY1" fmla="*/ 812800 h 812800"/>
              <a:gd name="connsiteX2" fmla="*/ 0 w 9171709"/>
              <a:gd name="connsiteY2" fmla="*/ 230909 h 812800"/>
              <a:gd name="connsiteX3" fmla="*/ 9237 w 9171709"/>
              <a:gd name="connsiteY3" fmla="*/ 0 h 812800"/>
              <a:gd name="connsiteX4" fmla="*/ 9171709 w 9171709"/>
              <a:gd name="connsiteY4" fmla="*/ 9237 h 812800"/>
              <a:gd name="connsiteX5" fmla="*/ 9153237 w 9171709"/>
              <a:gd name="connsiteY5" fmla="*/ 812800 h 812800"/>
              <a:gd name="connsiteX0" fmla="*/ 9144000 w 9162472"/>
              <a:gd name="connsiteY0" fmla="*/ 812800 h 812800"/>
              <a:gd name="connsiteX1" fmla="*/ 5320145 w 9162472"/>
              <a:gd name="connsiteY1" fmla="*/ 812800 h 812800"/>
              <a:gd name="connsiteX2" fmla="*/ 5051 w 9162472"/>
              <a:gd name="connsiteY2" fmla="*/ 235671 h 812800"/>
              <a:gd name="connsiteX3" fmla="*/ 0 w 9162472"/>
              <a:gd name="connsiteY3" fmla="*/ 0 h 812800"/>
              <a:gd name="connsiteX4" fmla="*/ 9162472 w 9162472"/>
              <a:gd name="connsiteY4" fmla="*/ 9237 h 812800"/>
              <a:gd name="connsiteX5" fmla="*/ 9144000 w 9162472"/>
              <a:gd name="connsiteY5" fmla="*/ 812800 h 812800"/>
              <a:gd name="connsiteX0" fmla="*/ 9148763 w 9167235"/>
              <a:gd name="connsiteY0" fmla="*/ 803563 h 803563"/>
              <a:gd name="connsiteX1" fmla="*/ 5324908 w 9167235"/>
              <a:gd name="connsiteY1" fmla="*/ 803563 h 803563"/>
              <a:gd name="connsiteX2" fmla="*/ 9814 w 9167235"/>
              <a:gd name="connsiteY2" fmla="*/ 226434 h 803563"/>
              <a:gd name="connsiteX3" fmla="*/ 0 w 9167235"/>
              <a:gd name="connsiteY3" fmla="*/ 5051 h 803563"/>
              <a:gd name="connsiteX4" fmla="*/ 9167235 w 9167235"/>
              <a:gd name="connsiteY4" fmla="*/ 0 h 803563"/>
              <a:gd name="connsiteX5" fmla="*/ 9148763 w 9167235"/>
              <a:gd name="connsiteY5" fmla="*/ 803563 h 803563"/>
              <a:gd name="connsiteX0" fmla="*/ 9148763 w 9157710"/>
              <a:gd name="connsiteY0" fmla="*/ 798512 h 798512"/>
              <a:gd name="connsiteX1" fmla="*/ 5324908 w 9157710"/>
              <a:gd name="connsiteY1" fmla="*/ 798512 h 798512"/>
              <a:gd name="connsiteX2" fmla="*/ 9814 w 9157710"/>
              <a:gd name="connsiteY2" fmla="*/ 221383 h 798512"/>
              <a:gd name="connsiteX3" fmla="*/ 0 w 9157710"/>
              <a:gd name="connsiteY3" fmla="*/ 0 h 798512"/>
              <a:gd name="connsiteX4" fmla="*/ 9157710 w 9157710"/>
              <a:gd name="connsiteY4" fmla="*/ 4474 h 798512"/>
              <a:gd name="connsiteX5" fmla="*/ 9148763 w 9157710"/>
              <a:gd name="connsiteY5" fmla="*/ 798512 h 798512"/>
              <a:gd name="connsiteX0" fmla="*/ 9148763 w 9157710"/>
              <a:gd name="connsiteY0" fmla="*/ 798512 h 798512"/>
              <a:gd name="connsiteX1" fmla="*/ 5324908 w 9157710"/>
              <a:gd name="connsiteY1" fmla="*/ 798512 h 798512"/>
              <a:gd name="connsiteX2" fmla="*/ 9814 w 9157710"/>
              <a:gd name="connsiteY2" fmla="*/ 221383 h 798512"/>
              <a:gd name="connsiteX3" fmla="*/ 0 w 9157710"/>
              <a:gd name="connsiteY3" fmla="*/ 0 h 798512"/>
              <a:gd name="connsiteX4" fmla="*/ 9157710 w 9157710"/>
              <a:gd name="connsiteY4" fmla="*/ 87602 h 798512"/>
              <a:gd name="connsiteX5" fmla="*/ 9148763 w 9157710"/>
              <a:gd name="connsiteY5" fmla="*/ 798512 h 798512"/>
              <a:gd name="connsiteX0" fmla="*/ 9138949 w 9147896"/>
              <a:gd name="connsiteY0" fmla="*/ 789275 h 789275"/>
              <a:gd name="connsiteX1" fmla="*/ 5315094 w 9147896"/>
              <a:gd name="connsiteY1" fmla="*/ 789275 h 789275"/>
              <a:gd name="connsiteX2" fmla="*/ 0 w 9147896"/>
              <a:gd name="connsiteY2" fmla="*/ 212146 h 789275"/>
              <a:gd name="connsiteX3" fmla="*/ 8658 w 9147896"/>
              <a:gd name="connsiteY3" fmla="*/ 0 h 789275"/>
              <a:gd name="connsiteX4" fmla="*/ 9147896 w 9147896"/>
              <a:gd name="connsiteY4" fmla="*/ 78365 h 789275"/>
              <a:gd name="connsiteX5" fmla="*/ 9138949 w 9147896"/>
              <a:gd name="connsiteY5" fmla="*/ 789275 h 789275"/>
              <a:gd name="connsiteX0" fmla="*/ 9138949 w 9147896"/>
              <a:gd name="connsiteY0" fmla="*/ 763081 h 763081"/>
              <a:gd name="connsiteX1" fmla="*/ 5315094 w 9147896"/>
              <a:gd name="connsiteY1" fmla="*/ 763081 h 763081"/>
              <a:gd name="connsiteX2" fmla="*/ 0 w 9147896"/>
              <a:gd name="connsiteY2" fmla="*/ 185952 h 763081"/>
              <a:gd name="connsiteX3" fmla="*/ 8658 w 9147896"/>
              <a:gd name="connsiteY3" fmla="*/ 0 h 763081"/>
              <a:gd name="connsiteX4" fmla="*/ 9147896 w 9147896"/>
              <a:gd name="connsiteY4" fmla="*/ 52171 h 763081"/>
              <a:gd name="connsiteX5" fmla="*/ 9138949 w 9147896"/>
              <a:gd name="connsiteY5" fmla="*/ 763081 h 763081"/>
              <a:gd name="connsiteX0" fmla="*/ 9138949 w 9147896"/>
              <a:gd name="connsiteY0" fmla="*/ 726135 h 726135"/>
              <a:gd name="connsiteX1" fmla="*/ 5315094 w 9147896"/>
              <a:gd name="connsiteY1" fmla="*/ 726135 h 726135"/>
              <a:gd name="connsiteX2" fmla="*/ 0 w 9147896"/>
              <a:gd name="connsiteY2" fmla="*/ 149006 h 726135"/>
              <a:gd name="connsiteX3" fmla="*/ 82549 w 9147896"/>
              <a:gd name="connsiteY3" fmla="*/ 0 h 726135"/>
              <a:gd name="connsiteX4" fmla="*/ 9147896 w 9147896"/>
              <a:gd name="connsiteY4" fmla="*/ 15225 h 726135"/>
              <a:gd name="connsiteX5" fmla="*/ 9138949 w 9147896"/>
              <a:gd name="connsiteY5" fmla="*/ 726135 h 726135"/>
              <a:gd name="connsiteX0" fmla="*/ 9144507 w 9153454"/>
              <a:gd name="connsiteY0" fmla="*/ 723754 h 723754"/>
              <a:gd name="connsiteX1" fmla="*/ 5320652 w 9153454"/>
              <a:gd name="connsiteY1" fmla="*/ 723754 h 723754"/>
              <a:gd name="connsiteX2" fmla="*/ 5558 w 9153454"/>
              <a:gd name="connsiteY2" fmla="*/ 146625 h 723754"/>
              <a:gd name="connsiteX3" fmla="*/ 0 w 9153454"/>
              <a:gd name="connsiteY3" fmla="*/ 0 h 723754"/>
              <a:gd name="connsiteX4" fmla="*/ 9153454 w 9153454"/>
              <a:gd name="connsiteY4" fmla="*/ 12844 h 723754"/>
              <a:gd name="connsiteX5" fmla="*/ 9144507 w 9153454"/>
              <a:gd name="connsiteY5" fmla="*/ 723754 h 72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3454" h="723754">
                <a:moveTo>
                  <a:pt x="9144507" y="723754"/>
                </a:moveTo>
                <a:lnTo>
                  <a:pt x="5320652" y="723754"/>
                </a:lnTo>
                <a:lnTo>
                  <a:pt x="5558" y="146625"/>
                </a:lnTo>
                <a:lnTo>
                  <a:pt x="0" y="0"/>
                </a:lnTo>
                <a:lnTo>
                  <a:pt x="9153454" y="12844"/>
                </a:lnTo>
                <a:lnTo>
                  <a:pt x="9144507" y="723754"/>
                </a:lnTo>
                <a:close/>
              </a:path>
            </a:pathLst>
          </a:custGeom>
          <a:solidFill>
            <a:schemeClr val="accent4">
              <a:lumMod val="7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p:cNvCxnSpPr/>
          <p:nvPr/>
        </p:nvCxnSpPr>
        <p:spPr>
          <a:xfrm>
            <a:off x="-55425" y="3631983"/>
            <a:ext cx="9199425"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553322" y="0"/>
            <a:ext cx="603735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Two Ways to Create Accommodation</a:t>
            </a:r>
          </a:p>
        </p:txBody>
      </p:sp>
      <p:cxnSp>
        <p:nvCxnSpPr>
          <p:cNvPr id="50" name="Straight Connector 49"/>
          <p:cNvCxnSpPr/>
          <p:nvPr/>
        </p:nvCxnSpPr>
        <p:spPr>
          <a:xfrm>
            <a:off x="5242672" y="3631983"/>
            <a:ext cx="3901328" cy="400338"/>
          </a:xfrm>
          <a:prstGeom prst="line">
            <a:avLst/>
          </a:prstGeom>
          <a:ln w="9525">
            <a:solidFill>
              <a:schemeClr val="accent2">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3867150" y="3629025"/>
            <a:ext cx="4105275" cy="919163"/>
          </a:xfrm>
          <a:custGeom>
            <a:avLst/>
            <a:gdLst>
              <a:gd name="connsiteX0" fmla="*/ 4090988 w 4105275"/>
              <a:gd name="connsiteY0" fmla="*/ 919163 h 919163"/>
              <a:gd name="connsiteX1" fmla="*/ 2833688 w 4105275"/>
              <a:gd name="connsiteY1" fmla="*/ 561975 h 919163"/>
              <a:gd name="connsiteX2" fmla="*/ 2243138 w 4105275"/>
              <a:gd name="connsiteY2" fmla="*/ 419100 h 919163"/>
              <a:gd name="connsiteX3" fmla="*/ 1785938 w 4105275"/>
              <a:gd name="connsiteY3" fmla="*/ 319088 h 919163"/>
              <a:gd name="connsiteX4" fmla="*/ 0 w 4105275"/>
              <a:gd name="connsiteY4" fmla="*/ 9525 h 919163"/>
              <a:gd name="connsiteX5" fmla="*/ 1524000 w 4105275"/>
              <a:gd name="connsiteY5" fmla="*/ 0 h 919163"/>
              <a:gd name="connsiteX6" fmla="*/ 3019425 w 4105275"/>
              <a:gd name="connsiteY6" fmla="*/ 161925 h 919163"/>
              <a:gd name="connsiteX7" fmla="*/ 4105275 w 4105275"/>
              <a:gd name="connsiteY7" fmla="*/ 290513 h 919163"/>
              <a:gd name="connsiteX8" fmla="*/ 4090988 w 4105275"/>
              <a:gd name="connsiteY8" fmla="*/ 919163 h 91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5275" h="919163">
                <a:moveTo>
                  <a:pt x="4090988" y="919163"/>
                </a:moveTo>
                <a:lnTo>
                  <a:pt x="2833688" y="561975"/>
                </a:lnTo>
                <a:lnTo>
                  <a:pt x="2243138" y="419100"/>
                </a:lnTo>
                <a:lnTo>
                  <a:pt x="1785938" y="319088"/>
                </a:lnTo>
                <a:lnTo>
                  <a:pt x="0" y="9525"/>
                </a:lnTo>
                <a:lnTo>
                  <a:pt x="1524000" y="0"/>
                </a:lnTo>
                <a:lnTo>
                  <a:pt x="3019425" y="161925"/>
                </a:lnTo>
                <a:lnTo>
                  <a:pt x="4105275" y="290513"/>
                </a:lnTo>
                <a:cubicBezTo>
                  <a:pt x="4103688" y="508000"/>
                  <a:pt x="4102100" y="725488"/>
                  <a:pt x="4090988" y="919163"/>
                </a:cubicBezTo>
                <a:close/>
              </a:path>
            </a:pathLst>
          </a:custGeom>
          <a:solidFill>
            <a:schemeClr val="accent4">
              <a:lumMod val="7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p:cNvCxnSpPr/>
          <p:nvPr/>
        </p:nvCxnSpPr>
        <p:spPr>
          <a:xfrm>
            <a:off x="-27709" y="3059328"/>
            <a:ext cx="9171709" cy="979055"/>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1033556" y="3178043"/>
            <a:ext cx="6927850" cy="1365250"/>
          </a:xfrm>
          <a:custGeom>
            <a:avLst/>
            <a:gdLst>
              <a:gd name="connsiteX0" fmla="*/ 0 w 6927850"/>
              <a:gd name="connsiteY0" fmla="*/ 0 h 1365250"/>
              <a:gd name="connsiteX1" fmla="*/ 4432300 w 6927850"/>
              <a:gd name="connsiteY1" fmla="*/ 736600 h 1365250"/>
              <a:gd name="connsiteX2" fmla="*/ 6350000 w 6927850"/>
              <a:gd name="connsiteY2" fmla="*/ 1212850 h 1365250"/>
              <a:gd name="connsiteX3" fmla="*/ 6927850 w 6927850"/>
              <a:gd name="connsiteY3" fmla="*/ 1365250 h 1365250"/>
            </a:gdLst>
            <a:ahLst/>
            <a:cxnLst>
              <a:cxn ang="0">
                <a:pos x="connsiteX0" y="connsiteY0"/>
              </a:cxn>
              <a:cxn ang="0">
                <a:pos x="connsiteX1" y="connsiteY1"/>
              </a:cxn>
              <a:cxn ang="0">
                <a:pos x="connsiteX2" y="connsiteY2"/>
              </a:cxn>
              <a:cxn ang="0">
                <a:pos x="connsiteX3" y="connsiteY3"/>
              </a:cxn>
            </a:cxnLst>
            <a:rect l="l" t="t" r="r" b="b"/>
            <a:pathLst>
              <a:path w="6927850" h="1365250">
                <a:moveTo>
                  <a:pt x="0" y="0"/>
                </a:moveTo>
                <a:lnTo>
                  <a:pt x="4432300" y="736600"/>
                </a:lnTo>
                <a:cubicBezTo>
                  <a:pt x="5490633" y="938742"/>
                  <a:pt x="5934075" y="1108075"/>
                  <a:pt x="6350000" y="1212850"/>
                </a:cubicBezTo>
                <a:cubicBezTo>
                  <a:pt x="6765925" y="1317625"/>
                  <a:pt x="6846887" y="1341437"/>
                  <a:pt x="6927850" y="136525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TextBox 75"/>
          <p:cNvSpPr txBox="1"/>
          <p:nvPr/>
        </p:nvSpPr>
        <p:spPr>
          <a:xfrm>
            <a:off x="5394036" y="3397348"/>
            <a:ext cx="1360348"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Base line Sea Level</a:t>
            </a:r>
          </a:p>
        </p:txBody>
      </p:sp>
      <p:sp>
        <p:nvSpPr>
          <p:cNvPr id="77" name="Down Arrow 76"/>
          <p:cNvSpPr/>
          <p:nvPr/>
        </p:nvSpPr>
        <p:spPr>
          <a:xfrm rot="10800000">
            <a:off x="8433387" y="2992355"/>
            <a:ext cx="206375" cy="295915"/>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TextBox 79"/>
          <p:cNvSpPr txBox="1"/>
          <p:nvPr/>
        </p:nvSpPr>
        <p:spPr>
          <a:xfrm>
            <a:off x="7956653" y="2484993"/>
            <a:ext cx="1159842"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Cheltenhm BT" panose="02040603050505020403" pitchFamily="18" charset="0"/>
                <a:ea typeface="+mn-ea"/>
                <a:cs typeface="+mn-cs"/>
              </a:rPr>
              <a:t>Eustatic</a:t>
            </a:r>
            <a:r>
              <a:rPr kumimoji="0" lang="en-US" sz="11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 Accommodation</a:t>
            </a:r>
          </a:p>
        </p:txBody>
      </p:sp>
      <p:sp>
        <p:nvSpPr>
          <p:cNvPr id="86" name="Down Arrow 85"/>
          <p:cNvSpPr/>
          <p:nvPr/>
        </p:nvSpPr>
        <p:spPr>
          <a:xfrm>
            <a:off x="8433387" y="4097790"/>
            <a:ext cx="206375" cy="295915"/>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p:cNvSpPr txBox="1"/>
          <p:nvPr/>
        </p:nvSpPr>
        <p:spPr>
          <a:xfrm>
            <a:off x="8118289" y="4470181"/>
            <a:ext cx="836570" cy="6001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Tectonic basin subsidence</a:t>
            </a:r>
          </a:p>
        </p:txBody>
      </p:sp>
      <p:sp>
        <p:nvSpPr>
          <p:cNvPr id="90" name="TextBox 89"/>
          <p:cNvSpPr txBox="1"/>
          <p:nvPr/>
        </p:nvSpPr>
        <p:spPr>
          <a:xfrm rot="951804">
            <a:off x="6320767" y="4336241"/>
            <a:ext cx="1683554"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Tectonic accommodation</a:t>
            </a:r>
          </a:p>
        </p:txBody>
      </p:sp>
      <p:sp>
        <p:nvSpPr>
          <p:cNvPr id="94" name="TextBox 93"/>
          <p:cNvSpPr txBox="1"/>
          <p:nvPr/>
        </p:nvSpPr>
        <p:spPr>
          <a:xfrm>
            <a:off x="11071" y="406138"/>
            <a:ext cx="550394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There are a few consequences to all this:</a:t>
            </a:r>
          </a:p>
        </p:txBody>
      </p:sp>
      <p:cxnSp>
        <p:nvCxnSpPr>
          <p:cNvPr id="97" name="Straight Arrow Connector 96"/>
          <p:cNvCxnSpPr/>
          <p:nvPr/>
        </p:nvCxnSpPr>
        <p:spPr>
          <a:xfrm>
            <a:off x="7852605" y="3860668"/>
            <a:ext cx="0" cy="656570"/>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7851622" y="2972455"/>
            <a:ext cx="0" cy="656570"/>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6020620" y="1551088"/>
            <a:ext cx="3123380" cy="92333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00"/>
                </a:solidFill>
                <a:effectLst/>
                <a:uLnTx/>
                <a:uFillTx/>
                <a:latin typeface="Cheltenhm BT" panose="02040603050505020403" pitchFamily="18" charset="0"/>
                <a:ea typeface="+mn-ea"/>
                <a:cs typeface="+mn-cs"/>
              </a:rPr>
              <a:t>1.  Amount of accommodation space created by the two different processes is roughly the same.</a:t>
            </a:r>
          </a:p>
        </p:txBody>
      </p:sp>
      <p:sp>
        <p:nvSpPr>
          <p:cNvPr id="105" name="TextBox 104"/>
          <p:cNvSpPr txBox="1"/>
          <p:nvPr/>
        </p:nvSpPr>
        <p:spPr>
          <a:xfrm>
            <a:off x="1129942" y="1983426"/>
            <a:ext cx="4709967" cy="92333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00"/>
                </a:solidFill>
                <a:effectLst/>
                <a:uLnTx/>
                <a:uFillTx/>
                <a:latin typeface="Cheltenhm BT" panose="02040603050505020403" pitchFamily="18" charset="0"/>
                <a:ea typeface="+mn-ea"/>
                <a:cs typeface="+mn-cs"/>
              </a:rPr>
              <a:t>2.  Yet, the sedimentary records under both conditions can be identical: sediment responds to depth, not how depth was created</a:t>
            </a:r>
          </a:p>
        </p:txBody>
      </p:sp>
      <p:sp>
        <p:nvSpPr>
          <p:cNvPr id="25" name="TextBox 24"/>
          <p:cNvSpPr txBox="1"/>
          <p:nvPr/>
        </p:nvSpPr>
        <p:spPr>
          <a:xfrm>
            <a:off x="5660375" y="2980216"/>
            <a:ext cx="2188018"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Increased </a:t>
            </a:r>
            <a:r>
              <a:rPr kumimoji="0" lang="en-US" sz="1100" b="0" i="1" u="none" strike="noStrike" kern="1200" cap="none" spc="0" normalizeH="0" baseline="0" noProof="0" dirty="0" err="1">
                <a:ln>
                  <a:noFill/>
                </a:ln>
                <a:solidFill>
                  <a:prstClr val="black"/>
                </a:solidFill>
                <a:effectLst/>
                <a:uLnTx/>
                <a:uFillTx/>
                <a:latin typeface="Cheltenhm BT" panose="02040603050505020403" pitchFamily="18" charset="0"/>
                <a:ea typeface="+mn-ea"/>
                <a:cs typeface="+mn-cs"/>
              </a:rPr>
              <a:t>Eustatic</a:t>
            </a:r>
            <a:r>
              <a:rPr kumimoji="0" lang="en-US" sz="11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 accommodation</a:t>
            </a:r>
          </a:p>
        </p:txBody>
      </p:sp>
      <p:sp>
        <p:nvSpPr>
          <p:cNvPr id="26" name="TextBox 25"/>
          <p:cNvSpPr txBox="1"/>
          <p:nvPr/>
        </p:nvSpPr>
        <p:spPr>
          <a:xfrm>
            <a:off x="6561654" y="3830769"/>
            <a:ext cx="1073624"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Increased tectonic  accommodation</a:t>
            </a:r>
          </a:p>
        </p:txBody>
      </p:sp>
      <p:cxnSp>
        <p:nvCxnSpPr>
          <p:cNvPr id="29" name="Straight Arrow Connector 28"/>
          <p:cNvCxnSpPr/>
          <p:nvPr/>
        </p:nvCxnSpPr>
        <p:spPr>
          <a:xfrm>
            <a:off x="8008018" y="3639129"/>
            <a:ext cx="0" cy="904164"/>
          </a:xfrm>
          <a:prstGeom prst="straightConnector1">
            <a:avLst/>
          </a:prstGeom>
          <a:ln w="28575">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8118289" y="2932539"/>
            <a:ext cx="3735" cy="976073"/>
          </a:xfrm>
          <a:prstGeom prst="straightConnector1">
            <a:avLst/>
          </a:prstGeom>
          <a:ln w="28575">
            <a:solidFill>
              <a:schemeClr val="accent6">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45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ipe(left)">
                                      <p:cBhvr>
                                        <p:cTn id="12" dur="1000"/>
                                        <p:tgtEl>
                                          <p:spTgt spid="101"/>
                                        </p:tgtEl>
                                      </p:cBhvr>
                                    </p:animEffect>
                                  </p:childTnLst>
                                </p:cTn>
                              </p:par>
                            </p:childTnLst>
                          </p:cTn>
                        </p:par>
                        <p:par>
                          <p:cTn id="13" fill="hold">
                            <p:stCondLst>
                              <p:cond delay="1000"/>
                            </p:stCondLst>
                            <p:childTnLst>
                              <p:par>
                                <p:cTn id="14" presetID="26" presetClass="entr" presetSubtype="0" fill="hold" nodeType="after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wipe(down)">
                                      <p:cBhvr>
                                        <p:cTn id="16" dur="580">
                                          <p:stCondLst>
                                            <p:cond delay="0"/>
                                          </p:stCondLst>
                                        </p:cTn>
                                        <p:tgtEl>
                                          <p:spTgt spid="100"/>
                                        </p:tgtEl>
                                      </p:cBhvr>
                                    </p:animEffect>
                                    <p:anim calcmode="lin" valueType="num">
                                      <p:cBhvr>
                                        <p:cTn id="17" dur="1822" tmFilter="0,0; 0.14,0.36; 0.43,0.73; 0.71,0.91; 1.0,1.0">
                                          <p:stCondLst>
                                            <p:cond delay="0"/>
                                          </p:stCondLst>
                                        </p:cTn>
                                        <p:tgtEl>
                                          <p:spTgt spid="100"/>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00"/>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00"/>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00"/>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00"/>
                                        </p:tgtEl>
                                        <p:attrNameLst>
                                          <p:attrName>ppt_y</p:attrName>
                                        </p:attrNameLst>
                                      </p:cBhvr>
                                      <p:tavLst>
                                        <p:tav tm="0" fmla="#ppt_y-sin(pi*$)/81">
                                          <p:val>
                                            <p:fltVal val="0"/>
                                          </p:val>
                                        </p:tav>
                                        <p:tav tm="100000">
                                          <p:val>
                                            <p:fltVal val="1"/>
                                          </p:val>
                                        </p:tav>
                                      </p:tavLst>
                                    </p:anim>
                                    <p:animScale>
                                      <p:cBhvr>
                                        <p:cTn id="22" dur="26">
                                          <p:stCondLst>
                                            <p:cond delay="650"/>
                                          </p:stCondLst>
                                        </p:cTn>
                                        <p:tgtEl>
                                          <p:spTgt spid="100"/>
                                        </p:tgtEl>
                                      </p:cBhvr>
                                      <p:to x="100000" y="60000"/>
                                    </p:animScale>
                                    <p:animScale>
                                      <p:cBhvr>
                                        <p:cTn id="23" dur="166" decel="50000">
                                          <p:stCondLst>
                                            <p:cond delay="676"/>
                                          </p:stCondLst>
                                        </p:cTn>
                                        <p:tgtEl>
                                          <p:spTgt spid="100"/>
                                        </p:tgtEl>
                                      </p:cBhvr>
                                      <p:to x="100000" y="100000"/>
                                    </p:animScale>
                                    <p:animScale>
                                      <p:cBhvr>
                                        <p:cTn id="24" dur="26">
                                          <p:stCondLst>
                                            <p:cond delay="1312"/>
                                          </p:stCondLst>
                                        </p:cTn>
                                        <p:tgtEl>
                                          <p:spTgt spid="100"/>
                                        </p:tgtEl>
                                      </p:cBhvr>
                                      <p:to x="100000" y="80000"/>
                                    </p:animScale>
                                    <p:animScale>
                                      <p:cBhvr>
                                        <p:cTn id="25" dur="166" decel="50000">
                                          <p:stCondLst>
                                            <p:cond delay="1338"/>
                                          </p:stCondLst>
                                        </p:cTn>
                                        <p:tgtEl>
                                          <p:spTgt spid="100"/>
                                        </p:tgtEl>
                                      </p:cBhvr>
                                      <p:to x="100000" y="100000"/>
                                    </p:animScale>
                                    <p:animScale>
                                      <p:cBhvr>
                                        <p:cTn id="26" dur="26">
                                          <p:stCondLst>
                                            <p:cond delay="1642"/>
                                          </p:stCondLst>
                                        </p:cTn>
                                        <p:tgtEl>
                                          <p:spTgt spid="100"/>
                                        </p:tgtEl>
                                      </p:cBhvr>
                                      <p:to x="100000" y="90000"/>
                                    </p:animScale>
                                    <p:animScale>
                                      <p:cBhvr>
                                        <p:cTn id="27" dur="166" decel="50000">
                                          <p:stCondLst>
                                            <p:cond delay="1668"/>
                                          </p:stCondLst>
                                        </p:cTn>
                                        <p:tgtEl>
                                          <p:spTgt spid="100"/>
                                        </p:tgtEl>
                                      </p:cBhvr>
                                      <p:to x="100000" y="100000"/>
                                    </p:animScale>
                                    <p:animScale>
                                      <p:cBhvr>
                                        <p:cTn id="28" dur="26">
                                          <p:stCondLst>
                                            <p:cond delay="1808"/>
                                          </p:stCondLst>
                                        </p:cTn>
                                        <p:tgtEl>
                                          <p:spTgt spid="100"/>
                                        </p:tgtEl>
                                      </p:cBhvr>
                                      <p:to x="100000" y="95000"/>
                                    </p:animScale>
                                    <p:animScale>
                                      <p:cBhvr>
                                        <p:cTn id="29" dur="166" decel="50000">
                                          <p:stCondLst>
                                            <p:cond delay="1834"/>
                                          </p:stCondLst>
                                        </p:cTn>
                                        <p:tgtEl>
                                          <p:spTgt spid="100"/>
                                        </p:tgtEl>
                                      </p:cBhvr>
                                      <p:to x="100000" y="100000"/>
                                    </p:animScale>
                                  </p:childTnLst>
                                </p:cTn>
                              </p:par>
                              <p:par>
                                <p:cTn id="30" presetID="26" presetClass="entr" presetSubtype="0" fill="hold" nodeType="with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wipe(down)">
                                      <p:cBhvr>
                                        <p:cTn id="32" dur="580">
                                          <p:stCondLst>
                                            <p:cond delay="0"/>
                                          </p:stCondLst>
                                        </p:cTn>
                                        <p:tgtEl>
                                          <p:spTgt spid="97"/>
                                        </p:tgtEl>
                                      </p:cBhvr>
                                    </p:animEffect>
                                    <p:anim calcmode="lin" valueType="num">
                                      <p:cBhvr>
                                        <p:cTn id="33" dur="1822" tmFilter="0,0; 0.14,0.36; 0.43,0.73; 0.71,0.91; 1.0,1.0">
                                          <p:stCondLst>
                                            <p:cond delay="0"/>
                                          </p:stCondLst>
                                        </p:cTn>
                                        <p:tgtEl>
                                          <p:spTgt spid="97"/>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97"/>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97"/>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97"/>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97"/>
                                        </p:tgtEl>
                                        <p:attrNameLst>
                                          <p:attrName>ppt_y</p:attrName>
                                        </p:attrNameLst>
                                      </p:cBhvr>
                                      <p:tavLst>
                                        <p:tav tm="0" fmla="#ppt_y-sin(pi*$)/81">
                                          <p:val>
                                            <p:fltVal val="0"/>
                                          </p:val>
                                        </p:tav>
                                        <p:tav tm="100000">
                                          <p:val>
                                            <p:fltVal val="1"/>
                                          </p:val>
                                        </p:tav>
                                      </p:tavLst>
                                    </p:anim>
                                    <p:animScale>
                                      <p:cBhvr>
                                        <p:cTn id="38" dur="26">
                                          <p:stCondLst>
                                            <p:cond delay="650"/>
                                          </p:stCondLst>
                                        </p:cTn>
                                        <p:tgtEl>
                                          <p:spTgt spid="97"/>
                                        </p:tgtEl>
                                      </p:cBhvr>
                                      <p:to x="100000" y="60000"/>
                                    </p:animScale>
                                    <p:animScale>
                                      <p:cBhvr>
                                        <p:cTn id="39" dur="166" decel="50000">
                                          <p:stCondLst>
                                            <p:cond delay="676"/>
                                          </p:stCondLst>
                                        </p:cTn>
                                        <p:tgtEl>
                                          <p:spTgt spid="97"/>
                                        </p:tgtEl>
                                      </p:cBhvr>
                                      <p:to x="100000" y="100000"/>
                                    </p:animScale>
                                    <p:animScale>
                                      <p:cBhvr>
                                        <p:cTn id="40" dur="26">
                                          <p:stCondLst>
                                            <p:cond delay="1312"/>
                                          </p:stCondLst>
                                        </p:cTn>
                                        <p:tgtEl>
                                          <p:spTgt spid="97"/>
                                        </p:tgtEl>
                                      </p:cBhvr>
                                      <p:to x="100000" y="80000"/>
                                    </p:animScale>
                                    <p:animScale>
                                      <p:cBhvr>
                                        <p:cTn id="41" dur="166" decel="50000">
                                          <p:stCondLst>
                                            <p:cond delay="1338"/>
                                          </p:stCondLst>
                                        </p:cTn>
                                        <p:tgtEl>
                                          <p:spTgt spid="97"/>
                                        </p:tgtEl>
                                      </p:cBhvr>
                                      <p:to x="100000" y="100000"/>
                                    </p:animScale>
                                    <p:animScale>
                                      <p:cBhvr>
                                        <p:cTn id="42" dur="26">
                                          <p:stCondLst>
                                            <p:cond delay="1642"/>
                                          </p:stCondLst>
                                        </p:cTn>
                                        <p:tgtEl>
                                          <p:spTgt spid="97"/>
                                        </p:tgtEl>
                                      </p:cBhvr>
                                      <p:to x="100000" y="90000"/>
                                    </p:animScale>
                                    <p:animScale>
                                      <p:cBhvr>
                                        <p:cTn id="43" dur="166" decel="50000">
                                          <p:stCondLst>
                                            <p:cond delay="1668"/>
                                          </p:stCondLst>
                                        </p:cTn>
                                        <p:tgtEl>
                                          <p:spTgt spid="97"/>
                                        </p:tgtEl>
                                      </p:cBhvr>
                                      <p:to x="100000" y="100000"/>
                                    </p:animScale>
                                    <p:animScale>
                                      <p:cBhvr>
                                        <p:cTn id="44" dur="26">
                                          <p:stCondLst>
                                            <p:cond delay="1808"/>
                                          </p:stCondLst>
                                        </p:cTn>
                                        <p:tgtEl>
                                          <p:spTgt spid="97"/>
                                        </p:tgtEl>
                                      </p:cBhvr>
                                      <p:to x="100000" y="95000"/>
                                    </p:animScale>
                                    <p:animScale>
                                      <p:cBhvr>
                                        <p:cTn id="45" dur="166" decel="50000">
                                          <p:stCondLst>
                                            <p:cond delay="1834"/>
                                          </p:stCondLst>
                                        </p:cTn>
                                        <p:tgtEl>
                                          <p:spTgt spid="97"/>
                                        </p:tgtEl>
                                      </p:cBhvr>
                                      <p:to x="100000" y="100000"/>
                                    </p:animScale>
                                  </p:childTnLst>
                                </p:cTn>
                              </p:par>
                            </p:childTnLst>
                          </p:cTn>
                        </p:par>
                        <p:par>
                          <p:cTn id="46" fill="hold">
                            <p:stCondLst>
                              <p:cond delay="3000"/>
                            </p:stCondLst>
                            <p:childTnLst>
                              <p:par>
                                <p:cTn id="47" presetID="8" presetClass="emph" presetSubtype="0" fill="hold" nodeType="afterEffect">
                                  <p:stCondLst>
                                    <p:cond delay="0"/>
                                  </p:stCondLst>
                                  <p:childTnLst>
                                    <p:animRot by="21600000">
                                      <p:cBhvr>
                                        <p:cTn id="48" dur="1000" fill="hold"/>
                                        <p:tgtEl>
                                          <p:spTgt spid="100"/>
                                        </p:tgtEl>
                                        <p:attrNameLst>
                                          <p:attrName>r</p:attrName>
                                        </p:attrNameLst>
                                      </p:cBhvr>
                                    </p:animRot>
                                  </p:childTnLst>
                                </p:cTn>
                              </p:par>
                            </p:childTnLst>
                          </p:cTn>
                        </p:par>
                        <p:par>
                          <p:cTn id="49" fill="hold">
                            <p:stCondLst>
                              <p:cond delay="4000"/>
                            </p:stCondLst>
                            <p:childTnLst>
                              <p:par>
                                <p:cTn id="50" presetID="22" presetClass="entr" presetSubtype="2"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right)">
                                      <p:cBhvr>
                                        <p:cTn id="52" dur="1000"/>
                                        <p:tgtEl>
                                          <p:spTgt spid="25"/>
                                        </p:tgtEl>
                                      </p:cBhvr>
                                    </p:animEffect>
                                  </p:childTnLst>
                                </p:cTn>
                              </p:par>
                              <p:par>
                                <p:cTn id="53" presetID="8" presetClass="emph" presetSubtype="0" fill="hold" nodeType="withEffect">
                                  <p:stCondLst>
                                    <p:cond delay="0"/>
                                  </p:stCondLst>
                                  <p:childTnLst>
                                    <p:animRot by="21600000">
                                      <p:cBhvr>
                                        <p:cTn id="54" dur="1000" fill="hold"/>
                                        <p:tgtEl>
                                          <p:spTgt spid="97"/>
                                        </p:tgtEl>
                                        <p:attrNameLst>
                                          <p:attrName>r</p:attrName>
                                        </p:attrNameLst>
                                      </p:cBhvr>
                                    </p:animRot>
                                  </p:childTnLst>
                                </p:cTn>
                              </p:par>
                            </p:childTnLst>
                          </p:cTn>
                        </p:par>
                        <p:par>
                          <p:cTn id="55" fill="hold">
                            <p:stCondLst>
                              <p:cond delay="5000"/>
                            </p:stCondLst>
                            <p:childTnLst>
                              <p:par>
                                <p:cTn id="56" presetID="22" presetClass="entr" presetSubtype="2" fill="hold" grpId="0"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10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down)">
                                      <p:cBhvr>
                                        <p:cTn id="63" dur="580">
                                          <p:stCondLst>
                                            <p:cond delay="0"/>
                                          </p:stCondLst>
                                        </p:cTn>
                                        <p:tgtEl>
                                          <p:spTgt spid="29"/>
                                        </p:tgtEl>
                                      </p:cBhvr>
                                    </p:animEffect>
                                    <p:anim calcmode="lin" valueType="num">
                                      <p:cBhvr>
                                        <p:cTn id="6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69" dur="26">
                                          <p:stCondLst>
                                            <p:cond delay="650"/>
                                          </p:stCondLst>
                                        </p:cTn>
                                        <p:tgtEl>
                                          <p:spTgt spid="29"/>
                                        </p:tgtEl>
                                      </p:cBhvr>
                                      <p:to x="100000" y="60000"/>
                                    </p:animScale>
                                    <p:animScale>
                                      <p:cBhvr>
                                        <p:cTn id="70" dur="166" decel="50000">
                                          <p:stCondLst>
                                            <p:cond delay="676"/>
                                          </p:stCondLst>
                                        </p:cTn>
                                        <p:tgtEl>
                                          <p:spTgt spid="29"/>
                                        </p:tgtEl>
                                      </p:cBhvr>
                                      <p:to x="100000" y="100000"/>
                                    </p:animScale>
                                    <p:animScale>
                                      <p:cBhvr>
                                        <p:cTn id="71" dur="26">
                                          <p:stCondLst>
                                            <p:cond delay="1312"/>
                                          </p:stCondLst>
                                        </p:cTn>
                                        <p:tgtEl>
                                          <p:spTgt spid="29"/>
                                        </p:tgtEl>
                                      </p:cBhvr>
                                      <p:to x="100000" y="80000"/>
                                    </p:animScale>
                                    <p:animScale>
                                      <p:cBhvr>
                                        <p:cTn id="72" dur="166" decel="50000">
                                          <p:stCondLst>
                                            <p:cond delay="1338"/>
                                          </p:stCondLst>
                                        </p:cTn>
                                        <p:tgtEl>
                                          <p:spTgt spid="29"/>
                                        </p:tgtEl>
                                      </p:cBhvr>
                                      <p:to x="100000" y="100000"/>
                                    </p:animScale>
                                    <p:animScale>
                                      <p:cBhvr>
                                        <p:cTn id="73" dur="26">
                                          <p:stCondLst>
                                            <p:cond delay="1642"/>
                                          </p:stCondLst>
                                        </p:cTn>
                                        <p:tgtEl>
                                          <p:spTgt spid="29"/>
                                        </p:tgtEl>
                                      </p:cBhvr>
                                      <p:to x="100000" y="90000"/>
                                    </p:animScale>
                                    <p:animScale>
                                      <p:cBhvr>
                                        <p:cTn id="74" dur="166" decel="50000">
                                          <p:stCondLst>
                                            <p:cond delay="1668"/>
                                          </p:stCondLst>
                                        </p:cTn>
                                        <p:tgtEl>
                                          <p:spTgt spid="29"/>
                                        </p:tgtEl>
                                      </p:cBhvr>
                                      <p:to x="100000" y="100000"/>
                                    </p:animScale>
                                    <p:animScale>
                                      <p:cBhvr>
                                        <p:cTn id="75" dur="26">
                                          <p:stCondLst>
                                            <p:cond delay="1808"/>
                                          </p:stCondLst>
                                        </p:cTn>
                                        <p:tgtEl>
                                          <p:spTgt spid="29"/>
                                        </p:tgtEl>
                                      </p:cBhvr>
                                      <p:to x="100000" y="95000"/>
                                    </p:animScale>
                                    <p:animScale>
                                      <p:cBhvr>
                                        <p:cTn id="76" dur="166" decel="50000">
                                          <p:stCondLst>
                                            <p:cond delay="1834"/>
                                          </p:stCondLst>
                                        </p:cTn>
                                        <p:tgtEl>
                                          <p:spTgt spid="29"/>
                                        </p:tgtEl>
                                      </p:cBhvr>
                                      <p:to x="100000" y="100000"/>
                                    </p:animScale>
                                  </p:childTnLst>
                                </p:cTn>
                              </p:par>
                              <p:par>
                                <p:cTn id="77" presetID="8" presetClass="emph" presetSubtype="0" fill="hold" nodeType="withEffect">
                                  <p:stCondLst>
                                    <p:cond delay="0"/>
                                  </p:stCondLst>
                                  <p:childTnLst>
                                    <p:animRot by="21600000">
                                      <p:cBhvr>
                                        <p:cTn id="78" dur="2000" fill="hold"/>
                                        <p:tgtEl>
                                          <p:spTgt spid="29"/>
                                        </p:tgtEl>
                                        <p:attrNameLst>
                                          <p:attrName>r</p:attrName>
                                        </p:attrNameLst>
                                      </p:cBhvr>
                                    </p:animRot>
                                  </p:childTnLst>
                                </p:cTn>
                              </p:par>
                              <p:par>
                                <p:cTn id="79" presetID="26" presetClass="entr" presetSubtype="0"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wipe(down)">
                                      <p:cBhvr>
                                        <p:cTn id="81" dur="580">
                                          <p:stCondLst>
                                            <p:cond delay="0"/>
                                          </p:stCondLst>
                                        </p:cTn>
                                        <p:tgtEl>
                                          <p:spTgt spid="31"/>
                                        </p:tgtEl>
                                      </p:cBhvr>
                                    </p:animEffect>
                                    <p:anim calcmode="lin" valueType="num">
                                      <p:cBhvr>
                                        <p:cTn id="8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87" dur="26">
                                          <p:stCondLst>
                                            <p:cond delay="650"/>
                                          </p:stCondLst>
                                        </p:cTn>
                                        <p:tgtEl>
                                          <p:spTgt spid="31"/>
                                        </p:tgtEl>
                                      </p:cBhvr>
                                      <p:to x="100000" y="60000"/>
                                    </p:animScale>
                                    <p:animScale>
                                      <p:cBhvr>
                                        <p:cTn id="88" dur="166" decel="50000">
                                          <p:stCondLst>
                                            <p:cond delay="676"/>
                                          </p:stCondLst>
                                        </p:cTn>
                                        <p:tgtEl>
                                          <p:spTgt spid="31"/>
                                        </p:tgtEl>
                                      </p:cBhvr>
                                      <p:to x="100000" y="100000"/>
                                    </p:animScale>
                                    <p:animScale>
                                      <p:cBhvr>
                                        <p:cTn id="89" dur="26">
                                          <p:stCondLst>
                                            <p:cond delay="1312"/>
                                          </p:stCondLst>
                                        </p:cTn>
                                        <p:tgtEl>
                                          <p:spTgt spid="31"/>
                                        </p:tgtEl>
                                      </p:cBhvr>
                                      <p:to x="100000" y="80000"/>
                                    </p:animScale>
                                    <p:animScale>
                                      <p:cBhvr>
                                        <p:cTn id="90" dur="166" decel="50000">
                                          <p:stCondLst>
                                            <p:cond delay="1338"/>
                                          </p:stCondLst>
                                        </p:cTn>
                                        <p:tgtEl>
                                          <p:spTgt spid="31"/>
                                        </p:tgtEl>
                                      </p:cBhvr>
                                      <p:to x="100000" y="100000"/>
                                    </p:animScale>
                                    <p:animScale>
                                      <p:cBhvr>
                                        <p:cTn id="91" dur="26">
                                          <p:stCondLst>
                                            <p:cond delay="1642"/>
                                          </p:stCondLst>
                                        </p:cTn>
                                        <p:tgtEl>
                                          <p:spTgt spid="31"/>
                                        </p:tgtEl>
                                      </p:cBhvr>
                                      <p:to x="100000" y="90000"/>
                                    </p:animScale>
                                    <p:animScale>
                                      <p:cBhvr>
                                        <p:cTn id="92" dur="166" decel="50000">
                                          <p:stCondLst>
                                            <p:cond delay="1668"/>
                                          </p:stCondLst>
                                        </p:cTn>
                                        <p:tgtEl>
                                          <p:spTgt spid="31"/>
                                        </p:tgtEl>
                                      </p:cBhvr>
                                      <p:to x="100000" y="100000"/>
                                    </p:animScale>
                                    <p:animScale>
                                      <p:cBhvr>
                                        <p:cTn id="93" dur="26">
                                          <p:stCondLst>
                                            <p:cond delay="1808"/>
                                          </p:stCondLst>
                                        </p:cTn>
                                        <p:tgtEl>
                                          <p:spTgt spid="31"/>
                                        </p:tgtEl>
                                      </p:cBhvr>
                                      <p:to x="100000" y="95000"/>
                                    </p:animScale>
                                    <p:animScale>
                                      <p:cBhvr>
                                        <p:cTn id="94" dur="166" decel="50000">
                                          <p:stCondLst>
                                            <p:cond delay="1834"/>
                                          </p:stCondLst>
                                        </p:cTn>
                                        <p:tgtEl>
                                          <p:spTgt spid="31"/>
                                        </p:tgtEl>
                                      </p:cBhvr>
                                      <p:to x="100000" y="100000"/>
                                    </p:animScale>
                                  </p:childTnLst>
                                </p:cTn>
                              </p:par>
                              <p:par>
                                <p:cTn id="95" presetID="8" presetClass="emph" presetSubtype="0" fill="hold" nodeType="withEffect">
                                  <p:stCondLst>
                                    <p:cond delay="0"/>
                                  </p:stCondLst>
                                  <p:childTnLst>
                                    <p:animRot by="21600000">
                                      <p:cBhvr>
                                        <p:cTn id="96" dur="2000" fill="hold"/>
                                        <p:tgtEl>
                                          <p:spTgt spid="31"/>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105"/>
                                        </p:tgtEl>
                                        <p:attrNameLst>
                                          <p:attrName>style.visibility</p:attrName>
                                        </p:attrNameLst>
                                      </p:cBhvr>
                                      <p:to>
                                        <p:strVal val="visible"/>
                                      </p:to>
                                    </p:set>
                                    <p:animEffect transition="in" filter="wipe(left)">
                                      <p:cBhvr>
                                        <p:cTn id="101" dur="1000"/>
                                        <p:tgtEl>
                                          <p:spTgt spid="105"/>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wipe(left)">
                                      <p:cBhvr>
                                        <p:cTn id="10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4" grpId="0"/>
      <p:bldP spid="101" grpId="0" animBg="1"/>
      <p:bldP spid="105" grpId="0" animBg="1"/>
      <p:bldP spid="25" grpId="0"/>
      <p:bldP spid="26"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3"/>
          <p:cNvSpPr/>
          <p:nvPr/>
        </p:nvSpPr>
        <p:spPr>
          <a:xfrm>
            <a:off x="467833" y="2424223"/>
            <a:ext cx="8591107" cy="2945219"/>
          </a:xfrm>
          <a:custGeom>
            <a:avLst/>
            <a:gdLst>
              <a:gd name="connsiteX0" fmla="*/ 0 w 8591107"/>
              <a:gd name="connsiteY0" fmla="*/ 1180214 h 2945219"/>
              <a:gd name="connsiteX1" fmla="*/ 21265 w 8591107"/>
              <a:gd name="connsiteY1" fmla="*/ 2275368 h 2945219"/>
              <a:gd name="connsiteX2" fmla="*/ 8591107 w 8591107"/>
              <a:gd name="connsiteY2" fmla="*/ 2945219 h 2945219"/>
              <a:gd name="connsiteX3" fmla="*/ 8591107 w 8591107"/>
              <a:gd name="connsiteY3" fmla="*/ 1860698 h 2945219"/>
              <a:gd name="connsiteX4" fmla="*/ 5720316 w 8591107"/>
              <a:gd name="connsiteY4" fmla="*/ 925033 h 2945219"/>
              <a:gd name="connsiteX5" fmla="*/ 5752214 w 8591107"/>
              <a:gd name="connsiteY5" fmla="*/ 425303 h 2945219"/>
              <a:gd name="connsiteX6" fmla="*/ 956930 w 8591107"/>
              <a:gd name="connsiteY6" fmla="*/ 0 h 2945219"/>
              <a:gd name="connsiteX7" fmla="*/ 744279 w 8591107"/>
              <a:gd name="connsiteY7" fmla="*/ 276447 h 294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91107" h="2945219">
                <a:moveTo>
                  <a:pt x="0" y="1180214"/>
                </a:moveTo>
                <a:lnTo>
                  <a:pt x="21265" y="2275368"/>
                </a:lnTo>
                <a:lnTo>
                  <a:pt x="8591107" y="2945219"/>
                </a:lnTo>
                <a:lnTo>
                  <a:pt x="8591107" y="1860698"/>
                </a:lnTo>
                <a:lnTo>
                  <a:pt x="5720316" y="925033"/>
                </a:lnTo>
                <a:lnTo>
                  <a:pt x="5752214" y="425303"/>
                </a:lnTo>
                <a:lnTo>
                  <a:pt x="956930" y="0"/>
                </a:lnTo>
                <a:lnTo>
                  <a:pt x="744279" y="276447"/>
                </a:lnTo>
              </a:path>
            </a:pathLst>
          </a:cu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0" y="2150926"/>
            <a:ext cx="9144000" cy="383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5748" y="0"/>
            <a:ext cx="4982443" cy="584775"/>
          </a:xfrm>
          <a:prstGeom prst="rect">
            <a:avLst/>
          </a:prstGeom>
          <a:noFill/>
        </p:spPr>
        <p:txBody>
          <a:bodyPr wrap="square" rtlCol="0">
            <a:spAutoFit/>
          </a:bodyPr>
          <a:lstStyle/>
          <a:p>
            <a:r>
              <a:rPr lang="en-US" sz="3200" dirty="0">
                <a:ln w="3175">
                  <a:solidFill>
                    <a:schemeClr val="tx1"/>
                  </a:solidFill>
                </a:ln>
                <a:solidFill>
                  <a:srgbClr val="FF0000"/>
                </a:solidFill>
                <a:latin typeface="Britannic Bold" panose="020B0903060703020204" pitchFamily="34" charset="0"/>
              </a:rPr>
              <a:t>Walking the section:</a:t>
            </a:r>
          </a:p>
        </p:txBody>
      </p:sp>
      <p:sp>
        <p:nvSpPr>
          <p:cNvPr id="2" name="TextBox 1"/>
          <p:cNvSpPr txBox="1"/>
          <p:nvPr/>
        </p:nvSpPr>
        <p:spPr>
          <a:xfrm>
            <a:off x="0" y="1843149"/>
            <a:ext cx="1258678" cy="307777"/>
          </a:xfrm>
          <a:prstGeom prst="rect">
            <a:avLst/>
          </a:prstGeom>
          <a:noFill/>
        </p:spPr>
        <p:txBody>
          <a:bodyPr wrap="none" rtlCol="0">
            <a:spAutoFit/>
          </a:bodyPr>
          <a:lstStyle/>
          <a:p>
            <a:r>
              <a:rPr lang="en-US" sz="1400" dirty="0" err="1">
                <a:ln w="3175">
                  <a:solidFill>
                    <a:schemeClr val="tx1"/>
                  </a:solidFill>
                </a:ln>
                <a:solidFill>
                  <a:srgbClr val="FF0000"/>
                </a:solidFill>
                <a:latin typeface="Flareserif821 BT" panose="020E0602030304020304" pitchFamily="34" charset="0"/>
              </a:rPr>
              <a:t>Beekmantown</a:t>
            </a:r>
            <a:endParaRPr lang="en-US" sz="1400" dirty="0">
              <a:ln w="3175">
                <a:solidFill>
                  <a:schemeClr val="tx1"/>
                </a:solidFill>
              </a:ln>
              <a:solidFill>
                <a:srgbClr val="FF0000"/>
              </a:solidFill>
              <a:latin typeface="Flareserif821 BT" panose="020E0602030304020304" pitchFamily="34" charset="0"/>
            </a:endParaRPr>
          </a:p>
        </p:txBody>
      </p:sp>
      <p:sp>
        <p:nvSpPr>
          <p:cNvPr id="5" name="TextBox 4"/>
          <p:cNvSpPr txBox="1"/>
          <p:nvPr/>
        </p:nvSpPr>
        <p:spPr>
          <a:xfrm rot="16200000">
            <a:off x="955963" y="1305445"/>
            <a:ext cx="1718804" cy="307777"/>
          </a:xfrm>
          <a:prstGeom prst="rect">
            <a:avLst/>
          </a:prstGeom>
          <a:noFill/>
        </p:spPr>
        <p:txBody>
          <a:bodyPr wrap="none" rtlCol="0">
            <a:spAutoFit/>
          </a:bodyPr>
          <a:lstStyle/>
          <a:p>
            <a:r>
              <a:rPr lang="en-US" sz="1400" dirty="0">
                <a:ln w="3175">
                  <a:solidFill>
                    <a:schemeClr val="tx1"/>
                  </a:solidFill>
                </a:ln>
                <a:solidFill>
                  <a:srgbClr val="FF0000"/>
                </a:solidFill>
                <a:latin typeface="Flareserif821 BT" panose="020E0602030304020304" pitchFamily="34" charset="0"/>
              </a:rPr>
              <a:t>Knox Unconformity</a:t>
            </a:r>
          </a:p>
        </p:txBody>
      </p:sp>
      <p:sp>
        <p:nvSpPr>
          <p:cNvPr id="6" name="TextBox 5"/>
          <p:cNvSpPr txBox="1"/>
          <p:nvPr/>
        </p:nvSpPr>
        <p:spPr>
          <a:xfrm>
            <a:off x="1975186" y="1627706"/>
            <a:ext cx="732958" cy="523220"/>
          </a:xfrm>
          <a:prstGeom prst="rect">
            <a:avLst/>
          </a:prstGeom>
          <a:noFill/>
        </p:spPr>
        <p:txBody>
          <a:bodyPr wrap="none" rtlCol="0">
            <a:spAutoFit/>
          </a:bodyPr>
          <a:lstStyle/>
          <a:p>
            <a:pPr algn="ctr"/>
            <a:r>
              <a:rPr lang="en-US" sz="1400" dirty="0">
                <a:ln w="3175">
                  <a:solidFill>
                    <a:schemeClr val="tx1"/>
                  </a:solidFill>
                </a:ln>
                <a:solidFill>
                  <a:srgbClr val="FF0000"/>
                </a:solidFill>
                <a:latin typeface="Flareserif821 BT" panose="020E0602030304020304" pitchFamily="34" charset="0"/>
              </a:rPr>
              <a:t>New</a:t>
            </a:r>
          </a:p>
          <a:p>
            <a:pPr algn="ctr"/>
            <a:r>
              <a:rPr lang="en-US" sz="1400" dirty="0">
                <a:ln w="3175">
                  <a:solidFill>
                    <a:schemeClr val="tx1"/>
                  </a:solidFill>
                </a:ln>
                <a:solidFill>
                  <a:srgbClr val="FF0000"/>
                </a:solidFill>
                <a:latin typeface="Flareserif821 BT" panose="020E0602030304020304" pitchFamily="34" charset="0"/>
              </a:rPr>
              <a:t>Market</a:t>
            </a:r>
          </a:p>
        </p:txBody>
      </p:sp>
      <p:sp>
        <p:nvSpPr>
          <p:cNvPr id="7" name="TextBox 6"/>
          <p:cNvSpPr txBox="1"/>
          <p:nvPr/>
        </p:nvSpPr>
        <p:spPr>
          <a:xfrm>
            <a:off x="3526211" y="1981378"/>
            <a:ext cx="1111266" cy="307777"/>
          </a:xfrm>
          <a:prstGeom prst="rect">
            <a:avLst/>
          </a:prstGeom>
          <a:noFill/>
        </p:spPr>
        <p:txBody>
          <a:bodyPr wrap="none" rtlCol="0">
            <a:spAutoFit/>
          </a:bodyPr>
          <a:lstStyle/>
          <a:p>
            <a:pPr algn="ctr"/>
            <a:r>
              <a:rPr lang="en-US" sz="1400" dirty="0">
                <a:ln w="3175">
                  <a:solidFill>
                    <a:schemeClr val="tx1"/>
                  </a:solidFill>
                </a:ln>
                <a:solidFill>
                  <a:srgbClr val="FF0000"/>
                </a:solidFill>
                <a:latin typeface="Flareserif821 BT" panose="020E0602030304020304" pitchFamily="34" charset="0"/>
              </a:rPr>
              <a:t>Lincolnshire</a:t>
            </a:r>
          </a:p>
        </p:txBody>
      </p:sp>
      <p:sp>
        <p:nvSpPr>
          <p:cNvPr id="8" name="TextBox 7"/>
          <p:cNvSpPr txBox="1"/>
          <p:nvPr/>
        </p:nvSpPr>
        <p:spPr>
          <a:xfrm>
            <a:off x="5877793" y="2055803"/>
            <a:ext cx="875624" cy="307777"/>
          </a:xfrm>
          <a:prstGeom prst="rect">
            <a:avLst/>
          </a:prstGeom>
          <a:noFill/>
        </p:spPr>
        <p:txBody>
          <a:bodyPr wrap="none" rtlCol="0">
            <a:spAutoFit/>
          </a:bodyPr>
          <a:lstStyle/>
          <a:p>
            <a:pPr algn="ctr"/>
            <a:r>
              <a:rPr lang="en-US" sz="1400" dirty="0">
                <a:ln w="3175">
                  <a:solidFill>
                    <a:schemeClr val="tx1"/>
                  </a:solidFill>
                </a:ln>
                <a:solidFill>
                  <a:srgbClr val="FF0000"/>
                </a:solidFill>
                <a:latin typeface="Flareserif821 BT" panose="020E0602030304020304" pitchFamily="34" charset="0"/>
              </a:rPr>
              <a:t>Edinburg</a:t>
            </a:r>
          </a:p>
        </p:txBody>
      </p:sp>
      <p:cxnSp>
        <p:nvCxnSpPr>
          <p:cNvPr id="9" name="Straight Connector 8"/>
          <p:cNvCxnSpPr/>
          <p:nvPr/>
        </p:nvCxnSpPr>
        <p:spPr>
          <a:xfrm flipH="1">
            <a:off x="466165" y="2510118"/>
            <a:ext cx="878541" cy="11116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66165" y="3621741"/>
            <a:ext cx="31378" cy="7747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199774" y="3362036"/>
            <a:ext cx="2870335" cy="9421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042400" y="4304145"/>
            <a:ext cx="7741" cy="895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188364" y="2860338"/>
            <a:ext cx="22820" cy="5016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706636" y="2146567"/>
            <a:ext cx="293739" cy="46804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000375" y="2600523"/>
            <a:ext cx="131948" cy="1919090"/>
          </a:xfrm>
          <a:prstGeom prst="line">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172075" y="2321321"/>
            <a:ext cx="468962" cy="74724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641037" y="3054479"/>
            <a:ext cx="1021701" cy="1684209"/>
          </a:xfrm>
          <a:prstGeom prst="line">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05435" y="3038909"/>
            <a:ext cx="4552721" cy="400110"/>
          </a:xfrm>
          <a:prstGeom prst="rect">
            <a:avLst/>
          </a:prstGeom>
          <a:noFill/>
        </p:spPr>
        <p:txBody>
          <a:bodyPr wrap="none" rtlCol="0">
            <a:spAutoFit/>
          </a:bodyPr>
          <a:lstStyle/>
          <a:p>
            <a:pPr algn="ctr"/>
            <a:r>
              <a:rPr lang="en-US" sz="2000" i="1" dirty="0">
                <a:ln w="3175">
                  <a:solidFill>
                    <a:schemeClr val="tx1"/>
                  </a:solidFill>
                </a:ln>
                <a:solidFill>
                  <a:srgbClr val="FF0000"/>
                </a:solidFill>
                <a:latin typeface="Cheltenhm BT" panose="02040603050505020403" pitchFamily="18" charset="0"/>
              </a:rPr>
              <a:t>We are only interested in this part of the section</a:t>
            </a:r>
          </a:p>
        </p:txBody>
      </p:sp>
      <p:sp>
        <p:nvSpPr>
          <p:cNvPr id="34" name="TextBox 33"/>
          <p:cNvSpPr txBox="1"/>
          <p:nvPr/>
        </p:nvSpPr>
        <p:spPr>
          <a:xfrm>
            <a:off x="4862317" y="1345698"/>
            <a:ext cx="4281683" cy="338554"/>
          </a:xfrm>
          <a:prstGeom prst="rect">
            <a:avLst/>
          </a:prstGeom>
          <a:noFill/>
        </p:spPr>
        <p:txBody>
          <a:bodyPr wrap="square" rtlCol="0">
            <a:spAutoFit/>
          </a:bodyPr>
          <a:lstStyle/>
          <a:p>
            <a:pPr algn="ctr"/>
            <a:r>
              <a:rPr lang="en-US" sz="1600" i="1" dirty="0">
                <a:ln w="3175">
                  <a:solidFill>
                    <a:schemeClr val="tx1"/>
                  </a:solidFill>
                </a:ln>
                <a:solidFill>
                  <a:srgbClr val="FF0000"/>
                </a:solidFill>
                <a:latin typeface="Cheltenhm BT" panose="02040603050505020403" pitchFamily="18" charset="0"/>
              </a:rPr>
              <a:t>Recall the Edinburg, its description and interpretation. </a:t>
            </a:r>
          </a:p>
        </p:txBody>
      </p:sp>
      <p:pic>
        <p:nvPicPr>
          <p:cNvPr id="35" name="Picture 3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62317" y="-26469"/>
            <a:ext cx="4281683" cy="1429837"/>
          </a:xfrm>
          <a:prstGeom prst="rect">
            <a:avLst/>
          </a:prstGeom>
        </p:spPr>
      </p:pic>
      <p:sp>
        <p:nvSpPr>
          <p:cNvPr id="21" name="TextBox 20"/>
          <p:cNvSpPr txBox="1"/>
          <p:nvPr/>
        </p:nvSpPr>
        <p:spPr>
          <a:xfrm>
            <a:off x="1488093" y="2437647"/>
            <a:ext cx="676788" cy="307777"/>
          </a:xfrm>
          <a:prstGeom prst="rect">
            <a:avLst/>
          </a:prstGeom>
          <a:noFill/>
        </p:spPr>
        <p:txBody>
          <a:bodyPr wrap="none" rtlCol="0">
            <a:spAutoFit/>
          </a:bodyPr>
          <a:lstStyle/>
          <a:p>
            <a:pPr algn="ctr"/>
            <a:r>
              <a:rPr lang="en-US" sz="1400" dirty="0">
                <a:ln w="3175">
                  <a:solidFill>
                    <a:schemeClr val="tx1"/>
                  </a:solidFill>
                </a:ln>
                <a:solidFill>
                  <a:srgbClr val="FF0000"/>
                </a:solidFill>
                <a:latin typeface="Flareserif821 BT" panose="020E0602030304020304" pitchFamily="34" charset="0"/>
              </a:rPr>
              <a:t>Bridge</a:t>
            </a:r>
          </a:p>
        </p:txBody>
      </p:sp>
      <p:sp>
        <p:nvSpPr>
          <p:cNvPr id="23" name="TextBox 22"/>
          <p:cNvSpPr txBox="1"/>
          <p:nvPr/>
        </p:nvSpPr>
        <p:spPr>
          <a:xfrm>
            <a:off x="0" y="552127"/>
            <a:ext cx="9144000" cy="830997"/>
          </a:xfrm>
          <a:prstGeom prst="rect">
            <a:avLst/>
          </a:prstGeom>
          <a:solidFill>
            <a:schemeClr val="tx1"/>
          </a:solidFill>
        </p:spPr>
        <p:txBody>
          <a:bodyPr wrap="square" rtlCol="0">
            <a:spAutoFit/>
          </a:bodyPr>
          <a:lstStyle/>
          <a:p>
            <a:pPr algn="ctr"/>
            <a:r>
              <a:rPr lang="en-US" sz="2400" i="1" dirty="0">
                <a:ln w="3175">
                  <a:noFill/>
                </a:ln>
                <a:solidFill>
                  <a:srgbClr val="FFFF00"/>
                </a:solidFill>
                <a:latin typeface="Cheltenhm BT" panose="02040603050505020403" pitchFamily="18" charset="0"/>
              </a:rPr>
              <a:t>Walking the section looking for the first evidence that the basin has begun to tectonically subside and the orogeny begun.</a:t>
            </a:r>
          </a:p>
        </p:txBody>
      </p:sp>
      <p:sp>
        <p:nvSpPr>
          <p:cNvPr id="24" name="TextBox 23"/>
          <p:cNvSpPr txBox="1"/>
          <p:nvPr/>
        </p:nvSpPr>
        <p:spPr>
          <a:xfrm>
            <a:off x="911237" y="6024047"/>
            <a:ext cx="7569375" cy="707886"/>
          </a:xfrm>
          <a:prstGeom prst="rect">
            <a:avLst/>
          </a:prstGeom>
          <a:noFill/>
        </p:spPr>
        <p:txBody>
          <a:bodyPr wrap="square" rtlCol="0">
            <a:spAutoFit/>
          </a:bodyPr>
          <a:lstStyle/>
          <a:p>
            <a:pPr algn="ctr"/>
            <a:r>
              <a:rPr lang="en-US" sz="2000" i="1" dirty="0">
                <a:ln w="3175">
                  <a:solidFill>
                    <a:schemeClr val="tx1"/>
                  </a:solidFill>
                </a:ln>
                <a:solidFill>
                  <a:srgbClr val="FF0000"/>
                </a:solidFill>
                <a:latin typeface="Cheltenhm BT" panose="02040603050505020403" pitchFamily="18" charset="0"/>
              </a:rPr>
              <a:t>Somewhere between these two boundaries the basin switched from a DCM to a Foreland Basin.</a:t>
            </a:r>
          </a:p>
        </p:txBody>
      </p:sp>
    </p:spTree>
    <p:extLst>
      <p:ext uri="{BB962C8B-B14F-4D97-AF65-F5344CB8AC3E}">
        <p14:creationId xmlns:p14="http://schemas.microsoft.com/office/powerpoint/2010/main" val="356002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bg/>
                                          </p:spTgt>
                                        </p:tgtEl>
                                        <p:attrNameLst>
                                          <p:attrName>style.visibility</p:attrName>
                                        </p:attrNameLst>
                                      </p:cBhvr>
                                      <p:to>
                                        <p:strVal val="visible"/>
                                      </p:to>
                                    </p:set>
                                    <p:animEffect transition="in" filter="wipe(left)">
                                      <p:cBhvr>
                                        <p:cTn id="11" dur="1000"/>
                                        <p:tgtEl>
                                          <p:spTgt spid="23">
                                            <p:bg/>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Effect transition="in" filter="wipe(left)">
                                      <p:cBhvr>
                                        <p:cTn id="15" dur="1000"/>
                                        <p:tgtEl>
                                          <p:spTgt spid="2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8" fill="hold" grpId="1" nodeType="clickEffect">
                                  <p:stCondLst>
                                    <p:cond delay="0"/>
                                  </p:stCondLst>
                                  <p:childTnLst>
                                    <p:animEffect transition="out" filter="wipe(left)">
                                      <p:cBhvr>
                                        <p:cTn id="19" dur="1000"/>
                                        <p:tgtEl>
                                          <p:spTgt spid="23">
                                            <p:txEl>
                                              <p:pRg st="0" end="0"/>
                                            </p:txEl>
                                          </p:spTgt>
                                        </p:tgtEl>
                                      </p:cBhvr>
                                    </p:animEffect>
                                    <p:set>
                                      <p:cBhvr>
                                        <p:cTn id="20" dur="1" fill="hold">
                                          <p:stCondLst>
                                            <p:cond delay="999"/>
                                          </p:stCondLst>
                                        </p:cTn>
                                        <p:tgtEl>
                                          <p:spTgt spid="23">
                                            <p:txEl>
                                              <p:pRg st="0" end="0"/>
                                            </p:txEl>
                                          </p:spTgt>
                                        </p:tgtEl>
                                        <p:attrNameLst>
                                          <p:attrName>style.visibility</p:attrName>
                                        </p:attrNameLst>
                                      </p:cBhvr>
                                      <p:to>
                                        <p:strVal val="hidden"/>
                                      </p:to>
                                    </p:set>
                                  </p:childTnLst>
                                </p:cTn>
                              </p:par>
                              <p:par>
                                <p:cTn id="21" presetID="22" presetClass="exit" presetSubtype="8" fill="hold" grpId="1" nodeType="withEffect">
                                  <p:stCondLst>
                                    <p:cond delay="0"/>
                                  </p:stCondLst>
                                  <p:childTnLst>
                                    <p:animEffect transition="out" filter="wipe(left)">
                                      <p:cBhvr>
                                        <p:cTn id="22" dur="1000"/>
                                        <p:tgtEl>
                                          <p:spTgt spid="23">
                                            <p:bg/>
                                          </p:spTgt>
                                        </p:tgtEl>
                                      </p:cBhvr>
                                    </p:animEffect>
                                    <p:set>
                                      <p:cBhvr>
                                        <p:cTn id="23" dur="1" fill="hold">
                                          <p:stCondLst>
                                            <p:cond delay="9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1000"/>
                                        <p:tgtEl>
                                          <p:spTgt spid="2"/>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1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1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1000"/>
                                        <p:tgtEl>
                                          <p:spTgt spid="6"/>
                                        </p:tgtEl>
                                      </p:cBhvr>
                                    </p:animEffect>
                                  </p:childTnLst>
                                </p:cTn>
                              </p:par>
                              <p:par>
                                <p:cTn id="42" presetID="22" presetClass="entr" presetSubtype="1"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up)">
                                      <p:cBhvr>
                                        <p:cTn id="44" dur="10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1000"/>
                                        <p:tgtEl>
                                          <p:spTgt spid="7"/>
                                        </p:tgtEl>
                                      </p:cBhvr>
                                    </p:animEffect>
                                  </p:childTnLst>
                                </p:cTn>
                              </p:par>
                              <p:par>
                                <p:cTn id="50" presetID="22" presetClass="entr" presetSubtype="1"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up)">
                                      <p:cBhvr>
                                        <p:cTn id="52" dur="10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left)">
                                      <p:cBhvr>
                                        <p:cTn id="57" dur="10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left)">
                                      <p:cBhvr>
                                        <p:cTn id="62" dur="1000"/>
                                        <p:tgtEl>
                                          <p:spTgt spid="33"/>
                                        </p:tgtEl>
                                      </p:cBhvr>
                                    </p:animEffect>
                                  </p:childTnLst>
                                </p:cTn>
                              </p:par>
                              <p:par>
                                <p:cTn id="63" presetID="22" presetClass="entr" presetSubtype="1"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up)">
                                      <p:cBhvr>
                                        <p:cTn id="65" dur="1000"/>
                                        <p:tgtEl>
                                          <p:spTgt spid="9"/>
                                        </p:tgtEl>
                                      </p:cBhvr>
                                    </p:animEffect>
                                  </p:childTnLst>
                                </p:cTn>
                              </p:par>
                              <p:par>
                                <p:cTn id="66" presetID="22" presetClass="entr" presetSubtype="1"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up)">
                                      <p:cBhvr>
                                        <p:cTn id="68" dur="1000"/>
                                        <p:tgtEl>
                                          <p:spTgt spid="17"/>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wipe(up)">
                                      <p:cBhvr>
                                        <p:cTn id="71" dur="1000"/>
                                        <p:tgtEl>
                                          <p:spTgt spid="4"/>
                                        </p:tgtEl>
                                      </p:cBhvr>
                                    </p:animEffect>
                                  </p:childTnLst>
                                </p:cTn>
                              </p:par>
                            </p:childTnLst>
                          </p:cTn>
                        </p:par>
                        <p:par>
                          <p:cTn id="72" fill="hold">
                            <p:stCondLst>
                              <p:cond delay="1000"/>
                            </p:stCondLst>
                            <p:childTnLst>
                              <p:par>
                                <p:cTn id="73" presetID="22" presetClass="entr" presetSubtype="1" fill="hold" nodeType="after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up)">
                                      <p:cBhvr>
                                        <p:cTn id="75" dur="1000"/>
                                        <p:tgtEl>
                                          <p:spTgt spid="11"/>
                                        </p:tgtEl>
                                      </p:cBhvr>
                                    </p:animEffect>
                                  </p:childTnLst>
                                </p:cTn>
                              </p:par>
                              <p:par>
                                <p:cTn id="76" presetID="22" presetClass="entr" presetSubtype="1"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wipe(up)">
                                      <p:cBhvr>
                                        <p:cTn id="78" dur="1000"/>
                                        <p:tgtEl>
                                          <p:spTgt spid="14"/>
                                        </p:tgtEl>
                                      </p:cBhvr>
                                    </p:animEffect>
                                  </p:childTnLst>
                                </p:cTn>
                              </p:par>
                            </p:childTnLst>
                          </p:cTn>
                        </p:par>
                        <p:par>
                          <p:cTn id="79" fill="hold">
                            <p:stCondLst>
                              <p:cond delay="2000"/>
                            </p:stCondLst>
                            <p:childTnLst>
                              <p:par>
                                <p:cTn id="80" presetID="22" presetClass="entr" presetSubtype="1"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wipe(up)">
                                      <p:cBhvr>
                                        <p:cTn id="82" dur="1000"/>
                                        <p:tgtEl>
                                          <p:spTgt spid="15"/>
                                        </p:tgtEl>
                                      </p:cBhvr>
                                    </p:animEffect>
                                  </p:childTnLst>
                                </p:cTn>
                              </p:par>
                              <p:par>
                                <p:cTn id="83" presetID="22" presetClass="entr" presetSubtype="1" fill="hold"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wipe(up)">
                                      <p:cBhvr>
                                        <p:cTn id="85" dur="1000"/>
                                        <p:tgtEl>
                                          <p:spTgt spid="26"/>
                                        </p:tgtEl>
                                      </p:cBhvr>
                                    </p:animEffect>
                                  </p:childTnLst>
                                </p:cTn>
                              </p:par>
                              <p:par>
                                <p:cTn id="86" presetID="22" presetClass="entr" presetSubtype="1" fill="hold"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ipe(up)">
                                      <p:cBhvr>
                                        <p:cTn id="88" dur="10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wipe(left)">
                                      <p:cBhvr>
                                        <p:cTn id="93" dur="1000"/>
                                        <p:tgtEl>
                                          <p:spTgt spid="34"/>
                                        </p:tgtEl>
                                      </p:cBhvr>
                                    </p:animEffect>
                                  </p:childTnLst>
                                </p:cTn>
                              </p:par>
                              <p:par>
                                <p:cTn id="94" presetID="22" presetClass="entr" presetSubtype="8" fill="hold" nodeType="with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wipe(left)">
                                      <p:cBhvr>
                                        <p:cTn id="96" dur="1000"/>
                                        <p:tgtEl>
                                          <p:spTgt spid="35"/>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wipe(left)">
                                      <p:cBhvr>
                                        <p:cTn id="10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2" grpId="0"/>
      <p:bldP spid="5" grpId="0"/>
      <p:bldP spid="6" grpId="0"/>
      <p:bldP spid="7" grpId="0"/>
      <p:bldP spid="8" grpId="0"/>
      <p:bldP spid="33" grpId="0"/>
      <p:bldP spid="34" grpId="0"/>
      <p:bldP spid="21" grpId="0"/>
      <p:bldP spid="23" grpId="0" build="p" animBg="1"/>
      <p:bldP spid="23" grpId="1" build="allAtOnce" animBg="1"/>
      <p:bldP spid="2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3810000"/>
            <a:ext cx="4572000" cy="3048000"/>
          </a:xfrm>
          <a:prstGeom prst="rect">
            <a:avLst/>
          </a:prstGeom>
        </p:spPr>
      </p:pic>
      <p:sp>
        <p:nvSpPr>
          <p:cNvPr id="11" name="TextBox 10"/>
          <p:cNvSpPr txBox="1"/>
          <p:nvPr/>
        </p:nvSpPr>
        <p:spPr>
          <a:xfrm>
            <a:off x="234660" y="693843"/>
            <a:ext cx="8739009" cy="400110"/>
          </a:xfrm>
          <a:prstGeom prst="rect">
            <a:avLst/>
          </a:prstGeom>
          <a:noFill/>
        </p:spPr>
        <p:txBody>
          <a:bodyPr wrap="square" rtlCol="0">
            <a:spAutoFit/>
          </a:bodyPr>
          <a:lstStyle/>
          <a:p>
            <a:pPr indent="290513"/>
            <a:r>
              <a:rPr lang="en-US" sz="2000" i="1" dirty="0">
                <a:latin typeface="Cheltenhm BT" panose="02040603050505020403" pitchFamily="18" charset="0"/>
              </a:rPr>
              <a:t>The New Market limestone is thin (40-250 feet) compared to the DCM formations. </a:t>
            </a:r>
          </a:p>
        </p:txBody>
      </p:sp>
      <p:sp>
        <p:nvSpPr>
          <p:cNvPr id="12" name="TextBox 11"/>
          <p:cNvSpPr txBox="1"/>
          <p:nvPr/>
        </p:nvSpPr>
        <p:spPr>
          <a:xfrm>
            <a:off x="202495" y="1554967"/>
            <a:ext cx="8739009" cy="369332"/>
          </a:xfrm>
          <a:prstGeom prst="rect">
            <a:avLst/>
          </a:prstGeom>
          <a:noFill/>
        </p:spPr>
        <p:txBody>
          <a:bodyPr wrap="square" rtlCol="0">
            <a:spAutoFit/>
          </a:bodyPr>
          <a:lstStyle/>
          <a:p>
            <a:pPr marL="342900" indent="-342900">
              <a:buFont typeface="Arial" panose="020B0604020202020204" pitchFamily="34" charset="0"/>
              <a:buChar char="•"/>
            </a:pPr>
            <a:r>
              <a:rPr lang="en-US" i="1" dirty="0">
                <a:latin typeface="Cheltenhm BT" panose="02040603050505020403" pitchFamily="18" charset="0"/>
              </a:rPr>
              <a:t>On both fresh and weathered surfaces color is light gray, indicating no contamination.</a:t>
            </a:r>
          </a:p>
        </p:txBody>
      </p:sp>
      <p:sp>
        <p:nvSpPr>
          <p:cNvPr id="13" name="TextBox 12"/>
          <p:cNvSpPr txBox="1"/>
          <p:nvPr/>
        </p:nvSpPr>
        <p:spPr>
          <a:xfrm>
            <a:off x="202494" y="1986622"/>
            <a:ext cx="4369505" cy="1200329"/>
          </a:xfrm>
          <a:prstGeom prst="rect">
            <a:avLst/>
          </a:prstGeom>
          <a:noFill/>
        </p:spPr>
        <p:txBody>
          <a:bodyPr wrap="square" rtlCol="0">
            <a:spAutoFit/>
          </a:bodyPr>
          <a:lstStyle/>
          <a:p>
            <a:pPr marL="342900" indent="-342900">
              <a:buFont typeface="Arial" panose="020B0604020202020204" pitchFamily="34" charset="0"/>
              <a:buChar char="•"/>
            </a:pPr>
            <a:r>
              <a:rPr lang="en-US" i="1" dirty="0">
                <a:latin typeface="Cheltenhm BT" panose="02040603050505020403" pitchFamily="18" charset="0"/>
              </a:rPr>
              <a:t>Mostly massive </a:t>
            </a:r>
            <a:r>
              <a:rPr lang="en-US" i="1" dirty="0" err="1">
                <a:latin typeface="Cheltenhm BT" panose="02040603050505020403" pitchFamily="18" charset="0"/>
              </a:rPr>
              <a:t>micrite</a:t>
            </a:r>
            <a:r>
              <a:rPr lang="en-US" i="1" dirty="0">
                <a:latin typeface="Cheltenhm BT" panose="02040603050505020403" pitchFamily="18" charset="0"/>
              </a:rPr>
              <a:t> with ‘</a:t>
            </a:r>
            <a:r>
              <a:rPr lang="en-US" i="1" dirty="0" err="1">
                <a:ln w="3175">
                  <a:solidFill>
                    <a:schemeClr val="tx1"/>
                  </a:solidFill>
                </a:ln>
                <a:solidFill>
                  <a:srgbClr val="FF0000"/>
                </a:solidFill>
                <a:latin typeface="Cheltenhm BT" panose="02040603050505020403" pitchFamily="18" charset="0"/>
              </a:rPr>
              <a:t>birdseyes</a:t>
            </a:r>
            <a:r>
              <a:rPr lang="en-US" i="1" dirty="0">
                <a:latin typeface="Cheltenhm BT" panose="02040603050505020403" pitchFamily="18" charset="0"/>
              </a:rPr>
              <a:t>’ (small random dark splotches that on close study turn out to be clear rhombohedral calcite crystals (in some cases recrystallized fossils).  </a:t>
            </a:r>
          </a:p>
        </p:txBody>
      </p:sp>
      <p:sp>
        <p:nvSpPr>
          <p:cNvPr id="14" name="TextBox 13"/>
          <p:cNvSpPr txBox="1"/>
          <p:nvPr/>
        </p:nvSpPr>
        <p:spPr>
          <a:xfrm>
            <a:off x="234661" y="3126090"/>
            <a:ext cx="2214250" cy="1754326"/>
          </a:xfrm>
          <a:prstGeom prst="rect">
            <a:avLst/>
          </a:prstGeom>
          <a:noFill/>
        </p:spPr>
        <p:txBody>
          <a:bodyPr wrap="square" rtlCol="0">
            <a:spAutoFit/>
          </a:bodyPr>
          <a:lstStyle/>
          <a:p>
            <a:pPr marL="342900" indent="-342900">
              <a:buFont typeface="Arial" panose="020B0604020202020204" pitchFamily="34" charset="0"/>
              <a:buChar char="•"/>
            </a:pPr>
            <a:r>
              <a:rPr lang="en-US" i="1" dirty="0">
                <a:latin typeface="Cheltenhm BT" panose="02040603050505020403" pitchFamily="18" charset="0"/>
              </a:rPr>
              <a:t>There are, however, algal laminates, small </a:t>
            </a:r>
            <a:r>
              <a:rPr lang="en-US" i="1" dirty="0" err="1">
                <a:latin typeface="Cheltenhm BT" panose="02040603050505020403" pitchFamily="18" charset="0"/>
              </a:rPr>
              <a:t>stromatolites</a:t>
            </a:r>
            <a:r>
              <a:rPr lang="en-US" i="1" dirty="0">
                <a:latin typeface="Cheltenhm BT" panose="02040603050505020403" pitchFamily="18" charset="0"/>
              </a:rPr>
              <a:t>, and the coral </a:t>
            </a:r>
            <a:r>
              <a:rPr lang="en-US" i="1" u="sng" dirty="0" err="1">
                <a:latin typeface="Cheltenhm BT" panose="02040603050505020403" pitchFamily="18" charset="0"/>
              </a:rPr>
              <a:t>Tetradium</a:t>
            </a:r>
            <a:r>
              <a:rPr lang="en-US" i="1" dirty="0">
                <a:latin typeface="Cheltenhm BT" panose="02040603050505020403" pitchFamily="18" charset="0"/>
              </a:rPr>
              <a:t> in life position.</a:t>
            </a:r>
          </a:p>
        </p:txBody>
      </p:sp>
      <p:sp>
        <p:nvSpPr>
          <p:cNvPr id="15" name="TextBox 14"/>
          <p:cNvSpPr txBox="1"/>
          <p:nvPr/>
        </p:nvSpPr>
        <p:spPr>
          <a:xfrm>
            <a:off x="80932" y="5076269"/>
            <a:ext cx="4336563" cy="830997"/>
          </a:xfrm>
          <a:prstGeom prst="rect">
            <a:avLst/>
          </a:prstGeom>
          <a:noFill/>
        </p:spPr>
        <p:txBody>
          <a:bodyPr wrap="square" rtlCol="0">
            <a:spAutoFit/>
          </a:bodyPr>
          <a:lstStyle/>
          <a:p>
            <a:pPr algn="ctr"/>
            <a:r>
              <a:rPr lang="en-US" sz="2800" i="1" dirty="0">
                <a:ln w="3175">
                  <a:solidFill>
                    <a:schemeClr val="tx1"/>
                  </a:solidFill>
                </a:ln>
                <a:solidFill>
                  <a:srgbClr val="FF0000"/>
                </a:solidFill>
                <a:latin typeface="Cheltenhm BT" panose="02040603050505020403" pitchFamily="18" charset="0"/>
              </a:rPr>
              <a:t>Environmentally:</a:t>
            </a:r>
          </a:p>
          <a:p>
            <a:pPr algn="ctr"/>
            <a:r>
              <a:rPr lang="en-US" sz="2000" i="1" dirty="0">
                <a:latin typeface="Cheltenhm BT" panose="02040603050505020403" pitchFamily="18" charset="0"/>
              </a:rPr>
              <a:t> a low energy tidal deposit.</a:t>
            </a:r>
          </a:p>
        </p:txBody>
      </p:sp>
      <p:sp>
        <p:nvSpPr>
          <p:cNvPr id="10" name="TextBox 9"/>
          <p:cNvSpPr txBox="1"/>
          <p:nvPr/>
        </p:nvSpPr>
        <p:spPr>
          <a:xfrm>
            <a:off x="-1" y="0"/>
            <a:ext cx="6723529" cy="461665"/>
          </a:xfrm>
          <a:prstGeom prst="rect">
            <a:avLst/>
          </a:prstGeom>
          <a:noFill/>
        </p:spPr>
        <p:txBody>
          <a:bodyPr wrap="square" rtlCol="0">
            <a:spAutoFit/>
          </a:bodyPr>
          <a:lstStyle/>
          <a:p>
            <a:pPr indent="176213"/>
            <a:r>
              <a:rPr lang="en-US" sz="2400" dirty="0">
                <a:ln w="3175">
                  <a:solidFill>
                    <a:schemeClr val="tx1"/>
                  </a:solidFill>
                </a:ln>
                <a:solidFill>
                  <a:srgbClr val="FF0000"/>
                </a:solidFill>
                <a:latin typeface="Britannic Bold" panose="020B0903060703020204" pitchFamily="34" charset="0"/>
              </a:rPr>
              <a:t>The Walk:  </a:t>
            </a:r>
            <a:r>
              <a:rPr lang="en-US" sz="2000" dirty="0">
                <a:ln w="3175">
                  <a:solidFill>
                    <a:schemeClr val="tx1"/>
                  </a:solidFill>
                </a:ln>
                <a:solidFill>
                  <a:srgbClr val="FF0000"/>
                </a:solidFill>
                <a:latin typeface="Britannic Bold" panose="020B0903060703020204" pitchFamily="34" charset="0"/>
              </a:rPr>
              <a:t>New Market Limestone</a:t>
            </a:r>
          </a:p>
        </p:txBody>
      </p:sp>
      <p:sp>
        <p:nvSpPr>
          <p:cNvPr id="16" name="Rectangle 15"/>
          <p:cNvSpPr/>
          <p:nvPr/>
        </p:nvSpPr>
        <p:spPr>
          <a:xfrm>
            <a:off x="4572000" y="0"/>
            <a:ext cx="4572000" cy="400110"/>
          </a:xfrm>
          <a:prstGeom prst="rect">
            <a:avLst/>
          </a:prstGeom>
          <a:solidFill>
            <a:schemeClr val="tx1"/>
          </a:solidFill>
        </p:spPr>
        <p:txBody>
          <a:bodyPr wrap="square">
            <a:spAutoFit/>
          </a:bodyPr>
          <a:lstStyle/>
          <a:p>
            <a:pPr indent="233363"/>
            <a:r>
              <a:rPr lang="en-US" sz="2000" i="1" dirty="0">
                <a:solidFill>
                  <a:srgbClr val="FFFF00"/>
                </a:solidFill>
                <a:latin typeface="Times New Roman" panose="02020603050405020304" pitchFamily="18" charset="0"/>
                <a:cs typeface="Times New Roman" panose="02020603050405020304" pitchFamily="18" charset="0"/>
              </a:rPr>
              <a:t>1.  </a:t>
            </a:r>
            <a:r>
              <a:rPr lang="en-US" sz="2000" b="1" i="1" dirty="0">
                <a:solidFill>
                  <a:srgbClr val="FFFF00"/>
                </a:solidFill>
                <a:latin typeface="Times New Roman" panose="02020603050405020304" pitchFamily="18" charset="0"/>
                <a:cs typeface="Times New Roman" panose="02020603050405020304" pitchFamily="18" charset="0"/>
              </a:rPr>
              <a:t>Observations:</a:t>
            </a:r>
          </a:p>
        </p:txBody>
      </p:sp>
      <p:sp>
        <p:nvSpPr>
          <p:cNvPr id="18" name="TextBox 17"/>
          <p:cNvSpPr txBox="1"/>
          <p:nvPr/>
        </p:nvSpPr>
        <p:spPr>
          <a:xfrm>
            <a:off x="202495" y="1107345"/>
            <a:ext cx="8739009" cy="400110"/>
          </a:xfrm>
          <a:prstGeom prst="rect">
            <a:avLst/>
          </a:prstGeom>
          <a:noFill/>
        </p:spPr>
        <p:txBody>
          <a:bodyPr wrap="square" rtlCol="0">
            <a:spAutoFit/>
          </a:bodyPr>
          <a:lstStyle/>
          <a:p>
            <a:pPr marL="342900" indent="-342900">
              <a:buFont typeface="Arial" panose="020B0604020202020204" pitchFamily="34" charset="0"/>
              <a:buChar char="•"/>
            </a:pPr>
            <a:r>
              <a:rPr lang="en-US" sz="2000" i="1" dirty="0">
                <a:latin typeface="Cheltenhm BT" panose="02040603050505020403" pitchFamily="18" charset="0"/>
              </a:rPr>
              <a:t>It is the purest carbonate in the region: no Mg, no </a:t>
            </a:r>
            <a:r>
              <a:rPr lang="en-US" sz="2000" i="1" dirty="0" err="1">
                <a:latin typeface="Cheltenhm BT" panose="02040603050505020403" pitchFamily="18" charset="0"/>
              </a:rPr>
              <a:t>clastics</a:t>
            </a:r>
            <a:r>
              <a:rPr lang="en-US" sz="2000" i="1" dirty="0">
                <a:latin typeface="Cheltenhm BT" panose="02040603050505020403" pitchFamily="18" charset="0"/>
              </a:rPr>
              <a:t>, no organic matter.</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802070" y="1959940"/>
            <a:ext cx="2383970" cy="18288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74328" y="1996775"/>
            <a:ext cx="2290802" cy="179196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8964" y="3223786"/>
            <a:ext cx="2235200" cy="1676400"/>
          </a:xfrm>
          <a:prstGeom prst="rect">
            <a:avLst/>
          </a:prstGeom>
        </p:spPr>
      </p:pic>
    </p:spTree>
    <p:extLst>
      <p:ext uri="{BB962C8B-B14F-4D97-AF65-F5344CB8AC3E}">
        <p14:creationId xmlns:p14="http://schemas.microsoft.com/office/powerpoint/2010/main" val="2302298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1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1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1000"/>
                                        <p:tgtEl>
                                          <p:spTgt spid="13"/>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1000"/>
                                        <p:tgtEl>
                                          <p:spTgt spid="4"/>
                                        </p:tgtEl>
                                      </p:cBhvr>
                                    </p:animEffect>
                                  </p:childTnLst>
                                </p:cTn>
                              </p:par>
                            </p:childTnLst>
                          </p:cTn>
                        </p:par>
                        <p:par>
                          <p:cTn id="36" fill="hold">
                            <p:stCondLst>
                              <p:cond delay="2000"/>
                            </p:stCondLst>
                            <p:childTnLst>
                              <p:par>
                                <p:cTn id="37" presetID="22" presetClass="entr" presetSubtype="8"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10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1000"/>
                                        <p:tgtEl>
                                          <p:spTgt spid="14"/>
                                        </p:tgtEl>
                                      </p:cBhvr>
                                    </p:animEffect>
                                  </p:childTnLst>
                                </p:cTn>
                              </p:par>
                            </p:childTnLst>
                          </p:cTn>
                        </p:par>
                        <p:par>
                          <p:cTn id="45" fill="hold">
                            <p:stCondLst>
                              <p:cond delay="1000"/>
                            </p:stCondLst>
                            <p:childTnLst>
                              <p:par>
                                <p:cTn id="46" presetID="22" presetClass="entr" presetSubtype="8"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10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0" grpId="0"/>
      <p:bldP spid="16" grpId="0" animBg="1"/>
      <p:bldP spid="18"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534722"/>
            <a:ext cx="6400800" cy="4267200"/>
          </a:xfrm>
          <a:prstGeom prst="rect">
            <a:avLst/>
          </a:prstGeom>
        </p:spPr>
      </p:pic>
      <p:sp>
        <p:nvSpPr>
          <p:cNvPr id="5" name="TextBox 4"/>
          <p:cNvSpPr txBox="1"/>
          <p:nvPr/>
        </p:nvSpPr>
        <p:spPr>
          <a:xfrm rot="2313705">
            <a:off x="4475050" y="3204737"/>
            <a:ext cx="1412566" cy="369332"/>
          </a:xfrm>
          <a:prstGeom prst="rect">
            <a:avLst/>
          </a:prstGeom>
          <a:noFill/>
          <a:ln w="1905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3175">
                  <a:solidFill>
                    <a:prstClr val="black"/>
                  </a:solidFill>
                </a:ln>
                <a:solidFill>
                  <a:srgbClr val="FFFF00"/>
                </a:solidFill>
                <a:effectLst/>
                <a:uLnTx/>
                <a:uFillTx/>
                <a:latin typeface="BellCent NamNum BT" panose="020B0706020209030204" pitchFamily="34" charset="0"/>
                <a:ea typeface="+mn-ea"/>
                <a:cs typeface="+mn-cs"/>
              </a:rPr>
              <a:t>New Market</a:t>
            </a:r>
          </a:p>
        </p:txBody>
      </p:sp>
      <p:sp>
        <p:nvSpPr>
          <p:cNvPr id="8" name="TextBox 7"/>
          <p:cNvSpPr txBox="1"/>
          <p:nvPr/>
        </p:nvSpPr>
        <p:spPr>
          <a:xfrm rot="2427403">
            <a:off x="5762332" y="2283731"/>
            <a:ext cx="1435008" cy="369332"/>
          </a:xfrm>
          <a:prstGeom prst="rect">
            <a:avLst/>
          </a:prstGeom>
          <a:noFill/>
          <a:ln w="1905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3175">
                  <a:solidFill>
                    <a:prstClr val="black"/>
                  </a:solidFill>
                </a:ln>
                <a:solidFill>
                  <a:srgbClr val="FFFF00"/>
                </a:solidFill>
                <a:effectLst/>
                <a:uLnTx/>
                <a:uFillTx/>
                <a:latin typeface="BellCent NamNum BT" panose="020B0706020209030204" pitchFamily="34" charset="0"/>
                <a:ea typeface="+mn-ea"/>
                <a:cs typeface="+mn-cs"/>
              </a:rPr>
              <a:t>Lincolnshire</a:t>
            </a:r>
          </a:p>
        </p:txBody>
      </p:sp>
      <p:cxnSp>
        <p:nvCxnSpPr>
          <p:cNvPr id="10" name="Straight Arrow Connector 9"/>
          <p:cNvCxnSpPr/>
          <p:nvPr/>
        </p:nvCxnSpPr>
        <p:spPr>
          <a:xfrm>
            <a:off x="3217059" y="457644"/>
            <a:ext cx="2403207" cy="24741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 y="0"/>
            <a:ext cx="6723529" cy="461665"/>
          </a:xfrm>
          <a:prstGeom prst="rect">
            <a:avLst/>
          </a:prstGeom>
          <a:noFill/>
        </p:spPr>
        <p:txBody>
          <a:bodyPr wrap="square" rtlCol="0">
            <a:spAutoFit/>
          </a:bodyPr>
          <a:lstStyle/>
          <a:p>
            <a:pPr indent="176213"/>
            <a:r>
              <a:rPr lang="en-US" sz="2400" dirty="0">
                <a:ln w="3175">
                  <a:solidFill>
                    <a:schemeClr val="tx1"/>
                  </a:solidFill>
                </a:ln>
                <a:solidFill>
                  <a:srgbClr val="FF0000"/>
                </a:solidFill>
                <a:latin typeface="Britannic Bold" panose="020B0903060703020204" pitchFamily="34" charset="0"/>
              </a:rPr>
              <a:t>The Walk:  </a:t>
            </a:r>
            <a:r>
              <a:rPr lang="en-US" sz="2000" dirty="0">
                <a:ln w="3175">
                  <a:solidFill>
                    <a:schemeClr val="tx1"/>
                  </a:solidFill>
                </a:ln>
                <a:solidFill>
                  <a:srgbClr val="FF0000"/>
                </a:solidFill>
                <a:latin typeface="Britannic Bold" panose="020B0903060703020204" pitchFamily="34" charset="0"/>
              </a:rPr>
              <a:t>New Market / Lincolnshire Contact</a:t>
            </a:r>
          </a:p>
        </p:txBody>
      </p:sp>
      <p:sp>
        <p:nvSpPr>
          <p:cNvPr id="11" name="TextBox 10"/>
          <p:cNvSpPr txBox="1"/>
          <p:nvPr/>
        </p:nvSpPr>
        <p:spPr>
          <a:xfrm>
            <a:off x="1" y="892821"/>
            <a:ext cx="2743200" cy="1323439"/>
          </a:xfrm>
          <a:prstGeom prst="rect">
            <a:avLst/>
          </a:prstGeom>
          <a:noFill/>
        </p:spPr>
        <p:txBody>
          <a:bodyPr wrap="square" rtlCol="0">
            <a:spAutoFit/>
          </a:bodyPr>
          <a:lstStyle/>
          <a:p>
            <a:r>
              <a:rPr lang="en-US" sz="2000" i="1" dirty="0">
                <a:latin typeface="Cheltenhm BT" panose="02040603050505020403" pitchFamily="18" charset="0"/>
              </a:rPr>
              <a:t>At the top of the New Market is a disconformity caused  by a sea level drop, exposure and dissolution.  </a:t>
            </a:r>
          </a:p>
        </p:txBody>
      </p:sp>
      <p:sp>
        <p:nvSpPr>
          <p:cNvPr id="13" name="TextBox 12"/>
          <p:cNvSpPr txBox="1"/>
          <p:nvPr/>
        </p:nvSpPr>
        <p:spPr>
          <a:xfrm>
            <a:off x="0" y="2220822"/>
            <a:ext cx="2743199" cy="1631216"/>
          </a:xfrm>
          <a:prstGeom prst="rect">
            <a:avLst/>
          </a:prstGeom>
          <a:noFill/>
        </p:spPr>
        <p:txBody>
          <a:bodyPr wrap="square" rtlCol="0">
            <a:spAutoFit/>
          </a:bodyPr>
          <a:lstStyle/>
          <a:p>
            <a:pPr marL="168275" indent="-168275">
              <a:buFont typeface="Arial" panose="020B0604020202020204" pitchFamily="34" charset="0"/>
              <a:buChar char="•"/>
            </a:pPr>
            <a:r>
              <a:rPr lang="en-US" sz="2000" i="1" dirty="0">
                <a:latin typeface="Cheltenhm BT" panose="02040603050505020403" pitchFamily="18" charset="0"/>
              </a:rPr>
              <a:t>The basal Lincolnshire is a very coarse grained </a:t>
            </a:r>
            <a:r>
              <a:rPr lang="en-US" sz="2000" i="1" dirty="0" err="1">
                <a:latin typeface="Cheltenhm BT" panose="02040603050505020403" pitchFamily="18" charset="0"/>
              </a:rPr>
              <a:t>biosparite</a:t>
            </a:r>
            <a:r>
              <a:rPr lang="en-US" sz="2000" i="1" dirty="0">
                <a:latin typeface="Cheltenhm BT" panose="02040603050505020403" pitchFamily="18" charset="0"/>
              </a:rPr>
              <a:t>, a much higher energy deposit that the New Market </a:t>
            </a:r>
            <a:r>
              <a:rPr lang="en-US" sz="2000" i="1" dirty="0" err="1">
                <a:latin typeface="Cheltenhm BT" panose="02040603050505020403" pitchFamily="18" charset="0"/>
              </a:rPr>
              <a:t>micrites</a:t>
            </a:r>
            <a:r>
              <a:rPr lang="en-US" sz="2000" i="1" dirty="0">
                <a:latin typeface="Cheltenhm BT" panose="02040603050505020403" pitchFamily="18" charset="0"/>
              </a:rPr>
              <a: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2590800"/>
            <a:ext cx="6400800" cy="4267200"/>
          </a:xfrm>
          <a:prstGeom prst="rect">
            <a:avLst/>
          </a:prstGeom>
          <a:ln w="19050">
            <a:solidFill>
              <a:srgbClr val="FF0000"/>
            </a:solidFill>
          </a:ln>
        </p:spPr>
      </p:pic>
      <p:sp>
        <p:nvSpPr>
          <p:cNvPr id="16" name="TextBox 15"/>
          <p:cNvSpPr txBox="1"/>
          <p:nvPr/>
        </p:nvSpPr>
        <p:spPr>
          <a:xfrm>
            <a:off x="0" y="3919093"/>
            <a:ext cx="2743199" cy="707886"/>
          </a:xfrm>
          <a:prstGeom prst="rect">
            <a:avLst/>
          </a:prstGeom>
          <a:noFill/>
        </p:spPr>
        <p:txBody>
          <a:bodyPr wrap="square" rtlCol="0">
            <a:spAutoFit/>
          </a:bodyPr>
          <a:lstStyle/>
          <a:p>
            <a:pPr marL="168275" indent="-168275">
              <a:buFont typeface="Arial" panose="020B0604020202020204" pitchFamily="34" charset="0"/>
              <a:buChar char="•"/>
            </a:pPr>
            <a:r>
              <a:rPr lang="en-US" sz="2000" i="1" dirty="0">
                <a:latin typeface="Cheltenhm BT" panose="02040603050505020403" pitchFamily="18" charset="0"/>
              </a:rPr>
              <a:t>And not very thick; maybe a few meters.</a:t>
            </a:r>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7069" y="1366345"/>
            <a:ext cx="6406931" cy="5491655"/>
          </a:xfrm>
          <a:prstGeom prst="rect">
            <a:avLst/>
          </a:prstGeom>
          <a:ln w="19050">
            <a:solidFill>
              <a:srgbClr val="FF0000"/>
            </a:solidFill>
          </a:ln>
        </p:spPr>
      </p:pic>
      <p:sp>
        <p:nvSpPr>
          <p:cNvPr id="19" name="TextBox 18"/>
          <p:cNvSpPr txBox="1"/>
          <p:nvPr/>
        </p:nvSpPr>
        <p:spPr>
          <a:xfrm>
            <a:off x="0" y="4649852"/>
            <a:ext cx="2743199" cy="707886"/>
          </a:xfrm>
          <a:prstGeom prst="rect">
            <a:avLst/>
          </a:prstGeom>
          <a:noFill/>
        </p:spPr>
        <p:txBody>
          <a:bodyPr wrap="square" rtlCol="0">
            <a:spAutoFit/>
          </a:bodyPr>
          <a:lstStyle/>
          <a:p>
            <a:pPr marL="168275" indent="-168275">
              <a:buFont typeface="Arial" panose="020B0604020202020204" pitchFamily="34" charset="0"/>
              <a:buChar char="•"/>
            </a:pPr>
            <a:r>
              <a:rPr lang="en-US" sz="2000" i="1" dirty="0">
                <a:latin typeface="Cheltenhm BT" panose="02040603050505020403" pitchFamily="18" charset="0"/>
              </a:rPr>
              <a:t>It is very coarse and rough</a:t>
            </a:r>
          </a:p>
        </p:txBody>
      </p:sp>
    </p:spTree>
    <p:extLst>
      <p:ext uri="{BB962C8B-B14F-4D97-AF65-F5344CB8AC3E}">
        <p14:creationId xmlns:p14="http://schemas.microsoft.com/office/powerpoint/2010/main" val="4262119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1000"/>
                                        <p:tgtEl>
                                          <p:spTgt spid="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1000"/>
                                        <p:tgtEl>
                                          <p:spTgt spid="13"/>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up)">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1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1000"/>
                                        <p:tgtEl>
                                          <p:spTgt spid="19"/>
                                        </p:tgtEl>
                                      </p:cBhvr>
                                    </p:animEffect>
                                  </p:childTnLst>
                                </p:cTn>
                              </p:par>
                            </p:childTnLst>
                          </p:cTn>
                        </p:par>
                        <p:par>
                          <p:cTn id="44" fill="hold">
                            <p:stCondLst>
                              <p:cond delay="1000"/>
                            </p:stCondLst>
                            <p:childTnLst>
                              <p:par>
                                <p:cTn id="45" presetID="22" presetClass="entr" presetSubtype="1"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4" grpId="0"/>
      <p:bldP spid="11" grpId="0"/>
      <p:bldP spid="13" grpId="0"/>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fichtels\My Documents\1-DS\467-SST\FieldTrips\2-BlueRidge\Pictures-BlueRidge-2011\DSCN13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3"/>
            <a:ext cx="9144000" cy="6857635"/>
          </a:xfrm>
          <a:prstGeom prst="rect">
            <a:avLst/>
          </a:prstGeom>
          <a:noFill/>
        </p:spPr>
      </p:pic>
      <p:cxnSp>
        <p:nvCxnSpPr>
          <p:cNvPr id="6" name="Straight Connector 5"/>
          <p:cNvCxnSpPr/>
          <p:nvPr/>
        </p:nvCxnSpPr>
        <p:spPr>
          <a:xfrm flipV="1">
            <a:off x="1069848" y="3342131"/>
            <a:ext cx="2249424" cy="2880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069848" y="1975104"/>
            <a:ext cx="1581912" cy="1005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435608" y="3691600"/>
            <a:ext cx="1883664" cy="662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17448" y="3896721"/>
            <a:ext cx="2454402" cy="307777"/>
          </a:xfrm>
          <a:prstGeom prst="rect">
            <a:avLst/>
          </a:prstGeom>
          <a:solidFill>
            <a:schemeClr val="tx1"/>
          </a:solidFill>
        </p:spPr>
        <p:txBody>
          <a:bodyPr wrap="square" rtlCol="0">
            <a:spAutoFit/>
          </a:bodyPr>
          <a:lstStyle/>
          <a:p>
            <a:pPr indent="233363" algn="ctr"/>
            <a:r>
              <a:rPr lang="en-US" sz="1400" i="1" dirty="0">
                <a:solidFill>
                  <a:srgbClr val="FFFF00"/>
                </a:solidFill>
                <a:latin typeface="Cheltenhm BT" panose="02040603050505020403" pitchFamily="18" charset="0"/>
              </a:rPr>
              <a:t>Notice how bundles intersect.</a:t>
            </a:r>
          </a:p>
        </p:txBody>
      </p:sp>
      <p:cxnSp>
        <p:nvCxnSpPr>
          <p:cNvPr id="12" name="Straight Connector 11"/>
          <p:cNvCxnSpPr/>
          <p:nvPr/>
        </p:nvCxnSpPr>
        <p:spPr>
          <a:xfrm flipV="1">
            <a:off x="1069848" y="3134173"/>
            <a:ext cx="2302002" cy="1653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441192" y="3062950"/>
            <a:ext cx="3371088" cy="307777"/>
          </a:xfrm>
          <a:prstGeom prst="rect">
            <a:avLst/>
          </a:prstGeom>
          <a:solidFill>
            <a:schemeClr val="tx1"/>
          </a:solidFill>
        </p:spPr>
        <p:txBody>
          <a:bodyPr wrap="square" rtlCol="0">
            <a:spAutoFit/>
          </a:bodyPr>
          <a:lstStyle/>
          <a:p>
            <a:pPr algn="ctr"/>
            <a:r>
              <a:rPr lang="en-US" sz="1400" i="1" dirty="0">
                <a:solidFill>
                  <a:srgbClr val="FFFF00"/>
                </a:solidFill>
                <a:latin typeface="Cheltenhm BT" panose="02040603050505020403" pitchFamily="18" charset="0"/>
              </a:rPr>
              <a:t>Notice how lamination bundles thicken and thin.</a:t>
            </a:r>
          </a:p>
        </p:txBody>
      </p:sp>
      <p:sp>
        <p:nvSpPr>
          <p:cNvPr id="15" name="TextBox 14"/>
          <p:cNvSpPr txBox="1"/>
          <p:nvPr/>
        </p:nvSpPr>
        <p:spPr>
          <a:xfrm>
            <a:off x="0" y="5667009"/>
            <a:ext cx="9015984" cy="1200329"/>
          </a:xfrm>
          <a:prstGeom prst="rect">
            <a:avLst/>
          </a:prstGeom>
          <a:solidFill>
            <a:schemeClr val="tx1"/>
          </a:solidFill>
        </p:spPr>
        <p:txBody>
          <a:bodyPr wrap="square" rtlCol="0">
            <a:spAutoFit/>
          </a:bodyPr>
          <a:lstStyle/>
          <a:p>
            <a:pPr marR="0" lvl="0" indent="28575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w="3175">
                  <a:noFill/>
                </a:ln>
                <a:solidFill>
                  <a:srgbClr val="FFFF00"/>
                </a:solidFill>
                <a:effectLst/>
                <a:uLnTx/>
                <a:uFillTx/>
                <a:latin typeface="Cheltenhm BT" panose="02040603050505020403" pitchFamily="18" charset="0"/>
                <a:ea typeface="+mn-ea"/>
                <a:cs typeface="+mn-cs"/>
              </a:rPr>
              <a:t>All this is consistent with hummocky cross stratification, and does not easily fit any other kind of sequence, so the interpretation </a:t>
            </a:r>
            <a:r>
              <a:rPr lang="en-US" sz="2400" i="1" dirty="0">
                <a:ln w="3175">
                  <a:noFill/>
                </a:ln>
                <a:solidFill>
                  <a:srgbClr val="FFFF00"/>
                </a:solidFill>
                <a:latin typeface="Cheltenhm BT" panose="02040603050505020403" pitchFamily="18" charset="0"/>
              </a:rPr>
              <a:t>of this outcrop </a:t>
            </a:r>
            <a:r>
              <a:rPr kumimoji="0" lang="en-US" sz="2400" b="0" i="1" u="none" strike="noStrike" kern="1200" cap="none" spc="0" normalizeH="0" baseline="0" noProof="0" dirty="0">
                <a:ln w="3175">
                  <a:noFill/>
                </a:ln>
                <a:solidFill>
                  <a:srgbClr val="FFFF00"/>
                </a:solidFill>
                <a:effectLst/>
                <a:uLnTx/>
                <a:uFillTx/>
                <a:latin typeface="Cheltenhm BT" panose="02040603050505020403" pitchFamily="18" charset="0"/>
                <a:ea typeface="+mn-ea"/>
                <a:cs typeface="+mn-cs"/>
              </a:rPr>
              <a:t>is the Harpers is a Storm Shelf environment.</a:t>
            </a:r>
          </a:p>
        </p:txBody>
      </p:sp>
      <p:sp>
        <p:nvSpPr>
          <p:cNvPr id="17" name="Freeform 16"/>
          <p:cNvSpPr/>
          <p:nvPr/>
        </p:nvSpPr>
        <p:spPr>
          <a:xfrm>
            <a:off x="4391026" y="3348038"/>
            <a:ext cx="3233736" cy="1228724"/>
          </a:xfrm>
          <a:custGeom>
            <a:avLst/>
            <a:gdLst>
              <a:gd name="connsiteX0" fmla="*/ 0 w 3067050"/>
              <a:gd name="connsiteY0" fmla="*/ 1028700 h 1028700"/>
              <a:gd name="connsiteX1" fmla="*/ 857250 w 3067050"/>
              <a:gd name="connsiteY1" fmla="*/ 661988 h 1028700"/>
              <a:gd name="connsiteX2" fmla="*/ 1500187 w 3067050"/>
              <a:gd name="connsiteY2" fmla="*/ 442913 h 1028700"/>
              <a:gd name="connsiteX3" fmla="*/ 2147887 w 3067050"/>
              <a:gd name="connsiteY3" fmla="*/ 314325 h 1028700"/>
              <a:gd name="connsiteX4" fmla="*/ 2671762 w 3067050"/>
              <a:gd name="connsiteY4" fmla="*/ 180975 h 1028700"/>
              <a:gd name="connsiteX5" fmla="*/ 3067050 w 3067050"/>
              <a:gd name="connsiteY5" fmla="*/ 0 h 1028700"/>
              <a:gd name="connsiteX0" fmla="*/ 0 w 3067050"/>
              <a:gd name="connsiteY0" fmla="*/ 1028700 h 1028700"/>
              <a:gd name="connsiteX1" fmla="*/ 857250 w 3067050"/>
              <a:gd name="connsiteY1" fmla="*/ 661988 h 1028700"/>
              <a:gd name="connsiteX2" fmla="*/ 1500187 w 3067050"/>
              <a:gd name="connsiteY2" fmla="*/ 442913 h 1028700"/>
              <a:gd name="connsiteX3" fmla="*/ 2147887 w 3067050"/>
              <a:gd name="connsiteY3" fmla="*/ 314325 h 1028700"/>
              <a:gd name="connsiteX4" fmla="*/ 2633662 w 3067050"/>
              <a:gd name="connsiteY4" fmla="*/ 161925 h 1028700"/>
              <a:gd name="connsiteX5" fmla="*/ 3067050 w 3067050"/>
              <a:gd name="connsiteY5" fmla="*/ 0 h 1028700"/>
              <a:gd name="connsiteX0" fmla="*/ 0 w 3033712"/>
              <a:gd name="connsiteY0" fmla="*/ 1128712 h 1128712"/>
              <a:gd name="connsiteX1" fmla="*/ 823912 w 3033712"/>
              <a:gd name="connsiteY1" fmla="*/ 661988 h 1128712"/>
              <a:gd name="connsiteX2" fmla="*/ 1466849 w 3033712"/>
              <a:gd name="connsiteY2" fmla="*/ 442913 h 1128712"/>
              <a:gd name="connsiteX3" fmla="*/ 2114549 w 3033712"/>
              <a:gd name="connsiteY3" fmla="*/ 314325 h 1128712"/>
              <a:gd name="connsiteX4" fmla="*/ 2600324 w 3033712"/>
              <a:gd name="connsiteY4" fmla="*/ 161925 h 1128712"/>
              <a:gd name="connsiteX5" fmla="*/ 3033712 w 3033712"/>
              <a:gd name="connsiteY5" fmla="*/ 0 h 1128712"/>
              <a:gd name="connsiteX0" fmla="*/ 0 w 3033712"/>
              <a:gd name="connsiteY0" fmla="*/ 1128712 h 1128712"/>
              <a:gd name="connsiteX1" fmla="*/ 862012 w 3033712"/>
              <a:gd name="connsiteY1" fmla="*/ 690563 h 1128712"/>
              <a:gd name="connsiteX2" fmla="*/ 1466849 w 3033712"/>
              <a:gd name="connsiteY2" fmla="*/ 442913 h 1128712"/>
              <a:gd name="connsiteX3" fmla="*/ 2114549 w 3033712"/>
              <a:gd name="connsiteY3" fmla="*/ 314325 h 1128712"/>
              <a:gd name="connsiteX4" fmla="*/ 2600324 w 3033712"/>
              <a:gd name="connsiteY4" fmla="*/ 161925 h 1128712"/>
              <a:gd name="connsiteX5" fmla="*/ 3033712 w 3033712"/>
              <a:gd name="connsiteY5" fmla="*/ 0 h 1128712"/>
              <a:gd name="connsiteX0" fmla="*/ 0 w 2962274"/>
              <a:gd name="connsiteY0" fmla="*/ 1123949 h 1123949"/>
              <a:gd name="connsiteX1" fmla="*/ 862012 w 2962274"/>
              <a:gd name="connsiteY1" fmla="*/ 685800 h 1123949"/>
              <a:gd name="connsiteX2" fmla="*/ 1466849 w 2962274"/>
              <a:gd name="connsiteY2" fmla="*/ 438150 h 1123949"/>
              <a:gd name="connsiteX3" fmla="*/ 2114549 w 2962274"/>
              <a:gd name="connsiteY3" fmla="*/ 309562 h 1123949"/>
              <a:gd name="connsiteX4" fmla="*/ 2600324 w 2962274"/>
              <a:gd name="connsiteY4" fmla="*/ 157162 h 1123949"/>
              <a:gd name="connsiteX5" fmla="*/ 2962274 w 2962274"/>
              <a:gd name="connsiteY5" fmla="*/ 0 h 1123949"/>
              <a:gd name="connsiteX0" fmla="*/ 0 w 3233736"/>
              <a:gd name="connsiteY0" fmla="*/ 1228724 h 1228724"/>
              <a:gd name="connsiteX1" fmla="*/ 862012 w 3233736"/>
              <a:gd name="connsiteY1" fmla="*/ 790575 h 1228724"/>
              <a:gd name="connsiteX2" fmla="*/ 1466849 w 3233736"/>
              <a:gd name="connsiteY2" fmla="*/ 542925 h 1228724"/>
              <a:gd name="connsiteX3" fmla="*/ 2114549 w 3233736"/>
              <a:gd name="connsiteY3" fmla="*/ 414337 h 1228724"/>
              <a:gd name="connsiteX4" fmla="*/ 2600324 w 3233736"/>
              <a:gd name="connsiteY4" fmla="*/ 261937 h 1228724"/>
              <a:gd name="connsiteX5" fmla="*/ 3233736 w 3233736"/>
              <a:gd name="connsiteY5" fmla="*/ 0 h 122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3736" h="1228724">
                <a:moveTo>
                  <a:pt x="0" y="1228724"/>
                </a:moveTo>
                <a:cubicBezTo>
                  <a:pt x="303609" y="1094183"/>
                  <a:pt x="617537" y="904875"/>
                  <a:pt x="862012" y="790575"/>
                </a:cubicBezTo>
                <a:cubicBezTo>
                  <a:pt x="1106487" y="676275"/>
                  <a:pt x="1258093" y="605631"/>
                  <a:pt x="1466849" y="542925"/>
                </a:cubicBezTo>
                <a:cubicBezTo>
                  <a:pt x="1675605" y="480219"/>
                  <a:pt x="1925637" y="461168"/>
                  <a:pt x="2114549" y="414337"/>
                </a:cubicBezTo>
                <a:cubicBezTo>
                  <a:pt x="2303462" y="367506"/>
                  <a:pt x="2413793" y="330993"/>
                  <a:pt x="2600324" y="261937"/>
                </a:cubicBezTo>
                <a:cubicBezTo>
                  <a:pt x="2786855" y="192881"/>
                  <a:pt x="3112689" y="64293"/>
                  <a:pt x="3233736"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4552951" y="3433763"/>
            <a:ext cx="3467100" cy="1409700"/>
          </a:xfrm>
          <a:custGeom>
            <a:avLst/>
            <a:gdLst>
              <a:gd name="connsiteX0" fmla="*/ 0 w 2867025"/>
              <a:gd name="connsiteY0" fmla="*/ 1181100 h 1181100"/>
              <a:gd name="connsiteX1" fmla="*/ 471488 w 2867025"/>
              <a:gd name="connsiteY1" fmla="*/ 876300 h 1181100"/>
              <a:gd name="connsiteX2" fmla="*/ 804863 w 2867025"/>
              <a:gd name="connsiteY2" fmla="*/ 671512 h 1181100"/>
              <a:gd name="connsiteX3" fmla="*/ 1223963 w 2867025"/>
              <a:gd name="connsiteY3" fmla="*/ 452437 h 1181100"/>
              <a:gd name="connsiteX4" fmla="*/ 1681163 w 2867025"/>
              <a:gd name="connsiteY4" fmla="*/ 314325 h 1181100"/>
              <a:gd name="connsiteX5" fmla="*/ 2005013 w 2867025"/>
              <a:gd name="connsiteY5" fmla="*/ 257175 h 1181100"/>
              <a:gd name="connsiteX6" fmla="*/ 2414588 w 2867025"/>
              <a:gd name="connsiteY6" fmla="*/ 142875 h 1181100"/>
              <a:gd name="connsiteX7" fmla="*/ 2867025 w 2867025"/>
              <a:gd name="connsiteY7" fmla="*/ 0 h 1181100"/>
              <a:gd name="connsiteX0" fmla="*/ 0 w 3467100"/>
              <a:gd name="connsiteY0" fmla="*/ 1409700 h 1409700"/>
              <a:gd name="connsiteX1" fmla="*/ 471488 w 3467100"/>
              <a:gd name="connsiteY1" fmla="*/ 1104900 h 1409700"/>
              <a:gd name="connsiteX2" fmla="*/ 804863 w 3467100"/>
              <a:gd name="connsiteY2" fmla="*/ 900112 h 1409700"/>
              <a:gd name="connsiteX3" fmla="*/ 1223963 w 3467100"/>
              <a:gd name="connsiteY3" fmla="*/ 681037 h 1409700"/>
              <a:gd name="connsiteX4" fmla="*/ 1681163 w 3467100"/>
              <a:gd name="connsiteY4" fmla="*/ 542925 h 1409700"/>
              <a:gd name="connsiteX5" fmla="*/ 2005013 w 3467100"/>
              <a:gd name="connsiteY5" fmla="*/ 485775 h 1409700"/>
              <a:gd name="connsiteX6" fmla="*/ 2414588 w 3467100"/>
              <a:gd name="connsiteY6" fmla="*/ 371475 h 1409700"/>
              <a:gd name="connsiteX7" fmla="*/ 3467100 w 3467100"/>
              <a:gd name="connsiteY7" fmla="*/ 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7100" h="1409700">
                <a:moveTo>
                  <a:pt x="0" y="1409700"/>
                </a:moveTo>
                <a:lnTo>
                  <a:pt x="471488" y="1104900"/>
                </a:lnTo>
                <a:cubicBezTo>
                  <a:pt x="605632" y="1019969"/>
                  <a:pt x="679451" y="970756"/>
                  <a:pt x="804863" y="900112"/>
                </a:cubicBezTo>
                <a:cubicBezTo>
                  <a:pt x="930275" y="829468"/>
                  <a:pt x="1077913" y="740568"/>
                  <a:pt x="1223963" y="681037"/>
                </a:cubicBezTo>
                <a:cubicBezTo>
                  <a:pt x="1370013" y="621506"/>
                  <a:pt x="1550988" y="575469"/>
                  <a:pt x="1681163" y="542925"/>
                </a:cubicBezTo>
                <a:cubicBezTo>
                  <a:pt x="1811338" y="510381"/>
                  <a:pt x="1882776" y="514350"/>
                  <a:pt x="2005013" y="485775"/>
                </a:cubicBezTo>
                <a:cubicBezTo>
                  <a:pt x="2127250" y="457200"/>
                  <a:pt x="2170907" y="452437"/>
                  <a:pt x="2414588" y="371475"/>
                </a:cubicBezTo>
                <a:cubicBezTo>
                  <a:pt x="2658269" y="290513"/>
                  <a:pt x="3312716" y="50006"/>
                  <a:pt x="34671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0"/>
            <a:ext cx="9144000" cy="400110"/>
          </a:xfrm>
          <a:prstGeom prst="rect">
            <a:avLst/>
          </a:prstGeom>
          <a:solidFill>
            <a:schemeClr val="tx1"/>
          </a:solidFill>
        </p:spPr>
        <p:txBody>
          <a:bodyPr wrap="square">
            <a:spAutoFit/>
          </a:bodyPr>
          <a:lstStyle/>
          <a:p>
            <a:pPr indent="233363"/>
            <a:r>
              <a:rPr lang="en-US" sz="2000" i="1" dirty="0">
                <a:solidFill>
                  <a:srgbClr val="FFFF00"/>
                </a:solidFill>
                <a:latin typeface="Times New Roman" panose="02020603050405020304" pitchFamily="18" charset="0"/>
                <a:cs typeface="Times New Roman" panose="02020603050405020304" pitchFamily="18" charset="0"/>
              </a:rPr>
              <a:t>2.  </a:t>
            </a:r>
            <a:r>
              <a:rPr lang="en-US" sz="2000" b="1" i="1" dirty="0">
                <a:ln w="3175">
                  <a:noFill/>
                </a:ln>
                <a:solidFill>
                  <a:srgbClr val="FFFF00"/>
                </a:solidFill>
                <a:latin typeface="Times New Roman" panose="02020603050405020304" pitchFamily="18" charset="0"/>
                <a:cs typeface="Times New Roman" panose="02020603050405020304" pitchFamily="18" charset="0"/>
              </a:rPr>
              <a:t>Environmental interpretations</a:t>
            </a:r>
            <a:r>
              <a:rPr lang="en-US" sz="2000" i="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10879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000"/>
                                        <p:tgtEl>
                                          <p:spTgt spid="6"/>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1000"/>
                                        <p:tgtEl>
                                          <p:spTgt spid="11"/>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1000"/>
                                        <p:tgtEl>
                                          <p:spTgt spid="1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2000"/>
                                        <p:tgtEl>
                                          <p:spTgt spid="1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20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7" grpId="0" animBg="1"/>
      <p:bldP spid="1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p:cNvSpPr txBox="1"/>
          <p:nvPr/>
        </p:nvSpPr>
        <p:spPr>
          <a:xfrm>
            <a:off x="-1" y="0"/>
            <a:ext cx="6723529" cy="461665"/>
          </a:xfrm>
          <a:prstGeom prst="rect">
            <a:avLst/>
          </a:prstGeom>
          <a:noFill/>
        </p:spPr>
        <p:txBody>
          <a:bodyPr wrap="square" rtlCol="0">
            <a:spAutoFit/>
          </a:bodyPr>
          <a:lstStyle/>
          <a:p>
            <a:pPr indent="176213"/>
            <a:r>
              <a:rPr lang="en-US" sz="2400" dirty="0">
                <a:ln w="3175">
                  <a:solidFill>
                    <a:schemeClr val="tx1"/>
                  </a:solidFill>
                </a:ln>
                <a:solidFill>
                  <a:srgbClr val="FF0000"/>
                </a:solidFill>
                <a:latin typeface="Britannic Bold" panose="020B0903060703020204" pitchFamily="34" charset="0"/>
              </a:rPr>
              <a:t>The Walk:  </a:t>
            </a:r>
            <a:r>
              <a:rPr lang="en-US" sz="2000" dirty="0">
                <a:ln w="3175">
                  <a:solidFill>
                    <a:schemeClr val="tx1"/>
                  </a:solidFill>
                </a:ln>
                <a:solidFill>
                  <a:srgbClr val="FF0000"/>
                </a:solidFill>
                <a:latin typeface="Britannic Bold" panose="020B0903060703020204" pitchFamily="34" charset="0"/>
              </a:rPr>
              <a:t>New Market/ Lincolnshire Contact</a:t>
            </a:r>
          </a:p>
        </p:txBody>
      </p:sp>
      <p:sp>
        <p:nvSpPr>
          <p:cNvPr id="12" name="TextBox 11"/>
          <p:cNvSpPr txBox="1"/>
          <p:nvPr/>
        </p:nvSpPr>
        <p:spPr>
          <a:xfrm>
            <a:off x="178097" y="2000946"/>
            <a:ext cx="8512808" cy="707886"/>
          </a:xfrm>
          <a:prstGeom prst="rect">
            <a:avLst/>
          </a:prstGeom>
          <a:noFill/>
        </p:spPr>
        <p:txBody>
          <a:bodyPr wrap="square" rtlCol="0">
            <a:spAutoFit/>
          </a:bodyPr>
          <a:lstStyle/>
          <a:p>
            <a:pPr indent="168275"/>
            <a:r>
              <a:rPr lang="en-US" sz="2000" i="1" dirty="0">
                <a:latin typeface="Cheltenhm BT" panose="02040603050505020403" pitchFamily="18" charset="0"/>
              </a:rPr>
              <a:t>This is the first evidence of changing water depth; a lowering of sea level (in Sequence Stratigraphy terminology, an </a:t>
            </a:r>
            <a:r>
              <a:rPr lang="en-US" sz="2000" i="1" dirty="0">
                <a:ln w="3175">
                  <a:solidFill>
                    <a:schemeClr val="tx1"/>
                  </a:solidFill>
                </a:ln>
                <a:solidFill>
                  <a:srgbClr val="FF0000"/>
                </a:solidFill>
                <a:latin typeface="Cheltenhm BT" panose="02040603050505020403" pitchFamily="18" charset="0"/>
              </a:rPr>
              <a:t>off lap</a:t>
            </a:r>
            <a:r>
              <a:rPr lang="en-US" sz="2000" i="1" dirty="0">
                <a:latin typeface="Cheltenhm BT" panose="02040603050505020403" pitchFamily="18" charset="0"/>
              </a:rPr>
              <a:t>) leading to a disconformity.</a:t>
            </a:r>
          </a:p>
        </p:txBody>
      </p:sp>
      <p:sp>
        <p:nvSpPr>
          <p:cNvPr id="13" name="TextBox 12"/>
          <p:cNvSpPr txBox="1"/>
          <p:nvPr/>
        </p:nvSpPr>
        <p:spPr>
          <a:xfrm>
            <a:off x="178097" y="2700425"/>
            <a:ext cx="8513386" cy="400110"/>
          </a:xfrm>
          <a:prstGeom prst="rect">
            <a:avLst/>
          </a:prstGeom>
          <a:noFill/>
        </p:spPr>
        <p:txBody>
          <a:bodyPr wrap="square" rtlCol="0">
            <a:spAutoFit/>
          </a:bodyPr>
          <a:lstStyle/>
          <a:p>
            <a:pPr marL="168275" indent="-168275">
              <a:buFont typeface="Arial" panose="020B0604020202020204" pitchFamily="34" charset="0"/>
              <a:buChar char="•"/>
            </a:pPr>
            <a:r>
              <a:rPr lang="en-US" sz="2000" i="1" dirty="0">
                <a:latin typeface="Cheltenhm BT" panose="02040603050505020403" pitchFamily="18" charset="0"/>
              </a:rPr>
              <a:t>It is a much smaller scale cycle than the Knox and is completely </a:t>
            </a:r>
            <a:r>
              <a:rPr lang="en-US" sz="2000" i="1" dirty="0" err="1">
                <a:latin typeface="Cheltenhm BT" panose="02040603050505020403" pitchFamily="18" charset="0"/>
              </a:rPr>
              <a:t>eustatic</a:t>
            </a:r>
            <a:r>
              <a:rPr lang="en-US" sz="2000" i="1" dirty="0">
                <a:latin typeface="Cheltenhm BT" panose="02040603050505020403" pitchFamily="18" charset="0"/>
              </a:rPr>
              <a:t>.</a:t>
            </a:r>
          </a:p>
        </p:txBody>
      </p:sp>
      <p:sp>
        <p:nvSpPr>
          <p:cNvPr id="21" name="TextBox 20"/>
          <p:cNvSpPr txBox="1"/>
          <p:nvPr/>
        </p:nvSpPr>
        <p:spPr>
          <a:xfrm>
            <a:off x="178097" y="3170728"/>
            <a:ext cx="8457366" cy="400110"/>
          </a:xfrm>
          <a:prstGeom prst="rect">
            <a:avLst/>
          </a:prstGeom>
          <a:noFill/>
        </p:spPr>
        <p:txBody>
          <a:bodyPr wrap="square" rtlCol="0">
            <a:spAutoFit/>
          </a:bodyPr>
          <a:lstStyle/>
          <a:p>
            <a:r>
              <a:rPr lang="en-US" sz="2000" i="1" dirty="0">
                <a:latin typeface="Cheltenhm BT" panose="02040603050505020403" pitchFamily="18" charset="0"/>
              </a:rPr>
              <a:t>But, how do we interpret the basal Lincolnshire high energy </a:t>
            </a:r>
            <a:r>
              <a:rPr lang="en-US" sz="2000" i="1" dirty="0" err="1">
                <a:latin typeface="Cheltenhm BT" panose="02040603050505020403" pitchFamily="18" charset="0"/>
              </a:rPr>
              <a:t>biosparite</a:t>
            </a:r>
            <a:r>
              <a:rPr lang="en-US" sz="2000" i="1" dirty="0">
                <a:latin typeface="Cheltenhm BT" panose="02040603050505020403" pitchFamily="18" charset="0"/>
              </a:rPr>
              <a:t>?</a:t>
            </a:r>
          </a:p>
        </p:txBody>
      </p:sp>
      <p:sp>
        <p:nvSpPr>
          <p:cNvPr id="22" name="TextBox 21"/>
          <p:cNvSpPr txBox="1"/>
          <p:nvPr/>
        </p:nvSpPr>
        <p:spPr>
          <a:xfrm>
            <a:off x="178097" y="3510631"/>
            <a:ext cx="8513963" cy="707886"/>
          </a:xfrm>
          <a:prstGeom prst="rect">
            <a:avLst/>
          </a:prstGeom>
          <a:noFill/>
        </p:spPr>
        <p:txBody>
          <a:bodyPr wrap="square" rtlCol="0">
            <a:spAutoFit/>
          </a:bodyPr>
          <a:lstStyle/>
          <a:p>
            <a:pPr marL="168275" indent="-168275">
              <a:buFont typeface="Arial" panose="020B0604020202020204" pitchFamily="34" charset="0"/>
              <a:buChar char="•"/>
            </a:pPr>
            <a:r>
              <a:rPr lang="en-US" sz="2000" i="1" dirty="0">
                <a:latin typeface="Cheltenhm BT" panose="02040603050505020403" pitchFamily="18" charset="0"/>
              </a:rPr>
              <a:t>The easiest way is through a rise in sea level (an </a:t>
            </a:r>
            <a:r>
              <a:rPr lang="en-US" sz="2000" i="1" dirty="0">
                <a:ln w="3175">
                  <a:solidFill>
                    <a:schemeClr val="tx1"/>
                  </a:solidFill>
                </a:ln>
                <a:solidFill>
                  <a:srgbClr val="FF0000"/>
                </a:solidFill>
                <a:latin typeface="Cheltenhm BT" panose="02040603050505020403" pitchFamily="18" charset="0"/>
              </a:rPr>
              <a:t>on lap</a:t>
            </a:r>
            <a:r>
              <a:rPr lang="en-US" sz="2000" i="1" dirty="0">
                <a:latin typeface="Cheltenhm BT" panose="02040603050505020403" pitchFamily="18" charset="0"/>
              </a:rPr>
              <a:t>), and since sea level is cyclical (not really a sine wave, but close) that is not unexpected.</a:t>
            </a:r>
          </a:p>
        </p:txBody>
      </p:sp>
      <p:sp>
        <p:nvSpPr>
          <p:cNvPr id="23" name="TextBox 22"/>
          <p:cNvSpPr txBox="1"/>
          <p:nvPr/>
        </p:nvSpPr>
        <p:spPr>
          <a:xfrm>
            <a:off x="178097" y="4300124"/>
            <a:ext cx="5402896" cy="707886"/>
          </a:xfrm>
          <a:prstGeom prst="rect">
            <a:avLst/>
          </a:prstGeom>
          <a:noFill/>
        </p:spPr>
        <p:txBody>
          <a:bodyPr wrap="square" rtlCol="0">
            <a:spAutoFit/>
          </a:bodyPr>
          <a:lstStyle/>
          <a:p>
            <a:r>
              <a:rPr lang="en-US" sz="2000" i="1" dirty="0">
                <a:latin typeface="Cheltenhm BT" panose="02040603050505020403" pitchFamily="18" charset="0"/>
              </a:rPr>
              <a:t>So, imagine rising sea level, and a beach transgressing across the surface.</a:t>
            </a:r>
          </a:p>
        </p:txBody>
      </p:sp>
      <p:sp>
        <p:nvSpPr>
          <p:cNvPr id="25" name="TextBox 24"/>
          <p:cNvSpPr txBox="1"/>
          <p:nvPr/>
        </p:nvSpPr>
        <p:spPr>
          <a:xfrm>
            <a:off x="178098" y="4939631"/>
            <a:ext cx="4803806" cy="1323439"/>
          </a:xfrm>
          <a:prstGeom prst="rect">
            <a:avLst/>
          </a:prstGeom>
          <a:noFill/>
        </p:spPr>
        <p:txBody>
          <a:bodyPr wrap="square" rtlCol="0">
            <a:spAutoFit/>
          </a:bodyPr>
          <a:lstStyle/>
          <a:p>
            <a:pPr marL="168275" indent="-168275">
              <a:buFont typeface="Arial" panose="020B0604020202020204" pitchFamily="34" charset="0"/>
              <a:buChar char="•"/>
            </a:pPr>
            <a:r>
              <a:rPr lang="en-US" sz="2000" i="1" dirty="0">
                <a:latin typeface="Cheltenhm BT" panose="02040603050505020403" pitchFamily="18" charset="0"/>
              </a:rPr>
              <a:t>A beach is a high energy environment and will result in clean sands, and if carbonates are the source, the result is a clean sand carbonate beach – like a packed </a:t>
            </a:r>
            <a:r>
              <a:rPr lang="en-US" sz="2000" i="1" dirty="0" err="1">
                <a:latin typeface="Cheltenhm BT" panose="02040603050505020403" pitchFamily="18" charset="0"/>
              </a:rPr>
              <a:t>biosparite</a:t>
            </a:r>
            <a:r>
              <a:rPr lang="en-US" sz="2000" i="1" dirty="0">
                <a:latin typeface="Cheltenhm BT" panose="02040603050505020403" pitchFamily="18" charset="0"/>
              </a:rPr>
              <a:t>.</a:t>
            </a:r>
          </a:p>
        </p:txBody>
      </p:sp>
      <p:pic>
        <p:nvPicPr>
          <p:cNvPr id="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124" y="521199"/>
            <a:ext cx="7159752" cy="1447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0258" y="4832051"/>
            <a:ext cx="4083742" cy="1837684"/>
          </a:xfrm>
          <a:prstGeom prst="rect">
            <a:avLst/>
          </a:prstGeom>
        </p:spPr>
      </p:pic>
    </p:spTree>
    <p:extLst>
      <p:ext uri="{BB962C8B-B14F-4D97-AF65-F5344CB8AC3E}">
        <p14:creationId xmlns:p14="http://schemas.microsoft.com/office/powerpoint/2010/main" val="2735828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1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1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1000"/>
                                        <p:tgtEl>
                                          <p:spTgt spid="25"/>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P spid="22" grpId="0"/>
      <p:bldP spid="23" grpId="0"/>
      <p:bldP spid="25"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p:cNvSpPr txBox="1"/>
          <p:nvPr/>
        </p:nvSpPr>
        <p:spPr>
          <a:xfrm>
            <a:off x="-1" y="0"/>
            <a:ext cx="6723529" cy="461665"/>
          </a:xfrm>
          <a:prstGeom prst="rect">
            <a:avLst/>
          </a:prstGeom>
          <a:noFill/>
        </p:spPr>
        <p:txBody>
          <a:bodyPr wrap="square" rtlCol="0">
            <a:spAutoFit/>
          </a:bodyPr>
          <a:lstStyle/>
          <a:p>
            <a:pPr indent="176213"/>
            <a:r>
              <a:rPr lang="en-US" sz="2400" dirty="0">
                <a:ln w="3175">
                  <a:solidFill>
                    <a:schemeClr val="tx1"/>
                  </a:solidFill>
                </a:ln>
                <a:solidFill>
                  <a:srgbClr val="FF0000"/>
                </a:solidFill>
                <a:latin typeface="Britannic Bold" panose="020B0903060703020204" pitchFamily="34" charset="0"/>
              </a:rPr>
              <a:t>The Walk:  </a:t>
            </a:r>
            <a:r>
              <a:rPr lang="en-US" sz="2000" dirty="0">
                <a:ln w="3175">
                  <a:solidFill>
                    <a:schemeClr val="tx1"/>
                  </a:solidFill>
                </a:ln>
                <a:solidFill>
                  <a:srgbClr val="FF0000"/>
                </a:solidFill>
                <a:latin typeface="Britannic Bold" panose="020B0903060703020204" pitchFamily="34" charset="0"/>
              </a:rPr>
              <a:t>Lincolnshire: </a:t>
            </a:r>
            <a:r>
              <a:rPr lang="en-US" sz="2000" dirty="0" err="1">
                <a:ln w="3175">
                  <a:solidFill>
                    <a:schemeClr val="tx1"/>
                  </a:solidFill>
                </a:ln>
                <a:solidFill>
                  <a:srgbClr val="FF0000"/>
                </a:solidFill>
                <a:latin typeface="Britannic Bold" panose="020B0903060703020204" pitchFamily="34" charset="0"/>
              </a:rPr>
              <a:t>Facies</a:t>
            </a:r>
            <a:r>
              <a:rPr lang="en-US" sz="2000" dirty="0">
                <a:ln w="3175">
                  <a:solidFill>
                    <a:schemeClr val="tx1"/>
                  </a:solidFill>
                </a:ln>
                <a:solidFill>
                  <a:srgbClr val="FF0000"/>
                </a:solidFill>
                <a:latin typeface="Britannic Bold" panose="020B0903060703020204" pitchFamily="34" charset="0"/>
              </a:rPr>
              <a:t> Two</a:t>
            </a:r>
          </a:p>
        </p:txBody>
      </p:sp>
      <p:sp>
        <p:nvSpPr>
          <p:cNvPr id="11" name="TextBox 10"/>
          <p:cNvSpPr txBox="1"/>
          <p:nvPr/>
        </p:nvSpPr>
        <p:spPr>
          <a:xfrm>
            <a:off x="120103" y="553836"/>
            <a:ext cx="5187619" cy="400110"/>
          </a:xfrm>
          <a:prstGeom prst="rect">
            <a:avLst/>
          </a:prstGeom>
          <a:noFill/>
        </p:spPr>
        <p:txBody>
          <a:bodyPr wrap="square" rtlCol="0">
            <a:spAutoFit/>
          </a:bodyPr>
          <a:lstStyle/>
          <a:p>
            <a:pPr indent="115888"/>
            <a:r>
              <a:rPr lang="en-US" sz="2000" i="1" dirty="0">
                <a:latin typeface="Cheltenhm BT" panose="02040603050505020403" pitchFamily="18" charset="0"/>
              </a:rPr>
              <a:t>Above the </a:t>
            </a:r>
            <a:r>
              <a:rPr lang="en-US" sz="2000" i="1" dirty="0" err="1">
                <a:latin typeface="Cheltenhm BT" panose="02040603050505020403" pitchFamily="18" charset="0"/>
              </a:rPr>
              <a:t>biosparite</a:t>
            </a:r>
            <a:r>
              <a:rPr lang="en-US" sz="2000" i="1" dirty="0">
                <a:latin typeface="Cheltenhm BT" panose="02040603050505020403" pitchFamily="18" charset="0"/>
              </a:rPr>
              <a:t> there is a dramatic shift.</a:t>
            </a:r>
          </a:p>
        </p:txBody>
      </p:sp>
      <p:sp>
        <p:nvSpPr>
          <p:cNvPr id="13" name="TextBox 12"/>
          <p:cNvSpPr txBox="1"/>
          <p:nvPr/>
        </p:nvSpPr>
        <p:spPr>
          <a:xfrm>
            <a:off x="122023" y="1089866"/>
            <a:ext cx="5017536" cy="400110"/>
          </a:xfrm>
          <a:prstGeom prst="rect">
            <a:avLst/>
          </a:prstGeom>
          <a:noFill/>
        </p:spPr>
        <p:txBody>
          <a:bodyPr wrap="square" rtlCol="0">
            <a:spAutoFit/>
          </a:bodyPr>
          <a:lstStyle/>
          <a:p>
            <a:pPr marL="168275" indent="-168275">
              <a:buFont typeface="Arial" panose="020B0604020202020204" pitchFamily="34" charset="0"/>
              <a:buChar char="•"/>
            </a:pPr>
            <a:r>
              <a:rPr lang="en-US" sz="2000" i="1" dirty="0">
                <a:latin typeface="Cheltenhm BT" panose="02040603050505020403" pitchFamily="18" charset="0"/>
              </a:rPr>
              <a:t>Black </a:t>
            </a:r>
            <a:r>
              <a:rPr lang="en-US" sz="2000" i="1" dirty="0" err="1">
                <a:latin typeface="Cheltenhm BT" panose="02040603050505020403" pitchFamily="18" charset="0"/>
              </a:rPr>
              <a:t>micrites</a:t>
            </a:r>
            <a:r>
              <a:rPr lang="en-US" sz="2000" i="1" dirty="0">
                <a:latin typeface="Cheltenhm BT" panose="02040603050505020403" pitchFamily="18" charset="0"/>
              </a:rPr>
              <a:t>; thin bedded; dark gray weathering.</a:t>
            </a:r>
          </a:p>
        </p:txBody>
      </p:sp>
      <p:sp>
        <p:nvSpPr>
          <p:cNvPr id="16" name="TextBox 15"/>
          <p:cNvSpPr txBox="1"/>
          <p:nvPr/>
        </p:nvSpPr>
        <p:spPr>
          <a:xfrm>
            <a:off x="122023" y="1927394"/>
            <a:ext cx="5017536" cy="400110"/>
          </a:xfrm>
          <a:prstGeom prst="rect">
            <a:avLst/>
          </a:prstGeom>
          <a:noFill/>
        </p:spPr>
        <p:txBody>
          <a:bodyPr wrap="square" rtlCol="0">
            <a:spAutoFit/>
          </a:bodyPr>
          <a:lstStyle/>
          <a:p>
            <a:r>
              <a:rPr lang="en-US" sz="2000" i="1" dirty="0">
                <a:latin typeface="Cheltenhm BT" panose="02040603050505020403" pitchFamily="18" charset="0"/>
              </a:rPr>
              <a:t>1.   Low energy.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531" y="0"/>
            <a:ext cx="3931920" cy="5897880"/>
          </a:xfrm>
          <a:prstGeom prst="rect">
            <a:avLst/>
          </a:prstGeom>
        </p:spPr>
      </p:pic>
      <p:sp>
        <p:nvSpPr>
          <p:cNvPr id="10" name="TextBox 9"/>
          <p:cNvSpPr txBox="1"/>
          <p:nvPr/>
        </p:nvSpPr>
        <p:spPr>
          <a:xfrm rot="2313705">
            <a:off x="5994734" y="3017993"/>
            <a:ext cx="1220206" cy="369332"/>
          </a:xfrm>
          <a:prstGeom prst="rect">
            <a:avLst/>
          </a:prstGeom>
          <a:noFill/>
          <a:ln w="1905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n w="3175">
                  <a:solidFill>
                    <a:prstClr val="black"/>
                  </a:solidFill>
                </a:ln>
                <a:solidFill>
                  <a:srgbClr val="FFFF00"/>
                </a:solidFill>
                <a:latin typeface="BellCent NamNum BT" panose="020B0706020209030204" pitchFamily="34" charset="0"/>
              </a:rPr>
              <a:t>Biosparite</a:t>
            </a:r>
            <a:endParaRPr kumimoji="0" lang="en-US" sz="1800" b="0" i="0" u="none" strike="noStrike" kern="1200" cap="none" spc="0" normalizeH="0" baseline="0" noProof="0" dirty="0">
              <a:ln w="3175">
                <a:solidFill>
                  <a:prstClr val="black"/>
                </a:solidFill>
              </a:ln>
              <a:solidFill>
                <a:srgbClr val="FFFF00"/>
              </a:solidFill>
              <a:effectLst/>
              <a:uLnTx/>
              <a:uFillTx/>
              <a:latin typeface="BellCent NamNum BT" panose="020B0706020209030204" pitchFamily="34" charset="0"/>
              <a:ea typeface="+mn-ea"/>
              <a:cs typeface="+mn-cs"/>
            </a:endParaRPr>
          </a:p>
        </p:txBody>
      </p:sp>
      <p:sp>
        <p:nvSpPr>
          <p:cNvPr id="15" name="TextBox 14"/>
          <p:cNvSpPr txBox="1"/>
          <p:nvPr/>
        </p:nvSpPr>
        <p:spPr>
          <a:xfrm rot="2427403">
            <a:off x="5890179" y="2040548"/>
            <a:ext cx="2954655" cy="369332"/>
          </a:xfrm>
          <a:prstGeom prst="rect">
            <a:avLst/>
          </a:prstGeom>
          <a:noFill/>
          <a:ln w="1905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3175">
                  <a:solidFill>
                    <a:prstClr val="black"/>
                  </a:solidFill>
                </a:ln>
                <a:solidFill>
                  <a:srgbClr val="FFFF00"/>
                </a:solidFill>
                <a:effectLst/>
                <a:uLnTx/>
                <a:uFillTx/>
                <a:latin typeface="BellCent NamNum BT" panose="020B0706020209030204" pitchFamily="34" charset="0"/>
                <a:ea typeface="+mn-ea"/>
                <a:cs typeface="+mn-cs"/>
              </a:rPr>
              <a:t>Thin bedded black </a:t>
            </a:r>
            <a:r>
              <a:rPr kumimoji="0" lang="en-US" sz="1800" b="0" i="0" u="none" strike="noStrike" kern="1200" cap="none" spc="0" normalizeH="0" baseline="0" noProof="0" dirty="0" err="1">
                <a:ln w="3175">
                  <a:solidFill>
                    <a:prstClr val="black"/>
                  </a:solidFill>
                </a:ln>
                <a:solidFill>
                  <a:srgbClr val="FFFF00"/>
                </a:solidFill>
                <a:effectLst/>
                <a:uLnTx/>
                <a:uFillTx/>
                <a:latin typeface="BellCent NamNum BT" panose="020B0706020209030204" pitchFamily="34" charset="0"/>
                <a:ea typeface="+mn-ea"/>
                <a:cs typeface="+mn-cs"/>
              </a:rPr>
              <a:t>micrites</a:t>
            </a:r>
            <a:endParaRPr kumimoji="0" lang="en-US" sz="1800" b="0" i="0" u="none" strike="noStrike" kern="1200" cap="none" spc="0" normalizeH="0" baseline="0" noProof="0" dirty="0">
              <a:ln w="3175">
                <a:solidFill>
                  <a:prstClr val="black"/>
                </a:solidFill>
              </a:ln>
              <a:solidFill>
                <a:srgbClr val="FFFF00"/>
              </a:solidFill>
              <a:effectLst/>
              <a:uLnTx/>
              <a:uFillTx/>
              <a:latin typeface="BellCent NamNum BT" panose="020B0706020209030204" pitchFamily="34" charset="0"/>
              <a:ea typeface="+mn-ea"/>
              <a:cs typeface="+mn-cs"/>
            </a:endParaRPr>
          </a:p>
        </p:txBody>
      </p:sp>
      <p:cxnSp>
        <p:nvCxnSpPr>
          <p:cNvPr id="17" name="Straight Arrow Connector 16"/>
          <p:cNvCxnSpPr/>
          <p:nvPr/>
        </p:nvCxnSpPr>
        <p:spPr>
          <a:xfrm>
            <a:off x="4941442" y="1080901"/>
            <a:ext cx="2083604" cy="18912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1052" y="960121"/>
            <a:ext cx="3931920" cy="5897879"/>
          </a:xfrm>
          <a:prstGeom prst="rect">
            <a:avLst/>
          </a:prstGeom>
          <a:ln w="19050">
            <a:solidFill>
              <a:srgbClr val="FF0000"/>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244188" y="2141158"/>
            <a:ext cx="3931920" cy="5625226"/>
          </a:xfrm>
          <a:prstGeom prst="rect">
            <a:avLst/>
          </a:prstGeom>
        </p:spPr>
      </p:pic>
      <p:sp>
        <p:nvSpPr>
          <p:cNvPr id="18" name="TextBox 17"/>
          <p:cNvSpPr txBox="1"/>
          <p:nvPr/>
        </p:nvSpPr>
        <p:spPr>
          <a:xfrm>
            <a:off x="120103" y="1578360"/>
            <a:ext cx="5187619" cy="400110"/>
          </a:xfrm>
          <a:prstGeom prst="rect">
            <a:avLst/>
          </a:prstGeom>
          <a:noFill/>
        </p:spPr>
        <p:txBody>
          <a:bodyPr wrap="square" rtlCol="0">
            <a:spAutoFit/>
          </a:bodyPr>
          <a:lstStyle/>
          <a:p>
            <a:r>
              <a:rPr lang="en-US" sz="2000" i="1" dirty="0">
                <a:latin typeface="Cheltenhm BT" panose="02040603050505020403" pitchFamily="18" charset="0"/>
              </a:rPr>
              <a:t>Interpretations? Black </a:t>
            </a:r>
            <a:r>
              <a:rPr lang="en-US" sz="2000" i="1" dirty="0" err="1">
                <a:latin typeface="Cheltenhm BT" panose="02040603050505020403" pitchFamily="18" charset="0"/>
              </a:rPr>
              <a:t>micrite</a:t>
            </a:r>
            <a:r>
              <a:rPr lang="en-US" sz="2000" i="1" dirty="0">
                <a:latin typeface="Cheltenhm BT" panose="02040603050505020403" pitchFamily="18" charset="0"/>
              </a:rPr>
              <a:t> implies 2 things.</a:t>
            </a:r>
          </a:p>
        </p:txBody>
      </p:sp>
      <p:sp>
        <p:nvSpPr>
          <p:cNvPr id="19" name="TextBox 18"/>
          <p:cNvSpPr txBox="1"/>
          <p:nvPr/>
        </p:nvSpPr>
        <p:spPr>
          <a:xfrm>
            <a:off x="122023" y="2295100"/>
            <a:ext cx="5017536" cy="400110"/>
          </a:xfrm>
          <a:prstGeom prst="rect">
            <a:avLst/>
          </a:prstGeom>
          <a:noFill/>
        </p:spPr>
        <p:txBody>
          <a:bodyPr wrap="square" rtlCol="0">
            <a:spAutoFit/>
          </a:bodyPr>
          <a:lstStyle/>
          <a:p>
            <a:r>
              <a:rPr lang="en-US" sz="2000" i="1" dirty="0">
                <a:latin typeface="Cheltenhm BT" panose="02040603050505020403" pitchFamily="18" charset="0"/>
              </a:rPr>
              <a:t>2.   Anoxic conditions.</a:t>
            </a:r>
          </a:p>
        </p:txBody>
      </p:sp>
      <p:sp>
        <p:nvSpPr>
          <p:cNvPr id="20" name="TextBox 19"/>
          <p:cNvSpPr txBox="1"/>
          <p:nvPr/>
        </p:nvSpPr>
        <p:spPr>
          <a:xfrm>
            <a:off x="120103" y="2894379"/>
            <a:ext cx="5017536" cy="1015663"/>
          </a:xfrm>
          <a:prstGeom prst="rect">
            <a:avLst/>
          </a:prstGeom>
          <a:noFill/>
        </p:spPr>
        <p:txBody>
          <a:bodyPr wrap="square" rtlCol="0">
            <a:spAutoFit/>
          </a:bodyPr>
          <a:lstStyle/>
          <a:p>
            <a:pPr indent="169863"/>
            <a:r>
              <a:rPr lang="en-US" sz="2000" i="1" dirty="0">
                <a:latin typeface="Cheltenhm BT" panose="02040603050505020403" pitchFamily="18" charset="0"/>
              </a:rPr>
              <a:t>Anoxic is sometimes associated with deep water environments, and if we accept that it means a catastrophic increase in depth.</a:t>
            </a:r>
          </a:p>
        </p:txBody>
      </p:sp>
      <p:sp>
        <p:nvSpPr>
          <p:cNvPr id="21" name="TextBox 20"/>
          <p:cNvSpPr txBox="1"/>
          <p:nvPr/>
        </p:nvSpPr>
        <p:spPr>
          <a:xfrm>
            <a:off x="122023" y="3872575"/>
            <a:ext cx="5017536" cy="338554"/>
          </a:xfrm>
          <a:prstGeom prst="rect">
            <a:avLst/>
          </a:prstGeom>
          <a:noFill/>
        </p:spPr>
        <p:txBody>
          <a:bodyPr wrap="square" rtlCol="0">
            <a:spAutoFit/>
          </a:bodyPr>
          <a:lstStyle/>
          <a:p>
            <a:pPr marL="168275" indent="-168275">
              <a:buFont typeface="Arial" panose="020B0604020202020204" pitchFamily="34" charset="0"/>
              <a:buChar char="•"/>
            </a:pPr>
            <a:r>
              <a:rPr lang="en-US" sz="1600" i="1" dirty="0">
                <a:latin typeface="Cheltenhm BT" panose="02040603050505020403" pitchFamily="18" charset="0"/>
              </a:rPr>
              <a:t>If that were true it would have to be tectonic.</a:t>
            </a:r>
          </a:p>
        </p:txBody>
      </p:sp>
      <p:sp>
        <p:nvSpPr>
          <p:cNvPr id="23" name="TextBox 22"/>
          <p:cNvSpPr txBox="1"/>
          <p:nvPr/>
        </p:nvSpPr>
        <p:spPr>
          <a:xfrm>
            <a:off x="63451" y="4953771"/>
            <a:ext cx="5017536" cy="954107"/>
          </a:xfrm>
          <a:prstGeom prst="rect">
            <a:avLst/>
          </a:prstGeom>
          <a:noFill/>
        </p:spPr>
        <p:txBody>
          <a:bodyPr wrap="square" rtlCol="0">
            <a:spAutoFit/>
          </a:bodyPr>
          <a:lstStyle/>
          <a:p>
            <a:pPr indent="169863" algn="ctr"/>
            <a:r>
              <a:rPr lang="en-US" sz="2800" i="1" dirty="0">
                <a:latin typeface="Cheltenhm BT" panose="02040603050505020403" pitchFamily="18" charset="0"/>
              </a:rPr>
              <a:t>But anoxic can occur in shallow water environments.</a:t>
            </a:r>
          </a:p>
        </p:txBody>
      </p:sp>
      <p:sp>
        <p:nvSpPr>
          <p:cNvPr id="22" name="TextBox 21"/>
          <p:cNvSpPr txBox="1"/>
          <p:nvPr/>
        </p:nvSpPr>
        <p:spPr>
          <a:xfrm>
            <a:off x="120103" y="4246978"/>
            <a:ext cx="5017536" cy="584775"/>
          </a:xfrm>
          <a:prstGeom prst="rect">
            <a:avLst/>
          </a:prstGeom>
          <a:noFill/>
        </p:spPr>
        <p:txBody>
          <a:bodyPr wrap="square" rtlCol="0">
            <a:spAutoFit/>
          </a:bodyPr>
          <a:lstStyle/>
          <a:p>
            <a:pPr marL="168275" indent="-168275">
              <a:buFont typeface="Arial" panose="020B0604020202020204" pitchFamily="34" charset="0"/>
              <a:buChar char="•"/>
            </a:pPr>
            <a:r>
              <a:rPr lang="en-US" sz="1600" i="1" dirty="0">
                <a:latin typeface="Cheltenhm BT" panose="02040603050505020403" pitchFamily="18" charset="0"/>
              </a:rPr>
              <a:t>But it is an unlikely scenario.  Its just implausible to increase depth that much, that fast – even tectonically. </a:t>
            </a:r>
          </a:p>
        </p:txBody>
      </p:sp>
    </p:spTree>
    <p:extLst>
      <p:ext uri="{BB962C8B-B14F-4D97-AF65-F5344CB8AC3E}">
        <p14:creationId xmlns:p14="http://schemas.microsoft.com/office/powerpoint/2010/main" val="283004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1000"/>
                                        <p:tgtEl>
                                          <p:spTgt spid="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10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1000"/>
                                        <p:tgtEl>
                                          <p:spTgt spid="15"/>
                                        </p:tgtEl>
                                      </p:cBhvr>
                                    </p:animEffect>
                                  </p:childTnLst>
                                </p:cTn>
                              </p:par>
                              <p:par>
                                <p:cTn id="22" presetID="22" presetClass="entr" presetSubtype="8"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1000"/>
                                        <p:tgtEl>
                                          <p:spTgt spid="13"/>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10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10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10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left)">
                                      <p:cBhvr>
                                        <p:cTn id="58" dur="10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left)">
                                      <p:cBhvr>
                                        <p:cTn id="63" dur="10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wipe(left)">
                                      <p:cBhvr>
                                        <p:cTn id="68" dur="10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wipe(left)">
                                      <p:cBhvr>
                                        <p:cTn id="7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3" grpId="0"/>
      <p:bldP spid="16" grpId="0"/>
      <p:bldP spid="10" grpId="0" animBg="1"/>
      <p:bldP spid="15" grpId="0" animBg="1"/>
      <p:bldP spid="18" grpId="0"/>
      <p:bldP spid="19" grpId="0"/>
      <p:bldP spid="20" grpId="0"/>
      <p:bldP spid="21" grpId="0"/>
      <p:bldP spid="23" grpId="0"/>
      <p:bldP spid="2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p:cNvSpPr txBox="1"/>
          <p:nvPr/>
        </p:nvSpPr>
        <p:spPr>
          <a:xfrm>
            <a:off x="0" y="0"/>
            <a:ext cx="6723529" cy="461665"/>
          </a:xfrm>
          <a:prstGeom prst="rect">
            <a:avLst/>
          </a:prstGeom>
          <a:noFill/>
        </p:spPr>
        <p:txBody>
          <a:bodyPr wrap="square" rtlCol="0">
            <a:spAutoFit/>
          </a:bodyPr>
          <a:lstStyle/>
          <a:p>
            <a:pPr indent="176213"/>
            <a:r>
              <a:rPr lang="en-US" sz="2400" dirty="0">
                <a:ln w="3175">
                  <a:solidFill>
                    <a:schemeClr val="tx1"/>
                  </a:solidFill>
                </a:ln>
                <a:solidFill>
                  <a:srgbClr val="FF0000"/>
                </a:solidFill>
                <a:latin typeface="Britannic Bold" panose="020B0903060703020204" pitchFamily="34" charset="0"/>
              </a:rPr>
              <a:t>The Walk:  </a:t>
            </a:r>
            <a:r>
              <a:rPr lang="en-US" sz="2000" dirty="0">
                <a:ln w="3175">
                  <a:solidFill>
                    <a:schemeClr val="tx1"/>
                  </a:solidFill>
                </a:ln>
                <a:solidFill>
                  <a:srgbClr val="FF0000"/>
                </a:solidFill>
                <a:latin typeface="Britannic Bold" panose="020B0903060703020204" pitchFamily="34" charset="0"/>
              </a:rPr>
              <a:t>Lincolnshire: </a:t>
            </a:r>
            <a:r>
              <a:rPr lang="en-US" sz="2000" dirty="0" err="1">
                <a:ln w="3175">
                  <a:solidFill>
                    <a:schemeClr val="tx1"/>
                  </a:solidFill>
                </a:ln>
                <a:solidFill>
                  <a:srgbClr val="FF0000"/>
                </a:solidFill>
                <a:latin typeface="Britannic Bold" panose="020B0903060703020204" pitchFamily="34" charset="0"/>
              </a:rPr>
              <a:t>Facies</a:t>
            </a:r>
            <a:r>
              <a:rPr lang="en-US" sz="2000" dirty="0">
                <a:ln w="3175">
                  <a:solidFill>
                    <a:schemeClr val="tx1"/>
                  </a:solidFill>
                </a:ln>
                <a:solidFill>
                  <a:srgbClr val="FF0000"/>
                </a:solidFill>
                <a:latin typeface="Britannic Bold" panose="020B0903060703020204" pitchFamily="34" charset="0"/>
              </a:rPr>
              <a:t> Two</a:t>
            </a:r>
          </a:p>
        </p:txBody>
      </p:sp>
      <p:sp>
        <p:nvSpPr>
          <p:cNvPr id="11" name="TextBox 10"/>
          <p:cNvSpPr txBox="1"/>
          <p:nvPr/>
        </p:nvSpPr>
        <p:spPr>
          <a:xfrm>
            <a:off x="120103" y="569387"/>
            <a:ext cx="3943897" cy="707886"/>
          </a:xfrm>
          <a:prstGeom prst="rect">
            <a:avLst/>
          </a:prstGeom>
          <a:noFill/>
        </p:spPr>
        <p:txBody>
          <a:bodyPr wrap="square" rtlCol="0">
            <a:spAutoFit/>
          </a:bodyPr>
          <a:lstStyle/>
          <a:p>
            <a:pPr indent="115888"/>
            <a:r>
              <a:rPr lang="en-US" sz="2000" i="1" dirty="0">
                <a:latin typeface="Cheltenhm BT" panose="02040603050505020403" pitchFamily="18" charset="0"/>
              </a:rPr>
              <a:t>For example, a lagoon separated from the open sea by some kind of barrier </a:t>
            </a:r>
          </a:p>
        </p:txBody>
      </p:sp>
      <p:sp>
        <p:nvSpPr>
          <p:cNvPr id="13" name="TextBox 12"/>
          <p:cNvSpPr txBox="1"/>
          <p:nvPr/>
        </p:nvSpPr>
        <p:spPr>
          <a:xfrm>
            <a:off x="120103" y="1384995"/>
            <a:ext cx="3943897" cy="707886"/>
          </a:xfrm>
          <a:prstGeom prst="rect">
            <a:avLst/>
          </a:prstGeom>
          <a:noFill/>
        </p:spPr>
        <p:txBody>
          <a:bodyPr wrap="square" rtlCol="0">
            <a:spAutoFit/>
          </a:bodyPr>
          <a:lstStyle/>
          <a:p>
            <a:pPr marL="168275" indent="-168275">
              <a:buFont typeface="Arial" panose="020B0604020202020204" pitchFamily="34" charset="0"/>
              <a:buChar char="•"/>
            </a:pPr>
            <a:r>
              <a:rPr lang="en-US" sz="2000" i="1" dirty="0">
                <a:latin typeface="Cheltenhm BT" panose="02040603050505020403" pitchFamily="18" charset="0"/>
              </a:rPr>
              <a:t>In clastic systems that would be a barrier island. Like to the right.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0" y="461665"/>
            <a:ext cx="5080000" cy="3022600"/>
          </a:xfrm>
          <a:prstGeom prst="rect">
            <a:avLst/>
          </a:prstGeom>
        </p:spPr>
      </p:pic>
      <p:sp>
        <p:nvSpPr>
          <p:cNvPr id="22" name="TextBox 21"/>
          <p:cNvSpPr txBox="1"/>
          <p:nvPr/>
        </p:nvSpPr>
        <p:spPr>
          <a:xfrm>
            <a:off x="218714" y="3270897"/>
            <a:ext cx="3943897" cy="707886"/>
          </a:xfrm>
          <a:prstGeom prst="rect">
            <a:avLst/>
          </a:prstGeom>
          <a:noFill/>
        </p:spPr>
        <p:txBody>
          <a:bodyPr wrap="square" rtlCol="0">
            <a:spAutoFit/>
          </a:bodyPr>
          <a:lstStyle/>
          <a:p>
            <a:pPr marL="342900" indent="-342900">
              <a:buFont typeface="Arial" panose="020B0604020202020204" pitchFamily="34" charset="0"/>
              <a:buChar char="•"/>
            </a:pPr>
            <a:r>
              <a:rPr lang="en-US" sz="2000" i="1" dirty="0">
                <a:latin typeface="Cheltenhm BT" panose="02040603050505020403" pitchFamily="18" charset="0"/>
              </a:rPr>
              <a:t>What would be the barrier in a carbonate system?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0" y="3690937"/>
            <a:ext cx="5080000" cy="2492963"/>
          </a:xfrm>
          <a:prstGeom prst="rect">
            <a:avLst/>
          </a:prstGeom>
        </p:spPr>
      </p:pic>
      <p:sp>
        <p:nvSpPr>
          <p:cNvPr id="24" name="TextBox 23"/>
          <p:cNvSpPr txBox="1"/>
          <p:nvPr/>
        </p:nvSpPr>
        <p:spPr>
          <a:xfrm>
            <a:off x="0" y="4902113"/>
            <a:ext cx="3943897" cy="1200329"/>
          </a:xfrm>
          <a:prstGeom prst="rect">
            <a:avLst/>
          </a:prstGeom>
          <a:noFill/>
        </p:spPr>
        <p:txBody>
          <a:bodyPr wrap="square" rtlCol="0">
            <a:spAutoFit/>
          </a:bodyPr>
          <a:lstStyle/>
          <a:p>
            <a:pPr indent="115888" algn="ctr"/>
            <a:r>
              <a:rPr lang="en-US" sz="2400" i="1" dirty="0">
                <a:ln w="3175">
                  <a:solidFill>
                    <a:schemeClr val="tx1"/>
                  </a:solidFill>
                </a:ln>
                <a:solidFill>
                  <a:srgbClr val="FF0000"/>
                </a:solidFill>
                <a:latin typeface="Cheltenhm BT" panose="02040603050505020403" pitchFamily="18" charset="0"/>
              </a:rPr>
              <a:t>So, let’s set this up as a hypothesis and continue up section.</a:t>
            </a:r>
          </a:p>
        </p:txBody>
      </p:sp>
      <p:sp>
        <p:nvSpPr>
          <p:cNvPr id="9" name="TextBox 8"/>
          <p:cNvSpPr txBox="1"/>
          <p:nvPr/>
        </p:nvSpPr>
        <p:spPr>
          <a:xfrm>
            <a:off x="218714" y="3978783"/>
            <a:ext cx="3943897" cy="400110"/>
          </a:xfrm>
          <a:prstGeom prst="rect">
            <a:avLst/>
          </a:prstGeom>
          <a:noFill/>
        </p:spPr>
        <p:txBody>
          <a:bodyPr wrap="square" rtlCol="0">
            <a:spAutoFit/>
          </a:bodyPr>
          <a:lstStyle/>
          <a:p>
            <a:r>
              <a:rPr lang="en-US" sz="2000" i="1" dirty="0">
                <a:latin typeface="Cheltenhm BT" panose="02040603050505020403" pitchFamily="18" charset="0"/>
              </a:rPr>
              <a:t>? ? ? ________________________?</a:t>
            </a:r>
          </a:p>
        </p:txBody>
      </p:sp>
    </p:spTree>
    <p:extLst>
      <p:ext uri="{BB962C8B-B14F-4D97-AF65-F5344CB8AC3E}">
        <p14:creationId xmlns:p14="http://schemas.microsoft.com/office/powerpoint/2010/main" val="2806169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1000"/>
                                        <p:tgtEl>
                                          <p:spTgt spid="22"/>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2" grpId="0"/>
      <p:bldP spid="24"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p:cNvSpPr txBox="1"/>
          <p:nvPr/>
        </p:nvSpPr>
        <p:spPr>
          <a:xfrm>
            <a:off x="0" y="0"/>
            <a:ext cx="6723529" cy="461665"/>
          </a:xfrm>
          <a:prstGeom prst="rect">
            <a:avLst/>
          </a:prstGeom>
          <a:noFill/>
        </p:spPr>
        <p:txBody>
          <a:bodyPr wrap="square" rtlCol="0">
            <a:spAutoFit/>
          </a:bodyPr>
          <a:lstStyle/>
          <a:p>
            <a:pPr indent="176213"/>
            <a:r>
              <a:rPr lang="en-US" sz="2400" dirty="0">
                <a:ln w="3175">
                  <a:solidFill>
                    <a:schemeClr val="tx1"/>
                  </a:solidFill>
                </a:ln>
                <a:solidFill>
                  <a:srgbClr val="FF0000"/>
                </a:solidFill>
                <a:latin typeface="Britannic Bold" panose="020B0903060703020204" pitchFamily="34" charset="0"/>
              </a:rPr>
              <a:t>The Walk:  </a:t>
            </a:r>
            <a:r>
              <a:rPr lang="en-US" sz="2000" dirty="0">
                <a:ln w="3175">
                  <a:solidFill>
                    <a:schemeClr val="tx1"/>
                  </a:solidFill>
                </a:ln>
                <a:solidFill>
                  <a:srgbClr val="FF0000"/>
                </a:solidFill>
                <a:latin typeface="Britannic Bold" panose="020B0903060703020204" pitchFamily="34" charset="0"/>
              </a:rPr>
              <a:t>Lincolnshire: </a:t>
            </a:r>
            <a:r>
              <a:rPr lang="en-US" sz="2000" dirty="0" err="1">
                <a:ln w="3175">
                  <a:solidFill>
                    <a:schemeClr val="tx1"/>
                  </a:solidFill>
                </a:ln>
                <a:solidFill>
                  <a:srgbClr val="FF0000"/>
                </a:solidFill>
                <a:latin typeface="Britannic Bold" panose="020B0903060703020204" pitchFamily="34" charset="0"/>
              </a:rPr>
              <a:t>Facies</a:t>
            </a:r>
            <a:r>
              <a:rPr lang="en-US" sz="2000" dirty="0">
                <a:ln w="3175">
                  <a:solidFill>
                    <a:schemeClr val="tx1"/>
                  </a:solidFill>
                </a:ln>
                <a:solidFill>
                  <a:srgbClr val="FF0000"/>
                </a:solidFill>
                <a:latin typeface="Britannic Bold" panose="020B0903060703020204" pitchFamily="34" charset="0"/>
              </a:rPr>
              <a:t> Three</a:t>
            </a:r>
          </a:p>
        </p:txBody>
      </p:sp>
      <p:sp>
        <p:nvSpPr>
          <p:cNvPr id="11" name="TextBox 10"/>
          <p:cNvSpPr txBox="1"/>
          <p:nvPr/>
        </p:nvSpPr>
        <p:spPr>
          <a:xfrm>
            <a:off x="120103" y="569387"/>
            <a:ext cx="4645861" cy="707886"/>
          </a:xfrm>
          <a:prstGeom prst="rect">
            <a:avLst/>
          </a:prstGeom>
          <a:noFill/>
        </p:spPr>
        <p:txBody>
          <a:bodyPr wrap="square" rtlCol="0">
            <a:spAutoFit/>
          </a:bodyPr>
          <a:lstStyle/>
          <a:p>
            <a:pPr indent="115888"/>
            <a:r>
              <a:rPr lang="en-US" sz="2000" i="1" dirty="0">
                <a:latin typeface="Cheltenhm BT" panose="02040603050505020403" pitchFamily="18" charset="0"/>
              </a:rPr>
              <a:t>To continue up section we are crossing the road to the south side where the outcrop is better.</a:t>
            </a:r>
          </a:p>
        </p:txBody>
      </p:sp>
      <p:sp>
        <p:nvSpPr>
          <p:cNvPr id="13" name="TextBox 12"/>
          <p:cNvSpPr txBox="1"/>
          <p:nvPr/>
        </p:nvSpPr>
        <p:spPr>
          <a:xfrm>
            <a:off x="586539" y="4820813"/>
            <a:ext cx="3943897" cy="400110"/>
          </a:xfrm>
          <a:prstGeom prst="rect">
            <a:avLst/>
          </a:prstGeom>
          <a:noFill/>
        </p:spPr>
        <p:txBody>
          <a:bodyPr wrap="square" rtlCol="0">
            <a:spAutoFit/>
          </a:bodyPr>
          <a:lstStyle/>
          <a:p>
            <a:pPr marL="168275" indent="-168275">
              <a:buFont typeface="Arial" panose="020B0604020202020204" pitchFamily="34" charset="0"/>
              <a:buChar char="•"/>
            </a:pPr>
            <a:r>
              <a:rPr lang="en-US" sz="2000" i="1" dirty="0">
                <a:latin typeface="Cheltenhm BT" panose="02040603050505020403" pitchFamily="18" charset="0"/>
              </a:rPr>
              <a:t>Black, thin bedded anoxic </a:t>
            </a:r>
            <a:r>
              <a:rPr lang="en-US" sz="2000" i="1" dirty="0" err="1">
                <a:latin typeface="Cheltenhm BT" panose="02040603050505020403" pitchFamily="18" charset="0"/>
              </a:rPr>
              <a:t>micrites</a:t>
            </a:r>
            <a:r>
              <a:rPr lang="en-US" sz="2000" i="1" dirty="0">
                <a:latin typeface="Cheltenhm BT" panose="02040603050505020403" pitchFamily="18" charset="0"/>
              </a:rPr>
              <a:t>:</a:t>
            </a:r>
          </a:p>
        </p:txBody>
      </p:sp>
      <p:sp>
        <p:nvSpPr>
          <p:cNvPr id="24" name="TextBox 23"/>
          <p:cNvSpPr txBox="1"/>
          <p:nvPr/>
        </p:nvSpPr>
        <p:spPr>
          <a:xfrm>
            <a:off x="360248" y="5220923"/>
            <a:ext cx="3943897" cy="830997"/>
          </a:xfrm>
          <a:prstGeom prst="rect">
            <a:avLst/>
          </a:prstGeom>
          <a:noFill/>
        </p:spPr>
        <p:txBody>
          <a:bodyPr wrap="square" rtlCol="0">
            <a:spAutoFit/>
          </a:bodyPr>
          <a:lstStyle/>
          <a:p>
            <a:pPr indent="115888" algn="ctr"/>
            <a:r>
              <a:rPr lang="en-US" sz="2400" i="1" dirty="0">
                <a:ln w="3175">
                  <a:solidFill>
                    <a:schemeClr val="tx1"/>
                  </a:solidFill>
                </a:ln>
                <a:solidFill>
                  <a:srgbClr val="FF0000"/>
                </a:solidFill>
                <a:latin typeface="Cheltenhm BT" panose="02040603050505020403" pitchFamily="18" charset="0"/>
              </a:rPr>
              <a:t>Conclusion: this could easily be a reef deposit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7564" y="443422"/>
            <a:ext cx="4276436" cy="6414654"/>
          </a:xfrm>
          <a:prstGeom prst="rect">
            <a:avLst/>
          </a:prstGeom>
        </p:spPr>
      </p:pic>
      <p:cxnSp>
        <p:nvCxnSpPr>
          <p:cNvPr id="12" name="Straight Arrow Connector 11"/>
          <p:cNvCxnSpPr/>
          <p:nvPr/>
        </p:nvCxnSpPr>
        <p:spPr>
          <a:xfrm>
            <a:off x="4193309" y="5089236"/>
            <a:ext cx="2812473" cy="43410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86539" y="2078054"/>
            <a:ext cx="3943897" cy="1015663"/>
          </a:xfrm>
          <a:prstGeom prst="rect">
            <a:avLst/>
          </a:prstGeom>
          <a:noFill/>
        </p:spPr>
        <p:txBody>
          <a:bodyPr wrap="square" rtlCol="0">
            <a:spAutoFit/>
          </a:bodyPr>
          <a:lstStyle/>
          <a:p>
            <a:pPr marL="168275" indent="-168275">
              <a:buFont typeface="Arial" panose="020B0604020202020204" pitchFamily="34" charset="0"/>
              <a:buChar char="•"/>
            </a:pPr>
            <a:r>
              <a:rPr lang="en-US" sz="2000" i="1" dirty="0">
                <a:latin typeface="Cheltenhm BT" panose="02040603050505020403" pitchFamily="18" charset="0"/>
              </a:rPr>
              <a:t>Coarse to very coarse packed </a:t>
            </a:r>
            <a:r>
              <a:rPr lang="en-US" sz="2000" i="1" dirty="0" err="1">
                <a:latin typeface="Cheltenhm BT" panose="02040603050505020403" pitchFamily="18" charset="0"/>
              </a:rPr>
              <a:t>biosparite</a:t>
            </a:r>
            <a:r>
              <a:rPr lang="en-US" sz="2000" i="1" dirty="0">
                <a:latin typeface="Cheltenhm BT" panose="02040603050505020403" pitchFamily="18" charset="0"/>
              </a:rPr>
              <a:t> with whole body fossils, including some in life position:</a:t>
            </a:r>
          </a:p>
        </p:txBody>
      </p:sp>
      <p:cxnSp>
        <p:nvCxnSpPr>
          <p:cNvPr id="16" name="Straight Arrow Connector 15"/>
          <p:cNvCxnSpPr/>
          <p:nvPr/>
        </p:nvCxnSpPr>
        <p:spPr>
          <a:xfrm flipV="1">
            <a:off x="4304145" y="1847283"/>
            <a:ext cx="2484582" cy="8674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3505" y="3351553"/>
            <a:ext cx="3253735" cy="707886"/>
          </a:xfrm>
          <a:prstGeom prst="rect">
            <a:avLst/>
          </a:prstGeom>
          <a:noFill/>
        </p:spPr>
        <p:txBody>
          <a:bodyPr wrap="square" rtlCol="0">
            <a:spAutoFit/>
          </a:bodyPr>
          <a:lstStyle/>
          <a:p>
            <a:pPr marL="168275" indent="-168275">
              <a:buFont typeface="Arial" panose="020B0604020202020204" pitchFamily="34" charset="0"/>
              <a:buChar char="•"/>
            </a:pPr>
            <a:r>
              <a:rPr lang="en-US" sz="2000" i="1" dirty="0">
                <a:latin typeface="Cheltenhm BT" panose="02040603050505020403" pitchFamily="18" charset="0"/>
              </a:rPr>
              <a:t>Contact: evidence of </a:t>
            </a:r>
            <a:r>
              <a:rPr lang="en-US" sz="2000" i="1" dirty="0" err="1">
                <a:latin typeface="Cheltenhm BT" panose="02040603050505020403" pitchFamily="18" charset="0"/>
              </a:rPr>
              <a:t>biosparite</a:t>
            </a:r>
            <a:r>
              <a:rPr lang="en-US" sz="2000" i="1" dirty="0">
                <a:latin typeface="Cheltenhm BT" panose="02040603050505020403" pitchFamily="18" charset="0"/>
              </a:rPr>
              <a:t> washing in over the </a:t>
            </a:r>
            <a:r>
              <a:rPr lang="en-US" sz="2000" i="1" dirty="0" err="1">
                <a:latin typeface="Cheltenhm BT" panose="02040603050505020403" pitchFamily="18" charset="0"/>
              </a:rPr>
              <a:t>micrite</a:t>
            </a:r>
            <a:endParaRPr lang="en-US" sz="2000" i="1" dirty="0">
              <a:latin typeface="Cheltenhm BT" panose="02040603050505020403"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487240" y="9826"/>
            <a:ext cx="5656760" cy="4580216"/>
          </a:xfrm>
          <a:prstGeom prst="rect">
            <a:avLst/>
          </a:prstGeom>
        </p:spPr>
      </p:pic>
      <p:cxnSp>
        <p:nvCxnSpPr>
          <p:cNvPr id="20" name="Straight Arrow Connector 19"/>
          <p:cNvCxnSpPr/>
          <p:nvPr/>
        </p:nvCxnSpPr>
        <p:spPr>
          <a:xfrm>
            <a:off x="3179618" y="3772761"/>
            <a:ext cx="2665370" cy="11131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649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1000"/>
                                        <p:tgtEl>
                                          <p:spTgt spid="13"/>
                                        </p:tgtEl>
                                      </p:cBhvr>
                                    </p:animEffect>
                                  </p:childTnLst>
                                </p:cTn>
                              </p:par>
                              <p:par>
                                <p:cTn id="21" presetID="2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1000"/>
                                        <p:tgtEl>
                                          <p:spTgt spid="15"/>
                                        </p:tgtEl>
                                      </p:cBhvr>
                                    </p:animEffect>
                                  </p:childTnLst>
                                </p:cTn>
                              </p:par>
                              <p:par>
                                <p:cTn id="29" presetID="2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1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10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1000"/>
                                        <p:tgtEl>
                                          <p:spTgt spid="19"/>
                                        </p:tgtEl>
                                      </p:cBhvr>
                                    </p:animEffect>
                                  </p:childTnLst>
                                </p:cTn>
                              </p:par>
                              <p:par>
                                <p:cTn id="42" presetID="22" presetClass="entr" presetSubtype="8"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10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3" grpId="0"/>
      <p:bldP spid="24" grpId="0"/>
      <p:bldP spid="15" grpId="0"/>
      <p:bldP spid="19"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p:cNvSpPr txBox="1"/>
          <p:nvPr/>
        </p:nvSpPr>
        <p:spPr>
          <a:xfrm>
            <a:off x="0" y="0"/>
            <a:ext cx="6723529" cy="461665"/>
          </a:xfrm>
          <a:prstGeom prst="rect">
            <a:avLst/>
          </a:prstGeom>
          <a:noFill/>
        </p:spPr>
        <p:txBody>
          <a:bodyPr wrap="square" rtlCol="0">
            <a:spAutoFit/>
          </a:bodyPr>
          <a:lstStyle/>
          <a:p>
            <a:pPr indent="176213"/>
            <a:r>
              <a:rPr lang="en-US" sz="2400" dirty="0">
                <a:ln w="3175">
                  <a:solidFill>
                    <a:schemeClr val="tx1"/>
                  </a:solidFill>
                </a:ln>
                <a:solidFill>
                  <a:srgbClr val="FF0000"/>
                </a:solidFill>
                <a:latin typeface="Britannic Bold" panose="020B0903060703020204" pitchFamily="34" charset="0"/>
              </a:rPr>
              <a:t>The Walk:  </a:t>
            </a:r>
            <a:r>
              <a:rPr lang="en-US" sz="2000" dirty="0">
                <a:ln w="3175">
                  <a:solidFill>
                    <a:schemeClr val="tx1"/>
                  </a:solidFill>
                </a:ln>
                <a:solidFill>
                  <a:srgbClr val="FF0000"/>
                </a:solidFill>
                <a:latin typeface="Britannic Bold" panose="020B0903060703020204" pitchFamily="34" charset="0"/>
              </a:rPr>
              <a:t>Lincolnshire: </a:t>
            </a:r>
            <a:r>
              <a:rPr lang="en-US" sz="2000" dirty="0" err="1">
                <a:ln w="3175">
                  <a:solidFill>
                    <a:schemeClr val="tx1"/>
                  </a:solidFill>
                </a:ln>
                <a:solidFill>
                  <a:srgbClr val="FF0000"/>
                </a:solidFill>
                <a:latin typeface="Britannic Bold" panose="020B0903060703020204" pitchFamily="34" charset="0"/>
              </a:rPr>
              <a:t>Facies</a:t>
            </a:r>
            <a:r>
              <a:rPr lang="en-US" sz="2000" dirty="0">
                <a:ln w="3175">
                  <a:solidFill>
                    <a:schemeClr val="tx1"/>
                  </a:solidFill>
                </a:ln>
                <a:solidFill>
                  <a:srgbClr val="FF0000"/>
                </a:solidFill>
                <a:latin typeface="Britannic Bold" panose="020B0903060703020204" pitchFamily="34" charset="0"/>
              </a:rPr>
              <a:t> Three</a:t>
            </a:r>
          </a:p>
        </p:txBody>
      </p:sp>
      <p:sp>
        <p:nvSpPr>
          <p:cNvPr id="11" name="TextBox 10"/>
          <p:cNvSpPr txBox="1"/>
          <p:nvPr/>
        </p:nvSpPr>
        <p:spPr>
          <a:xfrm>
            <a:off x="120103" y="416985"/>
            <a:ext cx="8593591" cy="523220"/>
          </a:xfrm>
          <a:prstGeom prst="rect">
            <a:avLst/>
          </a:prstGeom>
          <a:noFill/>
        </p:spPr>
        <p:txBody>
          <a:bodyPr wrap="square" rtlCol="0">
            <a:spAutoFit/>
          </a:bodyPr>
          <a:lstStyle/>
          <a:p>
            <a:pPr indent="115888" algn="ctr"/>
            <a:r>
              <a:rPr lang="en-US" sz="2800" i="1" dirty="0">
                <a:ln w="3175">
                  <a:solidFill>
                    <a:schemeClr val="tx1"/>
                  </a:solidFill>
                </a:ln>
                <a:solidFill>
                  <a:srgbClr val="FF0000"/>
                </a:solidFill>
                <a:latin typeface="Cheltenhm BT" panose="02040603050505020403" pitchFamily="18" charset="0"/>
              </a:rPr>
              <a:t>This can easily be interpreted as a reef deposit.</a:t>
            </a:r>
          </a:p>
        </p:txBody>
      </p:sp>
      <p:pic>
        <p:nvPicPr>
          <p:cNvPr id="17"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 y="1013486"/>
            <a:ext cx="9144000" cy="2339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275205" y="3405721"/>
            <a:ext cx="8593591" cy="830997"/>
          </a:xfrm>
          <a:prstGeom prst="rect">
            <a:avLst/>
          </a:prstGeom>
          <a:noFill/>
        </p:spPr>
        <p:txBody>
          <a:bodyPr wrap="square" rtlCol="0">
            <a:spAutoFit/>
          </a:bodyPr>
          <a:lstStyle/>
          <a:p>
            <a:pPr indent="115888" algn="ctr"/>
            <a:r>
              <a:rPr lang="en-US" sz="2400" i="1" dirty="0">
                <a:ln w="3175">
                  <a:solidFill>
                    <a:schemeClr val="tx1"/>
                  </a:solidFill>
                </a:ln>
                <a:solidFill>
                  <a:srgbClr val="FF0000"/>
                </a:solidFill>
                <a:latin typeface="Cheltenhm BT" panose="02040603050505020403" pitchFamily="18" charset="0"/>
              </a:rPr>
              <a:t>So, if we take the sequence . . . Beach -&gt; Lagoon -&gt; Reef we have a transgressive system.</a:t>
            </a:r>
          </a:p>
        </p:txBody>
      </p:sp>
      <p:sp>
        <p:nvSpPr>
          <p:cNvPr id="19" name="TextBox 18"/>
          <p:cNvSpPr txBox="1"/>
          <p:nvPr/>
        </p:nvSpPr>
        <p:spPr>
          <a:xfrm>
            <a:off x="275205" y="4217673"/>
            <a:ext cx="8593591" cy="461665"/>
          </a:xfrm>
          <a:prstGeom prst="rect">
            <a:avLst/>
          </a:prstGeom>
          <a:noFill/>
        </p:spPr>
        <p:txBody>
          <a:bodyPr wrap="square" rtlCol="0">
            <a:spAutoFit/>
          </a:bodyPr>
          <a:lstStyle/>
          <a:p>
            <a:pPr indent="115888" algn="ctr"/>
            <a:r>
              <a:rPr lang="en-US" sz="2400" i="1" dirty="0">
                <a:ln w="3175">
                  <a:solidFill>
                    <a:schemeClr val="tx1"/>
                  </a:solidFill>
                </a:ln>
                <a:solidFill>
                  <a:srgbClr val="FF0000"/>
                </a:solidFill>
                <a:latin typeface="Cheltenhm BT" panose="02040603050505020403" pitchFamily="18" charset="0"/>
              </a:rPr>
              <a:t>That is, sea level is rising and the water is getting deeper.</a:t>
            </a:r>
          </a:p>
        </p:txBody>
      </p:sp>
      <p:sp>
        <p:nvSpPr>
          <p:cNvPr id="21" name="TextBox 20"/>
          <p:cNvSpPr txBox="1"/>
          <p:nvPr/>
        </p:nvSpPr>
        <p:spPr>
          <a:xfrm>
            <a:off x="275198" y="4714295"/>
            <a:ext cx="8593591" cy="461665"/>
          </a:xfrm>
          <a:prstGeom prst="rect">
            <a:avLst/>
          </a:prstGeom>
          <a:noFill/>
        </p:spPr>
        <p:txBody>
          <a:bodyPr wrap="square" rtlCol="0">
            <a:spAutoFit/>
          </a:bodyPr>
          <a:lstStyle/>
          <a:p>
            <a:pPr indent="115888" algn="ctr"/>
            <a:r>
              <a:rPr lang="en-US" sz="2400" i="1" dirty="0">
                <a:ln w="3175">
                  <a:solidFill>
                    <a:schemeClr val="tx1"/>
                  </a:solidFill>
                </a:ln>
                <a:solidFill>
                  <a:srgbClr val="FF0000"/>
                </a:solidFill>
                <a:latin typeface="Cheltenhm BT" panose="02040603050505020403" pitchFamily="18" charset="0"/>
              </a:rPr>
              <a:t>Or the basin is tectonically subsiding.</a:t>
            </a:r>
          </a:p>
        </p:txBody>
      </p:sp>
      <p:sp>
        <p:nvSpPr>
          <p:cNvPr id="22" name="TextBox 21"/>
          <p:cNvSpPr txBox="1"/>
          <p:nvPr/>
        </p:nvSpPr>
        <p:spPr>
          <a:xfrm>
            <a:off x="573742" y="5760814"/>
            <a:ext cx="7996517" cy="830997"/>
          </a:xfrm>
          <a:prstGeom prst="rect">
            <a:avLst/>
          </a:prstGeom>
          <a:noFill/>
        </p:spPr>
        <p:txBody>
          <a:bodyPr wrap="square" rtlCol="0">
            <a:spAutoFit/>
          </a:bodyPr>
          <a:lstStyle/>
          <a:p>
            <a:pPr algn="ctr"/>
            <a:r>
              <a:rPr lang="en-US" sz="2400" i="1" dirty="0">
                <a:latin typeface="Cheltenhm BT" panose="02040603050505020403" pitchFamily="18" charset="0"/>
              </a:rPr>
              <a:t>This evidence by itself does not really tell us how the water is getting deeper, so this is not definitive evidence the Taconic orogeny has begun.</a:t>
            </a:r>
          </a:p>
        </p:txBody>
      </p:sp>
      <p:sp>
        <p:nvSpPr>
          <p:cNvPr id="23" name="TextBox 22"/>
          <p:cNvSpPr txBox="1"/>
          <p:nvPr/>
        </p:nvSpPr>
        <p:spPr>
          <a:xfrm>
            <a:off x="573736" y="5247801"/>
            <a:ext cx="7996517" cy="369332"/>
          </a:xfrm>
          <a:prstGeom prst="rect">
            <a:avLst/>
          </a:prstGeom>
          <a:noFill/>
        </p:spPr>
        <p:txBody>
          <a:bodyPr wrap="square" rtlCol="0">
            <a:spAutoFit/>
          </a:bodyPr>
          <a:lstStyle/>
          <a:p>
            <a:pPr algn="ctr"/>
            <a:r>
              <a:rPr lang="en-US" i="1" dirty="0">
                <a:latin typeface="Cheltenhm BT" panose="02040603050505020403" pitchFamily="18" charset="0"/>
              </a:rPr>
              <a:t>The stratigraphic evidence would look the same in both circumstances.</a:t>
            </a:r>
          </a:p>
        </p:txBody>
      </p:sp>
    </p:spTree>
    <p:extLst>
      <p:ext uri="{BB962C8B-B14F-4D97-AF65-F5344CB8AC3E}">
        <p14:creationId xmlns:p14="http://schemas.microsoft.com/office/powerpoint/2010/main" val="70647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1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10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1000"/>
                                        <p:tgtEl>
                                          <p:spTgt spid="21"/>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10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8" grpId="0"/>
      <p:bldP spid="19" grpId="0"/>
      <p:bldP spid="21" grpId="0"/>
      <p:bldP spid="22" grpId="0"/>
      <p:bldP spid="23"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88276" y="1757968"/>
            <a:ext cx="7567448" cy="193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2" name="Picture 2" descr="C:\Users\fichtels\Documents\3-FieldtripImages\TumblingRun\Picture 0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93775" y="3732202"/>
            <a:ext cx="7156450" cy="357774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1143000" y="2725837"/>
            <a:ext cx="2104697" cy="31363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330262" y="2725837"/>
            <a:ext cx="1079938" cy="24505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64616" y="0"/>
            <a:ext cx="7996517" cy="830997"/>
          </a:xfrm>
          <a:prstGeom prst="rect">
            <a:avLst/>
          </a:prstGeom>
          <a:noFill/>
        </p:spPr>
        <p:txBody>
          <a:bodyPr wrap="square" rtlCol="0">
            <a:spAutoFit/>
          </a:bodyPr>
          <a:lstStyle/>
          <a:p>
            <a:r>
              <a:rPr lang="en-US" sz="2400" i="1" dirty="0">
                <a:latin typeface="Cheltenhm BT" panose="02040603050505020403" pitchFamily="18" charset="0"/>
              </a:rPr>
              <a:t>Back on the outcrop, we are now again on the north side of the roadcut, and the reef deposit is apparent.</a:t>
            </a:r>
          </a:p>
        </p:txBody>
      </p:sp>
    </p:spTree>
    <p:extLst>
      <p:ext uri="{BB962C8B-B14F-4D97-AF65-F5344CB8AC3E}">
        <p14:creationId xmlns:p14="http://schemas.microsoft.com/office/powerpoint/2010/main" val="812782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par>
                                <p:cTn id="12" presetID="22" presetClass="entr" presetSubtype="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2" descr="C:\Users\fichtels\Documents\3-FieldtripImages\Geol387- Stratigraphy,Structure,Tectonics\FieldTrip#1-StratSurvey\DSCN23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5992" y="2921165"/>
            <a:ext cx="4828008" cy="36208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0" y="765421"/>
            <a:ext cx="7336221" cy="193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64616" y="0"/>
            <a:ext cx="7996517" cy="461665"/>
          </a:xfrm>
          <a:prstGeom prst="rect">
            <a:avLst/>
          </a:prstGeom>
          <a:noFill/>
        </p:spPr>
        <p:txBody>
          <a:bodyPr wrap="square" rtlCol="0">
            <a:spAutoFit/>
          </a:bodyPr>
          <a:lstStyle/>
          <a:p>
            <a:r>
              <a:rPr lang="en-US" sz="2400" i="1" dirty="0">
                <a:latin typeface="Cheltenhm BT" panose="02040603050505020403" pitchFamily="18" charset="0"/>
              </a:rPr>
              <a:t>So we continue walking up section, doing </a:t>
            </a:r>
            <a:r>
              <a:rPr lang="en-US" sz="2400" i="1" dirty="0" err="1">
                <a:latin typeface="Cheltenhm BT" panose="02040603050505020403" pitchFamily="18" charset="0"/>
              </a:rPr>
              <a:t>facies</a:t>
            </a:r>
            <a:r>
              <a:rPr lang="en-US" sz="2400" i="1" dirty="0">
                <a:latin typeface="Cheltenhm BT" panose="02040603050505020403" pitchFamily="18" charset="0"/>
              </a:rPr>
              <a:t> analysis,</a:t>
            </a:r>
          </a:p>
        </p:txBody>
      </p:sp>
      <p:sp>
        <p:nvSpPr>
          <p:cNvPr id="7" name="TextBox 6"/>
          <p:cNvSpPr txBox="1"/>
          <p:nvPr/>
        </p:nvSpPr>
        <p:spPr>
          <a:xfrm>
            <a:off x="281926" y="3045591"/>
            <a:ext cx="4034066" cy="3046988"/>
          </a:xfrm>
          <a:prstGeom prst="rect">
            <a:avLst/>
          </a:prstGeom>
          <a:noFill/>
        </p:spPr>
        <p:txBody>
          <a:bodyPr wrap="square" rtlCol="0">
            <a:spAutoFit/>
          </a:bodyPr>
          <a:lstStyle/>
          <a:p>
            <a:r>
              <a:rPr lang="en-US" sz="2400" i="1" dirty="0">
                <a:latin typeface="Cheltenhm BT" panose="02040603050505020403" pitchFamily="18" charset="0"/>
              </a:rPr>
              <a:t>The practical problem is, these facies are hard to read. Carbonates undergo geochemical alteration with burial. So, there are no sedimentary structures to analyze, and it is very hard to tease out Coarsening or Fining Upward Sequences.</a:t>
            </a:r>
          </a:p>
        </p:txBody>
      </p:sp>
    </p:spTree>
    <p:extLst>
      <p:ext uri="{BB962C8B-B14F-4D97-AF65-F5344CB8AC3E}">
        <p14:creationId xmlns:p14="http://schemas.microsoft.com/office/powerpoint/2010/main" val="1309586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descr="C:\Users\fichtels\Documents\3-FieldtripImages\TumblingRun\Picture 0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9375" y="914748"/>
            <a:ext cx="7156450" cy="35676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 y="786159"/>
            <a:ext cx="7159752" cy="1447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a:off x="4038600" y="1553101"/>
            <a:ext cx="304800" cy="151905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45141" y="4494954"/>
            <a:ext cx="3693459" cy="769441"/>
          </a:xfrm>
          <a:prstGeom prst="rect">
            <a:avLst/>
          </a:prstGeom>
          <a:noFill/>
        </p:spPr>
        <p:txBody>
          <a:bodyPr wrap="square" rtlCol="0">
            <a:spAutoFit/>
          </a:bodyPr>
          <a:lstStyle/>
          <a:p>
            <a:r>
              <a:rPr lang="en-US" sz="2200" i="1" dirty="0">
                <a:latin typeface="Cheltenhm BT" panose="02040603050505020403" pitchFamily="18" charset="0"/>
              </a:rPr>
              <a:t>In areas like this we can find layers of coarse </a:t>
            </a:r>
            <a:r>
              <a:rPr lang="en-US" sz="2200" i="1" dirty="0" err="1">
                <a:latin typeface="Cheltenhm BT" panose="02040603050505020403" pitchFamily="18" charset="0"/>
              </a:rPr>
              <a:t>biomicsparite</a:t>
            </a:r>
            <a:r>
              <a:rPr lang="en-US" sz="2200" i="1" dirty="0">
                <a:latin typeface="Cheltenhm BT" panose="02040603050505020403" pitchFamily="18" charset="0"/>
              </a:rPr>
              <a:t>.</a:t>
            </a:r>
          </a:p>
        </p:txBody>
      </p:sp>
      <p:sp>
        <p:nvSpPr>
          <p:cNvPr id="8" name="TextBox 7"/>
          <p:cNvSpPr txBox="1"/>
          <p:nvPr/>
        </p:nvSpPr>
        <p:spPr>
          <a:xfrm>
            <a:off x="345141" y="5339116"/>
            <a:ext cx="3693459" cy="1446550"/>
          </a:xfrm>
          <a:prstGeom prst="rect">
            <a:avLst/>
          </a:prstGeom>
          <a:noFill/>
        </p:spPr>
        <p:txBody>
          <a:bodyPr wrap="square" rtlCol="0">
            <a:spAutoFit/>
          </a:bodyPr>
          <a:lstStyle/>
          <a:p>
            <a:r>
              <a:rPr lang="en-US" sz="2200" i="1" dirty="0">
                <a:latin typeface="Cheltenhm BT" panose="02040603050505020403" pitchFamily="18" charset="0"/>
              </a:rPr>
              <a:t>We may be seeing traces of CUS </a:t>
            </a:r>
            <a:r>
              <a:rPr lang="en-US" sz="2200" i="1" dirty="0" err="1">
                <a:latin typeface="Cheltenhm BT" panose="02040603050505020403" pitchFamily="18" charset="0"/>
              </a:rPr>
              <a:t>parasequences</a:t>
            </a:r>
            <a:r>
              <a:rPr lang="en-US" sz="2200" i="1" dirty="0">
                <a:latin typeface="Cheltenhm BT" panose="02040603050505020403" pitchFamily="18" charset="0"/>
              </a:rPr>
              <a:t>, which would be consistent with a shelf interpretation.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2693" y="3446039"/>
            <a:ext cx="5121523" cy="3414349"/>
          </a:xfrm>
          <a:prstGeom prst="rect">
            <a:avLst/>
          </a:prstGeom>
        </p:spPr>
      </p:pic>
    </p:spTree>
    <p:extLst>
      <p:ext uri="{BB962C8B-B14F-4D97-AF65-F5344CB8AC3E}">
        <p14:creationId xmlns:p14="http://schemas.microsoft.com/office/powerpoint/2010/main" val="141298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 y="786159"/>
            <a:ext cx="7159752" cy="1447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7724" y="2348014"/>
            <a:ext cx="2647547" cy="1015663"/>
          </a:xfrm>
          <a:prstGeom prst="rect">
            <a:avLst/>
          </a:prstGeom>
          <a:noFill/>
        </p:spPr>
        <p:txBody>
          <a:bodyPr wrap="square" rtlCol="0">
            <a:spAutoFit/>
          </a:bodyPr>
          <a:lstStyle/>
          <a:p>
            <a:r>
              <a:rPr lang="en-US" sz="2000" i="1" dirty="0">
                <a:latin typeface="Cheltenhm BT" panose="02040603050505020403" pitchFamily="18" charset="0"/>
              </a:rPr>
              <a:t>The Lincolnshire is also known for its layers of abundant black </a:t>
            </a:r>
            <a:r>
              <a:rPr lang="en-US" sz="2000" i="1" dirty="0" err="1">
                <a:latin typeface="Cheltenhm BT" panose="02040603050505020403" pitchFamily="18" charset="0"/>
              </a:rPr>
              <a:t>cherts</a:t>
            </a:r>
            <a:r>
              <a:rPr lang="en-US" sz="2000" i="1" dirty="0">
                <a:latin typeface="Cheltenhm BT" panose="02040603050505020403" pitchFamily="18"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5271" y="2578847"/>
            <a:ext cx="6418729" cy="4279153"/>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25271" y="2578847"/>
            <a:ext cx="3443579" cy="4279153"/>
          </a:xfrm>
          <a:prstGeom prst="rect">
            <a:avLst/>
          </a:prstGeom>
          <a:ln w="28575">
            <a:solidFill>
              <a:srgbClr val="FF0000"/>
            </a:solidFill>
          </a:ln>
        </p:spPr>
      </p:pic>
      <p:cxnSp>
        <p:nvCxnSpPr>
          <p:cNvPr id="10" name="Straight Arrow Connector 9"/>
          <p:cNvCxnSpPr/>
          <p:nvPr/>
        </p:nvCxnSpPr>
        <p:spPr>
          <a:xfrm>
            <a:off x="2294965" y="3120674"/>
            <a:ext cx="1819835" cy="6265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294965" y="3109761"/>
            <a:ext cx="1165411" cy="12132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7724" y="3337594"/>
            <a:ext cx="2647547" cy="1938992"/>
          </a:xfrm>
          <a:prstGeom prst="rect">
            <a:avLst/>
          </a:prstGeom>
          <a:noFill/>
        </p:spPr>
        <p:txBody>
          <a:bodyPr wrap="square" rtlCol="0">
            <a:spAutoFit/>
          </a:bodyPr>
          <a:lstStyle/>
          <a:p>
            <a:r>
              <a:rPr lang="en-US" sz="2000" i="1" dirty="0">
                <a:latin typeface="Cheltenhm BT" panose="02040603050505020403" pitchFamily="18" charset="0"/>
              </a:rPr>
              <a:t>If these are </a:t>
            </a:r>
            <a:r>
              <a:rPr lang="en-US" sz="2000" i="1" dirty="0" err="1">
                <a:latin typeface="Cheltenhm BT" panose="02040603050505020403" pitchFamily="18" charset="0"/>
              </a:rPr>
              <a:t>parasequences</a:t>
            </a:r>
            <a:r>
              <a:rPr lang="en-US" sz="2000" i="1" dirty="0">
                <a:latin typeface="Cheltenhm BT" panose="02040603050505020403" pitchFamily="18" charset="0"/>
              </a:rPr>
              <a:t> then we would be able to easily detect CUS and FUS sequences (like we did at the Cub Sandstone.)</a:t>
            </a:r>
          </a:p>
        </p:txBody>
      </p:sp>
      <p:sp>
        <p:nvSpPr>
          <p:cNvPr id="19" name="TextBox 18"/>
          <p:cNvSpPr txBox="1"/>
          <p:nvPr/>
        </p:nvSpPr>
        <p:spPr>
          <a:xfrm>
            <a:off x="77724" y="5206897"/>
            <a:ext cx="2647547" cy="1015663"/>
          </a:xfrm>
          <a:prstGeom prst="rect">
            <a:avLst/>
          </a:prstGeom>
          <a:noFill/>
        </p:spPr>
        <p:txBody>
          <a:bodyPr wrap="square" rtlCol="0">
            <a:spAutoFit/>
          </a:bodyPr>
          <a:lstStyle/>
          <a:p>
            <a:r>
              <a:rPr lang="en-US" sz="2000" i="1" dirty="0">
                <a:latin typeface="Cheltenhm BT" panose="02040603050505020403" pitchFamily="18" charset="0"/>
              </a:rPr>
              <a:t>But one trend is the rocks are haltingly getting darker up section.</a:t>
            </a:r>
          </a:p>
        </p:txBody>
      </p:sp>
      <p:sp>
        <p:nvSpPr>
          <p:cNvPr id="20" name="TextBox 19"/>
          <p:cNvSpPr txBox="1"/>
          <p:nvPr/>
        </p:nvSpPr>
        <p:spPr>
          <a:xfrm>
            <a:off x="2725271" y="1895872"/>
            <a:ext cx="6352974" cy="707886"/>
          </a:xfrm>
          <a:prstGeom prst="rect">
            <a:avLst/>
          </a:prstGeom>
          <a:noFill/>
        </p:spPr>
        <p:txBody>
          <a:bodyPr wrap="square" rtlCol="0">
            <a:spAutoFit/>
          </a:bodyPr>
          <a:lstStyle/>
          <a:p>
            <a:r>
              <a:rPr lang="en-US" sz="2000" i="1" dirty="0">
                <a:ln w="3175">
                  <a:solidFill>
                    <a:schemeClr val="tx1"/>
                  </a:solidFill>
                </a:ln>
                <a:solidFill>
                  <a:srgbClr val="FF0000"/>
                </a:solidFill>
                <a:latin typeface="Cheltenhm BT" panose="02040603050505020403" pitchFamily="18" charset="0"/>
              </a:rPr>
              <a:t>All of this would be consistent with an </a:t>
            </a:r>
            <a:r>
              <a:rPr lang="en-US" sz="2000" i="1" dirty="0" err="1">
                <a:ln w="3175">
                  <a:solidFill>
                    <a:schemeClr val="tx1"/>
                  </a:solidFill>
                </a:ln>
                <a:solidFill>
                  <a:srgbClr val="FF0000"/>
                </a:solidFill>
                <a:latin typeface="Cheltenhm BT" panose="02040603050505020403" pitchFamily="18" charset="0"/>
              </a:rPr>
              <a:t>Eustatic</a:t>
            </a:r>
            <a:r>
              <a:rPr lang="en-US" sz="2000" i="1" dirty="0">
                <a:ln w="3175">
                  <a:solidFill>
                    <a:schemeClr val="tx1"/>
                  </a:solidFill>
                </a:ln>
                <a:solidFill>
                  <a:srgbClr val="FF0000"/>
                </a:solidFill>
                <a:latin typeface="Cheltenhm BT" panose="02040603050505020403" pitchFamily="18" charset="0"/>
              </a:rPr>
              <a:t> sea level rise, but would not falsify a tectonic deepening.</a:t>
            </a:r>
          </a:p>
        </p:txBody>
      </p:sp>
    </p:spTree>
    <p:extLst>
      <p:ext uri="{BB962C8B-B14F-4D97-AF65-F5344CB8AC3E}">
        <p14:creationId xmlns:p14="http://schemas.microsoft.com/office/powerpoint/2010/main" val="837557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1000"/>
                                        <p:tgtEl>
                                          <p:spTgt spid="9"/>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1000"/>
                                        <p:tgtEl>
                                          <p:spTgt spid="10"/>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1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10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1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P spid="20"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2" descr="C:\Users\fichtels\Documents\3-FieldtripImages\Geol387- Stratigraphy,Structure,Tectonics\FieldTrip#1-StratSurvey\DSCN23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1130" y="2438400"/>
            <a:ext cx="5893114" cy="4419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4616" y="0"/>
            <a:ext cx="7996517" cy="461665"/>
          </a:xfrm>
          <a:prstGeom prst="rect">
            <a:avLst/>
          </a:prstGeom>
          <a:noFill/>
        </p:spPr>
        <p:txBody>
          <a:bodyPr wrap="square" rtlCol="0">
            <a:spAutoFit/>
          </a:bodyPr>
          <a:lstStyle/>
          <a:p>
            <a:r>
              <a:rPr lang="en-US" sz="2400" i="1" dirty="0">
                <a:latin typeface="Cheltenhm BT" panose="02040603050505020403" pitchFamily="18" charset="0"/>
              </a:rPr>
              <a:t>So we just continue to walk up section, looking for something different.</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 y="786159"/>
            <a:ext cx="7159752" cy="1447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5309118" y="1847461"/>
            <a:ext cx="558282" cy="287693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17438" y="1976735"/>
            <a:ext cx="3043695" cy="461665"/>
          </a:xfrm>
          <a:prstGeom prst="rect">
            <a:avLst/>
          </a:prstGeom>
          <a:noFill/>
        </p:spPr>
        <p:txBody>
          <a:bodyPr wrap="square" rtlCol="0">
            <a:spAutoFit/>
          </a:bodyPr>
          <a:lstStyle/>
          <a:p>
            <a:r>
              <a:rPr lang="en-US" sz="2400" i="1" dirty="0">
                <a:latin typeface="Cheltenhm BT" panose="02040603050505020403" pitchFamily="18" charset="0"/>
              </a:rPr>
              <a:t>. . . and it shows up here.</a:t>
            </a:r>
          </a:p>
        </p:txBody>
      </p:sp>
    </p:spTree>
    <p:extLst>
      <p:ext uri="{BB962C8B-B14F-4D97-AF65-F5344CB8AC3E}">
        <p14:creationId xmlns:p14="http://schemas.microsoft.com/office/powerpoint/2010/main" val="3047054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alpha val="49000"/>
          </a:srgbClr>
        </a:solidFill>
        <a:effectLst/>
      </p:bgPr>
    </p:bg>
    <p:spTree>
      <p:nvGrpSpPr>
        <p:cNvPr id="1" name=""/>
        <p:cNvGrpSpPr/>
        <p:nvPr/>
      </p:nvGrpSpPr>
      <p:grpSpPr>
        <a:xfrm>
          <a:off x="0" y="0"/>
          <a:ext cx="0" cy="0"/>
          <a:chOff x="0" y="0"/>
          <a:chExt cx="0" cy="0"/>
        </a:xfrm>
      </p:grpSpPr>
      <p:sp>
        <p:nvSpPr>
          <p:cNvPr id="10" name="TextBox 9"/>
          <p:cNvSpPr txBox="1"/>
          <p:nvPr/>
        </p:nvSpPr>
        <p:spPr>
          <a:xfrm>
            <a:off x="1395932" y="185135"/>
            <a:ext cx="2603412" cy="769441"/>
          </a:xfrm>
          <a:prstGeom prst="rect">
            <a:avLst/>
          </a:prstGeom>
          <a:noFill/>
        </p:spPr>
        <p:txBody>
          <a:bodyPr wrap="square" rtlCol="0">
            <a:spAutoFit/>
          </a:bodyPr>
          <a:lstStyle/>
          <a:p>
            <a:pPr algn="ctr"/>
            <a:r>
              <a:rPr lang="en-US" sz="4400" dirty="0">
                <a:ln w="3175">
                  <a:solidFill>
                    <a:schemeClr val="tx1"/>
                  </a:solidFill>
                </a:ln>
                <a:solidFill>
                  <a:srgbClr val="FF0000"/>
                </a:solidFill>
                <a:latin typeface="Britannic Bold" panose="020B0903060703020204" pitchFamily="34" charset="0"/>
              </a:rPr>
              <a:t>Trip 1: </a:t>
            </a:r>
          </a:p>
        </p:txBody>
      </p:sp>
      <p:sp>
        <p:nvSpPr>
          <p:cNvPr id="11" name="TextBox 10"/>
          <p:cNvSpPr txBox="1"/>
          <p:nvPr/>
        </p:nvSpPr>
        <p:spPr>
          <a:xfrm>
            <a:off x="3860799" y="205201"/>
            <a:ext cx="4031692" cy="769441"/>
          </a:xfrm>
          <a:prstGeom prst="rect">
            <a:avLst/>
          </a:prstGeom>
          <a:noFill/>
        </p:spPr>
        <p:txBody>
          <a:bodyPr wrap="square" rtlCol="0">
            <a:spAutoFit/>
          </a:bodyPr>
          <a:lstStyle/>
          <a:p>
            <a:pPr algn="ctr"/>
            <a:r>
              <a:rPr lang="en-US" sz="4400" dirty="0">
                <a:ln w="3175">
                  <a:solidFill>
                    <a:schemeClr val="tx1"/>
                  </a:solidFill>
                </a:ln>
                <a:solidFill>
                  <a:srgbClr val="FF0000"/>
                </a:solidFill>
                <a:latin typeface="Britannic Bold" panose="020B0903060703020204" pitchFamily="34" charset="0"/>
              </a:rPr>
              <a:t>Chalk Talk 8</a:t>
            </a:r>
          </a:p>
        </p:txBody>
      </p:sp>
      <p:sp>
        <p:nvSpPr>
          <p:cNvPr id="13" name="TextBox 12"/>
          <p:cNvSpPr txBox="1"/>
          <p:nvPr/>
        </p:nvSpPr>
        <p:spPr>
          <a:xfrm>
            <a:off x="360344" y="763536"/>
            <a:ext cx="8423312" cy="1107996"/>
          </a:xfrm>
          <a:prstGeom prst="rect">
            <a:avLst/>
          </a:prstGeom>
          <a:noFill/>
        </p:spPr>
        <p:txBody>
          <a:bodyPr wrap="square" rtlCol="0">
            <a:spAutoFit/>
          </a:bodyPr>
          <a:lstStyle/>
          <a:p>
            <a:pPr algn="ctr"/>
            <a:r>
              <a:rPr lang="en-US" sz="6600" dirty="0">
                <a:ln w="3175">
                  <a:solidFill>
                    <a:schemeClr val="tx1"/>
                  </a:solidFill>
                </a:ln>
                <a:solidFill>
                  <a:srgbClr val="FF0000"/>
                </a:solidFill>
                <a:latin typeface="Britannic Bold" panose="020B0903060703020204" pitchFamily="34" charset="0"/>
              </a:rPr>
              <a:t>Antietam Formation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176" y="1900517"/>
            <a:ext cx="7436224" cy="4957483"/>
          </a:xfrm>
          <a:prstGeom prst="rect">
            <a:avLst/>
          </a:prstGeom>
        </p:spPr>
      </p:pic>
    </p:spTree>
    <p:extLst>
      <p:ext uri="{BB962C8B-B14F-4D97-AF65-F5344CB8AC3E}">
        <p14:creationId xmlns:p14="http://schemas.microsoft.com/office/powerpoint/2010/main" val="366832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 y="786159"/>
            <a:ext cx="7159752" cy="1447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430165" y="2233903"/>
            <a:ext cx="5713835" cy="4624097"/>
          </a:xfrm>
          <a:prstGeom prst="rect">
            <a:avLst/>
          </a:prstGeom>
        </p:spPr>
      </p:pic>
      <p:cxnSp>
        <p:nvCxnSpPr>
          <p:cNvPr id="5" name="Straight Arrow Connector 4"/>
          <p:cNvCxnSpPr/>
          <p:nvPr/>
        </p:nvCxnSpPr>
        <p:spPr>
          <a:xfrm>
            <a:off x="3256384" y="2855167"/>
            <a:ext cx="1810139" cy="156754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724" y="2161394"/>
            <a:ext cx="3352441" cy="1015663"/>
          </a:xfrm>
          <a:prstGeom prst="rect">
            <a:avLst/>
          </a:prstGeom>
          <a:noFill/>
        </p:spPr>
        <p:txBody>
          <a:bodyPr wrap="square" rtlCol="0">
            <a:spAutoFit/>
          </a:bodyPr>
          <a:lstStyle/>
          <a:p>
            <a:r>
              <a:rPr lang="en-US" sz="2000" i="1" dirty="0">
                <a:latin typeface="Cheltenhm BT" panose="02040603050505020403" pitchFamily="18" charset="0"/>
              </a:rPr>
              <a:t>In this zone there is a very black layer (actually several) that look shale like.</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69168" y="3920929"/>
            <a:ext cx="2860998" cy="2920352"/>
          </a:xfrm>
          <a:prstGeom prst="rect">
            <a:avLst/>
          </a:prstGeom>
        </p:spPr>
      </p:pic>
      <p:sp>
        <p:nvSpPr>
          <p:cNvPr id="14" name="TextBox 13"/>
          <p:cNvSpPr txBox="1"/>
          <p:nvPr/>
        </p:nvSpPr>
        <p:spPr>
          <a:xfrm>
            <a:off x="117586" y="3161046"/>
            <a:ext cx="3352441" cy="707886"/>
          </a:xfrm>
          <a:prstGeom prst="rect">
            <a:avLst/>
          </a:prstGeom>
          <a:noFill/>
        </p:spPr>
        <p:txBody>
          <a:bodyPr wrap="square" rtlCol="0">
            <a:spAutoFit/>
          </a:bodyPr>
          <a:lstStyle/>
          <a:p>
            <a:r>
              <a:rPr lang="en-US" sz="2000" i="1" dirty="0">
                <a:latin typeface="Cheltenhm BT" panose="02040603050505020403" pitchFamily="18" charset="0"/>
              </a:rPr>
              <a:t>It is black, soft, smudgy, typical of organic rich shales.</a:t>
            </a:r>
          </a:p>
        </p:txBody>
      </p:sp>
      <p:sp>
        <p:nvSpPr>
          <p:cNvPr id="11" name="TextBox 10">
            <a:extLst>
              <a:ext uri="{FF2B5EF4-FFF2-40B4-BE49-F238E27FC236}">
                <a16:creationId xmlns:a16="http://schemas.microsoft.com/office/drawing/2014/main" id="{4F59B660-910E-9149-9B1F-4F04E3693F12}"/>
              </a:ext>
            </a:extLst>
          </p:cNvPr>
          <p:cNvSpPr txBox="1"/>
          <p:nvPr/>
        </p:nvSpPr>
        <p:spPr>
          <a:xfrm>
            <a:off x="417963" y="96121"/>
            <a:ext cx="8371474" cy="523220"/>
          </a:xfrm>
          <a:prstGeom prst="rect">
            <a:avLst/>
          </a:prstGeom>
          <a:noFill/>
        </p:spPr>
        <p:txBody>
          <a:bodyPr wrap="square" rtlCol="0">
            <a:spAutoFit/>
          </a:bodyPr>
          <a:lstStyle/>
          <a:p>
            <a:r>
              <a:rPr lang="en-US" sz="2800" i="1" dirty="0">
                <a:ln w="3175">
                  <a:solidFill>
                    <a:schemeClr val="tx1"/>
                  </a:solidFill>
                </a:ln>
                <a:solidFill>
                  <a:srgbClr val="FF0000"/>
                </a:solidFill>
                <a:latin typeface="Cheltenhm BT" panose="02040603050505020403" pitchFamily="18" charset="0"/>
              </a:rPr>
              <a:t>This is something like the black shales in the Edinburg.</a:t>
            </a:r>
          </a:p>
        </p:txBody>
      </p:sp>
    </p:spTree>
    <p:extLst>
      <p:ext uri="{BB962C8B-B14F-4D97-AF65-F5344CB8AC3E}">
        <p14:creationId xmlns:p14="http://schemas.microsoft.com/office/powerpoint/2010/main" val="1825788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 y="786159"/>
            <a:ext cx="7159752" cy="1447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17586" y="2170773"/>
            <a:ext cx="5987174" cy="400110"/>
          </a:xfrm>
          <a:prstGeom prst="rect">
            <a:avLst/>
          </a:prstGeom>
          <a:noFill/>
        </p:spPr>
        <p:txBody>
          <a:bodyPr wrap="square" rtlCol="0">
            <a:spAutoFit/>
          </a:bodyPr>
          <a:lstStyle/>
          <a:p>
            <a:r>
              <a:rPr lang="en-US" sz="2000" i="1" dirty="0">
                <a:latin typeface="Cheltenhm BT" panose="02040603050505020403" pitchFamily="18" charset="0"/>
              </a:rPr>
              <a:t>And is indicative the water is now quite deep.</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83002" y="2273414"/>
            <a:ext cx="2860998" cy="2920352"/>
          </a:xfrm>
          <a:prstGeom prst="rect">
            <a:avLst/>
          </a:prstGeom>
        </p:spPr>
      </p:pic>
      <p:sp>
        <p:nvSpPr>
          <p:cNvPr id="14" name="TextBox 13"/>
          <p:cNvSpPr txBox="1"/>
          <p:nvPr/>
        </p:nvSpPr>
        <p:spPr>
          <a:xfrm>
            <a:off x="117586" y="2523414"/>
            <a:ext cx="5987174" cy="707886"/>
          </a:xfrm>
          <a:prstGeom prst="rect">
            <a:avLst/>
          </a:prstGeom>
          <a:noFill/>
        </p:spPr>
        <p:txBody>
          <a:bodyPr wrap="square" rtlCol="0">
            <a:spAutoFit/>
          </a:bodyPr>
          <a:lstStyle/>
          <a:p>
            <a:r>
              <a:rPr lang="en-US" sz="2000" i="1" dirty="0">
                <a:latin typeface="Cheltenhm BT" panose="02040603050505020403" pitchFamily="18" charset="0"/>
              </a:rPr>
              <a:t>But, the question remains, is this depth the result of a sea level rise, or a tectonic basin drop?</a:t>
            </a:r>
          </a:p>
        </p:txBody>
      </p:sp>
      <p:sp>
        <p:nvSpPr>
          <p:cNvPr id="15" name="TextBox 14"/>
          <p:cNvSpPr txBox="1"/>
          <p:nvPr/>
        </p:nvSpPr>
        <p:spPr>
          <a:xfrm>
            <a:off x="417963" y="96121"/>
            <a:ext cx="8371474" cy="523220"/>
          </a:xfrm>
          <a:prstGeom prst="rect">
            <a:avLst/>
          </a:prstGeom>
          <a:noFill/>
        </p:spPr>
        <p:txBody>
          <a:bodyPr wrap="square" rtlCol="0">
            <a:spAutoFit/>
          </a:bodyPr>
          <a:lstStyle/>
          <a:p>
            <a:r>
              <a:rPr lang="en-US" sz="2800" i="1" dirty="0">
                <a:ln w="3175">
                  <a:solidFill>
                    <a:schemeClr val="tx1"/>
                  </a:solidFill>
                </a:ln>
                <a:solidFill>
                  <a:srgbClr val="FF0000"/>
                </a:solidFill>
                <a:latin typeface="Cheltenhm BT" panose="02040603050505020403" pitchFamily="18" charset="0"/>
              </a:rPr>
              <a:t>This is something like the black shales in the Edinburg.</a:t>
            </a:r>
          </a:p>
        </p:txBody>
      </p:sp>
      <p:cxnSp>
        <p:nvCxnSpPr>
          <p:cNvPr id="5" name="Straight Arrow Connector 4"/>
          <p:cNvCxnSpPr/>
          <p:nvPr/>
        </p:nvCxnSpPr>
        <p:spPr>
          <a:xfrm>
            <a:off x="5307307" y="1760764"/>
            <a:ext cx="1810139" cy="156754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7586" y="3208508"/>
            <a:ext cx="5987174" cy="1631216"/>
          </a:xfrm>
          <a:prstGeom prst="rect">
            <a:avLst/>
          </a:prstGeom>
          <a:noFill/>
        </p:spPr>
        <p:txBody>
          <a:bodyPr wrap="square" rtlCol="0">
            <a:spAutoFit/>
          </a:bodyPr>
          <a:lstStyle/>
          <a:p>
            <a:r>
              <a:rPr lang="en-US" sz="2000" i="1" dirty="0">
                <a:latin typeface="Cheltenhm BT" panose="02040603050505020403" pitchFamily="18" charset="0"/>
              </a:rPr>
              <a:t>There is no clear answer to this, because in Sequence Stratigraphy these are known as </a:t>
            </a:r>
            <a:r>
              <a:rPr lang="en-US" sz="2000" i="1" dirty="0">
                <a:ln w="3175">
                  <a:solidFill>
                    <a:schemeClr val="tx1"/>
                  </a:solidFill>
                </a:ln>
                <a:solidFill>
                  <a:srgbClr val="FF0000"/>
                </a:solidFill>
                <a:latin typeface="Cheltenhm BT" panose="02040603050505020403" pitchFamily="18" charset="0"/>
              </a:rPr>
              <a:t>condensed sections; </a:t>
            </a:r>
            <a:r>
              <a:rPr lang="en-US" sz="2000" i="1" dirty="0">
                <a:ln w="3175">
                  <a:noFill/>
                </a:ln>
                <a:latin typeface="Cheltenhm BT" panose="02040603050505020403" pitchFamily="18" charset="0"/>
              </a:rPr>
              <a:t>very black, very organic rich shales that deposit in a </a:t>
            </a:r>
            <a:r>
              <a:rPr lang="en-US" sz="2000" i="1" dirty="0">
                <a:ln w="3175">
                  <a:solidFill>
                    <a:schemeClr val="tx1"/>
                  </a:solidFill>
                </a:ln>
                <a:solidFill>
                  <a:srgbClr val="FF0000"/>
                </a:solidFill>
                <a:latin typeface="Cheltenhm BT" panose="02040603050505020403" pitchFamily="18" charset="0"/>
              </a:rPr>
              <a:t>Maximum Flooding </a:t>
            </a:r>
            <a:r>
              <a:rPr lang="en-US" sz="2000" i="1" dirty="0">
                <a:ln w="3175">
                  <a:noFill/>
                </a:ln>
                <a:latin typeface="Cheltenhm BT" panose="02040603050505020403" pitchFamily="18" charset="0"/>
              </a:rPr>
              <a:t>event, deposited slowly, over very long periods of time.</a:t>
            </a:r>
          </a:p>
        </p:txBody>
      </p:sp>
      <p:sp>
        <p:nvSpPr>
          <p:cNvPr id="13" name="TextBox 12"/>
          <p:cNvSpPr txBox="1"/>
          <p:nvPr/>
        </p:nvSpPr>
        <p:spPr>
          <a:xfrm>
            <a:off x="117586" y="4834170"/>
            <a:ext cx="5987174" cy="707886"/>
          </a:xfrm>
          <a:prstGeom prst="rect">
            <a:avLst/>
          </a:prstGeom>
          <a:noFill/>
        </p:spPr>
        <p:txBody>
          <a:bodyPr wrap="square" rtlCol="0">
            <a:spAutoFit/>
          </a:bodyPr>
          <a:lstStyle/>
          <a:p>
            <a:r>
              <a:rPr lang="en-US" sz="2000" i="1" dirty="0">
                <a:latin typeface="Cheltenhm BT" panose="02040603050505020403" pitchFamily="18" charset="0"/>
              </a:rPr>
              <a:t>All the evidence so far is consistent with Sequence Stratigraphy theory, and does not provide a test of the tectonic hypothesis</a:t>
            </a:r>
            <a:endParaRPr lang="en-US" sz="2000" i="1" dirty="0">
              <a:ln w="3175">
                <a:solidFill>
                  <a:schemeClr val="tx1"/>
                </a:solidFill>
              </a:ln>
              <a:solidFill>
                <a:srgbClr val="FF0000"/>
              </a:solidFill>
              <a:latin typeface="Cheltenhm BT" panose="02040603050505020403" pitchFamily="18" charset="0"/>
            </a:endParaRPr>
          </a:p>
        </p:txBody>
      </p:sp>
      <p:sp>
        <p:nvSpPr>
          <p:cNvPr id="16" name="TextBox 15"/>
          <p:cNvSpPr txBox="1"/>
          <p:nvPr/>
        </p:nvSpPr>
        <p:spPr>
          <a:xfrm>
            <a:off x="77724" y="5683966"/>
            <a:ext cx="8564235" cy="1015663"/>
          </a:xfrm>
          <a:prstGeom prst="rect">
            <a:avLst/>
          </a:prstGeom>
          <a:noFill/>
        </p:spPr>
        <p:txBody>
          <a:bodyPr wrap="square" rtlCol="0">
            <a:spAutoFit/>
          </a:bodyPr>
          <a:lstStyle/>
          <a:p>
            <a:r>
              <a:rPr lang="en-US" sz="2000" i="1" dirty="0">
                <a:latin typeface="Cheltenhm BT" panose="02040603050505020403" pitchFamily="18" charset="0"/>
              </a:rPr>
              <a:t>So, by default – “in the absence of evidence to the contrary” – we have to stick with the mechanism we have been using all along: depth is increasing because of </a:t>
            </a:r>
            <a:r>
              <a:rPr lang="en-US" sz="2000" i="1" dirty="0" err="1">
                <a:latin typeface="Cheltenhm BT" panose="02040603050505020403" pitchFamily="18" charset="0"/>
              </a:rPr>
              <a:t>eustatic</a:t>
            </a:r>
            <a:r>
              <a:rPr lang="en-US" sz="2000" i="1" dirty="0">
                <a:latin typeface="Cheltenhm BT" panose="02040603050505020403" pitchFamily="18" charset="0"/>
              </a:rPr>
              <a:t> sea level changes.</a:t>
            </a:r>
            <a:endParaRPr lang="en-US" sz="2000" i="1" dirty="0">
              <a:ln w="3175">
                <a:solidFill>
                  <a:schemeClr val="tx1"/>
                </a:solidFill>
              </a:ln>
              <a:solidFill>
                <a:srgbClr val="FF0000"/>
              </a:solidFill>
              <a:latin typeface="Cheltenhm BT" panose="02040603050505020403" pitchFamily="18" charset="0"/>
            </a:endParaRPr>
          </a:p>
        </p:txBody>
      </p:sp>
    </p:spTree>
    <p:extLst>
      <p:ext uri="{BB962C8B-B14F-4D97-AF65-F5344CB8AC3E}">
        <p14:creationId xmlns:p14="http://schemas.microsoft.com/office/powerpoint/2010/main" val="1629601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1" grpId="0"/>
      <p:bldP spid="13" grpId="0"/>
      <p:bldP spid="16"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4" name="Picture 2" descr="C:\Users\fichtels\Documents\3-FieldtripImages\Geol387- Stratigraphy,Structure,Tectonics\FieldTrip#1-StratSurvey\DSCN23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7095" y="2330379"/>
            <a:ext cx="6037150" cy="45276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4616" y="0"/>
            <a:ext cx="7996517" cy="461665"/>
          </a:xfrm>
          <a:prstGeom prst="rect">
            <a:avLst/>
          </a:prstGeom>
          <a:noFill/>
        </p:spPr>
        <p:txBody>
          <a:bodyPr wrap="square" rtlCol="0">
            <a:spAutoFit/>
          </a:bodyPr>
          <a:lstStyle/>
          <a:p>
            <a:r>
              <a:rPr lang="en-US" sz="2400" i="1" dirty="0">
                <a:latin typeface="Cheltenhm BT" panose="02040603050505020403" pitchFamily="18" charset="0"/>
              </a:rPr>
              <a:t>So we just continue to walk up section, looking for something different.</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 y="786159"/>
            <a:ext cx="7159752" cy="1447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a:off x="5477069" y="1856792"/>
            <a:ext cx="2519266" cy="34150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7094" y="4102617"/>
            <a:ext cx="4133075" cy="2755383"/>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410131" y="2330379"/>
            <a:ext cx="2733869" cy="2299160"/>
          </a:xfrm>
          <a:prstGeom prst="rect">
            <a:avLst/>
          </a:prstGeom>
        </p:spPr>
      </p:pic>
      <p:sp>
        <p:nvSpPr>
          <p:cNvPr id="14" name="TextBox 13"/>
          <p:cNvSpPr txBox="1"/>
          <p:nvPr/>
        </p:nvSpPr>
        <p:spPr>
          <a:xfrm>
            <a:off x="117586" y="2208097"/>
            <a:ext cx="2989506" cy="1631216"/>
          </a:xfrm>
          <a:prstGeom prst="rect">
            <a:avLst/>
          </a:prstGeom>
          <a:noFill/>
        </p:spPr>
        <p:txBody>
          <a:bodyPr wrap="square" rtlCol="0">
            <a:spAutoFit/>
          </a:bodyPr>
          <a:lstStyle/>
          <a:p>
            <a:r>
              <a:rPr lang="en-US" sz="2000" i="1" dirty="0">
                <a:latin typeface="Cheltenhm BT" panose="02040603050505020403" pitchFamily="18" charset="0"/>
              </a:rPr>
              <a:t>Just a short distance up section there is another bed that looks like shale, . . . Except it is very light colored, not soft, not smudgy.</a:t>
            </a:r>
          </a:p>
        </p:txBody>
      </p:sp>
      <p:cxnSp>
        <p:nvCxnSpPr>
          <p:cNvPr id="15" name="Straight Arrow Connector 14"/>
          <p:cNvCxnSpPr/>
          <p:nvPr/>
        </p:nvCxnSpPr>
        <p:spPr>
          <a:xfrm>
            <a:off x="2957804" y="3377682"/>
            <a:ext cx="1763099" cy="18941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17586" y="4005123"/>
            <a:ext cx="2989506" cy="1015663"/>
          </a:xfrm>
          <a:prstGeom prst="rect">
            <a:avLst/>
          </a:prstGeom>
          <a:noFill/>
        </p:spPr>
        <p:txBody>
          <a:bodyPr wrap="square" rtlCol="0">
            <a:spAutoFit/>
          </a:bodyPr>
          <a:lstStyle/>
          <a:p>
            <a:r>
              <a:rPr lang="en-US" sz="2000" i="1" dirty="0">
                <a:latin typeface="Cheltenhm BT" panose="02040603050505020403" pitchFamily="18" charset="0"/>
              </a:rPr>
              <a:t>Ok, this is a conundrum: we have conflicting pieces of evidence.</a:t>
            </a:r>
          </a:p>
        </p:txBody>
      </p:sp>
    </p:spTree>
    <p:extLst>
      <p:ext uri="{BB962C8B-B14F-4D97-AF65-F5344CB8AC3E}">
        <p14:creationId xmlns:p14="http://schemas.microsoft.com/office/powerpoint/2010/main" val="2759104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1000"/>
                                        <p:tgtEl>
                                          <p:spTgt spid="10"/>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1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1000"/>
                                        <p:tgtEl>
                                          <p:spTgt spid="1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9"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464616" y="0"/>
            <a:ext cx="7996517" cy="461665"/>
          </a:xfrm>
          <a:prstGeom prst="rect">
            <a:avLst/>
          </a:prstGeom>
          <a:noFill/>
        </p:spPr>
        <p:txBody>
          <a:bodyPr wrap="square" rtlCol="0">
            <a:spAutoFit/>
          </a:bodyPr>
          <a:lstStyle/>
          <a:p>
            <a:r>
              <a:rPr lang="en-US" sz="2400" i="1" dirty="0">
                <a:latin typeface="Cheltenhm BT" panose="02040603050505020403" pitchFamily="18" charset="0"/>
              </a:rPr>
              <a:t>So we just continue to walk up section, looking for something different.</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 y="786159"/>
            <a:ext cx="7159752" cy="1447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10131" y="461665"/>
            <a:ext cx="2733869" cy="2299160"/>
          </a:xfrm>
          <a:prstGeom prst="rect">
            <a:avLst/>
          </a:prstGeom>
        </p:spPr>
      </p:pic>
      <p:sp>
        <p:nvSpPr>
          <p:cNvPr id="14" name="TextBox 13"/>
          <p:cNvSpPr txBox="1"/>
          <p:nvPr/>
        </p:nvSpPr>
        <p:spPr>
          <a:xfrm>
            <a:off x="190962" y="2406882"/>
            <a:ext cx="6105932" cy="707886"/>
          </a:xfrm>
          <a:prstGeom prst="rect">
            <a:avLst/>
          </a:prstGeom>
          <a:noFill/>
        </p:spPr>
        <p:txBody>
          <a:bodyPr wrap="square" rtlCol="0">
            <a:spAutoFit/>
          </a:bodyPr>
          <a:lstStyle/>
          <a:p>
            <a:r>
              <a:rPr lang="en-US" sz="2000" i="1" dirty="0">
                <a:latin typeface="Cheltenhm BT" panose="02040603050505020403" pitchFamily="18" charset="0"/>
              </a:rPr>
              <a:t>If we were to assume that this layer is in fact shale then we have some explaining to do.</a:t>
            </a:r>
          </a:p>
        </p:txBody>
      </p:sp>
      <p:sp>
        <p:nvSpPr>
          <p:cNvPr id="11" name="TextBox 10"/>
          <p:cNvSpPr txBox="1"/>
          <p:nvPr/>
        </p:nvSpPr>
        <p:spPr>
          <a:xfrm>
            <a:off x="190962" y="3114768"/>
            <a:ext cx="8739705" cy="400110"/>
          </a:xfrm>
          <a:prstGeom prst="rect">
            <a:avLst/>
          </a:prstGeom>
          <a:noFill/>
        </p:spPr>
        <p:txBody>
          <a:bodyPr wrap="square" rtlCol="0">
            <a:spAutoFit/>
          </a:bodyPr>
          <a:lstStyle/>
          <a:p>
            <a:pPr marL="342900" indent="-342900">
              <a:buFont typeface="Arial" panose="020B0604020202020204" pitchFamily="34" charset="0"/>
              <a:buChar char="•"/>
            </a:pPr>
            <a:r>
              <a:rPr lang="en-US" sz="2000" i="1" dirty="0">
                <a:latin typeface="Cheltenhm BT" panose="02040603050505020403" pitchFamily="18" charset="0"/>
              </a:rPr>
              <a:t>The lack of a black color would indicate this is not an anoxic environment . . .</a:t>
            </a:r>
          </a:p>
        </p:txBody>
      </p:sp>
      <p:sp>
        <p:nvSpPr>
          <p:cNvPr id="13" name="TextBox 12"/>
          <p:cNvSpPr txBox="1"/>
          <p:nvPr/>
        </p:nvSpPr>
        <p:spPr>
          <a:xfrm>
            <a:off x="190962" y="3595523"/>
            <a:ext cx="8739705" cy="400110"/>
          </a:xfrm>
          <a:prstGeom prst="rect">
            <a:avLst/>
          </a:prstGeom>
          <a:noFill/>
        </p:spPr>
        <p:txBody>
          <a:bodyPr wrap="square" rtlCol="0">
            <a:spAutoFit/>
          </a:bodyPr>
          <a:lstStyle/>
          <a:p>
            <a:pPr marL="342900" indent="-342900">
              <a:buFont typeface="Arial" panose="020B0604020202020204" pitchFamily="34" charset="0"/>
              <a:buChar char="•"/>
            </a:pPr>
            <a:r>
              <a:rPr lang="en-US" sz="2000" i="1" dirty="0">
                <a:latin typeface="Cheltenhm BT" panose="02040603050505020403" pitchFamily="18" charset="0"/>
              </a:rPr>
              <a:t>Which would imply the water is now shallow.</a:t>
            </a:r>
          </a:p>
        </p:txBody>
      </p:sp>
      <p:sp>
        <p:nvSpPr>
          <p:cNvPr id="16" name="TextBox 15"/>
          <p:cNvSpPr txBox="1"/>
          <p:nvPr/>
        </p:nvSpPr>
        <p:spPr>
          <a:xfrm>
            <a:off x="190961" y="4076278"/>
            <a:ext cx="8739705" cy="400110"/>
          </a:xfrm>
          <a:prstGeom prst="rect">
            <a:avLst/>
          </a:prstGeom>
          <a:noFill/>
        </p:spPr>
        <p:txBody>
          <a:bodyPr wrap="square" rtlCol="0">
            <a:spAutoFit/>
          </a:bodyPr>
          <a:lstStyle/>
          <a:p>
            <a:pPr marL="342900" indent="-342900">
              <a:buFont typeface="Arial" panose="020B0604020202020204" pitchFamily="34" charset="0"/>
              <a:buChar char="•"/>
            </a:pPr>
            <a:r>
              <a:rPr lang="en-US" sz="2000" i="1" dirty="0">
                <a:latin typeface="Cheltenhm BT" panose="02040603050505020403" pitchFamily="18" charset="0"/>
              </a:rPr>
              <a:t>Except that just a few feet away we have the condensed section – a deep water deposit.</a:t>
            </a:r>
          </a:p>
        </p:txBody>
      </p:sp>
      <p:sp>
        <p:nvSpPr>
          <p:cNvPr id="17" name="TextBox 16"/>
          <p:cNvSpPr txBox="1"/>
          <p:nvPr/>
        </p:nvSpPr>
        <p:spPr>
          <a:xfrm>
            <a:off x="190961" y="4574495"/>
            <a:ext cx="8739705" cy="707886"/>
          </a:xfrm>
          <a:prstGeom prst="rect">
            <a:avLst/>
          </a:prstGeom>
          <a:noFill/>
        </p:spPr>
        <p:txBody>
          <a:bodyPr wrap="square" rtlCol="0">
            <a:spAutoFit/>
          </a:bodyPr>
          <a:lstStyle/>
          <a:p>
            <a:pPr marL="342900" indent="-342900">
              <a:buFont typeface="Arial" panose="020B0604020202020204" pitchFamily="34" charset="0"/>
              <a:buChar char="•"/>
            </a:pPr>
            <a:r>
              <a:rPr lang="en-US" sz="2000" i="1" dirty="0">
                <a:latin typeface="Cheltenhm BT" panose="02040603050505020403" pitchFamily="18" charset="0"/>
              </a:rPr>
              <a:t>All the evidence so far has pointed to deepening water, so why would it get shallow all of a sudden?</a:t>
            </a:r>
          </a:p>
        </p:txBody>
      </p:sp>
      <p:sp>
        <p:nvSpPr>
          <p:cNvPr id="18" name="TextBox 17"/>
          <p:cNvSpPr txBox="1"/>
          <p:nvPr/>
        </p:nvSpPr>
        <p:spPr>
          <a:xfrm>
            <a:off x="190960" y="5286075"/>
            <a:ext cx="8739705" cy="707886"/>
          </a:xfrm>
          <a:prstGeom prst="rect">
            <a:avLst/>
          </a:prstGeom>
          <a:noFill/>
        </p:spPr>
        <p:txBody>
          <a:bodyPr wrap="square" rtlCol="0">
            <a:spAutoFit/>
          </a:bodyPr>
          <a:lstStyle/>
          <a:p>
            <a:pPr marL="625475" indent="-280988">
              <a:tabLst>
                <a:tab pos="512763" algn="l"/>
              </a:tabLst>
            </a:pPr>
            <a:r>
              <a:rPr lang="en-US" sz="2000" i="1" dirty="0">
                <a:latin typeface="Cheltenhm BT" panose="02040603050505020403" pitchFamily="18" charset="0"/>
              </a:rPr>
              <a:t>&gt;  Tectonics is not likely to explain this because we would expect tectonics to produce a deepening, not a shallowing</a:t>
            </a:r>
          </a:p>
        </p:txBody>
      </p:sp>
      <p:sp>
        <p:nvSpPr>
          <p:cNvPr id="20" name="TextBox 19"/>
          <p:cNvSpPr txBox="1"/>
          <p:nvPr/>
        </p:nvSpPr>
        <p:spPr>
          <a:xfrm>
            <a:off x="190959" y="5964820"/>
            <a:ext cx="8739705" cy="707886"/>
          </a:xfrm>
          <a:prstGeom prst="rect">
            <a:avLst/>
          </a:prstGeom>
          <a:noFill/>
        </p:spPr>
        <p:txBody>
          <a:bodyPr wrap="square" rtlCol="0">
            <a:spAutoFit/>
          </a:bodyPr>
          <a:lstStyle/>
          <a:p>
            <a:pPr marL="342900" indent="-342900">
              <a:buFont typeface="Arial" panose="020B0604020202020204" pitchFamily="34" charset="0"/>
              <a:buChar char="•"/>
            </a:pPr>
            <a:r>
              <a:rPr lang="en-US" sz="2000" i="1" dirty="0">
                <a:latin typeface="Cheltenhm BT" panose="02040603050505020403" pitchFamily="18" charset="0"/>
              </a:rPr>
              <a:t>Besides the required change in depth from deep to shallow would not happen in this short a time frame.</a:t>
            </a:r>
          </a:p>
        </p:txBody>
      </p:sp>
    </p:spTree>
    <p:extLst>
      <p:ext uri="{BB962C8B-B14F-4D97-AF65-F5344CB8AC3E}">
        <p14:creationId xmlns:p14="http://schemas.microsoft.com/office/powerpoint/2010/main" val="524971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1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3" grpId="0"/>
      <p:bldP spid="16" grpId="0"/>
      <p:bldP spid="17" grpId="0"/>
      <p:bldP spid="18" grpId="0"/>
      <p:bldP spid="20"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464616" y="0"/>
            <a:ext cx="7996517" cy="584775"/>
          </a:xfrm>
          <a:prstGeom prst="rect">
            <a:avLst/>
          </a:prstGeom>
          <a:noFill/>
        </p:spPr>
        <p:txBody>
          <a:bodyPr wrap="square" rtlCol="0">
            <a:spAutoFit/>
          </a:bodyPr>
          <a:lstStyle/>
          <a:p>
            <a:r>
              <a:rPr lang="en-US" sz="3200" i="1" dirty="0">
                <a:latin typeface="Cheltenhm BT" panose="02040603050505020403" pitchFamily="18" charset="0"/>
              </a:rPr>
              <a:t>So, . . . </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296894" y="2910778"/>
            <a:ext cx="2847106" cy="2394391"/>
          </a:xfrm>
          <a:prstGeom prst="rect">
            <a:avLst/>
          </a:prstGeom>
        </p:spPr>
      </p:pic>
      <p:sp>
        <p:nvSpPr>
          <p:cNvPr id="14" name="TextBox 13"/>
          <p:cNvSpPr txBox="1"/>
          <p:nvPr/>
        </p:nvSpPr>
        <p:spPr>
          <a:xfrm>
            <a:off x="343318" y="1941656"/>
            <a:ext cx="5939684" cy="830997"/>
          </a:xfrm>
          <a:prstGeom prst="rect">
            <a:avLst/>
          </a:prstGeom>
          <a:noFill/>
        </p:spPr>
        <p:txBody>
          <a:bodyPr wrap="square" rtlCol="0">
            <a:spAutoFit/>
          </a:bodyPr>
          <a:lstStyle/>
          <a:p>
            <a:r>
              <a:rPr lang="en-US" sz="2400" i="1" dirty="0">
                <a:latin typeface="Cheltenhm BT" panose="02040603050505020403" pitchFamily="18" charset="0"/>
              </a:rPr>
              <a:t>We have been working on the assumption that both these deposits that look like shale are in fact shale.</a:t>
            </a:r>
          </a:p>
        </p:txBody>
      </p:sp>
      <p:sp>
        <p:nvSpPr>
          <p:cNvPr id="15" name="TextBox 14"/>
          <p:cNvSpPr txBox="1"/>
          <p:nvPr/>
        </p:nvSpPr>
        <p:spPr>
          <a:xfrm>
            <a:off x="343318" y="629221"/>
            <a:ext cx="6066813" cy="1138773"/>
          </a:xfrm>
          <a:prstGeom prst="rect">
            <a:avLst/>
          </a:prstGeom>
          <a:noFill/>
        </p:spPr>
        <p:txBody>
          <a:bodyPr wrap="square" rtlCol="0">
            <a:spAutoFit/>
          </a:bodyPr>
          <a:lstStyle/>
          <a:p>
            <a:r>
              <a:rPr lang="en-US" sz="2400" i="1" dirty="0">
                <a:latin typeface="Cheltenhm BT" panose="02040603050505020403" pitchFamily="18" charset="0"/>
              </a:rPr>
              <a:t>. . . to paraphrase Sherlock Holmes: </a:t>
            </a:r>
          </a:p>
          <a:p>
            <a:pPr algn="ctr"/>
            <a:r>
              <a:rPr lang="en-US" sz="2200" i="1" dirty="0">
                <a:ln w="3175">
                  <a:solidFill>
                    <a:schemeClr val="tx1"/>
                  </a:solidFill>
                </a:ln>
                <a:solidFill>
                  <a:srgbClr val="00B050"/>
                </a:solidFill>
                <a:latin typeface="Times New Roman" panose="02020603050405020304" pitchFamily="18" charset="0"/>
                <a:cs typeface="Times New Roman" panose="02020603050405020304" pitchFamily="18" charset="0"/>
              </a:rPr>
              <a:t>if you keep getting the wrong answers go back and examine your assumptions.</a:t>
            </a: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96894" y="-9574"/>
            <a:ext cx="2860998" cy="2920352"/>
          </a:xfrm>
          <a:prstGeom prst="rect">
            <a:avLst/>
          </a:prstGeom>
        </p:spPr>
      </p:pic>
      <p:sp>
        <p:nvSpPr>
          <p:cNvPr id="21" name="TextBox 20"/>
          <p:cNvSpPr txBox="1"/>
          <p:nvPr/>
        </p:nvSpPr>
        <p:spPr>
          <a:xfrm>
            <a:off x="329426" y="2758857"/>
            <a:ext cx="5939684" cy="1107996"/>
          </a:xfrm>
          <a:prstGeom prst="rect">
            <a:avLst/>
          </a:prstGeom>
          <a:noFill/>
        </p:spPr>
        <p:txBody>
          <a:bodyPr wrap="square" rtlCol="0">
            <a:spAutoFit/>
          </a:bodyPr>
          <a:lstStyle/>
          <a:p>
            <a:pPr marL="342900" indent="-342900">
              <a:buFont typeface="Arial" panose="020B0604020202020204" pitchFamily="34" charset="0"/>
              <a:buChar char="•"/>
            </a:pPr>
            <a:r>
              <a:rPr lang="en-US" sz="2200" i="1" dirty="0">
                <a:latin typeface="Cheltenhm BT" panose="02040603050505020403" pitchFamily="18" charset="0"/>
              </a:rPr>
              <a:t>The upper black “shale” has so much organic matter in it that what ever clay there is in it is being masked; it may be more like coal than shale.</a:t>
            </a:r>
          </a:p>
        </p:txBody>
      </p:sp>
      <p:sp>
        <p:nvSpPr>
          <p:cNvPr id="22" name="TextBox 21"/>
          <p:cNvSpPr txBox="1"/>
          <p:nvPr/>
        </p:nvSpPr>
        <p:spPr>
          <a:xfrm>
            <a:off x="329426" y="4355909"/>
            <a:ext cx="5939684" cy="1200329"/>
          </a:xfrm>
          <a:prstGeom prst="rect">
            <a:avLst/>
          </a:prstGeom>
          <a:noFill/>
        </p:spPr>
        <p:txBody>
          <a:bodyPr wrap="square" rtlCol="0">
            <a:spAutoFit/>
          </a:bodyPr>
          <a:lstStyle/>
          <a:p>
            <a:pPr marL="342900" indent="-342900">
              <a:buFont typeface="Arial" panose="020B0604020202020204" pitchFamily="34" charset="0"/>
              <a:buChar char="•"/>
            </a:pPr>
            <a:r>
              <a:rPr lang="en-US" sz="2400" i="1" dirty="0">
                <a:latin typeface="Cheltenhm BT" panose="02040603050505020403" pitchFamily="18" charset="0"/>
              </a:rPr>
              <a:t>And the lower “shale” . . .  Well it does have bentonite clay in it which would make it a “shale”. . .  but . . .</a:t>
            </a:r>
          </a:p>
        </p:txBody>
      </p:sp>
      <p:sp>
        <p:nvSpPr>
          <p:cNvPr id="23" name="TextBox 22"/>
          <p:cNvSpPr txBox="1"/>
          <p:nvPr/>
        </p:nvSpPr>
        <p:spPr>
          <a:xfrm>
            <a:off x="343318" y="5470380"/>
            <a:ext cx="6362282" cy="461665"/>
          </a:xfrm>
          <a:prstGeom prst="rect">
            <a:avLst/>
          </a:prstGeom>
          <a:noFill/>
        </p:spPr>
        <p:txBody>
          <a:bodyPr wrap="square" rtlCol="0">
            <a:spAutoFit/>
          </a:bodyPr>
          <a:lstStyle/>
          <a:p>
            <a:pPr marL="342900" indent="-342900">
              <a:buFont typeface="Arial" panose="020B0604020202020204" pitchFamily="34" charset="0"/>
              <a:buChar char="•"/>
            </a:pPr>
            <a:r>
              <a:rPr lang="en-US" sz="2400" i="1" dirty="0">
                <a:latin typeface="Cheltenhm BT" panose="02040603050505020403" pitchFamily="18" charset="0"/>
              </a:rPr>
              <a:t>. . . if you put a Geiger counter on it, it goes crazy.</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002248" y="4771503"/>
            <a:ext cx="1141752" cy="2119254"/>
          </a:xfrm>
          <a:prstGeom prst="rect">
            <a:avLst/>
          </a:prstGeom>
        </p:spPr>
      </p:pic>
      <p:sp>
        <p:nvSpPr>
          <p:cNvPr id="24" name="TextBox 23"/>
          <p:cNvSpPr txBox="1"/>
          <p:nvPr/>
        </p:nvSpPr>
        <p:spPr>
          <a:xfrm>
            <a:off x="1204210" y="6097256"/>
            <a:ext cx="6351500" cy="461665"/>
          </a:xfrm>
          <a:prstGeom prst="rect">
            <a:avLst/>
          </a:prstGeom>
          <a:noFill/>
        </p:spPr>
        <p:txBody>
          <a:bodyPr wrap="square" rtlCol="0">
            <a:spAutoFit/>
          </a:bodyPr>
          <a:lstStyle/>
          <a:p>
            <a:r>
              <a:rPr lang="en-US" sz="2400" i="1" dirty="0">
                <a:ln w="3175">
                  <a:solidFill>
                    <a:schemeClr val="tx1"/>
                  </a:solidFill>
                </a:ln>
                <a:solidFill>
                  <a:srgbClr val="FF0000"/>
                </a:solidFill>
                <a:latin typeface="Cheltenhm BT" panose="02040603050505020403" pitchFamily="18" charset="0"/>
              </a:rPr>
              <a:t>Conclusion: the light colored ‘shale’ is a volcanic ash.</a:t>
            </a:r>
          </a:p>
        </p:txBody>
      </p:sp>
      <p:sp>
        <p:nvSpPr>
          <p:cNvPr id="13" name="TextBox 12"/>
          <p:cNvSpPr txBox="1"/>
          <p:nvPr/>
        </p:nvSpPr>
        <p:spPr>
          <a:xfrm>
            <a:off x="627653" y="3791405"/>
            <a:ext cx="5498142" cy="584775"/>
          </a:xfrm>
          <a:prstGeom prst="rect">
            <a:avLst/>
          </a:prstGeom>
          <a:noFill/>
        </p:spPr>
        <p:txBody>
          <a:bodyPr wrap="square" rtlCol="0">
            <a:spAutoFit/>
          </a:bodyPr>
          <a:lstStyle/>
          <a:p>
            <a:r>
              <a:rPr lang="en-US" sz="1600" i="1" dirty="0">
                <a:solidFill>
                  <a:srgbClr val="0070C0"/>
                </a:solidFill>
                <a:latin typeface="Cheltenhm BT" panose="02040603050505020403" pitchFamily="18" charset="0"/>
              </a:rPr>
              <a:t>It is a pelagic (open sea not near land) deposit made mostly of the remains of pelagic organisms, volcanic dust, and meteoritic particles. </a:t>
            </a:r>
          </a:p>
        </p:txBody>
      </p:sp>
    </p:spTree>
    <p:extLst>
      <p:ext uri="{BB962C8B-B14F-4D97-AF65-F5344CB8AC3E}">
        <p14:creationId xmlns:p14="http://schemas.microsoft.com/office/powerpoint/2010/main" val="2194401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1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1000"/>
                                        <p:tgtEl>
                                          <p:spTgt spid="21"/>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10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1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21" grpId="0"/>
      <p:bldP spid="22" grpId="0"/>
      <p:bldP spid="23" grpId="0"/>
      <p:bldP spid="24" grpId="0"/>
      <p:bldP spid="13"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464616" y="0"/>
            <a:ext cx="7996517" cy="584775"/>
          </a:xfrm>
          <a:prstGeom prst="rect">
            <a:avLst/>
          </a:prstGeom>
          <a:noFill/>
        </p:spPr>
        <p:txBody>
          <a:bodyPr wrap="square" rtlCol="0">
            <a:spAutoFit/>
          </a:bodyPr>
          <a:lstStyle/>
          <a:p>
            <a:r>
              <a:rPr lang="en-US" sz="3200" i="1" dirty="0">
                <a:latin typeface="Cheltenhm BT" panose="02040603050505020403" pitchFamily="18" charset="0"/>
              </a:rPr>
              <a:t>Now, . . . </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296894" y="2910778"/>
            <a:ext cx="2847106" cy="2394391"/>
          </a:xfrm>
          <a:prstGeom prst="rect">
            <a:avLst/>
          </a:prstGeom>
        </p:spPr>
      </p:pic>
      <p:sp>
        <p:nvSpPr>
          <p:cNvPr id="14" name="TextBox 13"/>
          <p:cNvSpPr txBox="1"/>
          <p:nvPr/>
        </p:nvSpPr>
        <p:spPr>
          <a:xfrm>
            <a:off x="343318" y="2386767"/>
            <a:ext cx="5939684" cy="1107996"/>
          </a:xfrm>
          <a:prstGeom prst="rect">
            <a:avLst/>
          </a:prstGeom>
          <a:noFill/>
        </p:spPr>
        <p:txBody>
          <a:bodyPr wrap="square" rtlCol="0">
            <a:spAutoFit/>
          </a:bodyPr>
          <a:lstStyle/>
          <a:p>
            <a:pPr marL="342900" indent="-342900">
              <a:buFont typeface="Arial" panose="020B0604020202020204" pitchFamily="34" charset="0"/>
              <a:buChar char="•"/>
            </a:pPr>
            <a:r>
              <a:rPr lang="en-US" sz="2200" i="1" dirty="0">
                <a:latin typeface="Cheltenhm BT" panose="02040603050505020403" pitchFamily="18" charset="0"/>
              </a:rPr>
              <a:t>But, that is NOT the same thing as </a:t>
            </a:r>
            <a:r>
              <a:rPr lang="en-US" sz="2200" i="1" u="sng" dirty="0">
                <a:latin typeface="Cheltenhm BT" panose="02040603050505020403" pitchFamily="18" charset="0"/>
              </a:rPr>
              <a:t>that</a:t>
            </a:r>
            <a:r>
              <a:rPr lang="en-US" sz="2200" i="1" dirty="0">
                <a:latin typeface="Cheltenhm BT" panose="02040603050505020403" pitchFamily="18" charset="0"/>
              </a:rPr>
              <a:t> volcano being </a:t>
            </a:r>
            <a:r>
              <a:rPr lang="en-US" sz="2200" i="1" u="sng" dirty="0">
                <a:latin typeface="Cheltenhm BT" panose="02040603050505020403" pitchFamily="18" charset="0"/>
              </a:rPr>
              <a:t>our</a:t>
            </a:r>
            <a:r>
              <a:rPr lang="en-US" sz="2200" i="1" dirty="0">
                <a:latin typeface="Cheltenhm BT" panose="02040603050505020403" pitchFamily="18" charset="0"/>
              </a:rPr>
              <a:t> volcano – marking the beginning of basin subsidence.</a:t>
            </a:r>
          </a:p>
        </p:txBody>
      </p:sp>
      <p:sp>
        <p:nvSpPr>
          <p:cNvPr id="15" name="TextBox 14"/>
          <p:cNvSpPr txBox="1"/>
          <p:nvPr/>
        </p:nvSpPr>
        <p:spPr>
          <a:xfrm>
            <a:off x="343318" y="700941"/>
            <a:ext cx="6066813" cy="1569660"/>
          </a:xfrm>
          <a:prstGeom prst="rect">
            <a:avLst/>
          </a:prstGeom>
          <a:noFill/>
        </p:spPr>
        <p:txBody>
          <a:bodyPr wrap="square" rtlCol="0">
            <a:spAutoFit/>
          </a:bodyPr>
          <a:lstStyle/>
          <a:p>
            <a:r>
              <a:rPr lang="en-US" sz="2400" i="1" dirty="0">
                <a:latin typeface="Cheltenhm BT" panose="02040603050505020403" pitchFamily="18" charset="0"/>
              </a:rPr>
              <a:t>. . . a volcanic ash is an indicator of volcanic activity, and since we do know an orogeny is coming it would be reasonable to deduce this is coming from a subduction (</a:t>
            </a:r>
            <a:r>
              <a:rPr lang="en-US" sz="2400" i="1" dirty="0" err="1">
                <a:latin typeface="Cheltenhm BT" panose="02040603050505020403" pitchFamily="18" charset="0"/>
              </a:rPr>
              <a:t>strato</a:t>
            </a:r>
            <a:r>
              <a:rPr lang="en-US" sz="2400" i="1" dirty="0">
                <a:latin typeface="Cheltenhm BT" panose="02040603050505020403" pitchFamily="18" charset="0"/>
              </a:rPr>
              <a:t>) volcano.</a:t>
            </a: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96894" y="-9574"/>
            <a:ext cx="2860998" cy="2920352"/>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002248" y="4771503"/>
            <a:ext cx="1141752" cy="2119254"/>
          </a:xfrm>
          <a:prstGeom prst="rect">
            <a:avLst/>
          </a:prstGeom>
        </p:spPr>
      </p:pic>
      <p:sp>
        <p:nvSpPr>
          <p:cNvPr id="13" name="TextBox 12"/>
          <p:cNvSpPr txBox="1"/>
          <p:nvPr/>
        </p:nvSpPr>
        <p:spPr>
          <a:xfrm>
            <a:off x="357210" y="3580942"/>
            <a:ext cx="5939684" cy="769441"/>
          </a:xfrm>
          <a:prstGeom prst="rect">
            <a:avLst/>
          </a:prstGeom>
          <a:noFill/>
        </p:spPr>
        <p:txBody>
          <a:bodyPr wrap="square" rtlCol="0">
            <a:spAutoFit/>
          </a:bodyPr>
          <a:lstStyle/>
          <a:p>
            <a:pPr marL="342900" indent="-342900">
              <a:buFont typeface="Arial" panose="020B0604020202020204" pitchFamily="34" charset="0"/>
              <a:buChar char="•"/>
            </a:pPr>
            <a:r>
              <a:rPr lang="en-US" sz="2200" i="1" dirty="0">
                <a:latin typeface="Cheltenhm BT" panose="02040603050505020403" pitchFamily="18" charset="0"/>
              </a:rPr>
              <a:t>Volcanic ash can be blown around the world so while it is a nice indicator, it is not the definitive indicator.</a:t>
            </a:r>
          </a:p>
        </p:txBody>
      </p:sp>
    </p:spTree>
    <p:extLst>
      <p:ext uri="{BB962C8B-B14F-4D97-AF65-F5344CB8AC3E}">
        <p14:creationId xmlns:p14="http://schemas.microsoft.com/office/powerpoint/2010/main" val="3639885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1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 y="786159"/>
            <a:ext cx="7159752" cy="1447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6447" y="1919633"/>
            <a:ext cx="7407553" cy="4938368"/>
          </a:xfrm>
          <a:prstGeom prst="rect">
            <a:avLst/>
          </a:prstGeom>
        </p:spPr>
      </p:pic>
      <p:sp>
        <p:nvSpPr>
          <p:cNvPr id="4" name="TextBox 3"/>
          <p:cNvSpPr txBox="1"/>
          <p:nvPr/>
        </p:nvSpPr>
        <p:spPr>
          <a:xfrm>
            <a:off x="158620" y="-20569"/>
            <a:ext cx="765110" cy="523220"/>
          </a:xfrm>
          <a:prstGeom prst="rect">
            <a:avLst/>
          </a:prstGeom>
          <a:noFill/>
        </p:spPr>
        <p:txBody>
          <a:bodyPr wrap="square" rtlCol="0">
            <a:spAutoFit/>
          </a:bodyPr>
          <a:lstStyle/>
          <a:p>
            <a:r>
              <a:rPr lang="en-US" sz="2800" i="1" dirty="0">
                <a:ln w="3175">
                  <a:solidFill>
                    <a:schemeClr val="tx1"/>
                  </a:solidFill>
                </a:ln>
                <a:solidFill>
                  <a:srgbClr val="FF0000"/>
                </a:solidFill>
                <a:latin typeface="Cheltenhm BT" panose="02040603050505020403" pitchFamily="18" charset="0"/>
              </a:rPr>
              <a:t>So:</a:t>
            </a:r>
          </a:p>
        </p:txBody>
      </p:sp>
      <p:sp>
        <p:nvSpPr>
          <p:cNvPr id="5" name="TextBox 4"/>
          <p:cNvSpPr txBox="1"/>
          <p:nvPr/>
        </p:nvSpPr>
        <p:spPr>
          <a:xfrm>
            <a:off x="923730" y="-36296"/>
            <a:ext cx="3489650" cy="523220"/>
          </a:xfrm>
          <a:prstGeom prst="rect">
            <a:avLst/>
          </a:prstGeom>
          <a:noFill/>
        </p:spPr>
        <p:txBody>
          <a:bodyPr wrap="square" rtlCol="0">
            <a:spAutoFit/>
          </a:bodyPr>
          <a:lstStyle/>
          <a:p>
            <a:pPr algn="ctr"/>
            <a:r>
              <a:rPr lang="en-US" sz="2800" i="1" dirty="0">
                <a:ln w="3175">
                  <a:solidFill>
                    <a:schemeClr val="tx1"/>
                  </a:solidFill>
                </a:ln>
                <a:solidFill>
                  <a:srgbClr val="FF0000"/>
                </a:solidFill>
                <a:latin typeface="Cheltenhm BT" panose="02040603050505020403" pitchFamily="18" charset="0"/>
              </a:rPr>
              <a:t>keep walking up section.</a:t>
            </a:r>
          </a:p>
        </p:txBody>
      </p:sp>
      <p:cxnSp>
        <p:nvCxnSpPr>
          <p:cNvPr id="7" name="Straight Arrow Connector 6"/>
          <p:cNvCxnSpPr/>
          <p:nvPr/>
        </p:nvCxnSpPr>
        <p:spPr>
          <a:xfrm>
            <a:off x="1736447" y="4049205"/>
            <a:ext cx="3158282" cy="14461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3865" y="3849150"/>
            <a:ext cx="1512582" cy="400110"/>
          </a:xfrm>
          <a:prstGeom prst="rect">
            <a:avLst/>
          </a:prstGeom>
          <a:solidFill>
            <a:schemeClr val="tx1"/>
          </a:solidFill>
        </p:spPr>
        <p:txBody>
          <a:bodyPr wrap="square" rtlCol="0">
            <a:spAutoFit/>
          </a:bodyPr>
          <a:lstStyle/>
          <a:p>
            <a:pPr algn="ctr"/>
            <a:r>
              <a:rPr lang="en-US" sz="2000" i="1" dirty="0">
                <a:ln w="3175">
                  <a:noFill/>
                </a:ln>
                <a:solidFill>
                  <a:srgbClr val="FFFF00"/>
                </a:solidFill>
                <a:latin typeface="Cheltenhm BT" panose="02040603050505020403" pitchFamily="18" charset="0"/>
              </a:rPr>
              <a:t>Volcanic ash</a:t>
            </a:r>
          </a:p>
        </p:txBody>
      </p:sp>
      <p:cxnSp>
        <p:nvCxnSpPr>
          <p:cNvPr id="12" name="Straight Arrow Connector 11"/>
          <p:cNvCxnSpPr>
            <a:stCxn id="9" idx="3"/>
          </p:cNvCxnSpPr>
          <p:nvPr/>
        </p:nvCxnSpPr>
        <p:spPr>
          <a:xfrm>
            <a:off x="1736447" y="4049205"/>
            <a:ext cx="3436188" cy="3644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434447" y="586104"/>
            <a:ext cx="1512582" cy="400110"/>
          </a:xfrm>
          <a:prstGeom prst="rect">
            <a:avLst/>
          </a:prstGeom>
          <a:solidFill>
            <a:schemeClr val="tx1"/>
          </a:solidFill>
        </p:spPr>
        <p:txBody>
          <a:bodyPr wrap="square" rtlCol="0">
            <a:spAutoFit/>
          </a:bodyPr>
          <a:lstStyle/>
          <a:p>
            <a:pPr algn="ctr"/>
            <a:r>
              <a:rPr lang="en-US" sz="2000" i="1" dirty="0">
                <a:ln w="3175">
                  <a:noFill/>
                </a:ln>
                <a:solidFill>
                  <a:srgbClr val="FFFF00"/>
                </a:solidFill>
                <a:latin typeface="Cheltenhm BT" panose="02040603050505020403" pitchFamily="18" charset="0"/>
              </a:rPr>
              <a:t>To here</a:t>
            </a:r>
          </a:p>
        </p:txBody>
      </p:sp>
      <p:cxnSp>
        <p:nvCxnSpPr>
          <p:cNvPr id="16" name="Straight Arrow Connector 15"/>
          <p:cNvCxnSpPr/>
          <p:nvPr/>
        </p:nvCxnSpPr>
        <p:spPr>
          <a:xfrm flipH="1">
            <a:off x="8041341" y="986214"/>
            <a:ext cx="149397" cy="37919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736447" y="3738492"/>
            <a:ext cx="3103141" cy="3644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492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1000"/>
                                        <p:tgtEl>
                                          <p:spTgt spid="9"/>
                                        </p:tgtEl>
                                      </p:cBhvr>
                                    </p:animEffect>
                                  </p:childTnLst>
                                </p:cTn>
                              </p:par>
                            </p:childTnLst>
                          </p:cTn>
                        </p:par>
                        <p:par>
                          <p:cTn id="16" fill="hold">
                            <p:stCondLst>
                              <p:cond delay="35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1000"/>
                                        <p:tgtEl>
                                          <p:spTgt spid="7"/>
                                        </p:tgtEl>
                                      </p:cBhvr>
                                    </p:animEffect>
                                  </p:childTnLst>
                                </p:cTn>
                              </p:par>
                              <p:par>
                                <p:cTn id="20" presetID="22" presetClass="entr" presetSubtype="8"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1000"/>
                                        <p:tgtEl>
                                          <p:spTgt spid="20"/>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1000"/>
                                        <p:tgtEl>
                                          <p:spTgt spid="15"/>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94169" y="1452465"/>
            <a:ext cx="6449831" cy="5405535"/>
          </a:xfrm>
          <a:prstGeom prst="rect">
            <a:avLst/>
          </a:prstGeom>
        </p:spPr>
      </p:pic>
      <p:sp>
        <p:nvSpPr>
          <p:cNvPr id="6" name="TextBox 5"/>
          <p:cNvSpPr txBox="1"/>
          <p:nvPr/>
        </p:nvSpPr>
        <p:spPr>
          <a:xfrm>
            <a:off x="454456" y="393630"/>
            <a:ext cx="5629835" cy="461665"/>
          </a:xfrm>
          <a:prstGeom prst="rect">
            <a:avLst/>
          </a:prstGeom>
          <a:noFill/>
        </p:spPr>
        <p:txBody>
          <a:bodyPr wrap="square" rtlCol="0">
            <a:spAutoFit/>
          </a:bodyPr>
          <a:lstStyle/>
          <a:p>
            <a:r>
              <a:rPr lang="en-US" sz="2400" i="1" dirty="0">
                <a:latin typeface="Cheltenhm BT" panose="02040603050505020403" pitchFamily="18" charset="0"/>
              </a:rPr>
              <a:t>. . . superficially this looks like interbedded shales</a:t>
            </a:r>
          </a:p>
        </p:txBody>
      </p:sp>
      <p:sp>
        <p:nvSpPr>
          <p:cNvPr id="7" name="TextBox 6"/>
          <p:cNvSpPr txBox="1"/>
          <p:nvPr/>
        </p:nvSpPr>
        <p:spPr>
          <a:xfrm>
            <a:off x="149656" y="0"/>
            <a:ext cx="3331029" cy="461665"/>
          </a:xfrm>
          <a:prstGeom prst="rect">
            <a:avLst/>
          </a:prstGeom>
          <a:noFill/>
        </p:spPr>
        <p:txBody>
          <a:bodyPr wrap="square" rtlCol="0">
            <a:spAutoFit/>
          </a:bodyPr>
          <a:lstStyle/>
          <a:p>
            <a:r>
              <a:rPr lang="en-US" sz="2400" i="1" dirty="0">
                <a:latin typeface="Cheltenhm BT" panose="02040603050505020403" pitchFamily="18" charset="0"/>
              </a:rPr>
              <a:t>. . a closer look</a:t>
            </a:r>
          </a:p>
        </p:txBody>
      </p:sp>
      <p:cxnSp>
        <p:nvCxnSpPr>
          <p:cNvPr id="5" name="Straight Arrow Connector 4"/>
          <p:cNvCxnSpPr/>
          <p:nvPr/>
        </p:nvCxnSpPr>
        <p:spPr>
          <a:xfrm flipH="1">
            <a:off x="3783106" y="855295"/>
            <a:ext cx="947256" cy="171757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594847" y="855295"/>
            <a:ext cx="1135515" cy="381531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954938" y="855295"/>
            <a:ext cx="775424" cy="57068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84291" y="393629"/>
            <a:ext cx="2064626" cy="461665"/>
          </a:xfrm>
          <a:prstGeom prst="rect">
            <a:avLst/>
          </a:prstGeom>
          <a:noFill/>
        </p:spPr>
        <p:txBody>
          <a:bodyPr wrap="square" rtlCol="0">
            <a:spAutoFit/>
          </a:bodyPr>
          <a:lstStyle/>
          <a:p>
            <a:r>
              <a:rPr lang="en-US" sz="2400" i="1" dirty="0">
                <a:latin typeface="Cheltenhm BT" panose="02040603050505020403" pitchFamily="18" charset="0"/>
              </a:rPr>
              <a:t>. . . and </a:t>
            </a:r>
            <a:r>
              <a:rPr lang="en-US" sz="2400" i="1" dirty="0" err="1">
                <a:latin typeface="Cheltenhm BT" panose="02040603050505020403" pitchFamily="18" charset="0"/>
              </a:rPr>
              <a:t>micrites</a:t>
            </a:r>
            <a:endParaRPr lang="en-US" sz="2400" i="1" dirty="0">
              <a:latin typeface="Cheltenhm BT" panose="02040603050505020403" pitchFamily="18" charset="0"/>
            </a:endParaRPr>
          </a:p>
        </p:txBody>
      </p:sp>
      <p:cxnSp>
        <p:nvCxnSpPr>
          <p:cNvPr id="14" name="Straight Arrow Connector 13"/>
          <p:cNvCxnSpPr/>
          <p:nvPr/>
        </p:nvCxnSpPr>
        <p:spPr>
          <a:xfrm flipH="1">
            <a:off x="7116604" y="855294"/>
            <a:ext cx="387712" cy="322364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827402" y="855292"/>
            <a:ext cx="1676915" cy="45683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629789" y="855290"/>
            <a:ext cx="2874527" cy="51655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12379" y="1731193"/>
            <a:ext cx="2273687" cy="1200329"/>
          </a:xfrm>
          <a:prstGeom prst="rect">
            <a:avLst/>
          </a:prstGeom>
          <a:noFill/>
        </p:spPr>
        <p:txBody>
          <a:bodyPr wrap="square" rtlCol="0">
            <a:spAutoFit/>
          </a:bodyPr>
          <a:lstStyle/>
          <a:p>
            <a:r>
              <a:rPr lang="en-US" sz="2400" i="1" dirty="0">
                <a:latin typeface="Cheltenhm BT" panose="02040603050505020403" pitchFamily="18" charset="0"/>
              </a:rPr>
              <a:t>But, in fact, the ‘shales’ are also volcanic ash.</a:t>
            </a:r>
          </a:p>
        </p:txBody>
      </p:sp>
      <p:sp>
        <p:nvSpPr>
          <p:cNvPr id="23" name="TextBox 22"/>
          <p:cNvSpPr txBox="1"/>
          <p:nvPr/>
        </p:nvSpPr>
        <p:spPr>
          <a:xfrm>
            <a:off x="420482" y="3108565"/>
            <a:ext cx="2273687" cy="830997"/>
          </a:xfrm>
          <a:prstGeom prst="rect">
            <a:avLst/>
          </a:prstGeom>
          <a:noFill/>
        </p:spPr>
        <p:txBody>
          <a:bodyPr wrap="square" rtlCol="0">
            <a:spAutoFit/>
          </a:bodyPr>
          <a:lstStyle/>
          <a:p>
            <a:r>
              <a:rPr lang="en-US" sz="2400" i="1" dirty="0">
                <a:latin typeface="Cheltenhm BT" panose="02040603050505020403" pitchFamily="18" charset="0"/>
              </a:rPr>
              <a:t>The </a:t>
            </a:r>
            <a:r>
              <a:rPr lang="en-US" sz="2400" i="1" dirty="0" err="1">
                <a:latin typeface="Cheltenhm BT" panose="02040603050505020403" pitchFamily="18" charset="0"/>
              </a:rPr>
              <a:t>micrites</a:t>
            </a:r>
            <a:r>
              <a:rPr lang="en-US" sz="2400" i="1" dirty="0">
                <a:latin typeface="Cheltenhm BT" panose="02040603050505020403" pitchFamily="18" charset="0"/>
              </a:rPr>
              <a:t> are just </a:t>
            </a:r>
            <a:r>
              <a:rPr lang="en-US" sz="2400" i="1" dirty="0" err="1">
                <a:latin typeface="Cheltenhm BT" panose="02040603050505020403" pitchFamily="18" charset="0"/>
              </a:rPr>
              <a:t>micrites</a:t>
            </a:r>
            <a:r>
              <a:rPr lang="en-US" sz="2400" i="1" dirty="0">
                <a:latin typeface="Cheltenhm BT" panose="02040603050505020403" pitchFamily="18" charset="0"/>
              </a:rPr>
              <a:t> </a:t>
            </a:r>
            <a:r>
              <a:rPr lang="en-US" sz="2400" i="1" dirty="0">
                <a:latin typeface="Cheltenhm BT" panose="02040603050505020403" pitchFamily="18" charset="0"/>
                <a:sym typeface="Wingdings" panose="05000000000000000000" pitchFamily="2" charset="2"/>
              </a:rPr>
              <a:t></a:t>
            </a:r>
            <a:endParaRPr lang="en-US" sz="2400" i="1" dirty="0">
              <a:latin typeface="Cheltenhm BT" panose="02040603050505020403" pitchFamily="18" charset="0"/>
            </a:endParaRPr>
          </a:p>
        </p:txBody>
      </p:sp>
    </p:spTree>
    <p:extLst>
      <p:ext uri="{BB962C8B-B14F-4D97-AF65-F5344CB8AC3E}">
        <p14:creationId xmlns:p14="http://schemas.microsoft.com/office/powerpoint/2010/main" val="15963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000"/>
                                        <p:tgtEl>
                                          <p:spTgt spid="5"/>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1000"/>
                                        <p:tgtEl>
                                          <p:spTgt spid="8"/>
                                        </p:tgtEl>
                                      </p:cBhvr>
                                    </p:animEffect>
                                  </p:childTnLst>
                                </p:cTn>
                              </p:par>
                              <p:par>
                                <p:cTn id="19" presetID="22" presetClass="entr" presetSubtype="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1000"/>
                                        <p:tgtEl>
                                          <p:spTgt spid="13"/>
                                        </p:tgtEl>
                                      </p:cBhvr>
                                    </p:animEffect>
                                  </p:childTnLst>
                                </p:cTn>
                              </p:par>
                              <p:par>
                                <p:cTn id="27" presetID="22" presetClass="entr" presetSubtype="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1000"/>
                                        <p:tgtEl>
                                          <p:spTgt spid="14"/>
                                        </p:tgtEl>
                                      </p:cBhvr>
                                    </p:animEffect>
                                  </p:childTnLst>
                                </p:cTn>
                              </p:par>
                              <p:par>
                                <p:cTn id="30" presetID="22" presetClass="entr" presetSubtype="1"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1000"/>
                                        <p:tgtEl>
                                          <p:spTgt spid="16"/>
                                        </p:tgtEl>
                                      </p:cBhvr>
                                    </p:animEffect>
                                  </p:childTnLst>
                                </p:cTn>
                              </p:par>
                              <p:par>
                                <p:cTn id="33" presetID="22" presetClass="entr" presetSubtype="1"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1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1000"/>
                                        <p:tgtEl>
                                          <p:spTgt spid="22"/>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22" grpId="0"/>
      <p:bldP spid="23"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84245" y="941295"/>
            <a:ext cx="7059755" cy="5916706"/>
          </a:xfrm>
          <a:prstGeom prst="rect">
            <a:avLst/>
          </a:prstGeom>
        </p:spPr>
      </p:pic>
      <p:sp>
        <p:nvSpPr>
          <p:cNvPr id="6" name="TextBox 5"/>
          <p:cNvSpPr txBox="1"/>
          <p:nvPr/>
        </p:nvSpPr>
        <p:spPr>
          <a:xfrm>
            <a:off x="454456" y="393630"/>
            <a:ext cx="6116673" cy="461665"/>
          </a:xfrm>
          <a:prstGeom prst="rect">
            <a:avLst/>
          </a:prstGeom>
          <a:noFill/>
        </p:spPr>
        <p:txBody>
          <a:bodyPr wrap="square" rtlCol="0">
            <a:spAutoFit/>
          </a:bodyPr>
          <a:lstStyle/>
          <a:p>
            <a:r>
              <a:rPr lang="en-US" sz="2400" i="1" dirty="0">
                <a:latin typeface="Cheltenhm BT" panose="02040603050505020403" pitchFamily="18" charset="0"/>
              </a:rPr>
              <a:t>. . . But if we look closer, there is something else</a:t>
            </a:r>
          </a:p>
        </p:txBody>
      </p:sp>
      <p:sp>
        <p:nvSpPr>
          <p:cNvPr id="7" name="TextBox 6"/>
          <p:cNvSpPr txBox="1"/>
          <p:nvPr/>
        </p:nvSpPr>
        <p:spPr>
          <a:xfrm>
            <a:off x="149656" y="0"/>
            <a:ext cx="3331029" cy="461665"/>
          </a:xfrm>
          <a:prstGeom prst="rect">
            <a:avLst/>
          </a:prstGeom>
          <a:noFill/>
        </p:spPr>
        <p:txBody>
          <a:bodyPr wrap="square" rtlCol="0">
            <a:spAutoFit/>
          </a:bodyPr>
          <a:lstStyle/>
          <a:p>
            <a:r>
              <a:rPr lang="en-US" sz="2400" i="1" dirty="0">
                <a:latin typeface="Cheltenhm BT" panose="02040603050505020403" pitchFamily="18" charset="0"/>
              </a:rPr>
              <a:t>. . an even closer look</a:t>
            </a:r>
          </a:p>
        </p:txBody>
      </p:sp>
      <p:cxnSp>
        <p:nvCxnSpPr>
          <p:cNvPr id="5" name="Straight Arrow Connector 4"/>
          <p:cNvCxnSpPr/>
          <p:nvPr/>
        </p:nvCxnSpPr>
        <p:spPr>
          <a:xfrm flipV="1">
            <a:off x="1775012" y="1810871"/>
            <a:ext cx="2510117" cy="9144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775012" y="2725272"/>
            <a:ext cx="380103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775012" y="2725272"/>
            <a:ext cx="4796117" cy="1676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2049632"/>
            <a:ext cx="2133600" cy="1631216"/>
          </a:xfrm>
          <a:prstGeom prst="rect">
            <a:avLst/>
          </a:prstGeom>
          <a:noFill/>
        </p:spPr>
        <p:txBody>
          <a:bodyPr wrap="square" rtlCol="0">
            <a:spAutoFit/>
          </a:bodyPr>
          <a:lstStyle/>
          <a:p>
            <a:r>
              <a:rPr lang="en-US" sz="2000" i="1" dirty="0">
                <a:latin typeface="Cheltenhm BT" panose="02040603050505020403" pitchFamily="18" charset="0"/>
              </a:rPr>
              <a:t>Note the </a:t>
            </a:r>
            <a:r>
              <a:rPr lang="en-US" sz="2000" i="1" dirty="0" err="1">
                <a:latin typeface="Cheltenhm BT" panose="02040603050505020403" pitchFamily="18" charset="0"/>
              </a:rPr>
              <a:t>micrite</a:t>
            </a:r>
            <a:r>
              <a:rPr lang="en-US" sz="2000" i="1" dirty="0">
                <a:latin typeface="Cheltenhm BT" panose="02040603050505020403" pitchFamily="18" charset="0"/>
              </a:rPr>
              <a:t> layer is not uniform, it thickens and thins, and pieces are rounded</a:t>
            </a:r>
          </a:p>
        </p:txBody>
      </p:sp>
    </p:spTree>
    <p:extLst>
      <p:ext uri="{BB962C8B-B14F-4D97-AF65-F5344CB8AC3E}">
        <p14:creationId xmlns:p14="http://schemas.microsoft.com/office/powerpoint/2010/main" val="697860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par>
                                <p:cTn id="17" presetID="2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par>
                                <p:cTn id="20" presetID="22" presetClass="entr" presetSubtype="8"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52" y="1292662"/>
            <a:ext cx="9143348" cy="5340222"/>
          </a:xfrm>
          <a:prstGeom prst="rect">
            <a:avLst/>
          </a:prstGeom>
        </p:spPr>
      </p:pic>
      <p:sp>
        <p:nvSpPr>
          <p:cNvPr id="6" name="TextBox 5"/>
          <p:cNvSpPr txBox="1"/>
          <p:nvPr/>
        </p:nvSpPr>
        <p:spPr>
          <a:xfrm>
            <a:off x="149656" y="0"/>
            <a:ext cx="3331029" cy="461665"/>
          </a:xfrm>
          <a:prstGeom prst="rect">
            <a:avLst/>
          </a:prstGeom>
          <a:noFill/>
        </p:spPr>
        <p:txBody>
          <a:bodyPr wrap="square" rtlCol="0">
            <a:spAutoFit/>
          </a:bodyPr>
          <a:lstStyle/>
          <a:p>
            <a:r>
              <a:rPr lang="en-US" sz="2400" i="1" dirty="0">
                <a:latin typeface="Cheltenhm BT" panose="02040603050505020403" pitchFamily="18" charset="0"/>
              </a:rPr>
              <a:t>. . an even closer look</a:t>
            </a:r>
          </a:p>
        </p:txBody>
      </p:sp>
      <p:sp>
        <p:nvSpPr>
          <p:cNvPr id="4" name="TextBox 3"/>
          <p:cNvSpPr txBox="1"/>
          <p:nvPr/>
        </p:nvSpPr>
        <p:spPr>
          <a:xfrm>
            <a:off x="224117" y="430271"/>
            <a:ext cx="8471648" cy="830997"/>
          </a:xfrm>
          <a:prstGeom prst="rect">
            <a:avLst/>
          </a:prstGeom>
          <a:noFill/>
        </p:spPr>
        <p:txBody>
          <a:bodyPr wrap="square" rtlCol="0">
            <a:spAutoFit/>
          </a:bodyPr>
          <a:lstStyle/>
          <a:p>
            <a:r>
              <a:rPr lang="en-US" sz="2400" i="1" dirty="0">
                <a:latin typeface="Cheltenhm BT" panose="02040603050505020403" pitchFamily="18" charset="0"/>
              </a:rPr>
              <a:t>Notice most of the </a:t>
            </a:r>
            <a:r>
              <a:rPr lang="en-US" sz="2400" i="1" dirty="0" err="1">
                <a:latin typeface="Cheltenhm BT" panose="02040603050505020403" pitchFamily="18" charset="0"/>
              </a:rPr>
              <a:t>micrite</a:t>
            </a:r>
            <a:r>
              <a:rPr lang="en-US" sz="2400" i="1" dirty="0">
                <a:latin typeface="Cheltenhm BT" panose="02040603050505020403" pitchFamily="18" charset="0"/>
              </a:rPr>
              <a:t> beds change thickness, and are rounded into ball and pillow structures.</a:t>
            </a:r>
          </a:p>
        </p:txBody>
      </p:sp>
      <p:cxnSp>
        <p:nvCxnSpPr>
          <p:cNvPr id="5" name="Straight Arrow Connector 4"/>
          <p:cNvCxnSpPr/>
          <p:nvPr/>
        </p:nvCxnSpPr>
        <p:spPr>
          <a:xfrm flipH="1">
            <a:off x="3370729" y="969880"/>
            <a:ext cx="264459" cy="14595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102659" y="969880"/>
            <a:ext cx="2532529" cy="37993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635188" y="969880"/>
            <a:ext cx="2684930" cy="35519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635188" y="985822"/>
            <a:ext cx="2268070" cy="227461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07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par>
                                <p:cTn id="12" presetID="22" presetClass="entr" presetSubtype="1"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1000"/>
                                        <p:tgtEl>
                                          <p:spTgt spid="9"/>
                                        </p:tgtEl>
                                      </p:cBhvr>
                                    </p:animEffect>
                                  </p:childTnLst>
                                </p:cTn>
                              </p:par>
                              <p:par>
                                <p:cTn id="15" presetID="22"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1000"/>
                                        <p:tgtEl>
                                          <p:spTgt spid="12"/>
                                        </p:tgtEl>
                                      </p:cBhvr>
                                    </p:animEffect>
                                  </p:childTnLst>
                                </p:cTn>
                              </p:par>
                              <p:par>
                                <p:cTn id="18" presetID="22" presetClass="entr" presetSubtype="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21672" y="513142"/>
            <a:ext cx="8571345" cy="769441"/>
          </a:xfrm>
          <a:prstGeom prst="rect">
            <a:avLst/>
          </a:prstGeom>
          <a:noFill/>
        </p:spPr>
        <p:txBody>
          <a:bodyPr wrap="square" rtlCol="0">
            <a:spAutoFit/>
          </a:bodyPr>
          <a:lstStyle/>
          <a:p>
            <a:pPr indent="233363"/>
            <a:r>
              <a:rPr lang="en-US" sz="2200" i="1" dirty="0">
                <a:latin typeface="Cheltenhm BT" panose="02040603050505020403" pitchFamily="18" charset="0"/>
              </a:rPr>
              <a:t>The Antietam formation is a very common rock in western Virginia because it is a very tough quartzite.  </a:t>
            </a:r>
          </a:p>
        </p:txBody>
      </p:sp>
      <p:sp>
        <p:nvSpPr>
          <p:cNvPr id="10" name="TextBox 9"/>
          <p:cNvSpPr txBox="1"/>
          <p:nvPr/>
        </p:nvSpPr>
        <p:spPr>
          <a:xfrm>
            <a:off x="0" y="9313"/>
            <a:ext cx="7162800" cy="523220"/>
          </a:xfrm>
          <a:prstGeom prst="rect">
            <a:avLst/>
          </a:prstGeom>
          <a:noFill/>
        </p:spPr>
        <p:txBody>
          <a:bodyPr wrap="square" rtlCol="0">
            <a:spAutoFit/>
          </a:bodyPr>
          <a:lstStyle/>
          <a:p>
            <a:pPr marR="0" lvl="0" indent="28575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Begin</a:t>
            </a:r>
            <a:r>
              <a:rPr kumimoji="0" lang="en-US" sz="2800" b="0" i="1" u="none" strike="noStrike" kern="1200" cap="none" spc="0" normalizeH="0" noProof="0" dirty="0">
                <a:ln w="3175">
                  <a:solidFill>
                    <a:prstClr val="black"/>
                  </a:solidFill>
                </a:ln>
                <a:solidFill>
                  <a:srgbClr val="FF0000"/>
                </a:solidFill>
                <a:effectLst/>
                <a:uLnTx/>
                <a:uFillTx/>
                <a:latin typeface="Cheltenhm BT" panose="02040603050505020403" pitchFamily="18" charset="0"/>
                <a:ea typeface="+mn-ea"/>
                <a:cs typeface="+mn-cs"/>
              </a:rPr>
              <a:t> with observations.</a:t>
            </a:r>
            <a:endPar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endParaRPr>
          </a:p>
        </p:txBody>
      </p:sp>
      <p:sp>
        <p:nvSpPr>
          <p:cNvPr id="16" name="TextBox 15"/>
          <p:cNvSpPr txBox="1"/>
          <p:nvPr/>
        </p:nvSpPr>
        <p:spPr>
          <a:xfrm>
            <a:off x="105304" y="1517142"/>
            <a:ext cx="2704177" cy="1785104"/>
          </a:xfrm>
          <a:prstGeom prst="rect">
            <a:avLst/>
          </a:prstGeom>
          <a:noFill/>
        </p:spPr>
        <p:txBody>
          <a:bodyPr wrap="square" rtlCol="0">
            <a:spAutoFit/>
          </a:bodyPr>
          <a:lstStyle/>
          <a:p>
            <a:pPr indent="233363"/>
            <a:r>
              <a:rPr lang="en-US" sz="2200" i="1" dirty="0">
                <a:latin typeface="Cheltenhm BT" panose="02040603050505020403" pitchFamily="18" charset="0"/>
              </a:rPr>
              <a:t>Because it is so tough it is also very resistant to weathering and is quarried out of river beds for landscaping gravel.</a:t>
            </a:r>
          </a:p>
        </p:txBody>
      </p:sp>
      <p:pic>
        <p:nvPicPr>
          <p:cNvPr id="17" name="Picture 2" descr="C:\Documents and Settings\fichtels\My Documents\3-FieldtripImages\Stratigraphy,Structure,Tectonics\SST-BlueRidgePiedmont-2009\2009_04_11\IMG_1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9481" y="1039268"/>
            <a:ext cx="6334520" cy="4223014"/>
          </a:xfrm>
          <a:prstGeom prst="rect">
            <a:avLst/>
          </a:prstGeom>
          <a:noFill/>
        </p:spPr>
      </p:pic>
    </p:spTree>
    <p:extLst>
      <p:ext uri="{BB962C8B-B14F-4D97-AF65-F5344CB8AC3E}">
        <p14:creationId xmlns:p14="http://schemas.microsoft.com/office/powerpoint/2010/main" val="362233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443" y="2836033"/>
            <a:ext cx="4195482" cy="2033424"/>
          </a:xfrm>
          <a:prstGeom prst="rect">
            <a:avLst/>
          </a:prstGeom>
        </p:spPr>
      </p:pic>
      <p:sp>
        <p:nvSpPr>
          <p:cNvPr id="20" name="TextBox 19"/>
          <p:cNvSpPr txBox="1"/>
          <p:nvPr/>
        </p:nvSpPr>
        <p:spPr>
          <a:xfrm>
            <a:off x="77937" y="0"/>
            <a:ext cx="5354674" cy="523220"/>
          </a:xfrm>
          <a:prstGeom prst="rect">
            <a:avLst/>
          </a:prstGeom>
          <a:noFill/>
        </p:spPr>
        <p:txBody>
          <a:bodyPr wrap="square" rtlCol="0">
            <a:spAutoFit/>
          </a:bodyPr>
          <a:lstStyle/>
          <a:p>
            <a:r>
              <a:rPr lang="en-US" sz="2800" i="1" dirty="0">
                <a:ln w="3175">
                  <a:solidFill>
                    <a:schemeClr val="tx1"/>
                  </a:solidFill>
                </a:ln>
                <a:solidFill>
                  <a:srgbClr val="FF0000"/>
                </a:solidFill>
                <a:latin typeface="Cheltenhm BT" panose="02040603050505020403" pitchFamily="18" charset="0"/>
              </a:rPr>
              <a:t>So, let’s think deductively about this.</a:t>
            </a:r>
          </a:p>
        </p:txBody>
      </p:sp>
      <p:sp>
        <p:nvSpPr>
          <p:cNvPr id="26" name="TextBox 25"/>
          <p:cNvSpPr txBox="1"/>
          <p:nvPr/>
        </p:nvSpPr>
        <p:spPr>
          <a:xfrm>
            <a:off x="77937" y="670479"/>
            <a:ext cx="8892988" cy="830997"/>
          </a:xfrm>
          <a:prstGeom prst="rect">
            <a:avLst/>
          </a:prstGeom>
          <a:noFill/>
        </p:spPr>
        <p:txBody>
          <a:bodyPr wrap="square" rtlCol="0">
            <a:spAutoFit/>
          </a:bodyPr>
          <a:lstStyle/>
          <a:p>
            <a:pPr algn="ctr"/>
            <a:r>
              <a:rPr lang="en-US" sz="2400" i="1" dirty="0">
                <a:ln w="3175">
                  <a:solidFill>
                    <a:schemeClr val="tx1"/>
                  </a:solidFill>
                </a:ln>
                <a:solidFill>
                  <a:srgbClr val="FF0000"/>
                </a:solidFill>
                <a:latin typeface="Cheltenhm BT" panose="02040603050505020403" pitchFamily="18" charset="0"/>
              </a:rPr>
              <a:t>All the evidence we have seen so far walking the section points to a transgressive sequence across a shallow but deepening shelf environment.</a:t>
            </a:r>
          </a:p>
        </p:txBody>
      </p:sp>
      <p:sp>
        <p:nvSpPr>
          <p:cNvPr id="30" name="TextBox 29"/>
          <p:cNvSpPr txBox="1"/>
          <p:nvPr/>
        </p:nvSpPr>
        <p:spPr>
          <a:xfrm>
            <a:off x="173075" y="1686201"/>
            <a:ext cx="8366241" cy="830997"/>
          </a:xfrm>
          <a:prstGeom prst="rect">
            <a:avLst/>
          </a:prstGeom>
          <a:noFill/>
        </p:spPr>
        <p:txBody>
          <a:bodyPr wrap="square" rtlCol="0">
            <a:spAutoFit/>
          </a:bodyPr>
          <a:lstStyle/>
          <a:p>
            <a:pPr algn="ctr"/>
            <a:r>
              <a:rPr lang="en-US" sz="2400" i="1" dirty="0">
                <a:ln w="3175">
                  <a:solidFill>
                    <a:schemeClr val="tx1"/>
                  </a:solidFill>
                </a:ln>
                <a:solidFill>
                  <a:srgbClr val="FF0000"/>
                </a:solidFill>
                <a:latin typeface="Cheltenhm BT" panose="02040603050505020403" pitchFamily="18" charset="0"/>
              </a:rPr>
              <a:t>Deduction:  So, between the Lincolnshire shelf, and this Edinburg outcrop the depositional slope must have changed from very shallow to steep.</a:t>
            </a:r>
          </a:p>
        </p:txBody>
      </p:sp>
      <p:sp>
        <p:nvSpPr>
          <p:cNvPr id="31" name="TextBox 30"/>
          <p:cNvSpPr txBox="1"/>
          <p:nvPr/>
        </p:nvSpPr>
        <p:spPr>
          <a:xfrm>
            <a:off x="77937" y="5299820"/>
            <a:ext cx="8716647" cy="830997"/>
          </a:xfrm>
          <a:prstGeom prst="rect">
            <a:avLst/>
          </a:prstGeom>
          <a:noFill/>
        </p:spPr>
        <p:txBody>
          <a:bodyPr wrap="square" rtlCol="0">
            <a:spAutoFit/>
          </a:bodyPr>
          <a:lstStyle/>
          <a:p>
            <a:pPr algn="ctr"/>
            <a:r>
              <a:rPr lang="en-US" sz="2400" i="1" dirty="0">
                <a:ln w="3175">
                  <a:solidFill>
                    <a:schemeClr val="tx1"/>
                  </a:solidFill>
                </a:ln>
                <a:solidFill>
                  <a:srgbClr val="FF0000"/>
                </a:solidFill>
                <a:latin typeface="Cheltenhm BT" panose="02040603050505020403" pitchFamily="18" charset="0"/>
              </a:rPr>
              <a:t>Conclusion: this is the first definitive evidence we have that sea level changes have switched from </a:t>
            </a:r>
            <a:r>
              <a:rPr lang="en-US" sz="2400" i="1" dirty="0" err="1">
                <a:ln w="3175">
                  <a:solidFill>
                    <a:schemeClr val="tx1"/>
                  </a:solidFill>
                </a:ln>
                <a:solidFill>
                  <a:srgbClr val="FF0000"/>
                </a:solidFill>
                <a:latin typeface="Cheltenhm BT" panose="02040603050505020403" pitchFamily="18" charset="0"/>
              </a:rPr>
              <a:t>eustatic</a:t>
            </a:r>
            <a:r>
              <a:rPr lang="en-US" sz="2400" i="1" dirty="0">
                <a:ln w="3175">
                  <a:solidFill>
                    <a:schemeClr val="tx1"/>
                  </a:solidFill>
                </a:ln>
                <a:solidFill>
                  <a:srgbClr val="FF0000"/>
                </a:solidFill>
                <a:latin typeface="Cheltenhm BT" panose="02040603050505020403" pitchFamily="18" charset="0"/>
              </a:rPr>
              <a:t> driven to tectonic driven.</a:t>
            </a:r>
          </a:p>
        </p:txBody>
      </p:sp>
      <p:sp>
        <p:nvSpPr>
          <p:cNvPr id="32" name="TextBox 31"/>
          <p:cNvSpPr txBox="1"/>
          <p:nvPr/>
        </p:nvSpPr>
        <p:spPr>
          <a:xfrm>
            <a:off x="381008" y="3528474"/>
            <a:ext cx="4303774" cy="400110"/>
          </a:xfrm>
          <a:prstGeom prst="rect">
            <a:avLst/>
          </a:prstGeom>
          <a:noFill/>
        </p:spPr>
        <p:txBody>
          <a:bodyPr wrap="square" rtlCol="0">
            <a:spAutoFit/>
          </a:bodyPr>
          <a:lstStyle/>
          <a:p>
            <a:pPr marL="403225" indent="-403225"/>
            <a:r>
              <a:rPr lang="en-US" sz="2000" i="1" dirty="0">
                <a:latin typeface="Cheltenhm BT" panose="02040603050505020403" pitchFamily="18" charset="0"/>
              </a:rPr>
              <a:t>Slope angles 2 – 5 degrees, but can be more</a:t>
            </a:r>
          </a:p>
        </p:txBody>
      </p:sp>
    </p:spTree>
    <p:extLst>
      <p:ext uri="{BB962C8B-B14F-4D97-AF65-F5344CB8AC3E}">
        <p14:creationId xmlns:p14="http://schemas.microsoft.com/office/powerpoint/2010/main" val="802020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1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1000"/>
                                        <p:tgtEl>
                                          <p:spTgt spid="32"/>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1" grpId="0"/>
      <p:bldP spid="32"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TextBox 25"/>
          <p:cNvSpPr txBox="1"/>
          <p:nvPr/>
        </p:nvSpPr>
        <p:spPr>
          <a:xfrm>
            <a:off x="2940969" y="12113"/>
            <a:ext cx="3350054" cy="461665"/>
          </a:xfrm>
          <a:prstGeom prst="rect">
            <a:avLst/>
          </a:prstGeom>
          <a:noFill/>
        </p:spPr>
        <p:txBody>
          <a:bodyPr wrap="square" rtlCol="0">
            <a:spAutoFit/>
          </a:bodyPr>
          <a:lstStyle/>
          <a:p>
            <a:pPr algn="ctr"/>
            <a:r>
              <a:rPr lang="en-US" sz="2400" i="1" dirty="0">
                <a:ln w="3175">
                  <a:solidFill>
                    <a:schemeClr val="tx1"/>
                  </a:solidFill>
                </a:ln>
                <a:solidFill>
                  <a:srgbClr val="FF0000"/>
                </a:solidFill>
                <a:latin typeface="Cheltenhm BT" panose="02040603050505020403" pitchFamily="18" charset="0"/>
              </a:rPr>
              <a:t>Leading to these conclusions</a:t>
            </a:r>
          </a:p>
        </p:txBody>
      </p:sp>
      <p:pic>
        <p:nvPicPr>
          <p:cNvPr id="4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222" y="3649187"/>
            <a:ext cx="91440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2" name="Straight Arrow Connector 41"/>
          <p:cNvCxnSpPr/>
          <p:nvPr/>
        </p:nvCxnSpPr>
        <p:spPr>
          <a:xfrm>
            <a:off x="510988" y="3410123"/>
            <a:ext cx="7915836"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37820" y="3377873"/>
            <a:ext cx="1047546" cy="338554"/>
          </a:xfrm>
          <a:prstGeom prst="rect">
            <a:avLst/>
          </a:prstGeom>
          <a:noFill/>
        </p:spPr>
        <p:txBody>
          <a:bodyPr wrap="square" rtlCol="0">
            <a:spAutoFit/>
          </a:bodyPr>
          <a:lstStyle/>
          <a:p>
            <a:pPr algn="ctr"/>
            <a:r>
              <a:rPr lang="en-US" sz="1600" i="1" dirty="0">
                <a:ln w="3175">
                  <a:solidFill>
                    <a:schemeClr val="tx1"/>
                  </a:solidFill>
                </a:ln>
                <a:solidFill>
                  <a:srgbClr val="FF0000"/>
                </a:solidFill>
                <a:latin typeface="Cheltenhm BT" panose="02040603050505020403" pitchFamily="18" charset="0"/>
              </a:rPr>
              <a:t>Time </a:t>
            </a:r>
          </a:p>
        </p:txBody>
      </p:sp>
      <p:sp>
        <p:nvSpPr>
          <p:cNvPr id="44" name="Rectangle 43"/>
          <p:cNvSpPr/>
          <p:nvPr/>
        </p:nvSpPr>
        <p:spPr>
          <a:xfrm>
            <a:off x="234405" y="3732853"/>
            <a:ext cx="1020654" cy="251012"/>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255058" y="3710488"/>
            <a:ext cx="2664479" cy="251012"/>
          </a:xfrm>
          <a:prstGeom prst="rect">
            <a:avLst/>
          </a:prstGeom>
          <a:solidFill>
            <a:srgbClr val="00B05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919537" y="3721671"/>
            <a:ext cx="4800601" cy="251012"/>
          </a:xfrm>
          <a:prstGeom prst="rect">
            <a:avLst/>
          </a:prstGeom>
          <a:solidFill>
            <a:srgbClr val="0070C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5872" y="4893212"/>
            <a:ext cx="1518804" cy="523220"/>
          </a:xfrm>
          <a:prstGeom prst="rect">
            <a:avLst/>
          </a:prstGeom>
          <a:solidFill>
            <a:schemeClr val="bg1"/>
          </a:solidFill>
        </p:spPr>
        <p:txBody>
          <a:bodyPr wrap="square" rtlCol="0">
            <a:spAutoFit/>
          </a:bodyPr>
          <a:lstStyle/>
          <a:p>
            <a:pPr algn="ctr"/>
            <a:r>
              <a:rPr lang="en-US" sz="1400" i="1" dirty="0">
                <a:ln w="3175">
                  <a:solidFill>
                    <a:schemeClr val="tx1"/>
                  </a:solidFill>
                </a:ln>
                <a:solidFill>
                  <a:srgbClr val="FF0000"/>
                </a:solidFill>
                <a:latin typeface="Cheltenhm BT" panose="02040603050505020403" pitchFamily="18" charset="0"/>
              </a:rPr>
              <a:t>So, we imagine tidal environments</a:t>
            </a:r>
          </a:p>
        </p:txBody>
      </p:sp>
      <p:cxnSp>
        <p:nvCxnSpPr>
          <p:cNvPr id="48" name="Straight Arrow Connector 47"/>
          <p:cNvCxnSpPr>
            <a:stCxn id="47" idx="0"/>
          </p:cNvCxnSpPr>
          <p:nvPr/>
        </p:nvCxnSpPr>
        <p:spPr>
          <a:xfrm flipH="1" flipV="1">
            <a:off x="712452" y="4250638"/>
            <a:ext cx="82822" cy="642574"/>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357445" y="5018903"/>
            <a:ext cx="1559691" cy="738664"/>
          </a:xfrm>
          <a:prstGeom prst="rect">
            <a:avLst/>
          </a:prstGeom>
          <a:solidFill>
            <a:schemeClr val="bg1"/>
          </a:solidFill>
        </p:spPr>
        <p:txBody>
          <a:bodyPr wrap="square" rtlCol="0">
            <a:spAutoFit/>
          </a:bodyPr>
          <a:lstStyle/>
          <a:p>
            <a:pPr algn="ctr"/>
            <a:r>
              <a:rPr lang="en-US" sz="1400" i="1" dirty="0">
                <a:ln w="3175">
                  <a:solidFill>
                    <a:schemeClr val="tx1"/>
                  </a:solidFill>
                </a:ln>
                <a:solidFill>
                  <a:srgbClr val="FF0000"/>
                </a:solidFill>
                <a:latin typeface="Cheltenhm BT" panose="02040603050505020403" pitchFamily="18" charset="0"/>
              </a:rPr>
              <a:t>Evolving </a:t>
            </a:r>
            <a:r>
              <a:rPr lang="en-US" sz="1400" i="1" dirty="0" err="1">
                <a:ln w="3175">
                  <a:solidFill>
                    <a:schemeClr val="tx1"/>
                  </a:solidFill>
                </a:ln>
                <a:solidFill>
                  <a:srgbClr val="FF0000"/>
                </a:solidFill>
                <a:latin typeface="Cheltenhm BT" panose="02040603050505020403" pitchFamily="18" charset="0"/>
              </a:rPr>
              <a:t>upsectioin</a:t>
            </a:r>
            <a:r>
              <a:rPr lang="en-US" sz="1400" i="1" dirty="0">
                <a:ln w="3175">
                  <a:solidFill>
                    <a:schemeClr val="tx1"/>
                  </a:solidFill>
                </a:ln>
                <a:solidFill>
                  <a:srgbClr val="FF0000"/>
                </a:solidFill>
                <a:latin typeface="Cheltenhm BT" panose="02040603050505020403" pitchFamily="18" charset="0"/>
              </a:rPr>
              <a:t> into coastal environments</a:t>
            </a:r>
          </a:p>
        </p:txBody>
      </p:sp>
      <p:cxnSp>
        <p:nvCxnSpPr>
          <p:cNvPr id="50" name="Straight Arrow Connector 49"/>
          <p:cNvCxnSpPr/>
          <p:nvPr/>
        </p:nvCxnSpPr>
        <p:spPr>
          <a:xfrm flipH="1" flipV="1">
            <a:off x="1958109" y="4354127"/>
            <a:ext cx="112738" cy="606893"/>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765789" y="5194428"/>
            <a:ext cx="1710865" cy="738664"/>
          </a:xfrm>
          <a:prstGeom prst="rect">
            <a:avLst/>
          </a:prstGeom>
          <a:solidFill>
            <a:schemeClr val="bg1"/>
          </a:solidFill>
        </p:spPr>
        <p:txBody>
          <a:bodyPr wrap="square" rtlCol="0">
            <a:spAutoFit/>
          </a:bodyPr>
          <a:lstStyle/>
          <a:p>
            <a:pPr algn="ctr"/>
            <a:r>
              <a:rPr lang="en-US" sz="1400" i="1" dirty="0">
                <a:ln w="3175">
                  <a:solidFill>
                    <a:schemeClr val="tx1"/>
                  </a:solidFill>
                </a:ln>
                <a:solidFill>
                  <a:srgbClr val="FF0000"/>
                </a:solidFill>
                <a:latin typeface="Cheltenhm BT" panose="02040603050505020403" pitchFamily="18" charset="0"/>
              </a:rPr>
              <a:t>Evolving up section into deepening shelf environments</a:t>
            </a:r>
          </a:p>
        </p:txBody>
      </p:sp>
      <p:cxnSp>
        <p:nvCxnSpPr>
          <p:cNvPr id="52" name="Straight Arrow Connector 51"/>
          <p:cNvCxnSpPr/>
          <p:nvPr/>
        </p:nvCxnSpPr>
        <p:spPr>
          <a:xfrm flipH="1" flipV="1">
            <a:off x="3428150" y="4491730"/>
            <a:ext cx="112909" cy="63065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663401" y="5737282"/>
            <a:ext cx="1787138" cy="738664"/>
          </a:xfrm>
          <a:prstGeom prst="rect">
            <a:avLst/>
          </a:prstGeom>
          <a:solidFill>
            <a:schemeClr val="bg1"/>
          </a:solidFill>
        </p:spPr>
        <p:txBody>
          <a:bodyPr wrap="square" rtlCol="0">
            <a:spAutoFit/>
          </a:bodyPr>
          <a:lstStyle/>
          <a:p>
            <a:pPr algn="ctr"/>
            <a:r>
              <a:rPr lang="en-US" sz="1400" i="1" dirty="0">
                <a:ln w="3175">
                  <a:solidFill>
                    <a:schemeClr val="tx1"/>
                  </a:solidFill>
                </a:ln>
                <a:solidFill>
                  <a:srgbClr val="FF0000"/>
                </a:solidFill>
                <a:latin typeface="Cheltenhm BT" panose="02040603050505020403" pitchFamily="18" charset="0"/>
              </a:rPr>
              <a:t>Evolving </a:t>
            </a:r>
            <a:r>
              <a:rPr lang="en-US" sz="1400" i="1" dirty="0" err="1">
                <a:ln w="3175">
                  <a:solidFill>
                    <a:schemeClr val="tx1"/>
                  </a:solidFill>
                </a:ln>
                <a:solidFill>
                  <a:srgbClr val="FF0000"/>
                </a:solidFill>
                <a:latin typeface="Cheltenhm BT" panose="02040603050505020403" pitchFamily="18" charset="0"/>
              </a:rPr>
              <a:t>upsection</a:t>
            </a:r>
            <a:r>
              <a:rPr lang="en-US" sz="1400" i="1" dirty="0">
                <a:ln w="3175">
                  <a:solidFill>
                    <a:schemeClr val="tx1"/>
                  </a:solidFill>
                </a:ln>
                <a:solidFill>
                  <a:srgbClr val="FF0000"/>
                </a:solidFill>
                <a:latin typeface="Cheltenhm BT" panose="02040603050505020403" pitchFamily="18" charset="0"/>
              </a:rPr>
              <a:t> into subsiding basin environments</a:t>
            </a:r>
          </a:p>
        </p:txBody>
      </p:sp>
      <p:cxnSp>
        <p:nvCxnSpPr>
          <p:cNvPr id="54" name="Straight Arrow Connector 53"/>
          <p:cNvCxnSpPr/>
          <p:nvPr/>
        </p:nvCxnSpPr>
        <p:spPr>
          <a:xfrm flipH="1" flipV="1">
            <a:off x="5359504" y="4893212"/>
            <a:ext cx="154100" cy="848653"/>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402525" y="5933092"/>
            <a:ext cx="1334847" cy="738664"/>
          </a:xfrm>
          <a:prstGeom prst="rect">
            <a:avLst/>
          </a:prstGeom>
          <a:solidFill>
            <a:schemeClr val="bg1"/>
          </a:solidFill>
        </p:spPr>
        <p:txBody>
          <a:bodyPr wrap="square" rtlCol="0">
            <a:spAutoFit/>
          </a:bodyPr>
          <a:lstStyle/>
          <a:p>
            <a:pPr algn="ctr"/>
            <a:r>
              <a:rPr lang="en-US" sz="1400" i="1" dirty="0">
                <a:ln w="3175">
                  <a:solidFill>
                    <a:schemeClr val="tx1"/>
                  </a:solidFill>
                </a:ln>
                <a:solidFill>
                  <a:srgbClr val="FF0000"/>
                </a:solidFill>
                <a:latin typeface="Cheltenhm BT" panose="02040603050505020403" pitchFamily="18" charset="0"/>
              </a:rPr>
              <a:t>Evolving up section into a deep water basin</a:t>
            </a:r>
          </a:p>
        </p:txBody>
      </p:sp>
      <p:cxnSp>
        <p:nvCxnSpPr>
          <p:cNvPr id="56" name="Straight Arrow Connector 55"/>
          <p:cNvCxnSpPr/>
          <p:nvPr/>
        </p:nvCxnSpPr>
        <p:spPr>
          <a:xfrm flipH="1" flipV="1">
            <a:off x="7837514" y="5308711"/>
            <a:ext cx="113376" cy="62438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637820" y="5849903"/>
            <a:ext cx="6796260" cy="97431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rot="478392">
            <a:off x="2006811" y="5961550"/>
            <a:ext cx="3228823" cy="338554"/>
          </a:xfrm>
          <a:prstGeom prst="rect">
            <a:avLst/>
          </a:prstGeom>
          <a:noFill/>
        </p:spPr>
        <p:txBody>
          <a:bodyPr wrap="square" rtlCol="0">
            <a:spAutoFit/>
          </a:bodyPr>
          <a:lstStyle/>
          <a:p>
            <a:pPr algn="ctr"/>
            <a:r>
              <a:rPr lang="en-US" sz="1600" i="1" dirty="0">
                <a:ln w="3175">
                  <a:solidFill>
                    <a:schemeClr val="tx1"/>
                  </a:solidFill>
                </a:ln>
                <a:solidFill>
                  <a:srgbClr val="FF0000"/>
                </a:solidFill>
                <a:latin typeface="Cheltenhm BT" panose="02040603050505020403" pitchFamily="18" charset="0"/>
              </a:rPr>
              <a:t>Water is getting progressively deeper</a:t>
            </a:r>
          </a:p>
        </p:txBody>
      </p:sp>
      <p:sp>
        <p:nvSpPr>
          <p:cNvPr id="2" name="Right Brace 1"/>
          <p:cNvSpPr/>
          <p:nvPr/>
        </p:nvSpPr>
        <p:spPr>
          <a:xfrm rot="16200000">
            <a:off x="1921344" y="1520521"/>
            <a:ext cx="457200" cy="3176676"/>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TextBox 59"/>
          <p:cNvSpPr txBox="1"/>
          <p:nvPr/>
        </p:nvSpPr>
        <p:spPr>
          <a:xfrm>
            <a:off x="784172" y="2113163"/>
            <a:ext cx="2355530" cy="646331"/>
          </a:xfrm>
          <a:prstGeom prst="rect">
            <a:avLst/>
          </a:prstGeom>
          <a:noFill/>
        </p:spPr>
        <p:txBody>
          <a:bodyPr wrap="square" rtlCol="0">
            <a:spAutoFit/>
          </a:bodyPr>
          <a:lstStyle/>
          <a:p>
            <a:pPr algn="ctr"/>
            <a:r>
              <a:rPr lang="en-US" i="1" dirty="0" err="1">
                <a:ln w="3175">
                  <a:solidFill>
                    <a:schemeClr val="tx1"/>
                  </a:solidFill>
                </a:ln>
                <a:solidFill>
                  <a:srgbClr val="FF0000"/>
                </a:solidFill>
                <a:latin typeface="Cheltenhm BT" panose="02040603050505020403" pitchFamily="18" charset="0"/>
              </a:rPr>
              <a:t>Eustatic</a:t>
            </a:r>
            <a:r>
              <a:rPr lang="en-US" i="1" dirty="0">
                <a:ln w="3175">
                  <a:solidFill>
                    <a:schemeClr val="tx1"/>
                  </a:solidFill>
                </a:ln>
                <a:solidFill>
                  <a:srgbClr val="FF0000"/>
                </a:solidFill>
                <a:latin typeface="Cheltenhm BT" panose="02040603050505020403" pitchFamily="18" charset="0"/>
              </a:rPr>
              <a:t> control: a transgressive sequence</a:t>
            </a:r>
          </a:p>
        </p:txBody>
      </p:sp>
      <p:cxnSp>
        <p:nvCxnSpPr>
          <p:cNvPr id="61" name="Straight Arrow Connector 60"/>
          <p:cNvCxnSpPr/>
          <p:nvPr/>
        </p:nvCxnSpPr>
        <p:spPr>
          <a:xfrm flipH="1">
            <a:off x="3815240" y="2412999"/>
            <a:ext cx="16670" cy="118973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2973913" y="1279567"/>
            <a:ext cx="1682654" cy="1200329"/>
          </a:xfrm>
          <a:prstGeom prst="rect">
            <a:avLst/>
          </a:prstGeom>
          <a:noFill/>
        </p:spPr>
        <p:txBody>
          <a:bodyPr wrap="square" rtlCol="0">
            <a:spAutoFit/>
          </a:bodyPr>
          <a:lstStyle/>
          <a:p>
            <a:pPr algn="ctr"/>
            <a:r>
              <a:rPr lang="en-US" i="1" dirty="0">
                <a:ln w="3175">
                  <a:solidFill>
                    <a:schemeClr val="tx1"/>
                  </a:solidFill>
                </a:ln>
                <a:solidFill>
                  <a:srgbClr val="FF0000"/>
                </a:solidFill>
                <a:latin typeface="Cheltenhm BT" panose="02040603050505020403" pitchFamily="18" charset="0"/>
              </a:rPr>
              <a:t>Condensed section: deep water but still </a:t>
            </a:r>
            <a:r>
              <a:rPr lang="en-US" i="1" dirty="0" err="1">
                <a:ln w="3175">
                  <a:solidFill>
                    <a:schemeClr val="tx1"/>
                  </a:solidFill>
                </a:ln>
                <a:solidFill>
                  <a:srgbClr val="FF0000"/>
                </a:solidFill>
                <a:latin typeface="Cheltenhm BT" panose="02040603050505020403" pitchFamily="18" charset="0"/>
              </a:rPr>
              <a:t>eustatic</a:t>
            </a:r>
            <a:endParaRPr lang="en-US" i="1" dirty="0">
              <a:ln w="3175">
                <a:solidFill>
                  <a:schemeClr val="tx1"/>
                </a:solidFill>
              </a:ln>
              <a:solidFill>
                <a:srgbClr val="FF0000"/>
              </a:solidFill>
              <a:latin typeface="Cheltenhm BT" panose="02040603050505020403" pitchFamily="18" charset="0"/>
            </a:endParaRPr>
          </a:p>
        </p:txBody>
      </p:sp>
      <p:cxnSp>
        <p:nvCxnSpPr>
          <p:cNvPr id="63" name="Straight Arrow Connector 62"/>
          <p:cNvCxnSpPr/>
          <p:nvPr/>
        </p:nvCxnSpPr>
        <p:spPr>
          <a:xfrm flipH="1">
            <a:off x="4210394" y="1879772"/>
            <a:ext cx="537326" cy="1722958"/>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4679342" y="1299571"/>
            <a:ext cx="4399917" cy="646331"/>
          </a:xfrm>
          <a:prstGeom prst="rect">
            <a:avLst/>
          </a:prstGeom>
          <a:noFill/>
        </p:spPr>
        <p:txBody>
          <a:bodyPr wrap="square" rtlCol="0">
            <a:spAutoFit/>
          </a:bodyPr>
          <a:lstStyle/>
          <a:p>
            <a:r>
              <a:rPr lang="en-US" i="1" dirty="0">
                <a:ln w="3175">
                  <a:solidFill>
                    <a:schemeClr val="tx1"/>
                  </a:solidFill>
                </a:ln>
                <a:solidFill>
                  <a:srgbClr val="FF0000"/>
                </a:solidFill>
                <a:latin typeface="Cheltenhm BT" panose="02040603050505020403" pitchFamily="18" charset="0"/>
              </a:rPr>
              <a:t>Volcanic ash deposits: Carolina Terrane approaching but not yet causing subsidence.</a:t>
            </a:r>
          </a:p>
        </p:txBody>
      </p:sp>
      <p:cxnSp>
        <p:nvCxnSpPr>
          <p:cNvPr id="65" name="Straight Arrow Connector 64"/>
          <p:cNvCxnSpPr/>
          <p:nvPr/>
        </p:nvCxnSpPr>
        <p:spPr>
          <a:xfrm flipH="1">
            <a:off x="5743941" y="2641902"/>
            <a:ext cx="363586" cy="171222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7" name="Right Brace 66"/>
          <p:cNvSpPr/>
          <p:nvPr/>
        </p:nvSpPr>
        <p:spPr>
          <a:xfrm rot="16200000">
            <a:off x="7713207" y="2331510"/>
            <a:ext cx="190259" cy="1858070"/>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TextBox 67"/>
          <p:cNvSpPr txBox="1"/>
          <p:nvPr/>
        </p:nvSpPr>
        <p:spPr>
          <a:xfrm>
            <a:off x="6619093" y="2598512"/>
            <a:ext cx="2355530" cy="646331"/>
          </a:xfrm>
          <a:prstGeom prst="rect">
            <a:avLst/>
          </a:prstGeom>
          <a:noFill/>
        </p:spPr>
        <p:txBody>
          <a:bodyPr wrap="square" rtlCol="0">
            <a:spAutoFit/>
          </a:bodyPr>
          <a:lstStyle/>
          <a:p>
            <a:pPr algn="ctr"/>
            <a:r>
              <a:rPr lang="en-US" i="1" dirty="0">
                <a:ln w="3175">
                  <a:solidFill>
                    <a:schemeClr val="tx1"/>
                  </a:solidFill>
                </a:ln>
                <a:solidFill>
                  <a:srgbClr val="FF0000"/>
                </a:solidFill>
                <a:latin typeface="Cheltenhm BT" panose="02040603050505020403" pitchFamily="18" charset="0"/>
              </a:rPr>
              <a:t>Edinburg/Martinsburg basin</a:t>
            </a:r>
          </a:p>
        </p:txBody>
      </p:sp>
      <p:sp>
        <p:nvSpPr>
          <p:cNvPr id="69" name="TextBox 68"/>
          <p:cNvSpPr txBox="1"/>
          <p:nvPr/>
        </p:nvSpPr>
        <p:spPr>
          <a:xfrm>
            <a:off x="0" y="432640"/>
            <a:ext cx="9144000" cy="830997"/>
          </a:xfrm>
          <a:prstGeom prst="rect">
            <a:avLst/>
          </a:prstGeom>
          <a:solidFill>
            <a:schemeClr val="tx1"/>
          </a:solidFill>
        </p:spPr>
        <p:txBody>
          <a:bodyPr wrap="square" rtlCol="0">
            <a:spAutoFit/>
          </a:bodyPr>
          <a:lstStyle/>
          <a:p>
            <a:pPr algn="ctr"/>
            <a:r>
              <a:rPr lang="en-US" sz="2400" i="1" dirty="0" err="1">
                <a:ln w="3175">
                  <a:noFill/>
                </a:ln>
                <a:solidFill>
                  <a:srgbClr val="FFFF00"/>
                </a:solidFill>
                <a:latin typeface="Cheltenhm BT" panose="02040603050505020403" pitchFamily="18" charset="0"/>
              </a:rPr>
              <a:t>Stratigraphically</a:t>
            </a:r>
            <a:r>
              <a:rPr lang="en-US" sz="2400" i="1" dirty="0">
                <a:ln w="3175">
                  <a:noFill/>
                </a:ln>
                <a:solidFill>
                  <a:srgbClr val="FFFF00"/>
                </a:solidFill>
                <a:latin typeface="Cheltenhm BT" panose="02040603050505020403" pitchFamily="18" charset="0"/>
              </a:rPr>
              <a:t> the tectonic loading and basin subsidence of the Taconic Orogeny begins here.</a:t>
            </a:r>
          </a:p>
        </p:txBody>
      </p:sp>
      <p:sp>
        <p:nvSpPr>
          <p:cNvPr id="72" name="TextBox 71"/>
          <p:cNvSpPr txBox="1"/>
          <p:nvPr/>
        </p:nvSpPr>
        <p:spPr>
          <a:xfrm>
            <a:off x="5889646" y="2218966"/>
            <a:ext cx="2499969" cy="369332"/>
          </a:xfrm>
          <a:prstGeom prst="rect">
            <a:avLst/>
          </a:prstGeom>
          <a:noFill/>
        </p:spPr>
        <p:txBody>
          <a:bodyPr wrap="square" rtlCol="0">
            <a:spAutoFit/>
          </a:bodyPr>
          <a:lstStyle/>
          <a:p>
            <a:pPr algn="ctr"/>
            <a:r>
              <a:rPr lang="en-US" i="1" dirty="0" err="1">
                <a:ln w="3175">
                  <a:solidFill>
                    <a:schemeClr val="tx1"/>
                  </a:solidFill>
                </a:ln>
                <a:solidFill>
                  <a:srgbClr val="FF0000"/>
                </a:solidFill>
                <a:latin typeface="Cheltenhm BT" panose="02040603050505020403" pitchFamily="18" charset="0"/>
              </a:rPr>
              <a:t>Micrite</a:t>
            </a:r>
            <a:r>
              <a:rPr lang="en-US" i="1" dirty="0">
                <a:ln w="3175">
                  <a:solidFill>
                    <a:schemeClr val="tx1"/>
                  </a:solidFill>
                </a:ln>
                <a:solidFill>
                  <a:srgbClr val="FF0000"/>
                </a:solidFill>
                <a:latin typeface="Cheltenhm BT" panose="02040603050505020403" pitchFamily="18" charset="0"/>
              </a:rPr>
              <a:t>/ash load structures. </a:t>
            </a:r>
          </a:p>
        </p:txBody>
      </p:sp>
      <p:cxnSp>
        <p:nvCxnSpPr>
          <p:cNvPr id="76" name="Straight Arrow Connector 75"/>
          <p:cNvCxnSpPr/>
          <p:nvPr/>
        </p:nvCxnSpPr>
        <p:spPr>
          <a:xfrm>
            <a:off x="4603685" y="1299571"/>
            <a:ext cx="1048970" cy="3054556"/>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586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left)">
                                      <p:cBhvr>
                                        <p:cTn id="12" dur="1000"/>
                                        <p:tgtEl>
                                          <p:spTgt spid="6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wipe(up)">
                                      <p:cBhvr>
                                        <p:cTn id="20" dur="1000"/>
                                        <p:tgtEl>
                                          <p:spTgt spid="62"/>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ipe(up)">
                                      <p:cBhvr>
                                        <p:cTn id="24" dur="10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wipe(left)">
                                      <p:cBhvr>
                                        <p:cTn id="29" dur="1000"/>
                                        <p:tgtEl>
                                          <p:spTgt spid="64"/>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up)">
                                      <p:cBhvr>
                                        <p:cTn id="33" dur="1000"/>
                                        <p:tgtEl>
                                          <p:spTgt spid="6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left)">
                                      <p:cBhvr>
                                        <p:cTn id="38" dur="1000"/>
                                        <p:tgtEl>
                                          <p:spTgt spid="72"/>
                                        </p:tgtEl>
                                      </p:cBhvr>
                                    </p:animEffect>
                                  </p:childTnLst>
                                </p:cTn>
                              </p:par>
                            </p:childTnLst>
                          </p:cTn>
                        </p:par>
                        <p:par>
                          <p:cTn id="39" fill="hold">
                            <p:stCondLst>
                              <p:cond delay="1000"/>
                            </p:stCondLst>
                            <p:childTnLst>
                              <p:par>
                                <p:cTn id="40" presetID="22" presetClass="entr" presetSubtype="1" fill="hold" nodeType="after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1000"/>
                                        <p:tgtEl>
                                          <p:spTgt spid="68"/>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1000"/>
                                        <p:tgtEl>
                                          <p:spTgt spid="6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wipe(left)">
                                      <p:cBhvr>
                                        <p:cTn id="55" dur="1000"/>
                                        <p:tgtEl>
                                          <p:spTgt spid="69"/>
                                        </p:tgtEl>
                                      </p:cBhvr>
                                    </p:animEffect>
                                  </p:childTnLst>
                                </p:cTn>
                              </p:par>
                            </p:childTnLst>
                          </p:cTn>
                        </p:par>
                        <p:par>
                          <p:cTn id="56" fill="hold">
                            <p:stCondLst>
                              <p:cond delay="1000"/>
                            </p:stCondLst>
                            <p:childTnLst>
                              <p:par>
                                <p:cTn id="57" presetID="22" presetClass="entr" presetSubtype="1" fill="hold" nodeType="afterEffect">
                                  <p:stCondLst>
                                    <p:cond delay="0"/>
                                  </p:stCondLst>
                                  <p:childTnLst>
                                    <p:set>
                                      <p:cBhvr>
                                        <p:cTn id="58" dur="1" fill="hold">
                                          <p:stCondLst>
                                            <p:cond delay="0"/>
                                          </p:stCondLst>
                                        </p:cTn>
                                        <p:tgtEl>
                                          <p:spTgt spid="76"/>
                                        </p:tgtEl>
                                        <p:attrNameLst>
                                          <p:attrName>style.visibility</p:attrName>
                                        </p:attrNameLst>
                                      </p:cBhvr>
                                      <p:to>
                                        <p:strVal val="visible"/>
                                      </p:to>
                                    </p:set>
                                    <p:animEffect transition="in" filter="wipe(up)">
                                      <p:cBhvr>
                                        <p:cTn id="59"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60" grpId="0"/>
      <p:bldP spid="62" grpId="0"/>
      <p:bldP spid="64" grpId="0"/>
      <p:bldP spid="67" grpId="0" animBg="1"/>
      <p:bldP spid="68" grpId="0"/>
      <p:bldP spid="69" grpId="0" animBg="1"/>
      <p:bldP spid="7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29178</TotalTime>
  <Words>5120</Words>
  <Application>Microsoft Macintosh PowerPoint</Application>
  <PresentationFormat>On-screen Show (4:3)</PresentationFormat>
  <Paragraphs>472</Paragraphs>
  <Slides>91</Slides>
  <Notes>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91</vt:i4>
      </vt:variant>
    </vt:vector>
  </HeadingPairs>
  <TitlesOfParts>
    <vt:vector size="106" baseType="lpstr">
      <vt:lpstr>Times New Roman</vt:lpstr>
      <vt:lpstr>Arial</vt:lpstr>
      <vt:lpstr>Britannic Bold</vt:lpstr>
      <vt:lpstr>Cheltenhm BT</vt:lpstr>
      <vt:lpstr>Andalus</vt:lpstr>
      <vt:lpstr>Book Antiqua</vt:lpstr>
      <vt:lpstr>Calibri Light</vt:lpstr>
      <vt:lpstr>BellCent NamNum BT</vt:lpstr>
      <vt:lpstr>Lucida Casual</vt:lpstr>
      <vt:lpstr>Calibri</vt:lpstr>
      <vt:lpstr>Flareserif821 BT</vt:lpstr>
      <vt:lpstr>Office Theme</vt:lpstr>
      <vt:lpstr>1_Office Theme</vt:lpstr>
      <vt:lpstr>5_Office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Fichter</dc:creator>
  <cp:lastModifiedBy>Whitmeyer, Steven - whitmesj</cp:lastModifiedBy>
  <cp:revision>486</cp:revision>
  <cp:lastPrinted>2020-08-10T13:41:06Z</cp:lastPrinted>
  <dcterms:created xsi:type="dcterms:W3CDTF">2020-07-22T19:16:19Z</dcterms:created>
  <dcterms:modified xsi:type="dcterms:W3CDTF">2021-06-09T13:33:21Z</dcterms:modified>
</cp:coreProperties>
</file>