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696" r:id="rId4"/>
    <p:sldMasterId id="2147483720" r:id="rId5"/>
    <p:sldMasterId id="2147483732" r:id="rId6"/>
  </p:sldMasterIdLst>
  <p:notesMasterIdLst>
    <p:notesMasterId r:id="rId93"/>
  </p:notesMasterIdLst>
  <p:sldIdLst>
    <p:sldId id="256" r:id="rId7"/>
    <p:sldId id="411" r:id="rId8"/>
    <p:sldId id="271" r:id="rId9"/>
    <p:sldId id="278" r:id="rId10"/>
    <p:sldId id="279" r:id="rId11"/>
    <p:sldId id="261" r:id="rId12"/>
    <p:sldId id="280" r:id="rId13"/>
    <p:sldId id="260" r:id="rId14"/>
    <p:sldId id="272" r:id="rId15"/>
    <p:sldId id="262" r:id="rId16"/>
    <p:sldId id="269" r:id="rId17"/>
    <p:sldId id="270" r:id="rId18"/>
    <p:sldId id="265" r:id="rId19"/>
    <p:sldId id="266" r:id="rId20"/>
    <p:sldId id="267" r:id="rId21"/>
    <p:sldId id="274" r:id="rId22"/>
    <p:sldId id="275" r:id="rId23"/>
    <p:sldId id="268" r:id="rId24"/>
    <p:sldId id="281" r:id="rId25"/>
    <p:sldId id="259" r:id="rId26"/>
    <p:sldId id="288" r:id="rId27"/>
    <p:sldId id="321" r:id="rId28"/>
    <p:sldId id="320" r:id="rId29"/>
    <p:sldId id="322" r:id="rId30"/>
    <p:sldId id="290" r:id="rId31"/>
    <p:sldId id="319" r:id="rId32"/>
    <p:sldId id="394" r:id="rId33"/>
    <p:sldId id="395" r:id="rId34"/>
    <p:sldId id="398" r:id="rId35"/>
    <p:sldId id="396" r:id="rId36"/>
    <p:sldId id="318" r:id="rId37"/>
    <p:sldId id="292" r:id="rId38"/>
    <p:sldId id="296" r:id="rId39"/>
    <p:sldId id="324" r:id="rId40"/>
    <p:sldId id="325" r:id="rId41"/>
    <p:sldId id="294" r:id="rId42"/>
    <p:sldId id="346" r:id="rId43"/>
    <p:sldId id="328" r:id="rId44"/>
    <p:sldId id="329" r:id="rId45"/>
    <p:sldId id="330" r:id="rId46"/>
    <p:sldId id="331" r:id="rId47"/>
    <p:sldId id="332" r:id="rId48"/>
    <p:sldId id="333" r:id="rId49"/>
    <p:sldId id="335" r:id="rId50"/>
    <p:sldId id="336" r:id="rId51"/>
    <p:sldId id="339" r:id="rId52"/>
    <p:sldId id="340" r:id="rId53"/>
    <p:sldId id="341" r:id="rId54"/>
    <p:sldId id="342" r:id="rId55"/>
    <p:sldId id="343" r:id="rId56"/>
    <p:sldId id="344" r:id="rId57"/>
    <p:sldId id="345" r:id="rId58"/>
    <p:sldId id="377" r:id="rId59"/>
    <p:sldId id="378" r:id="rId60"/>
    <p:sldId id="379" r:id="rId61"/>
    <p:sldId id="349" r:id="rId62"/>
    <p:sldId id="347" r:id="rId63"/>
    <p:sldId id="352" r:id="rId64"/>
    <p:sldId id="353" r:id="rId65"/>
    <p:sldId id="355" r:id="rId66"/>
    <p:sldId id="357" r:id="rId67"/>
    <p:sldId id="356" r:id="rId68"/>
    <p:sldId id="358" r:id="rId69"/>
    <p:sldId id="360" r:id="rId70"/>
    <p:sldId id="354" r:id="rId71"/>
    <p:sldId id="359" r:id="rId72"/>
    <p:sldId id="362" r:id="rId73"/>
    <p:sldId id="361" r:id="rId74"/>
    <p:sldId id="365" r:id="rId75"/>
    <p:sldId id="366" r:id="rId76"/>
    <p:sldId id="369" r:id="rId77"/>
    <p:sldId id="370" r:id="rId78"/>
    <p:sldId id="371" r:id="rId79"/>
    <p:sldId id="372" r:id="rId80"/>
    <p:sldId id="373" r:id="rId81"/>
    <p:sldId id="374" r:id="rId82"/>
    <p:sldId id="368" r:id="rId83"/>
    <p:sldId id="391" r:id="rId84"/>
    <p:sldId id="350" r:id="rId85"/>
    <p:sldId id="385" r:id="rId86"/>
    <p:sldId id="386" r:id="rId87"/>
    <p:sldId id="285" r:id="rId88"/>
    <p:sldId id="388" r:id="rId89"/>
    <p:sldId id="382" r:id="rId90"/>
    <p:sldId id="390" r:id="rId91"/>
    <p:sldId id="387" r:id="rId92"/>
  </p:sldIdLst>
  <p:sldSz cx="9144000" cy="6858000" type="screen4x3"/>
  <p:notesSz cx="6858000" cy="9144000"/>
  <p:embeddedFontLst>
    <p:embeddedFont>
      <p:font typeface="Abadi MT Condensed Extra Bold" panose="020B0306030101010103" pitchFamily="34" charset="77"/>
      <p:bold r:id="rId94"/>
    </p:embeddedFont>
    <p:embeddedFont>
      <p:font typeface="Albertus Medium" panose="020E0602030304090304" pitchFamily="34" charset="0"/>
      <p:regular r:id="rId95"/>
      <p:italic r:id="rId96"/>
    </p:embeddedFont>
    <p:embeddedFont>
      <p:font typeface="BellCent NamNum BT" panose="020F0502020204030204" pitchFamily="34" charset="0"/>
      <p:regular r:id="rId97"/>
      <p:bold r:id="rId98"/>
      <p:italic r:id="rId99"/>
      <p:boldItalic r:id="rId100"/>
    </p:embeddedFont>
    <p:embeddedFont>
      <p:font typeface="Bordeaux Medium" pitchFamily="2" charset="0"/>
      <p:regular r:id="rId101"/>
    </p:embeddedFont>
    <p:embeddedFont>
      <p:font typeface="Britannic Bold" panose="020B0903060703020204" pitchFamily="34" charset="77"/>
      <p:regular r:id="rId102"/>
    </p:embeddedFont>
    <p:embeddedFont>
      <p:font typeface="Calibri" panose="020F0502020204030204" pitchFamily="34" charset="0"/>
      <p:regular r:id="rId103"/>
      <p:bold r:id="rId104"/>
      <p:italic r:id="rId105"/>
      <p:boldItalic r:id="rId106"/>
    </p:embeddedFont>
    <p:embeddedFont>
      <p:font typeface="Calibri Light" panose="020F0302020204030204" pitchFamily="34" charset="0"/>
      <p:regular r:id="rId107"/>
      <p:italic r:id="rId108"/>
    </p:embeddedFont>
    <p:embeddedFont>
      <p:font typeface="Cheltenhm BT" panose="02040603050505020403" pitchFamily="18" charset="0"/>
      <p:regular r:id="rId109"/>
      <p:bold r:id="rId110"/>
      <p:italic r:id="rId111"/>
      <p:boldItalic r:id="rId112"/>
    </p:embeddedFont>
    <p:embeddedFont>
      <p:font typeface="Flareserif821 BT" panose="020F0502020204030204" pitchFamily="34" charset="0"/>
      <p:regular r:id="rId113"/>
      <p:bold r:id="rId114"/>
      <p:italic r:id="rId115"/>
      <p:boldItalic r:id="rId116"/>
    </p:embeddedFont>
    <p:embeddedFont>
      <p:font typeface="Lucida Casual" panose="020F0502020204030204" pitchFamily="34" charset="0"/>
      <p:regular r:id="rId117"/>
      <p:bold r:id="rId118"/>
      <p:italic r:id="rId119"/>
      <p:boldItalic r:id="rId12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29" autoAdjust="0"/>
    <p:restoredTop sz="96654" autoAdjust="0"/>
  </p:normalViewPr>
  <p:slideViewPr>
    <p:cSldViewPr snapToGrid="0">
      <p:cViewPr varScale="1">
        <p:scale>
          <a:sx n="128" d="100"/>
          <a:sy n="128" d="100"/>
        </p:scale>
        <p:origin x="1856" y="17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font" Target="fonts/font24.fntdata"/><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font" Target="fonts/font19.fntdata"/><Relationship Id="rId16" Type="http://schemas.openxmlformats.org/officeDocument/2006/relationships/slide" Target="slides/slide10.xml"/><Relationship Id="rId107" Type="http://schemas.openxmlformats.org/officeDocument/2006/relationships/font" Target="fonts/font14.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9.fntdata"/><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font" Target="fonts/font2.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font" Target="fonts/font20.fntdata"/><Relationship Id="rId118" Type="http://schemas.openxmlformats.org/officeDocument/2006/relationships/font" Target="fonts/font25.fntdata"/><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10.fntdata"/><Relationship Id="rId108" Type="http://schemas.openxmlformats.org/officeDocument/2006/relationships/font" Target="fonts/font15.fntdata"/><Relationship Id="rId124" Type="http://schemas.openxmlformats.org/officeDocument/2006/relationships/tableStyles" Target="tableStyle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21.fntdata"/><Relationship Id="rId119" Type="http://schemas.openxmlformats.org/officeDocument/2006/relationships/font" Target="fonts/font26.fntdata"/><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16.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4.fntdata"/><Relationship Id="rId104" Type="http://schemas.openxmlformats.org/officeDocument/2006/relationships/font" Target="fonts/font11.fntdata"/><Relationship Id="rId120" Type="http://schemas.openxmlformats.org/officeDocument/2006/relationships/font" Target="fonts/font27.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17.fntdata"/><Relationship Id="rId115" Type="http://schemas.openxmlformats.org/officeDocument/2006/relationships/font" Target="fonts/font22.fntdata"/><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notesMaster" Target="notesMasters/notesMaster1.xml"/><Relationship Id="rId98" Type="http://schemas.openxmlformats.org/officeDocument/2006/relationships/font" Target="fonts/font5.fntdata"/><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23.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font" Target="fonts/font18.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13.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1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9AE1-57D7-4CC5-B9C4-5D872C505185}" type="datetimeFigureOut">
              <a:rPr lang="en-US" smtClean="0"/>
              <a:t>6/3/21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6D974A-E314-4D5F-BE56-2A579FEB44BE}" type="slidenum">
              <a:rPr lang="en-US" smtClean="0"/>
              <a:t>‹#›</a:t>
            </a:fld>
            <a:endParaRPr lang="en-US"/>
          </a:p>
        </p:txBody>
      </p:sp>
    </p:spTree>
    <p:extLst>
      <p:ext uri="{BB962C8B-B14F-4D97-AF65-F5344CB8AC3E}">
        <p14:creationId xmlns:p14="http://schemas.microsoft.com/office/powerpoint/2010/main" val="415171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E9F21942-B449-4A32-9FA5-F9615C99713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23269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6AC97-DD7A-4811-9809-E3601DD56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440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6AC97-DD7A-4811-9809-E3601DD56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717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6AC97-DD7A-4811-9809-E3601DD56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7481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6AC97-DD7A-4811-9809-E3601DD56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3721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6AC97-DD7A-4811-9809-E3601DD56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246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6AC97-DD7A-4811-9809-E3601DD56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0113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6AC97-DD7A-4811-9809-E3601DD56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390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6AC97-DD7A-4811-9809-E3601DD56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3710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6AC97-DD7A-4811-9809-E3601DD56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1152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6AC97-DD7A-4811-9809-E3601DD56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6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F7CC9E76-D0CA-4A3C-958E-F9456DCFE85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42002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6AC97-DD7A-4811-9809-E3601DD56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0679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BellCent NamNum BT" panose="020B0706020209030204" pitchFamily="34" charset="0"/>
              </a:defRPr>
            </a:lvl1pPr>
            <a:lvl2pPr marL="741363" indent="-284163" defTabSz="946150">
              <a:spcBef>
                <a:spcPct val="30000"/>
              </a:spcBef>
              <a:defRPr sz="1200">
                <a:solidFill>
                  <a:schemeClr val="tx1"/>
                </a:solidFill>
                <a:latin typeface="BellCent NamNum BT" panose="020B0706020209030204" pitchFamily="34" charset="0"/>
              </a:defRPr>
            </a:lvl2pPr>
            <a:lvl3pPr marL="1141413" indent="-227013" defTabSz="946150">
              <a:spcBef>
                <a:spcPct val="30000"/>
              </a:spcBef>
              <a:defRPr sz="1200">
                <a:solidFill>
                  <a:schemeClr val="tx1"/>
                </a:solidFill>
                <a:latin typeface="BellCent NamNum BT" panose="020B0706020209030204" pitchFamily="34" charset="0"/>
              </a:defRPr>
            </a:lvl3pPr>
            <a:lvl4pPr marL="1598613" indent="-227013" defTabSz="946150">
              <a:spcBef>
                <a:spcPct val="30000"/>
              </a:spcBef>
              <a:defRPr sz="1200">
                <a:solidFill>
                  <a:schemeClr val="tx1"/>
                </a:solidFill>
                <a:latin typeface="BellCent NamNum BT" panose="020B0706020209030204" pitchFamily="34" charset="0"/>
              </a:defRPr>
            </a:lvl4pPr>
            <a:lvl5pPr marL="2055813" indent="-227013" defTabSz="946150">
              <a:spcBef>
                <a:spcPct val="30000"/>
              </a:spcBef>
              <a:defRPr sz="1200">
                <a:solidFill>
                  <a:schemeClr val="tx1"/>
                </a:solidFill>
                <a:latin typeface="BellCent NamNum BT" panose="020B0706020209030204" pitchFamily="34" charset="0"/>
              </a:defRPr>
            </a:lvl5pPr>
            <a:lvl6pPr marL="2513013" indent="-227013" defTabSz="946150" eaLnBrk="0" fontAlgn="base" hangingPunct="0">
              <a:spcBef>
                <a:spcPct val="30000"/>
              </a:spcBef>
              <a:spcAft>
                <a:spcPct val="0"/>
              </a:spcAft>
              <a:defRPr sz="1200">
                <a:solidFill>
                  <a:schemeClr val="tx1"/>
                </a:solidFill>
                <a:latin typeface="BellCent NamNum BT" panose="020B0706020209030204" pitchFamily="34" charset="0"/>
              </a:defRPr>
            </a:lvl6pPr>
            <a:lvl7pPr marL="2970213" indent="-227013" defTabSz="946150" eaLnBrk="0" fontAlgn="base" hangingPunct="0">
              <a:spcBef>
                <a:spcPct val="30000"/>
              </a:spcBef>
              <a:spcAft>
                <a:spcPct val="0"/>
              </a:spcAft>
              <a:defRPr sz="1200">
                <a:solidFill>
                  <a:schemeClr val="tx1"/>
                </a:solidFill>
                <a:latin typeface="BellCent NamNum BT" panose="020B0706020209030204" pitchFamily="34" charset="0"/>
              </a:defRPr>
            </a:lvl7pPr>
            <a:lvl8pPr marL="3427413" indent="-227013" defTabSz="946150" eaLnBrk="0" fontAlgn="base" hangingPunct="0">
              <a:spcBef>
                <a:spcPct val="30000"/>
              </a:spcBef>
              <a:spcAft>
                <a:spcPct val="0"/>
              </a:spcAft>
              <a:defRPr sz="1200">
                <a:solidFill>
                  <a:schemeClr val="tx1"/>
                </a:solidFill>
                <a:latin typeface="BellCent NamNum BT" panose="020B0706020209030204" pitchFamily="34" charset="0"/>
              </a:defRPr>
            </a:lvl8pPr>
            <a:lvl9pPr marL="3884613" indent="-227013" defTabSz="946150" eaLnBrk="0" fontAlgn="base" hangingPunct="0">
              <a:spcBef>
                <a:spcPct val="30000"/>
              </a:spcBef>
              <a:spcAft>
                <a:spcPct val="0"/>
              </a:spcAft>
              <a:defRPr sz="1200">
                <a:solidFill>
                  <a:schemeClr val="tx1"/>
                </a:solidFill>
                <a:latin typeface="BellCent NamNum BT" panose="020B0706020209030204" pitchFamily="34" charset="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C9B35784-4C4B-4CBC-8AAA-52F7097CAC1F}" type="slidenum">
              <a:rPr kumimoji="0" lang="en-US" altLang="en-US" sz="1200" b="0" i="0" u="none" strike="noStrike" kern="1200" cap="none" spc="0" normalizeH="0" baseline="0" noProof="0" smtClean="0">
                <a:ln>
                  <a:noFill/>
                </a:ln>
                <a:solidFill>
                  <a:srgbClr val="000000"/>
                </a:solidFill>
                <a:effectLst/>
                <a:uLnTx/>
                <a:uFillTx/>
                <a:latin typeface="BellCent NamNum BT" panose="020B0706020209030204" pitchFamily="34" charset="0"/>
                <a:ea typeface="+mn-ea"/>
                <a:cs typeface="+mn-cs"/>
              </a:rPr>
              <a:pPr marL="0" marR="0" lvl="0" indent="0" algn="r" defTabSz="94615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05077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BellCent NamNum BT" panose="020B0706020209030204" pitchFamily="34" charset="0"/>
              </a:defRPr>
            </a:lvl1pPr>
            <a:lvl2pPr marL="741363" indent="-284163" defTabSz="946150">
              <a:spcBef>
                <a:spcPct val="30000"/>
              </a:spcBef>
              <a:defRPr sz="1200">
                <a:solidFill>
                  <a:schemeClr val="tx1"/>
                </a:solidFill>
                <a:latin typeface="BellCent NamNum BT" panose="020B0706020209030204" pitchFamily="34" charset="0"/>
              </a:defRPr>
            </a:lvl2pPr>
            <a:lvl3pPr marL="1141413" indent="-227013" defTabSz="946150">
              <a:spcBef>
                <a:spcPct val="30000"/>
              </a:spcBef>
              <a:defRPr sz="1200">
                <a:solidFill>
                  <a:schemeClr val="tx1"/>
                </a:solidFill>
                <a:latin typeface="BellCent NamNum BT" panose="020B0706020209030204" pitchFamily="34" charset="0"/>
              </a:defRPr>
            </a:lvl3pPr>
            <a:lvl4pPr marL="1598613" indent="-227013" defTabSz="946150">
              <a:spcBef>
                <a:spcPct val="30000"/>
              </a:spcBef>
              <a:defRPr sz="1200">
                <a:solidFill>
                  <a:schemeClr val="tx1"/>
                </a:solidFill>
                <a:latin typeface="BellCent NamNum BT" panose="020B0706020209030204" pitchFamily="34" charset="0"/>
              </a:defRPr>
            </a:lvl4pPr>
            <a:lvl5pPr marL="2055813" indent="-227013" defTabSz="946150">
              <a:spcBef>
                <a:spcPct val="30000"/>
              </a:spcBef>
              <a:defRPr sz="1200">
                <a:solidFill>
                  <a:schemeClr val="tx1"/>
                </a:solidFill>
                <a:latin typeface="BellCent NamNum BT" panose="020B0706020209030204" pitchFamily="34" charset="0"/>
              </a:defRPr>
            </a:lvl5pPr>
            <a:lvl6pPr marL="2513013" indent="-227013" defTabSz="946150" eaLnBrk="0" fontAlgn="base" hangingPunct="0">
              <a:spcBef>
                <a:spcPct val="30000"/>
              </a:spcBef>
              <a:spcAft>
                <a:spcPct val="0"/>
              </a:spcAft>
              <a:defRPr sz="1200">
                <a:solidFill>
                  <a:schemeClr val="tx1"/>
                </a:solidFill>
                <a:latin typeface="BellCent NamNum BT" panose="020B0706020209030204" pitchFamily="34" charset="0"/>
              </a:defRPr>
            </a:lvl6pPr>
            <a:lvl7pPr marL="2970213" indent="-227013" defTabSz="946150" eaLnBrk="0" fontAlgn="base" hangingPunct="0">
              <a:spcBef>
                <a:spcPct val="30000"/>
              </a:spcBef>
              <a:spcAft>
                <a:spcPct val="0"/>
              </a:spcAft>
              <a:defRPr sz="1200">
                <a:solidFill>
                  <a:schemeClr val="tx1"/>
                </a:solidFill>
                <a:latin typeface="BellCent NamNum BT" panose="020B0706020209030204" pitchFamily="34" charset="0"/>
              </a:defRPr>
            </a:lvl7pPr>
            <a:lvl8pPr marL="3427413" indent="-227013" defTabSz="946150" eaLnBrk="0" fontAlgn="base" hangingPunct="0">
              <a:spcBef>
                <a:spcPct val="30000"/>
              </a:spcBef>
              <a:spcAft>
                <a:spcPct val="0"/>
              </a:spcAft>
              <a:defRPr sz="1200">
                <a:solidFill>
                  <a:schemeClr val="tx1"/>
                </a:solidFill>
                <a:latin typeface="BellCent NamNum BT" panose="020B0706020209030204" pitchFamily="34" charset="0"/>
              </a:defRPr>
            </a:lvl8pPr>
            <a:lvl9pPr marL="3884613" indent="-227013" defTabSz="946150" eaLnBrk="0" fontAlgn="base" hangingPunct="0">
              <a:spcBef>
                <a:spcPct val="30000"/>
              </a:spcBef>
              <a:spcAft>
                <a:spcPct val="0"/>
              </a:spcAft>
              <a:defRPr sz="1200">
                <a:solidFill>
                  <a:schemeClr val="tx1"/>
                </a:solidFill>
                <a:latin typeface="BellCent NamNum BT" panose="020B0706020209030204" pitchFamily="34" charset="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8E19417B-9479-4C65-8B8F-1EF81F7FB677}" type="slidenum">
              <a:rPr kumimoji="0" lang="en-US" altLang="en-US" sz="1200" b="0" i="0" u="none" strike="noStrike" kern="1200" cap="none" spc="0" normalizeH="0" baseline="0" noProof="0" smtClean="0">
                <a:ln>
                  <a:noFill/>
                </a:ln>
                <a:solidFill>
                  <a:srgbClr val="000000"/>
                </a:solidFill>
                <a:effectLst/>
                <a:uLnTx/>
                <a:uFillTx/>
                <a:latin typeface="BellCent NamNum BT" panose="020B0706020209030204" pitchFamily="34" charset="0"/>
                <a:ea typeface="+mn-ea"/>
                <a:cs typeface="+mn-cs"/>
              </a:rPr>
              <a:pPr marL="0" marR="0" lvl="0" indent="0" algn="r" defTabSz="94615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95184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BellCent NamNum BT" panose="020B0706020209030204" pitchFamily="34" charset="0"/>
              </a:defRPr>
            </a:lvl1pPr>
            <a:lvl2pPr marL="741363" indent="-284163" defTabSz="946150">
              <a:spcBef>
                <a:spcPct val="30000"/>
              </a:spcBef>
              <a:defRPr sz="1200">
                <a:solidFill>
                  <a:schemeClr val="tx1"/>
                </a:solidFill>
                <a:latin typeface="BellCent NamNum BT" panose="020B0706020209030204" pitchFamily="34" charset="0"/>
              </a:defRPr>
            </a:lvl2pPr>
            <a:lvl3pPr marL="1141413" indent="-227013" defTabSz="946150">
              <a:spcBef>
                <a:spcPct val="30000"/>
              </a:spcBef>
              <a:defRPr sz="1200">
                <a:solidFill>
                  <a:schemeClr val="tx1"/>
                </a:solidFill>
                <a:latin typeface="BellCent NamNum BT" panose="020B0706020209030204" pitchFamily="34" charset="0"/>
              </a:defRPr>
            </a:lvl3pPr>
            <a:lvl4pPr marL="1598613" indent="-227013" defTabSz="946150">
              <a:spcBef>
                <a:spcPct val="30000"/>
              </a:spcBef>
              <a:defRPr sz="1200">
                <a:solidFill>
                  <a:schemeClr val="tx1"/>
                </a:solidFill>
                <a:latin typeface="BellCent NamNum BT" panose="020B0706020209030204" pitchFamily="34" charset="0"/>
              </a:defRPr>
            </a:lvl4pPr>
            <a:lvl5pPr marL="2055813" indent="-227013" defTabSz="946150">
              <a:spcBef>
                <a:spcPct val="30000"/>
              </a:spcBef>
              <a:defRPr sz="1200">
                <a:solidFill>
                  <a:schemeClr val="tx1"/>
                </a:solidFill>
                <a:latin typeface="BellCent NamNum BT" panose="020B0706020209030204" pitchFamily="34" charset="0"/>
              </a:defRPr>
            </a:lvl5pPr>
            <a:lvl6pPr marL="2513013" indent="-227013" defTabSz="946150" eaLnBrk="0" fontAlgn="base" hangingPunct="0">
              <a:spcBef>
                <a:spcPct val="30000"/>
              </a:spcBef>
              <a:spcAft>
                <a:spcPct val="0"/>
              </a:spcAft>
              <a:defRPr sz="1200">
                <a:solidFill>
                  <a:schemeClr val="tx1"/>
                </a:solidFill>
                <a:latin typeface="BellCent NamNum BT" panose="020B0706020209030204" pitchFamily="34" charset="0"/>
              </a:defRPr>
            </a:lvl6pPr>
            <a:lvl7pPr marL="2970213" indent="-227013" defTabSz="946150" eaLnBrk="0" fontAlgn="base" hangingPunct="0">
              <a:spcBef>
                <a:spcPct val="30000"/>
              </a:spcBef>
              <a:spcAft>
                <a:spcPct val="0"/>
              </a:spcAft>
              <a:defRPr sz="1200">
                <a:solidFill>
                  <a:schemeClr val="tx1"/>
                </a:solidFill>
                <a:latin typeface="BellCent NamNum BT" panose="020B0706020209030204" pitchFamily="34" charset="0"/>
              </a:defRPr>
            </a:lvl7pPr>
            <a:lvl8pPr marL="3427413" indent="-227013" defTabSz="946150" eaLnBrk="0" fontAlgn="base" hangingPunct="0">
              <a:spcBef>
                <a:spcPct val="30000"/>
              </a:spcBef>
              <a:spcAft>
                <a:spcPct val="0"/>
              </a:spcAft>
              <a:defRPr sz="1200">
                <a:solidFill>
                  <a:schemeClr val="tx1"/>
                </a:solidFill>
                <a:latin typeface="BellCent NamNum BT" panose="020B0706020209030204" pitchFamily="34" charset="0"/>
              </a:defRPr>
            </a:lvl8pPr>
            <a:lvl9pPr marL="3884613" indent="-227013" defTabSz="946150" eaLnBrk="0" fontAlgn="base" hangingPunct="0">
              <a:spcBef>
                <a:spcPct val="30000"/>
              </a:spcBef>
              <a:spcAft>
                <a:spcPct val="0"/>
              </a:spcAft>
              <a:defRPr sz="1200">
                <a:solidFill>
                  <a:schemeClr val="tx1"/>
                </a:solidFill>
                <a:latin typeface="BellCent NamNum BT" panose="020B0706020209030204" pitchFamily="34" charset="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03C5DACA-1124-4649-9846-21BAD1B24DD1}" type="slidenum">
              <a:rPr kumimoji="0" lang="en-US" altLang="en-US" sz="1200" b="0" i="0" u="none" strike="noStrike" kern="1200" cap="none" spc="0" normalizeH="0" baseline="0" noProof="0" smtClean="0">
                <a:ln>
                  <a:noFill/>
                </a:ln>
                <a:solidFill>
                  <a:srgbClr val="000000"/>
                </a:solidFill>
                <a:effectLst/>
                <a:uLnTx/>
                <a:uFillTx/>
                <a:latin typeface="BellCent NamNum BT" panose="020B0706020209030204" pitchFamily="34" charset="0"/>
                <a:ea typeface="+mn-ea"/>
                <a:cs typeface="+mn-cs"/>
              </a:rPr>
              <a:pPr marL="0" marR="0" lvl="0" indent="0" algn="r" defTabSz="94615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8898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lbertus Medium" panose="020E0602030304090304" pitchFamily="34" charset="0"/>
              </a:defRPr>
            </a:lvl1pPr>
            <a:lvl2pPr marL="742950" indent="-285750">
              <a:spcBef>
                <a:spcPct val="30000"/>
              </a:spcBef>
              <a:defRPr sz="1200">
                <a:solidFill>
                  <a:schemeClr val="tx1"/>
                </a:solidFill>
                <a:latin typeface="Albertus Medium" panose="020E0602030304090304" pitchFamily="34" charset="0"/>
              </a:defRPr>
            </a:lvl2pPr>
            <a:lvl3pPr marL="1143000" indent="-228600">
              <a:spcBef>
                <a:spcPct val="30000"/>
              </a:spcBef>
              <a:defRPr sz="1200">
                <a:solidFill>
                  <a:schemeClr val="tx1"/>
                </a:solidFill>
                <a:latin typeface="Albertus Medium" panose="020E0602030304090304" pitchFamily="34" charset="0"/>
              </a:defRPr>
            </a:lvl3pPr>
            <a:lvl4pPr marL="1600200" indent="-228600">
              <a:spcBef>
                <a:spcPct val="30000"/>
              </a:spcBef>
              <a:defRPr sz="1200">
                <a:solidFill>
                  <a:schemeClr val="tx1"/>
                </a:solidFill>
                <a:latin typeface="Albertus Medium" panose="020E0602030304090304" pitchFamily="34" charset="0"/>
              </a:defRPr>
            </a:lvl4pPr>
            <a:lvl5pPr marL="2057400" indent="-228600">
              <a:spcBef>
                <a:spcPct val="30000"/>
              </a:spcBef>
              <a:defRPr sz="1200">
                <a:solidFill>
                  <a:schemeClr val="tx1"/>
                </a:solidFill>
                <a:latin typeface="Albertus Medium" panose="020E0602030304090304" pitchFamily="34" charset="0"/>
              </a:defRPr>
            </a:lvl5pPr>
            <a:lvl6pPr marL="2514600" indent="-228600" eaLnBrk="0" fontAlgn="base" hangingPunct="0">
              <a:spcBef>
                <a:spcPct val="30000"/>
              </a:spcBef>
              <a:spcAft>
                <a:spcPct val="0"/>
              </a:spcAft>
              <a:defRPr sz="1200">
                <a:solidFill>
                  <a:schemeClr val="tx1"/>
                </a:solidFill>
                <a:latin typeface="Albertus Medium" panose="020E0602030304090304" pitchFamily="34" charset="0"/>
              </a:defRPr>
            </a:lvl6pPr>
            <a:lvl7pPr marL="2971800" indent="-228600" eaLnBrk="0" fontAlgn="base" hangingPunct="0">
              <a:spcBef>
                <a:spcPct val="30000"/>
              </a:spcBef>
              <a:spcAft>
                <a:spcPct val="0"/>
              </a:spcAft>
              <a:defRPr sz="1200">
                <a:solidFill>
                  <a:schemeClr val="tx1"/>
                </a:solidFill>
                <a:latin typeface="Albertus Medium" panose="020E0602030304090304" pitchFamily="34" charset="0"/>
              </a:defRPr>
            </a:lvl7pPr>
            <a:lvl8pPr marL="3429000" indent="-228600" eaLnBrk="0" fontAlgn="base" hangingPunct="0">
              <a:spcBef>
                <a:spcPct val="30000"/>
              </a:spcBef>
              <a:spcAft>
                <a:spcPct val="0"/>
              </a:spcAft>
              <a:defRPr sz="1200">
                <a:solidFill>
                  <a:schemeClr val="tx1"/>
                </a:solidFill>
                <a:latin typeface="Albertus Medium" panose="020E0602030304090304" pitchFamily="34" charset="0"/>
              </a:defRPr>
            </a:lvl8pPr>
            <a:lvl9pPr marL="3886200" indent="-228600" eaLnBrk="0" fontAlgn="base" hangingPunct="0">
              <a:spcBef>
                <a:spcPct val="30000"/>
              </a:spcBef>
              <a:spcAft>
                <a:spcPct val="0"/>
              </a:spcAft>
              <a:defRPr sz="1200">
                <a:solidFill>
                  <a:schemeClr val="tx1"/>
                </a:solidFill>
                <a:latin typeface="Albertus Medium" panose="020E06020303040903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8FC6B1-D900-4E12-AB72-9C97D406B4E2}" type="slidenum">
              <a:rPr kumimoji="0" lang="en-US" altLang="en-US" sz="1200" b="0" i="0" u="none" strike="noStrike" kern="1200" cap="none" spc="0" normalizeH="0" baseline="0" noProof="0" smtClean="0">
                <a:ln>
                  <a:noFill/>
                </a:ln>
                <a:solidFill>
                  <a:srgbClr val="000000"/>
                </a:solidFill>
                <a:effectLst/>
                <a:uLnTx/>
                <a:uFillTx/>
                <a:latin typeface="Albertus Medium" panose="020E06020303040903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lbertus Medium" panose="020E0602030304090304" pitchFamily="34" charset="0"/>
              <a:ea typeface="+mn-ea"/>
              <a:cs typeface="+mn-c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60052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lbertus Medium" panose="020E0602030304090304" pitchFamily="34" charset="0"/>
              </a:defRPr>
            </a:lvl1pPr>
            <a:lvl2pPr marL="742950" indent="-285750">
              <a:spcBef>
                <a:spcPct val="30000"/>
              </a:spcBef>
              <a:defRPr sz="1200">
                <a:solidFill>
                  <a:schemeClr val="tx1"/>
                </a:solidFill>
                <a:latin typeface="Albertus Medium" panose="020E0602030304090304" pitchFamily="34" charset="0"/>
              </a:defRPr>
            </a:lvl2pPr>
            <a:lvl3pPr marL="1143000" indent="-228600">
              <a:spcBef>
                <a:spcPct val="30000"/>
              </a:spcBef>
              <a:defRPr sz="1200">
                <a:solidFill>
                  <a:schemeClr val="tx1"/>
                </a:solidFill>
                <a:latin typeface="Albertus Medium" panose="020E0602030304090304" pitchFamily="34" charset="0"/>
              </a:defRPr>
            </a:lvl3pPr>
            <a:lvl4pPr marL="1600200" indent="-228600">
              <a:spcBef>
                <a:spcPct val="30000"/>
              </a:spcBef>
              <a:defRPr sz="1200">
                <a:solidFill>
                  <a:schemeClr val="tx1"/>
                </a:solidFill>
                <a:latin typeface="Albertus Medium" panose="020E0602030304090304" pitchFamily="34" charset="0"/>
              </a:defRPr>
            </a:lvl4pPr>
            <a:lvl5pPr marL="2057400" indent="-228600">
              <a:spcBef>
                <a:spcPct val="30000"/>
              </a:spcBef>
              <a:defRPr sz="1200">
                <a:solidFill>
                  <a:schemeClr val="tx1"/>
                </a:solidFill>
                <a:latin typeface="Albertus Medium" panose="020E0602030304090304" pitchFamily="34" charset="0"/>
              </a:defRPr>
            </a:lvl5pPr>
            <a:lvl6pPr marL="2514600" indent="-228600" eaLnBrk="0" fontAlgn="base" hangingPunct="0">
              <a:spcBef>
                <a:spcPct val="30000"/>
              </a:spcBef>
              <a:spcAft>
                <a:spcPct val="0"/>
              </a:spcAft>
              <a:defRPr sz="1200">
                <a:solidFill>
                  <a:schemeClr val="tx1"/>
                </a:solidFill>
                <a:latin typeface="Albertus Medium" panose="020E0602030304090304" pitchFamily="34" charset="0"/>
              </a:defRPr>
            </a:lvl6pPr>
            <a:lvl7pPr marL="2971800" indent="-228600" eaLnBrk="0" fontAlgn="base" hangingPunct="0">
              <a:spcBef>
                <a:spcPct val="30000"/>
              </a:spcBef>
              <a:spcAft>
                <a:spcPct val="0"/>
              </a:spcAft>
              <a:defRPr sz="1200">
                <a:solidFill>
                  <a:schemeClr val="tx1"/>
                </a:solidFill>
                <a:latin typeface="Albertus Medium" panose="020E0602030304090304" pitchFamily="34" charset="0"/>
              </a:defRPr>
            </a:lvl7pPr>
            <a:lvl8pPr marL="3429000" indent="-228600" eaLnBrk="0" fontAlgn="base" hangingPunct="0">
              <a:spcBef>
                <a:spcPct val="30000"/>
              </a:spcBef>
              <a:spcAft>
                <a:spcPct val="0"/>
              </a:spcAft>
              <a:defRPr sz="1200">
                <a:solidFill>
                  <a:schemeClr val="tx1"/>
                </a:solidFill>
                <a:latin typeface="Albertus Medium" panose="020E0602030304090304" pitchFamily="34" charset="0"/>
              </a:defRPr>
            </a:lvl8pPr>
            <a:lvl9pPr marL="3886200" indent="-228600" eaLnBrk="0" fontAlgn="base" hangingPunct="0">
              <a:spcBef>
                <a:spcPct val="30000"/>
              </a:spcBef>
              <a:spcAft>
                <a:spcPct val="0"/>
              </a:spcAft>
              <a:defRPr sz="1200">
                <a:solidFill>
                  <a:schemeClr val="tx1"/>
                </a:solidFill>
                <a:latin typeface="Albertus Medium" panose="020E06020303040903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2BA944-160A-4F19-B6C7-F76368B4D8B2}" type="slidenum">
              <a:rPr kumimoji="0" lang="en-US" altLang="en-US" sz="1200" b="0" i="0" u="none" strike="noStrike" kern="1200" cap="none" spc="0" normalizeH="0" baseline="0" noProof="0" smtClean="0">
                <a:ln>
                  <a:noFill/>
                </a:ln>
                <a:solidFill>
                  <a:srgbClr val="000000"/>
                </a:solidFill>
                <a:effectLst/>
                <a:uLnTx/>
                <a:uFillTx/>
                <a:latin typeface="Albertus Medium" panose="020E06020303040903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lbertus Medium" panose="020E0602030304090304" pitchFamily="34" charset="0"/>
              <a:ea typeface="+mn-ea"/>
              <a:cs typeface="+mn-cs"/>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249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lbertus Medium" panose="020E0602030304090304" pitchFamily="34" charset="0"/>
              </a:defRPr>
            </a:lvl1pPr>
            <a:lvl2pPr marL="742950" indent="-285750">
              <a:spcBef>
                <a:spcPct val="30000"/>
              </a:spcBef>
              <a:defRPr sz="1200">
                <a:solidFill>
                  <a:schemeClr val="tx1"/>
                </a:solidFill>
                <a:latin typeface="Albertus Medium" panose="020E0602030304090304" pitchFamily="34" charset="0"/>
              </a:defRPr>
            </a:lvl2pPr>
            <a:lvl3pPr marL="1143000" indent="-228600">
              <a:spcBef>
                <a:spcPct val="30000"/>
              </a:spcBef>
              <a:defRPr sz="1200">
                <a:solidFill>
                  <a:schemeClr val="tx1"/>
                </a:solidFill>
                <a:latin typeface="Albertus Medium" panose="020E0602030304090304" pitchFamily="34" charset="0"/>
              </a:defRPr>
            </a:lvl3pPr>
            <a:lvl4pPr marL="1600200" indent="-228600">
              <a:spcBef>
                <a:spcPct val="30000"/>
              </a:spcBef>
              <a:defRPr sz="1200">
                <a:solidFill>
                  <a:schemeClr val="tx1"/>
                </a:solidFill>
                <a:latin typeface="Albertus Medium" panose="020E0602030304090304" pitchFamily="34" charset="0"/>
              </a:defRPr>
            </a:lvl4pPr>
            <a:lvl5pPr marL="2057400" indent="-228600">
              <a:spcBef>
                <a:spcPct val="30000"/>
              </a:spcBef>
              <a:defRPr sz="1200">
                <a:solidFill>
                  <a:schemeClr val="tx1"/>
                </a:solidFill>
                <a:latin typeface="Albertus Medium" panose="020E0602030304090304" pitchFamily="34" charset="0"/>
              </a:defRPr>
            </a:lvl5pPr>
            <a:lvl6pPr marL="2514600" indent="-228600" eaLnBrk="0" fontAlgn="base" hangingPunct="0">
              <a:spcBef>
                <a:spcPct val="30000"/>
              </a:spcBef>
              <a:spcAft>
                <a:spcPct val="0"/>
              </a:spcAft>
              <a:defRPr sz="1200">
                <a:solidFill>
                  <a:schemeClr val="tx1"/>
                </a:solidFill>
                <a:latin typeface="Albertus Medium" panose="020E0602030304090304" pitchFamily="34" charset="0"/>
              </a:defRPr>
            </a:lvl6pPr>
            <a:lvl7pPr marL="2971800" indent="-228600" eaLnBrk="0" fontAlgn="base" hangingPunct="0">
              <a:spcBef>
                <a:spcPct val="30000"/>
              </a:spcBef>
              <a:spcAft>
                <a:spcPct val="0"/>
              </a:spcAft>
              <a:defRPr sz="1200">
                <a:solidFill>
                  <a:schemeClr val="tx1"/>
                </a:solidFill>
                <a:latin typeface="Albertus Medium" panose="020E0602030304090304" pitchFamily="34" charset="0"/>
              </a:defRPr>
            </a:lvl7pPr>
            <a:lvl8pPr marL="3429000" indent="-228600" eaLnBrk="0" fontAlgn="base" hangingPunct="0">
              <a:spcBef>
                <a:spcPct val="30000"/>
              </a:spcBef>
              <a:spcAft>
                <a:spcPct val="0"/>
              </a:spcAft>
              <a:defRPr sz="1200">
                <a:solidFill>
                  <a:schemeClr val="tx1"/>
                </a:solidFill>
                <a:latin typeface="Albertus Medium" panose="020E0602030304090304" pitchFamily="34" charset="0"/>
              </a:defRPr>
            </a:lvl8pPr>
            <a:lvl9pPr marL="3886200" indent="-228600" eaLnBrk="0" fontAlgn="base" hangingPunct="0">
              <a:spcBef>
                <a:spcPct val="30000"/>
              </a:spcBef>
              <a:spcAft>
                <a:spcPct val="0"/>
              </a:spcAft>
              <a:defRPr sz="1200">
                <a:solidFill>
                  <a:schemeClr val="tx1"/>
                </a:solidFill>
                <a:latin typeface="Albertus Medium" panose="020E06020303040903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3E5902-B23C-4E89-822B-2A96B52DF2A1}" type="slidenum">
              <a:rPr kumimoji="0" lang="en-US" altLang="en-US" sz="1200" b="0" i="0" u="none" strike="noStrike" kern="1200" cap="none" spc="0" normalizeH="0" baseline="0" noProof="0" smtClean="0">
                <a:ln>
                  <a:noFill/>
                </a:ln>
                <a:solidFill>
                  <a:srgbClr val="000000"/>
                </a:solidFill>
                <a:effectLst/>
                <a:uLnTx/>
                <a:uFillTx/>
                <a:latin typeface="Albertus Medium" panose="020E06020303040903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lbertus Medium" panose="020E0602030304090304" pitchFamily="34" charset="0"/>
              <a:ea typeface="+mn-ea"/>
              <a:cs typeface="+mn-cs"/>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76190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6AC97-DD7A-4811-9809-E3601DD56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1441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6AC97-DD7A-4811-9809-E3601DD56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9314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6AC97-DD7A-4811-9809-E3601DD56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495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36AC97-DD7A-4811-9809-E3601DD563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5365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C59F1F-CEE0-402B-8D70-5A8E0D57DF17}" type="datetimeFigureOut">
              <a:rPr lang="en-US" smtClean="0"/>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393496641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C59F1F-CEE0-402B-8D70-5A8E0D57DF17}" type="datetimeFigureOut">
              <a:rPr lang="en-US" smtClean="0"/>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20128124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C59F1F-CEE0-402B-8D70-5A8E0D57DF17}" type="datetimeFigureOut">
              <a:rPr lang="en-US" smtClean="0"/>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102644504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7F7F37F2-360B-4650-A60C-7C246C0FEF5E}" type="slidenum">
              <a:rPr lang="en-US" altLang="en-US"/>
              <a:pPr>
                <a:defRPr/>
              </a:pPr>
              <a:t>‹#›</a:t>
            </a:fld>
            <a:endParaRPr lang="en-US" altLang="en-US"/>
          </a:p>
        </p:txBody>
      </p:sp>
    </p:spTree>
    <p:extLst>
      <p:ext uri="{BB962C8B-B14F-4D97-AF65-F5344CB8AC3E}">
        <p14:creationId xmlns:p14="http://schemas.microsoft.com/office/powerpoint/2010/main" val="16033410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2D91A1B9-8888-4995-BF75-FC74FC556D48}" type="slidenum">
              <a:rPr lang="en-US" altLang="en-US"/>
              <a:pPr>
                <a:defRPr/>
              </a:pPr>
              <a:t>‹#›</a:t>
            </a:fld>
            <a:endParaRPr lang="en-US" altLang="en-US"/>
          </a:p>
        </p:txBody>
      </p:sp>
    </p:spTree>
    <p:extLst>
      <p:ext uri="{BB962C8B-B14F-4D97-AF65-F5344CB8AC3E}">
        <p14:creationId xmlns:p14="http://schemas.microsoft.com/office/powerpoint/2010/main" val="417794639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5FD9668F-BDE8-4F2E-9890-C8EC2281F373}" type="slidenum">
              <a:rPr lang="en-US" altLang="en-US"/>
              <a:pPr>
                <a:defRPr/>
              </a:pPr>
              <a:t>‹#›</a:t>
            </a:fld>
            <a:endParaRPr lang="en-US" altLang="en-US"/>
          </a:p>
        </p:txBody>
      </p:sp>
    </p:spTree>
    <p:extLst>
      <p:ext uri="{BB962C8B-B14F-4D97-AF65-F5344CB8AC3E}">
        <p14:creationId xmlns:p14="http://schemas.microsoft.com/office/powerpoint/2010/main" val="320831315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smtClean="0"/>
            </a:lvl1pPr>
          </a:lstStyle>
          <a:p>
            <a:pPr>
              <a:defRPr/>
            </a:pPr>
            <a:fld id="{874B3EAC-958B-4FA3-B18D-958924BE34AF}" type="slidenum">
              <a:rPr lang="en-US" altLang="en-US"/>
              <a:pPr>
                <a:defRPr/>
              </a:pPr>
              <a:t>‹#›</a:t>
            </a:fld>
            <a:endParaRPr lang="en-US" altLang="en-US"/>
          </a:p>
        </p:txBody>
      </p:sp>
    </p:spTree>
    <p:extLst>
      <p:ext uri="{BB962C8B-B14F-4D97-AF65-F5344CB8AC3E}">
        <p14:creationId xmlns:p14="http://schemas.microsoft.com/office/powerpoint/2010/main" val="318096318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vl1pPr>
          </a:lstStyle>
          <a:p>
            <a:pPr>
              <a:defRPr/>
            </a:pPr>
            <a:fld id="{0F2BBD3D-5EA1-4365-B3F4-CAB7343026B9}" type="slidenum">
              <a:rPr lang="en-US" altLang="en-US"/>
              <a:pPr>
                <a:defRPr/>
              </a:pPr>
              <a:t>‹#›</a:t>
            </a:fld>
            <a:endParaRPr lang="en-US" altLang="en-US"/>
          </a:p>
        </p:txBody>
      </p:sp>
    </p:spTree>
    <p:extLst>
      <p:ext uri="{BB962C8B-B14F-4D97-AF65-F5344CB8AC3E}">
        <p14:creationId xmlns:p14="http://schemas.microsoft.com/office/powerpoint/2010/main" val="126198212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86FC5834-E554-476F-B6B1-0B597BCA91CB}" type="slidenum">
              <a:rPr lang="en-US" altLang="en-US"/>
              <a:pPr>
                <a:defRPr/>
              </a:pPr>
              <a:t>‹#›</a:t>
            </a:fld>
            <a:endParaRPr lang="en-US" altLang="en-US"/>
          </a:p>
        </p:txBody>
      </p:sp>
    </p:spTree>
    <p:extLst>
      <p:ext uri="{BB962C8B-B14F-4D97-AF65-F5344CB8AC3E}">
        <p14:creationId xmlns:p14="http://schemas.microsoft.com/office/powerpoint/2010/main" val="401838055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A113B44F-7052-4996-B743-894506DFD06E}" type="slidenum">
              <a:rPr lang="en-US" altLang="en-US"/>
              <a:pPr>
                <a:defRPr/>
              </a:pPr>
              <a:t>‹#›</a:t>
            </a:fld>
            <a:endParaRPr lang="en-US" altLang="en-US"/>
          </a:p>
        </p:txBody>
      </p:sp>
    </p:spTree>
    <p:extLst>
      <p:ext uri="{BB962C8B-B14F-4D97-AF65-F5344CB8AC3E}">
        <p14:creationId xmlns:p14="http://schemas.microsoft.com/office/powerpoint/2010/main" val="360141416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smtClean="0"/>
            </a:lvl1pPr>
          </a:lstStyle>
          <a:p>
            <a:pPr>
              <a:defRPr/>
            </a:pPr>
            <a:fld id="{9213BE62-F6D3-4D1F-BB52-782BFC9D15FC}" type="slidenum">
              <a:rPr lang="en-US" altLang="en-US"/>
              <a:pPr>
                <a:defRPr/>
              </a:pPr>
              <a:t>‹#›</a:t>
            </a:fld>
            <a:endParaRPr lang="en-US" altLang="en-US"/>
          </a:p>
        </p:txBody>
      </p:sp>
    </p:spTree>
    <p:extLst>
      <p:ext uri="{BB962C8B-B14F-4D97-AF65-F5344CB8AC3E}">
        <p14:creationId xmlns:p14="http://schemas.microsoft.com/office/powerpoint/2010/main" val="32781608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C59F1F-CEE0-402B-8D70-5A8E0D57DF17}" type="datetimeFigureOut">
              <a:rPr lang="en-US" smtClean="0"/>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100225019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smtClean="0"/>
            </a:lvl1pPr>
          </a:lstStyle>
          <a:p>
            <a:pPr>
              <a:defRPr/>
            </a:pPr>
            <a:fld id="{822CC852-3D9A-430A-87F0-2033A4042772}" type="slidenum">
              <a:rPr lang="en-US" altLang="en-US"/>
              <a:pPr>
                <a:defRPr/>
              </a:pPr>
              <a:t>‹#›</a:t>
            </a:fld>
            <a:endParaRPr lang="en-US" altLang="en-US"/>
          </a:p>
        </p:txBody>
      </p:sp>
    </p:spTree>
    <p:extLst>
      <p:ext uri="{BB962C8B-B14F-4D97-AF65-F5344CB8AC3E}">
        <p14:creationId xmlns:p14="http://schemas.microsoft.com/office/powerpoint/2010/main" val="394337727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F532551F-34FA-4021-9803-FDA76DC56F06}" type="slidenum">
              <a:rPr lang="en-US" altLang="en-US"/>
              <a:pPr>
                <a:defRPr/>
              </a:pPr>
              <a:t>‹#›</a:t>
            </a:fld>
            <a:endParaRPr lang="en-US" altLang="en-US"/>
          </a:p>
        </p:txBody>
      </p:sp>
    </p:spTree>
    <p:extLst>
      <p:ext uri="{BB962C8B-B14F-4D97-AF65-F5344CB8AC3E}">
        <p14:creationId xmlns:p14="http://schemas.microsoft.com/office/powerpoint/2010/main" val="79031227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960F2D88-49EB-4F9B-94F4-F902C5121ACC}" type="slidenum">
              <a:rPr lang="en-US" altLang="en-US"/>
              <a:pPr>
                <a:defRPr/>
              </a:pPr>
              <a:t>‹#›</a:t>
            </a:fld>
            <a:endParaRPr lang="en-US" altLang="en-US"/>
          </a:p>
        </p:txBody>
      </p:sp>
    </p:spTree>
    <p:extLst>
      <p:ext uri="{BB962C8B-B14F-4D97-AF65-F5344CB8AC3E}">
        <p14:creationId xmlns:p14="http://schemas.microsoft.com/office/powerpoint/2010/main" val="82190761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02F9E3-1601-4C88-986C-10A2EEFDAC3F}" type="datetimeFigureOut">
              <a:rPr lang="en-US" smtClean="0"/>
              <a:pPr/>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3982445795"/>
      </p:ext>
    </p:extLst>
  </p:cSld>
  <p:clrMapOvr>
    <a:masterClrMapping/>
  </p:clrMapOvr>
  <p:transition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02F9E3-1601-4C88-986C-10A2EEFDAC3F}" type="datetimeFigureOut">
              <a:rPr lang="en-US" smtClean="0"/>
              <a:pPr/>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2958745299"/>
      </p:ext>
    </p:extLst>
  </p:cSld>
  <p:clrMapOvr>
    <a:masterClrMapping/>
  </p:clrMapOvr>
  <p:transition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02F9E3-1601-4C88-986C-10A2EEFDAC3F}" type="datetimeFigureOut">
              <a:rPr lang="en-US" smtClean="0"/>
              <a:pPr/>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1303854640"/>
      </p:ext>
    </p:extLst>
  </p:cSld>
  <p:clrMapOvr>
    <a:masterClrMapping/>
  </p:clrMapOvr>
  <p:transition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02F9E3-1601-4C88-986C-10A2EEFDAC3F}" type="datetimeFigureOut">
              <a:rPr lang="en-US" smtClean="0"/>
              <a:pPr/>
              <a:t>6/3/21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2109671024"/>
      </p:ext>
    </p:extLst>
  </p:cSld>
  <p:clrMapOvr>
    <a:masterClrMapping/>
  </p:clrMapOvr>
  <p:transition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02F9E3-1601-4C88-986C-10A2EEFDAC3F}" type="datetimeFigureOut">
              <a:rPr lang="en-US" smtClean="0"/>
              <a:pPr/>
              <a:t>6/3/21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3577603236"/>
      </p:ext>
    </p:extLst>
  </p:cSld>
  <p:clrMapOvr>
    <a:masterClrMapping/>
  </p:clrMapOvr>
  <p:transition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02F9E3-1601-4C88-986C-10A2EEFDAC3F}" type="datetimeFigureOut">
              <a:rPr lang="en-US" smtClean="0"/>
              <a:pPr/>
              <a:t>6/3/21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3707500388"/>
      </p:ext>
    </p:extLst>
  </p:cSld>
  <p:clrMapOvr>
    <a:masterClrMapping/>
  </p:clrMapOvr>
  <p:transition advTm="5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2F9E3-1601-4C88-986C-10A2EEFDAC3F}" type="datetimeFigureOut">
              <a:rPr lang="en-US" smtClean="0"/>
              <a:pPr/>
              <a:t>6/3/21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3731628621"/>
      </p:ext>
    </p:extLst>
  </p:cSld>
  <p:clrMapOvr>
    <a:masterClrMapping/>
  </p:clrMapOvr>
  <p:transition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C59F1F-CEE0-402B-8D70-5A8E0D57DF17}" type="datetimeFigureOut">
              <a:rPr lang="en-US" smtClean="0"/>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161835169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02F9E3-1601-4C88-986C-10A2EEFDAC3F}" type="datetimeFigureOut">
              <a:rPr lang="en-US" smtClean="0"/>
              <a:pPr/>
              <a:t>6/3/21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2995911367"/>
      </p:ext>
    </p:extLst>
  </p:cSld>
  <p:clrMapOvr>
    <a:masterClrMapping/>
  </p:clrMapOvr>
  <p:transition advTm="5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02F9E3-1601-4C88-986C-10A2EEFDAC3F}" type="datetimeFigureOut">
              <a:rPr lang="en-US" smtClean="0"/>
              <a:pPr/>
              <a:t>6/3/21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810830552"/>
      </p:ext>
    </p:extLst>
  </p:cSld>
  <p:clrMapOvr>
    <a:masterClrMapping/>
  </p:clrMapOvr>
  <p:transition advTm="5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02F9E3-1601-4C88-986C-10A2EEFDAC3F}" type="datetimeFigureOut">
              <a:rPr lang="en-US" smtClean="0"/>
              <a:pPr/>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1544307311"/>
      </p:ext>
    </p:extLst>
  </p:cSld>
  <p:clrMapOvr>
    <a:masterClrMapping/>
  </p:clrMapOvr>
  <p:transition advTm="5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02F9E3-1601-4C88-986C-10A2EEFDAC3F}" type="datetimeFigureOut">
              <a:rPr lang="en-US" smtClean="0"/>
              <a:pPr/>
              <a:t>6/3/21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11517-AD85-4DF4-9BC2-45C73B78728A}" type="slidenum">
              <a:rPr lang="en-US" smtClean="0"/>
              <a:pPr/>
              <a:t>‹#›</a:t>
            </a:fld>
            <a:endParaRPr lang="en-US"/>
          </a:p>
        </p:txBody>
      </p:sp>
    </p:spTree>
    <p:extLst>
      <p:ext uri="{BB962C8B-B14F-4D97-AF65-F5344CB8AC3E}">
        <p14:creationId xmlns:p14="http://schemas.microsoft.com/office/powerpoint/2010/main" val="4204422150"/>
      </p:ext>
    </p:extLst>
  </p:cSld>
  <p:clrMapOvr>
    <a:masterClrMapping/>
  </p:clrMapOvr>
  <p:transition advTm="5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0AEE54-1111-4C25-800D-A04638FB9E5F}" type="slidenum">
              <a:rPr lang="en-US" altLang="en-US"/>
              <a:pPr>
                <a:defRPr/>
              </a:pPr>
              <a:t>‹#›</a:t>
            </a:fld>
            <a:endParaRPr lang="en-US" altLang="en-US"/>
          </a:p>
        </p:txBody>
      </p:sp>
    </p:spTree>
    <p:extLst>
      <p:ext uri="{BB962C8B-B14F-4D97-AF65-F5344CB8AC3E}">
        <p14:creationId xmlns:p14="http://schemas.microsoft.com/office/powerpoint/2010/main" val="96116867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BC97ED-D3E5-4519-9A3B-A707968090D7}" type="slidenum">
              <a:rPr lang="en-US" altLang="en-US"/>
              <a:pPr>
                <a:defRPr/>
              </a:pPr>
              <a:t>‹#›</a:t>
            </a:fld>
            <a:endParaRPr lang="en-US" altLang="en-US"/>
          </a:p>
        </p:txBody>
      </p:sp>
    </p:spTree>
    <p:extLst>
      <p:ext uri="{BB962C8B-B14F-4D97-AF65-F5344CB8AC3E}">
        <p14:creationId xmlns:p14="http://schemas.microsoft.com/office/powerpoint/2010/main" val="93962452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3B4008-343E-4BD8-97B0-6E1995CD8AEF}" type="slidenum">
              <a:rPr lang="en-US" altLang="en-US"/>
              <a:pPr>
                <a:defRPr/>
              </a:pPr>
              <a:t>‹#›</a:t>
            </a:fld>
            <a:endParaRPr lang="en-US" altLang="en-US"/>
          </a:p>
        </p:txBody>
      </p:sp>
    </p:spTree>
    <p:extLst>
      <p:ext uri="{BB962C8B-B14F-4D97-AF65-F5344CB8AC3E}">
        <p14:creationId xmlns:p14="http://schemas.microsoft.com/office/powerpoint/2010/main" val="331274094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06AC05-C628-4CDD-9A73-347EBCE9769D}" type="slidenum">
              <a:rPr lang="en-US" altLang="en-US"/>
              <a:pPr>
                <a:defRPr/>
              </a:pPr>
              <a:t>‹#›</a:t>
            </a:fld>
            <a:endParaRPr lang="en-US" altLang="en-US"/>
          </a:p>
        </p:txBody>
      </p:sp>
    </p:spTree>
    <p:extLst>
      <p:ext uri="{BB962C8B-B14F-4D97-AF65-F5344CB8AC3E}">
        <p14:creationId xmlns:p14="http://schemas.microsoft.com/office/powerpoint/2010/main" val="257748936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9D09A5-D35A-4D51-B94D-44CC184D7073}" type="slidenum">
              <a:rPr lang="en-US" altLang="en-US"/>
              <a:pPr>
                <a:defRPr/>
              </a:pPr>
              <a:t>‹#›</a:t>
            </a:fld>
            <a:endParaRPr lang="en-US" altLang="en-US"/>
          </a:p>
        </p:txBody>
      </p:sp>
    </p:spTree>
    <p:extLst>
      <p:ext uri="{BB962C8B-B14F-4D97-AF65-F5344CB8AC3E}">
        <p14:creationId xmlns:p14="http://schemas.microsoft.com/office/powerpoint/2010/main" val="200851060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502AAA-767B-475F-9AE4-3047FD0DFD1E}" type="slidenum">
              <a:rPr lang="en-US" altLang="en-US"/>
              <a:pPr>
                <a:defRPr/>
              </a:pPr>
              <a:t>‹#›</a:t>
            </a:fld>
            <a:endParaRPr lang="en-US" altLang="en-US"/>
          </a:p>
        </p:txBody>
      </p:sp>
    </p:spTree>
    <p:extLst>
      <p:ext uri="{BB962C8B-B14F-4D97-AF65-F5344CB8AC3E}">
        <p14:creationId xmlns:p14="http://schemas.microsoft.com/office/powerpoint/2010/main" val="120634270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C59F1F-CEE0-402B-8D70-5A8E0D57DF17}" type="datetimeFigureOut">
              <a:rPr lang="en-US" smtClean="0"/>
              <a:t>6/3/21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277537462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4FFBC1-2FE0-4F8C-93E6-63743C0F1170}" type="slidenum">
              <a:rPr lang="en-US" altLang="en-US"/>
              <a:pPr>
                <a:defRPr/>
              </a:pPr>
              <a:t>‹#›</a:t>
            </a:fld>
            <a:endParaRPr lang="en-US" altLang="en-US"/>
          </a:p>
        </p:txBody>
      </p:sp>
    </p:spTree>
    <p:extLst>
      <p:ext uri="{BB962C8B-B14F-4D97-AF65-F5344CB8AC3E}">
        <p14:creationId xmlns:p14="http://schemas.microsoft.com/office/powerpoint/2010/main" val="102245123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0F6F65-AF91-45C9-8195-C52E5C84D87A}" type="slidenum">
              <a:rPr lang="en-US" altLang="en-US"/>
              <a:pPr>
                <a:defRPr/>
              </a:pPr>
              <a:t>‹#›</a:t>
            </a:fld>
            <a:endParaRPr lang="en-US" altLang="en-US"/>
          </a:p>
        </p:txBody>
      </p:sp>
    </p:spTree>
    <p:extLst>
      <p:ext uri="{BB962C8B-B14F-4D97-AF65-F5344CB8AC3E}">
        <p14:creationId xmlns:p14="http://schemas.microsoft.com/office/powerpoint/2010/main" val="384880869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3A166A-53E0-41EF-9828-74148F9D9A11}" type="slidenum">
              <a:rPr lang="en-US" altLang="en-US"/>
              <a:pPr>
                <a:defRPr/>
              </a:pPr>
              <a:t>‹#›</a:t>
            </a:fld>
            <a:endParaRPr lang="en-US" altLang="en-US"/>
          </a:p>
        </p:txBody>
      </p:sp>
    </p:spTree>
    <p:extLst>
      <p:ext uri="{BB962C8B-B14F-4D97-AF65-F5344CB8AC3E}">
        <p14:creationId xmlns:p14="http://schemas.microsoft.com/office/powerpoint/2010/main" val="53423008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9E28A6-B35E-4C76-8B59-C8041EFE8CE1}" type="slidenum">
              <a:rPr lang="en-US" altLang="en-US"/>
              <a:pPr>
                <a:defRPr/>
              </a:pPr>
              <a:t>‹#›</a:t>
            </a:fld>
            <a:endParaRPr lang="en-US" altLang="en-US"/>
          </a:p>
        </p:txBody>
      </p:sp>
    </p:spTree>
    <p:extLst>
      <p:ext uri="{BB962C8B-B14F-4D97-AF65-F5344CB8AC3E}">
        <p14:creationId xmlns:p14="http://schemas.microsoft.com/office/powerpoint/2010/main" val="205219433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7AE4D-5777-4D15-AA8F-042FEDCF3480}" type="slidenum">
              <a:rPr lang="en-US" altLang="en-US"/>
              <a:pPr>
                <a:defRPr/>
              </a:pPr>
              <a:t>‹#›</a:t>
            </a:fld>
            <a:endParaRPr lang="en-US" altLang="en-US"/>
          </a:p>
        </p:txBody>
      </p:sp>
    </p:spTree>
    <p:extLst>
      <p:ext uri="{BB962C8B-B14F-4D97-AF65-F5344CB8AC3E}">
        <p14:creationId xmlns:p14="http://schemas.microsoft.com/office/powerpoint/2010/main" val="125744243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2383F3A-817C-4B2D-92B5-A7D6CAC1B788}" type="slidenum">
              <a:rPr lang="en-US" altLang="en-US"/>
              <a:pPr>
                <a:defRPr/>
              </a:pPr>
              <a:t>‹#›</a:t>
            </a:fld>
            <a:endParaRPr lang="en-US" altLang="en-US"/>
          </a:p>
        </p:txBody>
      </p:sp>
    </p:spTree>
    <p:extLst>
      <p:ext uri="{BB962C8B-B14F-4D97-AF65-F5344CB8AC3E}">
        <p14:creationId xmlns:p14="http://schemas.microsoft.com/office/powerpoint/2010/main" val="119577629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CB3B815-EA61-452B-B7BF-FD90B2F3FF26}" type="slidenum">
              <a:rPr lang="en-US" altLang="en-US"/>
              <a:pPr>
                <a:defRPr/>
              </a:pPr>
              <a:t>‹#›</a:t>
            </a:fld>
            <a:endParaRPr lang="en-US" altLang="en-US"/>
          </a:p>
        </p:txBody>
      </p:sp>
    </p:spTree>
    <p:extLst>
      <p:ext uri="{BB962C8B-B14F-4D97-AF65-F5344CB8AC3E}">
        <p14:creationId xmlns:p14="http://schemas.microsoft.com/office/powerpoint/2010/main" val="245477098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BC93342-EFA3-4D89-91A7-0B571A163889}" type="slidenum">
              <a:rPr lang="en-US" altLang="en-US"/>
              <a:pPr>
                <a:defRPr/>
              </a:pPr>
              <a:t>‹#›</a:t>
            </a:fld>
            <a:endParaRPr lang="en-US" altLang="en-US"/>
          </a:p>
        </p:txBody>
      </p:sp>
    </p:spTree>
    <p:extLst>
      <p:ext uri="{BB962C8B-B14F-4D97-AF65-F5344CB8AC3E}">
        <p14:creationId xmlns:p14="http://schemas.microsoft.com/office/powerpoint/2010/main" val="7940415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C021AFA-97E9-46FC-9516-38FBA367F35C}" type="slidenum">
              <a:rPr lang="en-US" altLang="en-US"/>
              <a:pPr>
                <a:defRPr/>
              </a:pPr>
              <a:t>‹#›</a:t>
            </a:fld>
            <a:endParaRPr lang="en-US" altLang="en-US"/>
          </a:p>
        </p:txBody>
      </p:sp>
    </p:spTree>
    <p:extLst>
      <p:ext uri="{BB962C8B-B14F-4D97-AF65-F5344CB8AC3E}">
        <p14:creationId xmlns:p14="http://schemas.microsoft.com/office/powerpoint/2010/main" val="86562450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E6F0C784-EB66-416D-A665-C20A9A0A6F3B}" type="slidenum">
              <a:rPr lang="en-US" altLang="en-US"/>
              <a:pPr>
                <a:defRPr/>
              </a:pPr>
              <a:t>‹#›</a:t>
            </a:fld>
            <a:endParaRPr lang="en-US" altLang="en-US"/>
          </a:p>
        </p:txBody>
      </p:sp>
    </p:spTree>
    <p:extLst>
      <p:ext uri="{BB962C8B-B14F-4D97-AF65-F5344CB8AC3E}">
        <p14:creationId xmlns:p14="http://schemas.microsoft.com/office/powerpoint/2010/main" val="4279569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C59F1F-CEE0-402B-8D70-5A8E0D57DF17}" type="datetimeFigureOut">
              <a:rPr lang="en-US" smtClean="0"/>
              <a:t>6/3/21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10454446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677592BB-8FDE-477E-A114-A38BF89EBFE7}" type="slidenum">
              <a:rPr lang="en-US" altLang="en-US"/>
              <a:pPr>
                <a:defRPr/>
              </a:pPr>
              <a:t>‹#›</a:t>
            </a:fld>
            <a:endParaRPr lang="en-US" altLang="en-US"/>
          </a:p>
        </p:txBody>
      </p:sp>
    </p:spTree>
    <p:extLst>
      <p:ext uri="{BB962C8B-B14F-4D97-AF65-F5344CB8AC3E}">
        <p14:creationId xmlns:p14="http://schemas.microsoft.com/office/powerpoint/2010/main" val="197285888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341C079C-F214-4023-9269-F8C38F90A6C4}" type="slidenum">
              <a:rPr lang="en-US" altLang="en-US"/>
              <a:pPr>
                <a:defRPr/>
              </a:pPr>
              <a:t>‹#›</a:t>
            </a:fld>
            <a:endParaRPr lang="en-US" altLang="en-US"/>
          </a:p>
        </p:txBody>
      </p:sp>
    </p:spTree>
    <p:extLst>
      <p:ext uri="{BB962C8B-B14F-4D97-AF65-F5344CB8AC3E}">
        <p14:creationId xmlns:p14="http://schemas.microsoft.com/office/powerpoint/2010/main" val="158030601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9D1F304-8C4F-4E55-B412-E12D53DF0ED0}" type="slidenum">
              <a:rPr lang="en-US" altLang="en-US"/>
              <a:pPr>
                <a:defRPr/>
              </a:pPr>
              <a:t>‹#›</a:t>
            </a:fld>
            <a:endParaRPr lang="en-US" altLang="en-US"/>
          </a:p>
        </p:txBody>
      </p:sp>
    </p:spTree>
    <p:extLst>
      <p:ext uri="{BB962C8B-B14F-4D97-AF65-F5344CB8AC3E}">
        <p14:creationId xmlns:p14="http://schemas.microsoft.com/office/powerpoint/2010/main" val="34959549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FD2461F-3BA6-488D-BFEE-ED0E6EA53202}" type="slidenum">
              <a:rPr lang="en-US" altLang="en-US"/>
              <a:pPr>
                <a:defRPr/>
              </a:pPr>
              <a:t>‹#›</a:t>
            </a:fld>
            <a:endParaRPr lang="en-US" altLang="en-US"/>
          </a:p>
        </p:txBody>
      </p:sp>
    </p:spTree>
    <p:extLst>
      <p:ext uri="{BB962C8B-B14F-4D97-AF65-F5344CB8AC3E}">
        <p14:creationId xmlns:p14="http://schemas.microsoft.com/office/powerpoint/2010/main" val="336218782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3A2D8D8-CED7-47C5-AA80-01B7B8FAA1D5}" type="slidenum">
              <a:rPr lang="en-US" altLang="en-US"/>
              <a:pPr>
                <a:defRPr/>
              </a:pPr>
              <a:t>‹#›</a:t>
            </a:fld>
            <a:endParaRPr lang="en-US" altLang="en-US"/>
          </a:p>
        </p:txBody>
      </p:sp>
    </p:spTree>
    <p:extLst>
      <p:ext uri="{BB962C8B-B14F-4D97-AF65-F5344CB8AC3E}">
        <p14:creationId xmlns:p14="http://schemas.microsoft.com/office/powerpoint/2010/main" val="28762092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B249CF8-C4C1-4A4E-A8B9-D86EE680734D}" type="slidenum">
              <a:rPr lang="en-US" altLang="en-US"/>
              <a:pPr>
                <a:defRPr/>
              </a:pPr>
              <a:t>‹#›</a:t>
            </a:fld>
            <a:endParaRPr lang="en-US" altLang="en-US"/>
          </a:p>
        </p:txBody>
      </p:sp>
    </p:spTree>
    <p:extLst>
      <p:ext uri="{BB962C8B-B14F-4D97-AF65-F5344CB8AC3E}">
        <p14:creationId xmlns:p14="http://schemas.microsoft.com/office/powerpoint/2010/main" val="269597568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54AEF8C-7C84-4055-843A-60A220F2965D}" type="slidenum">
              <a:rPr lang="en-US" altLang="en-US"/>
              <a:pPr>
                <a:defRPr/>
              </a:pPr>
              <a:t>‹#›</a:t>
            </a:fld>
            <a:endParaRPr lang="en-US" altLang="en-US"/>
          </a:p>
        </p:txBody>
      </p:sp>
    </p:spTree>
    <p:extLst>
      <p:ext uri="{BB962C8B-B14F-4D97-AF65-F5344CB8AC3E}">
        <p14:creationId xmlns:p14="http://schemas.microsoft.com/office/powerpoint/2010/main" val="119185240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A6A4B64-C59E-4772-BBB9-2589FC8A1996}" type="slidenum">
              <a:rPr lang="en-US" altLang="en-US"/>
              <a:pPr>
                <a:defRPr/>
              </a:pPr>
              <a:t>‹#›</a:t>
            </a:fld>
            <a:endParaRPr lang="en-US" altLang="en-US"/>
          </a:p>
        </p:txBody>
      </p:sp>
    </p:spTree>
    <p:extLst>
      <p:ext uri="{BB962C8B-B14F-4D97-AF65-F5344CB8AC3E}">
        <p14:creationId xmlns:p14="http://schemas.microsoft.com/office/powerpoint/2010/main" val="159574419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17EAB83-9C0A-47E5-AF07-53428074F1FB}" type="slidenum">
              <a:rPr lang="en-US" altLang="en-US"/>
              <a:pPr>
                <a:defRPr/>
              </a:pPr>
              <a:t>‹#›</a:t>
            </a:fld>
            <a:endParaRPr lang="en-US" altLang="en-US"/>
          </a:p>
        </p:txBody>
      </p:sp>
    </p:spTree>
    <p:extLst>
      <p:ext uri="{BB962C8B-B14F-4D97-AF65-F5344CB8AC3E}">
        <p14:creationId xmlns:p14="http://schemas.microsoft.com/office/powerpoint/2010/main" val="207374997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02ADD47-4F90-42BE-A2FF-7FF57B70809E}" type="slidenum">
              <a:rPr lang="en-US" altLang="en-US"/>
              <a:pPr>
                <a:defRPr/>
              </a:pPr>
              <a:t>‹#›</a:t>
            </a:fld>
            <a:endParaRPr lang="en-US" altLang="en-US"/>
          </a:p>
        </p:txBody>
      </p:sp>
    </p:spTree>
    <p:extLst>
      <p:ext uri="{BB962C8B-B14F-4D97-AF65-F5344CB8AC3E}">
        <p14:creationId xmlns:p14="http://schemas.microsoft.com/office/powerpoint/2010/main" val="387919460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C59F1F-CEE0-402B-8D70-5A8E0D57DF17}" type="datetimeFigureOut">
              <a:rPr lang="en-US" smtClean="0"/>
              <a:t>6/3/21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144521662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6DD48FFF-971C-4002-AEED-183486A82F6E}" type="slidenum">
              <a:rPr lang="en-US" altLang="en-US"/>
              <a:pPr>
                <a:defRPr/>
              </a:pPr>
              <a:t>‹#›</a:t>
            </a:fld>
            <a:endParaRPr lang="en-US" altLang="en-US"/>
          </a:p>
        </p:txBody>
      </p:sp>
    </p:spTree>
    <p:extLst>
      <p:ext uri="{BB962C8B-B14F-4D97-AF65-F5344CB8AC3E}">
        <p14:creationId xmlns:p14="http://schemas.microsoft.com/office/powerpoint/2010/main" val="249743591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1EE040C-5ED0-4949-99B2-48981C75FD34}" type="slidenum">
              <a:rPr lang="en-US" altLang="en-US"/>
              <a:pPr>
                <a:defRPr/>
              </a:pPr>
              <a:t>‹#›</a:t>
            </a:fld>
            <a:endParaRPr lang="en-US" altLang="en-US"/>
          </a:p>
        </p:txBody>
      </p:sp>
    </p:spTree>
    <p:extLst>
      <p:ext uri="{BB962C8B-B14F-4D97-AF65-F5344CB8AC3E}">
        <p14:creationId xmlns:p14="http://schemas.microsoft.com/office/powerpoint/2010/main" val="344346467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EF43EC0C-A29B-4A18-B611-D41DEBFFFD77}" type="slidenum">
              <a:rPr lang="en-US" altLang="en-US"/>
              <a:pPr>
                <a:defRPr/>
              </a:pPr>
              <a:t>‹#›</a:t>
            </a:fld>
            <a:endParaRPr lang="en-US" altLang="en-US"/>
          </a:p>
        </p:txBody>
      </p:sp>
    </p:spTree>
    <p:extLst>
      <p:ext uri="{BB962C8B-B14F-4D97-AF65-F5344CB8AC3E}">
        <p14:creationId xmlns:p14="http://schemas.microsoft.com/office/powerpoint/2010/main" val="64601731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0D5F6C6-F664-45A0-A7E1-4B416CA59BE5}" type="slidenum">
              <a:rPr lang="en-US" altLang="en-US"/>
              <a:pPr>
                <a:defRPr/>
              </a:pPr>
              <a:t>‹#›</a:t>
            </a:fld>
            <a:endParaRPr lang="en-US" altLang="en-US"/>
          </a:p>
        </p:txBody>
      </p:sp>
    </p:spTree>
    <p:extLst>
      <p:ext uri="{BB962C8B-B14F-4D97-AF65-F5344CB8AC3E}">
        <p14:creationId xmlns:p14="http://schemas.microsoft.com/office/powerpoint/2010/main" val="137696648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A4016AD-585E-491E-B70A-54CC42A63A9E}" type="slidenum">
              <a:rPr lang="en-US" altLang="en-US"/>
              <a:pPr>
                <a:defRPr/>
              </a:pPr>
              <a:t>‹#›</a:t>
            </a:fld>
            <a:endParaRPr lang="en-US" altLang="en-US"/>
          </a:p>
        </p:txBody>
      </p:sp>
    </p:spTree>
    <p:extLst>
      <p:ext uri="{BB962C8B-B14F-4D97-AF65-F5344CB8AC3E}">
        <p14:creationId xmlns:p14="http://schemas.microsoft.com/office/powerpoint/2010/main" val="62797843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DE384C-AEFB-411D-9BEE-8E0FA7325949}" type="slidenum">
              <a:rPr lang="en-US" altLang="en-US"/>
              <a:pPr>
                <a:defRPr/>
              </a:pPr>
              <a:t>‹#›</a:t>
            </a:fld>
            <a:endParaRPr lang="en-US" altLang="en-US"/>
          </a:p>
        </p:txBody>
      </p:sp>
    </p:spTree>
    <p:extLst>
      <p:ext uri="{BB962C8B-B14F-4D97-AF65-F5344CB8AC3E}">
        <p14:creationId xmlns:p14="http://schemas.microsoft.com/office/powerpoint/2010/main" val="182324731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105719F-DAD1-473E-838F-2ACEC0982346}" type="slidenum">
              <a:rPr lang="en-US" altLang="en-US"/>
              <a:pPr>
                <a:defRPr/>
              </a:pPr>
              <a:t>‹#›</a:t>
            </a:fld>
            <a:endParaRPr lang="en-US" altLang="en-US"/>
          </a:p>
        </p:txBody>
      </p:sp>
    </p:spTree>
    <p:extLst>
      <p:ext uri="{BB962C8B-B14F-4D97-AF65-F5344CB8AC3E}">
        <p14:creationId xmlns:p14="http://schemas.microsoft.com/office/powerpoint/2010/main" val="24675574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C59F1F-CEE0-402B-8D70-5A8E0D57DF17}" type="datetimeFigureOut">
              <a:rPr lang="en-US" smtClean="0"/>
              <a:t>6/3/21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297710176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C59F1F-CEE0-402B-8D70-5A8E0D57DF17}" type="datetimeFigureOut">
              <a:rPr lang="en-US" smtClean="0"/>
              <a:t>6/3/21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376545453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C59F1F-CEE0-402B-8D70-5A8E0D57DF17}" type="datetimeFigureOut">
              <a:rPr lang="en-US" smtClean="0"/>
              <a:t>6/3/21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4AFA5-4D5D-458B-AD5B-35948814CEBB}" type="slidenum">
              <a:rPr lang="en-US" smtClean="0"/>
              <a:t>‹#›</a:t>
            </a:fld>
            <a:endParaRPr lang="en-US"/>
          </a:p>
        </p:txBody>
      </p:sp>
    </p:spTree>
    <p:extLst>
      <p:ext uri="{BB962C8B-B14F-4D97-AF65-F5344CB8AC3E}">
        <p14:creationId xmlns:p14="http://schemas.microsoft.com/office/powerpoint/2010/main" val="6954022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59F1F-CEE0-402B-8D70-5A8E0D57DF17}" type="datetimeFigureOut">
              <a:rPr lang="en-US" smtClean="0"/>
              <a:t>6/3/21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4AFA5-4D5D-458B-AD5B-35948814CEBB}" type="slidenum">
              <a:rPr lang="en-US" smtClean="0"/>
              <a:t>‹#›</a:t>
            </a:fld>
            <a:endParaRPr lang="en-US"/>
          </a:p>
        </p:txBody>
      </p:sp>
    </p:spTree>
    <p:extLst>
      <p:ext uri="{BB962C8B-B14F-4D97-AF65-F5344CB8AC3E}">
        <p14:creationId xmlns:p14="http://schemas.microsoft.com/office/powerpoint/2010/main" val="638683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panose="020B0604020202020204" pitchFamily="34" charset="0"/>
              </a:defRPr>
            </a:lvl1pPr>
          </a:lstStyle>
          <a:p>
            <a:pPr>
              <a:defRPr/>
            </a:pPr>
            <a:fld id="{B5CB67EB-B566-4181-8A96-1C96613569B4}" type="slidenum">
              <a:rPr lang="en-US" altLang="en-US"/>
              <a:pPr>
                <a:defRPr/>
              </a:pPr>
              <a:t>‹#›</a:t>
            </a:fld>
            <a:endParaRPr lang="en-US" altLang="en-US"/>
          </a:p>
        </p:txBody>
      </p:sp>
    </p:spTree>
    <p:extLst>
      <p:ext uri="{BB962C8B-B14F-4D97-AF65-F5344CB8AC3E}">
        <p14:creationId xmlns:p14="http://schemas.microsoft.com/office/powerpoint/2010/main" val="38669582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2F9E3-1601-4C88-986C-10A2EEFDAC3F}" type="datetimeFigureOut">
              <a:rPr lang="en-US" smtClean="0"/>
              <a:pPr/>
              <a:t>6/3/21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11517-AD85-4DF4-9BC2-45C73B78728A}" type="slidenum">
              <a:rPr lang="en-US" smtClean="0"/>
              <a:pPr/>
              <a:t>‹#›</a:t>
            </a:fld>
            <a:endParaRPr lang="en-US"/>
          </a:p>
        </p:txBody>
      </p:sp>
    </p:spTree>
    <p:extLst>
      <p:ext uri="{BB962C8B-B14F-4D97-AF65-F5344CB8AC3E}">
        <p14:creationId xmlns:p14="http://schemas.microsoft.com/office/powerpoint/2010/main" val="25773817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advTm="500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lbertus Medium"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lbertus Medium"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lbertus Medium" panose="020E0602030304090304" pitchFamily="34" charset="0"/>
              </a:defRPr>
            </a:lvl1pPr>
          </a:lstStyle>
          <a:p>
            <a:pPr>
              <a:defRPr/>
            </a:pPr>
            <a:fld id="{D720B5DF-4D3A-4C8A-B115-E07E497EAA5F}" type="slidenum">
              <a:rPr lang="en-US" altLang="en-US"/>
              <a:pPr>
                <a:defRPr/>
              </a:pPr>
              <a:t>‹#›</a:t>
            </a:fld>
            <a:endParaRPr lang="en-US" altLang="en-US"/>
          </a:p>
        </p:txBody>
      </p:sp>
    </p:spTree>
    <p:extLst>
      <p:ext uri="{BB962C8B-B14F-4D97-AF65-F5344CB8AC3E}">
        <p14:creationId xmlns:p14="http://schemas.microsoft.com/office/powerpoint/2010/main" val="26800718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xStyles>
    <p:titleStyle>
      <a:lvl1pPr algn="ctr" rtl="0" eaLnBrk="0" fontAlgn="base" hangingPunct="0">
        <a:spcBef>
          <a:spcPct val="0"/>
        </a:spcBef>
        <a:spcAft>
          <a:spcPct val="0"/>
        </a:spcAft>
        <a:defRPr sz="4400">
          <a:solidFill>
            <a:schemeClr val="tx2"/>
          </a:solidFill>
          <a:latin typeface="Albertus Medium" pitchFamily="34" charset="0"/>
          <a:ea typeface="+mj-ea"/>
          <a:cs typeface="+mj-cs"/>
        </a:defRPr>
      </a:lvl1pPr>
      <a:lvl2pPr algn="ctr" rtl="0" eaLnBrk="0" fontAlgn="base" hangingPunct="0">
        <a:spcBef>
          <a:spcPct val="0"/>
        </a:spcBef>
        <a:spcAft>
          <a:spcPct val="0"/>
        </a:spcAft>
        <a:defRPr sz="4400">
          <a:solidFill>
            <a:schemeClr val="tx2"/>
          </a:solidFill>
          <a:latin typeface="Albertus Medium" pitchFamily="34" charset="0"/>
        </a:defRPr>
      </a:lvl2pPr>
      <a:lvl3pPr algn="ctr" rtl="0" eaLnBrk="0" fontAlgn="base" hangingPunct="0">
        <a:spcBef>
          <a:spcPct val="0"/>
        </a:spcBef>
        <a:spcAft>
          <a:spcPct val="0"/>
        </a:spcAft>
        <a:defRPr sz="4400">
          <a:solidFill>
            <a:schemeClr val="tx2"/>
          </a:solidFill>
          <a:latin typeface="Albertus Medium" pitchFamily="34" charset="0"/>
        </a:defRPr>
      </a:lvl3pPr>
      <a:lvl4pPr algn="ctr" rtl="0" eaLnBrk="0" fontAlgn="base" hangingPunct="0">
        <a:spcBef>
          <a:spcPct val="0"/>
        </a:spcBef>
        <a:spcAft>
          <a:spcPct val="0"/>
        </a:spcAft>
        <a:defRPr sz="4400">
          <a:solidFill>
            <a:schemeClr val="tx2"/>
          </a:solidFill>
          <a:latin typeface="Albertus Medium" pitchFamily="34" charset="0"/>
        </a:defRPr>
      </a:lvl4pPr>
      <a:lvl5pPr algn="ctr" rtl="0" eaLnBrk="0" fontAlgn="base" hangingPunct="0">
        <a:spcBef>
          <a:spcPct val="0"/>
        </a:spcBef>
        <a:spcAft>
          <a:spcPct val="0"/>
        </a:spcAft>
        <a:defRPr sz="4400">
          <a:solidFill>
            <a:schemeClr val="tx2"/>
          </a:solidFill>
          <a:latin typeface="Albertus Medium"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lbertus Medium"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lbertus Medium" pitchFamily="34" charset="0"/>
        </a:defRPr>
      </a:lvl2pPr>
      <a:lvl3pPr marL="1143000" indent="-228600" algn="l" rtl="0" eaLnBrk="0" fontAlgn="base" hangingPunct="0">
        <a:spcBef>
          <a:spcPct val="20000"/>
        </a:spcBef>
        <a:spcAft>
          <a:spcPct val="0"/>
        </a:spcAft>
        <a:buChar char="•"/>
        <a:defRPr sz="2400">
          <a:solidFill>
            <a:schemeClr val="tx1"/>
          </a:solidFill>
          <a:latin typeface="Albertus Medium" pitchFamily="34" charset="0"/>
        </a:defRPr>
      </a:lvl3pPr>
      <a:lvl4pPr marL="1600200" indent="-228600" algn="l" rtl="0" eaLnBrk="0" fontAlgn="base" hangingPunct="0">
        <a:spcBef>
          <a:spcPct val="20000"/>
        </a:spcBef>
        <a:spcAft>
          <a:spcPct val="0"/>
        </a:spcAft>
        <a:buChar char="–"/>
        <a:defRPr sz="2000">
          <a:solidFill>
            <a:schemeClr val="tx1"/>
          </a:solidFill>
          <a:latin typeface="Albertus Medium" pitchFamily="34" charset="0"/>
        </a:defRPr>
      </a:lvl4pPr>
      <a:lvl5pPr marL="2057400" indent="-228600" algn="l" rtl="0" eaLnBrk="0" fontAlgn="base" hangingPunct="0">
        <a:spcBef>
          <a:spcPct val="20000"/>
        </a:spcBef>
        <a:spcAft>
          <a:spcPct val="0"/>
        </a:spcAft>
        <a:buChar char="»"/>
        <a:defRPr sz="2000">
          <a:solidFill>
            <a:schemeClr val="tx1"/>
          </a:solidFill>
          <a:latin typeface="Albertus Medium"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5B36319-E823-49D7-9693-75757E4FFF92}" type="slidenum">
              <a:rPr lang="en-US" altLang="en-US"/>
              <a:pPr>
                <a:defRPr/>
              </a:pPr>
              <a:t>‹#›</a:t>
            </a:fld>
            <a:endParaRPr lang="en-US" altLang="en-US"/>
          </a:p>
        </p:txBody>
      </p:sp>
    </p:spTree>
    <p:extLst>
      <p:ext uri="{BB962C8B-B14F-4D97-AF65-F5344CB8AC3E}">
        <p14:creationId xmlns:p14="http://schemas.microsoft.com/office/powerpoint/2010/main" val="34614497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p:transition>
  <p:txStyles>
    <p:titleStyle>
      <a:lvl1pPr algn="ctr" rtl="0" eaLnBrk="0" fontAlgn="base" hangingPunct="0">
        <a:spcBef>
          <a:spcPct val="0"/>
        </a:spcBef>
        <a:spcAft>
          <a:spcPct val="0"/>
        </a:spcAft>
        <a:defRPr sz="4400">
          <a:solidFill>
            <a:schemeClr val="tx2"/>
          </a:solidFill>
          <a:latin typeface="BellCent NamNum BT" pitchFamily="34" charset="0"/>
          <a:ea typeface="+mj-ea"/>
          <a:cs typeface="+mj-cs"/>
        </a:defRPr>
      </a:lvl1pPr>
      <a:lvl2pPr algn="ctr" rtl="0" eaLnBrk="0" fontAlgn="base" hangingPunct="0">
        <a:spcBef>
          <a:spcPct val="0"/>
        </a:spcBef>
        <a:spcAft>
          <a:spcPct val="0"/>
        </a:spcAft>
        <a:defRPr sz="4400">
          <a:solidFill>
            <a:schemeClr val="tx2"/>
          </a:solidFill>
          <a:latin typeface="BellCent NamNum BT" pitchFamily="34" charset="0"/>
        </a:defRPr>
      </a:lvl2pPr>
      <a:lvl3pPr algn="ctr" rtl="0" eaLnBrk="0" fontAlgn="base" hangingPunct="0">
        <a:spcBef>
          <a:spcPct val="0"/>
        </a:spcBef>
        <a:spcAft>
          <a:spcPct val="0"/>
        </a:spcAft>
        <a:defRPr sz="4400">
          <a:solidFill>
            <a:schemeClr val="tx2"/>
          </a:solidFill>
          <a:latin typeface="BellCent NamNum BT" pitchFamily="34" charset="0"/>
        </a:defRPr>
      </a:lvl3pPr>
      <a:lvl4pPr algn="ctr" rtl="0" eaLnBrk="0" fontAlgn="base" hangingPunct="0">
        <a:spcBef>
          <a:spcPct val="0"/>
        </a:spcBef>
        <a:spcAft>
          <a:spcPct val="0"/>
        </a:spcAft>
        <a:defRPr sz="4400">
          <a:solidFill>
            <a:schemeClr val="tx2"/>
          </a:solidFill>
          <a:latin typeface="BellCent NamNum BT" pitchFamily="34" charset="0"/>
        </a:defRPr>
      </a:lvl4pPr>
      <a:lvl5pPr algn="ctr" rtl="0" eaLnBrk="0" fontAlgn="base" hangingPunct="0">
        <a:spcBef>
          <a:spcPct val="0"/>
        </a:spcBef>
        <a:spcAft>
          <a:spcPct val="0"/>
        </a:spcAft>
        <a:defRPr sz="4400">
          <a:solidFill>
            <a:schemeClr val="tx2"/>
          </a:solidFill>
          <a:latin typeface="BellCent NamNum BT"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BellCent NamNum BT"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BellCent NamNum BT" pitchFamily="34" charset="0"/>
        </a:defRPr>
      </a:lvl2pPr>
      <a:lvl3pPr marL="1143000" indent="-228600" algn="l" rtl="0" eaLnBrk="0" fontAlgn="base" hangingPunct="0">
        <a:spcBef>
          <a:spcPct val="20000"/>
        </a:spcBef>
        <a:spcAft>
          <a:spcPct val="0"/>
        </a:spcAft>
        <a:buChar char="•"/>
        <a:defRPr sz="2400">
          <a:solidFill>
            <a:schemeClr val="tx1"/>
          </a:solidFill>
          <a:latin typeface="BellCent NamNum BT" pitchFamily="34" charset="0"/>
        </a:defRPr>
      </a:lvl3pPr>
      <a:lvl4pPr marL="1600200" indent="-228600" algn="l" rtl="0" eaLnBrk="0" fontAlgn="base" hangingPunct="0">
        <a:spcBef>
          <a:spcPct val="20000"/>
        </a:spcBef>
        <a:spcAft>
          <a:spcPct val="0"/>
        </a:spcAft>
        <a:buChar char="–"/>
        <a:defRPr sz="2000">
          <a:solidFill>
            <a:schemeClr val="tx1"/>
          </a:solidFill>
          <a:latin typeface="BellCent NamNum BT" pitchFamily="34" charset="0"/>
        </a:defRPr>
      </a:lvl4pPr>
      <a:lvl5pPr marL="2057400" indent="-228600" algn="l" rtl="0" eaLnBrk="0" fontAlgn="base" hangingPunct="0">
        <a:spcBef>
          <a:spcPct val="20000"/>
        </a:spcBef>
        <a:spcAft>
          <a:spcPct val="0"/>
        </a:spcAft>
        <a:buChar char="»"/>
        <a:defRPr sz="2000">
          <a:solidFill>
            <a:schemeClr val="tx1"/>
          </a:solidFill>
          <a:latin typeface="BellCent NamNum BT"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128FF81-6020-477D-A9B3-14B4B0C5648B}" type="slidenum">
              <a:rPr lang="en-US" altLang="en-US"/>
              <a:pPr>
                <a:defRPr/>
              </a:pPr>
              <a:t>‹#›</a:t>
            </a:fld>
            <a:endParaRPr lang="en-US" altLang="en-US"/>
          </a:p>
        </p:txBody>
      </p:sp>
    </p:spTree>
    <p:extLst>
      <p:ext uri="{BB962C8B-B14F-4D97-AF65-F5344CB8AC3E}">
        <p14:creationId xmlns:p14="http://schemas.microsoft.com/office/powerpoint/2010/main" val="180689510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p:transition>
  <p:txStyles>
    <p:titleStyle>
      <a:lvl1pPr algn="ctr" rtl="0" eaLnBrk="0" fontAlgn="base" hangingPunct="0">
        <a:spcBef>
          <a:spcPct val="0"/>
        </a:spcBef>
        <a:spcAft>
          <a:spcPct val="0"/>
        </a:spcAft>
        <a:defRPr sz="4400">
          <a:solidFill>
            <a:schemeClr val="tx2"/>
          </a:solidFill>
          <a:latin typeface="BellCent NamNum BT" pitchFamily="34" charset="0"/>
          <a:ea typeface="+mj-ea"/>
          <a:cs typeface="+mj-cs"/>
        </a:defRPr>
      </a:lvl1pPr>
      <a:lvl2pPr algn="ctr" rtl="0" eaLnBrk="0" fontAlgn="base" hangingPunct="0">
        <a:spcBef>
          <a:spcPct val="0"/>
        </a:spcBef>
        <a:spcAft>
          <a:spcPct val="0"/>
        </a:spcAft>
        <a:defRPr sz="4400">
          <a:solidFill>
            <a:schemeClr val="tx2"/>
          </a:solidFill>
          <a:latin typeface="BellCent NamNum BT" pitchFamily="34" charset="0"/>
        </a:defRPr>
      </a:lvl2pPr>
      <a:lvl3pPr algn="ctr" rtl="0" eaLnBrk="0" fontAlgn="base" hangingPunct="0">
        <a:spcBef>
          <a:spcPct val="0"/>
        </a:spcBef>
        <a:spcAft>
          <a:spcPct val="0"/>
        </a:spcAft>
        <a:defRPr sz="4400">
          <a:solidFill>
            <a:schemeClr val="tx2"/>
          </a:solidFill>
          <a:latin typeface="BellCent NamNum BT" pitchFamily="34" charset="0"/>
        </a:defRPr>
      </a:lvl3pPr>
      <a:lvl4pPr algn="ctr" rtl="0" eaLnBrk="0" fontAlgn="base" hangingPunct="0">
        <a:spcBef>
          <a:spcPct val="0"/>
        </a:spcBef>
        <a:spcAft>
          <a:spcPct val="0"/>
        </a:spcAft>
        <a:defRPr sz="4400">
          <a:solidFill>
            <a:schemeClr val="tx2"/>
          </a:solidFill>
          <a:latin typeface="BellCent NamNum BT" pitchFamily="34" charset="0"/>
        </a:defRPr>
      </a:lvl4pPr>
      <a:lvl5pPr algn="ctr" rtl="0" eaLnBrk="0" fontAlgn="base" hangingPunct="0">
        <a:spcBef>
          <a:spcPct val="0"/>
        </a:spcBef>
        <a:spcAft>
          <a:spcPct val="0"/>
        </a:spcAft>
        <a:defRPr sz="4400">
          <a:solidFill>
            <a:schemeClr val="tx2"/>
          </a:solidFill>
          <a:latin typeface="BellCent NamNum BT"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BellCent NamNum BT"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BellCent NamNum BT" pitchFamily="34" charset="0"/>
        </a:defRPr>
      </a:lvl2pPr>
      <a:lvl3pPr marL="1143000" indent="-228600" algn="l" rtl="0" eaLnBrk="0" fontAlgn="base" hangingPunct="0">
        <a:spcBef>
          <a:spcPct val="20000"/>
        </a:spcBef>
        <a:spcAft>
          <a:spcPct val="0"/>
        </a:spcAft>
        <a:buChar char="•"/>
        <a:defRPr sz="2400">
          <a:solidFill>
            <a:schemeClr val="tx1"/>
          </a:solidFill>
          <a:latin typeface="BellCent NamNum BT" pitchFamily="34" charset="0"/>
        </a:defRPr>
      </a:lvl3pPr>
      <a:lvl4pPr marL="1600200" indent="-228600" algn="l" rtl="0" eaLnBrk="0" fontAlgn="base" hangingPunct="0">
        <a:spcBef>
          <a:spcPct val="20000"/>
        </a:spcBef>
        <a:spcAft>
          <a:spcPct val="0"/>
        </a:spcAft>
        <a:buChar char="–"/>
        <a:defRPr sz="2000">
          <a:solidFill>
            <a:schemeClr val="tx1"/>
          </a:solidFill>
          <a:latin typeface="BellCent NamNum BT" pitchFamily="34" charset="0"/>
        </a:defRPr>
      </a:lvl4pPr>
      <a:lvl5pPr marL="2057400" indent="-228600" algn="l" rtl="0" eaLnBrk="0" fontAlgn="base" hangingPunct="0">
        <a:spcBef>
          <a:spcPct val="20000"/>
        </a:spcBef>
        <a:spcAft>
          <a:spcPct val="0"/>
        </a:spcAft>
        <a:buChar char="»"/>
        <a:defRPr sz="2000">
          <a:solidFill>
            <a:schemeClr val="tx1"/>
          </a:solidFill>
          <a:latin typeface="BellCent NamNum BT"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emf"/><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hyperlink" Target="http://aapgbull.geoscienceworld.org/content/86/6/1003/F1.expansion.htm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emf"/><Relationship Id="rId1" Type="http://schemas.openxmlformats.org/officeDocument/2006/relationships/slideLayout" Target="../slideLayouts/slideLayout1.xml"/><Relationship Id="rId4" Type="http://schemas.openxmlformats.org/officeDocument/2006/relationships/image" Target="../media/image54.emf"/></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82.png"/><Relationship Id="rId5" Type="http://schemas.openxmlformats.org/officeDocument/2006/relationships/image" Target="../media/image85.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62.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jpe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3.xml"/><Relationship Id="rId4" Type="http://schemas.openxmlformats.org/officeDocument/2006/relationships/image" Target="../media/image100.jpeg"/></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e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emf"/><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emf"/><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7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hyperlink" Target="https://opengeology.org/historicalgeology/virtual-field-experiences-vfes/massanutten/" TargetMode="External"/><Relationship Id="rId2" Type="http://schemas.openxmlformats.org/officeDocument/2006/relationships/image" Target="../media/image109.jpeg"/><Relationship Id="rId1" Type="http://schemas.openxmlformats.org/officeDocument/2006/relationships/slideLayout" Target="../slideLayouts/slideLayout23.xml"/><Relationship Id="rId4" Type="http://schemas.openxmlformats.org/officeDocument/2006/relationships/image" Target="../media/image110.jpeg"/></Relationships>
</file>

<file path=ppt/slides/_rels/slide7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17.emf"/><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3.xml"/><Relationship Id="rId4" Type="http://schemas.openxmlformats.org/officeDocument/2006/relationships/image" Target="../media/image120.jpeg"/></Relationships>
</file>

<file path=ppt/slides/_rels/slide7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emf"/><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0.em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xml"/><Relationship Id="rId4" Type="http://schemas.openxmlformats.org/officeDocument/2006/relationships/image" Target="../media/image54.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96776" y="272950"/>
            <a:ext cx="6950448" cy="584775"/>
          </a:xfrm>
          <a:prstGeom prst="rect">
            <a:avLst/>
          </a:prstGeom>
          <a:noFill/>
        </p:spPr>
        <p:txBody>
          <a:bodyPr wrap="square" rtlCol="0">
            <a:spAutoFit/>
          </a:bodyPr>
          <a:lstStyle/>
          <a:p>
            <a:pPr algn="ctr"/>
            <a:r>
              <a:rPr lang="en-US" sz="3200" dirty="0">
                <a:latin typeface="Britannic Bold" panose="020B0903060703020204" pitchFamily="34" charset="0"/>
              </a:rPr>
              <a:t>Virtual Field Trip #1 – Part One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05807" y="4118435"/>
            <a:ext cx="5465584" cy="2677656"/>
          </a:xfrm>
          <a:prstGeom prst="rect">
            <a:avLst/>
          </a:prstGeom>
        </p:spPr>
      </p:pic>
      <p:sp>
        <p:nvSpPr>
          <p:cNvPr id="14" name="TextBox 13"/>
          <p:cNvSpPr txBox="1"/>
          <p:nvPr/>
        </p:nvSpPr>
        <p:spPr>
          <a:xfrm>
            <a:off x="1707777" y="788092"/>
            <a:ext cx="5728447" cy="646331"/>
          </a:xfrm>
          <a:prstGeom prst="rect">
            <a:avLst/>
          </a:prstGeom>
          <a:noFill/>
        </p:spPr>
        <p:txBody>
          <a:bodyPr wrap="square" rtlCol="0">
            <a:spAutoFit/>
          </a:bodyPr>
          <a:lstStyle/>
          <a:p>
            <a:pPr algn="ctr"/>
            <a:r>
              <a:rPr lang="en-US" sz="1200" dirty="0">
                <a:latin typeface="Flareserif821 BT" panose="020E0602030304020304" pitchFamily="34" charset="0"/>
              </a:rPr>
              <a:t>Department of Geology and Environmental Science</a:t>
            </a:r>
          </a:p>
          <a:p>
            <a:pPr algn="ctr"/>
            <a:r>
              <a:rPr lang="en-US" sz="1200" dirty="0">
                <a:latin typeface="Flareserif821 BT" panose="020E0602030304020304" pitchFamily="34" charset="0"/>
              </a:rPr>
              <a:t>James Madison University</a:t>
            </a:r>
          </a:p>
          <a:p>
            <a:pPr algn="ctr"/>
            <a:r>
              <a:rPr lang="en-US" sz="1200" dirty="0">
                <a:latin typeface="Flareserif821 BT" panose="020E0602030304020304" pitchFamily="34" charset="0"/>
              </a:rPr>
              <a:t>Harrisonburg Virginia 22807</a:t>
            </a:r>
          </a:p>
        </p:txBody>
      </p:sp>
      <p:sp>
        <p:nvSpPr>
          <p:cNvPr id="15" name="TextBox 14"/>
          <p:cNvSpPr txBox="1"/>
          <p:nvPr/>
        </p:nvSpPr>
        <p:spPr>
          <a:xfrm>
            <a:off x="469507" y="1423338"/>
            <a:ext cx="8204986" cy="2677656"/>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The </a:t>
            </a:r>
            <a:r>
              <a:rPr lang="en-US" sz="4400" dirty="0" err="1">
                <a:ln w="3175">
                  <a:solidFill>
                    <a:schemeClr val="tx1"/>
                  </a:solidFill>
                </a:ln>
                <a:solidFill>
                  <a:srgbClr val="FF0000"/>
                </a:solidFill>
                <a:latin typeface="Britannic Bold" panose="020B0903060703020204" pitchFamily="34" charset="0"/>
              </a:rPr>
              <a:t>Rodinia</a:t>
            </a:r>
            <a:r>
              <a:rPr lang="en-US" sz="4400" dirty="0">
                <a:ln w="3175">
                  <a:solidFill>
                    <a:schemeClr val="tx1"/>
                  </a:solidFill>
                </a:ln>
                <a:solidFill>
                  <a:srgbClr val="FF0000"/>
                </a:solidFill>
                <a:latin typeface="Britannic Bold" panose="020B0903060703020204" pitchFamily="34" charset="0"/>
              </a:rPr>
              <a:t> Rift-to-Drift Sequence and Taconic Orogeny in Page Valley, Virginia:</a:t>
            </a:r>
          </a:p>
          <a:p>
            <a:pPr algn="ctr"/>
            <a:r>
              <a:rPr lang="en-US" sz="3200" dirty="0">
                <a:ln w="3175">
                  <a:solidFill>
                    <a:schemeClr val="tx1"/>
                  </a:solidFill>
                </a:ln>
                <a:solidFill>
                  <a:srgbClr val="FF0000"/>
                </a:solidFill>
                <a:latin typeface="Britannic Bold" panose="020B0903060703020204" pitchFamily="34" charset="0"/>
              </a:rPr>
              <a:t>Stratigraphy and Basin Analysis</a:t>
            </a:r>
          </a:p>
        </p:txBody>
      </p:sp>
      <p:sp>
        <p:nvSpPr>
          <p:cNvPr id="16" name="TextBox 15"/>
          <p:cNvSpPr txBox="1"/>
          <p:nvPr/>
        </p:nvSpPr>
        <p:spPr>
          <a:xfrm>
            <a:off x="0" y="6488313"/>
            <a:ext cx="1855974" cy="307777"/>
          </a:xfrm>
          <a:prstGeom prst="rect">
            <a:avLst/>
          </a:prstGeom>
          <a:noFill/>
        </p:spPr>
        <p:txBody>
          <a:bodyPr wrap="square" rtlCol="0">
            <a:spAutoFit/>
          </a:bodyPr>
          <a:lstStyle/>
          <a:p>
            <a:pPr algn="ctr"/>
            <a:r>
              <a:rPr lang="en-US" sz="1400" dirty="0">
                <a:latin typeface="Cheltenhm BT" panose="02040603050505020403" pitchFamily="18" charset="0"/>
              </a:rPr>
              <a:t>Steven </a:t>
            </a:r>
            <a:r>
              <a:rPr lang="en-US" sz="1400" dirty="0" err="1">
                <a:latin typeface="Cheltenhm BT" panose="02040603050505020403" pitchFamily="18" charset="0"/>
              </a:rPr>
              <a:t>Whitmeyer</a:t>
            </a:r>
            <a:endParaRPr lang="en-US" sz="1400" dirty="0">
              <a:latin typeface="Cheltenhm BT" panose="02040603050505020403" pitchFamily="18" charset="0"/>
            </a:endParaRPr>
          </a:p>
        </p:txBody>
      </p:sp>
      <p:sp>
        <p:nvSpPr>
          <p:cNvPr id="17" name="TextBox 16"/>
          <p:cNvSpPr txBox="1"/>
          <p:nvPr/>
        </p:nvSpPr>
        <p:spPr>
          <a:xfrm>
            <a:off x="7119237" y="6488314"/>
            <a:ext cx="1855974" cy="307777"/>
          </a:xfrm>
          <a:prstGeom prst="rect">
            <a:avLst/>
          </a:prstGeom>
          <a:noFill/>
        </p:spPr>
        <p:txBody>
          <a:bodyPr wrap="square" rtlCol="0">
            <a:spAutoFit/>
          </a:bodyPr>
          <a:lstStyle/>
          <a:p>
            <a:pPr algn="ctr"/>
            <a:r>
              <a:rPr lang="en-US" sz="1400" dirty="0">
                <a:latin typeface="Cheltenhm BT" panose="02040603050505020403" pitchFamily="18" charset="0"/>
              </a:rPr>
              <a:t>Lynn S. Fichter</a:t>
            </a:r>
          </a:p>
        </p:txBody>
      </p:sp>
    </p:spTree>
    <p:extLst>
      <p:ext uri="{BB962C8B-B14F-4D97-AF65-F5344CB8AC3E}">
        <p14:creationId xmlns:p14="http://schemas.microsoft.com/office/powerpoint/2010/main" val="229610535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128" t="6943" r="8208" b="6905"/>
          <a:stretch/>
        </p:blipFill>
        <p:spPr>
          <a:xfrm rot="5400000">
            <a:off x="4361697" y="851380"/>
            <a:ext cx="4201171" cy="5228510"/>
          </a:xfrm>
          <a:prstGeom prst="rect">
            <a:avLst/>
          </a:prstGeom>
        </p:spPr>
      </p:pic>
      <p:sp>
        <p:nvSpPr>
          <p:cNvPr id="11" name="TextBox 10"/>
          <p:cNvSpPr txBox="1"/>
          <p:nvPr/>
        </p:nvSpPr>
        <p:spPr>
          <a:xfrm>
            <a:off x="3980327" y="139189"/>
            <a:ext cx="5004549" cy="1015663"/>
          </a:xfrm>
          <a:prstGeom prst="rect">
            <a:avLst/>
          </a:prstGeom>
          <a:noFill/>
        </p:spPr>
        <p:txBody>
          <a:bodyPr wrap="square" rtlCol="0">
            <a:spAutoFit/>
          </a:bodyPr>
          <a:lstStyle/>
          <a:p>
            <a:pPr indent="233363"/>
            <a:r>
              <a:rPr lang="en-US" sz="2000" i="1" dirty="0">
                <a:latin typeface="Cheltenhm BT" panose="02040603050505020403" pitchFamily="18" charset="0"/>
              </a:rPr>
              <a:t>So, think about how the energy is passing through this section. If you had to graph it as energy through time, what would it look like?</a:t>
            </a:r>
          </a:p>
        </p:txBody>
      </p:sp>
      <p:sp>
        <p:nvSpPr>
          <p:cNvPr id="12" name="Freeform 11"/>
          <p:cNvSpPr/>
          <p:nvPr/>
        </p:nvSpPr>
        <p:spPr>
          <a:xfrm>
            <a:off x="5556581" y="1875899"/>
            <a:ext cx="915916" cy="780395"/>
          </a:xfrm>
          <a:custGeom>
            <a:avLst/>
            <a:gdLst>
              <a:gd name="connsiteX0" fmla="*/ 0 w 938213"/>
              <a:gd name="connsiteY0" fmla="*/ 780395 h 899458"/>
              <a:gd name="connsiteX1" fmla="*/ 200025 w 938213"/>
              <a:gd name="connsiteY1" fmla="*/ 747058 h 899458"/>
              <a:gd name="connsiteX2" fmla="*/ 461963 w 938213"/>
              <a:gd name="connsiteY2" fmla="*/ 623233 h 899458"/>
              <a:gd name="connsiteX3" fmla="*/ 671513 w 938213"/>
              <a:gd name="connsiteY3" fmla="*/ 366058 h 899458"/>
              <a:gd name="connsiteX4" fmla="*/ 757238 w 938213"/>
              <a:gd name="connsiteY4" fmla="*/ 42208 h 899458"/>
              <a:gd name="connsiteX5" fmla="*/ 862013 w 938213"/>
              <a:gd name="connsiteY5" fmla="*/ 13633 h 899458"/>
              <a:gd name="connsiteX6" fmla="*/ 914400 w 938213"/>
              <a:gd name="connsiteY6" fmla="*/ 132695 h 899458"/>
              <a:gd name="connsiteX7" fmla="*/ 904875 w 938213"/>
              <a:gd name="connsiteY7" fmla="*/ 766108 h 899458"/>
              <a:gd name="connsiteX8" fmla="*/ 938213 w 938213"/>
              <a:gd name="connsiteY8" fmla="*/ 899458 h 899458"/>
              <a:gd name="connsiteX0" fmla="*/ 0 w 915916"/>
              <a:gd name="connsiteY0" fmla="*/ 780395 h 780395"/>
              <a:gd name="connsiteX1" fmla="*/ 200025 w 915916"/>
              <a:gd name="connsiteY1" fmla="*/ 747058 h 780395"/>
              <a:gd name="connsiteX2" fmla="*/ 461963 w 915916"/>
              <a:gd name="connsiteY2" fmla="*/ 623233 h 780395"/>
              <a:gd name="connsiteX3" fmla="*/ 671513 w 915916"/>
              <a:gd name="connsiteY3" fmla="*/ 366058 h 780395"/>
              <a:gd name="connsiteX4" fmla="*/ 757238 w 915916"/>
              <a:gd name="connsiteY4" fmla="*/ 42208 h 780395"/>
              <a:gd name="connsiteX5" fmla="*/ 862013 w 915916"/>
              <a:gd name="connsiteY5" fmla="*/ 13633 h 780395"/>
              <a:gd name="connsiteX6" fmla="*/ 914400 w 915916"/>
              <a:gd name="connsiteY6" fmla="*/ 132695 h 780395"/>
              <a:gd name="connsiteX7" fmla="*/ 904875 w 915916"/>
              <a:gd name="connsiteY7" fmla="*/ 766108 h 78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916" h="780395">
                <a:moveTo>
                  <a:pt x="0" y="780395"/>
                </a:moveTo>
                <a:cubicBezTo>
                  <a:pt x="61515" y="776823"/>
                  <a:pt x="123031" y="773252"/>
                  <a:pt x="200025" y="747058"/>
                </a:cubicBezTo>
                <a:cubicBezTo>
                  <a:pt x="277019" y="720864"/>
                  <a:pt x="383382" y="686733"/>
                  <a:pt x="461963" y="623233"/>
                </a:cubicBezTo>
                <a:cubicBezTo>
                  <a:pt x="540544" y="559733"/>
                  <a:pt x="622301" y="462895"/>
                  <a:pt x="671513" y="366058"/>
                </a:cubicBezTo>
                <a:cubicBezTo>
                  <a:pt x="720725" y="269221"/>
                  <a:pt x="725488" y="100945"/>
                  <a:pt x="757238" y="42208"/>
                </a:cubicBezTo>
                <a:cubicBezTo>
                  <a:pt x="788988" y="-16529"/>
                  <a:pt x="835819" y="-1448"/>
                  <a:pt x="862013" y="13633"/>
                </a:cubicBezTo>
                <a:cubicBezTo>
                  <a:pt x="888207" y="28714"/>
                  <a:pt x="907256" y="7282"/>
                  <a:pt x="914400" y="132695"/>
                </a:cubicBezTo>
                <a:cubicBezTo>
                  <a:pt x="921544" y="258107"/>
                  <a:pt x="900906" y="638314"/>
                  <a:pt x="904875" y="76610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a:spLocks noChangeAspect="1"/>
          </p:cNvSpPr>
          <p:nvPr/>
        </p:nvSpPr>
        <p:spPr>
          <a:xfrm flipH="1">
            <a:off x="7799811" y="1875899"/>
            <a:ext cx="915916" cy="780395"/>
          </a:xfrm>
          <a:custGeom>
            <a:avLst/>
            <a:gdLst>
              <a:gd name="connsiteX0" fmla="*/ 0 w 938213"/>
              <a:gd name="connsiteY0" fmla="*/ 780395 h 899458"/>
              <a:gd name="connsiteX1" fmla="*/ 200025 w 938213"/>
              <a:gd name="connsiteY1" fmla="*/ 747058 h 899458"/>
              <a:gd name="connsiteX2" fmla="*/ 461963 w 938213"/>
              <a:gd name="connsiteY2" fmla="*/ 623233 h 899458"/>
              <a:gd name="connsiteX3" fmla="*/ 671513 w 938213"/>
              <a:gd name="connsiteY3" fmla="*/ 366058 h 899458"/>
              <a:gd name="connsiteX4" fmla="*/ 757238 w 938213"/>
              <a:gd name="connsiteY4" fmla="*/ 42208 h 899458"/>
              <a:gd name="connsiteX5" fmla="*/ 862013 w 938213"/>
              <a:gd name="connsiteY5" fmla="*/ 13633 h 899458"/>
              <a:gd name="connsiteX6" fmla="*/ 914400 w 938213"/>
              <a:gd name="connsiteY6" fmla="*/ 132695 h 899458"/>
              <a:gd name="connsiteX7" fmla="*/ 904875 w 938213"/>
              <a:gd name="connsiteY7" fmla="*/ 766108 h 899458"/>
              <a:gd name="connsiteX8" fmla="*/ 938213 w 938213"/>
              <a:gd name="connsiteY8" fmla="*/ 899458 h 899458"/>
              <a:gd name="connsiteX0" fmla="*/ 0 w 915916"/>
              <a:gd name="connsiteY0" fmla="*/ 780395 h 780395"/>
              <a:gd name="connsiteX1" fmla="*/ 200025 w 915916"/>
              <a:gd name="connsiteY1" fmla="*/ 747058 h 780395"/>
              <a:gd name="connsiteX2" fmla="*/ 461963 w 915916"/>
              <a:gd name="connsiteY2" fmla="*/ 623233 h 780395"/>
              <a:gd name="connsiteX3" fmla="*/ 671513 w 915916"/>
              <a:gd name="connsiteY3" fmla="*/ 366058 h 780395"/>
              <a:gd name="connsiteX4" fmla="*/ 757238 w 915916"/>
              <a:gd name="connsiteY4" fmla="*/ 42208 h 780395"/>
              <a:gd name="connsiteX5" fmla="*/ 862013 w 915916"/>
              <a:gd name="connsiteY5" fmla="*/ 13633 h 780395"/>
              <a:gd name="connsiteX6" fmla="*/ 914400 w 915916"/>
              <a:gd name="connsiteY6" fmla="*/ 132695 h 780395"/>
              <a:gd name="connsiteX7" fmla="*/ 904875 w 915916"/>
              <a:gd name="connsiteY7" fmla="*/ 766108 h 78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916" h="780395">
                <a:moveTo>
                  <a:pt x="0" y="780395"/>
                </a:moveTo>
                <a:cubicBezTo>
                  <a:pt x="61515" y="776823"/>
                  <a:pt x="123031" y="773252"/>
                  <a:pt x="200025" y="747058"/>
                </a:cubicBezTo>
                <a:cubicBezTo>
                  <a:pt x="277019" y="720864"/>
                  <a:pt x="383382" y="686733"/>
                  <a:pt x="461963" y="623233"/>
                </a:cubicBezTo>
                <a:cubicBezTo>
                  <a:pt x="540544" y="559733"/>
                  <a:pt x="622301" y="462895"/>
                  <a:pt x="671513" y="366058"/>
                </a:cubicBezTo>
                <a:cubicBezTo>
                  <a:pt x="720725" y="269221"/>
                  <a:pt x="725488" y="100945"/>
                  <a:pt x="757238" y="42208"/>
                </a:cubicBezTo>
                <a:cubicBezTo>
                  <a:pt x="788988" y="-16529"/>
                  <a:pt x="835819" y="-1448"/>
                  <a:pt x="862013" y="13633"/>
                </a:cubicBezTo>
                <a:cubicBezTo>
                  <a:pt x="888207" y="28714"/>
                  <a:pt x="907256" y="7282"/>
                  <a:pt x="914400" y="132695"/>
                </a:cubicBezTo>
                <a:cubicBezTo>
                  <a:pt x="921544" y="258107"/>
                  <a:pt x="900906" y="638314"/>
                  <a:pt x="904875" y="76610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703580" y="2121298"/>
            <a:ext cx="344966" cy="461665"/>
          </a:xfrm>
          <a:prstGeom prst="rect">
            <a:avLst/>
          </a:prstGeom>
          <a:noFill/>
        </p:spPr>
        <p:txBody>
          <a:bodyPr wrap="none" rtlCol="0">
            <a:spAutoFit/>
          </a:bodyPr>
          <a:lstStyle/>
          <a:p>
            <a:r>
              <a:rPr lang="en-US" sz="2400" dirty="0">
                <a:ln w="3175">
                  <a:solidFill>
                    <a:schemeClr val="tx1"/>
                  </a:solidFill>
                </a:ln>
                <a:solidFill>
                  <a:srgbClr val="FF0000"/>
                </a:solidFill>
                <a:latin typeface="Abadi MT Condensed Extra Bold" panose="020B0A06030101010103" pitchFamily="34" charset="0"/>
              </a:rPr>
              <a:t>A</a:t>
            </a:r>
          </a:p>
        </p:txBody>
      </p:sp>
      <p:sp>
        <p:nvSpPr>
          <p:cNvPr id="16" name="TextBox 15"/>
          <p:cNvSpPr txBox="1"/>
          <p:nvPr/>
        </p:nvSpPr>
        <p:spPr>
          <a:xfrm>
            <a:off x="6143432" y="2194629"/>
            <a:ext cx="344966" cy="461665"/>
          </a:xfrm>
          <a:prstGeom prst="rect">
            <a:avLst/>
          </a:prstGeom>
          <a:noFill/>
        </p:spPr>
        <p:txBody>
          <a:bodyPr wrap="none" rtlCol="0">
            <a:spAutoFit/>
          </a:bodyPr>
          <a:lstStyle/>
          <a:p>
            <a:r>
              <a:rPr lang="en-US" sz="2400" dirty="0">
                <a:ln w="3175">
                  <a:solidFill>
                    <a:schemeClr val="tx1"/>
                  </a:solidFill>
                </a:ln>
                <a:solidFill>
                  <a:srgbClr val="FF0000"/>
                </a:solidFill>
                <a:latin typeface="Abadi MT Condensed Extra Bold" panose="020B0A06030101010103" pitchFamily="34" charset="0"/>
              </a:rPr>
              <a:t>B</a:t>
            </a:r>
          </a:p>
        </p:txBody>
      </p:sp>
      <p:sp>
        <p:nvSpPr>
          <p:cNvPr id="17" name="TextBox 16"/>
          <p:cNvSpPr txBox="1"/>
          <p:nvPr/>
        </p:nvSpPr>
        <p:spPr>
          <a:xfrm>
            <a:off x="7799811" y="2175042"/>
            <a:ext cx="348172" cy="461665"/>
          </a:xfrm>
          <a:prstGeom prst="rect">
            <a:avLst/>
          </a:prstGeom>
          <a:noFill/>
        </p:spPr>
        <p:txBody>
          <a:bodyPr wrap="none" rtlCol="0">
            <a:spAutoFit/>
          </a:bodyPr>
          <a:lstStyle/>
          <a:p>
            <a:r>
              <a:rPr lang="en-US" sz="2400" dirty="0">
                <a:ln w="3175">
                  <a:solidFill>
                    <a:schemeClr val="tx1"/>
                  </a:solidFill>
                </a:ln>
                <a:solidFill>
                  <a:srgbClr val="FF0000"/>
                </a:solidFill>
                <a:latin typeface="Abadi MT Condensed Extra Bold" panose="020B0A06030101010103" pitchFamily="34" charset="0"/>
              </a:rPr>
              <a:t>D</a:t>
            </a:r>
          </a:p>
        </p:txBody>
      </p:sp>
      <p:sp>
        <p:nvSpPr>
          <p:cNvPr id="18" name="TextBox 17"/>
          <p:cNvSpPr txBox="1"/>
          <p:nvPr/>
        </p:nvSpPr>
        <p:spPr>
          <a:xfrm>
            <a:off x="4102959" y="1628260"/>
            <a:ext cx="4860737" cy="276999"/>
          </a:xfrm>
          <a:prstGeom prst="rect">
            <a:avLst/>
          </a:prstGeom>
          <a:noFill/>
        </p:spPr>
        <p:txBody>
          <a:bodyPr wrap="square" rtlCol="0">
            <a:spAutoFit/>
          </a:bodyPr>
          <a:lstStyle/>
          <a:p>
            <a:r>
              <a:rPr lang="en-US" sz="1200" dirty="0">
                <a:ln w="3175">
                  <a:solidFill>
                    <a:schemeClr val="tx1"/>
                  </a:solidFill>
                </a:ln>
                <a:solidFill>
                  <a:srgbClr val="FF0000"/>
                </a:solidFill>
                <a:latin typeface="Times New Roman" panose="02020603050405020304" pitchFamily="18" charset="0"/>
                <a:cs typeface="Times New Roman" panose="02020603050405020304" pitchFamily="18" charset="0"/>
              </a:rPr>
              <a:t>Do you think the energy represented by each sequence is like A, B, C, or D?</a:t>
            </a:r>
          </a:p>
        </p:txBody>
      </p:sp>
      <p:sp>
        <p:nvSpPr>
          <p:cNvPr id="21" name="Freeform 20"/>
          <p:cNvSpPr>
            <a:spLocks noChangeAspect="1"/>
          </p:cNvSpPr>
          <p:nvPr/>
        </p:nvSpPr>
        <p:spPr>
          <a:xfrm flipH="1">
            <a:off x="4162181" y="3368983"/>
            <a:ext cx="667864" cy="569045"/>
          </a:xfrm>
          <a:custGeom>
            <a:avLst/>
            <a:gdLst>
              <a:gd name="connsiteX0" fmla="*/ 0 w 938213"/>
              <a:gd name="connsiteY0" fmla="*/ 780395 h 899458"/>
              <a:gd name="connsiteX1" fmla="*/ 200025 w 938213"/>
              <a:gd name="connsiteY1" fmla="*/ 747058 h 899458"/>
              <a:gd name="connsiteX2" fmla="*/ 461963 w 938213"/>
              <a:gd name="connsiteY2" fmla="*/ 623233 h 899458"/>
              <a:gd name="connsiteX3" fmla="*/ 671513 w 938213"/>
              <a:gd name="connsiteY3" fmla="*/ 366058 h 899458"/>
              <a:gd name="connsiteX4" fmla="*/ 757238 w 938213"/>
              <a:gd name="connsiteY4" fmla="*/ 42208 h 899458"/>
              <a:gd name="connsiteX5" fmla="*/ 862013 w 938213"/>
              <a:gd name="connsiteY5" fmla="*/ 13633 h 899458"/>
              <a:gd name="connsiteX6" fmla="*/ 914400 w 938213"/>
              <a:gd name="connsiteY6" fmla="*/ 132695 h 899458"/>
              <a:gd name="connsiteX7" fmla="*/ 904875 w 938213"/>
              <a:gd name="connsiteY7" fmla="*/ 766108 h 899458"/>
              <a:gd name="connsiteX8" fmla="*/ 938213 w 938213"/>
              <a:gd name="connsiteY8" fmla="*/ 899458 h 899458"/>
              <a:gd name="connsiteX0" fmla="*/ 0 w 915916"/>
              <a:gd name="connsiteY0" fmla="*/ 780395 h 780395"/>
              <a:gd name="connsiteX1" fmla="*/ 200025 w 915916"/>
              <a:gd name="connsiteY1" fmla="*/ 747058 h 780395"/>
              <a:gd name="connsiteX2" fmla="*/ 461963 w 915916"/>
              <a:gd name="connsiteY2" fmla="*/ 623233 h 780395"/>
              <a:gd name="connsiteX3" fmla="*/ 671513 w 915916"/>
              <a:gd name="connsiteY3" fmla="*/ 366058 h 780395"/>
              <a:gd name="connsiteX4" fmla="*/ 757238 w 915916"/>
              <a:gd name="connsiteY4" fmla="*/ 42208 h 780395"/>
              <a:gd name="connsiteX5" fmla="*/ 862013 w 915916"/>
              <a:gd name="connsiteY5" fmla="*/ 13633 h 780395"/>
              <a:gd name="connsiteX6" fmla="*/ 914400 w 915916"/>
              <a:gd name="connsiteY6" fmla="*/ 132695 h 780395"/>
              <a:gd name="connsiteX7" fmla="*/ 904875 w 915916"/>
              <a:gd name="connsiteY7" fmla="*/ 766108 h 78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916" h="780395">
                <a:moveTo>
                  <a:pt x="0" y="780395"/>
                </a:moveTo>
                <a:cubicBezTo>
                  <a:pt x="61515" y="776823"/>
                  <a:pt x="123031" y="773252"/>
                  <a:pt x="200025" y="747058"/>
                </a:cubicBezTo>
                <a:cubicBezTo>
                  <a:pt x="277019" y="720864"/>
                  <a:pt x="383382" y="686733"/>
                  <a:pt x="461963" y="623233"/>
                </a:cubicBezTo>
                <a:cubicBezTo>
                  <a:pt x="540544" y="559733"/>
                  <a:pt x="622301" y="462895"/>
                  <a:pt x="671513" y="366058"/>
                </a:cubicBezTo>
                <a:cubicBezTo>
                  <a:pt x="720725" y="269221"/>
                  <a:pt x="725488" y="100945"/>
                  <a:pt x="757238" y="42208"/>
                </a:cubicBezTo>
                <a:cubicBezTo>
                  <a:pt x="788988" y="-16529"/>
                  <a:pt x="835819" y="-1448"/>
                  <a:pt x="862013" y="13633"/>
                </a:cubicBezTo>
                <a:cubicBezTo>
                  <a:pt x="888207" y="28714"/>
                  <a:pt x="907256" y="7282"/>
                  <a:pt x="914400" y="132695"/>
                </a:cubicBezTo>
                <a:cubicBezTo>
                  <a:pt x="921544" y="258107"/>
                  <a:pt x="900906" y="638314"/>
                  <a:pt x="904875" y="76610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102960" y="2840833"/>
            <a:ext cx="4749616" cy="461665"/>
          </a:xfrm>
          <a:prstGeom prst="rect">
            <a:avLst/>
          </a:prstGeom>
          <a:noFill/>
        </p:spPr>
        <p:txBody>
          <a:bodyPr wrap="square" rtlCol="0">
            <a:spAutoFit/>
          </a:bodyPr>
          <a:lstStyle/>
          <a:p>
            <a:r>
              <a:rPr lang="en-US" sz="1200" dirty="0">
                <a:ln w="3175">
                  <a:solidFill>
                    <a:schemeClr val="tx1"/>
                  </a:solidFill>
                </a:ln>
                <a:solidFill>
                  <a:srgbClr val="FF0000"/>
                </a:solidFill>
                <a:latin typeface="Times New Roman" panose="02020603050405020304" pitchFamily="18" charset="0"/>
                <a:cs typeface="Times New Roman" panose="02020603050405020304" pitchFamily="18" charset="0"/>
              </a:rPr>
              <a:t>Now lets think of the energy from event to event from sequence to sequence up the strip log; does it go like this?</a:t>
            </a:r>
          </a:p>
        </p:txBody>
      </p:sp>
      <p:sp>
        <p:nvSpPr>
          <p:cNvPr id="23" name="Freeform 22"/>
          <p:cNvSpPr>
            <a:spLocks noChangeAspect="1"/>
          </p:cNvSpPr>
          <p:nvPr/>
        </p:nvSpPr>
        <p:spPr>
          <a:xfrm flipH="1">
            <a:off x="4830045" y="3368983"/>
            <a:ext cx="667864" cy="569045"/>
          </a:xfrm>
          <a:custGeom>
            <a:avLst/>
            <a:gdLst>
              <a:gd name="connsiteX0" fmla="*/ 0 w 938213"/>
              <a:gd name="connsiteY0" fmla="*/ 780395 h 899458"/>
              <a:gd name="connsiteX1" fmla="*/ 200025 w 938213"/>
              <a:gd name="connsiteY1" fmla="*/ 747058 h 899458"/>
              <a:gd name="connsiteX2" fmla="*/ 461963 w 938213"/>
              <a:gd name="connsiteY2" fmla="*/ 623233 h 899458"/>
              <a:gd name="connsiteX3" fmla="*/ 671513 w 938213"/>
              <a:gd name="connsiteY3" fmla="*/ 366058 h 899458"/>
              <a:gd name="connsiteX4" fmla="*/ 757238 w 938213"/>
              <a:gd name="connsiteY4" fmla="*/ 42208 h 899458"/>
              <a:gd name="connsiteX5" fmla="*/ 862013 w 938213"/>
              <a:gd name="connsiteY5" fmla="*/ 13633 h 899458"/>
              <a:gd name="connsiteX6" fmla="*/ 914400 w 938213"/>
              <a:gd name="connsiteY6" fmla="*/ 132695 h 899458"/>
              <a:gd name="connsiteX7" fmla="*/ 904875 w 938213"/>
              <a:gd name="connsiteY7" fmla="*/ 766108 h 899458"/>
              <a:gd name="connsiteX8" fmla="*/ 938213 w 938213"/>
              <a:gd name="connsiteY8" fmla="*/ 899458 h 899458"/>
              <a:gd name="connsiteX0" fmla="*/ 0 w 915916"/>
              <a:gd name="connsiteY0" fmla="*/ 780395 h 780395"/>
              <a:gd name="connsiteX1" fmla="*/ 200025 w 915916"/>
              <a:gd name="connsiteY1" fmla="*/ 747058 h 780395"/>
              <a:gd name="connsiteX2" fmla="*/ 461963 w 915916"/>
              <a:gd name="connsiteY2" fmla="*/ 623233 h 780395"/>
              <a:gd name="connsiteX3" fmla="*/ 671513 w 915916"/>
              <a:gd name="connsiteY3" fmla="*/ 366058 h 780395"/>
              <a:gd name="connsiteX4" fmla="*/ 757238 w 915916"/>
              <a:gd name="connsiteY4" fmla="*/ 42208 h 780395"/>
              <a:gd name="connsiteX5" fmla="*/ 862013 w 915916"/>
              <a:gd name="connsiteY5" fmla="*/ 13633 h 780395"/>
              <a:gd name="connsiteX6" fmla="*/ 914400 w 915916"/>
              <a:gd name="connsiteY6" fmla="*/ 132695 h 780395"/>
              <a:gd name="connsiteX7" fmla="*/ 904875 w 915916"/>
              <a:gd name="connsiteY7" fmla="*/ 766108 h 78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916" h="780395">
                <a:moveTo>
                  <a:pt x="0" y="780395"/>
                </a:moveTo>
                <a:cubicBezTo>
                  <a:pt x="61515" y="776823"/>
                  <a:pt x="123031" y="773252"/>
                  <a:pt x="200025" y="747058"/>
                </a:cubicBezTo>
                <a:cubicBezTo>
                  <a:pt x="277019" y="720864"/>
                  <a:pt x="383382" y="686733"/>
                  <a:pt x="461963" y="623233"/>
                </a:cubicBezTo>
                <a:cubicBezTo>
                  <a:pt x="540544" y="559733"/>
                  <a:pt x="622301" y="462895"/>
                  <a:pt x="671513" y="366058"/>
                </a:cubicBezTo>
                <a:cubicBezTo>
                  <a:pt x="720725" y="269221"/>
                  <a:pt x="725488" y="100945"/>
                  <a:pt x="757238" y="42208"/>
                </a:cubicBezTo>
                <a:cubicBezTo>
                  <a:pt x="788988" y="-16529"/>
                  <a:pt x="835819" y="-1448"/>
                  <a:pt x="862013" y="13633"/>
                </a:cubicBezTo>
                <a:cubicBezTo>
                  <a:pt x="888207" y="28714"/>
                  <a:pt x="907256" y="7282"/>
                  <a:pt x="914400" y="132695"/>
                </a:cubicBezTo>
                <a:cubicBezTo>
                  <a:pt x="921544" y="258107"/>
                  <a:pt x="900906" y="638314"/>
                  <a:pt x="904875" y="76610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a:spLocks noChangeAspect="1"/>
          </p:cNvSpPr>
          <p:nvPr/>
        </p:nvSpPr>
        <p:spPr>
          <a:xfrm flipH="1">
            <a:off x="5471654" y="3364231"/>
            <a:ext cx="667864" cy="569045"/>
          </a:xfrm>
          <a:custGeom>
            <a:avLst/>
            <a:gdLst>
              <a:gd name="connsiteX0" fmla="*/ 0 w 938213"/>
              <a:gd name="connsiteY0" fmla="*/ 780395 h 899458"/>
              <a:gd name="connsiteX1" fmla="*/ 200025 w 938213"/>
              <a:gd name="connsiteY1" fmla="*/ 747058 h 899458"/>
              <a:gd name="connsiteX2" fmla="*/ 461963 w 938213"/>
              <a:gd name="connsiteY2" fmla="*/ 623233 h 899458"/>
              <a:gd name="connsiteX3" fmla="*/ 671513 w 938213"/>
              <a:gd name="connsiteY3" fmla="*/ 366058 h 899458"/>
              <a:gd name="connsiteX4" fmla="*/ 757238 w 938213"/>
              <a:gd name="connsiteY4" fmla="*/ 42208 h 899458"/>
              <a:gd name="connsiteX5" fmla="*/ 862013 w 938213"/>
              <a:gd name="connsiteY5" fmla="*/ 13633 h 899458"/>
              <a:gd name="connsiteX6" fmla="*/ 914400 w 938213"/>
              <a:gd name="connsiteY6" fmla="*/ 132695 h 899458"/>
              <a:gd name="connsiteX7" fmla="*/ 904875 w 938213"/>
              <a:gd name="connsiteY7" fmla="*/ 766108 h 899458"/>
              <a:gd name="connsiteX8" fmla="*/ 938213 w 938213"/>
              <a:gd name="connsiteY8" fmla="*/ 899458 h 899458"/>
              <a:gd name="connsiteX0" fmla="*/ 0 w 915916"/>
              <a:gd name="connsiteY0" fmla="*/ 780395 h 780395"/>
              <a:gd name="connsiteX1" fmla="*/ 200025 w 915916"/>
              <a:gd name="connsiteY1" fmla="*/ 747058 h 780395"/>
              <a:gd name="connsiteX2" fmla="*/ 461963 w 915916"/>
              <a:gd name="connsiteY2" fmla="*/ 623233 h 780395"/>
              <a:gd name="connsiteX3" fmla="*/ 671513 w 915916"/>
              <a:gd name="connsiteY3" fmla="*/ 366058 h 780395"/>
              <a:gd name="connsiteX4" fmla="*/ 757238 w 915916"/>
              <a:gd name="connsiteY4" fmla="*/ 42208 h 780395"/>
              <a:gd name="connsiteX5" fmla="*/ 862013 w 915916"/>
              <a:gd name="connsiteY5" fmla="*/ 13633 h 780395"/>
              <a:gd name="connsiteX6" fmla="*/ 914400 w 915916"/>
              <a:gd name="connsiteY6" fmla="*/ 132695 h 780395"/>
              <a:gd name="connsiteX7" fmla="*/ 904875 w 915916"/>
              <a:gd name="connsiteY7" fmla="*/ 766108 h 78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916" h="780395">
                <a:moveTo>
                  <a:pt x="0" y="780395"/>
                </a:moveTo>
                <a:cubicBezTo>
                  <a:pt x="61515" y="776823"/>
                  <a:pt x="123031" y="773252"/>
                  <a:pt x="200025" y="747058"/>
                </a:cubicBezTo>
                <a:cubicBezTo>
                  <a:pt x="277019" y="720864"/>
                  <a:pt x="383382" y="686733"/>
                  <a:pt x="461963" y="623233"/>
                </a:cubicBezTo>
                <a:cubicBezTo>
                  <a:pt x="540544" y="559733"/>
                  <a:pt x="622301" y="462895"/>
                  <a:pt x="671513" y="366058"/>
                </a:cubicBezTo>
                <a:cubicBezTo>
                  <a:pt x="720725" y="269221"/>
                  <a:pt x="725488" y="100945"/>
                  <a:pt x="757238" y="42208"/>
                </a:cubicBezTo>
                <a:cubicBezTo>
                  <a:pt x="788988" y="-16529"/>
                  <a:pt x="835819" y="-1448"/>
                  <a:pt x="862013" y="13633"/>
                </a:cubicBezTo>
                <a:cubicBezTo>
                  <a:pt x="888207" y="28714"/>
                  <a:pt x="907256" y="7282"/>
                  <a:pt x="914400" y="132695"/>
                </a:cubicBezTo>
                <a:cubicBezTo>
                  <a:pt x="921544" y="258107"/>
                  <a:pt x="900906" y="638314"/>
                  <a:pt x="904875" y="76610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a:spLocks noChangeAspect="1"/>
          </p:cNvSpPr>
          <p:nvPr/>
        </p:nvSpPr>
        <p:spPr>
          <a:xfrm flipH="1">
            <a:off x="6143135" y="3364231"/>
            <a:ext cx="667864" cy="569045"/>
          </a:xfrm>
          <a:custGeom>
            <a:avLst/>
            <a:gdLst>
              <a:gd name="connsiteX0" fmla="*/ 0 w 938213"/>
              <a:gd name="connsiteY0" fmla="*/ 780395 h 899458"/>
              <a:gd name="connsiteX1" fmla="*/ 200025 w 938213"/>
              <a:gd name="connsiteY1" fmla="*/ 747058 h 899458"/>
              <a:gd name="connsiteX2" fmla="*/ 461963 w 938213"/>
              <a:gd name="connsiteY2" fmla="*/ 623233 h 899458"/>
              <a:gd name="connsiteX3" fmla="*/ 671513 w 938213"/>
              <a:gd name="connsiteY3" fmla="*/ 366058 h 899458"/>
              <a:gd name="connsiteX4" fmla="*/ 757238 w 938213"/>
              <a:gd name="connsiteY4" fmla="*/ 42208 h 899458"/>
              <a:gd name="connsiteX5" fmla="*/ 862013 w 938213"/>
              <a:gd name="connsiteY5" fmla="*/ 13633 h 899458"/>
              <a:gd name="connsiteX6" fmla="*/ 914400 w 938213"/>
              <a:gd name="connsiteY6" fmla="*/ 132695 h 899458"/>
              <a:gd name="connsiteX7" fmla="*/ 904875 w 938213"/>
              <a:gd name="connsiteY7" fmla="*/ 766108 h 899458"/>
              <a:gd name="connsiteX8" fmla="*/ 938213 w 938213"/>
              <a:gd name="connsiteY8" fmla="*/ 899458 h 899458"/>
              <a:gd name="connsiteX0" fmla="*/ 0 w 915916"/>
              <a:gd name="connsiteY0" fmla="*/ 780395 h 780395"/>
              <a:gd name="connsiteX1" fmla="*/ 200025 w 915916"/>
              <a:gd name="connsiteY1" fmla="*/ 747058 h 780395"/>
              <a:gd name="connsiteX2" fmla="*/ 461963 w 915916"/>
              <a:gd name="connsiteY2" fmla="*/ 623233 h 780395"/>
              <a:gd name="connsiteX3" fmla="*/ 671513 w 915916"/>
              <a:gd name="connsiteY3" fmla="*/ 366058 h 780395"/>
              <a:gd name="connsiteX4" fmla="*/ 757238 w 915916"/>
              <a:gd name="connsiteY4" fmla="*/ 42208 h 780395"/>
              <a:gd name="connsiteX5" fmla="*/ 862013 w 915916"/>
              <a:gd name="connsiteY5" fmla="*/ 13633 h 780395"/>
              <a:gd name="connsiteX6" fmla="*/ 914400 w 915916"/>
              <a:gd name="connsiteY6" fmla="*/ 132695 h 780395"/>
              <a:gd name="connsiteX7" fmla="*/ 904875 w 915916"/>
              <a:gd name="connsiteY7" fmla="*/ 766108 h 78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916" h="780395">
                <a:moveTo>
                  <a:pt x="0" y="780395"/>
                </a:moveTo>
                <a:cubicBezTo>
                  <a:pt x="61515" y="776823"/>
                  <a:pt x="123031" y="773252"/>
                  <a:pt x="200025" y="747058"/>
                </a:cubicBezTo>
                <a:cubicBezTo>
                  <a:pt x="277019" y="720864"/>
                  <a:pt x="383382" y="686733"/>
                  <a:pt x="461963" y="623233"/>
                </a:cubicBezTo>
                <a:cubicBezTo>
                  <a:pt x="540544" y="559733"/>
                  <a:pt x="622301" y="462895"/>
                  <a:pt x="671513" y="366058"/>
                </a:cubicBezTo>
                <a:cubicBezTo>
                  <a:pt x="720725" y="269221"/>
                  <a:pt x="725488" y="100945"/>
                  <a:pt x="757238" y="42208"/>
                </a:cubicBezTo>
                <a:cubicBezTo>
                  <a:pt x="788988" y="-16529"/>
                  <a:pt x="835819" y="-1448"/>
                  <a:pt x="862013" y="13633"/>
                </a:cubicBezTo>
                <a:cubicBezTo>
                  <a:pt x="888207" y="28714"/>
                  <a:pt x="907256" y="7282"/>
                  <a:pt x="914400" y="132695"/>
                </a:cubicBezTo>
                <a:cubicBezTo>
                  <a:pt x="921544" y="258107"/>
                  <a:pt x="900906" y="638314"/>
                  <a:pt x="904875" y="76610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a:spLocks noChangeAspect="1"/>
          </p:cNvSpPr>
          <p:nvPr/>
        </p:nvSpPr>
        <p:spPr>
          <a:xfrm flipH="1">
            <a:off x="6810999" y="3360022"/>
            <a:ext cx="667864" cy="569045"/>
          </a:xfrm>
          <a:custGeom>
            <a:avLst/>
            <a:gdLst>
              <a:gd name="connsiteX0" fmla="*/ 0 w 938213"/>
              <a:gd name="connsiteY0" fmla="*/ 780395 h 899458"/>
              <a:gd name="connsiteX1" fmla="*/ 200025 w 938213"/>
              <a:gd name="connsiteY1" fmla="*/ 747058 h 899458"/>
              <a:gd name="connsiteX2" fmla="*/ 461963 w 938213"/>
              <a:gd name="connsiteY2" fmla="*/ 623233 h 899458"/>
              <a:gd name="connsiteX3" fmla="*/ 671513 w 938213"/>
              <a:gd name="connsiteY3" fmla="*/ 366058 h 899458"/>
              <a:gd name="connsiteX4" fmla="*/ 757238 w 938213"/>
              <a:gd name="connsiteY4" fmla="*/ 42208 h 899458"/>
              <a:gd name="connsiteX5" fmla="*/ 862013 w 938213"/>
              <a:gd name="connsiteY5" fmla="*/ 13633 h 899458"/>
              <a:gd name="connsiteX6" fmla="*/ 914400 w 938213"/>
              <a:gd name="connsiteY6" fmla="*/ 132695 h 899458"/>
              <a:gd name="connsiteX7" fmla="*/ 904875 w 938213"/>
              <a:gd name="connsiteY7" fmla="*/ 766108 h 899458"/>
              <a:gd name="connsiteX8" fmla="*/ 938213 w 938213"/>
              <a:gd name="connsiteY8" fmla="*/ 899458 h 899458"/>
              <a:gd name="connsiteX0" fmla="*/ 0 w 915916"/>
              <a:gd name="connsiteY0" fmla="*/ 780395 h 780395"/>
              <a:gd name="connsiteX1" fmla="*/ 200025 w 915916"/>
              <a:gd name="connsiteY1" fmla="*/ 747058 h 780395"/>
              <a:gd name="connsiteX2" fmla="*/ 461963 w 915916"/>
              <a:gd name="connsiteY2" fmla="*/ 623233 h 780395"/>
              <a:gd name="connsiteX3" fmla="*/ 671513 w 915916"/>
              <a:gd name="connsiteY3" fmla="*/ 366058 h 780395"/>
              <a:gd name="connsiteX4" fmla="*/ 757238 w 915916"/>
              <a:gd name="connsiteY4" fmla="*/ 42208 h 780395"/>
              <a:gd name="connsiteX5" fmla="*/ 862013 w 915916"/>
              <a:gd name="connsiteY5" fmla="*/ 13633 h 780395"/>
              <a:gd name="connsiteX6" fmla="*/ 914400 w 915916"/>
              <a:gd name="connsiteY6" fmla="*/ 132695 h 780395"/>
              <a:gd name="connsiteX7" fmla="*/ 904875 w 915916"/>
              <a:gd name="connsiteY7" fmla="*/ 766108 h 78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916" h="780395">
                <a:moveTo>
                  <a:pt x="0" y="780395"/>
                </a:moveTo>
                <a:cubicBezTo>
                  <a:pt x="61515" y="776823"/>
                  <a:pt x="123031" y="773252"/>
                  <a:pt x="200025" y="747058"/>
                </a:cubicBezTo>
                <a:cubicBezTo>
                  <a:pt x="277019" y="720864"/>
                  <a:pt x="383382" y="686733"/>
                  <a:pt x="461963" y="623233"/>
                </a:cubicBezTo>
                <a:cubicBezTo>
                  <a:pt x="540544" y="559733"/>
                  <a:pt x="622301" y="462895"/>
                  <a:pt x="671513" y="366058"/>
                </a:cubicBezTo>
                <a:cubicBezTo>
                  <a:pt x="720725" y="269221"/>
                  <a:pt x="725488" y="100945"/>
                  <a:pt x="757238" y="42208"/>
                </a:cubicBezTo>
                <a:cubicBezTo>
                  <a:pt x="788988" y="-16529"/>
                  <a:pt x="835819" y="-1448"/>
                  <a:pt x="862013" y="13633"/>
                </a:cubicBezTo>
                <a:cubicBezTo>
                  <a:pt x="888207" y="28714"/>
                  <a:pt x="907256" y="7282"/>
                  <a:pt x="914400" y="132695"/>
                </a:cubicBezTo>
                <a:cubicBezTo>
                  <a:pt x="921544" y="258107"/>
                  <a:pt x="900906" y="638314"/>
                  <a:pt x="904875" y="76610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a:spLocks noChangeAspect="1"/>
          </p:cNvSpPr>
          <p:nvPr/>
        </p:nvSpPr>
        <p:spPr>
          <a:xfrm flipH="1">
            <a:off x="7452608" y="3376132"/>
            <a:ext cx="667864" cy="569045"/>
          </a:xfrm>
          <a:custGeom>
            <a:avLst/>
            <a:gdLst>
              <a:gd name="connsiteX0" fmla="*/ 0 w 938213"/>
              <a:gd name="connsiteY0" fmla="*/ 780395 h 899458"/>
              <a:gd name="connsiteX1" fmla="*/ 200025 w 938213"/>
              <a:gd name="connsiteY1" fmla="*/ 747058 h 899458"/>
              <a:gd name="connsiteX2" fmla="*/ 461963 w 938213"/>
              <a:gd name="connsiteY2" fmla="*/ 623233 h 899458"/>
              <a:gd name="connsiteX3" fmla="*/ 671513 w 938213"/>
              <a:gd name="connsiteY3" fmla="*/ 366058 h 899458"/>
              <a:gd name="connsiteX4" fmla="*/ 757238 w 938213"/>
              <a:gd name="connsiteY4" fmla="*/ 42208 h 899458"/>
              <a:gd name="connsiteX5" fmla="*/ 862013 w 938213"/>
              <a:gd name="connsiteY5" fmla="*/ 13633 h 899458"/>
              <a:gd name="connsiteX6" fmla="*/ 914400 w 938213"/>
              <a:gd name="connsiteY6" fmla="*/ 132695 h 899458"/>
              <a:gd name="connsiteX7" fmla="*/ 904875 w 938213"/>
              <a:gd name="connsiteY7" fmla="*/ 766108 h 899458"/>
              <a:gd name="connsiteX8" fmla="*/ 938213 w 938213"/>
              <a:gd name="connsiteY8" fmla="*/ 899458 h 899458"/>
              <a:gd name="connsiteX0" fmla="*/ 0 w 915916"/>
              <a:gd name="connsiteY0" fmla="*/ 780395 h 780395"/>
              <a:gd name="connsiteX1" fmla="*/ 200025 w 915916"/>
              <a:gd name="connsiteY1" fmla="*/ 747058 h 780395"/>
              <a:gd name="connsiteX2" fmla="*/ 461963 w 915916"/>
              <a:gd name="connsiteY2" fmla="*/ 623233 h 780395"/>
              <a:gd name="connsiteX3" fmla="*/ 671513 w 915916"/>
              <a:gd name="connsiteY3" fmla="*/ 366058 h 780395"/>
              <a:gd name="connsiteX4" fmla="*/ 757238 w 915916"/>
              <a:gd name="connsiteY4" fmla="*/ 42208 h 780395"/>
              <a:gd name="connsiteX5" fmla="*/ 862013 w 915916"/>
              <a:gd name="connsiteY5" fmla="*/ 13633 h 780395"/>
              <a:gd name="connsiteX6" fmla="*/ 914400 w 915916"/>
              <a:gd name="connsiteY6" fmla="*/ 132695 h 780395"/>
              <a:gd name="connsiteX7" fmla="*/ 904875 w 915916"/>
              <a:gd name="connsiteY7" fmla="*/ 766108 h 78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916" h="780395">
                <a:moveTo>
                  <a:pt x="0" y="780395"/>
                </a:moveTo>
                <a:cubicBezTo>
                  <a:pt x="61515" y="776823"/>
                  <a:pt x="123031" y="773252"/>
                  <a:pt x="200025" y="747058"/>
                </a:cubicBezTo>
                <a:cubicBezTo>
                  <a:pt x="277019" y="720864"/>
                  <a:pt x="383382" y="686733"/>
                  <a:pt x="461963" y="623233"/>
                </a:cubicBezTo>
                <a:cubicBezTo>
                  <a:pt x="540544" y="559733"/>
                  <a:pt x="622301" y="462895"/>
                  <a:pt x="671513" y="366058"/>
                </a:cubicBezTo>
                <a:cubicBezTo>
                  <a:pt x="720725" y="269221"/>
                  <a:pt x="725488" y="100945"/>
                  <a:pt x="757238" y="42208"/>
                </a:cubicBezTo>
                <a:cubicBezTo>
                  <a:pt x="788988" y="-16529"/>
                  <a:pt x="835819" y="-1448"/>
                  <a:pt x="862013" y="13633"/>
                </a:cubicBezTo>
                <a:cubicBezTo>
                  <a:pt x="888207" y="28714"/>
                  <a:pt x="907256" y="7282"/>
                  <a:pt x="914400" y="132695"/>
                </a:cubicBezTo>
                <a:cubicBezTo>
                  <a:pt x="921544" y="258107"/>
                  <a:pt x="900906" y="638314"/>
                  <a:pt x="904875" y="76610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a:spLocks noChangeAspect="1"/>
          </p:cNvSpPr>
          <p:nvPr/>
        </p:nvSpPr>
        <p:spPr>
          <a:xfrm flipH="1">
            <a:off x="4162181" y="4689368"/>
            <a:ext cx="667864" cy="569045"/>
          </a:xfrm>
          <a:custGeom>
            <a:avLst/>
            <a:gdLst>
              <a:gd name="connsiteX0" fmla="*/ 0 w 938213"/>
              <a:gd name="connsiteY0" fmla="*/ 780395 h 899458"/>
              <a:gd name="connsiteX1" fmla="*/ 200025 w 938213"/>
              <a:gd name="connsiteY1" fmla="*/ 747058 h 899458"/>
              <a:gd name="connsiteX2" fmla="*/ 461963 w 938213"/>
              <a:gd name="connsiteY2" fmla="*/ 623233 h 899458"/>
              <a:gd name="connsiteX3" fmla="*/ 671513 w 938213"/>
              <a:gd name="connsiteY3" fmla="*/ 366058 h 899458"/>
              <a:gd name="connsiteX4" fmla="*/ 757238 w 938213"/>
              <a:gd name="connsiteY4" fmla="*/ 42208 h 899458"/>
              <a:gd name="connsiteX5" fmla="*/ 862013 w 938213"/>
              <a:gd name="connsiteY5" fmla="*/ 13633 h 899458"/>
              <a:gd name="connsiteX6" fmla="*/ 914400 w 938213"/>
              <a:gd name="connsiteY6" fmla="*/ 132695 h 899458"/>
              <a:gd name="connsiteX7" fmla="*/ 904875 w 938213"/>
              <a:gd name="connsiteY7" fmla="*/ 766108 h 899458"/>
              <a:gd name="connsiteX8" fmla="*/ 938213 w 938213"/>
              <a:gd name="connsiteY8" fmla="*/ 899458 h 899458"/>
              <a:gd name="connsiteX0" fmla="*/ 0 w 915916"/>
              <a:gd name="connsiteY0" fmla="*/ 780395 h 780395"/>
              <a:gd name="connsiteX1" fmla="*/ 200025 w 915916"/>
              <a:gd name="connsiteY1" fmla="*/ 747058 h 780395"/>
              <a:gd name="connsiteX2" fmla="*/ 461963 w 915916"/>
              <a:gd name="connsiteY2" fmla="*/ 623233 h 780395"/>
              <a:gd name="connsiteX3" fmla="*/ 671513 w 915916"/>
              <a:gd name="connsiteY3" fmla="*/ 366058 h 780395"/>
              <a:gd name="connsiteX4" fmla="*/ 757238 w 915916"/>
              <a:gd name="connsiteY4" fmla="*/ 42208 h 780395"/>
              <a:gd name="connsiteX5" fmla="*/ 862013 w 915916"/>
              <a:gd name="connsiteY5" fmla="*/ 13633 h 780395"/>
              <a:gd name="connsiteX6" fmla="*/ 914400 w 915916"/>
              <a:gd name="connsiteY6" fmla="*/ 132695 h 780395"/>
              <a:gd name="connsiteX7" fmla="*/ 904875 w 915916"/>
              <a:gd name="connsiteY7" fmla="*/ 766108 h 78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916" h="780395">
                <a:moveTo>
                  <a:pt x="0" y="780395"/>
                </a:moveTo>
                <a:cubicBezTo>
                  <a:pt x="61515" y="776823"/>
                  <a:pt x="123031" y="773252"/>
                  <a:pt x="200025" y="747058"/>
                </a:cubicBezTo>
                <a:cubicBezTo>
                  <a:pt x="277019" y="720864"/>
                  <a:pt x="383382" y="686733"/>
                  <a:pt x="461963" y="623233"/>
                </a:cubicBezTo>
                <a:cubicBezTo>
                  <a:pt x="540544" y="559733"/>
                  <a:pt x="622301" y="462895"/>
                  <a:pt x="671513" y="366058"/>
                </a:cubicBezTo>
                <a:cubicBezTo>
                  <a:pt x="720725" y="269221"/>
                  <a:pt x="725488" y="100945"/>
                  <a:pt x="757238" y="42208"/>
                </a:cubicBezTo>
                <a:cubicBezTo>
                  <a:pt x="788988" y="-16529"/>
                  <a:pt x="835819" y="-1448"/>
                  <a:pt x="862013" y="13633"/>
                </a:cubicBezTo>
                <a:cubicBezTo>
                  <a:pt x="888207" y="28714"/>
                  <a:pt x="907256" y="7282"/>
                  <a:pt x="914400" y="132695"/>
                </a:cubicBezTo>
                <a:cubicBezTo>
                  <a:pt x="921544" y="258107"/>
                  <a:pt x="900906" y="638314"/>
                  <a:pt x="904875" y="76610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102960" y="4364083"/>
            <a:ext cx="4749616" cy="276999"/>
          </a:xfrm>
          <a:prstGeom prst="rect">
            <a:avLst/>
          </a:prstGeom>
          <a:noFill/>
        </p:spPr>
        <p:txBody>
          <a:bodyPr wrap="square" rtlCol="0">
            <a:spAutoFit/>
          </a:bodyPr>
          <a:lstStyle/>
          <a:p>
            <a:r>
              <a:rPr lang="en-US" sz="1200" dirty="0">
                <a:ln w="3175">
                  <a:solidFill>
                    <a:schemeClr val="tx1"/>
                  </a:solidFill>
                </a:ln>
                <a:solidFill>
                  <a:srgbClr val="FF0000"/>
                </a:solidFill>
                <a:latin typeface="Times New Roman" panose="02020603050405020304" pitchFamily="18" charset="0"/>
                <a:cs typeface="Times New Roman" panose="02020603050405020304" pitchFamily="18" charset="0"/>
              </a:rPr>
              <a:t>Or, like this?</a:t>
            </a:r>
          </a:p>
        </p:txBody>
      </p:sp>
      <p:cxnSp>
        <p:nvCxnSpPr>
          <p:cNvPr id="31" name="Straight Connector 30"/>
          <p:cNvCxnSpPr/>
          <p:nvPr/>
        </p:nvCxnSpPr>
        <p:spPr>
          <a:xfrm>
            <a:off x="4830045" y="5260027"/>
            <a:ext cx="20256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Freeform 33"/>
          <p:cNvSpPr>
            <a:spLocks noChangeAspect="1"/>
          </p:cNvSpPr>
          <p:nvPr/>
        </p:nvSpPr>
        <p:spPr>
          <a:xfrm flipH="1">
            <a:off x="6884073" y="4689368"/>
            <a:ext cx="667864" cy="569045"/>
          </a:xfrm>
          <a:custGeom>
            <a:avLst/>
            <a:gdLst>
              <a:gd name="connsiteX0" fmla="*/ 0 w 938213"/>
              <a:gd name="connsiteY0" fmla="*/ 780395 h 899458"/>
              <a:gd name="connsiteX1" fmla="*/ 200025 w 938213"/>
              <a:gd name="connsiteY1" fmla="*/ 747058 h 899458"/>
              <a:gd name="connsiteX2" fmla="*/ 461963 w 938213"/>
              <a:gd name="connsiteY2" fmla="*/ 623233 h 899458"/>
              <a:gd name="connsiteX3" fmla="*/ 671513 w 938213"/>
              <a:gd name="connsiteY3" fmla="*/ 366058 h 899458"/>
              <a:gd name="connsiteX4" fmla="*/ 757238 w 938213"/>
              <a:gd name="connsiteY4" fmla="*/ 42208 h 899458"/>
              <a:gd name="connsiteX5" fmla="*/ 862013 w 938213"/>
              <a:gd name="connsiteY5" fmla="*/ 13633 h 899458"/>
              <a:gd name="connsiteX6" fmla="*/ 914400 w 938213"/>
              <a:gd name="connsiteY6" fmla="*/ 132695 h 899458"/>
              <a:gd name="connsiteX7" fmla="*/ 904875 w 938213"/>
              <a:gd name="connsiteY7" fmla="*/ 766108 h 899458"/>
              <a:gd name="connsiteX8" fmla="*/ 938213 w 938213"/>
              <a:gd name="connsiteY8" fmla="*/ 899458 h 899458"/>
              <a:gd name="connsiteX0" fmla="*/ 0 w 915916"/>
              <a:gd name="connsiteY0" fmla="*/ 780395 h 780395"/>
              <a:gd name="connsiteX1" fmla="*/ 200025 w 915916"/>
              <a:gd name="connsiteY1" fmla="*/ 747058 h 780395"/>
              <a:gd name="connsiteX2" fmla="*/ 461963 w 915916"/>
              <a:gd name="connsiteY2" fmla="*/ 623233 h 780395"/>
              <a:gd name="connsiteX3" fmla="*/ 671513 w 915916"/>
              <a:gd name="connsiteY3" fmla="*/ 366058 h 780395"/>
              <a:gd name="connsiteX4" fmla="*/ 757238 w 915916"/>
              <a:gd name="connsiteY4" fmla="*/ 42208 h 780395"/>
              <a:gd name="connsiteX5" fmla="*/ 862013 w 915916"/>
              <a:gd name="connsiteY5" fmla="*/ 13633 h 780395"/>
              <a:gd name="connsiteX6" fmla="*/ 914400 w 915916"/>
              <a:gd name="connsiteY6" fmla="*/ 132695 h 780395"/>
              <a:gd name="connsiteX7" fmla="*/ 904875 w 915916"/>
              <a:gd name="connsiteY7" fmla="*/ 766108 h 78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916" h="780395">
                <a:moveTo>
                  <a:pt x="0" y="780395"/>
                </a:moveTo>
                <a:cubicBezTo>
                  <a:pt x="61515" y="776823"/>
                  <a:pt x="123031" y="773252"/>
                  <a:pt x="200025" y="747058"/>
                </a:cubicBezTo>
                <a:cubicBezTo>
                  <a:pt x="277019" y="720864"/>
                  <a:pt x="383382" y="686733"/>
                  <a:pt x="461963" y="623233"/>
                </a:cubicBezTo>
                <a:cubicBezTo>
                  <a:pt x="540544" y="559733"/>
                  <a:pt x="622301" y="462895"/>
                  <a:pt x="671513" y="366058"/>
                </a:cubicBezTo>
                <a:cubicBezTo>
                  <a:pt x="720725" y="269221"/>
                  <a:pt x="725488" y="100945"/>
                  <a:pt x="757238" y="42208"/>
                </a:cubicBezTo>
                <a:cubicBezTo>
                  <a:pt x="788988" y="-16529"/>
                  <a:pt x="835819" y="-1448"/>
                  <a:pt x="862013" y="13633"/>
                </a:cubicBezTo>
                <a:cubicBezTo>
                  <a:pt x="888207" y="28714"/>
                  <a:pt x="907256" y="7282"/>
                  <a:pt x="914400" y="132695"/>
                </a:cubicBezTo>
                <a:cubicBezTo>
                  <a:pt x="921544" y="258107"/>
                  <a:pt x="900906" y="638314"/>
                  <a:pt x="904875" y="76610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7551937" y="5258413"/>
            <a:ext cx="166595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899852" y="2100481"/>
            <a:ext cx="316112" cy="461665"/>
          </a:xfrm>
          <a:prstGeom prst="rect">
            <a:avLst/>
          </a:prstGeom>
          <a:noFill/>
        </p:spPr>
        <p:txBody>
          <a:bodyPr wrap="none" rtlCol="0">
            <a:spAutoFit/>
          </a:bodyPr>
          <a:lstStyle/>
          <a:p>
            <a:r>
              <a:rPr lang="en-US" sz="2400" dirty="0">
                <a:ln w="3175">
                  <a:solidFill>
                    <a:schemeClr val="tx1"/>
                  </a:solidFill>
                </a:ln>
                <a:solidFill>
                  <a:srgbClr val="FF0000"/>
                </a:solidFill>
                <a:latin typeface="Abadi MT Condensed Extra Bold" panose="020B0A06030101010103" pitchFamily="34" charset="0"/>
              </a:rPr>
              <a:t>C</a:t>
            </a:r>
          </a:p>
        </p:txBody>
      </p:sp>
      <p:sp>
        <p:nvSpPr>
          <p:cNvPr id="5" name="Freeform 4"/>
          <p:cNvSpPr/>
          <p:nvPr/>
        </p:nvSpPr>
        <p:spPr>
          <a:xfrm>
            <a:off x="4160114" y="1950924"/>
            <a:ext cx="1301212" cy="719027"/>
          </a:xfrm>
          <a:custGeom>
            <a:avLst/>
            <a:gdLst>
              <a:gd name="connsiteX0" fmla="*/ 0 w 1381125"/>
              <a:gd name="connsiteY0" fmla="*/ 765387 h 774912"/>
              <a:gd name="connsiteX1" fmla="*/ 309563 w 1381125"/>
              <a:gd name="connsiteY1" fmla="*/ 627275 h 774912"/>
              <a:gd name="connsiteX2" fmla="*/ 533400 w 1381125"/>
              <a:gd name="connsiteY2" fmla="*/ 322475 h 774912"/>
              <a:gd name="connsiteX3" fmla="*/ 638175 w 1381125"/>
              <a:gd name="connsiteY3" fmla="*/ 51012 h 774912"/>
              <a:gd name="connsiteX4" fmla="*/ 804863 w 1381125"/>
              <a:gd name="connsiteY4" fmla="*/ 3387 h 774912"/>
              <a:gd name="connsiteX5" fmla="*/ 923925 w 1381125"/>
              <a:gd name="connsiteY5" fmla="*/ 98637 h 774912"/>
              <a:gd name="connsiteX6" fmla="*/ 1028700 w 1381125"/>
              <a:gd name="connsiteY6" fmla="*/ 389150 h 774912"/>
              <a:gd name="connsiteX7" fmla="*/ 1171575 w 1381125"/>
              <a:gd name="connsiteY7" fmla="*/ 612987 h 774912"/>
              <a:gd name="connsiteX8" fmla="*/ 1200150 w 1381125"/>
              <a:gd name="connsiteY8" fmla="*/ 665375 h 774912"/>
              <a:gd name="connsiteX9" fmla="*/ 1381125 w 1381125"/>
              <a:gd name="connsiteY9" fmla="*/ 774912 h 774912"/>
              <a:gd name="connsiteX0" fmla="*/ 0 w 1381125"/>
              <a:gd name="connsiteY0" fmla="*/ 765387 h 774912"/>
              <a:gd name="connsiteX1" fmla="*/ 309563 w 1381125"/>
              <a:gd name="connsiteY1" fmla="*/ 627275 h 774912"/>
              <a:gd name="connsiteX2" fmla="*/ 533400 w 1381125"/>
              <a:gd name="connsiteY2" fmla="*/ 322475 h 774912"/>
              <a:gd name="connsiteX3" fmla="*/ 638175 w 1381125"/>
              <a:gd name="connsiteY3" fmla="*/ 51012 h 774912"/>
              <a:gd name="connsiteX4" fmla="*/ 804863 w 1381125"/>
              <a:gd name="connsiteY4" fmla="*/ 3387 h 774912"/>
              <a:gd name="connsiteX5" fmla="*/ 923925 w 1381125"/>
              <a:gd name="connsiteY5" fmla="*/ 98637 h 774912"/>
              <a:gd name="connsiteX6" fmla="*/ 1028700 w 1381125"/>
              <a:gd name="connsiteY6" fmla="*/ 389150 h 774912"/>
              <a:gd name="connsiteX7" fmla="*/ 1171575 w 1381125"/>
              <a:gd name="connsiteY7" fmla="*/ 612987 h 774912"/>
              <a:gd name="connsiteX8" fmla="*/ 1381125 w 1381125"/>
              <a:gd name="connsiteY8" fmla="*/ 774912 h 774912"/>
              <a:gd name="connsiteX0" fmla="*/ 0 w 1381125"/>
              <a:gd name="connsiteY0" fmla="*/ 765515 h 775040"/>
              <a:gd name="connsiteX1" fmla="*/ 309563 w 1381125"/>
              <a:gd name="connsiteY1" fmla="*/ 627403 h 775040"/>
              <a:gd name="connsiteX2" fmla="*/ 518236 w 1381125"/>
              <a:gd name="connsiteY2" fmla="*/ 327737 h 775040"/>
              <a:gd name="connsiteX3" fmla="*/ 638175 w 1381125"/>
              <a:gd name="connsiteY3" fmla="*/ 51140 h 775040"/>
              <a:gd name="connsiteX4" fmla="*/ 804863 w 1381125"/>
              <a:gd name="connsiteY4" fmla="*/ 3515 h 775040"/>
              <a:gd name="connsiteX5" fmla="*/ 923925 w 1381125"/>
              <a:gd name="connsiteY5" fmla="*/ 98765 h 775040"/>
              <a:gd name="connsiteX6" fmla="*/ 1028700 w 1381125"/>
              <a:gd name="connsiteY6" fmla="*/ 389278 h 775040"/>
              <a:gd name="connsiteX7" fmla="*/ 1171575 w 1381125"/>
              <a:gd name="connsiteY7" fmla="*/ 613115 h 775040"/>
              <a:gd name="connsiteX8" fmla="*/ 1381125 w 1381125"/>
              <a:gd name="connsiteY8" fmla="*/ 775040 h 77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1125" h="775040">
                <a:moveTo>
                  <a:pt x="0" y="765515"/>
                </a:moveTo>
                <a:cubicBezTo>
                  <a:pt x="110331" y="733368"/>
                  <a:pt x="223190" y="700366"/>
                  <a:pt x="309563" y="627403"/>
                </a:cubicBezTo>
                <a:cubicBezTo>
                  <a:pt x="395936" y="554440"/>
                  <a:pt x="463467" y="423781"/>
                  <a:pt x="518236" y="327737"/>
                </a:cubicBezTo>
                <a:cubicBezTo>
                  <a:pt x="573005" y="231693"/>
                  <a:pt x="590404" y="105177"/>
                  <a:pt x="638175" y="51140"/>
                </a:cubicBezTo>
                <a:cubicBezTo>
                  <a:pt x="685946" y="-2897"/>
                  <a:pt x="757238" y="-4422"/>
                  <a:pt x="804863" y="3515"/>
                </a:cubicBezTo>
                <a:cubicBezTo>
                  <a:pt x="852488" y="11452"/>
                  <a:pt x="886619" y="34471"/>
                  <a:pt x="923925" y="98765"/>
                </a:cubicBezTo>
                <a:cubicBezTo>
                  <a:pt x="961231" y="163059"/>
                  <a:pt x="987425" y="303553"/>
                  <a:pt x="1028700" y="389278"/>
                </a:cubicBezTo>
                <a:cubicBezTo>
                  <a:pt x="1069975" y="475003"/>
                  <a:pt x="1112838" y="548821"/>
                  <a:pt x="1171575" y="613115"/>
                </a:cubicBezTo>
                <a:cubicBezTo>
                  <a:pt x="1230313" y="677409"/>
                  <a:pt x="1337469" y="741306"/>
                  <a:pt x="1381125" y="77504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6638994" y="2656294"/>
            <a:ext cx="230982" cy="25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217014" y="2649442"/>
            <a:ext cx="293098" cy="252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877984" y="1905259"/>
            <a:ext cx="0" cy="75103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976" y="1901050"/>
            <a:ext cx="34598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215964" y="1901050"/>
            <a:ext cx="0" cy="75103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965253" y="3969401"/>
            <a:ext cx="3046289" cy="276999"/>
          </a:xfrm>
          <a:prstGeom prst="rect">
            <a:avLst/>
          </a:prstGeom>
          <a:noFill/>
        </p:spPr>
        <p:txBody>
          <a:bodyPr wrap="square" rtlCol="0">
            <a:spAutoFit/>
          </a:bodyPr>
          <a:lstStyle/>
          <a:p>
            <a:pPr algn="ctr"/>
            <a:r>
              <a:rPr lang="en-US" sz="1200" dirty="0">
                <a:ln w="3175">
                  <a:solidFill>
                    <a:schemeClr val="tx1"/>
                  </a:solidFill>
                </a:ln>
                <a:solidFill>
                  <a:srgbClr val="FF0000"/>
                </a:solidFill>
                <a:latin typeface="Times New Roman" panose="02020603050405020304" pitchFamily="18" charset="0"/>
                <a:cs typeface="Times New Roman" panose="02020603050405020304" pitchFamily="18" charset="0"/>
              </a:rPr>
              <a:t>What do you think the time scale is here?</a:t>
            </a:r>
          </a:p>
        </p:txBody>
      </p:sp>
      <p:sp>
        <p:nvSpPr>
          <p:cNvPr id="46" name="TextBox 45"/>
          <p:cNvSpPr txBox="1"/>
          <p:nvPr/>
        </p:nvSpPr>
        <p:spPr>
          <a:xfrm>
            <a:off x="5048546" y="5246764"/>
            <a:ext cx="3046289" cy="276999"/>
          </a:xfrm>
          <a:prstGeom prst="rect">
            <a:avLst/>
          </a:prstGeom>
          <a:noFill/>
        </p:spPr>
        <p:txBody>
          <a:bodyPr wrap="square" rtlCol="0">
            <a:spAutoFit/>
          </a:bodyPr>
          <a:lstStyle/>
          <a:p>
            <a:pPr algn="ctr"/>
            <a:r>
              <a:rPr lang="en-US" sz="1200" dirty="0">
                <a:ln w="3175">
                  <a:solidFill>
                    <a:schemeClr val="tx1"/>
                  </a:solidFill>
                </a:ln>
                <a:solidFill>
                  <a:srgbClr val="FF0000"/>
                </a:solidFill>
                <a:latin typeface="Times New Roman" panose="02020603050405020304" pitchFamily="18" charset="0"/>
                <a:cs typeface="Times New Roman" panose="02020603050405020304" pitchFamily="18" charset="0"/>
              </a:rPr>
              <a:t>What do you think the time scale is here?</a:t>
            </a:r>
          </a:p>
        </p:txBody>
      </p:sp>
      <p:sp>
        <p:nvSpPr>
          <p:cNvPr id="47" name="TextBox 46"/>
          <p:cNvSpPr txBox="1"/>
          <p:nvPr/>
        </p:nvSpPr>
        <p:spPr>
          <a:xfrm>
            <a:off x="4431997" y="3279988"/>
            <a:ext cx="328936" cy="461665"/>
          </a:xfrm>
          <a:prstGeom prst="rect">
            <a:avLst/>
          </a:prstGeom>
          <a:noFill/>
        </p:spPr>
        <p:txBody>
          <a:bodyPr wrap="none" rtlCol="0">
            <a:spAutoFit/>
          </a:bodyPr>
          <a:lstStyle/>
          <a:p>
            <a:r>
              <a:rPr lang="en-US" sz="2400" dirty="0">
                <a:ln w="3175">
                  <a:solidFill>
                    <a:schemeClr val="tx1"/>
                  </a:solidFill>
                </a:ln>
                <a:solidFill>
                  <a:srgbClr val="FF0000"/>
                </a:solidFill>
                <a:latin typeface="Abadi MT Condensed Extra Bold" panose="020B0A06030101010103" pitchFamily="34" charset="0"/>
              </a:rPr>
              <a:t>E</a:t>
            </a:r>
          </a:p>
        </p:txBody>
      </p:sp>
      <p:sp>
        <p:nvSpPr>
          <p:cNvPr id="48" name="TextBox 47"/>
          <p:cNvSpPr txBox="1"/>
          <p:nvPr/>
        </p:nvSpPr>
        <p:spPr>
          <a:xfrm>
            <a:off x="5559838" y="4719722"/>
            <a:ext cx="328936" cy="461665"/>
          </a:xfrm>
          <a:prstGeom prst="rect">
            <a:avLst/>
          </a:prstGeom>
          <a:noFill/>
        </p:spPr>
        <p:txBody>
          <a:bodyPr wrap="none" rtlCol="0">
            <a:spAutoFit/>
          </a:bodyPr>
          <a:lstStyle/>
          <a:p>
            <a:r>
              <a:rPr lang="en-US" sz="2400" dirty="0">
                <a:ln w="3175">
                  <a:solidFill>
                    <a:schemeClr val="tx1"/>
                  </a:solidFill>
                </a:ln>
                <a:solidFill>
                  <a:srgbClr val="FF0000"/>
                </a:solidFill>
                <a:latin typeface="Abadi MT Condensed Extra Bold" panose="020B0A06030101010103" pitchFamily="34" charset="0"/>
              </a:rPr>
              <a:t>F</a:t>
            </a:r>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852" y="146127"/>
            <a:ext cx="1807647" cy="6400800"/>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9377" y="185824"/>
            <a:ext cx="1864051" cy="6400800"/>
          </a:xfrm>
          <a:prstGeom prst="rect">
            <a:avLst/>
          </a:prstGeom>
        </p:spPr>
      </p:pic>
      <p:sp>
        <p:nvSpPr>
          <p:cNvPr id="30" name="TextBox 29"/>
          <p:cNvSpPr txBox="1"/>
          <p:nvPr/>
        </p:nvSpPr>
        <p:spPr>
          <a:xfrm>
            <a:off x="3315854" y="5994755"/>
            <a:ext cx="5573954" cy="707886"/>
          </a:xfrm>
          <a:prstGeom prst="rect">
            <a:avLst/>
          </a:prstGeom>
          <a:noFill/>
        </p:spPr>
        <p:txBody>
          <a:bodyPr wrap="square" rtlCol="0">
            <a:spAutoFit/>
          </a:bodyPr>
          <a:lstStyle/>
          <a:p>
            <a:pPr indent="233363" algn="ctr"/>
            <a:r>
              <a:rPr lang="en-US" sz="2000" i="1" dirty="0">
                <a:ln w="3175">
                  <a:solidFill>
                    <a:schemeClr val="tx1"/>
                  </a:solidFill>
                </a:ln>
                <a:solidFill>
                  <a:srgbClr val="FF0000"/>
                </a:solidFill>
                <a:latin typeface="Cheltenhm BT" panose="02040603050505020403" pitchFamily="18" charset="0"/>
              </a:rPr>
              <a:t>To understand this recall two concepts, Self Organized Criticality, and Power Laws.</a:t>
            </a:r>
          </a:p>
        </p:txBody>
      </p:sp>
    </p:spTree>
    <p:extLst>
      <p:ext uri="{BB962C8B-B14F-4D97-AF65-F5344CB8AC3E}">
        <p14:creationId xmlns:p14="http://schemas.microsoft.com/office/powerpoint/2010/main" val="169276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2000"/>
                                        <p:tgtEl>
                                          <p:spTgt spid="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20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1000"/>
                                        <p:tgtEl>
                                          <p:spTgt spid="20"/>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1000"/>
                                        <p:tgtEl>
                                          <p:spTgt spid="39"/>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1000"/>
                                        <p:tgtEl>
                                          <p:spTgt spid="40"/>
                                        </p:tgtEl>
                                      </p:cBhvr>
                                    </p:animEffect>
                                  </p:childTnLst>
                                </p:cTn>
                              </p:par>
                            </p:childTnLst>
                          </p:cTn>
                        </p:par>
                        <p:par>
                          <p:cTn id="42" fill="hold">
                            <p:stCondLst>
                              <p:cond delay="3000"/>
                            </p:stCondLst>
                            <p:childTnLst>
                              <p:par>
                                <p:cTn id="43" presetID="22" presetClass="entr" presetSubtype="1" fill="hold"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up)">
                                      <p:cBhvr>
                                        <p:cTn id="45" dur="1000"/>
                                        <p:tgtEl>
                                          <p:spTgt spid="42"/>
                                        </p:tgtEl>
                                      </p:cBhvr>
                                    </p:animEffect>
                                  </p:childTnLst>
                                </p:cTn>
                              </p:par>
                            </p:childTnLst>
                          </p:cTn>
                        </p:par>
                        <p:par>
                          <p:cTn id="46" fill="hold">
                            <p:stCondLst>
                              <p:cond delay="4000"/>
                            </p:stCondLst>
                            <p:childTnLst>
                              <p:par>
                                <p:cTn id="47" presetID="22" presetClass="entr" presetSubtype="8"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left)">
                                      <p:cBhvr>
                                        <p:cTn id="49" dur="1000"/>
                                        <p:tgtEl>
                                          <p:spTgt spid="3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10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2000"/>
                                        <p:tgtEl>
                                          <p:spTgt spid="13"/>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10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left)">
                                      <p:cBhvr>
                                        <p:cTn id="65" dur="10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1000"/>
                                        <p:tgtEl>
                                          <p:spTgt spid="21"/>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wipe(left)">
                                      <p:cBhvr>
                                        <p:cTn id="74" dur="1000"/>
                                        <p:tgtEl>
                                          <p:spTgt spid="47"/>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1000"/>
                                        <p:tgtEl>
                                          <p:spTgt spid="23"/>
                                        </p:tgtEl>
                                      </p:cBhvr>
                                    </p:animEffect>
                                  </p:childTnLst>
                                </p:cTn>
                              </p:par>
                            </p:childTnLst>
                          </p:cTn>
                        </p:par>
                        <p:par>
                          <p:cTn id="79" fill="hold">
                            <p:stCondLst>
                              <p:cond delay="3000"/>
                            </p:stCondLst>
                            <p:childTnLst>
                              <p:par>
                                <p:cTn id="80" presetID="22" presetClass="entr" presetSubtype="8" fill="hold" grpId="0" nodeType="after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left)">
                                      <p:cBhvr>
                                        <p:cTn id="82" dur="1000"/>
                                        <p:tgtEl>
                                          <p:spTgt spid="24"/>
                                        </p:tgtEl>
                                      </p:cBhvr>
                                    </p:animEffect>
                                  </p:childTnLst>
                                </p:cTn>
                              </p:par>
                            </p:childTnLst>
                          </p:cTn>
                        </p:par>
                        <p:par>
                          <p:cTn id="83" fill="hold">
                            <p:stCondLst>
                              <p:cond delay="4000"/>
                            </p:stCondLst>
                            <p:childTnLst>
                              <p:par>
                                <p:cTn id="84" presetID="22" presetClass="entr" presetSubtype="8" fill="hold" grpId="0" nodeType="after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wipe(left)">
                                      <p:cBhvr>
                                        <p:cTn id="86" dur="1000"/>
                                        <p:tgtEl>
                                          <p:spTgt spid="25"/>
                                        </p:tgtEl>
                                      </p:cBhvr>
                                    </p:animEffect>
                                  </p:childTnLst>
                                </p:cTn>
                              </p:par>
                            </p:childTnLst>
                          </p:cTn>
                        </p:par>
                        <p:par>
                          <p:cTn id="87" fill="hold">
                            <p:stCondLst>
                              <p:cond delay="5000"/>
                            </p:stCondLst>
                            <p:childTnLst>
                              <p:par>
                                <p:cTn id="88" presetID="22" presetClass="entr" presetSubtype="8" fill="hold" grpId="0" nodeType="after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wipe(left)">
                                      <p:cBhvr>
                                        <p:cTn id="90" dur="1000"/>
                                        <p:tgtEl>
                                          <p:spTgt spid="26"/>
                                        </p:tgtEl>
                                      </p:cBhvr>
                                    </p:animEffect>
                                  </p:childTnLst>
                                </p:cTn>
                              </p:par>
                            </p:childTnLst>
                          </p:cTn>
                        </p:par>
                        <p:par>
                          <p:cTn id="91" fill="hold">
                            <p:stCondLst>
                              <p:cond delay="6000"/>
                            </p:stCondLst>
                            <p:childTnLst>
                              <p:par>
                                <p:cTn id="92" presetID="22" presetClass="entr" presetSubtype="8" fill="hold" grpId="0"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left)">
                                      <p:cBhvr>
                                        <p:cTn id="94" dur="1000"/>
                                        <p:tgtEl>
                                          <p:spTgt spid="2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wipe(left)">
                                      <p:cBhvr>
                                        <p:cTn id="99" dur="1000"/>
                                        <p:tgtEl>
                                          <p:spTgt spid="4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wipe(left)">
                                      <p:cBhvr>
                                        <p:cTn id="104" dur="1000"/>
                                        <p:tgtEl>
                                          <p:spTgt spid="29"/>
                                        </p:tgtEl>
                                      </p:cBhvr>
                                    </p:animEffect>
                                  </p:childTnLst>
                                </p:cTn>
                              </p:par>
                            </p:childTnLst>
                          </p:cTn>
                        </p:par>
                        <p:par>
                          <p:cTn id="105" fill="hold">
                            <p:stCondLst>
                              <p:cond delay="1000"/>
                            </p:stCondLst>
                            <p:childTnLst>
                              <p:par>
                                <p:cTn id="106" presetID="22" presetClass="entr" presetSubtype="8" fill="hold" grpId="0" nodeType="afterEffect">
                                  <p:stCondLst>
                                    <p:cond delay="0"/>
                                  </p:stCondLst>
                                  <p:childTnLst>
                                    <p:set>
                                      <p:cBhvr>
                                        <p:cTn id="107" dur="1" fill="hold">
                                          <p:stCondLst>
                                            <p:cond delay="0"/>
                                          </p:stCondLst>
                                        </p:cTn>
                                        <p:tgtEl>
                                          <p:spTgt spid="28"/>
                                        </p:tgtEl>
                                        <p:attrNameLst>
                                          <p:attrName>style.visibility</p:attrName>
                                        </p:attrNameLst>
                                      </p:cBhvr>
                                      <p:to>
                                        <p:strVal val="visible"/>
                                      </p:to>
                                    </p:set>
                                    <p:animEffect transition="in" filter="wipe(left)">
                                      <p:cBhvr>
                                        <p:cTn id="108" dur="1000"/>
                                        <p:tgtEl>
                                          <p:spTgt spid="28"/>
                                        </p:tgtEl>
                                      </p:cBhvr>
                                    </p:animEffect>
                                  </p:childTnLst>
                                </p:cTn>
                              </p:par>
                            </p:childTnLst>
                          </p:cTn>
                        </p:par>
                        <p:par>
                          <p:cTn id="109" fill="hold">
                            <p:stCondLst>
                              <p:cond delay="2000"/>
                            </p:stCondLst>
                            <p:childTnLst>
                              <p:par>
                                <p:cTn id="110" presetID="22" presetClass="entr" presetSubtype="8" fill="hold" grpId="0" nodeType="after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wipe(left)">
                                      <p:cBhvr>
                                        <p:cTn id="112" dur="1000"/>
                                        <p:tgtEl>
                                          <p:spTgt spid="48"/>
                                        </p:tgtEl>
                                      </p:cBhvr>
                                    </p:animEffect>
                                  </p:childTnLst>
                                </p:cTn>
                              </p:par>
                              <p:par>
                                <p:cTn id="113" presetID="22" presetClass="entr" presetSubtype="8" fill="hold" nodeType="with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wipe(left)">
                                      <p:cBhvr>
                                        <p:cTn id="115" dur="1000"/>
                                        <p:tgtEl>
                                          <p:spTgt spid="31"/>
                                        </p:tgtEl>
                                      </p:cBhvr>
                                    </p:animEffect>
                                  </p:childTnLst>
                                </p:cTn>
                              </p:par>
                            </p:childTnLst>
                          </p:cTn>
                        </p:par>
                        <p:par>
                          <p:cTn id="116" fill="hold">
                            <p:stCondLst>
                              <p:cond delay="3000"/>
                            </p:stCondLst>
                            <p:childTnLst>
                              <p:par>
                                <p:cTn id="117" presetID="22" presetClass="entr" presetSubtype="8" fill="hold" grpId="0" nodeType="after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wipe(left)">
                                      <p:cBhvr>
                                        <p:cTn id="119" dur="1000"/>
                                        <p:tgtEl>
                                          <p:spTgt spid="34"/>
                                        </p:tgtEl>
                                      </p:cBhvr>
                                    </p:animEffect>
                                  </p:childTnLst>
                                </p:cTn>
                              </p:par>
                            </p:childTnLst>
                          </p:cTn>
                        </p:par>
                        <p:par>
                          <p:cTn id="120" fill="hold">
                            <p:stCondLst>
                              <p:cond delay="4000"/>
                            </p:stCondLst>
                            <p:childTnLst>
                              <p:par>
                                <p:cTn id="121" presetID="22" presetClass="entr" presetSubtype="8" fill="hold" nodeType="after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wipe(left)">
                                      <p:cBhvr>
                                        <p:cTn id="123" dur="1000"/>
                                        <p:tgtEl>
                                          <p:spTgt spid="35"/>
                                        </p:tgtEl>
                                      </p:cBhvr>
                                    </p:animEffect>
                                  </p:childTnLst>
                                </p:cTn>
                              </p:par>
                            </p:childTnLst>
                          </p:cTn>
                        </p:par>
                        <p:par>
                          <p:cTn id="124" fill="hold">
                            <p:stCondLst>
                              <p:cond delay="5000"/>
                            </p:stCondLst>
                            <p:childTnLst>
                              <p:par>
                                <p:cTn id="125" presetID="22" presetClass="entr" presetSubtype="8" fill="hold" grpId="0" nodeType="after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wipe(left)">
                                      <p:cBhvr>
                                        <p:cTn id="127" dur="1000"/>
                                        <p:tgtEl>
                                          <p:spTgt spid="46"/>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wipe(left)">
                                      <p:cBhvr>
                                        <p:cTn id="132"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5" grpId="0"/>
      <p:bldP spid="16" grpId="0"/>
      <p:bldP spid="17" grpId="0"/>
      <p:bldP spid="18" grpId="0"/>
      <p:bldP spid="21" grpId="0" animBg="1"/>
      <p:bldP spid="22" grpId="0"/>
      <p:bldP spid="23" grpId="0" animBg="1"/>
      <p:bldP spid="24" grpId="0" animBg="1"/>
      <p:bldP spid="25" grpId="0" animBg="1"/>
      <p:bldP spid="26" grpId="0" animBg="1"/>
      <p:bldP spid="27" grpId="0" animBg="1"/>
      <p:bldP spid="28" grpId="0" animBg="1"/>
      <p:bldP spid="29" grpId="0"/>
      <p:bldP spid="34" grpId="0" animBg="1"/>
      <p:bldP spid="32" grpId="0"/>
      <p:bldP spid="5" grpId="0" animBg="1"/>
      <p:bldP spid="45" grpId="0"/>
      <p:bldP spid="46" grpId="0"/>
      <p:bldP spid="47" grpId="0"/>
      <p:bldP spid="4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2561508" y="176553"/>
            <a:ext cx="4034343" cy="400110"/>
          </a:xfrm>
          <a:prstGeom prst="rect">
            <a:avLst/>
          </a:prstGeom>
          <a:noFill/>
        </p:spPr>
        <p:txBody>
          <a:bodyPr wrap="square" rtlCol="0">
            <a:spAutoFit/>
          </a:bodyPr>
          <a:lstStyle/>
          <a:p>
            <a:pPr indent="233363" algn="ctr"/>
            <a:r>
              <a:rPr lang="en-US" sz="2000" dirty="0">
                <a:ln w="3175">
                  <a:solidFill>
                    <a:schemeClr val="tx1"/>
                  </a:solidFill>
                </a:ln>
                <a:solidFill>
                  <a:srgbClr val="FF0000"/>
                </a:solidFill>
                <a:latin typeface="Flareserif821 BT" panose="020E0602030304020304" pitchFamily="34" charset="0"/>
              </a:rPr>
              <a:t>Self Organized Criticality</a:t>
            </a:r>
          </a:p>
        </p:txBody>
      </p:sp>
      <p:sp>
        <p:nvSpPr>
          <p:cNvPr id="36" name="Oval 2"/>
          <p:cNvSpPr>
            <a:spLocks noChangeArrowheads="1"/>
          </p:cNvSpPr>
          <p:nvPr/>
        </p:nvSpPr>
        <p:spPr bwMode="auto">
          <a:xfrm>
            <a:off x="1870652" y="356986"/>
            <a:ext cx="26988" cy="26988"/>
          </a:xfrm>
          <a:prstGeom prst="ellipse">
            <a:avLst/>
          </a:prstGeom>
          <a:solidFill>
            <a:srgbClr val="FF0000"/>
          </a:solidFill>
          <a:ln w="9525" algn="ctr">
            <a:solidFill>
              <a:srgbClr val="FF0000"/>
            </a:solidFill>
            <a:round/>
            <a:headEnd/>
            <a:tailEnd/>
          </a:ln>
        </p:spPr>
        <p:txBody>
          <a:bodyPr wrap="none" anchor="ctr"/>
          <a:lstStyle>
            <a:lvl1pPr>
              <a:spcBef>
                <a:spcPct val="20000"/>
              </a:spcBef>
              <a:buChar char="•"/>
              <a:defRPr sz="3200">
                <a:solidFill>
                  <a:schemeClr val="tx1"/>
                </a:solidFill>
                <a:latin typeface="Albertus Medium" panose="020E0602030304090304" pitchFamily="34" charset="0"/>
              </a:defRPr>
            </a:lvl1pPr>
            <a:lvl2pPr marL="742950" indent="-285750">
              <a:spcBef>
                <a:spcPct val="20000"/>
              </a:spcBef>
              <a:buChar char="–"/>
              <a:defRPr sz="2800">
                <a:solidFill>
                  <a:schemeClr val="tx1"/>
                </a:solidFill>
                <a:latin typeface="Albertus Medium" panose="020E0602030304090304" pitchFamily="34" charset="0"/>
              </a:defRPr>
            </a:lvl2pPr>
            <a:lvl3pPr marL="1143000" indent="-228600">
              <a:spcBef>
                <a:spcPct val="20000"/>
              </a:spcBef>
              <a:buChar char="•"/>
              <a:defRPr sz="2400">
                <a:solidFill>
                  <a:schemeClr val="tx1"/>
                </a:solidFill>
                <a:latin typeface="Albertus Medium" panose="020E0602030304090304" pitchFamily="34" charset="0"/>
              </a:defRPr>
            </a:lvl3pPr>
            <a:lvl4pPr marL="1600200" indent="-228600">
              <a:spcBef>
                <a:spcPct val="20000"/>
              </a:spcBef>
              <a:buChar char="–"/>
              <a:defRPr sz="2000">
                <a:solidFill>
                  <a:schemeClr val="tx1"/>
                </a:solidFill>
                <a:latin typeface="Albertus Medium" panose="020E0602030304090304" pitchFamily="34" charset="0"/>
              </a:defRPr>
            </a:lvl4pPr>
            <a:lvl5pPr marL="2057400" indent="-228600">
              <a:spcBef>
                <a:spcPct val="20000"/>
              </a:spcBef>
              <a:buChar char="»"/>
              <a:defRPr sz="2000">
                <a:solidFill>
                  <a:schemeClr val="tx1"/>
                </a:solidFill>
                <a:latin typeface="Albertus Medium" panose="020E0602030304090304" pitchFamily="34" charset="0"/>
              </a:defRPr>
            </a:lvl5pPr>
            <a:lvl6pPr marL="2514600" indent="-228600" eaLnBrk="0" fontAlgn="base" hangingPunct="0">
              <a:spcBef>
                <a:spcPct val="20000"/>
              </a:spcBef>
              <a:spcAft>
                <a:spcPct val="0"/>
              </a:spcAft>
              <a:buChar char="»"/>
              <a:defRPr sz="2000">
                <a:solidFill>
                  <a:schemeClr val="tx1"/>
                </a:solidFill>
                <a:latin typeface="Albertus Medium" panose="020E0602030304090304" pitchFamily="34" charset="0"/>
              </a:defRPr>
            </a:lvl6pPr>
            <a:lvl7pPr marL="2971800" indent="-228600" eaLnBrk="0" fontAlgn="base" hangingPunct="0">
              <a:spcBef>
                <a:spcPct val="20000"/>
              </a:spcBef>
              <a:spcAft>
                <a:spcPct val="0"/>
              </a:spcAft>
              <a:buChar char="»"/>
              <a:defRPr sz="2000">
                <a:solidFill>
                  <a:schemeClr val="tx1"/>
                </a:solidFill>
                <a:latin typeface="Albertus Medium" panose="020E0602030304090304" pitchFamily="34" charset="0"/>
              </a:defRPr>
            </a:lvl7pPr>
            <a:lvl8pPr marL="3429000" indent="-228600" eaLnBrk="0" fontAlgn="base" hangingPunct="0">
              <a:spcBef>
                <a:spcPct val="20000"/>
              </a:spcBef>
              <a:spcAft>
                <a:spcPct val="0"/>
              </a:spcAft>
              <a:buChar char="»"/>
              <a:defRPr sz="2000">
                <a:solidFill>
                  <a:schemeClr val="tx1"/>
                </a:solidFill>
                <a:latin typeface="Albertus Medium" panose="020E0602030304090304" pitchFamily="34" charset="0"/>
              </a:defRPr>
            </a:lvl8pPr>
            <a:lvl9pPr marL="3886200" indent="-228600" eaLnBrk="0" fontAlgn="base" hangingPunct="0">
              <a:spcBef>
                <a:spcPct val="20000"/>
              </a:spcBef>
              <a:spcAft>
                <a:spcPct val="0"/>
              </a:spcAft>
              <a:buChar char="»"/>
              <a:defRPr sz="2000">
                <a:solidFill>
                  <a:schemeClr val="tx1"/>
                </a:solidFill>
                <a:latin typeface="Albertus Medium" panose="020E0602030304090304" pitchFamily="34" charset="0"/>
              </a:defRPr>
            </a:lvl9pPr>
          </a:lstStyle>
          <a:p>
            <a:pPr eaLnBrk="1" hangingPunct="1">
              <a:spcBef>
                <a:spcPct val="0"/>
              </a:spcBef>
              <a:buFontTx/>
              <a:buNone/>
            </a:pPr>
            <a:endParaRPr lang="en-US" altLang="en-US" sz="1800"/>
          </a:p>
        </p:txBody>
      </p:sp>
      <p:sp>
        <p:nvSpPr>
          <p:cNvPr id="37" name="Oval 3"/>
          <p:cNvSpPr>
            <a:spLocks noChangeArrowheads="1"/>
          </p:cNvSpPr>
          <p:nvPr/>
        </p:nvSpPr>
        <p:spPr bwMode="auto">
          <a:xfrm>
            <a:off x="1940502" y="401436"/>
            <a:ext cx="26988" cy="26988"/>
          </a:xfrm>
          <a:prstGeom prst="ellipse">
            <a:avLst/>
          </a:prstGeom>
          <a:solidFill>
            <a:srgbClr val="FF0000"/>
          </a:solidFill>
          <a:ln w="9525" algn="ctr">
            <a:solidFill>
              <a:srgbClr val="FF0000"/>
            </a:solidFill>
            <a:round/>
            <a:headEnd/>
            <a:tailEnd/>
          </a:ln>
        </p:spPr>
        <p:txBody>
          <a:bodyPr wrap="none" anchor="ctr"/>
          <a:lstStyle>
            <a:lvl1pPr>
              <a:spcBef>
                <a:spcPct val="20000"/>
              </a:spcBef>
              <a:buChar char="•"/>
              <a:defRPr sz="3200">
                <a:solidFill>
                  <a:schemeClr val="tx1"/>
                </a:solidFill>
                <a:latin typeface="Albertus Medium" panose="020E0602030304090304" pitchFamily="34" charset="0"/>
              </a:defRPr>
            </a:lvl1pPr>
            <a:lvl2pPr marL="742950" indent="-285750">
              <a:spcBef>
                <a:spcPct val="20000"/>
              </a:spcBef>
              <a:buChar char="–"/>
              <a:defRPr sz="2800">
                <a:solidFill>
                  <a:schemeClr val="tx1"/>
                </a:solidFill>
                <a:latin typeface="Albertus Medium" panose="020E0602030304090304" pitchFamily="34" charset="0"/>
              </a:defRPr>
            </a:lvl2pPr>
            <a:lvl3pPr marL="1143000" indent="-228600">
              <a:spcBef>
                <a:spcPct val="20000"/>
              </a:spcBef>
              <a:buChar char="•"/>
              <a:defRPr sz="2400">
                <a:solidFill>
                  <a:schemeClr val="tx1"/>
                </a:solidFill>
                <a:latin typeface="Albertus Medium" panose="020E0602030304090304" pitchFamily="34" charset="0"/>
              </a:defRPr>
            </a:lvl3pPr>
            <a:lvl4pPr marL="1600200" indent="-228600">
              <a:spcBef>
                <a:spcPct val="20000"/>
              </a:spcBef>
              <a:buChar char="–"/>
              <a:defRPr sz="2000">
                <a:solidFill>
                  <a:schemeClr val="tx1"/>
                </a:solidFill>
                <a:latin typeface="Albertus Medium" panose="020E0602030304090304" pitchFamily="34" charset="0"/>
              </a:defRPr>
            </a:lvl4pPr>
            <a:lvl5pPr marL="2057400" indent="-228600">
              <a:spcBef>
                <a:spcPct val="20000"/>
              </a:spcBef>
              <a:buChar char="»"/>
              <a:defRPr sz="2000">
                <a:solidFill>
                  <a:schemeClr val="tx1"/>
                </a:solidFill>
                <a:latin typeface="Albertus Medium" panose="020E0602030304090304" pitchFamily="34" charset="0"/>
              </a:defRPr>
            </a:lvl5pPr>
            <a:lvl6pPr marL="2514600" indent="-228600" eaLnBrk="0" fontAlgn="base" hangingPunct="0">
              <a:spcBef>
                <a:spcPct val="20000"/>
              </a:spcBef>
              <a:spcAft>
                <a:spcPct val="0"/>
              </a:spcAft>
              <a:buChar char="»"/>
              <a:defRPr sz="2000">
                <a:solidFill>
                  <a:schemeClr val="tx1"/>
                </a:solidFill>
                <a:latin typeface="Albertus Medium" panose="020E0602030304090304" pitchFamily="34" charset="0"/>
              </a:defRPr>
            </a:lvl6pPr>
            <a:lvl7pPr marL="2971800" indent="-228600" eaLnBrk="0" fontAlgn="base" hangingPunct="0">
              <a:spcBef>
                <a:spcPct val="20000"/>
              </a:spcBef>
              <a:spcAft>
                <a:spcPct val="0"/>
              </a:spcAft>
              <a:buChar char="»"/>
              <a:defRPr sz="2000">
                <a:solidFill>
                  <a:schemeClr val="tx1"/>
                </a:solidFill>
                <a:latin typeface="Albertus Medium" panose="020E0602030304090304" pitchFamily="34" charset="0"/>
              </a:defRPr>
            </a:lvl7pPr>
            <a:lvl8pPr marL="3429000" indent="-228600" eaLnBrk="0" fontAlgn="base" hangingPunct="0">
              <a:spcBef>
                <a:spcPct val="20000"/>
              </a:spcBef>
              <a:spcAft>
                <a:spcPct val="0"/>
              </a:spcAft>
              <a:buChar char="»"/>
              <a:defRPr sz="2000">
                <a:solidFill>
                  <a:schemeClr val="tx1"/>
                </a:solidFill>
                <a:latin typeface="Albertus Medium" panose="020E0602030304090304" pitchFamily="34" charset="0"/>
              </a:defRPr>
            </a:lvl8pPr>
            <a:lvl9pPr marL="3886200" indent="-228600" eaLnBrk="0" fontAlgn="base" hangingPunct="0">
              <a:spcBef>
                <a:spcPct val="20000"/>
              </a:spcBef>
              <a:spcAft>
                <a:spcPct val="0"/>
              </a:spcAft>
              <a:buChar char="»"/>
              <a:defRPr sz="2000">
                <a:solidFill>
                  <a:schemeClr val="tx1"/>
                </a:solidFill>
                <a:latin typeface="Albertus Medium" panose="020E0602030304090304" pitchFamily="34" charset="0"/>
              </a:defRPr>
            </a:lvl9pPr>
          </a:lstStyle>
          <a:p>
            <a:pPr eaLnBrk="1" hangingPunct="1">
              <a:spcBef>
                <a:spcPct val="0"/>
              </a:spcBef>
              <a:buFontTx/>
              <a:buNone/>
            </a:pPr>
            <a:endParaRPr lang="en-US" altLang="en-US" sz="1800"/>
          </a:p>
        </p:txBody>
      </p:sp>
      <p:sp>
        <p:nvSpPr>
          <p:cNvPr id="38" name="Oval 4"/>
          <p:cNvSpPr>
            <a:spLocks noChangeArrowheads="1"/>
          </p:cNvSpPr>
          <p:nvPr/>
        </p:nvSpPr>
        <p:spPr bwMode="auto">
          <a:xfrm>
            <a:off x="1759527" y="558599"/>
            <a:ext cx="26988" cy="26987"/>
          </a:xfrm>
          <a:prstGeom prst="ellipse">
            <a:avLst/>
          </a:prstGeom>
          <a:solidFill>
            <a:srgbClr val="FF0000"/>
          </a:solidFill>
          <a:ln w="9525" algn="ctr">
            <a:solidFill>
              <a:srgbClr val="FF0000"/>
            </a:solidFill>
            <a:round/>
            <a:headEnd/>
            <a:tailEnd/>
          </a:ln>
        </p:spPr>
        <p:txBody>
          <a:bodyPr wrap="none" anchor="ctr"/>
          <a:lstStyle>
            <a:lvl1pPr>
              <a:spcBef>
                <a:spcPct val="20000"/>
              </a:spcBef>
              <a:buChar char="•"/>
              <a:defRPr sz="3200">
                <a:solidFill>
                  <a:schemeClr val="tx1"/>
                </a:solidFill>
                <a:latin typeface="Albertus Medium" panose="020E0602030304090304" pitchFamily="34" charset="0"/>
              </a:defRPr>
            </a:lvl1pPr>
            <a:lvl2pPr marL="742950" indent="-285750">
              <a:spcBef>
                <a:spcPct val="20000"/>
              </a:spcBef>
              <a:buChar char="–"/>
              <a:defRPr sz="2800">
                <a:solidFill>
                  <a:schemeClr val="tx1"/>
                </a:solidFill>
                <a:latin typeface="Albertus Medium" panose="020E0602030304090304" pitchFamily="34" charset="0"/>
              </a:defRPr>
            </a:lvl2pPr>
            <a:lvl3pPr marL="1143000" indent="-228600">
              <a:spcBef>
                <a:spcPct val="20000"/>
              </a:spcBef>
              <a:buChar char="•"/>
              <a:defRPr sz="2400">
                <a:solidFill>
                  <a:schemeClr val="tx1"/>
                </a:solidFill>
                <a:latin typeface="Albertus Medium" panose="020E0602030304090304" pitchFamily="34" charset="0"/>
              </a:defRPr>
            </a:lvl3pPr>
            <a:lvl4pPr marL="1600200" indent="-228600">
              <a:spcBef>
                <a:spcPct val="20000"/>
              </a:spcBef>
              <a:buChar char="–"/>
              <a:defRPr sz="2000">
                <a:solidFill>
                  <a:schemeClr val="tx1"/>
                </a:solidFill>
                <a:latin typeface="Albertus Medium" panose="020E0602030304090304" pitchFamily="34" charset="0"/>
              </a:defRPr>
            </a:lvl4pPr>
            <a:lvl5pPr marL="2057400" indent="-228600">
              <a:spcBef>
                <a:spcPct val="20000"/>
              </a:spcBef>
              <a:buChar char="»"/>
              <a:defRPr sz="2000">
                <a:solidFill>
                  <a:schemeClr val="tx1"/>
                </a:solidFill>
                <a:latin typeface="Albertus Medium" panose="020E0602030304090304" pitchFamily="34" charset="0"/>
              </a:defRPr>
            </a:lvl5pPr>
            <a:lvl6pPr marL="2514600" indent="-228600" eaLnBrk="0" fontAlgn="base" hangingPunct="0">
              <a:spcBef>
                <a:spcPct val="20000"/>
              </a:spcBef>
              <a:spcAft>
                <a:spcPct val="0"/>
              </a:spcAft>
              <a:buChar char="»"/>
              <a:defRPr sz="2000">
                <a:solidFill>
                  <a:schemeClr val="tx1"/>
                </a:solidFill>
                <a:latin typeface="Albertus Medium" panose="020E0602030304090304" pitchFamily="34" charset="0"/>
              </a:defRPr>
            </a:lvl6pPr>
            <a:lvl7pPr marL="2971800" indent="-228600" eaLnBrk="0" fontAlgn="base" hangingPunct="0">
              <a:spcBef>
                <a:spcPct val="20000"/>
              </a:spcBef>
              <a:spcAft>
                <a:spcPct val="0"/>
              </a:spcAft>
              <a:buChar char="»"/>
              <a:defRPr sz="2000">
                <a:solidFill>
                  <a:schemeClr val="tx1"/>
                </a:solidFill>
                <a:latin typeface="Albertus Medium" panose="020E0602030304090304" pitchFamily="34" charset="0"/>
              </a:defRPr>
            </a:lvl7pPr>
            <a:lvl8pPr marL="3429000" indent="-228600" eaLnBrk="0" fontAlgn="base" hangingPunct="0">
              <a:spcBef>
                <a:spcPct val="20000"/>
              </a:spcBef>
              <a:spcAft>
                <a:spcPct val="0"/>
              </a:spcAft>
              <a:buChar char="»"/>
              <a:defRPr sz="2000">
                <a:solidFill>
                  <a:schemeClr val="tx1"/>
                </a:solidFill>
                <a:latin typeface="Albertus Medium" panose="020E0602030304090304" pitchFamily="34" charset="0"/>
              </a:defRPr>
            </a:lvl8pPr>
            <a:lvl9pPr marL="3886200" indent="-228600" eaLnBrk="0" fontAlgn="base" hangingPunct="0">
              <a:spcBef>
                <a:spcPct val="20000"/>
              </a:spcBef>
              <a:spcAft>
                <a:spcPct val="0"/>
              </a:spcAft>
              <a:buChar char="»"/>
              <a:defRPr sz="2000">
                <a:solidFill>
                  <a:schemeClr val="tx1"/>
                </a:solidFill>
                <a:latin typeface="Albertus Medium" panose="020E0602030304090304" pitchFamily="34" charset="0"/>
              </a:defRPr>
            </a:lvl9pPr>
          </a:lstStyle>
          <a:p>
            <a:pPr eaLnBrk="1" hangingPunct="1">
              <a:spcBef>
                <a:spcPct val="0"/>
              </a:spcBef>
              <a:buFontTx/>
              <a:buNone/>
            </a:pPr>
            <a:endParaRPr lang="en-US" altLang="en-US" sz="1800"/>
          </a:p>
        </p:txBody>
      </p:sp>
      <p:graphicFrame>
        <p:nvGraphicFramePr>
          <p:cNvPr id="39" name="Object 5"/>
          <p:cNvGraphicFramePr>
            <a:graphicFrameLocks noChangeAspect="1"/>
          </p:cNvGraphicFramePr>
          <p:nvPr>
            <p:extLst>
              <p:ext uri="{D42A27DB-BD31-4B8C-83A1-F6EECF244321}">
                <p14:modId xmlns:p14="http://schemas.microsoft.com/office/powerpoint/2010/main" val="2864225631"/>
              </p:ext>
            </p:extLst>
          </p:nvPr>
        </p:nvGraphicFramePr>
        <p:xfrm>
          <a:off x="159327" y="585586"/>
          <a:ext cx="3387725" cy="3886200"/>
        </p:xfrm>
        <a:graphic>
          <a:graphicData uri="http://schemas.openxmlformats.org/presentationml/2006/ole">
            <mc:AlternateContent xmlns:mc="http://schemas.openxmlformats.org/markup-compatibility/2006">
              <mc:Choice xmlns:v="urn:schemas-microsoft-com:vml" Requires="v">
                <p:oleObj spid="_x0000_s1179" name="Designer Drawing" r:id="rId3" imgW="2996691" imgH="3441513" progId="Designer.Drawing.7">
                  <p:embed/>
                </p:oleObj>
              </mc:Choice>
              <mc:Fallback>
                <p:oleObj name="Designer Drawing" r:id="rId3" imgW="2996691" imgH="3441513" progId="Designer.Drawing.7">
                  <p:embed/>
                  <p:pic>
                    <p:nvPicPr>
                      <p:cNvPr id="13" name="Object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327" y="585586"/>
                        <a:ext cx="338772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 name="Oval 8"/>
          <p:cNvSpPr>
            <a:spLocks noChangeArrowheads="1"/>
          </p:cNvSpPr>
          <p:nvPr/>
        </p:nvSpPr>
        <p:spPr bwMode="auto">
          <a:xfrm>
            <a:off x="1718252" y="814186"/>
            <a:ext cx="26988" cy="26988"/>
          </a:xfrm>
          <a:prstGeom prst="ellipse">
            <a:avLst/>
          </a:prstGeom>
          <a:solidFill>
            <a:srgbClr val="FF0000"/>
          </a:solidFill>
          <a:ln w="9525" algn="ctr">
            <a:solidFill>
              <a:srgbClr val="FF0000"/>
            </a:solidFill>
            <a:round/>
            <a:headEnd/>
            <a:tailEnd/>
          </a:ln>
        </p:spPr>
        <p:txBody>
          <a:bodyPr wrap="none" anchor="ctr"/>
          <a:lstStyle>
            <a:lvl1pPr>
              <a:spcBef>
                <a:spcPct val="20000"/>
              </a:spcBef>
              <a:buChar char="•"/>
              <a:defRPr sz="3200">
                <a:solidFill>
                  <a:schemeClr val="tx1"/>
                </a:solidFill>
                <a:latin typeface="Albertus Medium" panose="020E0602030304090304" pitchFamily="34" charset="0"/>
              </a:defRPr>
            </a:lvl1pPr>
            <a:lvl2pPr marL="742950" indent="-285750">
              <a:spcBef>
                <a:spcPct val="20000"/>
              </a:spcBef>
              <a:buChar char="–"/>
              <a:defRPr sz="2800">
                <a:solidFill>
                  <a:schemeClr val="tx1"/>
                </a:solidFill>
                <a:latin typeface="Albertus Medium" panose="020E0602030304090304" pitchFamily="34" charset="0"/>
              </a:defRPr>
            </a:lvl2pPr>
            <a:lvl3pPr marL="1143000" indent="-228600">
              <a:spcBef>
                <a:spcPct val="20000"/>
              </a:spcBef>
              <a:buChar char="•"/>
              <a:defRPr sz="2400">
                <a:solidFill>
                  <a:schemeClr val="tx1"/>
                </a:solidFill>
                <a:latin typeface="Albertus Medium" panose="020E0602030304090304" pitchFamily="34" charset="0"/>
              </a:defRPr>
            </a:lvl3pPr>
            <a:lvl4pPr marL="1600200" indent="-228600">
              <a:spcBef>
                <a:spcPct val="20000"/>
              </a:spcBef>
              <a:buChar char="–"/>
              <a:defRPr sz="2000">
                <a:solidFill>
                  <a:schemeClr val="tx1"/>
                </a:solidFill>
                <a:latin typeface="Albertus Medium" panose="020E0602030304090304" pitchFamily="34" charset="0"/>
              </a:defRPr>
            </a:lvl4pPr>
            <a:lvl5pPr marL="2057400" indent="-228600">
              <a:spcBef>
                <a:spcPct val="20000"/>
              </a:spcBef>
              <a:buChar char="»"/>
              <a:defRPr sz="2000">
                <a:solidFill>
                  <a:schemeClr val="tx1"/>
                </a:solidFill>
                <a:latin typeface="Albertus Medium" panose="020E0602030304090304" pitchFamily="34" charset="0"/>
              </a:defRPr>
            </a:lvl5pPr>
            <a:lvl6pPr marL="2514600" indent="-228600" eaLnBrk="0" fontAlgn="base" hangingPunct="0">
              <a:spcBef>
                <a:spcPct val="20000"/>
              </a:spcBef>
              <a:spcAft>
                <a:spcPct val="0"/>
              </a:spcAft>
              <a:buChar char="»"/>
              <a:defRPr sz="2000">
                <a:solidFill>
                  <a:schemeClr val="tx1"/>
                </a:solidFill>
                <a:latin typeface="Albertus Medium" panose="020E0602030304090304" pitchFamily="34" charset="0"/>
              </a:defRPr>
            </a:lvl6pPr>
            <a:lvl7pPr marL="2971800" indent="-228600" eaLnBrk="0" fontAlgn="base" hangingPunct="0">
              <a:spcBef>
                <a:spcPct val="20000"/>
              </a:spcBef>
              <a:spcAft>
                <a:spcPct val="0"/>
              </a:spcAft>
              <a:buChar char="»"/>
              <a:defRPr sz="2000">
                <a:solidFill>
                  <a:schemeClr val="tx1"/>
                </a:solidFill>
                <a:latin typeface="Albertus Medium" panose="020E0602030304090304" pitchFamily="34" charset="0"/>
              </a:defRPr>
            </a:lvl7pPr>
            <a:lvl8pPr marL="3429000" indent="-228600" eaLnBrk="0" fontAlgn="base" hangingPunct="0">
              <a:spcBef>
                <a:spcPct val="20000"/>
              </a:spcBef>
              <a:spcAft>
                <a:spcPct val="0"/>
              </a:spcAft>
              <a:buChar char="»"/>
              <a:defRPr sz="2000">
                <a:solidFill>
                  <a:schemeClr val="tx1"/>
                </a:solidFill>
                <a:latin typeface="Albertus Medium" panose="020E0602030304090304" pitchFamily="34" charset="0"/>
              </a:defRPr>
            </a:lvl8pPr>
            <a:lvl9pPr marL="3886200" indent="-228600" eaLnBrk="0" fontAlgn="base" hangingPunct="0">
              <a:spcBef>
                <a:spcPct val="20000"/>
              </a:spcBef>
              <a:spcAft>
                <a:spcPct val="0"/>
              </a:spcAft>
              <a:buChar char="»"/>
              <a:defRPr sz="2000">
                <a:solidFill>
                  <a:schemeClr val="tx1"/>
                </a:solidFill>
                <a:latin typeface="Albertus Medium" panose="020E0602030304090304" pitchFamily="34" charset="0"/>
              </a:defRPr>
            </a:lvl9pPr>
          </a:lstStyle>
          <a:p>
            <a:pPr eaLnBrk="1" hangingPunct="1">
              <a:spcBef>
                <a:spcPct val="0"/>
              </a:spcBef>
              <a:buFontTx/>
              <a:buNone/>
            </a:pPr>
            <a:endParaRPr lang="en-US" altLang="en-US" sz="1800"/>
          </a:p>
        </p:txBody>
      </p:sp>
      <p:sp>
        <p:nvSpPr>
          <p:cNvPr id="41" name="Oval 9"/>
          <p:cNvSpPr>
            <a:spLocks noChangeArrowheads="1"/>
          </p:cNvSpPr>
          <p:nvPr/>
        </p:nvSpPr>
        <p:spPr bwMode="auto">
          <a:xfrm>
            <a:off x="2004002" y="742749"/>
            <a:ext cx="26988" cy="26987"/>
          </a:xfrm>
          <a:prstGeom prst="ellipse">
            <a:avLst/>
          </a:prstGeom>
          <a:solidFill>
            <a:srgbClr val="FF0000"/>
          </a:solidFill>
          <a:ln w="9525" algn="ctr">
            <a:solidFill>
              <a:srgbClr val="FF0000"/>
            </a:solidFill>
            <a:round/>
            <a:headEnd/>
            <a:tailEnd/>
          </a:ln>
        </p:spPr>
        <p:txBody>
          <a:bodyPr wrap="none" anchor="ctr"/>
          <a:lstStyle>
            <a:lvl1pPr>
              <a:spcBef>
                <a:spcPct val="20000"/>
              </a:spcBef>
              <a:buChar char="•"/>
              <a:defRPr sz="3200">
                <a:solidFill>
                  <a:schemeClr val="tx1"/>
                </a:solidFill>
                <a:latin typeface="Albertus Medium" panose="020E0602030304090304" pitchFamily="34" charset="0"/>
              </a:defRPr>
            </a:lvl1pPr>
            <a:lvl2pPr marL="742950" indent="-285750">
              <a:spcBef>
                <a:spcPct val="20000"/>
              </a:spcBef>
              <a:buChar char="–"/>
              <a:defRPr sz="2800">
                <a:solidFill>
                  <a:schemeClr val="tx1"/>
                </a:solidFill>
                <a:latin typeface="Albertus Medium" panose="020E0602030304090304" pitchFamily="34" charset="0"/>
              </a:defRPr>
            </a:lvl2pPr>
            <a:lvl3pPr marL="1143000" indent="-228600">
              <a:spcBef>
                <a:spcPct val="20000"/>
              </a:spcBef>
              <a:buChar char="•"/>
              <a:defRPr sz="2400">
                <a:solidFill>
                  <a:schemeClr val="tx1"/>
                </a:solidFill>
                <a:latin typeface="Albertus Medium" panose="020E0602030304090304" pitchFamily="34" charset="0"/>
              </a:defRPr>
            </a:lvl3pPr>
            <a:lvl4pPr marL="1600200" indent="-228600">
              <a:spcBef>
                <a:spcPct val="20000"/>
              </a:spcBef>
              <a:buChar char="–"/>
              <a:defRPr sz="2000">
                <a:solidFill>
                  <a:schemeClr val="tx1"/>
                </a:solidFill>
                <a:latin typeface="Albertus Medium" panose="020E0602030304090304" pitchFamily="34" charset="0"/>
              </a:defRPr>
            </a:lvl4pPr>
            <a:lvl5pPr marL="2057400" indent="-228600">
              <a:spcBef>
                <a:spcPct val="20000"/>
              </a:spcBef>
              <a:buChar char="»"/>
              <a:defRPr sz="2000">
                <a:solidFill>
                  <a:schemeClr val="tx1"/>
                </a:solidFill>
                <a:latin typeface="Albertus Medium" panose="020E0602030304090304" pitchFamily="34" charset="0"/>
              </a:defRPr>
            </a:lvl5pPr>
            <a:lvl6pPr marL="2514600" indent="-228600" eaLnBrk="0" fontAlgn="base" hangingPunct="0">
              <a:spcBef>
                <a:spcPct val="20000"/>
              </a:spcBef>
              <a:spcAft>
                <a:spcPct val="0"/>
              </a:spcAft>
              <a:buChar char="»"/>
              <a:defRPr sz="2000">
                <a:solidFill>
                  <a:schemeClr val="tx1"/>
                </a:solidFill>
                <a:latin typeface="Albertus Medium" panose="020E0602030304090304" pitchFamily="34" charset="0"/>
              </a:defRPr>
            </a:lvl6pPr>
            <a:lvl7pPr marL="2971800" indent="-228600" eaLnBrk="0" fontAlgn="base" hangingPunct="0">
              <a:spcBef>
                <a:spcPct val="20000"/>
              </a:spcBef>
              <a:spcAft>
                <a:spcPct val="0"/>
              </a:spcAft>
              <a:buChar char="»"/>
              <a:defRPr sz="2000">
                <a:solidFill>
                  <a:schemeClr val="tx1"/>
                </a:solidFill>
                <a:latin typeface="Albertus Medium" panose="020E0602030304090304" pitchFamily="34" charset="0"/>
              </a:defRPr>
            </a:lvl7pPr>
            <a:lvl8pPr marL="3429000" indent="-228600" eaLnBrk="0" fontAlgn="base" hangingPunct="0">
              <a:spcBef>
                <a:spcPct val="20000"/>
              </a:spcBef>
              <a:spcAft>
                <a:spcPct val="0"/>
              </a:spcAft>
              <a:buChar char="»"/>
              <a:defRPr sz="2000">
                <a:solidFill>
                  <a:schemeClr val="tx1"/>
                </a:solidFill>
                <a:latin typeface="Albertus Medium" panose="020E0602030304090304" pitchFamily="34" charset="0"/>
              </a:defRPr>
            </a:lvl8pPr>
            <a:lvl9pPr marL="3886200" indent="-228600" eaLnBrk="0" fontAlgn="base" hangingPunct="0">
              <a:spcBef>
                <a:spcPct val="20000"/>
              </a:spcBef>
              <a:spcAft>
                <a:spcPct val="0"/>
              </a:spcAft>
              <a:buChar char="»"/>
              <a:defRPr sz="2000">
                <a:solidFill>
                  <a:schemeClr val="tx1"/>
                </a:solidFill>
                <a:latin typeface="Albertus Medium" panose="020E0602030304090304" pitchFamily="34" charset="0"/>
              </a:defRPr>
            </a:lvl9pPr>
          </a:lstStyle>
          <a:p>
            <a:pPr eaLnBrk="1" hangingPunct="1">
              <a:spcBef>
                <a:spcPct val="0"/>
              </a:spcBef>
              <a:buFontTx/>
              <a:buNone/>
            </a:pPr>
            <a:endParaRPr lang="en-US" altLang="en-US" sz="1800"/>
          </a:p>
        </p:txBody>
      </p:sp>
      <p:sp>
        <p:nvSpPr>
          <p:cNvPr id="42" name="Oval 10"/>
          <p:cNvSpPr>
            <a:spLocks noChangeArrowheads="1"/>
          </p:cNvSpPr>
          <p:nvPr/>
        </p:nvSpPr>
        <p:spPr bwMode="auto">
          <a:xfrm>
            <a:off x="1837315" y="742749"/>
            <a:ext cx="26987" cy="26987"/>
          </a:xfrm>
          <a:prstGeom prst="ellipse">
            <a:avLst/>
          </a:prstGeom>
          <a:solidFill>
            <a:srgbClr val="FF0000"/>
          </a:solidFill>
          <a:ln w="9525" algn="ctr">
            <a:solidFill>
              <a:srgbClr val="FF0000"/>
            </a:solidFill>
            <a:round/>
            <a:headEnd/>
            <a:tailEnd/>
          </a:ln>
        </p:spPr>
        <p:txBody>
          <a:bodyPr wrap="none" anchor="ctr"/>
          <a:lstStyle>
            <a:lvl1pPr>
              <a:spcBef>
                <a:spcPct val="20000"/>
              </a:spcBef>
              <a:buChar char="•"/>
              <a:defRPr sz="3200">
                <a:solidFill>
                  <a:schemeClr val="tx1"/>
                </a:solidFill>
                <a:latin typeface="Albertus Medium" panose="020E0602030304090304" pitchFamily="34" charset="0"/>
              </a:defRPr>
            </a:lvl1pPr>
            <a:lvl2pPr marL="742950" indent="-285750">
              <a:spcBef>
                <a:spcPct val="20000"/>
              </a:spcBef>
              <a:buChar char="–"/>
              <a:defRPr sz="2800">
                <a:solidFill>
                  <a:schemeClr val="tx1"/>
                </a:solidFill>
                <a:latin typeface="Albertus Medium" panose="020E0602030304090304" pitchFamily="34" charset="0"/>
              </a:defRPr>
            </a:lvl2pPr>
            <a:lvl3pPr marL="1143000" indent="-228600">
              <a:spcBef>
                <a:spcPct val="20000"/>
              </a:spcBef>
              <a:buChar char="•"/>
              <a:defRPr sz="2400">
                <a:solidFill>
                  <a:schemeClr val="tx1"/>
                </a:solidFill>
                <a:latin typeface="Albertus Medium" panose="020E0602030304090304" pitchFamily="34" charset="0"/>
              </a:defRPr>
            </a:lvl3pPr>
            <a:lvl4pPr marL="1600200" indent="-228600">
              <a:spcBef>
                <a:spcPct val="20000"/>
              </a:spcBef>
              <a:buChar char="–"/>
              <a:defRPr sz="2000">
                <a:solidFill>
                  <a:schemeClr val="tx1"/>
                </a:solidFill>
                <a:latin typeface="Albertus Medium" panose="020E0602030304090304" pitchFamily="34" charset="0"/>
              </a:defRPr>
            </a:lvl4pPr>
            <a:lvl5pPr marL="2057400" indent="-228600">
              <a:spcBef>
                <a:spcPct val="20000"/>
              </a:spcBef>
              <a:buChar char="»"/>
              <a:defRPr sz="2000">
                <a:solidFill>
                  <a:schemeClr val="tx1"/>
                </a:solidFill>
                <a:latin typeface="Albertus Medium" panose="020E0602030304090304" pitchFamily="34" charset="0"/>
              </a:defRPr>
            </a:lvl5pPr>
            <a:lvl6pPr marL="2514600" indent="-228600" eaLnBrk="0" fontAlgn="base" hangingPunct="0">
              <a:spcBef>
                <a:spcPct val="20000"/>
              </a:spcBef>
              <a:spcAft>
                <a:spcPct val="0"/>
              </a:spcAft>
              <a:buChar char="»"/>
              <a:defRPr sz="2000">
                <a:solidFill>
                  <a:schemeClr val="tx1"/>
                </a:solidFill>
                <a:latin typeface="Albertus Medium" panose="020E0602030304090304" pitchFamily="34" charset="0"/>
              </a:defRPr>
            </a:lvl6pPr>
            <a:lvl7pPr marL="2971800" indent="-228600" eaLnBrk="0" fontAlgn="base" hangingPunct="0">
              <a:spcBef>
                <a:spcPct val="20000"/>
              </a:spcBef>
              <a:spcAft>
                <a:spcPct val="0"/>
              </a:spcAft>
              <a:buChar char="»"/>
              <a:defRPr sz="2000">
                <a:solidFill>
                  <a:schemeClr val="tx1"/>
                </a:solidFill>
                <a:latin typeface="Albertus Medium" panose="020E0602030304090304" pitchFamily="34" charset="0"/>
              </a:defRPr>
            </a:lvl7pPr>
            <a:lvl8pPr marL="3429000" indent="-228600" eaLnBrk="0" fontAlgn="base" hangingPunct="0">
              <a:spcBef>
                <a:spcPct val="20000"/>
              </a:spcBef>
              <a:spcAft>
                <a:spcPct val="0"/>
              </a:spcAft>
              <a:buChar char="»"/>
              <a:defRPr sz="2000">
                <a:solidFill>
                  <a:schemeClr val="tx1"/>
                </a:solidFill>
                <a:latin typeface="Albertus Medium" panose="020E0602030304090304" pitchFamily="34" charset="0"/>
              </a:defRPr>
            </a:lvl8pPr>
            <a:lvl9pPr marL="3886200" indent="-228600" eaLnBrk="0" fontAlgn="base" hangingPunct="0">
              <a:spcBef>
                <a:spcPct val="20000"/>
              </a:spcBef>
              <a:spcAft>
                <a:spcPct val="0"/>
              </a:spcAft>
              <a:buChar char="»"/>
              <a:defRPr sz="2000">
                <a:solidFill>
                  <a:schemeClr val="tx1"/>
                </a:solidFill>
                <a:latin typeface="Albertus Medium" panose="020E0602030304090304" pitchFamily="34" charset="0"/>
              </a:defRPr>
            </a:lvl9pPr>
          </a:lstStyle>
          <a:p>
            <a:pPr eaLnBrk="1" hangingPunct="1">
              <a:spcBef>
                <a:spcPct val="0"/>
              </a:spcBef>
              <a:buFontTx/>
              <a:buNone/>
            </a:pPr>
            <a:endParaRPr lang="en-US" altLang="en-US" sz="1800"/>
          </a:p>
        </p:txBody>
      </p:sp>
      <p:sp>
        <p:nvSpPr>
          <p:cNvPr id="43" name="Freeform 35"/>
          <p:cNvSpPr>
            <a:spLocks/>
          </p:cNvSpPr>
          <p:nvPr/>
        </p:nvSpPr>
        <p:spPr bwMode="auto">
          <a:xfrm>
            <a:off x="4579505" y="1729119"/>
            <a:ext cx="1066800" cy="838200"/>
          </a:xfrm>
          <a:custGeom>
            <a:avLst/>
            <a:gdLst>
              <a:gd name="T0" fmla="*/ 0 w 672"/>
              <a:gd name="T1" fmla="*/ 2147483646 h 528"/>
              <a:gd name="T2" fmla="*/ 2147483646 w 672"/>
              <a:gd name="T3" fmla="*/ 2147483646 h 528"/>
              <a:gd name="T4" fmla="*/ 2147483646 w 672"/>
              <a:gd name="T5" fmla="*/ 2147483646 h 528"/>
              <a:gd name="T6" fmla="*/ 2147483646 w 672"/>
              <a:gd name="T7" fmla="*/ 0 h 528"/>
              <a:gd name="T8" fmla="*/ 0 60000 65536"/>
              <a:gd name="T9" fmla="*/ 0 60000 65536"/>
              <a:gd name="T10" fmla="*/ 0 60000 65536"/>
              <a:gd name="T11" fmla="*/ 0 60000 65536"/>
              <a:gd name="T12" fmla="*/ 0 w 672"/>
              <a:gd name="T13" fmla="*/ 0 h 528"/>
              <a:gd name="T14" fmla="*/ 672 w 672"/>
              <a:gd name="T15" fmla="*/ 528 h 528"/>
            </a:gdLst>
            <a:ahLst/>
            <a:cxnLst>
              <a:cxn ang="T8">
                <a:pos x="T0" y="T1"/>
              </a:cxn>
              <a:cxn ang="T9">
                <a:pos x="T2" y="T3"/>
              </a:cxn>
              <a:cxn ang="T10">
                <a:pos x="T4" y="T5"/>
              </a:cxn>
              <a:cxn ang="T11">
                <a:pos x="T6" y="T7"/>
              </a:cxn>
            </a:cxnLst>
            <a:rect l="T12" t="T13" r="T14" b="T15"/>
            <a:pathLst>
              <a:path w="672" h="528">
                <a:moveTo>
                  <a:pt x="0" y="528"/>
                </a:moveTo>
                <a:cubicBezTo>
                  <a:pt x="84" y="480"/>
                  <a:pt x="168" y="432"/>
                  <a:pt x="240" y="384"/>
                </a:cubicBezTo>
                <a:cubicBezTo>
                  <a:pt x="312" y="336"/>
                  <a:pt x="360" y="304"/>
                  <a:pt x="432" y="240"/>
                </a:cubicBezTo>
                <a:cubicBezTo>
                  <a:pt x="504" y="176"/>
                  <a:pt x="588" y="88"/>
                  <a:pt x="672" y="0"/>
                </a:cubicBezTo>
              </a:path>
            </a:pathLst>
          </a:custGeom>
          <a:noFill/>
          <a:ln w="1905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Text Box 36"/>
          <p:cNvSpPr txBox="1">
            <a:spLocks noChangeArrowheads="1"/>
          </p:cNvSpPr>
          <p:nvPr/>
        </p:nvSpPr>
        <p:spPr bwMode="auto">
          <a:xfrm>
            <a:off x="4646180" y="1524332"/>
            <a:ext cx="8467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latin typeface="Cheltenhm BT" panose="02040603050505020403" pitchFamily="18" charset="0"/>
              </a:rPr>
              <a:t>Building</a:t>
            </a:r>
          </a:p>
          <a:p>
            <a:pPr eaLnBrk="1" hangingPunct="1">
              <a:spcBef>
                <a:spcPct val="0"/>
              </a:spcBef>
              <a:buFontTx/>
              <a:buNone/>
            </a:pPr>
            <a:r>
              <a:rPr lang="en-US" altLang="en-US" sz="1600" dirty="0">
                <a:latin typeface="Cheltenhm BT" panose="02040603050505020403" pitchFamily="18" charset="0"/>
              </a:rPr>
              <a:t>= lag</a:t>
            </a:r>
          </a:p>
        </p:txBody>
      </p:sp>
      <p:sp>
        <p:nvSpPr>
          <p:cNvPr id="45" name="Line 37"/>
          <p:cNvSpPr>
            <a:spLocks noChangeShapeType="1"/>
          </p:cNvSpPr>
          <p:nvPr/>
        </p:nvSpPr>
        <p:spPr bwMode="auto">
          <a:xfrm>
            <a:off x="5646305" y="1729119"/>
            <a:ext cx="0" cy="8382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Text Box 38"/>
          <p:cNvSpPr txBox="1">
            <a:spLocks noChangeArrowheads="1"/>
          </p:cNvSpPr>
          <p:nvPr/>
        </p:nvSpPr>
        <p:spPr bwMode="auto">
          <a:xfrm>
            <a:off x="5036705" y="2667332"/>
            <a:ext cx="9846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Cheltenhm BT" panose="02040603050505020403" pitchFamily="18" charset="0"/>
              </a:rPr>
              <a:t>Avalanche</a:t>
            </a:r>
          </a:p>
          <a:p>
            <a:pPr eaLnBrk="1" hangingPunct="1">
              <a:spcBef>
                <a:spcPct val="0"/>
              </a:spcBef>
              <a:buFontTx/>
              <a:buNone/>
            </a:pPr>
            <a:r>
              <a:rPr lang="en-US" altLang="en-US" sz="1600">
                <a:latin typeface="Cheltenhm BT" panose="02040603050505020403" pitchFamily="18" charset="0"/>
              </a:rPr>
              <a:t>= effect</a:t>
            </a:r>
          </a:p>
        </p:txBody>
      </p:sp>
      <p:sp>
        <p:nvSpPr>
          <p:cNvPr id="47" name="Freeform 43"/>
          <p:cNvSpPr>
            <a:spLocks/>
          </p:cNvSpPr>
          <p:nvPr/>
        </p:nvSpPr>
        <p:spPr bwMode="auto">
          <a:xfrm>
            <a:off x="5646305" y="1729119"/>
            <a:ext cx="1066800" cy="838200"/>
          </a:xfrm>
          <a:custGeom>
            <a:avLst/>
            <a:gdLst>
              <a:gd name="T0" fmla="*/ 0 w 672"/>
              <a:gd name="T1" fmla="*/ 2147483646 h 528"/>
              <a:gd name="T2" fmla="*/ 2147483646 w 672"/>
              <a:gd name="T3" fmla="*/ 2147483646 h 528"/>
              <a:gd name="T4" fmla="*/ 2147483646 w 672"/>
              <a:gd name="T5" fmla="*/ 2147483646 h 528"/>
              <a:gd name="T6" fmla="*/ 2147483646 w 672"/>
              <a:gd name="T7" fmla="*/ 0 h 528"/>
              <a:gd name="T8" fmla="*/ 0 60000 65536"/>
              <a:gd name="T9" fmla="*/ 0 60000 65536"/>
              <a:gd name="T10" fmla="*/ 0 60000 65536"/>
              <a:gd name="T11" fmla="*/ 0 60000 65536"/>
              <a:gd name="T12" fmla="*/ 0 w 672"/>
              <a:gd name="T13" fmla="*/ 0 h 528"/>
              <a:gd name="T14" fmla="*/ 672 w 672"/>
              <a:gd name="T15" fmla="*/ 528 h 528"/>
            </a:gdLst>
            <a:ahLst/>
            <a:cxnLst>
              <a:cxn ang="T8">
                <a:pos x="T0" y="T1"/>
              </a:cxn>
              <a:cxn ang="T9">
                <a:pos x="T2" y="T3"/>
              </a:cxn>
              <a:cxn ang="T10">
                <a:pos x="T4" y="T5"/>
              </a:cxn>
              <a:cxn ang="T11">
                <a:pos x="T6" y="T7"/>
              </a:cxn>
            </a:cxnLst>
            <a:rect l="T12" t="T13" r="T14" b="T15"/>
            <a:pathLst>
              <a:path w="672" h="528">
                <a:moveTo>
                  <a:pt x="0" y="528"/>
                </a:moveTo>
                <a:cubicBezTo>
                  <a:pt x="84" y="480"/>
                  <a:pt x="168" y="432"/>
                  <a:pt x="240" y="384"/>
                </a:cubicBezTo>
                <a:cubicBezTo>
                  <a:pt x="312" y="336"/>
                  <a:pt x="360" y="304"/>
                  <a:pt x="432" y="240"/>
                </a:cubicBezTo>
                <a:cubicBezTo>
                  <a:pt x="504" y="176"/>
                  <a:pt x="588" y="88"/>
                  <a:pt x="672" y="0"/>
                </a:cubicBezTo>
              </a:path>
            </a:pathLst>
          </a:custGeom>
          <a:noFill/>
          <a:ln w="1905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Text Box 44"/>
          <p:cNvSpPr txBox="1">
            <a:spLocks noChangeArrowheads="1"/>
          </p:cNvSpPr>
          <p:nvPr/>
        </p:nvSpPr>
        <p:spPr bwMode="auto">
          <a:xfrm>
            <a:off x="5808230" y="1524332"/>
            <a:ext cx="8467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Cheltenhm BT" panose="02040603050505020403" pitchFamily="18" charset="0"/>
              </a:rPr>
              <a:t>Building</a:t>
            </a:r>
          </a:p>
          <a:p>
            <a:pPr eaLnBrk="1" hangingPunct="1">
              <a:spcBef>
                <a:spcPct val="0"/>
              </a:spcBef>
              <a:buFontTx/>
              <a:buNone/>
            </a:pPr>
            <a:r>
              <a:rPr lang="en-US" altLang="en-US" sz="1600">
                <a:latin typeface="Cheltenhm BT" panose="02040603050505020403" pitchFamily="18" charset="0"/>
              </a:rPr>
              <a:t>= lag</a:t>
            </a:r>
          </a:p>
        </p:txBody>
      </p:sp>
      <p:sp>
        <p:nvSpPr>
          <p:cNvPr id="49" name="Line 45"/>
          <p:cNvSpPr>
            <a:spLocks noChangeShapeType="1"/>
          </p:cNvSpPr>
          <p:nvPr/>
        </p:nvSpPr>
        <p:spPr bwMode="auto">
          <a:xfrm>
            <a:off x="6713105" y="1729119"/>
            <a:ext cx="0" cy="8382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Text Box 46"/>
          <p:cNvSpPr txBox="1">
            <a:spLocks noChangeArrowheads="1"/>
          </p:cNvSpPr>
          <p:nvPr/>
        </p:nvSpPr>
        <p:spPr bwMode="auto">
          <a:xfrm>
            <a:off x="6103505" y="2667332"/>
            <a:ext cx="9846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Cheltenhm BT" panose="02040603050505020403" pitchFamily="18" charset="0"/>
              </a:rPr>
              <a:t>Avalanche</a:t>
            </a:r>
          </a:p>
          <a:p>
            <a:pPr eaLnBrk="1" hangingPunct="1">
              <a:spcBef>
                <a:spcPct val="0"/>
              </a:spcBef>
              <a:buFontTx/>
              <a:buNone/>
            </a:pPr>
            <a:r>
              <a:rPr lang="en-US" altLang="en-US" sz="1600">
                <a:latin typeface="Cheltenhm BT" panose="02040603050505020403" pitchFamily="18" charset="0"/>
              </a:rPr>
              <a:t>=effect</a:t>
            </a:r>
          </a:p>
        </p:txBody>
      </p:sp>
      <p:sp>
        <p:nvSpPr>
          <p:cNvPr id="51" name="Freeform 47"/>
          <p:cNvSpPr>
            <a:spLocks/>
          </p:cNvSpPr>
          <p:nvPr/>
        </p:nvSpPr>
        <p:spPr bwMode="auto">
          <a:xfrm>
            <a:off x="6713105" y="1729119"/>
            <a:ext cx="1066800" cy="838200"/>
          </a:xfrm>
          <a:custGeom>
            <a:avLst/>
            <a:gdLst>
              <a:gd name="T0" fmla="*/ 0 w 672"/>
              <a:gd name="T1" fmla="*/ 2147483646 h 528"/>
              <a:gd name="T2" fmla="*/ 2147483646 w 672"/>
              <a:gd name="T3" fmla="*/ 2147483646 h 528"/>
              <a:gd name="T4" fmla="*/ 2147483646 w 672"/>
              <a:gd name="T5" fmla="*/ 2147483646 h 528"/>
              <a:gd name="T6" fmla="*/ 2147483646 w 672"/>
              <a:gd name="T7" fmla="*/ 0 h 528"/>
              <a:gd name="T8" fmla="*/ 0 60000 65536"/>
              <a:gd name="T9" fmla="*/ 0 60000 65536"/>
              <a:gd name="T10" fmla="*/ 0 60000 65536"/>
              <a:gd name="T11" fmla="*/ 0 60000 65536"/>
              <a:gd name="T12" fmla="*/ 0 w 672"/>
              <a:gd name="T13" fmla="*/ 0 h 528"/>
              <a:gd name="T14" fmla="*/ 672 w 672"/>
              <a:gd name="T15" fmla="*/ 528 h 528"/>
            </a:gdLst>
            <a:ahLst/>
            <a:cxnLst>
              <a:cxn ang="T8">
                <a:pos x="T0" y="T1"/>
              </a:cxn>
              <a:cxn ang="T9">
                <a:pos x="T2" y="T3"/>
              </a:cxn>
              <a:cxn ang="T10">
                <a:pos x="T4" y="T5"/>
              </a:cxn>
              <a:cxn ang="T11">
                <a:pos x="T6" y="T7"/>
              </a:cxn>
            </a:cxnLst>
            <a:rect l="T12" t="T13" r="T14" b="T15"/>
            <a:pathLst>
              <a:path w="672" h="528">
                <a:moveTo>
                  <a:pt x="0" y="528"/>
                </a:moveTo>
                <a:cubicBezTo>
                  <a:pt x="84" y="480"/>
                  <a:pt x="168" y="432"/>
                  <a:pt x="240" y="384"/>
                </a:cubicBezTo>
                <a:cubicBezTo>
                  <a:pt x="312" y="336"/>
                  <a:pt x="360" y="304"/>
                  <a:pt x="432" y="240"/>
                </a:cubicBezTo>
                <a:cubicBezTo>
                  <a:pt x="504" y="176"/>
                  <a:pt x="588" y="88"/>
                  <a:pt x="672" y="0"/>
                </a:cubicBezTo>
              </a:path>
            </a:pathLst>
          </a:custGeom>
          <a:noFill/>
          <a:ln w="1905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Text Box 48"/>
          <p:cNvSpPr txBox="1">
            <a:spLocks noChangeArrowheads="1"/>
          </p:cNvSpPr>
          <p:nvPr/>
        </p:nvSpPr>
        <p:spPr bwMode="auto">
          <a:xfrm>
            <a:off x="6875030" y="1524332"/>
            <a:ext cx="8467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Cheltenhm BT" panose="02040603050505020403" pitchFamily="18" charset="0"/>
              </a:rPr>
              <a:t>Building</a:t>
            </a:r>
          </a:p>
          <a:p>
            <a:pPr eaLnBrk="1" hangingPunct="1">
              <a:spcBef>
                <a:spcPct val="0"/>
              </a:spcBef>
              <a:buFontTx/>
              <a:buNone/>
            </a:pPr>
            <a:r>
              <a:rPr lang="en-US" altLang="en-US" sz="1600">
                <a:latin typeface="Cheltenhm BT" panose="02040603050505020403" pitchFamily="18" charset="0"/>
              </a:rPr>
              <a:t>= lag</a:t>
            </a:r>
          </a:p>
        </p:txBody>
      </p:sp>
      <p:sp>
        <p:nvSpPr>
          <p:cNvPr id="53" name="Line 49"/>
          <p:cNvSpPr>
            <a:spLocks noChangeShapeType="1"/>
          </p:cNvSpPr>
          <p:nvPr/>
        </p:nvSpPr>
        <p:spPr bwMode="auto">
          <a:xfrm>
            <a:off x="7779905" y="1729119"/>
            <a:ext cx="0" cy="8382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Text Box 50"/>
          <p:cNvSpPr txBox="1">
            <a:spLocks noChangeArrowheads="1"/>
          </p:cNvSpPr>
          <p:nvPr/>
        </p:nvSpPr>
        <p:spPr bwMode="auto">
          <a:xfrm>
            <a:off x="7170305" y="2667332"/>
            <a:ext cx="9846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Cheltenhm BT" panose="02040603050505020403" pitchFamily="18" charset="0"/>
              </a:rPr>
              <a:t>Avalanche</a:t>
            </a:r>
          </a:p>
          <a:p>
            <a:pPr eaLnBrk="1" hangingPunct="1">
              <a:spcBef>
                <a:spcPct val="0"/>
              </a:spcBef>
              <a:buFontTx/>
              <a:buNone/>
            </a:pPr>
            <a:r>
              <a:rPr lang="en-US" altLang="en-US" sz="1600">
                <a:latin typeface="Cheltenhm BT" panose="02040603050505020403" pitchFamily="18" charset="0"/>
              </a:rPr>
              <a:t>= effect</a:t>
            </a:r>
          </a:p>
        </p:txBody>
      </p:sp>
      <p:sp>
        <p:nvSpPr>
          <p:cNvPr id="55" name="Text Box 55"/>
          <p:cNvSpPr txBox="1">
            <a:spLocks noChangeArrowheads="1"/>
          </p:cNvSpPr>
          <p:nvPr/>
        </p:nvSpPr>
        <p:spPr bwMode="auto">
          <a:xfrm>
            <a:off x="3787771" y="751552"/>
            <a:ext cx="5217683" cy="738664"/>
          </a:xfrm>
          <a:prstGeom prst="rect">
            <a:avLst/>
          </a:prstGeom>
          <a:noFill/>
          <a:ln w="9525" algn="ctr">
            <a:noFill/>
            <a:miter lim="800000"/>
            <a:headEnd/>
            <a:tailEnd/>
          </a:ln>
          <a:effectLst/>
        </p:spPr>
        <p:txBody>
          <a:bodyPr wrap="square">
            <a:spAutoFit/>
          </a:bodyPr>
          <a:lstStyle/>
          <a:p>
            <a:pPr algn="ctr" eaLnBrk="1" hangingPunct="1">
              <a:defRPr/>
            </a:pPr>
            <a:r>
              <a:rPr lang="en-US" sz="1400" b="1" dirty="0">
                <a:ln w="3175">
                  <a:solidFill>
                    <a:sysClr val="windowText" lastClr="000000"/>
                  </a:solidFill>
                </a:ln>
                <a:solidFill>
                  <a:srgbClr val="FF0000"/>
                </a:solidFill>
                <a:latin typeface="Lucida Casual" pitchFamily="66" charset="0"/>
              </a:rPr>
              <a:t>SOC demonstrates there is a lag between cause (accumulation of individual sand grains), and the effect (avalanche).</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9584" y="3815744"/>
            <a:ext cx="4592861" cy="2450813"/>
          </a:xfrm>
          <a:prstGeom prst="rect">
            <a:avLst/>
          </a:prstGeom>
        </p:spPr>
      </p:pic>
      <p:sp>
        <p:nvSpPr>
          <p:cNvPr id="56" name="Text Box 55"/>
          <p:cNvSpPr txBox="1">
            <a:spLocks noChangeArrowheads="1"/>
          </p:cNvSpPr>
          <p:nvPr/>
        </p:nvSpPr>
        <p:spPr bwMode="auto">
          <a:xfrm>
            <a:off x="3875949" y="3480872"/>
            <a:ext cx="4766131" cy="307777"/>
          </a:xfrm>
          <a:prstGeom prst="rect">
            <a:avLst/>
          </a:prstGeom>
          <a:noFill/>
          <a:ln w="9525" algn="ctr">
            <a:noFill/>
            <a:miter lim="800000"/>
            <a:headEnd/>
            <a:tailEnd/>
          </a:ln>
          <a:effectLst/>
        </p:spPr>
        <p:txBody>
          <a:bodyPr wrap="square">
            <a:spAutoFit/>
          </a:bodyPr>
          <a:lstStyle/>
          <a:p>
            <a:pPr algn="ctr" eaLnBrk="1" hangingPunct="1">
              <a:defRPr/>
            </a:pPr>
            <a:r>
              <a:rPr lang="en-US" sz="1400" b="1" dirty="0">
                <a:ln w="3175">
                  <a:solidFill>
                    <a:sysClr val="windowText" lastClr="000000"/>
                  </a:solidFill>
                </a:ln>
                <a:solidFill>
                  <a:srgbClr val="FF0000"/>
                </a:solidFill>
                <a:latin typeface="Lucida Casual" pitchFamily="66" charset="0"/>
              </a:rPr>
              <a:t>We also modeled this with a hysteresis diagram.</a:t>
            </a:r>
          </a:p>
        </p:txBody>
      </p:sp>
      <p:sp>
        <p:nvSpPr>
          <p:cNvPr id="57" name="TextBox 56"/>
          <p:cNvSpPr txBox="1"/>
          <p:nvPr/>
        </p:nvSpPr>
        <p:spPr>
          <a:xfrm>
            <a:off x="96346" y="4388424"/>
            <a:ext cx="3938917" cy="1938992"/>
          </a:xfrm>
          <a:prstGeom prst="rect">
            <a:avLst/>
          </a:prstGeom>
          <a:solidFill>
            <a:schemeClr val="tx1"/>
          </a:solidFill>
        </p:spPr>
        <p:txBody>
          <a:bodyPr wrap="square" rtlCol="0">
            <a:spAutoFit/>
          </a:bodyPr>
          <a:lstStyle/>
          <a:p>
            <a:pPr indent="287338" algn="ctr"/>
            <a:r>
              <a:rPr lang="en-US" sz="2000" i="1" dirty="0">
                <a:solidFill>
                  <a:srgbClr val="FFFF00"/>
                </a:solidFill>
                <a:latin typeface="Cheltenhm BT" panose="02040603050505020403" pitchFamily="18" charset="0"/>
              </a:rPr>
              <a:t>It takes long periods of time, months, years, decades, or more to set up the criticality for a large event, but the event itself lasts only days. How often does a hurricane hit a particular coast, and how long does the hurricane last?</a:t>
            </a:r>
          </a:p>
        </p:txBody>
      </p:sp>
    </p:spTree>
    <p:extLst>
      <p:ext uri="{BB962C8B-B14F-4D97-AF65-F5344CB8AC3E}">
        <p14:creationId xmlns:p14="http://schemas.microsoft.com/office/powerpoint/2010/main" val="3850948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2000"/>
                                        <p:tgtEl>
                                          <p:spTgt spid="3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2000"/>
                                        <p:tgtEl>
                                          <p:spTgt spid="3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20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2000"/>
                                        <p:tgtEl>
                                          <p:spTgt spid="4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2000"/>
                                        <p:tgtEl>
                                          <p:spTgt spid="41"/>
                                        </p:tgtEl>
                                      </p:cBhvr>
                                    </p:animEffect>
                                  </p:childTnLst>
                                </p:cTn>
                              </p:par>
                              <p:par>
                                <p:cTn id="24" presetID="22" presetClass="entr" presetSubtype="4"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2000"/>
                                        <p:tgtEl>
                                          <p:spTgt spid="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2000"/>
                                        <p:tgtEl>
                                          <p:spTgt spid="42"/>
                                        </p:tgtEl>
                                      </p:cBhvr>
                                    </p:animEffect>
                                  </p:childTnLst>
                                </p:cTn>
                              </p:par>
                              <p:par>
                                <p:cTn id="30" presetID="42" presetClass="path" presetSubtype="0" repeatCount="indefinite" accel="50000" decel="50000" fill="hold" grpId="1" nodeType="withEffect">
                                  <p:stCondLst>
                                    <p:cond delay="0"/>
                                  </p:stCondLst>
                                  <p:childTnLst>
                                    <p:animMotion origin="layout" path="M -2.77778E-6 4.81481E-6 L -2.77778E-6 0.34305 " pathEditMode="relative" rAng="0" ptsTypes="AA">
                                      <p:cBhvr>
                                        <p:cTn id="31" dur="3000" fill="hold"/>
                                        <p:tgtEl>
                                          <p:spTgt spid="36"/>
                                        </p:tgtEl>
                                        <p:attrNameLst>
                                          <p:attrName>ppt_x</p:attrName>
                                          <p:attrName>ppt_y</p:attrName>
                                        </p:attrNameLst>
                                      </p:cBhvr>
                                      <p:rCtr x="0" y="17153"/>
                                    </p:animMotion>
                                  </p:childTnLst>
                                </p:cTn>
                              </p:par>
                              <p:par>
                                <p:cTn id="32" presetID="42" presetClass="path" presetSubtype="0" repeatCount="indefinite" accel="50000" decel="50000" fill="hold" grpId="1" nodeType="withEffect">
                                  <p:stCondLst>
                                    <p:cond delay="0"/>
                                  </p:stCondLst>
                                  <p:childTnLst>
                                    <p:animMotion origin="layout" path="M -0.00139 -0.00185 L 0.00277 0.34676 " pathEditMode="relative" rAng="0" ptsTypes="AA">
                                      <p:cBhvr>
                                        <p:cTn id="33" dur="3000" fill="hold"/>
                                        <p:tgtEl>
                                          <p:spTgt spid="40"/>
                                        </p:tgtEl>
                                        <p:attrNameLst>
                                          <p:attrName>ppt_x</p:attrName>
                                          <p:attrName>ppt_y</p:attrName>
                                        </p:attrNameLst>
                                      </p:cBhvr>
                                      <p:rCtr x="208" y="17431"/>
                                    </p:animMotion>
                                  </p:childTnLst>
                                </p:cTn>
                              </p:par>
                              <p:par>
                                <p:cTn id="34" presetID="42" presetClass="path" presetSubtype="0" repeatCount="indefinite" accel="50000" decel="50000" fill="hold" grpId="1" nodeType="withEffect">
                                  <p:stCondLst>
                                    <p:cond delay="500"/>
                                  </p:stCondLst>
                                  <p:childTnLst>
                                    <p:animMotion origin="layout" path="M -1.66667E-6 3.33333E-6 L -1.66667E-6 0.34467 " pathEditMode="relative" rAng="0" ptsTypes="AA">
                                      <p:cBhvr>
                                        <p:cTn id="35" dur="3000" fill="hold"/>
                                        <p:tgtEl>
                                          <p:spTgt spid="37"/>
                                        </p:tgtEl>
                                        <p:attrNameLst>
                                          <p:attrName>ppt_x</p:attrName>
                                          <p:attrName>ppt_y</p:attrName>
                                        </p:attrNameLst>
                                      </p:cBhvr>
                                      <p:rCtr x="0" y="17222"/>
                                    </p:animMotion>
                                  </p:childTnLst>
                                </p:cTn>
                              </p:par>
                              <p:par>
                                <p:cTn id="36" presetID="42" presetClass="path" presetSubtype="0" repeatCount="indefinite" accel="50000" decel="50000" fill="hold" grpId="1" nodeType="withEffect">
                                  <p:stCondLst>
                                    <p:cond delay="0"/>
                                  </p:stCondLst>
                                  <p:childTnLst>
                                    <p:animMotion origin="layout" path="M 2.77556E-17 -3.33333E-6 L 2.77556E-17 0.33311 " pathEditMode="relative" rAng="0" ptsTypes="AA">
                                      <p:cBhvr>
                                        <p:cTn id="37" dur="1000" fill="hold"/>
                                        <p:tgtEl>
                                          <p:spTgt spid="38"/>
                                        </p:tgtEl>
                                        <p:attrNameLst>
                                          <p:attrName>ppt_x</p:attrName>
                                          <p:attrName>ppt_y</p:attrName>
                                        </p:attrNameLst>
                                      </p:cBhvr>
                                      <p:rCtr x="0" y="16644"/>
                                    </p:animMotion>
                                  </p:childTnLst>
                                </p:cTn>
                              </p:par>
                              <p:par>
                                <p:cTn id="38" presetID="42" presetClass="path" presetSubtype="0" repeatCount="indefinite" accel="50000" decel="50000" fill="hold" grpId="1" nodeType="withEffect">
                                  <p:stCondLst>
                                    <p:cond delay="0"/>
                                  </p:stCondLst>
                                  <p:childTnLst>
                                    <p:animMotion origin="layout" path="M 3.88889E-6 4.81481E-6 L 3.88889E-6 0.34305 " pathEditMode="relative" rAng="0" ptsTypes="AA">
                                      <p:cBhvr>
                                        <p:cTn id="39" dur="3000" fill="hold"/>
                                        <p:tgtEl>
                                          <p:spTgt spid="41"/>
                                        </p:tgtEl>
                                        <p:attrNameLst>
                                          <p:attrName>ppt_x</p:attrName>
                                          <p:attrName>ppt_y</p:attrName>
                                        </p:attrNameLst>
                                      </p:cBhvr>
                                      <p:rCtr x="0" y="17153"/>
                                    </p:animMotion>
                                  </p:childTnLst>
                                </p:cTn>
                              </p:par>
                              <p:par>
                                <p:cTn id="40" presetID="42" presetClass="path" presetSubtype="0" repeatCount="indefinite" accel="50000" decel="50000" fill="hold" grpId="1" nodeType="withEffect">
                                  <p:stCondLst>
                                    <p:cond delay="1000"/>
                                  </p:stCondLst>
                                  <p:childTnLst>
                                    <p:animMotion origin="layout" path="M -0.00261 4.81481E-6 L -0.00261 0.34305 " pathEditMode="relative" rAng="0" ptsTypes="AA">
                                      <p:cBhvr>
                                        <p:cTn id="41" dur="3000" fill="hold"/>
                                        <p:tgtEl>
                                          <p:spTgt spid="42"/>
                                        </p:tgtEl>
                                        <p:attrNameLst>
                                          <p:attrName>ppt_x</p:attrName>
                                          <p:attrName>ppt_y</p:attrName>
                                        </p:attrNameLst>
                                      </p:cBhvr>
                                      <p:rCtr x="0" y="17153"/>
                                    </p:animMotion>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2000"/>
                                        <p:tgtEl>
                                          <p:spTgt spid="55"/>
                                        </p:tgtEl>
                                      </p:cBhvr>
                                    </p:animEffect>
                                  </p:childTnLst>
                                </p:cTn>
                              </p:par>
                            </p:childTnLst>
                          </p:cTn>
                        </p:par>
                        <p:par>
                          <p:cTn id="47" fill="hold">
                            <p:stCondLst>
                              <p:cond delay="2000"/>
                            </p:stCondLst>
                            <p:childTnLst>
                              <p:par>
                                <p:cTn id="48" presetID="22" presetClass="entr" presetSubtype="8" fill="hold" nodeType="after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ipe(left)">
                                      <p:cBhvr>
                                        <p:cTn id="50" dur="2000"/>
                                        <p:tgtEl>
                                          <p:spTgt spid="4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wipe(left)">
                                      <p:cBhvr>
                                        <p:cTn id="53" dur="2000"/>
                                        <p:tgtEl>
                                          <p:spTgt spid="44"/>
                                        </p:tgtEl>
                                      </p:cBhvr>
                                    </p:animEffect>
                                  </p:childTnLst>
                                </p:cTn>
                              </p:par>
                            </p:childTnLst>
                          </p:cTn>
                        </p:par>
                        <p:par>
                          <p:cTn id="54" fill="hold">
                            <p:stCondLst>
                              <p:cond delay="4000"/>
                            </p:stCondLst>
                            <p:childTnLst>
                              <p:par>
                                <p:cTn id="55" presetID="22" presetClass="entr" presetSubtype="1"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up)">
                                      <p:cBhvr>
                                        <p:cTn id="57" dur="500"/>
                                        <p:tgtEl>
                                          <p:spTgt spid="4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left)">
                                      <p:cBhvr>
                                        <p:cTn id="60" dur="1000"/>
                                        <p:tgtEl>
                                          <p:spTgt spid="46"/>
                                        </p:tgtEl>
                                      </p:cBhvr>
                                    </p:animEffect>
                                  </p:childTnLst>
                                </p:cTn>
                              </p:par>
                            </p:childTnLst>
                          </p:cTn>
                        </p:par>
                        <p:par>
                          <p:cTn id="61" fill="hold">
                            <p:stCondLst>
                              <p:cond delay="5000"/>
                            </p:stCondLst>
                            <p:childTnLst>
                              <p:par>
                                <p:cTn id="62" presetID="10" presetClass="exit" presetSubtype="0" fill="hold" grpId="1" nodeType="afterEffect">
                                  <p:stCondLst>
                                    <p:cond delay="0"/>
                                  </p:stCondLst>
                                  <p:childTnLst>
                                    <p:animEffect transition="out" filter="fade">
                                      <p:cBhvr>
                                        <p:cTn id="63" dur="1000"/>
                                        <p:tgtEl>
                                          <p:spTgt spid="46"/>
                                        </p:tgtEl>
                                      </p:cBhvr>
                                    </p:animEffect>
                                    <p:set>
                                      <p:cBhvr>
                                        <p:cTn id="64" dur="1" fill="hold">
                                          <p:stCondLst>
                                            <p:cond delay="999"/>
                                          </p:stCondLst>
                                        </p:cTn>
                                        <p:tgtEl>
                                          <p:spTgt spid="4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44"/>
                                        </p:tgtEl>
                                      </p:cBhvr>
                                    </p:animEffect>
                                    <p:set>
                                      <p:cBhvr>
                                        <p:cTn id="67" dur="1" fill="hold">
                                          <p:stCondLst>
                                            <p:cond delay="999"/>
                                          </p:stCondLst>
                                        </p:cTn>
                                        <p:tgtEl>
                                          <p:spTgt spid="44"/>
                                        </p:tgtEl>
                                        <p:attrNameLst>
                                          <p:attrName>style.visibility</p:attrName>
                                        </p:attrNameLst>
                                      </p:cBhvr>
                                      <p:to>
                                        <p:strVal val="hidden"/>
                                      </p:to>
                                    </p:set>
                                  </p:childTnLst>
                                </p:cTn>
                              </p:par>
                            </p:childTnLst>
                          </p:cTn>
                        </p:par>
                        <p:par>
                          <p:cTn id="68" fill="hold">
                            <p:stCondLst>
                              <p:cond delay="6000"/>
                            </p:stCondLst>
                            <p:childTnLst>
                              <p:par>
                                <p:cTn id="69" presetID="22" presetClass="entr" presetSubtype="8"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left)">
                                      <p:cBhvr>
                                        <p:cTn id="71" dur="2000"/>
                                        <p:tgtEl>
                                          <p:spTgt spid="47"/>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wipe(left)">
                                      <p:cBhvr>
                                        <p:cTn id="74" dur="2000"/>
                                        <p:tgtEl>
                                          <p:spTgt spid="48"/>
                                        </p:tgtEl>
                                      </p:cBhvr>
                                    </p:animEffect>
                                  </p:childTnLst>
                                </p:cTn>
                              </p:par>
                            </p:childTnLst>
                          </p:cTn>
                        </p:par>
                        <p:par>
                          <p:cTn id="75" fill="hold">
                            <p:stCondLst>
                              <p:cond delay="8000"/>
                            </p:stCondLst>
                            <p:childTnLst>
                              <p:par>
                                <p:cTn id="76" presetID="22" presetClass="entr" presetSubtype="1" fill="hold" nodeType="after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wipe(up)">
                                      <p:cBhvr>
                                        <p:cTn id="78" dur="500"/>
                                        <p:tgtEl>
                                          <p:spTgt spid="49"/>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wipe(left)">
                                      <p:cBhvr>
                                        <p:cTn id="81" dur="1000"/>
                                        <p:tgtEl>
                                          <p:spTgt spid="50"/>
                                        </p:tgtEl>
                                      </p:cBhvr>
                                    </p:animEffect>
                                  </p:childTnLst>
                                </p:cTn>
                              </p:par>
                              <p:par>
                                <p:cTn id="82" presetID="10" presetClass="exit" presetSubtype="0" fill="hold" grpId="1" nodeType="withEffect">
                                  <p:stCondLst>
                                    <p:cond delay="0"/>
                                  </p:stCondLst>
                                  <p:childTnLst>
                                    <p:animEffect transition="out" filter="fade">
                                      <p:cBhvr>
                                        <p:cTn id="83" dur="2000"/>
                                        <p:tgtEl>
                                          <p:spTgt spid="50"/>
                                        </p:tgtEl>
                                      </p:cBhvr>
                                    </p:animEffect>
                                    <p:set>
                                      <p:cBhvr>
                                        <p:cTn id="84" dur="1" fill="hold">
                                          <p:stCondLst>
                                            <p:cond delay="1999"/>
                                          </p:stCondLst>
                                        </p:cTn>
                                        <p:tgtEl>
                                          <p:spTgt spid="50"/>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48"/>
                                        </p:tgtEl>
                                      </p:cBhvr>
                                    </p:animEffect>
                                    <p:set>
                                      <p:cBhvr>
                                        <p:cTn id="87" dur="1" fill="hold">
                                          <p:stCondLst>
                                            <p:cond delay="999"/>
                                          </p:stCondLst>
                                        </p:cTn>
                                        <p:tgtEl>
                                          <p:spTgt spid="48"/>
                                        </p:tgtEl>
                                        <p:attrNameLst>
                                          <p:attrName>style.visibility</p:attrName>
                                        </p:attrNameLst>
                                      </p:cBhvr>
                                      <p:to>
                                        <p:strVal val="hidden"/>
                                      </p:to>
                                    </p:set>
                                  </p:childTnLst>
                                </p:cTn>
                              </p:par>
                            </p:childTnLst>
                          </p:cTn>
                        </p:par>
                        <p:par>
                          <p:cTn id="88" fill="hold">
                            <p:stCondLst>
                              <p:cond delay="10000"/>
                            </p:stCondLst>
                            <p:childTnLst>
                              <p:par>
                                <p:cTn id="89" presetID="22" presetClass="entr" presetSubtype="8" fill="hold" nodeType="after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wipe(left)">
                                      <p:cBhvr>
                                        <p:cTn id="91" dur="2000"/>
                                        <p:tgtEl>
                                          <p:spTgt spid="51"/>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wipe(left)">
                                      <p:cBhvr>
                                        <p:cTn id="94" dur="2000"/>
                                        <p:tgtEl>
                                          <p:spTgt spid="52"/>
                                        </p:tgtEl>
                                      </p:cBhvr>
                                    </p:animEffect>
                                  </p:childTnLst>
                                </p:cTn>
                              </p:par>
                            </p:childTnLst>
                          </p:cTn>
                        </p:par>
                        <p:par>
                          <p:cTn id="95" fill="hold">
                            <p:stCondLst>
                              <p:cond delay="12000"/>
                            </p:stCondLst>
                            <p:childTnLst>
                              <p:par>
                                <p:cTn id="96" presetID="22" presetClass="entr" presetSubtype="1" fill="hold" nodeType="after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wipe(up)">
                                      <p:cBhvr>
                                        <p:cTn id="98" dur="500"/>
                                        <p:tgtEl>
                                          <p:spTgt spid="53"/>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wipe(left)">
                                      <p:cBhvr>
                                        <p:cTn id="101" dur="1000"/>
                                        <p:tgtEl>
                                          <p:spTgt spid="54"/>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wipe(left)">
                                      <p:cBhvr>
                                        <p:cTn id="106" dur="1000"/>
                                        <p:tgtEl>
                                          <p:spTgt spid="3"/>
                                        </p:tgtEl>
                                      </p:cBhvr>
                                    </p:animEffect>
                                  </p:childTnLst>
                                </p:cTn>
                              </p:par>
                              <p:par>
                                <p:cTn id="107" presetID="22" presetClass="entr" presetSubtype="8" fill="hold" nodeType="withEffect">
                                  <p:stCondLst>
                                    <p:cond delay="0"/>
                                  </p:stCondLst>
                                  <p:childTnLst>
                                    <p:set>
                                      <p:cBhvr>
                                        <p:cTn id="108" dur="1" fill="hold">
                                          <p:stCondLst>
                                            <p:cond delay="0"/>
                                          </p:stCondLst>
                                        </p:cTn>
                                        <p:tgtEl>
                                          <p:spTgt spid="56"/>
                                        </p:tgtEl>
                                        <p:attrNameLst>
                                          <p:attrName>style.visibility</p:attrName>
                                        </p:attrNameLst>
                                      </p:cBhvr>
                                      <p:to>
                                        <p:strVal val="visible"/>
                                      </p:to>
                                    </p:set>
                                    <p:animEffect transition="in" filter="wipe(left)">
                                      <p:cBhvr>
                                        <p:cTn id="109" dur="2000"/>
                                        <p:tgtEl>
                                          <p:spTgt spid="56"/>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57"/>
                                        </p:tgtEl>
                                        <p:attrNameLst>
                                          <p:attrName>style.visibility</p:attrName>
                                        </p:attrNameLst>
                                      </p:cBhvr>
                                      <p:to>
                                        <p:strVal val="visible"/>
                                      </p:to>
                                    </p:set>
                                    <p:animEffect transition="in" filter="wipe(left)">
                                      <p:cBhvr>
                                        <p:cTn id="114"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P spid="44" grpId="0"/>
      <p:bldP spid="44" grpId="1"/>
      <p:bldP spid="46" grpId="0"/>
      <p:bldP spid="46" grpId="1"/>
      <p:bldP spid="48" grpId="0"/>
      <p:bldP spid="48" grpId="1"/>
      <p:bldP spid="50" grpId="0"/>
      <p:bldP spid="50" grpId="1"/>
      <p:bldP spid="52" grpId="0"/>
      <p:bldP spid="54" grpId="0"/>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182" y="1419635"/>
            <a:ext cx="6765635" cy="256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8" name="TextBox 27"/>
          <p:cNvSpPr txBox="1"/>
          <p:nvPr/>
        </p:nvSpPr>
        <p:spPr>
          <a:xfrm>
            <a:off x="2554828" y="689644"/>
            <a:ext cx="4034343" cy="400110"/>
          </a:xfrm>
          <a:prstGeom prst="rect">
            <a:avLst/>
          </a:prstGeom>
          <a:noFill/>
        </p:spPr>
        <p:txBody>
          <a:bodyPr wrap="square" rtlCol="0">
            <a:spAutoFit/>
          </a:bodyPr>
          <a:lstStyle/>
          <a:p>
            <a:pPr indent="233363" algn="ctr"/>
            <a:r>
              <a:rPr lang="en-US" sz="2000" dirty="0">
                <a:ln w="3175">
                  <a:solidFill>
                    <a:schemeClr val="tx1"/>
                  </a:solidFill>
                </a:ln>
                <a:solidFill>
                  <a:srgbClr val="FF0000"/>
                </a:solidFill>
                <a:latin typeface="Flareserif821 BT" panose="020E0602030304020304" pitchFamily="34" charset="0"/>
              </a:rPr>
              <a:t>Power Law Relationships</a:t>
            </a:r>
          </a:p>
        </p:txBody>
      </p:sp>
      <p:sp>
        <p:nvSpPr>
          <p:cNvPr id="29" name="TextBox 28"/>
          <p:cNvSpPr txBox="1"/>
          <p:nvPr/>
        </p:nvSpPr>
        <p:spPr>
          <a:xfrm>
            <a:off x="580689" y="1083532"/>
            <a:ext cx="7834837" cy="400110"/>
          </a:xfrm>
          <a:prstGeom prst="rect">
            <a:avLst/>
          </a:prstGeom>
          <a:noFill/>
        </p:spPr>
        <p:txBody>
          <a:bodyPr wrap="square" rtlCol="0">
            <a:spAutoFit/>
          </a:bodyPr>
          <a:lstStyle/>
          <a:p>
            <a:pPr indent="233363"/>
            <a:r>
              <a:rPr lang="en-US" sz="2000" i="1" dirty="0">
                <a:latin typeface="Cheltenhm BT" panose="02040603050505020403" pitchFamily="18" charset="0"/>
              </a:rPr>
              <a:t>Thus, the empirical data on natural disasters shows they follow a power law.</a:t>
            </a:r>
          </a:p>
        </p:txBody>
      </p:sp>
      <p:sp>
        <p:nvSpPr>
          <p:cNvPr id="31" name="TextBox 30"/>
          <p:cNvSpPr txBox="1"/>
          <p:nvPr/>
        </p:nvSpPr>
        <p:spPr>
          <a:xfrm>
            <a:off x="467499" y="3896501"/>
            <a:ext cx="8135111" cy="830997"/>
          </a:xfrm>
          <a:prstGeom prst="rect">
            <a:avLst/>
          </a:prstGeom>
          <a:noFill/>
        </p:spPr>
        <p:txBody>
          <a:bodyPr wrap="square" rtlCol="0">
            <a:spAutoFit/>
          </a:bodyPr>
          <a:lstStyle/>
          <a:p>
            <a:pPr indent="233363" algn="ctr"/>
            <a:r>
              <a:rPr lang="en-US" sz="2400" i="1" dirty="0">
                <a:latin typeface="Cheltenhm BT" panose="02040603050505020403" pitchFamily="18" charset="0"/>
              </a:rPr>
              <a:t>But, of course, the observation is not the interpretation. Interpretation required a theoretical model, which is something wholly different.</a:t>
            </a: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68811" t="6943" r="8208" b="6905"/>
          <a:stretch/>
        </p:blipFill>
        <p:spPr>
          <a:xfrm rot="5400000">
            <a:off x="3937918" y="3080293"/>
            <a:ext cx="1114044" cy="5228510"/>
          </a:xfrm>
          <a:prstGeom prst="rect">
            <a:avLst/>
          </a:prstGeom>
        </p:spPr>
      </p:pic>
      <p:sp>
        <p:nvSpPr>
          <p:cNvPr id="67" name="Freeform 66"/>
          <p:cNvSpPr>
            <a:spLocks noChangeAspect="1"/>
          </p:cNvSpPr>
          <p:nvPr/>
        </p:nvSpPr>
        <p:spPr>
          <a:xfrm flipH="1">
            <a:off x="2194838" y="5406113"/>
            <a:ext cx="667864" cy="569045"/>
          </a:xfrm>
          <a:custGeom>
            <a:avLst/>
            <a:gdLst>
              <a:gd name="connsiteX0" fmla="*/ 0 w 938213"/>
              <a:gd name="connsiteY0" fmla="*/ 780395 h 899458"/>
              <a:gd name="connsiteX1" fmla="*/ 200025 w 938213"/>
              <a:gd name="connsiteY1" fmla="*/ 747058 h 899458"/>
              <a:gd name="connsiteX2" fmla="*/ 461963 w 938213"/>
              <a:gd name="connsiteY2" fmla="*/ 623233 h 899458"/>
              <a:gd name="connsiteX3" fmla="*/ 671513 w 938213"/>
              <a:gd name="connsiteY3" fmla="*/ 366058 h 899458"/>
              <a:gd name="connsiteX4" fmla="*/ 757238 w 938213"/>
              <a:gd name="connsiteY4" fmla="*/ 42208 h 899458"/>
              <a:gd name="connsiteX5" fmla="*/ 862013 w 938213"/>
              <a:gd name="connsiteY5" fmla="*/ 13633 h 899458"/>
              <a:gd name="connsiteX6" fmla="*/ 914400 w 938213"/>
              <a:gd name="connsiteY6" fmla="*/ 132695 h 899458"/>
              <a:gd name="connsiteX7" fmla="*/ 904875 w 938213"/>
              <a:gd name="connsiteY7" fmla="*/ 766108 h 899458"/>
              <a:gd name="connsiteX8" fmla="*/ 938213 w 938213"/>
              <a:gd name="connsiteY8" fmla="*/ 899458 h 899458"/>
              <a:gd name="connsiteX0" fmla="*/ 0 w 915916"/>
              <a:gd name="connsiteY0" fmla="*/ 780395 h 780395"/>
              <a:gd name="connsiteX1" fmla="*/ 200025 w 915916"/>
              <a:gd name="connsiteY1" fmla="*/ 747058 h 780395"/>
              <a:gd name="connsiteX2" fmla="*/ 461963 w 915916"/>
              <a:gd name="connsiteY2" fmla="*/ 623233 h 780395"/>
              <a:gd name="connsiteX3" fmla="*/ 671513 w 915916"/>
              <a:gd name="connsiteY3" fmla="*/ 366058 h 780395"/>
              <a:gd name="connsiteX4" fmla="*/ 757238 w 915916"/>
              <a:gd name="connsiteY4" fmla="*/ 42208 h 780395"/>
              <a:gd name="connsiteX5" fmla="*/ 862013 w 915916"/>
              <a:gd name="connsiteY5" fmla="*/ 13633 h 780395"/>
              <a:gd name="connsiteX6" fmla="*/ 914400 w 915916"/>
              <a:gd name="connsiteY6" fmla="*/ 132695 h 780395"/>
              <a:gd name="connsiteX7" fmla="*/ 904875 w 915916"/>
              <a:gd name="connsiteY7" fmla="*/ 766108 h 78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916" h="780395">
                <a:moveTo>
                  <a:pt x="0" y="780395"/>
                </a:moveTo>
                <a:cubicBezTo>
                  <a:pt x="61515" y="776823"/>
                  <a:pt x="123031" y="773252"/>
                  <a:pt x="200025" y="747058"/>
                </a:cubicBezTo>
                <a:cubicBezTo>
                  <a:pt x="277019" y="720864"/>
                  <a:pt x="383382" y="686733"/>
                  <a:pt x="461963" y="623233"/>
                </a:cubicBezTo>
                <a:cubicBezTo>
                  <a:pt x="540544" y="559733"/>
                  <a:pt x="622301" y="462895"/>
                  <a:pt x="671513" y="366058"/>
                </a:cubicBezTo>
                <a:cubicBezTo>
                  <a:pt x="720725" y="269221"/>
                  <a:pt x="725488" y="100945"/>
                  <a:pt x="757238" y="42208"/>
                </a:cubicBezTo>
                <a:cubicBezTo>
                  <a:pt x="788988" y="-16529"/>
                  <a:pt x="835819" y="-1448"/>
                  <a:pt x="862013" y="13633"/>
                </a:cubicBezTo>
                <a:cubicBezTo>
                  <a:pt x="888207" y="28714"/>
                  <a:pt x="907256" y="7282"/>
                  <a:pt x="914400" y="132695"/>
                </a:cubicBezTo>
                <a:cubicBezTo>
                  <a:pt x="921544" y="258107"/>
                  <a:pt x="900906" y="638314"/>
                  <a:pt x="904875" y="76610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p:nvPr/>
        </p:nvCxnSpPr>
        <p:spPr>
          <a:xfrm>
            <a:off x="2862702" y="5976772"/>
            <a:ext cx="20256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Freeform 69"/>
          <p:cNvSpPr>
            <a:spLocks noChangeAspect="1"/>
          </p:cNvSpPr>
          <p:nvPr/>
        </p:nvSpPr>
        <p:spPr>
          <a:xfrm flipH="1">
            <a:off x="4916730" y="5406113"/>
            <a:ext cx="667864" cy="569045"/>
          </a:xfrm>
          <a:custGeom>
            <a:avLst/>
            <a:gdLst>
              <a:gd name="connsiteX0" fmla="*/ 0 w 938213"/>
              <a:gd name="connsiteY0" fmla="*/ 780395 h 899458"/>
              <a:gd name="connsiteX1" fmla="*/ 200025 w 938213"/>
              <a:gd name="connsiteY1" fmla="*/ 747058 h 899458"/>
              <a:gd name="connsiteX2" fmla="*/ 461963 w 938213"/>
              <a:gd name="connsiteY2" fmla="*/ 623233 h 899458"/>
              <a:gd name="connsiteX3" fmla="*/ 671513 w 938213"/>
              <a:gd name="connsiteY3" fmla="*/ 366058 h 899458"/>
              <a:gd name="connsiteX4" fmla="*/ 757238 w 938213"/>
              <a:gd name="connsiteY4" fmla="*/ 42208 h 899458"/>
              <a:gd name="connsiteX5" fmla="*/ 862013 w 938213"/>
              <a:gd name="connsiteY5" fmla="*/ 13633 h 899458"/>
              <a:gd name="connsiteX6" fmla="*/ 914400 w 938213"/>
              <a:gd name="connsiteY6" fmla="*/ 132695 h 899458"/>
              <a:gd name="connsiteX7" fmla="*/ 904875 w 938213"/>
              <a:gd name="connsiteY7" fmla="*/ 766108 h 899458"/>
              <a:gd name="connsiteX8" fmla="*/ 938213 w 938213"/>
              <a:gd name="connsiteY8" fmla="*/ 899458 h 899458"/>
              <a:gd name="connsiteX0" fmla="*/ 0 w 915916"/>
              <a:gd name="connsiteY0" fmla="*/ 780395 h 780395"/>
              <a:gd name="connsiteX1" fmla="*/ 200025 w 915916"/>
              <a:gd name="connsiteY1" fmla="*/ 747058 h 780395"/>
              <a:gd name="connsiteX2" fmla="*/ 461963 w 915916"/>
              <a:gd name="connsiteY2" fmla="*/ 623233 h 780395"/>
              <a:gd name="connsiteX3" fmla="*/ 671513 w 915916"/>
              <a:gd name="connsiteY3" fmla="*/ 366058 h 780395"/>
              <a:gd name="connsiteX4" fmla="*/ 757238 w 915916"/>
              <a:gd name="connsiteY4" fmla="*/ 42208 h 780395"/>
              <a:gd name="connsiteX5" fmla="*/ 862013 w 915916"/>
              <a:gd name="connsiteY5" fmla="*/ 13633 h 780395"/>
              <a:gd name="connsiteX6" fmla="*/ 914400 w 915916"/>
              <a:gd name="connsiteY6" fmla="*/ 132695 h 780395"/>
              <a:gd name="connsiteX7" fmla="*/ 904875 w 915916"/>
              <a:gd name="connsiteY7" fmla="*/ 766108 h 78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916" h="780395">
                <a:moveTo>
                  <a:pt x="0" y="780395"/>
                </a:moveTo>
                <a:cubicBezTo>
                  <a:pt x="61515" y="776823"/>
                  <a:pt x="123031" y="773252"/>
                  <a:pt x="200025" y="747058"/>
                </a:cubicBezTo>
                <a:cubicBezTo>
                  <a:pt x="277019" y="720864"/>
                  <a:pt x="383382" y="686733"/>
                  <a:pt x="461963" y="623233"/>
                </a:cubicBezTo>
                <a:cubicBezTo>
                  <a:pt x="540544" y="559733"/>
                  <a:pt x="622301" y="462895"/>
                  <a:pt x="671513" y="366058"/>
                </a:cubicBezTo>
                <a:cubicBezTo>
                  <a:pt x="720725" y="269221"/>
                  <a:pt x="725488" y="100945"/>
                  <a:pt x="757238" y="42208"/>
                </a:cubicBezTo>
                <a:cubicBezTo>
                  <a:pt x="788988" y="-16529"/>
                  <a:pt x="835819" y="-1448"/>
                  <a:pt x="862013" y="13633"/>
                </a:cubicBezTo>
                <a:cubicBezTo>
                  <a:pt x="888207" y="28714"/>
                  <a:pt x="907256" y="7282"/>
                  <a:pt x="914400" y="132695"/>
                </a:cubicBezTo>
                <a:cubicBezTo>
                  <a:pt x="921544" y="258107"/>
                  <a:pt x="900906" y="638314"/>
                  <a:pt x="904875" y="76610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p:cNvCxnSpPr/>
          <p:nvPr/>
        </p:nvCxnSpPr>
        <p:spPr>
          <a:xfrm>
            <a:off x="5584594" y="5975158"/>
            <a:ext cx="166595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982076" y="4868095"/>
            <a:ext cx="3966142" cy="338554"/>
          </a:xfrm>
          <a:prstGeom prst="rect">
            <a:avLst/>
          </a:prstGeom>
          <a:noFill/>
        </p:spPr>
        <p:txBody>
          <a:bodyPr wrap="square" rtlCol="0">
            <a:spAutoFit/>
          </a:bodyPr>
          <a:lstStyle/>
          <a:p>
            <a:pPr algn="ctr"/>
            <a:r>
              <a:rPr lang="en-US" sz="1600" dirty="0">
                <a:ln w="3175">
                  <a:solidFill>
                    <a:schemeClr val="tx1"/>
                  </a:solidFill>
                </a:ln>
                <a:solidFill>
                  <a:srgbClr val="FF0000"/>
                </a:solidFill>
                <a:latin typeface="Times New Roman" panose="02020603050405020304" pitchFamily="18" charset="0"/>
                <a:cs typeface="Times New Roman" panose="02020603050405020304" pitchFamily="18" charset="0"/>
              </a:rPr>
              <a:t>What do you think the time scales are here?</a:t>
            </a:r>
          </a:p>
        </p:txBody>
      </p:sp>
      <p:sp>
        <p:nvSpPr>
          <p:cNvPr id="83" name="TextBox 82"/>
          <p:cNvSpPr txBox="1"/>
          <p:nvPr/>
        </p:nvSpPr>
        <p:spPr>
          <a:xfrm>
            <a:off x="2077781" y="5980420"/>
            <a:ext cx="681194" cy="307777"/>
          </a:xfrm>
          <a:prstGeom prst="rect">
            <a:avLst/>
          </a:prstGeom>
          <a:noFill/>
        </p:spPr>
        <p:txBody>
          <a:bodyPr wrap="square" rtlCol="0">
            <a:spAutoFit/>
          </a:bodyPr>
          <a:lstStyle/>
          <a:p>
            <a:pPr algn="ctr"/>
            <a:r>
              <a:rPr lang="en-US" sz="1400" dirty="0">
                <a:ln w="3175">
                  <a:solidFill>
                    <a:schemeClr val="tx1"/>
                  </a:solidFill>
                </a:ln>
                <a:solidFill>
                  <a:srgbClr val="FF0000"/>
                </a:solidFill>
                <a:latin typeface="Times New Roman" panose="02020603050405020304" pitchFamily="18" charset="0"/>
                <a:cs typeface="Times New Roman" panose="02020603050405020304" pitchFamily="18" charset="0"/>
              </a:rPr>
              <a:t>Days</a:t>
            </a:r>
          </a:p>
        </p:txBody>
      </p:sp>
      <p:sp>
        <p:nvSpPr>
          <p:cNvPr id="84" name="TextBox 83"/>
          <p:cNvSpPr txBox="1"/>
          <p:nvPr/>
        </p:nvSpPr>
        <p:spPr>
          <a:xfrm>
            <a:off x="4853904" y="5980420"/>
            <a:ext cx="681194" cy="307777"/>
          </a:xfrm>
          <a:prstGeom prst="rect">
            <a:avLst/>
          </a:prstGeom>
          <a:noFill/>
        </p:spPr>
        <p:txBody>
          <a:bodyPr wrap="square" rtlCol="0">
            <a:spAutoFit/>
          </a:bodyPr>
          <a:lstStyle/>
          <a:p>
            <a:pPr algn="ctr"/>
            <a:r>
              <a:rPr lang="en-US" sz="1400" dirty="0">
                <a:ln w="3175">
                  <a:solidFill>
                    <a:schemeClr val="tx1"/>
                  </a:solidFill>
                </a:ln>
                <a:solidFill>
                  <a:srgbClr val="FF0000"/>
                </a:solidFill>
                <a:latin typeface="Times New Roman" panose="02020603050405020304" pitchFamily="18" charset="0"/>
                <a:cs typeface="Times New Roman" panose="02020603050405020304" pitchFamily="18" charset="0"/>
              </a:rPr>
              <a:t>Days</a:t>
            </a:r>
          </a:p>
        </p:txBody>
      </p:sp>
      <p:sp>
        <p:nvSpPr>
          <p:cNvPr id="85" name="TextBox 84"/>
          <p:cNvSpPr txBox="1"/>
          <p:nvPr/>
        </p:nvSpPr>
        <p:spPr>
          <a:xfrm>
            <a:off x="2862701" y="5980420"/>
            <a:ext cx="1533808" cy="307777"/>
          </a:xfrm>
          <a:prstGeom prst="rect">
            <a:avLst/>
          </a:prstGeom>
          <a:noFill/>
        </p:spPr>
        <p:txBody>
          <a:bodyPr wrap="square" rtlCol="0">
            <a:spAutoFit/>
          </a:bodyPr>
          <a:lstStyle/>
          <a:p>
            <a:pPr algn="ctr"/>
            <a:r>
              <a:rPr lang="en-US" sz="1400" dirty="0">
                <a:ln w="3175">
                  <a:solidFill>
                    <a:schemeClr val="tx1"/>
                  </a:solidFill>
                </a:ln>
                <a:solidFill>
                  <a:srgbClr val="FF0000"/>
                </a:solidFill>
                <a:latin typeface="Times New Roman" panose="02020603050405020304" pitchFamily="18" charset="0"/>
                <a:cs typeface="Times New Roman" panose="02020603050405020304" pitchFamily="18" charset="0"/>
              </a:rPr>
              <a:t>Months to years</a:t>
            </a:r>
          </a:p>
        </p:txBody>
      </p:sp>
      <p:sp>
        <p:nvSpPr>
          <p:cNvPr id="86" name="TextBox 85"/>
          <p:cNvSpPr txBox="1"/>
          <p:nvPr/>
        </p:nvSpPr>
        <p:spPr>
          <a:xfrm>
            <a:off x="5596890" y="5980420"/>
            <a:ext cx="1533808" cy="307777"/>
          </a:xfrm>
          <a:prstGeom prst="rect">
            <a:avLst/>
          </a:prstGeom>
          <a:noFill/>
        </p:spPr>
        <p:txBody>
          <a:bodyPr wrap="square" rtlCol="0">
            <a:spAutoFit/>
          </a:bodyPr>
          <a:lstStyle/>
          <a:p>
            <a:pPr algn="ctr"/>
            <a:r>
              <a:rPr lang="en-US" sz="1400" dirty="0">
                <a:ln w="3175">
                  <a:solidFill>
                    <a:schemeClr val="tx1"/>
                  </a:solidFill>
                </a:ln>
                <a:solidFill>
                  <a:srgbClr val="FF0000"/>
                </a:solidFill>
                <a:latin typeface="Times New Roman" panose="02020603050405020304" pitchFamily="18" charset="0"/>
                <a:cs typeface="Times New Roman" panose="02020603050405020304" pitchFamily="18" charset="0"/>
              </a:rPr>
              <a:t> Months to years</a:t>
            </a:r>
          </a:p>
        </p:txBody>
      </p:sp>
      <p:sp>
        <p:nvSpPr>
          <p:cNvPr id="16" name="TextBox 15"/>
          <p:cNvSpPr txBox="1"/>
          <p:nvPr/>
        </p:nvSpPr>
        <p:spPr>
          <a:xfrm>
            <a:off x="4916730" y="5175526"/>
            <a:ext cx="3238816" cy="523220"/>
          </a:xfrm>
          <a:prstGeom prst="rect">
            <a:avLst/>
          </a:prstGeom>
          <a:noFill/>
        </p:spPr>
        <p:txBody>
          <a:bodyPr wrap="square" rtlCol="0">
            <a:spAutoFit/>
          </a:bodyPr>
          <a:lstStyle/>
          <a:p>
            <a:pPr algn="ctr"/>
            <a:r>
              <a:rPr lang="en-US" sz="1400" dirty="0">
                <a:ln w="3175">
                  <a:solidFill>
                    <a:schemeClr val="tx1"/>
                  </a:solidFill>
                </a:ln>
                <a:solidFill>
                  <a:srgbClr val="FF0000"/>
                </a:solidFill>
                <a:latin typeface="Times New Roman" panose="02020603050405020304" pitchFamily="18" charset="0"/>
                <a:cs typeface="Times New Roman" panose="02020603050405020304" pitchFamily="18" charset="0"/>
              </a:rPr>
              <a:t>And the heights of these peaks would follow a power law</a:t>
            </a:r>
          </a:p>
        </p:txBody>
      </p:sp>
      <p:sp>
        <p:nvSpPr>
          <p:cNvPr id="17" name="Freeform 16"/>
          <p:cNvSpPr>
            <a:spLocks noChangeAspect="1"/>
          </p:cNvSpPr>
          <p:nvPr/>
        </p:nvSpPr>
        <p:spPr>
          <a:xfrm flipH="1">
            <a:off x="7250545" y="5400852"/>
            <a:ext cx="667864" cy="569045"/>
          </a:xfrm>
          <a:custGeom>
            <a:avLst/>
            <a:gdLst>
              <a:gd name="connsiteX0" fmla="*/ 0 w 938213"/>
              <a:gd name="connsiteY0" fmla="*/ 780395 h 899458"/>
              <a:gd name="connsiteX1" fmla="*/ 200025 w 938213"/>
              <a:gd name="connsiteY1" fmla="*/ 747058 h 899458"/>
              <a:gd name="connsiteX2" fmla="*/ 461963 w 938213"/>
              <a:gd name="connsiteY2" fmla="*/ 623233 h 899458"/>
              <a:gd name="connsiteX3" fmla="*/ 671513 w 938213"/>
              <a:gd name="connsiteY3" fmla="*/ 366058 h 899458"/>
              <a:gd name="connsiteX4" fmla="*/ 757238 w 938213"/>
              <a:gd name="connsiteY4" fmla="*/ 42208 h 899458"/>
              <a:gd name="connsiteX5" fmla="*/ 862013 w 938213"/>
              <a:gd name="connsiteY5" fmla="*/ 13633 h 899458"/>
              <a:gd name="connsiteX6" fmla="*/ 914400 w 938213"/>
              <a:gd name="connsiteY6" fmla="*/ 132695 h 899458"/>
              <a:gd name="connsiteX7" fmla="*/ 904875 w 938213"/>
              <a:gd name="connsiteY7" fmla="*/ 766108 h 899458"/>
              <a:gd name="connsiteX8" fmla="*/ 938213 w 938213"/>
              <a:gd name="connsiteY8" fmla="*/ 899458 h 899458"/>
              <a:gd name="connsiteX0" fmla="*/ 0 w 915916"/>
              <a:gd name="connsiteY0" fmla="*/ 780395 h 780395"/>
              <a:gd name="connsiteX1" fmla="*/ 200025 w 915916"/>
              <a:gd name="connsiteY1" fmla="*/ 747058 h 780395"/>
              <a:gd name="connsiteX2" fmla="*/ 461963 w 915916"/>
              <a:gd name="connsiteY2" fmla="*/ 623233 h 780395"/>
              <a:gd name="connsiteX3" fmla="*/ 671513 w 915916"/>
              <a:gd name="connsiteY3" fmla="*/ 366058 h 780395"/>
              <a:gd name="connsiteX4" fmla="*/ 757238 w 915916"/>
              <a:gd name="connsiteY4" fmla="*/ 42208 h 780395"/>
              <a:gd name="connsiteX5" fmla="*/ 862013 w 915916"/>
              <a:gd name="connsiteY5" fmla="*/ 13633 h 780395"/>
              <a:gd name="connsiteX6" fmla="*/ 914400 w 915916"/>
              <a:gd name="connsiteY6" fmla="*/ 132695 h 780395"/>
              <a:gd name="connsiteX7" fmla="*/ 904875 w 915916"/>
              <a:gd name="connsiteY7" fmla="*/ 766108 h 78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916" h="780395">
                <a:moveTo>
                  <a:pt x="0" y="780395"/>
                </a:moveTo>
                <a:cubicBezTo>
                  <a:pt x="61515" y="776823"/>
                  <a:pt x="123031" y="773252"/>
                  <a:pt x="200025" y="747058"/>
                </a:cubicBezTo>
                <a:cubicBezTo>
                  <a:pt x="277019" y="720864"/>
                  <a:pt x="383382" y="686733"/>
                  <a:pt x="461963" y="623233"/>
                </a:cubicBezTo>
                <a:cubicBezTo>
                  <a:pt x="540544" y="559733"/>
                  <a:pt x="622301" y="462895"/>
                  <a:pt x="671513" y="366058"/>
                </a:cubicBezTo>
                <a:cubicBezTo>
                  <a:pt x="720725" y="269221"/>
                  <a:pt x="725488" y="100945"/>
                  <a:pt x="757238" y="42208"/>
                </a:cubicBezTo>
                <a:cubicBezTo>
                  <a:pt x="788988" y="-16529"/>
                  <a:pt x="835819" y="-1448"/>
                  <a:pt x="862013" y="13633"/>
                </a:cubicBezTo>
                <a:cubicBezTo>
                  <a:pt x="888207" y="28714"/>
                  <a:pt x="907256" y="7282"/>
                  <a:pt x="914400" y="132695"/>
                </a:cubicBezTo>
                <a:cubicBezTo>
                  <a:pt x="921544" y="258107"/>
                  <a:pt x="900906" y="638314"/>
                  <a:pt x="904875" y="76610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305948" y="5172754"/>
            <a:ext cx="344966" cy="461665"/>
          </a:xfrm>
          <a:prstGeom prst="rect">
            <a:avLst/>
          </a:prstGeom>
          <a:noFill/>
        </p:spPr>
        <p:txBody>
          <a:bodyPr wrap="none" rtlCol="0">
            <a:spAutoFit/>
          </a:bodyPr>
          <a:lstStyle/>
          <a:p>
            <a:r>
              <a:rPr lang="en-US" sz="2400" dirty="0">
                <a:ln w="3175">
                  <a:solidFill>
                    <a:schemeClr val="tx1"/>
                  </a:solidFill>
                </a:ln>
                <a:solidFill>
                  <a:srgbClr val="FF0000"/>
                </a:solidFill>
                <a:latin typeface="Abadi MT Condensed Extra Bold" panose="020B0A06030101010103" pitchFamily="34" charset="0"/>
              </a:rPr>
              <a:t>A</a:t>
            </a:r>
          </a:p>
        </p:txBody>
      </p:sp>
      <p:sp>
        <p:nvSpPr>
          <p:cNvPr id="19" name="TextBox 18"/>
          <p:cNvSpPr txBox="1"/>
          <p:nvPr/>
        </p:nvSpPr>
        <p:spPr>
          <a:xfrm>
            <a:off x="3501808" y="5577387"/>
            <a:ext cx="344966" cy="461665"/>
          </a:xfrm>
          <a:prstGeom prst="rect">
            <a:avLst/>
          </a:prstGeom>
          <a:noFill/>
        </p:spPr>
        <p:txBody>
          <a:bodyPr wrap="none" rtlCol="0">
            <a:spAutoFit/>
          </a:bodyPr>
          <a:lstStyle/>
          <a:p>
            <a:r>
              <a:rPr lang="en-US" sz="2400" dirty="0">
                <a:ln w="3175">
                  <a:solidFill>
                    <a:schemeClr val="tx1"/>
                  </a:solidFill>
                </a:ln>
                <a:solidFill>
                  <a:srgbClr val="FF0000"/>
                </a:solidFill>
                <a:latin typeface="Abadi MT Condensed Extra Bold" panose="020B0A06030101010103" pitchFamily="34" charset="0"/>
              </a:rPr>
              <a:t>B</a:t>
            </a:r>
          </a:p>
        </p:txBody>
      </p:sp>
      <p:sp>
        <p:nvSpPr>
          <p:cNvPr id="20" name="TextBox 19"/>
          <p:cNvSpPr txBox="1"/>
          <p:nvPr/>
        </p:nvSpPr>
        <p:spPr>
          <a:xfrm>
            <a:off x="6001988" y="5603489"/>
            <a:ext cx="348172" cy="461665"/>
          </a:xfrm>
          <a:prstGeom prst="rect">
            <a:avLst/>
          </a:prstGeom>
          <a:noFill/>
        </p:spPr>
        <p:txBody>
          <a:bodyPr wrap="none" rtlCol="0">
            <a:spAutoFit/>
          </a:bodyPr>
          <a:lstStyle/>
          <a:p>
            <a:r>
              <a:rPr lang="en-US" sz="2400" dirty="0">
                <a:ln w="3175">
                  <a:solidFill>
                    <a:schemeClr val="tx1"/>
                  </a:solidFill>
                </a:ln>
                <a:solidFill>
                  <a:srgbClr val="FF0000"/>
                </a:solidFill>
                <a:latin typeface="Abadi MT Condensed Extra Bold" panose="020B0A06030101010103" pitchFamily="34" charset="0"/>
              </a:rPr>
              <a:t>D</a:t>
            </a:r>
          </a:p>
        </p:txBody>
      </p:sp>
      <p:sp>
        <p:nvSpPr>
          <p:cNvPr id="21" name="TextBox 20"/>
          <p:cNvSpPr txBox="1"/>
          <p:nvPr/>
        </p:nvSpPr>
        <p:spPr>
          <a:xfrm>
            <a:off x="4878389" y="5073704"/>
            <a:ext cx="316112" cy="461665"/>
          </a:xfrm>
          <a:prstGeom prst="rect">
            <a:avLst/>
          </a:prstGeom>
          <a:noFill/>
        </p:spPr>
        <p:txBody>
          <a:bodyPr wrap="none" rtlCol="0">
            <a:spAutoFit/>
          </a:bodyPr>
          <a:lstStyle/>
          <a:p>
            <a:r>
              <a:rPr lang="en-US" sz="2400" dirty="0">
                <a:ln w="3175">
                  <a:solidFill>
                    <a:schemeClr val="tx1"/>
                  </a:solidFill>
                </a:ln>
                <a:solidFill>
                  <a:srgbClr val="FF0000"/>
                </a:solidFill>
                <a:latin typeface="Abadi MT Condensed Extra Bold" panose="020B0A06030101010103" pitchFamily="34" charset="0"/>
              </a:rPr>
              <a:t>C</a:t>
            </a:r>
          </a:p>
        </p:txBody>
      </p:sp>
    </p:spTree>
    <p:extLst>
      <p:ext uri="{BB962C8B-B14F-4D97-AF65-F5344CB8AC3E}">
        <p14:creationId xmlns:p14="http://schemas.microsoft.com/office/powerpoint/2010/main" val="2668546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1000"/>
                                        <p:tgtEl>
                                          <p:spTgt spid="29"/>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10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wipe(left)">
                                      <p:cBhvr>
                                        <p:cTn id="25" dur="1000"/>
                                        <p:tgtEl>
                                          <p:spTgt spid="80"/>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000"/>
                                        <p:tgtEl>
                                          <p:spTgt spid="33"/>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wipe(left)">
                                      <p:cBhvr>
                                        <p:cTn id="33" dur="1000"/>
                                        <p:tgtEl>
                                          <p:spTgt spid="6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1000"/>
                                        <p:tgtEl>
                                          <p:spTgt spid="18"/>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wipe(left)">
                                      <p:cBhvr>
                                        <p:cTn id="40" dur="1000"/>
                                        <p:tgtEl>
                                          <p:spTgt spid="6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1000"/>
                                        <p:tgtEl>
                                          <p:spTgt spid="19"/>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1000"/>
                                        <p:tgtEl>
                                          <p:spTgt spid="7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1000"/>
                                        <p:tgtEl>
                                          <p:spTgt spid="21"/>
                                        </p:tgtEl>
                                      </p:cBhvr>
                                    </p:animEffect>
                                  </p:childTnLst>
                                </p:cTn>
                              </p:par>
                            </p:childTnLst>
                          </p:cTn>
                        </p:par>
                        <p:par>
                          <p:cTn id="51" fill="hold">
                            <p:stCondLst>
                              <p:cond delay="5000"/>
                            </p:stCondLst>
                            <p:childTnLst>
                              <p:par>
                                <p:cTn id="52" presetID="22" presetClass="entr" presetSubtype="8" fill="hold" nodeType="after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ipe(left)">
                                      <p:cBhvr>
                                        <p:cTn id="54" dur="1000"/>
                                        <p:tgtEl>
                                          <p:spTgt spid="71"/>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1000"/>
                                        <p:tgtEl>
                                          <p:spTgt spid="20"/>
                                        </p:tgtEl>
                                      </p:cBhvr>
                                    </p:animEffect>
                                  </p:childTnLst>
                                </p:cTn>
                              </p:par>
                            </p:childTnLst>
                          </p:cTn>
                        </p:par>
                        <p:par>
                          <p:cTn id="58" fill="hold">
                            <p:stCondLst>
                              <p:cond delay="6000"/>
                            </p:stCondLst>
                            <p:childTnLst>
                              <p:par>
                                <p:cTn id="59" presetID="22" presetClass="entr" presetSubtype="8"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10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3"/>
                                        </p:tgtEl>
                                        <p:attrNameLst>
                                          <p:attrName>style.visibility</p:attrName>
                                        </p:attrNameLst>
                                      </p:cBhvr>
                                      <p:to>
                                        <p:strVal val="visible"/>
                                      </p:to>
                                    </p:set>
                                    <p:animEffect transition="in" filter="wipe(left)">
                                      <p:cBhvr>
                                        <p:cTn id="66" dur="1000"/>
                                        <p:tgtEl>
                                          <p:spTgt spid="8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84"/>
                                        </p:tgtEl>
                                        <p:attrNameLst>
                                          <p:attrName>style.visibility</p:attrName>
                                        </p:attrNameLst>
                                      </p:cBhvr>
                                      <p:to>
                                        <p:strVal val="visible"/>
                                      </p:to>
                                    </p:set>
                                    <p:animEffect transition="in" filter="wipe(left)">
                                      <p:cBhvr>
                                        <p:cTn id="71" dur="1000"/>
                                        <p:tgtEl>
                                          <p:spTgt spid="8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wipe(left)">
                                      <p:cBhvr>
                                        <p:cTn id="76" dur="1000"/>
                                        <p:tgtEl>
                                          <p:spTgt spid="85"/>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86"/>
                                        </p:tgtEl>
                                        <p:attrNameLst>
                                          <p:attrName>style.visibility</p:attrName>
                                        </p:attrNameLst>
                                      </p:cBhvr>
                                      <p:to>
                                        <p:strVal val="visible"/>
                                      </p:to>
                                    </p:set>
                                    <p:animEffect transition="in" filter="wipe(left)">
                                      <p:cBhvr>
                                        <p:cTn id="80" dur="1000"/>
                                        <p:tgtEl>
                                          <p:spTgt spid="8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left)">
                                      <p:cBhvr>
                                        <p:cTn id="8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67" grpId="0" animBg="1"/>
      <p:bldP spid="70" grpId="0" animBg="1"/>
      <p:bldP spid="80" grpId="0"/>
      <p:bldP spid="83" grpId="0"/>
      <p:bldP spid="84" grpId="0"/>
      <p:bldP spid="85" grpId="0"/>
      <p:bldP spid="86" grpId="0"/>
      <p:bldP spid="16" grpId="0"/>
      <p:bldP spid="17" grpId="0" animBg="1"/>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95047" y="288367"/>
            <a:ext cx="5717777" cy="1323439"/>
          </a:xfrm>
          <a:prstGeom prst="rect">
            <a:avLst/>
          </a:prstGeom>
          <a:noFill/>
        </p:spPr>
        <p:txBody>
          <a:bodyPr wrap="square" rtlCol="0">
            <a:spAutoFit/>
          </a:bodyPr>
          <a:lstStyle/>
          <a:p>
            <a:pPr indent="233363"/>
            <a:r>
              <a:rPr lang="en-US" sz="2000" i="1" dirty="0">
                <a:ln w="3175">
                  <a:solidFill>
                    <a:schemeClr val="tx1"/>
                  </a:solidFill>
                </a:ln>
                <a:solidFill>
                  <a:srgbClr val="FF0000"/>
                </a:solidFill>
                <a:latin typeface="Cheltenhm BT" panose="02040603050505020403" pitchFamily="18" charset="0"/>
              </a:rPr>
              <a:t>Now Level 2: Environmental Interpretations</a:t>
            </a:r>
            <a:r>
              <a:rPr lang="en-US" sz="2000" i="1" dirty="0">
                <a:latin typeface="Cheltenhm BT" panose="02040603050505020403" pitchFamily="18" charset="0"/>
              </a:rPr>
              <a:t>.   </a:t>
            </a:r>
            <a:r>
              <a:rPr lang="en-US" sz="2000" i="1" dirty="0" err="1">
                <a:latin typeface="Cheltenhm BT" panose="02040603050505020403" pitchFamily="18" charset="0"/>
              </a:rPr>
              <a:t>Bouma</a:t>
            </a:r>
            <a:r>
              <a:rPr lang="en-US" sz="2000" i="1" dirty="0">
                <a:latin typeface="Cheltenhm BT" panose="02040603050505020403" pitchFamily="18" charset="0"/>
              </a:rPr>
              <a:t> sequences are usually associated with </a:t>
            </a:r>
            <a:r>
              <a:rPr lang="en-US" sz="2000" b="1" i="1" dirty="0">
                <a:ln w="3175">
                  <a:solidFill>
                    <a:schemeClr val="tx1"/>
                  </a:solidFill>
                </a:ln>
                <a:solidFill>
                  <a:srgbClr val="FF0000"/>
                </a:solidFill>
                <a:latin typeface="Cheltenhm BT" panose="02040603050505020403" pitchFamily="18" charset="0"/>
              </a:rPr>
              <a:t>Submarine Fan</a:t>
            </a:r>
            <a:r>
              <a:rPr lang="en-US" sz="2000" i="1" dirty="0">
                <a:ln w="3175">
                  <a:solidFill>
                    <a:schemeClr val="tx1"/>
                  </a:solidFill>
                </a:ln>
                <a:latin typeface="Cheltenhm BT" panose="02040603050505020403" pitchFamily="18" charset="0"/>
              </a:rPr>
              <a:t> </a:t>
            </a:r>
            <a:r>
              <a:rPr lang="en-US" sz="2000" i="1" dirty="0">
                <a:latin typeface="Cheltenhm BT" panose="02040603050505020403" pitchFamily="18" charset="0"/>
              </a:rPr>
              <a:t>environments (although that is not always true, but we will begin with that premise for this argument).</a:t>
            </a:r>
          </a:p>
        </p:txBody>
      </p:sp>
      <p:pic>
        <p:nvPicPr>
          <p:cNvPr id="33" name="Picture 32"/>
          <p:cNvPicPr>
            <a:picLocks noChangeAspect="1"/>
          </p:cNvPicPr>
          <p:nvPr/>
        </p:nvPicPr>
        <p:blipFill rotWithShape="1">
          <a:blip r:embed="rId2" cstate="print">
            <a:extLst>
              <a:ext uri="{28A0092B-C50C-407E-A947-70E740481C1C}">
                <a14:useLocalDpi xmlns:a14="http://schemas.microsoft.com/office/drawing/2010/main" val="0"/>
              </a:ext>
            </a:extLst>
          </a:blip>
          <a:srcRect t="44998"/>
          <a:stretch/>
        </p:blipFill>
        <p:spPr>
          <a:xfrm>
            <a:off x="401122" y="3520451"/>
            <a:ext cx="3883538" cy="2768953"/>
          </a:xfrm>
          <a:prstGeom prst="rect">
            <a:avLst/>
          </a:prstGeom>
        </p:spPr>
      </p:pic>
      <p:sp>
        <p:nvSpPr>
          <p:cNvPr id="36" name="TextBox 35"/>
          <p:cNvSpPr txBox="1"/>
          <p:nvPr/>
        </p:nvSpPr>
        <p:spPr>
          <a:xfrm>
            <a:off x="4818043" y="3488224"/>
            <a:ext cx="4289013" cy="1015663"/>
          </a:xfrm>
          <a:prstGeom prst="rect">
            <a:avLst/>
          </a:prstGeom>
          <a:noFill/>
        </p:spPr>
        <p:txBody>
          <a:bodyPr wrap="square" rtlCol="0">
            <a:spAutoFit/>
          </a:bodyPr>
          <a:lstStyle/>
          <a:p>
            <a:pPr indent="233363"/>
            <a:r>
              <a:rPr lang="en-US" sz="2000" i="1" dirty="0">
                <a:latin typeface="Cheltenhm BT" panose="02040603050505020403" pitchFamily="18" charset="0"/>
              </a:rPr>
              <a:t>The reality is, mass sediment flows (of which a turbidity current is one example) are much more complicated.</a:t>
            </a:r>
            <a:endParaRPr lang="en-US" sz="2000" i="1" cap="small" baseline="-25000" dirty="0">
              <a:latin typeface="Cheltenhm BT" panose="02040603050505020403" pitchFamily="18" charset="0"/>
            </a:endParaRPr>
          </a:p>
        </p:txBody>
      </p:sp>
      <p:sp>
        <p:nvSpPr>
          <p:cNvPr id="37" name="TextBox 36"/>
          <p:cNvSpPr txBox="1"/>
          <p:nvPr/>
        </p:nvSpPr>
        <p:spPr>
          <a:xfrm>
            <a:off x="4777759" y="4512437"/>
            <a:ext cx="4289013" cy="1015663"/>
          </a:xfrm>
          <a:prstGeom prst="rect">
            <a:avLst/>
          </a:prstGeom>
          <a:noFill/>
        </p:spPr>
        <p:txBody>
          <a:bodyPr wrap="square" rtlCol="0">
            <a:spAutoFit/>
          </a:bodyPr>
          <a:lstStyle/>
          <a:p>
            <a:pPr indent="233363"/>
            <a:r>
              <a:rPr lang="en-US" sz="2000" i="1" dirty="0">
                <a:latin typeface="Cheltenhm BT" panose="02040603050505020403" pitchFamily="18" charset="0"/>
              </a:rPr>
              <a:t>Here we now need a new theoretical model based on lots of other studies. A  brief explanation is this . . . </a:t>
            </a:r>
            <a:endParaRPr lang="en-US" sz="2000" i="1" cap="small" baseline="-25000" dirty="0">
              <a:latin typeface="Cheltenhm BT" panose="02040603050505020403" pitchFamily="18" charset="0"/>
            </a:endParaRPr>
          </a:p>
        </p:txBody>
      </p:sp>
      <p:sp>
        <p:nvSpPr>
          <p:cNvPr id="39" name="TextBox 38"/>
          <p:cNvSpPr txBox="1"/>
          <p:nvPr/>
        </p:nvSpPr>
        <p:spPr>
          <a:xfrm>
            <a:off x="5347854" y="5556504"/>
            <a:ext cx="2687782" cy="707886"/>
          </a:xfrm>
          <a:prstGeom prst="rect">
            <a:avLst/>
          </a:prstGeom>
          <a:noFill/>
        </p:spPr>
        <p:txBody>
          <a:bodyPr wrap="square" rtlCol="0">
            <a:spAutoFit/>
          </a:bodyPr>
          <a:lstStyle/>
          <a:p>
            <a:pPr indent="233363" algn="ctr"/>
            <a:r>
              <a:rPr lang="en-US" sz="2000" i="1" dirty="0">
                <a:latin typeface="Cheltenhm BT" panose="02040603050505020403" pitchFamily="18" charset="0"/>
              </a:rPr>
              <a:t>Proximal-Distal changes in a turbidity current</a:t>
            </a:r>
          </a:p>
        </p:txBody>
      </p:sp>
      <p:pic>
        <p:nvPicPr>
          <p:cNvPr id="40" name="Picture 39"/>
          <p:cNvPicPr>
            <a:picLocks noChangeAspect="1"/>
          </p:cNvPicPr>
          <p:nvPr/>
        </p:nvPicPr>
        <p:blipFill rotWithShape="1">
          <a:blip r:embed="rId2" cstate="print">
            <a:extLst>
              <a:ext uri="{28A0092B-C50C-407E-A947-70E740481C1C}">
                <a14:useLocalDpi xmlns:a14="http://schemas.microsoft.com/office/drawing/2010/main" val="0"/>
              </a:ext>
            </a:extLst>
          </a:blip>
          <a:srcRect l="16476" t="44998" r="21667" b="35598"/>
          <a:stretch/>
        </p:blipFill>
        <p:spPr>
          <a:xfrm>
            <a:off x="-29193" y="3552935"/>
            <a:ext cx="4783715" cy="1945279"/>
          </a:xfrm>
          <a:prstGeom prst="rect">
            <a:avLst/>
          </a:prstGeom>
        </p:spPr>
      </p:pic>
      <p:sp>
        <p:nvSpPr>
          <p:cNvPr id="32" name="TextBox 31"/>
          <p:cNvSpPr txBox="1"/>
          <p:nvPr/>
        </p:nvSpPr>
        <p:spPr>
          <a:xfrm>
            <a:off x="195047" y="1581459"/>
            <a:ext cx="5717777" cy="1938992"/>
          </a:xfrm>
          <a:prstGeom prst="rect">
            <a:avLst/>
          </a:prstGeom>
          <a:noFill/>
        </p:spPr>
        <p:txBody>
          <a:bodyPr wrap="square" rtlCol="0">
            <a:spAutoFit/>
          </a:bodyPr>
          <a:lstStyle/>
          <a:p>
            <a:pPr indent="233363"/>
            <a:r>
              <a:rPr lang="en-US" sz="2000" i="1" dirty="0">
                <a:latin typeface="Cheltenhm BT" panose="02040603050505020403" pitchFamily="18" charset="0"/>
              </a:rPr>
              <a:t>But, if we look at the Weverton strip log we do not see the classic T</a:t>
            </a:r>
            <a:r>
              <a:rPr lang="en-US" sz="2000" i="1" cap="small" baseline="-25000" dirty="0">
                <a:latin typeface="Cheltenhm BT" panose="02040603050505020403" pitchFamily="18" charset="0"/>
              </a:rPr>
              <a:t>ABCDE</a:t>
            </a:r>
            <a:r>
              <a:rPr lang="en-US" sz="2000" i="1" dirty="0">
                <a:latin typeface="Cheltenhm BT" panose="02040603050505020403" pitchFamily="18" charset="0"/>
              </a:rPr>
              <a:t> sequence. Instead, we see massive to graded sands, maybe laminations, and phyllites (shales)something like T</a:t>
            </a:r>
            <a:r>
              <a:rPr lang="en-US" sz="2000" i="1" cap="small" baseline="-25000" dirty="0">
                <a:latin typeface="Cheltenhm BT" panose="02040603050505020403" pitchFamily="18" charset="0"/>
              </a:rPr>
              <a:t>ABE</a:t>
            </a:r>
            <a:r>
              <a:rPr lang="en-US" sz="2000" i="1" dirty="0">
                <a:latin typeface="Cheltenhm BT" panose="02040603050505020403" pitchFamily="18" charset="0"/>
              </a:rPr>
              <a:t> or T</a:t>
            </a:r>
            <a:r>
              <a:rPr lang="en-US" sz="2000" i="1" cap="small" baseline="-25000" dirty="0">
                <a:latin typeface="Cheltenhm BT" panose="02040603050505020403" pitchFamily="18" charset="0"/>
              </a:rPr>
              <a:t>AE    </a:t>
            </a:r>
            <a:r>
              <a:rPr lang="en-US" sz="2000" i="1" dirty="0">
                <a:latin typeface="Cheltenhm BT" panose="02040603050505020403" pitchFamily="18" charset="0"/>
              </a:rPr>
              <a:t>Simplistically, these do not look like Bouma sequences and so maybe our whole interpretation is wrong</a:t>
            </a:r>
            <a:r>
              <a:rPr lang="en-US" sz="2000" i="1" cap="small" dirty="0">
                <a:latin typeface="Cheltenhm BT" panose="02040603050505020403" pitchFamily="18" charset="0"/>
              </a:rPr>
              <a:t>.</a:t>
            </a:r>
            <a:endParaRPr lang="en-US" sz="2000" i="1" cap="small" baseline="-25000" dirty="0">
              <a:latin typeface="Cheltenhm BT" panose="02040603050505020403" pitchFamily="18" charset="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50167" t="60704" r="4920"/>
          <a:stretch/>
        </p:blipFill>
        <p:spPr>
          <a:xfrm>
            <a:off x="6154093" y="715798"/>
            <a:ext cx="2702129" cy="264232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8971" y="0"/>
            <a:ext cx="1922656" cy="6602039"/>
          </a:xfrm>
          <a:prstGeom prst="rect">
            <a:avLst/>
          </a:prstGeom>
        </p:spPr>
      </p:pic>
    </p:spTree>
    <p:extLst>
      <p:ext uri="{BB962C8B-B14F-4D97-AF65-F5344CB8AC3E}">
        <p14:creationId xmlns:p14="http://schemas.microsoft.com/office/powerpoint/2010/main" val="1264387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1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nodeType="clickEffect">
                                  <p:stCondLst>
                                    <p:cond delay="0"/>
                                  </p:stCondLst>
                                  <p:childTnLst>
                                    <p:animEffect transition="out" filter="wipe(up)">
                                      <p:cBhvr>
                                        <p:cTn id="21" dur="1000"/>
                                        <p:tgtEl>
                                          <p:spTgt spid="13"/>
                                        </p:tgtEl>
                                      </p:cBhvr>
                                    </p:animEffect>
                                    <p:set>
                                      <p:cBhvr>
                                        <p:cTn id="22" dur="1" fill="hold">
                                          <p:stCondLst>
                                            <p:cond delay="999"/>
                                          </p:stCondLst>
                                        </p:cTn>
                                        <p:tgtEl>
                                          <p:spTgt spid="13"/>
                                        </p:tgtEl>
                                        <p:attrNameLst>
                                          <p:attrName>style.visibility</p:attrName>
                                        </p:attrNameLst>
                                      </p:cBhvr>
                                      <p:to>
                                        <p:strVal val="hidden"/>
                                      </p:to>
                                    </p:se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1000"/>
                                        <p:tgtEl>
                                          <p:spTgt spid="36"/>
                                        </p:tgtEl>
                                      </p:cBhvr>
                                    </p:animEffect>
                                  </p:childTnLst>
                                </p:cTn>
                              </p:par>
                            </p:childTnLst>
                          </p:cTn>
                        </p:par>
                        <p:par>
                          <p:cTn id="27" fill="hold">
                            <p:stCondLst>
                              <p:cond delay="2000"/>
                            </p:stCondLst>
                            <p:childTnLst>
                              <p:par>
                                <p:cTn id="28" presetID="22" presetClass="entr" presetSubtype="1"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up)">
                                      <p:cBhvr>
                                        <p:cTn id="30" dur="10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1000"/>
                                        <p:tgtEl>
                                          <p:spTgt spid="39"/>
                                        </p:tgtEl>
                                      </p:cBhvr>
                                    </p:animEffect>
                                  </p:childTnLst>
                                </p:cTn>
                              </p:par>
                            </p:childTnLst>
                          </p:cTn>
                        </p:par>
                        <p:par>
                          <p:cTn id="41" fill="hold">
                            <p:stCondLst>
                              <p:cond delay="1000"/>
                            </p:stCondLst>
                            <p:childTnLst>
                              <p:par>
                                <p:cTn id="42" presetID="22" presetClass="entr" presetSubtype="1"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up)">
                                      <p:cBhvr>
                                        <p:cTn id="44"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6" grpId="0"/>
      <p:bldP spid="37" grpId="0"/>
      <p:bldP spid="39"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13850" y="426910"/>
            <a:ext cx="8166226" cy="1323439"/>
          </a:xfrm>
          <a:prstGeom prst="rect">
            <a:avLst/>
          </a:prstGeom>
          <a:noFill/>
          <a:ln w="3175">
            <a:noFill/>
          </a:ln>
        </p:spPr>
        <p:txBody>
          <a:bodyPr wrap="square" rtlCol="0">
            <a:spAutoFit/>
          </a:bodyPr>
          <a:lstStyle/>
          <a:p>
            <a:pPr indent="233363"/>
            <a:r>
              <a:rPr lang="en-US" sz="2000" i="1" dirty="0">
                <a:ln w="3175">
                  <a:solidFill>
                    <a:schemeClr val="tx1"/>
                  </a:solidFill>
                </a:ln>
                <a:solidFill>
                  <a:srgbClr val="FF0000"/>
                </a:solidFill>
                <a:latin typeface="Cheltenhm BT" panose="02040603050505020403" pitchFamily="18" charset="0"/>
              </a:rPr>
              <a:t>Level 3: Basin Interpretation</a:t>
            </a:r>
            <a:r>
              <a:rPr lang="en-US" sz="2000" i="1" dirty="0">
                <a:latin typeface="Cheltenhm BT" panose="02040603050505020403" pitchFamily="18" charset="0"/>
              </a:rPr>
              <a:t>.  The interpretations we are doing now can only be done regionally, and the models we have for the </a:t>
            </a:r>
            <a:r>
              <a:rPr lang="en-US" sz="2000" i="1" dirty="0" err="1">
                <a:latin typeface="Cheltenhm BT" panose="02040603050505020403" pitchFamily="18" charset="0"/>
              </a:rPr>
              <a:t>Weverton</a:t>
            </a:r>
            <a:r>
              <a:rPr lang="en-US" sz="2000" i="1" dirty="0">
                <a:latin typeface="Cheltenhm BT" panose="02040603050505020403" pitchFamily="18" charset="0"/>
              </a:rPr>
              <a:t> (and Harpers, and Antietam) formations are the result of a couple of hundred years of work by hundreds of geologists.</a:t>
            </a:r>
          </a:p>
        </p:txBody>
      </p:sp>
      <p:sp>
        <p:nvSpPr>
          <p:cNvPr id="9" name="TextBox 8"/>
          <p:cNvSpPr txBox="1"/>
          <p:nvPr/>
        </p:nvSpPr>
        <p:spPr>
          <a:xfrm>
            <a:off x="513850" y="1700890"/>
            <a:ext cx="8264838" cy="707886"/>
          </a:xfrm>
          <a:prstGeom prst="rect">
            <a:avLst/>
          </a:prstGeom>
          <a:noFill/>
        </p:spPr>
        <p:txBody>
          <a:bodyPr wrap="square" rtlCol="0">
            <a:spAutoFit/>
          </a:bodyPr>
          <a:lstStyle/>
          <a:p>
            <a:pPr indent="233363"/>
            <a:r>
              <a:rPr lang="en-US" sz="2000" i="1" dirty="0">
                <a:latin typeface="Cheltenhm BT" panose="02040603050505020403" pitchFamily="18" charset="0"/>
              </a:rPr>
              <a:t>But we have some questions: under what conditions might we get a deposit like we see in the </a:t>
            </a:r>
            <a:r>
              <a:rPr lang="en-US" sz="2000" i="1" dirty="0" err="1">
                <a:latin typeface="Cheltenhm BT" panose="02040603050505020403" pitchFamily="18" charset="0"/>
              </a:rPr>
              <a:t>Weverton</a:t>
            </a:r>
            <a:r>
              <a:rPr lang="en-US" sz="2000" i="1" dirty="0">
                <a:latin typeface="Cheltenhm BT" panose="02040603050505020403" pitchFamily="18" charset="0"/>
              </a:rPr>
              <a:t>? </a:t>
            </a:r>
            <a:endParaRPr lang="en-US" sz="2000" i="1" cap="small" baseline="-25000" dirty="0">
              <a:latin typeface="Cheltenhm BT" panose="02040603050505020403" pitchFamily="18" charset="0"/>
            </a:endParaRPr>
          </a:p>
        </p:txBody>
      </p:sp>
      <p:sp>
        <p:nvSpPr>
          <p:cNvPr id="10" name="TextBox 9"/>
          <p:cNvSpPr txBox="1"/>
          <p:nvPr/>
        </p:nvSpPr>
        <p:spPr>
          <a:xfrm>
            <a:off x="325280" y="2696647"/>
            <a:ext cx="3693508" cy="1323439"/>
          </a:xfrm>
          <a:prstGeom prst="rect">
            <a:avLst/>
          </a:prstGeom>
          <a:noFill/>
        </p:spPr>
        <p:txBody>
          <a:bodyPr wrap="square" rtlCol="0">
            <a:spAutoFit/>
          </a:bodyPr>
          <a:lstStyle/>
          <a:p>
            <a:pPr marL="342900" indent="-342900">
              <a:buFont typeface="Arial" panose="020B0604020202020204" pitchFamily="34" charset="0"/>
              <a:buChar char="•"/>
            </a:pPr>
            <a:r>
              <a:rPr lang="en-US" sz="2000" i="1" dirty="0">
                <a:latin typeface="Cheltenhm BT" panose="02040603050505020403" pitchFamily="18" charset="0"/>
              </a:rPr>
              <a:t>Coarse grained sands/gravels.</a:t>
            </a:r>
          </a:p>
          <a:p>
            <a:pPr marL="342900" indent="-342900">
              <a:buFont typeface="Arial" panose="020B0604020202020204" pitchFamily="34" charset="0"/>
              <a:buChar char="•"/>
            </a:pPr>
            <a:r>
              <a:rPr lang="en-US" sz="2000" i="1" dirty="0">
                <a:latin typeface="Cheltenhm BT" panose="02040603050505020403" pitchFamily="18" charset="0"/>
              </a:rPr>
              <a:t>Graded bedding</a:t>
            </a:r>
          </a:p>
          <a:p>
            <a:pPr marL="342900" indent="-342900">
              <a:buFont typeface="Arial" panose="020B0604020202020204" pitchFamily="34" charset="0"/>
              <a:buChar char="•"/>
            </a:pPr>
            <a:r>
              <a:rPr lang="en-US" sz="2000" i="1" dirty="0">
                <a:latin typeface="Cheltenhm BT" panose="02040603050505020403" pitchFamily="18" charset="0"/>
              </a:rPr>
              <a:t>Relatively thick T</a:t>
            </a:r>
            <a:r>
              <a:rPr lang="en-US" sz="2000" i="1" cap="small" baseline="-25000" dirty="0">
                <a:latin typeface="Cheltenhm BT" panose="02040603050505020403" pitchFamily="18" charset="0"/>
              </a:rPr>
              <a:t>ABE</a:t>
            </a:r>
            <a:r>
              <a:rPr lang="en-US" sz="2000" i="1" dirty="0">
                <a:latin typeface="Cheltenhm BT" panose="02040603050505020403" pitchFamily="18" charset="0"/>
              </a:rPr>
              <a:t> sequences.</a:t>
            </a:r>
          </a:p>
          <a:p>
            <a:pPr marL="342900" indent="-342900">
              <a:buFont typeface="Arial" panose="020B0604020202020204" pitchFamily="34" charset="0"/>
              <a:buChar char="•"/>
            </a:pPr>
            <a:r>
              <a:rPr lang="en-US" sz="2000" i="1" dirty="0" err="1">
                <a:latin typeface="Cheltenhm BT" panose="02040603050505020403" pitchFamily="18" charset="0"/>
              </a:rPr>
              <a:t>Submature</a:t>
            </a:r>
            <a:r>
              <a:rPr lang="en-US" sz="2000" i="1" dirty="0">
                <a:latin typeface="Cheltenhm BT" panose="02040603050505020403" pitchFamily="18" charset="0"/>
              </a:rPr>
              <a:t> QFL.  </a:t>
            </a:r>
            <a:endParaRPr lang="en-US" sz="2000" i="1" cap="small" baseline="-25000" dirty="0">
              <a:latin typeface="Cheltenhm BT" panose="02040603050505020403" pitchFamily="18" charset="0"/>
            </a:endParaRPr>
          </a:p>
        </p:txBody>
      </p:sp>
      <p:sp>
        <p:nvSpPr>
          <p:cNvPr id="12" name="TextBox 11"/>
          <p:cNvSpPr txBox="1"/>
          <p:nvPr/>
        </p:nvSpPr>
        <p:spPr>
          <a:xfrm>
            <a:off x="4273234" y="2738746"/>
            <a:ext cx="4505454" cy="1015663"/>
          </a:xfrm>
          <a:prstGeom prst="rect">
            <a:avLst/>
          </a:prstGeom>
          <a:noFill/>
        </p:spPr>
        <p:txBody>
          <a:bodyPr wrap="square" rtlCol="0">
            <a:spAutoFit/>
          </a:bodyPr>
          <a:lstStyle/>
          <a:p>
            <a:pPr indent="233363"/>
            <a:r>
              <a:rPr lang="en-US" sz="2000" i="1" dirty="0">
                <a:latin typeface="Cheltenhm BT" panose="02040603050505020403" pitchFamily="18" charset="0"/>
              </a:rPr>
              <a:t>These usually come down to proximal environments in short systems of rapid deposition in high relief basins</a:t>
            </a:r>
            <a:endParaRPr lang="en-US" sz="2000" i="1" cap="small" baseline="-25000" dirty="0">
              <a:latin typeface="Cheltenhm BT" panose="02040603050505020403" pitchFamily="18" charset="0"/>
            </a:endParaRPr>
          </a:p>
        </p:txBody>
      </p:sp>
      <p:sp>
        <p:nvSpPr>
          <p:cNvPr id="14" name="TextBox 13"/>
          <p:cNvSpPr txBox="1"/>
          <p:nvPr/>
        </p:nvSpPr>
        <p:spPr>
          <a:xfrm>
            <a:off x="224240" y="4372806"/>
            <a:ext cx="4395058" cy="1015663"/>
          </a:xfrm>
          <a:prstGeom prst="rect">
            <a:avLst/>
          </a:prstGeom>
          <a:noFill/>
        </p:spPr>
        <p:txBody>
          <a:bodyPr wrap="square" rtlCol="0">
            <a:spAutoFit/>
          </a:bodyPr>
          <a:lstStyle/>
          <a:p>
            <a:pPr indent="233363"/>
            <a:r>
              <a:rPr lang="en-US" sz="2000" i="1" dirty="0">
                <a:latin typeface="Cheltenhm BT" panose="02040603050505020403" pitchFamily="18" charset="0"/>
              </a:rPr>
              <a:t>Something that might look like this: an extensional system with high relief horsts adjacent to a </a:t>
            </a:r>
            <a:r>
              <a:rPr lang="en-US" sz="2000" i="1" dirty="0" err="1">
                <a:latin typeface="Cheltenhm BT" panose="02040603050505020403" pitchFamily="18" charset="0"/>
              </a:rPr>
              <a:t>graben</a:t>
            </a:r>
            <a:r>
              <a:rPr lang="en-US" sz="2000" i="1" dirty="0">
                <a:latin typeface="Cheltenhm BT" panose="02040603050505020403" pitchFamily="18" charset="0"/>
              </a:rPr>
              <a:t>: a short system.  </a:t>
            </a:r>
            <a:endParaRPr lang="en-US" sz="2000" i="1" cap="small" baseline="-25000" dirty="0">
              <a:latin typeface="Cheltenhm BT" panose="02040603050505020403" pitchFamily="18" charset="0"/>
            </a:endParaRPr>
          </a:p>
        </p:txBody>
      </p:sp>
      <p:sp>
        <p:nvSpPr>
          <p:cNvPr id="3" name="Right Brace 2"/>
          <p:cNvSpPr/>
          <p:nvPr/>
        </p:nvSpPr>
        <p:spPr>
          <a:xfrm>
            <a:off x="3858768" y="2678942"/>
            <a:ext cx="320040" cy="1314828"/>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2590" y="4161353"/>
            <a:ext cx="3567760" cy="2274591"/>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18164" y="4182186"/>
            <a:ext cx="4037650" cy="2661026"/>
          </a:xfrm>
          <a:prstGeom prst="rect">
            <a:avLst/>
          </a:prstGeom>
        </p:spPr>
      </p:pic>
      <p:pic>
        <p:nvPicPr>
          <p:cNvPr id="15" name="Picture 8" descr="http://aapgbull.geoscienceworld.org/content/86/6/1003/F1.large.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175413" y="3836893"/>
            <a:ext cx="2792928" cy="299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20933" y="5445524"/>
            <a:ext cx="4395058" cy="1015663"/>
          </a:xfrm>
          <a:prstGeom prst="rect">
            <a:avLst/>
          </a:prstGeom>
          <a:noFill/>
        </p:spPr>
        <p:txBody>
          <a:bodyPr wrap="square" rtlCol="0">
            <a:spAutoFit/>
          </a:bodyPr>
          <a:lstStyle/>
          <a:p>
            <a:pPr indent="233363"/>
            <a:r>
              <a:rPr lang="en-US" sz="2000" i="1" dirty="0">
                <a:latin typeface="Cheltenhm BT" panose="02040603050505020403" pitchFamily="18" charset="0"/>
              </a:rPr>
              <a:t>Only for the </a:t>
            </a:r>
            <a:r>
              <a:rPr lang="en-US" sz="2000" i="1" dirty="0" err="1">
                <a:latin typeface="Cheltenhm BT" panose="02040603050505020403" pitchFamily="18" charset="0"/>
              </a:rPr>
              <a:t>Weverton</a:t>
            </a:r>
            <a:r>
              <a:rPr lang="en-US" sz="2000" i="1" dirty="0">
                <a:latin typeface="Cheltenhm BT" panose="02040603050505020403" pitchFamily="18" charset="0"/>
              </a:rPr>
              <a:t> the </a:t>
            </a:r>
            <a:r>
              <a:rPr lang="en-US" sz="2000" i="1" dirty="0" err="1">
                <a:latin typeface="Cheltenhm BT" panose="02040603050505020403" pitchFamily="18" charset="0"/>
              </a:rPr>
              <a:t>graben</a:t>
            </a:r>
            <a:r>
              <a:rPr lang="en-US" sz="2000" i="1" dirty="0">
                <a:latin typeface="Cheltenhm BT" panose="02040603050505020403" pitchFamily="18" charset="0"/>
              </a:rPr>
              <a:t> may be like the Red Sea rift, that is, is filled with water.</a:t>
            </a:r>
            <a:endParaRPr lang="en-US" sz="2000" i="1" cap="small" baseline="-25000" dirty="0">
              <a:latin typeface="Cheltenhm BT" panose="02040603050505020403" pitchFamily="18" charset="0"/>
            </a:endParaRPr>
          </a:p>
        </p:txBody>
      </p:sp>
    </p:spTree>
    <p:extLst>
      <p:ext uri="{BB962C8B-B14F-4D97-AF65-F5344CB8AC3E}">
        <p14:creationId xmlns:p14="http://schemas.microsoft.com/office/powerpoint/2010/main" val="4121880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10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left)">
                                      <p:cBhvr>
                                        <p:cTn id="22" dur="10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wipe(left)">
                                      <p:cBhvr>
                                        <p:cTn id="27" dur="10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wipe(left)">
                                      <p:cBhvr>
                                        <p:cTn id="32" dur="1000"/>
                                        <p:tgtEl>
                                          <p:spTgt spid="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1000"/>
                                        <p:tgtEl>
                                          <p:spTgt spid="3"/>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1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1000"/>
                                        <p:tgtEl>
                                          <p:spTgt spid="14"/>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10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1000"/>
                                        <p:tgtEl>
                                          <p:spTgt spid="16"/>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10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up)">
                                      <p:cBhvr>
                                        <p:cTn id="6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build="p"/>
      <p:bldP spid="12" grpId="0"/>
      <p:bldP spid="14" grpId="0"/>
      <p:bldP spid="3"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13850" y="389961"/>
            <a:ext cx="8264838" cy="400110"/>
          </a:xfrm>
          <a:prstGeom prst="rect">
            <a:avLst/>
          </a:prstGeom>
          <a:noFill/>
          <a:ln w="3175">
            <a:noFill/>
          </a:ln>
        </p:spPr>
        <p:txBody>
          <a:bodyPr wrap="square" rtlCol="0">
            <a:spAutoFit/>
          </a:bodyPr>
          <a:lstStyle/>
          <a:p>
            <a:pPr indent="233363"/>
            <a:r>
              <a:rPr lang="en-US" sz="2000" i="1" dirty="0">
                <a:ln w="3175">
                  <a:solidFill>
                    <a:schemeClr val="tx1"/>
                  </a:solidFill>
                </a:ln>
                <a:solidFill>
                  <a:srgbClr val="FF0000"/>
                </a:solidFill>
                <a:latin typeface="Cheltenhm BT" panose="02040603050505020403" pitchFamily="18" charset="0"/>
              </a:rPr>
              <a:t>Level 4: Plate Tectonics</a:t>
            </a:r>
            <a:r>
              <a:rPr lang="en-US" sz="2000" i="1" dirty="0">
                <a:latin typeface="Cheltenhm BT" panose="02040603050505020403" pitchFamily="18" charset="0"/>
              </a:rPr>
              <a:t>.  </a:t>
            </a:r>
          </a:p>
        </p:txBody>
      </p:sp>
      <p:sp>
        <p:nvSpPr>
          <p:cNvPr id="32" name="TextBox 31"/>
          <p:cNvSpPr txBox="1"/>
          <p:nvPr/>
        </p:nvSpPr>
        <p:spPr>
          <a:xfrm>
            <a:off x="513850" y="790071"/>
            <a:ext cx="8264838" cy="707886"/>
          </a:xfrm>
          <a:prstGeom prst="rect">
            <a:avLst/>
          </a:prstGeom>
          <a:noFill/>
        </p:spPr>
        <p:txBody>
          <a:bodyPr wrap="square" rtlCol="0">
            <a:spAutoFit/>
          </a:bodyPr>
          <a:lstStyle/>
          <a:p>
            <a:pPr indent="233363"/>
            <a:r>
              <a:rPr lang="en-US" sz="2000" i="1" dirty="0">
                <a:latin typeface="Cheltenhm BT" panose="02040603050505020403" pitchFamily="18" charset="0"/>
              </a:rPr>
              <a:t>The best interpretation of the Weverton is a Rift-to-Drift plate tectonic model, like the diagrams below interpreting the early </a:t>
            </a:r>
            <a:r>
              <a:rPr lang="en-US" sz="2000" i="1" dirty="0" err="1">
                <a:latin typeface="Cheltenhm BT" panose="02040603050505020403" pitchFamily="18" charset="0"/>
              </a:rPr>
              <a:t>Rodinia</a:t>
            </a:r>
            <a:r>
              <a:rPr lang="en-US" sz="2000" i="1" dirty="0">
                <a:latin typeface="Cheltenhm BT" panose="02040603050505020403" pitchFamily="18" charset="0"/>
              </a:rPr>
              <a:t> rifting in the mid-Atlantic region.</a:t>
            </a:r>
            <a:endParaRPr lang="en-US" sz="2000" i="1" cap="small" baseline="-25000" dirty="0">
              <a:latin typeface="Cheltenhm BT" panose="02040603050505020403" pitchFamily="18" charset="0"/>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12180" t="53275" r="61061"/>
          <a:stretch/>
        </p:blipFill>
        <p:spPr>
          <a:xfrm rot="5400000">
            <a:off x="3403701" y="2747399"/>
            <a:ext cx="2336595" cy="5104684"/>
          </a:xfrm>
          <a:prstGeom prst="rect">
            <a:avLst/>
          </a:prstGeom>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42586" t="53275" r="31940"/>
          <a:stretch/>
        </p:blipFill>
        <p:spPr>
          <a:xfrm rot="5400000">
            <a:off x="3459796" y="242546"/>
            <a:ext cx="2224408" cy="5104684"/>
          </a:xfrm>
          <a:prstGeom prst="rect">
            <a:avLst/>
          </a:prstGeom>
        </p:spPr>
      </p:pic>
    </p:spTree>
    <p:extLst>
      <p:ext uri="{BB962C8B-B14F-4D97-AF65-F5344CB8AC3E}">
        <p14:creationId xmlns:p14="http://schemas.microsoft.com/office/powerpoint/2010/main" val="277861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1000"/>
                                        <p:tgtEl>
                                          <p:spTgt spid="32"/>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1000"/>
                                        <p:tgtEl>
                                          <p:spTgt spid="16"/>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40" name="Picture 4" descr="rodinia-2"/>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228725" y="1295400"/>
            <a:ext cx="23241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5" descr="rodinia-3"/>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852863" y="2147888"/>
            <a:ext cx="424815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3" descr="rodinia-4"/>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85800" y="-19050"/>
            <a:ext cx="786765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0" y="0"/>
            <a:ext cx="9144000" cy="707886"/>
          </a:xfrm>
          <a:prstGeom prst="rect">
            <a:avLst/>
          </a:prstGeom>
          <a:solidFill>
            <a:schemeClr val="bg1">
              <a:alpha val="95000"/>
            </a:schemeClr>
          </a:solid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w="3175">
                  <a:solidFill>
                    <a:sysClr val="windowText" lastClr="000000"/>
                  </a:solidFill>
                </a:ln>
                <a:solidFill>
                  <a:srgbClr val="FF0000"/>
                </a:solidFill>
                <a:effectLst/>
                <a:uLnTx/>
                <a:uFillTx/>
                <a:latin typeface="Bordeaux Medium" pitchFamily="2" charset="0"/>
                <a:ea typeface="+mn-ea"/>
                <a:cs typeface="Arial" charset="0"/>
              </a:rPr>
              <a:t>Rifting of </a:t>
            </a:r>
            <a:r>
              <a:rPr kumimoji="0" lang="en-US" sz="4000" b="0" i="0" u="none" strike="noStrike" kern="1200" cap="none" spc="0" normalizeH="0" baseline="0" noProof="0" dirty="0" err="1">
                <a:ln w="3175">
                  <a:solidFill>
                    <a:sysClr val="windowText" lastClr="000000"/>
                  </a:solidFill>
                </a:ln>
                <a:solidFill>
                  <a:srgbClr val="FF0000"/>
                </a:solidFill>
                <a:effectLst/>
                <a:uLnTx/>
                <a:uFillTx/>
                <a:latin typeface="Bordeaux Medium" pitchFamily="2" charset="0"/>
                <a:ea typeface="+mn-ea"/>
                <a:cs typeface="Arial" charset="0"/>
              </a:rPr>
              <a:t>Rodinia</a:t>
            </a:r>
            <a:r>
              <a:rPr kumimoji="0" lang="en-US" sz="4000" b="0" i="0" u="none" strike="noStrike" kern="1200" cap="none" spc="0" normalizeH="0" baseline="0" noProof="0" dirty="0">
                <a:ln w="3175">
                  <a:solidFill>
                    <a:sysClr val="windowText" lastClr="000000"/>
                  </a:solidFill>
                </a:ln>
                <a:solidFill>
                  <a:srgbClr val="FF0000"/>
                </a:solidFill>
                <a:effectLst/>
                <a:uLnTx/>
                <a:uFillTx/>
                <a:latin typeface="Bordeaux Medium" pitchFamily="2" charset="0"/>
                <a:ea typeface="+mn-ea"/>
                <a:cs typeface="Arial" charset="0"/>
              </a:rPr>
              <a:t> Supercontinent</a:t>
            </a:r>
          </a:p>
        </p:txBody>
      </p:sp>
      <p:sp>
        <p:nvSpPr>
          <p:cNvPr id="782342" name="Text Box 6"/>
          <p:cNvSpPr txBox="1">
            <a:spLocks noChangeArrowheads="1"/>
          </p:cNvSpPr>
          <p:nvPr/>
        </p:nvSpPr>
        <p:spPr bwMode="auto">
          <a:xfrm>
            <a:off x="1294532" y="2530475"/>
            <a:ext cx="2306786" cy="830997"/>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w="3175">
                  <a:solidFill>
                    <a:sysClr val="windowText" lastClr="000000"/>
                  </a:solidFill>
                </a:ln>
                <a:solidFill>
                  <a:srgbClr val="FF0000"/>
                </a:solidFill>
                <a:effectLst/>
                <a:uLnTx/>
                <a:uFillTx/>
                <a:latin typeface="Cheltenhm BT" panose="02040603050505020403" pitchFamily="18" charset="0"/>
              </a:rPr>
              <a:t>AUSWUS leaves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w="3175">
                  <a:solidFill>
                    <a:sysClr val="windowText" lastClr="000000"/>
                  </a:solidFill>
                </a:ln>
                <a:solidFill>
                  <a:srgbClr val="FF0000"/>
                </a:solidFill>
                <a:effectLst/>
                <a:uLnTx/>
                <a:uFillTx/>
                <a:latin typeface="Cheltenhm BT" panose="02040603050505020403" pitchFamily="18" charset="0"/>
              </a:rPr>
              <a:t>780-750 Ma</a:t>
            </a:r>
          </a:p>
        </p:txBody>
      </p:sp>
      <p:sp>
        <p:nvSpPr>
          <p:cNvPr id="10" name="Text Box 6"/>
          <p:cNvSpPr txBox="1">
            <a:spLocks noChangeArrowheads="1"/>
          </p:cNvSpPr>
          <p:nvPr/>
        </p:nvSpPr>
        <p:spPr bwMode="auto">
          <a:xfrm>
            <a:off x="1379788" y="2133600"/>
            <a:ext cx="2064411" cy="46166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w="3175">
                  <a:solidFill>
                    <a:sysClr val="windowText" lastClr="000000"/>
                  </a:solidFill>
                </a:ln>
                <a:solidFill>
                  <a:srgbClr val="FF0000"/>
                </a:solidFill>
                <a:effectLst/>
                <a:uLnTx/>
                <a:uFillTx/>
                <a:latin typeface="Cheltenhm BT" panose="02040603050505020403" pitchFamily="18" charset="0"/>
                <a:cs typeface="Arial" charset="0"/>
              </a:rPr>
              <a:t>First on the west</a:t>
            </a:r>
          </a:p>
        </p:txBody>
      </p:sp>
    </p:spTree>
    <p:extLst>
      <p:ext uri="{BB962C8B-B14F-4D97-AF65-F5344CB8AC3E}">
        <p14:creationId xmlns:p14="http://schemas.microsoft.com/office/powerpoint/2010/main" val="374580878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nodeType="afterGroup">
                            <p:stCondLst>
                              <p:cond delay="2000"/>
                            </p:stCondLst>
                            <p:childTnLst>
                              <p:par>
                                <p:cTn id="13" presetID="35" presetClass="path" presetSubtype="0" accel="50000" decel="50000" fill="hold" nodeType="afterEffect">
                                  <p:stCondLst>
                                    <p:cond delay="0"/>
                                  </p:stCondLst>
                                  <p:childTnLst>
                                    <p:animMotion origin="layout" path="M 0 0  L -0.25 0  E" pathEditMode="relative" ptsTypes="">
                                      <p:cBhvr>
                                        <p:cTn id="14" dur="3000" fill="hold"/>
                                        <p:tgtEl>
                                          <p:spTgt spid="782340"/>
                                        </p:tgtEl>
                                        <p:attrNameLst>
                                          <p:attrName>ppt_x</p:attrName>
                                          <p:attrName>ppt_y</p:attrName>
                                        </p:attrNameLst>
                                      </p:cBhvr>
                                    </p:animMotion>
                                  </p:childTnLst>
                                </p:cTn>
                              </p:par>
                              <p:par>
                                <p:cTn id="15" presetID="22" presetClass="entr" presetSubtype="8" fill="hold" nodeType="withEffect">
                                  <p:stCondLst>
                                    <p:cond delay="0"/>
                                  </p:stCondLst>
                                  <p:childTnLst>
                                    <p:set>
                                      <p:cBhvr>
                                        <p:cTn id="16" dur="1" fill="hold">
                                          <p:stCondLst>
                                            <p:cond delay="0"/>
                                          </p:stCondLst>
                                        </p:cTn>
                                        <p:tgtEl>
                                          <p:spTgt spid="782342"/>
                                        </p:tgtEl>
                                        <p:attrNameLst>
                                          <p:attrName>style.visibility</p:attrName>
                                        </p:attrNameLst>
                                      </p:cBhvr>
                                      <p:to>
                                        <p:strVal val="visible"/>
                                      </p:to>
                                    </p:set>
                                    <p:animEffect transition="in" filter="wipe(left)">
                                      <p:cBhvr>
                                        <p:cTn id="17" dur="1000"/>
                                        <p:tgtEl>
                                          <p:spTgt spid="782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rodinia-2"/>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66800" y="1295400"/>
            <a:ext cx="23241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2819" name="Picture 3" descr="rodinia-3"/>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852863" y="2147888"/>
            <a:ext cx="424815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rodinia-4"/>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85800" y="-19050"/>
            <a:ext cx="786765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2821" name="Text Box 5"/>
          <p:cNvSpPr txBox="1">
            <a:spLocks noChangeArrowheads="1"/>
          </p:cNvSpPr>
          <p:nvPr/>
        </p:nvSpPr>
        <p:spPr bwMode="auto">
          <a:xfrm>
            <a:off x="4810458" y="2743200"/>
            <a:ext cx="2196434" cy="830997"/>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err="1">
                <a:ln w="3175">
                  <a:solidFill>
                    <a:sysClr val="windowText" lastClr="000000"/>
                  </a:solidFill>
                </a:ln>
                <a:solidFill>
                  <a:srgbClr val="FF0000"/>
                </a:solidFill>
                <a:effectLst/>
                <a:uLnTx/>
                <a:uFillTx/>
                <a:latin typeface="Cheltenhm BT" panose="02040603050505020403" pitchFamily="18" charset="0"/>
              </a:rPr>
              <a:t>Gondwana</a:t>
            </a:r>
            <a:r>
              <a:rPr kumimoji="0" lang="en-US" sz="2400" b="0" i="1" u="none" strike="noStrike" kern="1200" cap="none" spc="0" normalizeH="0" baseline="0" noProof="0" dirty="0">
                <a:ln w="3175">
                  <a:solidFill>
                    <a:sysClr val="windowText" lastClr="000000"/>
                  </a:solidFill>
                </a:ln>
                <a:solidFill>
                  <a:srgbClr val="FF0000"/>
                </a:solidFill>
                <a:effectLst/>
                <a:uLnTx/>
                <a:uFillTx/>
                <a:latin typeface="Cheltenhm BT" panose="02040603050505020403" pitchFamily="18" charset="0"/>
              </a:rPr>
              <a:t> leaves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w="3175">
                  <a:solidFill>
                    <a:sysClr val="windowText" lastClr="000000"/>
                  </a:solidFill>
                </a:ln>
                <a:solidFill>
                  <a:srgbClr val="FF0000"/>
                </a:solidFill>
                <a:effectLst/>
                <a:uLnTx/>
                <a:uFillTx/>
                <a:latin typeface="Cheltenhm BT" panose="02040603050505020403" pitchFamily="18" charset="0"/>
              </a:rPr>
              <a:t>570-540 Ma</a:t>
            </a:r>
          </a:p>
        </p:txBody>
      </p:sp>
      <p:sp>
        <p:nvSpPr>
          <p:cNvPr id="802824" name="Text Box 8"/>
          <p:cNvSpPr txBox="1">
            <a:spLocks noChangeArrowheads="1"/>
          </p:cNvSpPr>
          <p:nvPr/>
        </p:nvSpPr>
        <p:spPr bwMode="auto">
          <a:xfrm>
            <a:off x="1294532" y="2530475"/>
            <a:ext cx="2306786" cy="830997"/>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w="3175">
                  <a:solidFill>
                    <a:sysClr val="windowText" lastClr="000000"/>
                  </a:solidFill>
                </a:ln>
                <a:solidFill>
                  <a:srgbClr val="FF0000"/>
                </a:solidFill>
                <a:effectLst/>
                <a:uLnTx/>
                <a:uFillTx/>
                <a:latin typeface="Cheltenhm BT" panose="02040603050505020403" pitchFamily="18" charset="0"/>
              </a:rPr>
              <a:t>AUSWUS leaves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w="3175">
                  <a:solidFill>
                    <a:sysClr val="windowText" lastClr="000000"/>
                  </a:solidFill>
                </a:ln>
                <a:solidFill>
                  <a:srgbClr val="FF0000"/>
                </a:solidFill>
                <a:effectLst/>
                <a:uLnTx/>
                <a:uFillTx/>
                <a:latin typeface="Cheltenhm BT" panose="02040603050505020403" pitchFamily="18" charset="0"/>
              </a:rPr>
              <a:t>780-750 Ma</a:t>
            </a:r>
          </a:p>
        </p:txBody>
      </p:sp>
      <p:sp>
        <p:nvSpPr>
          <p:cNvPr id="7" name="Text Box 6"/>
          <p:cNvSpPr txBox="1">
            <a:spLocks noChangeArrowheads="1"/>
          </p:cNvSpPr>
          <p:nvPr/>
        </p:nvSpPr>
        <p:spPr bwMode="auto">
          <a:xfrm>
            <a:off x="4775722" y="2362200"/>
            <a:ext cx="2332690" cy="46166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w="3175">
                  <a:solidFill>
                    <a:sysClr val="windowText" lastClr="000000"/>
                  </a:solidFill>
                </a:ln>
                <a:solidFill>
                  <a:srgbClr val="FF0000"/>
                </a:solidFill>
                <a:effectLst/>
                <a:uLnTx/>
                <a:uFillTx/>
                <a:latin typeface="Cheltenhm BT" panose="02040603050505020403" pitchFamily="18" charset="0"/>
                <a:cs typeface="Arial" charset="0"/>
              </a:rPr>
              <a:t>Second on the east</a:t>
            </a:r>
          </a:p>
        </p:txBody>
      </p:sp>
      <p:sp>
        <p:nvSpPr>
          <p:cNvPr id="9" name="Text Box 6"/>
          <p:cNvSpPr txBox="1">
            <a:spLocks noChangeArrowheads="1"/>
          </p:cNvSpPr>
          <p:nvPr/>
        </p:nvSpPr>
        <p:spPr bwMode="auto">
          <a:xfrm>
            <a:off x="0" y="0"/>
            <a:ext cx="9144000" cy="707886"/>
          </a:xfrm>
          <a:prstGeom prst="rect">
            <a:avLst/>
          </a:prstGeom>
          <a:solidFill>
            <a:schemeClr val="bg1">
              <a:alpha val="95000"/>
            </a:schemeClr>
          </a:solid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err="1">
                <a:ln w="3175">
                  <a:solidFill>
                    <a:sysClr val="windowText" lastClr="000000"/>
                  </a:solidFill>
                </a:ln>
                <a:solidFill>
                  <a:srgbClr val="FF0000"/>
                </a:solidFill>
                <a:effectLst/>
                <a:uLnTx/>
                <a:uFillTx/>
                <a:latin typeface="Bordeaux Medium" pitchFamily="2" charset="0"/>
                <a:ea typeface="+mn-ea"/>
                <a:cs typeface="Arial" charset="0"/>
              </a:rPr>
              <a:t>Rodinia</a:t>
            </a:r>
            <a:r>
              <a:rPr kumimoji="0" lang="en-US" sz="4000" b="0" i="0" u="none" strike="noStrike" kern="1200" cap="none" spc="0" normalizeH="0" baseline="0" noProof="0" dirty="0">
                <a:ln w="3175">
                  <a:solidFill>
                    <a:sysClr val="windowText" lastClr="000000"/>
                  </a:solidFill>
                </a:ln>
                <a:solidFill>
                  <a:srgbClr val="FF0000"/>
                </a:solidFill>
                <a:effectLst/>
                <a:uLnTx/>
                <a:uFillTx/>
                <a:latin typeface="Bordeaux Medium" pitchFamily="2" charset="0"/>
                <a:ea typeface="+mn-ea"/>
                <a:cs typeface="Arial" charset="0"/>
              </a:rPr>
              <a:t> begins to rift apart</a:t>
            </a:r>
          </a:p>
        </p:txBody>
      </p:sp>
      <p:sp>
        <p:nvSpPr>
          <p:cNvPr id="11" name="Text Box 6"/>
          <p:cNvSpPr txBox="1">
            <a:spLocks noChangeArrowheads="1"/>
          </p:cNvSpPr>
          <p:nvPr/>
        </p:nvSpPr>
        <p:spPr bwMode="auto">
          <a:xfrm>
            <a:off x="1379788" y="2133600"/>
            <a:ext cx="2064411" cy="46166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w="3175">
                  <a:solidFill>
                    <a:sysClr val="windowText" lastClr="000000"/>
                  </a:solidFill>
                </a:ln>
                <a:solidFill>
                  <a:srgbClr val="FF0000"/>
                </a:solidFill>
                <a:effectLst/>
                <a:uLnTx/>
                <a:uFillTx/>
                <a:latin typeface="Cheltenhm BT" panose="02040603050505020403" pitchFamily="18" charset="0"/>
                <a:cs typeface="Arial" charset="0"/>
              </a:rPr>
              <a:t>First on the west</a:t>
            </a:r>
          </a:p>
        </p:txBody>
      </p:sp>
    </p:spTree>
    <p:extLst>
      <p:ext uri="{BB962C8B-B14F-4D97-AF65-F5344CB8AC3E}">
        <p14:creationId xmlns:p14="http://schemas.microsoft.com/office/powerpoint/2010/main" val="305574104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nodeType="afterGroup">
                            <p:stCondLst>
                              <p:cond delay="1000"/>
                            </p:stCondLst>
                            <p:childTnLst>
                              <p:par>
                                <p:cTn id="9" presetID="63" presetClass="path" presetSubtype="0" accel="50000" decel="50000" fill="hold" nodeType="afterEffect">
                                  <p:stCondLst>
                                    <p:cond delay="0"/>
                                  </p:stCondLst>
                                  <p:childTnLst>
                                    <p:animMotion origin="layout" path="M 0 0  L 0.25 0  E" pathEditMode="relative" ptsTypes="">
                                      <p:cBhvr>
                                        <p:cTn id="10" dur="3000" fill="hold"/>
                                        <p:tgtEl>
                                          <p:spTgt spid="802819"/>
                                        </p:tgtEl>
                                        <p:attrNameLst>
                                          <p:attrName>ppt_x</p:attrName>
                                          <p:attrName>ppt_y</p:attrName>
                                        </p:attrNameLst>
                                      </p:cBhvr>
                                    </p:animMotion>
                                  </p:childTnLst>
                                </p:cTn>
                              </p:par>
                            </p:childTnLst>
                          </p:cTn>
                        </p:par>
                        <p:par>
                          <p:cTn id="11" fill="hold" nodeType="afterGroup">
                            <p:stCondLst>
                              <p:cond delay="4000"/>
                            </p:stCondLst>
                            <p:childTnLst>
                              <p:par>
                                <p:cTn id="12" presetID="22" presetClass="entr" presetSubtype="8" fill="hold" nodeType="afterEffect">
                                  <p:stCondLst>
                                    <p:cond delay="0"/>
                                  </p:stCondLst>
                                  <p:childTnLst>
                                    <p:set>
                                      <p:cBhvr>
                                        <p:cTn id="13" dur="1" fill="hold">
                                          <p:stCondLst>
                                            <p:cond delay="0"/>
                                          </p:stCondLst>
                                        </p:cTn>
                                        <p:tgtEl>
                                          <p:spTgt spid="802821"/>
                                        </p:tgtEl>
                                        <p:attrNameLst>
                                          <p:attrName>style.visibility</p:attrName>
                                        </p:attrNameLst>
                                      </p:cBhvr>
                                      <p:to>
                                        <p:strVal val="visible"/>
                                      </p:to>
                                    </p:set>
                                    <p:animEffect transition="in" filter="wipe(left)">
                                      <p:cBhvr>
                                        <p:cTn id="14" dur="1000"/>
                                        <p:tgtEl>
                                          <p:spTgt spid="802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13850" y="320410"/>
            <a:ext cx="8264838" cy="707886"/>
          </a:xfrm>
          <a:prstGeom prst="rect">
            <a:avLst/>
          </a:prstGeom>
          <a:noFill/>
          <a:ln w="3175">
            <a:noFill/>
          </a:ln>
        </p:spPr>
        <p:txBody>
          <a:bodyPr wrap="square" rtlCol="0">
            <a:spAutoFit/>
          </a:bodyPr>
          <a:lstStyle/>
          <a:p>
            <a:pPr indent="233363"/>
            <a:r>
              <a:rPr lang="en-US" sz="2000" i="1" dirty="0">
                <a:latin typeface="Cheltenhm BT" panose="02040603050505020403" pitchFamily="18" charset="0"/>
              </a:rPr>
              <a:t>Rift-to-drift systems are some of the most complicated in geology. So, if we look at it through a different </a:t>
            </a:r>
            <a:r>
              <a:rPr lang="en-US" sz="2000" i="1" dirty="0" err="1">
                <a:latin typeface="Cheltenhm BT" panose="02040603050505020403" pitchFamily="18" charset="0"/>
              </a:rPr>
              <a:t>lense</a:t>
            </a:r>
            <a:r>
              <a:rPr lang="en-US" sz="2000" i="1" dirty="0">
                <a:latin typeface="Cheltenhm BT" panose="02040603050505020403" pitchFamily="18" charset="0"/>
              </a:rPr>
              <a:t> we can envision models like these:</a:t>
            </a:r>
          </a:p>
        </p:txBody>
      </p:sp>
      <p:sp>
        <p:nvSpPr>
          <p:cNvPr id="32" name="TextBox 31"/>
          <p:cNvSpPr txBox="1"/>
          <p:nvPr/>
        </p:nvSpPr>
        <p:spPr>
          <a:xfrm>
            <a:off x="595028" y="3970531"/>
            <a:ext cx="8264838" cy="1015663"/>
          </a:xfrm>
          <a:prstGeom prst="rect">
            <a:avLst/>
          </a:prstGeom>
          <a:noFill/>
        </p:spPr>
        <p:txBody>
          <a:bodyPr wrap="square" rtlCol="0">
            <a:spAutoFit/>
          </a:bodyPr>
          <a:lstStyle/>
          <a:p>
            <a:pPr indent="233363"/>
            <a:r>
              <a:rPr lang="en-US" sz="2000" i="1" dirty="0">
                <a:latin typeface="Cheltenhm BT" panose="02040603050505020403" pitchFamily="18" charset="0"/>
              </a:rPr>
              <a:t>There are many sub-environments that evolve through time. For the Weverton we want to know at what stage in the Rift-to-Drift model it was deposited, relative to other formations.  </a:t>
            </a:r>
            <a:endParaRPr lang="en-US" sz="2000" i="1" cap="small" baseline="-25000" dirty="0">
              <a:latin typeface="Cheltenhm BT" panose="02040603050505020403" pitchFamily="18"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8623" b="48429"/>
          <a:stretch/>
        </p:blipFill>
        <p:spPr>
          <a:xfrm>
            <a:off x="440655" y="1194939"/>
            <a:ext cx="4057075" cy="2723821"/>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54026" b="7365"/>
          <a:stretch/>
        </p:blipFill>
        <p:spPr>
          <a:xfrm>
            <a:off x="4721613" y="1305548"/>
            <a:ext cx="4057075" cy="2448557"/>
          </a:xfrm>
          <a:prstGeom prst="rect">
            <a:avLst/>
          </a:prstGeom>
        </p:spPr>
      </p:pic>
      <p:sp>
        <p:nvSpPr>
          <p:cNvPr id="10" name="TextBox 9"/>
          <p:cNvSpPr txBox="1"/>
          <p:nvPr/>
        </p:nvSpPr>
        <p:spPr>
          <a:xfrm>
            <a:off x="595028" y="4967906"/>
            <a:ext cx="8264838" cy="1015663"/>
          </a:xfrm>
          <a:prstGeom prst="rect">
            <a:avLst/>
          </a:prstGeom>
          <a:noFill/>
        </p:spPr>
        <p:txBody>
          <a:bodyPr wrap="square" rtlCol="0">
            <a:spAutoFit/>
          </a:bodyPr>
          <a:lstStyle/>
          <a:p>
            <a:pPr indent="233363"/>
            <a:r>
              <a:rPr lang="en-US" sz="2000" i="1" dirty="0">
                <a:latin typeface="Cheltenhm BT" panose="02040603050505020403" pitchFamily="18" charset="0"/>
              </a:rPr>
              <a:t>To answer this requires looking at a lot of other formations, like the </a:t>
            </a:r>
            <a:r>
              <a:rPr lang="en-US" sz="2000" i="1" dirty="0" err="1">
                <a:latin typeface="Cheltenhm BT" panose="02040603050505020403" pitchFamily="18" charset="0"/>
              </a:rPr>
              <a:t>Mechum</a:t>
            </a:r>
            <a:r>
              <a:rPr lang="en-US" sz="2000" i="1" dirty="0">
                <a:latin typeface="Cheltenhm BT" panose="02040603050505020403" pitchFamily="18" charset="0"/>
              </a:rPr>
              <a:t> River (Field Trip 2), which is stratigraphically below the Weverton, and looking at those stratigraphically above the Weverton (Harpers, Antietam, Shady).  </a:t>
            </a:r>
            <a:endParaRPr lang="en-US" sz="2000" i="1" cap="small" baseline="-25000" dirty="0">
              <a:latin typeface="Cheltenhm BT" panose="02040603050505020403" pitchFamily="18" charset="0"/>
            </a:endParaRPr>
          </a:p>
        </p:txBody>
      </p:sp>
    </p:spTree>
    <p:extLst>
      <p:ext uri="{BB962C8B-B14F-4D97-AF65-F5344CB8AC3E}">
        <p14:creationId xmlns:p14="http://schemas.microsoft.com/office/powerpoint/2010/main" val="3163039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10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alpha val="49000"/>
          </a:srgbClr>
        </a:solidFill>
        <a:effectLst/>
      </p:bgPr>
    </p:bg>
    <p:spTree>
      <p:nvGrpSpPr>
        <p:cNvPr id="1" name=""/>
        <p:cNvGrpSpPr/>
        <p:nvPr/>
      </p:nvGrpSpPr>
      <p:grpSpPr>
        <a:xfrm>
          <a:off x="0" y="0"/>
          <a:ext cx="0" cy="0"/>
          <a:chOff x="0" y="0"/>
          <a:chExt cx="0" cy="0"/>
        </a:xfrm>
      </p:grpSpPr>
      <p:sp>
        <p:nvSpPr>
          <p:cNvPr id="13" name="TextBox 12"/>
          <p:cNvSpPr txBox="1"/>
          <p:nvPr/>
        </p:nvSpPr>
        <p:spPr>
          <a:xfrm>
            <a:off x="-1" y="622986"/>
            <a:ext cx="9144001" cy="1107996"/>
          </a:xfrm>
          <a:prstGeom prst="rect">
            <a:avLst/>
          </a:prstGeom>
          <a:noFill/>
        </p:spPr>
        <p:txBody>
          <a:bodyPr wrap="square" rtlCol="0">
            <a:spAutoFit/>
          </a:bodyPr>
          <a:lstStyle/>
          <a:p>
            <a:pPr algn="ctr"/>
            <a:r>
              <a:rPr lang="en-US" sz="6600" dirty="0" err="1">
                <a:ln w="3175">
                  <a:solidFill>
                    <a:schemeClr val="tx1"/>
                  </a:solidFill>
                </a:ln>
                <a:solidFill>
                  <a:srgbClr val="FF0000"/>
                </a:solidFill>
                <a:latin typeface="Britannic Bold" panose="020B0903060703020204" pitchFamily="34" charset="0"/>
              </a:rPr>
              <a:t>Beekmantown</a:t>
            </a:r>
            <a:r>
              <a:rPr lang="en-US" sz="6600" dirty="0">
                <a:ln w="3175">
                  <a:solidFill>
                    <a:schemeClr val="tx1"/>
                  </a:solidFill>
                </a:ln>
                <a:solidFill>
                  <a:srgbClr val="FF0000"/>
                </a:solidFill>
                <a:latin typeface="Britannic Bold" panose="020B0903060703020204" pitchFamily="34" charset="0"/>
              </a:rPr>
              <a:t> Fm.</a:t>
            </a:r>
          </a:p>
        </p:txBody>
      </p:sp>
      <p:sp>
        <p:nvSpPr>
          <p:cNvPr id="14" name="TextBox 13"/>
          <p:cNvSpPr txBox="1"/>
          <p:nvPr/>
        </p:nvSpPr>
        <p:spPr>
          <a:xfrm>
            <a:off x="-166439" y="1658679"/>
            <a:ext cx="8831419" cy="400110"/>
          </a:xfrm>
          <a:prstGeom prst="rect">
            <a:avLst/>
          </a:prstGeom>
          <a:noFill/>
        </p:spPr>
        <p:txBody>
          <a:bodyPr wrap="square" rtlCol="0">
            <a:spAutoFit/>
          </a:bodyPr>
          <a:lstStyle/>
          <a:p>
            <a:pPr indent="233363"/>
            <a:r>
              <a:rPr lang="en-US" sz="2000" i="1" dirty="0">
                <a:latin typeface="Cheltenhm BT" panose="02040603050505020403" pitchFamily="18" charset="0"/>
              </a:rPr>
              <a:t>The </a:t>
            </a:r>
            <a:r>
              <a:rPr lang="en-US" sz="2000" i="1" dirty="0" err="1">
                <a:latin typeface="Cheltenhm BT" panose="02040603050505020403" pitchFamily="18" charset="0"/>
              </a:rPr>
              <a:t>Beekmantown</a:t>
            </a:r>
            <a:r>
              <a:rPr lang="en-US" sz="2000" i="1" dirty="0">
                <a:latin typeface="Cheltenhm BT" panose="02040603050505020403" pitchFamily="18" charset="0"/>
              </a:rPr>
              <a:t> is one of the more common and widespread formations in the area.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24394" t="14267" b="12261"/>
          <a:stretch/>
        </p:blipFill>
        <p:spPr>
          <a:xfrm>
            <a:off x="0" y="2044725"/>
            <a:ext cx="9144000" cy="4813275"/>
          </a:xfrm>
          <a:prstGeom prst="rect">
            <a:avLst/>
          </a:prstGeom>
        </p:spPr>
      </p:pic>
      <p:sp>
        <p:nvSpPr>
          <p:cNvPr id="8" name="TextBox 7">
            <a:extLst>
              <a:ext uri="{FF2B5EF4-FFF2-40B4-BE49-F238E27FC236}">
                <a16:creationId xmlns:a16="http://schemas.microsoft.com/office/drawing/2014/main" id="{D34A52D0-2E9A-DC47-B7BF-96C051CBB323}"/>
              </a:ext>
            </a:extLst>
          </p:cNvPr>
          <p:cNvSpPr txBox="1"/>
          <p:nvPr/>
        </p:nvSpPr>
        <p:spPr>
          <a:xfrm>
            <a:off x="1395932" y="79348"/>
            <a:ext cx="2603412" cy="769441"/>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Trip 1: </a:t>
            </a:r>
          </a:p>
        </p:txBody>
      </p:sp>
      <p:sp>
        <p:nvSpPr>
          <p:cNvPr id="9" name="TextBox 8">
            <a:extLst>
              <a:ext uri="{FF2B5EF4-FFF2-40B4-BE49-F238E27FC236}">
                <a16:creationId xmlns:a16="http://schemas.microsoft.com/office/drawing/2014/main" id="{6C30EE2B-69F0-A44A-A908-C68590D104B0}"/>
              </a:ext>
            </a:extLst>
          </p:cNvPr>
          <p:cNvSpPr txBox="1"/>
          <p:nvPr/>
        </p:nvSpPr>
        <p:spPr>
          <a:xfrm>
            <a:off x="3860799" y="99414"/>
            <a:ext cx="4031692" cy="769441"/>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Chalk Talk 2</a:t>
            </a:r>
          </a:p>
        </p:txBody>
      </p:sp>
      <p:pic>
        <p:nvPicPr>
          <p:cNvPr id="12" name="Picture 11">
            <a:extLst>
              <a:ext uri="{FF2B5EF4-FFF2-40B4-BE49-F238E27FC236}">
                <a16:creationId xmlns:a16="http://schemas.microsoft.com/office/drawing/2014/main" id="{34A3C42D-6F57-3745-817B-EBBDA08928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0010"/>
            <a:ext cx="9144000" cy="6096000"/>
          </a:xfrm>
          <a:prstGeom prst="rect">
            <a:avLst/>
          </a:prstGeom>
        </p:spPr>
      </p:pic>
      <p:sp>
        <p:nvSpPr>
          <p:cNvPr id="15" name="Rectangle 14">
            <a:extLst>
              <a:ext uri="{FF2B5EF4-FFF2-40B4-BE49-F238E27FC236}">
                <a16:creationId xmlns:a16="http://schemas.microsoft.com/office/drawing/2014/main" id="{23AB3710-DA56-8D4C-ACDE-6AEC02AD625B}"/>
              </a:ext>
            </a:extLst>
          </p:cNvPr>
          <p:cNvSpPr/>
          <p:nvPr/>
        </p:nvSpPr>
        <p:spPr>
          <a:xfrm>
            <a:off x="5606474" y="2462774"/>
            <a:ext cx="2013528" cy="31403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603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07776" y="98959"/>
            <a:ext cx="5728447" cy="584775"/>
          </a:xfrm>
          <a:prstGeom prst="rect">
            <a:avLst/>
          </a:prstGeom>
          <a:noFill/>
        </p:spPr>
        <p:txBody>
          <a:bodyPr wrap="square" rtlCol="0">
            <a:spAutoFit/>
          </a:bodyPr>
          <a:lstStyle/>
          <a:p>
            <a:pPr algn="ctr"/>
            <a:r>
              <a:rPr lang="en-US" sz="3200" dirty="0">
                <a:latin typeface="Britannic Bold" panose="020B0903060703020204" pitchFamily="34" charset="0"/>
              </a:rPr>
              <a:t>Introduction to Chalk Talks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22" y="819268"/>
            <a:ext cx="1123577" cy="1629187"/>
          </a:xfrm>
          <a:prstGeom prst="rect">
            <a:avLst/>
          </a:prstGeom>
        </p:spPr>
      </p:pic>
      <p:sp>
        <p:nvSpPr>
          <p:cNvPr id="8" name="Rectangle 7"/>
          <p:cNvSpPr/>
          <p:nvPr/>
        </p:nvSpPr>
        <p:spPr>
          <a:xfrm>
            <a:off x="2029969" y="788138"/>
            <a:ext cx="5193792" cy="584775"/>
          </a:xfrm>
          <a:prstGeom prst="rect">
            <a:avLst/>
          </a:prstGeom>
        </p:spPr>
        <p:txBody>
          <a:bodyPr wrap="square">
            <a:spAutoFit/>
          </a:bodyPr>
          <a:lstStyle/>
          <a:p>
            <a:pPr algn="ctr"/>
            <a:r>
              <a:rPr lang="en-US" sz="1600" i="1" dirty="0">
                <a:ln w="3175">
                  <a:solidFill>
                    <a:schemeClr val="tx1"/>
                  </a:solidFill>
                </a:ln>
                <a:solidFill>
                  <a:srgbClr val="FF0000"/>
                </a:solidFill>
                <a:latin typeface="Times New Roman" panose="02020603050405020304" pitchFamily="18" charset="0"/>
                <a:cs typeface="Times New Roman" panose="02020603050405020304" pitchFamily="18" charset="0"/>
              </a:rPr>
              <a:t>A chalk talk is an illustrated presentation in which the speaker draws pictures to emphasize lecture points</a:t>
            </a:r>
          </a:p>
        </p:txBody>
      </p:sp>
      <p:sp>
        <p:nvSpPr>
          <p:cNvPr id="9" name="Rectangle 8"/>
          <p:cNvSpPr/>
          <p:nvPr/>
        </p:nvSpPr>
        <p:spPr>
          <a:xfrm>
            <a:off x="367553" y="2867181"/>
            <a:ext cx="8606116" cy="923330"/>
          </a:xfrm>
          <a:prstGeom prst="rect">
            <a:avLst/>
          </a:prstGeom>
        </p:spPr>
        <p:txBody>
          <a:bodyPr wrap="square">
            <a:spAutoFit/>
          </a:bodyPr>
          <a:lstStyle/>
          <a:p>
            <a:r>
              <a:rPr lang="en-US" i="1" dirty="0">
                <a:latin typeface="Cheltenhm BT" panose="02040603050505020403" pitchFamily="18" charset="0"/>
              </a:rPr>
              <a:t>     We don’t use chalk boards anymore, but these kinds of on-the-outcrop lectures, discussions, debates, arguments are still an integral part of field trips. In the Stratigraphy, Structure, Tectonics class we do dozens of chalk talks, from small and short, to long and extended.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027" y="816947"/>
            <a:ext cx="1550143" cy="1373990"/>
          </a:xfrm>
          <a:prstGeom prst="rect">
            <a:avLst/>
          </a:prstGeom>
        </p:spPr>
      </p:pic>
      <p:sp>
        <p:nvSpPr>
          <p:cNvPr id="11" name="Rectangle 10"/>
          <p:cNvSpPr/>
          <p:nvPr/>
        </p:nvSpPr>
        <p:spPr>
          <a:xfrm>
            <a:off x="367553" y="4535398"/>
            <a:ext cx="8606116" cy="1200329"/>
          </a:xfrm>
          <a:prstGeom prst="rect">
            <a:avLst/>
          </a:prstGeom>
        </p:spPr>
        <p:txBody>
          <a:bodyPr wrap="square">
            <a:spAutoFit/>
          </a:bodyPr>
          <a:lstStyle/>
          <a:p>
            <a:r>
              <a:rPr lang="en-US" i="1" dirty="0">
                <a:latin typeface="Cheltenhm BT" panose="02040603050505020403" pitchFamily="18" charset="0"/>
              </a:rPr>
              <a:t>    Our virtual field trips are run as Google Earth presentations, and they are run in the same order and timing as the on-location field trips. We can make observations and interpretations with the virtual field trips, but there will be times when the discussions require more time, more slides, more explorations and explanations. </a:t>
            </a:r>
          </a:p>
        </p:txBody>
      </p:sp>
      <p:sp>
        <p:nvSpPr>
          <p:cNvPr id="12" name="Rectangle 11"/>
          <p:cNvSpPr/>
          <p:nvPr/>
        </p:nvSpPr>
        <p:spPr>
          <a:xfrm>
            <a:off x="367553" y="3839789"/>
            <a:ext cx="8489576" cy="646331"/>
          </a:xfrm>
          <a:prstGeom prst="rect">
            <a:avLst/>
          </a:prstGeom>
        </p:spPr>
        <p:txBody>
          <a:bodyPr wrap="square">
            <a:spAutoFit/>
          </a:bodyPr>
          <a:lstStyle/>
          <a:p>
            <a:r>
              <a:rPr lang="en-US" i="1" dirty="0">
                <a:latin typeface="Cheltenhm BT" panose="02040603050505020403" pitchFamily="18" charset="0"/>
              </a:rPr>
              <a:t>    During on-location field trips we mount posters on the side of the vans, and provide handouts of the illustrations, and we do our explorations and interpretations.</a:t>
            </a:r>
          </a:p>
        </p:txBody>
      </p:sp>
      <p:sp>
        <p:nvSpPr>
          <p:cNvPr id="13" name="Rectangle 12"/>
          <p:cNvSpPr/>
          <p:nvPr/>
        </p:nvSpPr>
        <p:spPr>
          <a:xfrm>
            <a:off x="367553" y="5785005"/>
            <a:ext cx="8606116" cy="923330"/>
          </a:xfrm>
          <a:prstGeom prst="rect">
            <a:avLst/>
          </a:prstGeom>
        </p:spPr>
        <p:txBody>
          <a:bodyPr wrap="square">
            <a:spAutoFit/>
          </a:bodyPr>
          <a:lstStyle/>
          <a:p>
            <a:r>
              <a:rPr lang="en-US" i="1" dirty="0">
                <a:latin typeface="Cheltenhm BT" panose="02040603050505020403" pitchFamily="18" charset="0"/>
              </a:rPr>
              <a:t>    For those, we do Power Point Chalk Talks; where we will break away from Google Earth, load a Power Point, and do our interpretations.  We are going to attempt to do these as close as possible to the way we would on an on-location field trip.</a:t>
            </a:r>
          </a:p>
        </p:txBody>
      </p:sp>
      <p:sp>
        <p:nvSpPr>
          <p:cNvPr id="6" name="Rectangle 5"/>
          <p:cNvSpPr/>
          <p:nvPr/>
        </p:nvSpPr>
        <p:spPr>
          <a:xfrm>
            <a:off x="1365400" y="1528581"/>
            <a:ext cx="6070824" cy="1200329"/>
          </a:xfrm>
          <a:prstGeom prst="rect">
            <a:avLst/>
          </a:prstGeom>
        </p:spPr>
        <p:txBody>
          <a:bodyPr wrap="square">
            <a:spAutoFit/>
          </a:bodyPr>
          <a:lstStyle/>
          <a:p>
            <a:pPr algn="ctr"/>
            <a:r>
              <a:rPr lang="en-US" i="1" dirty="0">
                <a:latin typeface="Cheltenhm BT" panose="02040603050505020403" pitchFamily="18" charset="0"/>
              </a:rPr>
              <a:t>     Back in the days before photocopy machines, iPads, and other electronic gadgets, field trip leaders would carry a portable chalk  board, and during stops would hold it up next to the vehicle and give an on-the-spot lecture sketching cross sections, etc.</a:t>
            </a:r>
          </a:p>
        </p:txBody>
      </p:sp>
    </p:spTree>
    <p:extLst>
      <p:ext uri="{BB962C8B-B14F-4D97-AF65-F5344CB8AC3E}">
        <p14:creationId xmlns:p14="http://schemas.microsoft.com/office/powerpoint/2010/main" val="186478584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167" y="0"/>
            <a:ext cx="4322618" cy="707886"/>
          </a:xfrm>
          <a:prstGeom prst="rect">
            <a:avLst/>
          </a:prstGeom>
          <a:noFill/>
        </p:spPr>
        <p:txBody>
          <a:bodyPr wrap="square" rtlCol="0">
            <a:spAutoFit/>
          </a:bodyPr>
          <a:lstStyle/>
          <a:p>
            <a:pPr indent="233363"/>
            <a:r>
              <a:rPr lang="en-US" sz="2000" i="1" dirty="0">
                <a:latin typeface="Cheltenhm BT" panose="02040603050505020403" pitchFamily="18" charset="0"/>
              </a:rPr>
              <a:t>Depending on who’s counting there are about half a dozen carbonate facies.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420491" y="1143000"/>
            <a:ext cx="6858000" cy="4572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17455"/>
            <a:ext cx="4587394" cy="3440545"/>
          </a:xfrm>
          <a:prstGeom prst="rect">
            <a:avLst/>
          </a:prstGeom>
        </p:spPr>
      </p:pic>
      <p:sp>
        <p:nvSpPr>
          <p:cNvPr id="5" name="TextBox 4"/>
          <p:cNvSpPr txBox="1"/>
          <p:nvPr/>
        </p:nvSpPr>
        <p:spPr>
          <a:xfrm rot="17783910">
            <a:off x="5244395" y="1990518"/>
            <a:ext cx="2438488" cy="369332"/>
          </a:xfrm>
          <a:prstGeom prst="rect">
            <a:avLst/>
          </a:prstGeom>
          <a:noFill/>
        </p:spPr>
        <p:txBody>
          <a:bodyPr wrap="none" rtlCol="0">
            <a:spAutoFit/>
          </a:bodyPr>
          <a:lstStyle/>
          <a:p>
            <a:r>
              <a:rPr lang="en-US" dirty="0">
                <a:ln w="3175">
                  <a:solidFill>
                    <a:schemeClr val="tx1"/>
                  </a:solidFill>
                </a:ln>
                <a:solidFill>
                  <a:srgbClr val="FFFF00"/>
                </a:solidFill>
                <a:latin typeface="BellCent NamNum BT" panose="020B0706020209030204" pitchFamily="34" charset="0"/>
              </a:rPr>
              <a:t>Algal laminates (ALM)</a:t>
            </a:r>
          </a:p>
        </p:txBody>
      </p:sp>
      <p:sp>
        <p:nvSpPr>
          <p:cNvPr id="6" name="TextBox 5"/>
          <p:cNvSpPr txBox="1"/>
          <p:nvPr/>
        </p:nvSpPr>
        <p:spPr>
          <a:xfrm rot="17531179">
            <a:off x="6014266" y="1512408"/>
            <a:ext cx="3233578" cy="369332"/>
          </a:xfrm>
          <a:prstGeom prst="rect">
            <a:avLst/>
          </a:prstGeom>
          <a:noFill/>
        </p:spPr>
        <p:txBody>
          <a:bodyPr wrap="none" rtlCol="0">
            <a:spAutoFit/>
          </a:bodyPr>
          <a:lstStyle/>
          <a:p>
            <a:r>
              <a:rPr lang="en-US" dirty="0">
                <a:ln w="3175">
                  <a:solidFill>
                    <a:schemeClr val="tx1"/>
                  </a:solidFill>
                </a:ln>
                <a:solidFill>
                  <a:srgbClr val="FFFF00"/>
                </a:solidFill>
                <a:latin typeface="BellCent NamNum BT" panose="020B0706020209030204" pitchFamily="34" charset="0"/>
              </a:rPr>
              <a:t>Massive dolomite (with </a:t>
            </a:r>
            <a:r>
              <a:rPr lang="en-US" dirty="0" err="1">
                <a:ln w="3175">
                  <a:solidFill>
                    <a:schemeClr val="tx1"/>
                  </a:solidFill>
                </a:ln>
                <a:solidFill>
                  <a:srgbClr val="FFFF00"/>
                </a:solidFill>
                <a:latin typeface="BellCent NamNum BT" panose="020B0706020209030204" pitchFamily="34" charset="0"/>
              </a:rPr>
              <a:t>chert</a:t>
            </a:r>
            <a:r>
              <a:rPr lang="en-US" dirty="0">
                <a:ln w="3175">
                  <a:solidFill>
                    <a:schemeClr val="tx1"/>
                  </a:solidFill>
                </a:ln>
                <a:solidFill>
                  <a:srgbClr val="FFFF00"/>
                </a:solidFill>
                <a:latin typeface="BellCent NamNum BT" panose="020B0706020209030204" pitchFamily="34" charset="0"/>
              </a:rPr>
              <a:t>)</a:t>
            </a:r>
          </a:p>
        </p:txBody>
      </p:sp>
      <p:sp>
        <p:nvSpPr>
          <p:cNvPr id="7" name="TextBox 6"/>
          <p:cNvSpPr txBox="1"/>
          <p:nvPr/>
        </p:nvSpPr>
        <p:spPr>
          <a:xfrm>
            <a:off x="132389" y="647030"/>
            <a:ext cx="4322618" cy="400110"/>
          </a:xfrm>
          <a:prstGeom prst="rect">
            <a:avLst/>
          </a:prstGeom>
          <a:noFill/>
        </p:spPr>
        <p:txBody>
          <a:bodyPr wrap="square" rtlCol="0">
            <a:spAutoFit/>
          </a:bodyPr>
          <a:lstStyle/>
          <a:p>
            <a:r>
              <a:rPr lang="en-US" sz="2000" i="1" dirty="0">
                <a:latin typeface="Cheltenhm BT" panose="02040603050505020403" pitchFamily="18" charset="0"/>
              </a:rPr>
              <a:t>1.  Algal laminated </a:t>
            </a:r>
            <a:r>
              <a:rPr lang="en-US" sz="2000" i="1" dirty="0" err="1">
                <a:latin typeface="Cheltenhm BT" panose="02040603050505020403" pitchFamily="18" charset="0"/>
              </a:rPr>
              <a:t>micrites</a:t>
            </a:r>
            <a:r>
              <a:rPr lang="en-US" sz="2000" i="1" dirty="0">
                <a:latin typeface="Cheltenhm BT" panose="02040603050505020403" pitchFamily="18" charset="0"/>
              </a:rPr>
              <a:t> (ALM)</a:t>
            </a:r>
          </a:p>
        </p:txBody>
      </p:sp>
      <p:sp>
        <p:nvSpPr>
          <p:cNvPr id="8" name="TextBox 7"/>
          <p:cNvSpPr txBox="1"/>
          <p:nvPr/>
        </p:nvSpPr>
        <p:spPr>
          <a:xfrm>
            <a:off x="110833" y="1026382"/>
            <a:ext cx="4322618" cy="400110"/>
          </a:xfrm>
          <a:prstGeom prst="rect">
            <a:avLst/>
          </a:prstGeom>
          <a:noFill/>
        </p:spPr>
        <p:txBody>
          <a:bodyPr wrap="square" rtlCol="0">
            <a:spAutoFit/>
          </a:bodyPr>
          <a:lstStyle/>
          <a:p>
            <a:r>
              <a:rPr lang="en-US" sz="2000" i="1" dirty="0">
                <a:latin typeface="Cheltenhm BT" panose="02040603050505020403" pitchFamily="18" charset="0"/>
              </a:rPr>
              <a:t>2.  Algal laminated dolomite (ALD)</a:t>
            </a:r>
          </a:p>
        </p:txBody>
      </p:sp>
      <p:sp>
        <p:nvSpPr>
          <p:cNvPr id="9" name="TextBox 8"/>
          <p:cNvSpPr txBox="1"/>
          <p:nvPr/>
        </p:nvSpPr>
        <p:spPr>
          <a:xfrm>
            <a:off x="110833" y="1426492"/>
            <a:ext cx="4322618" cy="400110"/>
          </a:xfrm>
          <a:prstGeom prst="rect">
            <a:avLst/>
          </a:prstGeom>
          <a:noFill/>
        </p:spPr>
        <p:txBody>
          <a:bodyPr wrap="square" rtlCol="0">
            <a:spAutoFit/>
          </a:bodyPr>
          <a:lstStyle/>
          <a:p>
            <a:r>
              <a:rPr lang="en-US" sz="2000" i="1" dirty="0">
                <a:latin typeface="Cheltenhm BT" panose="02040603050505020403" pitchFamily="18" charset="0"/>
              </a:rPr>
              <a:t>3.  Massive dolomites</a:t>
            </a:r>
          </a:p>
        </p:txBody>
      </p:sp>
      <p:sp>
        <p:nvSpPr>
          <p:cNvPr id="10" name="TextBox 9"/>
          <p:cNvSpPr txBox="1"/>
          <p:nvPr/>
        </p:nvSpPr>
        <p:spPr>
          <a:xfrm rot="16913787">
            <a:off x="1187232" y="4807109"/>
            <a:ext cx="2438488" cy="369332"/>
          </a:xfrm>
          <a:prstGeom prst="rect">
            <a:avLst/>
          </a:prstGeom>
          <a:noFill/>
        </p:spPr>
        <p:txBody>
          <a:bodyPr wrap="none" rtlCol="0">
            <a:spAutoFit/>
          </a:bodyPr>
          <a:lstStyle/>
          <a:p>
            <a:r>
              <a:rPr lang="en-US" dirty="0">
                <a:ln w="3175">
                  <a:solidFill>
                    <a:schemeClr val="tx1"/>
                  </a:solidFill>
                </a:ln>
                <a:solidFill>
                  <a:srgbClr val="FFFF00"/>
                </a:solidFill>
                <a:latin typeface="BellCent NamNum BT" panose="020B0706020209030204" pitchFamily="34" charset="0"/>
              </a:rPr>
              <a:t>Algal laminates (ALM)</a:t>
            </a:r>
          </a:p>
        </p:txBody>
      </p:sp>
      <p:sp>
        <p:nvSpPr>
          <p:cNvPr id="11" name="TextBox 10"/>
          <p:cNvSpPr txBox="1"/>
          <p:nvPr/>
        </p:nvSpPr>
        <p:spPr>
          <a:xfrm>
            <a:off x="108688" y="1821809"/>
            <a:ext cx="4322618" cy="400110"/>
          </a:xfrm>
          <a:prstGeom prst="rect">
            <a:avLst/>
          </a:prstGeom>
          <a:noFill/>
        </p:spPr>
        <p:txBody>
          <a:bodyPr wrap="square" rtlCol="0">
            <a:spAutoFit/>
          </a:bodyPr>
          <a:lstStyle/>
          <a:p>
            <a:r>
              <a:rPr lang="en-US" sz="2000" i="1" dirty="0">
                <a:latin typeface="Cheltenhm BT" panose="02040603050505020403" pitchFamily="18" charset="0"/>
              </a:rPr>
              <a:t>4.  Massive </a:t>
            </a:r>
            <a:r>
              <a:rPr lang="en-US" sz="2000" i="1" dirty="0" err="1">
                <a:latin typeface="Cheltenhm BT" panose="02040603050505020403" pitchFamily="18" charset="0"/>
              </a:rPr>
              <a:t>micrites</a:t>
            </a:r>
            <a:endParaRPr lang="en-US" sz="2000" i="1" dirty="0">
              <a:latin typeface="Cheltenhm BT" panose="02040603050505020403" pitchFamily="18" charset="0"/>
            </a:endParaRPr>
          </a:p>
        </p:txBody>
      </p:sp>
    </p:spTree>
    <p:extLst>
      <p:ext uri="{BB962C8B-B14F-4D97-AF65-F5344CB8AC3E}">
        <p14:creationId xmlns:p14="http://schemas.microsoft.com/office/powerpoint/2010/main" val="1690718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000"/>
                                        <p:tgtEl>
                                          <p:spTgt spid="5"/>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1000"/>
                                        <p:tgtEl>
                                          <p:spTgt spid="9"/>
                                        </p:tgtEl>
                                      </p:cBhvr>
                                    </p:animEffect>
                                  </p:childTnLst>
                                </p:cTn>
                              </p:par>
                            </p:childTnLst>
                          </p:cTn>
                        </p:par>
                        <p:par>
                          <p:cTn id="31" fill="hold">
                            <p:stCondLst>
                              <p:cond delay="1000"/>
                            </p:stCondLst>
                            <p:childTnLst>
                              <p:par>
                                <p:cTn id="32" presetID="22" presetClass="entr" presetSubtype="4"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167" y="0"/>
            <a:ext cx="4322618" cy="707886"/>
          </a:xfrm>
          <a:prstGeom prst="rect">
            <a:avLst/>
          </a:prstGeom>
          <a:noFill/>
        </p:spPr>
        <p:txBody>
          <a:bodyPr wrap="square" rtlCol="0">
            <a:spAutoFit/>
          </a:bodyPr>
          <a:lstStyle/>
          <a:p>
            <a:pPr indent="233363"/>
            <a:r>
              <a:rPr lang="en-US" sz="2000" i="1" dirty="0">
                <a:latin typeface="Cheltenhm BT" panose="02040603050505020403" pitchFamily="18" charset="0"/>
              </a:rPr>
              <a:t>Depending on whose counting there are about half a dozen carbonate </a:t>
            </a:r>
            <a:r>
              <a:rPr lang="en-US" sz="2000" i="1" dirty="0" err="1">
                <a:latin typeface="Cheltenhm BT" panose="02040603050505020403" pitchFamily="18" charset="0"/>
              </a:rPr>
              <a:t>facies</a:t>
            </a:r>
            <a:r>
              <a:rPr lang="en-US" sz="2000" i="1" dirty="0">
                <a:latin typeface="Cheltenhm BT" panose="02040603050505020403" pitchFamily="18" charset="0"/>
              </a:rPr>
              <a:t>.</a:t>
            </a:r>
          </a:p>
        </p:txBody>
      </p:sp>
      <p:sp>
        <p:nvSpPr>
          <p:cNvPr id="7" name="TextBox 6"/>
          <p:cNvSpPr txBox="1"/>
          <p:nvPr/>
        </p:nvSpPr>
        <p:spPr>
          <a:xfrm>
            <a:off x="132389" y="647030"/>
            <a:ext cx="3777676" cy="400110"/>
          </a:xfrm>
          <a:prstGeom prst="rect">
            <a:avLst/>
          </a:prstGeom>
          <a:noFill/>
        </p:spPr>
        <p:txBody>
          <a:bodyPr wrap="square" rtlCol="0">
            <a:spAutoFit/>
          </a:bodyPr>
          <a:lstStyle/>
          <a:p>
            <a:r>
              <a:rPr lang="en-US" sz="2000" i="1" dirty="0">
                <a:latin typeface="Cheltenhm BT" panose="02040603050505020403" pitchFamily="18" charset="0"/>
              </a:rPr>
              <a:t>1.  Algal laminated </a:t>
            </a:r>
            <a:r>
              <a:rPr lang="en-US" sz="2000" i="1" dirty="0" err="1">
                <a:latin typeface="Cheltenhm BT" panose="02040603050505020403" pitchFamily="18" charset="0"/>
              </a:rPr>
              <a:t>micrites</a:t>
            </a:r>
            <a:r>
              <a:rPr lang="en-US" sz="2000" i="1" dirty="0">
                <a:latin typeface="Cheltenhm BT" panose="02040603050505020403" pitchFamily="18" charset="0"/>
              </a:rPr>
              <a:t> (ALM)</a:t>
            </a:r>
          </a:p>
        </p:txBody>
      </p:sp>
      <p:sp>
        <p:nvSpPr>
          <p:cNvPr id="8" name="TextBox 7"/>
          <p:cNvSpPr txBox="1"/>
          <p:nvPr/>
        </p:nvSpPr>
        <p:spPr>
          <a:xfrm>
            <a:off x="110833" y="1032705"/>
            <a:ext cx="3777676" cy="400110"/>
          </a:xfrm>
          <a:prstGeom prst="rect">
            <a:avLst/>
          </a:prstGeom>
          <a:noFill/>
        </p:spPr>
        <p:txBody>
          <a:bodyPr wrap="square" rtlCol="0">
            <a:spAutoFit/>
          </a:bodyPr>
          <a:lstStyle/>
          <a:p>
            <a:r>
              <a:rPr lang="en-US" sz="2000" i="1" dirty="0">
                <a:latin typeface="Cheltenhm BT" panose="02040603050505020403" pitchFamily="18" charset="0"/>
              </a:rPr>
              <a:t>2.  Algal laminated dolomite (ALD)</a:t>
            </a:r>
          </a:p>
        </p:txBody>
      </p:sp>
      <p:sp>
        <p:nvSpPr>
          <p:cNvPr id="9" name="TextBox 8"/>
          <p:cNvSpPr txBox="1"/>
          <p:nvPr/>
        </p:nvSpPr>
        <p:spPr>
          <a:xfrm>
            <a:off x="110833" y="1418379"/>
            <a:ext cx="3777676" cy="400110"/>
          </a:xfrm>
          <a:prstGeom prst="rect">
            <a:avLst/>
          </a:prstGeom>
          <a:noFill/>
        </p:spPr>
        <p:txBody>
          <a:bodyPr wrap="square" rtlCol="0">
            <a:spAutoFit/>
          </a:bodyPr>
          <a:lstStyle/>
          <a:p>
            <a:r>
              <a:rPr lang="en-US" sz="2000" i="1" dirty="0">
                <a:latin typeface="Cheltenhm BT" panose="02040603050505020403" pitchFamily="18" charset="0"/>
              </a:rPr>
              <a:t>3.  Massive dolomites</a:t>
            </a:r>
          </a:p>
        </p:txBody>
      </p:sp>
      <p:sp>
        <p:nvSpPr>
          <p:cNvPr id="11" name="TextBox 10"/>
          <p:cNvSpPr txBox="1"/>
          <p:nvPr/>
        </p:nvSpPr>
        <p:spPr>
          <a:xfrm>
            <a:off x="108688" y="1804053"/>
            <a:ext cx="3777676" cy="400110"/>
          </a:xfrm>
          <a:prstGeom prst="rect">
            <a:avLst/>
          </a:prstGeom>
          <a:noFill/>
        </p:spPr>
        <p:txBody>
          <a:bodyPr wrap="square" rtlCol="0">
            <a:spAutoFit/>
          </a:bodyPr>
          <a:lstStyle/>
          <a:p>
            <a:r>
              <a:rPr lang="en-US" sz="2000" i="1" dirty="0">
                <a:latin typeface="Cheltenhm BT" panose="02040603050505020403" pitchFamily="18" charset="0"/>
              </a:rPr>
              <a:t>4.  Massive </a:t>
            </a:r>
            <a:r>
              <a:rPr lang="en-US" sz="2000" i="1" dirty="0" err="1">
                <a:latin typeface="Cheltenhm BT" panose="02040603050505020403" pitchFamily="18" charset="0"/>
              </a:rPr>
              <a:t>micrites</a:t>
            </a:r>
            <a:endParaRPr lang="en-US" sz="2000" i="1" dirty="0">
              <a:latin typeface="Cheltenhm BT" panose="02040603050505020403" pitchFamily="18" charset="0"/>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400000">
            <a:off x="3437739" y="1151740"/>
            <a:ext cx="6858000" cy="4554521"/>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688109" y="3232728"/>
            <a:ext cx="4313382" cy="293716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7327" y="3957990"/>
            <a:ext cx="3866681" cy="2900011"/>
          </a:xfrm>
          <a:prstGeom prst="rect">
            <a:avLst/>
          </a:prstGeom>
        </p:spPr>
      </p:pic>
      <p:sp>
        <p:nvSpPr>
          <p:cNvPr id="15" name="TextBox 14"/>
          <p:cNvSpPr txBox="1"/>
          <p:nvPr/>
        </p:nvSpPr>
        <p:spPr>
          <a:xfrm>
            <a:off x="108688" y="2189728"/>
            <a:ext cx="2454844" cy="400110"/>
          </a:xfrm>
          <a:prstGeom prst="rect">
            <a:avLst/>
          </a:prstGeom>
          <a:noFill/>
        </p:spPr>
        <p:txBody>
          <a:bodyPr wrap="square" rtlCol="0">
            <a:spAutoFit/>
          </a:bodyPr>
          <a:lstStyle/>
          <a:p>
            <a:r>
              <a:rPr lang="en-US" sz="2000" i="1" dirty="0">
                <a:latin typeface="Cheltenhm BT" panose="02040603050505020403" pitchFamily="18" charset="0"/>
              </a:rPr>
              <a:t>5.  Ribbon rock</a:t>
            </a:r>
          </a:p>
        </p:txBody>
      </p:sp>
      <p:sp>
        <p:nvSpPr>
          <p:cNvPr id="16" name="TextBox 15"/>
          <p:cNvSpPr txBox="1"/>
          <p:nvPr/>
        </p:nvSpPr>
        <p:spPr>
          <a:xfrm>
            <a:off x="2406476" y="2185109"/>
            <a:ext cx="2021656" cy="400110"/>
          </a:xfrm>
          <a:prstGeom prst="rect">
            <a:avLst/>
          </a:prstGeom>
          <a:noFill/>
        </p:spPr>
        <p:txBody>
          <a:bodyPr wrap="square" rtlCol="0">
            <a:spAutoFit/>
          </a:bodyPr>
          <a:lstStyle/>
          <a:p>
            <a:r>
              <a:rPr lang="en-US" sz="2000" i="1" dirty="0">
                <a:latin typeface="Cheltenhm BT" panose="02040603050505020403" pitchFamily="18" charset="0"/>
              </a:rPr>
              <a:t>6. Leopard rock</a:t>
            </a:r>
          </a:p>
        </p:txBody>
      </p:sp>
    </p:spTree>
    <p:extLst>
      <p:ext uri="{BB962C8B-B14F-4D97-AF65-F5344CB8AC3E}">
        <p14:creationId xmlns:p14="http://schemas.microsoft.com/office/powerpoint/2010/main" val="3204845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000"/>
                                        <p:tgtEl>
                                          <p:spTgt spid="13"/>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1000"/>
                                        <p:tgtEl>
                                          <p:spTgt spid="16"/>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fichtels\Documents\2-Iphone pictures\2016-SST Field Trip #1\102APPLE\IMG_433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715141"/>
            <a:ext cx="5029200" cy="27078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a:off x="5029200" y="1721224"/>
            <a:ext cx="4114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lbertus Medium" panose="020E0602030304090304" pitchFamily="34" charset="0"/>
              </a:defRPr>
            </a:lvl1pPr>
            <a:lvl2pPr marL="742950" indent="-285750">
              <a:spcBef>
                <a:spcPct val="20000"/>
              </a:spcBef>
              <a:buChar char="–"/>
              <a:defRPr sz="2800">
                <a:solidFill>
                  <a:schemeClr val="tx1"/>
                </a:solidFill>
                <a:latin typeface="Albertus Medium" panose="020E0602030304090304" pitchFamily="34" charset="0"/>
              </a:defRPr>
            </a:lvl2pPr>
            <a:lvl3pPr marL="1143000" indent="-228600">
              <a:spcBef>
                <a:spcPct val="20000"/>
              </a:spcBef>
              <a:buChar char="•"/>
              <a:defRPr sz="2400">
                <a:solidFill>
                  <a:schemeClr val="tx1"/>
                </a:solidFill>
                <a:latin typeface="Albertus Medium" panose="020E0602030304090304" pitchFamily="34" charset="0"/>
              </a:defRPr>
            </a:lvl3pPr>
            <a:lvl4pPr marL="1600200" indent="-228600">
              <a:spcBef>
                <a:spcPct val="20000"/>
              </a:spcBef>
              <a:buChar char="–"/>
              <a:defRPr sz="2000">
                <a:solidFill>
                  <a:schemeClr val="tx1"/>
                </a:solidFill>
                <a:latin typeface="Albertus Medium" panose="020E0602030304090304" pitchFamily="34" charset="0"/>
              </a:defRPr>
            </a:lvl4pPr>
            <a:lvl5pPr marL="2057400" indent="-228600">
              <a:spcBef>
                <a:spcPct val="20000"/>
              </a:spcBef>
              <a:buChar char="»"/>
              <a:defRPr sz="2000">
                <a:solidFill>
                  <a:schemeClr val="tx1"/>
                </a:solidFill>
                <a:latin typeface="Albertus Medium" panose="020E0602030304090304" pitchFamily="34" charset="0"/>
              </a:defRPr>
            </a:lvl5pPr>
            <a:lvl6pPr marL="2514600" indent="-228600" eaLnBrk="0" fontAlgn="base" hangingPunct="0">
              <a:spcBef>
                <a:spcPct val="20000"/>
              </a:spcBef>
              <a:spcAft>
                <a:spcPct val="0"/>
              </a:spcAft>
              <a:buChar char="»"/>
              <a:defRPr sz="2000">
                <a:solidFill>
                  <a:schemeClr val="tx1"/>
                </a:solidFill>
                <a:latin typeface="Albertus Medium" panose="020E0602030304090304" pitchFamily="34" charset="0"/>
              </a:defRPr>
            </a:lvl6pPr>
            <a:lvl7pPr marL="2971800" indent="-228600" eaLnBrk="0" fontAlgn="base" hangingPunct="0">
              <a:spcBef>
                <a:spcPct val="20000"/>
              </a:spcBef>
              <a:spcAft>
                <a:spcPct val="0"/>
              </a:spcAft>
              <a:buChar char="»"/>
              <a:defRPr sz="2000">
                <a:solidFill>
                  <a:schemeClr val="tx1"/>
                </a:solidFill>
                <a:latin typeface="Albertus Medium" panose="020E0602030304090304" pitchFamily="34" charset="0"/>
              </a:defRPr>
            </a:lvl7pPr>
            <a:lvl8pPr marL="3429000" indent="-228600" eaLnBrk="0" fontAlgn="base" hangingPunct="0">
              <a:spcBef>
                <a:spcPct val="20000"/>
              </a:spcBef>
              <a:spcAft>
                <a:spcPct val="0"/>
              </a:spcAft>
              <a:buChar char="»"/>
              <a:defRPr sz="2000">
                <a:solidFill>
                  <a:schemeClr val="tx1"/>
                </a:solidFill>
                <a:latin typeface="Albertus Medium" panose="020E0602030304090304" pitchFamily="34" charset="0"/>
              </a:defRPr>
            </a:lvl8pPr>
            <a:lvl9pPr marL="3886200" indent="-228600" eaLnBrk="0" fontAlgn="base" hangingPunct="0">
              <a:spcBef>
                <a:spcPct val="20000"/>
              </a:spcBef>
              <a:spcAft>
                <a:spcPct val="0"/>
              </a:spcAft>
              <a:buChar char="»"/>
              <a:defRPr sz="2000">
                <a:solidFill>
                  <a:schemeClr val="tx1"/>
                </a:solidFill>
                <a:latin typeface="Albertus Medium" panose="020E0602030304090304" pitchFamily="34" charset="0"/>
              </a:defRPr>
            </a:lvl9pPr>
          </a:lstStyle>
          <a:p>
            <a:pPr marL="0" marR="0" lvl="0" indent="0" algn="just" defTabSz="914400" rtl="0" eaLnBrk="1" fontAlgn="base" latinLnBrk="0" hangingPunct="1">
              <a:lnSpc>
                <a:spcPct val="100000"/>
              </a:lnSpc>
              <a:spcBef>
                <a:spcPct val="50000"/>
              </a:spcBef>
              <a:spcAft>
                <a:spcPct val="0"/>
              </a:spcAft>
              <a:buClrTx/>
              <a:buSzTx/>
              <a:buNone/>
              <a:tabLst/>
              <a:defRPr/>
            </a:pPr>
            <a:r>
              <a:rPr kumimoji="0" lang="en-US" altLang="en-US" sz="2000" b="0" i="1" u="none" strike="noStrike" kern="1200" cap="none" spc="0" normalizeH="0" baseline="0" noProof="0" dirty="0">
                <a:ln>
                  <a:noFill/>
                </a:ln>
                <a:solidFill>
                  <a:srgbClr val="000000"/>
                </a:solidFill>
                <a:effectLst/>
                <a:uLnTx/>
                <a:uFillTx/>
                <a:latin typeface="Cheltenhm BT" panose="02040603050505020403" pitchFamily="18" charset="0"/>
              </a:rPr>
              <a:t>Probably not closely correlated with the depositional environment in which the rock was originally deposited.</a:t>
            </a:r>
          </a:p>
        </p:txBody>
      </p:sp>
      <p:sp>
        <p:nvSpPr>
          <p:cNvPr id="119812" name="Text Box 4"/>
          <p:cNvSpPr txBox="1">
            <a:spLocks noChangeArrowheads="1"/>
          </p:cNvSpPr>
          <p:nvPr/>
        </p:nvSpPr>
        <p:spPr bwMode="auto">
          <a:xfrm>
            <a:off x="326091" y="658718"/>
            <a:ext cx="8491818" cy="1015663"/>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heltenhm BT" panose="02040603050505020403" pitchFamily="18" charset="0"/>
              </a:rPr>
              <a:t>1.  </a:t>
            </a:r>
            <a:r>
              <a:rPr kumimoji="0" lang="en-US" sz="2000" b="1" i="1" u="none" strike="noStrike" kern="1200" cap="none" spc="0" normalizeH="0" baseline="0" noProof="0" dirty="0" err="1">
                <a:ln w="3175">
                  <a:solidFill>
                    <a:srgbClr val="000000"/>
                  </a:solidFill>
                </a:ln>
                <a:solidFill>
                  <a:srgbClr val="FF0000"/>
                </a:solidFill>
                <a:effectLst/>
                <a:uLnTx/>
                <a:uFillTx/>
                <a:latin typeface="Cheltenhm BT" panose="02040603050505020403" pitchFamily="18" charset="0"/>
              </a:rPr>
              <a:t>Diagenesis</a:t>
            </a:r>
            <a:r>
              <a:rPr kumimoji="0" lang="en-US" sz="2000" b="1" i="1" u="none" strike="noStrike" kern="1200" cap="none" spc="0" normalizeH="0" baseline="0" noProof="0" dirty="0">
                <a:ln w="3175">
                  <a:solidFill>
                    <a:srgbClr val="000000"/>
                  </a:solidFill>
                </a:ln>
                <a:solidFill>
                  <a:srgbClr val="FF0000"/>
                </a:solidFill>
                <a:effectLst/>
                <a:uLnTx/>
                <a:uFillTx/>
                <a:latin typeface="Cheltenhm BT" panose="02040603050505020403" pitchFamily="18" charset="0"/>
              </a:rPr>
              <a:t> and pressure solution:</a:t>
            </a:r>
            <a:r>
              <a:rPr kumimoji="0" lang="en-US" sz="2000" b="0" i="1" u="none" strike="noStrike" kern="1200" cap="none" spc="0" normalizeH="0" baseline="0" noProof="0" dirty="0">
                <a:ln w="3175">
                  <a:solidFill>
                    <a:srgbClr val="000000"/>
                  </a:solidFill>
                </a:ln>
                <a:solidFill>
                  <a:srgbClr val="000000"/>
                </a:solidFill>
                <a:effectLst/>
                <a:uLnTx/>
                <a:uFillTx/>
                <a:latin typeface="Cheltenhm BT" panose="02040603050505020403" pitchFamily="18" charset="0"/>
              </a:rPr>
              <a:t>  </a:t>
            </a:r>
            <a:r>
              <a:rPr kumimoji="0" lang="en-US" sz="2000" b="0" i="1" u="none" strike="noStrike" kern="1200" cap="none" spc="0" normalizeH="0" baseline="0" noProof="0" dirty="0">
                <a:ln>
                  <a:noFill/>
                </a:ln>
                <a:solidFill>
                  <a:srgbClr val="000000"/>
                </a:solidFill>
                <a:effectLst/>
                <a:uLnTx/>
                <a:uFillTx/>
                <a:latin typeface="Cheltenhm BT" panose="02040603050505020403" pitchFamily="18" charset="0"/>
              </a:rPr>
              <a:t>during burial carbonate is compacted to form a rock.  At the same time some of the carbonate dissolves back into solution under the pressure (pressure solution) and along with the geochemistry changes dolomite is formed.</a:t>
            </a:r>
          </a:p>
        </p:txBody>
      </p:sp>
      <p:pic>
        <p:nvPicPr>
          <p:cNvPr id="172036" name="Picture 4" descr="C:\Users\fichtels\Documents\2-Iphone pictures\2016-SST Field Trip #1\102APPLE\IMG_43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2854325"/>
            <a:ext cx="50292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416" y="1721224"/>
            <a:ext cx="457158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lbertus Medium" pitchFamily="34" charset="0"/>
              </a:defRPr>
            </a:lvl1pPr>
            <a:lvl2pPr marL="742950" indent="-285750" algn="l" eaLnBrk="0" hangingPunct="0">
              <a:spcBef>
                <a:spcPct val="20000"/>
              </a:spcBef>
              <a:buChar char="–"/>
              <a:defRPr sz="2800">
                <a:solidFill>
                  <a:schemeClr val="tx1"/>
                </a:solidFill>
                <a:latin typeface="Albertus Medium" pitchFamily="34" charset="0"/>
              </a:defRPr>
            </a:lvl2pPr>
            <a:lvl3pPr marL="1143000" indent="-228600" algn="l" eaLnBrk="0" hangingPunct="0">
              <a:spcBef>
                <a:spcPct val="20000"/>
              </a:spcBef>
              <a:buChar char="•"/>
              <a:defRPr sz="2400">
                <a:solidFill>
                  <a:schemeClr val="tx1"/>
                </a:solidFill>
                <a:latin typeface="Albertus Medium" pitchFamily="34" charset="0"/>
              </a:defRPr>
            </a:lvl3pPr>
            <a:lvl4pPr marL="1600200" indent="-228600" algn="l" eaLnBrk="0" hangingPunct="0">
              <a:spcBef>
                <a:spcPct val="20000"/>
              </a:spcBef>
              <a:buChar char="–"/>
              <a:defRPr sz="2000">
                <a:solidFill>
                  <a:schemeClr val="tx1"/>
                </a:solidFill>
                <a:latin typeface="Albertus Medium" pitchFamily="34" charset="0"/>
              </a:defRPr>
            </a:lvl4pPr>
            <a:lvl5pPr marL="2057400" indent="-228600" algn="l" eaLnBrk="0" hangingPunct="0">
              <a:spcBef>
                <a:spcPct val="20000"/>
              </a:spcBef>
              <a:buChar char="»"/>
              <a:defRPr sz="2000">
                <a:solidFill>
                  <a:schemeClr val="tx1"/>
                </a:solidFill>
                <a:latin typeface="Albertus Medium" pitchFamily="34" charset="0"/>
              </a:defRPr>
            </a:lvl5pPr>
            <a:lvl6pPr marL="2514600" indent="-228600" eaLnBrk="0" fontAlgn="base" hangingPunct="0">
              <a:spcBef>
                <a:spcPct val="20000"/>
              </a:spcBef>
              <a:spcAft>
                <a:spcPct val="0"/>
              </a:spcAft>
              <a:buChar char="»"/>
              <a:defRPr sz="2000">
                <a:solidFill>
                  <a:schemeClr val="tx1"/>
                </a:solidFill>
                <a:latin typeface="Albertus Medium" pitchFamily="34" charset="0"/>
              </a:defRPr>
            </a:lvl6pPr>
            <a:lvl7pPr marL="2971800" indent="-228600" eaLnBrk="0" fontAlgn="base" hangingPunct="0">
              <a:spcBef>
                <a:spcPct val="20000"/>
              </a:spcBef>
              <a:spcAft>
                <a:spcPct val="0"/>
              </a:spcAft>
              <a:buChar char="»"/>
              <a:defRPr sz="2000">
                <a:solidFill>
                  <a:schemeClr val="tx1"/>
                </a:solidFill>
                <a:latin typeface="Albertus Medium" pitchFamily="34" charset="0"/>
              </a:defRPr>
            </a:lvl7pPr>
            <a:lvl8pPr marL="3429000" indent="-228600" eaLnBrk="0" fontAlgn="base" hangingPunct="0">
              <a:spcBef>
                <a:spcPct val="20000"/>
              </a:spcBef>
              <a:spcAft>
                <a:spcPct val="0"/>
              </a:spcAft>
              <a:buChar char="»"/>
              <a:defRPr sz="2000">
                <a:solidFill>
                  <a:schemeClr val="tx1"/>
                </a:solidFill>
                <a:latin typeface="Albertus Medium" pitchFamily="34" charset="0"/>
              </a:defRPr>
            </a:lvl8pPr>
            <a:lvl9pPr marL="3886200" indent="-228600" eaLnBrk="0" fontAlgn="base" hangingPunct="0">
              <a:spcBef>
                <a:spcPct val="20000"/>
              </a:spcBef>
              <a:spcAft>
                <a:spcPct val="0"/>
              </a:spcAft>
              <a:buChar char="»"/>
              <a:defRPr sz="2000">
                <a:solidFill>
                  <a:schemeClr val="tx1"/>
                </a:solidFill>
                <a:latin typeface="Albertus Medium"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w="3175">
                  <a:solidFill>
                    <a:srgbClr val="000000"/>
                  </a:solidFill>
                </a:ln>
                <a:solidFill>
                  <a:srgbClr val="FFFF00"/>
                </a:solidFill>
                <a:effectLst>
                  <a:outerShdw blurRad="38100" dist="38100" dir="2700000" algn="tl">
                    <a:srgbClr val="000000">
                      <a:alpha val="43137"/>
                    </a:srgbClr>
                  </a:outerShdw>
                </a:effectLst>
                <a:uLnTx/>
                <a:uFillTx/>
                <a:latin typeface="Britannic Bold" panose="020B0903060703020204" pitchFamily="34" charset="0"/>
                <a:ea typeface="+mn-ea"/>
                <a:cs typeface="+mn-cs"/>
              </a:rPr>
              <a:t>Pressure Solution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w="3175">
                  <a:solidFill>
                    <a:srgbClr val="000000"/>
                  </a:solidFill>
                </a:ln>
                <a:solidFill>
                  <a:srgbClr val="FFFF00"/>
                </a:solidFill>
                <a:effectLst>
                  <a:outerShdw blurRad="38100" dist="38100" dir="2700000" algn="tl">
                    <a:srgbClr val="000000">
                      <a:alpha val="43137"/>
                    </a:srgbClr>
                  </a:outerShdw>
                </a:effectLst>
                <a:uLnTx/>
                <a:uFillTx/>
                <a:latin typeface="BellCent NamNum BT" pitchFamily="34" charset="0"/>
                <a:ea typeface="+mn-ea"/>
                <a:cs typeface="+mn-cs"/>
              </a:rPr>
              <a:t>Ribbon rock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w="3175">
                  <a:solidFill>
                    <a:srgbClr val="000000"/>
                  </a:solidFill>
                </a:ln>
                <a:solidFill>
                  <a:srgbClr val="FFFF00"/>
                </a:solidFill>
                <a:effectLst>
                  <a:outerShdw blurRad="38100" dist="38100" dir="2700000" algn="tl">
                    <a:srgbClr val="000000">
                      <a:alpha val="43137"/>
                    </a:srgbClr>
                  </a:outerShdw>
                </a:effectLst>
                <a:uLnTx/>
                <a:uFillTx/>
                <a:latin typeface="BellCent NamNum BT" pitchFamily="34" charset="0"/>
                <a:ea typeface="+mn-ea"/>
                <a:cs typeface="+mn-cs"/>
              </a:rPr>
              <a:t>Micrite</a:t>
            </a:r>
            <a:r>
              <a:rPr kumimoji="0" lang="en-US" altLang="en-US" sz="2400" b="0" i="0" u="none" strike="noStrike" kern="1200" cap="none" spc="0" normalizeH="0" baseline="0" noProof="0" dirty="0">
                <a:ln w="3175">
                  <a:solidFill>
                    <a:srgbClr val="000000"/>
                  </a:solidFill>
                </a:ln>
                <a:solidFill>
                  <a:srgbClr val="FFFF00"/>
                </a:solidFill>
                <a:effectLst>
                  <a:outerShdw blurRad="38100" dist="38100" dir="2700000" algn="tl">
                    <a:srgbClr val="000000">
                      <a:alpha val="43137"/>
                    </a:srgbClr>
                  </a:outerShdw>
                </a:effectLst>
                <a:uLnTx/>
                <a:uFillTx/>
                <a:latin typeface="BellCent NamNum BT" pitchFamily="34" charset="0"/>
                <a:ea typeface="+mn-ea"/>
                <a:cs typeface="+mn-cs"/>
              </a:rPr>
              <a:t> interlayered with dolomite</a:t>
            </a:r>
          </a:p>
        </p:txBody>
      </p:sp>
      <p:sp>
        <p:nvSpPr>
          <p:cNvPr id="18" name="TextBox 17"/>
          <p:cNvSpPr txBox="1"/>
          <p:nvPr/>
        </p:nvSpPr>
        <p:spPr>
          <a:xfrm>
            <a:off x="407346" y="0"/>
            <a:ext cx="2999242" cy="523220"/>
          </a:xfrm>
          <a:prstGeom prst="rect">
            <a:avLst/>
          </a:prstGeom>
          <a:noFill/>
        </p:spPr>
        <p:txBody>
          <a:bodyPr wrap="square" rtlCol="0">
            <a:spAutoFit/>
          </a:bodyPr>
          <a:lstStyle/>
          <a:p>
            <a:r>
              <a:rPr lang="en-US" sz="2800" i="1" dirty="0">
                <a:ln w="3175">
                  <a:solidFill>
                    <a:schemeClr val="tx1"/>
                  </a:solidFill>
                </a:ln>
                <a:solidFill>
                  <a:srgbClr val="FF0000"/>
                </a:solidFill>
                <a:latin typeface="Cheltenhm BT" panose="02040603050505020403" pitchFamily="18" charset="0"/>
              </a:rPr>
              <a:t>5. Ribbon rock</a:t>
            </a:r>
          </a:p>
        </p:txBody>
      </p:sp>
      <p:sp>
        <p:nvSpPr>
          <p:cNvPr id="20" name="TextBox 19"/>
          <p:cNvSpPr txBox="1">
            <a:spLocks noChangeArrowheads="1"/>
          </p:cNvSpPr>
          <p:nvPr/>
        </p:nvSpPr>
        <p:spPr bwMode="auto">
          <a:xfrm>
            <a:off x="4805082" y="6271007"/>
            <a:ext cx="36486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lbertus Medium" pitchFamily="34" charset="0"/>
              </a:defRPr>
            </a:lvl1pPr>
            <a:lvl2pPr marL="742950" indent="-285750" algn="l" eaLnBrk="0" hangingPunct="0">
              <a:spcBef>
                <a:spcPct val="20000"/>
              </a:spcBef>
              <a:buChar char="–"/>
              <a:defRPr sz="2800">
                <a:solidFill>
                  <a:schemeClr val="tx1"/>
                </a:solidFill>
                <a:latin typeface="Albertus Medium" pitchFamily="34" charset="0"/>
              </a:defRPr>
            </a:lvl2pPr>
            <a:lvl3pPr marL="1143000" indent="-228600" algn="l" eaLnBrk="0" hangingPunct="0">
              <a:spcBef>
                <a:spcPct val="20000"/>
              </a:spcBef>
              <a:buChar char="•"/>
              <a:defRPr sz="2400">
                <a:solidFill>
                  <a:schemeClr val="tx1"/>
                </a:solidFill>
                <a:latin typeface="Albertus Medium" pitchFamily="34" charset="0"/>
              </a:defRPr>
            </a:lvl3pPr>
            <a:lvl4pPr marL="1600200" indent="-228600" algn="l" eaLnBrk="0" hangingPunct="0">
              <a:spcBef>
                <a:spcPct val="20000"/>
              </a:spcBef>
              <a:buChar char="–"/>
              <a:defRPr sz="2000">
                <a:solidFill>
                  <a:schemeClr val="tx1"/>
                </a:solidFill>
                <a:latin typeface="Albertus Medium" pitchFamily="34" charset="0"/>
              </a:defRPr>
            </a:lvl4pPr>
            <a:lvl5pPr marL="2057400" indent="-228600" algn="l" eaLnBrk="0" hangingPunct="0">
              <a:spcBef>
                <a:spcPct val="20000"/>
              </a:spcBef>
              <a:buChar char="»"/>
              <a:defRPr sz="2000">
                <a:solidFill>
                  <a:schemeClr val="tx1"/>
                </a:solidFill>
                <a:latin typeface="Albertus Medium" pitchFamily="34" charset="0"/>
              </a:defRPr>
            </a:lvl5pPr>
            <a:lvl6pPr marL="2514600" indent="-228600" eaLnBrk="0" fontAlgn="base" hangingPunct="0">
              <a:spcBef>
                <a:spcPct val="20000"/>
              </a:spcBef>
              <a:spcAft>
                <a:spcPct val="0"/>
              </a:spcAft>
              <a:buChar char="»"/>
              <a:defRPr sz="2000">
                <a:solidFill>
                  <a:schemeClr val="tx1"/>
                </a:solidFill>
                <a:latin typeface="Albertus Medium" pitchFamily="34" charset="0"/>
              </a:defRPr>
            </a:lvl6pPr>
            <a:lvl7pPr marL="2971800" indent="-228600" eaLnBrk="0" fontAlgn="base" hangingPunct="0">
              <a:spcBef>
                <a:spcPct val="20000"/>
              </a:spcBef>
              <a:spcAft>
                <a:spcPct val="0"/>
              </a:spcAft>
              <a:buChar char="»"/>
              <a:defRPr sz="2000">
                <a:solidFill>
                  <a:schemeClr val="tx1"/>
                </a:solidFill>
                <a:latin typeface="Albertus Medium" pitchFamily="34" charset="0"/>
              </a:defRPr>
            </a:lvl7pPr>
            <a:lvl8pPr marL="3429000" indent="-228600" eaLnBrk="0" fontAlgn="base" hangingPunct="0">
              <a:spcBef>
                <a:spcPct val="20000"/>
              </a:spcBef>
              <a:spcAft>
                <a:spcPct val="0"/>
              </a:spcAft>
              <a:buChar char="»"/>
              <a:defRPr sz="2000">
                <a:solidFill>
                  <a:schemeClr val="tx1"/>
                </a:solidFill>
                <a:latin typeface="Albertus Medium" pitchFamily="34" charset="0"/>
              </a:defRPr>
            </a:lvl8pPr>
            <a:lvl9pPr marL="3886200" indent="-228600" eaLnBrk="0" fontAlgn="base" hangingPunct="0">
              <a:spcBef>
                <a:spcPct val="20000"/>
              </a:spcBef>
              <a:spcAft>
                <a:spcPct val="0"/>
              </a:spcAft>
              <a:buChar char="»"/>
              <a:defRPr sz="2000">
                <a:solidFill>
                  <a:schemeClr val="tx1"/>
                </a:solidFill>
                <a:latin typeface="Albertus Medium"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err="1">
                <a:ln w="3175">
                  <a:solidFill>
                    <a:srgbClr val="000000"/>
                  </a:solidFill>
                </a:ln>
                <a:solidFill>
                  <a:srgbClr val="FFFF00"/>
                </a:solidFill>
                <a:effectLst>
                  <a:outerShdw blurRad="38100" dist="38100" dir="2700000" algn="tl">
                    <a:srgbClr val="000000">
                      <a:alpha val="43137"/>
                    </a:srgbClr>
                  </a:outerShdw>
                </a:effectLst>
                <a:uLnTx/>
                <a:uFillTx/>
                <a:latin typeface="Cheltenhm BT" panose="02040603050505020403" pitchFamily="18" charset="0"/>
              </a:rPr>
              <a:t>Conococheague</a:t>
            </a:r>
            <a:r>
              <a:rPr kumimoji="0" lang="en-US" altLang="en-US" sz="2400" b="0" i="1" u="none" strike="noStrike" kern="1200" cap="none" spc="0" normalizeH="0" baseline="0" noProof="0" dirty="0">
                <a:ln w="3175">
                  <a:solidFill>
                    <a:srgbClr val="000000"/>
                  </a:solidFill>
                </a:ln>
                <a:solidFill>
                  <a:srgbClr val="FFFF00"/>
                </a:solidFill>
                <a:effectLst>
                  <a:outerShdw blurRad="38100" dist="38100" dir="2700000" algn="tl">
                    <a:srgbClr val="000000">
                      <a:alpha val="43137"/>
                    </a:srgbClr>
                  </a:outerShdw>
                </a:effectLst>
                <a:uLnTx/>
                <a:uFillTx/>
                <a:latin typeface="Cheltenhm BT" panose="02040603050505020403" pitchFamily="18" charset="0"/>
              </a:rPr>
              <a:t> ribbon rock</a:t>
            </a:r>
          </a:p>
        </p:txBody>
      </p:sp>
      <p:sp>
        <p:nvSpPr>
          <p:cNvPr id="22" name="TextBox 21"/>
          <p:cNvSpPr txBox="1"/>
          <p:nvPr/>
        </p:nvSpPr>
        <p:spPr>
          <a:xfrm>
            <a:off x="113506" y="4531380"/>
            <a:ext cx="3642705" cy="1938992"/>
          </a:xfrm>
          <a:prstGeom prst="rect">
            <a:avLst/>
          </a:prstGeom>
          <a:noFill/>
        </p:spPr>
        <p:txBody>
          <a:bodyPr wrap="square" rtlCol="0">
            <a:spAutoFit/>
          </a:bodyPr>
          <a:lstStyle/>
          <a:p>
            <a:pPr indent="233363"/>
            <a:r>
              <a:rPr lang="en-US" sz="2000" i="1" dirty="0">
                <a:latin typeface="Cheltenhm BT" panose="02040603050505020403" pitchFamily="18" charset="0"/>
              </a:rPr>
              <a:t>Observationally ribbon rock consists of layers of </a:t>
            </a:r>
            <a:r>
              <a:rPr lang="en-US" sz="2000" i="1" dirty="0" err="1">
                <a:latin typeface="Cheltenhm BT" panose="02040603050505020403" pitchFamily="18" charset="0"/>
              </a:rPr>
              <a:t>micrite</a:t>
            </a:r>
            <a:r>
              <a:rPr lang="en-US" sz="2000" i="1" dirty="0">
                <a:latin typeface="Cheltenhm BT" panose="02040603050505020403" pitchFamily="18" charset="0"/>
              </a:rPr>
              <a:t> (often fossiliferous) interlayered with dolomite, which may come in nice layers (tan to right), or be splotchy (dark gray above.)</a:t>
            </a:r>
          </a:p>
        </p:txBody>
      </p:sp>
    </p:spTree>
    <p:extLst>
      <p:ext uri="{BB962C8B-B14F-4D97-AF65-F5344CB8AC3E}">
        <p14:creationId xmlns:p14="http://schemas.microsoft.com/office/powerpoint/2010/main" val="50498603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9812"/>
                                        </p:tgtEl>
                                        <p:attrNameLst>
                                          <p:attrName>style.visibility</p:attrName>
                                        </p:attrNameLst>
                                      </p:cBhvr>
                                      <p:to>
                                        <p:strVal val="visible"/>
                                      </p:to>
                                    </p:set>
                                    <p:animEffect transition="in" filter="wipe(left)">
                                      <p:cBhvr>
                                        <p:cTn id="11" dur="1000"/>
                                        <p:tgtEl>
                                          <p:spTgt spid="119812"/>
                                        </p:tgtEl>
                                      </p:cBhvr>
                                    </p:animEffect>
                                  </p:childTnLst>
                                </p:cTn>
                              </p:par>
                              <p:par>
                                <p:cTn id="12" presetID="22" presetClass="entr" presetSubtype="8"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1000"/>
                                        <p:tgtEl>
                                          <p:spTgt spid="13"/>
                                        </p:tgtEl>
                                      </p:cBhvr>
                                    </p:animEffect>
                                  </p:childTnLst>
                                </p:cTn>
                              </p:par>
                              <p:par>
                                <p:cTn id="15" presetID="22" presetClass="entr" presetSubtype="8" fill="hold" nodeType="withEffect">
                                  <p:stCondLst>
                                    <p:cond delay="0"/>
                                  </p:stCondLst>
                                  <p:childTnLst>
                                    <p:set>
                                      <p:cBhvr>
                                        <p:cTn id="16" dur="1" fill="hold">
                                          <p:stCondLst>
                                            <p:cond delay="0"/>
                                          </p:stCondLst>
                                        </p:cTn>
                                        <p:tgtEl>
                                          <p:spTgt spid="172036"/>
                                        </p:tgtEl>
                                        <p:attrNameLst>
                                          <p:attrName>style.visibility</p:attrName>
                                        </p:attrNameLst>
                                      </p:cBhvr>
                                      <p:to>
                                        <p:strVal val="visible"/>
                                      </p:to>
                                    </p:set>
                                    <p:animEffect transition="in" filter="wipe(left)">
                                      <p:cBhvr>
                                        <p:cTn id="17" dur="1000"/>
                                        <p:tgtEl>
                                          <p:spTgt spid="172036"/>
                                        </p:tgtEl>
                                      </p:cBhvr>
                                    </p:animEffect>
                                  </p:childTnLst>
                                </p:cTn>
                              </p:par>
                              <p:par>
                                <p:cTn id="18" presetID="22" presetClass="entr" presetSubtype="8"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10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1000"/>
                                        <p:tgtEl>
                                          <p:spTgt spid="14"/>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19812" grpId="0"/>
      <p:bldP spid="18"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4"/>
          <p:cNvSpPr txBox="1">
            <a:spLocks noChangeArrowheads="1"/>
          </p:cNvSpPr>
          <p:nvPr/>
        </p:nvSpPr>
        <p:spPr bwMode="auto">
          <a:xfrm>
            <a:off x="273424" y="0"/>
            <a:ext cx="8559680" cy="1569660"/>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heltenhm BT" panose="02040603050505020403" pitchFamily="18" charset="0"/>
              </a:rPr>
              <a:t>1.  </a:t>
            </a:r>
            <a:r>
              <a:rPr kumimoji="0" lang="en-US" sz="2400" b="1" i="1" u="none" strike="noStrike" kern="1200" cap="none" spc="0" normalizeH="0" baseline="0" noProof="0" dirty="0" err="1">
                <a:ln w="3175">
                  <a:solidFill>
                    <a:srgbClr val="000000"/>
                  </a:solidFill>
                </a:ln>
                <a:solidFill>
                  <a:srgbClr val="FF0000"/>
                </a:solidFill>
                <a:effectLst/>
                <a:uLnTx/>
                <a:uFillTx/>
                <a:latin typeface="Cheltenhm BT" panose="02040603050505020403" pitchFamily="18" charset="0"/>
              </a:rPr>
              <a:t>Diagenesis</a:t>
            </a:r>
            <a:r>
              <a:rPr kumimoji="0" lang="en-US" sz="2400" b="1" i="1" u="none" strike="noStrike" kern="1200" cap="none" spc="0" normalizeH="0" baseline="0" noProof="0" dirty="0">
                <a:ln w="3175">
                  <a:solidFill>
                    <a:srgbClr val="000000"/>
                  </a:solidFill>
                </a:ln>
                <a:solidFill>
                  <a:srgbClr val="FF0000"/>
                </a:solidFill>
                <a:effectLst/>
                <a:uLnTx/>
                <a:uFillTx/>
                <a:latin typeface="Cheltenhm BT" panose="02040603050505020403" pitchFamily="18" charset="0"/>
              </a:rPr>
              <a:t> and pressure solution:</a:t>
            </a:r>
            <a:r>
              <a:rPr kumimoji="0" lang="en-US" sz="2400" b="0" i="1" u="none" strike="noStrike" kern="1200" cap="none" spc="0" normalizeH="0" baseline="0" noProof="0" dirty="0">
                <a:ln w="3175">
                  <a:solidFill>
                    <a:srgbClr val="000000"/>
                  </a:solidFill>
                </a:ln>
                <a:solidFill>
                  <a:srgbClr val="000000"/>
                </a:solidFill>
                <a:effectLst/>
                <a:uLnTx/>
                <a:uFillTx/>
                <a:latin typeface="Cheltenhm BT" panose="02040603050505020403" pitchFamily="18" charset="0"/>
              </a:rPr>
              <a:t>  </a:t>
            </a:r>
            <a:r>
              <a:rPr kumimoji="0" lang="en-US" sz="2400" b="0" i="1" u="none" strike="noStrike" kern="1200" cap="none" spc="0" normalizeH="0" baseline="0" noProof="0" dirty="0">
                <a:ln>
                  <a:noFill/>
                </a:ln>
                <a:solidFill>
                  <a:srgbClr val="000000"/>
                </a:solidFill>
                <a:effectLst/>
                <a:uLnTx/>
                <a:uFillTx/>
                <a:latin typeface="Cheltenhm BT" panose="02040603050505020403" pitchFamily="18" charset="0"/>
              </a:rPr>
              <a:t>during burial carbonate is compacted to form a rock.  At the same time some of the carbonate dissolves back into solution under the pressure (pressure solution) releasing Mg ions into the ground water that changes calcite into dolomite.</a:t>
            </a:r>
          </a:p>
        </p:txBody>
      </p:sp>
      <p:pic>
        <p:nvPicPr>
          <p:cNvPr id="36873" name="Picture 9" descr="http://blogg.uio.no/mn/pgp/sites/blogg.uio.no.mn.pgp/files/Stylo_Pave_pet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724211"/>
            <a:ext cx="9144001"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722813" y="3345049"/>
            <a:ext cx="4497387"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lbertus Medium" panose="020E0602030304090304" pitchFamily="34" charset="0"/>
              </a:defRPr>
            </a:lvl1pPr>
            <a:lvl2pPr marL="742950" indent="-285750">
              <a:spcBef>
                <a:spcPct val="20000"/>
              </a:spcBef>
              <a:buChar char="–"/>
              <a:defRPr sz="2800">
                <a:solidFill>
                  <a:schemeClr val="tx1"/>
                </a:solidFill>
                <a:latin typeface="Albertus Medium" panose="020E0602030304090304" pitchFamily="34" charset="0"/>
              </a:defRPr>
            </a:lvl2pPr>
            <a:lvl3pPr marL="1143000" indent="-228600">
              <a:spcBef>
                <a:spcPct val="20000"/>
              </a:spcBef>
              <a:buChar char="•"/>
              <a:defRPr sz="2400">
                <a:solidFill>
                  <a:schemeClr val="tx1"/>
                </a:solidFill>
                <a:latin typeface="Albertus Medium" panose="020E0602030304090304" pitchFamily="34" charset="0"/>
              </a:defRPr>
            </a:lvl3pPr>
            <a:lvl4pPr marL="1600200" indent="-228600">
              <a:spcBef>
                <a:spcPct val="20000"/>
              </a:spcBef>
              <a:buChar char="–"/>
              <a:defRPr sz="2000">
                <a:solidFill>
                  <a:schemeClr val="tx1"/>
                </a:solidFill>
                <a:latin typeface="Albertus Medium" panose="020E0602030304090304" pitchFamily="34" charset="0"/>
              </a:defRPr>
            </a:lvl4pPr>
            <a:lvl5pPr marL="2057400" indent="-228600">
              <a:spcBef>
                <a:spcPct val="20000"/>
              </a:spcBef>
              <a:buChar char="»"/>
              <a:defRPr sz="2000">
                <a:solidFill>
                  <a:schemeClr val="tx1"/>
                </a:solidFill>
                <a:latin typeface="Albertus Medium" panose="020E0602030304090304" pitchFamily="34" charset="0"/>
              </a:defRPr>
            </a:lvl5pPr>
            <a:lvl6pPr marL="2514600" indent="-228600" eaLnBrk="0" fontAlgn="base" hangingPunct="0">
              <a:spcBef>
                <a:spcPct val="20000"/>
              </a:spcBef>
              <a:spcAft>
                <a:spcPct val="0"/>
              </a:spcAft>
              <a:buChar char="»"/>
              <a:defRPr sz="2000">
                <a:solidFill>
                  <a:schemeClr val="tx1"/>
                </a:solidFill>
                <a:latin typeface="Albertus Medium" panose="020E0602030304090304" pitchFamily="34" charset="0"/>
              </a:defRPr>
            </a:lvl6pPr>
            <a:lvl7pPr marL="2971800" indent="-228600" eaLnBrk="0" fontAlgn="base" hangingPunct="0">
              <a:spcBef>
                <a:spcPct val="20000"/>
              </a:spcBef>
              <a:spcAft>
                <a:spcPct val="0"/>
              </a:spcAft>
              <a:buChar char="»"/>
              <a:defRPr sz="2000">
                <a:solidFill>
                  <a:schemeClr val="tx1"/>
                </a:solidFill>
                <a:latin typeface="Albertus Medium" panose="020E0602030304090304" pitchFamily="34" charset="0"/>
              </a:defRPr>
            </a:lvl7pPr>
            <a:lvl8pPr marL="3429000" indent="-228600" eaLnBrk="0" fontAlgn="base" hangingPunct="0">
              <a:spcBef>
                <a:spcPct val="20000"/>
              </a:spcBef>
              <a:spcAft>
                <a:spcPct val="0"/>
              </a:spcAft>
              <a:buChar char="»"/>
              <a:defRPr sz="2000">
                <a:solidFill>
                  <a:schemeClr val="tx1"/>
                </a:solidFill>
                <a:latin typeface="Albertus Medium" panose="020E0602030304090304" pitchFamily="34" charset="0"/>
              </a:defRPr>
            </a:lvl8pPr>
            <a:lvl9pPr marL="3886200" indent="-228600" eaLnBrk="0" fontAlgn="base" hangingPunct="0">
              <a:spcBef>
                <a:spcPct val="20000"/>
              </a:spcBef>
              <a:spcAft>
                <a:spcPct val="0"/>
              </a:spcAft>
              <a:buChar char="»"/>
              <a:defRPr sz="2000">
                <a:solidFill>
                  <a:schemeClr val="tx1"/>
                </a:solidFill>
                <a:latin typeface="Albertus Medium" panose="020E06020303040903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Britannic Bold" panose="020B0903060703020204" pitchFamily="34" charset="0"/>
                <a:ea typeface="+mn-ea"/>
                <a:cs typeface="+mn-cs"/>
              </a:rPr>
              <a:t>Pressure Solution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rPr>
              <a:t>Zig-zag stylolites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rPr>
              <a:t>(boundary of pressure solution)</a:t>
            </a:r>
          </a:p>
        </p:txBody>
      </p:sp>
    </p:spTree>
    <p:extLst>
      <p:ext uri="{BB962C8B-B14F-4D97-AF65-F5344CB8AC3E}">
        <p14:creationId xmlns:p14="http://schemas.microsoft.com/office/powerpoint/2010/main" val="377044054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wipe(left)">
                                      <p:cBhvr>
                                        <p:cTn id="7" dur="1000"/>
                                        <p:tgtEl>
                                          <p:spTgt spid="119812"/>
                                        </p:tgtEl>
                                      </p:cBhvr>
                                    </p:animEffect>
                                  </p:childTnLst>
                                </p:cTn>
                              </p:par>
                            </p:childTnLst>
                          </p:cTn>
                        </p:par>
                        <p:par>
                          <p:cTn id="8" fill="hold" nodeType="with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6873"/>
                                        </p:tgtEl>
                                        <p:attrNameLst>
                                          <p:attrName>style.visibility</p:attrName>
                                        </p:attrNameLst>
                                      </p:cBhvr>
                                      <p:to>
                                        <p:strVal val="visible"/>
                                      </p:to>
                                    </p:set>
                                    <p:animEffect transition="in" filter="wipe(left)">
                                      <p:cBhvr>
                                        <p:cTn id="11" dur="1000"/>
                                        <p:tgtEl>
                                          <p:spTgt spid="3687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http://geology.uprm.edu/Morelock/6_image/wh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184650"/>
            <a:ext cx="41910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3175"/>
            <a:ext cx="914400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39" name="Text Box 3"/>
          <p:cNvSpPr txBox="1">
            <a:spLocks noChangeArrowheads="1"/>
          </p:cNvSpPr>
          <p:nvPr/>
        </p:nvSpPr>
        <p:spPr bwMode="auto">
          <a:xfrm>
            <a:off x="0" y="0"/>
            <a:ext cx="9144000" cy="58477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w="3175">
                  <a:solidFill>
                    <a:sysClr val="windowText" lastClr="000000"/>
                  </a:solidFill>
                </a:ln>
                <a:solidFill>
                  <a:srgbClr val="FF0000"/>
                </a:solidFill>
                <a:effectLst/>
                <a:uLnTx/>
                <a:uFillTx/>
                <a:latin typeface="Flareserif821 BT" panose="020E0602030304020304" pitchFamily="34" charset="0"/>
                <a:ea typeface="+mn-ea"/>
                <a:cs typeface="+mn-cs"/>
              </a:rPr>
              <a:t>Usiglio</a:t>
            </a:r>
            <a:r>
              <a:rPr kumimoji="0" lang="en-US" sz="3200" b="0" i="0" u="none" strike="noStrike" kern="1200" cap="none" spc="0" normalizeH="0" noProof="0" dirty="0">
                <a:ln w="3175">
                  <a:solidFill>
                    <a:sysClr val="windowText" lastClr="000000"/>
                  </a:solidFill>
                </a:ln>
                <a:solidFill>
                  <a:srgbClr val="FF0000"/>
                </a:solidFill>
                <a:effectLst/>
                <a:uLnTx/>
                <a:uFillTx/>
                <a:latin typeface="Flareserif821 BT" panose="020E0602030304020304" pitchFamily="34" charset="0"/>
                <a:ea typeface="+mn-ea"/>
                <a:cs typeface="+mn-cs"/>
              </a:rPr>
              <a:t> Evaporate Sequence</a:t>
            </a:r>
            <a:endParaRPr kumimoji="0" lang="en-US" sz="3200" b="0" i="0" u="none" strike="noStrike" kern="1200" cap="none" spc="0" normalizeH="0" baseline="0" noProof="0" dirty="0">
              <a:ln w="3175">
                <a:solidFill>
                  <a:sysClr val="windowText" lastClr="000000"/>
                </a:solidFill>
              </a:ln>
              <a:solidFill>
                <a:srgbClr val="FF0000"/>
              </a:solidFill>
              <a:effectLst/>
              <a:uLnTx/>
              <a:uFillTx/>
              <a:latin typeface="Flareserif821 BT" panose="020E0602030304020304" pitchFamily="34" charset="0"/>
              <a:ea typeface="+mn-ea"/>
              <a:cs typeface="+mn-cs"/>
            </a:endParaRPr>
          </a:p>
        </p:txBody>
      </p:sp>
      <p:sp>
        <p:nvSpPr>
          <p:cNvPr id="6" name="TextBox 5"/>
          <p:cNvSpPr txBox="1">
            <a:spLocks noChangeArrowheads="1"/>
          </p:cNvSpPr>
          <p:nvPr/>
        </p:nvSpPr>
        <p:spPr bwMode="auto">
          <a:xfrm>
            <a:off x="6370638" y="6473825"/>
            <a:ext cx="1679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lbertus Medium" panose="020E0602030304090304" pitchFamily="34" charset="0"/>
              </a:defRPr>
            </a:lvl1pPr>
            <a:lvl2pPr marL="742950" indent="-285750">
              <a:spcBef>
                <a:spcPct val="20000"/>
              </a:spcBef>
              <a:buChar char="–"/>
              <a:defRPr sz="2800">
                <a:solidFill>
                  <a:schemeClr val="tx1"/>
                </a:solidFill>
                <a:latin typeface="Albertus Medium" panose="020E0602030304090304" pitchFamily="34" charset="0"/>
              </a:defRPr>
            </a:lvl2pPr>
            <a:lvl3pPr marL="1143000" indent="-228600">
              <a:spcBef>
                <a:spcPct val="20000"/>
              </a:spcBef>
              <a:buChar char="•"/>
              <a:defRPr sz="2400">
                <a:solidFill>
                  <a:schemeClr val="tx1"/>
                </a:solidFill>
                <a:latin typeface="Albertus Medium" panose="020E0602030304090304" pitchFamily="34" charset="0"/>
              </a:defRPr>
            </a:lvl3pPr>
            <a:lvl4pPr marL="1600200" indent="-228600">
              <a:spcBef>
                <a:spcPct val="20000"/>
              </a:spcBef>
              <a:buChar char="–"/>
              <a:defRPr sz="2000">
                <a:solidFill>
                  <a:schemeClr val="tx1"/>
                </a:solidFill>
                <a:latin typeface="Albertus Medium" panose="020E0602030304090304" pitchFamily="34" charset="0"/>
              </a:defRPr>
            </a:lvl4pPr>
            <a:lvl5pPr marL="2057400" indent="-228600">
              <a:spcBef>
                <a:spcPct val="20000"/>
              </a:spcBef>
              <a:buChar char="»"/>
              <a:defRPr sz="2000">
                <a:solidFill>
                  <a:schemeClr val="tx1"/>
                </a:solidFill>
                <a:latin typeface="Albertus Medium" panose="020E0602030304090304" pitchFamily="34" charset="0"/>
              </a:defRPr>
            </a:lvl5pPr>
            <a:lvl6pPr marL="2514600" indent="-228600" eaLnBrk="0" fontAlgn="base" hangingPunct="0">
              <a:spcBef>
                <a:spcPct val="20000"/>
              </a:spcBef>
              <a:spcAft>
                <a:spcPct val="0"/>
              </a:spcAft>
              <a:buChar char="»"/>
              <a:defRPr sz="2000">
                <a:solidFill>
                  <a:schemeClr val="tx1"/>
                </a:solidFill>
                <a:latin typeface="Albertus Medium" panose="020E0602030304090304" pitchFamily="34" charset="0"/>
              </a:defRPr>
            </a:lvl6pPr>
            <a:lvl7pPr marL="2971800" indent="-228600" eaLnBrk="0" fontAlgn="base" hangingPunct="0">
              <a:spcBef>
                <a:spcPct val="20000"/>
              </a:spcBef>
              <a:spcAft>
                <a:spcPct val="0"/>
              </a:spcAft>
              <a:buChar char="»"/>
              <a:defRPr sz="2000">
                <a:solidFill>
                  <a:schemeClr val="tx1"/>
                </a:solidFill>
                <a:latin typeface="Albertus Medium" panose="020E0602030304090304" pitchFamily="34" charset="0"/>
              </a:defRPr>
            </a:lvl7pPr>
            <a:lvl8pPr marL="3429000" indent="-228600" eaLnBrk="0" fontAlgn="base" hangingPunct="0">
              <a:spcBef>
                <a:spcPct val="20000"/>
              </a:spcBef>
              <a:spcAft>
                <a:spcPct val="0"/>
              </a:spcAft>
              <a:buChar char="»"/>
              <a:defRPr sz="2000">
                <a:solidFill>
                  <a:schemeClr val="tx1"/>
                </a:solidFill>
                <a:latin typeface="Albertus Medium" panose="020E0602030304090304" pitchFamily="34" charset="0"/>
              </a:defRPr>
            </a:lvl8pPr>
            <a:lvl9pPr marL="3886200" indent="-228600" eaLnBrk="0" fontAlgn="base" hangingPunct="0">
              <a:spcBef>
                <a:spcPct val="20000"/>
              </a:spcBef>
              <a:spcAft>
                <a:spcPct val="0"/>
              </a:spcAft>
              <a:buChar char="»"/>
              <a:defRPr sz="2000">
                <a:solidFill>
                  <a:schemeClr val="tx1"/>
                </a:solidFill>
                <a:latin typeface="Albertus Medium" panose="020E06020303040903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00"/>
                </a:solidFill>
                <a:effectLst/>
                <a:uLnTx/>
                <a:uFillTx/>
                <a:latin typeface="BellCent NamNum BT" panose="020B0706020209030204" pitchFamily="34" charset="0"/>
                <a:ea typeface="+mn-ea"/>
                <a:cs typeface="+mn-cs"/>
              </a:rPr>
              <a:t>Micrite “whiteings”</a:t>
            </a:r>
          </a:p>
        </p:txBody>
      </p:sp>
      <p:pic>
        <p:nvPicPr>
          <p:cNvPr id="11"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0" y="683491"/>
            <a:ext cx="9144000" cy="3224345"/>
          </a:xfrm>
          <a:prstGeom prst="rect">
            <a:avLst/>
          </a:prstGeom>
          <a:noFill/>
          <a:ln w="127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215153" y="4008993"/>
            <a:ext cx="4199965" cy="369332"/>
          </a:xfrm>
          <a:prstGeom prst="rect">
            <a:avLst/>
          </a:prstGeom>
          <a:noFill/>
        </p:spPr>
        <p:txBody>
          <a:bodyPr wrap="square" rtlCol="0">
            <a:spAutoFit/>
          </a:bodyPr>
          <a:lstStyle/>
          <a:p>
            <a:r>
              <a:rPr lang="en-US" i="1" dirty="0">
                <a:latin typeface="Cheltenhm BT" panose="02040603050505020403" pitchFamily="18" charset="0"/>
              </a:rPr>
              <a:t>Gypsum precipitates out here.</a:t>
            </a:r>
          </a:p>
        </p:txBody>
      </p:sp>
      <p:cxnSp>
        <p:nvCxnSpPr>
          <p:cNvPr id="8" name="Straight Arrow Connector 7"/>
          <p:cNvCxnSpPr/>
          <p:nvPr/>
        </p:nvCxnSpPr>
        <p:spPr>
          <a:xfrm flipV="1">
            <a:off x="2788025" y="2402541"/>
            <a:ext cx="1156446" cy="178211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383222"/>
            <a:ext cx="2197261" cy="1255578"/>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9638" y="4777978"/>
            <a:ext cx="2773362" cy="2080022"/>
          </a:xfrm>
          <a:prstGeom prst="rect">
            <a:avLst/>
          </a:prstGeom>
        </p:spPr>
      </p:pic>
      <p:sp>
        <p:nvSpPr>
          <p:cNvPr id="12" name="TextBox 11"/>
          <p:cNvSpPr txBox="1"/>
          <p:nvPr/>
        </p:nvSpPr>
        <p:spPr>
          <a:xfrm>
            <a:off x="4320988" y="898946"/>
            <a:ext cx="3872753" cy="646331"/>
          </a:xfrm>
          <a:prstGeom prst="rect">
            <a:avLst/>
          </a:prstGeom>
          <a:noFill/>
        </p:spPr>
        <p:txBody>
          <a:bodyPr wrap="square" rtlCol="0">
            <a:spAutoFit/>
          </a:bodyPr>
          <a:lstStyle/>
          <a:p>
            <a:r>
              <a:rPr lang="en-US" i="1" dirty="0">
                <a:latin typeface="Cheltenhm BT" panose="02040603050505020403" pitchFamily="18" charset="0"/>
              </a:rPr>
              <a:t>Notice Mg brines represent extreme evaporation and salinity.</a:t>
            </a:r>
          </a:p>
        </p:txBody>
      </p:sp>
      <p:cxnSp>
        <p:nvCxnSpPr>
          <p:cNvPr id="13" name="Straight Arrow Connector 12"/>
          <p:cNvCxnSpPr/>
          <p:nvPr/>
        </p:nvCxnSpPr>
        <p:spPr>
          <a:xfrm flipH="1">
            <a:off x="1833285" y="1128609"/>
            <a:ext cx="2487703" cy="511244"/>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257364" y="2901511"/>
            <a:ext cx="1156448" cy="2737289"/>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0491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wipe(left)">
                                      <p:cBhvr>
                                        <p:cTn id="7" dur="10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par>
                          <p:cTn id="13" fill="hold" nodeType="withGroup">
                            <p:stCondLst>
                              <p:cond delay="100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1000"/>
                                        <p:tgtEl>
                                          <p:spTgt spid="16"/>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4342"/>
                                        </p:tgtEl>
                                        <p:attrNameLst>
                                          <p:attrName>style.visibility</p:attrName>
                                        </p:attrNameLst>
                                      </p:cBhvr>
                                      <p:to>
                                        <p:strVal val="visible"/>
                                      </p:to>
                                    </p:set>
                                    <p:animEffect transition="in" filter="wipe(left)">
                                      <p:cBhvr>
                                        <p:cTn id="20" dur="1000"/>
                                        <p:tgtEl>
                                          <p:spTgt spid="1434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1000"/>
                                        <p:tgtEl>
                                          <p:spTgt spid="7"/>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1000"/>
                                        <p:tgtEl>
                                          <p:spTgt spid="8"/>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1000"/>
                                        <p:tgtEl>
                                          <p:spTgt spid="3"/>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10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1000"/>
                                        <p:tgtEl>
                                          <p:spTgt spid="12"/>
                                        </p:tgtEl>
                                      </p:cBhvr>
                                    </p:animEffect>
                                  </p:childTnLst>
                                </p:cTn>
                              </p:par>
                            </p:childTnLst>
                          </p:cTn>
                        </p:par>
                        <p:par>
                          <p:cTn id="46" fill="hold">
                            <p:stCondLst>
                              <p:cond delay="1000"/>
                            </p:stCondLst>
                            <p:childTnLst>
                              <p:par>
                                <p:cTn id="47" presetID="22" presetClass="entr" presetSubtype="2"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07347" y="643946"/>
            <a:ext cx="4720466" cy="1323439"/>
          </a:xfrm>
          <a:prstGeom prst="rect">
            <a:avLst/>
          </a:prstGeom>
          <a:noFill/>
        </p:spPr>
        <p:txBody>
          <a:bodyPr wrap="square" rtlCol="0">
            <a:spAutoFit/>
          </a:bodyPr>
          <a:lstStyle/>
          <a:p>
            <a:r>
              <a:rPr lang="en-US" sz="2000" i="1" dirty="0">
                <a:ln w="3175">
                  <a:solidFill>
                    <a:schemeClr val="tx1"/>
                  </a:solidFill>
                </a:ln>
                <a:solidFill>
                  <a:srgbClr val="FF0000"/>
                </a:solidFill>
                <a:latin typeface="Cheltenhm BT" panose="02040603050505020403" pitchFamily="18" charset="0"/>
              </a:rPr>
              <a:t>Leopard rock  </a:t>
            </a:r>
            <a:r>
              <a:rPr lang="en-US" sz="2000" i="1" dirty="0">
                <a:latin typeface="Cheltenhm BT" panose="02040603050505020403" pitchFamily="18" charset="0"/>
              </a:rPr>
              <a:t>is carbonate that has been so completely recrystallized and replaced with dolomite that getting it to react with acid is a challenge.  </a:t>
            </a:r>
          </a:p>
        </p:txBody>
      </p:sp>
      <p:sp>
        <p:nvSpPr>
          <p:cNvPr id="20" name="TextBox 19"/>
          <p:cNvSpPr txBox="1"/>
          <p:nvPr/>
        </p:nvSpPr>
        <p:spPr>
          <a:xfrm>
            <a:off x="203198" y="2130264"/>
            <a:ext cx="5015939" cy="923330"/>
          </a:xfrm>
          <a:prstGeom prst="rect">
            <a:avLst/>
          </a:prstGeom>
          <a:noFill/>
        </p:spPr>
        <p:txBody>
          <a:bodyPr wrap="square" rtlCol="0">
            <a:spAutoFit/>
          </a:bodyPr>
          <a:lstStyle/>
          <a:p>
            <a:pPr marL="285750" indent="-285750">
              <a:buFont typeface="Arial" panose="020B0604020202020204" pitchFamily="34" charset="0"/>
              <a:buChar char="•"/>
            </a:pPr>
            <a:r>
              <a:rPr lang="en-US" i="1" dirty="0">
                <a:latin typeface="Cheltenhm BT" panose="02040603050505020403" pitchFamily="18" charset="0"/>
              </a:rPr>
              <a:t>The darker gray part has a sugar texture; coarse grained dolomite crystals that have grown in the rock and replaced what ever else was originally there.</a:t>
            </a:r>
          </a:p>
        </p:txBody>
      </p:sp>
      <p:sp>
        <p:nvSpPr>
          <p:cNvPr id="21" name="TextBox 20"/>
          <p:cNvSpPr txBox="1"/>
          <p:nvPr/>
        </p:nvSpPr>
        <p:spPr>
          <a:xfrm>
            <a:off x="203198" y="3216473"/>
            <a:ext cx="5015939" cy="923330"/>
          </a:xfrm>
          <a:prstGeom prst="rect">
            <a:avLst/>
          </a:prstGeom>
          <a:noFill/>
        </p:spPr>
        <p:txBody>
          <a:bodyPr wrap="square" rtlCol="0">
            <a:spAutoFit/>
          </a:bodyPr>
          <a:lstStyle/>
          <a:p>
            <a:pPr marL="285750" indent="-285750">
              <a:buFont typeface="Arial" panose="020B0604020202020204" pitchFamily="34" charset="0"/>
              <a:buChar char="•"/>
            </a:pPr>
            <a:r>
              <a:rPr lang="en-US" i="1" dirty="0">
                <a:latin typeface="Cheltenhm BT" panose="02040603050505020403" pitchFamily="18" charset="0"/>
              </a:rPr>
              <a:t>The white crystals are rhombohedral dolomite crystals that precipitated in </a:t>
            </a:r>
            <a:r>
              <a:rPr lang="en-US" i="1" dirty="0" err="1">
                <a:latin typeface="Cheltenhm BT" panose="02040603050505020403" pitchFamily="18" charset="0"/>
              </a:rPr>
              <a:t>vugs</a:t>
            </a:r>
            <a:r>
              <a:rPr lang="en-US" i="1" dirty="0">
                <a:latin typeface="Cheltenhm BT" panose="02040603050505020403" pitchFamily="18" charset="0"/>
              </a:rPr>
              <a:t> that formed in the original rock.</a:t>
            </a:r>
          </a:p>
        </p:txBody>
      </p:sp>
      <p:sp>
        <p:nvSpPr>
          <p:cNvPr id="23" name="TextBox 22"/>
          <p:cNvSpPr txBox="1"/>
          <p:nvPr/>
        </p:nvSpPr>
        <p:spPr>
          <a:xfrm>
            <a:off x="212164" y="4250631"/>
            <a:ext cx="5015939" cy="1200329"/>
          </a:xfrm>
          <a:prstGeom prst="rect">
            <a:avLst/>
          </a:prstGeom>
          <a:noFill/>
        </p:spPr>
        <p:txBody>
          <a:bodyPr wrap="square" rtlCol="0">
            <a:spAutoFit/>
          </a:bodyPr>
          <a:lstStyle/>
          <a:p>
            <a:pPr marL="285750" indent="-285750">
              <a:buFont typeface="Arial" panose="020B0604020202020204" pitchFamily="34" charset="0"/>
              <a:buChar char="•"/>
            </a:pPr>
            <a:r>
              <a:rPr lang="en-US" i="1" dirty="0">
                <a:latin typeface="Cheltenhm BT" panose="02040603050505020403" pitchFamily="18" charset="0"/>
              </a:rPr>
              <a:t>The thinking is they started off as gypsum rose crystals formed during extreme evaporitic conditions, but dissolved away after burial, and the </a:t>
            </a:r>
            <a:r>
              <a:rPr lang="en-US" i="1" dirty="0" err="1">
                <a:latin typeface="Cheltenhm BT" panose="02040603050505020403" pitchFamily="18" charset="0"/>
              </a:rPr>
              <a:t>vugs</a:t>
            </a:r>
            <a:r>
              <a:rPr lang="en-US" i="1" dirty="0">
                <a:latin typeface="Cheltenhm BT" panose="02040603050505020403" pitchFamily="18" charset="0"/>
              </a:rPr>
              <a:t> left behind were filled with the </a:t>
            </a:r>
            <a:r>
              <a:rPr lang="en-US" i="1" dirty="0" err="1">
                <a:latin typeface="Cheltenhm BT" panose="02040603050505020403" pitchFamily="18" charset="0"/>
              </a:rPr>
              <a:t>rombohedral</a:t>
            </a:r>
            <a:r>
              <a:rPr lang="en-US" i="1" dirty="0">
                <a:latin typeface="Cheltenhm BT" panose="02040603050505020403" pitchFamily="18" charset="0"/>
              </a:rPr>
              <a:t> dolomite.</a:t>
            </a:r>
          </a:p>
        </p:txBody>
      </p:sp>
      <p:sp>
        <p:nvSpPr>
          <p:cNvPr id="25" name="TextBox 24"/>
          <p:cNvSpPr txBox="1"/>
          <p:nvPr/>
        </p:nvSpPr>
        <p:spPr>
          <a:xfrm>
            <a:off x="407346" y="0"/>
            <a:ext cx="4811792" cy="523220"/>
          </a:xfrm>
          <a:prstGeom prst="rect">
            <a:avLst/>
          </a:prstGeom>
          <a:noFill/>
        </p:spPr>
        <p:txBody>
          <a:bodyPr wrap="square" rtlCol="0">
            <a:spAutoFit/>
          </a:bodyPr>
          <a:lstStyle/>
          <a:p>
            <a:r>
              <a:rPr lang="en-US" sz="2800" i="1" dirty="0">
                <a:ln w="3175">
                  <a:solidFill>
                    <a:schemeClr val="tx1"/>
                  </a:solidFill>
                </a:ln>
                <a:solidFill>
                  <a:srgbClr val="FF0000"/>
                </a:solidFill>
                <a:latin typeface="Cheltenhm BT" panose="02040603050505020403" pitchFamily="18" charset="0"/>
              </a:rPr>
              <a:t>5. Leopard (evaporate) rock</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564995" y="652166"/>
            <a:ext cx="5233148" cy="392486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138" y="4679576"/>
            <a:ext cx="2021063" cy="2177577"/>
          </a:xfrm>
          <a:prstGeom prst="rect">
            <a:avLst/>
          </a:prstGeom>
        </p:spPr>
      </p:pic>
    </p:spTree>
    <p:extLst>
      <p:ext uri="{BB962C8B-B14F-4D97-AF65-F5344CB8AC3E}">
        <p14:creationId xmlns:p14="http://schemas.microsoft.com/office/powerpoint/2010/main" val="3467960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1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1000"/>
                                        <p:tgtEl>
                                          <p:spTgt spid="23"/>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3"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0001" b="15838"/>
          <a:stretch/>
        </p:blipFill>
        <p:spPr>
          <a:xfrm>
            <a:off x="182499" y="2009349"/>
            <a:ext cx="8779001" cy="3028816"/>
          </a:xfrm>
          <a:prstGeom prst="rect">
            <a:avLst/>
          </a:prstGeom>
        </p:spPr>
      </p:pic>
      <p:sp>
        <p:nvSpPr>
          <p:cNvPr id="6" name="Rectangle 5"/>
          <p:cNvSpPr/>
          <p:nvPr/>
        </p:nvSpPr>
        <p:spPr>
          <a:xfrm>
            <a:off x="182499" y="0"/>
            <a:ext cx="8862889" cy="707886"/>
          </a:xfrm>
          <a:prstGeom prst="rect">
            <a:avLst/>
          </a:prstGeom>
        </p:spPr>
        <p:txBody>
          <a:bodyPr wrap="square">
            <a:spAutoFit/>
          </a:bodyPr>
          <a:lstStyle/>
          <a:p>
            <a:r>
              <a:rPr lang="en-US" sz="2000" i="1" dirty="0">
                <a:latin typeface="Times New Roman" panose="02020603050405020304" pitchFamily="18" charset="0"/>
                <a:cs typeface="Times New Roman" panose="02020603050405020304" pitchFamily="18" charset="0"/>
              </a:rPr>
              <a:t>2.  </a:t>
            </a:r>
            <a:r>
              <a:rPr lang="en-US" sz="2000" b="1" i="1" dirty="0">
                <a:ln w="3175">
                  <a:solidFill>
                    <a:schemeClr val="tx1"/>
                  </a:solidFill>
                </a:ln>
                <a:solidFill>
                  <a:srgbClr val="FF0000"/>
                </a:solidFill>
                <a:latin typeface="Times New Roman" panose="02020603050405020304" pitchFamily="18" charset="0"/>
                <a:cs typeface="Times New Roman" panose="02020603050405020304" pitchFamily="18" charset="0"/>
              </a:rPr>
              <a:t>Environmental interpretations</a:t>
            </a:r>
            <a:r>
              <a:rPr lang="en-US" sz="2000" i="1" dirty="0">
                <a:latin typeface="Times New Roman" panose="02020603050405020304" pitchFamily="18" charset="0"/>
                <a:cs typeface="Times New Roman" panose="02020603050405020304" pitchFamily="18" charset="0"/>
              </a:rPr>
              <a:t>: these are a bit difficult because of pressure solution and other diagenetic alterations, but simplistically . . . </a:t>
            </a:r>
          </a:p>
        </p:txBody>
      </p:sp>
      <p:sp>
        <p:nvSpPr>
          <p:cNvPr id="7" name="TextBox 6"/>
          <p:cNvSpPr txBox="1"/>
          <p:nvPr/>
        </p:nvSpPr>
        <p:spPr>
          <a:xfrm>
            <a:off x="2874681" y="810827"/>
            <a:ext cx="944283" cy="369332"/>
          </a:xfrm>
          <a:prstGeom prst="rect">
            <a:avLst/>
          </a:prstGeom>
          <a:noFill/>
        </p:spPr>
        <p:txBody>
          <a:bodyPr wrap="square" rtlCol="0">
            <a:spAutoFit/>
          </a:bodyPr>
          <a:lstStyle/>
          <a:p>
            <a:pPr algn="ctr"/>
            <a:r>
              <a:rPr lang="en-US" dirty="0">
                <a:ln w="3175">
                  <a:solidFill>
                    <a:schemeClr val="tx1"/>
                  </a:solidFill>
                </a:ln>
                <a:solidFill>
                  <a:srgbClr val="FF0000"/>
                </a:solidFill>
                <a:latin typeface="Flareserif821 BT" panose="020E0602030304020304" pitchFamily="34" charset="0"/>
              </a:rPr>
              <a:t>ALM</a:t>
            </a:r>
            <a:endParaRPr lang="en-US" dirty="0">
              <a:latin typeface="Flareserif821 BT" panose="020E0602030304020304" pitchFamily="34" charset="0"/>
            </a:endParaRPr>
          </a:p>
        </p:txBody>
      </p:sp>
      <p:cxnSp>
        <p:nvCxnSpPr>
          <p:cNvPr id="8" name="Straight Arrow Connector 7"/>
          <p:cNvCxnSpPr/>
          <p:nvPr/>
        </p:nvCxnSpPr>
        <p:spPr>
          <a:xfrm>
            <a:off x="3342341" y="1568826"/>
            <a:ext cx="26894" cy="103094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4199" y="1006122"/>
            <a:ext cx="944283" cy="369332"/>
          </a:xfrm>
          <a:prstGeom prst="rect">
            <a:avLst/>
          </a:prstGeom>
          <a:noFill/>
        </p:spPr>
        <p:txBody>
          <a:bodyPr wrap="square" rtlCol="0">
            <a:spAutoFit/>
          </a:bodyPr>
          <a:lstStyle/>
          <a:p>
            <a:pPr algn="ctr"/>
            <a:r>
              <a:rPr lang="en-US" dirty="0">
                <a:ln w="3175">
                  <a:solidFill>
                    <a:schemeClr val="tx1"/>
                  </a:solidFill>
                </a:ln>
                <a:solidFill>
                  <a:srgbClr val="FF0000"/>
                </a:solidFill>
                <a:latin typeface="Flareserif821 BT" panose="020E0602030304020304" pitchFamily="34" charset="0"/>
              </a:rPr>
              <a:t>ALD</a:t>
            </a:r>
            <a:endParaRPr lang="en-US" dirty="0">
              <a:latin typeface="Flareserif821 BT" panose="020E0602030304020304" pitchFamily="34" charset="0"/>
            </a:endParaRPr>
          </a:p>
        </p:txBody>
      </p:sp>
      <p:cxnSp>
        <p:nvCxnSpPr>
          <p:cNvPr id="11" name="Straight Arrow Connector 10"/>
          <p:cNvCxnSpPr/>
          <p:nvPr/>
        </p:nvCxnSpPr>
        <p:spPr>
          <a:xfrm>
            <a:off x="1037398" y="1891553"/>
            <a:ext cx="18943" cy="72614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472759" y="1078689"/>
            <a:ext cx="1767541" cy="461665"/>
          </a:xfrm>
          <a:prstGeom prst="rect">
            <a:avLst/>
          </a:prstGeom>
          <a:noFill/>
        </p:spPr>
        <p:txBody>
          <a:bodyPr wrap="square" rtlCol="0">
            <a:spAutoFit/>
          </a:bodyPr>
          <a:lstStyle/>
          <a:p>
            <a:pPr algn="ctr"/>
            <a:r>
              <a:rPr lang="en-US" sz="1200" i="1" dirty="0" err="1">
                <a:ln w="3175">
                  <a:solidFill>
                    <a:schemeClr val="tx1"/>
                  </a:solidFill>
                </a:ln>
                <a:solidFill>
                  <a:srgbClr val="FF0000"/>
                </a:solidFill>
                <a:latin typeface="Cheltenhm BT" panose="02040603050505020403" pitchFamily="18" charset="0"/>
              </a:rPr>
              <a:t>Supertidal</a:t>
            </a:r>
            <a:r>
              <a:rPr lang="en-US" sz="1200" i="1" dirty="0">
                <a:ln w="3175">
                  <a:solidFill>
                    <a:schemeClr val="tx1"/>
                  </a:solidFill>
                </a:ln>
                <a:solidFill>
                  <a:srgbClr val="FF0000"/>
                </a:solidFill>
                <a:latin typeface="Cheltenhm BT" panose="02040603050505020403" pitchFamily="18" charset="0"/>
              </a:rPr>
              <a:t> under normal to slightly briny water</a:t>
            </a:r>
            <a:endParaRPr lang="en-US" sz="1200" i="1" dirty="0">
              <a:latin typeface="Cheltenhm BT" panose="02040603050505020403" pitchFamily="18" charset="0"/>
            </a:endParaRPr>
          </a:p>
        </p:txBody>
      </p:sp>
      <p:sp>
        <p:nvSpPr>
          <p:cNvPr id="15" name="TextBox 14"/>
          <p:cNvSpPr txBox="1"/>
          <p:nvPr/>
        </p:nvSpPr>
        <p:spPr>
          <a:xfrm>
            <a:off x="61256" y="1402671"/>
            <a:ext cx="1990168" cy="461665"/>
          </a:xfrm>
          <a:prstGeom prst="rect">
            <a:avLst/>
          </a:prstGeom>
          <a:noFill/>
        </p:spPr>
        <p:txBody>
          <a:bodyPr wrap="square" rtlCol="0">
            <a:spAutoFit/>
          </a:bodyPr>
          <a:lstStyle/>
          <a:p>
            <a:pPr algn="ctr"/>
            <a:r>
              <a:rPr lang="en-US" sz="1200" i="1" dirty="0">
                <a:ln w="3175">
                  <a:solidFill>
                    <a:schemeClr val="tx1"/>
                  </a:solidFill>
                </a:ln>
                <a:solidFill>
                  <a:srgbClr val="FF0000"/>
                </a:solidFill>
                <a:latin typeface="Cheltenhm BT" panose="02040603050505020403" pitchFamily="18" charset="0"/>
              </a:rPr>
              <a:t>ALM’s converted to ALD under high evaporate conditions</a:t>
            </a:r>
            <a:endParaRPr lang="en-US" sz="1200" i="1" dirty="0">
              <a:latin typeface="Cheltenhm BT" panose="02040603050505020403" pitchFamily="18" charset="0"/>
            </a:endParaRPr>
          </a:p>
        </p:txBody>
      </p:sp>
      <p:sp>
        <p:nvSpPr>
          <p:cNvPr id="16" name="TextBox 15"/>
          <p:cNvSpPr txBox="1"/>
          <p:nvPr/>
        </p:nvSpPr>
        <p:spPr>
          <a:xfrm>
            <a:off x="1340223" y="3712663"/>
            <a:ext cx="944283" cy="369332"/>
          </a:xfrm>
          <a:prstGeom prst="rect">
            <a:avLst/>
          </a:prstGeom>
          <a:noFill/>
        </p:spPr>
        <p:txBody>
          <a:bodyPr wrap="square" rtlCol="0">
            <a:spAutoFit/>
          </a:bodyPr>
          <a:lstStyle/>
          <a:p>
            <a:pPr algn="ctr"/>
            <a:r>
              <a:rPr lang="en-US" dirty="0">
                <a:ln w="3175">
                  <a:solidFill>
                    <a:schemeClr val="tx1"/>
                  </a:solidFill>
                </a:ln>
                <a:solidFill>
                  <a:srgbClr val="FF0000"/>
                </a:solidFill>
                <a:latin typeface="Flareserif821 BT" panose="020E0602030304020304" pitchFamily="34" charset="0"/>
              </a:rPr>
              <a:t>LR</a:t>
            </a:r>
            <a:endParaRPr lang="en-US" dirty="0">
              <a:latin typeface="Flareserif821 BT" panose="020E0602030304020304" pitchFamily="34" charset="0"/>
            </a:endParaRPr>
          </a:p>
        </p:txBody>
      </p:sp>
      <p:sp>
        <p:nvSpPr>
          <p:cNvPr id="17" name="TextBox 16"/>
          <p:cNvSpPr txBox="1"/>
          <p:nvPr/>
        </p:nvSpPr>
        <p:spPr>
          <a:xfrm>
            <a:off x="817280" y="4035589"/>
            <a:ext cx="1990168" cy="830997"/>
          </a:xfrm>
          <a:prstGeom prst="rect">
            <a:avLst/>
          </a:prstGeom>
          <a:noFill/>
        </p:spPr>
        <p:txBody>
          <a:bodyPr wrap="square" rtlCol="0">
            <a:spAutoFit/>
          </a:bodyPr>
          <a:lstStyle/>
          <a:p>
            <a:pPr algn="ctr"/>
            <a:r>
              <a:rPr lang="en-US" sz="1200" i="1" dirty="0">
                <a:ln w="3175">
                  <a:solidFill>
                    <a:schemeClr val="tx1"/>
                  </a:solidFill>
                </a:ln>
                <a:solidFill>
                  <a:srgbClr val="FF0000"/>
                </a:solidFill>
                <a:latin typeface="Cheltenhm BT" panose="02040603050505020403" pitchFamily="18" charset="0"/>
              </a:rPr>
              <a:t>Extreme evaporate conditions; Mg rich brines convert MM to MD, while precipitating CaSO4 . H2O</a:t>
            </a:r>
            <a:endParaRPr lang="en-US" sz="1200" i="1" dirty="0">
              <a:latin typeface="Cheltenhm BT" panose="02040603050505020403" pitchFamily="18" charset="0"/>
            </a:endParaRPr>
          </a:p>
        </p:txBody>
      </p:sp>
      <p:cxnSp>
        <p:nvCxnSpPr>
          <p:cNvPr id="18" name="Straight Arrow Connector 17"/>
          <p:cNvCxnSpPr/>
          <p:nvPr/>
        </p:nvCxnSpPr>
        <p:spPr>
          <a:xfrm flipV="1">
            <a:off x="1779974" y="2854647"/>
            <a:ext cx="18943" cy="72614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909669" y="1004247"/>
            <a:ext cx="944283" cy="369332"/>
          </a:xfrm>
          <a:prstGeom prst="rect">
            <a:avLst/>
          </a:prstGeom>
          <a:noFill/>
        </p:spPr>
        <p:txBody>
          <a:bodyPr wrap="square" rtlCol="0">
            <a:spAutoFit/>
          </a:bodyPr>
          <a:lstStyle/>
          <a:p>
            <a:pPr algn="ctr"/>
            <a:r>
              <a:rPr lang="en-US" dirty="0">
                <a:ln w="3175">
                  <a:solidFill>
                    <a:schemeClr val="tx1"/>
                  </a:solidFill>
                </a:ln>
                <a:solidFill>
                  <a:srgbClr val="FF0000"/>
                </a:solidFill>
                <a:latin typeface="Flareserif821 BT" panose="020E0602030304020304" pitchFamily="34" charset="0"/>
              </a:rPr>
              <a:t>MM</a:t>
            </a:r>
            <a:endParaRPr lang="en-US" dirty="0">
              <a:latin typeface="Flareserif821 BT" panose="020E0602030304020304" pitchFamily="34" charset="0"/>
            </a:endParaRPr>
          </a:p>
        </p:txBody>
      </p:sp>
      <p:cxnSp>
        <p:nvCxnSpPr>
          <p:cNvPr id="24" name="Straight Arrow Connector 23"/>
          <p:cNvCxnSpPr/>
          <p:nvPr/>
        </p:nvCxnSpPr>
        <p:spPr>
          <a:xfrm>
            <a:off x="5377329" y="1762246"/>
            <a:ext cx="26894" cy="103094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507747" y="1272109"/>
            <a:ext cx="1946841" cy="461665"/>
          </a:xfrm>
          <a:prstGeom prst="rect">
            <a:avLst/>
          </a:prstGeom>
          <a:noFill/>
        </p:spPr>
        <p:txBody>
          <a:bodyPr wrap="square" rtlCol="0">
            <a:spAutoFit/>
          </a:bodyPr>
          <a:lstStyle/>
          <a:p>
            <a:pPr algn="ctr"/>
            <a:r>
              <a:rPr lang="en-US" sz="1200" i="1" dirty="0">
                <a:ln w="3175">
                  <a:solidFill>
                    <a:schemeClr val="tx1"/>
                  </a:solidFill>
                </a:ln>
                <a:solidFill>
                  <a:srgbClr val="FF0000"/>
                </a:solidFill>
                <a:latin typeface="Cheltenhm BT" panose="02040603050505020403" pitchFamily="18" charset="0"/>
              </a:rPr>
              <a:t>May be intertidal lake deposits during slight salinity</a:t>
            </a:r>
            <a:endParaRPr lang="en-US" sz="1200" i="1" dirty="0">
              <a:latin typeface="Cheltenhm BT" panose="02040603050505020403" pitchFamily="18" charset="0"/>
            </a:endParaRPr>
          </a:p>
        </p:txBody>
      </p:sp>
      <p:sp>
        <p:nvSpPr>
          <p:cNvPr id="26" name="TextBox 25"/>
          <p:cNvSpPr txBox="1"/>
          <p:nvPr/>
        </p:nvSpPr>
        <p:spPr>
          <a:xfrm>
            <a:off x="5124817" y="2392982"/>
            <a:ext cx="1946841" cy="461665"/>
          </a:xfrm>
          <a:prstGeom prst="rect">
            <a:avLst/>
          </a:prstGeom>
          <a:noFill/>
        </p:spPr>
        <p:txBody>
          <a:bodyPr wrap="square" rtlCol="0">
            <a:spAutoFit/>
          </a:bodyPr>
          <a:lstStyle/>
          <a:p>
            <a:pPr algn="ctr"/>
            <a:r>
              <a:rPr lang="en-US" sz="1200" i="1" dirty="0">
                <a:ln w="3175">
                  <a:solidFill>
                    <a:schemeClr val="tx1"/>
                  </a:solidFill>
                </a:ln>
                <a:solidFill>
                  <a:srgbClr val="FF0000"/>
                </a:solidFill>
                <a:latin typeface="Cheltenhm BT" panose="02040603050505020403" pitchFamily="18" charset="0"/>
              </a:rPr>
              <a:t>Converted to MD with evaporates</a:t>
            </a:r>
            <a:endParaRPr lang="en-US" sz="1200" i="1" dirty="0">
              <a:latin typeface="Cheltenhm BT" panose="02040603050505020403" pitchFamily="18" charset="0"/>
            </a:endParaRPr>
          </a:p>
        </p:txBody>
      </p:sp>
      <p:sp>
        <p:nvSpPr>
          <p:cNvPr id="27" name="TextBox 26"/>
          <p:cNvSpPr txBox="1"/>
          <p:nvPr/>
        </p:nvSpPr>
        <p:spPr>
          <a:xfrm>
            <a:off x="7494275" y="3863236"/>
            <a:ext cx="944283" cy="369332"/>
          </a:xfrm>
          <a:prstGeom prst="rect">
            <a:avLst/>
          </a:prstGeom>
          <a:noFill/>
        </p:spPr>
        <p:txBody>
          <a:bodyPr wrap="square" rtlCol="0">
            <a:spAutoFit/>
          </a:bodyPr>
          <a:lstStyle/>
          <a:p>
            <a:pPr algn="ctr"/>
            <a:r>
              <a:rPr lang="en-US" dirty="0">
                <a:ln w="3175">
                  <a:solidFill>
                    <a:schemeClr val="tx1"/>
                  </a:solidFill>
                </a:ln>
                <a:solidFill>
                  <a:srgbClr val="FF0000"/>
                </a:solidFill>
                <a:latin typeface="Flareserif821 BT" panose="020E0602030304020304" pitchFamily="34" charset="0"/>
              </a:rPr>
              <a:t>RR</a:t>
            </a:r>
            <a:endParaRPr lang="en-US" dirty="0">
              <a:latin typeface="Flareserif821 BT" panose="020E0602030304020304" pitchFamily="34" charset="0"/>
            </a:endParaRPr>
          </a:p>
        </p:txBody>
      </p:sp>
      <p:sp>
        <p:nvSpPr>
          <p:cNvPr id="28" name="TextBox 27"/>
          <p:cNvSpPr txBox="1"/>
          <p:nvPr/>
        </p:nvSpPr>
        <p:spPr>
          <a:xfrm>
            <a:off x="6971332" y="4186162"/>
            <a:ext cx="1990168" cy="830997"/>
          </a:xfrm>
          <a:prstGeom prst="rect">
            <a:avLst/>
          </a:prstGeom>
          <a:noFill/>
        </p:spPr>
        <p:txBody>
          <a:bodyPr wrap="square" rtlCol="0">
            <a:spAutoFit/>
          </a:bodyPr>
          <a:lstStyle/>
          <a:p>
            <a:pPr algn="ctr"/>
            <a:r>
              <a:rPr lang="en-US" sz="1200" i="1" dirty="0">
                <a:ln w="3175">
                  <a:solidFill>
                    <a:schemeClr val="tx1"/>
                  </a:solidFill>
                </a:ln>
                <a:solidFill>
                  <a:srgbClr val="FF0000"/>
                </a:solidFill>
                <a:latin typeface="Cheltenhm BT" panose="02040603050505020403" pitchFamily="18" charset="0"/>
              </a:rPr>
              <a:t>Subtidal carbonates, often with fossils, deposited under normal salinity. Dolomitic ribbons are result of later diagenesis.</a:t>
            </a:r>
            <a:endParaRPr lang="en-US" sz="1200" i="1" dirty="0">
              <a:latin typeface="Cheltenhm BT" panose="02040603050505020403" pitchFamily="18" charset="0"/>
            </a:endParaRPr>
          </a:p>
        </p:txBody>
      </p:sp>
      <p:cxnSp>
        <p:nvCxnSpPr>
          <p:cNvPr id="29" name="Straight Arrow Connector 28"/>
          <p:cNvCxnSpPr/>
          <p:nvPr/>
        </p:nvCxnSpPr>
        <p:spPr>
          <a:xfrm flipV="1">
            <a:off x="7934026" y="3005220"/>
            <a:ext cx="18943" cy="72614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11276" y="5129143"/>
            <a:ext cx="8650224" cy="1631216"/>
          </a:xfrm>
          <a:prstGeom prst="rect">
            <a:avLst/>
          </a:prstGeom>
        </p:spPr>
        <p:txBody>
          <a:bodyPr wrap="square">
            <a:spAutoFit/>
          </a:bodyPr>
          <a:lstStyle/>
          <a:p>
            <a:r>
              <a:rPr lang="en-US" sz="2000" i="1" dirty="0">
                <a:latin typeface="Times New Roman" panose="02020603050405020304" pitchFamily="18" charset="0"/>
                <a:cs typeface="Times New Roman" panose="02020603050405020304" pitchFamily="18" charset="0"/>
              </a:rPr>
              <a:t>3. </a:t>
            </a:r>
            <a:r>
              <a:rPr lang="en-US" sz="2000" b="1" i="1" dirty="0">
                <a:ln w="3175">
                  <a:solidFill>
                    <a:schemeClr val="tx1"/>
                  </a:solidFill>
                </a:ln>
                <a:solidFill>
                  <a:srgbClr val="FF0000"/>
                </a:solidFill>
                <a:latin typeface="Times New Roman" panose="02020603050405020304" pitchFamily="18" charset="0"/>
                <a:cs typeface="Times New Roman" panose="02020603050405020304" pitchFamily="18" charset="0"/>
              </a:rPr>
              <a:t>Basin interpretations</a:t>
            </a:r>
            <a:r>
              <a:rPr lang="en-US" sz="2000" i="1" dirty="0">
                <a:latin typeface="Times New Roman" panose="02020603050405020304" pitchFamily="18" charset="0"/>
                <a:cs typeface="Times New Roman" panose="02020603050405020304" pitchFamily="18" charset="0"/>
              </a:rPr>
              <a:t>: since carbonates require warm, clear, shallow water in tectonically stable regions (no clastic sources) any tectonically stable region with shallow water and tropical climates can generate these rocks.</a:t>
            </a:r>
          </a:p>
          <a:p>
            <a:pPr indent="341313"/>
            <a:r>
              <a:rPr lang="en-US" sz="2000" i="1" dirty="0">
                <a:latin typeface="Times New Roman" panose="02020603050405020304" pitchFamily="18" charset="0"/>
                <a:cs typeface="Times New Roman" panose="02020603050405020304" pitchFamily="18" charset="0"/>
              </a:rPr>
              <a:t>So, we know in the Cambrian, the mid-Atlantic region was tropical and tectonically stable.</a:t>
            </a:r>
          </a:p>
        </p:txBody>
      </p:sp>
    </p:spTree>
    <p:extLst>
      <p:ext uri="{BB962C8B-B14F-4D97-AF65-F5344CB8AC3E}">
        <p14:creationId xmlns:p14="http://schemas.microsoft.com/office/powerpoint/2010/main" val="2424273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1000"/>
                                        <p:tgtEl>
                                          <p:spTgt spid="15"/>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1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1000"/>
                                        <p:tgtEl>
                                          <p:spTgt spid="1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000"/>
                                        <p:tgtEl>
                                          <p:spTgt spid="17"/>
                                        </p:tgtEl>
                                      </p:cBhvr>
                                    </p:animEffec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1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1000"/>
                                        <p:tgtEl>
                                          <p:spTgt spid="2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1000"/>
                                        <p:tgtEl>
                                          <p:spTgt spid="25"/>
                                        </p:tgtEl>
                                      </p:cBhvr>
                                    </p:animEffect>
                                  </p:childTnLst>
                                </p:cTn>
                              </p:par>
                            </p:childTnLst>
                          </p:cTn>
                        </p:par>
                        <p:par>
                          <p:cTn id="52" fill="hold">
                            <p:stCondLst>
                              <p:cond delay="1000"/>
                            </p:stCondLst>
                            <p:childTnLst>
                              <p:par>
                                <p:cTn id="53" presetID="22" presetClass="entr" presetSubtype="1"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10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left)">
                                      <p:cBhvr>
                                        <p:cTn id="60" dur="10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1000"/>
                                        <p:tgtEl>
                                          <p:spTgt spid="27"/>
                                        </p:tgtEl>
                                      </p:cBhvr>
                                    </p:animEffect>
                                  </p:childTnLst>
                                </p:cTn>
                              </p:par>
                            </p:childTnLst>
                          </p:cTn>
                        </p:par>
                        <p:par>
                          <p:cTn id="66" fill="hold">
                            <p:stCondLst>
                              <p:cond delay="1000"/>
                            </p:stCondLst>
                            <p:childTnLst>
                              <p:par>
                                <p:cTn id="67" presetID="22" presetClass="entr" presetSubtype="4" fill="hold"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1000"/>
                                        <p:tgtEl>
                                          <p:spTgt spid="29"/>
                                        </p:tgtEl>
                                      </p:cBhvr>
                                    </p:animEffect>
                                  </p:childTnLst>
                                </p:cTn>
                              </p:par>
                            </p:childTnLst>
                          </p:cTn>
                        </p:par>
                        <p:par>
                          <p:cTn id="70" fill="hold">
                            <p:stCondLst>
                              <p:cond delay="2000"/>
                            </p:stCondLst>
                            <p:childTnLst>
                              <p:par>
                                <p:cTn id="71" presetID="22" presetClass="entr" presetSubtype="8"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10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left)">
                                      <p:cBhvr>
                                        <p:cTn id="7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4" grpId="0"/>
      <p:bldP spid="15" grpId="0"/>
      <p:bldP spid="16" grpId="0"/>
      <p:bldP spid="17" grpId="0"/>
      <p:bldP spid="23" grpId="0"/>
      <p:bldP spid="25" grpId="0"/>
      <p:bldP spid="26" grpId="0"/>
      <p:bldP spid="27" grpId="0"/>
      <p:bldP spid="28"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3"/>
            <a:ext cx="9144000" cy="6857635"/>
          </a:xfrm>
          <a:prstGeom prst="rect">
            <a:avLst/>
          </a:prstGeom>
          <a:noFill/>
          <a:ln w="9525">
            <a:noFill/>
            <a:miter lim="800000"/>
            <a:headEnd/>
            <a:tailEnd/>
          </a:ln>
          <a:effectLst/>
        </p:spPr>
      </p:pic>
      <p:sp>
        <p:nvSpPr>
          <p:cNvPr id="5" name="Rectangle 4"/>
          <p:cNvSpPr/>
          <p:nvPr/>
        </p:nvSpPr>
        <p:spPr>
          <a:xfrm>
            <a:off x="182499" y="0"/>
            <a:ext cx="8862889" cy="400110"/>
          </a:xfrm>
          <a:prstGeom prst="rect">
            <a:avLst/>
          </a:prstGeom>
          <a:solidFill>
            <a:srgbClr val="FFFF00"/>
          </a:solidFill>
        </p:spPr>
        <p:txBody>
          <a:bodyPr wrap="square">
            <a:spAutoFit/>
          </a:bodyPr>
          <a:lstStyle/>
          <a:p>
            <a:r>
              <a:rPr lang="en-US" sz="2000" i="1" dirty="0">
                <a:latin typeface="Times New Roman" panose="02020603050405020304" pitchFamily="18" charset="0"/>
                <a:cs typeface="Times New Roman" panose="02020603050405020304" pitchFamily="18" charset="0"/>
              </a:rPr>
              <a:t>2.  </a:t>
            </a:r>
            <a:r>
              <a:rPr lang="en-US" sz="2000" b="1" i="1" dirty="0">
                <a:ln w="3175">
                  <a:solidFill>
                    <a:schemeClr val="tx1"/>
                  </a:solidFill>
                </a:ln>
                <a:solidFill>
                  <a:srgbClr val="FF0000"/>
                </a:solidFill>
                <a:latin typeface="Times New Roman" panose="02020603050405020304" pitchFamily="18" charset="0"/>
                <a:cs typeface="Times New Roman" panose="02020603050405020304" pitchFamily="18" charset="0"/>
              </a:rPr>
              <a:t>Environmental interpretations</a:t>
            </a:r>
            <a:r>
              <a:rPr lang="en-US" sz="2000" i="1" dirty="0">
                <a:latin typeface="Times New Roman" panose="02020603050405020304" pitchFamily="18" charset="0"/>
                <a:cs typeface="Times New Roman" panose="02020603050405020304" pitchFamily="18" charset="0"/>
              </a:rPr>
              <a:t>: an alternate </a:t>
            </a:r>
            <a:r>
              <a:rPr lang="en-US" sz="2000" i="1" dirty="0" err="1">
                <a:latin typeface="Times New Roman" panose="02020603050405020304" pitchFamily="18" charset="0"/>
                <a:cs typeface="Times New Roman" panose="02020603050405020304" pitchFamily="18" charset="0"/>
              </a:rPr>
              <a:t>Beekmantown</a:t>
            </a:r>
            <a:r>
              <a:rPr lang="en-US" sz="2000" i="1" dirty="0">
                <a:latin typeface="Times New Roman" panose="02020603050405020304" pitchFamily="18" charset="0"/>
                <a:cs typeface="Times New Roman" panose="02020603050405020304" pitchFamily="18" charset="0"/>
              </a:rPr>
              <a:t> outcrop</a:t>
            </a:r>
          </a:p>
        </p:txBody>
      </p:sp>
      <p:sp>
        <p:nvSpPr>
          <p:cNvPr id="6" name="Text Box 4"/>
          <p:cNvSpPr txBox="1">
            <a:spLocks noChangeArrowheads="1"/>
          </p:cNvSpPr>
          <p:nvPr/>
        </p:nvSpPr>
        <p:spPr bwMode="auto">
          <a:xfrm>
            <a:off x="182499" y="400110"/>
            <a:ext cx="8559680" cy="369332"/>
          </a:xfrm>
          <a:prstGeom prst="rect">
            <a:avLst/>
          </a:prstGeom>
          <a:solidFill>
            <a:schemeClr val="tx1"/>
          </a:solidFill>
          <a:ln w="9525">
            <a:noFill/>
            <a:miter lim="800000"/>
            <a:headEnd/>
            <a:tailEnd/>
          </a:ln>
        </p:spPr>
        <p:txBody>
          <a:bodyPr wrap="square">
            <a:spAutoFit/>
          </a:bodyPr>
          <a:lstStyle/>
          <a:p>
            <a:pPr algn="just" defTabSz="914400" fontAlgn="base">
              <a:spcBef>
                <a:spcPct val="50000"/>
              </a:spcBef>
              <a:spcAft>
                <a:spcPct val="0"/>
              </a:spcAft>
              <a:defRPr/>
            </a:pPr>
            <a:r>
              <a:rPr lang="en-US" i="1" dirty="0">
                <a:solidFill>
                  <a:srgbClr val="FFFF00"/>
                </a:solidFill>
                <a:latin typeface="Cheltenhm BT" panose="02040603050505020403" pitchFamily="18" charset="0"/>
              </a:rPr>
              <a:t>This </a:t>
            </a:r>
            <a:r>
              <a:rPr lang="en-US" i="1" dirty="0" err="1">
                <a:solidFill>
                  <a:srgbClr val="FFFF00"/>
                </a:solidFill>
                <a:latin typeface="Cheltenhm BT" panose="02040603050505020403" pitchFamily="18" charset="0"/>
              </a:rPr>
              <a:t>Beekmantown</a:t>
            </a:r>
            <a:r>
              <a:rPr lang="en-US" i="1" dirty="0">
                <a:solidFill>
                  <a:srgbClr val="FFFF00"/>
                </a:solidFill>
                <a:latin typeface="Cheltenhm BT" panose="02040603050505020403" pitchFamily="18" charset="0"/>
              </a:rPr>
              <a:t> outcrop is feature in the Blue Ridge field trip.</a:t>
            </a:r>
          </a:p>
        </p:txBody>
      </p:sp>
    </p:spTree>
    <p:extLst>
      <p:ext uri="{BB962C8B-B14F-4D97-AF65-F5344CB8AC3E}">
        <p14:creationId xmlns:p14="http://schemas.microsoft.com/office/powerpoint/2010/main" val="1296967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w="9525">
            <a:noFill/>
            <a:miter lim="800000"/>
            <a:headEnd/>
            <a:tailEnd/>
          </a:ln>
          <a:effectLst/>
        </p:spPr>
      </p:pic>
      <p:sp>
        <p:nvSpPr>
          <p:cNvPr id="5" name="TextBox 4"/>
          <p:cNvSpPr txBox="1"/>
          <p:nvPr/>
        </p:nvSpPr>
        <p:spPr>
          <a:xfrm rot="20589414">
            <a:off x="3561991" y="2011977"/>
            <a:ext cx="26613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solidFill>
                    <a:prstClr val="black"/>
                  </a:solidFill>
                </a:ln>
                <a:solidFill>
                  <a:srgbClr val="FF0000"/>
                </a:solidFill>
                <a:effectLst/>
                <a:uLnTx/>
                <a:uFillTx/>
                <a:latin typeface="Lucida Casual" pitchFamily="66" charset="0"/>
                <a:ea typeface="+mn-ea"/>
                <a:cs typeface="+mn-cs"/>
              </a:rPr>
              <a:t>Algal laminates</a:t>
            </a:r>
          </a:p>
        </p:txBody>
      </p:sp>
      <p:sp>
        <p:nvSpPr>
          <p:cNvPr id="6" name="Rectangle 5"/>
          <p:cNvSpPr/>
          <p:nvPr/>
        </p:nvSpPr>
        <p:spPr>
          <a:xfrm>
            <a:off x="182499" y="0"/>
            <a:ext cx="8862889" cy="400110"/>
          </a:xfrm>
          <a:prstGeom prst="rect">
            <a:avLst/>
          </a:prstGeom>
          <a:solidFill>
            <a:srgbClr val="FFFF00"/>
          </a:solidFill>
        </p:spPr>
        <p:txBody>
          <a:bodyPr wrap="square">
            <a:spAutoFit/>
          </a:bodyPr>
          <a:lstStyle/>
          <a:p>
            <a:r>
              <a:rPr lang="en-US" sz="2000" i="1" dirty="0">
                <a:latin typeface="Times New Roman" panose="02020603050405020304" pitchFamily="18" charset="0"/>
                <a:cs typeface="Times New Roman" panose="02020603050405020304" pitchFamily="18" charset="0"/>
              </a:rPr>
              <a:t>2.  </a:t>
            </a:r>
            <a:r>
              <a:rPr lang="en-US" sz="2000" b="1" i="1" dirty="0">
                <a:ln w="3175">
                  <a:solidFill>
                    <a:schemeClr val="tx1"/>
                  </a:solidFill>
                </a:ln>
                <a:solidFill>
                  <a:srgbClr val="FF0000"/>
                </a:solidFill>
                <a:latin typeface="Times New Roman" panose="02020603050405020304" pitchFamily="18" charset="0"/>
                <a:cs typeface="Times New Roman" panose="02020603050405020304" pitchFamily="18" charset="0"/>
              </a:rPr>
              <a:t>Environmental interpretations</a:t>
            </a:r>
            <a:r>
              <a:rPr lang="en-US" sz="2000" i="1" dirty="0">
                <a:latin typeface="Times New Roman" panose="02020603050405020304" pitchFamily="18" charset="0"/>
                <a:cs typeface="Times New Roman" panose="02020603050405020304" pitchFamily="18" charset="0"/>
              </a:rPr>
              <a:t>: an alternate </a:t>
            </a:r>
            <a:r>
              <a:rPr lang="en-US" sz="2000" i="1" dirty="0" err="1">
                <a:latin typeface="Times New Roman" panose="02020603050405020304" pitchFamily="18" charset="0"/>
                <a:cs typeface="Times New Roman" panose="02020603050405020304" pitchFamily="18" charset="0"/>
              </a:rPr>
              <a:t>Beekmantown</a:t>
            </a:r>
            <a:r>
              <a:rPr lang="en-US" sz="2000" i="1" dirty="0">
                <a:latin typeface="Times New Roman" panose="02020603050405020304" pitchFamily="18" charset="0"/>
                <a:cs typeface="Times New Roman" panose="02020603050405020304" pitchFamily="18" charset="0"/>
              </a:rPr>
              <a:t> outcrop</a:t>
            </a:r>
          </a:p>
        </p:txBody>
      </p:sp>
      <p:sp>
        <p:nvSpPr>
          <p:cNvPr id="7" name="Text Box 4"/>
          <p:cNvSpPr txBox="1">
            <a:spLocks noChangeArrowheads="1"/>
          </p:cNvSpPr>
          <p:nvPr/>
        </p:nvSpPr>
        <p:spPr bwMode="auto">
          <a:xfrm>
            <a:off x="182499" y="400110"/>
            <a:ext cx="8559680" cy="369332"/>
          </a:xfrm>
          <a:prstGeom prst="rect">
            <a:avLst/>
          </a:prstGeom>
          <a:solidFill>
            <a:schemeClr val="tx1"/>
          </a:solidFill>
          <a:ln w="9525">
            <a:noFill/>
            <a:miter lim="800000"/>
            <a:headEnd/>
            <a:tailEnd/>
          </a:ln>
        </p:spPr>
        <p:txBody>
          <a:bodyPr wrap="square">
            <a:spAutoFit/>
          </a:bodyPr>
          <a:lstStyle/>
          <a:p>
            <a:pPr algn="just" defTabSz="914400" fontAlgn="base">
              <a:spcBef>
                <a:spcPct val="50000"/>
              </a:spcBef>
              <a:spcAft>
                <a:spcPct val="0"/>
              </a:spcAft>
              <a:defRPr/>
            </a:pPr>
            <a:r>
              <a:rPr lang="en-US" i="1" dirty="0">
                <a:solidFill>
                  <a:srgbClr val="FFFF00"/>
                </a:solidFill>
                <a:latin typeface="Cheltenhm BT" panose="02040603050505020403" pitchFamily="18" charset="0"/>
              </a:rPr>
              <a:t>We find at this outcrop things typical of the </a:t>
            </a:r>
            <a:r>
              <a:rPr lang="en-US" i="1" dirty="0" err="1">
                <a:solidFill>
                  <a:srgbClr val="FFFF00"/>
                </a:solidFill>
                <a:latin typeface="Cheltenhm BT" panose="02040603050505020403" pitchFamily="18" charset="0"/>
              </a:rPr>
              <a:t>Beekmantown</a:t>
            </a:r>
            <a:r>
              <a:rPr lang="en-US" i="1" dirty="0">
                <a:solidFill>
                  <a:srgbClr val="FFFF00"/>
                </a:solidFill>
                <a:latin typeface="Cheltenhm BT" panose="02040603050505020403" pitchFamily="18" charset="0"/>
              </a:rPr>
              <a:t>.</a:t>
            </a:r>
          </a:p>
        </p:txBody>
      </p:sp>
    </p:spTree>
    <p:extLst>
      <p:ext uri="{BB962C8B-B14F-4D97-AF65-F5344CB8AC3E}">
        <p14:creationId xmlns:p14="http://schemas.microsoft.com/office/powerpoint/2010/main" val="1573818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fichtels\My Documents\1-DS\467-SST\FieldTrips\2-BlueRidge\Pictures-BlueRidge-2011\DSCN13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3"/>
            <a:ext cx="9144000" cy="6857635"/>
          </a:xfrm>
          <a:prstGeom prst="rect">
            <a:avLst/>
          </a:prstGeom>
          <a:noFill/>
        </p:spPr>
      </p:pic>
      <p:sp>
        <p:nvSpPr>
          <p:cNvPr id="6" name="Rectangle 5"/>
          <p:cNvSpPr/>
          <p:nvPr/>
        </p:nvSpPr>
        <p:spPr>
          <a:xfrm>
            <a:off x="182499" y="0"/>
            <a:ext cx="8862889" cy="400110"/>
          </a:xfrm>
          <a:prstGeom prst="rect">
            <a:avLst/>
          </a:prstGeom>
          <a:solidFill>
            <a:srgbClr val="FFFF00"/>
          </a:solidFill>
        </p:spPr>
        <p:txBody>
          <a:bodyPr wrap="square">
            <a:spAutoFit/>
          </a:bodyPr>
          <a:lstStyle/>
          <a:p>
            <a:r>
              <a:rPr lang="en-US" sz="2000" i="1" dirty="0">
                <a:latin typeface="Times New Roman" panose="02020603050405020304" pitchFamily="18" charset="0"/>
                <a:cs typeface="Times New Roman" panose="02020603050405020304" pitchFamily="18" charset="0"/>
              </a:rPr>
              <a:t>2.  </a:t>
            </a:r>
            <a:r>
              <a:rPr lang="en-US" sz="2000" b="1" i="1" dirty="0">
                <a:ln w="3175">
                  <a:solidFill>
                    <a:schemeClr val="tx1"/>
                  </a:solidFill>
                </a:ln>
                <a:solidFill>
                  <a:srgbClr val="FF0000"/>
                </a:solidFill>
                <a:latin typeface="Times New Roman" panose="02020603050405020304" pitchFamily="18" charset="0"/>
                <a:cs typeface="Times New Roman" panose="02020603050405020304" pitchFamily="18" charset="0"/>
              </a:rPr>
              <a:t>Environmental interpretations</a:t>
            </a:r>
            <a:r>
              <a:rPr lang="en-US" sz="2000" i="1" dirty="0">
                <a:latin typeface="Times New Roman" panose="02020603050405020304" pitchFamily="18" charset="0"/>
                <a:cs typeface="Times New Roman" panose="02020603050405020304" pitchFamily="18" charset="0"/>
              </a:rPr>
              <a:t>: an alternate </a:t>
            </a:r>
            <a:r>
              <a:rPr lang="en-US" sz="2000" i="1" dirty="0" err="1">
                <a:latin typeface="Times New Roman" panose="02020603050405020304" pitchFamily="18" charset="0"/>
                <a:cs typeface="Times New Roman" panose="02020603050405020304" pitchFamily="18" charset="0"/>
              </a:rPr>
              <a:t>Beekmantown</a:t>
            </a:r>
            <a:r>
              <a:rPr lang="en-US" sz="2000" i="1" dirty="0">
                <a:latin typeface="Times New Roman" panose="02020603050405020304" pitchFamily="18" charset="0"/>
                <a:cs typeface="Times New Roman" panose="02020603050405020304" pitchFamily="18" charset="0"/>
              </a:rPr>
              <a:t> outcrop</a:t>
            </a:r>
          </a:p>
        </p:txBody>
      </p:sp>
      <p:sp>
        <p:nvSpPr>
          <p:cNvPr id="7" name="Text Box 4"/>
          <p:cNvSpPr txBox="1">
            <a:spLocks noChangeArrowheads="1"/>
          </p:cNvSpPr>
          <p:nvPr/>
        </p:nvSpPr>
        <p:spPr bwMode="auto">
          <a:xfrm>
            <a:off x="6974541" y="1339243"/>
            <a:ext cx="2169459" cy="646331"/>
          </a:xfrm>
          <a:prstGeom prst="rect">
            <a:avLst/>
          </a:prstGeom>
          <a:solidFill>
            <a:schemeClr val="tx1"/>
          </a:solidFill>
          <a:ln w="9525">
            <a:noFill/>
            <a:miter lim="800000"/>
            <a:headEnd/>
            <a:tailEnd/>
          </a:ln>
        </p:spPr>
        <p:txBody>
          <a:bodyPr wrap="square">
            <a:spAutoFit/>
          </a:bodyPr>
          <a:lstStyle/>
          <a:p>
            <a:pPr algn="just" defTabSz="914400" fontAlgn="base">
              <a:spcBef>
                <a:spcPct val="50000"/>
              </a:spcBef>
              <a:spcAft>
                <a:spcPct val="0"/>
              </a:spcAft>
              <a:defRPr/>
            </a:pPr>
            <a:r>
              <a:rPr lang="en-US" i="1" dirty="0">
                <a:solidFill>
                  <a:srgbClr val="FFFF00"/>
                </a:solidFill>
                <a:latin typeface="Cheltenhm BT" panose="02040603050505020403" pitchFamily="18" charset="0"/>
              </a:rPr>
              <a:t>But, there are also these strange </a:t>
            </a:r>
            <a:r>
              <a:rPr lang="en-US" i="1" dirty="0" err="1">
                <a:solidFill>
                  <a:srgbClr val="FFFF00"/>
                </a:solidFill>
                <a:latin typeface="Cheltenhm BT" panose="02040603050505020403" pitchFamily="18" charset="0"/>
              </a:rPr>
              <a:t>breccias</a:t>
            </a:r>
            <a:r>
              <a:rPr lang="en-US" i="1" dirty="0">
                <a:solidFill>
                  <a:srgbClr val="FFFF00"/>
                </a:solidFill>
                <a:latin typeface="Cheltenhm BT" panose="02040603050505020403" pitchFamily="18" charset="0"/>
              </a:rPr>
              <a:t>.</a:t>
            </a:r>
          </a:p>
        </p:txBody>
      </p:sp>
      <p:cxnSp>
        <p:nvCxnSpPr>
          <p:cNvPr id="8" name="Straight Arrow Connector 7"/>
          <p:cNvCxnSpPr/>
          <p:nvPr/>
        </p:nvCxnSpPr>
        <p:spPr>
          <a:xfrm flipH="1">
            <a:off x="4751294" y="1781889"/>
            <a:ext cx="2160494" cy="1203358"/>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751294" y="1781889"/>
            <a:ext cx="2160494" cy="2537964"/>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 Box 4"/>
          <p:cNvSpPr txBox="1">
            <a:spLocks noChangeArrowheads="1"/>
          </p:cNvSpPr>
          <p:nvPr/>
        </p:nvSpPr>
        <p:spPr bwMode="auto">
          <a:xfrm>
            <a:off x="0" y="421081"/>
            <a:ext cx="4751294" cy="923330"/>
          </a:xfrm>
          <a:prstGeom prst="rect">
            <a:avLst/>
          </a:prstGeom>
          <a:solidFill>
            <a:schemeClr val="tx1"/>
          </a:solidFill>
          <a:ln w="9525">
            <a:noFill/>
            <a:miter lim="800000"/>
            <a:headEnd/>
            <a:tailEnd/>
          </a:ln>
        </p:spPr>
        <p:txBody>
          <a:bodyPr wrap="square">
            <a:spAutoFit/>
          </a:bodyPr>
          <a:lstStyle/>
          <a:p>
            <a:pPr indent="341313" algn="just" defTabSz="914400" fontAlgn="base">
              <a:spcBef>
                <a:spcPct val="50000"/>
              </a:spcBef>
              <a:spcAft>
                <a:spcPct val="0"/>
              </a:spcAft>
              <a:defRPr/>
            </a:pPr>
            <a:r>
              <a:rPr lang="en-US" i="1" dirty="0">
                <a:solidFill>
                  <a:srgbClr val="FFFF00"/>
                </a:solidFill>
                <a:latin typeface="Cheltenhm BT" panose="02040603050505020403" pitchFamily="18" charset="0"/>
              </a:rPr>
              <a:t>Some earlier geologists interpreted these as fault breccias, zones where rocks broke and slid over each other, like this . . . </a:t>
            </a:r>
          </a:p>
        </p:txBody>
      </p:sp>
      <p:sp>
        <p:nvSpPr>
          <p:cNvPr id="11" name="Right Arrow 10"/>
          <p:cNvSpPr/>
          <p:nvPr/>
        </p:nvSpPr>
        <p:spPr>
          <a:xfrm>
            <a:off x="4613943" y="4789685"/>
            <a:ext cx="968188" cy="351711"/>
          </a:xfrm>
          <a:prstGeom prst="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flipH="1">
            <a:off x="3083859" y="1985574"/>
            <a:ext cx="968188" cy="351711"/>
          </a:xfrm>
          <a:prstGeom prst="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03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1000"/>
                                        <p:tgtEl>
                                          <p:spTgt spid="8"/>
                                        </p:tgtEl>
                                      </p:cBhvr>
                                    </p:animEffect>
                                  </p:childTnLst>
                                </p:cTn>
                              </p:par>
                              <p:par>
                                <p:cTn id="11" presetID="22" presetClass="entr" presetSubtype="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000"/>
                                        <p:tgtEl>
                                          <p:spTgt spid="12"/>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1000"/>
                                        <p:tgtEl>
                                          <p:spTgt spid="14"/>
                                        </p:tgtEl>
                                      </p:cBhvr>
                                    </p:animEffect>
                                  </p:childTnLst>
                                </p:cTn>
                              </p:par>
                            </p:childTnLst>
                          </p:cTn>
                        </p:par>
                        <p:par>
                          <p:cTn id="26" fill="hold">
                            <p:stCondLst>
                              <p:cond delay="2000"/>
                            </p:stCondLst>
                            <p:childTnLst>
                              <p:par>
                                <p:cTn id="27" presetID="42" presetClass="path" presetSubtype="0" repeatCount="3000" accel="50000" decel="50000" fill="hold" grpId="1" nodeType="afterEffect">
                                  <p:stCondLst>
                                    <p:cond delay="0"/>
                                  </p:stCondLst>
                                  <p:childTnLst>
                                    <p:animMotion origin="layout" path="M 4.72222E-6 -4.07407E-6 L 0.19756 0.00278 " pathEditMode="relative" rAng="0" ptsTypes="AA">
                                      <p:cBhvr>
                                        <p:cTn id="28" dur="2000" fill="hold"/>
                                        <p:tgtEl>
                                          <p:spTgt spid="11"/>
                                        </p:tgtEl>
                                        <p:attrNameLst>
                                          <p:attrName>ppt_x</p:attrName>
                                          <p:attrName>ppt_y</p:attrName>
                                        </p:attrNameLst>
                                      </p:cBhvr>
                                      <p:rCtr x="9878" y="139"/>
                                    </p:animMotion>
                                  </p:childTnLst>
                                </p:cTn>
                              </p:par>
                              <p:par>
                                <p:cTn id="29" presetID="42" presetClass="path" presetSubtype="0" repeatCount="3000" accel="50000" decel="50000" fill="hold" grpId="1" nodeType="withEffect">
                                  <p:stCondLst>
                                    <p:cond delay="0"/>
                                  </p:stCondLst>
                                  <p:childTnLst>
                                    <p:animMotion origin="layout" path="M -4.16667E-6 3.7037E-6 L -0.17447 0.0037 " pathEditMode="relative" rAng="0" ptsTypes="AA">
                                      <p:cBhvr>
                                        <p:cTn id="30" dur="2000" fill="hold"/>
                                        <p:tgtEl>
                                          <p:spTgt spid="14"/>
                                        </p:tgtEl>
                                        <p:attrNameLst>
                                          <p:attrName>ppt_x</p:attrName>
                                          <p:attrName>ppt_y</p:attrName>
                                        </p:attrNameLst>
                                      </p:cBhvr>
                                      <p:rCtr x="-8733"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alpha val="49000"/>
          </a:srgb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914408"/>
            <a:ext cx="6139926" cy="3463301"/>
          </a:xfrm>
          <a:prstGeom prst="rect">
            <a:avLst/>
          </a:prstGeom>
        </p:spPr>
      </p:pic>
      <p:sp>
        <p:nvSpPr>
          <p:cNvPr id="10" name="TextBox 9"/>
          <p:cNvSpPr txBox="1"/>
          <p:nvPr/>
        </p:nvSpPr>
        <p:spPr>
          <a:xfrm>
            <a:off x="1395932" y="79348"/>
            <a:ext cx="2603412" cy="769441"/>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Trip 1: </a:t>
            </a:r>
          </a:p>
        </p:txBody>
      </p:sp>
      <p:sp>
        <p:nvSpPr>
          <p:cNvPr id="11" name="TextBox 10"/>
          <p:cNvSpPr txBox="1"/>
          <p:nvPr/>
        </p:nvSpPr>
        <p:spPr>
          <a:xfrm>
            <a:off x="3860799" y="99414"/>
            <a:ext cx="4031692" cy="769441"/>
          </a:xfrm>
          <a:prstGeom prst="rect">
            <a:avLst/>
          </a:prstGeom>
          <a:noFill/>
        </p:spPr>
        <p:txBody>
          <a:bodyPr wrap="square" rtlCol="0">
            <a:spAutoFit/>
          </a:bodyPr>
          <a:lstStyle/>
          <a:p>
            <a:pPr algn="ctr"/>
            <a:r>
              <a:rPr lang="en-US" sz="4400" dirty="0">
                <a:ln w="3175">
                  <a:solidFill>
                    <a:schemeClr val="tx1"/>
                  </a:solidFill>
                </a:ln>
                <a:solidFill>
                  <a:srgbClr val="FF0000"/>
                </a:solidFill>
                <a:latin typeface="Britannic Bold" panose="020B0903060703020204" pitchFamily="34" charset="0"/>
              </a:rPr>
              <a:t>Chalk Talk 1</a:t>
            </a:r>
          </a:p>
        </p:txBody>
      </p:sp>
      <p:sp>
        <p:nvSpPr>
          <p:cNvPr id="13" name="TextBox 12"/>
          <p:cNvSpPr txBox="1"/>
          <p:nvPr/>
        </p:nvSpPr>
        <p:spPr>
          <a:xfrm>
            <a:off x="0" y="775228"/>
            <a:ext cx="8423312" cy="1107996"/>
          </a:xfrm>
          <a:prstGeom prst="rect">
            <a:avLst/>
          </a:prstGeom>
          <a:noFill/>
        </p:spPr>
        <p:txBody>
          <a:bodyPr wrap="square" rtlCol="0">
            <a:spAutoFit/>
          </a:bodyPr>
          <a:lstStyle/>
          <a:p>
            <a:pPr algn="ctr"/>
            <a:r>
              <a:rPr lang="en-US" sz="6600" dirty="0" err="1">
                <a:ln w="3175">
                  <a:solidFill>
                    <a:schemeClr val="tx1"/>
                  </a:solidFill>
                </a:ln>
                <a:solidFill>
                  <a:srgbClr val="FF0000"/>
                </a:solidFill>
                <a:latin typeface="Britannic Bold" panose="020B0903060703020204" pitchFamily="34" charset="0"/>
              </a:rPr>
              <a:t>Weverton</a:t>
            </a:r>
            <a:r>
              <a:rPr lang="en-US" sz="6600" dirty="0">
                <a:ln w="3175">
                  <a:solidFill>
                    <a:schemeClr val="tx1"/>
                  </a:solidFill>
                </a:ln>
                <a:solidFill>
                  <a:srgbClr val="FF0000"/>
                </a:solidFill>
                <a:latin typeface="Britannic Bold" panose="020B0903060703020204" pitchFamily="34" charset="0"/>
              </a:rPr>
              <a:t> Formation</a:t>
            </a:r>
          </a:p>
        </p:txBody>
      </p:sp>
      <p:sp>
        <p:nvSpPr>
          <p:cNvPr id="14" name="TextBox 13"/>
          <p:cNvSpPr txBox="1"/>
          <p:nvPr/>
        </p:nvSpPr>
        <p:spPr>
          <a:xfrm>
            <a:off x="156290" y="1787511"/>
            <a:ext cx="8831419" cy="707886"/>
          </a:xfrm>
          <a:prstGeom prst="rect">
            <a:avLst/>
          </a:prstGeom>
          <a:noFill/>
        </p:spPr>
        <p:txBody>
          <a:bodyPr wrap="square" rtlCol="0">
            <a:spAutoFit/>
          </a:bodyPr>
          <a:lstStyle/>
          <a:p>
            <a:pPr indent="233363"/>
            <a:r>
              <a:rPr lang="en-US" sz="2000" i="1" dirty="0" err="1">
                <a:latin typeface="Cheltenhm BT" panose="02040603050505020403" pitchFamily="18" charset="0"/>
              </a:rPr>
              <a:t>Weverton</a:t>
            </a:r>
            <a:r>
              <a:rPr lang="en-US" sz="2000" i="1" dirty="0">
                <a:latin typeface="Cheltenhm BT" panose="02040603050505020403" pitchFamily="18" charset="0"/>
              </a:rPr>
              <a:t> outcrops are not common, or very large.  The first thing is to take in what we are observing. So, observe the outcrop, note what you see, and sketch it.</a:t>
            </a:r>
          </a:p>
        </p:txBody>
      </p:sp>
      <p:sp>
        <p:nvSpPr>
          <p:cNvPr id="15" name="TextBox 14"/>
          <p:cNvSpPr txBox="1"/>
          <p:nvPr/>
        </p:nvSpPr>
        <p:spPr>
          <a:xfrm>
            <a:off x="0" y="2459132"/>
            <a:ext cx="4649792" cy="400110"/>
          </a:xfrm>
          <a:prstGeom prst="rect">
            <a:avLst/>
          </a:prstGeom>
          <a:noFill/>
        </p:spPr>
        <p:txBody>
          <a:bodyPr wrap="square" rtlCol="0">
            <a:spAutoFit/>
          </a:bodyPr>
          <a:lstStyle/>
          <a:p>
            <a:pPr indent="233363"/>
            <a:r>
              <a:rPr lang="en-US" sz="2000" i="1" dirty="0">
                <a:latin typeface="Cheltenhm BT" panose="02040603050505020403" pitchFamily="18" charset="0"/>
              </a:rPr>
              <a:t>One of the obvious things are these surfaces.</a:t>
            </a:r>
          </a:p>
        </p:txBody>
      </p:sp>
      <p:cxnSp>
        <p:nvCxnSpPr>
          <p:cNvPr id="8" name="Straight Arrow Connector 7"/>
          <p:cNvCxnSpPr/>
          <p:nvPr/>
        </p:nvCxnSpPr>
        <p:spPr>
          <a:xfrm flipH="1">
            <a:off x="2576945" y="2914408"/>
            <a:ext cx="1283854" cy="135279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828800" y="2878953"/>
            <a:ext cx="2032000" cy="175817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207655" y="2894697"/>
            <a:ext cx="2653144" cy="1863234"/>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139926" y="2458540"/>
            <a:ext cx="3004074" cy="1015663"/>
          </a:xfrm>
          <a:prstGeom prst="rect">
            <a:avLst/>
          </a:prstGeom>
          <a:noFill/>
        </p:spPr>
        <p:txBody>
          <a:bodyPr wrap="square" rtlCol="0">
            <a:spAutoFit/>
          </a:bodyPr>
          <a:lstStyle/>
          <a:p>
            <a:pPr indent="233363"/>
            <a:r>
              <a:rPr lang="en-US" sz="2000" i="1" dirty="0">
                <a:latin typeface="Cheltenhm BT" panose="02040603050505020403" pitchFamily="18" charset="0"/>
              </a:rPr>
              <a:t>Superficially we might think these are bedding planes, until we look this direction.</a:t>
            </a:r>
          </a:p>
        </p:txBody>
      </p:sp>
      <p:sp>
        <p:nvSpPr>
          <p:cNvPr id="24" name="Right Arrow 23"/>
          <p:cNvSpPr/>
          <p:nvPr/>
        </p:nvSpPr>
        <p:spPr>
          <a:xfrm rot="10800000">
            <a:off x="4830619" y="4076265"/>
            <a:ext cx="706600" cy="381870"/>
          </a:xfrm>
          <a:prstGeom prst="rightArrow">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9792" y="3500582"/>
            <a:ext cx="4476557" cy="3357418"/>
          </a:xfrm>
          <a:prstGeom prst="rect">
            <a:avLst/>
          </a:prstGeom>
        </p:spPr>
      </p:pic>
      <p:sp>
        <p:nvSpPr>
          <p:cNvPr id="26" name="TextBox 25"/>
          <p:cNvSpPr txBox="1"/>
          <p:nvPr/>
        </p:nvSpPr>
        <p:spPr>
          <a:xfrm>
            <a:off x="0" y="6397420"/>
            <a:ext cx="9144000" cy="400110"/>
          </a:xfrm>
          <a:prstGeom prst="rect">
            <a:avLst/>
          </a:prstGeom>
          <a:solidFill>
            <a:schemeClr val="tx1"/>
          </a:solidFill>
        </p:spPr>
        <p:txBody>
          <a:bodyPr wrap="square" rtlCol="0">
            <a:spAutoFit/>
          </a:bodyPr>
          <a:lstStyle/>
          <a:p>
            <a:pPr indent="233363"/>
            <a:r>
              <a:rPr lang="en-US" sz="2000" i="1" dirty="0">
                <a:solidFill>
                  <a:srgbClr val="FFFF00"/>
                </a:solidFill>
                <a:latin typeface="Cheltenhm BT" panose="02040603050505020403" pitchFamily="18" charset="0"/>
              </a:rPr>
              <a:t>Here we see definite bedding planes dipping west (to the left) at a very different angle</a:t>
            </a:r>
          </a:p>
        </p:txBody>
      </p:sp>
      <p:cxnSp>
        <p:nvCxnSpPr>
          <p:cNvPr id="27" name="Straight Arrow Connector 26"/>
          <p:cNvCxnSpPr/>
          <p:nvPr/>
        </p:nvCxnSpPr>
        <p:spPr>
          <a:xfrm flipH="1">
            <a:off x="4781442" y="4458135"/>
            <a:ext cx="3573664" cy="1058172"/>
          </a:xfrm>
          <a:prstGeom prst="straightConnector1">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142086" y="5128981"/>
            <a:ext cx="3573664" cy="1058172"/>
          </a:xfrm>
          <a:prstGeom prst="straightConnector1">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729853" y="3802689"/>
            <a:ext cx="3573664" cy="1058172"/>
          </a:xfrm>
          <a:prstGeom prst="straightConnector1">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073969" y="3862606"/>
            <a:ext cx="623669" cy="1862166"/>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1389393" y="3916308"/>
            <a:ext cx="623669" cy="1862166"/>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862843" y="3916308"/>
            <a:ext cx="623669" cy="1862166"/>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932241"/>
            <a:ext cx="9106586" cy="5136682"/>
          </a:xfrm>
          <a:prstGeom prst="rect">
            <a:avLst/>
          </a:prstGeom>
        </p:spPr>
      </p:pic>
    </p:spTree>
    <p:extLst>
      <p:ext uri="{BB962C8B-B14F-4D97-AF65-F5344CB8AC3E}">
        <p14:creationId xmlns:p14="http://schemas.microsoft.com/office/powerpoint/2010/main" val="2561529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1000" fill="hold"/>
                                        <p:tgtEl>
                                          <p:spTgt spid="22"/>
                                        </p:tgtEl>
                                        <p:attrNameLst>
                                          <p:attrName>ppt_w</p:attrName>
                                        </p:attrNameLst>
                                      </p:cBhvr>
                                      <p:tavLst>
                                        <p:tav tm="0">
                                          <p:val>
                                            <p:fltVal val="0"/>
                                          </p:val>
                                        </p:tav>
                                        <p:tav tm="100000">
                                          <p:val>
                                            <p:strVal val="#ppt_w"/>
                                          </p:val>
                                        </p:tav>
                                      </p:tavLst>
                                    </p:anim>
                                    <p:anim calcmode="lin" valueType="num">
                                      <p:cBhvr>
                                        <p:cTn id="17" dur="1000" fill="hold"/>
                                        <p:tgtEl>
                                          <p:spTgt spid="22"/>
                                        </p:tgtEl>
                                        <p:attrNameLst>
                                          <p:attrName>ppt_h</p:attrName>
                                        </p:attrNameLst>
                                      </p:cBhvr>
                                      <p:tavLst>
                                        <p:tav tm="0">
                                          <p:val>
                                            <p:fltVal val="0"/>
                                          </p:val>
                                        </p:tav>
                                        <p:tav tm="100000">
                                          <p:val>
                                            <p:strVal val="#ppt_h"/>
                                          </p:val>
                                        </p:tav>
                                      </p:tavLst>
                                    </p:anim>
                                    <p:animEffect transition="in" filter="fade">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22"/>
                                        </p:tgtEl>
                                      </p:cBhvr>
                                    </p:animEffect>
                                    <p:set>
                                      <p:cBhvr>
                                        <p:cTn id="23" dur="1" fill="hold">
                                          <p:stCondLst>
                                            <p:cond delay="999"/>
                                          </p:stCondLst>
                                        </p:cTn>
                                        <p:tgtEl>
                                          <p:spTgt spid="22"/>
                                        </p:tgtEl>
                                        <p:attrNameLst>
                                          <p:attrName>style.visibility</p:attrName>
                                        </p:attrNameLst>
                                      </p:cBhvr>
                                      <p:to>
                                        <p:strVal val="hidden"/>
                                      </p:to>
                                    </p:set>
                                  </p:childTnLst>
                                </p:cTn>
                              </p:par>
                              <p:par>
                                <p:cTn id="24" presetID="22" presetClass="entr" presetSubtype="8"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1000"/>
                                        <p:tgtEl>
                                          <p:spTgt spid="8"/>
                                        </p:tgtEl>
                                      </p:cBhvr>
                                    </p:animEffect>
                                  </p:childTnLst>
                                </p:cTn>
                              </p:par>
                            </p:childTnLst>
                          </p:cTn>
                        </p:par>
                        <p:par>
                          <p:cTn id="31" fill="hold">
                            <p:stCondLst>
                              <p:cond delay="2000"/>
                            </p:stCondLst>
                            <p:childTnLst>
                              <p:par>
                                <p:cTn id="32" presetID="22" presetClass="entr" presetSubtype="2"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right)">
                                      <p:cBhvr>
                                        <p:cTn id="34" dur="1000"/>
                                        <p:tgtEl>
                                          <p:spTgt spid="32"/>
                                        </p:tgtEl>
                                      </p:cBhvr>
                                    </p:animEffect>
                                  </p:childTnLst>
                                </p:cTn>
                              </p:par>
                            </p:childTnLst>
                          </p:cTn>
                        </p:par>
                        <p:par>
                          <p:cTn id="35" fill="hold">
                            <p:stCondLst>
                              <p:cond delay="3000"/>
                            </p:stCondLst>
                            <p:childTnLst>
                              <p:par>
                                <p:cTn id="36" presetID="22" presetClass="entr" presetSubtype="1"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1000"/>
                                        <p:tgtEl>
                                          <p:spTgt spid="16"/>
                                        </p:tgtEl>
                                      </p:cBhvr>
                                    </p:animEffect>
                                  </p:childTnLst>
                                </p:cTn>
                              </p:par>
                            </p:childTnLst>
                          </p:cTn>
                        </p:par>
                        <p:par>
                          <p:cTn id="39" fill="hold">
                            <p:stCondLst>
                              <p:cond delay="4000"/>
                            </p:stCondLst>
                            <p:childTnLst>
                              <p:par>
                                <p:cTn id="40" presetID="22" presetClass="entr" presetSubtype="2"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right)">
                                      <p:cBhvr>
                                        <p:cTn id="42" dur="1000"/>
                                        <p:tgtEl>
                                          <p:spTgt spid="36"/>
                                        </p:tgtEl>
                                      </p:cBhvr>
                                    </p:animEffect>
                                  </p:childTnLst>
                                </p:cTn>
                              </p:par>
                            </p:childTnLst>
                          </p:cTn>
                        </p:par>
                        <p:par>
                          <p:cTn id="43" fill="hold">
                            <p:stCondLst>
                              <p:cond delay="5000"/>
                            </p:stCondLst>
                            <p:childTnLst>
                              <p:par>
                                <p:cTn id="44" presetID="22" presetClass="entr" presetSubtype="1"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1000"/>
                                        <p:tgtEl>
                                          <p:spTgt spid="18"/>
                                        </p:tgtEl>
                                      </p:cBhvr>
                                    </p:animEffect>
                                  </p:childTnLst>
                                </p:cTn>
                              </p:par>
                            </p:childTnLst>
                          </p:cTn>
                        </p:par>
                        <p:par>
                          <p:cTn id="47" fill="hold">
                            <p:stCondLst>
                              <p:cond delay="6000"/>
                            </p:stCondLst>
                            <p:childTnLst>
                              <p:par>
                                <p:cTn id="48" presetID="22" presetClass="entr" presetSubtype="2" fill="hold"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right)">
                                      <p:cBhvr>
                                        <p:cTn id="50" dur="10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1000"/>
                                        <p:tgtEl>
                                          <p:spTgt spid="23"/>
                                        </p:tgtEl>
                                      </p:cBhvr>
                                    </p:animEffect>
                                  </p:childTnLst>
                                </p:cTn>
                              </p:par>
                            </p:childTnLst>
                          </p:cTn>
                        </p:par>
                        <p:par>
                          <p:cTn id="56" fill="hold">
                            <p:stCondLst>
                              <p:cond delay="1000"/>
                            </p:stCondLst>
                            <p:childTnLst>
                              <p:par>
                                <p:cTn id="57" presetID="22" presetClass="entr" presetSubtype="2"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right)">
                                      <p:cBhvr>
                                        <p:cTn id="59" dur="1000"/>
                                        <p:tgtEl>
                                          <p:spTgt spid="24"/>
                                        </p:tgtEl>
                                      </p:cBhvr>
                                    </p:animEffect>
                                  </p:childTnLst>
                                </p:cTn>
                              </p:par>
                            </p:childTnLst>
                          </p:cTn>
                        </p:par>
                        <p:par>
                          <p:cTn id="60" fill="hold">
                            <p:stCondLst>
                              <p:cond delay="2000"/>
                            </p:stCondLst>
                            <p:childTnLst>
                              <p:par>
                                <p:cTn id="61" presetID="42" presetClass="path" presetSubtype="0" repeatCount="4000" accel="50000" decel="50000" fill="hold" grpId="1" nodeType="afterEffect">
                                  <p:stCondLst>
                                    <p:cond delay="0"/>
                                  </p:stCondLst>
                                  <p:childTnLst>
                                    <p:animMotion origin="layout" path="M -2.77778E-7 -2.22222E-6 L -0.12951 -2.22222E-6 " pathEditMode="relative" rAng="0" ptsTypes="AA">
                                      <p:cBhvr>
                                        <p:cTn id="62" dur="2000" fill="hold"/>
                                        <p:tgtEl>
                                          <p:spTgt spid="24"/>
                                        </p:tgtEl>
                                        <p:attrNameLst>
                                          <p:attrName>ppt_x</p:attrName>
                                          <p:attrName>ppt_y</p:attrName>
                                        </p:attrNameLst>
                                      </p:cBhvr>
                                      <p:rCtr x="-6476" y="0"/>
                                    </p:animMotion>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right)">
                                      <p:cBhvr>
                                        <p:cTn id="67" dur="1000"/>
                                        <p:tgtEl>
                                          <p:spTgt spid="25"/>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1000"/>
                                        <p:tgtEl>
                                          <p:spTgt spid="26"/>
                                        </p:tgtEl>
                                      </p:cBhvr>
                                    </p:animEffect>
                                  </p:childTnLst>
                                </p:cTn>
                              </p:par>
                            </p:childTnLst>
                          </p:cTn>
                        </p:par>
                        <p:par>
                          <p:cTn id="72" fill="hold">
                            <p:stCondLst>
                              <p:cond delay="2000"/>
                            </p:stCondLst>
                            <p:childTnLst>
                              <p:par>
                                <p:cTn id="73" presetID="22" presetClass="entr" presetSubtype="2" fill="hold"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right)">
                                      <p:cBhvr>
                                        <p:cTn id="75" dur="1000"/>
                                        <p:tgtEl>
                                          <p:spTgt spid="27"/>
                                        </p:tgtEl>
                                      </p:cBhvr>
                                    </p:animEffect>
                                  </p:childTnLst>
                                </p:cTn>
                              </p:par>
                            </p:childTnLst>
                          </p:cTn>
                        </p:par>
                        <p:par>
                          <p:cTn id="76" fill="hold">
                            <p:stCondLst>
                              <p:cond delay="3000"/>
                            </p:stCondLst>
                            <p:childTnLst>
                              <p:par>
                                <p:cTn id="77" presetID="22" presetClass="entr" presetSubtype="2" fill="hold" nodeType="after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right)">
                                      <p:cBhvr>
                                        <p:cTn id="79" dur="1000"/>
                                        <p:tgtEl>
                                          <p:spTgt spid="29"/>
                                        </p:tgtEl>
                                      </p:cBhvr>
                                    </p:animEffect>
                                  </p:childTnLst>
                                </p:cTn>
                              </p:par>
                            </p:childTnLst>
                          </p:cTn>
                        </p:par>
                        <p:par>
                          <p:cTn id="80" fill="hold">
                            <p:stCondLst>
                              <p:cond delay="4000"/>
                            </p:stCondLst>
                            <p:childTnLst>
                              <p:par>
                                <p:cTn id="81" presetID="22" presetClass="entr" presetSubtype="2"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right)">
                                      <p:cBhvr>
                                        <p:cTn id="8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3" grpId="0"/>
      <p:bldP spid="24" grpId="0" animBg="1"/>
      <p:bldP spid="24" grpId="1"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3"/>
            <a:ext cx="9144000" cy="6857635"/>
          </a:xfrm>
          <a:prstGeom prst="rect">
            <a:avLst/>
          </a:prstGeom>
          <a:noFill/>
          <a:ln w="9525">
            <a:noFill/>
            <a:miter lim="800000"/>
            <a:headEnd/>
            <a:tailEnd/>
          </a:ln>
          <a:effectLst/>
        </p:spPr>
      </p:pic>
      <p:sp>
        <p:nvSpPr>
          <p:cNvPr id="6" name="TextBox 5"/>
          <p:cNvSpPr txBox="1"/>
          <p:nvPr/>
        </p:nvSpPr>
        <p:spPr>
          <a:xfrm>
            <a:off x="3433482" y="3912957"/>
            <a:ext cx="19287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solidFill>
                    <a:prstClr val="black"/>
                  </a:solidFill>
                </a:ln>
                <a:solidFill>
                  <a:srgbClr val="FF0000"/>
                </a:solidFill>
                <a:effectLst/>
                <a:uLnTx/>
                <a:uFillTx/>
                <a:latin typeface="Lucida Casual" pitchFamily="66" charset="0"/>
                <a:ea typeface="+mn-ea"/>
                <a:cs typeface="+mn-cs"/>
              </a:rPr>
              <a:t>Karst</a:t>
            </a:r>
            <a:r>
              <a:rPr kumimoji="0" lang="en-US" sz="2000" b="1" i="1" u="none" strike="noStrike" kern="1200" cap="none" spc="0" normalizeH="0" baseline="0" noProof="0" dirty="0">
                <a:ln>
                  <a:solidFill>
                    <a:prstClr val="black"/>
                  </a:solidFill>
                </a:ln>
                <a:solidFill>
                  <a:srgbClr val="FF0000"/>
                </a:solidFill>
                <a:effectLst/>
                <a:uLnTx/>
                <a:uFillTx/>
                <a:latin typeface="Lucida Casual" pitchFamily="66" charset="0"/>
                <a:ea typeface="+mn-ea"/>
                <a:cs typeface="+mn-cs"/>
              </a:rPr>
              <a:t> </a:t>
            </a:r>
            <a:r>
              <a:rPr kumimoji="0" lang="en-US" sz="2000" b="1" i="1" u="none" strike="noStrike" kern="1200" cap="none" spc="0" normalizeH="0" baseline="0" noProof="0" dirty="0" err="1">
                <a:ln>
                  <a:solidFill>
                    <a:prstClr val="black"/>
                  </a:solidFill>
                </a:ln>
                <a:solidFill>
                  <a:srgbClr val="FF0000"/>
                </a:solidFill>
                <a:effectLst/>
                <a:uLnTx/>
                <a:uFillTx/>
                <a:latin typeface="Lucida Casual" pitchFamily="66" charset="0"/>
                <a:ea typeface="+mn-ea"/>
                <a:cs typeface="+mn-cs"/>
              </a:rPr>
              <a:t>breccia</a:t>
            </a:r>
            <a:endParaRPr kumimoji="0" lang="en-US" sz="2000" b="1" i="1" u="none" strike="noStrike" kern="1200" cap="none" spc="0" normalizeH="0" baseline="0" noProof="0" dirty="0">
              <a:ln>
                <a:solidFill>
                  <a:prstClr val="black"/>
                </a:solidFill>
              </a:ln>
              <a:solidFill>
                <a:srgbClr val="FF0000"/>
              </a:solidFill>
              <a:effectLst/>
              <a:uLnTx/>
              <a:uFillTx/>
              <a:latin typeface="Lucida Casual" pitchFamily="66" charset="0"/>
              <a:ea typeface="+mn-ea"/>
              <a:cs typeface="+mn-cs"/>
            </a:endParaRPr>
          </a:p>
        </p:txBody>
      </p:sp>
      <p:sp>
        <p:nvSpPr>
          <p:cNvPr id="7" name="Rectangle 6"/>
          <p:cNvSpPr/>
          <p:nvPr/>
        </p:nvSpPr>
        <p:spPr>
          <a:xfrm>
            <a:off x="182499" y="0"/>
            <a:ext cx="8862889" cy="400110"/>
          </a:xfrm>
          <a:prstGeom prst="rect">
            <a:avLst/>
          </a:prstGeom>
          <a:solidFill>
            <a:srgbClr val="FFFF00"/>
          </a:solidFill>
        </p:spPr>
        <p:txBody>
          <a:bodyPr wrap="square">
            <a:spAutoFit/>
          </a:bodyPr>
          <a:lstStyle/>
          <a:p>
            <a:r>
              <a:rPr lang="en-US" sz="2000" i="1" dirty="0">
                <a:latin typeface="Times New Roman" panose="02020603050405020304" pitchFamily="18" charset="0"/>
                <a:cs typeface="Times New Roman" panose="02020603050405020304" pitchFamily="18" charset="0"/>
              </a:rPr>
              <a:t>2.  </a:t>
            </a:r>
            <a:r>
              <a:rPr lang="en-US" sz="2000" b="1" i="1" dirty="0">
                <a:ln w="3175">
                  <a:solidFill>
                    <a:schemeClr val="tx1"/>
                  </a:solidFill>
                </a:ln>
                <a:solidFill>
                  <a:srgbClr val="FF0000"/>
                </a:solidFill>
                <a:latin typeface="Times New Roman" panose="02020603050405020304" pitchFamily="18" charset="0"/>
                <a:cs typeface="Times New Roman" panose="02020603050405020304" pitchFamily="18" charset="0"/>
              </a:rPr>
              <a:t>Environmental interpretations</a:t>
            </a:r>
            <a:r>
              <a:rPr lang="en-US" sz="2000" i="1" dirty="0">
                <a:latin typeface="Times New Roman" panose="02020603050405020304" pitchFamily="18" charset="0"/>
                <a:cs typeface="Times New Roman" panose="02020603050405020304" pitchFamily="18" charset="0"/>
              </a:rPr>
              <a:t>: an alternate </a:t>
            </a:r>
            <a:r>
              <a:rPr lang="en-US" sz="2000" i="1" dirty="0" err="1">
                <a:latin typeface="Times New Roman" panose="02020603050405020304" pitchFamily="18" charset="0"/>
                <a:cs typeface="Times New Roman" panose="02020603050405020304" pitchFamily="18" charset="0"/>
              </a:rPr>
              <a:t>Beekmantown</a:t>
            </a:r>
            <a:r>
              <a:rPr lang="en-US" sz="2000" i="1" dirty="0">
                <a:latin typeface="Times New Roman" panose="02020603050405020304" pitchFamily="18" charset="0"/>
                <a:cs typeface="Times New Roman" panose="02020603050405020304" pitchFamily="18" charset="0"/>
              </a:rPr>
              <a:t> outcrop</a:t>
            </a:r>
          </a:p>
        </p:txBody>
      </p:sp>
      <p:sp>
        <p:nvSpPr>
          <p:cNvPr id="8" name="Text Box 4"/>
          <p:cNvSpPr txBox="1">
            <a:spLocks noChangeArrowheads="1"/>
          </p:cNvSpPr>
          <p:nvPr/>
        </p:nvSpPr>
        <p:spPr bwMode="auto">
          <a:xfrm>
            <a:off x="0" y="5145651"/>
            <a:ext cx="9144000" cy="1569660"/>
          </a:xfrm>
          <a:prstGeom prst="rect">
            <a:avLst/>
          </a:prstGeom>
          <a:solidFill>
            <a:schemeClr val="tx1"/>
          </a:solidFill>
          <a:ln w="9525">
            <a:noFill/>
            <a:miter lim="800000"/>
            <a:headEnd/>
            <a:tailEnd/>
          </a:ln>
        </p:spPr>
        <p:txBody>
          <a:bodyPr wrap="square">
            <a:spAutoFit/>
          </a:bodyPr>
          <a:lstStyle/>
          <a:p>
            <a:pPr algn="ctr" defTabSz="914400" fontAlgn="base">
              <a:spcBef>
                <a:spcPct val="50000"/>
              </a:spcBef>
              <a:spcAft>
                <a:spcPct val="0"/>
              </a:spcAft>
              <a:defRPr/>
            </a:pPr>
            <a:r>
              <a:rPr lang="en-US" sz="2400" i="1" dirty="0">
                <a:solidFill>
                  <a:srgbClr val="FFFF00"/>
                </a:solidFill>
                <a:latin typeface="Cheltenhm BT" panose="02040603050505020403" pitchFamily="18" charset="0"/>
              </a:rPr>
              <a:t>At the end of the period of </a:t>
            </a:r>
            <a:r>
              <a:rPr lang="en-US" sz="2400" i="1" dirty="0" err="1">
                <a:solidFill>
                  <a:srgbClr val="FFFF00"/>
                </a:solidFill>
                <a:latin typeface="Cheltenhm BT" panose="02040603050505020403" pitchFamily="18" charset="0"/>
              </a:rPr>
              <a:t>Beekmantown</a:t>
            </a:r>
            <a:r>
              <a:rPr lang="en-US" sz="2400" i="1" dirty="0">
                <a:solidFill>
                  <a:srgbClr val="FFFF00"/>
                </a:solidFill>
                <a:latin typeface="Cheltenhm BT" panose="02040603050505020403" pitchFamily="18" charset="0"/>
              </a:rPr>
              <a:t> deposition there was a sea level drop, which left the carbonate exposed to dissolution and karst development, represented by the Knox unconformity. With the subsequent rise of sea level the karst surface was covered and the New Market deposited.</a:t>
            </a:r>
          </a:p>
        </p:txBody>
      </p:sp>
      <p:sp>
        <p:nvSpPr>
          <p:cNvPr id="9" name="Text Box 4"/>
          <p:cNvSpPr txBox="1">
            <a:spLocks noChangeArrowheads="1"/>
          </p:cNvSpPr>
          <p:nvPr/>
        </p:nvSpPr>
        <p:spPr bwMode="auto">
          <a:xfrm>
            <a:off x="0" y="417773"/>
            <a:ext cx="5743172" cy="646331"/>
          </a:xfrm>
          <a:prstGeom prst="rect">
            <a:avLst/>
          </a:prstGeom>
          <a:solidFill>
            <a:schemeClr val="tx1"/>
          </a:solidFill>
          <a:ln w="9525">
            <a:noFill/>
            <a:miter lim="800000"/>
            <a:headEnd/>
            <a:tailEnd/>
          </a:ln>
        </p:spPr>
        <p:txBody>
          <a:bodyPr wrap="square">
            <a:spAutoFit/>
          </a:bodyPr>
          <a:lstStyle/>
          <a:p>
            <a:pPr algn="just" defTabSz="914400" fontAlgn="base">
              <a:spcBef>
                <a:spcPct val="50000"/>
              </a:spcBef>
              <a:spcAft>
                <a:spcPct val="0"/>
              </a:spcAft>
              <a:defRPr/>
            </a:pPr>
            <a:r>
              <a:rPr lang="en-US" i="1" dirty="0">
                <a:solidFill>
                  <a:srgbClr val="FFFF00"/>
                </a:solidFill>
                <a:latin typeface="Cheltenhm BT" panose="02040603050505020403" pitchFamily="18" charset="0"/>
              </a:rPr>
              <a:t>But, </a:t>
            </a:r>
            <a:r>
              <a:rPr lang="en-US" i="1" dirty="0" err="1">
                <a:solidFill>
                  <a:srgbClr val="FFFF00"/>
                </a:solidFill>
                <a:latin typeface="Cheltenhm BT" panose="02040603050505020403" pitchFamily="18" charset="0"/>
              </a:rPr>
              <a:t>breccias</a:t>
            </a:r>
            <a:r>
              <a:rPr lang="en-US" i="1" dirty="0">
                <a:solidFill>
                  <a:srgbClr val="FFFF00"/>
                </a:solidFill>
                <a:latin typeface="Cheltenhm BT" panose="02040603050505020403" pitchFamily="18" charset="0"/>
              </a:rPr>
              <a:t> like this are common in the </a:t>
            </a:r>
            <a:r>
              <a:rPr lang="en-US" i="1" dirty="0" err="1">
                <a:solidFill>
                  <a:srgbClr val="FFFF00"/>
                </a:solidFill>
                <a:latin typeface="Cheltenhm BT" panose="02040603050505020403" pitchFamily="18" charset="0"/>
              </a:rPr>
              <a:t>Beekmantown</a:t>
            </a:r>
            <a:r>
              <a:rPr lang="en-US" i="1" dirty="0">
                <a:solidFill>
                  <a:srgbClr val="FFFF00"/>
                </a:solidFill>
                <a:latin typeface="Cheltenhm BT" panose="02040603050505020403" pitchFamily="18" charset="0"/>
              </a:rPr>
              <a:t> and are now interpreted as karst </a:t>
            </a:r>
            <a:r>
              <a:rPr lang="en-US" i="1" dirty="0" err="1">
                <a:solidFill>
                  <a:srgbClr val="FFFF00"/>
                </a:solidFill>
                <a:latin typeface="Cheltenhm BT" panose="02040603050505020403" pitchFamily="18" charset="0"/>
              </a:rPr>
              <a:t>breccias</a:t>
            </a:r>
            <a:r>
              <a:rPr lang="en-US" i="1" dirty="0">
                <a:solidFill>
                  <a:srgbClr val="FFFF00"/>
                </a:solidFill>
                <a:latin typeface="Cheltenhm BT" panose="02040603050505020403" pitchFamily="18" charset="0"/>
              </a:rPr>
              <a:t> – collapsed caves and sink holes.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3172" y="417773"/>
            <a:ext cx="3400828" cy="2210538"/>
          </a:xfrm>
          <a:prstGeom prst="rect">
            <a:avLst/>
          </a:prstGeom>
        </p:spPr>
      </p:pic>
      <p:cxnSp>
        <p:nvCxnSpPr>
          <p:cNvPr id="3" name="Straight Arrow Connector 2"/>
          <p:cNvCxnSpPr/>
          <p:nvPr/>
        </p:nvCxnSpPr>
        <p:spPr>
          <a:xfrm flipH="1">
            <a:off x="5289176" y="1953238"/>
            <a:ext cx="1479176" cy="1959719"/>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942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10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09" y="1889285"/>
            <a:ext cx="5571219" cy="3637762"/>
          </a:xfrm>
          <a:prstGeom prst="rect">
            <a:avLst/>
          </a:prstGeom>
        </p:spPr>
      </p:pic>
      <p:sp>
        <p:nvSpPr>
          <p:cNvPr id="19" name="TextBox 18"/>
          <p:cNvSpPr txBox="1"/>
          <p:nvPr/>
        </p:nvSpPr>
        <p:spPr>
          <a:xfrm>
            <a:off x="3610031" y="5006365"/>
            <a:ext cx="5345710" cy="1569660"/>
          </a:xfrm>
          <a:prstGeom prst="rect">
            <a:avLst/>
          </a:prstGeom>
          <a:noFill/>
        </p:spPr>
        <p:txBody>
          <a:bodyPr wrap="square" rtlCol="0">
            <a:spAutoFit/>
          </a:bodyPr>
          <a:lstStyle/>
          <a:p>
            <a:pPr indent="233363"/>
            <a:r>
              <a:rPr lang="en-US" sz="2400" i="1" dirty="0">
                <a:latin typeface="Cheltenhm BT" panose="02040603050505020403" pitchFamily="18" charset="0"/>
              </a:rPr>
              <a:t>We will need to put the </a:t>
            </a:r>
            <a:r>
              <a:rPr lang="en-US" sz="2400" i="1" dirty="0" err="1">
                <a:latin typeface="Cheltenhm BT" panose="02040603050505020403" pitchFamily="18" charset="0"/>
              </a:rPr>
              <a:t>Beekmantown</a:t>
            </a:r>
            <a:r>
              <a:rPr lang="en-US" sz="2400" i="1" dirty="0">
                <a:latin typeface="Cheltenhm BT" panose="02040603050505020403" pitchFamily="18" charset="0"/>
              </a:rPr>
              <a:t> in the larger geologic history of the region, but we will interpret it as a DCM along with the other </a:t>
            </a:r>
            <a:r>
              <a:rPr lang="en-US" sz="2400" i="1" dirty="0" err="1">
                <a:latin typeface="Cheltenhm BT" panose="02040603050505020403" pitchFamily="18" charset="0"/>
              </a:rPr>
              <a:t>Cambro</a:t>
            </a:r>
            <a:r>
              <a:rPr lang="en-US" sz="2400" i="1" dirty="0">
                <a:latin typeface="Cheltenhm BT" panose="02040603050505020403" pitchFamily="18" charset="0"/>
              </a:rPr>
              <a:t>-Ordovician carbonates.</a:t>
            </a:r>
          </a:p>
        </p:txBody>
      </p:sp>
      <p:sp>
        <p:nvSpPr>
          <p:cNvPr id="11" name="Rectangle 10"/>
          <p:cNvSpPr/>
          <p:nvPr/>
        </p:nvSpPr>
        <p:spPr>
          <a:xfrm>
            <a:off x="202340" y="137434"/>
            <a:ext cx="8650224" cy="707886"/>
          </a:xfrm>
          <a:prstGeom prst="rect">
            <a:avLst/>
          </a:prstGeom>
        </p:spPr>
        <p:txBody>
          <a:bodyPr wrap="square">
            <a:spAutoFit/>
          </a:bodyPr>
          <a:lstStyle/>
          <a:p>
            <a:r>
              <a:rPr lang="en-US" sz="2000" i="1" dirty="0">
                <a:latin typeface="Times New Roman" panose="02020603050405020304" pitchFamily="18" charset="0"/>
                <a:cs typeface="Times New Roman" panose="02020603050405020304" pitchFamily="18" charset="0"/>
              </a:rPr>
              <a:t>4. </a:t>
            </a:r>
            <a:r>
              <a:rPr lang="en-US" sz="2000" b="1" i="1" dirty="0">
                <a:ln w="3175">
                  <a:solidFill>
                    <a:schemeClr val="tx1"/>
                  </a:solidFill>
                </a:ln>
                <a:solidFill>
                  <a:srgbClr val="FF0000"/>
                </a:solidFill>
                <a:latin typeface="Times New Roman" panose="02020603050405020304" pitchFamily="18" charset="0"/>
                <a:cs typeface="Times New Roman" panose="02020603050405020304" pitchFamily="18" charset="0"/>
              </a:rPr>
              <a:t>Tectonic interpretations</a:t>
            </a:r>
            <a:r>
              <a:rPr lang="en-US" sz="2000" i="1" dirty="0">
                <a:latin typeface="Times New Roman" panose="02020603050405020304" pitchFamily="18" charset="0"/>
                <a:cs typeface="Times New Roman" panose="02020603050405020304" pitchFamily="18" charset="0"/>
              </a:rPr>
              <a:t>: during high sea levels carbonates can form on equatorial continental cratons.</a:t>
            </a:r>
          </a:p>
        </p:txBody>
      </p:sp>
      <p:sp>
        <p:nvSpPr>
          <p:cNvPr id="12" name="Rectangle 11"/>
          <p:cNvSpPr/>
          <p:nvPr/>
        </p:nvSpPr>
        <p:spPr>
          <a:xfrm>
            <a:off x="202340" y="845320"/>
            <a:ext cx="5812978" cy="1015663"/>
          </a:xfrm>
          <a:prstGeom prst="rect">
            <a:avLst/>
          </a:prstGeom>
        </p:spPr>
        <p:txBody>
          <a:bodyPr wrap="square">
            <a:spAutoFit/>
          </a:bodyPr>
          <a:lstStyle/>
          <a:p>
            <a:pPr marL="342900" indent="-342900">
              <a:buFont typeface="Arial" panose="020B0604020202020204" pitchFamily="34" charset="0"/>
              <a:buChar char="•"/>
            </a:pPr>
            <a:r>
              <a:rPr lang="en-US" sz="2000" i="1" dirty="0">
                <a:latin typeface="Times New Roman" panose="02020603050405020304" pitchFamily="18" charset="0"/>
                <a:cs typeface="Times New Roman" panose="02020603050405020304" pitchFamily="18" charset="0"/>
              </a:rPr>
              <a:t>During low sea levels the best place for carbonates are divergent continental margins, like the Great Barrier reef in Australia, or the Bahamas.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849" y="508806"/>
            <a:ext cx="3106151" cy="3106151"/>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12069" t="12853" r="47729"/>
          <a:stretch/>
        </p:blipFill>
        <p:spPr>
          <a:xfrm>
            <a:off x="6343976" y="98672"/>
            <a:ext cx="2701412" cy="4279868"/>
          </a:xfrm>
          <a:prstGeom prst="rect">
            <a:avLst/>
          </a:prstGeom>
        </p:spPr>
      </p:pic>
    </p:spTree>
    <p:extLst>
      <p:ext uri="{BB962C8B-B14F-4D97-AF65-F5344CB8AC3E}">
        <p14:creationId xmlns:p14="http://schemas.microsoft.com/office/powerpoint/2010/main" val="3724846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alpha val="49000"/>
          </a:srgbClr>
        </a:solidFill>
        <a:effectLst/>
      </p:bgPr>
    </p:bg>
    <p:spTree>
      <p:nvGrpSpPr>
        <p:cNvPr id="1" name=""/>
        <p:cNvGrpSpPr/>
        <p:nvPr/>
      </p:nvGrpSpPr>
      <p:grpSpPr>
        <a:xfrm>
          <a:off x="0" y="0"/>
          <a:ext cx="0" cy="0"/>
          <a:chOff x="0" y="0"/>
          <a:chExt cx="0" cy="0"/>
        </a:xfrm>
      </p:grpSpPr>
      <p:sp>
        <p:nvSpPr>
          <p:cNvPr id="10" name="TextBox 9"/>
          <p:cNvSpPr txBox="1"/>
          <p:nvPr/>
        </p:nvSpPr>
        <p:spPr>
          <a:xfrm>
            <a:off x="1395932" y="166190"/>
            <a:ext cx="260341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rPr>
              <a:t>Trip 1: </a:t>
            </a:r>
          </a:p>
        </p:txBody>
      </p:sp>
      <p:sp>
        <p:nvSpPr>
          <p:cNvPr id="11" name="TextBox 10"/>
          <p:cNvSpPr txBox="1"/>
          <p:nvPr/>
        </p:nvSpPr>
        <p:spPr>
          <a:xfrm>
            <a:off x="3860799" y="186256"/>
            <a:ext cx="403169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rPr>
              <a:t>Chalk Talk 3</a:t>
            </a:r>
          </a:p>
        </p:txBody>
      </p:sp>
      <p:sp>
        <p:nvSpPr>
          <p:cNvPr id="13" name="TextBox 12"/>
          <p:cNvSpPr txBox="1"/>
          <p:nvPr/>
        </p:nvSpPr>
        <p:spPr>
          <a:xfrm>
            <a:off x="-1" y="663330"/>
            <a:ext cx="9144001"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rPr>
              <a:t>Cub Sandstone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56" y="1858734"/>
            <a:ext cx="6665688" cy="4999266"/>
          </a:xfrm>
          <a:prstGeom prst="rect">
            <a:avLst/>
          </a:prstGeom>
        </p:spPr>
      </p:pic>
    </p:spTree>
    <p:extLst>
      <p:ext uri="{BB962C8B-B14F-4D97-AF65-F5344CB8AC3E}">
        <p14:creationId xmlns:p14="http://schemas.microsoft.com/office/powerpoint/2010/main" val="135741872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73755" y="1352516"/>
            <a:ext cx="3249269" cy="1631216"/>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For example, storm shelves form hummocky sequences, i.e. individual storm events, that</a:t>
            </a:r>
            <a:r>
              <a:rPr kumimoji="0" lang="en-US" sz="20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are </a:t>
            </a: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Fining Upward Sequences with</a:t>
            </a:r>
            <a:r>
              <a:rPr kumimoji="0" lang="en-US" sz="20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thickening/thinning sandstones.</a:t>
            </a:r>
            <a:endPar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12" name="TextBox 11"/>
          <p:cNvSpPr txBox="1"/>
          <p:nvPr/>
        </p:nvSpPr>
        <p:spPr>
          <a:xfrm>
            <a:off x="5883513" y="3035740"/>
            <a:ext cx="3259914" cy="1323439"/>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And storm shelf hummocky sequences form Coarsening Upward (regressive) </a:t>
            </a:r>
            <a:r>
              <a:rPr kumimoji="0" lang="en-US" sz="20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Parasequences</a:t>
            </a: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a:t>
            </a:r>
          </a:p>
        </p:txBody>
      </p:sp>
      <p:sp>
        <p:nvSpPr>
          <p:cNvPr id="13" name="TextBox 12"/>
          <p:cNvSpPr txBox="1"/>
          <p:nvPr/>
        </p:nvSpPr>
        <p:spPr>
          <a:xfrm>
            <a:off x="5873755" y="4415851"/>
            <a:ext cx="3279771" cy="1631216"/>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And a series of </a:t>
            </a:r>
            <a:r>
              <a:rPr lang="en-US" sz="2000" i="1" dirty="0" err="1">
                <a:solidFill>
                  <a:prstClr val="black"/>
                </a:solidFill>
                <a:latin typeface="Cheltenhm BT" panose="02040603050505020403" pitchFamily="18" charset="0"/>
              </a:rPr>
              <a:t>parasequences</a:t>
            </a:r>
            <a:r>
              <a:rPr lang="en-US" sz="2000" i="1" dirty="0">
                <a:solidFill>
                  <a:prstClr val="black"/>
                </a:solidFill>
                <a:latin typeface="Cheltenhm BT" panose="02040603050505020403" pitchFamily="18" charset="0"/>
              </a:rPr>
              <a:t> can form either a </a:t>
            </a: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Coarsening Upward (</a:t>
            </a:r>
            <a:r>
              <a:rPr kumimoji="0" lang="en-US" sz="20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prograding</a:t>
            </a: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 or Fining Upward  (transgressive) sequence. </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642" y="1432111"/>
            <a:ext cx="5719920" cy="4289941"/>
          </a:xfrm>
          <a:prstGeom prst="rect">
            <a:avLst/>
          </a:prstGeom>
        </p:spPr>
      </p:pic>
      <p:cxnSp>
        <p:nvCxnSpPr>
          <p:cNvPr id="6" name="Straight Arrow Connector 5"/>
          <p:cNvCxnSpPr>
            <a:cxnSpLocks/>
          </p:cNvCxnSpPr>
          <p:nvPr/>
        </p:nvCxnSpPr>
        <p:spPr>
          <a:xfrm flipH="1">
            <a:off x="2720789" y="2312894"/>
            <a:ext cx="3205285" cy="75833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Isosceles Triangle 9"/>
          <p:cNvSpPr/>
          <p:nvPr/>
        </p:nvSpPr>
        <p:spPr>
          <a:xfrm rot="4931769">
            <a:off x="1897962" y="2315718"/>
            <a:ext cx="515431" cy="3816369"/>
          </a:xfrm>
          <a:prstGeom prst="triangle">
            <a:avLst/>
          </a:prstGeom>
          <a:solidFill>
            <a:srgbClr val="FFFF00">
              <a:alpha val="4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21193496">
            <a:off x="243282" y="4171571"/>
            <a:ext cx="1316815"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0000"/>
                </a:solidFill>
                <a:effectLst/>
                <a:uLnTx/>
                <a:uFillTx/>
                <a:latin typeface="Britannic Bold" panose="020B0903060703020204" pitchFamily="34" charset="0"/>
              </a:rPr>
              <a:t>CUS</a:t>
            </a:r>
          </a:p>
        </p:txBody>
      </p:sp>
      <p:sp>
        <p:nvSpPr>
          <p:cNvPr id="14" name="Isosceles Triangle 13"/>
          <p:cNvSpPr/>
          <p:nvPr/>
        </p:nvSpPr>
        <p:spPr>
          <a:xfrm rot="15854489">
            <a:off x="2494344" y="3159344"/>
            <a:ext cx="194330" cy="340849"/>
          </a:xfrm>
          <a:prstGeom prst="triangle">
            <a:avLst/>
          </a:prstGeom>
          <a:solidFill>
            <a:srgbClr val="FFFF00">
              <a:alpha val="4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15854489">
            <a:off x="2135716" y="3178536"/>
            <a:ext cx="194330" cy="340849"/>
          </a:xfrm>
          <a:prstGeom prst="triangle">
            <a:avLst/>
          </a:prstGeom>
          <a:solidFill>
            <a:srgbClr val="FFFF00">
              <a:alpha val="4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15854489">
            <a:off x="1506300" y="3003250"/>
            <a:ext cx="194330" cy="831968"/>
          </a:xfrm>
          <a:prstGeom prst="triangle">
            <a:avLst>
              <a:gd name="adj" fmla="val 47296"/>
            </a:avLst>
          </a:prstGeom>
          <a:solidFill>
            <a:srgbClr val="FFFF00">
              <a:alpha val="4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66F197E-97BB-C745-8F92-F5B18A3EE45B}"/>
              </a:ext>
            </a:extLst>
          </p:cNvPr>
          <p:cNvSpPr txBox="1"/>
          <p:nvPr/>
        </p:nvSpPr>
        <p:spPr>
          <a:xfrm>
            <a:off x="233443" y="232686"/>
            <a:ext cx="8668510" cy="1015663"/>
          </a:xfrm>
          <a:prstGeom prst="rect">
            <a:avLst/>
          </a:prstGeom>
          <a:noFill/>
        </p:spPr>
        <p:txBody>
          <a:bodyPr wrap="square" rtlCol="0">
            <a:spAutoFit/>
          </a:bodyPr>
          <a:lstStyle/>
          <a:p>
            <a:pPr indent="171450" defTabSz="914400">
              <a:defRPr/>
            </a:pP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This is a section of the Cub Sandstone. It is badly weathered, making it hard to see some of the beds, thus adding a “noise” component</a:t>
            </a:r>
            <a:r>
              <a:rPr lang="en-US" sz="2000" i="1" dirty="0">
                <a:solidFill>
                  <a:prstClr val="black"/>
                </a:solidFill>
                <a:latin typeface="Cheltenhm BT" panose="02040603050505020403" pitchFamily="18" charset="0"/>
              </a:rPr>
              <a:t>. Plus, there is often structural deformation – another noise component.</a:t>
            </a:r>
          </a:p>
        </p:txBody>
      </p:sp>
    </p:spTree>
    <p:extLst>
      <p:ext uri="{BB962C8B-B14F-4D97-AF65-F5344CB8AC3E}">
        <p14:creationId xmlns:p14="http://schemas.microsoft.com/office/powerpoint/2010/main" val="3188518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1000"/>
                                        <p:tgtEl>
                                          <p:spTgt spid="6"/>
                                        </p:tgtEl>
                                      </p:cBhvr>
                                    </p:animEffect>
                                  </p:childTnLst>
                                </p:cTn>
                              </p:par>
                            </p:childTnLst>
                          </p:cTn>
                        </p:par>
                        <p:par>
                          <p:cTn id="12" fill="hold">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1000"/>
                                        <p:tgtEl>
                                          <p:spTgt spid="14"/>
                                        </p:tgtEl>
                                      </p:cBhvr>
                                    </p:animEffect>
                                  </p:childTnLst>
                                </p:cTn>
                              </p:par>
                            </p:childTnLst>
                          </p:cTn>
                        </p:par>
                        <p:par>
                          <p:cTn id="16" fill="hold">
                            <p:stCondLst>
                              <p:cond delay="3000"/>
                            </p:stCondLst>
                            <p:childTnLst>
                              <p:par>
                                <p:cTn id="17" presetID="22" presetClass="entr" presetSubtype="2"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right)">
                                      <p:cBhvr>
                                        <p:cTn id="19" dur="1000"/>
                                        <p:tgtEl>
                                          <p:spTgt spid="15"/>
                                        </p:tgtEl>
                                      </p:cBhvr>
                                    </p:animEffect>
                                  </p:childTnLst>
                                </p:cTn>
                              </p:par>
                            </p:childTnLst>
                          </p:cTn>
                        </p:par>
                        <p:par>
                          <p:cTn id="20" fill="hold">
                            <p:stCondLst>
                              <p:cond delay="4000"/>
                            </p:stCondLst>
                            <p:childTnLst>
                              <p:par>
                                <p:cTn id="21" presetID="22" presetClass="entr" presetSubtype="2"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1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1000"/>
                                        <p:tgtEl>
                                          <p:spTgt spid="12"/>
                                        </p:tgtEl>
                                      </p:cBhvr>
                                    </p:animEffect>
                                  </p:childTnLst>
                                </p:cTn>
                              </p:par>
                            </p:childTnLst>
                          </p:cTn>
                        </p:par>
                        <p:par>
                          <p:cTn id="29" fill="hold">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1000"/>
                                        <p:tgtEl>
                                          <p:spTgt spid="10"/>
                                        </p:tgtEl>
                                      </p:cBhvr>
                                    </p:animEffect>
                                  </p:childTnLst>
                                </p:cTn>
                              </p:par>
                            </p:childTnLst>
                          </p:cTn>
                        </p:par>
                        <p:par>
                          <p:cTn id="33" fill="hold">
                            <p:stCondLst>
                              <p:cond delay="2000"/>
                            </p:stCondLst>
                            <p:childTnLst>
                              <p:par>
                                <p:cTn id="34" presetID="2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1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0" grpId="0" animBg="1"/>
      <p:bldP spid="17" grpId="0"/>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6745"/>
            <a:ext cx="7162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Fining upward storm sequences with hummocky stratification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055" y="571560"/>
            <a:ext cx="8046720" cy="6035040"/>
          </a:xfrm>
          <a:prstGeom prst="rect">
            <a:avLst/>
          </a:prstGeom>
        </p:spPr>
      </p:pic>
      <p:sp>
        <p:nvSpPr>
          <p:cNvPr id="12" name="Oval 11"/>
          <p:cNvSpPr/>
          <p:nvPr/>
        </p:nvSpPr>
        <p:spPr>
          <a:xfrm>
            <a:off x="4654296" y="3675888"/>
            <a:ext cx="146304" cy="146304"/>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400000">
            <a:off x="5253876" y="3017182"/>
            <a:ext cx="548935" cy="4030913"/>
          </a:xfrm>
          <a:prstGeom prst="triangle">
            <a:avLst/>
          </a:prstGeom>
          <a:solidFill>
            <a:srgbClr val="FFFF00">
              <a:alpha val="4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5400000">
            <a:off x="1222963" y="3017182"/>
            <a:ext cx="548935" cy="4030913"/>
          </a:xfrm>
          <a:prstGeom prst="triangle">
            <a:avLst/>
          </a:prstGeom>
          <a:solidFill>
            <a:srgbClr val="FFFF00">
              <a:alpha val="4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866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1000"/>
                                        <p:tgtEl>
                                          <p:spTgt spid="5"/>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208" y="498410"/>
            <a:ext cx="8479454" cy="6359590"/>
          </a:xfrm>
          <a:prstGeom prst="rect">
            <a:avLst/>
          </a:prstGeom>
        </p:spPr>
      </p:pic>
      <p:sp>
        <p:nvSpPr>
          <p:cNvPr id="2" name="TextBox 1"/>
          <p:cNvSpPr txBox="1"/>
          <p:nvPr/>
        </p:nvSpPr>
        <p:spPr>
          <a:xfrm>
            <a:off x="381000" y="36745"/>
            <a:ext cx="7162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Fining upward storm sequences with hummocky stratification</a:t>
            </a:r>
          </a:p>
        </p:txBody>
      </p:sp>
      <p:sp>
        <p:nvSpPr>
          <p:cNvPr id="12" name="Oval 11"/>
          <p:cNvSpPr/>
          <p:nvPr/>
        </p:nvSpPr>
        <p:spPr>
          <a:xfrm>
            <a:off x="4340907" y="2514600"/>
            <a:ext cx="146304" cy="146304"/>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188799" y="4522294"/>
            <a:ext cx="787899"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0000"/>
                </a:solidFill>
                <a:effectLst/>
                <a:uLnTx/>
                <a:uFillTx/>
                <a:latin typeface="Britannic Bold" panose="020B0903060703020204" pitchFamily="34" charset="0"/>
              </a:rPr>
              <a:t>SS</a:t>
            </a:r>
          </a:p>
        </p:txBody>
      </p:sp>
      <p:cxnSp>
        <p:nvCxnSpPr>
          <p:cNvPr id="8" name="Straight Arrow Connector 7"/>
          <p:cNvCxnSpPr/>
          <p:nvPr/>
        </p:nvCxnSpPr>
        <p:spPr>
          <a:xfrm flipH="1">
            <a:off x="480291" y="888726"/>
            <a:ext cx="4822333"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99127" y="453345"/>
            <a:ext cx="4216787" cy="400110"/>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w="3175">
                  <a:solidFill>
                    <a:schemeClr val="tx1"/>
                  </a:solidFill>
                </a:ln>
                <a:solidFill>
                  <a:srgbClr val="FFFF00"/>
                </a:solidFill>
                <a:effectLst/>
                <a:uLnTx/>
                <a:uFillTx/>
                <a:latin typeface="Britannic Bold" panose="020B0903060703020204" pitchFamily="34" charset="0"/>
              </a:rPr>
              <a:t>Up section (bedding is vertical)</a:t>
            </a:r>
          </a:p>
        </p:txBody>
      </p:sp>
      <p:sp>
        <p:nvSpPr>
          <p:cNvPr id="10" name="TextBox 9"/>
          <p:cNvSpPr txBox="1"/>
          <p:nvPr/>
        </p:nvSpPr>
        <p:spPr>
          <a:xfrm>
            <a:off x="5648760" y="4459541"/>
            <a:ext cx="743075"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FF00"/>
                </a:solidFill>
                <a:effectLst/>
                <a:uLnTx/>
                <a:uFillTx/>
                <a:latin typeface="Britannic Bold" panose="020B0903060703020204" pitchFamily="34" charset="0"/>
              </a:rPr>
              <a:t>SH</a:t>
            </a:r>
          </a:p>
        </p:txBody>
      </p:sp>
      <p:sp>
        <p:nvSpPr>
          <p:cNvPr id="11" name="TextBox 10"/>
          <p:cNvSpPr txBox="1"/>
          <p:nvPr/>
        </p:nvSpPr>
        <p:spPr>
          <a:xfrm>
            <a:off x="4020109" y="4522294"/>
            <a:ext cx="787899"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0000"/>
                </a:solidFill>
                <a:effectLst/>
                <a:uLnTx/>
                <a:uFillTx/>
                <a:latin typeface="Britannic Bold" panose="020B0903060703020204" pitchFamily="34" charset="0"/>
              </a:rPr>
              <a:t>SS</a:t>
            </a:r>
          </a:p>
        </p:txBody>
      </p:sp>
      <p:sp>
        <p:nvSpPr>
          <p:cNvPr id="13" name="TextBox 12"/>
          <p:cNvSpPr txBox="1"/>
          <p:nvPr/>
        </p:nvSpPr>
        <p:spPr>
          <a:xfrm>
            <a:off x="2458176" y="4490517"/>
            <a:ext cx="743075"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FF00"/>
                </a:solidFill>
                <a:effectLst/>
                <a:uLnTx/>
                <a:uFillTx/>
                <a:latin typeface="Britannic Bold" panose="020B0903060703020204" pitchFamily="34" charset="0"/>
              </a:rPr>
              <a:t>SH</a:t>
            </a:r>
          </a:p>
        </p:txBody>
      </p:sp>
      <p:sp>
        <p:nvSpPr>
          <p:cNvPr id="14" name="TextBox 13"/>
          <p:cNvSpPr txBox="1"/>
          <p:nvPr/>
        </p:nvSpPr>
        <p:spPr>
          <a:xfrm>
            <a:off x="948884" y="4490516"/>
            <a:ext cx="787899"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0000"/>
                </a:solidFill>
                <a:effectLst/>
                <a:uLnTx/>
                <a:uFillTx/>
                <a:latin typeface="Britannic Bold" panose="020B0903060703020204" pitchFamily="34" charset="0"/>
              </a:rPr>
              <a:t>SS</a:t>
            </a:r>
          </a:p>
        </p:txBody>
      </p:sp>
      <p:sp>
        <p:nvSpPr>
          <p:cNvPr id="5" name="Freeform 4"/>
          <p:cNvSpPr/>
          <p:nvPr/>
        </p:nvSpPr>
        <p:spPr>
          <a:xfrm>
            <a:off x="6545776" y="573741"/>
            <a:ext cx="1522459" cy="6266330"/>
          </a:xfrm>
          <a:custGeom>
            <a:avLst/>
            <a:gdLst>
              <a:gd name="connsiteX0" fmla="*/ 16389 w 1522459"/>
              <a:gd name="connsiteY0" fmla="*/ 0 h 6266330"/>
              <a:gd name="connsiteX1" fmla="*/ 16389 w 1522459"/>
              <a:gd name="connsiteY1" fmla="*/ 932330 h 6266330"/>
              <a:gd name="connsiteX2" fmla="*/ 186718 w 1522459"/>
              <a:gd name="connsiteY2" fmla="*/ 2070847 h 6266330"/>
              <a:gd name="connsiteX3" fmla="*/ 339118 w 1522459"/>
              <a:gd name="connsiteY3" fmla="*/ 2707341 h 6266330"/>
              <a:gd name="connsiteX4" fmla="*/ 446695 w 1522459"/>
              <a:gd name="connsiteY4" fmla="*/ 3926541 h 6266330"/>
              <a:gd name="connsiteX5" fmla="*/ 912859 w 1522459"/>
              <a:gd name="connsiteY5" fmla="*/ 5011271 h 6266330"/>
              <a:gd name="connsiteX6" fmla="*/ 1522459 w 1522459"/>
              <a:gd name="connsiteY6" fmla="*/ 6266330 h 626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2459" h="6266330">
                <a:moveTo>
                  <a:pt x="16389" y="0"/>
                </a:moveTo>
                <a:cubicBezTo>
                  <a:pt x="2195" y="293594"/>
                  <a:pt x="-11999" y="587189"/>
                  <a:pt x="16389" y="932330"/>
                </a:cubicBezTo>
                <a:cubicBezTo>
                  <a:pt x="44777" y="1277471"/>
                  <a:pt x="132930" y="1775012"/>
                  <a:pt x="186718" y="2070847"/>
                </a:cubicBezTo>
                <a:cubicBezTo>
                  <a:pt x="240506" y="2366682"/>
                  <a:pt x="295789" y="2398059"/>
                  <a:pt x="339118" y="2707341"/>
                </a:cubicBezTo>
                <a:cubicBezTo>
                  <a:pt x="382447" y="3016623"/>
                  <a:pt x="351072" y="3542553"/>
                  <a:pt x="446695" y="3926541"/>
                </a:cubicBezTo>
                <a:cubicBezTo>
                  <a:pt x="542319" y="4310529"/>
                  <a:pt x="733565" y="4621306"/>
                  <a:pt x="912859" y="5011271"/>
                </a:cubicBezTo>
                <a:cubicBezTo>
                  <a:pt x="1092153" y="5401236"/>
                  <a:pt x="1307306" y="5833783"/>
                  <a:pt x="1522459" y="626633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271247" y="493059"/>
            <a:ext cx="358588" cy="5459506"/>
          </a:xfrm>
          <a:custGeom>
            <a:avLst/>
            <a:gdLst>
              <a:gd name="connsiteX0" fmla="*/ 358588 w 358588"/>
              <a:gd name="connsiteY0" fmla="*/ 0 h 5459506"/>
              <a:gd name="connsiteX1" fmla="*/ 215153 w 358588"/>
              <a:gd name="connsiteY1" fmla="*/ 1111623 h 5459506"/>
              <a:gd name="connsiteX2" fmla="*/ 89647 w 358588"/>
              <a:gd name="connsiteY2" fmla="*/ 2151529 h 5459506"/>
              <a:gd name="connsiteX3" fmla="*/ 80682 w 358588"/>
              <a:gd name="connsiteY3" fmla="*/ 2931459 h 5459506"/>
              <a:gd name="connsiteX4" fmla="*/ 143435 w 358588"/>
              <a:gd name="connsiteY4" fmla="*/ 3630706 h 5459506"/>
              <a:gd name="connsiteX5" fmla="*/ 215153 w 358588"/>
              <a:gd name="connsiteY5" fmla="*/ 4087906 h 5459506"/>
              <a:gd name="connsiteX6" fmla="*/ 116541 w 358588"/>
              <a:gd name="connsiteY6" fmla="*/ 4742329 h 5459506"/>
              <a:gd name="connsiteX7" fmla="*/ 0 w 358588"/>
              <a:gd name="connsiteY7" fmla="*/ 5459506 h 545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588" h="5459506">
                <a:moveTo>
                  <a:pt x="358588" y="0"/>
                </a:moveTo>
                <a:cubicBezTo>
                  <a:pt x="309282" y="376517"/>
                  <a:pt x="259976" y="753035"/>
                  <a:pt x="215153" y="1111623"/>
                </a:cubicBezTo>
                <a:cubicBezTo>
                  <a:pt x="170330" y="1470211"/>
                  <a:pt x="112059" y="1848223"/>
                  <a:pt x="89647" y="2151529"/>
                </a:cubicBezTo>
                <a:cubicBezTo>
                  <a:pt x="67235" y="2454835"/>
                  <a:pt x="71717" y="2684930"/>
                  <a:pt x="80682" y="2931459"/>
                </a:cubicBezTo>
                <a:cubicBezTo>
                  <a:pt x="89647" y="3177989"/>
                  <a:pt x="121023" y="3437965"/>
                  <a:pt x="143435" y="3630706"/>
                </a:cubicBezTo>
                <a:cubicBezTo>
                  <a:pt x="165847" y="3823447"/>
                  <a:pt x="219635" y="3902636"/>
                  <a:pt x="215153" y="4087906"/>
                </a:cubicBezTo>
                <a:cubicBezTo>
                  <a:pt x="210671" y="4273176"/>
                  <a:pt x="152400" y="4513729"/>
                  <a:pt x="116541" y="4742329"/>
                </a:cubicBezTo>
                <a:cubicBezTo>
                  <a:pt x="80682" y="4970929"/>
                  <a:pt x="40341" y="5215217"/>
                  <a:pt x="0" y="545950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058800" y="534800"/>
            <a:ext cx="796718" cy="6235794"/>
          </a:xfrm>
          <a:custGeom>
            <a:avLst/>
            <a:gdLst>
              <a:gd name="connsiteX0" fmla="*/ 1042676 w 1042676"/>
              <a:gd name="connsiteY0" fmla="*/ 0 h 6221506"/>
              <a:gd name="connsiteX1" fmla="*/ 693052 w 1042676"/>
              <a:gd name="connsiteY1" fmla="*/ 968188 h 6221506"/>
              <a:gd name="connsiteX2" fmla="*/ 612370 w 1042676"/>
              <a:gd name="connsiteY2" fmla="*/ 1712259 h 6221506"/>
              <a:gd name="connsiteX3" fmla="*/ 684088 w 1042676"/>
              <a:gd name="connsiteY3" fmla="*/ 2160494 h 6221506"/>
              <a:gd name="connsiteX4" fmla="*/ 459970 w 1042676"/>
              <a:gd name="connsiteY4" fmla="*/ 2859741 h 6221506"/>
              <a:gd name="connsiteX5" fmla="*/ 191029 w 1042676"/>
              <a:gd name="connsiteY5" fmla="*/ 3325906 h 6221506"/>
              <a:gd name="connsiteX6" fmla="*/ 29664 w 1042676"/>
              <a:gd name="connsiteY6" fmla="*/ 4374777 h 6221506"/>
              <a:gd name="connsiteX7" fmla="*/ 2770 w 1042676"/>
              <a:gd name="connsiteY7" fmla="*/ 4948518 h 6221506"/>
              <a:gd name="connsiteX8" fmla="*/ 65523 w 1042676"/>
              <a:gd name="connsiteY8" fmla="*/ 5755341 h 6221506"/>
              <a:gd name="connsiteX9" fmla="*/ 29664 w 1042676"/>
              <a:gd name="connsiteY9" fmla="*/ 6221506 h 6221506"/>
              <a:gd name="connsiteX0" fmla="*/ 1077604 w 1077604"/>
              <a:gd name="connsiteY0" fmla="*/ 0 h 6221506"/>
              <a:gd name="connsiteX1" fmla="*/ 727980 w 1077604"/>
              <a:gd name="connsiteY1" fmla="*/ 968188 h 6221506"/>
              <a:gd name="connsiteX2" fmla="*/ 647298 w 1077604"/>
              <a:gd name="connsiteY2" fmla="*/ 1712259 h 6221506"/>
              <a:gd name="connsiteX3" fmla="*/ 719016 w 1077604"/>
              <a:gd name="connsiteY3" fmla="*/ 2160494 h 6221506"/>
              <a:gd name="connsiteX4" fmla="*/ 494898 w 1077604"/>
              <a:gd name="connsiteY4" fmla="*/ 2859741 h 6221506"/>
              <a:gd name="connsiteX5" fmla="*/ 225957 w 1077604"/>
              <a:gd name="connsiteY5" fmla="*/ 3325906 h 6221506"/>
              <a:gd name="connsiteX6" fmla="*/ 64592 w 1077604"/>
              <a:gd name="connsiteY6" fmla="*/ 4374777 h 6221506"/>
              <a:gd name="connsiteX7" fmla="*/ 37698 w 1077604"/>
              <a:gd name="connsiteY7" fmla="*/ 4948518 h 6221506"/>
              <a:gd name="connsiteX8" fmla="*/ 439 w 1077604"/>
              <a:gd name="connsiteY8" fmla="*/ 5783916 h 6221506"/>
              <a:gd name="connsiteX9" fmla="*/ 64592 w 1077604"/>
              <a:gd name="connsiteY9" fmla="*/ 6221506 h 6221506"/>
              <a:gd name="connsiteX0" fmla="*/ 1141600 w 1141600"/>
              <a:gd name="connsiteY0" fmla="*/ 0 h 6259606"/>
              <a:gd name="connsiteX1" fmla="*/ 791976 w 1141600"/>
              <a:gd name="connsiteY1" fmla="*/ 968188 h 6259606"/>
              <a:gd name="connsiteX2" fmla="*/ 711294 w 1141600"/>
              <a:gd name="connsiteY2" fmla="*/ 1712259 h 6259606"/>
              <a:gd name="connsiteX3" fmla="*/ 783012 w 1141600"/>
              <a:gd name="connsiteY3" fmla="*/ 2160494 h 6259606"/>
              <a:gd name="connsiteX4" fmla="*/ 558894 w 1141600"/>
              <a:gd name="connsiteY4" fmla="*/ 2859741 h 6259606"/>
              <a:gd name="connsiteX5" fmla="*/ 289953 w 1141600"/>
              <a:gd name="connsiteY5" fmla="*/ 3325906 h 6259606"/>
              <a:gd name="connsiteX6" fmla="*/ 128588 w 1141600"/>
              <a:gd name="connsiteY6" fmla="*/ 4374777 h 6259606"/>
              <a:gd name="connsiteX7" fmla="*/ 101694 w 1141600"/>
              <a:gd name="connsiteY7" fmla="*/ 4948518 h 6259606"/>
              <a:gd name="connsiteX8" fmla="*/ 64435 w 1141600"/>
              <a:gd name="connsiteY8" fmla="*/ 5783916 h 6259606"/>
              <a:gd name="connsiteX9" fmla="*/ 0 w 1141600"/>
              <a:gd name="connsiteY9" fmla="*/ 6259606 h 6259606"/>
              <a:gd name="connsiteX0" fmla="*/ 1141600 w 1141600"/>
              <a:gd name="connsiteY0" fmla="*/ 0 h 6259606"/>
              <a:gd name="connsiteX1" fmla="*/ 791976 w 1141600"/>
              <a:gd name="connsiteY1" fmla="*/ 968188 h 6259606"/>
              <a:gd name="connsiteX2" fmla="*/ 711294 w 1141600"/>
              <a:gd name="connsiteY2" fmla="*/ 1712259 h 6259606"/>
              <a:gd name="connsiteX3" fmla="*/ 783012 w 1141600"/>
              <a:gd name="connsiteY3" fmla="*/ 2160494 h 6259606"/>
              <a:gd name="connsiteX4" fmla="*/ 558894 w 1141600"/>
              <a:gd name="connsiteY4" fmla="*/ 2859741 h 6259606"/>
              <a:gd name="connsiteX5" fmla="*/ 289953 w 1141600"/>
              <a:gd name="connsiteY5" fmla="*/ 3325906 h 6259606"/>
              <a:gd name="connsiteX6" fmla="*/ 128588 w 1141600"/>
              <a:gd name="connsiteY6" fmla="*/ 4374777 h 6259606"/>
              <a:gd name="connsiteX7" fmla="*/ 135031 w 1141600"/>
              <a:gd name="connsiteY7" fmla="*/ 4948518 h 6259606"/>
              <a:gd name="connsiteX8" fmla="*/ 64435 w 1141600"/>
              <a:gd name="connsiteY8" fmla="*/ 5783916 h 6259606"/>
              <a:gd name="connsiteX9" fmla="*/ 0 w 1141600"/>
              <a:gd name="connsiteY9" fmla="*/ 6259606 h 6259606"/>
              <a:gd name="connsiteX0" fmla="*/ 1141600 w 1141600"/>
              <a:gd name="connsiteY0" fmla="*/ 0 h 6259606"/>
              <a:gd name="connsiteX1" fmla="*/ 791976 w 1141600"/>
              <a:gd name="connsiteY1" fmla="*/ 968188 h 6259606"/>
              <a:gd name="connsiteX2" fmla="*/ 711294 w 1141600"/>
              <a:gd name="connsiteY2" fmla="*/ 1712259 h 6259606"/>
              <a:gd name="connsiteX3" fmla="*/ 783012 w 1141600"/>
              <a:gd name="connsiteY3" fmla="*/ 2160494 h 6259606"/>
              <a:gd name="connsiteX4" fmla="*/ 558894 w 1141600"/>
              <a:gd name="connsiteY4" fmla="*/ 2859741 h 6259606"/>
              <a:gd name="connsiteX5" fmla="*/ 328053 w 1141600"/>
              <a:gd name="connsiteY5" fmla="*/ 3330668 h 6259606"/>
              <a:gd name="connsiteX6" fmla="*/ 128588 w 1141600"/>
              <a:gd name="connsiteY6" fmla="*/ 4374777 h 6259606"/>
              <a:gd name="connsiteX7" fmla="*/ 135031 w 1141600"/>
              <a:gd name="connsiteY7" fmla="*/ 4948518 h 6259606"/>
              <a:gd name="connsiteX8" fmla="*/ 64435 w 1141600"/>
              <a:gd name="connsiteY8" fmla="*/ 5783916 h 6259606"/>
              <a:gd name="connsiteX9" fmla="*/ 0 w 1141600"/>
              <a:gd name="connsiteY9" fmla="*/ 6259606 h 6259606"/>
              <a:gd name="connsiteX0" fmla="*/ 541525 w 796718"/>
              <a:gd name="connsiteY0" fmla="*/ 0 h 6235794"/>
              <a:gd name="connsiteX1" fmla="*/ 791976 w 796718"/>
              <a:gd name="connsiteY1" fmla="*/ 944376 h 6235794"/>
              <a:gd name="connsiteX2" fmla="*/ 711294 w 796718"/>
              <a:gd name="connsiteY2" fmla="*/ 1688447 h 6235794"/>
              <a:gd name="connsiteX3" fmla="*/ 783012 w 796718"/>
              <a:gd name="connsiteY3" fmla="*/ 2136682 h 6235794"/>
              <a:gd name="connsiteX4" fmla="*/ 558894 w 796718"/>
              <a:gd name="connsiteY4" fmla="*/ 2835929 h 6235794"/>
              <a:gd name="connsiteX5" fmla="*/ 328053 w 796718"/>
              <a:gd name="connsiteY5" fmla="*/ 3306856 h 6235794"/>
              <a:gd name="connsiteX6" fmla="*/ 128588 w 796718"/>
              <a:gd name="connsiteY6" fmla="*/ 4350965 h 6235794"/>
              <a:gd name="connsiteX7" fmla="*/ 135031 w 796718"/>
              <a:gd name="connsiteY7" fmla="*/ 4924706 h 6235794"/>
              <a:gd name="connsiteX8" fmla="*/ 64435 w 796718"/>
              <a:gd name="connsiteY8" fmla="*/ 5760104 h 6235794"/>
              <a:gd name="connsiteX9" fmla="*/ 0 w 796718"/>
              <a:gd name="connsiteY9" fmla="*/ 6235794 h 6235794"/>
              <a:gd name="connsiteX0" fmla="*/ 541525 w 796718"/>
              <a:gd name="connsiteY0" fmla="*/ 0 h 6235794"/>
              <a:gd name="connsiteX1" fmla="*/ 791976 w 796718"/>
              <a:gd name="connsiteY1" fmla="*/ 944376 h 6235794"/>
              <a:gd name="connsiteX2" fmla="*/ 711294 w 796718"/>
              <a:gd name="connsiteY2" fmla="*/ 1688447 h 6235794"/>
              <a:gd name="connsiteX3" fmla="*/ 783012 w 796718"/>
              <a:gd name="connsiteY3" fmla="*/ 2136682 h 6235794"/>
              <a:gd name="connsiteX4" fmla="*/ 558894 w 796718"/>
              <a:gd name="connsiteY4" fmla="*/ 2835929 h 6235794"/>
              <a:gd name="connsiteX5" fmla="*/ 328053 w 796718"/>
              <a:gd name="connsiteY5" fmla="*/ 3306856 h 6235794"/>
              <a:gd name="connsiteX6" fmla="*/ 128588 w 796718"/>
              <a:gd name="connsiteY6" fmla="*/ 4350965 h 6235794"/>
              <a:gd name="connsiteX7" fmla="*/ 135031 w 796718"/>
              <a:gd name="connsiteY7" fmla="*/ 4924706 h 6235794"/>
              <a:gd name="connsiteX8" fmla="*/ 64435 w 796718"/>
              <a:gd name="connsiteY8" fmla="*/ 5760104 h 6235794"/>
              <a:gd name="connsiteX9" fmla="*/ 0 w 796718"/>
              <a:gd name="connsiteY9" fmla="*/ 6235794 h 623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718" h="6235794">
                <a:moveTo>
                  <a:pt x="541525" y="0"/>
                </a:moveTo>
                <a:cubicBezTo>
                  <a:pt x="564497" y="350931"/>
                  <a:pt x="763681" y="662968"/>
                  <a:pt x="791976" y="944376"/>
                </a:cubicBezTo>
                <a:cubicBezTo>
                  <a:pt x="820271" y="1225784"/>
                  <a:pt x="712788" y="1489729"/>
                  <a:pt x="711294" y="1688447"/>
                </a:cubicBezTo>
                <a:cubicBezTo>
                  <a:pt x="709800" y="1887165"/>
                  <a:pt x="808412" y="1945435"/>
                  <a:pt x="783012" y="2136682"/>
                </a:cubicBezTo>
                <a:cubicBezTo>
                  <a:pt x="757612" y="2327929"/>
                  <a:pt x="634720" y="2640900"/>
                  <a:pt x="558894" y="2835929"/>
                </a:cubicBezTo>
                <a:cubicBezTo>
                  <a:pt x="483068" y="3030958"/>
                  <a:pt x="399771" y="3054350"/>
                  <a:pt x="328053" y="3306856"/>
                </a:cubicBezTo>
                <a:cubicBezTo>
                  <a:pt x="256335" y="3559362"/>
                  <a:pt x="160758" y="4081323"/>
                  <a:pt x="128588" y="4350965"/>
                </a:cubicBezTo>
                <a:cubicBezTo>
                  <a:pt x="96418" y="4620607"/>
                  <a:pt x="145723" y="4689850"/>
                  <a:pt x="135031" y="4924706"/>
                </a:cubicBezTo>
                <a:cubicBezTo>
                  <a:pt x="124339" y="5159563"/>
                  <a:pt x="86940" y="5541589"/>
                  <a:pt x="64435" y="5760104"/>
                </a:cubicBezTo>
                <a:cubicBezTo>
                  <a:pt x="41930" y="5978619"/>
                  <a:pt x="20170" y="6108794"/>
                  <a:pt x="0" y="623579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868" y="1554466"/>
            <a:ext cx="2060886" cy="830997"/>
          </a:xfrm>
          <a:prstGeom prst="rect">
            <a:avLst/>
          </a:prstGeom>
          <a:noFill/>
        </p:spPr>
        <p:txBody>
          <a:bodyPr wrap="square" rtlCol="0">
            <a:spAutoFit/>
          </a:bodyPr>
          <a:lstStyle/>
          <a:p>
            <a:pPr marL="0" marR="0" lvl="0" indent="17145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w="3175">
                  <a:solidFill>
                    <a:schemeClr val="tx1"/>
                  </a:solidFill>
                </a:ln>
                <a:solidFill>
                  <a:srgbClr val="FFC000"/>
                </a:solidFill>
                <a:effectLst/>
                <a:uLnTx/>
                <a:uFillTx/>
                <a:latin typeface="Cheltenhm BT" panose="02040603050505020403" pitchFamily="18" charset="0"/>
              </a:rPr>
              <a:t>Spheroidal weathering</a:t>
            </a:r>
          </a:p>
        </p:txBody>
      </p:sp>
      <p:cxnSp>
        <p:nvCxnSpPr>
          <p:cNvPr id="19" name="Straight Arrow Connector 18"/>
          <p:cNvCxnSpPr/>
          <p:nvPr/>
        </p:nvCxnSpPr>
        <p:spPr>
          <a:xfrm>
            <a:off x="1631576" y="2402541"/>
            <a:ext cx="421342" cy="101885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Isosceles Triangle 19"/>
          <p:cNvSpPr/>
          <p:nvPr/>
        </p:nvSpPr>
        <p:spPr>
          <a:xfrm rot="16468973">
            <a:off x="6606865" y="1245513"/>
            <a:ext cx="394447" cy="2684479"/>
          </a:xfrm>
          <a:prstGeom prst="triangle">
            <a:avLst/>
          </a:prstGeom>
          <a:solidFill>
            <a:srgbClr val="FFFF00">
              <a:alpha val="52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16468973">
            <a:off x="3925690" y="2200330"/>
            <a:ext cx="394447" cy="2684479"/>
          </a:xfrm>
          <a:prstGeom prst="triangle">
            <a:avLst/>
          </a:prstGeom>
          <a:solidFill>
            <a:srgbClr val="FFFF00">
              <a:alpha val="52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6468973">
            <a:off x="1184460" y="1408358"/>
            <a:ext cx="394447" cy="2684479"/>
          </a:xfrm>
          <a:prstGeom prst="triangle">
            <a:avLst/>
          </a:prstGeom>
          <a:solidFill>
            <a:srgbClr val="FFFF00">
              <a:alpha val="52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231465" y="2419469"/>
            <a:ext cx="970873"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FF00"/>
                </a:solidFill>
                <a:effectLst/>
                <a:uLnTx/>
                <a:uFillTx/>
                <a:latin typeface="Britannic Bold" panose="020B0903060703020204" pitchFamily="34" charset="0"/>
              </a:rPr>
              <a:t>FUS</a:t>
            </a:r>
          </a:p>
        </p:txBody>
      </p:sp>
      <p:sp>
        <p:nvSpPr>
          <p:cNvPr id="24" name="TextBox 23"/>
          <p:cNvSpPr txBox="1"/>
          <p:nvPr/>
        </p:nvSpPr>
        <p:spPr>
          <a:xfrm>
            <a:off x="4456130" y="3386026"/>
            <a:ext cx="970873"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FF00"/>
                </a:solidFill>
                <a:effectLst/>
                <a:uLnTx/>
                <a:uFillTx/>
                <a:latin typeface="Britannic Bold" panose="020B0903060703020204" pitchFamily="34" charset="0"/>
              </a:rPr>
              <a:t>FUS</a:t>
            </a:r>
          </a:p>
        </p:txBody>
      </p:sp>
      <p:sp>
        <p:nvSpPr>
          <p:cNvPr id="25" name="TextBox 24"/>
          <p:cNvSpPr txBox="1"/>
          <p:nvPr/>
        </p:nvSpPr>
        <p:spPr>
          <a:xfrm>
            <a:off x="1714256" y="2598989"/>
            <a:ext cx="970873"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FF00"/>
                </a:solidFill>
                <a:effectLst/>
                <a:uLnTx/>
                <a:uFillTx/>
                <a:latin typeface="Britannic Bold" panose="020B0903060703020204" pitchFamily="34" charset="0"/>
              </a:rPr>
              <a:t>FUS</a:t>
            </a:r>
          </a:p>
        </p:txBody>
      </p:sp>
    </p:spTree>
    <p:extLst>
      <p:ext uri="{BB962C8B-B14F-4D97-AF65-F5344CB8AC3E}">
        <p14:creationId xmlns:p14="http://schemas.microsoft.com/office/powerpoint/2010/main" val="925007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1000"/>
                                        <p:tgtEl>
                                          <p:spTgt spid="7"/>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1000"/>
                                        <p:tgtEl>
                                          <p:spTgt spid="10"/>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1000"/>
                                        <p:tgtEl>
                                          <p:spTgt spid="11"/>
                                        </p:tgtEl>
                                      </p:cBhvr>
                                    </p:animEffect>
                                  </p:childTnLst>
                                </p:cTn>
                              </p:par>
                            </p:childTnLst>
                          </p:cTn>
                        </p:par>
                        <p:par>
                          <p:cTn id="24" fill="hold">
                            <p:stCondLst>
                              <p:cond delay="3000"/>
                            </p:stCondLst>
                            <p:childTnLst>
                              <p:par>
                                <p:cTn id="25" presetID="22" presetClass="entr" presetSubtype="2"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1000"/>
                                        <p:tgtEl>
                                          <p:spTgt spid="13"/>
                                        </p:tgtEl>
                                      </p:cBhvr>
                                    </p:animEffect>
                                  </p:childTnLst>
                                </p:cTn>
                              </p:par>
                            </p:childTnLst>
                          </p:cTn>
                        </p:par>
                        <p:par>
                          <p:cTn id="28" fill="hold">
                            <p:stCondLst>
                              <p:cond delay="4000"/>
                            </p:stCondLst>
                            <p:childTnLst>
                              <p:par>
                                <p:cTn id="29" presetID="22" presetClass="entr" presetSubtype="2"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up)">
                                      <p:cBhvr>
                                        <p:cTn id="36" dur="1000"/>
                                        <p:tgtEl>
                                          <p:spTgt spid="5"/>
                                        </p:tgtEl>
                                      </p:cBhvr>
                                    </p:animEffect>
                                  </p:childTnLst>
                                </p:cTn>
                              </p:par>
                            </p:childTnLst>
                          </p:cTn>
                        </p:par>
                        <p:par>
                          <p:cTn id="37" fill="hold">
                            <p:stCondLst>
                              <p:cond delay="1000"/>
                            </p:stCondLst>
                            <p:childTnLst>
                              <p:par>
                                <p:cTn id="38" presetID="22" presetClass="entr" presetSubtype="1"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1000"/>
                                        <p:tgtEl>
                                          <p:spTgt spid="15"/>
                                        </p:tgtEl>
                                      </p:cBhvr>
                                    </p:animEffect>
                                  </p:childTnLst>
                                </p:cTn>
                              </p:par>
                            </p:childTnLst>
                          </p:cTn>
                        </p:par>
                        <p:par>
                          <p:cTn id="41" fill="hold">
                            <p:stCondLst>
                              <p:cond delay="2000"/>
                            </p:stCondLst>
                            <p:childTnLst>
                              <p:par>
                                <p:cTn id="42" presetID="22" presetClass="entr" presetSubtype="1"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1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right)">
                                      <p:cBhvr>
                                        <p:cTn id="49" dur="1000"/>
                                        <p:tgtEl>
                                          <p:spTgt spid="20"/>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right)">
                                      <p:cBhvr>
                                        <p:cTn id="52" dur="1000"/>
                                        <p:tgtEl>
                                          <p:spTgt spid="23"/>
                                        </p:tgtEl>
                                      </p:cBhvr>
                                    </p:animEffect>
                                  </p:childTnLst>
                                </p:cTn>
                              </p:par>
                            </p:childTnLst>
                          </p:cTn>
                        </p:par>
                        <p:par>
                          <p:cTn id="53" fill="hold">
                            <p:stCondLst>
                              <p:cond delay="1000"/>
                            </p:stCondLst>
                            <p:childTnLst>
                              <p:par>
                                <p:cTn id="54" presetID="22" presetClass="entr" presetSubtype="2"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right)">
                                      <p:cBhvr>
                                        <p:cTn id="56" dur="1000"/>
                                        <p:tgtEl>
                                          <p:spTgt spid="21"/>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right)">
                                      <p:cBhvr>
                                        <p:cTn id="59" dur="1000"/>
                                        <p:tgtEl>
                                          <p:spTgt spid="24"/>
                                        </p:tgtEl>
                                      </p:cBhvr>
                                    </p:animEffect>
                                  </p:childTnLst>
                                </p:cTn>
                              </p:par>
                            </p:childTnLst>
                          </p:cTn>
                        </p:par>
                        <p:par>
                          <p:cTn id="60" fill="hold">
                            <p:stCondLst>
                              <p:cond delay="2000"/>
                            </p:stCondLst>
                            <p:childTnLst>
                              <p:par>
                                <p:cTn id="61" presetID="22" presetClass="entr" presetSubtype="2"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right)">
                                      <p:cBhvr>
                                        <p:cTn id="63" dur="1000"/>
                                        <p:tgtEl>
                                          <p:spTgt spid="22"/>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right)">
                                      <p:cBhvr>
                                        <p:cTn id="66" dur="10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right)">
                                      <p:cBhvr>
                                        <p:cTn id="71" dur="1000"/>
                                        <p:tgtEl>
                                          <p:spTgt spid="17"/>
                                        </p:tgtEl>
                                      </p:cBhvr>
                                    </p:animEffect>
                                  </p:childTnLst>
                                </p:cTn>
                              </p:par>
                            </p:childTnLst>
                          </p:cTn>
                        </p:par>
                        <p:par>
                          <p:cTn id="72" fill="hold">
                            <p:stCondLst>
                              <p:cond delay="1000"/>
                            </p:stCondLst>
                            <p:childTnLst>
                              <p:par>
                                <p:cTn id="73" presetID="22" presetClass="entr" presetSubtype="1" fill="hold"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up)">
                                      <p:cBhvr>
                                        <p:cTn id="7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3" grpId="0"/>
      <p:bldP spid="14" grpId="0"/>
      <p:bldP spid="5" grpId="0" animBg="1"/>
      <p:bldP spid="15" grpId="0" animBg="1"/>
      <p:bldP spid="16" grpId="0" animBg="1"/>
      <p:bldP spid="17" grpId="0"/>
      <p:bldP spid="20" grpId="0" animBg="1"/>
      <p:bldP spid="21" grpId="0" animBg="1"/>
      <p:bldP spid="22" grpId="0" animBg="1"/>
      <p:bldP spid="23" grpId="0"/>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9232" y="847229"/>
            <a:ext cx="8865535"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Like with proximal-distal </a:t>
            </a:r>
            <a:r>
              <a:rPr kumimoji="0" lang="en-US" sz="22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Bouma</a:t>
            </a: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 sequences, hummocky</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sequences range from distal (shelf) to proximal (shelf.</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2226"/>
          <a:stretch/>
        </p:blipFill>
        <p:spPr>
          <a:xfrm rot="5400000">
            <a:off x="2587531" y="-357474"/>
            <a:ext cx="3661585" cy="8471648"/>
          </a:xfrm>
          <a:prstGeom prst="rect">
            <a:avLst/>
          </a:prstGeom>
        </p:spPr>
      </p:pic>
      <p:sp>
        <p:nvSpPr>
          <p:cNvPr id="12" name="Rectangle 11"/>
          <p:cNvSpPr/>
          <p:nvPr/>
        </p:nvSpPr>
        <p:spPr>
          <a:xfrm>
            <a:off x="182499" y="139343"/>
            <a:ext cx="8862889" cy="707886"/>
          </a:xfrm>
          <a:prstGeom prst="rect">
            <a:avLst/>
          </a:prstGeom>
        </p:spPr>
        <p:txBody>
          <a:bodyPr wrap="square">
            <a:spAutoFit/>
          </a:bodyPr>
          <a:lstStyle/>
          <a:p>
            <a:r>
              <a:rPr lang="en-US" sz="2000" i="1" dirty="0">
                <a:latin typeface="Times New Roman" panose="02020603050405020304" pitchFamily="18" charset="0"/>
                <a:cs typeface="Times New Roman" panose="02020603050405020304" pitchFamily="18" charset="0"/>
              </a:rPr>
              <a:t>2.  </a:t>
            </a:r>
            <a:r>
              <a:rPr lang="en-US" sz="2000" b="1" i="1" dirty="0">
                <a:ln w="3175">
                  <a:solidFill>
                    <a:schemeClr val="tx1"/>
                  </a:solidFill>
                </a:ln>
                <a:solidFill>
                  <a:srgbClr val="FF0000"/>
                </a:solidFill>
                <a:latin typeface="Times New Roman" panose="02020603050405020304" pitchFamily="18" charset="0"/>
                <a:cs typeface="Times New Roman" panose="02020603050405020304" pitchFamily="18" charset="0"/>
              </a:rPr>
              <a:t>Environmental interpretations</a:t>
            </a:r>
            <a:r>
              <a:rPr lang="en-US" sz="2000" i="1" dirty="0">
                <a:latin typeface="Times New Roman" panose="02020603050405020304" pitchFamily="18" charset="0"/>
                <a:cs typeface="Times New Roman" panose="02020603050405020304" pitchFamily="18" charset="0"/>
              </a:rPr>
              <a:t>: we have some sophisticated models for the formation of hummocky sequences, which will take a couple of lectures.</a:t>
            </a:r>
          </a:p>
        </p:txBody>
      </p:sp>
      <p:sp>
        <p:nvSpPr>
          <p:cNvPr id="13" name="TextBox 12"/>
          <p:cNvSpPr txBox="1"/>
          <p:nvPr/>
        </p:nvSpPr>
        <p:spPr>
          <a:xfrm>
            <a:off x="98611" y="1616670"/>
            <a:ext cx="8865535"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The model we will use is the one below – developed fully in lecture later.</a:t>
            </a:r>
          </a:p>
        </p:txBody>
      </p:sp>
      <p:sp>
        <p:nvSpPr>
          <p:cNvPr id="15" name="TextBox 14"/>
          <p:cNvSpPr txBox="1"/>
          <p:nvPr/>
        </p:nvSpPr>
        <p:spPr>
          <a:xfrm>
            <a:off x="182499" y="5794223"/>
            <a:ext cx="8865535"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Note that the hummocky sequences</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become thicker and more complicated as we get closer to shore.</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Tree>
    <p:extLst>
      <p:ext uri="{BB962C8B-B14F-4D97-AF65-F5344CB8AC3E}">
        <p14:creationId xmlns:p14="http://schemas.microsoft.com/office/powerpoint/2010/main" val="2333382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1000"/>
                                        <p:tgtEl>
                                          <p:spTgt spid="13"/>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9232" y="1017558"/>
            <a:ext cx="4392146"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The strip log to the right is a complete CUS </a:t>
            </a:r>
            <a:r>
              <a:rPr kumimoji="0" lang="en-US" sz="22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prograding</a:t>
            </a: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 shelf</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a:t>
            </a:r>
            <a:r>
              <a:rPr kumimoji="0" lang="en-US" sz="22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parasequence</a:t>
            </a: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a:t>
            </a:r>
          </a:p>
        </p:txBody>
      </p:sp>
      <p:sp>
        <p:nvSpPr>
          <p:cNvPr id="13" name="TextBox 12"/>
          <p:cNvSpPr txBox="1"/>
          <p:nvPr/>
        </p:nvSpPr>
        <p:spPr>
          <a:xfrm>
            <a:off x="139233" y="1957328"/>
            <a:ext cx="4459662" cy="110799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Notice</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the sandstones get thicker, get coarser, begin to pinch, swell and undulate up section.</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1378" y="847229"/>
            <a:ext cx="4666500" cy="5988734"/>
          </a:xfrm>
          <a:prstGeom prst="rect">
            <a:avLst/>
          </a:prstGeom>
        </p:spPr>
      </p:pic>
      <p:sp>
        <p:nvSpPr>
          <p:cNvPr id="7" name="Rectangle 6"/>
          <p:cNvSpPr/>
          <p:nvPr/>
        </p:nvSpPr>
        <p:spPr>
          <a:xfrm>
            <a:off x="182499" y="139343"/>
            <a:ext cx="8862889" cy="707886"/>
          </a:xfrm>
          <a:prstGeom prst="rect">
            <a:avLst/>
          </a:prstGeom>
        </p:spPr>
        <p:txBody>
          <a:bodyPr wrap="square">
            <a:spAutoFit/>
          </a:bodyPr>
          <a:lstStyle/>
          <a:p>
            <a:r>
              <a:rPr lang="en-US" sz="2000" i="1" dirty="0">
                <a:latin typeface="Times New Roman" panose="02020603050405020304" pitchFamily="18" charset="0"/>
                <a:cs typeface="Times New Roman" panose="02020603050405020304" pitchFamily="18" charset="0"/>
              </a:rPr>
              <a:t>2.  </a:t>
            </a:r>
            <a:r>
              <a:rPr lang="en-US" sz="2000" b="1" i="1" dirty="0">
                <a:ln w="3175">
                  <a:solidFill>
                    <a:schemeClr val="tx1"/>
                  </a:solidFill>
                </a:ln>
                <a:solidFill>
                  <a:srgbClr val="FF0000"/>
                </a:solidFill>
                <a:latin typeface="Times New Roman" panose="02020603050405020304" pitchFamily="18" charset="0"/>
                <a:cs typeface="Times New Roman" panose="02020603050405020304" pitchFamily="18" charset="0"/>
              </a:rPr>
              <a:t>Environmental interpretations</a:t>
            </a:r>
            <a:r>
              <a:rPr lang="en-US" sz="2000" i="1" dirty="0">
                <a:latin typeface="Times New Roman" panose="02020603050405020304" pitchFamily="18" charset="0"/>
                <a:cs typeface="Times New Roman" panose="02020603050405020304" pitchFamily="18" charset="0"/>
              </a:rPr>
              <a:t>: we have some sophisticated models for the formation of hummocky sequences, which will take a couple of lectures.</a:t>
            </a:r>
          </a:p>
        </p:txBody>
      </p:sp>
    </p:spTree>
    <p:extLst>
      <p:ext uri="{BB962C8B-B14F-4D97-AF65-F5344CB8AC3E}">
        <p14:creationId xmlns:p14="http://schemas.microsoft.com/office/powerpoint/2010/main" val="3466877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fichtels\Documents\3-FieldtripImages\CubSS-Research-CatherineFurnace\2009_09_13\IMG_15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 y="-109874"/>
            <a:ext cx="914400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3175">
                  <a:solidFill>
                    <a:prstClr val="black"/>
                  </a:solidFill>
                </a:ln>
                <a:solidFill>
                  <a:srgbClr val="FFC000"/>
                </a:solidFill>
                <a:effectLst/>
                <a:uLnTx/>
                <a:uFillTx/>
                <a:latin typeface="Britannic Bold" panose="020B0903060703020204" pitchFamily="34" charset="0"/>
                <a:ea typeface="+mn-ea"/>
                <a:cs typeface="+mn-cs"/>
              </a:rPr>
              <a:t>Walking the Cub Sandstone at Catherine Furnace</a:t>
            </a:r>
          </a:p>
        </p:txBody>
      </p:sp>
      <p:grpSp>
        <p:nvGrpSpPr>
          <p:cNvPr id="6" name="Group 5">
            <a:extLst>
              <a:ext uri="{FF2B5EF4-FFF2-40B4-BE49-F238E27FC236}">
                <a16:creationId xmlns:a16="http://schemas.microsoft.com/office/drawing/2014/main" id="{AEA31142-273A-8C43-B5E2-65E09FF1E236}"/>
              </a:ext>
            </a:extLst>
          </p:cNvPr>
          <p:cNvGrpSpPr/>
          <p:nvPr/>
        </p:nvGrpSpPr>
        <p:grpSpPr>
          <a:xfrm>
            <a:off x="57665" y="6488668"/>
            <a:ext cx="2581984" cy="369332"/>
            <a:chOff x="57665" y="6488668"/>
            <a:chExt cx="2581984" cy="369332"/>
          </a:xfrm>
        </p:grpSpPr>
        <p:sp>
          <p:nvSpPr>
            <p:cNvPr id="2" name="Rectangle 1">
              <a:extLst>
                <a:ext uri="{FF2B5EF4-FFF2-40B4-BE49-F238E27FC236}">
                  <a16:creationId xmlns:a16="http://schemas.microsoft.com/office/drawing/2014/main" id="{D860587F-4888-654B-A958-87F112EE8C51}"/>
                </a:ext>
              </a:extLst>
            </p:cNvPr>
            <p:cNvSpPr/>
            <p:nvPr/>
          </p:nvSpPr>
          <p:spPr>
            <a:xfrm>
              <a:off x="352613" y="6488668"/>
              <a:ext cx="2287036" cy="369332"/>
            </a:xfrm>
            <a:prstGeom prst="rect">
              <a:avLst/>
            </a:prstGeom>
          </p:spPr>
          <p:txBody>
            <a:bodyPr wrap="none">
              <a:spAutoFit/>
            </a:bodyPr>
            <a:lstStyle/>
            <a:p>
              <a:r>
                <a:rPr lang="en-US" i="1" dirty="0">
                  <a:solidFill>
                    <a:srgbClr val="FFFF00"/>
                  </a:solidFill>
                  <a:latin typeface="Cheltenhm BT" panose="02040603050505020403" pitchFamily="18" charset="0"/>
                </a:rPr>
                <a:t>Walking to the left (west)</a:t>
              </a:r>
              <a:endParaRPr lang="en-US" dirty="0">
                <a:solidFill>
                  <a:srgbClr val="FFFF00"/>
                </a:solidFill>
              </a:endParaRPr>
            </a:p>
          </p:txBody>
        </p:sp>
        <p:cxnSp>
          <p:nvCxnSpPr>
            <p:cNvPr id="5" name="Straight Arrow Connector 4">
              <a:extLst>
                <a:ext uri="{FF2B5EF4-FFF2-40B4-BE49-F238E27FC236}">
                  <a16:creationId xmlns:a16="http://schemas.microsoft.com/office/drawing/2014/main" id="{14101B34-C5D1-0A4F-9ED9-176DB70FD8FA}"/>
                </a:ext>
              </a:extLst>
            </p:cNvPr>
            <p:cNvCxnSpPr>
              <a:cxnSpLocks/>
            </p:cNvCxnSpPr>
            <p:nvPr/>
          </p:nvCxnSpPr>
          <p:spPr>
            <a:xfrm flipH="1">
              <a:off x="57665" y="6673334"/>
              <a:ext cx="29494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1080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fichtels\Documents\3-FieldtripImages\CubSS-Research-CatherineFurnace\2009_09_13\IMG_15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374093" y="2060448"/>
            <a:ext cx="164592" cy="16459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rot="5861085">
            <a:off x="5589659" y="2138253"/>
            <a:ext cx="468677" cy="4665450"/>
          </a:xfrm>
          <a:prstGeom prst="triangle">
            <a:avLst/>
          </a:prstGeom>
          <a:solidFill>
            <a:srgbClr val="FFFF00">
              <a:alpha val="4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44F040C-C998-C648-8B7A-2F4541C71A7C}"/>
              </a:ext>
            </a:extLst>
          </p:cNvPr>
          <p:cNvGrpSpPr/>
          <p:nvPr/>
        </p:nvGrpSpPr>
        <p:grpSpPr>
          <a:xfrm>
            <a:off x="57665" y="6488668"/>
            <a:ext cx="2581984" cy="369332"/>
            <a:chOff x="57665" y="6488668"/>
            <a:chExt cx="2581984" cy="369332"/>
          </a:xfrm>
        </p:grpSpPr>
        <p:sp>
          <p:nvSpPr>
            <p:cNvPr id="6" name="Rectangle 5">
              <a:extLst>
                <a:ext uri="{FF2B5EF4-FFF2-40B4-BE49-F238E27FC236}">
                  <a16:creationId xmlns:a16="http://schemas.microsoft.com/office/drawing/2014/main" id="{92BCCCC2-0B59-014E-B535-93E0B6ABF581}"/>
                </a:ext>
              </a:extLst>
            </p:cNvPr>
            <p:cNvSpPr/>
            <p:nvPr/>
          </p:nvSpPr>
          <p:spPr>
            <a:xfrm>
              <a:off x="352613" y="6488668"/>
              <a:ext cx="2287036" cy="369332"/>
            </a:xfrm>
            <a:prstGeom prst="rect">
              <a:avLst/>
            </a:prstGeom>
          </p:spPr>
          <p:txBody>
            <a:bodyPr wrap="none">
              <a:spAutoFit/>
            </a:bodyPr>
            <a:lstStyle/>
            <a:p>
              <a:r>
                <a:rPr lang="en-US" i="1" dirty="0">
                  <a:solidFill>
                    <a:srgbClr val="FFFF00"/>
                  </a:solidFill>
                  <a:latin typeface="Cheltenhm BT" panose="02040603050505020403" pitchFamily="18" charset="0"/>
                </a:rPr>
                <a:t>Walking to the left (west)</a:t>
              </a:r>
              <a:endParaRPr lang="en-US" dirty="0">
                <a:solidFill>
                  <a:srgbClr val="FFFF00"/>
                </a:solidFill>
              </a:endParaRPr>
            </a:p>
          </p:txBody>
        </p:sp>
        <p:cxnSp>
          <p:nvCxnSpPr>
            <p:cNvPr id="7" name="Straight Arrow Connector 6">
              <a:extLst>
                <a:ext uri="{FF2B5EF4-FFF2-40B4-BE49-F238E27FC236}">
                  <a16:creationId xmlns:a16="http://schemas.microsoft.com/office/drawing/2014/main" id="{D443E09B-B21D-C449-AFBB-E72E5E579A81}"/>
                </a:ext>
              </a:extLst>
            </p:cNvPr>
            <p:cNvCxnSpPr>
              <a:cxnSpLocks/>
            </p:cNvCxnSpPr>
            <p:nvPr/>
          </p:nvCxnSpPr>
          <p:spPr>
            <a:xfrm flipH="1">
              <a:off x="57665" y="6673334"/>
              <a:ext cx="29494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0367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918447" y="80077"/>
            <a:ext cx="5307106" cy="523220"/>
          </a:xfrm>
          <a:prstGeom prst="rect">
            <a:avLst/>
          </a:prstGeom>
          <a:noFill/>
        </p:spPr>
        <p:txBody>
          <a:bodyPr wrap="square" rtlCol="0">
            <a:spAutoFit/>
          </a:bodyPr>
          <a:lstStyle/>
          <a:p>
            <a:pPr indent="233363" algn="ctr"/>
            <a:r>
              <a:rPr lang="en-US" sz="2800" dirty="0">
                <a:ln w="3175">
                  <a:solidFill>
                    <a:schemeClr val="tx1"/>
                  </a:solidFill>
                </a:ln>
                <a:solidFill>
                  <a:srgbClr val="FF0000"/>
                </a:solidFill>
                <a:latin typeface="Britannic Bold" panose="020B0903060703020204" pitchFamily="34" charset="0"/>
              </a:rPr>
              <a:t>Signal vs Noise</a:t>
            </a:r>
          </a:p>
        </p:txBody>
      </p:sp>
      <p:sp>
        <p:nvSpPr>
          <p:cNvPr id="21" name="TextBox 20"/>
          <p:cNvSpPr txBox="1"/>
          <p:nvPr/>
        </p:nvSpPr>
        <p:spPr>
          <a:xfrm>
            <a:off x="304800" y="561685"/>
            <a:ext cx="8839200" cy="369332"/>
          </a:xfrm>
          <a:prstGeom prst="rect">
            <a:avLst/>
          </a:prstGeom>
          <a:noFill/>
        </p:spPr>
        <p:txBody>
          <a:bodyPr wrap="square" rtlCol="0">
            <a:spAutoFit/>
          </a:bodyPr>
          <a:lstStyle/>
          <a:p>
            <a:pPr marL="342900" indent="-342900">
              <a:buFont typeface="Arial" panose="020B0604020202020204" pitchFamily="34" charset="0"/>
              <a:buChar char="•"/>
            </a:pPr>
            <a:r>
              <a:rPr lang="en-US" i="1" dirty="0">
                <a:latin typeface="Cheltenhm BT" panose="02040603050505020403" pitchFamily="18" charset="0"/>
              </a:rPr>
              <a:t>A common way to think about this is Signal and Noise. For us, the signal is stratigraphy.</a:t>
            </a:r>
          </a:p>
        </p:txBody>
      </p:sp>
      <p:sp>
        <p:nvSpPr>
          <p:cNvPr id="22" name="TextBox 21"/>
          <p:cNvSpPr txBox="1"/>
          <p:nvPr/>
        </p:nvSpPr>
        <p:spPr>
          <a:xfrm>
            <a:off x="304800" y="913087"/>
            <a:ext cx="8839200" cy="646331"/>
          </a:xfrm>
          <a:prstGeom prst="rect">
            <a:avLst/>
          </a:prstGeom>
          <a:noFill/>
        </p:spPr>
        <p:txBody>
          <a:bodyPr wrap="square" rtlCol="0">
            <a:spAutoFit/>
          </a:bodyPr>
          <a:lstStyle/>
          <a:p>
            <a:pPr marL="342900" indent="-342900">
              <a:buFont typeface="Arial" panose="020B0604020202020204" pitchFamily="34" charset="0"/>
              <a:buChar char="•"/>
            </a:pPr>
            <a:r>
              <a:rPr lang="en-US" i="1" dirty="0">
                <a:latin typeface="Cheltenhm BT" panose="02040603050505020403" pitchFamily="18" charset="0"/>
              </a:rPr>
              <a:t>Noise consists of anything that is not stratigraphy.  Notice noise does not mean bad; noise is just someone else’s information, and consists of:</a:t>
            </a:r>
          </a:p>
        </p:txBody>
      </p:sp>
      <p:sp>
        <p:nvSpPr>
          <p:cNvPr id="23" name="TextBox 22"/>
          <p:cNvSpPr txBox="1"/>
          <p:nvPr/>
        </p:nvSpPr>
        <p:spPr>
          <a:xfrm>
            <a:off x="430306" y="1801166"/>
            <a:ext cx="4320988" cy="369332"/>
          </a:xfrm>
          <a:prstGeom prst="rect">
            <a:avLst/>
          </a:prstGeom>
          <a:noFill/>
        </p:spPr>
        <p:txBody>
          <a:bodyPr wrap="square" rtlCol="0">
            <a:spAutoFit/>
          </a:bodyPr>
          <a:lstStyle/>
          <a:p>
            <a:r>
              <a:rPr lang="en-US" i="1" dirty="0">
                <a:latin typeface="Cheltenhm BT" panose="02040603050505020403" pitchFamily="18" charset="0"/>
              </a:rPr>
              <a:t>1.   </a:t>
            </a:r>
            <a:r>
              <a:rPr lang="en-US" i="1" dirty="0">
                <a:ln w="3175">
                  <a:solidFill>
                    <a:schemeClr val="tx1"/>
                  </a:solidFill>
                </a:ln>
                <a:solidFill>
                  <a:srgbClr val="FF0000"/>
                </a:solidFill>
                <a:latin typeface="Cheltenhm BT" panose="02040603050505020403" pitchFamily="18" charset="0"/>
              </a:rPr>
              <a:t>Structure</a:t>
            </a:r>
            <a:r>
              <a:rPr lang="en-US" i="1" dirty="0">
                <a:latin typeface="Cheltenhm BT" panose="02040603050505020403" pitchFamily="18" charset="0"/>
              </a:rPr>
              <a:t> (folds, faults, cleavages, etc.)</a:t>
            </a:r>
          </a:p>
        </p:txBody>
      </p:sp>
      <p:sp>
        <p:nvSpPr>
          <p:cNvPr id="24" name="TextBox 23"/>
          <p:cNvSpPr txBox="1"/>
          <p:nvPr/>
        </p:nvSpPr>
        <p:spPr>
          <a:xfrm>
            <a:off x="430306" y="2171839"/>
            <a:ext cx="8453718" cy="646331"/>
          </a:xfrm>
          <a:prstGeom prst="rect">
            <a:avLst/>
          </a:prstGeom>
          <a:noFill/>
        </p:spPr>
        <p:txBody>
          <a:bodyPr wrap="square" rtlCol="0">
            <a:spAutoFit/>
          </a:bodyPr>
          <a:lstStyle/>
          <a:p>
            <a:r>
              <a:rPr lang="en-US" i="1" dirty="0">
                <a:latin typeface="Cheltenhm BT" panose="02040603050505020403" pitchFamily="18" charset="0"/>
              </a:rPr>
              <a:t>2.   </a:t>
            </a:r>
            <a:r>
              <a:rPr lang="en-US" i="1" dirty="0">
                <a:ln w="3175">
                  <a:solidFill>
                    <a:schemeClr val="tx1"/>
                  </a:solidFill>
                </a:ln>
                <a:solidFill>
                  <a:srgbClr val="FF0000"/>
                </a:solidFill>
                <a:latin typeface="Cheltenhm BT" panose="02040603050505020403" pitchFamily="18" charset="0"/>
              </a:rPr>
              <a:t>Metamorphism</a:t>
            </a:r>
            <a:r>
              <a:rPr lang="en-US" i="1" dirty="0">
                <a:latin typeface="Cheltenhm BT" panose="02040603050505020403" pitchFamily="18" charset="0"/>
              </a:rPr>
              <a:t>: this outcrop has undergone low grade </a:t>
            </a:r>
            <a:r>
              <a:rPr lang="en-US" i="1" dirty="0" err="1">
                <a:latin typeface="Cheltenhm BT" panose="02040603050505020403" pitchFamily="18" charset="0"/>
              </a:rPr>
              <a:t>greenschist</a:t>
            </a:r>
            <a:r>
              <a:rPr lang="en-US" i="1" dirty="0">
                <a:latin typeface="Cheltenhm BT" panose="02040603050505020403" pitchFamily="18" charset="0"/>
              </a:rPr>
              <a:t> </a:t>
            </a:r>
            <a:r>
              <a:rPr lang="en-US" i="1" dirty="0" err="1">
                <a:latin typeface="Cheltenhm BT" panose="02040603050505020403" pitchFamily="18" charset="0"/>
              </a:rPr>
              <a:t>facies</a:t>
            </a:r>
            <a:r>
              <a:rPr lang="en-US" i="1" dirty="0">
                <a:latin typeface="Cheltenhm BT" panose="02040603050505020403" pitchFamily="18" charset="0"/>
              </a:rPr>
              <a:t> metamorphism. Shales are now slates or </a:t>
            </a:r>
            <a:r>
              <a:rPr lang="en-US" i="1" dirty="0" err="1">
                <a:latin typeface="Cheltenhm BT" panose="02040603050505020403" pitchFamily="18" charset="0"/>
              </a:rPr>
              <a:t>phyllites</a:t>
            </a:r>
            <a:r>
              <a:rPr lang="en-US" i="1" dirty="0">
                <a:latin typeface="Cheltenhm BT" panose="02040603050505020403" pitchFamily="18" charset="0"/>
              </a:rPr>
              <a:t> sandstones are some sort of meta (highly indurated) sandstone.</a:t>
            </a:r>
          </a:p>
        </p:txBody>
      </p:sp>
      <p:sp>
        <p:nvSpPr>
          <p:cNvPr id="25" name="TextBox 24"/>
          <p:cNvSpPr txBox="1"/>
          <p:nvPr/>
        </p:nvSpPr>
        <p:spPr>
          <a:xfrm>
            <a:off x="430306" y="2825305"/>
            <a:ext cx="4320988" cy="369332"/>
          </a:xfrm>
          <a:prstGeom prst="rect">
            <a:avLst/>
          </a:prstGeom>
          <a:noFill/>
        </p:spPr>
        <p:txBody>
          <a:bodyPr wrap="square" rtlCol="0">
            <a:spAutoFit/>
          </a:bodyPr>
          <a:lstStyle/>
          <a:p>
            <a:r>
              <a:rPr lang="en-US" i="1" dirty="0">
                <a:latin typeface="Cheltenhm BT" panose="02040603050505020403" pitchFamily="18" charset="0"/>
              </a:rPr>
              <a:t>3.   </a:t>
            </a:r>
            <a:r>
              <a:rPr lang="en-US" i="1" dirty="0">
                <a:ln w="3175">
                  <a:solidFill>
                    <a:schemeClr val="tx1"/>
                  </a:solidFill>
                </a:ln>
                <a:solidFill>
                  <a:srgbClr val="FF0000"/>
                </a:solidFill>
                <a:latin typeface="Cheltenhm BT" panose="02040603050505020403" pitchFamily="18" charset="0"/>
              </a:rPr>
              <a:t>Weathering</a:t>
            </a:r>
            <a:r>
              <a:rPr lang="en-US" i="1" dirty="0">
                <a:latin typeface="Cheltenhm BT" panose="02040603050505020403" pitchFamily="18" charset="0"/>
              </a:rPr>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2226" y="2900391"/>
            <a:ext cx="5226424" cy="3919818"/>
          </a:xfrm>
          <a:prstGeom prst="rect">
            <a:avLst/>
          </a:prstGeom>
        </p:spPr>
      </p:pic>
      <p:sp>
        <p:nvSpPr>
          <p:cNvPr id="16" name="TextBox 15"/>
          <p:cNvSpPr txBox="1"/>
          <p:nvPr/>
        </p:nvSpPr>
        <p:spPr>
          <a:xfrm rot="21114160">
            <a:off x="4329954" y="5971923"/>
            <a:ext cx="2223247" cy="369332"/>
          </a:xfrm>
          <a:prstGeom prst="rect">
            <a:avLst/>
          </a:prstGeom>
          <a:noFill/>
        </p:spPr>
        <p:txBody>
          <a:bodyPr wrap="square" rtlCol="0">
            <a:spAutoFit/>
          </a:bodyPr>
          <a:lstStyle/>
          <a:p>
            <a:pPr algn="ctr"/>
            <a:r>
              <a:rPr lang="en-US" b="1" i="1" dirty="0" err="1">
                <a:ln w="3175">
                  <a:solidFill>
                    <a:schemeClr val="tx1"/>
                  </a:solidFill>
                </a:ln>
                <a:solidFill>
                  <a:srgbClr val="FFFF00"/>
                </a:solidFill>
                <a:latin typeface="Cheltenhm BT" panose="02040603050505020403" pitchFamily="18" charset="0"/>
              </a:rPr>
              <a:t>Phyllite</a:t>
            </a:r>
            <a:r>
              <a:rPr lang="en-US" b="1" i="1" dirty="0">
                <a:ln w="3175">
                  <a:solidFill>
                    <a:schemeClr val="tx1"/>
                  </a:solidFill>
                </a:ln>
                <a:solidFill>
                  <a:srgbClr val="FFFF00"/>
                </a:solidFill>
                <a:latin typeface="Cheltenhm BT" panose="02040603050505020403" pitchFamily="18" charset="0"/>
              </a:rPr>
              <a:t> (shale)</a:t>
            </a:r>
          </a:p>
        </p:txBody>
      </p:sp>
      <p:sp>
        <p:nvSpPr>
          <p:cNvPr id="26" name="TextBox 25"/>
          <p:cNvSpPr txBox="1"/>
          <p:nvPr/>
        </p:nvSpPr>
        <p:spPr>
          <a:xfrm>
            <a:off x="7530353" y="3401530"/>
            <a:ext cx="1479176" cy="369332"/>
          </a:xfrm>
          <a:prstGeom prst="rect">
            <a:avLst/>
          </a:prstGeom>
          <a:noFill/>
        </p:spPr>
        <p:txBody>
          <a:bodyPr wrap="square" rtlCol="0">
            <a:spAutoFit/>
          </a:bodyPr>
          <a:lstStyle/>
          <a:p>
            <a:pPr algn="ctr"/>
            <a:r>
              <a:rPr lang="en-US" i="1" dirty="0">
                <a:ln w="3175">
                  <a:solidFill>
                    <a:schemeClr val="tx1"/>
                  </a:solidFill>
                </a:ln>
                <a:solidFill>
                  <a:srgbClr val="FF0000"/>
                </a:solidFill>
                <a:latin typeface="Cheltenhm BT" panose="02040603050505020403" pitchFamily="18" charset="0"/>
              </a:rPr>
              <a:t>Fresh surface</a:t>
            </a:r>
          </a:p>
        </p:txBody>
      </p:sp>
      <p:cxnSp>
        <p:nvCxnSpPr>
          <p:cNvPr id="27" name="Straight Arrow Connector 26"/>
          <p:cNvCxnSpPr/>
          <p:nvPr/>
        </p:nvCxnSpPr>
        <p:spPr>
          <a:xfrm flipH="1">
            <a:off x="6568130" y="3585882"/>
            <a:ext cx="962223" cy="206189"/>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52400" y="3585882"/>
            <a:ext cx="1479176" cy="369332"/>
          </a:xfrm>
          <a:prstGeom prst="rect">
            <a:avLst/>
          </a:prstGeom>
          <a:noFill/>
        </p:spPr>
        <p:txBody>
          <a:bodyPr wrap="square" rtlCol="0">
            <a:spAutoFit/>
          </a:bodyPr>
          <a:lstStyle/>
          <a:p>
            <a:pPr algn="ctr"/>
            <a:r>
              <a:rPr lang="en-US" i="1" dirty="0" err="1">
                <a:ln w="3175">
                  <a:solidFill>
                    <a:schemeClr val="tx1"/>
                  </a:solidFill>
                </a:ln>
                <a:solidFill>
                  <a:srgbClr val="FF0000"/>
                </a:solidFill>
                <a:latin typeface="Cheltenhm BT" panose="02040603050505020403" pitchFamily="18" charset="0"/>
              </a:rPr>
              <a:t>Liesegang</a:t>
            </a:r>
            <a:endParaRPr lang="en-US" i="1" dirty="0">
              <a:ln w="3175">
                <a:solidFill>
                  <a:schemeClr val="tx1"/>
                </a:solidFill>
              </a:ln>
              <a:solidFill>
                <a:srgbClr val="FF0000"/>
              </a:solidFill>
              <a:latin typeface="Cheltenhm BT" panose="02040603050505020403" pitchFamily="18" charset="0"/>
            </a:endParaRPr>
          </a:p>
        </p:txBody>
      </p:sp>
      <p:cxnSp>
        <p:nvCxnSpPr>
          <p:cNvPr id="29" name="Straight Arrow Connector 28"/>
          <p:cNvCxnSpPr/>
          <p:nvPr/>
        </p:nvCxnSpPr>
        <p:spPr>
          <a:xfrm flipV="1">
            <a:off x="1470213" y="3792071"/>
            <a:ext cx="1963269" cy="3790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2753" y="4036161"/>
            <a:ext cx="2039473" cy="2308324"/>
          </a:xfrm>
          <a:prstGeom prst="rect">
            <a:avLst/>
          </a:prstGeom>
          <a:noFill/>
        </p:spPr>
        <p:txBody>
          <a:bodyPr wrap="square" rtlCol="0">
            <a:spAutoFit/>
          </a:bodyPr>
          <a:lstStyle/>
          <a:p>
            <a:r>
              <a:rPr lang="en-US" sz="1600" i="1" dirty="0">
                <a:latin typeface="Cheltenhm BT" panose="02040603050505020403" pitchFamily="18" charset="0"/>
              </a:rPr>
              <a:t>Iron staining from weathering of high iron minerals; reds, purples, browns, tans, etc. Often forms swirl patterns or other fantastic shapes.  Extremely common (but they mask the underlying rock).</a:t>
            </a:r>
          </a:p>
        </p:txBody>
      </p:sp>
      <p:sp>
        <p:nvSpPr>
          <p:cNvPr id="31" name="TextBox 30"/>
          <p:cNvSpPr txBox="1"/>
          <p:nvPr/>
        </p:nvSpPr>
        <p:spPr>
          <a:xfrm>
            <a:off x="7328650" y="3853083"/>
            <a:ext cx="1815350" cy="830997"/>
          </a:xfrm>
          <a:prstGeom prst="rect">
            <a:avLst/>
          </a:prstGeom>
          <a:noFill/>
        </p:spPr>
        <p:txBody>
          <a:bodyPr wrap="square" rtlCol="0">
            <a:spAutoFit/>
          </a:bodyPr>
          <a:lstStyle/>
          <a:p>
            <a:r>
              <a:rPr lang="en-US" sz="1600" i="1" dirty="0">
                <a:latin typeface="Cheltenhm BT" panose="02040603050505020403" pitchFamily="18" charset="0"/>
              </a:rPr>
              <a:t>(</a:t>
            </a:r>
            <a:r>
              <a:rPr lang="en-US" sz="1600" i="1" dirty="0" err="1">
                <a:latin typeface="Cheltenhm BT" panose="02040603050505020403" pitchFamily="18" charset="0"/>
              </a:rPr>
              <a:t>subarkosic</a:t>
            </a:r>
            <a:r>
              <a:rPr lang="en-US" sz="1600" i="1" dirty="0">
                <a:latin typeface="Cheltenhm BT" panose="02040603050505020403" pitchFamily="18" charset="0"/>
              </a:rPr>
              <a:t>/</a:t>
            </a:r>
            <a:r>
              <a:rPr lang="en-US" sz="1600" i="1" dirty="0" err="1">
                <a:latin typeface="Cheltenhm BT" panose="02040603050505020403" pitchFamily="18" charset="0"/>
              </a:rPr>
              <a:t>sublithic</a:t>
            </a:r>
            <a:r>
              <a:rPr lang="en-US" sz="1600" i="1" dirty="0">
                <a:latin typeface="Cheltenhm BT" panose="02040603050505020403" pitchFamily="18" charset="0"/>
              </a:rPr>
              <a:t>) “quartzite” with </a:t>
            </a:r>
            <a:r>
              <a:rPr lang="en-US" sz="1600" i="1" dirty="0" err="1">
                <a:latin typeface="Cheltenhm BT" panose="02040603050505020403" pitchFamily="18" charset="0"/>
              </a:rPr>
              <a:t>greenschist</a:t>
            </a:r>
            <a:r>
              <a:rPr lang="en-US" sz="1600" i="1" dirty="0">
                <a:latin typeface="Cheltenhm BT" panose="02040603050505020403" pitchFamily="18" charset="0"/>
              </a:rPr>
              <a:t> overprint.</a:t>
            </a:r>
          </a:p>
        </p:txBody>
      </p:sp>
    </p:spTree>
    <p:extLst>
      <p:ext uri="{BB962C8B-B14F-4D97-AF65-F5344CB8AC3E}">
        <p14:creationId xmlns:p14="http://schemas.microsoft.com/office/powerpoint/2010/main" val="2289536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1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1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1000"/>
                                        <p:tgtEl>
                                          <p:spTgt spid="24"/>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80">
                                          <p:stCondLst>
                                            <p:cond delay="0"/>
                                          </p:stCondLst>
                                        </p:cTn>
                                        <p:tgtEl>
                                          <p:spTgt spid="16"/>
                                        </p:tgtEl>
                                      </p:cBhvr>
                                    </p:animEffect>
                                    <p:anim calcmode="lin" valueType="num">
                                      <p:cBhvr>
                                        <p:cTn id="3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1" dur="26">
                                          <p:stCondLst>
                                            <p:cond delay="650"/>
                                          </p:stCondLst>
                                        </p:cTn>
                                        <p:tgtEl>
                                          <p:spTgt spid="16"/>
                                        </p:tgtEl>
                                      </p:cBhvr>
                                      <p:to x="100000" y="60000"/>
                                    </p:animScale>
                                    <p:animScale>
                                      <p:cBhvr>
                                        <p:cTn id="42" dur="166" decel="50000">
                                          <p:stCondLst>
                                            <p:cond delay="676"/>
                                          </p:stCondLst>
                                        </p:cTn>
                                        <p:tgtEl>
                                          <p:spTgt spid="16"/>
                                        </p:tgtEl>
                                      </p:cBhvr>
                                      <p:to x="100000" y="100000"/>
                                    </p:animScale>
                                    <p:animScale>
                                      <p:cBhvr>
                                        <p:cTn id="43" dur="26">
                                          <p:stCondLst>
                                            <p:cond delay="1312"/>
                                          </p:stCondLst>
                                        </p:cTn>
                                        <p:tgtEl>
                                          <p:spTgt spid="16"/>
                                        </p:tgtEl>
                                      </p:cBhvr>
                                      <p:to x="100000" y="80000"/>
                                    </p:animScale>
                                    <p:animScale>
                                      <p:cBhvr>
                                        <p:cTn id="44" dur="166" decel="50000">
                                          <p:stCondLst>
                                            <p:cond delay="1338"/>
                                          </p:stCondLst>
                                        </p:cTn>
                                        <p:tgtEl>
                                          <p:spTgt spid="16"/>
                                        </p:tgtEl>
                                      </p:cBhvr>
                                      <p:to x="100000" y="100000"/>
                                    </p:animScale>
                                    <p:animScale>
                                      <p:cBhvr>
                                        <p:cTn id="45" dur="26">
                                          <p:stCondLst>
                                            <p:cond delay="1642"/>
                                          </p:stCondLst>
                                        </p:cTn>
                                        <p:tgtEl>
                                          <p:spTgt spid="16"/>
                                        </p:tgtEl>
                                      </p:cBhvr>
                                      <p:to x="100000" y="90000"/>
                                    </p:animScale>
                                    <p:animScale>
                                      <p:cBhvr>
                                        <p:cTn id="46" dur="166" decel="50000">
                                          <p:stCondLst>
                                            <p:cond delay="1668"/>
                                          </p:stCondLst>
                                        </p:cTn>
                                        <p:tgtEl>
                                          <p:spTgt spid="16"/>
                                        </p:tgtEl>
                                      </p:cBhvr>
                                      <p:to x="100000" y="100000"/>
                                    </p:animScale>
                                    <p:animScale>
                                      <p:cBhvr>
                                        <p:cTn id="47" dur="26">
                                          <p:stCondLst>
                                            <p:cond delay="1808"/>
                                          </p:stCondLst>
                                        </p:cTn>
                                        <p:tgtEl>
                                          <p:spTgt spid="16"/>
                                        </p:tgtEl>
                                      </p:cBhvr>
                                      <p:to x="100000" y="95000"/>
                                    </p:animScale>
                                    <p:animScale>
                                      <p:cBhvr>
                                        <p:cTn id="48" dur="166" decel="50000">
                                          <p:stCondLst>
                                            <p:cond delay="1834"/>
                                          </p:stCondLst>
                                        </p:cTn>
                                        <p:tgtEl>
                                          <p:spTgt spid="16"/>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down)">
                                      <p:cBhvr>
                                        <p:cTn id="53" dur="580">
                                          <p:stCondLst>
                                            <p:cond delay="0"/>
                                          </p:stCondLst>
                                        </p:cTn>
                                        <p:tgtEl>
                                          <p:spTgt spid="26"/>
                                        </p:tgtEl>
                                      </p:cBhvr>
                                    </p:animEffect>
                                    <p:anim calcmode="lin" valueType="num">
                                      <p:cBhvr>
                                        <p:cTn id="5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9" dur="26">
                                          <p:stCondLst>
                                            <p:cond delay="650"/>
                                          </p:stCondLst>
                                        </p:cTn>
                                        <p:tgtEl>
                                          <p:spTgt spid="26"/>
                                        </p:tgtEl>
                                      </p:cBhvr>
                                      <p:to x="100000" y="60000"/>
                                    </p:animScale>
                                    <p:animScale>
                                      <p:cBhvr>
                                        <p:cTn id="60" dur="166" decel="50000">
                                          <p:stCondLst>
                                            <p:cond delay="676"/>
                                          </p:stCondLst>
                                        </p:cTn>
                                        <p:tgtEl>
                                          <p:spTgt spid="26"/>
                                        </p:tgtEl>
                                      </p:cBhvr>
                                      <p:to x="100000" y="100000"/>
                                    </p:animScale>
                                    <p:animScale>
                                      <p:cBhvr>
                                        <p:cTn id="61" dur="26">
                                          <p:stCondLst>
                                            <p:cond delay="1312"/>
                                          </p:stCondLst>
                                        </p:cTn>
                                        <p:tgtEl>
                                          <p:spTgt spid="26"/>
                                        </p:tgtEl>
                                      </p:cBhvr>
                                      <p:to x="100000" y="80000"/>
                                    </p:animScale>
                                    <p:animScale>
                                      <p:cBhvr>
                                        <p:cTn id="62" dur="166" decel="50000">
                                          <p:stCondLst>
                                            <p:cond delay="1338"/>
                                          </p:stCondLst>
                                        </p:cTn>
                                        <p:tgtEl>
                                          <p:spTgt spid="26"/>
                                        </p:tgtEl>
                                      </p:cBhvr>
                                      <p:to x="100000" y="100000"/>
                                    </p:animScale>
                                    <p:animScale>
                                      <p:cBhvr>
                                        <p:cTn id="63" dur="26">
                                          <p:stCondLst>
                                            <p:cond delay="1642"/>
                                          </p:stCondLst>
                                        </p:cTn>
                                        <p:tgtEl>
                                          <p:spTgt spid="26"/>
                                        </p:tgtEl>
                                      </p:cBhvr>
                                      <p:to x="100000" y="90000"/>
                                    </p:animScale>
                                    <p:animScale>
                                      <p:cBhvr>
                                        <p:cTn id="64" dur="166" decel="50000">
                                          <p:stCondLst>
                                            <p:cond delay="1668"/>
                                          </p:stCondLst>
                                        </p:cTn>
                                        <p:tgtEl>
                                          <p:spTgt spid="26"/>
                                        </p:tgtEl>
                                      </p:cBhvr>
                                      <p:to x="100000" y="100000"/>
                                    </p:animScale>
                                    <p:animScale>
                                      <p:cBhvr>
                                        <p:cTn id="65" dur="26">
                                          <p:stCondLst>
                                            <p:cond delay="1808"/>
                                          </p:stCondLst>
                                        </p:cTn>
                                        <p:tgtEl>
                                          <p:spTgt spid="26"/>
                                        </p:tgtEl>
                                      </p:cBhvr>
                                      <p:to x="100000" y="95000"/>
                                    </p:animScale>
                                    <p:animScale>
                                      <p:cBhvr>
                                        <p:cTn id="66" dur="166" decel="50000">
                                          <p:stCondLst>
                                            <p:cond delay="1834"/>
                                          </p:stCondLst>
                                        </p:cTn>
                                        <p:tgtEl>
                                          <p:spTgt spid="26"/>
                                        </p:tgtEl>
                                      </p:cBhvr>
                                      <p:to x="100000" y="100000"/>
                                    </p:animScale>
                                  </p:childTnLst>
                                </p:cTn>
                              </p:par>
                            </p:childTnLst>
                          </p:cTn>
                        </p:par>
                        <p:par>
                          <p:cTn id="67" fill="hold">
                            <p:stCondLst>
                              <p:cond delay="2000"/>
                            </p:stCondLst>
                            <p:childTnLst>
                              <p:par>
                                <p:cTn id="68" presetID="22" presetClass="entr" presetSubtype="2" fill="hold" nodeType="after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right)">
                                      <p:cBhvr>
                                        <p:cTn id="70" dur="1000"/>
                                        <p:tgtEl>
                                          <p:spTgt spid="27"/>
                                        </p:tgtEl>
                                      </p:cBhvr>
                                    </p:animEffect>
                                  </p:childTnLst>
                                </p:cTn>
                              </p:par>
                            </p:childTnLst>
                          </p:cTn>
                        </p:par>
                        <p:par>
                          <p:cTn id="71" fill="hold">
                            <p:stCondLst>
                              <p:cond delay="3000"/>
                            </p:stCondLst>
                            <p:childTnLst>
                              <p:par>
                                <p:cTn id="72" presetID="22" presetClass="entr" presetSubtype="8" fill="hold" grpId="0" nodeType="after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10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left)">
                                      <p:cBhvr>
                                        <p:cTn id="79" dur="10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left)">
                                      <p:cBhvr>
                                        <p:cTn id="84" dur="1000"/>
                                        <p:tgtEl>
                                          <p:spTgt spid="28"/>
                                        </p:tgtEl>
                                      </p:cBhvr>
                                    </p:animEffect>
                                  </p:childTnLst>
                                </p:cTn>
                              </p:par>
                            </p:childTnLst>
                          </p:cTn>
                        </p:par>
                        <p:par>
                          <p:cTn id="85" fill="hold">
                            <p:stCondLst>
                              <p:cond delay="1000"/>
                            </p:stCondLst>
                            <p:childTnLst>
                              <p:par>
                                <p:cTn id="86" presetID="22" presetClass="entr" presetSubtype="8" fill="hold" nodeType="after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wipe(left)">
                                      <p:cBhvr>
                                        <p:cTn id="88" dur="1000"/>
                                        <p:tgtEl>
                                          <p:spTgt spid="29"/>
                                        </p:tgtEl>
                                      </p:cBhvr>
                                    </p:animEffect>
                                  </p:childTnLst>
                                </p:cTn>
                              </p:par>
                            </p:childTnLst>
                          </p:cTn>
                        </p:par>
                        <p:par>
                          <p:cTn id="89" fill="hold">
                            <p:stCondLst>
                              <p:cond delay="2000"/>
                            </p:stCondLst>
                            <p:childTnLst>
                              <p:par>
                                <p:cTn id="90" presetID="22" presetClass="entr" presetSubtype="8" fill="hold" grpId="0" nodeType="after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wipe(left)">
                                      <p:cBhvr>
                                        <p:cTn id="92"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16" grpId="0"/>
      <p:bldP spid="26" grpId="0"/>
      <p:bldP spid="28" grpId="0"/>
      <p:bldP spid="30"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C:\Users\fichtels\Documents\3-FieldtripImages\CubSS-Research-CatherineFurnace\2009_09_13\IMG_15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985511" y="2429903"/>
            <a:ext cx="164592" cy="16459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224925" y="1137899"/>
            <a:ext cx="164592" cy="16459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861085">
            <a:off x="2999187" y="985262"/>
            <a:ext cx="468677" cy="5022598"/>
          </a:xfrm>
          <a:prstGeom prst="triangle">
            <a:avLst/>
          </a:prstGeom>
          <a:solidFill>
            <a:srgbClr val="FFFF00">
              <a:alpha val="4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C415448-998E-2449-8C02-7D3F082BE434}"/>
              </a:ext>
            </a:extLst>
          </p:cNvPr>
          <p:cNvGrpSpPr/>
          <p:nvPr/>
        </p:nvGrpSpPr>
        <p:grpSpPr>
          <a:xfrm>
            <a:off x="57665" y="6488668"/>
            <a:ext cx="2581984" cy="369332"/>
            <a:chOff x="57665" y="6488668"/>
            <a:chExt cx="2581984" cy="369332"/>
          </a:xfrm>
        </p:grpSpPr>
        <p:sp>
          <p:nvSpPr>
            <p:cNvPr id="7" name="Rectangle 6">
              <a:extLst>
                <a:ext uri="{FF2B5EF4-FFF2-40B4-BE49-F238E27FC236}">
                  <a16:creationId xmlns:a16="http://schemas.microsoft.com/office/drawing/2014/main" id="{5E4C8162-AE96-EA47-AAC4-5158BB826EEE}"/>
                </a:ext>
              </a:extLst>
            </p:cNvPr>
            <p:cNvSpPr/>
            <p:nvPr/>
          </p:nvSpPr>
          <p:spPr>
            <a:xfrm>
              <a:off x="352613" y="6488668"/>
              <a:ext cx="2287036" cy="369332"/>
            </a:xfrm>
            <a:prstGeom prst="rect">
              <a:avLst/>
            </a:prstGeom>
          </p:spPr>
          <p:txBody>
            <a:bodyPr wrap="none">
              <a:spAutoFit/>
            </a:bodyPr>
            <a:lstStyle/>
            <a:p>
              <a:r>
                <a:rPr lang="en-US" i="1" dirty="0">
                  <a:solidFill>
                    <a:srgbClr val="FFFF00"/>
                  </a:solidFill>
                  <a:latin typeface="Cheltenhm BT" panose="02040603050505020403" pitchFamily="18" charset="0"/>
                </a:rPr>
                <a:t>Walking to the left (west)</a:t>
              </a:r>
              <a:endParaRPr lang="en-US" dirty="0">
                <a:solidFill>
                  <a:srgbClr val="FFFF00"/>
                </a:solidFill>
              </a:endParaRPr>
            </a:p>
          </p:txBody>
        </p:sp>
        <p:cxnSp>
          <p:nvCxnSpPr>
            <p:cNvPr id="8" name="Straight Arrow Connector 7">
              <a:extLst>
                <a:ext uri="{FF2B5EF4-FFF2-40B4-BE49-F238E27FC236}">
                  <a16:creationId xmlns:a16="http://schemas.microsoft.com/office/drawing/2014/main" id="{DBDEBB1C-C03B-8647-885C-1EC4DCCD1AAA}"/>
                </a:ext>
              </a:extLst>
            </p:cNvPr>
            <p:cNvCxnSpPr>
              <a:cxnSpLocks/>
            </p:cNvCxnSpPr>
            <p:nvPr/>
          </p:nvCxnSpPr>
          <p:spPr>
            <a:xfrm flipH="1">
              <a:off x="57665" y="6673334"/>
              <a:ext cx="29494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9257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right)">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80">
                                          <p:stCondLst>
                                            <p:cond delay="0"/>
                                          </p:stCondLst>
                                        </p:cTn>
                                        <p:tgtEl>
                                          <p:spTgt spid="4"/>
                                        </p:tgtEl>
                                      </p:cBhvr>
                                    </p:animEffect>
                                    <p:anim calcmode="lin" valueType="num">
                                      <p:cBhvr>
                                        <p:cTn id="3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gtEl>
                                      </p:cBhvr>
                                      <p:to x="100000" y="60000"/>
                                    </p:animScale>
                                    <p:animScale>
                                      <p:cBhvr>
                                        <p:cTn id="37" dur="166" decel="50000">
                                          <p:stCondLst>
                                            <p:cond delay="676"/>
                                          </p:stCondLst>
                                        </p:cTn>
                                        <p:tgtEl>
                                          <p:spTgt spid="4"/>
                                        </p:tgtEl>
                                      </p:cBhvr>
                                      <p:to x="100000" y="100000"/>
                                    </p:animScale>
                                    <p:animScale>
                                      <p:cBhvr>
                                        <p:cTn id="38" dur="26">
                                          <p:stCondLst>
                                            <p:cond delay="1312"/>
                                          </p:stCondLst>
                                        </p:cTn>
                                        <p:tgtEl>
                                          <p:spTgt spid="4"/>
                                        </p:tgtEl>
                                      </p:cBhvr>
                                      <p:to x="100000" y="80000"/>
                                    </p:animScale>
                                    <p:animScale>
                                      <p:cBhvr>
                                        <p:cTn id="39" dur="166" decel="50000">
                                          <p:stCondLst>
                                            <p:cond delay="1338"/>
                                          </p:stCondLst>
                                        </p:cTn>
                                        <p:tgtEl>
                                          <p:spTgt spid="4"/>
                                        </p:tgtEl>
                                      </p:cBhvr>
                                      <p:to x="100000" y="100000"/>
                                    </p:animScale>
                                    <p:animScale>
                                      <p:cBhvr>
                                        <p:cTn id="40" dur="26">
                                          <p:stCondLst>
                                            <p:cond delay="1642"/>
                                          </p:stCondLst>
                                        </p:cTn>
                                        <p:tgtEl>
                                          <p:spTgt spid="4"/>
                                        </p:tgtEl>
                                      </p:cBhvr>
                                      <p:to x="100000" y="90000"/>
                                    </p:animScale>
                                    <p:animScale>
                                      <p:cBhvr>
                                        <p:cTn id="41" dur="166" decel="50000">
                                          <p:stCondLst>
                                            <p:cond delay="1668"/>
                                          </p:stCondLst>
                                        </p:cTn>
                                        <p:tgtEl>
                                          <p:spTgt spid="4"/>
                                        </p:tgtEl>
                                      </p:cBhvr>
                                      <p:to x="100000" y="100000"/>
                                    </p:animScale>
                                    <p:animScale>
                                      <p:cBhvr>
                                        <p:cTn id="42" dur="26">
                                          <p:stCondLst>
                                            <p:cond delay="1808"/>
                                          </p:stCondLst>
                                        </p:cTn>
                                        <p:tgtEl>
                                          <p:spTgt spid="4"/>
                                        </p:tgtEl>
                                      </p:cBhvr>
                                      <p:to x="100000" y="95000"/>
                                    </p:animScale>
                                    <p:animScale>
                                      <p:cBhvr>
                                        <p:cTn id="4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C:\Users\fichtels\Documents\3-FieldtripImages\CubSS-Research-CatherineFurnace\2009_09_13\IMG_15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3883395" y="1057215"/>
            <a:ext cx="164592" cy="16459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88640" y="3532562"/>
            <a:ext cx="164592" cy="16459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861085">
            <a:off x="4948462" y="505611"/>
            <a:ext cx="468677" cy="4078218"/>
          </a:xfrm>
          <a:prstGeom prst="triangle">
            <a:avLst/>
          </a:prstGeom>
          <a:solidFill>
            <a:srgbClr val="FFFF00">
              <a:alpha val="4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5D090D0-C603-D340-AB7E-C73FC5DA6260}"/>
              </a:ext>
            </a:extLst>
          </p:cNvPr>
          <p:cNvGrpSpPr/>
          <p:nvPr/>
        </p:nvGrpSpPr>
        <p:grpSpPr>
          <a:xfrm>
            <a:off x="57665" y="6488668"/>
            <a:ext cx="2581984" cy="369332"/>
            <a:chOff x="57665" y="6488668"/>
            <a:chExt cx="2581984" cy="369332"/>
          </a:xfrm>
        </p:grpSpPr>
        <p:sp>
          <p:nvSpPr>
            <p:cNvPr id="7" name="Rectangle 6">
              <a:extLst>
                <a:ext uri="{FF2B5EF4-FFF2-40B4-BE49-F238E27FC236}">
                  <a16:creationId xmlns:a16="http://schemas.microsoft.com/office/drawing/2014/main" id="{8B35B998-CBAE-734D-85EC-F4CE05C823AB}"/>
                </a:ext>
              </a:extLst>
            </p:cNvPr>
            <p:cNvSpPr/>
            <p:nvPr/>
          </p:nvSpPr>
          <p:spPr>
            <a:xfrm>
              <a:off x="352613" y="6488668"/>
              <a:ext cx="2287036" cy="369332"/>
            </a:xfrm>
            <a:prstGeom prst="rect">
              <a:avLst/>
            </a:prstGeom>
          </p:spPr>
          <p:txBody>
            <a:bodyPr wrap="none">
              <a:spAutoFit/>
            </a:bodyPr>
            <a:lstStyle/>
            <a:p>
              <a:r>
                <a:rPr lang="en-US" i="1" dirty="0">
                  <a:solidFill>
                    <a:srgbClr val="FFFF00"/>
                  </a:solidFill>
                  <a:latin typeface="Cheltenhm BT" panose="02040603050505020403" pitchFamily="18" charset="0"/>
                </a:rPr>
                <a:t>Walking to the left (west)</a:t>
              </a:r>
              <a:endParaRPr lang="en-US" dirty="0">
                <a:solidFill>
                  <a:srgbClr val="FFFF00"/>
                </a:solidFill>
              </a:endParaRPr>
            </a:p>
          </p:txBody>
        </p:sp>
        <p:cxnSp>
          <p:nvCxnSpPr>
            <p:cNvPr id="8" name="Straight Arrow Connector 7">
              <a:extLst>
                <a:ext uri="{FF2B5EF4-FFF2-40B4-BE49-F238E27FC236}">
                  <a16:creationId xmlns:a16="http://schemas.microsoft.com/office/drawing/2014/main" id="{803C2BFC-9E5F-D442-B6B6-AE9C24FF224A}"/>
                </a:ext>
              </a:extLst>
            </p:cNvPr>
            <p:cNvCxnSpPr>
              <a:cxnSpLocks/>
            </p:cNvCxnSpPr>
            <p:nvPr/>
          </p:nvCxnSpPr>
          <p:spPr>
            <a:xfrm flipH="1">
              <a:off x="57665" y="6673334"/>
              <a:ext cx="29494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9170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right)">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80">
                                          <p:stCondLst>
                                            <p:cond delay="0"/>
                                          </p:stCondLst>
                                        </p:cTn>
                                        <p:tgtEl>
                                          <p:spTgt spid="4"/>
                                        </p:tgtEl>
                                      </p:cBhvr>
                                    </p:animEffect>
                                    <p:anim calcmode="lin" valueType="num">
                                      <p:cBhvr>
                                        <p:cTn id="3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gtEl>
                                      </p:cBhvr>
                                      <p:to x="100000" y="60000"/>
                                    </p:animScale>
                                    <p:animScale>
                                      <p:cBhvr>
                                        <p:cTn id="37" dur="166" decel="50000">
                                          <p:stCondLst>
                                            <p:cond delay="676"/>
                                          </p:stCondLst>
                                        </p:cTn>
                                        <p:tgtEl>
                                          <p:spTgt spid="4"/>
                                        </p:tgtEl>
                                      </p:cBhvr>
                                      <p:to x="100000" y="100000"/>
                                    </p:animScale>
                                    <p:animScale>
                                      <p:cBhvr>
                                        <p:cTn id="38" dur="26">
                                          <p:stCondLst>
                                            <p:cond delay="1312"/>
                                          </p:stCondLst>
                                        </p:cTn>
                                        <p:tgtEl>
                                          <p:spTgt spid="4"/>
                                        </p:tgtEl>
                                      </p:cBhvr>
                                      <p:to x="100000" y="80000"/>
                                    </p:animScale>
                                    <p:animScale>
                                      <p:cBhvr>
                                        <p:cTn id="39" dur="166" decel="50000">
                                          <p:stCondLst>
                                            <p:cond delay="1338"/>
                                          </p:stCondLst>
                                        </p:cTn>
                                        <p:tgtEl>
                                          <p:spTgt spid="4"/>
                                        </p:tgtEl>
                                      </p:cBhvr>
                                      <p:to x="100000" y="100000"/>
                                    </p:animScale>
                                    <p:animScale>
                                      <p:cBhvr>
                                        <p:cTn id="40" dur="26">
                                          <p:stCondLst>
                                            <p:cond delay="1642"/>
                                          </p:stCondLst>
                                        </p:cTn>
                                        <p:tgtEl>
                                          <p:spTgt spid="4"/>
                                        </p:tgtEl>
                                      </p:cBhvr>
                                      <p:to x="100000" y="90000"/>
                                    </p:animScale>
                                    <p:animScale>
                                      <p:cBhvr>
                                        <p:cTn id="41" dur="166" decel="50000">
                                          <p:stCondLst>
                                            <p:cond delay="1668"/>
                                          </p:stCondLst>
                                        </p:cTn>
                                        <p:tgtEl>
                                          <p:spTgt spid="4"/>
                                        </p:tgtEl>
                                      </p:cBhvr>
                                      <p:to x="100000" y="100000"/>
                                    </p:animScale>
                                    <p:animScale>
                                      <p:cBhvr>
                                        <p:cTn id="42" dur="26">
                                          <p:stCondLst>
                                            <p:cond delay="1808"/>
                                          </p:stCondLst>
                                        </p:cTn>
                                        <p:tgtEl>
                                          <p:spTgt spid="4"/>
                                        </p:tgtEl>
                                      </p:cBhvr>
                                      <p:to x="100000" y="95000"/>
                                    </p:animScale>
                                    <p:animScale>
                                      <p:cBhvr>
                                        <p:cTn id="4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fichtels\Documents\3-FieldtripImages\CubSS-Research-CatherineFurnace\2009_09_13\IMG_15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5254452" y="3702891"/>
            <a:ext cx="164592" cy="16459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467" y="3240008"/>
            <a:ext cx="188992" cy="18899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43105">
            <a:off x="6547104" y="2690552"/>
            <a:ext cx="4029673" cy="73844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43105">
            <a:off x="2557163" y="2446662"/>
            <a:ext cx="4029673" cy="738448"/>
          </a:xfrm>
          <a:prstGeom prst="rect">
            <a:avLst/>
          </a:prstGeom>
        </p:spPr>
      </p:pic>
      <p:grpSp>
        <p:nvGrpSpPr>
          <p:cNvPr id="8" name="Group 7">
            <a:extLst>
              <a:ext uri="{FF2B5EF4-FFF2-40B4-BE49-F238E27FC236}">
                <a16:creationId xmlns:a16="http://schemas.microsoft.com/office/drawing/2014/main" id="{7A12C3AE-DC0A-DB42-BA42-96D50FDE1A19}"/>
              </a:ext>
            </a:extLst>
          </p:cNvPr>
          <p:cNvGrpSpPr/>
          <p:nvPr/>
        </p:nvGrpSpPr>
        <p:grpSpPr>
          <a:xfrm>
            <a:off x="57665" y="6488668"/>
            <a:ext cx="2581984" cy="369332"/>
            <a:chOff x="57665" y="6488668"/>
            <a:chExt cx="2581984" cy="369332"/>
          </a:xfrm>
        </p:grpSpPr>
        <p:sp>
          <p:nvSpPr>
            <p:cNvPr id="9" name="Rectangle 8">
              <a:extLst>
                <a:ext uri="{FF2B5EF4-FFF2-40B4-BE49-F238E27FC236}">
                  <a16:creationId xmlns:a16="http://schemas.microsoft.com/office/drawing/2014/main" id="{820299AA-0133-1447-BA10-EE68867B5C37}"/>
                </a:ext>
              </a:extLst>
            </p:cNvPr>
            <p:cNvSpPr/>
            <p:nvPr/>
          </p:nvSpPr>
          <p:spPr>
            <a:xfrm>
              <a:off x="352613" y="6488668"/>
              <a:ext cx="2287036" cy="369332"/>
            </a:xfrm>
            <a:prstGeom prst="rect">
              <a:avLst/>
            </a:prstGeom>
          </p:spPr>
          <p:txBody>
            <a:bodyPr wrap="none">
              <a:spAutoFit/>
            </a:bodyPr>
            <a:lstStyle/>
            <a:p>
              <a:r>
                <a:rPr lang="en-US" i="1" dirty="0">
                  <a:solidFill>
                    <a:srgbClr val="FFFF00"/>
                  </a:solidFill>
                  <a:latin typeface="Cheltenhm BT" panose="02040603050505020403" pitchFamily="18" charset="0"/>
                </a:rPr>
                <a:t>Walking to the left (west)</a:t>
              </a:r>
              <a:endParaRPr lang="en-US" dirty="0">
                <a:solidFill>
                  <a:srgbClr val="FFFF00"/>
                </a:solidFill>
              </a:endParaRPr>
            </a:p>
          </p:txBody>
        </p:sp>
        <p:cxnSp>
          <p:nvCxnSpPr>
            <p:cNvPr id="10" name="Straight Arrow Connector 9">
              <a:extLst>
                <a:ext uri="{FF2B5EF4-FFF2-40B4-BE49-F238E27FC236}">
                  <a16:creationId xmlns:a16="http://schemas.microsoft.com/office/drawing/2014/main" id="{5FF74E79-1683-6C47-BB40-0BC6C05E0127}"/>
                </a:ext>
              </a:extLst>
            </p:cNvPr>
            <p:cNvCxnSpPr>
              <a:cxnSpLocks/>
            </p:cNvCxnSpPr>
            <p:nvPr/>
          </p:nvCxnSpPr>
          <p:spPr>
            <a:xfrm flipH="1">
              <a:off x="57665" y="6673334"/>
              <a:ext cx="29494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3835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right)">
                                      <p:cBhvr>
                                        <p:cTn id="25" dur="1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right)">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80">
                                          <p:stCondLst>
                                            <p:cond delay="0"/>
                                          </p:stCondLst>
                                        </p:cTn>
                                        <p:tgtEl>
                                          <p:spTgt spid="4"/>
                                        </p:tgtEl>
                                      </p:cBhvr>
                                    </p:animEffect>
                                    <p:anim calcmode="lin" valueType="num">
                                      <p:cBhvr>
                                        <p:cTn id="3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1" dur="26">
                                          <p:stCondLst>
                                            <p:cond delay="650"/>
                                          </p:stCondLst>
                                        </p:cTn>
                                        <p:tgtEl>
                                          <p:spTgt spid="4"/>
                                        </p:tgtEl>
                                      </p:cBhvr>
                                      <p:to x="100000" y="60000"/>
                                    </p:animScale>
                                    <p:animScale>
                                      <p:cBhvr>
                                        <p:cTn id="42" dur="166" decel="50000">
                                          <p:stCondLst>
                                            <p:cond delay="676"/>
                                          </p:stCondLst>
                                        </p:cTn>
                                        <p:tgtEl>
                                          <p:spTgt spid="4"/>
                                        </p:tgtEl>
                                      </p:cBhvr>
                                      <p:to x="100000" y="100000"/>
                                    </p:animScale>
                                    <p:animScale>
                                      <p:cBhvr>
                                        <p:cTn id="43" dur="26">
                                          <p:stCondLst>
                                            <p:cond delay="1312"/>
                                          </p:stCondLst>
                                        </p:cTn>
                                        <p:tgtEl>
                                          <p:spTgt spid="4"/>
                                        </p:tgtEl>
                                      </p:cBhvr>
                                      <p:to x="100000" y="80000"/>
                                    </p:animScale>
                                    <p:animScale>
                                      <p:cBhvr>
                                        <p:cTn id="44" dur="166" decel="50000">
                                          <p:stCondLst>
                                            <p:cond delay="1338"/>
                                          </p:stCondLst>
                                        </p:cTn>
                                        <p:tgtEl>
                                          <p:spTgt spid="4"/>
                                        </p:tgtEl>
                                      </p:cBhvr>
                                      <p:to x="100000" y="100000"/>
                                    </p:animScale>
                                    <p:animScale>
                                      <p:cBhvr>
                                        <p:cTn id="45" dur="26">
                                          <p:stCondLst>
                                            <p:cond delay="1642"/>
                                          </p:stCondLst>
                                        </p:cTn>
                                        <p:tgtEl>
                                          <p:spTgt spid="4"/>
                                        </p:tgtEl>
                                      </p:cBhvr>
                                      <p:to x="100000" y="90000"/>
                                    </p:animScale>
                                    <p:animScale>
                                      <p:cBhvr>
                                        <p:cTn id="46" dur="166" decel="50000">
                                          <p:stCondLst>
                                            <p:cond delay="1668"/>
                                          </p:stCondLst>
                                        </p:cTn>
                                        <p:tgtEl>
                                          <p:spTgt spid="4"/>
                                        </p:tgtEl>
                                      </p:cBhvr>
                                      <p:to x="100000" y="100000"/>
                                    </p:animScale>
                                    <p:animScale>
                                      <p:cBhvr>
                                        <p:cTn id="47" dur="26">
                                          <p:stCondLst>
                                            <p:cond delay="1808"/>
                                          </p:stCondLst>
                                        </p:cTn>
                                        <p:tgtEl>
                                          <p:spTgt spid="4"/>
                                        </p:tgtEl>
                                      </p:cBhvr>
                                      <p:to x="100000" y="95000"/>
                                    </p:animScale>
                                    <p:animScale>
                                      <p:cBhvr>
                                        <p:cTn id="4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C:\Users\fichtels\Documents\3-FieldtripImages\CubSS-Research-CatherineFurnace\2009_09_13\IMG_15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1812004" y="3280055"/>
            <a:ext cx="164592" cy="16459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3107" y="3218696"/>
            <a:ext cx="188992" cy="188992"/>
          </a:xfrm>
          <a:prstGeom prst="rect">
            <a:avLst/>
          </a:prstGeom>
        </p:spPr>
      </p:pic>
      <p:grpSp>
        <p:nvGrpSpPr>
          <p:cNvPr id="7" name="Group 6">
            <a:extLst>
              <a:ext uri="{FF2B5EF4-FFF2-40B4-BE49-F238E27FC236}">
                <a16:creationId xmlns:a16="http://schemas.microsoft.com/office/drawing/2014/main" id="{ADF2C4DA-BDE6-5149-BE62-F33393A836E9}"/>
              </a:ext>
            </a:extLst>
          </p:cNvPr>
          <p:cNvGrpSpPr/>
          <p:nvPr/>
        </p:nvGrpSpPr>
        <p:grpSpPr>
          <a:xfrm>
            <a:off x="57665" y="6488668"/>
            <a:ext cx="2581984" cy="369332"/>
            <a:chOff x="57665" y="6488668"/>
            <a:chExt cx="2581984" cy="369332"/>
          </a:xfrm>
        </p:grpSpPr>
        <p:sp>
          <p:nvSpPr>
            <p:cNvPr id="8" name="Rectangle 7">
              <a:extLst>
                <a:ext uri="{FF2B5EF4-FFF2-40B4-BE49-F238E27FC236}">
                  <a16:creationId xmlns:a16="http://schemas.microsoft.com/office/drawing/2014/main" id="{6E6652E1-91DC-1448-94FE-4E20D7751AA4}"/>
                </a:ext>
              </a:extLst>
            </p:cNvPr>
            <p:cNvSpPr/>
            <p:nvPr/>
          </p:nvSpPr>
          <p:spPr>
            <a:xfrm>
              <a:off x="352613" y="6488668"/>
              <a:ext cx="2287036" cy="369332"/>
            </a:xfrm>
            <a:prstGeom prst="rect">
              <a:avLst/>
            </a:prstGeom>
          </p:spPr>
          <p:txBody>
            <a:bodyPr wrap="none">
              <a:spAutoFit/>
            </a:bodyPr>
            <a:lstStyle/>
            <a:p>
              <a:r>
                <a:rPr lang="en-US" i="1" dirty="0">
                  <a:solidFill>
                    <a:srgbClr val="FFFF00"/>
                  </a:solidFill>
                  <a:latin typeface="Cheltenhm BT" panose="02040603050505020403" pitchFamily="18" charset="0"/>
                </a:rPr>
                <a:t>Walking to the left (west)</a:t>
              </a:r>
              <a:endParaRPr lang="en-US" dirty="0">
                <a:solidFill>
                  <a:srgbClr val="FFFF00"/>
                </a:solidFill>
              </a:endParaRPr>
            </a:p>
          </p:txBody>
        </p:sp>
        <p:cxnSp>
          <p:nvCxnSpPr>
            <p:cNvPr id="9" name="Straight Arrow Connector 8">
              <a:extLst>
                <a:ext uri="{FF2B5EF4-FFF2-40B4-BE49-F238E27FC236}">
                  <a16:creationId xmlns:a16="http://schemas.microsoft.com/office/drawing/2014/main" id="{A1738E97-4AC5-0342-B85C-1B8B240F57F2}"/>
                </a:ext>
              </a:extLst>
            </p:cNvPr>
            <p:cNvCxnSpPr>
              <a:cxnSpLocks/>
            </p:cNvCxnSpPr>
            <p:nvPr/>
          </p:nvCxnSpPr>
          <p:spPr>
            <a:xfrm flipH="1">
              <a:off x="57665" y="6673334"/>
              <a:ext cx="29494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210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C:\Users\fichtels\Documents\3-FieldtripImages\CubSS-Research-CatherineFurnace\2009_09_13\IMG_15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6052312" y="3680480"/>
            <a:ext cx="164592" cy="16459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7860" y="2142931"/>
            <a:ext cx="188992" cy="188992"/>
          </a:xfrm>
          <a:prstGeom prst="rect">
            <a:avLst/>
          </a:prstGeom>
        </p:spPr>
      </p:pic>
      <p:sp>
        <p:nvSpPr>
          <p:cNvPr id="6" name="Isosceles Triangle 5"/>
          <p:cNvSpPr/>
          <p:nvPr/>
        </p:nvSpPr>
        <p:spPr>
          <a:xfrm rot="5861085">
            <a:off x="4532331" y="294178"/>
            <a:ext cx="468677" cy="5022598"/>
          </a:xfrm>
          <a:prstGeom prst="triangle">
            <a:avLst/>
          </a:prstGeom>
          <a:solidFill>
            <a:srgbClr val="FFFF00">
              <a:alpha val="4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F7FEF64-57C1-D047-B751-7E78AC9AB582}"/>
              </a:ext>
            </a:extLst>
          </p:cNvPr>
          <p:cNvGrpSpPr/>
          <p:nvPr/>
        </p:nvGrpSpPr>
        <p:grpSpPr>
          <a:xfrm>
            <a:off x="57665" y="6488668"/>
            <a:ext cx="2581984" cy="369332"/>
            <a:chOff x="57665" y="6488668"/>
            <a:chExt cx="2581984" cy="369332"/>
          </a:xfrm>
        </p:grpSpPr>
        <p:sp>
          <p:nvSpPr>
            <p:cNvPr id="8" name="Rectangle 7">
              <a:extLst>
                <a:ext uri="{FF2B5EF4-FFF2-40B4-BE49-F238E27FC236}">
                  <a16:creationId xmlns:a16="http://schemas.microsoft.com/office/drawing/2014/main" id="{4087F3C0-87B3-334F-AFDF-029000BB709B}"/>
                </a:ext>
              </a:extLst>
            </p:cNvPr>
            <p:cNvSpPr/>
            <p:nvPr/>
          </p:nvSpPr>
          <p:spPr>
            <a:xfrm>
              <a:off x="352613" y="6488668"/>
              <a:ext cx="2287036" cy="369332"/>
            </a:xfrm>
            <a:prstGeom prst="rect">
              <a:avLst/>
            </a:prstGeom>
          </p:spPr>
          <p:txBody>
            <a:bodyPr wrap="none">
              <a:spAutoFit/>
            </a:bodyPr>
            <a:lstStyle/>
            <a:p>
              <a:r>
                <a:rPr lang="en-US" i="1" dirty="0">
                  <a:solidFill>
                    <a:srgbClr val="FFFF00"/>
                  </a:solidFill>
                  <a:latin typeface="Cheltenhm BT" panose="02040603050505020403" pitchFamily="18" charset="0"/>
                </a:rPr>
                <a:t>Walking to the left (west)</a:t>
              </a:r>
              <a:endParaRPr lang="en-US" dirty="0">
                <a:solidFill>
                  <a:srgbClr val="FFFF00"/>
                </a:solidFill>
              </a:endParaRPr>
            </a:p>
          </p:txBody>
        </p:sp>
        <p:cxnSp>
          <p:nvCxnSpPr>
            <p:cNvPr id="9" name="Straight Arrow Connector 8">
              <a:extLst>
                <a:ext uri="{FF2B5EF4-FFF2-40B4-BE49-F238E27FC236}">
                  <a16:creationId xmlns:a16="http://schemas.microsoft.com/office/drawing/2014/main" id="{B147D964-827C-3144-939B-309117FC72D5}"/>
                </a:ext>
              </a:extLst>
            </p:cNvPr>
            <p:cNvCxnSpPr>
              <a:cxnSpLocks/>
            </p:cNvCxnSpPr>
            <p:nvPr/>
          </p:nvCxnSpPr>
          <p:spPr>
            <a:xfrm flipH="1">
              <a:off x="57665" y="6673334"/>
              <a:ext cx="29494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516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80">
                                          <p:stCondLst>
                                            <p:cond delay="0"/>
                                          </p:stCondLst>
                                        </p:cTn>
                                        <p:tgtEl>
                                          <p:spTgt spid="4"/>
                                        </p:tgtEl>
                                      </p:cBhvr>
                                    </p:animEffect>
                                    <p:anim calcmode="lin" valueType="num">
                                      <p:cBhvr>
                                        <p:cTn id="3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gtEl>
                                      </p:cBhvr>
                                      <p:to x="100000" y="60000"/>
                                    </p:animScale>
                                    <p:animScale>
                                      <p:cBhvr>
                                        <p:cTn id="37" dur="166" decel="50000">
                                          <p:stCondLst>
                                            <p:cond delay="676"/>
                                          </p:stCondLst>
                                        </p:cTn>
                                        <p:tgtEl>
                                          <p:spTgt spid="4"/>
                                        </p:tgtEl>
                                      </p:cBhvr>
                                      <p:to x="100000" y="100000"/>
                                    </p:animScale>
                                    <p:animScale>
                                      <p:cBhvr>
                                        <p:cTn id="38" dur="26">
                                          <p:stCondLst>
                                            <p:cond delay="1312"/>
                                          </p:stCondLst>
                                        </p:cTn>
                                        <p:tgtEl>
                                          <p:spTgt spid="4"/>
                                        </p:tgtEl>
                                      </p:cBhvr>
                                      <p:to x="100000" y="80000"/>
                                    </p:animScale>
                                    <p:animScale>
                                      <p:cBhvr>
                                        <p:cTn id="39" dur="166" decel="50000">
                                          <p:stCondLst>
                                            <p:cond delay="1338"/>
                                          </p:stCondLst>
                                        </p:cTn>
                                        <p:tgtEl>
                                          <p:spTgt spid="4"/>
                                        </p:tgtEl>
                                      </p:cBhvr>
                                      <p:to x="100000" y="100000"/>
                                    </p:animScale>
                                    <p:animScale>
                                      <p:cBhvr>
                                        <p:cTn id="40" dur="26">
                                          <p:stCondLst>
                                            <p:cond delay="1642"/>
                                          </p:stCondLst>
                                        </p:cTn>
                                        <p:tgtEl>
                                          <p:spTgt spid="4"/>
                                        </p:tgtEl>
                                      </p:cBhvr>
                                      <p:to x="100000" y="90000"/>
                                    </p:animScale>
                                    <p:animScale>
                                      <p:cBhvr>
                                        <p:cTn id="41" dur="166" decel="50000">
                                          <p:stCondLst>
                                            <p:cond delay="1668"/>
                                          </p:stCondLst>
                                        </p:cTn>
                                        <p:tgtEl>
                                          <p:spTgt spid="4"/>
                                        </p:tgtEl>
                                      </p:cBhvr>
                                      <p:to x="100000" y="100000"/>
                                    </p:animScale>
                                    <p:animScale>
                                      <p:cBhvr>
                                        <p:cTn id="42" dur="26">
                                          <p:stCondLst>
                                            <p:cond delay="1808"/>
                                          </p:stCondLst>
                                        </p:cTn>
                                        <p:tgtEl>
                                          <p:spTgt spid="4"/>
                                        </p:tgtEl>
                                      </p:cBhvr>
                                      <p:to x="100000" y="95000"/>
                                    </p:animScale>
                                    <p:animScale>
                                      <p:cBhvr>
                                        <p:cTn id="4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C:\Users\fichtels\Documents\3-FieldtripImages\CubSS-Research-CatherineFurnace\2009_09_13\IMG_15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531" y="2071214"/>
            <a:ext cx="188992" cy="188992"/>
          </a:xfrm>
          <a:prstGeom prst="rect">
            <a:avLst/>
          </a:prstGeom>
        </p:spPr>
      </p:pic>
      <p:sp>
        <p:nvSpPr>
          <p:cNvPr id="4" name="Oval 3"/>
          <p:cNvSpPr/>
          <p:nvPr/>
        </p:nvSpPr>
        <p:spPr>
          <a:xfrm>
            <a:off x="341795" y="2775046"/>
            <a:ext cx="164592" cy="16459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1E13061-93A1-6B42-A941-F60D8A1860D4}"/>
              </a:ext>
            </a:extLst>
          </p:cNvPr>
          <p:cNvGrpSpPr/>
          <p:nvPr/>
        </p:nvGrpSpPr>
        <p:grpSpPr>
          <a:xfrm>
            <a:off x="57665" y="6488668"/>
            <a:ext cx="2581984" cy="369332"/>
            <a:chOff x="57665" y="6488668"/>
            <a:chExt cx="2581984" cy="369332"/>
          </a:xfrm>
        </p:grpSpPr>
        <p:sp>
          <p:nvSpPr>
            <p:cNvPr id="6" name="Rectangle 5">
              <a:extLst>
                <a:ext uri="{FF2B5EF4-FFF2-40B4-BE49-F238E27FC236}">
                  <a16:creationId xmlns:a16="http://schemas.microsoft.com/office/drawing/2014/main" id="{62E2986E-173B-8642-8D16-32CC75B21F3D}"/>
                </a:ext>
              </a:extLst>
            </p:cNvPr>
            <p:cNvSpPr/>
            <p:nvPr/>
          </p:nvSpPr>
          <p:spPr>
            <a:xfrm>
              <a:off x="352613" y="6488668"/>
              <a:ext cx="2287036" cy="369332"/>
            </a:xfrm>
            <a:prstGeom prst="rect">
              <a:avLst/>
            </a:prstGeom>
          </p:spPr>
          <p:txBody>
            <a:bodyPr wrap="none">
              <a:spAutoFit/>
            </a:bodyPr>
            <a:lstStyle/>
            <a:p>
              <a:r>
                <a:rPr lang="en-US" i="1" dirty="0">
                  <a:solidFill>
                    <a:srgbClr val="FFFF00"/>
                  </a:solidFill>
                  <a:latin typeface="Cheltenhm BT" panose="02040603050505020403" pitchFamily="18" charset="0"/>
                </a:rPr>
                <a:t>Walking to the left (west)</a:t>
              </a:r>
              <a:endParaRPr lang="en-US" dirty="0">
                <a:solidFill>
                  <a:srgbClr val="FFFF00"/>
                </a:solidFill>
              </a:endParaRPr>
            </a:p>
          </p:txBody>
        </p:sp>
        <p:cxnSp>
          <p:nvCxnSpPr>
            <p:cNvPr id="7" name="Straight Arrow Connector 6">
              <a:extLst>
                <a:ext uri="{FF2B5EF4-FFF2-40B4-BE49-F238E27FC236}">
                  <a16:creationId xmlns:a16="http://schemas.microsoft.com/office/drawing/2014/main" id="{0D373628-E8CE-2447-B7CE-59A71BCB7F29}"/>
                </a:ext>
              </a:extLst>
            </p:cNvPr>
            <p:cNvCxnSpPr>
              <a:cxnSpLocks/>
            </p:cNvCxnSpPr>
            <p:nvPr/>
          </p:nvCxnSpPr>
          <p:spPr>
            <a:xfrm flipH="1">
              <a:off x="57665" y="6673334"/>
              <a:ext cx="29494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0617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descr="C:\Users\fichtels\Documents\3-FieldtripImages\CubSS-Research-CatherineFurnace\2009_09_13\IMG_15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4002" y="1863873"/>
            <a:ext cx="188992" cy="188992"/>
          </a:xfrm>
          <a:prstGeom prst="rect">
            <a:avLst/>
          </a:prstGeom>
        </p:spPr>
      </p:pic>
      <p:sp>
        <p:nvSpPr>
          <p:cNvPr id="4" name="Isosceles Triangle 3"/>
          <p:cNvSpPr/>
          <p:nvPr/>
        </p:nvSpPr>
        <p:spPr>
          <a:xfrm rot="5861085">
            <a:off x="2422523" y="254007"/>
            <a:ext cx="760075" cy="5022598"/>
          </a:xfrm>
          <a:prstGeom prst="triangle">
            <a:avLst/>
          </a:prstGeom>
          <a:solidFill>
            <a:srgbClr val="FFFF00">
              <a:alpha val="4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489704" y="3088810"/>
            <a:ext cx="164592" cy="16459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2B2F20E-2A93-8044-A312-B5E1FAC9ADE0}"/>
              </a:ext>
            </a:extLst>
          </p:cNvPr>
          <p:cNvGrpSpPr/>
          <p:nvPr/>
        </p:nvGrpSpPr>
        <p:grpSpPr>
          <a:xfrm>
            <a:off x="57665" y="6488668"/>
            <a:ext cx="2581984" cy="369332"/>
            <a:chOff x="57665" y="6488668"/>
            <a:chExt cx="2581984" cy="369332"/>
          </a:xfrm>
        </p:grpSpPr>
        <p:sp>
          <p:nvSpPr>
            <p:cNvPr id="7" name="Rectangle 6">
              <a:extLst>
                <a:ext uri="{FF2B5EF4-FFF2-40B4-BE49-F238E27FC236}">
                  <a16:creationId xmlns:a16="http://schemas.microsoft.com/office/drawing/2014/main" id="{C95A94D3-3BAC-E54C-BDF0-C1F8156A973F}"/>
                </a:ext>
              </a:extLst>
            </p:cNvPr>
            <p:cNvSpPr/>
            <p:nvPr/>
          </p:nvSpPr>
          <p:spPr>
            <a:xfrm>
              <a:off x="352613" y="6488668"/>
              <a:ext cx="2287036" cy="369332"/>
            </a:xfrm>
            <a:prstGeom prst="rect">
              <a:avLst/>
            </a:prstGeom>
          </p:spPr>
          <p:txBody>
            <a:bodyPr wrap="none">
              <a:spAutoFit/>
            </a:bodyPr>
            <a:lstStyle/>
            <a:p>
              <a:r>
                <a:rPr lang="en-US" i="1" dirty="0">
                  <a:solidFill>
                    <a:srgbClr val="FFFF00"/>
                  </a:solidFill>
                  <a:latin typeface="Cheltenhm BT" panose="02040603050505020403" pitchFamily="18" charset="0"/>
                </a:rPr>
                <a:t>Walking to the left (west)</a:t>
              </a:r>
              <a:endParaRPr lang="en-US" dirty="0">
                <a:solidFill>
                  <a:srgbClr val="FFFF00"/>
                </a:solidFill>
              </a:endParaRPr>
            </a:p>
          </p:txBody>
        </p:sp>
        <p:cxnSp>
          <p:nvCxnSpPr>
            <p:cNvPr id="8" name="Straight Arrow Connector 7">
              <a:extLst>
                <a:ext uri="{FF2B5EF4-FFF2-40B4-BE49-F238E27FC236}">
                  <a16:creationId xmlns:a16="http://schemas.microsoft.com/office/drawing/2014/main" id="{0E9BA46A-915F-6544-A924-40E093C488A5}"/>
                </a:ext>
              </a:extLst>
            </p:cNvPr>
            <p:cNvCxnSpPr>
              <a:cxnSpLocks/>
            </p:cNvCxnSpPr>
            <p:nvPr/>
          </p:nvCxnSpPr>
          <p:spPr>
            <a:xfrm flipH="1">
              <a:off x="57665" y="6673334"/>
              <a:ext cx="29494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4483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right)">
                                      <p:cBhvr>
                                        <p:cTn id="4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C:\Users\fichtels\Documents\3-FieldtripImages\CubSS-Research-CatherineFurnace\2009_09_13\IMG_15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5089092" y="1551364"/>
            <a:ext cx="1219200" cy="762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294494" y="596488"/>
            <a:ext cx="152400" cy="1981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21380880">
            <a:off x="5204138" y="1180443"/>
            <a:ext cx="11833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3175">
                  <a:solidFill>
                    <a:prstClr val="black"/>
                  </a:solidFill>
                </a:ln>
                <a:solidFill>
                  <a:srgbClr val="FFFF00"/>
                </a:solidFill>
                <a:effectLst/>
                <a:uLnTx/>
                <a:uFillTx/>
                <a:latin typeface="Calibri"/>
                <a:ea typeface="+mn-ea"/>
                <a:cs typeface="+mn-cs"/>
              </a:rPr>
              <a:t>Up section</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7504" y="2115304"/>
            <a:ext cx="188992" cy="188992"/>
          </a:xfrm>
          <a:prstGeom prst="rect">
            <a:avLst/>
          </a:prstGeom>
        </p:spPr>
      </p:pic>
      <p:sp>
        <p:nvSpPr>
          <p:cNvPr id="9" name="Oval 8"/>
          <p:cNvSpPr/>
          <p:nvPr/>
        </p:nvSpPr>
        <p:spPr>
          <a:xfrm>
            <a:off x="1594104" y="3317410"/>
            <a:ext cx="164592" cy="16459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218853C-7149-EA4C-9B75-C7E2686568C4}"/>
              </a:ext>
            </a:extLst>
          </p:cNvPr>
          <p:cNvGrpSpPr/>
          <p:nvPr/>
        </p:nvGrpSpPr>
        <p:grpSpPr>
          <a:xfrm>
            <a:off x="57665" y="6488668"/>
            <a:ext cx="2581984" cy="369332"/>
            <a:chOff x="57665" y="6488668"/>
            <a:chExt cx="2581984" cy="369332"/>
          </a:xfrm>
        </p:grpSpPr>
        <p:sp>
          <p:nvSpPr>
            <p:cNvPr id="12" name="Rectangle 11">
              <a:extLst>
                <a:ext uri="{FF2B5EF4-FFF2-40B4-BE49-F238E27FC236}">
                  <a16:creationId xmlns:a16="http://schemas.microsoft.com/office/drawing/2014/main" id="{5BBB9016-C682-304B-BBE7-D98593610092}"/>
                </a:ext>
              </a:extLst>
            </p:cNvPr>
            <p:cNvSpPr/>
            <p:nvPr/>
          </p:nvSpPr>
          <p:spPr>
            <a:xfrm>
              <a:off x="352613" y="6488668"/>
              <a:ext cx="2287036" cy="369332"/>
            </a:xfrm>
            <a:prstGeom prst="rect">
              <a:avLst/>
            </a:prstGeom>
          </p:spPr>
          <p:txBody>
            <a:bodyPr wrap="none">
              <a:spAutoFit/>
            </a:bodyPr>
            <a:lstStyle/>
            <a:p>
              <a:r>
                <a:rPr lang="en-US" i="1" dirty="0">
                  <a:solidFill>
                    <a:srgbClr val="FFFF00"/>
                  </a:solidFill>
                  <a:latin typeface="Cheltenhm BT" panose="02040603050505020403" pitchFamily="18" charset="0"/>
                </a:rPr>
                <a:t>Walking to the left (west)</a:t>
              </a:r>
              <a:endParaRPr lang="en-US" dirty="0">
                <a:solidFill>
                  <a:srgbClr val="FFFF00"/>
                </a:solidFill>
              </a:endParaRPr>
            </a:p>
          </p:txBody>
        </p:sp>
        <p:cxnSp>
          <p:nvCxnSpPr>
            <p:cNvPr id="13" name="Straight Arrow Connector 12">
              <a:extLst>
                <a:ext uri="{FF2B5EF4-FFF2-40B4-BE49-F238E27FC236}">
                  <a16:creationId xmlns:a16="http://schemas.microsoft.com/office/drawing/2014/main" id="{95D1FDAB-0561-A640-8A4F-4E6AEADE040E}"/>
                </a:ext>
              </a:extLst>
            </p:cNvPr>
            <p:cNvCxnSpPr>
              <a:cxnSpLocks/>
            </p:cNvCxnSpPr>
            <p:nvPr/>
          </p:nvCxnSpPr>
          <p:spPr>
            <a:xfrm flipH="1">
              <a:off x="57665" y="6673334"/>
              <a:ext cx="29494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9859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16" presetClass="entr" presetSubtype="42"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outHorizontal)">
                                      <p:cBhvr>
                                        <p:cTn id="24" dur="1000"/>
                                        <p:tgtEl>
                                          <p:spTgt spid="6"/>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1000"/>
                                        <p:tgtEl>
                                          <p:spTgt spid="4"/>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80">
                                          <p:stCondLst>
                                            <p:cond delay="0"/>
                                          </p:stCondLst>
                                        </p:cTn>
                                        <p:tgtEl>
                                          <p:spTgt spid="9"/>
                                        </p:tgtEl>
                                      </p:cBhvr>
                                    </p:animEffect>
                                    <p:anim calcmode="lin" valueType="num">
                                      <p:cBhvr>
                                        <p:cTn id="3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1" dur="26">
                                          <p:stCondLst>
                                            <p:cond delay="650"/>
                                          </p:stCondLst>
                                        </p:cTn>
                                        <p:tgtEl>
                                          <p:spTgt spid="9"/>
                                        </p:tgtEl>
                                      </p:cBhvr>
                                      <p:to x="100000" y="60000"/>
                                    </p:animScale>
                                    <p:animScale>
                                      <p:cBhvr>
                                        <p:cTn id="42" dur="166" decel="50000">
                                          <p:stCondLst>
                                            <p:cond delay="676"/>
                                          </p:stCondLst>
                                        </p:cTn>
                                        <p:tgtEl>
                                          <p:spTgt spid="9"/>
                                        </p:tgtEl>
                                      </p:cBhvr>
                                      <p:to x="100000" y="100000"/>
                                    </p:animScale>
                                    <p:animScale>
                                      <p:cBhvr>
                                        <p:cTn id="43" dur="26">
                                          <p:stCondLst>
                                            <p:cond delay="1312"/>
                                          </p:stCondLst>
                                        </p:cTn>
                                        <p:tgtEl>
                                          <p:spTgt spid="9"/>
                                        </p:tgtEl>
                                      </p:cBhvr>
                                      <p:to x="100000" y="80000"/>
                                    </p:animScale>
                                    <p:animScale>
                                      <p:cBhvr>
                                        <p:cTn id="44" dur="166" decel="50000">
                                          <p:stCondLst>
                                            <p:cond delay="1338"/>
                                          </p:stCondLst>
                                        </p:cTn>
                                        <p:tgtEl>
                                          <p:spTgt spid="9"/>
                                        </p:tgtEl>
                                      </p:cBhvr>
                                      <p:to x="100000" y="100000"/>
                                    </p:animScale>
                                    <p:animScale>
                                      <p:cBhvr>
                                        <p:cTn id="45" dur="26">
                                          <p:stCondLst>
                                            <p:cond delay="1642"/>
                                          </p:stCondLst>
                                        </p:cTn>
                                        <p:tgtEl>
                                          <p:spTgt spid="9"/>
                                        </p:tgtEl>
                                      </p:cBhvr>
                                      <p:to x="100000" y="90000"/>
                                    </p:animScale>
                                    <p:animScale>
                                      <p:cBhvr>
                                        <p:cTn id="46" dur="166" decel="50000">
                                          <p:stCondLst>
                                            <p:cond delay="1668"/>
                                          </p:stCondLst>
                                        </p:cTn>
                                        <p:tgtEl>
                                          <p:spTgt spid="9"/>
                                        </p:tgtEl>
                                      </p:cBhvr>
                                      <p:to x="100000" y="100000"/>
                                    </p:animScale>
                                    <p:animScale>
                                      <p:cBhvr>
                                        <p:cTn id="47" dur="26">
                                          <p:stCondLst>
                                            <p:cond delay="1808"/>
                                          </p:stCondLst>
                                        </p:cTn>
                                        <p:tgtEl>
                                          <p:spTgt spid="9"/>
                                        </p:tgtEl>
                                      </p:cBhvr>
                                      <p:to x="100000" y="95000"/>
                                    </p:animScale>
                                    <p:animScale>
                                      <p:cBhvr>
                                        <p:cTn id="4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C:\Users\fichtels\Documents\3-FieldtripImages\CubSS-Research-CatherineFurnace\2009_09_13\IMG_15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6545371" y="3429000"/>
            <a:ext cx="164592" cy="16459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3928" y="2276669"/>
            <a:ext cx="188992" cy="188992"/>
          </a:xfrm>
          <a:prstGeom prst="rect">
            <a:avLst/>
          </a:prstGeom>
        </p:spPr>
      </p:pic>
      <p:grpSp>
        <p:nvGrpSpPr>
          <p:cNvPr id="5" name="Group 4">
            <a:extLst>
              <a:ext uri="{FF2B5EF4-FFF2-40B4-BE49-F238E27FC236}">
                <a16:creationId xmlns:a16="http://schemas.microsoft.com/office/drawing/2014/main" id="{F737B521-3C72-634D-AC72-8E376B3551D7}"/>
              </a:ext>
            </a:extLst>
          </p:cNvPr>
          <p:cNvGrpSpPr/>
          <p:nvPr/>
        </p:nvGrpSpPr>
        <p:grpSpPr>
          <a:xfrm>
            <a:off x="57665" y="6488668"/>
            <a:ext cx="2581984" cy="369332"/>
            <a:chOff x="57665" y="6488668"/>
            <a:chExt cx="2581984" cy="369332"/>
          </a:xfrm>
        </p:grpSpPr>
        <p:sp>
          <p:nvSpPr>
            <p:cNvPr id="6" name="Rectangle 5">
              <a:extLst>
                <a:ext uri="{FF2B5EF4-FFF2-40B4-BE49-F238E27FC236}">
                  <a16:creationId xmlns:a16="http://schemas.microsoft.com/office/drawing/2014/main" id="{B7CA05B3-69F9-AD48-A678-AE12B23DEE5F}"/>
                </a:ext>
              </a:extLst>
            </p:cNvPr>
            <p:cNvSpPr/>
            <p:nvPr/>
          </p:nvSpPr>
          <p:spPr>
            <a:xfrm>
              <a:off x="352613" y="6488668"/>
              <a:ext cx="2287036" cy="369332"/>
            </a:xfrm>
            <a:prstGeom prst="rect">
              <a:avLst/>
            </a:prstGeom>
          </p:spPr>
          <p:txBody>
            <a:bodyPr wrap="none">
              <a:spAutoFit/>
            </a:bodyPr>
            <a:lstStyle/>
            <a:p>
              <a:r>
                <a:rPr lang="en-US" i="1" dirty="0">
                  <a:solidFill>
                    <a:srgbClr val="FFFF00"/>
                  </a:solidFill>
                  <a:latin typeface="Cheltenhm BT" panose="02040603050505020403" pitchFamily="18" charset="0"/>
                </a:rPr>
                <a:t>Walking to the left (west)</a:t>
              </a:r>
              <a:endParaRPr lang="en-US" dirty="0">
                <a:solidFill>
                  <a:srgbClr val="FFFF00"/>
                </a:solidFill>
              </a:endParaRPr>
            </a:p>
          </p:txBody>
        </p:sp>
        <p:cxnSp>
          <p:nvCxnSpPr>
            <p:cNvPr id="7" name="Straight Arrow Connector 6">
              <a:extLst>
                <a:ext uri="{FF2B5EF4-FFF2-40B4-BE49-F238E27FC236}">
                  <a16:creationId xmlns:a16="http://schemas.microsoft.com/office/drawing/2014/main" id="{B3AD4D71-C5C4-DD41-B7E5-118E96B354E6}"/>
                </a:ext>
              </a:extLst>
            </p:cNvPr>
            <p:cNvCxnSpPr>
              <a:cxnSpLocks/>
            </p:cNvCxnSpPr>
            <p:nvPr/>
          </p:nvCxnSpPr>
          <p:spPr>
            <a:xfrm flipH="1">
              <a:off x="57665" y="6673334"/>
              <a:ext cx="29494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8748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C:\Users\fichtels\Documents\3-FieldtripImages\CubSS-Research-CatherineFurnace\2009_09_13\IMG_15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7504" y="2446997"/>
            <a:ext cx="188992" cy="188992"/>
          </a:xfrm>
          <a:prstGeom prst="rect">
            <a:avLst/>
          </a:prstGeom>
        </p:spPr>
      </p:pic>
      <p:sp>
        <p:nvSpPr>
          <p:cNvPr id="4" name="Oval 3"/>
          <p:cNvSpPr/>
          <p:nvPr/>
        </p:nvSpPr>
        <p:spPr>
          <a:xfrm>
            <a:off x="1605818" y="3975847"/>
            <a:ext cx="164592" cy="16459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556092">
            <a:off x="2997407" y="-1259994"/>
            <a:ext cx="760075" cy="6727323"/>
          </a:xfrm>
          <a:prstGeom prst="triangle">
            <a:avLst/>
          </a:prstGeom>
          <a:solidFill>
            <a:srgbClr val="FFFF00">
              <a:alpha val="4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972C5F4-466E-D34F-80B1-2188C26320BD}"/>
              </a:ext>
            </a:extLst>
          </p:cNvPr>
          <p:cNvGrpSpPr/>
          <p:nvPr/>
        </p:nvGrpSpPr>
        <p:grpSpPr>
          <a:xfrm>
            <a:off x="57665" y="6488668"/>
            <a:ext cx="2581984" cy="369332"/>
            <a:chOff x="57665" y="6488668"/>
            <a:chExt cx="2581984" cy="369332"/>
          </a:xfrm>
        </p:grpSpPr>
        <p:sp>
          <p:nvSpPr>
            <p:cNvPr id="7" name="Rectangle 6">
              <a:extLst>
                <a:ext uri="{FF2B5EF4-FFF2-40B4-BE49-F238E27FC236}">
                  <a16:creationId xmlns:a16="http://schemas.microsoft.com/office/drawing/2014/main" id="{A0B26E30-E9A4-3B42-BDA2-D64E918556E2}"/>
                </a:ext>
              </a:extLst>
            </p:cNvPr>
            <p:cNvSpPr/>
            <p:nvPr/>
          </p:nvSpPr>
          <p:spPr>
            <a:xfrm>
              <a:off x="352613" y="6488668"/>
              <a:ext cx="2287036" cy="369332"/>
            </a:xfrm>
            <a:prstGeom prst="rect">
              <a:avLst/>
            </a:prstGeom>
          </p:spPr>
          <p:txBody>
            <a:bodyPr wrap="none">
              <a:spAutoFit/>
            </a:bodyPr>
            <a:lstStyle/>
            <a:p>
              <a:r>
                <a:rPr lang="en-US" i="1" dirty="0">
                  <a:solidFill>
                    <a:srgbClr val="FFFF00"/>
                  </a:solidFill>
                  <a:latin typeface="Cheltenhm BT" panose="02040603050505020403" pitchFamily="18" charset="0"/>
                </a:rPr>
                <a:t>Walking to the left (west)</a:t>
              </a:r>
              <a:endParaRPr lang="en-US" dirty="0">
                <a:solidFill>
                  <a:srgbClr val="FFFF00"/>
                </a:solidFill>
              </a:endParaRPr>
            </a:p>
          </p:txBody>
        </p:sp>
        <p:cxnSp>
          <p:nvCxnSpPr>
            <p:cNvPr id="8" name="Straight Arrow Connector 7">
              <a:extLst>
                <a:ext uri="{FF2B5EF4-FFF2-40B4-BE49-F238E27FC236}">
                  <a16:creationId xmlns:a16="http://schemas.microsoft.com/office/drawing/2014/main" id="{16635F0C-4C7E-BA47-9293-462C016AD21C}"/>
                </a:ext>
              </a:extLst>
            </p:cNvPr>
            <p:cNvCxnSpPr>
              <a:cxnSpLocks/>
            </p:cNvCxnSpPr>
            <p:nvPr/>
          </p:nvCxnSpPr>
          <p:spPr>
            <a:xfrm flipH="1">
              <a:off x="57665" y="6673334"/>
              <a:ext cx="29494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9158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right)">
                                      <p:cBhvr>
                                        <p:cTn id="4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fichtels\Documents\2-Iphone pictures\2016-SST Field Trip #1\102APPLE\IMG_42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2384612" cy="31794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2291" y="2063860"/>
            <a:ext cx="5458330" cy="4093748"/>
          </a:xfrm>
          <a:prstGeom prst="rect">
            <a:avLst/>
          </a:prstGeom>
        </p:spPr>
      </p:pic>
      <p:sp>
        <p:nvSpPr>
          <p:cNvPr id="9" name="TextBox 8"/>
          <p:cNvSpPr txBox="1"/>
          <p:nvPr/>
        </p:nvSpPr>
        <p:spPr>
          <a:xfrm>
            <a:off x="2572871" y="0"/>
            <a:ext cx="6571129" cy="707886"/>
          </a:xfrm>
          <a:prstGeom prst="rect">
            <a:avLst/>
          </a:prstGeom>
          <a:noFill/>
        </p:spPr>
        <p:txBody>
          <a:bodyPr wrap="square" rtlCol="0">
            <a:spAutoFit/>
          </a:bodyPr>
          <a:lstStyle/>
          <a:p>
            <a:pPr indent="233363"/>
            <a:r>
              <a:rPr lang="en-US" sz="2000" i="1" dirty="0">
                <a:latin typeface="Cheltenhm BT" panose="02040603050505020403" pitchFamily="18" charset="0"/>
              </a:rPr>
              <a:t>Because of the metamorphism and weathering it is hard to see the bedding, let alone internal structures.</a:t>
            </a:r>
          </a:p>
        </p:txBody>
      </p:sp>
      <p:sp>
        <p:nvSpPr>
          <p:cNvPr id="16" name="TextBox 15"/>
          <p:cNvSpPr txBox="1"/>
          <p:nvPr/>
        </p:nvSpPr>
        <p:spPr>
          <a:xfrm>
            <a:off x="2572871" y="790971"/>
            <a:ext cx="6571129" cy="400110"/>
          </a:xfrm>
          <a:prstGeom prst="rect">
            <a:avLst/>
          </a:prstGeom>
          <a:noFill/>
        </p:spPr>
        <p:txBody>
          <a:bodyPr wrap="square" rtlCol="0">
            <a:spAutoFit/>
          </a:bodyPr>
          <a:lstStyle/>
          <a:p>
            <a:pPr indent="233363"/>
            <a:r>
              <a:rPr lang="en-US" sz="2000" i="1" dirty="0">
                <a:latin typeface="Cheltenhm BT" panose="02040603050505020403" pitchFamily="18" charset="0"/>
              </a:rPr>
              <a:t>For example, how well can you distinguish the bedding here?</a:t>
            </a:r>
          </a:p>
        </p:txBody>
      </p:sp>
      <p:sp>
        <p:nvSpPr>
          <p:cNvPr id="13" name="TextBox 12"/>
          <p:cNvSpPr txBox="1"/>
          <p:nvPr/>
        </p:nvSpPr>
        <p:spPr>
          <a:xfrm>
            <a:off x="4797102" y="2641709"/>
            <a:ext cx="2308548" cy="400110"/>
          </a:xfrm>
          <a:prstGeom prst="rect">
            <a:avLst/>
          </a:prstGeom>
          <a:noFill/>
        </p:spPr>
        <p:txBody>
          <a:bodyPr wrap="square" rtlCol="0">
            <a:spAutoFit/>
          </a:bodyPr>
          <a:lstStyle/>
          <a:p>
            <a:r>
              <a:rPr lang="en-US" sz="2000" i="1" dirty="0">
                <a:latin typeface="Cheltenhm BT" panose="02040603050505020403" pitchFamily="18" charset="0"/>
              </a:rPr>
              <a:t>Very coarse sandstone</a:t>
            </a:r>
          </a:p>
        </p:txBody>
      </p:sp>
      <p:sp>
        <p:nvSpPr>
          <p:cNvPr id="14" name="TextBox 13"/>
          <p:cNvSpPr txBox="1"/>
          <p:nvPr/>
        </p:nvSpPr>
        <p:spPr>
          <a:xfrm>
            <a:off x="4645091" y="3956666"/>
            <a:ext cx="2168474" cy="400110"/>
          </a:xfrm>
          <a:prstGeom prst="rect">
            <a:avLst/>
          </a:prstGeom>
          <a:noFill/>
        </p:spPr>
        <p:txBody>
          <a:bodyPr wrap="square" rtlCol="0">
            <a:spAutoFit/>
          </a:bodyPr>
          <a:lstStyle/>
          <a:p>
            <a:r>
              <a:rPr lang="en-US" sz="2000" i="1" dirty="0">
                <a:latin typeface="Cheltenhm BT" panose="02040603050505020403" pitchFamily="18" charset="0"/>
              </a:rPr>
              <a:t>Shale (</a:t>
            </a:r>
            <a:r>
              <a:rPr lang="en-US" sz="2000" i="1" dirty="0" err="1">
                <a:latin typeface="Cheltenhm BT" panose="02040603050505020403" pitchFamily="18" charset="0"/>
              </a:rPr>
              <a:t>phyllite</a:t>
            </a:r>
            <a:r>
              <a:rPr lang="en-US" sz="2000" i="1" dirty="0">
                <a:latin typeface="Cheltenhm BT" panose="02040603050505020403" pitchFamily="18" charset="0"/>
              </a:rPr>
              <a:t>)</a:t>
            </a:r>
          </a:p>
        </p:txBody>
      </p:sp>
      <p:sp>
        <p:nvSpPr>
          <p:cNvPr id="19" name="TextBox 18"/>
          <p:cNvSpPr txBox="1"/>
          <p:nvPr/>
        </p:nvSpPr>
        <p:spPr>
          <a:xfrm>
            <a:off x="4303096" y="4750107"/>
            <a:ext cx="1625734" cy="707886"/>
          </a:xfrm>
          <a:prstGeom prst="rect">
            <a:avLst/>
          </a:prstGeom>
          <a:noFill/>
        </p:spPr>
        <p:txBody>
          <a:bodyPr wrap="square" rtlCol="0">
            <a:spAutoFit/>
          </a:bodyPr>
          <a:lstStyle/>
          <a:p>
            <a:r>
              <a:rPr lang="en-US" sz="2000" i="1" dirty="0" err="1">
                <a:latin typeface="Cheltenhm BT" panose="02040603050505020403" pitchFamily="18" charset="0"/>
              </a:rPr>
              <a:t>Qtz</a:t>
            </a:r>
            <a:r>
              <a:rPr lang="en-US" sz="2000" i="1" dirty="0">
                <a:latin typeface="Cheltenhm BT" panose="02040603050505020403" pitchFamily="18" charset="0"/>
              </a:rPr>
              <a:t> pebble conglomerate</a:t>
            </a:r>
          </a:p>
        </p:txBody>
      </p:sp>
      <p:sp>
        <p:nvSpPr>
          <p:cNvPr id="20" name="TextBox 19"/>
          <p:cNvSpPr txBox="1"/>
          <p:nvPr/>
        </p:nvSpPr>
        <p:spPr>
          <a:xfrm>
            <a:off x="4774198" y="1356694"/>
            <a:ext cx="3858814" cy="707886"/>
          </a:xfrm>
          <a:prstGeom prst="rect">
            <a:avLst/>
          </a:prstGeom>
          <a:noFill/>
        </p:spPr>
        <p:txBody>
          <a:bodyPr wrap="square" rtlCol="0">
            <a:spAutoFit/>
          </a:bodyPr>
          <a:lstStyle/>
          <a:p>
            <a:r>
              <a:rPr lang="en-US" sz="2000" i="1" dirty="0">
                <a:latin typeface="Cheltenhm BT" panose="02040603050505020403" pitchFamily="18" charset="0"/>
              </a:rPr>
              <a:t>Reactivation surface (a scour or thin shale separating different events.)</a:t>
            </a:r>
          </a:p>
        </p:txBody>
      </p:sp>
      <p:cxnSp>
        <p:nvCxnSpPr>
          <p:cNvPr id="21" name="Straight Arrow Connector 20"/>
          <p:cNvCxnSpPr/>
          <p:nvPr/>
        </p:nvCxnSpPr>
        <p:spPr>
          <a:xfrm flipH="1">
            <a:off x="1030941" y="2867551"/>
            <a:ext cx="3766162" cy="54199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13" idx="1"/>
          </p:cNvCxnSpPr>
          <p:nvPr/>
        </p:nvCxnSpPr>
        <p:spPr>
          <a:xfrm flipH="1" flipV="1">
            <a:off x="2572872" y="1563432"/>
            <a:ext cx="2224230" cy="127833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1"/>
          </p:cNvCxnSpPr>
          <p:nvPr/>
        </p:nvCxnSpPr>
        <p:spPr>
          <a:xfrm flipH="1">
            <a:off x="2985248" y="4156721"/>
            <a:ext cx="1659843" cy="23006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944471" y="1546749"/>
            <a:ext cx="852632" cy="88009"/>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3241235" y="4975323"/>
            <a:ext cx="1113862" cy="21875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4" idx="1"/>
          </p:cNvCxnSpPr>
          <p:nvPr/>
        </p:nvCxnSpPr>
        <p:spPr>
          <a:xfrm flipH="1" flipV="1">
            <a:off x="2913529" y="3723148"/>
            <a:ext cx="1731562" cy="43357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4" idx="1"/>
          </p:cNvCxnSpPr>
          <p:nvPr/>
        </p:nvCxnSpPr>
        <p:spPr>
          <a:xfrm flipH="1" flipV="1">
            <a:off x="2572870" y="2178135"/>
            <a:ext cx="2072221" cy="1978586"/>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867903" y="4356776"/>
            <a:ext cx="3276097" cy="1700422"/>
          </a:xfrm>
          <a:prstGeom prst="rect">
            <a:avLst/>
          </a:prstGeom>
        </p:spPr>
      </p:pic>
      <p:sp>
        <p:nvSpPr>
          <p:cNvPr id="32" name="TextBox 31"/>
          <p:cNvSpPr txBox="1"/>
          <p:nvPr/>
        </p:nvSpPr>
        <p:spPr>
          <a:xfrm>
            <a:off x="4267446" y="6220518"/>
            <a:ext cx="4643472" cy="400110"/>
          </a:xfrm>
          <a:prstGeom prst="rect">
            <a:avLst/>
          </a:prstGeom>
          <a:noFill/>
        </p:spPr>
        <p:txBody>
          <a:bodyPr wrap="square" rtlCol="0">
            <a:spAutoFit/>
          </a:bodyPr>
          <a:lstStyle/>
          <a:p>
            <a:r>
              <a:rPr lang="en-US" sz="2000" i="1" dirty="0">
                <a:latin typeface="Cheltenhm BT" panose="02040603050505020403" pitchFamily="18" charset="0"/>
              </a:rPr>
              <a:t>Reactivation surface (scour with quartz pebbles)</a:t>
            </a:r>
          </a:p>
        </p:txBody>
      </p:sp>
      <p:cxnSp>
        <p:nvCxnSpPr>
          <p:cNvPr id="33" name="Straight Arrow Connector 32"/>
          <p:cNvCxnSpPr/>
          <p:nvPr/>
        </p:nvCxnSpPr>
        <p:spPr>
          <a:xfrm flipH="1" flipV="1">
            <a:off x="1790014" y="5453000"/>
            <a:ext cx="2456134" cy="93883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4" idx="1"/>
          </p:cNvCxnSpPr>
          <p:nvPr/>
        </p:nvCxnSpPr>
        <p:spPr>
          <a:xfrm flipH="1">
            <a:off x="2652733" y="4156721"/>
            <a:ext cx="1992358" cy="1281194"/>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999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1000"/>
                                        <p:tgtEl>
                                          <p:spTgt spid="16"/>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par>
                          <p:cTn id="26" fill="hold">
                            <p:stCondLst>
                              <p:cond delay="1000"/>
                            </p:stCondLst>
                            <p:childTnLst>
                              <p:par>
                                <p:cTn id="27" presetID="22" presetClass="entr" presetSubtype="2"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right)">
                                      <p:cBhvr>
                                        <p:cTn id="29" dur="1000"/>
                                        <p:tgtEl>
                                          <p:spTgt spid="21"/>
                                        </p:tgtEl>
                                      </p:cBhvr>
                                    </p:animEffect>
                                  </p:childTnLst>
                                </p:cTn>
                              </p:par>
                            </p:childTnLst>
                          </p:cTn>
                        </p:par>
                        <p:par>
                          <p:cTn id="30" fill="hold">
                            <p:stCondLst>
                              <p:cond delay="2000"/>
                            </p:stCondLst>
                            <p:childTnLst>
                              <p:par>
                                <p:cTn id="31" presetID="22" presetClass="entr" presetSubtype="2"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right)">
                                      <p:cBhvr>
                                        <p:cTn id="33" dur="1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1000"/>
                                        <p:tgtEl>
                                          <p:spTgt spid="14"/>
                                        </p:tgtEl>
                                      </p:cBhvr>
                                    </p:animEffect>
                                  </p:childTnLst>
                                </p:cTn>
                              </p:par>
                            </p:childTnLst>
                          </p:cTn>
                        </p:par>
                        <p:par>
                          <p:cTn id="39" fill="hold">
                            <p:stCondLst>
                              <p:cond delay="1000"/>
                            </p:stCondLst>
                            <p:childTnLst>
                              <p:par>
                                <p:cTn id="40" presetID="22" presetClass="entr" presetSubtype="2"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right)">
                                      <p:cBhvr>
                                        <p:cTn id="42" dur="1000"/>
                                        <p:tgtEl>
                                          <p:spTgt spid="23"/>
                                        </p:tgtEl>
                                      </p:cBhvr>
                                    </p:animEffect>
                                  </p:childTnLst>
                                </p:cTn>
                              </p:par>
                            </p:childTnLst>
                          </p:cTn>
                        </p:par>
                        <p:par>
                          <p:cTn id="43" fill="hold">
                            <p:stCondLst>
                              <p:cond delay="2000"/>
                            </p:stCondLst>
                            <p:childTnLst>
                              <p:par>
                                <p:cTn id="44" presetID="22" presetClass="entr" presetSubtype="2"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1000"/>
                                        <p:tgtEl>
                                          <p:spTgt spid="26"/>
                                        </p:tgtEl>
                                      </p:cBhvr>
                                    </p:animEffect>
                                  </p:childTnLst>
                                </p:cTn>
                              </p:par>
                            </p:childTnLst>
                          </p:cTn>
                        </p:par>
                        <p:par>
                          <p:cTn id="47" fill="hold">
                            <p:stCondLst>
                              <p:cond delay="3000"/>
                            </p:stCondLst>
                            <p:childTnLst>
                              <p:par>
                                <p:cTn id="48" presetID="22" presetClass="entr" presetSubtype="2"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right)">
                                      <p:cBhvr>
                                        <p:cTn id="50" dur="1000"/>
                                        <p:tgtEl>
                                          <p:spTgt spid="27"/>
                                        </p:tgtEl>
                                      </p:cBhvr>
                                    </p:animEffect>
                                  </p:childTnLst>
                                </p:cTn>
                              </p:par>
                            </p:childTnLst>
                          </p:cTn>
                        </p:par>
                        <p:par>
                          <p:cTn id="51" fill="hold">
                            <p:stCondLst>
                              <p:cond delay="4000"/>
                            </p:stCondLst>
                            <p:childTnLst>
                              <p:par>
                                <p:cTn id="52" presetID="22" presetClass="entr" presetSubtype="2"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right)">
                                      <p:cBhvr>
                                        <p:cTn id="54" dur="10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1000"/>
                                        <p:tgtEl>
                                          <p:spTgt spid="19"/>
                                        </p:tgtEl>
                                      </p:cBhvr>
                                    </p:animEffect>
                                  </p:childTnLst>
                                </p:cTn>
                              </p:par>
                            </p:childTnLst>
                          </p:cTn>
                        </p:par>
                        <p:par>
                          <p:cTn id="60" fill="hold">
                            <p:stCondLst>
                              <p:cond delay="1000"/>
                            </p:stCondLst>
                            <p:childTnLst>
                              <p:par>
                                <p:cTn id="61" presetID="22" presetClass="entr" presetSubtype="2"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right)">
                                      <p:cBhvr>
                                        <p:cTn id="63" dur="1000"/>
                                        <p:tgtEl>
                                          <p:spTgt spid="25"/>
                                        </p:tgtEl>
                                      </p:cBhvr>
                                    </p:animEffect>
                                  </p:childTnLst>
                                </p:cTn>
                              </p:par>
                            </p:childTnLst>
                          </p:cTn>
                        </p:par>
                        <p:par>
                          <p:cTn id="64" fill="hold">
                            <p:stCondLst>
                              <p:cond delay="2000"/>
                            </p:stCondLst>
                            <p:childTnLst>
                              <p:par>
                                <p:cTn id="65" presetID="22" presetClass="entr" presetSubtype="8"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left)">
                                      <p:cBhvr>
                                        <p:cTn id="67" dur="10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left)">
                                      <p:cBhvr>
                                        <p:cTn id="72" dur="1000"/>
                                        <p:tgtEl>
                                          <p:spTgt spid="20"/>
                                        </p:tgtEl>
                                      </p:cBhvr>
                                    </p:animEffect>
                                  </p:childTnLst>
                                </p:cTn>
                              </p:par>
                            </p:childTnLst>
                          </p:cTn>
                        </p:par>
                        <p:par>
                          <p:cTn id="73" fill="hold">
                            <p:stCondLst>
                              <p:cond delay="1000"/>
                            </p:stCondLst>
                            <p:childTnLst>
                              <p:par>
                                <p:cTn id="74" presetID="22" presetClass="entr" presetSubtype="2" fill="hold"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right)">
                                      <p:cBhvr>
                                        <p:cTn id="76" dur="10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wipe(left)">
                                      <p:cBhvr>
                                        <p:cTn id="81" dur="1000"/>
                                        <p:tgtEl>
                                          <p:spTgt spid="32"/>
                                        </p:tgtEl>
                                      </p:cBhvr>
                                    </p:animEffect>
                                  </p:childTnLst>
                                </p:cTn>
                              </p:par>
                            </p:childTnLst>
                          </p:cTn>
                        </p:par>
                        <p:par>
                          <p:cTn id="82" fill="hold">
                            <p:stCondLst>
                              <p:cond delay="1000"/>
                            </p:stCondLst>
                            <p:childTnLst>
                              <p:par>
                                <p:cTn id="83" presetID="22" presetClass="entr" presetSubtype="2"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wipe(right)">
                                      <p:cBhvr>
                                        <p:cTn id="8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3" grpId="0"/>
      <p:bldP spid="14" grpId="0"/>
      <p:bldP spid="19" grpId="0"/>
      <p:bldP spid="20" grpId="0"/>
      <p:bldP spid="3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52E465-AE9F-D749-AEE1-8D804ABFA3CA}"/>
              </a:ext>
            </a:extLst>
          </p:cNvPr>
          <p:cNvGrpSpPr/>
          <p:nvPr/>
        </p:nvGrpSpPr>
        <p:grpSpPr>
          <a:xfrm>
            <a:off x="57665" y="6488668"/>
            <a:ext cx="2581984" cy="369332"/>
            <a:chOff x="57665" y="6488668"/>
            <a:chExt cx="2581984" cy="369332"/>
          </a:xfrm>
        </p:grpSpPr>
        <p:sp>
          <p:nvSpPr>
            <p:cNvPr id="11" name="Rectangle 10">
              <a:extLst>
                <a:ext uri="{FF2B5EF4-FFF2-40B4-BE49-F238E27FC236}">
                  <a16:creationId xmlns:a16="http://schemas.microsoft.com/office/drawing/2014/main" id="{89336B24-F87B-4348-B3EB-0AEC39DB7AEF}"/>
                </a:ext>
              </a:extLst>
            </p:cNvPr>
            <p:cNvSpPr/>
            <p:nvPr/>
          </p:nvSpPr>
          <p:spPr>
            <a:xfrm>
              <a:off x="352613" y="6488668"/>
              <a:ext cx="2287036" cy="369332"/>
            </a:xfrm>
            <a:prstGeom prst="rect">
              <a:avLst/>
            </a:prstGeom>
          </p:spPr>
          <p:txBody>
            <a:bodyPr wrap="none">
              <a:spAutoFit/>
            </a:bodyPr>
            <a:lstStyle/>
            <a:p>
              <a:r>
                <a:rPr lang="en-US" i="1" dirty="0">
                  <a:solidFill>
                    <a:srgbClr val="FFFF00"/>
                  </a:solidFill>
                  <a:latin typeface="Cheltenhm BT" panose="02040603050505020403" pitchFamily="18" charset="0"/>
                </a:rPr>
                <a:t>Walking to the left (west)</a:t>
              </a:r>
              <a:endParaRPr lang="en-US" dirty="0">
                <a:solidFill>
                  <a:srgbClr val="FFFF00"/>
                </a:solidFill>
              </a:endParaRPr>
            </a:p>
          </p:txBody>
        </p:sp>
        <p:cxnSp>
          <p:nvCxnSpPr>
            <p:cNvPr id="12" name="Straight Arrow Connector 11">
              <a:extLst>
                <a:ext uri="{FF2B5EF4-FFF2-40B4-BE49-F238E27FC236}">
                  <a16:creationId xmlns:a16="http://schemas.microsoft.com/office/drawing/2014/main" id="{93E21298-5489-ED49-A762-E4F6C1EE9343}"/>
                </a:ext>
              </a:extLst>
            </p:cNvPr>
            <p:cNvCxnSpPr>
              <a:cxnSpLocks/>
            </p:cNvCxnSpPr>
            <p:nvPr/>
          </p:nvCxnSpPr>
          <p:spPr>
            <a:xfrm flipH="1">
              <a:off x="57665" y="6673334"/>
              <a:ext cx="294948"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18434" name="Picture 2" descr="C:\Users\fichtels\Documents\3-FieldtripImages\CubSS-Research-CatherineFurnace\2009_09_13\IMG_15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fichtels\Documents\3-FieldtripImages\CubSS-Research-CatherineFurnace\2009_09_13\IMG_153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15846992" flipV="1">
            <a:off x="3021348" y="2425245"/>
            <a:ext cx="3738696" cy="5931369"/>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4" name="Oval 3"/>
          <p:cNvSpPr/>
          <p:nvPr/>
        </p:nvSpPr>
        <p:spPr>
          <a:xfrm>
            <a:off x="6419864" y="3935980"/>
            <a:ext cx="164592" cy="16459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5599015">
            <a:off x="3774819" y="-2208071"/>
            <a:ext cx="634080" cy="7641023"/>
          </a:xfrm>
          <a:prstGeom prst="triangle">
            <a:avLst/>
          </a:prstGeom>
          <a:solidFill>
            <a:srgbClr val="FFFF00">
              <a:alpha val="4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334919" y="2679289"/>
            <a:ext cx="164592" cy="164592"/>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570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right)">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80">
                                          <p:stCondLst>
                                            <p:cond delay="0"/>
                                          </p:stCondLst>
                                        </p:cTn>
                                        <p:tgtEl>
                                          <p:spTgt spid="6"/>
                                        </p:tgtEl>
                                      </p:cBhvr>
                                    </p:animEffect>
                                    <p:anim calcmode="lin" valueType="num">
                                      <p:cBhvr>
                                        <p:cTn id="3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6" dur="26">
                                          <p:stCondLst>
                                            <p:cond delay="650"/>
                                          </p:stCondLst>
                                        </p:cTn>
                                        <p:tgtEl>
                                          <p:spTgt spid="6"/>
                                        </p:tgtEl>
                                      </p:cBhvr>
                                      <p:to x="100000" y="60000"/>
                                    </p:animScale>
                                    <p:animScale>
                                      <p:cBhvr>
                                        <p:cTn id="37" dur="166" decel="50000">
                                          <p:stCondLst>
                                            <p:cond delay="676"/>
                                          </p:stCondLst>
                                        </p:cTn>
                                        <p:tgtEl>
                                          <p:spTgt spid="6"/>
                                        </p:tgtEl>
                                      </p:cBhvr>
                                      <p:to x="100000" y="100000"/>
                                    </p:animScale>
                                    <p:animScale>
                                      <p:cBhvr>
                                        <p:cTn id="38" dur="26">
                                          <p:stCondLst>
                                            <p:cond delay="1312"/>
                                          </p:stCondLst>
                                        </p:cTn>
                                        <p:tgtEl>
                                          <p:spTgt spid="6"/>
                                        </p:tgtEl>
                                      </p:cBhvr>
                                      <p:to x="100000" y="80000"/>
                                    </p:animScale>
                                    <p:animScale>
                                      <p:cBhvr>
                                        <p:cTn id="39" dur="166" decel="50000">
                                          <p:stCondLst>
                                            <p:cond delay="1338"/>
                                          </p:stCondLst>
                                        </p:cTn>
                                        <p:tgtEl>
                                          <p:spTgt spid="6"/>
                                        </p:tgtEl>
                                      </p:cBhvr>
                                      <p:to x="100000" y="100000"/>
                                    </p:animScale>
                                    <p:animScale>
                                      <p:cBhvr>
                                        <p:cTn id="40" dur="26">
                                          <p:stCondLst>
                                            <p:cond delay="1642"/>
                                          </p:stCondLst>
                                        </p:cTn>
                                        <p:tgtEl>
                                          <p:spTgt spid="6"/>
                                        </p:tgtEl>
                                      </p:cBhvr>
                                      <p:to x="100000" y="90000"/>
                                    </p:animScale>
                                    <p:animScale>
                                      <p:cBhvr>
                                        <p:cTn id="41" dur="166" decel="50000">
                                          <p:stCondLst>
                                            <p:cond delay="1668"/>
                                          </p:stCondLst>
                                        </p:cTn>
                                        <p:tgtEl>
                                          <p:spTgt spid="6"/>
                                        </p:tgtEl>
                                      </p:cBhvr>
                                      <p:to x="100000" y="100000"/>
                                    </p:animScale>
                                    <p:animScale>
                                      <p:cBhvr>
                                        <p:cTn id="42" dur="26">
                                          <p:stCondLst>
                                            <p:cond delay="1808"/>
                                          </p:stCondLst>
                                        </p:cTn>
                                        <p:tgtEl>
                                          <p:spTgt spid="6"/>
                                        </p:tgtEl>
                                      </p:cBhvr>
                                      <p:to x="100000" y="95000"/>
                                    </p:animScale>
                                    <p:animScale>
                                      <p:cBhvr>
                                        <p:cTn id="43" dur="166" decel="50000">
                                          <p:stCondLst>
                                            <p:cond delay="1834"/>
                                          </p:stCondLst>
                                        </p:cTn>
                                        <p:tgtEl>
                                          <p:spTgt spid="6"/>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2000" fill="hold"/>
                                        <p:tgtEl>
                                          <p:spTgt spid="3"/>
                                        </p:tgtEl>
                                        <p:attrNameLst>
                                          <p:attrName>ppt_w</p:attrName>
                                        </p:attrNameLst>
                                      </p:cBhvr>
                                      <p:tavLst>
                                        <p:tav tm="0">
                                          <p:val>
                                            <p:fltVal val="0"/>
                                          </p:val>
                                        </p:tav>
                                        <p:tav tm="100000">
                                          <p:val>
                                            <p:strVal val="#ppt_w"/>
                                          </p:val>
                                        </p:tav>
                                      </p:tavLst>
                                    </p:anim>
                                    <p:anim calcmode="lin" valueType="num">
                                      <p:cBhvr>
                                        <p:cTn id="49" dur="2000" fill="hold"/>
                                        <p:tgtEl>
                                          <p:spTgt spid="3"/>
                                        </p:tgtEl>
                                        <p:attrNameLst>
                                          <p:attrName>ppt_h</p:attrName>
                                        </p:attrNameLst>
                                      </p:cBhvr>
                                      <p:tavLst>
                                        <p:tav tm="0">
                                          <p:val>
                                            <p:fltVal val="0"/>
                                          </p:val>
                                        </p:tav>
                                        <p:tav tm="100000">
                                          <p:val>
                                            <p:strVal val="#ppt_h"/>
                                          </p:val>
                                        </p:tav>
                                      </p:tavLst>
                                    </p:anim>
                                    <p:anim calcmode="lin" valueType="num">
                                      <p:cBhvr>
                                        <p:cTn id="50" dur="2000" fill="hold"/>
                                        <p:tgtEl>
                                          <p:spTgt spid="3"/>
                                        </p:tgtEl>
                                        <p:attrNameLst>
                                          <p:attrName>style.rotation</p:attrName>
                                        </p:attrNameLst>
                                      </p:cBhvr>
                                      <p:tavLst>
                                        <p:tav tm="0">
                                          <p:val>
                                            <p:fltVal val="90"/>
                                          </p:val>
                                        </p:tav>
                                        <p:tav tm="100000">
                                          <p:val>
                                            <p:fltVal val="0"/>
                                          </p:val>
                                        </p:tav>
                                      </p:tavLst>
                                    </p:anim>
                                    <p:animEffect transition="in" filter="fade">
                                      <p:cBhvr>
                                        <p:cTn id="5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C:\Users\fichtels\Documents\3-FieldtripImages\CubSS-Research-CatherineFurnace\2009_09_13\IMG_15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Isosceles Triangle 2"/>
          <p:cNvSpPr/>
          <p:nvPr/>
        </p:nvSpPr>
        <p:spPr>
          <a:xfrm rot="5028766">
            <a:off x="3913363" y="-2171126"/>
            <a:ext cx="634080" cy="7641023"/>
          </a:xfrm>
          <a:prstGeom prst="triangle">
            <a:avLst/>
          </a:prstGeom>
          <a:solidFill>
            <a:srgbClr val="FFFF00">
              <a:alpha val="44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620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fichtels\Documents\3-FieldtripImages\CubSS-Research-CatherineFurnace\2009_09_13\IMG_15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05354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6388" y="466725"/>
            <a:ext cx="15240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1425" y="477838"/>
            <a:ext cx="1374775"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1388" y="449263"/>
            <a:ext cx="14224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Isosceles Triangle 26"/>
          <p:cNvSpPr>
            <a:spLocks noChangeArrowheads="1"/>
          </p:cNvSpPr>
          <p:nvPr/>
        </p:nvSpPr>
        <p:spPr bwMode="auto">
          <a:xfrm rot="10800000">
            <a:off x="1219200" y="1981200"/>
            <a:ext cx="457200" cy="4724400"/>
          </a:xfrm>
          <a:prstGeom prst="triangle">
            <a:avLst>
              <a:gd name="adj" fmla="val 52083"/>
            </a:avLst>
          </a:prstGeom>
          <a:solidFill>
            <a:srgbClr val="00B0F0">
              <a:alpha val="70195"/>
            </a:srgbClr>
          </a:solidFill>
          <a:ln w="9525" algn="ctr">
            <a:solidFill>
              <a:schemeClr val="tx1"/>
            </a:solidFill>
            <a:round/>
            <a:headEnd/>
            <a:tailEnd/>
          </a:ln>
        </p:spPr>
        <p:txBody>
          <a:bodyPr wrap="none" anchor="ctr"/>
          <a:lstStyle>
            <a:lvl1pPr>
              <a:spcBef>
                <a:spcPct val="20000"/>
              </a:spcBef>
              <a:buChar char="•"/>
              <a:defRPr sz="3200">
                <a:solidFill>
                  <a:schemeClr val="tx1"/>
                </a:solidFill>
                <a:latin typeface="BellCent NamNum BT" panose="020B0706020209030204" pitchFamily="34" charset="0"/>
              </a:defRPr>
            </a:lvl1pPr>
            <a:lvl2pPr marL="742950" indent="-285750">
              <a:spcBef>
                <a:spcPct val="20000"/>
              </a:spcBef>
              <a:buChar char="–"/>
              <a:defRPr sz="2800">
                <a:solidFill>
                  <a:schemeClr val="tx1"/>
                </a:solidFill>
                <a:latin typeface="BellCent NamNum BT" panose="020B0706020209030204" pitchFamily="34" charset="0"/>
              </a:defRPr>
            </a:lvl2pPr>
            <a:lvl3pPr marL="1143000" indent="-228600">
              <a:spcBef>
                <a:spcPct val="20000"/>
              </a:spcBef>
              <a:buChar char="•"/>
              <a:defRPr sz="2400">
                <a:solidFill>
                  <a:schemeClr val="tx1"/>
                </a:solidFill>
                <a:latin typeface="BellCent NamNum BT" panose="020B0706020209030204" pitchFamily="34" charset="0"/>
              </a:defRPr>
            </a:lvl3pPr>
            <a:lvl4pPr marL="1600200" indent="-228600">
              <a:spcBef>
                <a:spcPct val="20000"/>
              </a:spcBef>
              <a:buChar char="–"/>
              <a:defRPr sz="2000">
                <a:solidFill>
                  <a:schemeClr val="tx1"/>
                </a:solidFill>
                <a:latin typeface="BellCent NamNum BT" panose="020B0706020209030204" pitchFamily="34" charset="0"/>
              </a:defRPr>
            </a:lvl4pPr>
            <a:lvl5pPr marL="2057400" indent="-228600">
              <a:spcBef>
                <a:spcPct val="20000"/>
              </a:spcBef>
              <a:buChar char="»"/>
              <a:defRPr sz="2000">
                <a:solidFill>
                  <a:schemeClr val="tx1"/>
                </a:solidFill>
                <a:latin typeface="BellCent NamNum BT" panose="020B0706020209030204" pitchFamily="34" charset="0"/>
              </a:defRPr>
            </a:lvl5pPr>
            <a:lvl6pPr marL="2514600" indent="-228600" eaLnBrk="0" fontAlgn="base" hangingPunct="0">
              <a:spcBef>
                <a:spcPct val="20000"/>
              </a:spcBef>
              <a:spcAft>
                <a:spcPct val="0"/>
              </a:spcAft>
              <a:buChar char="»"/>
              <a:defRPr sz="2000">
                <a:solidFill>
                  <a:schemeClr val="tx1"/>
                </a:solidFill>
                <a:latin typeface="BellCent NamNum BT" panose="020B0706020209030204" pitchFamily="34" charset="0"/>
              </a:defRPr>
            </a:lvl6pPr>
            <a:lvl7pPr marL="2971800" indent="-228600" eaLnBrk="0" fontAlgn="base" hangingPunct="0">
              <a:spcBef>
                <a:spcPct val="20000"/>
              </a:spcBef>
              <a:spcAft>
                <a:spcPct val="0"/>
              </a:spcAft>
              <a:buChar char="»"/>
              <a:defRPr sz="2000">
                <a:solidFill>
                  <a:schemeClr val="tx1"/>
                </a:solidFill>
                <a:latin typeface="BellCent NamNum BT" panose="020B0706020209030204" pitchFamily="34" charset="0"/>
              </a:defRPr>
            </a:lvl7pPr>
            <a:lvl8pPr marL="3429000" indent="-228600" eaLnBrk="0" fontAlgn="base" hangingPunct="0">
              <a:spcBef>
                <a:spcPct val="20000"/>
              </a:spcBef>
              <a:spcAft>
                <a:spcPct val="0"/>
              </a:spcAft>
              <a:buChar char="»"/>
              <a:defRPr sz="2000">
                <a:solidFill>
                  <a:schemeClr val="tx1"/>
                </a:solidFill>
                <a:latin typeface="BellCent NamNum BT" panose="020B0706020209030204" pitchFamily="34" charset="0"/>
              </a:defRPr>
            </a:lvl8pPr>
            <a:lvl9pPr marL="3886200" indent="-228600" eaLnBrk="0" fontAlgn="base" hangingPunct="0">
              <a:spcBef>
                <a:spcPct val="20000"/>
              </a:spcBef>
              <a:spcAft>
                <a:spcPct val="0"/>
              </a:spcAft>
              <a:buChar char="»"/>
              <a:defRPr sz="2000">
                <a:solidFill>
                  <a:schemeClr val="tx1"/>
                </a:solidFill>
                <a:latin typeface="BellCent NamNum BT" panose="020B0706020209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0" name="Isosceles Triangle 26"/>
          <p:cNvSpPr>
            <a:spLocks noChangeArrowheads="1"/>
          </p:cNvSpPr>
          <p:nvPr/>
        </p:nvSpPr>
        <p:spPr bwMode="auto">
          <a:xfrm rot="10800000">
            <a:off x="1295400" y="685800"/>
            <a:ext cx="304800" cy="1295400"/>
          </a:xfrm>
          <a:prstGeom prst="triangle">
            <a:avLst>
              <a:gd name="adj" fmla="val 52083"/>
            </a:avLst>
          </a:prstGeom>
          <a:solidFill>
            <a:srgbClr val="66FF99">
              <a:alpha val="69803"/>
            </a:srgbClr>
          </a:solidFill>
          <a:ln w="9525" algn="ctr">
            <a:solidFill>
              <a:schemeClr val="tx1"/>
            </a:solidFill>
            <a:round/>
            <a:headEnd/>
            <a:tailEnd/>
          </a:ln>
        </p:spPr>
        <p:txBody>
          <a:bodyPr wrap="none" anchor="ctr"/>
          <a:lstStyle>
            <a:lvl1pPr>
              <a:spcBef>
                <a:spcPct val="20000"/>
              </a:spcBef>
              <a:buChar char="•"/>
              <a:defRPr sz="3200">
                <a:solidFill>
                  <a:schemeClr val="tx1"/>
                </a:solidFill>
                <a:latin typeface="BellCent NamNum BT" panose="020B0706020209030204" pitchFamily="34" charset="0"/>
              </a:defRPr>
            </a:lvl1pPr>
            <a:lvl2pPr marL="742950" indent="-285750">
              <a:spcBef>
                <a:spcPct val="20000"/>
              </a:spcBef>
              <a:buChar char="–"/>
              <a:defRPr sz="2800">
                <a:solidFill>
                  <a:schemeClr val="tx1"/>
                </a:solidFill>
                <a:latin typeface="BellCent NamNum BT" panose="020B0706020209030204" pitchFamily="34" charset="0"/>
              </a:defRPr>
            </a:lvl2pPr>
            <a:lvl3pPr marL="1143000" indent="-228600">
              <a:spcBef>
                <a:spcPct val="20000"/>
              </a:spcBef>
              <a:buChar char="•"/>
              <a:defRPr sz="2400">
                <a:solidFill>
                  <a:schemeClr val="tx1"/>
                </a:solidFill>
                <a:latin typeface="BellCent NamNum BT" panose="020B0706020209030204" pitchFamily="34" charset="0"/>
              </a:defRPr>
            </a:lvl3pPr>
            <a:lvl4pPr marL="1600200" indent="-228600">
              <a:spcBef>
                <a:spcPct val="20000"/>
              </a:spcBef>
              <a:buChar char="–"/>
              <a:defRPr sz="2000">
                <a:solidFill>
                  <a:schemeClr val="tx1"/>
                </a:solidFill>
                <a:latin typeface="BellCent NamNum BT" panose="020B0706020209030204" pitchFamily="34" charset="0"/>
              </a:defRPr>
            </a:lvl4pPr>
            <a:lvl5pPr marL="2057400" indent="-228600">
              <a:spcBef>
                <a:spcPct val="20000"/>
              </a:spcBef>
              <a:buChar char="»"/>
              <a:defRPr sz="2000">
                <a:solidFill>
                  <a:schemeClr val="tx1"/>
                </a:solidFill>
                <a:latin typeface="BellCent NamNum BT" panose="020B0706020209030204" pitchFamily="34" charset="0"/>
              </a:defRPr>
            </a:lvl5pPr>
            <a:lvl6pPr marL="2514600" indent="-228600" eaLnBrk="0" fontAlgn="base" hangingPunct="0">
              <a:spcBef>
                <a:spcPct val="20000"/>
              </a:spcBef>
              <a:spcAft>
                <a:spcPct val="0"/>
              </a:spcAft>
              <a:buChar char="»"/>
              <a:defRPr sz="2000">
                <a:solidFill>
                  <a:schemeClr val="tx1"/>
                </a:solidFill>
                <a:latin typeface="BellCent NamNum BT" panose="020B0706020209030204" pitchFamily="34" charset="0"/>
              </a:defRPr>
            </a:lvl6pPr>
            <a:lvl7pPr marL="2971800" indent="-228600" eaLnBrk="0" fontAlgn="base" hangingPunct="0">
              <a:spcBef>
                <a:spcPct val="20000"/>
              </a:spcBef>
              <a:spcAft>
                <a:spcPct val="0"/>
              </a:spcAft>
              <a:buChar char="»"/>
              <a:defRPr sz="2000">
                <a:solidFill>
                  <a:schemeClr val="tx1"/>
                </a:solidFill>
                <a:latin typeface="BellCent NamNum BT" panose="020B0706020209030204" pitchFamily="34" charset="0"/>
              </a:defRPr>
            </a:lvl7pPr>
            <a:lvl8pPr marL="3429000" indent="-228600" eaLnBrk="0" fontAlgn="base" hangingPunct="0">
              <a:spcBef>
                <a:spcPct val="20000"/>
              </a:spcBef>
              <a:spcAft>
                <a:spcPct val="0"/>
              </a:spcAft>
              <a:buChar char="»"/>
              <a:defRPr sz="2000">
                <a:solidFill>
                  <a:schemeClr val="tx1"/>
                </a:solidFill>
                <a:latin typeface="BellCent NamNum BT" panose="020B0706020209030204" pitchFamily="34" charset="0"/>
              </a:defRPr>
            </a:lvl8pPr>
            <a:lvl9pPr marL="3886200" indent="-228600" eaLnBrk="0" fontAlgn="base" hangingPunct="0">
              <a:spcBef>
                <a:spcPct val="20000"/>
              </a:spcBef>
              <a:spcAft>
                <a:spcPct val="0"/>
              </a:spcAft>
              <a:buChar char="»"/>
              <a:defRPr sz="2000">
                <a:solidFill>
                  <a:schemeClr val="tx1"/>
                </a:solidFill>
                <a:latin typeface="BellCent NamNum BT" panose="020B0706020209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3" name="Isosceles Triangle 26"/>
          <p:cNvSpPr>
            <a:spLocks noChangeArrowheads="1"/>
          </p:cNvSpPr>
          <p:nvPr/>
        </p:nvSpPr>
        <p:spPr bwMode="auto">
          <a:xfrm rot="10800000">
            <a:off x="3429000" y="685800"/>
            <a:ext cx="152400" cy="457200"/>
          </a:xfrm>
          <a:prstGeom prst="triangle">
            <a:avLst>
              <a:gd name="adj" fmla="val 52083"/>
            </a:avLst>
          </a:prstGeom>
          <a:solidFill>
            <a:srgbClr val="FFFF00">
              <a:alpha val="70195"/>
            </a:srgbClr>
          </a:solidFill>
          <a:ln w="9525" algn="ctr">
            <a:solidFill>
              <a:schemeClr val="tx1"/>
            </a:solidFill>
            <a:round/>
            <a:headEnd/>
            <a:tailEnd/>
          </a:ln>
        </p:spPr>
        <p:txBody>
          <a:bodyPr wrap="none" anchor="ctr"/>
          <a:lstStyle>
            <a:lvl1pPr>
              <a:spcBef>
                <a:spcPct val="20000"/>
              </a:spcBef>
              <a:buChar char="•"/>
              <a:defRPr sz="3200">
                <a:solidFill>
                  <a:schemeClr val="tx1"/>
                </a:solidFill>
                <a:latin typeface="BellCent NamNum BT" panose="020B0706020209030204" pitchFamily="34" charset="0"/>
              </a:defRPr>
            </a:lvl1pPr>
            <a:lvl2pPr marL="742950" indent="-285750">
              <a:spcBef>
                <a:spcPct val="20000"/>
              </a:spcBef>
              <a:buChar char="–"/>
              <a:defRPr sz="2800">
                <a:solidFill>
                  <a:schemeClr val="tx1"/>
                </a:solidFill>
                <a:latin typeface="BellCent NamNum BT" panose="020B0706020209030204" pitchFamily="34" charset="0"/>
              </a:defRPr>
            </a:lvl2pPr>
            <a:lvl3pPr marL="1143000" indent="-228600">
              <a:spcBef>
                <a:spcPct val="20000"/>
              </a:spcBef>
              <a:buChar char="•"/>
              <a:defRPr sz="2400">
                <a:solidFill>
                  <a:schemeClr val="tx1"/>
                </a:solidFill>
                <a:latin typeface="BellCent NamNum BT" panose="020B0706020209030204" pitchFamily="34" charset="0"/>
              </a:defRPr>
            </a:lvl3pPr>
            <a:lvl4pPr marL="1600200" indent="-228600">
              <a:spcBef>
                <a:spcPct val="20000"/>
              </a:spcBef>
              <a:buChar char="–"/>
              <a:defRPr sz="2000">
                <a:solidFill>
                  <a:schemeClr val="tx1"/>
                </a:solidFill>
                <a:latin typeface="BellCent NamNum BT" panose="020B0706020209030204" pitchFamily="34" charset="0"/>
              </a:defRPr>
            </a:lvl4pPr>
            <a:lvl5pPr marL="2057400" indent="-228600">
              <a:spcBef>
                <a:spcPct val="20000"/>
              </a:spcBef>
              <a:buChar char="»"/>
              <a:defRPr sz="2000">
                <a:solidFill>
                  <a:schemeClr val="tx1"/>
                </a:solidFill>
                <a:latin typeface="BellCent NamNum BT" panose="020B0706020209030204" pitchFamily="34" charset="0"/>
              </a:defRPr>
            </a:lvl5pPr>
            <a:lvl6pPr marL="2514600" indent="-228600" eaLnBrk="0" fontAlgn="base" hangingPunct="0">
              <a:spcBef>
                <a:spcPct val="20000"/>
              </a:spcBef>
              <a:spcAft>
                <a:spcPct val="0"/>
              </a:spcAft>
              <a:buChar char="»"/>
              <a:defRPr sz="2000">
                <a:solidFill>
                  <a:schemeClr val="tx1"/>
                </a:solidFill>
                <a:latin typeface="BellCent NamNum BT" panose="020B0706020209030204" pitchFamily="34" charset="0"/>
              </a:defRPr>
            </a:lvl6pPr>
            <a:lvl7pPr marL="2971800" indent="-228600" eaLnBrk="0" fontAlgn="base" hangingPunct="0">
              <a:spcBef>
                <a:spcPct val="20000"/>
              </a:spcBef>
              <a:spcAft>
                <a:spcPct val="0"/>
              </a:spcAft>
              <a:buChar char="»"/>
              <a:defRPr sz="2000">
                <a:solidFill>
                  <a:schemeClr val="tx1"/>
                </a:solidFill>
                <a:latin typeface="BellCent NamNum BT" panose="020B0706020209030204" pitchFamily="34" charset="0"/>
              </a:defRPr>
            </a:lvl7pPr>
            <a:lvl8pPr marL="3429000" indent="-228600" eaLnBrk="0" fontAlgn="base" hangingPunct="0">
              <a:spcBef>
                <a:spcPct val="20000"/>
              </a:spcBef>
              <a:spcAft>
                <a:spcPct val="0"/>
              </a:spcAft>
              <a:buChar char="»"/>
              <a:defRPr sz="2000">
                <a:solidFill>
                  <a:schemeClr val="tx1"/>
                </a:solidFill>
                <a:latin typeface="BellCent NamNum BT" panose="020B0706020209030204" pitchFamily="34" charset="0"/>
              </a:defRPr>
            </a:lvl8pPr>
            <a:lvl9pPr marL="3886200" indent="-228600" eaLnBrk="0" fontAlgn="base" hangingPunct="0">
              <a:spcBef>
                <a:spcPct val="20000"/>
              </a:spcBef>
              <a:spcAft>
                <a:spcPct val="0"/>
              </a:spcAft>
              <a:buChar char="»"/>
              <a:defRPr sz="2000">
                <a:solidFill>
                  <a:schemeClr val="tx1"/>
                </a:solidFill>
                <a:latin typeface="BellCent NamNum BT" panose="020B0706020209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5" name="Freeform 14"/>
          <p:cNvSpPr/>
          <p:nvPr/>
        </p:nvSpPr>
        <p:spPr>
          <a:xfrm>
            <a:off x="5494338" y="1682750"/>
            <a:ext cx="628650" cy="4718050"/>
          </a:xfrm>
          <a:custGeom>
            <a:avLst/>
            <a:gdLst>
              <a:gd name="connsiteX0" fmla="*/ 0 w 633984"/>
              <a:gd name="connsiteY0" fmla="*/ 0 h 4730496"/>
              <a:gd name="connsiteX1" fmla="*/ 633984 w 633984"/>
              <a:gd name="connsiteY1" fmla="*/ 12192 h 4730496"/>
              <a:gd name="connsiteX2" fmla="*/ 365760 w 633984"/>
              <a:gd name="connsiteY2" fmla="*/ 4730496 h 4730496"/>
              <a:gd name="connsiteX3" fmla="*/ 256032 w 633984"/>
              <a:gd name="connsiteY3" fmla="*/ 4706112 h 4730496"/>
              <a:gd name="connsiteX4" fmla="*/ 0 w 633984"/>
              <a:gd name="connsiteY4" fmla="*/ 0 h 4730496"/>
              <a:gd name="connsiteX0" fmla="*/ 0 w 633984"/>
              <a:gd name="connsiteY0" fmla="*/ 0 h 4730496"/>
              <a:gd name="connsiteX1" fmla="*/ 633984 w 633984"/>
              <a:gd name="connsiteY1" fmla="*/ 12192 h 4730496"/>
              <a:gd name="connsiteX2" fmla="*/ 365760 w 633984"/>
              <a:gd name="connsiteY2" fmla="*/ 4730496 h 4730496"/>
              <a:gd name="connsiteX3" fmla="*/ 225552 w 633984"/>
              <a:gd name="connsiteY3" fmla="*/ 4730496 h 4730496"/>
              <a:gd name="connsiteX4" fmla="*/ 0 w 633984"/>
              <a:gd name="connsiteY4" fmla="*/ 0 h 4730496"/>
              <a:gd name="connsiteX0" fmla="*/ 0 w 629221"/>
              <a:gd name="connsiteY0" fmla="*/ 6858 h 4718304"/>
              <a:gd name="connsiteX1" fmla="*/ 629221 w 629221"/>
              <a:gd name="connsiteY1" fmla="*/ 0 h 4718304"/>
              <a:gd name="connsiteX2" fmla="*/ 360997 w 629221"/>
              <a:gd name="connsiteY2" fmla="*/ 4718304 h 4718304"/>
              <a:gd name="connsiteX3" fmla="*/ 220789 w 629221"/>
              <a:gd name="connsiteY3" fmla="*/ 4718304 h 4718304"/>
              <a:gd name="connsiteX4" fmla="*/ 0 w 629221"/>
              <a:gd name="connsiteY4" fmla="*/ 6858 h 471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221" h="4718304">
                <a:moveTo>
                  <a:pt x="0" y="6858"/>
                </a:moveTo>
                <a:lnTo>
                  <a:pt x="629221" y="0"/>
                </a:lnTo>
                <a:lnTo>
                  <a:pt x="360997" y="4718304"/>
                </a:lnTo>
                <a:lnTo>
                  <a:pt x="220789" y="4718304"/>
                </a:lnTo>
                <a:lnTo>
                  <a:pt x="0" y="6858"/>
                </a:lnTo>
                <a:close/>
              </a:path>
            </a:pathLst>
          </a:custGeom>
          <a:solidFill>
            <a:srgbClr val="FFFF00">
              <a:alpha val="7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11" name="Straight Connector 10"/>
          <p:cNvCxnSpPr/>
          <p:nvPr/>
        </p:nvCxnSpPr>
        <p:spPr>
          <a:xfrm>
            <a:off x="685800" y="1981200"/>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43200" y="1143000"/>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181600" y="1676400"/>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743200" y="1828800"/>
            <a:ext cx="838200" cy="258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BellCent NamNum BT" panose="020B0706020209030204" pitchFamily="34" charset="0"/>
              </a:defRPr>
            </a:lvl1pPr>
            <a:lvl2pPr marL="742950" indent="-285750" eaLnBrk="0" hangingPunct="0">
              <a:defRPr sz="2400">
                <a:solidFill>
                  <a:schemeClr val="tx1"/>
                </a:solidFill>
                <a:latin typeface="BellCent NamNum BT" panose="020B0706020209030204" pitchFamily="34" charset="0"/>
              </a:defRPr>
            </a:lvl2pPr>
            <a:lvl3pPr marL="1143000" indent="-228600" eaLnBrk="0" hangingPunct="0">
              <a:defRPr sz="2400">
                <a:solidFill>
                  <a:schemeClr val="tx1"/>
                </a:solidFill>
                <a:latin typeface="BellCent NamNum BT" panose="020B0706020209030204" pitchFamily="34" charset="0"/>
              </a:defRPr>
            </a:lvl3pPr>
            <a:lvl4pPr marL="1600200" indent="-228600" eaLnBrk="0" hangingPunct="0">
              <a:defRPr sz="2400">
                <a:solidFill>
                  <a:schemeClr val="tx1"/>
                </a:solidFill>
                <a:latin typeface="BellCent NamNum BT" panose="020B0706020209030204" pitchFamily="34" charset="0"/>
              </a:defRPr>
            </a:lvl4pPr>
            <a:lvl5pPr marL="2057400" indent="-228600" eaLnBrk="0" hangingPunct="0">
              <a:defRPr sz="2400">
                <a:solidFill>
                  <a:schemeClr val="tx1"/>
                </a:solidFill>
                <a:latin typeface="BellCent NamNum BT" panose="020B0706020209030204" pitchFamily="34" charset="0"/>
              </a:defRPr>
            </a:lvl5pPr>
            <a:lvl6pPr marL="2514600" indent="-228600" eaLnBrk="0" fontAlgn="base" hangingPunct="0">
              <a:spcBef>
                <a:spcPct val="0"/>
              </a:spcBef>
              <a:spcAft>
                <a:spcPct val="0"/>
              </a:spcAft>
              <a:defRPr sz="2400">
                <a:solidFill>
                  <a:schemeClr val="tx1"/>
                </a:solidFill>
                <a:latin typeface="BellCent NamNum BT" panose="020B0706020209030204" pitchFamily="34" charset="0"/>
              </a:defRPr>
            </a:lvl6pPr>
            <a:lvl7pPr marL="2971800" indent="-228600" eaLnBrk="0" fontAlgn="base" hangingPunct="0">
              <a:spcBef>
                <a:spcPct val="0"/>
              </a:spcBef>
              <a:spcAft>
                <a:spcPct val="0"/>
              </a:spcAft>
              <a:defRPr sz="2400">
                <a:solidFill>
                  <a:schemeClr val="tx1"/>
                </a:solidFill>
                <a:latin typeface="BellCent NamNum BT" panose="020B0706020209030204" pitchFamily="34" charset="0"/>
              </a:defRPr>
            </a:lvl7pPr>
            <a:lvl8pPr marL="3429000" indent="-228600" eaLnBrk="0" fontAlgn="base" hangingPunct="0">
              <a:spcBef>
                <a:spcPct val="0"/>
              </a:spcBef>
              <a:spcAft>
                <a:spcPct val="0"/>
              </a:spcAft>
              <a:defRPr sz="2400">
                <a:solidFill>
                  <a:schemeClr val="tx1"/>
                </a:solidFill>
                <a:latin typeface="BellCent NamNum BT" panose="020B0706020209030204" pitchFamily="34" charset="0"/>
              </a:defRPr>
            </a:lvl8pPr>
            <a:lvl9pPr marL="3886200" indent="-228600" eaLnBrk="0" fontAlgn="base" hangingPunct="0">
              <a:spcBef>
                <a:spcPct val="0"/>
              </a:spcBef>
              <a:spcAft>
                <a:spcPct val="0"/>
              </a:spcAft>
              <a:defRPr sz="2400">
                <a:solidFill>
                  <a:schemeClr val="tx1"/>
                </a:solidFill>
                <a:latin typeface="BellCent NamNum BT" panose="020B0706020209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 name="Rectangle 16"/>
          <p:cNvSpPr/>
          <p:nvPr/>
        </p:nvSpPr>
        <p:spPr>
          <a:xfrm>
            <a:off x="4495800" y="884238"/>
            <a:ext cx="838200" cy="25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BellCent NamNum BT" panose="020B0706020209030204" pitchFamily="34" charset="0"/>
              </a:defRPr>
            </a:lvl1pPr>
            <a:lvl2pPr marL="742950" indent="-285750" eaLnBrk="0" hangingPunct="0">
              <a:defRPr sz="2400">
                <a:solidFill>
                  <a:schemeClr val="tx1"/>
                </a:solidFill>
                <a:latin typeface="BellCent NamNum BT" panose="020B0706020209030204" pitchFamily="34" charset="0"/>
              </a:defRPr>
            </a:lvl2pPr>
            <a:lvl3pPr marL="1143000" indent="-228600" eaLnBrk="0" hangingPunct="0">
              <a:defRPr sz="2400">
                <a:solidFill>
                  <a:schemeClr val="tx1"/>
                </a:solidFill>
                <a:latin typeface="BellCent NamNum BT" panose="020B0706020209030204" pitchFamily="34" charset="0"/>
              </a:defRPr>
            </a:lvl3pPr>
            <a:lvl4pPr marL="1600200" indent="-228600" eaLnBrk="0" hangingPunct="0">
              <a:defRPr sz="2400">
                <a:solidFill>
                  <a:schemeClr val="tx1"/>
                </a:solidFill>
                <a:latin typeface="BellCent NamNum BT" panose="020B0706020209030204" pitchFamily="34" charset="0"/>
              </a:defRPr>
            </a:lvl4pPr>
            <a:lvl5pPr marL="2057400" indent="-228600" eaLnBrk="0" hangingPunct="0">
              <a:defRPr sz="2400">
                <a:solidFill>
                  <a:schemeClr val="tx1"/>
                </a:solidFill>
                <a:latin typeface="BellCent NamNum BT" panose="020B0706020209030204" pitchFamily="34" charset="0"/>
              </a:defRPr>
            </a:lvl5pPr>
            <a:lvl6pPr marL="2514600" indent="-228600" eaLnBrk="0" fontAlgn="base" hangingPunct="0">
              <a:spcBef>
                <a:spcPct val="0"/>
              </a:spcBef>
              <a:spcAft>
                <a:spcPct val="0"/>
              </a:spcAft>
              <a:defRPr sz="2400">
                <a:solidFill>
                  <a:schemeClr val="tx1"/>
                </a:solidFill>
                <a:latin typeface="BellCent NamNum BT" panose="020B0706020209030204" pitchFamily="34" charset="0"/>
              </a:defRPr>
            </a:lvl6pPr>
            <a:lvl7pPr marL="2971800" indent="-228600" eaLnBrk="0" fontAlgn="base" hangingPunct="0">
              <a:spcBef>
                <a:spcPct val="0"/>
              </a:spcBef>
              <a:spcAft>
                <a:spcPct val="0"/>
              </a:spcAft>
              <a:defRPr sz="2400">
                <a:solidFill>
                  <a:schemeClr val="tx1"/>
                </a:solidFill>
                <a:latin typeface="BellCent NamNum BT" panose="020B0706020209030204" pitchFamily="34" charset="0"/>
              </a:defRPr>
            </a:lvl7pPr>
            <a:lvl8pPr marL="3429000" indent="-228600" eaLnBrk="0" fontAlgn="base" hangingPunct="0">
              <a:spcBef>
                <a:spcPct val="0"/>
              </a:spcBef>
              <a:spcAft>
                <a:spcPct val="0"/>
              </a:spcAft>
              <a:defRPr sz="2400">
                <a:solidFill>
                  <a:schemeClr val="tx1"/>
                </a:solidFill>
                <a:latin typeface="BellCent NamNum BT" panose="020B0706020209030204" pitchFamily="34" charset="0"/>
              </a:defRPr>
            </a:lvl8pPr>
            <a:lvl9pPr marL="3886200" indent="-228600" eaLnBrk="0" fontAlgn="base" hangingPunct="0">
              <a:spcBef>
                <a:spcPct val="0"/>
              </a:spcBef>
              <a:spcAft>
                <a:spcPct val="0"/>
              </a:spcAft>
              <a:defRPr sz="2400">
                <a:solidFill>
                  <a:schemeClr val="tx1"/>
                </a:solidFill>
                <a:latin typeface="BellCent NamNum BT" panose="020B0706020209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8" name="Rectangle 17"/>
          <p:cNvSpPr/>
          <p:nvPr/>
        </p:nvSpPr>
        <p:spPr>
          <a:xfrm>
            <a:off x="6781800" y="1546225"/>
            <a:ext cx="838200"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BellCent NamNum BT" panose="020B0706020209030204" pitchFamily="34" charset="0"/>
              </a:defRPr>
            </a:lvl1pPr>
            <a:lvl2pPr marL="742950" indent="-285750" eaLnBrk="0" hangingPunct="0">
              <a:defRPr sz="2400">
                <a:solidFill>
                  <a:schemeClr val="tx1"/>
                </a:solidFill>
                <a:latin typeface="BellCent NamNum BT" panose="020B0706020209030204" pitchFamily="34" charset="0"/>
              </a:defRPr>
            </a:lvl2pPr>
            <a:lvl3pPr marL="1143000" indent="-228600" eaLnBrk="0" hangingPunct="0">
              <a:defRPr sz="2400">
                <a:solidFill>
                  <a:schemeClr val="tx1"/>
                </a:solidFill>
                <a:latin typeface="BellCent NamNum BT" panose="020B0706020209030204" pitchFamily="34" charset="0"/>
              </a:defRPr>
            </a:lvl3pPr>
            <a:lvl4pPr marL="1600200" indent="-228600" eaLnBrk="0" hangingPunct="0">
              <a:defRPr sz="2400">
                <a:solidFill>
                  <a:schemeClr val="tx1"/>
                </a:solidFill>
                <a:latin typeface="BellCent NamNum BT" panose="020B0706020209030204" pitchFamily="34" charset="0"/>
              </a:defRPr>
            </a:lvl4pPr>
            <a:lvl5pPr marL="2057400" indent="-228600" eaLnBrk="0" hangingPunct="0">
              <a:defRPr sz="2400">
                <a:solidFill>
                  <a:schemeClr val="tx1"/>
                </a:solidFill>
                <a:latin typeface="BellCent NamNum BT" panose="020B0706020209030204" pitchFamily="34" charset="0"/>
              </a:defRPr>
            </a:lvl5pPr>
            <a:lvl6pPr marL="2514600" indent="-228600" eaLnBrk="0" fontAlgn="base" hangingPunct="0">
              <a:spcBef>
                <a:spcPct val="0"/>
              </a:spcBef>
              <a:spcAft>
                <a:spcPct val="0"/>
              </a:spcAft>
              <a:defRPr sz="2400">
                <a:solidFill>
                  <a:schemeClr val="tx1"/>
                </a:solidFill>
                <a:latin typeface="BellCent NamNum BT" panose="020B0706020209030204" pitchFamily="34" charset="0"/>
              </a:defRPr>
            </a:lvl6pPr>
            <a:lvl7pPr marL="2971800" indent="-228600" eaLnBrk="0" fontAlgn="base" hangingPunct="0">
              <a:spcBef>
                <a:spcPct val="0"/>
              </a:spcBef>
              <a:spcAft>
                <a:spcPct val="0"/>
              </a:spcAft>
              <a:defRPr sz="2400">
                <a:solidFill>
                  <a:schemeClr val="tx1"/>
                </a:solidFill>
                <a:latin typeface="BellCent NamNum BT" panose="020B0706020209030204" pitchFamily="34" charset="0"/>
              </a:defRPr>
            </a:lvl7pPr>
            <a:lvl8pPr marL="3429000" indent="-228600" eaLnBrk="0" fontAlgn="base" hangingPunct="0">
              <a:spcBef>
                <a:spcPct val="0"/>
              </a:spcBef>
              <a:spcAft>
                <a:spcPct val="0"/>
              </a:spcAft>
              <a:defRPr sz="2400">
                <a:solidFill>
                  <a:schemeClr val="tx1"/>
                </a:solidFill>
                <a:latin typeface="BellCent NamNum BT" panose="020B0706020209030204" pitchFamily="34" charset="0"/>
              </a:defRPr>
            </a:lvl8pPr>
            <a:lvl9pPr marL="3886200" indent="-228600" eaLnBrk="0" fontAlgn="base" hangingPunct="0">
              <a:spcBef>
                <a:spcPct val="0"/>
              </a:spcBef>
              <a:spcAft>
                <a:spcPct val="0"/>
              </a:spcAft>
              <a:defRPr sz="2400">
                <a:solidFill>
                  <a:schemeClr val="tx1"/>
                </a:solidFill>
                <a:latin typeface="BellCent NamNum BT" panose="020B0706020209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6" name="Freeform 15"/>
          <p:cNvSpPr/>
          <p:nvPr/>
        </p:nvSpPr>
        <p:spPr>
          <a:xfrm>
            <a:off x="3200400" y="1143000"/>
            <a:ext cx="628650" cy="5334000"/>
          </a:xfrm>
          <a:custGeom>
            <a:avLst/>
            <a:gdLst>
              <a:gd name="connsiteX0" fmla="*/ 0 w 633984"/>
              <a:gd name="connsiteY0" fmla="*/ 0 h 4730496"/>
              <a:gd name="connsiteX1" fmla="*/ 633984 w 633984"/>
              <a:gd name="connsiteY1" fmla="*/ 12192 h 4730496"/>
              <a:gd name="connsiteX2" fmla="*/ 365760 w 633984"/>
              <a:gd name="connsiteY2" fmla="*/ 4730496 h 4730496"/>
              <a:gd name="connsiteX3" fmla="*/ 256032 w 633984"/>
              <a:gd name="connsiteY3" fmla="*/ 4706112 h 4730496"/>
              <a:gd name="connsiteX4" fmla="*/ 0 w 633984"/>
              <a:gd name="connsiteY4" fmla="*/ 0 h 4730496"/>
              <a:gd name="connsiteX0" fmla="*/ 0 w 633984"/>
              <a:gd name="connsiteY0" fmla="*/ 0 h 4730496"/>
              <a:gd name="connsiteX1" fmla="*/ 633984 w 633984"/>
              <a:gd name="connsiteY1" fmla="*/ 12192 h 4730496"/>
              <a:gd name="connsiteX2" fmla="*/ 365760 w 633984"/>
              <a:gd name="connsiteY2" fmla="*/ 4730496 h 4730496"/>
              <a:gd name="connsiteX3" fmla="*/ 225552 w 633984"/>
              <a:gd name="connsiteY3" fmla="*/ 4730496 h 4730496"/>
              <a:gd name="connsiteX4" fmla="*/ 0 w 633984"/>
              <a:gd name="connsiteY4" fmla="*/ 0 h 4730496"/>
              <a:gd name="connsiteX0" fmla="*/ 0 w 629221"/>
              <a:gd name="connsiteY0" fmla="*/ 6858 h 4718304"/>
              <a:gd name="connsiteX1" fmla="*/ 629221 w 629221"/>
              <a:gd name="connsiteY1" fmla="*/ 0 h 4718304"/>
              <a:gd name="connsiteX2" fmla="*/ 360997 w 629221"/>
              <a:gd name="connsiteY2" fmla="*/ 4718304 h 4718304"/>
              <a:gd name="connsiteX3" fmla="*/ 220789 w 629221"/>
              <a:gd name="connsiteY3" fmla="*/ 4718304 h 4718304"/>
              <a:gd name="connsiteX4" fmla="*/ 0 w 629221"/>
              <a:gd name="connsiteY4" fmla="*/ 6858 h 4718304"/>
              <a:gd name="connsiteX0" fmla="*/ 0 w 629221"/>
              <a:gd name="connsiteY0" fmla="*/ 6858 h 4718304"/>
              <a:gd name="connsiteX1" fmla="*/ 629221 w 629221"/>
              <a:gd name="connsiteY1" fmla="*/ 0 h 4718304"/>
              <a:gd name="connsiteX2" fmla="*/ 360997 w 629221"/>
              <a:gd name="connsiteY2" fmla="*/ 4718304 h 4718304"/>
              <a:gd name="connsiteX3" fmla="*/ 152400 w 629221"/>
              <a:gd name="connsiteY3" fmla="*/ 4718304 h 4718304"/>
              <a:gd name="connsiteX4" fmla="*/ 0 w 629221"/>
              <a:gd name="connsiteY4" fmla="*/ 6858 h 4718304"/>
              <a:gd name="connsiteX0" fmla="*/ 0 w 629221"/>
              <a:gd name="connsiteY0" fmla="*/ 6858 h 4718304"/>
              <a:gd name="connsiteX1" fmla="*/ 629221 w 629221"/>
              <a:gd name="connsiteY1" fmla="*/ 0 h 4718304"/>
              <a:gd name="connsiteX2" fmla="*/ 381000 w 629221"/>
              <a:gd name="connsiteY2" fmla="*/ 4718304 h 4718304"/>
              <a:gd name="connsiteX3" fmla="*/ 152400 w 629221"/>
              <a:gd name="connsiteY3" fmla="*/ 4718304 h 4718304"/>
              <a:gd name="connsiteX4" fmla="*/ 0 w 629221"/>
              <a:gd name="connsiteY4" fmla="*/ 6858 h 471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221" h="4718304">
                <a:moveTo>
                  <a:pt x="0" y="6858"/>
                </a:moveTo>
                <a:lnTo>
                  <a:pt x="629221" y="0"/>
                </a:lnTo>
                <a:lnTo>
                  <a:pt x="381000" y="4718304"/>
                </a:lnTo>
                <a:lnTo>
                  <a:pt x="152400" y="4718304"/>
                </a:lnTo>
                <a:lnTo>
                  <a:pt x="0" y="6858"/>
                </a:lnTo>
                <a:close/>
              </a:path>
            </a:pathLst>
          </a:custGeom>
          <a:solidFill>
            <a:srgbClr val="66FF99">
              <a:alpha val="7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9" name="Isosceles Triangle 26"/>
          <p:cNvSpPr>
            <a:spLocks noChangeArrowheads="1"/>
          </p:cNvSpPr>
          <p:nvPr/>
        </p:nvSpPr>
        <p:spPr bwMode="auto">
          <a:xfrm rot="10800000">
            <a:off x="5656263" y="685800"/>
            <a:ext cx="287337" cy="990600"/>
          </a:xfrm>
          <a:prstGeom prst="triangle">
            <a:avLst>
              <a:gd name="adj" fmla="val 52083"/>
            </a:avLst>
          </a:prstGeom>
          <a:solidFill>
            <a:srgbClr val="FF9900">
              <a:alpha val="70195"/>
            </a:srgbClr>
          </a:solidFill>
          <a:ln w="9525" algn="ctr">
            <a:solidFill>
              <a:schemeClr val="tx1"/>
            </a:solidFill>
            <a:round/>
            <a:headEnd/>
            <a:tailEnd/>
          </a:ln>
        </p:spPr>
        <p:txBody>
          <a:bodyPr wrap="none" anchor="ctr"/>
          <a:lstStyle>
            <a:lvl1pPr>
              <a:spcBef>
                <a:spcPct val="20000"/>
              </a:spcBef>
              <a:buChar char="•"/>
              <a:defRPr sz="3200">
                <a:solidFill>
                  <a:schemeClr val="tx1"/>
                </a:solidFill>
                <a:latin typeface="BellCent NamNum BT" panose="020B0706020209030204" pitchFamily="34" charset="0"/>
              </a:defRPr>
            </a:lvl1pPr>
            <a:lvl2pPr marL="742950" indent="-285750">
              <a:spcBef>
                <a:spcPct val="20000"/>
              </a:spcBef>
              <a:buChar char="–"/>
              <a:defRPr sz="2800">
                <a:solidFill>
                  <a:schemeClr val="tx1"/>
                </a:solidFill>
                <a:latin typeface="BellCent NamNum BT" panose="020B0706020209030204" pitchFamily="34" charset="0"/>
              </a:defRPr>
            </a:lvl2pPr>
            <a:lvl3pPr marL="1143000" indent="-228600">
              <a:spcBef>
                <a:spcPct val="20000"/>
              </a:spcBef>
              <a:buChar char="•"/>
              <a:defRPr sz="2400">
                <a:solidFill>
                  <a:schemeClr val="tx1"/>
                </a:solidFill>
                <a:latin typeface="BellCent NamNum BT" panose="020B0706020209030204" pitchFamily="34" charset="0"/>
              </a:defRPr>
            </a:lvl3pPr>
            <a:lvl4pPr marL="1600200" indent="-228600">
              <a:spcBef>
                <a:spcPct val="20000"/>
              </a:spcBef>
              <a:buChar char="–"/>
              <a:defRPr sz="2000">
                <a:solidFill>
                  <a:schemeClr val="tx1"/>
                </a:solidFill>
                <a:latin typeface="BellCent NamNum BT" panose="020B0706020209030204" pitchFamily="34" charset="0"/>
              </a:defRPr>
            </a:lvl4pPr>
            <a:lvl5pPr marL="2057400" indent="-228600">
              <a:spcBef>
                <a:spcPct val="20000"/>
              </a:spcBef>
              <a:buChar char="»"/>
              <a:defRPr sz="2000">
                <a:solidFill>
                  <a:schemeClr val="tx1"/>
                </a:solidFill>
                <a:latin typeface="BellCent NamNum BT" panose="020B0706020209030204" pitchFamily="34" charset="0"/>
              </a:defRPr>
            </a:lvl5pPr>
            <a:lvl6pPr marL="2514600" indent="-228600" eaLnBrk="0" fontAlgn="base" hangingPunct="0">
              <a:spcBef>
                <a:spcPct val="20000"/>
              </a:spcBef>
              <a:spcAft>
                <a:spcPct val="0"/>
              </a:spcAft>
              <a:buChar char="»"/>
              <a:defRPr sz="2000">
                <a:solidFill>
                  <a:schemeClr val="tx1"/>
                </a:solidFill>
                <a:latin typeface="BellCent NamNum BT" panose="020B0706020209030204" pitchFamily="34" charset="0"/>
              </a:defRPr>
            </a:lvl6pPr>
            <a:lvl7pPr marL="2971800" indent="-228600" eaLnBrk="0" fontAlgn="base" hangingPunct="0">
              <a:spcBef>
                <a:spcPct val="20000"/>
              </a:spcBef>
              <a:spcAft>
                <a:spcPct val="0"/>
              </a:spcAft>
              <a:buChar char="»"/>
              <a:defRPr sz="2000">
                <a:solidFill>
                  <a:schemeClr val="tx1"/>
                </a:solidFill>
                <a:latin typeface="BellCent NamNum BT" panose="020B0706020209030204" pitchFamily="34" charset="0"/>
              </a:defRPr>
            </a:lvl7pPr>
            <a:lvl8pPr marL="3429000" indent="-228600" eaLnBrk="0" fontAlgn="base" hangingPunct="0">
              <a:spcBef>
                <a:spcPct val="20000"/>
              </a:spcBef>
              <a:spcAft>
                <a:spcPct val="0"/>
              </a:spcAft>
              <a:buChar char="»"/>
              <a:defRPr sz="2000">
                <a:solidFill>
                  <a:schemeClr val="tx1"/>
                </a:solidFill>
                <a:latin typeface="BellCent NamNum BT" panose="020B0706020209030204" pitchFamily="34" charset="0"/>
              </a:defRPr>
            </a:lvl8pPr>
            <a:lvl9pPr marL="3886200" indent="-228600" eaLnBrk="0" fontAlgn="base" hangingPunct="0">
              <a:spcBef>
                <a:spcPct val="20000"/>
              </a:spcBef>
              <a:spcAft>
                <a:spcPct val="0"/>
              </a:spcAft>
              <a:buChar char="»"/>
              <a:defRPr sz="2000">
                <a:solidFill>
                  <a:schemeClr val="tx1"/>
                </a:solidFill>
                <a:latin typeface="BellCent NamNum BT" panose="020B0706020209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pic>
        <p:nvPicPr>
          <p:cNvPr id="5224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7875" y="0"/>
            <a:ext cx="50482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348906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1000"/>
                                        <p:tgtEl>
                                          <p:spTgt spid="10"/>
                                        </p:tgtEl>
                                      </p:cBhvr>
                                    </p:animEffect>
                                  </p:childTnLst>
                                </p:cTn>
                              </p:par>
                            </p:childTnLst>
                          </p:cTn>
                        </p:par>
                        <p:par>
                          <p:cTn id="17" fill="hold" nodeType="afterGroup">
                            <p:stCondLst>
                              <p:cond delay="1000"/>
                            </p:stCondLst>
                            <p:childTnLst>
                              <p:par>
                                <p:cTn id="18" presetID="22" presetClass="entr" presetSubtype="4"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1000"/>
                                        <p:tgtEl>
                                          <p:spTgt spid="16"/>
                                        </p:tgtEl>
                                      </p:cBhvr>
                                    </p:animEffect>
                                  </p:childTnLst>
                                </p:cTn>
                              </p:par>
                            </p:childTnLst>
                          </p:cTn>
                        </p:par>
                        <p:par>
                          <p:cTn id="21" fill="hold" nodeType="afterGroup">
                            <p:stCondLst>
                              <p:cond delay="2000"/>
                            </p:stCondLst>
                            <p:childTnLst>
                              <p:par>
                                <p:cTn id="22" presetID="2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10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par>
                          <p:cTn id="30" fill="hold" nodeType="afterGroup">
                            <p:stCondLst>
                              <p:cond delay="500"/>
                            </p:stCondLst>
                            <p:childTnLst>
                              <p:par>
                                <p:cTn id="31" presetID="22" presetClass="entr" presetSubtype="4"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1000"/>
                                        <p:tgtEl>
                                          <p:spTgt spid="15"/>
                                        </p:tgtEl>
                                      </p:cBhvr>
                                    </p:animEffect>
                                  </p:childTnLst>
                                </p:cTn>
                              </p:par>
                            </p:childTnLst>
                          </p:cTn>
                        </p:par>
                        <p:par>
                          <p:cTn id="34" fill="hold" nodeType="afterGroup">
                            <p:stCondLst>
                              <p:cond delay="1500"/>
                            </p:stCondLst>
                            <p:childTnLst>
                              <p:par>
                                <p:cTn id="35" presetID="22" presetClass="entr" presetSubtype="8"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10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9088" y="457200"/>
            <a:ext cx="1423987"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5388" y="457200"/>
            <a:ext cx="1476375"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5500" y="457200"/>
            <a:ext cx="133985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Isosceles Triangle 26"/>
          <p:cNvSpPr>
            <a:spLocks noChangeArrowheads="1"/>
          </p:cNvSpPr>
          <p:nvPr/>
        </p:nvSpPr>
        <p:spPr bwMode="auto">
          <a:xfrm rot="10800000">
            <a:off x="3200400" y="609600"/>
            <a:ext cx="457200" cy="4267200"/>
          </a:xfrm>
          <a:prstGeom prst="triangle">
            <a:avLst>
              <a:gd name="adj" fmla="val 52083"/>
            </a:avLst>
          </a:prstGeom>
          <a:solidFill>
            <a:srgbClr val="FFCCFF">
              <a:alpha val="70195"/>
            </a:srgbClr>
          </a:solidFill>
          <a:ln w="9525" algn="ctr">
            <a:solidFill>
              <a:schemeClr val="tx1"/>
            </a:solidFill>
            <a:round/>
            <a:headEnd/>
            <a:tailEnd/>
          </a:ln>
        </p:spPr>
        <p:txBody>
          <a:bodyPr wrap="none" anchor="ctr"/>
          <a:lstStyle>
            <a:lvl1pPr>
              <a:spcBef>
                <a:spcPct val="20000"/>
              </a:spcBef>
              <a:buChar char="•"/>
              <a:defRPr sz="3200">
                <a:solidFill>
                  <a:schemeClr val="tx1"/>
                </a:solidFill>
                <a:latin typeface="BellCent NamNum BT" panose="020B0706020209030204" pitchFamily="34" charset="0"/>
              </a:defRPr>
            </a:lvl1pPr>
            <a:lvl2pPr marL="742950" indent="-285750">
              <a:spcBef>
                <a:spcPct val="20000"/>
              </a:spcBef>
              <a:buChar char="–"/>
              <a:defRPr sz="2800">
                <a:solidFill>
                  <a:schemeClr val="tx1"/>
                </a:solidFill>
                <a:latin typeface="BellCent NamNum BT" panose="020B0706020209030204" pitchFamily="34" charset="0"/>
              </a:defRPr>
            </a:lvl2pPr>
            <a:lvl3pPr marL="1143000" indent="-228600">
              <a:spcBef>
                <a:spcPct val="20000"/>
              </a:spcBef>
              <a:buChar char="•"/>
              <a:defRPr sz="2400">
                <a:solidFill>
                  <a:schemeClr val="tx1"/>
                </a:solidFill>
                <a:latin typeface="BellCent NamNum BT" panose="020B0706020209030204" pitchFamily="34" charset="0"/>
              </a:defRPr>
            </a:lvl3pPr>
            <a:lvl4pPr marL="1600200" indent="-228600">
              <a:spcBef>
                <a:spcPct val="20000"/>
              </a:spcBef>
              <a:buChar char="–"/>
              <a:defRPr sz="2000">
                <a:solidFill>
                  <a:schemeClr val="tx1"/>
                </a:solidFill>
                <a:latin typeface="BellCent NamNum BT" panose="020B0706020209030204" pitchFamily="34" charset="0"/>
              </a:defRPr>
            </a:lvl4pPr>
            <a:lvl5pPr marL="2057400" indent="-228600">
              <a:spcBef>
                <a:spcPct val="20000"/>
              </a:spcBef>
              <a:buChar char="»"/>
              <a:defRPr sz="2000">
                <a:solidFill>
                  <a:schemeClr val="tx1"/>
                </a:solidFill>
                <a:latin typeface="BellCent NamNum BT" panose="020B0706020209030204" pitchFamily="34" charset="0"/>
              </a:defRPr>
            </a:lvl5pPr>
            <a:lvl6pPr marL="2514600" indent="-228600" eaLnBrk="0" fontAlgn="base" hangingPunct="0">
              <a:spcBef>
                <a:spcPct val="20000"/>
              </a:spcBef>
              <a:spcAft>
                <a:spcPct val="0"/>
              </a:spcAft>
              <a:buChar char="»"/>
              <a:defRPr sz="2000">
                <a:solidFill>
                  <a:schemeClr val="tx1"/>
                </a:solidFill>
                <a:latin typeface="BellCent NamNum BT" panose="020B0706020209030204" pitchFamily="34" charset="0"/>
              </a:defRPr>
            </a:lvl6pPr>
            <a:lvl7pPr marL="2971800" indent="-228600" eaLnBrk="0" fontAlgn="base" hangingPunct="0">
              <a:spcBef>
                <a:spcPct val="20000"/>
              </a:spcBef>
              <a:spcAft>
                <a:spcPct val="0"/>
              </a:spcAft>
              <a:buChar char="»"/>
              <a:defRPr sz="2000">
                <a:solidFill>
                  <a:schemeClr val="tx1"/>
                </a:solidFill>
                <a:latin typeface="BellCent NamNum BT" panose="020B0706020209030204" pitchFamily="34" charset="0"/>
              </a:defRPr>
            </a:lvl7pPr>
            <a:lvl8pPr marL="3429000" indent="-228600" eaLnBrk="0" fontAlgn="base" hangingPunct="0">
              <a:spcBef>
                <a:spcPct val="20000"/>
              </a:spcBef>
              <a:spcAft>
                <a:spcPct val="0"/>
              </a:spcAft>
              <a:buChar char="»"/>
              <a:defRPr sz="2000">
                <a:solidFill>
                  <a:schemeClr val="tx1"/>
                </a:solidFill>
                <a:latin typeface="BellCent NamNum BT" panose="020B0706020209030204" pitchFamily="34" charset="0"/>
              </a:defRPr>
            </a:lvl8pPr>
            <a:lvl9pPr marL="3886200" indent="-228600" eaLnBrk="0" fontAlgn="base" hangingPunct="0">
              <a:spcBef>
                <a:spcPct val="20000"/>
              </a:spcBef>
              <a:spcAft>
                <a:spcPct val="0"/>
              </a:spcAft>
              <a:buChar char="»"/>
              <a:defRPr sz="2000">
                <a:solidFill>
                  <a:schemeClr val="tx1"/>
                </a:solidFill>
                <a:latin typeface="BellCent NamNum BT" panose="020B0706020209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cxnSp>
        <p:nvCxnSpPr>
          <p:cNvPr id="8" name="Straight Connector 7"/>
          <p:cNvCxnSpPr/>
          <p:nvPr/>
        </p:nvCxnSpPr>
        <p:spPr>
          <a:xfrm>
            <a:off x="5067300" y="2057400"/>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946400" y="4800600"/>
            <a:ext cx="1219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flipV="1">
            <a:off x="6705600" y="1962150"/>
            <a:ext cx="838200" cy="174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BellCent NamNum BT" panose="020B0706020209030204" pitchFamily="34" charset="0"/>
              </a:defRPr>
            </a:lvl1pPr>
            <a:lvl2pPr marL="742950" indent="-285750" eaLnBrk="0" hangingPunct="0">
              <a:defRPr sz="2400">
                <a:solidFill>
                  <a:schemeClr val="tx1"/>
                </a:solidFill>
                <a:latin typeface="BellCent NamNum BT" panose="020B0706020209030204" pitchFamily="34" charset="0"/>
              </a:defRPr>
            </a:lvl2pPr>
            <a:lvl3pPr marL="1143000" indent="-228600" eaLnBrk="0" hangingPunct="0">
              <a:defRPr sz="2400">
                <a:solidFill>
                  <a:schemeClr val="tx1"/>
                </a:solidFill>
                <a:latin typeface="BellCent NamNum BT" panose="020B0706020209030204" pitchFamily="34" charset="0"/>
              </a:defRPr>
            </a:lvl3pPr>
            <a:lvl4pPr marL="1600200" indent="-228600" eaLnBrk="0" hangingPunct="0">
              <a:defRPr sz="2400">
                <a:solidFill>
                  <a:schemeClr val="tx1"/>
                </a:solidFill>
                <a:latin typeface="BellCent NamNum BT" panose="020B0706020209030204" pitchFamily="34" charset="0"/>
              </a:defRPr>
            </a:lvl4pPr>
            <a:lvl5pPr marL="2057400" indent="-228600" eaLnBrk="0" hangingPunct="0">
              <a:defRPr sz="2400">
                <a:solidFill>
                  <a:schemeClr val="tx1"/>
                </a:solidFill>
                <a:latin typeface="BellCent NamNum BT" panose="020B0706020209030204" pitchFamily="34" charset="0"/>
              </a:defRPr>
            </a:lvl5pPr>
            <a:lvl6pPr marL="2514600" indent="-228600" eaLnBrk="0" fontAlgn="base" hangingPunct="0">
              <a:spcBef>
                <a:spcPct val="0"/>
              </a:spcBef>
              <a:spcAft>
                <a:spcPct val="0"/>
              </a:spcAft>
              <a:defRPr sz="2400">
                <a:solidFill>
                  <a:schemeClr val="tx1"/>
                </a:solidFill>
                <a:latin typeface="BellCent NamNum BT" panose="020B0706020209030204" pitchFamily="34" charset="0"/>
              </a:defRPr>
            </a:lvl6pPr>
            <a:lvl7pPr marL="2971800" indent="-228600" eaLnBrk="0" fontAlgn="base" hangingPunct="0">
              <a:spcBef>
                <a:spcPct val="0"/>
              </a:spcBef>
              <a:spcAft>
                <a:spcPct val="0"/>
              </a:spcAft>
              <a:defRPr sz="2400">
                <a:solidFill>
                  <a:schemeClr val="tx1"/>
                </a:solidFill>
                <a:latin typeface="BellCent NamNum BT" panose="020B0706020209030204" pitchFamily="34" charset="0"/>
              </a:defRPr>
            </a:lvl7pPr>
            <a:lvl8pPr marL="3429000" indent="-228600" eaLnBrk="0" fontAlgn="base" hangingPunct="0">
              <a:spcBef>
                <a:spcPct val="0"/>
              </a:spcBef>
              <a:spcAft>
                <a:spcPct val="0"/>
              </a:spcAft>
              <a:defRPr sz="2400">
                <a:solidFill>
                  <a:schemeClr val="tx1"/>
                </a:solidFill>
                <a:latin typeface="BellCent NamNum BT" panose="020B0706020209030204" pitchFamily="34" charset="0"/>
              </a:defRPr>
            </a:lvl8pPr>
            <a:lvl9pPr marL="3886200" indent="-228600" eaLnBrk="0" fontAlgn="base" hangingPunct="0">
              <a:spcBef>
                <a:spcPct val="0"/>
              </a:spcBef>
              <a:spcAft>
                <a:spcPct val="0"/>
              </a:spcAft>
              <a:defRPr sz="2400">
                <a:solidFill>
                  <a:schemeClr val="tx1"/>
                </a:solidFill>
                <a:latin typeface="BellCent NamNum BT" panose="020B0706020209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Rectangle 9"/>
          <p:cNvSpPr/>
          <p:nvPr/>
        </p:nvSpPr>
        <p:spPr>
          <a:xfrm flipV="1">
            <a:off x="4503738" y="4784725"/>
            <a:ext cx="838200" cy="176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BellCent NamNum BT" panose="020B0706020209030204" pitchFamily="34" charset="0"/>
              </a:defRPr>
            </a:lvl1pPr>
            <a:lvl2pPr marL="742950" indent="-285750" eaLnBrk="0" hangingPunct="0">
              <a:defRPr sz="2400">
                <a:solidFill>
                  <a:schemeClr val="tx1"/>
                </a:solidFill>
                <a:latin typeface="BellCent NamNum BT" panose="020B0706020209030204" pitchFamily="34" charset="0"/>
              </a:defRPr>
            </a:lvl2pPr>
            <a:lvl3pPr marL="1143000" indent="-228600" eaLnBrk="0" hangingPunct="0">
              <a:defRPr sz="2400">
                <a:solidFill>
                  <a:schemeClr val="tx1"/>
                </a:solidFill>
                <a:latin typeface="BellCent NamNum BT" panose="020B0706020209030204" pitchFamily="34" charset="0"/>
              </a:defRPr>
            </a:lvl3pPr>
            <a:lvl4pPr marL="1600200" indent="-228600" eaLnBrk="0" hangingPunct="0">
              <a:defRPr sz="2400">
                <a:solidFill>
                  <a:schemeClr val="tx1"/>
                </a:solidFill>
                <a:latin typeface="BellCent NamNum BT" panose="020B0706020209030204" pitchFamily="34" charset="0"/>
              </a:defRPr>
            </a:lvl4pPr>
            <a:lvl5pPr marL="2057400" indent="-228600" eaLnBrk="0" hangingPunct="0">
              <a:defRPr sz="2400">
                <a:solidFill>
                  <a:schemeClr val="tx1"/>
                </a:solidFill>
                <a:latin typeface="BellCent NamNum BT" panose="020B0706020209030204" pitchFamily="34" charset="0"/>
              </a:defRPr>
            </a:lvl5pPr>
            <a:lvl6pPr marL="2514600" indent="-228600" eaLnBrk="0" fontAlgn="base" hangingPunct="0">
              <a:spcBef>
                <a:spcPct val="0"/>
              </a:spcBef>
              <a:spcAft>
                <a:spcPct val="0"/>
              </a:spcAft>
              <a:defRPr sz="2400">
                <a:solidFill>
                  <a:schemeClr val="tx1"/>
                </a:solidFill>
                <a:latin typeface="BellCent NamNum BT" panose="020B0706020209030204" pitchFamily="34" charset="0"/>
              </a:defRPr>
            </a:lvl6pPr>
            <a:lvl7pPr marL="2971800" indent="-228600" eaLnBrk="0" fontAlgn="base" hangingPunct="0">
              <a:spcBef>
                <a:spcPct val="0"/>
              </a:spcBef>
              <a:spcAft>
                <a:spcPct val="0"/>
              </a:spcAft>
              <a:defRPr sz="2400">
                <a:solidFill>
                  <a:schemeClr val="tx1"/>
                </a:solidFill>
                <a:latin typeface="BellCent NamNum BT" panose="020B0706020209030204" pitchFamily="34" charset="0"/>
              </a:defRPr>
            </a:lvl7pPr>
            <a:lvl8pPr marL="3429000" indent="-228600" eaLnBrk="0" fontAlgn="base" hangingPunct="0">
              <a:spcBef>
                <a:spcPct val="0"/>
              </a:spcBef>
              <a:spcAft>
                <a:spcPct val="0"/>
              </a:spcAft>
              <a:defRPr sz="2400">
                <a:solidFill>
                  <a:schemeClr val="tx1"/>
                </a:solidFill>
                <a:latin typeface="BellCent NamNum BT" panose="020B0706020209030204" pitchFamily="34" charset="0"/>
              </a:defRPr>
            </a:lvl8pPr>
            <a:lvl9pPr marL="3886200" indent="-228600" eaLnBrk="0" fontAlgn="base" hangingPunct="0">
              <a:spcBef>
                <a:spcPct val="0"/>
              </a:spcBef>
              <a:spcAft>
                <a:spcPct val="0"/>
              </a:spcAft>
              <a:defRPr sz="2400">
                <a:solidFill>
                  <a:schemeClr val="tx1"/>
                </a:solidFill>
                <a:latin typeface="BellCent NamNum BT" panose="020B0706020209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 name="Freeform 4"/>
          <p:cNvSpPr/>
          <p:nvPr/>
        </p:nvSpPr>
        <p:spPr>
          <a:xfrm>
            <a:off x="5295900" y="2057400"/>
            <a:ext cx="762000" cy="4572000"/>
          </a:xfrm>
          <a:custGeom>
            <a:avLst/>
            <a:gdLst>
              <a:gd name="connsiteX0" fmla="*/ 0 w 633984"/>
              <a:gd name="connsiteY0" fmla="*/ 0 h 4730496"/>
              <a:gd name="connsiteX1" fmla="*/ 633984 w 633984"/>
              <a:gd name="connsiteY1" fmla="*/ 12192 h 4730496"/>
              <a:gd name="connsiteX2" fmla="*/ 365760 w 633984"/>
              <a:gd name="connsiteY2" fmla="*/ 4730496 h 4730496"/>
              <a:gd name="connsiteX3" fmla="*/ 256032 w 633984"/>
              <a:gd name="connsiteY3" fmla="*/ 4706112 h 4730496"/>
              <a:gd name="connsiteX4" fmla="*/ 0 w 633984"/>
              <a:gd name="connsiteY4" fmla="*/ 0 h 4730496"/>
              <a:gd name="connsiteX0" fmla="*/ 0 w 633984"/>
              <a:gd name="connsiteY0" fmla="*/ 0 h 4730496"/>
              <a:gd name="connsiteX1" fmla="*/ 633984 w 633984"/>
              <a:gd name="connsiteY1" fmla="*/ 12192 h 4730496"/>
              <a:gd name="connsiteX2" fmla="*/ 365760 w 633984"/>
              <a:gd name="connsiteY2" fmla="*/ 4730496 h 4730496"/>
              <a:gd name="connsiteX3" fmla="*/ 225552 w 633984"/>
              <a:gd name="connsiteY3" fmla="*/ 4730496 h 4730496"/>
              <a:gd name="connsiteX4" fmla="*/ 0 w 633984"/>
              <a:gd name="connsiteY4" fmla="*/ 0 h 4730496"/>
              <a:gd name="connsiteX0" fmla="*/ 0 w 629221"/>
              <a:gd name="connsiteY0" fmla="*/ 6858 h 4718304"/>
              <a:gd name="connsiteX1" fmla="*/ 629221 w 629221"/>
              <a:gd name="connsiteY1" fmla="*/ 0 h 4718304"/>
              <a:gd name="connsiteX2" fmla="*/ 360997 w 629221"/>
              <a:gd name="connsiteY2" fmla="*/ 4718304 h 4718304"/>
              <a:gd name="connsiteX3" fmla="*/ 220789 w 629221"/>
              <a:gd name="connsiteY3" fmla="*/ 4718304 h 4718304"/>
              <a:gd name="connsiteX4" fmla="*/ 0 w 629221"/>
              <a:gd name="connsiteY4" fmla="*/ 6858 h 4718304"/>
              <a:gd name="connsiteX0" fmla="*/ 0 w 629221"/>
              <a:gd name="connsiteY0" fmla="*/ 6858 h 4718304"/>
              <a:gd name="connsiteX1" fmla="*/ 629221 w 629221"/>
              <a:gd name="connsiteY1" fmla="*/ 0 h 4718304"/>
              <a:gd name="connsiteX2" fmla="*/ 360997 w 629221"/>
              <a:gd name="connsiteY2" fmla="*/ 4718304 h 4718304"/>
              <a:gd name="connsiteX3" fmla="*/ 152400 w 629221"/>
              <a:gd name="connsiteY3" fmla="*/ 4718304 h 4718304"/>
              <a:gd name="connsiteX4" fmla="*/ 0 w 629221"/>
              <a:gd name="connsiteY4" fmla="*/ 6858 h 4718304"/>
              <a:gd name="connsiteX0" fmla="*/ 0 w 629221"/>
              <a:gd name="connsiteY0" fmla="*/ 6858 h 4718304"/>
              <a:gd name="connsiteX1" fmla="*/ 629221 w 629221"/>
              <a:gd name="connsiteY1" fmla="*/ 0 h 4718304"/>
              <a:gd name="connsiteX2" fmla="*/ 381000 w 629221"/>
              <a:gd name="connsiteY2" fmla="*/ 4718304 h 4718304"/>
              <a:gd name="connsiteX3" fmla="*/ 152400 w 629221"/>
              <a:gd name="connsiteY3" fmla="*/ 4718304 h 4718304"/>
              <a:gd name="connsiteX4" fmla="*/ 0 w 629221"/>
              <a:gd name="connsiteY4" fmla="*/ 6858 h 471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221" h="4718304">
                <a:moveTo>
                  <a:pt x="0" y="6858"/>
                </a:moveTo>
                <a:lnTo>
                  <a:pt x="629221" y="0"/>
                </a:lnTo>
                <a:lnTo>
                  <a:pt x="381000" y="4718304"/>
                </a:lnTo>
                <a:lnTo>
                  <a:pt x="152400" y="4718304"/>
                </a:lnTo>
                <a:lnTo>
                  <a:pt x="0" y="6858"/>
                </a:lnTo>
                <a:close/>
              </a:path>
            </a:pathLst>
          </a:custGeom>
          <a:solidFill>
            <a:srgbClr val="FFCCFF">
              <a:alpha val="7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1" name="Isosceles Triangle 26"/>
          <p:cNvSpPr>
            <a:spLocks noChangeArrowheads="1"/>
          </p:cNvSpPr>
          <p:nvPr/>
        </p:nvSpPr>
        <p:spPr bwMode="auto">
          <a:xfrm rot="10800000">
            <a:off x="1066800" y="762000"/>
            <a:ext cx="533400" cy="5791200"/>
          </a:xfrm>
          <a:prstGeom prst="triangle">
            <a:avLst>
              <a:gd name="adj" fmla="val 52083"/>
            </a:avLst>
          </a:prstGeom>
          <a:solidFill>
            <a:srgbClr val="FF9900">
              <a:alpha val="70195"/>
            </a:srgbClr>
          </a:solidFill>
          <a:ln w="9525" algn="ctr">
            <a:solidFill>
              <a:schemeClr val="tx1"/>
            </a:solidFill>
            <a:round/>
            <a:headEnd/>
            <a:tailEnd/>
          </a:ln>
        </p:spPr>
        <p:txBody>
          <a:bodyPr wrap="none" anchor="ctr"/>
          <a:lstStyle>
            <a:lvl1pPr>
              <a:spcBef>
                <a:spcPct val="20000"/>
              </a:spcBef>
              <a:buChar char="•"/>
              <a:defRPr sz="3200">
                <a:solidFill>
                  <a:schemeClr val="tx1"/>
                </a:solidFill>
                <a:latin typeface="BellCent NamNum BT" panose="020B0706020209030204" pitchFamily="34" charset="0"/>
              </a:defRPr>
            </a:lvl1pPr>
            <a:lvl2pPr marL="742950" indent="-285750">
              <a:spcBef>
                <a:spcPct val="20000"/>
              </a:spcBef>
              <a:buChar char="–"/>
              <a:defRPr sz="2800">
                <a:solidFill>
                  <a:schemeClr val="tx1"/>
                </a:solidFill>
                <a:latin typeface="BellCent NamNum BT" panose="020B0706020209030204" pitchFamily="34" charset="0"/>
              </a:defRPr>
            </a:lvl2pPr>
            <a:lvl3pPr marL="1143000" indent="-228600">
              <a:spcBef>
                <a:spcPct val="20000"/>
              </a:spcBef>
              <a:buChar char="•"/>
              <a:defRPr sz="2400">
                <a:solidFill>
                  <a:schemeClr val="tx1"/>
                </a:solidFill>
                <a:latin typeface="BellCent NamNum BT" panose="020B0706020209030204" pitchFamily="34" charset="0"/>
              </a:defRPr>
            </a:lvl3pPr>
            <a:lvl4pPr marL="1600200" indent="-228600">
              <a:spcBef>
                <a:spcPct val="20000"/>
              </a:spcBef>
              <a:buChar char="–"/>
              <a:defRPr sz="2000">
                <a:solidFill>
                  <a:schemeClr val="tx1"/>
                </a:solidFill>
                <a:latin typeface="BellCent NamNum BT" panose="020B0706020209030204" pitchFamily="34" charset="0"/>
              </a:defRPr>
            </a:lvl4pPr>
            <a:lvl5pPr marL="2057400" indent="-228600">
              <a:spcBef>
                <a:spcPct val="20000"/>
              </a:spcBef>
              <a:buChar char="»"/>
              <a:defRPr sz="2000">
                <a:solidFill>
                  <a:schemeClr val="tx1"/>
                </a:solidFill>
                <a:latin typeface="BellCent NamNum BT" panose="020B0706020209030204" pitchFamily="34" charset="0"/>
              </a:defRPr>
            </a:lvl5pPr>
            <a:lvl6pPr marL="2514600" indent="-228600" eaLnBrk="0" fontAlgn="base" hangingPunct="0">
              <a:spcBef>
                <a:spcPct val="20000"/>
              </a:spcBef>
              <a:spcAft>
                <a:spcPct val="0"/>
              </a:spcAft>
              <a:buChar char="»"/>
              <a:defRPr sz="2000">
                <a:solidFill>
                  <a:schemeClr val="tx1"/>
                </a:solidFill>
                <a:latin typeface="BellCent NamNum BT" panose="020B0706020209030204" pitchFamily="34" charset="0"/>
              </a:defRPr>
            </a:lvl6pPr>
            <a:lvl7pPr marL="2971800" indent="-228600" eaLnBrk="0" fontAlgn="base" hangingPunct="0">
              <a:spcBef>
                <a:spcPct val="20000"/>
              </a:spcBef>
              <a:spcAft>
                <a:spcPct val="0"/>
              </a:spcAft>
              <a:buChar char="»"/>
              <a:defRPr sz="2000">
                <a:solidFill>
                  <a:schemeClr val="tx1"/>
                </a:solidFill>
                <a:latin typeface="BellCent NamNum BT" panose="020B0706020209030204" pitchFamily="34" charset="0"/>
              </a:defRPr>
            </a:lvl7pPr>
            <a:lvl8pPr marL="3429000" indent="-228600" eaLnBrk="0" fontAlgn="base" hangingPunct="0">
              <a:spcBef>
                <a:spcPct val="20000"/>
              </a:spcBef>
              <a:spcAft>
                <a:spcPct val="0"/>
              </a:spcAft>
              <a:buChar char="»"/>
              <a:defRPr sz="2000">
                <a:solidFill>
                  <a:schemeClr val="tx1"/>
                </a:solidFill>
                <a:latin typeface="BellCent NamNum BT" panose="020B0706020209030204" pitchFamily="34" charset="0"/>
              </a:defRPr>
            </a:lvl8pPr>
            <a:lvl9pPr marL="3886200" indent="-228600" eaLnBrk="0" fontAlgn="base" hangingPunct="0">
              <a:spcBef>
                <a:spcPct val="20000"/>
              </a:spcBef>
              <a:spcAft>
                <a:spcPct val="0"/>
              </a:spcAft>
              <a:buChar char="»"/>
              <a:defRPr sz="2000">
                <a:solidFill>
                  <a:schemeClr val="tx1"/>
                </a:solidFill>
                <a:latin typeface="BellCent NamNum BT" panose="020B0706020209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2" name="Isosceles Triangle 26"/>
          <p:cNvSpPr>
            <a:spLocks noChangeArrowheads="1"/>
          </p:cNvSpPr>
          <p:nvPr/>
        </p:nvSpPr>
        <p:spPr bwMode="auto">
          <a:xfrm rot="10800000">
            <a:off x="3086100" y="4792663"/>
            <a:ext cx="647700" cy="1828800"/>
          </a:xfrm>
          <a:prstGeom prst="triangle">
            <a:avLst>
              <a:gd name="adj" fmla="val 52083"/>
            </a:avLst>
          </a:prstGeom>
          <a:solidFill>
            <a:srgbClr val="FF9900">
              <a:alpha val="70195"/>
            </a:srgbClr>
          </a:solidFill>
          <a:ln w="9525" algn="ctr">
            <a:solidFill>
              <a:schemeClr val="tx1"/>
            </a:solidFill>
            <a:round/>
            <a:headEnd/>
            <a:tailEnd/>
          </a:ln>
        </p:spPr>
        <p:txBody>
          <a:bodyPr wrap="none" anchor="ctr"/>
          <a:lstStyle>
            <a:lvl1pPr>
              <a:spcBef>
                <a:spcPct val="20000"/>
              </a:spcBef>
              <a:buChar char="•"/>
              <a:defRPr sz="3200">
                <a:solidFill>
                  <a:schemeClr val="tx1"/>
                </a:solidFill>
                <a:latin typeface="BellCent NamNum BT" panose="020B0706020209030204" pitchFamily="34" charset="0"/>
              </a:defRPr>
            </a:lvl1pPr>
            <a:lvl2pPr marL="742950" indent="-285750">
              <a:spcBef>
                <a:spcPct val="20000"/>
              </a:spcBef>
              <a:buChar char="–"/>
              <a:defRPr sz="2800">
                <a:solidFill>
                  <a:schemeClr val="tx1"/>
                </a:solidFill>
                <a:latin typeface="BellCent NamNum BT" panose="020B0706020209030204" pitchFamily="34" charset="0"/>
              </a:defRPr>
            </a:lvl2pPr>
            <a:lvl3pPr marL="1143000" indent="-228600">
              <a:spcBef>
                <a:spcPct val="20000"/>
              </a:spcBef>
              <a:buChar char="•"/>
              <a:defRPr sz="2400">
                <a:solidFill>
                  <a:schemeClr val="tx1"/>
                </a:solidFill>
                <a:latin typeface="BellCent NamNum BT" panose="020B0706020209030204" pitchFamily="34" charset="0"/>
              </a:defRPr>
            </a:lvl3pPr>
            <a:lvl4pPr marL="1600200" indent="-228600">
              <a:spcBef>
                <a:spcPct val="20000"/>
              </a:spcBef>
              <a:buChar char="–"/>
              <a:defRPr sz="2000">
                <a:solidFill>
                  <a:schemeClr val="tx1"/>
                </a:solidFill>
                <a:latin typeface="BellCent NamNum BT" panose="020B0706020209030204" pitchFamily="34" charset="0"/>
              </a:defRPr>
            </a:lvl4pPr>
            <a:lvl5pPr marL="2057400" indent="-228600">
              <a:spcBef>
                <a:spcPct val="20000"/>
              </a:spcBef>
              <a:buChar char="»"/>
              <a:defRPr sz="2000">
                <a:solidFill>
                  <a:schemeClr val="tx1"/>
                </a:solidFill>
                <a:latin typeface="BellCent NamNum BT" panose="020B0706020209030204" pitchFamily="34" charset="0"/>
              </a:defRPr>
            </a:lvl5pPr>
            <a:lvl6pPr marL="2514600" indent="-228600" eaLnBrk="0" fontAlgn="base" hangingPunct="0">
              <a:spcBef>
                <a:spcPct val="20000"/>
              </a:spcBef>
              <a:spcAft>
                <a:spcPct val="0"/>
              </a:spcAft>
              <a:buChar char="»"/>
              <a:defRPr sz="2000">
                <a:solidFill>
                  <a:schemeClr val="tx1"/>
                </a:solidFill>
                <a:latin typeface="BellCent NamNum BT" panose="020B0706020209030204" pitchFamily="34" charset="0"/>
              </a:defRPr>
            </a:lvl6pPr>
            <a:lvl7pPr marL="2971800" indent="-228600" eaLnBrk="0" fontAlgn="base" hangingPunct="0">
              <a:spcBef>
                <a:spcPct val="20000"/>
              </a:spcBef>
              <a:spcAft>
                <a:spcPct val="0"/>
              </a:spcAft>
              <a:buChar char="»"/>
              <a:defRPr sz="2000">
                <a:solidFill>
                  <a:schemeClr val="tx1"/>
                </a:solidFill>
                <a:latin typeface="BellCent NamNum BT" panose="020B0706020209030204" pitchFamily="34" charset="0"/>
              </a:defRPr>
            </a:lvl7pPr>
            <a:lvl8pPr marL="3429000" indent="-228600" eaLnBrk="0" fontAlgn="base" hangingPunct="0">
              <a:spcBef>
                <a:spcPct val="20000"/>
              </a:spcBef>
              <a:spcAft>
                <a:spcPct val="0"/>
              </a:spcAft>
              <a:buChar char="»"/>
              <a:defRPr sz="2000">
                <a:solidFill>
                  <a:schemeClr val="tx1"/>
                </a:solidFill>
                <a:latin typeface="BellCent NamNum BT" panose="020B0706020209030204" pitchFamily="34" charset="0"/>
              </a:defRPr>
            </a:lvl8pPr>
            <a:lvl9pPr marL="3886200" indent="-228600" eaLnBrk="0" fontAlgn="base" hangingPunct="0">
              <a:spcBef>
                <a:spcPct val="20000"/>
              </a:spcBef>
              <a:spcAft>
                <a:spcPct val="0"/>
              </a:spcAft>
              <a:buChar char="»"/>
              <a:defRPr sz="2000">
                <a:solidFill>
                  <a:schemeClr val="tx1"/>
                </a:solidFill>
                <a:latin typeface="BellCent NamNum BT" panose="020B0706020209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pic>
        <p:nvPicPr>
          <p:cNvPr id="5428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7875" y="0"/>
            <a:ext cx="50482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16200000">
            <a:off x="1999222" y="2724811"/>
            <a:ext cx="3485028" cy="307777"/>
          </a:xfrm>
          <a:prstGeom prst="rect">
            <a:avLst/>
          </a:prstGeom>
          <a:noFill/>
        </p:spPr>
        <p:txBody>
          <a:bodyPr wrap="square" rtlCol="0">
            <a:spAutoFit/>
          </a:bodyPr>
          <a:lstStyle/>
          <a:p>
            <a:r>
              <a:rPr lang="en-US" sz="1400" i="1" dirty="0">
                <a:latin typeface="Cheltenhm BT" panose="02040603050505020403" pitchFamily="18" charset="0"/>
              </a:rPr>
              <a:t>Getting a lot of power law distributed storm events.</a:t>
            </a:r>
          </a:p>
        </p:txBody>
      </p:sp>
    </p:spTree>
    <p:extLst>
      <p:ext uri="{BB962C8B-B14F-4D97-AF65-F5344CB8AC3E}">
        <p14:creationId xmlns:p14="http://schemas.microsoft.com/office/powerpoint/2010/main" val="98369922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childTnLst>
                          </p:cTn>
                        </p:par>
                        <p:par>
                          <p:cTn id="8" fill="hold" nodeType="afterGroup">
                            <p:stCondLst>
                              <p:cond delay="10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1000"/>
                                        <p:tgtEl>
                                          <p:spTgt spid="12"/>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childTnLst>
                    </p:cTn>
                  </p:par>
                  <p:par>
                    <p:cTn id="16" fill="hold">
                      <p:stCondLst>
                        <p:cond delay="indefinite"/>
                      </p:stCondLst>
                      <p:childTnLst>
                        <p:par>
                          <p:cTn id="17" fill="hold" nodeType="after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10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1000"/>
                                        <p:tgtEl>
                                          <p:spTgt spid="2"/>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1000"/>
                                        <p:tgtEl>
                                          <p:spTgt spid="5"/>
                                        </p:tgtEl>
                                      </p:cBhvr>
                                    </p:animEffect>
                                  </p:childTnLst>
                                </p:cTn>
                              </p:par>
                            </p:childTnLst>
                          </p:cTn>
                        </p:par>
                        <p:par>
                          <p:cTn id="28" fill="hold" nodeType="afterGroup">
                            <p:stCondLst>
                              <p:cond delay="20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2"/>
          <p:cNvGrpSpPr>
            <a:grpSpLocks/>
          </p:cNvGrpSpPr>
          <p:nvPr/>
        </p:nvGrpSpPr>
        <p:grpSpPr bwMode="auto">
          <a:xfrm>
            <a:off x="122238" y="625936"/>
            <a:ext cx="8869362" cy="4921250"/>
            <a:chOff x="122238" y="1327150"/>
            <a:chExt cx="8869362" cy="4921250"/>
          </a:xfrm>
        </p:grpSpPr>
        <p:sp>
          <p:nvSpPr>
            <p:cNvPr id="148485" name="Freeform 1"/>
            <p:cNvSpPr>
              <a:spLocks/>
            </p:cNvSpPr>
            <p:nvPr/>
          </p:nvSpPr>
          <p:spPr bwMode="auto">
            <a:xfrm>
              <a:off x="168275" y="2311400"/>
              <a:ext cx="5689600" cy="2290763"/>
            </a:xfrm>
            <a:custGeom>
              <a:avLst/>
              <a:gdLst>
                <a:gd name="T0" fmla="*/ 0 w 5689600"/>
                <a:gd name="T1" fmla="*/ 0 h 2291080"/>
                <a:gd name="T2" fmla="*/ 5689600 w 5689600"/>
                <a:gd name="T3" fmla="*/ 35420 h 2291080"/>
                <a:gd name="T4" fmla="*/ 3962400 w 5689600"/>
                <a:gd name="T5" fmla="*/ 430120 h 2291080"/>
                <a:gd name="T6" fmla="*/ 3586480 w 5689600"/>
                <a:gd name="T7" fmla="*/ 435198 h 2291080"/>
                <a:gd name="T8" fmla="*/ 3581400 w 5689600"/>
                <a:gd name="T9" fmla="*/ 860263 h 2291080"/>
                <a:gd name="T10" fmla="*/ 4582160 w 5689600"/>
                <a:gd name="T11" fmla="*/ 753992 h 2291080"/>
                <a:gd name="T12" fmla="*/ 4592320 w 5689600"/>
                <a:gd name="T13" fmla="*/ 1012074 h 2291080"/>
                <a:gd name="T14" fmla="*/ 2717800 w 5689600"/>
                <a:gd name="T15" fmla="*/ 1224602 h 2291080"/>
                <a:gd name="T16" fmla="*/ 2006600 w 5689600"/>
                <a:gd name="T17" fmla="*/ 1285333 h 2291080"/>
                <a:gd name="T18" fmla="*/ 1691640 w 5689600"/>
                <a:gd name="T19" fmla="*/ 1745819 h 2291080"/>
                <a:gd name="T20" fmla="*/ 1452880 w 5689600"/>
                <a:gd name="T21" fmla="*/ 2226554 h 2291080"/>
                <a:gd name="T22" fmla="*/ 553720 w 5689600"/>
                <a:gd name="T23" fmla="*/ 2267035 h 2291080"/>
                <a:gd name="T24" fmla="*/ 0 w 5689600"/>
                <a:gd name="T25" fmla="*/ 2282216 h 2291080"/>
                <a:gd name="T26" fmla="*/ 0 w 5689600"/>
                <a:gd name="T27" fmla="*/ 0 h 22910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89600"/>
                <a:gd name="T43" fmla="*/ 0 h 2291080"/>
                <a:gd name="T44" fmla="*/ 5689600 w 5689600"/>
                <a:gd name="T45" fmla="*/ 2291080 h 22910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89600" h="2291080">
                  <a:moveTo>
                    <a:pt x="0" y="0"/>
                  </a:moveTo>
                  <a:lnTo>
                    <a:pt x="5689600" y="35560"/>
                  </a:lnTo>
                  <a:lnTo>
                    <a:pt x="3962400" y="431800"/>
                  </a:lnTo>
                  <a:lnTo>
                    <a:pt x="3586480" y="436880"/>
                  </a:lnTo>
                  <a:cubicBezTo>
                    <a:pt x="3584787" y="579120"/>
                    <a:pt x="3583093" y="721360"/>
                    <a:pt x="3581400" y="863600"/>
                  </a:cubicBezTo>
                  <a:cubicBezTo>
                    <a:pt x="3586480" y="863600"/>
                    <a:pt x="4577080" y="756920"/>
                    <a:pt x="4582160" y="756920"/>
                  </a:cubicBezTo>
                  <a:lnTo>
                    <a:pt x="4592320" y="1016000"/>
                  </a:lnTo>
                  <a:lnTo>
                    <a:pt x="2717800" y="1229360"/>
                  </a:lnTo>
                  <a:cubicBezTo>
                    <a:pt x="2717800" y="1234440"/>
                    <a:pt x="2006600" y="1285240"/>
                    <a:pt x="2006600" y="1290320"/>
                  </a:cubicBezTo>
                  <a:lnTo>
                    <a:pt x="1691640" y="1752600"/>
                  </a:lnTo>
                  <a:lnTo>
                    <a:pt x="1452880" y="2235200"/>
                  </a:lnTo>
                  <a:lnTo>
                    <a:pt x="553720" y="2275840"/>
                  </a:lnTo>
                  <a:lnTo>
                    <a:pt x="0" y="2291080"/>
                  </a:lnTo>
                  <a:lnTo>
                    <a:pt x="0" y="0"/>
                  </a:lnTo>
                  <a:close/>
                </a:path>
              </a:pathLst>
            </a:custGeom>
            <a:solidFill>
              <a:srgbClr val="92D05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pic>
          <p:nvPicPr>
            <p:cNvPr id="148486" name="Picture 23" descr="gammacorryellow"/>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22238" y="2324100"/>
              <a:ext cx="858202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7" name="Line 4"/>
            <p:cNvSpPr>
              <a:spLocks noChangeShapeType="1"/>
            </p:cNvSpPr>
            <p:nvPr/>
          </p:nvSpPr>
          <p:spPr bwMode="auto">
            <a:xfrm flipH="1" flipV="1">
              <a:off x="6572250" y="4873625"/>
              <a:ext cx="2038350" cy="111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8488" name="Line 5"/>
            <p:cNvSpPr>
              <a:spLocks noChangeShapeType="1"/>
            </p:cNvSpPr>
            <p:nvPr/>
          </p:nvSpPr>
          <p:spPr bwMode="auto">
            <a:xfrm flipH="1" flipV="1">
              <a:off x="4495800" y="4852988"/>
              <a:ext cx="2038350" cy="1111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8489" name="Line 6"/>
            <p:cNvSpPr>
              <a:spLocks noChangeShapeType="1"/>
            </p:cNvSpPr>
            <p:nvPr/>
          </p:nvSpPr>
          <p:spPr bwMode="auto">
            <a:xfrm flipH="1">
              <a:off x="2468563" y="4857750"/>
              <a:ext cx="1989137" cy="25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8490" name="Line 7"/>
            <p:cNvSpPr>
              <a:spLocks noChangeShapeType="1"/>
            </p:cNvSpPr>
            <p:nvPr/>
          </p:nvSpPr>
          <p:spPr bwMode="auto">
            <a:xfrm flipH="1" flipV="1">
              <a:off x="527050" y="4864100"/>
              <a:ext cx="1897063" cy="1587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8491" name="Line 8"/>
            <p:cNvSpPr>
              <a:spLocks noChangeShapeType="1"/>
            </p:cNvSpPr>
            <p:nvPr/>
          </p:nvSpPr>
          <p:spPr bwMode="auto">
            <a:xfrm flipH="1" flipV="1">
              <a:off x="6542088" y="4030663"/>
              <a:ext cx="2038350" cy="1111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8492" name="Line 9"/>
            <p:cNvSpPr>
              <a:spLocks noChangeShapeType="1"/>
            </p:cNvSpPr>
            <p:nvPr/>
          </p:nvSpPr>
          <p:spPr bwMode="auto">
            <a:xfrm flipH="1" flipV="1">
              <a:off x="4465638" y="4010025"/>
              <a:ext cx="2038350" cy="111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8493" name="Line 10"/>
            <p:cNvSpPr>
              <a:spLocks noChangeShapeType="1"/>
            </p:cNvSpPr>
            <p:nvPr/>
          </p:nvSpPr>
          <p:spPr bwMode="auto">
            <a:xfrm flipH="1">
              <a:off x="2438400" y="4014788"/>
              <a:ext cx="1989138" cy="25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8494" name="Line 11"/>
            <p:cNvSpPr>
              <a:spLocks noChangeShapeType="1"/>
            </p:cNvSpPr>
            <p:nvPr/>
          </p:nvSpPr>
          <p:spPr bwMode="auto">
            <a:xfrm flipH="1">
              <a:off x="469900" y="4037013"/>
              <a:ext cx="1924050" cy="793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8495" name="Line 12"/>
            <p:cNvSpPr>
              <a:spLocks noChangeShapeType="1"/>
            </p:cNvSpPr>
            <p:nvPr/>
          </p:nvSpPr>
          <p:spPr bwMode="auto">
            <a:xfrm flipH="1" flipV="1">
              <a:off x="6542088" y="3160713"/>
              <a:ext cx="2038350" cy="1111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8496" name="Line 13"/>
            <p:cNvSpPr>
              <a:spLocks noChangeShapeType="1"/>
            </p:cNvSpPr>
            <p:nvPr/>
          </p:nvSpPr>
          <p:spPr bwMode="auto">
            <a:xfrm flipH="1">
              <a:off x="4435475" y="3151188"/>
              <a:ext cx="2068513" cy="50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8497" name="Line 14"/>
            <p:cNvSpPr>
              <a:spLocks noChangeShapeType="1"/>
            </p:cNvSpPr>
            <p:nvPr/>
          </p:nvSpPr>
          <p:spPr bwMode="auto">
            <a:xfrm flipH="1" flipV="1">
              <a:off x="2438400" y="3192463"/>
              <a:ext cx="1989138" cy="317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8498" name="Line 15"/>
            <p:cNvSpPr>
              <a:spLocks noChangeShapeType="1"/>
            </p:cNvSpPr>
            <p:nvPr/>
          </p:nvSpPr>
          <p:spPr bwMode="auto">
            <a:xfrm flipH="1" flipV="1">
              <a:off x="539750" y="3136900"/>
              <a:ext cx="1854200" cy="6032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8499" name="Line 16"/>
            <p:cNvSpPr>
              <a:spLocks noChangeShapeType="1"/>
            </p:cNvSpPr>
            <p:nvPr/>
          </p:nvSpPr>
          <p:spPr bwMode="auto">
            <a:xfrm flipH="1">
              <a:off x="6483350" y="2324100"/>
              <a:ext cx="207645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8500" name="Line 17"/>
            <p:cNvSpPr>
              <a:spLocks noChangeShapeType="1"/>
            </p:cNvSpPr>
            <p:nvPr/>
          </p:nvSpPr>
          <p:spPr bwMode="auto">
            <a:xfrm flipH="1">
              <a:off x="4381500" y="2317750"/>
              <a:ext cx="2070100" cy="127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8501" name="Line 18"/>
            <p:cNvSpPr>
              <a:spLocks noChangeShapeType="1"/>
            </p:cNvSpPr>
            <p:nvPr/>
          </p:nvSpPr>
          <p:spPr bwMode="auto">
            <a:xfrm flipH="1" flipV="1">
              <a:off x="2362200" y="2311400"/>
              <a:ext cx="2032000" cy="127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148502" name="Line 19"/>
            <p:cNvSpPr>
              <a:spLocks noChangeShapeType="1"/>
            </p:cNvSpPr>
            <p:nvPr/>
          </p:nvSpPr>
          <p:spPr bwMode="auto">
            <a:xfrm flipH="1" flipV="1">
              <a:off x="457200" y="2298700"/>
              <a:ext cx="1860550" cy="2063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ellCent NamNum BT" panose="020B0706020209030204" pitchFamily="34" charset="0"/>
                <a:ea typeface="+mn-ea"/>
                <a:cs typeface="+mn-cs"/>
              </a:endParaRPr>
            </a:p>
          </p:txBody>
        </p:sp>
        <p:sp>
          <p:nvSpPr>
            <p:cNvPr id="82973" name="Text Box 29"/>
            <p:cNvSpPr txBox="1">
              <a:spLocks noChangeArrowheads="1"/>
            </p:cNvSpPr>
            <p:nvPr/>
          </p:nvSpPr>
          <p:spPr bwMode="auto">
            <a:xfrm>
              <a:off x="2362200" y="3429000"/>
              <a:ext cx="1233351" cy="400110"/>
            </a:xfrm>
            <a:prstGeom prst="rect">
              <a:avLst/>
            </a:prstGeom>
            <a:noFill/>
            <a:ln>
              <a:noFill/>
            </a:ln>
          </p:spPr>
          <p:txBody>
            <a:bodyPr wrap="none">
              <a:spAutoFit/>
            </a:bodyPr>
            <a:lstStyle>
              <a:lvl1pPr algn="l" eaLnBrk="0" hangingPunct="0">
                <a:spcBef>
                  <a:spcPct val="20000"/>
                </a:spcBef>
                <a:buChar char="•"/>
                <a:defRPr sz="3200">
                  <a:solidFill>
                    <a:schemeClr val="tx1"/>
                  </a:solidFill>
                  <a:latin typeface="Albertus Medium" pitchFamily="34" charset="0"/>
                </a:defRPr>
              </a:lvl1pPr>
              <a:lvl2pPr marL="742950" indent="-285750" algn="l" eaLnBrk="0" hangingPunct="0">
                <a:spcBef>
                  <a:spcPct val="20000"/>
                </a:spcBef>
                <a:buChar char="–"/>
                <a:defRPr sz="2800">
                  <a:solidFill>
                    <a:schemeClr val="tx1"/>
                  </a:solidFill>
                  <a:latin typeface="Albertus Medium" pitchFamily="34" charset="0"/>
                </a:defRPr>
              </a:lvl2pPr>
              <a:lvl3pPr marL="1143000" indent="-228600" algn="l" eaLnBrk="0" hangingPunct="0">
                <a:spcBef>
                  <a:spcPct val="20000"/>
                </a:spcBef>
                <a:buChar char="•"/>
                <a:defRPr sz="2400">
                  <a:solidFill>
                    <a:schemeClr val="tx1"/>
                  </a:solidFill>
                  <a:latin typeface="Albertus Medium" pitchFamily="34" charset="0"/>
                </a:defRPr>
              </a:lvl3pPr>
              <a:lvl4pPr marL="1600200" indent="-228600" algn="l" eaLnBrk="0" hangingPunct="0">
                <a:spcBef>
                  <a:spcPct val="20000"/>
                </a:spcBef>
                <a:buChar char="–"/>
                <a:defRPr sz="2000">
                  <a:solidFill>
                    <a:schemeClr val="tx1"/>
                  </a:solidFill>
                  <a:latin typeface="Albertus Medium" pitchFamily="34" charset="0"/>
                </a:defRPr>
              </a:lvl4pPr>
              <a:lvl5pPr marL="2057400" indent="-228600" algn="l" eaLnBrk="0" hangingPunct="0">
                <a:spcBef>
                  <a:spcPct val="20000"/>
                </a:spcBef>
                <a:buChar char="»"/>
                <a:defRPr sz="2000">
                  <a:solidFill>
                    <a:schemeClr val="tx1"/>
                  </a:solidFill>
                  <a:latin typeface="Albertus Medium" pitchFamily="34" charset="0"/>
                </a:defRPr>
              </a:lvl5pPr>
              <a:lvl6pPr marL="2514600" indent="-228600" eaLnBrk="0" fontAlgn="base" hangingPunct="0">
                <a:spcBef>
                  <a:spcPct val="20000"/>
                </a:spcBef>
                <a:spcAft>
                  <a:spcPct val="0"/>
                </a:spcAft>
                <a:buChar char="»"/>
                <a:defRPr sz="2000">
                  <a:solidFill>
                    <a:schemeClr val="tx1"/>
                  </a:solidFill>
                  <a:latin typeface="Albertus Medium" pitchFamily="34" charset="0"/>
                </a:defRPr>
              </a:lvl6pPr>
              <a:lvl7pPr marL="2971800" indent="-228600" eaLnBrk="0" fontAlgn="base" hangingPunct="0">
                <a:spcBef>
                  <a:spcPct val="20000"/>
                </a:spcBef>
                <a:spcAft>
                  <a:spcPct val="0"/>
                </a:spcAft>
                <a:buChar char="»"/>
                <a:defRPr sz="2000">
                  <a:solidFill>
                    <a:schemeClr val="tx1"/>
                  </a:solidFill>
                  <a:latin typeface="Albertus Medium" pitchFamily="34" charset="0"/>
                </a:defRPr>
              </a:lvl7pPr>
              <a:lvl8pPr marL="3429000" indent="-228600" eaLnBrk="0" fontAlgn="base" hangingPunct="0">
                <a:spcBef>
                  <a:spcPct val="20000"/>
                </a:spcBef>
                <a:spcAft>
                  <a:spcPct val="0"/>
                </a:spcAft>
                <a:buChar char="»"/>
                <a:defRPr sz="2000">
                  <a:solidFill>
                    <a:schemeClr val="tx1"/>
                  </a:solidFill>
                  <a:latin typeface="Albertus Medium" pitchFamily="34" charset="0"/>
                </a:defRPr>
              </a:lvl8pPr>
              <a:lvl9pPr marL="3886200" indent="-228600" eaLnBrk="0" fontAlgn="base" hangingPunct="0">
                <a:spcBef>
                  <a:spcPct val="20000"/>
                </a:spcBef>
                <a:spcAft>
                  <a:spcPct val="0"/>
                </a:spcAft>
                <a:buChar char="»"/>
                <a:defRPr sz="2000">
                  <a:solidFill>
                    <a:schemeClr val="tx1"/>
                  </a:solidFill>
                  <a:latin typeface="Albertus Medium"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err="1">
                  <a:ln w="3175">
                    <a:solidFill>
                      <a:srgbClr val="000000"/>
                    </a:solidFill>
                  </a:ln>
                  <a:solidFill>
                    <a:srgbClr val="FF0000"/>
                  </a:solidFill>
                  <a:effectLst/>
                  <a:uLnTx/>
                  <a:uFillTx/>
                  <a:latin typeface="Albertus Medium" pitchFamily="34" charset="0"/>
                  <a:ea typeface="+mn-ea"/>
                  <a:cs typeface="+mn-cs"/>
                </a:rPr>
                <a:t>Shoreface</a:t>
              </a:r>
              <a:endParaRPr kumimoji="0" lang="en-US" altLang="en-US" sz="2000" b="1" i="1" u="none" strike="noStrike" kern="1200" cap="none" spc="0" normalizeH="0" baseline="0" noProof="0" dirty="0">
                <a:ln w="3175">
                  <a:solidFill>
                    <a:srgbClr val="000000"/>
                  </a:solidFill>
                </a:ln>
                <a:solidFill>
                  <a:srgbClr val="FF0000"/>
                </a:solidFill>
                <a:effectLst/>
                <a:uLnTx/>
                <a:uFillTx/>
                <a:latin typeface="Albertus Medium" pitchFamily="34" charset="0"/>
                <a:ea typeface="+mn-ea"/>
                <a:cs typeface="+mn-cs"/>
              </a:endParaRPr>
            </a:p>
          </p:txBody>
        </p:sp>
        <p:sp>
          <p:nvSpPr>
            <p:cNvPr id="82975" name="Text Box 31"/>
            <p:cNvSpPr txBox="1">
              <a:spLocks noChangeArrowheads="1"/>
            </p:cNvSpPr>
            <p:nvPr/>
          </p:nvSpPr>
          <p:spPr bwMode="auto">
            <a:xfrm>
              <a:off x="914400" y="2590800"/>
              <a:ext cx="1646605" cy="400110"/>
            </a:xfrm>
            <a:prstGeom prst="rect">
              <a:avLst/>
            </a:prstGeom>
            <a:noFill/>
            <a:ln>
              <a:noFill/>
            </a:ln>
          </p:spPr>
          <p:txBody>
            <a:bodyPr wrap="none">
              <a:spAutoFit/>
            </a:bodyPr>
            <a:lstStyle>
              <a:lvl1pPr algn="l" eaLnBrk="0" hangingPunct="0">
                <a:spcBef>
                  <a:spcPct val="20000"/>
                </a:spcBef>
                <a:buChar char="•"/>
                <a:defRPr sz="3200">
                  <a:solidFill>
                    <a:schemeClr val="tx1"/>
                  </a:solidFill>
                  <a:latin typeface="Albertus Medium" pitchFamily="34" charset="0"/>
                </a:defRPr>
              </a:lvl1pPr>
              <a:lvl2pPr marL="742950" indent="-285750" algn="l" eaLnBrk="0" hangingPunct="0">
                <a:spcBef>
                  <a:spcPct val="20000"/>
                </a:spcBef>
                <a:buChar char="–"/>
                <a:defRPr sz="2800">
                  <a:solidFill>
                    <a:schemeClr val="tx1"/>
                  </a:solidFill>
                  <a:latin typeface="Albertus Medium" pitchFamily="34" charset="0"/>
                </a:defRPr>
              </a:lvl2pPr>
              <a:lvl3pPr marL="1143000" indent="-228600" algn="l" eaLnBrk="0" hangingPunct="0">
                <a:spcBef>
                  <a:spcPct val="20000"/>
                </a:spcBef>
                <a:buChar char="•"/>
                <a:defRPr sz="2400">
                  <a:solidFill>
                    <a:schemeClr val="tx1"/>
                  </a:solidFill>
                  <a:latin typeface="Albertus Medium" pitchFamily="34" charset="0"/>
                </a:defRPr>
              </a:lvl3pPr>
              <a:lvl4pPr marL="1600200" indent="-228600" algn="l" eaLnBrk="0" hangingPunct="0">
                <a:spcBef>
                  <a:spcPct val="20000"/>
                </a:spcBef>
                <a:buChar char="–"/>
                <a:defRPr sz="2000">
                  <a:solidFill>
                    <a:schemeClr val="tx1"/>
                  </a:solidFill>
                  <a:latin typeface="Albertus Medium" pitchFamily="34" charset="0"/>
                </a:defRPr>
              </a:lvl4pPr>
              <a:lvl5pPr marL="2057400" indent="-228600" algn="l" eaLnBrk="0" hangingPunct="0">
                <a:spcBef>
                  <a:spcPct val="20000"/>
                </a:spcBef>
                <a:buChar char="»"/>
                <a:defRPr sz="2000">
                  <a:solidFill>
                    <a:schemeClr val="tx1"/>
                  </a:solidFill>
                  <a:latin typeface="Albertus Medium" pitchFamily="34" charset="0"/>
                </a:defRPr>
              </a:lvl5pPr>
              <a:lvl6pPr marL="2514600" indent="-228600" eaLnBrk="0" fontAlgn="base" hangingPunct="0">
                <a:spcBef>
                  <a:spcPct val="20000"/>
                </a:spcBef>
                <a:spcAft>
                  <a:spcPct val="0"/>
                </a:spcAft>
                <a:buChar char="»"/>
                <a:defRPr sz="2000">
                  <a:solidFill>
                    <a:schemeClr val="tx1"/>
                  </a:solidFill>
                  <a:latin typeface="Albertus Medium" pitchFamily="34" charset="0"/>
                </a:defRPr>
              </a:lvl6pPr>
              <a:lvl7pPr marL="2971800" indent="-228600" eaLnBrk="0" fontAlgn="base" hangingPunct="0">
                <a:spcBef>
                  <a:spcPct val="20000"/>
                </a:spcBef>
                <a:spcAft>
                  <a:spcPct val="0"/>
                </a:spcAft>
                <a:buChar char="»"/>
                <a:defRPr sz="2000">
                  <a:solidFill>
                    <a:schemeClr val="tx1"/>
                  </a:solidFill>
                  <a:latin typeface="Albertus Medium" pitchFamily="34" charset="0"/>
                </a:defRPr>
              </a:lvl7pPr>
              <a:lvl8pPr marL="3429000" indent="-228600" eaLnBrk="0" fontAlgn="base" hangingPunct="0">
                <a:spcBef>
                  <a:spcPct val="20000"/>
                </a:spcBef>
                <a:spcAft>
                  <a:spcPct val="0"/>
                </a:spcAft>
                <a:buChar char="»"/>
                <a:defRPr sz="2000">
                  <a:solidFill>
                    <a:schemeClr val="tx1"/>
                  </a:solidFill>
                  <a:latin typeface="Albertus Medium" pitchFamily="34" charset="0"/>
                </a:defRPr>
              </a:lvl8pPr>
              <a:lvl9pPr marL="3886200" indent="-228600" eaLnBrk="0" fontAlgn="base" hangingPunct="0">
                <a:spcBef>
                  <a:spcPct val="20000"/>
                </a:spcBef>
                <a:spcAft>
                  <a:spcPct val="0"/>
                </a:spcAft>
                <a:buChar char="»"/>
                <a:defRPr sz="2000">
                  <a:solidFill>
                    <a:schemeClr val="tx1"/>
                  </a:solidFill>
                  <a:latin typeface="Albertus Medium"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w="3175">
                    <a:solidFill>
                      <a:srgbClr val="000000"/>
                    </a:solidFill>
                  </a:ln>
                  <a:solidFill>
                    <a:srgbClr val="FFFF00"/>
                  </a:solidFill>
                  <a:effectLst/>
                  <a:uLnTx/>
                  <a:uFillTx/>
                  <a:latin typeface="Albertus Medium" pitchFamily="34" charset="0"/>
                  <a:ea typeface="+mn-ea"/>
                  <a:cs typeface="+mn-cs"/>
                </a:rPr>
                <a:t>Coastal  Plain</a:t>
              </a:r>
            </a:p>
          </p:txBody>
        </p:sp>
        <p:sp>
          <p:nvSpPr>
            <p:cNvPr id="148505" name="Text Box 32"/>
            <p:cNvSpPr txBox="1">
              <a:spLocks noChangeArrowheads="1"/>
            </p:cNvSpPr>
            <p:nvPr/>
          </p:nvSpPr>
          <p:spPr bwMode="auto">
            <a:xfrm>
              <a:off x="3886200" y="4419600"/>
              <a:ext cx="176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BellCent NamNum BT" panose="020B0706020209030204" pitchFamily="34" charset="0"/>
                </a:defRPr>
              </a:lvl1pPr>
              <a:lvl2pPr marL="742950" indent="-285750">
                <a:spcBef>
                  <a:spcPct val="20000"/>
                </a:spcBef>
                <a:buChar char="–"/>
                <a:defRPr sz="2800">
                  <a:solidFill>
                    <a:schemeClr val="tx1"/>
                  </a:solidFill>
                  <a:latin typeface="BellCent NamNum BT" panose="020B0706020209030204" pitchFamily="34" charset="0"/>
                </a:defRPr>
              </a:lvl2pPr>
              <a:lvl3pPr marL="1143000" indent="-228600">
                <a:spcBef>
                  <a:spcPct val="20000"/>
                </a:spcBef>
                <a:buChar char="•"/>
                <a:defRPr sz="2400">
                  <a:solidFill>
                    <a:schemeClr val="tx1"/>
                  </a:solidFill>
                  <a:latin typeface="BellCent NamNum BT" panose="020B0706020209030204" pitchFamily="34" charset="0"/>
                </a:defRPr>
              </a:lvl3pPr>
              <a:lvl4pPr marL="1600200" indent="-228600">
                <a:spcBef>
                  <a:spcPct val="20000"/>
                </a:spcBef>
                <a:buChar char="–"/>
                <a:defRPr sz="2000">
                  <a:solidFill>
                    <a:schemeClr val="tx1"/>
                  </a:solidFill>
                  <a:latin typeface="BellCent NamNum BT" panose="020B0706020209030204" pitchFamily="34" charset="0"/>
                </a:defRPr>
              </a:lvl4pPr>
              <a:lvl5pPr marL="2057400" indent="-228600">
                <a:spcBef>
                  <a:spcPct val="20000"/>
                </a:spcBef>
                <a:buChar char="»"/>
                <a:defRPr sz="2000">
                  <a:solidFill>
                    <a:schemeClr val="tx1"/>
                  </a:solidFill>
                  <a:latin typeface="BellCent NamNum BT" panose="020B0706020209030204" pitchFamily="34" charset="0"/>
                </a:defRPr>
              </a:lvl5pPr>
              <a:lvl6pPr marL="2514600" indent="-228600" eaLnBrk="0" fontAlgn="base" hangingPunct="0">
                <a:spcBef>
                  <a:spcPct val="20000"/>
                </a:spcBef>
                <a:spcAft>
                  <a:spcPct val="0"/>
                </a:spcAft>
                <a:buChar char="»"/>
                <a:defRPr sz="2000">
                  <a:solidFill>
                    <a:schemeClr val="tx1"/>
                  </a:solidFill>
                  <a:latin typeface="BellCent NamNum BT" panose="020B0706020209030204" pitchFamily="34" charset="0"/>
                </a:defRPr>
              </a:lvl6pPr>
              <a:lvl7pPr marL="2971800" indent="-228600" eaLnBrk="0" fontAlgn="base" hangingPunct="0">
                <a:spcBef>
                  <a:spcPct val="20000"/>
                </a:spcBef>
                <a:spcAft>
                  <a:spcPct val="0"/>
                </a:spcAft>
                <a:buChar char="»"/>
                <a:defRPr sz="2000">
                  <a:solidFill>
                    <a:schemeClr val="tx1"/>
                  </a:solidFill>
                  <a:latin typeface="BellCent NamNum BT" panose="020B0706020209030204" pitchFamily="34" charset="0"/>
                </a:defRPr>
              </a:lvl7pPr>
              <a:lvl8pPr marL="3429000" indent="-228600" eaLnBrk="0" fontAlgn="base" hangingPunct="0">
                <a:spcBef>
                  <a:spcPct val="20000"/>
                </a:spcBef>
                <a:spcAft>
                  <a:spcPct val="0"/>
                </a:spcAft>
                <a:buChar char="»"/>
                <a:defRPr sz="2000">
                  <a:solidFill>
                    <a:schemeClr val="tx1"/>
                  </a:solidFill>
                  <a:latin typeface="BellCent NamNum BT" panose="020B0706020209030204" pitchFamily="34" charset="0"/>
                </a:defRPr>
              </a:lvl8pPr>
              <a:lvl9pPr marL="3886200" indent="-228600" eaLnBrk="0" fontAlgn="base" hangingPunct="0">
                <a:spcBef>
                  <a:spcPct val="20000"/>
                </a:spcBef>
                <a:spcAft>
                  <a:spcPct val="0"/>
                </a:spcAft>
                <a:buChar char="»"/>
                <a:defRPr sz="2000">
                  <a:solidFill>
                    <a:schemeClr val="tx1"/>
                  </a:solidFill>
                  <a:latin typeface="BellCent NamNum BT" panose="020B0706020209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000000"/>
                  </a:solidFill>
                  <a:effectLst/>
                  <a:uLnTx/>
                  <a:uFillTx/>
                  <a:latin typeface="Albertus Medium" panose="020E0602030304090304" pitchFamily="34" charset="0"/>
                  <a:ea typeface="+mn-ea"/>
                  <a:cs typeface="+mn-cs"/>
                </a:rPr>
                <a:t>Offshore Shelf</a:t>
              </a:r>
            </a:p>
          </p:txBody>
        </p:sp>
        <p:pic>
          <p:nvPicPr>
            <p:cNvPr id="14850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238" y="1327150"/>
              <a:ext cx="8869362"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27" name="Rectangle 26"/>
          <p:cNvSpPr/>
          <p:nvPr/>
        </p:nvSpPr>
        <p:spPr>
          <a:xfrm>
            <a:off x="96556" y="3345324"/>
            <a:ext cx="8823325" cy="833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4137" y="2561099"/>
            <a:ext cx="882332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70079" y="1332373"/>
            <a:ext cx="8823325" cy="1230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82499" y="0"/>
            <a:ext cx="8862889" cy="400110"/>
          </a:xfrm>
          <a:prstGeom prst="rect">
            <a:avLst/>
          </a:prstGeom>
        </p:spPr>
        <p:txBody>
          <a:bodyPr wrap="square">
            <a:spAutoFit/>
          </a:bodyPr>
          <a:lstStyle/>
          <a:p>
            <a:r>
              <a:rPr lang="en-US" sz="2000" i="1" dirty="0">
                <a:latin typeface="Times New Roman" panose="02020603050405020304" pitchFamily="18" charset="0"/>
                <a:cs typeface="Times New Roman" panose="02020603050405020304" pitchFamily="18" charset="0"/>
              </a:rPr>
              <a:t>3.  </a:t>
            </a:r>
            <a:r>
              <a:rPr lang="en-US" sz="2000" b="1" i="1" dirty="0">
                <a:ln w="3175">
                  <a:solidFill>
                    <a:schemeClr val="tx1"/>
                  </a:solidFill>
                </a:ln>
                <a:solidFill>
                  <a:srgbClr val="FF0000"/>
                </a:solidFill>
                <a:latin typeface="Times New Roman" panose="02020603050405020304" pitchFamily="18" charset="0"/>
                <a:cs typeface="Times New Roman" panose="02020603050405020304" pitchFamily="18" charset="0"/>
              </a:rPr>
              <a:t>Basin interpretations</a:t>
            </a:r>
            <a:r>
              <a:rPr lang="en-US" sz="2000" i="1" dirty="0">
                <a:latin typeface="Times New Roman" panose="02020603050405020304" pitchFamily="18" charset="0"/>
                <a:cs typeface="Times New Roman" panose="02020603050405020304" pitchFamily="18" charset="0"/>
              </a:rPr>
              <a:t>: below is a basic model</a:t>
            </a:r>
          </a:p>
        </p:txBody>
      </p:sp>
      <p:sp>
        <p:nvSpPr>
          <p:cNvPr id="36" name="TextBox 35"/>
          <p:cNvSpPr txBox="1"/>
          <p:nvPr/>
        </p:nvSpPr>
        <p:spPr>
          <a:xfrm>
            <a:off x="182500" y="5797815"/>
            <a:ext cx="8656700" cy="1015663"/>
          </a:xfrm>
          <a:prstGeom prst="rect">
            <a:avLst/>
          </a:prstGeom>
          <a:noFill/>
        </p:spPr>
        <p:txBody>
          <a:bodyPr wrap="square" rtlCol="0">
            <a:spAutoFit/>
          </a:bodyPr>
          <a:lstStyle/>
          <a:p>
            <a:pPr marL="342900" indent="-342900" defTabSz="914400">
              <a:buFont typeface="Arial" panose="020B0604020202020204" pitchFamily="34" charset="0"/>
              <a:buChar char="•"/>
            </a:pPr>
            <a:r>
              <a:rPr lang="en-US" sz="2000" i="1" dirty="0">
                <a:solidFill>
                  <a:prstClr val="black"/>
                </a:solidFill>
                <a:latin typeface="Cheltenhm BT" panose="02040603050505020403" pitchFamily="18" charset="0"/>
              </a:rPr>
              <a:t>Note, each </a:t>
            </a:r>
            <a:r>
              <a:rPr lang="en-US" sz="2000" i="1" dirty="0" err="1">
                <a:solidFill>
                  <a:prstClr val="black"/>
                </a:solidFill>
                <a:latin typeface="Cheltenhm BT" panose="02040603050505020403" pitchFamily="18" charset="0"/>
              </a:rPr>
              <a:t>parasequence</a:t>
            </a:r>
            <a:r>
              <a:rPr lang="en-US" sz="2000" i="1" dirty="0">
                <a:solidFill>
                  <a:prstClr val="black"/>
                </a:solidFill>
                <a:latin typeface="Cheltenhm BT" panose="02040603050505020403" pitchFamily="18" charset="0"/>
              </a:rPr>
              <a:t> is a CUS, and from </a:t>
            </a:r>
            <a:r>
              <a:rPr lang="en-US" sz="2000" i="1" dirty="0" err="1">
                <a:solidFill>
                  <a:prstClr val="black"/>
                </a:solidFill>
                <a:latin typeface="Cheltenhm BT" panose="02040603050505020403" pitchFamily="18" charset="0"/>
              </a:rPr>
              <a:t>parasequence</a:t>
            </a:r>
            <a:r>
              <a:rPr lang="en-US" sz="2000" i="1" dirty="0">
                <a:solidFill>
                  <a:prstClr val="black"/>
                </a:solidFill>
                <a:latin typeface="Cheltenhm BT" panose="02040603050505020403" pitchFamily="18" charset="0"/>
              </a:rPr>
              <a:t> to </a:t>
            </a:r>
            <a:r>
              <a:rPr lang="en-US" sz="2000" i="1" dirty="0" err="1">
                <a:solidFill>
                  <a:prstClr val="black"/>
                </a:solidFill>
                <a:latin typeface="Cheltenhm BT" panose="02040603050505020403" pitchFamily="18" charset="0"/>
              </a:rPr>
              <a:t>parasequence</a:t>
            </a:r>
            <a:r>
              <a:rPr lang="en-US" sz="2000" i="1" dirty="0">
                <a:solidFill>
                  <a:prstClr val="black"/>
                </a:solidFill>
                <a:latin typeface="Cheltenhm BT" panose="02040603050505020403" pitchFamily="18" charset="0"/>
              </a:rPr>
              <a:t> is a CUS, resulting in an overall </a:t>
            </a:r>
            <a:r>
              <a:rPr lang="en-US" sz="2000" i="1" dirty="0" err="1">
                <a:solidFill>
                  <a:prstClr val="black"/>
                </a:solidFill>
                <a:latin typeface="Cheltenhm BT" panose="02040603050505020403" pitchFamily="18" charset="0"/>
              </a:rPr>
              <a:t>prograding</a:t>
            </a:r>
            <a:r>
              <a:rPr lang="en-US" sz="2000" i="1" dirty="0">
                <a:solidFill>
                  <a:prstClr val="black"/>
                </a:solidFill>
                <a:latin typeface="Cheltenhm BT" panose="02040603050505020403" pitchFamily="18" charset="0"/>
              </a:rPr>
              <a:t> (regressive) sequence. Patterns, within patterns, within patterns.</a:t>
            </a:r>
          </a:p>
        </p:txBody>
      </p:sp>
      <p:cxnSp>
        <p:nvCxnSpPr>
          <p:cNvPr id="37" name="Straight Arrow Connector 36"/>
          <p:cNvCxnSpPr>
            <a:cxnSpLocks noChangeShapeType="1"/>
          </p:cNvCxnSpPr>
          <p:nvPr/>
        </p:nvCxnSpPr>
        <p:spPr bwMode="auto">
          <a:xfrm flipV="1">
            <a:off x="722004" y="1506487"/>
            <a:ext cx="6172200" cy="3733800"/>
          </a:xfrm>
          <a:prstGeom prst="straightConnector1">
            <a:avLst/>
          </a:prstGeom>
          <a:noFill/>
          <a:ln w="762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8" name="Text Box 29"/>
          <p:cNvSpPr txBox="1">
            <a:spLocks noChangeArrowheads="1"/>
          </p:cNvSpPr>
          <p:nvPr/>
        </p:nvSpPr>
        <p:spPr bwMode="auto">
          <a:xfrm rot="19737230">
            <a:off x="21135" y="3152035"/>
            <a:ext cx="6726521" cy="400110"/>
          </a:xfrm>
          <a:prstGeom prst="rect">
            <a:avLst/>
          </a:prstGeom>
          <a:solidFill>
            <a:schemeClr val="bg1"/>
          </a:solidFill>
          <a:ln>
            <a:noFill/>
          </a:ln>
        </p:spPr>
        <p:txBody>
          <a:bodyPr wrap="none">
            <a:spAutoFit/>
          </a:bodyPr>
          <a:lstStyle>
            <a:lvl1pPr algn="l" eaLnBrk="0" hangingPunct="0">
              <a:spcBef>
                <a:spcPct val="20000"/>
              </a:spcBef>
              <a:buChar char="•"/>
              <a:defRPr sz="3200">
                <a:solidFill>
                  <a:schemeClr val="tx1"/>
                </a:solidFill>
                <a:latin typeface="Albertus Medium" pitchFamily="34" charset="0"/>
              </a:defRPr>
            </a:lvl1pPr>
            <a:lvl2pPr marL="742950" indent="-285750" algn="l" eaLnBrk="0" hangingPunct="0">
              <a:spcBef>
                <a:spcPct val="20000"/>
              </a:spcBef>
              <a:buChar char="–"/>
              <a:defRPr sz="2800">
                <a:solidFill>
                  <a:schemeClr val="tx1"/>
                </a:solidFill>
                <a:latin typeface="Albertus Medium" pitchFamily="34" charset="0"/>
              </a:defRPr>
            </a:lvl2pPr>
            <a:lvl3pPr marL="1143000" indent="-228600" algn="l" eaLnBrk="0" hangingPunct="0">
              <a:spcBef>
                <a:spcPct val="20000"/>
              </a:spcBef>
              <a:buChar char="•"/>
              <a:defRPr sz="2400">
                <a:solidFill>
                  <a:schemeClr val="tx1"/>
                </a:solidFill>
                <a:latin typeface="Albertus Medium" pitchFamily="34" charset="0"/>
              </a:defRPr>
            </a:lvl3pPr>
            <a:lvl4pPr marL="1600200" indent="-228600" algn="l" eaLnBrk="0" hangingPunct="0">
              <a:spcBef>
                <a:spcPct val="20000"/>
              </a:spcBef>
              <a:buChar char="–"/>
              <a:defRPr sz="2000">
                <a:solidFill>
                  <a:schemeClr val="tx1"/>
                </a:solidFill>
                <a:latin typeface="Albertus Medium" pitchFamily="34" charset="0"/>
              </a:defRPr>
            </a:lvl4pPr>
            <a:lvl5pPr marL="2057400" indent="-228600" algn="l" eaLnBrk="0" hangingPunct="0">
              <a:spcBef>
                <a:spcPct val="20000"/>
              </a:spcBef>
              <a:buChar char="»"/>
              <a:defRPr sz="2000">
                <a:solidFill>
                  <a:schemeClr val="tx1"/>
                </a:solidFill>
                <a:latin typeface="Albertus Medium" pitchFamily="34" charset="0"/>
              </a:defRPr>
            </a:lvl5pPr>
            <a:lvl6pPr marL="2514600" indent="-228600" eaLnBrk="0" fontAlgn="base" hangingPunct="0">
              <a:spcBef>
                <a:spcPct val="20000"/>
              </a:spcBef>
              <a:spcAft>
                <a:spcPct val="0"/>
              </a:spcAft>
              <a:buChar char="»"/>
              <a:defRPr sz="2000">
                <a:solidFill>
                  <a:schemeClr val="tx1"/>
                </a:solidFill>
                <a:latin typeface="Albertus Medium" pitchFamily="34" charset="0"/>
              </a:defRPr>
            </a:lvl6pPr>
            <a:lvl7pPr marL="2971800" indent="-228600" eaLnBrk="0" fontAlgn="base" hangingPunct="0">
              <a:spcBef>
                <a:spcPct val="20000"/>
              </a:spcBef>
              <a:spcAft>
                <a:spcPct val="0"/>
              </a:spcAft>
              <a:buChar char="»"/>
              <a:defRPr sz="2000">
                <a:solidFill>
                  <a:schemeClr val="tx1"/>
                </a:solidFill>
                <a:latin typeface="Albertus Medium" pitchFamily="34" charset="0"/>
              </a:defRPr>
            </a:lvl7pPr>
            <a:lvl8pPr marL="3429000" indent="-228600" eaLnBrk="0" fontAlgn="base" hangingPunct="0">
              <a:spcBef>
                <a:spcPct val="20000"/>
              </a:spcBef>
              <a:spcAft>
                <a:spcPct val="0"/>
              </a:spcAft>
              <a:buChar char="»"/>
              <a:defRPr sz="2000">
                <a:solidFill>
                  <a:schemeClr val="tx1"/>
                </a:solidFill>
                <a:latin typeface="Albertus Medium" pitchFamily="34" charset="0"/>
              </a:defRPr>
            </a:lvl8pPr>
            <a:lvl9pPr marL="3886200" indent="-228600" eaLnBrk="0" fontAlgn="base" hangingPunct="0">
              <a:spcBef>
                <a:spcPct val="20000"/>
              </a:spcBef>
              <a:spcAft>
                <a:spcPct val="0"/>
              </a:spcAft>
              <a:buChar char="»"/>
              <a:defRPr sz="2000">
                <a:solidFill>
                  <a:schemeClr val="tx1"/>
                </a:solidFill>
                <a:latin typeface="Albertus Medium" pitchFamily="34" charset="0"/>
              </a:defRPr>
            </a:lvl9pPr>
          </a:lstStyle>
          <a:p>
            <a:pPr eaLnBrk="1" hangingPunct="1">
              <a:spcBef>
                <a:spcPct val="0"/>
              </a:spcBef>
              <a:buFontTx/>
              <a:buNone/>
              <a:defRPr/>
            </a:pPr>
            <a:r>
              <a:rPr lang="en-US" altLang="en-US" sz="2000" i="1" dirty="0">
                <a:ln w="3175">
                  <a:solidFill>
                    <a:schemeClr val="tx1"/>
                  </a:solidFill>
                </a:ln>
                <a:solidFill>
                  <a:srgbClr val="FF0000"/>
                </a:solidFill>
                <a:latin typeface="Cheltenhm BT" panose="02040603050505020403" pitchFamily="18" charset="0"/>
              </a:rPr>
              <a:t>Overall 3</a:t>
            </a:r>
            <a:r>
              <a:rPr lang="en-US" altLang="en-US" sz="2000" i="1" baseline="30000" dirty="0">
                <a:ln w="3175">
                  <a:solidFill>
                    <a:schemeClr val="tx1"/>
                  </a:solidFill>
                </a:ln>
                <a:solidFill>
                  <a:srgbClr val="FF0000"/>
                </a:solidFill>
                <a:latin typeface="Cheltenhm BT" panose="02040603050505020403" pitchFamily="18" charset="0"/>
              </a:rPr>
              <a:t>rd</a:t>
            </a:r>
            <a:r>
              <a:rPr lang="en-US" altLang="en-US" sz="2000" i="1" dirty="0">
                <a:ln w="3175">
                  <a:solidFill>
                    <a:schemeClr val="tx1"/>
                  </a:solidFill>
                </a:ln>
                <a:solidFill>
                  <a:srgbClr val="FF0000"/>
                </a:solidFill>
                <a:latin typeface="Cheltenhm BT" panose="02040603050505020403" pitchFamily="18" charset="0"/>
              </a:rPr>
              <a:t> order </a:t>
            </a:r>
            <a:r>
              <a:rPr lang="en-US" altLang="en-US" sz="2000" i="1" dirty="0" err="1">
                <a:ln w="3175">
                  <a:solidFill>
                    <a:schemeClr val="tx1"/>
                  </a:solidFill>
                </a:ln>
                <a:solidFill>
                  <a:srgbClr val="FF0000"/>
                </a:solidFill>
                <a:latin typeface="Cheltenhm BT" panose="02040603050505020403" pitchFamily="18" charset="0"/>
              </a:rPr>
              <a:t>progradation</a:t>
            </a:r>
            <a:r>
              <a:rPr lang="en-US" altLang="en-US" sz="2000" i="1" dirty="0">
                <a:ln w="3175">
                  <a:solidFill>
                    <a:schemeClr val="tx1"/>
                  </a:solidFill>
                </a:ln>
                <a:solidFill>
                  <a:srgbClr val="FF0000"/>
                </a:solidFill>
                <a:latin typeface="Cheltenhm BT" panose="02040603050505020403" pitchFamily="18" charset="0"/>
              </a:rPr>
              <a:t>, made up of four 4</a:t>
            </a:r>
            <a:r>
              <a:rPr lang="en-US" altLang="en-US" sz="2000" i="1" baseline="30000" dirty="0">
                <a:ln w="3175">
                  <a:solidFill>
                    <a:schemeClr val="tx1"/>
                  </a:solidFill>
                </a:ln>
                <a:solidFill>
                  <a:srgbClr val="FF0000"/>
                </a:solidFill>
                <a:latin typeface="Cheltenhm BT" panose="02040603050505020403" pitchFamily="18" charset="0"/>
              </a:rPr>
              <a:t>th</a:t>
            </a:r>
            <a:r>
              <a:rPr lang="en-US" altLang="en-US" sz="2000" i="1" dirty="0">
                <a:ln w="3175">
                  <a:solidFill>
                    <a:schemeClr val="tx1"/>
                  </a:solidFill>
                </a:ln>
                <a:solidFill>
                  <a:srgbClr val="FF0000"/>
                </a:solidFill>
                <a:latin typeface="Cheltenhm BT" panose="02040603050505020403" pitchFamily="18" charset="0"/>
              </a:rPr>
              <a:t> order </a:t>
            </a:r>
            <a:r>
              <a:rPr lang="en-US" altLang="en-US" sz="2000" i="1" dirty="0" err="1">
                <a:ln w="3175">
                  <a:solidFill>
                    <a:schemeClr val="tx1"/>
                  </a:solidFill>
                </a:ln>
                <a:solidFill>
                  <a:srgbClr val="FF0000"/>
                </a:solidFill>
                <a:latin typeface="Cheltenhm BT" panose="02040603050505020403" pitchFamily="18" charset="0"/>
              </a:rPr>
              <a:t>progradations</a:t>
            </a:r>
            <a:endParaRPr lang="en-US" altLang="en-US" sz="2000" i="1" dirty="0">
              <a:ln w="3175">
                <a:solidFill>
                  <a:schemeClr val="tx1"/>
                </a:solidFill>
              </a:ln>
              <a:solidFill>
                <a:srgbClr val="FF0000"/>
              </a:solidFill>
              <a:latin typeface="Cheltenhm BT" panose="02040603050505020403" pitchFamily="18" charset="0"/>
            </a:endParaRPr>
          </a:p>
        </p:txBody>
      </p:sp>
    </p:spTree>
    <p:extLst>
      <p:ext uri="{BB962C8B-B14F-4D97-AF65-F5344CB8AC3E}">
        <p14:creationId xmlns:p14="http://schemas.microsoft.com/office/powerpoint/2010/main" val="743579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000"/>
                                        <p:tgtEl>
                                          <p:spTgt spid="27"/>
                                        </p:tgtEl>
                                      </p:cBhvr>
                                    </p:animEffect>
                                    <p:set>
                                      <p:cBhvr>
                                        <p:cTn id="17" dur="1" fill="hold">
                                          <p:stCondLst>
                                            <p:cond delay="9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1000"/>
                                        <p:tgtEl>
                                          <p:spTgt spid="28"/>
                                        </p:tgtEl>
                                      </p:cBhvr>
                                    </p:animEffect>
                                    <p:set>
                                      <p:cBhvr>
                                        <p:cTn id="22" dur="1" fill="hold">
                                          <p:stCondLst>
                                            <p:cond delay="999"/>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1000"/>
                                        <p:tgtEl>
                                          <p:spTgt spid="29"/>
                                        </p:tgtEl>
                                      </p:cBhvr>
                                    </p:animEffect>
                                    <p:set>
                                      <p:cBhvr>
                                        <p:cTn id="27" dur="1" fill="hold">
                                          <p:stCondLst>
                                            <p:cond delay="999"/>
                                          </p:stCondLst>
                                        </p:cTn>
                                        <p:tgtEl>
                                          <p:spTgt spid="2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2000"/>
                                        <p:tgtEl>
                                          <p:spTgt spid="37"/>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20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1" grpId="0"/>
      <p:bldP spid="3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853" y="598128"/>
            <a:ext cx="8865535"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And what drives all this are</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sea level changes.</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92" y="1134620"/>
            <a:ext cx="6948896" cy="4214863"/>
          </a:xfrm>
          <a:prstGeom prst="rect">
            <a:avLst/>
          </a:prstGeom>
        </p:spPr>
      </p:pic>
      <p:sp>
        <p:nvSpPr>
          <p:cNvPr id="13" name="Rectangle 12"/>
          <p:cNvSpPr/>
          <p:nvPr/>
        </p:nvSpPr>
        <p:spPr>
          <a:xfrm>
            <a:off x="225095" y="5710547"/>
            <a:ext cx="8862889" cy="830997"/>
          </a:xfrm>
          <a:prstGeom prst="rect">
            <a:avLst/>
          </a:prstGeom>
        </p:spPr>
        <p:txBody>
          <a:bodyPr wrap="square">
            <a:spAutoFit/>
          </a:bodyPr>
          <a:lstStyle/>
          <a:p>
            <a:r>
              <a:rPr lang="en-US" sz="2800" i="1" dirty="0">
                <a:latin typeface="Times New Roman" panose="02020603050405020304" pitchFamily="18" charset="0"/>
                <a:cs typeface="Times New Roman" panose="02020603050405020304" pitchFamily="18" charset="0"/>
              </a:rPr>
              <a:t>4.  </a:t>
            </a:r>
            <a:r>
              <a:rPr lang="en-US" sz="2800" b="1" i="1" dirty="0">
                <a:ln w="3175">
                  <a:solidFill>
                    <a:schemeClr val="tx1"/>
                  </a:solidFill>
                </a:ln>
                <a:solidFill>
                  <a:srgbClr val="FF0000"/>
                </a:solidFill>
                <a:latin typeface="Times New Roman" panose="02020603050405020304" pitchFamily="18" charset="0"/>
                <a:cs typeface="Times New Roman" panose="02020603050405020304" pitchFamily="18" charset="0"/>
              </a:rPr>
              <a:t>Tectonic Interpretations</a:t>
            </a:r>
            <a:r>
              <a:rPr lang="en-US" sz="2800" i="1"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we will hold off on this until we have seen a few more formations.</a:t>
            </a:r>
          </a:p>
        </p:txBody>
      </p:sp>
      <p:sp>
        <p:nvSpPr>
          <p:cNvPr id="16" name="Rectangle 15"/>
          <p:cNvSpPr/>
          <p:nvPr/>
        </p:nvSpPr>
        <p:spPr>
          <a:xfrm>
            <a:off x="182499" y="0"/>
            <a:ext cx="8862889" cy="400110"/>
          </a:xfrm>
          <a:prstGeom prst="rect">
            <a:avLst/>
          </a:prstGeom>
        </p:spPr>
        <p:txBody>
          <a:bodyPr wrap="square">
            <a:spAutoFit/>
          </a:bodyPr>
          <a:lstStyle/>
          <a:p>
            <a:r>
              <a:rPr lang="en-US" sz="2000" i="1" dirty="0">
                <a:latin typeface="Times New Roman" panose="02020603050405020304" pitchFamily="18" charset="0"/>
                <a:cs typeface="Times New Roman" panose="02020603050405020304" pitchFamily="18" charset="0"/>
              </a:rPr>
              <a:t>3.  </a:t>
            </a:r>
            <a:r>
              <a:rPr lang="en-US" sz="2000" b="1" i="1" dirty="0">
                <a:ln w="3175">
                  <a:solidFill>
                    <a:schemeClr val="tx1"/>
                  </a:solidFill>
                </a:ln>
                <a:solidFill>
                  <a:srgbClr val="FF0000"/>
                </a:solidFill>
                <a:latin typeface="Times New Roman" panose="02020603050405020304" pitchFamily="18" charset="0"/>
                <a:cs typeface="Times New Roman" panose="02020603050405020304" pitchFamily="18" charset="0"/>
              </a:rPr>
              <a:t>Basin interpretations</a:t>
            </a:r>
            <a:r>
              <a:rPr lang="en-US" sz="20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32591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00">
            <a:alpha val="49000"/>
          </a:srgbClr>
        </a:solidFill>
        <a:effectLst/>
      </p:bgPr>
    </p:bg>
    <p:spTree>
      <p:nvGrpSpPr>
        <p:cNvPr id="1" name=""/>
        <p:cNvGrpSpPr/>
        <p:nvPr/>
      </p:nvGrpSpPr>
      <p:grpSpPr>
        <a:xfrm>
          <a:off x="0" y="0"/>
          <a:ext cx="0" cy="0"/>
          <a:chOff x="0" y="0"/>
          <a:chExt cx="0" cy="0"/>
        </a:xfrm>
      </p:grpSpPr>
      <p:sp>
        <p:nvSpPr>
          <p:cNvPr id="10" name="TextBox 9"/>
          <p:cNvSpPr txBox="1"/>
          <p:nvPr/>
        </p:nvSpPr>
        <p:spPr>
          <a:xfrm>
            <a:off x="1395932" y="139291"/>
            <a:ext cx="260341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rPr>
              <a:t>Trip 1: </a:t>
            </a:r>
          </a:p>
        </p:txBody>
      </p:sp>
      <p:sp>
        <p:nvSpPr>
          <p:cNvPr id="11" name="TextBox 10"/>
          <p:cNvSpPr txBox="1"/>
          <p:nvPr/>
        </p:nvSpPr>
        <p:spPr>
          <a:xfrm>
            <a:off x="3860799" y="159357"/>
            <a:ext cx="403169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rPr>
              <a:t>Chalk Talk 4</a:t>
            </a:r>
          </a:p>
        </p:txBody>
      </p:sp>
      <p:sp>
        <p:nvSpPr>
          <p:cNvPr id="13" name="TextBox 12"/>
          <p:cNvSpPr txBox="1"/>
          <p:nvPr/>
        </p:nvSpPr>
        <p:spPr>
          <a:xfrm>
            <a:off x="-1" y="636431"/>
            <a:ext cx="9144001"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3175">
                  <a:solidFill>
                    <a:prstClr val="black"/>
                  </a:solidFill>
                </a:ln>
                <a:solidFill>
                  <a:srgbClr val="FF0000"/>
                </a:solidFill>
                <a:effectLst/>
                <a:uLnTx/>
                <a:uFillTx/>
                <a:latin typeface="Britannic Bold" panose="020B0903060703020204" pitchFamily="34" charset="0"/>
                <a:ea typeface="+mn-ea"/>
                <a:cs typeface="+mn-cs"/>
              </a:rPr>
              <a:t>Edinb</a:t>
            </a:r>
            <a:r>
              <a:rPr lang="en-US" sz="6600" dirty="0" err="1">
                <a:ln w="3175">
                  <a:solidFill>
                    <a:prstClr val="black"/>
                  </a:solidFill>
                </a:ln>
                <a:solidFill>
                  <a:srgbClr val="FF0000"/>
                </a:solidFill>
                <a:latin typeface="Britannic Bold" panose="020B0903060703020204" pitchFamily="34" charset="0"/>
              </a:rPr>
              <a:t>urg</a:t>
            </a:r>
            <a:r>
              <a:rPr lang="en-US" sz="6600" dirty="0">
                <a:ln w="3175">
                  <a:solidFill>
                    <a:prstClr val="black"/>
                  </a:solidFill>
                </a:ln>
                <a:solidFill>
                  <a:srgbClr val="FF0000"/>
                </a:solidFill>
                <a:latin typeface="Britannic Bold" panose="020B0903060703020204" pitchFamily="34" charset="0"/>
              </a:rPr>
              <a:t> Formation</a:t>
            </a:r>
            <a:endParaRPr kumimoji="0" lang="en-US" sz="66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277" y="1858734"/>
            <a:ext cx="7955446" cy="4999266"/>
          </a:xfrm>
          <a:prstGeom prst="rect">
            <a:avLst/>
          </a:prstGeom>
        </p:spPr>
      </p:pic>
    </p:spTree>
    <p:extLst>
      <p:ext uri="{BB962C8B-B14F-4D97-AF65-F5344CB8AC3E}">
        <p14:creationId xmlns:p14="http://schemas.microsoft.com/office/powerpoint/2010/main" val="188862895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9313"/>
            <a:ext cx="7162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Begin</a:t>
            </a:r>
            <a:r>
              <a:rPr kumimoji="0" lang="en-US" sz="2800"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with observations.</a:t>
            </a:r>
            <a:endPar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endParaRPr>
          </a:p>
        </p:txBody>
      </p:sp>
      <p:sp>
        <p:nvSpPr>
          <p:cNvPr id="5" name="TextBox 4"/>
          <p:cNvSpPr txBox="1"/>
          <p:nvPr/>
        </p:nvSpPr>
        <p:spPr>
          <a:xfrm>
            <a:off x="111523" y="459381"/>
            <a:ext cx="8865535"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Interbedded</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a:t>
            </a:r>
            <a:r>
              <a:rPr kumimoji="0" lang="en-US" sz="2200" b="0" i="1" u="none" strike="noStrike" kern="1200" cap="none" spc="0" normalizeH="0" noProof="0" dirty="0" err="1">
                <a:ln>
                  <a:noFill/>
                </a:ln>
                <a:solidFill>
                  <a:prstClr val="black"/>
                </a:solidFill>
                <a:effectLst/>
                <a:uLnTx/>
                <a:uFillTx/>
                <a:latin typeface="Cheltenhm BT" panose="02040603050505020403" pitchFamily="18" charset="0"/>
                <a:ea typeface="+mn-ea"/>
                <a:cs typeface="+mn-cs"/>
              </a:rPr>
              <a:t>micrites</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and shales. On a strip log they are both the same fine grained texture.(clay sized).</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20" y="1154545"/>
            <a:ext cx="7604607" cy="570345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327" y="982600"/>
            <a:ext cx="2345965" cy="5875399"/>
          </a:xfrm>
          <a:prstGeom prst="rect">
            <a:avLst/>
          </a:prstGeom>
        </p:spPr>
      </p:pic>
    </p:spTree>
    <p:extLst>
      <p:ext uri="{BB962C8B-B14F-4D97-AF65-F5344CB8AC3E}">
        <p14:creationId xmlns:p14="http://schemas.microsoft.com/office/powerpoint/2010/main" val="3489723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1523" y="486077"/>
            <a:ext cx="8865535"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Shales are</a:t>
            </a:r>
            <a:r>
              <a:rPr kumimoji="0" lang="en-US" sz="24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black and smudgy (like charcoal) – high organic content.</a:t>
            </a:r>
            <a:endPar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685" y="1424506"/>
            <a:ext cx="7244659" cy="5433494"/>
          </a:xfrm>
          <a:prstGeom prst="rect">
            <a:avLst/>
          </a:prstGeom>
        </p:spPr>
      </p:pic>
      <p:sp>
        <p:nvSpPr>
          <p:cNvPr id="6" name="TextBox 5"/>
          <p:cNvSpPr txBox="1"/>
          <p:nvPr/>
        </p:nvSpPr>
        <p:spPr>
          <a:xfrm>
            <a:off x="381000" y="9313"/>
            <a:ext cx="7162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Begin</a:t>
            </a:r>
            <a:r>
              <a:rPr kumimoji="0" lang="en-US" sz="2800"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with observations.</a:t>
            </a:r>
            <a:endPar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endParaRPr>
          </a:p>
        </p:txBody>
      </p:sp>
      <p:sp>
        <p:nvSpPr>
          <p:cNvPr id="7" name="TextBox 6"/>
          <p:cNvSpPr txBox="1"/>
          <p:nvPr/>
        </p:nvSpPr>
        <p:spPr>
          <a:xfrm>
            <a:off x="111523" y="864768"/>
            <a:ext cx="8865535"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1" dirty="0">
                <a:solidFill>
                  <a:prstClr val="black"/>
                </a:solidFill>
                <a:latin typeface="Cheltenhm BT" panose="02040603050505020403" pitchFamily="18" charset="0"/>
              </a:rPr>
              <a:t>What does that tell us about the environmental conditions?</a:t>
            </a:r>
            <a:endPar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Tree>
    <p:extLst>
      <p:ext uri="{BB962C8B-B14F-4D97-AF65-F5344CB8AC3E}">
        <p14:creationId xmlns:p14="http://schemas.microsoft.com/office/powerpoint/2010/main" val="712351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995" y="0"/>
            <a:ext cx="4887820" cy="400110"/>
          </a:xfrm>
          <a:prstGeom prst="rect">
            <a:avLst/>
          </a:prstGeom>
          <a:noFill/>
        </p:spPr>
        <p:txBody>
          <a:bodyPr wrap="square" rtlCol="0">
            <a:spAutoFit/>
          </a:bodyPr>
          <a:lstStyle/>
          <a:p>
            <a:pPr indent="233363"/>
            <a:r>
              <a:rPr lang="en-US" sz="2000" i="1" dirty="0">
                <a:latin typeface="Cheltenhm BT" panose="02040603050505020403" pitchFamily="18" charset="0"/>
              </a:rPr>
              <a:t>Draw a strip log as best you can (5 minutes).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6017" y="0"/>
            <a:ext cx="1936765"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3984" y="0"/>
            <a:ext cx="1997198"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84412" y="1367117"/>
            <a:ext cx="6275294" cy="4706471"/>
          </a:xfrm>
          <a:prstGeom prst="rect">
            <a:avLst/>
          </a:prstGeom>
        </p:spPr>
      </p:pic>
      <p:sp>
        <p:nvSpPr>
          <p:cNvPr id="8" name="TextBox 7"/>
          <p:cNvSpPr txBox="1"/>
          <p:nvPr/>
        </p:nvSpPr>
        <p:spPr>
          <a:xfrm>
            <a:off x="2987161" y="264459"/>
            <a:ext cx="2391663" cy="400110"/>
          </a:xfrm>
          <a:prstGeom prst="rect">
            <a:avLst/>
          </a:prstGeom>
          <a:noFill/>
        </p:spPr>
        <p:txBody>
          <a:bodyPr wrap="square" rtlCol="0">
            <a:spAutoFit/>
          </a:bodyPr>
          <a:lstStyle/>
          <a:p>
            <a:pPr indent="233363"/>
            <a:r>
              <a:rPr lang="en-US" sz="2000" i="1" dirty="0">
                <a:latin typeface="Cheltenhm BT" panose="02040603050505020403" pitchFamily="18" charset="0"/>
              </a:rPr>
              <a:t>Here is my strip log</a:t>
            </a:r>
          </a:p>
        </p:txBody>
      </p:sp>
      <p:sp>
        <p:nvSpPr>
          <p:cNvPr id="2" name="Rectangle 1"/>
          <p:cNvSpPr/>
          <p:nvPr/>
        </p:nvSpPr>
        <p:spPr>
          <a:xfrm>
            <a:off x="7073984" y="582705"/>
            <a:ext cx="2070016" cy="6275295"/>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126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000"/>
                                        <p:tgtEl>
                                          <p:spTgt spid="5"/>
                                        </p:tgtEl>
                                      </p:cBhvr>
                                    </p:animEffect>
                                  </p:childTnLst>
                                </p:cTn>
                              </p:par>
                            </p:childTnLst>
                          </p:cTn>
                        </p:par>
                        <p:par>
                          <p:cTn id="17" fill="hold">
                            <p:stCondLst>
                              <p:cond delay="2000"/>
                            </p:stCondLst>
                            <p:childTnLst>
                              <p:par>
                                <p:cTn id="18" presetID="2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1000"/>
                                        <p:tgtEl>
                                          <p:spTgt spid="7"/>
                                        </p:tgtEl>
                                      </p:cBhvr>
                                    </p:animEffect>
                                  </p:childTnLst>
                                </p:cTn>
                              </p:par>
                            </p:childTnLst>
                          </p:cTn>
                        </p:par>
                        <p:par>
                          <p:cTn id="21" fill="hold">
                            <p:stCondLst>
                              <p:cond delay="3000"/>
                            </p:stCondLst>
                            <p:childTnLst>
                              <p:par>
                                <p:cTn id="22" presetID="22" presetClass="entr" presetSubtype="4"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1523" y="559965"/>
            <a:ext cx="8865535"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Micrites</a:t>
            </a: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 weather medium gray, but on a fresh surface are also black.</a:t>
            </a:r>
          </a:p>
        </p:txBody>
      </p:sp>
      <p:sp>
        <p:nvSpPr>
          <p:cNvPr id="4" name="TextBox 3"/>
          <p:cNvSpPr txBox="1"/>
          <p:nvPr/>
        </p:nvSpPr>
        <p:spPr>
          <a:xfrm>
            <a:off x="381000" y="9313"/>
            <a:ext cx="7162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Begin</a:t>
            </a:r>
            <a:r>
              <a:rPr kumimoji="0" lang="en-US" sz="2800"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with observations.</a:t>
            </a:r>
            <a:endPar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472" y="1170708"/>
            <a:ext cx="7583055" cy="5687291"/>
          </a:xfrm>
          <a:prstGeom prst="rect">
            <a:avLst/>
          </a:prstGeom>
        </p:spPr>
      </p:pic>
    </p:spTree>
    <p:extLst>
      <p:ext uri="{BB962C8B-B14F-4D97-AF65-F5344CB8AC3E}">
        <p14:creationId xmlns:p14="http://schemas.microsoft.com/office/powerpoint/2010/main" val="93832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0" y="559965"/>
            <a:ext cx="4405058"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Bedding thickness varies from thin interbedded</a:t>
            </a:r>
            <a:r>
              <a:rPr kumimoji="0" lang="en-US" sz="24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micrites sometimes with clay drapes…</a:t>
            </a:r>
            <a:endPar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4" name="TextBox 3"/>
          <p:cNvSpPr txBox="1"/>
          <p:nvPr/>
        </p:nvSpPr>
        <p:spPr>
          <a:xfrm>
            <a:off x="381000" y="9313"/>
            <a:ext cx="7162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Begin</a:t>
            </a:r>
            <a:r>
              <a:rPr kumimoji="0" lang="en-US" sz="2800"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with observations.</a:t>
            </a:r>
            <a:endPar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16830"/>
            <a:ext cx="4572000" cy="3429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p:spPr>
      </p:pic>
      <p:sp>
        <p:nvSpPr>
          <p:cNvPr id="6" name="TextBox 5"/>
          <p:cNvSpPr txBox="1"/>
          <p:nvPr/>
        </p:nvSpPr>
        <p:spPr>
          <a:xfrm>
            <a:off x="193964" y="4681462"/>
            <a:ext cx="4304146"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To interbedded shales and </a:t>
            </a:r>
            <a:r>
              <a:rPr kumimoji="0" lang="en-US" sz="24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micrites</a:t>
            </a: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a:t>
            </a:r>
          </a:p>
        </p:txBody>
      </p:sp>
    </p:spTree>
    <p:extLst>
      <p:ext uri="{BB962C8B-B14F-4D97-AF65-F5344CB8AC3E}">
        <p14:creationId xmlns:p14="http://schemas.microsoft.com/office/powerpoint/2010/main" val="2431451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1523" y="559965"/>
            <a:ext cx="8865535"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To relatively thick </a:t>
            </a:r>
            <a:r>
              <a:rPr kumimoji="0" lang="en-US" sz="24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micrites</a:t>
            </a: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a:t>
            </a:r>
          </a:p>
        </p:txBody>
      </p:sp>
      <p:sp>
        <p:nvSpPr>
          <p:cNvPr id="4" name="TextBox 3"/>
          <p:cNvSpPr txBox="1"/>
          <p:nvPr/>
        </p:nvSpPr>
        <p:spPr>
          <a:xfrm>
            <a:off x="381000" y="9313"/>
            <a:ext cx="7162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Begin</a:t>
            </a:r>
            <a:r>
              <a:rPr kumimoji="0" lang="en-US" sz="2800"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with observations.</a:t>
            </a:r>
            <a:endPar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99" y="1227080"/>
            <a:ext cx="8321965" cy="5517697"/>
          </a:xfrm>
          <a:prstGeom prst="rect">
            <a:avLst/>
          </a:prstGeom>
        </p:spPr>
      </p:pic>
    </p:spTree>
    <p:extLst>
      <p:ext uri="{BB962C8B-B14F-4D97-AF65-F5344CB8AC3E}">
        <p14:creationId xmlns:p14="http://schemas.microsoft.com/office/powerpoint/2010/main" val="586350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9313"/>
            <a:ext cx="7162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rPr>
              <a:t>Begin</a:t>
            </a:r>
            <a:r>
              <a:rPr kumimoji="0" lang="en-US" sz="2800" b="0" i="1" u="none" strike="noStrike" kern="1200" cap="none" spc="0" normalizeH="0" noProof="0" dirty="0">
                <a:ln w="3175">
                  <a:solidFill>
                    <a:prstClr val="black"/>
                  </a:solidFill>
                </a:ln>
                <a:solidFill>
                  <a:srgbClr val="FF0000"/>
                </a:solidFill>
                <a:effectLst/>
                <a:uLnTx/>
                <a:uFillTx/>
                <a:latin typeface="Cheltenhm BT" panose="02040603050505020403" pitchFamily="18" charset="0"/>
                <a:ea typeface="+mn-ea"/>
                <a:cs typeface="+mn-cs"/>
              </a:rPr>
              <a:t> with observations.</a:t>
            </a:r>
            <a:endParaRPr kumimoji="0" lang="en-US" sz="2800" b="0" i="1" u="none" strike="noStrike" kern="1200" cap="none" spc="0" normalizeH="0" baseline="0" noProof="0" dirty="0">
              <a:ln w="3175">
                <a:solidFill>
                  <a:prstClr val="black"/>
                </a:solidFill>
              </a:ln>
              <a:solidFill>
                <a:srgbClr val="FF0000"/>
              </a:solidFill>
              <a:effectLst/>
              <a:uLnTx/>
              <a:uFillTx/>
              <a:latin typeface="Cheltenhm BT" panose="02040603050505020403" pitchFamily="18" charset="0"/>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374" y="1049062"/>
            <a:ext cx="7745251" cy="5808938"/>
          </a:xfrm>
          <a:prstGeom prst="rect">
            <a:avLst/>
          </a:prstGeom>
        </p:spPr>
      </p:pic>
      <p:sp>
        <p:nvSpPr>
          <p:cNvPr id="3" name="Freeform 2"/>
          <p:cNvSpPr/>
          <p:nvPr/>
        </p:nvSpPr>
        <p:spPr>
          <a:xfrm>
            <a:off x="3195638" y="2695575"/>
            <a:ext cx="4967287" cy="1933575"/>
          </a:xfrm>
          <a:custGeom>
            <a:avLst/>
            <a:gdLst>
              <a:gd name="connsiteX0" fmla="*/ 4967287 w 4967287"/>
              <a:gd name="connsiteY0" fmla="*/ 0 h 1933575"/>
              <a:gd name="connsiteX1" fmla="*/ 4486275 w 4967287"/>
              <a:gd name="connsiteY1" fmla="*/ 14288 h 1933575"/>
              <a:gd name="connsiteX2" fmla="*/ 4181475 w 4967287"/>
              <a:gd name="connsiteY2" fmla="*/ 61913 h 1933575"/>
              <a:gd name="connsiteX3" fmla="*/ 4029075 w 4967287"/>
              <a:gd name="connsiteY3" fmla="*/ 185738 h 1933575"/>
              <a:gd name="connsiteX4" fmla="*/ 3871912 w 4967287"/>
              <a:gd name="connsiteY4" fmla="*/ 423863 h 1933575"/>
              <a:gd name="connsiteX5" fmla="*/ 3690937 w 4967287"/>
              <a:gd name="connsiteY5" fmla="*/ 600075 h 1933575"/>
              <a:gd name="connsiteX6" fmla="*/ 3338512 w 4967287"/>
              <a:gd name="connsiteY6" fmla="*/ 600075 h 1933575"/>
              <a:gd name="connsiteX7" fmla="*/ 3157537 w 4967287"/>
              <a:gd name="connsiteY7" fmla="*/ 576263 h 1933575"/>
              <a:gd name="connsiteX8" fmla="*/ 3057525 w 4967287"/>
              <a:gd name="connsiteY8" fmla="*/ 857250 h 1933575"/>
              <a:gd name="connsiteX9" fmla="*/ 2757487 w 4967287"/>
              <a:gd name="connsiteY9" fmla="*/ 947738 h 1933575"/>
              <a:gd name="connsiteX10" fmla="*/ 2605087 w 4967287"/>
              <a:gd name="connsiteY10" fmla="*/ 1119188 h 1933575"/>
              <a:gd name="connsiteX11" fmla="*/ 2305050 w 4967287"/>
              <a:gd name="connsiteY11" fmla="*/ 1214438 h 1933575"/>
              <a:gd name="connsiteX12" fmla="*/ 1966912 w 4967287"/>
              <a:gd name="connsiteY12" fmla="*/ 1200150 h 1933575"/>
              <a:gd name="connsiteX13" fmla="*/ 1685925 w 4967287"/>
              <a:gd name="connsiteY13" fmla="*/ 1223963 h 1933575"/>
              <a:gd name="connsiteX14" fmla="*/ 1323975 w 4967287"/>
              <a:gd name="connsiteY14" fmla="*/ 1333500 h 1933575"/>
              <a:gd name="connsiteX15" fmla="*/ 1162050 w 4967287"/>
              <a:gd name="connsiteY15" fmla="*/ 1428750 h 1933575"/>
              <a:gd name="connsiteX16" fmla="*/ 1109662 w 4967287"/>
              <a:gd name="connsiteY16" fmla="*/ 1595438 h 1933575"/>
              <a:gd name="connsiteX17" fmla="*/ 728662 w 4967287"/>
              <a:gd name="connsiteY17" fmla="*/ 1704975 h 1933575"/>
              <a:gd name="connsiteX18" fmla="*/ 333375 w 4967287"/>
              <a:gd name="connsiteY18" fmla="*/ 1824038 h 1933575"/>
              <a:gd name="connsiteX19" fmla="*/ 0 w 4967287"/>
              <a:gd name="connsiteY19" fmla="*/ 1933575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67287" h="1933575">
                <a:moveTo>
                  <a:pt x="4967287" y="0"/>
                </a:moveTo>
                <a:cubicBezTo>
                  <a:pt x="4792265" y="1984"/>
                  <a:pt x="4617244" y="3969"/>
                  <a:pt x="4486275" y="14288"/>
                </a:cubicBezTo>
                <a:cubicBezTo>
                  <a:pt x="4355306" y="24607"/>
                  <a:pt x="4257675" y="33338"/>
                  <a:pt x="4181475" y="61913"/>
                </a:cubicBezTo>
                <a:cubicBezTo>
                  <a:pt x="4105275" y="90488"/>
                  <a:pt x="4080669" y="125413"/>
                  <a:pt x="4029075" y="185738"/>
                </a:cubicBezTo>
                <a:cubicBezTo>
                  <a:pt x="3977481" y="246063"/>
                  <a:pt x="3928268" y="354807"/>
                  <a:pt x="3871912" y="423863"/>
                </a:cubicBezTo>
                <a:cubicBezTo>
                  <a:pt x="3815556" y="492919"/>
                  <a:pt x="3779837" y="570706"/>
                  <a:pt x="3690937" y="600075"/>
                </a:cubicBezTo>
                <a:cubicBezTo>
                  <a:pt x="3602037" y="629444"/>
                  <a:pt x="3427412" y="604044"/>
                  <a:pt x="3338512" y="600075"/>
                </a:cubicBezTo>
                <a:cubicBezTo>
                  <a:pt x="3249612" y="596106"/>
                  <a:pt x="3204368" y="533401"/>
                  <a:pt x="3157537" y="576263"/>
                </a:cubicBezTo>
                <a:cubicBezTo>
                  <a:pt x="3110706" y="619126"/>
                  <a:pt x="3124200" y="795338"/>
                  <a:pt x="3057525" y="857250"/>
                </a:cubicBezTo>
                <a:cubicBezTo>
                  <a:pt x="2990850" y="919163"/>
                  <a:pt x="2832893" y="904082"/>
                  <a:pt x="2757487" y="947738"/>
                </a:cubicBezTo>
                <a:cubicBezTo>
                  <a:pt x="2682081" y="991394"/>
                  <a:pt x="2680493" y="1074738"/>
                  <a:pt x="2605087" y="1119188"/>
                </a:cubicBezTo>
                <a:cubicBezTo>
                  <a:pt x="2529681" y="1163638"/>
                  <a:pt x="2411412" y="1200944"/>
                  <a:pt x="2305050" y="1214438"/>
                </a:cubicBezTo>
                <a:cubicBezTo>
                  <a:pt x="2198688" y="1227932"/>
                  <a:pt x="2070099" y="1198563"/>
                  <a:pt x="1966912" y="1200150"/>
                </a:cubicBezTo>
                <a:cubicBezTo>
                  <a:pt x="1863725" y="1201737"/>
                  <a:pt x="1793081" y="1201738"/>
                  <a:pt x="1685925" y="1223963"/>
                </a:cubicBezTo>
                <a:cubicBezTo>
                  <a:pt x="1578769" y="1246188"/>
                  <a:pt x="1411287" y="1299369"/>
                  <a:pt x="1323975" y="1333500"/>
                </a:cubicBezTo>
                <a:cubicBezTo>
                  <a:pt x="1236662" y="1367631"/>
                  <a:pt x="1197769" y="1385094"/>
                  <a:pt x="1162050" y="1428750"/>
                </a:cubicBezTo>
                <a:cubicBezTo>
                  <a:pt x="1126331" y="1472406"/>
                  <a:pt x="1181893" y="1549401"/>
                  <a:pt x="1109662" y="1595438"/>
                </a:cubicBezTo>
                <a:cubicBezTo>
                  <a:pt x="1037431" y="1641475"/>
                  <a:pt x="728662" y="1704975"/>
                  <a:pt x="728662" y="1704975"/>
                </a:cubicBezTo>
                <a:lnTo>
                  <a:pt x="333375" y="1824038"/>
                </a:lnTo>
                <a:cubicBezTo>
                  <a:pt x="211931" y="1862138"/>
                  <a:pt x="105965" y="1897856"/>
                  <a:pt x="0" y="1933575"/>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1523" y="559965"/>
            <a:ext cx="8865535"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And, some of the thick micrites have undulating</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scoured bottoms</a:t>
            </a:r>
            <a:r>
              <a:rPr lang="en-US" sz="2200" i="1" dirty="0">
                <a:solidFill>
                  <a:prstClr val="black"/>
                </a:solidFill>
                <a:latin typeface="Cheltenhm BT" panose="02040603050505020403" pitchFamily="18" charset="0"/>
              </a:rPr>
              <a:t>.</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6" name="Freeform 5"/>
          <p:cNvSpPr/>
          <p:nvPr/>
        </p:nvSpPr>
        <p:spPr>
          <a:xfrm>
            <a:off x="714375" y="4633913"/>
            <a:ext cx="2500313" cy="804862"/>
          </a:xfrm>
          <a:custGeom>
            <a:avLst/>
            <a:gdLst>
              <a:gd name="connsiteX0" fmla="*/ 2500313 w 2500313"/>
              <a:gd name="connsiteY0" fmla="*/ 0 h 804862"/>
              <a:gd name="connsiteX1" fmla="*/ 2128838 w 2500313"/>
              <a:gd name="connsiteY1" fmla="*/ 109537 h 804862"/>
              <a:gd name="connsiteX2" fmla="*/ 1690688 w 2500313"/>
              <a:gd name="connsiteY2" fmla="*/ 228600 h 804862"/>
              <a:gd name="connsiteX3" fmla="*/ 1419225 w 2500313"/>
              <a:gd name="connsiteY3" fmla="*/ 304800 h 804862"/>
              <a:gd name="connsiteX4" fmla="*/ 1271588 w 2500313"/>
              <a:gd name="connsiteY4" fmla="*/ 314325 h 804862"/>
              <a:gd name="connsiteX5" fmla="*/ 1052513 w 2500313"/>
              <a:gd name="connsiteY5" fmla="*/ 504825 h 804862"/>
              <a:gd name="connsiteX6" fmla="*/ 795338 w 2500313"/>
              <a:gd name="connsiteY6" fmla="*/ 595312 h 804862"/>
              <a:gd name="connsiteX7" fmla="*/ 404813 w 2500313"/>
              <a:gd name="connsiteY7" fmla="*/ 733425 h 804862"/>
              <a:gd name="connsiteX8" fmla="*/ 0 w 2500313"/>
              <a:gd name="connsiteY8" fmla="*/ 804862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313" h="804862">
                <a:moveTo>
                  <a:pt x="2500313" y="0"/>
                </a:moveTo>
                <a:lnTo>
                  <a:pt x="2128838" y="109537"/>
                </a:lnTo>
                <a:cubicBezTo>
                  <a:pt x="1993900" y="147637"/>
                  <a:pt x="1690688" y="228600"/>
                  <a:pt x="1690688" y="228600"/>
                </a:cubicBezTo>
                <a:cubicBezTo>
                  <a:pt x="1572419" y="261144"/>
                  <a:pt x="1489075" y="290513"/>
                  <a:pt x="1419225" y="304800"/>
                </a:cubicBezTo>
                <a:cubicBezTo>
                  <a:pt x="1349375" y="319087"/>
                  <a:pt x="1332707" y="280988"/>
                  <a:pt x="1271588" y="314325"/>
                </a:cubicBezTo>
                <a:cubicBezTo>
                  <a:pt x="1210469" y="347663"/>
                  <a:pt x="1131888" y="457994"/>
                  <a:pt x="1052513" y="504825"/>
                </a:cubicBezTo>
                <a:cubicBezTo>
                  <a:pt x="973138" y="551656"/>
                  <a:pt x="795338" y="595312"/>
                  <a:pt x="795338" y="595312"/>
                </a:cubicBezTo>
                <a:cubicBezTo>
                  <a:pt x="687388" y="633412"/>
                  <a:pt x="537369" y="698500"/>
                  <a:pt x="404813" y="733425"/>
                </a:cubicBezTo>
                <a:cubicBezTo>
                  <a:pt x="272257" y="768350"/>
                  <a:pt x="136128" y="786606"/>
                  <a:pt x="0" y="804862"/>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200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2000"/>
                                        <p:tgtEl>
                                          <p:spTgt spid="3"/>
                                        </p:tgtEl>
                                      </p:cBhvr>
                                    </p:animEffect>
                                  </p:childTnLst>
                                </p:cTn>
                              </p:par>
                            </p:childTnLst>
                          </p:cTn>
                        </p:par>
                        <p:par>
                          <p:cTn id="13" fill="hold">
                            <p:stCondLst>
                              <p:cond delay="2000"/>
                            </p:stCondLst>
                            <p:childTnLst>
                              <p:par>
                                <p:cTn id="14" presetID="22" presetClass="entr" presetSubtype="2"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2499" y="31763"/>
            <a:ext cx="8862889" cy="400110"/>
          </a:xfrm>
          <a:prstGeom prst="rect">
            <a:avLst/>
          </a:prstGeom>
        </p:spPr>
        <p:txBody>
          <a:bodyPr wrap="square">
            <a:spAutoFit/>
          </a:bodyPr>
          <a:lstStyle/>
          <a:p>
            <a:r>
              <a:rPr lang="en-US" sz="2000" i="1" dirty="0">
                <a:latin typeface="Times New Roman" panose="02020603050405020304" pitchFamily="18" charset="0"/>
                <a:cs typeface="Times New Roman" panose="02020603050405020304" pitchFamily="18" charset="0"/>
              </a:rPr>
              <a:t>2.  </a:t>
            </a:r>
            <a:r>
              <a:rPr lang="en-US" sz="2000" b="1" i="1" dirty="0">
                <a:ln w="3175">
                  <a:solidFill>
                    <a:schemeClr val="tx1"/>
                  </a:solidFill>
                </a:ln>
                <a:solidFill>
                  <a:srgbClr val="FF0000"/>
                </a:solidFill>
                <a:latin typeface="Times New Roman" panose="02020603050405020304" pitchFamily="18" charset="0"/>
                <a:cs typeface="Times New Roman" panose="02020603050405020304" pitchFamily="18" charset="0"/>
              </a:rPr>
              <a:t>Environmental interpretations</a:t>
            </a:r>
            <a:r>
              <a:rPr lang="en-US" sz="2000" i="1" dirty="0">
                <a:latin typeface="Times New Roman" panose="02020603050405020304" pitchFamily="18" charset="0"/>
                <a:cs typeface="Times New Roman" panose="02020603050405020304" pitchFamily="18" charset="0"/>
              </a:rPr>
              <a:t>: now we just look for patterns in the signs.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166203"/>
            <a:ext cx="5674659" cy="1752469"/>
          </a:xfrm>
          <a:prstGeom prst="rect">
            <a:avLst/>
          </a:prstGeom>
        </p:spPr>
      </p:pic>
      <p:sp>
        <p:nvSpPr>
          <p:cNvPr id="9" name="TextBox 8"/>
          <p:cNvSpPr txBox="1"/>
          <p:nvPr/>
        </p:nvSpPr>
        <p:spPr>
          <a:xfrm>
            <a:off x="394449" y="560354"/>
            <a:ext cx="944283" cy="523220"/>
          </a:xfrm>
          <a:prstGeom prst="rect">
            <a:avLst/>
          </a:prstGeom>
          <a:noFill/>
        </p:spPr>
        <p:txBody>
          <a:bodyPr wrap="square" rtlCol="0">
            <a:spAutoFit/>
          </a:bodyPr>
          <a:lstStyle/>
          <a:p>
            <a:pPr algn="ctr"/>
            <a:r>
              <a:rPr lang="en-US" sz="1400" dirty="0">
                <a:ln w="3175">
                  <a:solidFill>
                    <a:schemeClr val="tx1"/>
                  </a:solidFill>
                </a:ln>
                <a:solidFill>
                  <a:srgbClr val="FF0000"/>
                </a:solidFill>
                <a:latin typeface="Flareserif821 BT" panose="020E0602030304020304" pitchFamily="34" charset="0"/>
              </a:rPr>
              <a:t>Thick </a:t>
            </a:r>
            <a:r>
              <a:rPr lang="en-US" sz="1400" dirty="0" err="1">
                <a:ln w="3175">
                  <a:solidFill>
                    <a:schemeClr val="tx1"/>
                  </a:solidFill>
                </a:ln>
                <a:solidFill>
                  <a:srgbClr val="FF0000"/>
                </a:solidFill>
                <a:latin typeface="Flareserif821 BT" panose="020E0602030304020304" pitchFamily="34" charset="0"/>
              </a:rPr>
              <a:t>micrite</a:t>
            </a:r>
            <a:endParaRPr lang="en-US" sz="1400" dirty="0">
              <a:latin typeface="Flareserif821 BT" panose="020E0602030304020304" pitchFamily="34" charset="0"/>
            </a:endParaRPr>
          </a:p>
        </p:txBody>
      </p:sp>
      <p:cxnSp>
        <p:nvCxnSpPr>
          <p:cNvPr id="10" name="Straight Arrow Connector 9"/>
          <p:cNvCxnSpPr/>
          <p:nvPr/>
        </p:nvCxnSpPr>
        <p:spPr>
          <a:xfrm flipH="1">
            <a:off x="776944" y="1083574"/>
            <a:ext cx="89646" cy="74522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59105" y="2913608"/>
            <a:ext cx="5674659" cy="1932505"/>
          </a:xfrm>
          <a:prstGeom prst="rect">
            <a:avLst/>
          </a:prstGeom>
        </p:spPr>
      </p:pic>
      <p:sp>
        <p:nvSpPr>
          <p:cNvPr id="7" name="TextBox 6"/>
          <p:cNvSpPr txBox="1"/>
          <p:nvPr/>
        </p:nvSpPr>
        <p:spPr>
          <a:xfrm>
            <a:off x="5713507" y="2599760"/>
            <a:ext cx="1287929" cy="307777"/>
          </a:xfrm>
          <a:prstGeom prst="rect">
            <a:avLst/>
          </a:prstGeom>
          <a:noFill/>
        </p:spPr>
        <p:txBody>
          <a:bodyPr wrap="square" rtlCol="0">
            <a:spAutoFit/>
          </a:bodyPr>
          <a:lstStyle/>
          <a:p>
            <a:pPr algn="ctr"/>
            <a:r>
              <a:rPr lang="en-US" sz="1400" dirty="0">
                <a:ln w="3175">
                  <a:solidFill>
                    <a:schemeClr val="tx1"/>
                  </a:solidFill>
                </a:ln>
                <a:solidFill>
                  <a:srgbClr val="FF0000"/>
                </a:solidFill>
                <a:latin typeface="Flareserif821 BT" panose="020E0602030304020304" pitchFamily="34" charset="0"/>
              </a:rPr>
              <a:t>Thick </a:t>
            </a:r>
            <a:r>
              <a:rPr lang="en-US" sz="1400" dirty="0" err="1">
                <a:ln w="3175">
                  <a:solidFill>
                    <a:schemeClr val="tx1"/>
                  </a:solidFill>
                </a:ln>
                <a:solidFill>
                  <a:srgbClr val="FF0000"/>
                </a:solidFill>
                <a:latin typeface="Flareserif821 BT" panose="020E0602030304020304" pitchFamily="34" charset="0"/>
              </a:rPr>
              <a:t>micrite</a:t>
            </a:r>
            <a:endParaRPr lang="en-US" sz="1400" dirty="0">
              <a:latin typeface="Flareserif821 BT" panose="020E0602030304020304" pitchFamily="34" charset="0"/>
            </a:endParaRPr>
          </a:p>
        </p:txBody>
      </p:sp>
      <p:cxnSp>
        <p:nvCxnSpPr>
          <p:cNvPr id="8" name="Straight Arrow Connector 7"/>
          <p:cNvCxnSpPr>
            <a:stCxn id="7" idx="2"/>
          </p:cNvCxnSpPr>
          <p:nvPr/>
        </p:nvCxnSpPr>
        <p:spPr>
          <a:xfrm flipH="1">
            <a:off x="6127378" y="2907537"/>
            <a:ext cx="230094" cy="69271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69341" y="4841048"/>
            <a:ext cx="5674659" cy="1936060"/>
          </a:xfrm>
          <a:prstGeom prst="rect">
            <a:avLst/>
          </a:prstGeom>
        </p:spPr>
      </p:pic>
      <p:sp>
        <p:nvSpPr>
          <p:cNvPr id="15" name="TextBox 14"/>
          <p:cNvSpPr txBox="1"/>
          <p:nvPr/>
        </p:nvSpPr>
        <p:spPr>
          <a:xfrm>
            <a:off x="8101105" y="3792066"/>
            <a:ext cx="944283" cy="523220"/>
          </a:xfrm>
          <a:prstGeom prst="rect">
            <a:avLst/>
          </a:prstGeom>
          <a:noFill/>
        </p:spPr>
        <p:txBody>
          <a:bodyPr wrap="square" rtlCol="0">
            <a:spAutoFit/>
          </a:bodyPr>
          <a:lstStyle/>
          <a:p>
            <a:pPr algn="ctr"/>
            <a:r>
              <a:rPr lang="en-US" sz="1400" dirty="0">
                <a:ln w="3175">
                  <a:solidFill>
                    <a:schemeClr val="tx1"/>
                  </a:solidFill>
                </a:ln>
                <a:solidFill>
                  <a:srgbClr val="FF0000"/>
                </a:solidFill>
                <a:latin typeface="Flareserif821 BT" panose="020E0602030304020304" pitchFamily="34" charset="0"/>
              </a:rPr>
              <a:t>Thick </a:t>
            </a:r>
            <a:r>
              <a:rPr lang="en-US" sz="1400" dirty="0" err="1">
                <a:ln w="3175">
                  <a:solidFill>
                    <a:schemeClr val="tx1"/>
                  </a:solidFill>
                </a:ln>
                <a:solidFill>
                  <a:srgbClr val="FF0000"/>
                </a:solidFill>
                <a:latin typeface="Flareserif821 BT" panose="020E0602030304020304" pitchFamily="34" charset="0"/>
              </a:rPr>
              <a:t>micrite</a:t>
            </a:r>
            <a:endParaRPr lang="en-US" sz="1400" dirty="0">
              <a:latin typeface="Flareserif821 BT" panose="020E0602030304020304" pitchFamily="34" charset="0"/>
            </a:endParaRPr>
          </a:p>
        </p:txBody>
      </p:sp>
      <p:cxnSp>
        <p:nvCxnSpPr>
          <p:cNvPr id="16" name="Straight Arrow Connector 15"/>
          <p:cNvCxnSpPr/>
          <p:nvPr/>
        </p:nvCxnSpPr>
        <p:spPr>
          <a:xfrm>
            <a:off x="8497045" y="4315286"/>
            <a:ext cx="64249" cy="1707216"/>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608294" y="2362054"/>
            <a:ext cx="156883" cy="156883"/>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765177" y="4118022"/>
            <a:ext cx="156883" cy="156883"/>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313394" y="3543871"/>
            <a:ext cx="156883" cy="156883"/>
          </a:xfrm>
          <a:prstGeom prst="ellips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922060" y="5197633"/>
            <a:ext cx="156883" cy="156883"/>
          </a:xfrm>
          <a:prstGeom prst="ellips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416424" y="345755"/>
            <a:ext cx="7524775"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Parasequences</a:t>
            </a: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 study the patterns;</a:t>
            </a:r>
            <a:r>
              <a:rPr kumimoji="0" lang="en-US" sz="24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can you determine whether these are Coarsening or Fining Upward?</a:t>
            </a:r>
            <a:endPar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Tree>
    <p:extLst>
      <p:ext uri="{BB962C8B-B14F-4D97-AF65-F5344CB8AC3E}">
        <p14:creationId xmlns:p14="http://schemas.microsoft.com/office/powerpoint/2010/main" val="2918466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1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000"/>
                                        <p:tgtEl>
                                          <p:spTgt spid="11"/>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1000"/>
                                        <p:tgtEl>
                                          <p:spTgt spid="12"/>
                                        </p:tgtEl>
                                      </p:cBhvr>
                                    </p:animEffect>
                                  </p:childTnLst>
                                </p:cTn>
                              </p:par>
                            </p:childTnLst>
                          </p:cTn>
                        </p:par>
                        <p:par>
                          <p:cTn id="25" fill="hold">
                            <p:stCondLst>
                              <p:cond delay="3000"/>
                            </p:stCondLst>
                            <p:childTnLst>
                              <p:par>
                                <p:cTn id="26" presetID="26"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80">
                                          <p:stCondLst>
                                            <p:cond delay="0"/>
                                          </p:stCondLst>
                                        </p:cTn>
                                        <p:tgtEl>
                                          <p:spTgt spid="18"/>
                                        </p:tgtEl>
                                      </p:cBhvr>
                                    </p:animEffect>
                                    <p:anim calcmode="lin" valueType="num">
                                      <p:cBhvr>
                                        <p:cTn id="2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4" dur="26">
                                          <p:stCondLst>
                                            <p:cond delay="650"/>
                                          </p:stCondLst>
                                        </p:cTn>
                                        <p:tgtEl>
                                          <p:spTgt spid="18"/>
                                        </p:tgtEl>
                                      </p:cBhvr>
                                      <p:to x="100000" y="60000"/>
                                    </p:animScale>
                                    <p:animScale>
                                      <p:cBhvr>
                                        <p:cTn id="35" dur="166" decel="50000">
                                          <p:stCondLst>
                                            <p:cond delay="676"/>
                                          </p:stCondLst>
                                        </p:cTn>
                                        <p:tgtEl>
                                          <p:spTgt spid="18"/>
                                        </p:tgtEl>
                                      </p:cBhvr>
                                      <p:to x="100000" y="100000"/>
                                    </p:animScale>
                                    <p:animScale>
                                      <p:cBhvr>
                                        <p:cTn id="36" dur="26">
                                          <p:stCondLst>
                                            <p:cond delay="1312"/>
                                          </p:stCondLst>
                                        </p:cTn>
                                        <p:tgtEl>
                                          <p:spTgt spid="18"/>
                                        </p:tgtEl>
                                      </p:cBhvr>
                                      <p:to x="100000" y="80000"/>
                                    </p:animScale>
                                    <p:animScale>
                                      <p:cBhvr>
                                        <p:cTn id="37" dur="166" decel="50000">
                                          <p:stCondLst>
                                            <p:cond delay="1338"/>
                                          </p:stCondLst>
                                        </p:cTn>
                                        <p:tgtEl>
                                          <p:spTgt spid="18"/>
                                        </p:tgtEl>
                                      </p:cBhvr>
                                      <p:to x="100000" y="100000"/>
                                    </p:animScale>
                                    <p:animScale>
                                      <p:cBhvr>
                                        <p:cTn id="38" dur="26">
                                          <p:stCondLst>
                                            <p:cond delay="1642"/>
                                          </p:stCondLst>
                                        </p:cTn>
                                        <p:tgtEl>
                                          <p:spTgt spid="18"/>
                                        </p:tgtEl>
                                      </p:cBhvr>
                                      <p:to x="100000" y="90000"/>
                                    </p:animScale>
                                    <p:animScale>
                                      <p:cBhvr>
                                        <p:cTn id="39" dur="166" decel="50000">
                                          <p:stCondLst>
                                            <p:cond delay="1668"/>
                                          </p:stCondLst>
                                        </p:cTn>
                                        <p:tgtEl>
                                          <p:spTgt spid="18"/>
                                        </p:tgtEl>
                                      </p:cBhvr>
                                      <p:to x="100000" y="100000"/>
                                    </p:animScale>
                                    <p:animScale>
                                      <p:cBhvr>
                                        <p:cTn id="40" dur="26">
                                          <p:stCondLst>
                                            <p:cond delay="1808"/>
                                          </p:stCondLst>
                                        </p:cTn>
                                        <p:tgtEl>
                                          <p:spTgt spid="18"/>
                                        </p:tgtEl>
                                      </p:cBhvr>
                                      <p:to x="100000" y="95000"/>
                                    </p:animScale>
                                    <p:animScale>
                                      <p:cBhvr>
                                        <p:cTn id="41" dur="166" decel="50000">
                                          <p:stCondLst>
                                            <p:cond delay="1834"/>
                                          </p:stCondLst>
                                        </p:cTn>
                                        <p:tgtEl>
                                          <p:spTgt spid="18"/>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80">
                                          <p:stCondLst>
                                            <p:cond delay="0"/>
                                          </p:stCondLst>
                                        </p:cTn>
                                        <p:tgtEl>
                                          <p:spTgt spid="19"/>
                                        </p:tgtEl>
                                      </p:cBhvr>
                                    </p:animEffect>
                                    <p:anim calcmode="lin" valueType="num">
                                      <p:cBhvr>
                                        <p:cTn id="4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0" dur="26">
                                          <p:stCondLst>
                                            <p:cond delay="650"/>
                                          </p:stCondLst>
                                        </p:cTn>
                                        <p:tgtEl>
                                          <p:spTgt spid="19"/>
                                        </p:tgtEl>
                                      </p:cBhvr>
                                      <p:to x="100000" y="60000"/>
                                    </p:animScale>
                                    <p:animScale>
                                      <p:cBhvr>
                                        <p:cTn id="51" dur="166" decel="50000">
                                          <p:stCondLst>
                                            <p:cond delay="676"/>
                                          </p:stCondLst>
                                        </p:cTn>
                                        <p:tgtEl>
                                          <p:spTgt spid="19"/>
                                        </p:tgtEl>
                                      </p:cBhvr>
                                      <p:to x="100000" y="100000"/>
                                    </p:animScale>
                                    <p:animScale>
                                      <p:cBhvr>
                                        <p:cTn id="52" dur="26">
                                          <p:stCondLst>
                                            <p:cond delay="1312"/>
                                          </p:stCondLst>
                                        </p:cTn>
                                        <p:tgtEl>
                                          <p:spTgt spid="19"/>
                                        </p:tgtEl>
                                      </p:cBhvr>
                                      <p:to x="100000" y="80000"/>
                                    </p:animScale>
                                    <p:animScale>
                                      <p:cBhvr>
                                        <p:cTn id="53" dur="166" decel="50000">
                                          <p:stCondLst>
                                            <p:cond delay="1338"/>
                                          </p:stCondLst>
                                        </p:cTn>
                                        <p:tgtEl>
                                          <p:spTgt spid="19"/>
                                        </p:tgtEl>
                                      </p:cBhvr>
                                      <p:to x="100000" y="100000"/>
                                    </p:animScale>
                                    <p:animScale>
                                      <p:cBhvr>
                                        <p:cTn id="54" dur="26">
                                          <p:stCondLst>
                                            <p:cond delay="1642"/>
                                          </p:stCondLst>
                                        </p:cTn>
                                        <p:tgtEl>
                                          <p:spTgt spid="19"/>
                                        </p:tgtEl>
                                      </p:cBhvr>
                                      <p:to x="100000" y="90000"/>
                                    </p:animScale>
                                    <p:animScale>
                                      <p:cBhvr>
                                        <p:cTn id="55" dur="166" decel="50000">
                                          <p:stCondLst>
                                            <p:cond delay="1668"/>
                                          </p:stCondLst>
                                        </p:cTn>
                                        <p:tgtEl>
                                          <p:spTgt spid="19"/>
                                        </p:tgtEl>
                                      </p:cBhvr>
                                      <p:to x="100000" y="100000"/>
                                    </p:animScale>
                                    <p:animScale>
                                      <p:cBhvr>
                                        <p:cTn id="56" dur="26">
                                          <p:stCondLst>
                                            <p:cond delay="1808"/>
                                          </p:stCondLst>
                                        </p:cTn>
                                        <p:tgtEl>
                                          <p:spTgt spid="19"/>
                                        </p:tgtEl>
                                      </p:cBhvr>
                                      <p:to x="100000" y="95000"/>
                                    </p:animScale>
                                    <p:animScale>
                                      <p:cBhvr>
                                        <p:cTn id="57" dur="166" decel="50000">
                                          <p:stCondLst>
                                            <p:cond delay="1834"/>
                                          </p:stCondLst>
                                        </p:cTn>
                                        <p:tgtEl>
                                          <p:spTgt spid="19"/>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80">
                                          <p:stCondLst>
                                            <p:cond delay="0"/>
                                          </p:stCondLst>
                                        </p:cTn>
                                        <p:tgtEl>
                                          <p:spTgt spid="20"/>
                                        </p:tgtEl>
                                      </p:cBhvr>
                                    </p:animEffect>
                                    <p:anim calcmode="lin" valueType="num">
                                      <p:cBhvr>
                                        <p:cTn id="6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6" dur="26">
                                          <p:stCondLst>
                                            <p:cond delay="650"/>
                                          </p:stCondLst>
                                        </p:cTn>
                                        <p:tgtEl>
                                          <p:spTgt spid="20"/>
                                        </p:tgtEl>
                                      </p:cBhvr>
                                      <p:to x="100000" y="60000"/>
                                    </p:animScale>
                                    <p:animScale>
                                      <p:cBhvr>
                                        <p:cTn id="67" dur="166" decel="50000">
                                          <p:stCondLst>
                                            <p:cond delay="676"/>
                                          </p:stCondLst>
                                        </p:cTn>
                                        <p:tgtEl>
                                          <p:spTgt spid="20"/>
                                        </p:tgtEl>
                                      </p:cBhvr>
                                      <p:to x="100000" y="100000"/>
                                    </p:animScale>
                                    <p:animScale>
                                      <p:cBhvr>
                                        <p:cTn id="68" dur="26">
                                          <p:stCondLst>
                                            <p:cond delay="1312"/>
                                          </p:stCondLst>
                                        </p:cTn>
                                        <p:tgtEl>
                                          <p:spTgt spid="20"/>
                                        </p:tgtEl>
                                      </p:cBhvr>
                                      <p:to x="100000" y="80000"/>
                                    </p:animScale>
                                    <p:animScale>
                                      <p:cBhvr>
                                        <p:cTn id="69" dur="166" decel="50000">
                                          <p:stCondLst>
                                            <p:cond delay="1338"/>
                                          </p:stCondLst>
                                        </p:cTn>
                                        <p:tgtEl>
                                          <p:spTgt spid="20"/>
                                        </p:tgtEl>
                                      </p:cBhvr>
                                      <p:to x="100000" y="100000"/>
                                    </p:animScale>
                                    <p:animScale>
                                      <p:cBhvr>
                                        <p:cTn id="70" dur="26">
                                          <p:stCondLst>
                                            <p:cond delay="1642"/>
                                          </p:stCondLst>
                                        </p:cTn>
                                        <p:tgtEl>
                                          <p:spTgt spid="20"/>
                                        </p:tgtEl>
                                      </p:cBhvr>
                                      <p:to x="100000" y="90000"/>
                                    </p:animScale>
                                    <p:animScale>
                                      <p:cBhvr>
                                        <p:cTn id="71" dur="166" decel="50000">
                                          <p:stCondLst>
                                            <p:cond delay="1668"/>
                                          </p:stCondLst>
                                        </p:cTn>
                                        <p:tgtEl>
                                          <p:spTgt spid="20"/>
                                        </p:tgtEl>
                                      </p:cBhvr>
                                      <p:to x="100000" y="100000"/>
                                    </p:animScale>
                                    <p:animScale>
                                      <p:cBhvr>
                                        <p:cTn id="72" dur="26">
                                          <p:stCondLst>
                                            <p:cond delay="1808"/>
                                          </p:stCondLst>
                                        </p:cTn>
                                        <p:tgtEl>
                                          <p:spTgt spid="20"/>
                                        </p:tgtEl>
                                      </p:cBhvr>
                                      <p:to x="100000" y="95000"/>
                                    </p:animScale>
                                    <p:animScale>
                                      <p:cBhvr>
                                        <p:cTn id="73" dur="166" decel="50000">
                                          <p:stCondLst>
                                            <p:cond delay="1834"/>
                                          </p:stCondLst>
                                        </p:cTn>
                                        <p:tgtEl>
                                          <p:spTgt spid="20"/>
                                        </p:tgtEl>
                                      </p:cBhvr>
                                      <p:to x="100000" y="100000"/>
                                    </p:animScale>
                                  </p:childTnLst>
                                </p:cTn>
                              </p:par>
                              <p:par>
                                <p:cTn id="74" presetID="26"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down)">
                                      <p:cBhvr>
                                        <p:cTn id="76" dur="580">
                                          <p:stCondLst>
                                            <p:cond delay="0"/>
                                          </p:stCondLst>
                                        </p:cTn>
                                        <p:tgtEl>
                                          <p:spTgt spid="21"/>
                                        </p:tgtEl>
                                      </p:cBhvr>
                                    </p:animEffect>
                                    <p:anim calcmode="lin" valueType="num">
                                      <p:cBhvr>
                                        <p:cTn id="77"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82" dur="26">
                                          <p:stCondLst>
                                            <p:cond delay="650"/>
                                          </p:stCondLst>
                                        </p:cTn>
                                        <p:tgtEl>
                                          <p:spTgt spid="21"/>
                                        </p:tgtEl>
                                      </p:cBhvr>
                                      <p:to x="100000" y="60000"/>
                                    </p:animScale>
                                    <p:animScale>
                                      <p:cBhvr>
                                        <p:cTn id="83" dur="166" decel="50000">
                                          <p:stCondLst>
                                            <p:cond delay="676"/>
                                          </p:stCondLst>
                                        </p:cTn>
                                        <p:tgtEl>
                                          <p:spTgt spid="21"/>
                                        </p:tgtEl>
                                      </p:cBhvr>
                                      <p:to x="100000" y="100000"/>
                                    </p:animScale>
                                    <p:animScale>
                                      <p:cBhvr>
                                        <p:cTn id="84" dur="26">
                                          <p:stCondLst>
                                            <p:cond delay="1312"/>
                                          </p:stCondLst>
                                        </p:cTn>
                                        <p:tgtEl>
                                          <p:spTgt spid="21"/>
                                        </p:tgtEl>
                                      </p:cBhvr>
                                      <p:to x="100000" y="80000"/>
                                    </p:animScale>
                                    <p:animScale>
                                      <p:cBhvr>
                                        <p:cTn id="85" dur="166" decel="50000">
                                          <p:stCondLst>
                                            <p:cond delay="1338"/>
                                          </p:stCondLst>
                                        </p:cTn>
                                        <p:tgtEl>
                                          <p:spTgt spid="21"/>
                                        </p:tgtEl>
                                      </p:cBhvr>
                                      <p:to x="100000" y="100000"/>
                                    </p:animScale>
                                    <p:animScale>
                                      <p:cBhvr>
                                        <p:cTn id="86" dur="26">
                                          <p:stCondLst>
                                            <p:cond delay="1642"/>
                                          </p:stCondLst>
                                        </p:cTn>
                                        <p:tgtEl>
                                          <p:spTgt spid="21"/>
                                        </p:tgtEl>
                                      </p:cBhvr>
                                      <p:to x="100000" y="90000"/>
                                    </p:animScale>
                                    <p:animScale>
                                      <p:cBhvr>
                                        <p:cTn id="87" dur="166" decel="50000">
                                          <p:stCondLst>
                                            <p:cond delay="1668"/>
                                          </p:stCondLst>
                                        </p:cTn>
                                        <p:tgtEl>
                                          <p:spTgt spid="21"/>
                                        </p:tgtEl>
                                      </p:cBhvr>
                                      <p:to x="100000" y="100000"/>
                                    </p:animScale>
                                    <p:animScale>
                                      <p:cBhvr>
                                        <p:cTn id="88" dur="26">
                                          <p:stCondLst>
                                            <p:cond delay="1808"/>
                                          </p:stCondLst>
                                        </p:cTn>
                                        <p:tgtEl>
                                          <p:spTgt spid="21"/>
                                        </p:tgtEl>
                                      </p:cBhvr>
                                      <p:to x="100000" y="95000"/>
                                    </p:animScale>
                                    <p:animScale>
                                      <p:cBhvr>
                                        <p:cTn id="89" dur="166" decel="50000">
                                          <p:stCondLst>
                                            <p:cond delay="1834"/>
                                          </p:stCondLst>
                                        </p:cTn>
                                        <p:tgtEl>
                                          <p:spTgt spid="21"/>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wipe(left)">
                                      <p:cBhvr>
                                        <p:cTn id="94" dur="1000"/>
                                        <p:tgtEl>
                                          <p:spTgt spid="9"/>
                                        </p:tgtEl>
                                      </p:cBhvr>
                                    </p:animEffect>
                                  </p:childTnLst>
                                </p:cTn>
                              </p:par>
                              <p:par>
                                <p:cTn id="95" presetID="22" presetClass="entr" presetSubtype="1" fill="hold"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up)">
                                      <p:cBhvr>
                                        <p:cTn id="97" dur="1000"/>
                                        <p:tgtEl>
                                          <p:spTgt spid="1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wipe(left)">
                                      <p:cBhvr>
                                        <p:cTn id="102" dur="1000"/>
                                        <p:tgtEl>
                                          <p:spTgt spid="7"/>
                                        </p:tgtEl>
                                      </p:cBhvr>
                                    </p:animEffect>
                                  </p:childTnLst>
                                </p:cTn>
                              </p:par>
                              <p:par>
                                <p:cTn id="103" presetID="22" presetClass="entr" presetSubtype="1" fill="hold" nodeType="with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wipe(up)">
                                      <p:cBhvr>
                                        <p:cTn id="105" dur="1000"/>
                                        <p:tgtEl>
                                          <p:spTgt spid="8"/>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wipe(left)">
                                      <p:cBhvr>
                                        <p:cTn id="110" dur="1000"/>
                                        <p:tgtEl>
                                          <p:spTgt spid="15"/>
                                        </p:tgtEl>
                                      </p:cBhvr>
                                    </p:animEffect>
                                  </p:childTnLst>
                                </p:cTn>
                              </p:par>
                              <p:par>
                                <p:cTn id="111" presetID="22" presetClass="entr" presetSubtype="1" fill="hold" nodeType="with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wipe(up)">
                                      <p:cBhvr>
                                        <p:cTn id="11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p:bldP spid="15" grpId="0"/>
      <p:bldP spid="18" grpId="0" animBg="1"/>
      <p:bldP spid="19" grpId="0" animBg="1"/>
      <p:bldP spid="20" grpId="0" animBg="1"/>
      <p:bldP spid="21" grpId="0" animBg="1"/>
      <p:bldP spid="2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664" y="417122"/>
            <a:ext cx="8865535"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It might be easier to see it in a </a:t>
            </a:r>
            <a:r>
              <a:rPr kumimoji="0" lang="en-US" sz="22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pano</a:t>
            </a: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 view that puts all these</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shots together.</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294965"/>
            <a:ext cx="9144000" cy="3164541"/>
          </a:xfrm>
          <a:prstGeom prst="rect">
            <a:avLst/>
          </a:prstGeom>
        </p:spPr>
      </p:pic>
      <p:sp>
        <p:nvSpPr>
          <p:cNvPr id="6" name="TextBox 5"/>
          <p:cNvSpPr txBox="1"/>
          <p:nvPr/>
        </p:nvSpPr>
        <p:spPr>
          <a:xfrm>
            <a:off x="3962400" y="1487269"/>
            <a:ext cx="944283" cy="646331"/>
          </a:xfrm>
          <a:prstGeom prst="rect">
            <a:avLst/>
          </a:prstGeom>
          <a:noFill/>
        </p:spPr>
        <p:txBody>
          <a:bodyPr wrap="square" rtlCol="0">
            <a:spAutoFit/>
          </a:bodyPr>
          <a:lstStyle/>
          <a:p>
            <a:pPr algn="ctr"/>
            <a:r>
              <a:rPr lang="en-US" dirty="0">
                <a:ln w="3175">
                  <a:solidFill>
                    <a:schemeClr val="tx1"/>
                  </a:solidFill>
                </a:ln>
                <a:solidFill>
                  <a:srgbClr val="FF0000"/>
                </a:solidFill>
                <a:latin typeface="Flareserif821 BT" panose="020E0602030304020304" pitchFamily="34" charset="0"/>
              </a:rPr>
              <a:t>Thick </a:t>
            </a:r>
            <a:r>
              <a:rPr lang="en-US" dirty="0" err="1">
                <a:ln w="3175">
                  <a:solidFill>
                    <a:schemeClr val="tx1"/>
                  </a:solidFill>
                </a:ln>
                <a:solidFill>
                  <a:srgbClr val="FF0000"/>
                </a:solidFill>
                <a:latin typeface="Flareserif821 BT" panose="020E0602030304020304" pitchFamily="34" charset="0"/>
              </a:rPr>
              <a:t>micrite</a:t>
            </a:r>
            <a:endParaRPr lang="en-US" dirty="0">
              <a:latin typeface="Flareserif821 BT" panose="020E0602030304020304" pitchFamily="34" charset="0"/>
            </a:endParaRPr>
          </a:p>
        </p:txBody>
      </p:sp>
      <p:cxnSp>
        <p:nvCxnSpPr>
          <p:cNvPr id="7" name="Straight Arrow Connector 6"/>
          <p:cNvCxnSpPr/>
          <p:nvPr/>
        </p:nvCxnSpPr>
        <p:spPr>
          <a:xfrm flipH="1">
            <a:off x="4150660" y="2133600"/>
            <a:ext cx="179293" cy="147021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6189" y="1384931"/>
            <a:ext cx="944283" cy="646331"/>
          </a:xfrm>
          <a:prstGeom prst="rect">
            <a:avLst/>
          </a:prstGeom>
          <a:noFill/>
        </p:spPr>
        <p:txBody>
          <a:bodyPr wrap="square" rtlCol="0">
            <a:spAutoFit/>
          </a:bodyPr>
          <a:lstStyle/>
          <a:p>
            <a:pPr algn="ctr"/>
            <a:r>
              <a:rPr lang="en-US" dirty="0">
                <a:ln w="3175">
                  <a:solidFill>
                    <a:schemeClr val="tx1"/>
                  </a:solidFill>
                </a:ln>
                <a:solidFill>
                  <a:srgbClr val="FF0000"/>
                </a:solidFill>
                <a:latin typeface="Flareserif821 BT" panose="020E0602030304020304" pitchFamily="34" charset="0"/>
              </a:rPr>
              <a:t>Thick </a:t>
            </a:r>
            <a:r>
              <a:rPr lang="en-US" dirty="0" err="1">
                <a:ln w="3175">
                  <a:solidFill>
                    <a:schemeClr val="tx1"/>
                  </a:solidFill>
                </a:ln>
                <a:solidFill>
                  <a:srgbClr val="FF0000"/>
                </a:solidFill>
                <a:latin typeface="Flareserif821 BT" panose="020E0602030304020304" pitchFamily="34" charset="0"/>
              </a:rPr>
              <a:t>micrite</a:t>
            </a:r>
            <a:endParaRPr lang="en-US" dirty="0">
              <a:latin typeface="Flareserif821 BT" panose="020E0602030304020304" pitchFamily="34" charset="0"/>
            </a:endParaRPr>
          </a:p>
        </p:txBody>
      </p:sp>
      <p:cxnSp>
        <p:nvCxnSpPr>
          <p:cNvPr id="11" name="Straight Arrow Connector 10"/>
          <p:cNvCxnSpPr/>
          <p:nvPr/>
        </p:nvCxnSpPr>
        <p:spPr>
          <a:xfrm flipH="1">
            <a:off x="394449" y="2031262"/>
            <a:ext cx="179293" cy="147021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27788" y="1609841"/>
            <a:ext cx="944283" cy="646331"/>
          </a:xfrm>
          <a:prstGeom prst="rect">
            <a:avLst/>
          </a:prstGeom>
          <a:noFill/>
        </p:spPr>
        <p:txBody>
          <a:bodyPr wrap="square" rtlCol="0">
            <a:spAutoFit/>
          </a:bodyPr>
          <a:lstStyle/>
          <a:p>
            <a:pPr algn="ctr"/>
            <a:r>
              <a:rPr lang="en-US" dirty="0">
                <a:ln w="3175">
                  <a:solidFill>
                    <a:schemeClr val="tx1"/>
                  </a:solidFill>
                </a:ln>
                <a:solidFill>
                  <a:srgbClr val="FF0000"/>
                </a:solidFill>
                <a:latin typeface="Flareserif821 BT" panose="020E0602030304020304" pitchFamily="34" charset="0"/>
              </a:rPr>
              <a:t>Thick </a:t>
            </a:r>
            <a:r>
              <a:rPr lang="en-US" dirty="0" err="1">
                <a:ln w="3175">
                  <a:solidFill>
                    <a:schemeClr val="tx1"/>
                  </a:solidFill>
                </a:ln>
                <a:solidFill>
                  <a:srgbClr val="FF0000"/>
                </a:solidFill>
                <a:latin typeface="Flareserif821 BT" panose="020E0602030304020304" pitchFamily="34" charset="0"/>
              </a:rPr>
              <a:t>micrite</a:t>
            </a:r>
            <a:endParaRPr lang="en-US" dirty="0">
              <a:latin typeface="Flareserif821 BT" panose="020E0602030304020304" pitchFamily="34" charset="0"/>
            </a:endParaRPr>
          </a:p>
        </p:txBody>
      </p:sp>
      <p:cxnSp>
        <p:nvCxnSpPr>
          <p:cNvPr id="13" name="Straight Arrow Connector 12"/>
          <p:cNvCxnSpPr/>
          <p:nvPr/>
        </p:nvCxnSpPr>
        <p:spPr>
          <a:xfrm flipH="1">
            <a:off x="8193741" y="2256172"/>
            <a:ext cx="101602" cy="234272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499" y="31763"/>
            <a:ext cx="8862889" cy="400110"/>
          </a:xfrm>
          <a:prstGeom prst="rect">
            <a:avLst/>
          </a:prstGeom>
        </p:spPr>
        <p:txBody>
          <a:bodyPr wrap="square">
            <a:spAutoFit/>
          </a:bodyPr>
          <a:lstStyle/>
          <a:p>
            <a:r>
              <a:rPr lang="en-US" sz="2000" i="1" dirty="0">
                <a:latin typeface="Times New Roman" panose="02020603050405020304" pitchFamily="18" charset="0"/>
                <a:cs typeface="Times New Roman" panose="02020603050405020304" pitchFamily="18" charset="0"/>
              </a:rPr>
              <a:t>2.  </a:t>
            </a:r>
            <a:r>
              <a:rPr lang="en-US" sz="2000" b="1" i="1" dirty="0">
                <a:ln w="3175">
                  <a:solidFill>
                    <a:schemeClr val="tx1"/>
                  </a:solidFill>
                </a:ln>
                <a:solidFill>
                  <a:srgbClr val="FF0000"/>
                </a:solidFill>
                <a:latin typeface="Times New Roman" panose="02020603050405020304" pitchFamily="18" charset="0"/>
                <a:cs typeface="Times New Roman" panose="02020603050405020304" pitchFamily="18" charset="0"/>
              </a:rPr>
              <a:t>Environmental interpretations</a:t>
            </a:r>
            <a:r>
              <a:rPr lang="en-US" sz="2000" i="1" dirty="0">
                <a:latin typeface="Times New Roman" panose="02020603050405020304" pitchFamily="18" charset="0"/>
                <a:cs typeface="Times New Roman" panose="02020603050405020304" pitchFamily="18" charset="0"/>
              </a:rPr>
              <a:t>: now we just look for patterns in the signs.</a:t>
            </a:r>
          </a:p>
        </p:txBody>
      </p:sp>
      <p:sp>
        <p:nvSpPr>
          <p:cNvPr id="16" name="TextBox 15"/>
          <p:cNvSpPr txBox="1"/>
          <p:nvPr/>
        </p:nvSpPr>
        <p:spPr>
          <a:xfrm>
            <a:off x="889001" y="839160"/>
            <a:ext cx="8052197"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Now can you</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determine whether they are Coarsening (thickening) or Fining (thinning) Upward Sequences?</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cxnSp>
        <p:nvCxnSpPr>
          <p:cNvPr id="17" name="Straight Arrow Connector 16"/>
          <p:cNvCxnSpPr/>
          <p:nvPr/>
        </p:nvCxnSpPr>
        <p:spPr>
          <a:xfrm flipH="1" flipV="1">
            <a:off x="5254066" y="3501473"/>
            <a:ext cx="1243104" cy="1800085"/>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363883" y="5436205"/>
            <a:ext cx="2005105" cy="369332"/>
          </a:xfrm>
          <a:prstGeom prst="rect">
            <a:avLst/>
          </a:prstGeom>
          <a:noFill/>
        </p:spPr>
        <p:txBody>
          <a:bodyPr wrap="square" rtlCol="0">
            <a:spAutoFit/>
          </a:bodyPr>
          <a:lstStyle/>
          <a:p>
            <a:pPr algn="ctr"/>
            <a:r>
              <a:rPr lang="en-US" dirty="0">
                <a:ln w="3175">
                  <a:solidFill>
                    <a:schemeClr val="tx1"/>
                  </a:solidFill>
                </a:ln>
                <a:solidFill>
                  <a:srgbClr val="FFFF00"/>
                </a:solidFill>
                <a:latin typeface="Flareserif821 BT" panose="020E0602030304020304" pitchFamily="34" charset="0"/>
              </a:rPr>
              <a:t>Beds are thinning</a:t>
            </a:r>
            <a:endParaRPr lang="en-US" dirty="0">
              <a:solidFill>
                <a:srgbClr val="FFFF00"/>
              </a:solidFill>
              <a:latin typeface="Flareserif821 BT" panose="020E0602030304020304" pitchFamily="34" charset="0"/>
            </a:endParaRPr>
          </a:p>
        </p:txBody>
      </p:sp>
      <p:cxnSp>
        <p:nvCxnSpPr>
          <p:cNvPr id="21" name="Straight Arrow Connector 20"/>
          <p:cNvCxnSpPr/>
          <p:nvPr/>
        </p:nvCxnSpPr>
        <p:spPr>
          <a:xfrm flipH="1" flipV="1">
            <a:off x="1381468" y="3501474"/>
            <a:ext cx="1050957" cy="1417997"/>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89001" y="5416542"/>
            <a:ext cx="2005105" cy="369332"/>
          </a:xfrm>
          <a:prstGeom prst="rect">
            <a:avLst/>
          </a:prstGeom>
          <a:noFill/>
        </p:spPr>
        <p:txBody>
          <a:bodyPr wrap="square" rtlCol="0">
            <a:spAutoFit/>
          </a:bodyPr>
          <a:lstStyle/>
          <a:p>
            <a:pPr algn="ctr"/>
            <a:r>
              <a:rPr lang="en-US" dirty="0">
                <a:ln w="3175">
                  <a:solidFill>
                    <a:schemeClr val="tx1"/>
                  </a:solidFill>
                </a:ln>
                <a:solidFill>
                  <a:srgbClr val="FFFF00"/>
                </a:solidFill>
                <a:latin typeface="Flareserif821 BT" panose="020E0602030304020304" pitchFamily="34" charset="0"/>
              </a:rPr>
              <a:t>Beds are thinning</a:t>
            </a:r>
            <a:endParaRPr lang="en-US" dirty="0">
              <a:solidFill>
                <a:srgbClr val="FFFF00"/>
              </a:solidFill>
              <a:latin typeface="Flareserif821 BT" panose="020E0602030304020304" pitchFamily="34" charset="0"/>
            </a:endParaRPr>
          </a:p>
        </p:txBody>
      </p:sp>
      <p:sp>
        <p:nvSpPr>
          <p:cNvPr id="28" name="TextBox 27"/>
          <p:cNvSpPr txBox="1"/>
          <p:nvPr/>
        </p:nvSpPr>
        <p:spPr>
          <a:xfrm>
            <a:off x="139232" y="5723119"/>
            <a:ext cx="8865535"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I see two “Fining</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(Thinning)Upward” Para-Sequences.</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30" name="TextBox 29"/>
          <p:cNvSpPr txBox="1"/>
          <p:nvPr/>
        </p:nvSpPr>
        <p:spPr>
          <a:xfrm>
            <a:off x="139232" y="6104246"/>
            <a:ext cx="8865535"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Note </a:t>
            </a:r>
            <a:r>
              <a:rPr kumimoji="0" lang="en-US" sz="22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parasequences</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come in both patterns: Coarsening (thickening) &amp; fining (thinning) upward.  These are environmentally significant.</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667126" y="7385"/>
            <a:ext cx="3491346" cy="3177309"/>
          </a:xfrm>
          <a:prstGeom prst="rect">
            <a:avLst/>
          </a:prstGeom>
        </p:spPr>
      </p:pic>
      <p:sp>
        <p:nvSpPr>
          <p:cNvPr id="19" name="TextBox 18"/>
          <p:cNvSpPr txBox="1"/>
          <p:nvPr/>
        </p:nvSpPr>
        <p:spPr>
          <a:xfrm>
            <a:off x="6536" y="4742780"/>
            <a:ext cx="9137464" cy="707886"/>
          </a:xfrm>
          <a:prstGeom prst="rect">
            <a:avLst/>
          </a:prstGeom>
          <a:solidFill>
            <a:schemeClr val="tx1"/>
          </a:solid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000" i="1" dirty="0">
                <a:solidFill>
                  <a:srgbClr val="FFFF00"/>
                </a:solidFill>
                <a:latin typeface="Cheltenhm BT" panose="02040603050505020403" pitchFamily="18" charset="0"/>
              </a:rPr>
              <a:t>Coarsening upward </a:t>
            </a:r>
            <a:r>
              <a:rPr lang="en-US" sz="2000" i="1" dirty="0" err="1">
                <a:solidFill>
                  <a:srgbClr val="FFFF00"/>
                </a:solidFill>
                <a:latin typeface="Cheltenhm BT" panose="02040603050505020403" pitchFamily="18" charset="0"/>
              </a:rPr>
              <a:t>parasequences</a:t>
            </a:r>
            <a:r>
              <a:rPr lang="en-US" sz="2000" i="1" dirty="0">
                <a:solidFill>
                  <a:srgbClr val="FFFF00"/>
                </a:solidFill>
                <a:latin typeface="Cheltenhm BT" panose="02040603050505020403" pitchFamily="18" charset="0"/>
              </a:rPr>
              <a:t> are found in storm shelf environments.  Fining upward </a:t>
            </a:r>
            <a:r>
              <a:rPr lang="en-US" sz="2000" i="1" dirty="0" err="1">
                <a:solidFill>
                  <a:srgbClr val="FFFF00"/>
                </a:solidFill>
                <a:latin typeface="Cheltenhm BT" panose="02040603050505020403" pitchFamily="18" charset="0"/>
              </a:rPr>
              <a:t>parasequences</a:t>
            </a:r>
            <a:r>
              <a:rPr lang="en-US" sz="2000" i="1" dirty="0">
                <a:solidFill>
                  <a:srgbClr val="FFFF00"/>
                </a:solidFill>
                <a:latin typeface="Cheltenhm BT" panose="02040603050505020403" pitchFamily="18" charset="0"/>
              </a:rPr>
              <a:t> are found in tidal flat environments, and submarine fans.</a:t>
            </a:r>
            <a:endParaRPr kumimoji="0" lang="en-US" sz="2000" b="0" i="1" u="none" strike="noStrike" kern="1200" cap="none" spc="0" normalizeH="0" baseline="0" noProof="0" dirty="0">
              <a:ln>
                <a:noFill/>
              </a:ln>
              <a:solidFill>
                <a:srgbClr val="FFFF00"/>
              </a:solidFill>
              <a:effectLst/>
              <a:uLnTx/>
              <a:uFillTx/>
              <a:latin typeface="Cheltenhm BT" panose="02040603050505020403" pitchFamily="18" charset="0"/>
              <a:ea typeface="+mn-ea"/>
              <a:cs typeface="+mn-cs"/>
            </a:endParaRPr>
          </a:p>
        </p:txBody>
      </p:sp>
    </p:spTree>
    <p:extLst>
      <p:ext uri="{BB962C8B-B14F-4D97-AF65-F5344CB8AC3E}">
        <p14:creationId xmlns:p14="http://schemas.microsoft.com/office/powerpoint/2010/main" val="3589505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1000"/>
                                        <p:tgtEl>
                                          <p:spTgt spid="11"/>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1000"/>
                                        <p:tgtEl>
                                          <p:spTgt spid="7"/>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1000"/>
                                        <p:tgtEl>
                                          <p:spTgt spid="12"/>
                                        </p:tgtEl>
                                      </p:cBhvr>
                                    </p:animEffect>
                                  </p:childTnLst>
                                </p:cTn>
                              </p:par>
                            </p:childTnLst>
                          </p:cTn>
                        </p:par>
                        <p:par>
                          <p:cTn id="28" fill="hold">
                            <p:stCondLst>
                              <p:cond delay="6000"/>
                            </p:stCondLst>
                            <p:childTnLst>
                              <p:par>
                                <p:cTn id="29" presetID="22" presetClass="entr" presetSubtype="1"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1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1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1000"/>
                                        <p:tgtEl>
                                          <p:spTgt spid="17"/>
                                        </p:tgtEl>
                                      </p:cBhvr>
                                    </p:animEffect>
                                  </p:childTnLst>
                                </p:cTn>
                              </p:par>
                            </p:childTnLst>
                          </p:cTn>
                        </p:par>
                        <p:par>
                          <p:cTn id="42" fill="hold">
                            <p:stCondLst>
                              <p:cond delay="1000"/>
                            </p:stCondLst>
                            <p:childTnLst>
                              <p:par>
                                <p:cTn id="43" presetID="22" presetClass="entr" presetSubtype="4"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1000"/>
                                        <p:tgtEl>
                                          <p:spTgt spid="31"/>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10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1000"/>
                                        <p:tgtEl>
                                          <p:spTgt spid="2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10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10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left)">
                                      <p:cBhvr>
                                        <p:cTn id="66" dur="10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left)">
                                      <p:cBhvr>
                                        <p:cTn id="7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2" grpId="0"/>
      <p:bldP spid="16" grpId="0"/>
      <p:bldP spid="20" grpId="0"/>
      <p:bldP spid="23" grpId="0"/>
      <p:bldP spid="28" grpId="0"/>
      <p:bldP spid="30" grpId="0"/>
      <p:bldP spid="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6518" y="586859"/>
            <a:ext cx="8668870" cy="46166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Q</a:t>
            </a:r>
            <a:r>
              <a:rPr kumimoji="0" lang="en-US" sz="2400" b="0" i="1" u="none" strike="noStrike" kern="1200" cap="none" spc="0" normalizeH="0" noProof="0" dirty="0">
                <a:ln w="3175">
                  <a:solidFill>
                    <a:schemeClr val="tx1"/>
                  </a:solidFill>
                </a:ln>
                <a:solidFill>
                  <a:srgbClr val="FF0000"/>
                </a:solidFill>
                <a:effectLst/>
                <a:uLnTx/>
                <a:uFillTx/>
                <a:latin typeface="Cheltenhm BT" panose="02040603050505020403" pitchFamily="18" charset="0"/>
                <a:ea typeface="+mn-ea"/>
                <a:cs typeface="+mn-cs"/>
              </a:rPr>
              <a:t>uestions</a:t>
            </a:r>
            <a:r>
              <a:rPr lang="en-US" sz="2400" i="1" dirty="0">
                <a:ln w="3175">
                  <a:solidFill>
                    <a:schemeClr val="tx1"/>
                  </a:solidFill>
                </a:ln>
                <a:solidFill>
                  <a:srgbClr val="FF0000"/>
                </a:solidFill>
                <a:latin typeface="Cheltenhm BT" panose="02040603050505020403" pitchFamily="18" charset="0"/>
              </a:rPr>
              <a:t>:</a:t>
            </a:r>
            <a:endParaRPr kumimoji="0" lang="en-US" sz="2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endParaRPr>
          </a:p>
        </p:txBody>
      </p:sp>
      <p:sp>
        <p:nvSpPr>
          <p:cNvPr id="7" name="Rectangle 6"/>
          <p:cNvSpPr/>
          <p:nvPr/>
        </p:nvSpPr>
        <p:spPr>
          <a:xfrm>
            <a:off x="182499" y="31763"/>
            <a:ext cx="8862889" cy="400110"/>
          </a:xfrm>
          <a:prstGeom prst="rect">
            <a:avLst/>
          </a:prstGeom>
        </p:spPr>
        <p:txBody>
          <a:bodyPr wrap="square">
            <a:spAutoFit/>
          </a:bodyPr>
          <a:lstStyle/>
          <a:p>
            <a:r>
              <a:rPr lang="en-US" sz="2000" i="1" dirty="0">
                <a:latin typeface="Times New Roman" panose="02020603050405020304" pitchFamily="18" charset="0"/>
                <a:cs typeface="Times New Roman" panose="02020603050405020304" pitchFamily="18" charset="0"/>
              </a:rPr>
              <a:t>2.  </a:t>
            </a:r>
            <a:r>
              <a:rPr lang="en-US" sz="2000" b="1" i="1" dirty="0">
                <a:ln w="3175">
                  <a:solidFill>
                    <a:schemeClr val="tx1"/>
                  </a:solidFill>
                </a:ln>
                <a:solidFill>
                  <a:srgbClr val="FF0000"/>
                </a:solidFill>
                <a:latin typeface="Times New Roman" panose="02020603050405020304" pitchFamily="18" charset="0"/>
                <a:cs typeface="Times New Roman" panose="02020603050405020304" pitchFamily="18" charset="0"/>
              </a:rPr>
              <a:t>Environmental interpretations</a:t>
            </a:r>
            <a:r>
              <a:rPr lang="en-US" sz="2000" i="1" dirty="0">
                <a:latin typeface="Times New Roman" panose="02020603050405020304" pitchFamily="18" charset="0"/>
                <a:cs typeface="Times New Roman" panose="02020603050405020304" pitchFamily="18" charset="0"/>
              </a:rPr>
              <a:t>: now we are analyzing for other </a:t>
            </a:r>
            <a:r>
              <a:rPr lang="en-US" sz="2000" i="1" dirty="0" err="1">
                <a:latin typeface="Times New Roman" panose="02020603050405020304" pitchFamily="18" charset="0"/>
                <a:cs typeface="Times New Roman" panose="02020603050405020304" pitchFamily="18" charset="0"/>
              </a:rPr>
              <a:t>facies</a:t>
            </a:r>
            <a:r>
              <a:rPr lang="en-US" sz="2000" i="1" dirty="0">
                <a:latin typeface="Times New Roman" panose="02020603050405020304" pitchFamily="18" charset="0"/>
                <a:cs typeface="Times New Roman" panose="02020603050405020304" pitchFamily="18" charset="0"/>
              </a:rPr>
              <a:t> elements.</a:t>
            </a:r>
          </a:p>
        </p:txBody>
      </p:sp>
      <p:sp>
        <p:nvSpPr>
          <p:cNvPr id="8" name="TextBox 7"/>
          <p:cNvSpPr txBox="1"/>
          <p:nvPr/>
        </p:nvSpPr>
        <p:spPr>
          <a:xfrm>
            <a:off x="376518" y="1048524"/>
            <a:ext cx="8444753"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What is the energy of deposition of fine grained sediments?</a:t>
            </a:r>
          </a:p>
        </p:txBody>
      </p:sp>
      <p:sp>
        <p:nvSpPr>
          <p:cNvPr id="9" name="TextBox 8"/>
          <p:cNvSpPr txBox="1"/>
          <p:nvPr/>
        </p:nvSpPr>
        <p:spPr>
          <a:xfrm>
            <a:off x="376517" y="1449731"/>
            <a:ext cx="8444753"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Under what environmental conditions do carbonates form?</a:t>
            </a:r>
          </a:p>
        </p:txBody>
      </p:sp>
      <p:sp>
        <p:nvSpPr>
          <p:cNvPr id="10" name="TextBox 9"/>
          <p:cNvSpPr txBox="1"/>
          <p:nvPr/>
        </p:nvSpPr>
        <p:spPr>
          <a:xfrm>
            <a:off x="376516" y="1850938"/>
            <a:ext cx="8444753"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What is the environmental indicator of black, organic rich color?</a:t>
            </a:r>
          </a:p>
        </p:txBody>
      </p:sp>
      <p:sp>
        <p:nvSpPr>
          <p:cNvPr id="11" name="TextBox 10"/>
          <p:cNvSpPr txBox="1"/>
          <p:nvPr/>
        </p:nvSpPr>
        <p:spPr>
          <a:xfrm>
            <a:off x="376516" y="2305976"/>
            <a:ext cx="8668870" cy="46166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Any</a:t>
            </a:r>
            <a:r>
              <a:rPr kumimoji="0" lang="en-US" sz="2400" b="0" i="1" u="none" strike="noStrike" kern="1200" cap="none" spc="0" normalizeH="0" noProof="0" dirty="0">
                <a:ln w="3175">
                  <a:solidFill>
                    <a:schemeClr val="tx1"/>
                  </a:solidFill>
                </a:ln>
                <a:solidFill>
                  <a:srgbClr val="FF0000"/>
                </a:solidFill>
                <a:effectLst/>
                <a:uLnTx/>
                <a:uFillTx/>
                <a:latin typeface="Cheltenhm BT" panose="02040603050505020403" pitchFamily="18" charset="0"/>
                <a:ea typeface="+mn-ea"/>
                <a:cs typeface="+mn-cs"/>
              </a:rPr>
              <a:t>body see any contradictions here?</a:t>
            </a:r>
            <a:endParaRPr kumimoji="0" lang="en-US" sz="2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endParaRPr>
          </a:p>
        </p:txBody>
      </p:sp>
      <p:sp>
        <p:nvSpPr>
          <p:cNvPr id="12" name="TextBox 11"/>
          <p:cNvSpPr txBox="1"/>
          <p:nvPr/>
        </p:nvSpPr>
        <p:spPr>
          <a:xfrm>
            <a:off x="376516" y="2790968"/>
            <a:ext cx="5211374"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What would</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be the energy interpretations of the undulating base of the thick </a:t>
            </a:r>
            <a:r>
              <a:rPr kumimoji="0" lang="en-US" sz="2200" b="0" i="1" u="none" strike="noStrike" kern="1200" cap="none" spc="0" normalizeH="0" noProof="0" dirty="0" err="1">
                <a:ln>
                  <a:noFill/>
                </a:ln>
                <a:solidFill>
                  <a:prstClr val="black"/>
                </a:solidFill>
                <a:effectLst/>
                <a:uLnTx/>
                <a:uFillTx/>
                <a:latin typeface="Cheltenhm BT" panose="02040603050505020403" pitchFamily="18" charset="0"/>
                <a:ea typeface="+mn-ea"/>
                <a:cs typeface="+mn-cs"/>
              </a:rPr>
              <a:t>micrite</a:t>
            </a:r>
            <a:r>
              <a:rPr lang="en-US" sz="2200" i="1" dirty="0">
                <a:solidFill>
                  <a:prstClr val="black"/>
                </a:solidFill>
                <a:latin typeface="Cheltenhm BT" panose="02040603050505020403" pitchFamily="18" charset="0"/>
              </a:rPr>
              <a:t>?</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2187" y="2259523"/>
            <a:ext cx="2519082" cy="1889312"/>
          </a:xfrm>
          <a:prstGeom prst="rect">
            <a:avLst/>
          </a:prstGeom>
        </p:spPr>
      </p:pic>
      <p:sp>
        <p:nvSpPr>
          <p:cNvPr id="13" name="TextBox 12"/>
          <p:cNvSpPr txBox="1"/>
          <p:nvPr/>
        </p:nvSpPr>
        <p:spPr>
          <a:xfrm>
            <a:off x="376516" y="3520256"/>
            <a:ext cx="8668870" cy="46166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Anybody see any contradictions with</a:t>
            </a:r>
            <a:r>
              <a:rPr kumimoji="0" lang="en-US" sz="2400" b="0" i="1" u="none" strike="noStrike" kern="1200" cap="none" spc="0" normalizeH="0" noProof="0" dirty="0">
                <a:ln w="3175">
                  <a:solidFill>
                    <a:schemeClr val="tx1"/>
                  </a:solidFill>
                </a:ln>
                <a:solidFill>
                  <a:srgbClr val="FF0000"/>
                </a:solidFill>
                <a:effectLst/>
                <a:uLnTx/>
                <a:uFillTx/>
                <a:latin typeface="Cheltenhm BT" panose="02040603050505020403" pitchFamily="18" charset="0"/>
                <a:ea typeface="+mn-ea"/>
                <a:cs typeface="+mn-cs"/>
              </a:rPr>
              <a:t> that?</a:t>
            </a:r>
            <a:endParaRPr kumimoji="0" lang="en-US" sz="2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endParaRPr>
          </a:p>
        </p:txBody>
      </p:sp>
      <p:sp>
        <p:nvSpPr>
          <p:cNvPr id="14" name="TextBox 13"/>
          <p:cNvSpPr txBox="1"/>
          <p:nvPr/>
        </p:nvSpPr>
        <p:spPr>
          <a:xfrm>
            <a:off x="376515" y="4013675"/>
            <a:ext cx="2915325" cy="212365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What depositional mechanisms can we attribute to massively bedded, fine grained sediment with an erosional bottom?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840" y="4391003"/>
            <a:ext cx="5852160" cy="2292096"/>
          </a:xfrm>
          <a:prstGeom prst="rect">
            <a:avLst/>
          </a:prstGeom>
        </p:spPr>
      </p:pic>
    </p:spTree>
    <p:extLst>
      <p:ext uri="{BB962C8B-B14F-4D97-AF65-F5344CB8AC3E}">
        <p14:creationId xmlns:p14="http://schemas.microsoft.com/office/powerpoint/2010/main" val="150617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1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1000"/>
                                        <p:tgtEl>
                                          <p:spTgt spid="12"/>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10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1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10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left)">
                                      <p:cBhvr>
                                        <p:cTn id="5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6518" y="586859"/>
            <a:ext cx="2241176" cy="46166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Contradictions:</a:t>
            </a:r>
          </a:p>
        </p:txBody>
      </p:sp>
      <p:sp>
        <p:nvSpPr>
          <p:cNvPr id="7" name="Rectangle 6"/>
          <p:cNvSpPr/>
          <p:nvPr/>
        </p:nvSpPr>
        <p:spPr>
          <a:xfrm>
            <a:off x="182499" y="31763"/>
            <a:ext cx="8862889" cy="400110"/>
          </a:xfrm>
          <a:prstGeom prst="rect">
            <a:avLst/>
          </a:prstGeom>
        </p:spPr>
        <p:txBody>
          <a:bodyPr wrap="square">
            <a:spAutoFit/>
          </a:bodyPr>
          <a:lstStyle/>
          <a:p>
            <a:r>
              <a:rPr lang="en-US" sz="2000" i="1" dirty="0">
                <a:latin typeface="Times New Roman" panose="02020603050405020304" pitchFamily="18" charset="0"/>
                <a:cs typeface="Times New Roman" panose="02020603050405020304" pitchFamily="18" charset="0"/>
              </a:rPr>
              <a:t>2.  </a:t>
            </a:r>
            <a:r>
              <a:rPr lang="en-US" sz="2000" b="1" i="1" dirty="0">
                <a:ln w="3175">
                  <a:solidFill>
                    <a:schemeClr val="tx1"/>
                  </a:solidFill>
                </a:ln>
                <a:solidFill>
                  <a:srgbClr val="FF0000"/>
                </a:solidFill>
                <a:latin typeface="Times New Roman" panose="02020603050405020304" pitchFamily="18" charset="0"/>
                <a:cs typeface="Times New Roman" panose="02020603050405020304" pitchFamily="18" charset="0"/>
              </a:rPr>
              <a:t>Environmental interpretations</a:t>
            </a:r>
            <a:r>
              <a:rPr lang="en-US" sz="2000" i="1" dirty="0">
                <a:latin typeface="Times New Roman" panose="02020603050405020304" pitchFamily="18" charset="0"/>
                <a:cs typeface="Times New Roman" panose="02020603050405020304" pitchFamily="18" charset="0"/>
              </a:rPr>
              <a:t>: now we are analyzing for other </a:t>
            </a:r>
            <a:r>
              <a:rPr lang="en-US" sz="2000" i="1" dirty="0" err="1">
                <a:latin typeface="Times New Roman" panose="02020603050405020304" pitchFamily="18" charset="0"/>
                <a:cs typeface="Times New Roman" panose="02020603050405020304" pitchFamily="18" charset="0"/>
              </a:rPr>
              <a:t>facies</a:t>
            </a:r>
            <a:r>
              <a:rPr lang="en-US" sz="2000" i="1" dirty="0">
                <a:latin typeface="Times New Roman" panose="02020603050405020304" pitchFamily="18" charset="0"/>
                <a:cs typeface="Times New Roman" panose="02020603050405020304" pitchFamily="18" charset="0"/>
              </a:rPr>
              <a:t> elements.</a:t>
            </a:r>
          </a:p>
        </p:txBody>
      </p:sp>
      <p:sp>
        <p:nvSpPr>
          <p:cNvPr id="8" name="TextBox 7"/>
          <p:cNvSpPr txBox="1"/>
          <p:nvPr/>
        </p:nvSpPr>
        <p:spPr>
          <a:xfrm>
            <a:off x="376518" y="1048524"/>
            <a:ext cx="8444753"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Carbonates are shallow water sediments, but these were deposited in deep water (anoxic color).</a:t>
            </a:r>
          </a:p>
        </p:txBody>
      </p:sp>
      <p:sp>
        <p:nvSpPr>
          <p:cNvPr id="16" name="TextBox 15"/>
          <p:cNvSpPr txBox="1"/>
          <p:nvPr/>
        </p:nvSpPr>
        <p:spPr>
          <a:xfrm>
            <a:off x="376517" y="1817965"/>
            <a:ext cx="8444753"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Fine grained sediments indicate</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low energy (standing water), but these have evidence of being high energy events.</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17" name="TextBox 16"/>
          <p:cNvSpPr txBox="1"/>
          <p:nvPr/>
        </p:nvSpPr>
        <p:spPr>
          <a:xfrm>
            <a:off x="376516" y="2587406"/>
            <a:ext cx="8444753"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The energy systematically declines in Fining Upward </a:t>
            </a:r>
            <a:r>
              <a:rPr kumimoji="0" lang="en-US" sz="22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Parasequences</a:t>
            </a: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a:t>
            </a:r>
          </a:p>
        </p:txBody>
      </p:sp>
      <p:sp>
        <p:nvSpPr>
          <p:cNvPr id="18" name="TextBox 17"/>
          <p:cNvSpPr txBox="1"/>
          <p:nvPr/>
        </p:nvSpPr>
        <p:spPr>
          <a:xfrm>
            <a:off x="376518" y="3142501"/>
            <a:ext cx="8668870"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The resolution</a:t>
            </a:r>
            <a:r>
              <a:rPr kumimoji="0" lang="en-US" sz="2400" b="0" i="1" u="none" strike="noStrike" kern="1200" cap="none" spc="0" normalizeH="0" noProof="0" dirty="0">
                <a:ln w="3175">
                  <a:solidFill>
                    <a:schemeClr val="tx1"/>
                  </a:solidFill>
                </a:ln>
                <a:solidFill>
                  <a:srgbClr val="FF0000"/>
                </a:solidFill>
                <a:effectLst/>
                <a:uLnTx/>
                <a:uFillTx/>
                <a:latin typeface="Cheltenhm BT" panose="02040603050505020403" pitchFamily="18" charset="0"/>
                <a:ea typeface="+mn-ea"/>
                <a:cs typeface="+mn-cs"/>
              </a:rPr>
              <a:t> of these contradictions tell us a lot about the tectonic evolution of the region.</a:t>
            </a:r>
            <a:endParaRPr kumimoji="0" lang="en-US" sz="2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endParaRPr>
          </a:p>
        </p:txBody>
      </p:sp>
    </p:spTree>
    <p:extLst>
      <p:ext uri="{BB962C8B-B14F-4D97-AF65-F5344CB8AC3E}">
        <p14:creationId xmlns:p14="http://schemas.microsoft.com/office/powerpoint/2010/main" val="606964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6" grpId="0"/>
      <p:bldP spid="17" grpId="0"/>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499" y="22798"/>
            <a:ext cx="8862889" cy="523220"/>
          </a:xfrm>
          <a:prstGeom prst="rect">
            <a:avLst/>
          </a:prstGeom>
        </p:spPr>
        <p:txBody>
          <a:bodyPr wrap="square">
            <a:spAutoFit/>
          </a:bodyPr>
          <a:lstStyle/>
          <a:p>
            <a:r>
              <a:rPr lang="en-US" sz="2800" i="1" dirty="0">
                <a:latin typeface="Times New Roman" panose="02020603050405020304" pitchFamily="18" charset="0"/>
                <a:cs typeface="Times New Roman" panose="02020603050405020304" pitchFamily="18" charset="0"/>
              </a:rPr>
              <a:t>3.  </a:t>
            </a:r>
            <a:r>
              <a:rPr lang="en-US" sz="2800" b="1" i="1" dirty="0">
                <a:ln w="3175">
                  <a:solidFill>
                    <a:schemeClr val="tx1"/>
                  </a:solidFill>
                </a:ln>
                <a:solidFill>
                  <a:srgbClr val="FF0000"/>
                </a:solidFill>
                <a:latin typeface="Times New Roman" panose="02020603050405020304" pitchFamily="18" charset="0"/>
                <a:cs typeface="Times New Roman" panose="02020603050405020304" pitchFamily="18" charset="0"/>
              </a:rPr>
              <a:t>Basin interpretations</a:t>
            </a:r>
            <a:r>
              <a:rPr lang="en-US" sz="2800" i="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182498" y="1026729"/>
            <a:ext cx="6161478" cy="110799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During the </a:t>
            </a:r>
            <a:r>
              <a:rPr kumimoji="0" lang="en-US" sz="22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Beekmantown</a:t>
            </a: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 the region was tectonically stable and shallow with tidal tropical carbonates – a passive margin.</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9" name="TextBox 8"/>
          <p:cNvSpPr txBox="1"/>
          <p:nvPr/>
        </p:nvSpPr>
        <p:spPr>
          <a:xfrm>
            <a:off x="182498" y="610366"/>
            <a:ext cx="5554913" cy="46166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Some Deductive arguments:</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2069" t="12853" r="47729"/>
          <a:stretch/>
        </p:blipFill>
        <p:spPr>
          <a:xfrm>
            <a:off x="6343976" y="98672"/>
            <a:ext cx="2701412" cy="4279868"/>
          </a:xfrm>
          <a:prstGeom prst="rect">
            <a:avLst/>
          </a:prstGeom>
        </p:spPr>
      </p:pic>
      <p:sp>
        <p:nvSpPr>
          <p:cNvPr id="13" name="TextBox 12"/>
          <p:cNvSpPr txBox="1"/>
          <p:nvPr/>
        </p:nvSpPr>
        <p:spPr>
          <a:xfrm>
            <a:off x="174889" y="2137115"/>
            <a:ext cx="6161478"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By the Edinburg this area had subsided into a deep water basin (outcrops are geographically close).</a:t>
            </a:r>
          </a:p>
        </p:txBody>
      </p:sp>
      <p:sp>
        <p:nvSpPr>
          <p:cNvPr id="14" name="TextBox 13"/>
          <p:cNvSpPr txBox="1"/>
          <p:nvPr/>
        </p:nvSpPr>
        <p:spPr>
          <a:xfrm>
            <a:off x="174889" y="2913367"/>
            <a:ext cx="6161478"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But somewhere</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nearby there was still a shallow, </a:t>
            </a:r>
            <a:r>
              <a:rPr kumimoji="0" lang="en-US" sz="2200" b="0" i="1" u="none" strike="noStrike" kern="1200" cap="none" spc="0" normalizeH="0" noProof="0" dirty="0" err="1">
                <a:ln>
                  <a:noFill/>
                </a:ln>
                <a:solidFill>
                  <a:prstClr val="black"/>
                </a:solidFill>
                <a:effectLst/>
                <a:uLnTx/>
                <a:uFillTx/>
                <a:latin typeface="Cheltenhm BT" panose="02040603050505020403" pitchFamily="18" charset="0"/>
                <a:ea typeface="+mn-ea"/>
                <a:cs typeface="+mn-cs"/>
              </a:rPr>
              <a:t>tropica</a:t>
            </a:r>
            <a:r>
              <a:rPr lang="en-US" sz="2200" i="1" dirty="0">
                <a:solidFill>
                  <a:prstClr val="black"/>
                </a:solidFill>
                <a:latin typeface="Cheltenhm BT" panose="02040603050505020403" pitchFamily="18" charset="0"/>
              </a:rPr>
              <a:t>l platform still generating carbonates.</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15" name="TextBox 14"/>
          <p:cNvSpPr txBox="1"/>
          <p:nvPr/>
        </p:nvSpPr>
        <p:spPr>
          <a:xfrm>
            <a:off x="174889" y="4487827"/>
            <a:ext cx="8746349"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While</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at the same time a new clastic (shale) source formed (carbonates and </a:t>
            </a:r>
            <a:r>
              <a:rPr kumimoji="0" lang="en-US" sz="2200" b="0" i="1" u="none" strike="noStrike" kern="1200" cap="none" spc="0" normalizeH="0" noProof="0" dirty="0" err="1">
                <a:ln>
                  <a:noFill/>
                </a:ln>
                <a:solidFill>
                  <a:prstClr val="black"/>
                </a:solidFill>
                <a:effectLst/>
                <a:uLnTx/>
                <a:uFillTx/>
                <a:latin typeface="Cheltenhm BT" panose="02040603050505020403" pitchFamily="18" charset="0"/>
                <a:ea typeface="+mn-ea"/>
                <a:cs typeface="+mn-cs"/>
              </a:rPr>
              <a:t>clastics</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cannot come from the same source.)</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18" name="TextBox 17"/>
          <p:cNvSpPr txBox="1"/>
          <p:nvPr/>
        </p:nvSpPr>
        <p:spPr>
          <a:xfrm>
            <a:off x="182495" y="3697965"/>
            <a:ext cx="6061786"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These micrites</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were transported into the deep water basin via mass sediment flows (turbidity currents?)</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16" name="TextBox 15">
            <a:extLst>
              <a:ext uri="{FF2B5EF4-FFF2-40B4-BE49-F238E27FC236}">
                <a16:creationId xmlns:a16="http://schemas.microsoft.com/office/drawing/2014/main" id="{31D89400-20E0-5743-8FA2-9877E9965ED9}"/>
              </a:ext>
            </a:extLst>
          </p:cNvPr>
          <p:cNvSpPr txBox="1"/>
          <p:nvPr/>
        </p:nvSpPr>
        <p:spPr>
          <a:xfrm>
            <a:off x="174889" y="5272425"/>
            <a:ext cx="8089927"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The most reasonable direction for the </a:t>
            </a:r>
            <a:r>
              <a:rPr kumimoji="0" lang="en-US" sz="22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micrite</a:t>
            </a: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 to come from </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would be west (a shallow, </a:t>
            </a:r>
            <a:r>
              <a:rPr lang="en-US" sz="2200" i="1" dirty="0">
                <a:solidFill>
                  <a:prstClr val="black"/>
                </a:solidFill>
                <a:latin typeface="Cheltenhm BT" panose="02040603050505020403" pitchFamily="18" charset="0"/>
              </a:rPr>
              <a:t>tectonically stable </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continental platform).</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17" name="TextBox 16">
            <a:extLst>
              <a:ext uri="{FF2B5EF4-FFF2-40B4-BE49-F238E27FC236}">
                <a16:creationId xmlns:a16="http://schemas.microsoft.com/office/drawing/2014/main" id="{36DB4B28-2389-1943-B28E-8462C32433ED}"/>
              </a:ext>
            </a:extLst>
          </p:cNvPr>
          <p:cNvSpPr txBox="1"/>
          <p:nvPr/>
        </p:nvSpPr>
        <p:spPr>
          <a:xfrm>
            <a:off x="174889" y="6041866"/>
            <a:ext cx="8936990"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And by comparison the shale would</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a:t>
            </a: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come from the east (ocean ward) because it is there we could build a tectonic mountain.</a:t>
            </a:r>
          </a:p>
        </p:txBody>
      </p:sp>
    </p:spTree>
    <p:extLst>
      <p:ext uri="{BB962C8B-B14F-4D97-AF65-F5344CB8AC3E}">
        <p14:creationId xmlns:p14="http://schemas.microsoft.com/office/powerpoint/2010/main" val="1425380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1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3" grpId="0"/>
      <p:bldP spid="14" grpId="0"/>
      <p:bldP spid="15" grpId="0"/>
      <p:bldP spid="18" grpId="0"/>
      <p:bldP spid="16" grpId="0"/>
      <p:bldP spid="1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499" y="22798"/>
            <a:ext cx="8862889" cy="523220"/>
          </a:xfrm>
          <a:prstGeom prst="rect">
            <a:avLst/>
          </a:prstGeom>
        </p:spPr>
        <p:txBody>
          <a:bodyPr wrap="square">
            <a:spAutoFit/>
          </a:bodyPr>
          <a:lstStyle/>
          <a:p>
            <a:r>
              <a:rPr lang="en-US" sz="2800" i="1" dirty="0">
                <a:latin typeface="Times New Roman" panose="02020603050405020304" pitchFamily="18" charset="0"/>
                <a:cs typeface="Times New Roman" panose="02020603050405020304" pitchFamily="18" charset="0"/>
              </a:rPr>
              <a:t>4.  </a:t>
            </a:r>
            <a:r>
              <a:rPr lang="en-US" sz="2800" b="1" i="1" dirty="0">
                <a:ln w="3175">
                  <a:solidFill>
                    <a:schemeClr val="tx1"/>
                  </a:solidFill>
                </a:ln>
                <a:solidFill>
                  <a:srgbClr val="FF0000"/>
                </a:solidFill>
                <a:latin typeface="Times New Roman" panose="02020603050405020304" pitchFamily="18" charset="0"/>
                <a:cs typeface="Times New Roman" panose="02020603050405020304" pitchFamily="18" charset="0"/>
              </a:rPr>
              <a:t>Tectonic Interpretations</a:t>
            </a:r>
            <a:r>
              <a:rPr lang="en-US" sz="2800" i="1" dirty="0">
                <a:latin typeface="Times New Roman" panose="02020603050405020304" pitchFamily="18" charset="0"/>
                <a:cs typeface="Times New Roman" panose="02020603050405020304" pitchFamily="18" charset="0"/>
              </a:rPr>
              <a:t>:</a:t>
            </a:r>
          </a:p>
        </p:txBody>
      </p:sp>
      <p:sp>
        <p:nvSpPr>
          <p:cNvPr id="19" name="TextBox 18"/>
          <p:cNvSpPr txBox="1"/>
          <p:nvPr/>
        </p:nvSpPr>
        <p:spPr>
          <a:xfrm>
            <a:off x="182499" y="610476"/>
            <a:ext cx="8604885"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We are going to need many conversations, and a slew of theoretical</a:t>
            </a:r>
            <a:r>
              <a:rPr kumimoji="0" lang="en-US" sz="24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models to come to understand this evolution, but a quick summary goes like this.</a:t>
            </a:r>
            <a:endPar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41" y="1720867"/>
            <a:ext cx="8229600" cy="2200950"/>
          </a:xfrm>
          <a:prstGeom prst="rect">
            <a:avLst/>
          </a:prstGeom>
        </p:spPr>
      </p:pic>
      <p:pic>
        <p:nvPicPr>
          <p:cNvPr id="12"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0065" b="10539"/>
          <a:stretch/>
        </p:blipFill>
        <p:spPr bwMode="auto">
          <a:xfrm>
            <a:off x="292226" y="3991933"/>
            <a:ext cx="8229600" cy="285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9928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62047" y="378482"/>
            <a:ext cx="4309978" cy="1323439"/>
          </a:xfrm>
          <a:prstGeom prst="rect">
            <a:avLst/>
          </a:prstGeom>
          <a:noFill/>
        </p:spPr>
        <p:txBody>
          <a:bodyPr wrap="square" rtlCol="0">
            <a:spAutoFit/>
          </a:bodyPr>
          <a:lstStyle/>
          <a:p>
            <a:pPr indent="233363"/>
            <a:r>
              <a:rPr lang="en-US" sz="2000" i="1" dirty="0">
                <a:latin typeface="Cheltenhm BT" panose="02040603050505020403" pitchFamily="18" charset="0"/>
              </a:rPr>
              <a:t>Remember the sequences: point bar, hummocky, Bouma, L-Bar/T-Bar? If  your memory needs refreshing, here, look at the examples below.</a:t>
            </a:r>
          </a:p>
        </p:txBody>
      </p:sp>
      <p:sp>
        <p:nvSpPr>
          <p:cNvPr id="11" name="TextBox 10"/>
          <p:cNvSpPr txBox="1"/>
          <p:nvPr/>
        </p:nvSpPr>
        <p:spPr>
          <a:xfrm>
            <a:off x="854435" y="6010888"/>
            <a:ext cx="3422574" cy="707886"/>
          </a:xfrm>
          <a:prstGeom prst="rect">
            <a:avLst/>
          </a:prstGeom>
          <a:noFill/>
        </p:spPr>
        <p:txBody>
          <a:bodyPr wrap="square" rtlCol="0">
            <a:spAutoFit/>
          </a:bodyPr>
          <a:lstStyle/>
          <a:p>
            <a:pPr indent="287338" algn="ctr"/>
            <a:r>
              <a:rPr lang="en-US" sz="2000" i="1" dirty="0">
                <a:latin typeface="Cheltenhm BT" panose="02040603050505020403" pitchFamily="18" charset="0"/>
              </a:rPr>
              <a:t>So, which sequence does the Weverton strip log most resemble?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753" y="1800225"/>
            <a:ext cx="3709939" cy="4112359"/>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6017" y="0"/>
            <a:ext cx="1936765" cy="68580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3984" y="0"/>
            <a:ext cx="1997198" cy="6858000"/>
          </a:xfrm>
          <a:prstGeom prst="rect">
            <a:avLst/>
          </a:prstGeom>
        </p:spPr>
      </p:pic>
    </p:spTree>
    <p:extLst>
      <p:ext uri="{BB962C8B-B14F-4D97-AF65-F5344CB8AC3E}">
        <p14:creationId xmlns:p14="http://schemas.microsoft.com/office/powerpoint/2010/main" val="2291901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00">
            <a:alpha val="49000"/>
          </a:srgbClr>
        </a:solidFill>
        <a:effectLst/>
      </p:bgPr>
    </p:bg>
    <p:spTree>
      <p:nvGrpSpPr>
        <p:cNvPr id="1" name=""/>
        <p:cNvGrpSpPr/>
        <p:nvPr/>
      </p:nvGrpSpPr>
      <p:grpSpPr>
        <a:xfrm>
          <a:off x="0" y="0"/>
          <a:ext cx="0" cy="0"/>
          <a:chOff x="0" y="0"/>
          <a:chExt cx="0" cy="0"/>
        </a:xfrm>
      </p:grpSpPr>
      <p:sp>
        <p:nvSpPr>
          <p:cNvPr id="10" name="TextBox 9"/>
          <p:cNvSpPr txBox="1"/>
          <p:nvPr/>
        </p:nvSpPr>
        <p:spPr>
          <a:xfrm>
            <a:off x="1395932" y="199808"/>
            <a:ext cx="260341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rPr>
              <a:t>Trip 1: </a:t>
            </a:r>
          </a:p>
        </p:txBody>
      </p:sp>
      <p:sp>
        <p:nvSpPr>
          <p:cNvPr id="11" name="TextBox 10"/>
          <p:cNvSpPr txBox="1"/>
          <p:nvPr/>
        </p:nvSpPr>
        <p:spPr>
          <a:xfrm>
            <a:off x="3860799" y="219874"/>
            <a:ext cx="403169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rPr>
              <a:t>Chalk Talk 5</a:t>
            </a:r>
          </a:p>
        </p:txBody>
      </p:sp>
      <p:sp>
        <p:nvSpPr>
          <p:cNvPr id="13" name="TextBox 12"/>
          <p:cNvSpPr txBox="1"/>
          <p:nvPr/>
        </p:nvSpPr>
        <p:spPr>
          <a:xfrm>
            <a:off x="-1" y="956927"/>
            <a:ext cx="9144001"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rPr>
              <a:t>Martinsburg</a:t>
            </a:r>
            <a:r>
              <a:rPr lang="en-US" sz="6600" dirty="0">
                <a:ln w="3175">
                  <a:solidFill>
                    <a:prstClr val="black"/>
                  </a:solidFill>
                </a:ln>
                <a:solidFill>
                  <a:srgbClr val="FF0000"/>
                </a:solidFill>
                <a:latin typeface="Britannic Bold" panose="020B0903060703020204" pitchFamily="34" charset="0"/>
              </a:rPr>
              <a:t> Formation</a:t>
            </a:r>
            <a:endParaRPr kumimoji="0" lang="en-US" sz="66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83221" y="2314072"/>
            <a:ext cx="8501382" cy="4543928"/>
          </a:xfrm>
          <a:prstGeom prst="rect">
            <a:avLst/>
          </a:prstGeom>
        </p:spPr>
      </p:pic>
      <p:pic>
        <p:nvPicPr>
          <p:cNvPr id="7" name="Picture 3" descr="IMG_148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flipH="1">
            <a:off x="-4007" y="2314072"/>
            <a:ext cx="9169654" cy="429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98530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416" y="0"/>
            <a:ext cx="2249805" cy="523220"/>
          </a:xfrm>
          <a:prstGeom prst="rect">
            <a:avLst/>
          </a:prstGeom>
        </p:spPr>
        <p:txBody>
          <a:bodyPr wrap="square">
            <a:spAutoFit/>
          </a:bodyPr>
          <a:lstStyle/>
          <a:p>
            <a:r>
              <a:rPr lang="en-US" sz="2800" i="1" dirty="0">
                <a:ln w="3175">
                  <a:solidFill>
                    <a:schemeClr val="tx1"/>
                  </a:solidFill>
                </a:ln>
                <a:solidFill>
                  <a:srgbClr val="FF0000"/>
                </a:solidFill>
                <a:latin typeface="Times New Roman" panose="02020603050405020304" pitchFamily="18" charset="0"/>
                <a:cs typeface="Times New Roman" panose="02020603050405020304" pitchFamily="18" charset="0"/>
              </a:rPr>
              <a:t>Observations: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9096" y="2024511"/>
            <a:ext cx="9253096" cy="4578354"/>
          </a:xfrm>
          <a:prstGeom prst="rect">
            <a:avLst/>
          </a:prstGeom>
        </p:spPr>
      </p:pic>
      <p:cxnSp>
        <p:nvCxnSpPr>
          <p:cNvPr id="3" name="Straight Connector 2"/>
          <p:cNvCxnSpPr/>
          <p:nvPr/>
        </p:nvCxnSpPr>
        <p:spPr>
          <a:xfrm flipH="1">
            <a:off x="4305886" y="2024511"/>
            <a:ext cx="1560946" cy="38053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5416" y="640476"/>
            <a:ext cx="3593420" cy="43088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rPr>
              <a:t>1.  Bedding orientation (red line)</a:t>
            </a:r>
          </a:p>
        </p:txBody>
      </p:sp>
      <p:sp>
        <p:nvSpPr>
          <p:cNvPr id="11" name="TextBox 10"/>
          <p:cNvSpPr txBox="1"/>
          <p:nvPr/>
        </p:nvSpPr>
        <p:spPr>
          <a:xfrm>
            <a:off x="3461984" y="702030"/>
            <a:ext cx="4470783"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1600" i="1" dirty="0">
                <a:solidFill>
                  <a:prstClr val="black"/>
                </a:solidFill>
                <a:latin typeface="Cheltenhm BT" panose="02040603050505020403" pitchFamily="18" charset="0"/>
              </a:rPr>
              <a:t>{This is the east flank of the </a:t>
            </a:r>
            <a:r>
              <a:rPr lang="en-US" sz="1600" i="1" dirty="0" err="1">
                <a:solidFill>
                  <a:prstClr val="black"/>
                </a:solidFill>
                <a:latin typeface="Cheltenhm BT" panose="02040603050505020403" pitchFamily="18" charset="0"/>
              </a:rPr>
              <a:t>Massanutten</a:t>
            </a:r>
            <a:r>
              <a:rPr lang="en-US" sz="1600" i="1" dirty="0">
                <a:solidFill>
                  <a:prstClr val="black"/>
                </a:solidFill>
                <a:latin typeface="Cheltenhm BT" panose="02040603050505020403" pitchFamily="18" charset="0"/>
              </a:rPr>
              <a:t> </a:t>
            </a:r>
            <a:r>
              <a:rPr lang="en-US" sz="1600" i="1" dirty="0" err="1">
                <a:solidFill>
                  <a:prstClr val="black"/>
                </a:solidFill>
                <a:latin typeface="Cheltenhm BT" panose="02040603050505020403" pitchFamily="18" charset="0"/>
              </a:rPr>
              <a:t>synclinorium</a:t>
            </a:r>
            <a:r>
              <a:rPr lang="en-US" sz="1600" i="1" dirty="0">
                <a:solidFill>
                  <a:prstClr val="black"/>
                </a:solidFill>
                <a:latin typeface="Cheltenhm BT" panose="02040603050505020403" pitchFamily="18" charset="0"/>
              </a:rPr>
              <a:t>}</a:t>
            </a:r>
            <a:endParaRPr kumimoji="0" lang="en-US" sz="1600" b="0" i="1" u="none" strike="noStrike" kern="1200" cap="none" spc="0" normalizeH="0" baseline="0" noProof="0" dirty="0">
              <a:ln>
                <a:noFill/>
              </a:ln>
              <a:solidFill>
                <a:prstClr val="black"/>
              </a:solidFill>
              <a:effectLst/>
              <a:uLnTx/>
              <a:uFillTx/>
              <a:latin typeface="Cheltenhm BT" panose="02040603050505020403" pitchFamily="18" charset="0"/>
            </a:endParaRPr>
          </a:p>
        </p:txBody>
      </p:sp>
      <p:sp>
        <p:nvSpPr>
          <p:cNvPr id="12" name="TextBox 11"/>
          <p:cNvSpPr txBox="1"/>
          <p:nvPr/>
        </p:nvSpPr>
        <p:spPr>
          <a:xfrm>
            <a:off x="55416" y="1112900"/>
            <a:ext cx="5705684" cy="43088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rPr>
              <a:t>2.  The bedding is of consistent and uniform thickness</a:t>
            </a:r>
          </a:p>
        </p:txBody>
      </p:sp>
      <p:sp>
        <p:nvSpPr>
          <p:cNvPr id="13" name="TextBox 12"/>
          <p:cNvSpPr txBox="1"/>
          <p:nvPr/>
        </p:nvSpPr>
        <p:spPr>
          <a:xfrm>
            <a:off x="5678963" y="1189846"/>
            <a:ext cx="3409617" cy="5847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1600" i="1" dirty="0">
                <a:solidFill>
                  <a:prstClr val="black"/>
                </a:solidFill>
                <a:latin typeface="Cheltenhm BT" panose="02040603050505020403" pitchFamily="18" charset="0"/>
              </a:rPr>
              <a:t>{unlike what we saw in the Cub SS where beds thicken and thin}</a:t>
            </a:r>
            <a:endParaRPr kumimoji="0" lang="en-US" sz="1600" b="0" i="1" u="none" strike="noStrike" kern="1200" cap="none" spc="0" normalizeH="0" baseline="0" noProof="0" dirty="0">
              <a:ln>
                <a:noFill/>
              </a:ln>
              <a:solidFill>
                <a:prstClr val="black"/>
              </a:solidFill>
              <a:effectLst/>
              <a:uLnTx/>
              <a:uFillTx/>
              <a:latin typeface="Cheltenhm BT" panose="02040603050505020403" pitchFamily="18" charset="0"/>
            </a:endParaRPr>
          </a:p>
        </p:txBody>
      </p:sp>
      <p:cxnSp>
        <p:nvCxnSpPr>
          <p:cNvPr id="14" name="Straight Connector 13"/>
          <p:cNvCxnSpPr/>
          <p:nvPr/>
        </p:nvCxnSpPr>
        <p:spPr>
          <a:xfrm flipH="1">
            <a:off x="948739" y="2258137"/>
            <a:ext cx="2492189" cy="28059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1656" y="2000947"/>
            <a:ext cx="2515774" cy="1888766"/>
          </a:xfrm>
          <a:prstGeom prst="rect">
            <a:avLst/>
          </a:prstGeom>
        </p:spPr>
      </p:pic>
      <p:sp>
        <p:nvSpPr>
          <p:cNvPr id="15" name="TextBox 14"/>
          <p:cNvSpPr txBox="1"/>
          <p:nvPr/>
        </p:nvSpPr>
        <p:spPr>
          <a:xfrm>
            <a:off x="2248325" y="5220557"/>
            <a:ext cx="2223342" cy="43088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200" b="0" i="1" u="none" strike="noStrike" kern="1200" cap="none" spc="0" normalizeH="0" baseline="0" noProof="0" dirty="0">
                <a:ln>
                  <a:noFill/>
                </a:ln>
                <a:solidFill>
                  <a:srgbClr val="FFFF00"/>
                </a:solidFill>
                <a:effectLst/>
                <a:uLnTx/>
                <a:uFillTx/>
                <a:latin typeface="Cheltenhm BT" panose="02040603050505020403" pitchFamily="18" charset="0"/>
              </a:rPr>
              <a:t>Looking northeast</a:t>
            </a:r>
          </a:p>
        </p:txBody>
      </p:sp>
      <p:sp>
        <p:nvSpPr>
          <p:cNvPr id="16" name="TextBox 15"/>
          <p:cNvSpPr txBox="1"/>
          <p:nvPr/>
        </p:nvSpPr>
        <p:spPr>
          <a:xfrm>
            <a:off x="155022" y="5187147"/>
            <a:ext cx="757859" cy="43088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200" b="0" i="1" u="none" strike="noStrike" kern="1200" cap="none" spc="0" normalizeH="0" baseline="0" noProof="0" dirty="0">
                <a:ln>
                  <a:noFill/>
                </a:ln>
                <a:solidFill>
                  <a:srgbClr val="FFFF00"/>
                </a:solidFill>
                <a:effectLst/>
                <a:uLnTx/>
                <a:uFillTx/>
                <a:latin typeface="Cheltenhm BT" panose="02040603050505020403" pitchFamily="18" charset="0"/>
              </a:rPr>
              <a:t>West</a:t>
            </a:r>
          </a:p>
        </p:txBody>
      </p:sp>
      <p:sp>
        <p:nvSpPr>
          <p:cNvPr id="17" name="TextBox 16"/>
          <p:cNvSpPr txBox="1"/>
          <p:nvPr/>
        </p:nvSpPr>
        <p:spPr>
          <a:xfrm>
            <a:off x="6990602" y="5187147"/>
            <a:ext cx="807173" cy="43088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200" b="0" i="1" u="none" strike="noStrike" kern="1200" cap="none" spc="0" normalizeH="0" baseline="0" noProof="0" dirty="0">
                <a:ln>
                  <a:noFill/>
                </a:ln>
                <a:solidFill>
                  <a:srgbClr val="FFFF00"/>
                </a:solidFill>
                <a:effectLst/>
                <a:uLnTx/>
                <a:uFillTx/>
                <a:latin typeface="Cheltenhm BT" panose="02040603050505020403" pitchFamily="18" charset="0"/>
              </a:rPr>
              <a:t>East</a:t>
            </a:r>
          </a:p>
        </p:txBody>
      </p:sp>
    </p:spTree>
    <p:extLst>
      <p:ext uri="{BB962C8B-B14F-4D97-AF65-F5344CB8AC3E}">
        <p14:creationId xmlns:p14="http://schemas.microsoft.com/office/powerpoint/2010/main" val="3951631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1000"/>
                                        <p:tgtEl>
                                          <p:spTgt spid="3"/>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1000"/>
                                        <p:tgtEl>
                                          <p:spTgt spid="14"/>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1000"/>
                                        <p:tgtEl>
                                          <p:spTgt spid="16"/>
                                        </p:tgtEl>
                                      </p:cBhvr>
                                    </p:animEffect>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1000"/>
                                        <p:tgtEl>
                                          <p:spTgt spid="15"/>
                                        </p:tgtEl>
                                      </p:cBhvr>
                                    </p:animEffect>
                                  </p:childTnLst>
                                </p:cTn>
                              </p:par>
                            </p:childTnLst>
                          </p:cTn>
                        </p:par>
                        <p:par>
                          <p:cTn id="29" fill="hold">
                            <p:stCondLst>
                              <p:cond delay="5000"/>
                            </p:stCondLst>
                            <p:childTnLst>
                              <p:par>
                                <p:cTn id="30" presetID="2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1000"/>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1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3" grpId="0"/>
      <p:bldP spid="15" grpId="0"/>
      <p:bldP spid="16" grpId="0"/>
      <p:bldP spid="1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82498" y="477500"/>
            <a:ext cx="8604885" cy="43088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In a close up we see interbedded</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sandstones and shales.</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498" y="964144"/>
            <a:ext cx="8840784" cy="5893856"/>
          </a:xfrm>
          <a:prstGeom prst="rect">
            <a:avLst/>
          </a:prstGeom>
        </p:spPr>
      </p:pic>
      <p:sp>
        <p:nvSpPr>
          <p:cNvPr id="6" name="Rectangle 5"/>
          <p:cNvSpPr/>
          <p:nvPr/>
        </p:nvSpPr>
        <p:spPr>
          <a:xfrm>
            <a:off x="55416" y="0"/>
            <a:ext cx="2249805" cy="523220"/>
          </a:xfrm>
          <a:prstGeom prst="rect">
            <a:avLst/>
          </a:prstGeom>
        </p:spPr>
        <p:txBody>
          <a:bodyPr wrap="square">
            <a:spAutoFit/>
          </a:bodyPr>
          <a:lstStyle/>
          <a:p>
            <a:r>
              <a:rPr lang="en-US" sz="2800" i="1" dirty="0">
                <a:ln w="3175">
                  <a:solidFill>
                    <a:schemeClr val="tx1"/>
                  </a:solidFill>
                </a:ln>
                <a:solidFill>
                  <a:srgbClr val="FF0000"/>
                </a:solidFill>
                <a:latin typeface="Times New Roman" panose="02020603050405020304" pitchFamily="18" charset="0"/>
                <a:cs typeface="Times New Roman" panose="02020603050405020304" pitchFamily="18" charset="0"/>
              </a:rPr>
              <a:t>Observations:</a:t>
            </a:r>
          </a:p>
        </p:txBody>
      </p:sp>
      <p:sp>
        <p:nvSpPr>
          <p:cNvPr id="5" name="TextBox 4"/>
          <p:cNvSpPr txBox="1"/>
          <p:nvPr/>
        </p:nvSpPr>
        <p:spPr>
          <a:xfrm>
            <a:off x="8186623" y="4293294"/>
            <a:ext cx="743075"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FF00"/>
                </a:solidFill>
                <a:effectLst/>
                <a:uLnTx/>
                <a:uFillTx/>
                <a:latin typeface="Britannic Bold" panose="020B0903060703020204" pitchFamily="34" charset="0"/>
              </a:rPr>
              <a:t>SH</a:t>
            </a:r>
          </a:p>
        </p:txBody>
      </p:sp>
      <p:sp>
        <p:nvSpPr>
          <p:cNvPr id="7" name="TextBox 6"/>
          <p:cNvSpPr txBox="1"/>
          <p:nvPr/>
        </p:nvSpPr>
        <p:spPr>
          <a:xfrm>
            <a:off x="7591731" y="4237537"/>
            <a:ext cx="787899"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0000"/>
                </a:solidFill>
                <a:effectLst/>
                <a:uLnTx/>
                <a:uFillTx/>
                <a:latin typeface="Britannic Bold" panose="020B0903060703020204" pitchFamily="34" charset="0"/>
              </a:rPr>
              <a:t>SS</a:t>
            </a:r>
          </a:p>
        </p:txBody>
      </p:sp>
      <p:sp>
        <p:nvSpPr>
          <p:cNvPr id="8" name="TextBox 7"/>
          <p:cNvSpPr txBox="1"/>
          <p:nvPr/>
        </p:nvSpPr>
        <p:spPr>
          <a:xfrm>
            <a:off x="6794466" y="4216839"/>
            <a:ext cx="743075"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FF00"/>
                </a:solidFill>
                <a:effectLst/>
                <a:uLnTx/>
                <a:uFillTx/>
                <a:latin typeface="Britannic Bold" panose="020B0903060703020204" pitchFamily="34" charset="0"/>
              </a:rPr>
              <a:t>SH</a:t>
            </a:r>
          </a:p>
        </p:txBody>
      </p:sp>
      <p:sp>
        <p:nvSpPr>
          <p:cNvPr id="9" name="TextBox 8"/>
          <p:cNvSpPr txBox="1"/>
          <p:nvPr/>
        </p:nvSpPr>
        <p:spPr>
          <a:xfrm>
            <a:off x="5905865" y="4129961"/>
            <a:ext cx="787899"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0000"/>
                </a:solidFill>
                <a:effectLst/>
                <a:uLnTx/>
                <a:uFillTx/>
                <a:latin typeface="Britannic Bold" panose="020B0903060703020204" pitchFamily="34" charset="0"/>
              </a:rPr>
              <a:t>SS</a:t>
            </a:r>
          </a:p>
        </p:txBody>
      </p:sp>
      <p:sp>
        <p:nvSpPr>
          <p:cNvPr id="10" name="TextBox 9"/>
          <p:cNvSpPr txBox="1"/>
          <p:nvPr/>
        </p:nvSpPr>
        <p:spPr>
          <a:xfrm>
            <a:off x="5534327" y="3615966"/>
            <a:ext cx="743075"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FF00"/>
                </a:solidFill>
                <a:effectLst/>
                <a:uLnTx/>
                <a:uFillTx/>
                <a:latin typeface="Britannic Bold" panose="020B0903060703020204" pitchFamily="34" charset="0"/>
              </a:rPr>
              <a:t>SH</a:t>
            </a:r>
          </a:p>
        </p:txBody>
      </p:sp>
      <p:sp>
        <p:nvSpPr>
          <p:cNvPr id="11" name="TextBox 10"/>
          <p:cNvSpPr txBox="1"/>
          <p:nvPr/>
        </p:nvSpPr>
        <p:spPr>
          <a:xfrm>
            <a:off x="4914775" y="3752405"/>
            <a:ext cx="787899"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0000"/>
                </a:solidFill>
                <a:effectLst/>
                <a:uLnTx/>
                <a:uFillTx/>
                <a:latin typeface="Britannic Bold" panose="020B0903060703020204" pitchFamily="34" charset="0"/>
              </a:rPr>
              <a:t>SS</a:t>
            </a:r>
          </a:p>
        </p:txBody>
      </p:sp>
      <p:sp>
        <p:nvSpPr>
          <p:cNvPr id="12" name="TextBox 11"/>
          <p:cNvSpPr txBox="1"/>
          <p:nvPr/>
        </p:nvSpPr>
        <p:spPr>
          <a:xfrm>
            <a:off x="4317634" y="3449407"/>
            <a:ext cx="787899"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0000"/>
                </a:solidFill>
                <a:effectLst/>
                <a:uLnTx/>
                <a:uFillTx/>
                <a:latin typeface="Britannic Bold" panose="020B0903060703020204" pitchFamily="34" charset="0"/>
              </a:rPr>
              <a:t>SS</a:t>
            </a:r>
          </a:p>
        </p:txBody>
      </p:sp>
      <p:sp>
        <p:nvSpPr>
          <p:cNvPr id="13" name="TextBox 12"/>
          <p:cNvSpPr txBox="1"/>
          <p:nvPr/>
        </p:nvSpPr>
        <p:spPr>
          <a:xfrm>
            <a:off x="3574168" y="3302894"/>
            <a:ext cx="743075"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FF00"/>
                </a:solidFill>
                <a:effectLst/>
                <a:uLnTx/>
                <a:uFillTx/>
                <a:latin typeface="Britannic Bold" panose="020B0903060703020204" pitchFamily="34" charset="0"/>
              </a:rPr>
              <a:t>SH</a:t>
            </a:r>
          </a:p>
        </p:txBody>
      </p:sp>
      <p:sp>
        <p:nvSpPr>
          <p:cNvPr id="14" name="TextBox 13"/>
          <p:cNvSpPr txBox="1"/>
          <p:nvPr/>
        </p:nvSpPr>
        <p:spPr>
          <a:xfrm>
            <a:off x="2977890" y="3154301"/>
            <a:ext cx="787899" cy="461665"/>
          </a:xfrm>
          <a:prstGeom prst="rect">
            <a:avLst/>
          </a:prstGeom>
          <a:noFill/>
        </p:spPr>
        <p:txBody>
          <a:bodyPr wrap="square" rtlCol="0">
            <a:spAutoFit/>
          </a:bodyPr>
          <a:lstStyle/>
          <a:p>
            <a:pPr marL="0" marR="0" lvl="0" indent="171450" algn="l"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w="3175">
                  <a:solidFill>
                    <a:schemeClr val="tx1"/>
                  </a:solidFill>
                </a:ln>
                <a:solidFill>
                  <a:srgbClr val="FF0000"/>
                </a:solidFill>
                <a:effectLst/>
                <a:uLnTx/>
                <a:uFillTx/>
                <a:latin typeface="Britannic Bold" panose="020B0903060703020204" pitchFamily="34" charset="0"/>
              </a:rPr>
              <a:t>SS</a:t>
            </a:r>
          </a:p>
        </p:txBody>
      </p:sp>
    </p:spTree>
    <p:extLst>
      <p:ext uri="{BB962C8B-B14F-4D97-AF65-F5344CB8AC3E}">
        <p14:creationId xmlns:p14="http://schemas.microsoft.com/office/powerpoint/2010/main" val="537902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1000"/>
                                        <p:tgtEl>
                                          <p:spTgt spid="5"/>
                                        </p:tgtEl>
                                      </p:cBhvr>
                                    </p:animEffect>
                                  </p:childTnLst>
                                </p:cTn>
                              </p:par>
                            </p:childTnLst>
                          </p:cTn>
                        </p:par>
                        <p:par>
                          <p:cTn id="12" fill="hold">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1000"/>
                                        <p:tgtEl>
                                          <p:spTgt spid="7"/>
                                        </p:tgtEl>
                                      </p:cBhvr>
                                    </p:animEffect>
                                  </p:childTnLst>
                                </p:cTn>
                              </p:par>
                            </p:childTnLst>
                          </p:cTn>
                        </p:par>
                        <p:par>
                          <p:cTn id="16" fill="hold">
                            <p:stCondLst>
                              <p:cond delay="3000"/>
                            </p:stCondLst>
                            <p:childTnLst>
                              <p:par>
                                <p:cTn id="17" presetID="2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1000"/>
                                        <p:tgtEl>
                                          <p:spTgt spid="8"/>
                                        </p:tgtEl>
                                      </p:cBhvr>
                                    </p:animEffect>
                                  </p:childTnLst>
                                </p:cTn>
                              </p:par>
                            </p:childTnLst>
                          </p:cTn>
                        </p:par>
                        <p:par>
                          <p:cTn id="20" fill="hold">
                            <p:stCondLst>
                              <p:cond delay="4000"/>
                            </p:stCondLst>
                            <p:childTnLst>
                              <p:par>
                                <p:cTn id="21" presetID="22" presetClass="entr" presetSubtype="2"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right)">
                                      <p:cBhvr>
                                        <p:cTn id="23" dur="1000"/>
                                        <p:tgtEl>
                                          <p:spTgt spid="9"/>
                                        </p:tgtEl>
                                      </p:cBhvr>
                                    </p:animEffect>
                                  </p:childTnLst>
                                </p:cTn>
                              </p:par>
                            </p:childTnLst>
                          </p:cTn>
                        </p:par>
                        <p:par>
                          <p:cTn id="24" fill="hold">
                            <p:stCondLst>
                              <p:cond delay="5000"/>
                            </p:stCondLst>
                            <p:childTnLst>
                              <p:par>
                                <p:cTn id="25" presetID="22" presetClass="entr" presetSubtype="2"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1000"/>
                                        <p:tgtEl>
                                          <p:spTgt spid="10"/>
                                        </p:tgtEl>
                                      </p:cBhvr>
                                    </p:animEffect>
                                  </p:childTnLst>
                                </p:cTn>
                              </p:par>
                            </p:childTnLst>
                          </p:cTn>
                        </p:par>
                        <p:par>
                          <p:cTn id="28" fill="hold">
                            <p:stCondLst>
                              <p:cond delay="6000"/>
                            </p:stCondLst>
                            <p:childTnLst>
                              <p:par>
                                <p:cTn id="29" presetID="22" presetClass="entr" presetSubtype="2"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1000"/>
                                        <p:tgtEl>
                                          <p:spTgt spid="11"/>
                                        </p:tgtEl>
                                      </p:cBhvr>
                                    </p:animEffect>
                                  </p:childTnLst>
                                </p:cTn>
                              </p:par>
                            </p:childTnLst>
                          </p:cTn>
                        </p:par>
                        <p:par>
                          <p:cTn id="32" fill="hold">
                            <p:stCondLst>
                              <p:cond delay="7000"/>
                            </p:stCondLst>
                            <p:childTnLst>
                              <p:par>
                                <p:cTn id="33" presetID="22" presetClass="entr" presetSubtype="2"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1000"/>
                                        <p:tgtEl>
                                          <p:spTgt spid="12"/>
                                        </p:tgtEl>
                                      </p:cBhvr>
                                    </p:animEffect>
                                  </p:childTnLst>
                                </p:cTn>
                              </p:par>
                            </p:childTnLst>
                          </p:cTn>
                        </p:par>
                        <p:par>
                          <p:cTn id="36" fill="hold">
                            <p:stCondLst>
                              <p:cond delay="8000"/>
                            </p:stCondLst>
                            <p:childTnLst>
                              <p:par>
                                <p:cTn id="37" presetID="22" presetClass="entr" presetSubtype="2"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right)">
                                      <p:cBhvr>
                                        <p:cTn id="39" dur="1000"/>
                                        <p:tgtEl>
                                          <p:spTgt spid="13"/>
                                        </p:tgtEl>
                                      </p:cBhvr>
                                    </p:animEffect>
                                  </p:childTnLst>
                                </p:cTn>
                              </p:par>
                            </p:childTnLst>
                          </p:cTn>
                        </p:par>
                        <p:par>
                          <p:cTn id="40" fill="hold">
                            <p:stCondLst>
                              <p:cond delay="9000"/>
                            </p:stCondLst>
                            <p:childTnLst>
                              <p:par>
                                <p:cTn id="41" presetID="22" presetClass="entr" presetSubtype="2"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right)">
                                      <p:cBhvr>
                                        <p:cTn id="4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p:bldP spid="7" grpId="0"/>
      <p:bldP spid="8" grpId="0"/>
      <p:bldP spid="9" grpId="0"/>
      <p:bldP spid="10" grpId="0"/>
      <p:bldP spid="11" grpId="0"/>
      <p:bldP spid="12" grpId="0"/>
      <p:bldP spid="13" grpId="0"/>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157636" y="71414"/>
            <a:ext cx="5829551" cy="43088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Even closer, sedimentary structures start to show up.</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636776" y="912269"/>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V="1">
            <a:off x="5606040" y="5181060"/>
            <a:ext cx="465576" cy="129857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41586" y="6435584"/>
            <a:ext cx="1528908" cy="40011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Coarse sands</a:t>
            </a:r>
          </a:p>
        </p:txBody>
      </p:sp>
      <p:cxnSp>
        <p:nvCxnSpPr>
          <p:cNvPr id="13" name="Straight Arrow Connector 12"/>
          <p:cNvCxnSpPr/>
          <p:nvPr/>
        </p:nvCxnSpPr>
        <p:spPr>
          <a:xfrm flipH="1">
            <a:off x="4928616" y="2179787"/>
            <a:ext cx="1441879" cy="1673676"/>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838828" y="1808720"/>
            <a:ext cx="1528908" cy="40011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Finer sands</a:t>
            </a:r>
          </a:p>
        </p:txBody>
      </p:sp>
      <p:cxnSp>
        <p:nvCxnSpPr>
          <p:cNvPr id="21" name="Straight Arrow Connector 20"/>
          <p:cNvCxnSpPr/>
          <p:nvPr/>
        </p:nvCxnSpPr>
        <p:spPr>
          <a:xfrm flipH="1">
            <a:off x="5916169" y="2179787"/>
            <a:ext cx="454325" cy="2071089"/>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672716" y="416944"/>
            <a:ext cx="1528908" cy="40011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Shales</a:t>
            </a:r>
          </a:p>
        </p:txBody>
      </p:sp>
      <p:cxnSp>
        <p:nvCxnSpPr>
          <p:cNvPr id="26" name="Straight Arrow Connector 25"/>
          <p:cNvCxnSpPr>
            <a:stCxn id="25" idx="2"/>
          </p:cNvCxnSpPr>
          <p:nvPr/>
        </p:nvCxnSpPr>
        <p:spPr>
          <a:xfrm flipH="1">
            <a:off x="2855530" y="817054"/>
            <a:ext cx="3581640" cy="101438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5" idx="2"/>
          </p:cNvCxnSpPr>
          <p:nvPr/>
        </p:nvCxnSpPr>
        <p:spPr>
          <a:xfrm flipH="1">
            <a:off x="4812547" y="817054"/>
            <a:ext cx="1624623" cy="1753249"/>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2"/>
          </p:cNvCxnSpPr>
          <p:nvPr/>
        </p:nvCxnSpPr>
        <p:spPr>
          <a:xfrm>
            <a:off x="6437170" y="817054"/>
            <a:ext cx="2344641" cy="3307176"/>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7684091">
            <a:off x="6330593" y="698102"/>
            <a:ext cx="2221161"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000" i="1" dirty="0">
                <a:ln w="3175">
                  <a:solidFill>
                    <a:schemeClr val="tx1"/>
                  </a:solidFill>
                </a:ln>
                <a:solidFill>
                  <a:srgbClr val="FF0000"/>
                </a:solidFill>
                <a:latin typeface="Cheltenhm BT" panose="02040603050505020403" pitchFamily="18" charset="0"/>
              </a:rPr>
              <a:t>Reactivation surface (scour)</a:t>
            </a:r>
            <a:endParaRPr kumimoji="0" lang="en-US" sz="20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endParaRPr>
          </a:p>
        </p:txBody>
      </p:sp>
      <p:sp>
        <p:nvSpPr>
          <p:cNvPr id="43" name="TextBox 42"/>
          <p:cNvSpPr txBox="1"/>
          <p:nvPr/>
        </p:nvSpPr>
        <p:spPr>
          <a:xfrm>
            <a:off x="107868" y="3078332"/>
            <a:ext cx="1528908" cy="40011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Laminations</a:t>
            </a:r>
          </a:p>
        </p:txBody>
      </p:sp>
      <p:cxnSp>
        <p:nvCxnSpPr>
          <p:cNvPr id="44" name="Straight Arrow Connector 43"/>
          <p:cNvCxnSpPr/>
          <p:nvPr/>
        </p:nvCxnSpPr>
        <p:spPr>
          <a:xfrm>
            <a:off x="1607648" y="3278387"/>
            <a:ext cx="3102034" cy="37708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3" idx="3"/>
          </p:cNvCxnSpPr>
          <p:nvPr/>
        </p:nvCxnSpPr>
        <p:spPr>
          <a:xfrm flipV="1">
            <a:off x="1636776" y="3016625"/>
            <a:ext cx="1621540" cy="261762"/>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Isosceles Triangle 48"/>
          <p:cNvSpPr/>
          <p:nvPr/>
        </p:nvSpPr>
        <p:spPr>
          <a:xfrm rot="17650719">
            <a:off x="5999440" y="4353078"/>
            <a:ext cx="246888" cy="1120516"/>
          </a:xfrm>
          <a:prstGeom prst="triangle">
            <a:avLst>
              <a:gd name="adj" fmla="val 53036"/>
            </a:avLst>
          </a:prstGeom>
          <a:solidFill>
            <a:srgbClr val="FFFF00">
              <a:alpha val="32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p:cNvSpPr/>
          <p:nvPr/>
        </p:nvSpPr>
        <p:spPr>
          <a:xfrm rot="17650719">
            <a:off x="4817274" y="3761340"/>
            <a:ext cx="246888" cy="1217559"/>
          </a:xfrm>
          <a:prstGeom prst="triangle">
            <a:avLst>
              <a:gd name="adj" fmla="val 53036"/>
            </a:avLst>
          </a:prstGeom>
          <a:solidFill>
            <a:srgbClr val="FFFF00">
              <a:alpha val="32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rot="1607073">
            <a:off x="5299071" y="5044232"/>
            <a:ext cx="1789259" cy="36933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b="0" i="1" u="none" strike="noStrike" kern="1200" cap="none" spc="0" normalizeH="0" baseline="0" noProof="0" dirty="0">
                <a:ln w="3175">
                  <a:solidFill>
                    <a:schemeClr val="tx1"/>
                  </a:solidFill>
                </a:ln>
                <a:solidFill>
                  <a:srgbClr val="FFFF00"/>
                </a:solidFill>
                <a:effectLst/>
                <a:uLnTx/>
                <a:uFillTx/>
                <a:latin typeface="Cheltenhm BT" panose="02040603050505020403" pitchFamily="18" charset="0"/>
                <a:ea typeface="+mn-ea"/>
                <a:cs typeface="+mn-cs"/>
              </a:rPr>
              <a:t>Graded bedding</a:t>
            </a:r>
          </a:p>
        </p:txBody>
      </p:sp>
      <p:sp>
        <p:nvSpPr>
          <p:cNvPr id="52" name="TextBox 51"/>
          <p:cNvSpPr txBox="1"/>
          <p:nvPr/>
        </p:nvSpPr>
        <p:spPr>
          <a:xfrm rot="1607073">
            <a:off x="3828241" y="4311563"/>
            <a:ext cx="1789259" cy="36933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b="0" i="1" u="none" strike="noStrike" kern="1200" cap="none" spc="0" normalizeH="0" baseline="0" noProof="0" dirty="0">
                <a:ln w="3175">
                  <a:solidFill>
                    <a:schemeClr val="tx1"/>
                  </a:solidFill>
                </a:ln>
                <a:solidFill>
                  <a:srgbClr val="FFFF00"/>
                </a:solidFill>
                <a:effectLst/>
                <a:uLnTx/>
                <a:uFillTx/>
                <a:latin typeface="Cheltenhm BT" panose="02040603050505020403" pitchFamily="18" charset="0"/>
                <a:ea typeface="+mn-ea"/>
                <a:cs typeface="+mn-cs"/>
              </a:rPr>
              <a:t>Graded bedding</a:t>
            </a:r>
          </a:p>
        </p:txBody>
      </p:sp>
      <p:sp>
        <p:nvSpPr>
          <p:cNvPr id="53" name="Rectangle 52"/>
          <p:cNvSpPr/>
          <p:nvPr/>
        </p:nvSpPr>
        <p:spPr>
          <a:xfrm>
            <a:off x="55416" y="0"/>
            <a:ext cx="2249805" cy="523220"/>
          </a:xfrm>
          <a:prstGeom prst="rect">
            <a:avLst/>
          </a:prstGeom>
        </p:spPr>
        <p:txBody>
          <a:bodyPr wrap="square">
            <a:spAutoFit/>
          </a:bodyPr>
          <a:lstStyle/>
          <a:p>
            <a:r>
              <a:rPr lang="en-US" sz="2800" i="1" dirty="0">
                <a:ln w="3175">
                  <a:solidFill>
                    <a:schemeClr val="tx1"/>
                  </a:solidFill>
                </a:ln>
                <a:solidFill>
                  <a:srgbClr val="FF0000"/>
                </a:solidFill>
                <a:latin typeface="Times New Roman" panose="02020603050405020304" pitchFamily="18" charset="0"/>
                <a:cs typeface="Times New Roman" panose="02020603050405020304" pitchFamily="18" charset="0"/>
              </a:rPr>
              <a:t>Observations:</a:t>
            </a:r>
          </a:p>
        </p:txBody>
      </p:sp>
      <p:cxnSp>
        <p:nvCxnSpPr>
          <p:cNvPr id="54" name="Straight Arrow Connector 53"/>
          <p:cNvCxnSpPr>
            <a:stCxn id="12" idx="0"/>
          </p:cNvCxnSpPr>
          <p:nvPr/>
        </p:nvCxnSpPr>
        <p:spPr>
          <a:xfrm flipH="1" flipV="1">
            <a:off x="5072411" y="4824997"/>
            <a:ext cx="533629" cy="1610587"/>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7" name="Isosceles Triangle 56"/>
          <p:cNvSpPr/>
          <p:nvPr/>
        </p:nvSpPr>
        <p:spPr>
          <a:xfrm rot="17650719">
            <a:off x="4622941" y="2656256"/>
            <a:ext cx="706739" cy="1880293"/>
          </a:xfrm>
          <a:prstGeom prst="triangle">
            <a:avLst>
              <a:gd name="adj" fmla="val 53036"/>
            </a:avLst>
          </a:prstGeom>
          <a:solidFill>
            <a:srgbClr val="92D050">
              <a:alpha val="32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rot="1560741">
            <a:off x="5029156" y="3585954"/>
            <a:ext cx="776546" cy="40011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000" i="1" dirty="0">
                <a:ln w="3175">
                  <a:solidFill>
                    <a:schemeClr val="tx1"/>
                  </a:solidFill>
                </a:ln>
                <a:solidFill>
                  <a:srgbClr val="FF0000"/>
                </a:solidFill>
                <a:latin typeface="Cheltenhm BT" panose="02040603050505020403" pitchFamily="18" charset="0"/>
              </a:rPr>
              <a:t>FUS</a:t>
            </a:r>
            <a:endParaRPr kumimoji="0" lang="en-US" sz="20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endParaRPr>
          </a:p>
        </p:txBody>
      </p:sp>
      <p:sp>
        <p:nvSpPr>
          <p:cNvPr id="59" name="Isosceles Triangle 58"/>
          <p:cNvSpPr/>
          <p:nvPr/>
        </p:nvSpPr>
        <p:spPr>
          <a:xfrm rot="17230636">
            <a:off x="7136819" y="3908875"/>
            <a:ext cx="622892" cy="1216962"/>
          </a:xfrm>
          <a:prstGeom prst="triangle">
            <a:avLst>
              <a:gd name="adj" fmla="val 53036"/>
            </a:avLst>
          </a:prstGeom>
          <a:solidFill>
            <a:srgbClr val="92D050">
              <a:alpha val="32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p:cNvSpPr/>
          <p:nvPr/>
        </p:nvSpPr>
        <p:spPr>
          <a:xfrm rot="18004068">
            <a:off x="2831238" y="1434323"/>
            <a:ext cx="709137" cy="2324451"/>
          </a:xfrm>
          <a:prstGeom prst="triangle">
            <a:avLst>
              <a:gd name="adj" fmla="val 53036"/>
            </a:avLst>
          </a:prstGeom>
          <a:solidFill>
            <a:srgbClr val="92D050">
              <a:alpha val="32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rot="1560741">
            <a:off x="7325763" y="4400894"/>
            <a:ext cx="776546" cy="40011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000" i="1" dirty="0">
                <a:ln w="3175">
                  <a:solidFill>
                    <a:schemeClr val="tx1"/>
                  </a:solidFill>
                </a:ln>
                <a:solidFill>
                  <a:srgbClr val="FF0000"/>
                </a:solidFill>
                <a:latin typeface="Cheltenhm BT" panose="02040603050505020403" pitchFamily="18" charset="0"/>
              </a:rPr>
              <a:t>FUS</a:t>
            </a:r>
            <a:endParaRPr kumimoji="0" lang="en-US" sz="20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endParaRPr>
          </a:p>
        </p:txBody>
      </p:sp>
      <p:sp>
        <p:nvSpPr>
          <p:cNvPr id="62" name="TextBox 61"/>
          <p:cNvSpPr txBox="1"/>
          <p:nvPr/>
        </p:nvSpPr>
        <p:spPr>
          <a:xfrm rot="1560741">
            <a:off x="3324627" y="2697829"/>
            <a:ext cx="776546" cy="40011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000" i="1" dirty="0">
                <a:ln w="3175">
                  <a:solidFill>
                    <a:schemeClr val="tx1"/>
                  </a:solidFill>
                </a:ln>
                <a:solidFill>
                  <a:srgbClr val="FF0000"/>
                </a:solidFill>
                <a:latin typeface="Cheltenhm BT" panose="02040603050505020403" pitchFamily="18" charset="0"/>
              </a:rPr>
              <a:t>FUS</a:t>
            </a:r>
            <a:endParaRPr kumimoji="0" lang="en-US" sz="20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endParaRPr>
          </a:p>
        </p:txBody>
      </p:sp>
      <p:sp>
        <p:nvSpPr>
          <p:cNvPr id="63" name="TextBox 62"/>
          <p:cNvSpPr txBox="1"/>
          <p:nvPr/>
        </p:nvSpPr>
        <p:spPr>
          <a:xfrm>
            <a:off x="-35851" y="520810"/>
            <a:ext cx="6329302" cy="40011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The bottoms of many of the sands also have flute and tool marks.</a:t>
            </a:r>
          </a:p>
        </p:txBody>
      </p:sp>
      <p:cxnSp>
        <p:nvCxnSpPr>
          <p:cNvPr id="64" name="Straight Arrow Connector 63"/>
          <p:cNvCxnSpPr>
            <a:stCxn id="25" idx="2"/>
          </p:cNvCxnSpPr>
          <p:nvPr/>
        </p:nvCxnSpPr>
        <p:spPr>
          <a:xfrm>
            <a:off x="6437170" y="817054"/>
            <a:ext cx="1480904" cy="991666"/>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rot="17721367">
            <a:off x="6578427" y="2479715"/>
            <a:ext cx="984272" cy="36933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b="1" i="1" u="none" strike="noStrike" kern="1200" cap="none" spc="0" normalizeH="0" baseline="0" noProof="0" dirty="0">
                <a:ln w="3175">
                  <a:solidFill>
                    <a:schemeClr val="tx1"/>
                  </a:solidFill>
                </a:ln>
                <a:solidFill>
                  <a:srgbClr val="FFFF00"/>
                </a:solidFill>
                <a:effectLst/>
                <a:uLnTx/>
                <a:uFillTx/>
                <a:latin typeface="Cheltenhm BT" panose="02040603050505020403" pitchFamily="18" charset="0"/>
                <a:ea typeface="+mn-ea"/>
                <a:cs typeface="+mn-cs"/>
              </a:rPr>
              <a:t>Event</a:t>
            </a:r>
          </a:p>
        </p:txBody>
      </p:sp>
      <p:sp>
        <p:nvSpPr>
          <p:cNvPr id="68" name="TextBox 67"/>
          <p:cNvSpPr txBox="1"/>
          <p:nvPr/>
        </p:nvSpPr>
        <p:spPr>
          <a:xfrm rot="17721367">
            <a:off x="5978372" y="2325912"/>
            <a:ext cx="984272" cy="36933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b="1" i="1" u="none" strike="noStrike" kern="1200" cap="none" spc="0" normalizeH="0" baseline="0" noProof="0" dirty="0">
                <a:ln w="3175">
                  <a:solidFill>
                    <a:schemeClr val="tx1"/>
                  </a:solidFill>
                </a:ln>
                <a:solidFill>
                  <a:srgbClr val="FFFF00"/>
                </a:solidFill>
                <a:effectLst/>
                <a:uLnTx/>
                <a:uFillTx/>
                <a:latin typeface="Cheltenhm BT" panose="02040603050505020403" pitchFamily="18" charset="0"/>
                <a:ea typeface="+mn-ea"/>
                <a:cs typeface="+mn-cs"/>
              </a:rPr>
              <a:t>Calm</a:t>
            </a:r>
          </a:p>
        </p:txBody>
      </p:sp>
      <p:sp>
        <p:nvSpPr>
          <p:cNvPr id="69" name="TextBox 68"/>
          <p:cNvSpPr txBox="1"/>
          <p:nvPr/>
        </p:nvSpPr>
        <p:spPr>
          <a:xfrm rot="17721367">
            <a:off x="5466355" y="2077331"/>
            <a:ext cx="984272" cy="36933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b="1" i="1" u="none" strike="noStrike" kern="1200" cap="none" spc="0" normalizeH="0" baseline="0" noProof="0" dirty="0">
                <a:ln w="3175">
                  <a:solidFill>
                    <a:schemeClr val="tx1"/>
                  </a:solidFill>
                </a:ln>
                <a:solidFill>
                  <a:srgbClr val="FFFF00"/>
                </a:solidFill>
                <a:effectLst/>
                <a:uLnTx/>
                <a:uFillTx/>
                <a:latin typeface="Cheltenhm BT" panose="02040603050505020403" pitchFamily="18" charset="0"/>
                <a:ea typeface="+mn-ea"/>
                <a:cs typeface="+mn-cs"/>
              </a:rPr>
              <a:t>Event</a:t>
            </a:r>
          </a:p>
        </p:txBody>
      </p:sp>
    </p:spTree>
    <p:extLst>
      <p:ext uri="{BB962C8B-B14F-4D97-AF65-F5344CB8AC3E}">
        <p14:creationId xmlns:p14="http://schemas.microsoft.com/office/powerpoint/2010/main" val="524547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10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10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1000"/>
                                        <p:tgtEl>
                                          <p:spTgt spid="18"/>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1000"/>
                                        <p:tgtEl>
                                          <p:spTgt spid="13"/>
                                        </p:tgtEl>
                                      </p:cBhvr>
                                    </p:animEffect>
                                  </p:childTnLst>
                                </p:cTn>
                              </p:par>
                              <p:par>
                                <p:cTn id="29" presetID="22" presetClass="entr" presetSubtype="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1000"/>
                                        <p:tgtEl>
                                          <p:spTgt spid="25"/>
                                        </p:tgtEl>
                                      </p:cBhvr>
                                    </p:animEffect>
                                  </p:childTnLst>
                                </p:cTn>
                              </p:par>
                              <p:par>
                                <p:cTn id="37" presetID="22" presetClass="entr" presetSubtype="1"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1000"/>
                                        <p:tgtEl>
                                          <p:spTgt spid="26"/>
                                        </p:tgtEl>
                                      </p:cBhvr>
                                    </p:animEffect>
                                  </p:childTnLst>
                                </p:cTn>
                              </p:par>
                              <p:par>
                                <p:cTn id="40" presetID="22" presetClass="entr" presetSubtype="1"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up)">
                                      <p:cBhvr>
                                        <p:cTn id="42" dur="1000"/>
                                        <p:tgtEl>
                                          <p:spTgt spid="28"/>
                                        </p:tgtEl>
                                      </p:cBhvr>
                                    </p:animEffect>
                                  </p:childTnLst>
                                </p:cTn>
                              </p:par>
                              <p:par>
                                <p:cTn id="43" presetID="22" presetClass="entr" presetSubtype="1"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up)">
                                      <p:cBhvr>
                                        <p:cTn id="45" dur="1000"/>
                                        <p:tgtEl>
                                          <p:spTgt spid="31"/>
                                        </p:tgtEl>
                                      </p:cBhvr>
                                    </p:animEffect>
                                  </p:childTnLst>
                                </p:cTn>
                              </p:par>
                              <p:par>
                                <p:cTn id="46" presetID="22" presetClass="entr" presetSubtype="1" fill="hold" nodeType="with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wipe(up)">
                                      <p:cBhvr>
                                        <p:cTn id="48" dur="1000"/>
                                        <p:tgtEl>
                                          <p:spTgt spid="6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down)">
                                      <p:cBhvr>
                                        <p:cTn id="53" dur="10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wipe(down)">
                                      <p:cBhvr>
                                        <p:cTn id="58" dur="1000"/>
                                        <p:tgtEl>
                                          <p:spTgt spid="6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wipe(down)">
                                      <p:cBhvr>
                                        <p:cTn id="63" dur="1000"/>
                                        <p:tgtEl>
                                          <p:spTgt spid="6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wipe(down)">
                                      <p:cBhvr>
                                        <p:cTn id="68" dur="1000"/>
                                        <p:tgtEl>
                                          <p:spTgt spid="6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wipe(left)">
                                      <p:cBhvr>
                                        <p:cTn id="73" dur="1000"/>
                                        <p:tgtEl>
                                          <p:spTgt spid="43"/>
                                        </p:tgtEl>
                                      </p:cBhvr>
                                    </p:animEffect>
                                  </p:childTnLst>
                                </p:cTn>
                              </p:par>
                            </p:childTnLst>
                          </p:cTn>
                        </p:par>
                        <p:par>
                          <p:cTn id="74" fill="hold">
                            <p:stCondLst>
                              <p:cond delay="1000"/>
                            </p:stCondLst>
                            <p:childTnLst>
                              <p:par>
                                <p:cTn id="75" presetID="22" presetClass="entr" presetSubtype="8" fill="hold" nodeType="after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wipe(left)">
                                      <p:cBhvr>
                                        <p:cTn id="77" dur="1000"/>
                                        <p:tgtEl>
                                          <p:spTgt spid="46"/>
                                        </p:tgtEl>
                                      </p:cBhvr>
                                    </p:animEffect>
                                  </p:childTnLst>
                                </p:cTn>
                              </p:par>
                              <p:par>
                                <p:cTn id="78" presetID="22" presetClass="entr" presetSubtype="8" fill="hold"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wipe(left)">
                                      <p:cBhvr>
                                        <p:cTn id="80" dur="1000"/>
                                        <p:tgtEl>
                                          <p:spTgt spid="4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wipe(right)">
                                      <p:cBhvr>
                                        <p:cTn id="85" dur="1000"/>
                                        <p:tgtEl>
                                          <p:spTgt spid="49"/>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wipe(right)">
                                      <p:cBhvr>
                                        <p:cTn id="88" dur="1000"/>
                                        <p:tgtEl>
                                          <p:spTgt spid="51"/>
                                        </p:tgtEl>
                                      </p:cBhvr>
                                    </p:animEffect>
                                  </p:childTnLst>
                                </p:cTn>
                              </p:par>
                            </p:childTnLst>
                          </p:cTn>
                        </p:par>
                        <p:par>
                          <p:cTn id="89" fill="hold">
                            <p:stCondLst>
                              <p:cond delay="1000"/>
                            </p:stCondLst>
                            <p:childTnLst>
                              <p:par>
                                <p:cTn id="90" presetID="22" presetClass="entr" presetSubtype="2" fill="hold" grpId="0" nodeType="after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wipe(right)">
                                      <p:cBhvr>
                                        <p:cTn id="92" dur="1000"/>
                                        <p:tgtEl>
                                          <p:spTgt spid="50"/>
                                        </p:tgtEl>
                                      </p:cBhvr>
                                    </p:animEffect>
                                  </p:childTnLst>
                                </p:cTn>
                              </p:par>
                              <p:par>
                                <p:cTn id="93" presetID="22" presetClass="entr" presetSubtype="2"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wipe(right)">
                                      <p:cBhvr>
                                        <p:cTn id="95" dur="1000"/>
                                        <p:tgtEl>
                                          <p:spTgt spid="5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grpId="0" nodeType="click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wipe(right)">
                                      <p:cBhvr>
                                        <p:cTn id="100" dur="1000"/>
                                        <p:tgtEl>
                                          <p:spTgt spid="59"/>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wipe(right)">
                                      <p:cBhvr>
                                        <p:cTn id="103" dur="1000"/>
                                        <p:tgtEl>
                                          <p:spTgt spid="61"/>
                                        </p:tgtEl>
                                      </p:cBhvr>
                                    </p:animEffect>
                                  </p:childTnLst>
                                </p:cTn>
                              </p:par>
                            </p:childTnLst>
                          </p:cTn>
                        </p:par>
                        <p:par>
                          <p:cTn id="104" fill="hold">
                            <p:stCondLst>
                              <p:cond delay="1000"/>
                            </p:stCondLst>
                            <p:childTnLst>
                              <p:par>
                                <p:cTn id="105" presetID="22" presetClass="entr" presetSubtype="2" fill="hold" grpId="0" nodeType="afterEffect">
                                  <p:stCondLst>
                                    <p:cond delay="0"/>
                                  </p:stCondLst>
                                  <p:childTnLst>
                                    <p:set>
                                      <p:cBhvr>
                                        <p:cTn id="106" dur="1" fill="hold">
                                          <p:stCondLst>
                                            <p:cond delay="0"/>
                                          </p:stCondLst>
                                        </p:cTn>
                                        <p:tgtEl>
                                          <p:spTgt spid="57"/>
                                        </p:tgtEl>
                                        <p:attrNameLst>
                                          <p:attrName>style.visibility</p:attrName>
                                        </p:attrNameLst>
                                      </p:cBhvr>
                                      <p:to>
                                        <p:strVal val="visible"/>
                                      </p:to>
                                    </p:set>
                                    <p:animEffect transition="in" filter="wipe(right)">
                                      <p:cBhvr>
                                        <p:cTn id="107" dur="1000"/>
                                        <p:tgtEl>
                                          <p:spTgt spid="57"/>
                                        </p:tgtEl>
                                      </p:cBhvr>
                                    </p:animEffect>
                                  </p:childTnLst>
                                </p:cTn>
                              </p:par>
                              <p:par>
                                <p:cTn id="108" presetID="22" presetClass="entr" presetSubtype="2" fill="hold" grpId="0" nodeType="withEffect">
                                  <p:stCondLst>
                                    <p:cond delay="0"/>
                                  </p:stCondLst>
                                  <p:childTnLst>
                                    <p:set>
                                      <p:cBhvr>
                                        <p:cTn id="109" dur="1" fill="hold">
                                          <p:stCondLst>
                                            <p:cond delay="0"/>
                                          </p:stCondLst>
                                        </p:cTn>
                                        <p:tgtEl>
                                          <p:spTgt spid="58"/>
                                        </p:tgtEl>
                                        <p:attrNameLst>
                                          <p:attrName>style.visibility</p:attrName>
                                        </p:attrNameLst>
                                      </p:cBhvr>
                                      <p:to>
                                        <p:strVal val="visible"/>
                                      </p:to>
                                    </p:set>
                                    <p:animEffect transition="in" filter="wipe(right)">
                                      <p:cBhvr>
                                        <p:cTn id="110" dur="1000"/>
                                        <p:tgtEl>
                                          <p:spTgt spid="58"/>
                                        </p:tgtEl>
                                      </p:cBhvr>
                                    </p:animEffect>
                                  </p:childTnLst>
                                </p:cTn>
                              </p:par>
                            </p:childTnLst>
                          </p:cTn>
                        </p:par>
                        <p:par>
                          <p:cTn id="111" fill="hold">
                            <p:stCondLst>
                              <p:cond delay="2000"/>
                            </p:stCondLst>
                            <p:childTnLst>
                              <p:par>
                                <p:cTn id="112" presetID="22" presetClass="entr" presetSubtype="2" fill="hold" grpId="0" nodeType="after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wipe(right)">
                                      <p:cBhvr>
                                        <p:cTn id="114" dur="1000"/>
                                        <p:tgtEl>
                                          <p:spTgt spid="60"/>
                                        </p:tgtEl>
                                      </p:cBhvr>
                                    </p:animEffect>
                                  </p:childTnLst>
                                </p:cTn>
                              </p:par>
                              <p:par>
                                <p:cTn id="115" presetID="22" presetClass="entr" presetSubtype="2" fill="hold" grpId="0" nodeType="withEffect">
                                  <p:stCondLst>
                                    <p:cond delay="0"/>
                                  </p:stCondLst>
                                  <p:childTnLst>
                                    <p:set>
                                      <p:cBhvr>
                                        <p:cTn id="116" dur="1" fill="hold">
                                          <p:stCondLst>
                                            <p:cond delay="0"/>
                                          </p:stCondLst>
                                        </p:cTn>
                                        <p:tgtEl>
                                          <p:spTgt spid="62"/>
                                        </p:tgtEl>
                                        <p:attrNameLst>
                                          <p:attrName>style.visibility</p:attrName>
                                        </p:attrNameLst>
                                      </p:cBhvr>
                                      <p:to>
                                        <p:strVal val="visible"/>
                                      </p:to>
                                    </p:set>
                                    <p:animEffect transition="in" filter="wipe(right)">
                                      <p:cBhvr>
                                        <p:cTn id="117" dur="1000"/>
                                        <p:tgtEl>
                                          <p:spTgt spid="6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63"/>
                                        </p:tgtEl>
                                        <p:attrNameLst>
                                          <p:attrName>style.visibility</p:attrName>
                                        </p:attrNameLst>
                                      </p:cBhvr>
                                      <p:to>
                                        <p:strVal val="visible"/>
                                      </p:to>
                                    </p:set>
                                    <p:animEffect transition="in" filter="wipe(left)">
                                      <p:cBhvr>
                                        <p:cTn id="122"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P spid="18" grpId="0"/>
      <p:bldP spid="25" grpId="0"/>
      <p:bldP spid="41" grpId="0"/>
      <p:bldP spid="43" grpId="0"/>
      <p:bldP spid="49" grpId="0" animBg="1"/>
      <p:bldP spid="50" grpId="0" animBg="1"/>
      <p:bldP spid="51" grpId="0"/>
      <p:bldP spid="52" grpId="0"/>
      <p:bldP spid="57" grpId="0" animBg="1"/>
      <p:bldP spid="58" grpId="0"/>
      <p:bldP spid="59" grpId="0" animBg="1"/>
      <p:bldP spid="60" grpId="0" animBg="1"/>
      <p:bldP spid="61" grpId="0"/>
      <p:bldP spid="62" grpId="0"/>
      <p:bldP spid="63" grpId="0"/>
      <p:bldP spid="67" grpId="0"/>
      <p:bldP spid="68" grpId="0"/>
      <p:bldP spid="6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82498" y="523220"/>
            <a:ext cx="8604885" cy="46166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A closer</a:t>
            </a:r>
            <a:r>
              <a:rPr kumimoji="0" lang="en-US" sz="24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picture under different lighting brings some of the features out better.</a:t>
            </a:r>
            <a:endPar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498" y="999744"/>
            <a:ext cx="8787383" cy="5858256"/>
          </a:xfrm>
          <a:prstGeom prst="rect">
            <a:avLst/>
          </a:prstGeom>
        </p:spPr>
      </p:pic>
      <p:sp>
        <p:nvSpPr>
          <p:cNvPr id="7" name="Rectangle 6"/>
          <p:cNvSpPr/>
          <p:nvPr/>
        </p:nvSpPr>
        <p:spPr>
          <a:xfrm>
            <a:off x="55416" y="0"/>
            <a:ext cx="2249805" cy="523220"/>
          </a:xfrm>
          <a:prstGeom prst="rect">
            <a:avLst/>
          </a:prstGeom>
        </p:spPr>
        <p:txBody>
          <a:bodyPr wrap="square">
            <a:spAutoFit/>
          </a:bodyPr>
          <a:lstStyle/>
          <a:p>
            <a:r>
              <a:rPr lang="en-US" sz="2800" i="1" dirty="0">
                <a:ln w="3175">
                  <a:solidFill>
                    <a:schemeClr val="tx1"/>
                  </a:solidFill>
                </a:ln>
                <a:solidFill>
                  <a:srgbClr val="FF0000"/>
                </a:solidFill>
                <a:latin typeface="Times New Roman" panose="02020603050405020304" pitchFamily="18" charset="0"/>
                <a:cs typeface="Times New Roman" panose="02020603050405020304" pitchFamily="18" charset="0"/>
              </a:rPr>
              <a:t>Observations:</a:t>
            </a:r>
          </a:p>
        </p:txBody>
      </p:sp>
    </p:spTree>
    <p:extLst>
      <p:ext uri="{BB962C8B-B14F-4D97-AF65-F5344CB8AC3E}">
        <p14:creationId xmlns:p14="http://schemas.microsoft.com/office/powerpoint/2010/main" val="323043248"/>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82499" y="523220"/>
            <a:ext cx="5608701" cy="76944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Don’t be fooled by the axial plane cleavage</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(which is structural) throughout the outcrop.</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7" name="Rectangle 6"/>
          <p:cNvSpPr/>
          <p:nvPr/>
        </p:nvSpPr>
        <p:spPr>
          <a:xfrm>
            <a:off x="55416" y="0"/>
            <a:ext cx="2249805" cy="523220"/>
          </a:xfrm>
          <a:prstGeom prst="rect">
            <a:avLst/>
          </a:prstGeom>
        </p:spPr>
        <p:txBody>
          <a:bodyPr wrap="square">
            <a:spAutoFit/>
          </a:bodyPr>
          <a:lstStyle/>
          <a:p>
            <a:r>
              <a:rPr lang="en-US" sz="2800" i="1" dirty="0">
                <a:ln w="3175">
                  <a:solidFill>
                    <a:schemeClr val="tx1"/>
                  </a:solidFill>
                </a:ln>
                <a:solidFill>
                  <a:srgbClr val="FF0000"/>
                </a:solidFill>
                <a:latin typeface="Times New Roman" panose="02020603050405020304" pitchFamily="18" charset="0"/>
                <a:cs typeface="Times New Roman" panose="02020603050405020304" pitchFamily="18" charset="0"/>
              </a:rPr>
              <a:t>Observations: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595696" y="657376"/>
            <a:ext cx="4257964" cy="283864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10941"/>
            <a:ext cx="5391808" cy="4847059"/>
          </a:xfrm>
          <a:prstGeom prst="rect">
            <a:avLst/>
          </a:prstGeom>
        </p:spPr>
      </p:pic>
      <p:sp>
        <p:nvSpPr>
          <p:cNvPr id="8" name="TextBox 7"/>
          <p:cNvSpPr txBox="1"/>
          <p:nvPr/>
        </p:nvSpPr>
        <p:spPr>
          <a:xfrm>
            <a:off x="5455353" y="4438521"/>
            <a:ext cx="2190841" cy="1631216"/>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kumimoji="0" lang="en-US" sz="20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This looks like cross bedding, but the</a:t>
            </a:r>
            <a:r>
              <a:rPr kumimoji="0" lang="en-US" sz="2000" b="0" i="1" u="none" strike="noStrike" kern="1200" cap="none" spc="0" normalizeH="0" noProof="0" dirty="0">
                <a:ln w="3175">
                  <a:solidFill>
                    <a:schemeClr val="tx1"/>
                  </a:solidFill>
                </a:ln>
                <a:solidFill>
                  <a:srgbClr val="FF0000"/>
                </a:solidFill>
                <a:effectLst/>
                <a:uLnTx/>
                <a:uFillTx/>
                <a:latin typeface="Cheltenhm BT" panose="02040603050505020403" pitchFamily="18" charset="0"/>
                <a:ea typeface="+mn-ea"/>
                <a:cs typeface="+mn-cs"/>
              </a:rPr>
              <a:t> rock is a shale, and shale does not form cross beds.</a:t>
            </a:r>
            <a:endParaRPr kumimoji="0" lang="en-US" sz="20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endParaRPr>
          </a:p>
        </p:txBody>
      </p:sp>
      <p:cxnSp>
        <p:nvCxnSpPr>
          <p:cNvPr id="9" name="Straight Arrow Connector 8"/>
          <p:cNvCxnSpPr/>
          <p:nvPr/>
        </p:nvCxnSpPr>
        <p:spPr>
          <a:xfrm flipH="1" flipV="1">
            <a:off x="3493008" y="3976890"/>
            <a:ext cx="2007019" cy="678237"/>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588909" y="2711232"/>
            <a:ext cx="397941" cy="3532550"/>
          </a:xfrm>
          <a:prstGeom prst="straightConnector1">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235996" y="2128982"/>
            <a:ext cx="397941" cy="3532550"/>
          </a:xfrm>
          <a:prstGeom prst="straightConnector1">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946395" y="2010941"/>
            <a:ext cx="249452" cy="2597272"/>
          </a:xfrm>
          <a:prstGeom prst="straightConnector1">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878510" y="4174836"/>
            <a:ext cx="297121" cy="2667291"/>
          </a:xfrm>
          <a:prstGeom prst="straightConnector1">
            <a:avLst/>
          </a:prstGeom>
          <a:ln w="1905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03889" y="1236485"/>
            <a:ext cx="4195954" cy="707886"/>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kumimoji="0" lang="en-US" sz="20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Cleavage also propagates through sands, but at a different angle than through shales.</a:t>
            </a:r>
          </a:p>
        </p:txBody>
      </p:sp>
      <p:cxnSp>
        <p:nvCxnSpPr>
          <p:cNvPr id="22" name="Straight Arrow Connector 21"/>
          <p:cNvCxnSpPr/>
          <p:nvPr/>
        </p:nvCxnSpPr>
        <p:spPr>
          <a:xfrm flipV="1">
            <a:off x="5500027" y="1350131"/>
            <a:ext cx="1879828" cy="20005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6515948">
            <a:off x="3002977" y="2886408"/>
            <a:ext cx="1789259" cy="36933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b="1" i="1" u="none" strike="noStrike" kern="1200" cap="none" spc="0" normalizeH="0" baseline="0" noProof="0" dirty="0">
                <a:ln w="3175">
                  <a:solidFill>
                    <a:schemeClr val="tx1"/>
                  </a:solidFill>
                </a:ln>
                <a:solidFill>
                  <a:srgbClr val="FFFF00"/>
                </a:solidFill>
                <a:effectLst/>
                <a:uLnTx/>
                <a:uFillTx/>
                <a:latin typeface="Cheltenhm BT" panose="02040603050505020403" pitchFamily="18" charset="0"/>
                <a:ea typeface="+mn-ea"/>
                <a:cs typeface="+mn-cs"/>
              </a:rPr>
              <a:t>Cleavage</a:t>
            </a:r>
          </a:p>
        </p:txBody>
      </p:sp>
      <p:sp>
        <p:nvSpPr>
          <p:cNvPr id="28" name="TextBox 27"/>
          <p:cNvSpPr txBox="1"/>
          <p:nvPr/>
        </p:nvSpPr>
        <p:spPr>
          <a:xfrm rot="16515948">
            <a:off x="2391275" y="3361073"/>
            <a:ext cx="1789259" cy="36933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b="1" i="1" u="none" strike="noStrike" kern="1200" cap="none" spc="0" normalizeH="0" baseline="0" noProof="0" dirty="0">
                <a:ln w="3175">
                  <a:solidFill>
                    <a:schemeClr val="tx1"/>
                  </a:solidFill>
                </a:ln>
                <a:solidFill>
                  <a:srgbClr val="FFFF00"/>
                </a:solidFill>
                <a:effectLst/>
                <a:uLnTx/>
                <a:uFillTx/>
                <a:latin typeface="Cheltenhm BT" panose="02040603050505020403" pitchFamily="18" charset="0"/>
                <a:ea typeface="+mn-ea"/>
                <a:cs typeface="+mn-cs"/>
              </a:rPr>
              <a:t>Cleavage</a:t>
            </a:r>
          </a:p>
        </p:txBody>
      </p:sp>
      <p:sp>
        <p:nvSpPr>
          <p:cNvPr id="29" name="TextBox 28"/>
          <p:cNvSpPr txBox="1"/>
          <p:nvPr/>
        </p:nvSpPr>
        <p:spPr>
          <a:xfrm rot="16515948">
            <a:off x="1646751" y="4700025"/>
            <a:ext cx="1789259" cy="36933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b="1" i="1" u="none" strike="noStrike" kern="1200" cap="none" spc="0" normalizeH="0" baseline="0" noProof="0" dirty="0">
                <a:ln w="3175">
                  <a:solidFill>
                    <a:schemeClr val="tx1"/>
                  </a:solidFill>
                </a:ln>
                <a:solidFill>
                  <a:srgbClr val="FFFF00"/>
                </a:solidFill>
                <a:effectLst/>
                <a:uLnTx/>
                <a:uFillTx/>
                <a:latin typeface="Cheltenhm BT" panose="02040603050505020403" pitchFamily="18" charset="0"/>
                <a:ea typeface="+mn-ea"/>
                <a:cs typeface="+mn-cs"/>
              </a:rPr>
              <a:t>Cleavage</a:t>
            </a:r>
          </a:p>
        </p:txBody>
      </p:sp>
      <p:sp>
        <p:nvSpPr>
          <p:cNvPr id="30" name="TextBox 29"/>
          <p:cNvSpPr txBox="1"/>
          <p:nvPr/>
        </p:nvSpPr>
        <p:spPr>
          <a:xfrm rot="16515948">
            <a:off x="908127" y="5373189"/>
            <a:ext cx="1789259" cy="36933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b="1" i="1" u="none" strike="noStrike" kern="1200" cap="none" spc="0" normalizeH="0" baseline="0" noProof="0" dirty="0">
                <a:ln w="3175">
                  <a:solidFill>
                    <a:schemeClr val="tx1"/>
                  </a:solidFill>
                </a:ln>
                <a:solidFill>
                  <a:srgbClr val="FFFF00"/>
                </a:solidFill>
                <a:effectLst/>
                <a:uLnTx/>
                <a:uFillTx/>
                <a:latin typeface="Cheltenhm BT" panose="02040603050505020403" pitchFamily="18" charset="0"/>
                <a:ea typeface="+mn-ea"/>
                <a:cs typeface="+mn-cs"/>
              </a:rPr>
              <a:t>Cleavage</a:t>
            </a:r>
          </a:p>
        </p:txBody>
      </p:sp>
      <p:cxnSp>
        <p:nvCxnSpPr>
          <p:cNvPr id="31" name="Straight Arrow Connector 30"/>
          <p:cNvCxnSpPr/>
          <p:nvPr/>
        </p:nvCxnSpPr>
        <p:spPr>
          <a:xfrm>
            <a:off x="5500027" y="1581206"/>
            <a:ext cx="1295220" cy="1234618"/>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258050" y="1689000"/>
            <a:ext cx="628794" cy="64691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926493" y="2776494"/>
            <a:ext cx="653839" cy="53308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526548" y="1830636"/>
            <a:ext cx="226927" cy="88059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800392" y="2270934"/>
            <a:ext cx="226927" cy="88059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536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par>
                                <p:cTn id="17" presetID="2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10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1000"/>
                                        <p:tgtEl>
                                          <p:spTgt spid="27"/>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10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1000"/>
                                        <p:tgtEl>
                                          <p:spTgt spid="28"/>
                                        </p:tgtEl>
                                      </p:cBhvr>
                                    </p:animEffect>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10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1000"/>
                                        <p:tgtEl>
                                          <p:spTgt spid="29"/>
                                        </p:tgtEl>
                                      </p:cBhvr>
                                    </p:animEffect>
                                  </p:childTnLst>
                                </p:cTn>
                              </p:par>
                            </p:childTnLst>
                          </p:cTn>
                        </p:par>
                        <p:par>
                          <p:cTn id="42" fill="hold">
                            <p:stCondLst>
                              <p:cond delay="3000"/>
                            </p:stCondLst>
                            <p:childTnLst>
                              <p:par>
                                <p:cTn id="43" presetID="22" presetClass="entr" presetSubtype="1"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1000"/>
                                        <p:tgtEl>
                                          <p:spTgt spid="2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10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up)">
                                      <p:cBhvr>
                                        <p:cTn id="53" dur="1000"/>
                                        <p:tgtEl>
                                          <p:spTgt spid="3"/>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1000"/>
                                        <p:tgtEl>
                                          <p:spTgt spid="21"/>
                                        </p:tgtEl>
                                      </p:cBhvr>
                                    </p:animEffect>
                                  </p:childTnLst>
                                </p:cTn>
                              </p:par>
                              <p:par>
                                <p:cTn id="58" presetID="22" presetClass="entr" presetSubtype="8"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left)">
                                      <p:cBhvr>
                                        <p:cTn id="60" dur="1000"/>
                                        <p:tgtEl>
                                          <p:spTgt spid="22"/>
                                        </p:tgtEl>
                                      </p:cBhvr>
                                    </p:animEffect>
                                  </p:childTnLst>
                                </p:cTn>
                              </p:par>
                              <p:par>
                                <p:cTn id="61" presetID="22" presetClass="entr" presetSubtype="8"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10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up)">
                                      <p:cBhvr>
                                        <p:cTn id="68" dur="10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up)">
                                      <p:cBhvr>
                                        <p:cTn id="73" dur="10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up)">
                                      <p:cBhvr>
                                        <p:cTn id="78" dur="10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up)">
                                      <p:cBhvr>
                                        <p:cTn id="8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P spid="21" grpId="0"/>
      <p:bldP spid="27" grpId="0"/>
      <p:bldP spid="28" grpId="0"/>
      <p:bldP spid="29" grpId="0"/>
      <p:bldP spid="3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1744" y="842593"/>
            <a:ext cx="8604885" cy="46166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Ok, draw a strip</a:t>
            </a:r>
            <a:r>
              <a:rPr kumimoji="0" lang="en-US" sz="24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log:  5 minutes.</a:t>
            </a:r>
            <a:endPar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5" name="Rectangle 4"/>
          <p:cNvSpPr/>
          <p:nvPr/>
        </p:nvSpPr>
        <p:spPr>
          <a:xfrm>
            <a:off x="264795" y="73152"/>
            <a:ext cx="8650224" cy="769441"/>
          </a:xfrm>
          <a:prstGeom prst="rect">
            <a:avLst/>
          </a:prstGeom>
        </p:spPr>
        <p:txBody>
          <a:bodyPr wrap="square">
            <a:spAutoFit/>
          </a:bodyPr>
          <a:lstStyle/>
          <a:p>
            <a:r>
              <a:rPr lang="en-US" sz="2400" i="1" dirty="0">
                <a:latin typeface="Times New Roman" panose="02020603050405020304" pitchFamily="18" charset="0"/>
                <a:cs typeface="Times New Roman" panose="02020603050405020304" pitchFamily="18" charset="0"/>
              </a:rPr>
              <a:t>1.  </a:t>
            </a:r>
            <a:r>
              <a:rPr lang="en-US" sz="2400" b="1" i="1" dirty="0">
                <a:ln w="3175">
                  <a:solidFill>
                    <a:schemeClr val="tx1"/>
                  </a:solidFill>
                </a:ln>
                <a:solidFill>
                  <a:srgbClr val="FF0000"/>
                </a:solidFill>
                <a:latin typeface="Times New Roman" panose="02020603050405020304" pitchFamily="18" charset="0"/>
                <a:cs typeface="Times New Roman" panose="02020603050405020304" pitchFamily="18" charset="0"/>
              </a:rPr>
              <a:t>Outcrop interpretations</a:t>
            </a:r>
            <a:r>
              <a:rPr lang="en-US" sz="2000" i="1" dirty="0">
                <a:ln w="3175">
                  <a:solidFill>
                    <a:schemeClr val="tx1"/>
                  </a:solidFill>
                </a:ln>
                <a:solidFill>
                  <a:srgbClr val="FF0000"/>
                </a:solidFill>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interpreting only what is actually observed on the outcrop. This mostly comes down to energy, which is flow regime.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132" y="1230980"/>
            <a:ext cx="8440531" cy="5627021"/>
          </a:xfrm>
          <a:prstGeom prst="rect">
            <a:avLst/>
          </a:prstGeom>
        </p:spPr>
      </p:pic>
    </p:spTree>
    <p:extLst>
      <p:ext uri="{BB962C8B-B14F-4D97-AF65-F5344CB8AC3E}">
        <p14:creationId xmlns:p14="http://schemas.microsoft.com/office/powerpoint/2010/main" val="471579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4795" y="37292"/>
            <a:ext cx="8650224" cy="738664"/>
          </a:xfrm>
          <a:prstGeom prst="rect">
            <a:avLst/>
          </a:prstGeom>
        </p:spPr>
        <p:txBody>
          <a:bodyPr wrap="square">
            <a:spAutoFit/>
          </a:bodyPr>
          <a:lstStyle/>
          <a:p>
            <a:r>
              <a:rPr lang="en-US" sz="2400" i="1" dirty="0">
                <a:latin typeface="Times New Roman" panose="02020603050405020304" pitchFamily="18" charset="0"/>
                <a:cs typeface="Times New Roman" panose="02020603050405020304" pitchFamily="18" charset="0"/>
              </a:rPr>
              <a:t>2.  </a:t>
            </a:r>
            <a:r>
              <a:rPr lang="en-US" sz="2400" b="1" i="1" dirty="0">
                <a:ln w="3175">
                  <a:solidFill>
                    <a:schemeClr val="tx1"/>
                  </a:solidFill>
                </a:ln>
                <a:solidFill>
                  <a:srgbClr val="FF0000"/>
                </a:solidFill>
                <a:latin typeface="Times New Roman" panose="02020603050405020304" pitchFamily="18" charset="0"/>
                <a:cs typeface="Times New Roman" panose="02020603050405020304" pitchFamily="18" charset="0"/>
              </a:rPr>
              <a:t>Environmental interpretations</a:t>
            </a:r>
            <a:r>
              <a:rPr lang="en-US" sz="2000" i="1" dirty="0">
                <a:ln w="3175">
                  <a:solidFill>
                    <a:schemeClr val="tx1"/>
                  </a:solidFill>
                </a:ln>
                <a:solidFill>
                  <a:srgbClr val="FF0000"/>
                </a:solidFill>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interpreting only what is actually observed on the outcrop. This mostly comes down to energy, which is flow regime.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3010" y="0"/>
            <a:ext cx="1986756" cy="6858000"/>
          </a:xfrm>
          <a:prstGeom prst="rect">
            <a:avLst/>
          </a:prstGeom>
        </p:spPr>
      </p:pic>
      <p:sp>
        <p:nvSpPr>
          <p:cNvPr id="7" name="TextBox 6"/>
          <p:cNvSpPr txBox="1"/>
          <p:nvPr/>
        </p:nvSpPr>
        <p:spPr>
          <a:xfrm>
            <a:off x="666888" y="961662"/>
            <a:ext cx="5614110"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My strip log through same part of the outcrop, but mine</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is longer.</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9" name="TextBox 8"/>
          <p:cNvSpPr txBox="1"/>
          <p:nvPr/>
        </p:nvSpPr>
        <p:spPr>
          <a:xfrm>
            <a:off x="666888" y="1916809"/>
            <a:ext cx="5614110"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What</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sequence is this?</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10" name="TextBox 9"/>
          <p:cNvSpPr txBox="1"/>
          <p:nvPr/>
        </p:nvSpPr>
        <p:spPr>
          <a:xfrm>
            <a:off x="666888" y="2704441"/>
            <a:ext cx="5614110"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What</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is the mechanism of transportation?</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11" name="TextBox 10"/>
          <p:cNvSpPr txBox="1"/>
          <p:nvPr/>
        </p:nvSpPr>
        <p:spPr>
          <a:xfrm>
            <a:off x="666888" y="3098256"/>
            <a:ext cx="5614110"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What depositional</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environment?</a:t>
            </a:r>
            <a:endPar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12" name="TextBox 11"/>
          <p:cNvSpPr txBox="1"/>
          <p:nvPr/>
        </p:nvSpPr>
        <p:spPr>
          <a:xfrm>
            <a:off x="666888" y="2310625"/>
            <a:ext cx="4227841"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What</a:t>
            </a:r>
            <a:r>
              <a:rPr kumimoji="0" lang="en-US" sz="22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are the specific sequences?</a:t>
            </a:r>
            <a:endParaRPr kumimoji="0" lang="en-US" sz="2200" b="0" i="1" u="none" strike="noStrike" kern="1200" cap="none" spc="0" normalizeH="0" baseline="-25000" noProof="0" dirty="0">
              <a:ln>
                <a:noFill/>
              </a:ln>
              <a:solidFill>
                <a:prstClr val="black"/>
              </a:solidFill>
              <a:effectLst/>
              <a:uLnTx/>
              <a:uFillTx/>
              <a:latin typeface="Cheltenhm BT" panose="02040603050505020403" pitchFamily="18" charset="0"/>
              <a:ea typeface="+mn-ea"/>
              <a:cs typeface="+mn-cs"/>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65832"/>
          <a:stretch/>
        </p:blipFill>
        <p:spPr>
          <a:xfrm>
            <a:off x="411098" y="3924298"/>
            <a:ext cx="6312143" cy="2795826"/>
          </a:xfrm>
          <a:prstGeom prst="rect">
            <a:avLst/>
          </a:prstGeom>
        </p:spPr>
      </p:pic>
    </p:spTree>
    <p:extLst>
      <p:ext uri="{BB962C8B-B14F-4D97-AF65-F5344CB8AC3E}">
        <p14:creationId xmlns:p14="http://schemas.microsoft.com/office/powerpoint/2010/main" val="3070487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1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499" y="22798"/>
            <a:ext cx="8862889" cy="523220"/>
          </a:xfrm>
          <a:prstGeom prst="rect">
            <a:avLst/>
          </a:prstGeom>
        </p:spPr>
        <p:txBody>
          <a:bodyPr wrap="square">
            <a:spAutoFit/>
          </a:bodyPr>
          <a:lstStyle/>
          <a:p>
            <a:r>
              <a:rPr lang="en-US" sz="2800" i="1" dirty="0">
                <a:latin typeface="Times New Roman" panose="02020603050405020304" pitchFamily="18" charset="0"/>
                <a:cs typeface="Times New Roman" panose="02020603050405020304" pitchFamily="18" charset="0"/>
              </a:rPr>
              <a:t>3-4.  </a:t>
            </a:r>
            <a:r>
              <a:rPr lang="en-US" sz="2800" i="1" dirty="0">
                <a:ln w="3175">
                  <a:solidFill>
                    <a:schemeClr val="tx1"/>
                  </a:solidFill>
                </a:ln>
                <a:solidFill>
                  <a:srgbClr val="FF0000"/>
                </a:solidFill>
                <a:latin typeface="Times New Roman" panose="02020603050405020304" pitchFamily="18" charset="0"/>
                <a:cs typeface="Times New Roman" panose="02020603050405020304" pitchFamily="18" charset="0"/>
              </a:rPr>
              <a:t>Basin and Tectonic Interpretations</a:t>
            </a:r>
            <a:r>
              <a:rPr lang="en-US" sz="2800" i="1"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82499" y="660473"/>
            <a:ext cx="7489034"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One more piece of observational data to examine</a:t>
            </a:r>
            <a:r>
              <a:rPr kumimoji="0" lang="en-US" sz="24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 QFL.</a:t>
            </a:r>
            <a:endPar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1533" y="98779"/>
            <a:ext cx="1472467" cy="120700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529950" y="2239150"/>
            <a:ext cx="6598207" cy="439880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1259601" y="3095343"/>
            <a:ext cx="5022258" cy="2503055"/>
          </a:xfrm>
          <a:prstGeom prst="rect">
            <a:avLst/>
          </a:prstGeom>
        </p:spPr>
      </p:pic>
      <p:sp>
        <p:nvSpPr>
          <p:cNvPr id="8" name="TextBox 7"/>
          <p:cNvSpPr txBox="1"/>
          <p:nvPr/>
        </p:nvSpPr>
        <p:spPr>
          <a:xfrm>
            <a:off x="2529950" y="1448794"/>
            <a:ext cx="6598207" cy="83099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1" u="none" strike="noStrike" kern="1200" cap="none" spc="0" normalizeH="0" baseline="0" noProof="0" dirty="0">
                <a:ln>
                  <a:noFill/>
                </a:ln>
                <a:solidFill>
                  <a:srgbClr val="FF0000"/>
                </a:solidFill>
                <a:effectLst/>
                <a:uLnTx/>
                <a:uFillTx/>
                <a:latin typeface="Cheltenhm BT" panose="02040603050505020403" pitchFamily="18" charset="0"/>
                <a:ea typeface="+mn-ea"/>
                <a:cs typeface="+mn-cs"/>
              </a:rPr>
              <a:t>A cut and polished section of the rock to the left.  A coarse-grained sand. Martinsburg</a:t>
            </a:r>
            <a:r>
              <a:rPr kumimoji="0" lang="en-US" sz="2400" b="0" i="1" u="none" strike="noStrike" kern="1200" cap="none" spc="0" normalizeH="0" noProof="0" dirty="0">
                <a:ln>
                  <a:noFill/>
                </a:ln>
                <a:solidFill>
                  <a:srgbClr val="FF0000"/>
                </a:solidFill>
                <a:effectLst/>
                <a:uLnTx/>
                <a:uFillTx/>
                <a:latin typeface="Cheltenhm BT" panose="02040603050505020403" pitchFamily="18" charset="0"/>
                <a:ea typeface="+mn-ea"/>
                <a:cs typeface="+mn-cs"/>
              </a:rPr>
              <a:t> Formation, Verona Va.</a:t>
            </a:r>
            <a:endParaRPr kumimoji="0" lang="en-US" sz="2400" b="0" i="1" u="none" strike="noStrike" kern="1200" cap="none" spc="0" normalizeH="0" baseline="0" noProof="0" dirty="0">
              <a:ln>
                <a:noFill/>
              </a:ln>
              <a:solidFill>
                <a:srgbClr val="FF0000"/>
              </a:solidFill>
              <a:effectLst/>
              <a:uLnTx/>
              <a:uFillTx/>
              <a:latin typeface="Cheltenhm BT" panose="02040603050505020403" pitchFamily="18" charset="0"/>
              <a:ea typeface="+mn-ea"/>
              <a:cs typeface="+mn-cs"/>
            </a:endParaRPr>
          </a:p>
        </p:txBody>
      </p:sp>
      <p:pic>
        <p:nvPicPr>
          <p:cNvPr id="9" name="Picture 8">
            <a:extLst>
              <a:ext uri="{FF2B5EF4-FFF2-40B4-BE49-F238E27FC236}">
                <a16:creationId xmlns:a16="http://schemas.microsoft.com/office/drawing/2014/main" id="{6A14C792-3C0E-644B-85E1-118318B01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229" y="4745736"/>
            <a:ext cx="2576817" cy="2112264"/>
          </a:xfrm>
          <a:prstGeom prst="rect">
            <a:avLst/>
          </a:prstGeom>
        </p:spPr>
      </p:pic>
      <p:sp>
        <p:nvSpPr>
          <p:cNvPr id="10" name="TextBox 9">
            <a:extLst>
              <a:ext uri="{FF2B5EF4-FFF2-40B4-BE49-F238E27FC236}">
                <a16:creationId xmlns:a16="http://schemas.microsoft.com/office/drawing/2014/main" id="{B9DCFE42-1093-564B-B52B-E5651E93370C}"/>
              </a:ext>
            </a:extLst>
          </p:cNvPr>
          <p:cNvSpPr txBox="1"/>
          <p:nvPr/>
        </p:nvSpPr>
        <p:spPr>
          <a:xfrm>
            <a:off x="182499" y="4211493"/>
            <a:ext cx="3862279" cy="461665"/>
          </a:xfrm>
          <a:prstGeom prst="rect">
            <a:avLst/>
          </a:prstGeom>
          <a:solidFill>
            <a:schemeClr val="tx1"/>
          </a:solid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i="1" dirty="0">
                <a:solidFill>
                  <a:srgbClr val="FFFF00"/>
                </a:solidFill>
                <a:latin typeface="Cheltenhm BT" panose="02040603050505020403" pitchFamily="18" charset="0"/>
              </a:rPr>
              <a:t>Where would you plot the QFL?</a:t>
            </a:r>
            <a:endParaRPr kumimoji="0" lang="en-US" sz="2400" b="0" i="1" u="none" strike="noStrike" kern="1200" cap="none" spc="0" normalizeH="0" baseline="0" noProof="0" dirty="0">
              <a:ln>
                <a:noFill/>
              </a:ln>
              <a:solidFill>
                <a:srgbClr val="FFFF00"/>
              </a:solidFill>
              <a:effectLst/>
              <a:uLnTx/>
              <a:uFillTx/>
              <a:latin typeface="Cheltenhm BT" panose="02040603050505020403" pitchFamily="18" charset="0"/>
              <a:ea typeface="+mn-ea"/>
              <a:cs typeface="+mn-cs"/>
            </a:endParaRPr>
          </a:p>
        </p:txBody>
      </p:sp>
    </p:spTree>
    <p:extLst>
      <p:ext uri="{BB962C8B-B14F-4D97-AF65-F5344CB8AC3E}">
        <p14:creationId xmlns:p14="http://schemas.microsoft.com/office/powerpoint/2010/main" val="3685760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00">
            <a:alpha val="49000"/>
          </a:srgbClr>
        </a:solidFill>
        <a:effectLst/>
      </p:bgPr>
    </p:bg>
    <p:spTree>
      <p:nvGrpSpPr>
        <p:cNvPr id="1" name=""/>
        <p:cNvGrpSpPr/>
        <p:nvPr/>
      </p:nvGrpSpPr>
      <p:grpSpPr>
        <a:xfrm>
          <a:off x="0" y="0"/>
          <a:ext cx="0" cy="0"/>
          <a:chOff x="0" y="0"/>
          <a:chExt cx="0" cy="0"/>
        </a:xfrm>
      </p:grpSpPr>
      <p:sp>
        <p:nvSpPr>
          <p:cNvPr id="10" name="TextBox 9"/>
          <p:cNvSpPr txBox="1"/>
          <p:nvPr/>
        </p:nvSpPr>
        <p:spPr>
          <a:xfrm>
            <a:off x="1395932" y="85436"/>
            <a:ext cx="260341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rPr>
              <a:t>Trip 1: </a:t>
            </a:r>
          </a:p>
        </p:txBody>
      </p:sp>
      <p:sp>
        <p:nvSpPr>
          <p:cNvPr id="11" name="TextBox 10"/>
          <p:cNvSpPr txBox="1"/>
          <p:nvPr/>
        </p:nvSpPr>
        <p:spPr>
          <a:xfrm>
            <a:off x="3860799" y="105502"/>
            <a:ext cx="403169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rPr>
              <a:t>Chalk Talk 6</a:t>
            </a:r>
          </a:p>
        </p:txBody>
      </p:sp>
      <p:sp>
        <p:nvSpPr>
          <p:cNvPr id="13" name="TextBox 12"/>
          <p:cNvSpPr txBox="1"/>
          <p:nvPr/>
        </p:nvSpPr>
        <p:spPr>
          <a:xfrm>
            <a:off x="-1" y="743369"/>
            <a:ext cx="9144001" cy="20621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3175">
                  <a:solidFill>
                    <a:prstClr val="black"/>
                  </a:solidFill>
                </a:ln>
                <a:solidFill>
                  <a:srgbClr val="00B050"/>
                </a:solidFill>
                <a:effectLst/>
                <a:uLnTx/>
                <a:uFillTx/>
                <a:latin typeface="Britannic Bold" panose="020B0903060703020204" pitchFamily="34" charset="0"/>
              </a:rPr>
              <a:t>Synthesis: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rPr>
              <a:t>Tectonic </a:t>
            </a:r>
            <a:r>
              <a:rPr lang="en-US" sz="4000" dirty="0">
                <a:ln w="3175">
                  <a:solidFill>
                    <a:prstClr val="black"/>
                  </a:solidFill>
                </a:ln>
                <a:solidFill>
                  <a:srgbClr val="FF0000"/>
                </a:solidFill>
                <a:latin typeface="Britannic Bold" panose="020B0903060703020204" pitchFamily="34" charset="0"/>
              </a:rPr>
              <a:t>Evolution of the </a:t>
            </a:r>
            <a:r>
              <a:rPr kumimoji="0" lang="en-US" sz="40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rPr>
              <a:t>Taconic Foreland</a:t>
            </a:r>
            <a:r>
              <a:rPr kumimoji="0" lang="en-US" sz="4000" b="0" i="0" u="none" strike="noStrike" kern="1200" cap="none" spc="0" normalizeH="0" noProof="0" dirty="0">
                <a:ln w="3175">
                  <a:solidFill>
                    <a:prstClr val="black"/>
                  </a:solidFill>
                </a:ln>
                <a:solidFill>
                  <a:srgbClr val="FF0000"/>
                </a:solidFill>
                <a:effectLst/>
                <a:uLnTx/>
                <a:uFillTx/>
                <a:latin typeface="Britannic Bold" panose="020B0903060703020204" pitchFamily="34" charset="0"/>
              </a:rPr>
              <a:t> Basin:</a:t>
            </a:r>
          </a:p>
        </p:txBody>
      </p:sp>
      <p:pic>
        <p:nvPicPr>
          <p:cNvPr id="24"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465753" y="2250141"/>
            <a:ext cx="5382683" cy="460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88228" y="3182235"/>
            <a:ext cx="334356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i="1" noProof="0" dirty="0">
                <a:ln w="3175">
                  <a:solidFill>
                    <a:prstClr val="black"/>
                  </a:solidFill>
                </a:ln>
                <a:solidFill>
                  <a:srgbClr val="00B0F0"/>
                </a:solidFill>
                <a:latin typeface="Cheltenhm BT" panose="02040603050505020403" pitchFamily="18" charset="0"/>
              </a:rPr>
              <a:t>Map of the Mid-Atlantic region in the Cambrian</a:t>
            </a:r>
            <a:endParaRPr kumimoji="0" lang="en-US" sz="3200" b="0" i="1" u="none" strike="noStrike" kern="1200" cap="none" spc="0" normalizeH="0" baseline="0" noProof="0" dirty="0">
              <a:ln w="3175">
                <a:solidFill>
                  <a:prstClr val="black"/>
                </a:solidFill>
              </a:ln>
              <a:solidFill>
                <a:srgbClr val="00B0F0"/>
              </a:solidFill>
              <a:effectLst/>
              <a:uLnTx/>
              <a:uFillTx/>
              <a:latin typeface="Cheltenhm BT" panose="02040603050505020403" pitchFamily="18" charset="0"/>
            </a:endParaRPr>
          </a:p>
        </p:txBody>
      </p:sp>
    </p:spTree>
    <p:extLst>
      <p:ext uri="{BB962C8B-B14F-4D97-AF65-F5344CB8AC3E}">
        <p14:creationId xmlns:p14="http://schemas.microsoft.com/office/powerpoint/2010/main" val="6205471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2030" y="358032"/>
            <a:ext cx="8699938" cy="707886"/>
          </a:xfrm>
          <a:prstGeom prst="rect">
            <a:avLst/>
          </a:prstGeom>
          <a:noFill/>
        </p:spPr>
        <p:txBody>
          <a:bodyPr wrap="square" rtlCol="0">
            <a:spAutoFit/>
          </a:bodyPr>
          <a:lstStyle/>
          <a:p>
            <a:pPr indent="233363"/>
            <a:r>
              <a:rPr lang="en-US" sz="2000" i="1" dirty="0">
                <a:latin typeface="Cheltenhm BT" panose="02040603050505020403" pitchFamily="18" charset="0"/>
              </a:rPr>
              <a:t>Identifying the strip log as a particular sequence is just an observation.  What we want are interpretations.</a:t>
            </a:r>
          </a:p>
        </p:txBody>
      </p:sp>
      <p:sp>
        <p:nvSpPr>
          <p:cNvPr id="9" name="TextBox 8"/>
          <p:cNvSpPr txBox="1"/>
          <p:nvPr/>
        </p:nvSpPr>
        <p:spPr>
          <a:xfrm>
            <a:off x="222030" y="1330338"/>
            <a:ext cx="8699938" cy="707886"/>
          </a:xfrm>
          <a:prstGeom prst="rect">
            <a:avLst/>
          </a:prstGeom>
          <a:noFill/>
        </p:spPr>
        <p:txBody>
          <a:bodyPr wrap="square" rtlCol="0">
            <a:spAutoFit/>
          </a:bodyPr>
          <a:lstStyle/>
          <a:p>
            <a:pPr indent="233363"/>
            <a:r>
              <a:rPr lang="en-US" sz="2000" i="1" dirty="0">
                <a:latin typeface="Cheltenhm BT" panose="02040603050505020403" pitchFamily="18" charset="0"/>
              </a:rPr>
              <a:t>But interpretations come in a hierarchy, and you always respect the hierarchy. So, we start with the most local specific interpretation, and step back step by step.  </a:t>
            </a:r>
          </a:p>
        </p:txBody>
      </p:sp>
      <p:sp>
        <p:nvSpPr>
          <p:cNvPr id="10" name="TextBox 9"/>
          <p:cNvSpPr txBox="1"/>
          <p:nvPr/>
        </p:nvSpPr>
        <p:spPr>
          <a:xfrm>
            <a:off x="222030" y="2294035"/>
            <a:ext cx="3188682" cy="1938992"/>
          </a:xfrm>
          <a:prstGeom prst="rect">
            <a:avLst/>
          </a:prstGeom>
          <a:noFill/>
        </p:spPr>
        <p:txBody>
          <a:bodyPr wrap="square" rtlCol="0">
            <a:spAutoFit/>
          </a:bodyPr>
          <a:lstStyle/>
          <a:p>
            <a:pPr indent="233363"/>
            <a:r>
              <a:rPr lang="en-US" sz="2000" i="1" dirty="0">
                <a:latin typeface="Cheltenhm BT" panose="02040603050505020403" pitchFamily="18" charset="0"/>
              </a:rPr>
              <a:t>The most immediate interpretation is energy. Everything is about energy; we always want to interpret things in terms of energy. </a:t>
            </a:r>
            <a:r>
              <a:rPr lang="en-US" sz="2000" i="1" dirty="0">
                <a:ln w="3175">
                  <a:solidFill>
                    <a:schemeClr val="tx1"/>
                  </a:solidFill>
                </a:ln>
                <a:solidFill>
                  <a:srgbClr val="00B050"/>
                </a:solidFill>
                <a:latin typeface="Cheltenhm BT" panose="02040603050505020403" pitchFamily="18" charset="0"/>
              </a:rPr>
              <a:t>“Follow the energy.”</a:t>
            </a:r>
          </a:p>
        </p:txBody>
      </p:sp>
      <p:sp>
        <p:nvSpPr>
          <p:cNvPr id="37" name="TextBox 36"/>
          <p:cNvSpPr txBox="1"/>
          <p:nvPr/>
        </p:nvSpPr>
        <p:spPr>
          <a:xfrm>
            <a:off x="222030" y="4310849"/>
            <a:ext cx="3083145" cy="1015663"/>
          </a:xfrm>
          <a:prstGeom prst="rect">
            <a:avLst/>
          </a:prstGeom>
          <a:noFill/>
        </p:spPr>
        <p:txBody>
          <a:bodyPr wrap="square" rtlCol="0">
            <a:spAutoFit/>
          </a:bodyPr>
          <a:lstStyle/>
          <a:p>
            <a:pPr indent="233363"/>
            <a:r>
              <a:rPr lang="en-US" sz="2000" i="1" dirty="0">
                <a:latin typeface="Cheltenhm BT" panose="02040603050505020403" pitchFamily="18" charset="0"/>
              </a:rPr>
              <a:t>The energy in this case is flow regime. Note the </a:t>
            </a:r>
            <a:r>
              <a:rPr lang="en-US" sz="2000" b="1" i="1" dirty="0">
                <a:ln w="3175">
                  <a:solidFill>
                    <a:schemeClr val="tx1"/>
                  </a:solidFill>
                </a:ln>
                <a:solidFill>
                  <a:srgbClr val="FF0000"/>
                </a:solidFill>
                <a:latin typeface="Cheltenhm BT" panose="02040603050505020403" pitchFamily="18" charset="0"/>
              </a:rPr>
              <a:t>flow regime </a:t>
            </a:r>
            <a:r>
              <a:rPr lang="en-US" sz="2000" i="1" dirty="0">
                <a:latin typeface="Cheltenhm BT" panose="02040603050505020403" pitchFamily="18" charset="0"/>
              </a:rPr>
              <a:t>diagram to the right.</a:t>
            </a: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91140" y="1474933"/>
            <a:ext cx="4466893" cy="5838826"/>
          </a:xfrm>
          <a:prstGeom prst="rect">
            <a:avLst/>
          </a:prstGeom>
        </p:spPr>
      </p:pic>
      <p:sp>
        <p:nvSpPr>
          <p:cNvPr id="41" name="TextBox 40"/>
          <p:cNvSpPr txBox="1"/>
          <p:nvPr/>
        </p:nvSpPr>
        <p:spPr>
          <a:xfrm>
            <a:off x="2345211" y="927173"/>
            <a:ext cx="4453576" cy="400110"/>
          </a:xfrm>
          <a:prstGeom prst="rect">
            <a:avLst/>
          </a:prstGeom>
          <a:noFill/>
        </p:spPr>
        <p:txBody>
          <a:bodyPr wrap="square" rtlCol="0">
            <a:spAutoFit/>
          </a:bodyPr>
          <a:lstStyle/>
          <a:p>
            <a:pPr algn="ctr"/>
            <a:r>
              <a:rPr lang="en-US" sz="2000" dirty="0">
                <a:ln w="3175">
                  <a:solidFill>
                    <a:schemeClr val="tx1"/>
                  </a:solidFill>
                </a:ln>
                <a:solidFill>
                  <a:srgbClr val="FF0000"/>
                </a:solidFill>
                <a:latin typeface="Britannic Bold" panose="020B0903060703020204" pitchFamily="34" charset="0"/>
              </a:rPr>
              <a:t>First level interpretation: the outcrop</a:t>
            </a:r>
          </a:p>
        </p:txBody>
      </p:sp>
    </p:spTree>
    <p:extLst>
      <p:ext uri="{BB962C8B-B14F-4D97-AF65-F5344CB8AC3E}">
        <p14:creationId xmlns:p14="http://schemas.microsoft.com/office/powerpoint/2010/main" val="1073459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10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1000"/>
                                        <p:tgtEl>
                                          <p:spTgt spid="3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37" grpId="0"/>
      <p:bldP spid="4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 y="0"/>
            <a:ext cx="8582025" cy="523220"/>
          </a:xfrm>
          <a:prstGeom prst="rect">
            <a:avLst/>
          </a:prstGeom>
          <a:noFill/>
        </p:spPr>
        <p:txBody>
          <a:bodyPr wrap="square" rtlCol="0">
            <a:spAutoFit/>
          </a:bodyPr>
          <a:lstStyle/>
          <a:p>
            <a:pPr marR="0" lvl="0" indent="169863"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rPr>
              <a:t>A Top-Down</a:t>
            </a:r>
            <a:r>
              <a:rPr kumimoji="0" lang="en-US" sz="2800" b="0" i="0" u="none" strike="noStrike" kern="1200" cap="none" spc="0" normalizeH="0" noProof="0" dirty="0">
                <a:ln w="3175">
                  <a:solidFill>
                    <a:prstClr val="black"/>
                  </a:solidFill>
                </a:ln>
                <a:solidFill>
                  <a:srgbClr val="FF0000"/>
                </a:solidFill>
                <a:effectLst/>
                <a:uLnTx/>
                <a:uFillTx/>
                <a:latin typeface="Britannic Bold" panose="020B0903060703020204" pitchFamily="34" charset="0"/>
                <a:ea typeface="+mn-ea"/>
                <a:cs typeface="+mn-cs"/>
              </a:rPr>
              <a:t> Theoretical Tectonic Model</a:t>
            </a:r>
            <a:endParaRPr kumimoji="0" lang="en-US" sz="28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endParaRPr>
          </a:p>
        </p:txBody>
      </p:sp>
      <p:pic>
        <p:nvPicPr>
          <p:cNvPr id="11" name="Picture 2" descr="C:\Documents and Settings\fichtels\My Documents\2-ImageScans\Geol467-SST\Rifts\img013.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399" y="2566139"/>
            <a:ext cx="51054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6781799" y="3709139"/>
            <a:ext cx="2057400" cy="1569660"/>
          </a:xfrm>
          <a:prstGeom prst="rect">
            <a:avLst/>
          </a:prstGeom>
          <a:noFill/>
        </p:spPr>
        <p:txBody>
          <a:bodyPr>
            <a:spAutoFit/>
          </a:bodyPr>
          <a:lstStyle/>
          <a:p>
            <a:pPr algn="ctr" eaLnBrk="1" hangingPunct="1">
              <a:defRPr/>
            </a:pPr>
            <a:r>
              <a:rPr lang="en-US" i="1" dirty="0">
                <a:ln w="3175">
                  <a:solidFill>
                    <a:sysClr val="windowText" lastClr="000000"/>
                  </a:solidFill>
                </a:ln>
                <a:solidFill>
                  <a:srgbClr val="FF0000"/>
                </a:solidFill>
                <a:latin typeface="Cheltenhm BT" panose="02040603050505020403" pitchFamily="18" charset="0"/>
              </a:rPr>
              <a:t>Crustal thickening by rising </a:t>
            </a:r>
          </a:p>
          <a:p>
            <a:pPr algn="ctr" eaLnBrk="1" hangingPunct="1">
              <a:defRPr/>
            </a:pPr>
            <a:r>
              <a:rPr lang="en-US" i="1" dirty="0">
                <a:ln w="3175">
                  <a:solidFill>
                    <a:sysClr val="windowText" lastClr="000000"/>
                  </a:solidFill>
                </a:ln>
                <a:solidFill>
                  <a:srgbClr val="FF0000"/>
                </a:solidFill>
                <a:latin typeface="Cheltenhm BT" panose="02040603050505020403" pitchFamily="18" charset="0"/>
              </a:rPr>
              <a:t>thrust stack</a:t>
            </a:r>
          </a:p>
        </p:txBody>
      </p:sp>
      <p:cxnSp>
        <p:nvCxnSpPr>
          <p:cNvPr id="17" name="Straight Arrow Connector 16"/>
          <p:cNvCxnSpPr/>
          <p:nvPr/>
        </p:nvCxnSpPr>
        <p:spPr>
          <a:xfrm flipH="1" flipV="1">
            <a:off x="4876799" y="4166339"/>
            <a:ext cx="21336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Down Arrow 17"/>
          <p:cNvSpPr/>
          <p:nvPr/>
        </p:nvSpPr>
        <p:spPr>
          <a:xfrm>
            <a:off x="4724399" y="3785339"/>
            <a:ext cx="381000" cy="673100"/>
          </a:xfrm>
          <a:prstGeom prst="down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TextBox 22"/>
          <p:cNvSpPr txBox="1"/>
          <p:nvPr/>
        </p:nvSpPr>
        <p:spPr>
          <a:xfrm>
            <a:off x="3428999" y="5690339"/>
            <a:ext cx="2895600" cy="461665"/>
          </a:xfrm>
          <a:prstGeom prst="rect">
            <a:avLst/>
          </a:prstGeom>
          <a:noFill/>
        </p:spPr>
        <p:txBody>
          <a:bodyPr>
            <a:spAutoFit/>
          </a:bodyPr>
          <a:lstStyle/>
          <a:p>
            <a:pPr algn="ctr" eaLnBrk="1" hangingPunct="1">
              <a:defRPr/>
            </a:pPr>
            <a:r>
              <a:rPr lang="en-US" i="1" dirty="0" err="1">
                <a:ln w="3175">
                  <a:solidFill>
                    <a:sysClr val="windowText" lastClr="000000"/>
                  </a:solidFill>
                </a:ln>
                <a:solidFill>
                  <a:srgbClr val="FF0000"/>
                </a:solidFill>
                <a:latin typeface="Cheltenhm BT" panose="02040603050505020403" pitchFamily="18" charset="0"/>
              </a:rPr>
              <a:t>Lithospheric</a:t>
            </a:r>
            <a:r>
              <a:rPr lang="en-US" i="1" dirty="0">
                <a:ln w="3175">
                  <a:solidFill>
                    <a:sysClr val="windowText" lastClr="000000"/>
                  </a:solidFill>
                </a:ln>
                <a:solidFill>
                  <a:srgbClr val="FF0000"/>
                </a:solidFill>
                <a:latin typeface="Cheltenhm BT" panose="02040603050505020403" pitchFamily="18" charset="0"/>
              </a:rPr>
              <a:t> flexure</a:t>
            </a:r>
          </a:p>
        </p:txBody>
      </p:sp>
      <p:sp>
        <p:nvSpPr>
          <p:cNvPr id="24" name="TextBox 23"/>
          <p:cNvSpPr txBox="1"/>
          <p:nvPr/>
        </p:nvSpPr>
        <p:spPr>
          <a:xfrm>
            <a:off x="-1" y="3328139"/>
            <a:ext cx="3505200" cy="461665"/>
          </a:xfrm>
          <a:prstGeom prst="rect">
            <a:avLst/>
          </a:prstGeom>
          <a:noFill/>
        </p:spPr>
        <p:txBody>
          <a:bodyPr>
            <a:spAutoFit/>
          </a:bodyPr>
          <a:lstStyle/>
          <a:p>
            <a:pPr algn="ctr" eaLnBrk="1" hangingPunct="1">
              <a:defRPr/>
            </a:pPr>
            <a:r>
              <a:rPr lang="en-US" i="1" dirty="0">
                <a:ln w="3175">
                  <a:solidFill>
                    <a:sysClr val="windowText" lastClr="000000"/>
                  </a:solidFill>
                </a:ln>
                <a:solidFill>
                  <a:srgbClr val="FF0000"/>
                </a:solidFill>
                <a:latin typeface="Cheltenhm BT" panose="02040603050505020403" pitchFamily="18" charset="0"/>
              </a:rPr>
              <a:t>Increasing accommodation</a:t>
            </a:r>
          </a:p>
        </p:txBody>
      </p:sp>
      <p:sp>
        <p:nvSpPr>
          <p:cNvPr id="25" name="Down Arrow 24"/>
          <p:cNvSpPr/>
          <p:nvPr/>
        </p:nvSpPr>
        <p:spPr>
          <a:xfrm>
            <a:off x="3428999" y="3737714"/>
            <a:ext cx="381000" cy="673100"/>
          </a:xfrm>
          <a:prstGeom prst="down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6" name="Group 16"/>
          <p:cNvGrpSpPr>
            <a:grpSpLocks/>
          </p:cNvGrpSpPr>
          <p:nvPr/>
        </p:nvGrpSpPr>
        <p:grpSpPr bwMode="auto">
          <a:xfrm>
            <a:off x="7772399" y="2947139"/>
            <a:ext cx="838200" cy="609600"/>
            <a:chOff x="8077200" y="1981200"/>
            <a:chExt cx="838200" cy="609600"/>
          </a:xfrm>
        </p:grpSpPr>
        <p:sp>
          <p:nvSpPr>
            <p:cNvPr id="27" name="Right Arrow 26"/>
            <p:cNvSpPr/>
            <p:nvPr/>
          </p:nvSpPr>
          <p:spPr>
            <a:xfrm rot="10800000">
              <a:off x="8077200" y="1981200"/>
              <a:ext cx="838200" cy="609600"/>
            </a:xfrm>
            <a:prstGeom prst="rightArrow">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TextBox 15"/>
            <p:cNvSpPr txBox="1">
              <a:spLocks noChangeArrowheads="1"/>
            </p:cNvSpPr>
            <p:nvPr/>
          </p:nvSpPr>
          <p:spPr bwMode="auto">
            <a:xfrm>
              <a:off x="8153401" y="1981201"/>
              <a:ext cx="533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Symbol" panose="05050102010706020507" pitchFamily="18" charset="2"/>
                </a:rPr>
                <a:t>s</a:t>
              </a:r>
              <a:r>
                <a:rPr lang="en-US" altLang="en-US" sz="2400" baseline="-25000" dirty="0">
                  <a:latin typeface="Symbol" panose="05050102010706020507" pitchFamily="18" charset="2"/>
                </a:rPr>
                <a:t>1</a:t>
              </a:r>
            </a:p>
          </p:txBody>
        </p:sp>
      </p:grpSp>
      <p:sp>
        <p:nvSpPr>
          <p:cNvPr id="29" name="TextBox 28"/>
          <p:cNvSpPr txBox="1"/>
          <p:nvPr/>
        </p:nvSpPr>
        <p:spPr>
          <a:xfrm>
            <a:off x="6810269" y="3068086"/>
            <a:ext cx="2057400" cy="461665"/>
          </a:xfrm>
          <a:prstGeom prst="rect">
            <a:avLst/>
          </a:prstGeom>
          <a:noFill/>
        </p:spPr>
        <p:txBody>
          <a:bodyPr>
            <a:spAutoFit/>
          </a:bodyPr>
          <a:lstStyle/>
          <a:p>
            <a:pPr algn="ctr" eaLnBrk="1" hangingPunct="1">
              <a:defRPr/>
            </a:pPr>
            <a:r>
              <a:rPr lang="en-US" i="1" dirty="0">
                <a:ln w="3175">
                  <a:solidFill>
                    <a:sysClr val="windowText" lastClr="000000"/>
                  </a:solidFill>
                </a:ln>
                <a:solidFill>
                  <a:srgbClr val="FF0000"/>
                </a:solidFill>
                <a:latin typeface="Cheltenhm BT" panose="02040603050505020403" pitchFamily="18" charset="0"/>
              </a:rPr>
              <a:t>Tectonic stress</a:t>
            </a:r>
          </a:p>
        </p:txBody>
      </p:sp>
      <p:sp>
        <p:nvSpPr>
          <p:cNvPr id="30" name="Rectangle 29"/>
          <p:cNvSpPr/>
          <p:nvPr/>
        </p:nvSpPr>
        <p:spPr>
          <a:xfrm>
            <a:off x="2743199" y="3785339"/>
            <a:ext cx="1676400" cy="38100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1" name="TextBox 30"/>
          <p:cNvSpPr txBox="1"/>
          <p:nvPr/>
        </p:nvSpPr>
        <p:spPr>
          <a:xfrm>
            <a:off x="2514599" y="4041740"/>
            <a:ext cx="2209800" cy="276999"/>
          </a:xfrm>
          <a:prstGeom prst="rect">
            <a:avLst/>
          </a:prstGeom>
          <a:noFill/>
        </p:spPr>
        <p:txBody>
          <a:bodyPr>
            <a:spAutoFit/>
          </a:bodyPr>
          <a:lstStyle/>
          <a:p>
            <a:pPr algn="ctr" eaLnBrk="1" hangingPunct="1">
              <a:defRPr/>
            </a:pPr>
            <a:r>
              <a:rPr lang="en-US" sz="1200" dirty="0">
                <a:ln w="3175">
                  <a:solidFill>
                    <a:sysClr val="windowText" lastClr="000000"/>
                  </a:solidFill>
                </a:ln>
                <a:solidFill>
                  <a:srgbClr val="FF0000"/>
                </a:solidFill>
                <a:latin typeface="Albertus Medium" pitchFamily="34" charset="0"/>
              </a:rPr>
              <a:t>Sediment accumulation</a:t>
            </a:r>
          </a:p>
        </p:txBody>
      </p:sp>
      <p:sp>
        <p:nvSpPr>
          <p:cNvPr id="21" name="TextBox 20"/>
          <p:cNvSpPr txBox="1"/>
          <p:nvPr/>
        </p:nvSpPr>
        <p:spPr>
          <a:xfrm>
            <a:off x="3505199" y="1649147"/>
            <a:ext cx="3980330" cy="461665"/>
          </a:xfrm>
          <a:prstGeom prst="rect">
            <a:avLst/>
          </a:prstGeom>
          <a:solidFill>
            <a:schemeClr val="bg1"/>
          </a:solidFill>
        </p:spPr>
        <p:txBody>
          <a:bodyPr wrap="square">
            <a:spAutoFit/>
          </a:bodyPr>
          <a:lstStyle/>
          <a:p>
            <a:pPr algn="ctr" eaLnBrk="1" hangingPunct="1">
              <a:defRPr/>
            </a:pPr>
            <a:r>
              <a:rPr lang="en-US" sz="2400" dirty="0">
                <a:ln w="3175">
                  <a:solidFill>
                    <a:sysClr val="windowText" lastClr="000000"/>
                  </a:solidFill>
                </a:ln>
                <a:solidFill>
                  <a:srgbClr val="FF0000"/>
                </a:solidFill>
                <a:latin typeface="Britannic Bold" panose="020B0903060703020204" pitchFamily="34" charset="0"/>
              </a:rPr>
              <a:t>Two Colliding Plates</a:t>
            </a:r>
          </a:p>
        </p:txBody>
      </p:sp>
      <p:sp>
        <p:nvSpPr>
          <p:cNvPr id="15" name="TextBox 14"/>
          <p:cNvSpPr txBox="1"/>
          <p:nvPr/>
        </p:nvSpPr>
        <p:spPr>
          <a:xfrm>
            <a:off x="3962399" y="2497142"/>
            <a:ext cx="2057400" cy="830997"/>
          </a:xfrm>
          <a:prstGeom prst="rect">
            <a:avLst/>
          </a:prstGeom>
          <a:solidFill>
            <a:schemeClr val="bg1"/>
          </a:solidFill>
        </p:spPr>
        <p:txBody>
          <a:bodyPr>
            <a:spAutoFit/>
          </a:bodyPr>
          <a:lstStyle/>
          <a:p>
            <a:pPr algn="ctr" eaLnBrk="1" hangingPunct="1">
              <a:defRPr/>
            </a:pPr>
            <a:r>
              <a:rPr lang="en-US" i="1" dirty="0">
                <a:ln w="3175">
                  <a:solidFill>
                    <a:sysClr val="windowText" lastClr="000000"/>
                  </a:solidFill>
                </a:ln>
                <a:solidFill>
                  <a:srgbClr val="FF0000"/>
                </a:solidFill>
                <a:latin typeface="Cheltenhm BT" panose="02040603050505020403" pitchFamily="18" charset="0"/>
              </a:rPr>
              <a:t>Tectonic Loading</a:t>
            </a:r>
          </a:p>
        </p:txBody>
      </p:sp>
      <p:sp>
        <p:nvSpPr>
          <p:cNvPr id="22" name="TextBox 21">
            <a:extLst>
              <a:ext uri="{FF2B5EF4-FFF2-40B4-BE49-F238E27FC236}">
                <a16:creationId xmlns:a16="http://schemas.microsoft.com/office/drawing/2014/main" id="{750644D6-0E0A-5244-AEEC-AA0E46A0A76F}"/>
              </a:ext>
            </a:extLst>
          </p:cNvPr>
          <p:cNvSpPr txBox="1"/>
          <p:nvPr/>
        </p:nvSpPr>
        <p:spPr>
          <a:xfrm>
            <a:off x="304799" y="541243"/>
            <a:ext cx="8372476" cy="830997"/>
          </a:xfrm>
          <a:prstGeom prst="rect">
            <a:avLst/>
          </a:prstGeom>
          <a:noFill/>
        </p:spPr>
        <p:txBody>
          <a:bodyPr wrap="square" rtlCol="0">
            <a:spAutoFit/>
          </a:bodyPr>
          <a:lstStyle/>
          <a:p>
            <a:pPr marR="0" lvl="0" indent="287338"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This starts with a Rift-to-Drift sequence after the break up of </a:t>
            </a:r>
            <a:r>
              <a:rPr kumimoji="0" lang="en-US" sz="24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Rodinia</a:t>
            </a: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 followed by</a:t>
            </a:r>
            <a:r>
              <a:rPr kumimoji="0" lang="en-US" sz="24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closing of the ocean basin that leads to the Taconic orogeny.</a:t>
            </a:r>
            <a:endPar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Tree>
    <p:extLst>
      <p:ext uri="{BB962C8B-B14F-4D97-AF65-F5344CB8AC3E}">
        <p14:creationId xmlns:p14="http://schemas.microsoft.com/office/powerpoint/2010/main" val="3194661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1000"/>
                                        <p:tgtEl>
                                          <p:spTgt spid="21"/>
                                        </p:tgtEl>
                                      </p:cBhvr>
                                    </p:animEffect>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slide(fromRight)">
                                      <p:cBhvr>
                                        <p:cTn id="16" dur="1000"/>
                                        <p:tgtEl>
                                          <p:spTgt spid="26"/>
                                        </p:tgtEl>
                                      </p:cBhvr>
                                    </p:animEffect>
                                  </p:childTnLst>
                                </p:cTn>
                              </p:par>
                            </p:childTnLst>
                          </p:cTn>
                        </p:par>
                        <p:par>
                          <p:cTn id="17" fill="hold">
                            <p:stCondLst>
                              <p:cond delay="2000"/>
                            </p:stCondLst>
                            <p:childTnLst>
                              <p:par>
                                <p:cTn id="18" presetID="35" presetClass="path" presetSubtype="0" accel="50000" decel="50000" fill="hold" nodeType="afterEffect">
                                  <p:stCondLst>
                                    <p:cond delay="0"/>
                                  </p:stCondLst>
                                  <p:childTnLst>
                                    <p:animMotion origin="layout" path="M -3.33333E-6 -4.07407E-6 L -0.20416 -4.07407E-6 " pathEditMode="relative" rAng="0" ptsTypes="AA">
                                      <p:cBhvr>
                                        <p:cTn id="19" dur="2000" fill="hold"/>
                                        <p:tgtEl>
                                          <p:spTgt spid="26"/>
                                        </p:tgtEl>
                                        <p:attrNameLst>
                                          <p:attrName>ppt_x</p:attrName>
                                          <p:attrName>ppt_y</p:attrName>
                                        </p:attrNameLst>
                                      </p:cBhvr>
                                      <p:rCtr x="-10208" y="0"/>
                                    </p:animMotion>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10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1000"/>
                                        <p:tgtEl>
                                          <p:spTgt spid="16"/>
                                        </p:tgtEl>
                                      </p:cBhvr>
                                    </p:animEffect>
                                  </p:childTnLst>
                                </p:cTn>
                              </p:par>
                              <p:par>
                                <p:cTn id="29" presetID="22" presetClass="entr" presetSubtype="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1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1000"/>
                                        <p:tgtEl>
                                          <p:spTgt spid="15"/>
                                        </p:tgtEl>
                                      </p:cBhvr>
                                    </p:animEffect>
                                  </p:childTnLst>
                                </p:cTn>
                              </p:par>
                            </p:childTnLst>
                          </p:cTn>
                        </p:par>
                        <p:par>
                          <p:cTn id="37" fill="hold">
                            <p:stCondLst>
                              <p:cond delay="1000"/>
                            </p:stCondLst>
                            <p:childTnLst>
                              <p:par>
                                <p:cTn id="38" presetID="22" presetClass="entr" presetSubtype="1"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1000"/>
                                        <p:tgtEl>
                                          <p:spTgt spid="18"/>
                                        </p:tgtEl>
                                      </p:cBhvr>
                                    </p:animEffect>
                                  </p:childTnLst>
                                </p:cTn>
                              </p:par>
                              <p:par>
                                <p:cTn id="41" presetID="42" presetClass="path" presetSubtype="0" accel="50000" decel="50000" fill="hold" grpId="1" nodeType="withEffect">
                                  <p:stCondLst>
                                    <p:cond delay="0"/>
                                  </p:stCondLst>
                                  <p:childTnLst>
                                    <p:animMotion origin="layout" path="M 0 4.07407E-6 L 0 0.17291 " pathEditMode="relative" rAng="0" ptsTypes="AA">
                                      <p:cBhvr>
                                        <p:cTn id="42" dur="2000" fill="hold"/>
                                        <p:tgtEl>
                                          <p:spTgt spid="18"/>
                                        </p:tgtEl>
                                        <p:attrNameLst>
                                          <p:attrName>ppt_x</p:attrName>
                                          <p:attrName>ppt_y</p:attrName>
                                        </p:attrNameLst>
                                      </p:cBhvr>
                                      <p:rCtr x="0" y="8634"/>
                                    </p:animMotion>
                                  </p:childTnLst>
                                </p:cTn>
                              </p:par>
                            </p:childTnLst>
                          </p:cTn>
                        </p:par>
                        <p:par>
                          <p:cTn id="43" fill="hold">
                            <p:stCondLst>
                              <p:cond delay="3000"/>
                            </p:stCondLst>
                            <p:childTnLst>
                              <p:par>
                                <p:cTn id="44" presetID="22" presetClass="entr" presetSubtype="1"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10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1000"/>
                                        <p:tgtEl>
                                          <p:spTgt spid="24"/>
                                        </p:tgtEl>
                                      </p:cBhvr>
                                    </p:animEffect>
                                  </p:childTnLst>
                                </p:cTn>
                              </p:par>
                            </p:childTnLst>
                          </p:cTn>
                        </p:par>
                        <p:par>
                          <p:cTn id="52" fill="hold">
                            <p:stCondLst>
                              <p:cond delay="1000"/>
                            </p:stCondLst>
                            <p:childTnLst>
                              <p:par>
                                <p:cTn id="53" presetID="22" presetClass="entr" presetSubtype="1"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up)">
                                      <p:cBhvr>
                                        <p:cTn id="55" dur="1000"/>
                                        <p:tgtEl>
                                          <p:spTgt spid="25"/>
                                        </p:tgtEl>
                                      </p:cBhvr>
                                    </p:animEffect>
                                  </p:childTnLst>
                                </p:cTn>
                              </p:par>
                              <p:par>
                                <p:cTn id="56" presetID="42" presetClass="path" presetSubtype="0" accel="50000" decel="50000" fill="hold" grpId="1" nodeType="withEffect">
                                  <p:stCondLst>
                                    <p:cond delay="0"/>
                                  </p:stCondLst>
                                  <p:childTnLst>
                                    <p:animMotion origin="layout" path="M -3.33333E-6 -1.48148E-6 L -3.33333E-6 0.08009 " pathEditMode="relative" rAng="0" ptsTypes="AA">
                                      <p:cBhvr>
                                        <p:cTn id="57" dur="2000" fill="hold"/>
                                        <p:tgtEl>
                                          <p:spTgt spid="25"/>
                                        </p:tgtEl>
                                        <p:attrNameLst>
                                          <p:attrName>ppt_x</p:attrName>
                                          <p:attrName>ppt_y</p:attrName>
                                        </p:attrNameLst>
                                      </p:cBhvr>
                                      <p:rCtr x="0" y="4005"/>
                                    </p:animMotion>
                                  </p:childTnLst>
                                </p:cTn>
                              </p:par>
                            </p:childTnLst>
                          </p:cTn>
                        </p:par>
                        <p:par>
                          <p:cTn id="58" fill="hold">
                            <p:stCondLst>
                              <p:cond delay="3000"/>
                            </p:stCondLst>
                            <p:childTnLst>
                              <p:par>
                                <p:cTn id="59" presetID="22" presetClass="entr" presetSubtype="1"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up)">
                                      <p:cBhvr>
                                        <p:cTn id="61" dur="1000"/>
                                        <p:tgtEl>
                                          <p:spTgt spid="30"/>
                                        </p:tgtEl>
                                      </p:cBhvr>
                                    </p:animEffect>
                                  </p:childTnLst>
                                </p:cTn>
                              </p:par>
                            </p:childTnLst>
                          </p:cTn>
                        </p:par>
                        <p:par>
                          <p:cTn id="62" fill="hold">
                            <p:stCondLst>
                              <p:cond delay="4000"/>
                            </p:stCondLst>
                            <p:childTnLst>
                              <p:par>
                                <p:cTn id="63" presetID="22" presetClass="entr" presetSubtype="8" fill="hold"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5" grpId="0" animBg="1"/>
      <p:bldP spid="25" grpId="1" animBg="1"/>
      <p:bldP spid="3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28385" y="2009306"/>
            <a:ext cx="878114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A modern example is the Persian Gulf (foreland basin) and Zagros Mountains (hinterland).</a:t>
            </a:r>
          </a:p>
        </p:txBody>
      </p:sp>
      <p:sp>
        <p:nvSpPr>
          <p:cNvPr id="10" name="TextBox 9"/>
          <p:cNvSpPr txBox="1"/>
          <p:nvPr/>
        </p:nvSpPr>
        <p:spPr>
          <a:xfrm>
            <a:off x="-1" y="0"/>
            <a:ext cx="8582025" cy="523220"/>
          </a:xfrm>
          <a:prstGeom prst="rect">
            <a:avLst/>
          </a:prstGeom>
          <a:noFill/>
        </p:spPr>
        <p:txBody>
          <a:bodyPr wrap="square" rtlCol="0">
            <a:spAutoFit/>
          </a:bodyPr>
          <a:lstStyle/>
          <a:p>
            <a:pPr marR="0" lvl="0" indent="169863"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rPr>
              <a:t>A Top-Down</a:t>
            </a:r>
            <a:r>
              <a:rPr kumimoji="0" lang="en-US" sz="2800" b="0" i="0" u="none" strike="noStrike" kern="1200" cap="none" spc="0" normalizeH="0" noProof="0" dirty="0">
                <a:ln w="3175">
                  <a:solidFill>
                    <a:prstClr val="black"/>
                  </a:solidFill>
                </a:ln>
                <a:solidFill>
                  <a:srgbClr val="FF0000"/>
                </a:solidFill>
                <a:effectLst/>
                <a:uLnTx/>
                <a:uFillTx/>
                <a:latin typeface="Britannic Bold" panose="020B0903060703020204" pitchFamily="34" charset="0"/>
                <a:ea typeface="+mn-ea"/>
                <a:cs typeface="+mn-cs"/>
              </a:rPr>
              <a:t> Theoretical Tectonic Model</a:t>
            </a:r>
            <a:endParaRPr kumimoji="0" lang="en-US" sz="28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endParaRPr>
          </a:p>
        </p:txBody>
      </p:sp>
      <p:sp>
        <p:nvSpPr>
          <p:cNvPr id="8" name="TextBox 7">
            <a:extLst>
              <a:ext uri="{FF2B5EF4-FFF2-40B4-BE49-F238E27FC236}">
                <a16:creationId xmlns:a16="http://schemas.microsoft.com/office/drawing/2014/main" id="{9358B297-5FE4-1A47-9DDD-9C95D2FAD9AF}"/>
              </a:ext>
            </a:extLst>
          </p:cNvPr>
          <p:cNvSpPr txBox="1"/>
          <p:nvPr/>
        </p:nvSpPr>
        <p:spPr>
          <a:xfrm>
            <a:off x="304799" y="541243"/>
            <a:ext cx="8372476" cy="1200329"/>
          </a:xfrm>
          <a:prstGeom prst="rect">
            <a:avLst/>
          </a:prstGeom>
          <a:noFill/>
        </p:spPr>
        <p:txBody>
          <a:bodyPr wrap="square" rtlCol="0">
            <a:spAutoFit/>
          </a:bodyPr>
          <a:lstStyle/>
          <a:p>
            <a:pPr lvl="0" indent="287338">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This generates a foreland basin</a:t>
            </a:r>
            <a:r>
              <a:rPr kumimoji="0" lang="en-US" sz="24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that </a:t>
            </a:r>
            <a:r>
              <a:rPr lang="en-US" sz="2400" i="1" dirty="0">
                <a:solidFill>
                  <a:prstClr val="black"/>
                </a:solidFill>
                <a:latin typeface="Cheltenhm BT" panose="02040603050505020403" pitchFamily="18" charset="0"/>
              </a:rPr>
              <a:t>develops adjacent and parallel to a mountain belt, created during a collision, when the hinterland places an enormous weight on the foreland, causing it to flex down into a basin.</a:t>
            </a:r>
            <a:r>
              <a:rPr kumimoji="0" lang="en-US" sz="24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a:t>
            </a:r>
            <a:endPar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grpSp>
        <p:nvGrpSpPr>
          <p:cNvPr id="6" name="Group 5">
            <a:extLst>
              <a:ext uri="{FF2B5EF4-FFF2-40B4-BE49-F238E27FC236}">
                <a16:creationId xmlns:a16="http://schemas.microsoft.com/office/drawing/2014/main" id="{1CDA800C-C45B-A745-8A1E-AFD794391948}"/>
              </a:ext>
            </a:extLst>
          </p:cNvPr>
          <p:cNvGrpSpPr/>
          <p:nvPr/>
        </p:nvGrpSpPr>
        <p:grpSpPr>
          <a:xfrm>
            <a:off x="1506071" y="2409416"/>
            <a:ext cx="5940590" cy="4170388"/>
            <a:chOff x="1506071" y="2409416"/>
            <a:chExt cx="5940590" cy="4170388"/>
          </a:xfrm>
        </p:grpSpPr>
        <p:grpSp>
          <p:nvGrpSpPr>
            <p:cNvPr id="4" name="Group 3">
              <a:extLst>
                <a:ext uri="{FF2B5EF4-FFF2-40B4-BE49-F238E27FC236}">
                  <a16:creationId xmlns:a16="http://schemas.microsoft.com/office/drawing/2014/main" id="{660D7392-09F7-724C-BEAA-79ADBE5A08E3}"/>
                </a:ext>
              </a:extLst>
            </p:cNvPr>
            <p:cNvGrpSpPr/>
            <p:nvPr/>
          </p:nvGrpSpPr>
          <p:grpSpPr>
            <a:xfrm>
              <a:off x="1506071" y="2409416"/>
              <a:ext cx="5940590" cy="4170388"/>
              <a:chOff x="1506071" y="2409416"/>
              <a:chExt cx="5940590" cy="4170388"/>
            </a:xfrm>
          </p:grpSpPr>
          <p:pic>
            <p:nvPicPr>
              <p:cNvPr id="1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06071" y="2543482"/>
                <a:ext cx="5940590" cy="4036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a:extLst>
                  <a:ext uri="{FF2B5EF4-FFF2-40B4-BE49-F238E27FC236}">
                    <a16:creationId xmlns:a16="http://schemas.microsoft.com/office/drawing/2014/main" id="{54A6090B-FE27-A64D-9133-16495E9E13B6}"/>
                  </a:ext>
                </a:extLst>
              </p:cNvPr>
              <p:cNvCxnSpPr/>
              <p:nvPr/>
            </p:nvCxnSpPr>
            <p:spPr>
              <a:xfrm flipH="1">
                <a:off x="5413572" y="2409416"/>
                <a:ext cx="930584" cy="12724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5368B717-C15F-184F-97E4-C89E3DAA0645}"/>
                </a:ext>
              </a:extLst>
            </p:cNvPr>
            <p:cNvCxnSpPr>
              <a:cxnSpLocks/>
            </p:cNvCxnSpPr>
            <p:nvPr/>
          </p:nvCxnSpPr>
          <p:spPr>
            <a:xfrm>
              <a:off x="3286271" y="2409416"/>
              <a:ext cx="500802" cy="10195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23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3556" y="4512939"/>
            <a:ext cx="6631630" cy="2204715"/>
          </a:xfrm>
          <a:prstGeom prst="rect">
            <a:avLst/>
          </a:prstGeom>
        </p:spPr>
      </p:pic>
      <p:pic>
        <p:nvPicPr>
          <p:cNvPr id="15"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074838" y="562346"/>
            <a:ext cx="4948517" cy="376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2074838" y="39126"/>
            <a:ext cx="599233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Post </a:t>
            </a:r>
            <a:r>
              <a:rPr kumimoji="0" lang="en-US" sz="2400" b="0" i="1" u="none" strike="noStrike" kern="1200" cap="none" spc="0" normalizeH="0" baseline="0" noProof="0" dirty="0" err="1">
                <a:ln>
                  <a:noFill/>
                </a:ln>
                <a:solidFill>
                  <a:prstClr val="black"/>
                </a:solidFill>
                <a:effectLst/>
                <a:uLnTx/>
                <a:uFillTx/>
                <a:latin typeface="Cheltenhm BT" panose="02040603050505020403" pitchFamily="18" charset="0"/>
                <a:ea typeface="+mn-ea"/>
                <a:cs typeface="+mn-cs"/>
              </a:rPr>
              <a:t>Rodinia</a:t>
            </a: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 Rifted Divergent Continental Margin</a:t>
            </a:r>
          </a:p>
        </p:txBody>
      </p:sp>
      <p:sp>
        <p:nvSpPr>
          <p:cNvPr id="7" name="TextBox 6"/>
          <p:cNvSpPr txBox="1"/>
          <p:nvPr/>
        </p:nvSpPr>
        <p:spPr>
          <a:xfrm>
            <a:off x="0" y="0"/>
            <a:ext cx="2747113" cy="523220"/>
          </a:xfrm>
          <a:prstGeom prst="rect">
            <a:avLst/>
          </a:prstGeom>
          <a:noFill/>
        </p:spPr>
        <p:txBody>
          <a:bodyPr wrap="square" rtlCol="0">
            <a:spAutoFit/>
          </a:bodyPr>
          <a:lstStyle/>
          <a:p>
            <a:pPr marR="0" lvl="0" indent="169863"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3175">
                  <a:solidFill>
                    <a:prstClr val="black"/>
                  </a:solidFill>
                </a:ln>
                <a:solidFill>
                  <a:srgbClr val="FF0000"/>
                </a:solidFill>
                <a:effectLst/>
                <a:uLnTx/>
                <a:uFillTx/>
                <a:latin typeface="Britannic Bold" panose="020B0903060703020204" pitchFamily="34" charset="0"/>
                <a:ea typeface="+mn-ea"/>
                <a:cs typeface="+mn-cs"/>
              </a:rPr>
              <a:t>The Set Up</a:t>
            </a:r>
          </a:p>
        </p:txBody>
      </p:sp>
      <p:cxnSp>
        <p:nvCxnSpPr>
          <p:cNvPr id="3" name="Straight Connector 2"/>
          <p:cNvCxnSpPr/>
          <p:nvPr/>
        </p:nvCxnSpPr>
        <p:spPr>
          <a:xfrm>
            <a:off x="2783049" y="1166774"/>
            <a:ext cx="4069977" cy="18108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90995" y="4678776"/>
            <a:ext cx="4272307" cy="400110"/>
          </a:xfrm>
          <a:prstGeom prst="rect">
            <a:avLst/>
          </a:prstGeom>
          <a:noFill/>
        </p:spPr>
        <p:txBody>
          <a:bodyPr wrap="square" rtlCol="0">
            <a:spAutoFit/>
          </a:bodyPr>
          <a:lstStyle/>
          <a:p>
            <a:pPr marR="0" lvl="0" indent="169863"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A normal Rift-to-Drift DCM record</a:t>
            </a:r>
          </a:p>
        </p:txBody>
      </p:sp>
    </p:spTree>
    <p:extLst>
      <p:ext uri="{BB962C8B-B14F-4D97-AF65-F5344CB8AC3E}">
        <p14:creationId xmlns:p14="http://schemas.microsoft.com/office/powerpoint/2010/main" val="259072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1000"/>
                                        <p:tgtEl>
                                          <p:spTgt spid="14"/>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778" y="5133965"/>
            <a:ext cx="4018687" cy="163648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349" t="4972"/>
          <a:stretch/>
        </p:blipFill>
        <p:spPr>
          <a:xfrm>
            <a:off x="1981198" y="1359141"/>
            <a:ext cx="5356271" cy="3714882"/>
          </a:xfrm>
          <a:prstGeom prst="rect">
            <a:avLst/>
          </a:prstGeom>
        </p:spPr>
      </p:pic>
      <p:sp>
        <p:nvSpPr>
          <p:cNvPr id="5" name="TextBox 4"/>
          <p:cNvSpPr txBox="1"/>
          <p:nvPr/>
        </p:nvSpPr>
        <p:spPr>
          <a:xfrm>
            <a:off x="16058" y="-15237"/>
            <a:ext cx="5526986" cy="461665"/>
          </a:xfrm>
          <a:prstGeom prst="rect">
            <a:avLst/>
          </a:prstGeom>
          <a:noFill/>
        </p:spPr>
        <p:txBody>
          <a:bodyPr wrap="square" rtlCol="0">
            <a:spAutoFit/>
          </a:bodyPr>
          <a:lstStyle/>
          <a:p>
            <a:pPr indent="233363"/>
            <a:r>
              <a:rPr lang="en-US" sz="2400" dirty="0">
                <a:solidFill>
                  <a:srgbClr val="FF0000"/>
                </a:solidFill>
                <a:latin typeface="Britannic Bold" panose="020B0903060703020204" pitchFamily="34" charset="0"/>
              </a:rPr>
              <a:t>Complication One: a ragged coastline</a:t>
            </a:r>
          </a:p>
        </p:txBody>
      </p:sp>
      <p:sp>
        <p:nvSpPr>
          <p:cNvPr id="7" name="TextBox 6"/>
          <p:cNvSpPr txBox="1"/>
          <p:nvPr/>
        </p:nvSpPr>
        <p:spPr>
          <a:xfrm>
            <a:off x="181960" y="508867"/>
            <a:ext cx="8576157" cy="430887"/>
          </a:xfrm>
          <a:prstGeom prst="rect">
            <a:avLst/>
          </a:prstGeom>
          <a:noFill/>
        </p:spPr>
        <p:txBody>
          <a:bodyPr wrap="square" rtlCol="0">
            <a:spAutoFit/>
          </a:bodyPr>
          <a:lstStyle/>
          <a:p>
            <a:pPr marR="0" lvl="0" indent="169863"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Collision of the Taconic (Carolina) terrane</a:t>
            </a:r>
          </a:p>
        </p:txBody>
      </p:sp>
      <p:sp>
        <p:nvSpPr>
          <p:cNvPr id="8" name="TextBox 7"/>
          <p:cNvSpPr txBox="1"/>
          <p:nvPr/>
        </p:nvSpPr>
        <p:spPr>
          <a:xfrm>
            <a:off x="713449" y="3726783"/>
            <a:ext cx="1760032" cy="430887"/>
          </a:xfrm>
          <a:prstGeom prst="rect">
            <a:avLst/>
          </a:prstGeom>
          <a:noFill/>
        </p:spPr>
        <p:txBody>
          <a:bodyPr wrap="square" rtlCol="0">
            <a:spAutoFit/>
          </a:bodyPr>
          <a:lstStyle/>
          <a:p>
            <a:pPr marR="0" lvl="0" indent="169863"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First collision</a:t>
            </a:r>
          </a:p>
        </p:txBody>
      </p:sp>
      <p:cxnSp>
        <p:nvCxnSpPr>
          <p:cNvPr id="3" name="Straight Arrow Connector 2"/>
          <p:cNvCxnSpPr>
            <a:stCxn id="8" idx="3"/>
          </p:cNvCxnSpPr>
          <p:nvPr/>
        </p:nvCxnSpPr>
        <p:spPr>
          <a:xfrm>
            <a:off x="2473481" y="3942227"/>
            <a:ext cx="1143936" cy="37876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63648" y="913625"/>
            <a:ext cx="1760032" cy="430887"/>
          </a:xfrm>
          <a:prstGeom prst="rect">
            <a:avLst/>
          </a:prstGeom>
          <a:noFill/>
        </p:spPr>
        <p:txBody>
          <a:bodyPr wrap="square" rtlCol="0">
            <a:spAutoFit/>
          </a:bodyPr>
          <a:lstStyle/>
          <a:p>
            <a:pPr marR="0" lvl="0" indent="169863"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2</a:t>
            </a:r>
            <a:r>
              <a:rPr kumimoji="0" lang="en-US" sz="2200" b="0" i="1" u="none" strike="noStrike" kern="1200" cap="none" spc="0" normalizeH="0" baseline="30000" noProof="0" dirty="0">
                <a:ln w="3175">
                  <a:solidFill>
                    <a:schemeClr val="tx1"/>
                  </a:solidFill>
                </a:ln>
                <a:solidFill>
                  <a:srgbClr val="FF0000"/>
                </a:solidFill>
                <a:effectLst/>
                <a:uLnTx/>
                <a:uFillTx/>
                <a:latin typeface="Cheltenhm BT" panose="02040603050505020403" pitchFamily="18" charset="0"/>
                <a:ea typeface="+mn-ea"/>
                <a:cs typeface="+mn-cs"/>
              </a:rPr>
              <a:t>nd</a:t>
            </a:r>
            <a:r>
              <a:rPr kumimoji="0" lang="en-US" sz="22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 collision</a:t>
            </a:r>
          </a:p>
        </p:txBody>
      </p:sp>
      <p:cxnSp>
        <p:nvCxnSpPr>
          <p:cNvPr id="11" name="Straight Arrow Connector 10"/>
          <p:cNvCxnSpPr/>
          <p:nvPr/>
        </p:nvCxnSpPr>
        <p:spPr>
          <a:xfrm>
            <a:off x="4917781" y="1176040"/>
            <a:ext cx="1143936" cy="37876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7730400">
            <a:off x="3319292" y="2500635"/>
            <a:ext cx="3028641" cy="646331"/>
          </a:xfrm>
          <a:prstGeom prst="rect">
            <a:avLst/>
          </a:prstGeom>
          <a:noFill/>
        </p:spPr>
        <p:txBody>
          <a:bodyPr wrap="square" rtlCol="0">
            <a:spAutoFit/>
          </a:bodyPr>
          <a:lstStyle/>
          <a:p>
            <a:pPr marR="0" lvl="0" indent="169863"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Protected reentrant</a:t>
            </a:r>
          </a:p>
          <a:p>
            <a:pPr marR="0" lvl="0" indent="169863"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rPr>
              <a:t>(minimal</a:t>
            </a:r>
            <a:r>
              <a:rPr kumimoji="0" lang="en-US" sz="1600" b="0" i="1" u="none" strike="noStrike" kern="1200" cap="none" spc="0" normalizeH="0" noProof="0" dirty="0">
                <a:ln w="3175">
                  <a:solidFill>
                    <a:schemeClr val="tx1"/>
                  </a:solidFill>
                </a:ln>
                <a:solidFill>
                  <a:srgbClr val="FF0000"/>
                </a:solidFill>
                <a:effectLst/>
                <a:uLnTx/>
                <a:uFillTx/>
                <a:latin typeface="Cheltenhm BT" panose="02040603050505020403" pitchFamily="18" charset="0"/>
                <a:ea typeface="+mn-ea"/>
                <a:cs typeface="+mn-cs"/>
              </a:rPr>
              <a:t> deformation)</a:t>
            </a:r>
            <a:endParaRPr kumimoji="0" lang="en-US" sz="16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a typeface="+mn-ea"/>
              <a:cs typeface="+mn-cs"/>
            </a:endParaRPr>
          </a:p>
        </p:txBody>
      </p:sp>
      <p:sp>
        <p:nvSpPr>
          <p:cNvPr id="17" name="TextBox 16"/>
          <p:cNvSpPr txBox="1"/>
          <p:nvPr/>
        </p:nvSpPr>
        <p:spPr>
          <a:xfrm>
            <a:off x="4029271" y="5785765"/>
            <a:ext cx="4586795" cy="707886"/>
          </a:xfrm>
          <a:prstGeom prst="rect">
            <a:avLst/>
          </a:prstGeom>
          <a:noFill/>
        </p:spPr>
        <p:txBody>
          <a:bodyPr wrap="square" rtlCol="0">
            <a:spAutoFit/>
          </a:bodyPr>
          <a:lstStyle/>
          <a:p>
            <a:pPr marR="0" lvl="0" indent="169863"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Significant deformation and metamorphism. Mostly masked by later events.</a:t>
            </a:r>
          </a:p>
        </p:txBody>
      </p:sp>
      <p:sp>
        <p:nvSpPr>
          <p:cNvPr id="18" name="TextBox 17"/>
          <p:cNvSpPr txBox="1"/>
          <p:nvPr/>
        </p:nvSpPr>
        <p:spPr>
          <a:xfrm>
            <a:off x="5916261" y="212407"/>
            <a:ext cx="3307958" cy="1015663"/>
          </a:xfrm>
          <a:prstGeom prst="rect">
            <a:avLst/>
          </a:prstGeom>
          <a:noFill/>
        </p:spPr>
        <p:txBody>
          <a:bodyPr wrap="square" rtlCol="0">
            <a:spAutoFit/>
          </a:bodyPr>
          <a:lstStyle/>
          <a:p>
            <a:pPr marR="0" lvl="0" indent="169863"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Significant deformation and metamorphism. Some preserved in Maryland/Pa</a:t>
            </a:r>
            <a:r>
              <a:rPr kumimoji="0" lang="en-US" sz="20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region.</a:t>
            </a:r>
            <a:endPar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22" name="TextBox 21"/>
          <p:cNvSpPr txBox="1"/>
          <p:nvPr/>
        </p:nvSpPr>
        <p:spPr>
          <a:xfrm>
            <a:off x="1230497" y="1784917"/>
            <a:ext cx="3126032" cy="1323439"/>
          </a:xfrm>
          <a:prstGeom prst="rect">
            <a:avLst/>
          </a:prstGeom>
          <a:solidFill>
            <a:schemeClr val="bg1">
              <a:alpha val="33000"/>
            </a:schemeClr>
          </a:solidFill>
        </p:spPr>
        <p:txBody>
          <a:bodyPr wrap="square" rtlCol="0">
            <a:spAutoFit/>
          </a:bodyPr>
          <a:lstStyle/>
          <a:p>
            <a:pPr marR="0" lvl="0" indent="169863"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The Taconic record</a:t>
            </a:r>
            <a:r>
              <a:rPr kumimoji="0" lang="en-US" sz="20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we study is in the protected reentrant: minimal deformation, except for foreland basin formation</a:t>
            </a:r>
            <a:endParaRPr kumimoji="0" lang="en-US" sz="20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Tree>
    <p:extLst>
      <p:ext uri="{BB962C8B-B14F-4D97-AF65-F5344CB8AC3E}">
        <p14:creationId xmlns:p14="http://schemas.microsoft.com/office/powerpoint/2010/main" val="3066105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1000"/>
                                        <p:tgtEl>
                                          <p:spTgt spid="21"/>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1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1000"/>
                                        <p:tgtEl>
                                          <p:spTgt spid="11"/>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1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1000"/>
                                        <p:tgtEl>
                                          <p:spTgt spid="16"/>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6" grpId="0"/>
      <p:bldP spid="17" grpId="0"/>
      <p:bldP spid="18" grpId="0"/>
      <p:bldP spid="2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noChangeAspect="1"/>
          </p:cNvGrpSpPr>
          <p:nvPr/>
        </p:nvGrpSpPr>
        <p:grpSpPr>
          <a:xfrm>
            <a:off x="3814564" y="3046554"/>
            <a:ext cx="5230147" cy="1295686"/>
            <a:chOff x="9368497" y="16764000"/>
            <a:chExt cx="12158004" cy="2819400"/>
          </a:xfrm>
        </p:grpSpPr>
        <p:pic>
          <p:nvPicPr>
            <p:cNvPr id="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8497" y="16764000"/>
              <a:ext cx="12158004"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2649200" y="18592800"/>
              <a:ext cx="7315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66"/>
            </a:p>
          </p:txBody>
        </p:sp>
      </p:grpSp>
      <p:pic>
        <p:nvPicPr>
          <p:cNvPr id="16"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207" y="642115"/>
            <a:ext cx="6902245" cy="1596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16058" y="0"/>
            <a:ext cx="5802492" cy="461665"/>
          </a:xfrm>
          <a:prstGeom prst="rect">
            <a:avLst/>
          </a:prstGeom>
          <a:noFill/>
        </p:spPr>
        <p:txBody>
          <a:bodyPr wrap="square" rtlCol="0">
            <a:spAutoFit/>
          </a:bodyPr>
          <a:lstStyle/>
          <a:p>
            <a:pPr indent="233363"/>
            <a:r>
              <a:rPr lang="en-US" sz="2400" dirty="0">
                <a:solidFill>
                  <a:srgbClr val="FF0000"/>
                </a:solidFill>
                <a:latin typeface="Britannic Bold" panose="020B0903060703020204" pitchFamily="34" charset="0"/>
              </a:rPr>
              <a:t>Complication Two: the peripheral bulge</a:t>
            </a:r>
          </a:p>
        </p:txBody>
      </p:sp>
      <p:sp>
        <p:nvSpPr>
          <p:cNvPr id="2" name="Right Arrow 1"/>
          <p:cNvSpPr/>
          <p:nvPr/>
        </p:nvSpPr>
        <p:spPr>
          <a:xfrm>
            <a:off x="2223226" y="969456"/>
            <a:ext cx="446089" cy="23090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flipH="1">
            <a:off x="5983549" y="969456"/>
            <a:ext cx="446089" cy="23090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533229" y="900244"/>
            <a:ext cx="1586406" cy="369332"/>
          </a:xfrm>
          <a:prstGeom prst="rect">
            <a:avLst/>
          </a:prstGeom>
          <a:noFill/>
        </p:spPr>
        <p:txBody>
          <a:bodyPr wrap="square" rtlCol="0">
            <a:spAutoFit/>
          </a:bodyPr>
          <a:lstStyle/>
          <a:p>
            <a:pPr marR="0" lvl="0" indent="169863" defTabSz="457200" rtl="0" eaLnBrk="1" fontAlgn="auto" latinLnBrk="0" hangingPunct="1">
              <a:lnSpc>
                <a:spcPct val="100000"/>
              </a:lnSpc>
              <a:spcBef>
                <a:spcPts val="0"/>
              </a:spcBef>
              <a:spcAft>
                <a:spcPts val="0"/>
              </a:spcAft>
              <a:buClrTx/>
              <a:buSzTx/>
              <a:buFontTx/>
              <a:buNone/>
              <a:tabLst/>
              <a:defRPr/>
            </a:pPr>
            <a:r>
              <a:rPr lang="en-US" i="1" dirty="0">
                <a:ln w="3175">
                  <a:solidFill>
                    <a:schemeClr val="tx1"/>
                  </a:solidFill>
                </a:ln>
                <a:solidFill>
                  <a:srgbClr val="FF0000"/>
                </a:solidFill>
                <a:latin typeface="Cheltenhm BT" panose="02040603050505020403" pitchFamily="18" charset="0"/>
              </a:rPr>
              <a:t>Compression</a:t>
            </a:r>
            <a:endParaRPr kumimoji="0" lang="en-US"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ndParaRPr>
          </a:p>
        </p:txBody>
      </p:sp>
      <p:sp>
        <p:nvSpPr>
          <p:cNvPr id="27" name="TextBox 26"/>
          <p:cNvSpPr txBox="1"/>
          <p:nvPr/>
        </p:nvSpPr>
        <p:spPr>
          <a:xfrm>
            <a:off x="3057236" y="1486690"/>
            <a:ext cx="2189525" cy="800219"/>
          </a:xfrm>
          <a:prstGeom prst="rect">
            <a:avLst/>
          </a:prstGeom>
          <a:noFill/>
        </p:spPr>
        <p:txBody>
          <a:bodyPr wrap="square" rtlCol="0">
            <a:spAutoFit/>
          </a:bodyPr>
          <a:lstStyle/>
          <a:p>
            <a:pPr marR="0" lvl="0" indent="169863" algn="ctr" defTabSz="457200" rtl="0" eaLnBrk="1" fontAlgn="auto" latinLnBrk="0" hangingPunct="1">
              <a:lnSpc>
                <a:spcPct val="100000"/>
              </a:lnSpc>
              <a:spcBef>
                <a:spcPts val="0"/>
              </a:spcBef>
              <a:spcAft>
                <a:spcPts val="0"/>
              </a:spcAft>
              <a:buClrTx/>
              <a:buSzTx/>
              <a:buFontTx/>
              <a:buNone/>
              <a:tabLst/>
              <a:defRPr/>
            </a:pPr>
            <a:r>
              <a:rPr lang="en-US" i="1" dirty="0">
                <a:ln w="3175">
                  <a:solidFill>
                    <a:schemeClr val="tx1"/>
                  </a:solidFill>
                </a:ln>
                <a:solidFill>
                  <a:srgbClr val="FF0000"/>
                </a:solidFill>
                <a:latin typeface="Cheltenhm BT" panose="02040603050505020403" pitchFamily="18" charset="0"/>
              </a:rPr>
              <a:t>Peripheral bulge</a:t>
            </a:r>
          </a:p>
          <a:p>
            <a:pPr marR="0" lvl="0" indent="169863"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rPr>
              <a:t>(an</a:t>
            </a:r>
            <a:r>
              <a:rPr kumimoji="0" lang="en-US" sz="1400" b="0" i="1" u="none" strike="noStrike" kern="1200" cap="none" spc="0" normalizeH="0" noProof="0" dirty="0">
                <a:ln w="3175">
                  <a:solidFill>
                    <a:schemeClr val="tx1"/>
                  </a:solidFill>
                </a:ln>
                <a:solidFill>
                  <a:srgbClr val="FF0000"/>
                </a:solidFill>
                <a:effectLst/>
                <a:uLnTx/>
                <a:uFillTx/>
                <a:latin typeface="Cheltenhm BT" panose="02040603050505020403" pitchFamily="18" charset="0"/>
              </a:rPr>
              <a:t> uplift that migrates in front of the subduction zone)</a:t>
            </a:r>
            <a:endParaRPr kumimoji="0" lang="en-US" sz="1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ndParaRPr>
          </a:p>
        </p:txBody>
      </p:sp>
      <p:cxnSp>
        <p:nvCxnSpPr>
          <p:cNvPr id="4" name="Straight Arrow Connector 3"/>
          <p:cNvCxnSpPr/>
          <p:nvPr/>
        </p:nvCxnSpPr>
        <p:spPr>
          <a:xfrm flipH="1">
            <a:off x="2336800" y="1269576"/>
            <a:ext cx="1588654"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22207" y="3129139"/>
            <a:ext cx="3562281" cy="923330"/>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buFontTx/>
              <a:buNone/>
              <a:tabLst/>
              <a:defRPr/>
            </a:pPr>
            <a:r>
              <a:rPr lang="en-US" i="1" dirty="0">
                <a:ln w="3175">
                  <a:solidFill>
                    <a:schemeClr val="tx1"/>
                  </a:solidFill>
                </a:ln>
                <a:solidFill>
                  <a:srgbClr val="FF0000"/>
                </a:solidFill>
                <a:latin typeface="Cheltenhm BT" panose="02040603050505020403" pitchFamily="18" charset="0"/>
              </a:rPr>
              <a:t>Bulges like this are common, either as a result of compression, or because of a load.</a:t>
            </a:r>
            <a:endParaRPr kumimoji="0" lang="en-US"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ndParaRPr>
          </a:p>
        </p:txBody>
      </p:sp>
      <p:sp>
        <p:nvSpPr>
          <p:cNvPr id="29" name="TextBox 28"/>
          <p:cNvSpPr txBox="1"/>
          <p:nvPr/>
        </p:nvSpPr>
        <p:spPr>
          <a:xfrm>
            <a:off x="145867" y="746356"/>
            <a:ext cx="2189525" cy="523220"/>
          </a:xfrm>
          <a:prstGeom prst="rect">
            <a:avLst/>
          </a:prstGeom>
          <a:noFill/>
        </p:spPr>
        <p:txBody>
          <a:bodyPr wrap="square" rtlCol="0">
            <a:spAutoFit/>
          </a:bodyPr>
          <a:lstStyle/>
          <a:p>
            <a:pPr marR="0" lvl="0" indent="169863"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rPr>
              <a:t>When it hits continent will cause</a:t>
            </a:r>
            <a:r>
              <a:rPr kumimoji="0" lang="en-US" sz="1400" b="0" i="1" u="none" strike="noStrike" kern="1200" cap="none" spc="0" normalizeH="0" noProof="0" dirty="0">
                <a:ln w="3175">
                  <a:solidFill>
                    <a:schemeClr val="tx1"/>
                  </a:solidFill>
                </a:ln>
                <a:solidFill>
                  <a:srgbClr val="FF0000"/>
                </a:solidFill>
                <a:effectLst/>
                <a:uLnTx/>
                <a:uFillTx/>
                <a:latin typeface="Cheltenhm BT" panose="02040603050505020403" pitchFamily="18" charset="0"/>
              </a:rPr>
              <a:t> uplift</a:t>
            </a:r>
            <a:endParaRPr kumimoji="0" lang="en-US" sz="1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ndParaRPr>
          </a:p>
        </p:txBody>
      </p:sp>
      <p:sp>
        <p:nvSpPr>
          <p:cNvPr id="30" name="Right Arrow 29"/>
          <p:cNvSpPr/>
          <p:nvPr/>
        </p:nvSpPr>
        <p:spPr>
          <a:xfrm rot="16200000" flipH="1">
            <a:off x="4384834" y="3045872"/>
            <a:ext cx="446089" cy="23090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02828" y="4157574"/>
            <a:ext cx="1094763" cy="36933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buFontTx/>
              <a:buNone/>
              <a:tabLst/>
              <a:defRPr/>
            </a:pPr>
            <a:r>
              <a:rPr lang="en-US" i="1" dirty="0">
                <a:ln w="3175">
                  <a:solidFill>
                    <a:schemeClr val="tx1"/>
                  </a:solidFill>
                </a:ln>
                <a:solidFill>
                  <a:srgbClr val="FF0000"/>
                </a:solidFill>
                <a:latin typeface="Cheltenhm BT" panose="02040603050505020403" pitchFamily="18" charset="0"/>
              </a:rPr>
              <a:t>Load here</a:t>
            </a:r>
            <a:endParaRPr kumimoji="0" lang="en-US"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ndParaRPr>
          </a:p>
        </p:txBody>
      </p:sp>
      <p:sp>
        <p:nvSpPr>
          <p:cNvPr id="32" name="Right Arrow 31"/>
          <p:cNvSpPr/>
          <p:nvPr/>
        </p:nvSpPr>
        <p:spPr>
          <a:xfrm rot="5400000" flipH="1" flipV="1">
            <a:off x="5710960" y="4042119"/>
            <a:ext cx="446089" cy="23090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119635" y="2764668"/>
            <a:ext cx="1911194" cy="36933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buFontTx/>
              <a:buNone/>
              <a:tabLst/>
              <a:defRPr/>
            </a:pPr>
            <a:r>
              <a:rPr lang="en-US" i="1" dirty="0">
                <a:ln w="3175">
                  <a:solidFill>
                    <a:schemeClr val="tx1"/>
                  </a:solidFill>
                </a:ln>
                <a:solidFill>
                  <a:srgbClr val="FF0000"/>
                </a:solidFill>
                <a:latin typeface="Cheltenhm BT" panose="02040603050505020403" pitchFamily="18" charset="0"/>
              </a:rPr>
              <a:t>Causes uplift here</a:t>
            </a:r>
            <a:endParaRPr kumimoji="0" lang="en-US"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ndParaRPr>
          </a:p>
        </p:txBody>
      </p:sp>
    </p:spTree>
    <p:extLst>
      <p:ext uri="{BB962C8B-B14F-4D97-AF65-F5344CB8AC3E}">
        <p14:creationId xmlns:p14="http://schemas.microsoft.com/office/powerpoint/2010/main" val="4174736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right)">
                                      <p:cBhvr>
                                        <p:cTn id="15" dur="1000"/>
                                        <p:tgtEl>
                                          <p:spTgt spid="25"/>
                                        </p:tgtEl>
                                      </p:cBhvr>
                                    </p:animEffect>
                                  </p:childTnLst>
                                </p:cTn>
                              </p:par>
                            </p:childTnLst>
                          </p:cTn>
                        </p:par>
                        <p:par>
                          <p:cTn id="16" fill="hold">
                            <p:stCondLst>
                              <p:cond delay="1000"/>
                            </p:stCondLst>
                            <p:childTnLst>
                              <p:par>
                                <p:cTn id="17" presetID="42" presetClass="path" presetSubtype="0" accel="50000" decel="50000" fill="hold" grpId="1" nodeType="afterEffect">
                                  <p:stCondLst>
                                    <p:cond delay="0"/>
                                  </p:stCondLst>
                                  <p:childTnLst>
                                    <p:animMotion origin="layout" path="M -1.11111E-6 -1.85185E-6 L 0.09514 0.00209 " pathEditMode="relative" rAng="0" ptsTypes="AA">
                                      <p:cBhvr>
                                        <p:cTn id="18" dur="2000" fill="hold"/>
                                        <p:tgtEl>
                                          <p:spTgt spid="2"/>
                                        </p:tgtEl>
                                        <p:attrNameLst>
                                          <p:attrName>ppt_x</p:attrName>
                                          <p:attrName>ppt_y</p:attrName>
                                        </p:attrNameLst>
                                      </p:cBhvr>
                                      <p:rCtr x="4757" y="93"/>
                                    </p:animMotion>
                                  </p:childTnLst>
                                </p:cTn>
                              </p:par>
                              <p:par>
                                <p:cTn id="19" presetID="42" presetClass="path" presetSubtype="0" accel="50000" decel="50000" fill="hold" grpId="1" nodeType="withEffect">
                                  <p:stCondLst>
                                    <p:cond delay="0"/>
                                  </p:stCondLst>
                                  <p:childTnLst>
                                    <p:animMotion origin="layout" path="M 4.16667E-6 -1.85185E-6 L -0.09271 -0.0037 " pathEditMode="relative" rAng="0" ptsTypes="AA">
                                      <p:cBhvr>
                                        <p:cTn id="20" dur="2000" fill="hold"/>
                                        <p:tgtEl>
                                          <p:spTgt spid="25"/>
                                        </p:tgtEl>
                                        <p:attrNameLst>
                                          <p:attrName>ppt_x</p:attrName>
                                          <p:attrName>ppt_y</p:attrName>
                                        </p:attrNameLst>
                                      </p:cBhvr>
                                      <p:rCtr x="-4635" y="-185"/>
                                    </p:animMotion>
                                  </p:childTnLst>
                                </p:cTn>
                              </p:par>
                            </p:childTnLst>
                          </p:cTn>
                        </p:par>
                        <p:par>
                          <p:cTn id="21" fill="hold">
                            <p:stCondLst>
                              <p:cond delay="3000"/>
                            </p:stCondLst>
                            <p:childTnLst>
                              <p:par>
                                <p:cTn id="22" presetID="16" presetClass="entr" presetSubtype="21"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1000"/>
                                        <p:tgtEl>
                                          <p:spTgt spid="27"/>
                                        </p:tgtEl>
                                      </p:cBhvr>
                                    </p:animEffect>
                                  </p:childTnLst>
                                </p:cTn>
                              </p:par>
                            </p:childTnLst>
                          </p:cTn>
                        </p:par>
                        <p:par>
                          <p:cTn id="30" fill="hold">
                            <p:stCondLst>
                              <p:cond delay="1000"/>
                            </p:stCondLst>
                            <p:childTnLst>
                              <p:par>
                                <p:cTn id="31" presetID="22" presetClass="entr" presetSubtype="2" repeatCount="300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right)">
                                      <p:cBhvr>
                                        <p:cTn id="33" dur="1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1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1000"/>
                                        <p:tgtEl>
                                          <p:spTgt spid="28"/>
                                        </p:tgtEl>
                                      </p:cBhvr>
                                    </p:animEffec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up)">
                                      <p:cBhvr>
                                        <p:cTn id="52" dur="1000"/>
                                        <p:tgtEl>
                                          <p:spTgt spid="30"/>
                                        </p:tgtEl>
                                      </p:cBhvr>
                                    </p:animEffect>
                                  </p:childTnLst>
                                </p:cTn>
                              </p:par>
                            </p:childTnLst>
                          </p:cTn>
                        </p:par>
                        <p:par>
                          <p:cTn id="53" fill="hold">
                            <p:stCondLst>
                              <p:cond delay="1000"/>
                            </p:stCondLst>
                            <p:childTnLst>
                              <p:par>
                                <p:cTn id="54" presetID="42" presetClass="path" presetSubtype="0" accel="50000" decel="50000" fill="hold" grpId="1" nodeType="afterEffect">
                                  <p:stCondLst>
                                    <p:cond delay="0"/>
                                  </p:stCondLst>
                                  <p:childTnLst>
                                    <p:animMotion origin="layout" path="M 5.55556E-7 3.7037E-7 L 0.00121 0.10856 " pathEditMode="relative" rAng="0" ptsTypes="AA">
                                      <p:cBhvr>
                                        <p:cTn id="55" dur="2000" fill="hold"/>
                                        <p:tgtEl>
                                          <p:spTgt spid="30"/>
                                        </p:tgtEl>
                                        <p:attrNameLst>
                                          <p:attrName>ppt_x</p:attrName>
                                          <p:attrName>ppt_y</p:attrName>
                                        </p:attrNameLst>
                                      </p:cBhvr>
                                      <p:rCtr x="52" y="5417"/>
                                    </p:animMotion>
                                  </p:childTnLst>
                                </p:cTn>
                              </p:par>
                            </p:childTnLst>
                          </p:cTn>
                        </p:par>
                        <p:par>
                          <p:cTn id="56" fill="hold">
                            <p:stCondLst>
                              <p:cond delay="3000"/>
                            </p:stCondLst>
                            <p:childTnLst>
                              <p:par>
                                <p:cTn id="57" presetID="22" presetClass="entr" presetSubtype="8"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10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down)">
                                      <p:cBhvr>
                                        <p:cTn id="64" dur="1000"/>
                                        <p:tgtEl>
                                          <p:spTgt spid="32"/>
                                        </p:tgtEl>
                                      </p:cBhvr>
                                    </p:animEffect>
                                  </p:childTnLst>
                                </p:cTn>
                              </p:par>
                            </p:childTnLst>
                          </p:cTn>
                        </p:par>
                        <p:par>
                          <p:cTn id="65" fill="hold">
                            <p:stCondLst>
                              <p:cond delay="1000"/>
                            </p:stCondLst>
                            <p:childTnLst>
                              <p:par>
                                <p:cTn id="66" presetID="42" presetClass="path" presetSubtype="0" accel="50000" decel="50000" fill="hold" grpId="1" nodeType="afterEffect">
                                  <p:stCondLst>
                                    <p:cond delay="0"/>
                                  </p:stCondLst>
                                  <p:childTnLst>
                                    <p:animMotion origin="layout" path="M -4.72222E-6 0 L -0.00104 -0.13056 " pathEditMode="relative" rAng="0" ptsTypes="AA">
                                      <p:cBhvr>
                                        <p:cTn id="67" dur="2000" fill="hold"/>
                                        <p:tgtEl>
                                          <p:spTgt spid="32"/>
                                        </p:tgtEl>
                                        <p:attrNameLst>
                                          <p:attrName>ppt_x</p:attrName>
                                          <p:attrName>ppt_y</p:attrName>
                                        </p:attrNameLst>
                                      </p:cBhvr>
                                      <p:rCtr x="-52" y="-6528"/>
                                    </p:animMotion>
                                  </p:childTnLst>
                                </p:cTn>
                              </p:par>
                            </p:childTnLst>
                          </p:cTn>
                        </p:par>
                        <p:par>
                          <p:cTn id="68" fill="hold">
                            <p:stCondLst>
                              <p:cond delay="3000"/>
                            </p:stCondLst>
                            <p:childTnLst>
                              <p:par>
                                <p:cTn id="69" presetID="22" presetClass="entr" presetSubtype="8" fill="hold" grpId="0"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left)">
                                      <p:cBhvr>
                                        <p:cTn id="7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5" grpId="0" animBg="1"/>
      <p:bldP spid="25" grpId="1" animBg="1"/>
      <p:bldP spid="26" grpId="0"/>
      <p:bldP spid="27" grpId="0"/>
      <p:bldP spid="28" grpId="0"/>
      <p:bldP spid="29" grpId="0"/>
      <p:bldP spid="30" grpId="0" animBg="1"/>
      <p:bldP spid="30" grpId="1" animBg="1"/>
      <p:bldP spid="31" grpId="0"/>
      <p:bldP spid="32" grpId="0" animBg="1"/>
      <p:bldP spid="32" grpId="1" animBg="1"/>
      <p:bldP spid="3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1641" y="3464931"/>
            <a:ext cx="8643887" cy="3783349"/>
          </a:xfrm>
          <a:prstGeom prst="rect">
            <a:avLst/>
          </a:prstGeom>
        </p:spPr>
      </p:pic>
      <p:sp>
        <p:nvSpPr>
          <p:cNvPr id="15" name="TextBox 14"/>
          <p:cNvSpPr txBox="1"/>
          <p:nvPr/>
        </p:nvSpPr>
        <p:spPr>
          <a:xfrm>
            <a:off x="1351520" y="2403158"/>
            <a:ext cx="6440961" cy="830997"/>
          </a:xfrm>
          <a:prstGeom prst="rect">
            <a:avLst/>
          </a:prstGeom>
          <a:solidFill>
            <a:schemeClr val="bg1">
              <a:alpha val="33000"/>
            </a:schemeClr>
          </a:solidFill>
        </p:spPr>
        <p:txBody>
          <a:bodyPr wrap="square" rtlCol="0">
            <a:spAutoFit/>
          </a:bodyPr>
          <a:lstStyle/>
          <a:p>
            <a:pPr marR="0" lvl="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rPr>
              <a:t>The result is two foreland basins separated by a</a:t>
            </a:r>
            <a:r>
              <a:rPr kumimoji="0" lang="en-US" sz="2400" b="0" i="1" u="none" strike="noStrike" kern="1200" cap="none" spc="0" normalizeH="0" noProof="0" dirty="0">
                <a:ln>
                  <a:noFill/>
                </a:ln>
                <a:solidFill>
                  <a:prstClr val="black"/>
                </a:solidFill>
                <a:effectLst/>
                <a:uLnTx/>
                <a:uFillTx/>
                <a:latin typeface="Cheltenhm BT" panose="02040603050505020403" pitchFamily="18" charset="0"/>
                <a:ea typeface="+mn-ea"/>
                <a:cs typeface="+mn-cs"/>
              </a:rPr>
              <a:t> peripheral bulge (the Little North Mountain Arch).</a:t>
            </a:r>
            <a:endParaRPr kumimoji="0" lang="en-US" sz="2400" b="0" i="1" u="none" strike="noStrike" kern="1200" cap="none" spc="0" normalizeH="0" baseline="0" noProof="0" dirty="0">
              <a:ln>
                <a:noFill/>
              </a:ln>
              <a:solidFill>
                <a:prstClr val="black"/>
              </a:solidFill>
              <a:effectLst/>
              <a:uLnTx/>
              <a:uFillTx/>
              <a:latin typeface="Cheltenhm BT" panose="02040603050505020403" pitchFamily="18" charset="0"/>
              <a:ea typeface="+mn-ea"/>
              <a:cs typeface="+mn-cs"/>
            </a:endParaRPr>
          </a:p>
        </p:txBody>
      </p:sp>
      <p:sp>
        <p:nvSpPr>
          <p:cNvPr id="17" name="TextBox 16"/>
          <p:cNvSpPr txBox="1"/>
          <p:nvPr/>
        </p:nvSpPr>
        <p:spPr>
          <a:xfrm>
            <a:off x="4326432" y="3327992"/>
            <a:ext cx="1020872" cy="52322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rPr>
              <a:t>Peripheral</a:t>
            </a:r>
            <a:r>
              <a:rPr kumimoji="0" lang="en-US" sz="1400" b="0" i="1" u="none" strike="noStrike" kern="1200" cap="none" spc="0" normalizeH="0" noProof="0" dirty="0">
                <a:ln w="3175">
                  <a:solidFill>
                    <a:schemeClr val="tx1"/>
                  </a:solidFill>
                </a:ln>
                <a:solidFill>
                  <a:srgbClr val="FF0000"/>
                </a:solidFill>
                <a:effectLst/>
                <a:uLnTx/>
                <a:uFillTx/>
                <a:latin typeface="Cheltenhm BT" panose="02040603050505020403" pitchFamily="18" charset="0"/>
              </a:rPr>
              <a:t> bulge</a:t>
            </a:r>
            <a:endParaRPr kumimoji="0" lang="en-US" sz="1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ndParaRPr>
          </a:p>
        </p:txBody>
      </p:sp>
      <p:sp>
        <p:nvSpPr>
          <p:cNvPr id="19" name="TextBox 18"/>
          <p:cNvSpPr txBox="1"/>
          <p:nvPr/>
        </p:nvSpPr>
        <p:spPr>
          <a:xfrm>
            <a:off x="5408766" y="3490018"/>
            <a:ext cx="1020872" cy="73866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rPr>
              <a:t>Eastern deep water basin</a:t>
            </a:r>
          </a:p>
        </p:txBody>
      </p:sp>
      <p:sp>
        <p:nvSpPr>
          <p:cNvPr id="21" name="TextBox 20"/>
          <p:cNvSpPr txBox="1"/>
          <p:nvPr/>
        </p:nvSpPr>
        <p:spPr>
          <a:xfrm>
            <a:off x="2876329" y="3692595"/>
            <a:ext cx="1450103" cy="52322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rPr>
              <a:t>Western shallow water basin</a:t>
            </a:r>
          </a:p>
        </p:txBody>
      </p:sp>
      <p:pic>
        <p:nvPicPr>
          <p:cNvPr id="2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207" y="632872"/>
            <a:ext cx="6902245" cy="1596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ight Arrow 22"/>
          <p:cNvSpPr/>
          <p:nvPr/>
        </p:nvSpPr>
        <p:spPr>
          <a:xfrm>
            <a:off x="2223226" y="960213"/>
            <a:ext cx="446089" cy="23090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flipH="1">
            <a:off x="5983549" y="960213"/>
            <a:ext cx="446089" cy="23090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33229" y="891001"/>
            <a:ext cx="1586406" cy="369332"/>
          </a:xfrm>
          <a:prstGeom prst="rect">
            <a:avLst/>
          </a:prstGeom>
          <a:noFill/>
        </p:spPr>
        <p:txBody>
          <a:bodyPr wrap="square" rtlCol="0">
            <a:spAutoFit/>
          </a:bodyPr>
          <a:lstStyle/>
          <a:p>
            <a:pPr marR="0" lvl="0" indent="169863" defTabSz="457200" rtl="0" eaLnBrk="1" fontAlgn="auto" latinLnBrk="0" hangingPunct="1">
              <a:lnSpc>
                <a:spcPct val="100000"/>
              </a:lnSpc>
              <a:spcBef>
                <a:spcPts val="0"/>
              </a:spcBef>
              <a:spcAft>
                <a:spcPts val="0"/>
              </a:spcAft>
              <a:buClrTx/>
              <a:buSzTx/>
              <a:buFontTx/>
              <a:buNone/>
              <a:tabLst/>
              <a:defRPr/>
            </a:pPr>
            <a:r>
              <a:rPr lang="en-US" i="1" dirty="0">
                <a:ln w="3175">
                  <a:solidFill>
                    <a:schemeClr val="tx1"/>
                  </a:solidFill>
                </a:ln>
                <a:solidFill>
                  <a:srgbClr val="FF0000"/>
                </a:solidFill>
                <a:latin typeface="Cheltenhm BT" panose="02040603050505020403" pitchFamily="18" charset="0"/>
              </a:rPr>
              <a:t>Compression</a:t>
            </a:r>
            <a:endParaRPr kumimoji="0" lang="en-US"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ndParaRPr>
          </a:p>
        </p:txBody>
      </p:sp>
      <p:sp>
        <p:nvSpPr>
          <p:cNvPr id="31" name="TextBox 30"/>
          <p:cNvSpPr txBox="1"/>
          <p:nvPr/>
        </p:nvSpPr>
        <p:spPr>
          <a:xfrm>
            <a:off x="3057236" y="1477447"/>
            <a:ext cx="2189525" cy="800219"/>
          </a:xfrm>
          <a:prstGeom prst="rect">
            <a:avLst/>
          </a:prstGeom>
          <a:noFill/>
        </p:spPr>
        <p:txBody>
          <a:bodyPr wrap="square" rtlCol="0">
            <a:spAutoFit/>
          </a:bodyPr>
          <a:lstStyle/>
          <a:p>
            <a:pPr marR="0" lvl="0" indent="169863" algn="ctr" defTabSz="457200" rtl="0" eaLnBrk="1" fontAlgn="auto" latinLnBrk="0" hangingPunct="1">
              <a:lnSpc>
                <a:spcPct val="100000"/>
              </a:lnSpc>
              <a:spcBef>
                <a:spcPts val="0"/>
              </a:spcBef>
              <a:spcAft>
                <a:spcPts val="0"/>
              </a:spcAft>
              <a:buClrTx/>
              <a:buSzTx/>
              <a:buFontTx/>
              <a:buNone/>
              <a:tabLst/>
              <a:defRPr/>
            </a:pPr>
            <a:r>
              <a:rPr lang="en-US" i="1" dirty="0">
                <a:ln w="3175">
                  <a:solidFill>
                    <a:schemeClr val="tx1"/>
                  </a:solidFill>
                </a:ln>
                <a:solidFill>
                  <a:srgbClr val="FF0000"/>
                </a:solidFill>
                <a:latin typeface="Cheltenhm BT" panose="02040603050505020403" pitchFamily="18" charset="0"/>
              </a:rPr>
              <a:t>Peripheral bulge</a:t>
            </a:r>
          </a:p>
          <a:p>
            <a:pPr marR="0" lvl="0" indent="169863"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rPr>
              <a:t>(an</a:t>
            </a:r>
            <a:r>
              <a:rPr kumimoji="0" lang="en-US" sz="1400" b="0" i="1" u="none" strike="noStrike" kern="1200" cap="none" spc="0" normalizeH="0" noProof="0" dirty="0">
                <a:ln w="3175">
                  <a:solidFill>
                    <a:schemeClr val="tx1"/>
                  </a:solidFill>
                </a:ln>
                <a:solidFill>
                  <a:srgbClr val="FF0000"/>
                </a:solidFill>
                <a:effectLst/>
                <a:uLnTx/>
                <a:uFillTx/>
                <a:latin typeface="Cheltenhm BT" panose="02040603050505020403" pitchFamily="18" charset="0"/>
              </a:rPr>
              <a:t> uplift that migrates in front of the subduction zone)</a:t>
            </a:r>
            <a:endParaRPr kumimoji="0" lang="en-US" sz="1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ndParaRPr>
          </a:p>
        </p:txBody>
      </p:sp>
      <p:cxnSp>
        <p:nvCxnSpPr>
          <p:cNvPr id="32" name="Straight Arrow Connector 31"/>
          <p:cNvCxnSpPr/>
          <p:nvPr/>
        </p:nvCxnSpPr>
        <p:spPr>
          <a:xfrm flipH="1">
            <a:off x="2336800" y="1260333"/>
            <a:ext cx="1588654"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45867" y="737113"/>
            <a:ext cx="2189525" cy="523220"/>
          </a:xfrm>
          <a:prstGeom prst="rect">
            <a:avLst/>
          </a:prstGeom>
          <a:noFill/>
        </p:spPr>
        <p:txBody>
          <a:bodyPr wrap="square" rtlCol="0">
            <a:spAutoFit/>
          </a:bodyPr>
          <a:lstStyle/>
          <a:p>
            <a:pPr marR="0" lvl="0" indent="169863"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rPr>
              <a:t>When it hits continent will cause</a:t>
            </a:r>
            <a:r>
              <a:rPr kumimoji="0" lang="en-US" sz="1400" b="0" i="1" u="none" strike="noStrike" kern="1200" cap="none" spc="0" normalizeH="0" noProof="0" dirty="0">
                <a:ln w="3175">
                  <a:solidFill>
                    <a:schemeClr val="tx1"/>
                  </a:solidFill>
                </a:ln>
                <a:solidFill>
                  <a:srgbClr val="FF0000"/>
                </a:solidFill>
                <a:effectLst/>
                <a:uLnTx/>
                <a:uFillTx/>
                <a:latin typeface="Cheltenhm BT" panose="02040603050505020403" pitchFamily="18" charset="0"/>
              </a:rPr>
              <a:t> uplift</a:t>
            </a:r>
            <a:endParaRPr kumimoji="0" lang="en-US" sz="1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ndParaRPr>
          </a:p>
        </p:txBody>
      </p:sp>
      <p:sp>
        <p:nvSpPr>
          <p:cNvPr id="16" name="Right Arrow 15"/>
          <p:cNvSpPr/>
          <p:nvPr/>
        </p:nvSpPr>
        <p:spPr>
          <a:xfrm rot="5400000" flipH="1" flipV="1">
            <a:off x="4613823" y="5421178"/>
            <a:ext cx="446089" cy="23090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6200000" flipH="1">
            <a:off x="5822480" y="4592135"/>
            <a:ext cx="446089" cy="23090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429638" y="4755873"/>
            <a:ext cx="772619" cy="73866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rPr>
              <a:t>Thrust</a:t>
            </a:r>
            <a:r>
              <a:rPr kumimoji="0" lang="en-US" sz="1400" b="0" i="1" u="none" strike="noStrike" kern="1200" cap="none" spc="0" normalizeH="0" noProof="0" dirty="0">
                <a:ln w="3175">
                  <a:solidFill>
                    <a:schemeClr val="tx1"/>
                  </a:solidFill>
                </a:ln>
                <a:solidFill>
                  <a:srgbClr val="FF0000"/>
                </a:solidFill>
                <a:effectLst/>
                <a:uLnTx/>
                <a:uFillTx/>
                <a:latin typeface="Cheltenhm BT" panose="02040603050505020403" pitchFamily="18" charset="0"/>
              </a:rPr>
              <a:t> stack loading</a:t>
            </a:r>
            <a:endParaRPr kumimoji="0" lang="en-US" sz="1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endParaRPr>
          </a:p>
        </p:txBody>
      </p:sp>
      <p:sp>
        <p:nvSpPr>
          <p:cNvPr id="26" name="TextBox 25"/>
          <p:cNvSpPr txBox="1"/>
          <p:nvPr/>
        </p:nvSpPr>
        <p:spPr>
          <a:xfrm>
            <a:off x="4256668" y="5083951"/>
            <a:ext cx="1137324" cy="52322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rPr>
              <a:t>Compressional uplift</a:t>
            </a:r>
          </a:p>
        </p:txBody>
      </p:sp>
      <p:sp>
        <p:nvSpPr>
          <p:cNvPr id="20" name="TextBox 19">
            <a:extLst>
              <a:ext uri="{FF2B5EF4-FFF2-40B4-BE49-F238E27FC236}">
                <a16:creationId xmlns:a16="http://schemas.microsoft.com/office/drawing/2014/main" id="{A3182F86-539C-444F-989E-147C4FD20AD8}"/>
              </a:ext>
            </a:extLst>
          </p:cNvPr>
          <p:cNvSpPr txBox="1"/>
          <p:nvPr/>
        </p:nvSpPr>
        <p:spPr>
          <a:xfrm>
            <a:off x="16058" y="0"/>
            <a:ext cx="5802492" cy="461665"/>
          </a:xfrm>
          <a:prstGeom prst="rect">
            <a:avLst/>
          </a:prstGeom>
          <a:noFill/>
        </p:spPr>
        <p:txBody>
          <a:bodyPr wrap="square" rtlCol="0">
            <a:spAutoFit/>
          </a:bodyPr>
          <a:lstStyle/>
          <a:p>
            <a:pPr indent="233363"/>
            <a:r>
              <a:rPr lang="en-US" sz="2400" dirty="0">
                <a:solidFill>
                  <a:srgbClr val="FF0000"/>
                </a:solidFill>
                <a:latin typeface="Britannic Bold" panose="020B0903060703020204" pitchFamily="34" charset="0"/>
              </a:rPr>
              <a:t>Complication Two: the peripheral bulge</a:t>
            </a:r>
          </a:p>
        </p:txBody>
      </p:sp>
    </p:spTree>
    <p:extLst>
      <p:ext uri="{BB962C8B-B14F-4D97-AF65-F5344CB8AC3E}">
        <p14:creationId xmlns:p14="http://schemas.microsoft.com/office/powerpoint/2010/main" val="2603470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1000"/>
                                        <p:tgtEl>
                                          <p:spTgt spid="16"/>
                                        </p:tgtEl>
                                      </p:cBhvr>
                                    </p:animEffect>
                                  </p:childTnLst>
                                </p:cTn>
                              </p:par>
                            </p:childTnLst>
                          </p:cTn>
                        </p:par>
                        <p:par>
                          <p:cTn id="22" fill="hold">
                            <p:stCondLst>
                              <p:cond delay="2000"/>
                            </p:stCondLst>
                            <p:childTnLst>
                              <p:par>
                                <p:cTn id="23" presetID="42" presetClass="path" presetSubtype="0" accel="50000" decel="50000" fill="hold" grpId="1" nodeType="afterEffect">
                                  <p:stCondLst>
                                    <p:cond delay="0"/>
                                  </p:stCondLst>
                                  <p:childTnLst>
                                    <p:animMotion origin="layout" path="M 5.55556E-7 4.07407E-6 L -0.00104 -0.13056 " pathEditMode="relative" rAng="0" ptsTypes="AA">
                                      <p:cBhvr>
                                        <p:cTn id="24" dur="2000" fill="hold"/>
                                        <p:tgtEl>
                                          <p:spTgt spid="16"/>
                                        </p:tgtEl>
                                        <p:attrNameLst>
                                          <p:attrName>ppt_x</p:attrName>
                                          <p:attrName>ppt_y</p:attrName>
                                        </p:attrNameLst>
                                      </p:cBhvr>
                                      <p:rCtr x="-52" y="-6528"/>
                                    </p:animMotion>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1000"/>
                                        <p:tgtEl>
                                          <p:spTgt spid="19"/>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par>
                          <p:cTn id="38" fill="hold">
                            <p:stCondLst>
                              <p:cond delay="2000"/>
                            </p:stCondLst>
                            <p:childTnLst>
                              <p:par>
                                <p:cTn id="39" presetID="42" presetClass="path" presetSubtype="0" accel="50000" decel="50000" fill="hold" grpId="1" nodeType="afterEffect">
                                  <p:stCondLst>
                                    <p:cond delay="0"/>
                                  </p:stCondLst>
                                  <p:childTnLst>
                                    <p:animMotion origin="layout" path="M -1.11111E-6 -2.59259E-6 L 0.00122 0.10857 " pathEditMode="relative" rAng="0" ptsTypes="AA">
                                      <p:cBhvr>
                                        <p:cTn id="40" dur="2000" fill="hold"/>
                                        <p:tgtEl>
                                          <p:spTgt spid="18"/>
                                        </p:tgtEl>
                                        <p:attrNameLst>
                                          <p:attrName>ppt_x</p:attrName>
                                          <p:attrName>ppt_y</p:attrName>
                                        </p:attrNameLst>
                                      </p:cBhvr>
                                      <p:rCtr x="52" y="5417"/>
                                    </p:animMotion>
                                  </p:childTnLst>
                                </p:cTn>
                              </p:par>
                              <p:par>
                                <p:cTn id="41" presetID="2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up)">
                                      <p:cBhvr>
                                        <p:cTn id="43" dur="10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9" grpId="0"/>
      <p:bldP spid="21" grpId="0"/>
      <p:bldP spid="16" grpId="0" animBg="1"/>
      <p:bldP spid="16" grpId="1" animBg="1"/>
      <p:bldP spid="18" grpId="0" animBg="1"/>
      <p:bldP spid="18" grpId="1" animBg="1"/>
      <p:bldP spid="25" grpId="0"/>
      <p:bldP spid="2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1"/>
            <a:ext cx="3565236" cy="298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a:grpSpLocks noChangeAspect="1"/>
          </p:cNvGrpSpPr>
          <p:nvPr/>
        </p:nvGrpSpPr>
        <p:grpSpPr>
          <a:xfrm>
            <a:off x="205347" y="3759741"/>
            <a:ext cx="8794174" cy="3114146"/>
            <a:chOff x="3354378" y="22174200"/>
            <a:chExt cx="22552049" cy="7162805"/>
          </a:xfrm>
        </p:grpSpPr>
        <p:pic>
          <p:nvPicPr>
            <p:cNvPr id="20" name="Picture 5"/>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
            <a:stretch/>
          </p:blipFill>
          <p:spPr bwMode="auto">
            <a:xfrm rot="5400000">
              <a:off x="11879252" y="15309829"/>
              <a:ext cx="5502302" cy="22552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16840200" y="22174200"/>
              <a:ext cx="41148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66"/>
            </a:p>
          </p:txBody>
        </p:sp>
      </p:grpSp>
      <p:sp>
        <p:nvSpPr>
          <p:cNvPr id="22" name="TextBox 21"/>
          <p:cNvSpPr txBox="1"/>
          <p:nvPr/>
        </p:nvSpPr>
        <p:spPr>
          <a:xfrm>
            <a:off x="3507253" y="5501159"/>
            <a:ext cx="2459438" cy="830997"/>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rPr>
              <a:t>Peripheral</a:t>
            </a:r>
            <a:r>
              <a:rPr kumimoji="0" lang="en-US" sz="1600" b="0" i="1" u="none" strike="noStrike" kern="1200" cap="none" spc="0" normalizeH="0" noProof="0" dirty="0">
                <a:ln w="3175">
                  <a:solidFill>
                    <a:schemeClr val="tx1"/>
                  </a:solidFill>
                </a:ln>
                <a:solidFill>
                  <a:srgbClr val="FF0000"/>
                </a:solidFill>
                <a:effectLst/>
                <a:uLnTx/>
                <a:uFillTx/>
                <a:latin typeface="Cheltenhm BT" panose="02040603050505020403" pitchFamily="18" charset="0"/>
              </a:rPr>
              <a:t> bulge</a:t>
            </a:r>
          </a:p>
          <a:p>
            <a:pPr marR="0" lvl="0" algn="ctr" defTabSz="457200" rtl="0" eaLnBrk="1" fontAlgn="auto" latinLnBrk="0" hangingPunct="1">
              <a:lnSpc>
                <a:spcPct val="100000"/>
              </a:lnSpc>
              <a:spcBef>
                <a:spcPts val="0"/>
              </a:spcBef>
              <a:spcAft>
                <a:spcPts val="0"/>
              </a:spcAft>
              <a:buClrTx/>
              <a:buSzTx/>
              <a:buFontTx/>
              <a:buNone/>
              <a:tabLst/>
              <a:defRPr/>
            </a:pPr>
            <a:r>
              <a:rPr lang="en-US" sz="1600" i="1" baseline="0" dirty="0">
                <a:ln w="3175">
                  <a:solidFill>
                    <a:schemeClr val="tx1"/>
                  </a:solidFill>
                </a:ln>
                <a:solidFill>
                  <a:srgbClr val="FF0000"/>
                </a:solidFill>
                <a:latin typeface="Cheltenhm BT" panose="02040603050505020403" pitchFamily="18" charset="0"/>
              </a:rPr>
              <a:t>(sediment can’t cross until the Tuscarora/</a:t>
            </a:r>
            <a:r>
              <a:rPr lang="en-US" sz="1600" i="1" baseline="0" dirty="0" err="1">
                <a:ln w="3175">
                  <a:solidFill>
                    <a:schemeClr val="tx1"/>
                  </a:solidFill>
                </a:ln>
                <a:solidFill>
                  <a:srgbClr val="FF0000"/>
                </a:solidFill>
                <a:latin typeface="Cheltenhm BT" panose="02040603050505020403" pitchFamily="18" charset="0"/>
              </a:rPr>
              <a:t>Massanutten</a:t>
            </a:r>
            <a:r>
              <a:rPr lang="en-US" sz="1600" i="1" baseline="0" dirty="0">
                <a:ln w="3175">
                  <a:solidFill>
                    <a:schemeClr val="tx1"/>
                  </a:solidFill>
                </a:ln>
                <a:solidFill>
                  <a:srgbClr val="FF0000"/>
                </a:solidFill>
                <a:latin typeface="Cheltenhm BT" panose="02040603050505020403" pitchFamily="18" charset="0"/>
              </a:rPr>
              <a:t>)</a:t>
            </a:r>
          </a:p>
        </p:txBody>
      </p:sp>
      <p:sp>
        <p:nvSpPr>
          <p:cNvPr id="23" name="TextBox 22"/>
          <p:cNvSpPr txBox="1"/>
          <p:nvPr/>
        </p:nvSpPr>
        <p:spPr>
          <a:xfrm>
            <a:off x="7028868" y="5677779"/>
            <a:ext cx="1671979" cy="707886"/>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3175">
                  <a:solidFill>
                    <a:schemeClr val="tx1"/>
                  </a:solidFill>
                </a:ln>
                <a:solidFill>
                  <a:srgbClr val="FFFF00"/>
                </a:solidFill>
                <a:effectLst/>
                <a:uLnTx/>
                <a:uFillTx/>
                <a:latin typeface="Cheltenhm BT" panose="02040603050505020403" pitchFamily="18" charset="0"/>
              </a:rPr>
              <a:t>Eastern deep water basin</a:t>
            </a:r>
          </a:p>
        </p:txBody>
      </p:sp>
      <p:sp>
        <p:nvSpPr>
          <p:cNvPr id="24" name="TextBox 23"/>
          <p:cNvSpPr txBox="1"/>
          <p:nvPr/>
        </p:nvSpPr>
        <p:spPr>
          <a:xfrm>
            <a:off x="464143" y="6231178"/>
            <a:ext cx="2376388" cy="33855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rPr>
              <a:t>Western shallow</a:t>
            </a:r>
            <a:r>
              <a:rPr kumimoji="0" lang="en-US" sz="1600" b="0" i="1" u="none" strike="noStrike" kern="1200" cap="none" spc="0" normalizeH="0" noProof="0" dirty="0">
                <a:ln w="3175">
                  <a:solidFill>
                    <a:schemeClr val="tx1"/>
                  </a:solidFill>
                </a:ln>
                <a:solidFill>
                  <a:srgbClr val="FF0000"/>
                </a:solidFill>
                <a:effectLst/>
                <a:uLnTx/>
                <a:uFillTx/>
                <a:latin typeface="Cheltenhm BT" panose="02040603050505020403" pitchFamily="18" charset="0"/>
              </a:rPr>
              <a:t> </a:t>
            </a:r>
            <a:r>
              <a:rPr kumimoji="0" lang="en-US" sz="16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rPr>
              <a:t>water basin</a:t>
            </a:r>
          </a:p>
        </p:txBody>
      </p:sp>
      <p:sp>
        <p:nvSpPr>
          <p:cNvPr id="2" name="TextBox 1"/>
          <p:cNvSpPr txBox="1"/>
          <p:nvPr/>
        </p:nvSpPr>
        <p:spPr>
          <a:xfrm>
            <a:off x="1126837" y="3835340"/>
            <a:ext cx="1112184" cy="646331"/>
          </a:xfrm>
          <a:prstGeom prst="rect">
            <a:avLst/>
          </a:prstGeom>
          <a:noFill/>
        </p:spPr>
        <p:txBody>
          <a:bodyPr wrap="square" rtlCol="0">
            <a:spAutoFit/>
          </a:bodyPr>
          <a:lstStyle/>
          <a:p>
            <a:pPr algn="ctr"/>
            <a:r>
              <a:rPr lang="en-US" dirty="0">
                <a:latin typeface="Flareserif821 BT" panose="020E0602030304020304" pitchFamily="34" charset="0"/>
              </a:rPr>
              <a:t>Germany Valley</a:t>
            </a:r>
          </a:p>
        </p:txBody>
      </p:sp>
      <p:sp>
        <p:nvSpPr>
          <p:cNvPr id="25" name="TextBox 24"/>
          <p:cNvSpPr txBox="1"/>
          <p:nvPr/>
        </p:nvSpPr>
        <p:spPr>
          <a:xfrm>
            <a:off x="4351961" y="3835340"/>
            <a:ext cx="1112184" cy="646331"/>
          </a:xfrm>
          <a:prstGeom prst="rect">
            <a:avLst/>
          </a:prstGeom>
          <a:noFill/>
        </p:spPr>
        <p:txBody>
          <a:bodyPr wrap="square" rtlCol="0">
            <a:spAutoFit/>
          </a:bodyPr>
          <a:lstStyle/>
          <a:p>
            <a:pPr algn="ctr"/>
            <a:r>
              <a:rPr lang="en-US" dirty="0">
                <a:latin typeface="Flareserif821 BT" panose="020E0602030304020304" pitchFamily="34" charset="0"/>
              </a:rPr>
              <a:t>Brocks Gap</a:t>
            </a:r>
          </a:p>
        </p:txBody>
      </p:sp>
      <p:sp>
        <p:nvSpPr>
          <p:cNvPr id="26" name="TextBox 25"/>
          <p:cNvSpPr txBox="1"/>
          <p:nvPr/>
        </p:nvSpPr>
        <p:spPr>
          <a:xfrm>
            <a:off x="7028868" y="3835340"/>
            <a:ext cx="1492509" cy="646331"/>
          </a:xfrm>
          <a:prstGeom prst="rect">
            <a:avLst/>
          </a:prstGeom>
          <a:noFill/>
        </p:spPr>
        <p:txBody>
          <a:bodyPr wrap="square" rtlCol="0">
            <a:spAutoFit/>
          </a:bodyPr>
          <a:lstStyle/>
          <a:p>
            <a:pPr algn="ctr"/>
            <a:r>
              <a:rPr lang="en-US" dirty="0" err="1">
                <a:latin typeface="Flareserif821 BT" panose="020E0602030304020304" pitchFamily="34" charset="0"/>
              </a:rPr>
              <a:t>Massanutten</a:t>
            </a:r>
            <a:r>
              <a:rPr lang="en-US" dirty="0">
                <a:latin typeface="Flareserif821 BT" panose="020E0602030304020304" pitchFamily="34" charset="0"/>
              </a:rPr>
              <a:t> Mtn.</a:t>
            </a:r>
          </a:p>
        </p:txBody>
      </p:sp>
      <p:grpSp>
        <p:nvGrpSpPr>
          <p:cNvPr id="27" name="Group 26"/>
          <p:cNvGrpSpPr>
            <a:grpSpLocks noChangeAspect="1"/>
          </p:cNvGrpSpPr>
          <p:nvPr/>
        </p:nvGrpSpPr>
        <p:grpSpPr>
          <a:xfrm>
            <a:off x="4059353" y="145004"/>
            <a:ext cx="4045022" cy="3130974"/>
            <a:chOff x="6080851" y="1160277"/>
            <a:chExt cx="3063149" cy="2434628"/>
          </a:xfrm>
        </p:grpSpPr>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83478" b="44365"/>
            <a:stretch/>
          </p:blipFill>
          <p:spPr>
            <a:xfrm>
              <a:off x="8157882" y="1160277"/>
              <a:ext cx="986118" cy="2426778"/>
            </a:xfrm>
            <a:prstGeom prst="rect">
              <a:avLst/>
            </a:prstGeom>
          </p:spPr>
        </p:pic>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11851" r="53348" b="44185"/>
            <a:stretch/>
          </p:blipFill>
          <p:spPr>
            <a:xfrm>
              <a:off x="6080851" y="1160277"/>
              <a:ext cx="2077030" cy="2434628"/>
            </a:xfrm>
            <a:prstGeom prst="rect">
              <a:avLst/>
            </a:prstGeom>
          </p:spPr>
        </p:pic>
      </p:grpSp>
      <p:cxnSp>
        <p:nvCxnSpPr>
          <p:cNvPr id="30" name="Straight Arrow Connector 29"/>
          <p:cNvCxnSpPr>
            <a:cxnSpLocks/>
          </p:cNvCxnSpPr>
          <p:nvPr/>
        </p:nvCxnSpPr>
        <p:spPr>
          <a:xfrm flipV="1">
            <a:off x="2138211" y="1847275"/>
            <a:ext cx="2378371" cy="236663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6336914" y="2199149"/>
            <a:ext cx="731798" cy="181015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a:stCxn id="25" idx="0"/>
          </p:cNvCxnSpPr>
          <p:nvPr/>
        </p:nvCxnSpPr>
        <p:spPr>
          <a:xfrm flipV="1">
            <a:off x="4908053" y="1705444"/>
            <a:ext cx="720713" cy="2129896"/>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124" y="3073491"/>
            <a:ext cx="2673811" cy="707886"/>
          </a:xfrm>
          <a:prstGeom prst="rect">
            <a:avLst/>
          </a:prstGeom>
          <a:solidFill>
            <a:schemeClr val="bg1">
              <a:alpha val="33000"/>
            </a:schemeClr>
          </a:solidFill>
        </p:spPr>
        <p:txBody>
          <a:bodyPr wrap="square" rtlCol="0">
            <a:spAutoFit/>
          </a:bodyPr>
          <a:lstStyle/>
          <a:p>
            <a:pPr marR="0" lvl="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Cheltenhm BT" panose="02040603050505020403" pitchFamily="18" charset="0"/>
                <a:ea typeface="+mn-ea"/>
                <a:cs typeface="+mn-cs"/>
              </a:rPr>
              <a:t>In the</a:t>
            </a:r>
            <a:r>
              <a:rPr kumimoji="0" lang="en-US" sz="2000" b="1" i="1" u="none" strike="noStrike" kern="1200" cap="none" spc="0" normalizeH="0" noProof="0" dirty="0">
                <a:ln>
                  <a:noFill/>
                </a:ln>
                <a:solidFill>
                  <a:srgbClr val="FF0000"/>
                </a:solidFill>
                <a:effectLst/>
                <a:uLnTx/>
                <a:uFillTx/>
                <a:latin typeface="Cheltenhm BT" panose="02040603050505020403" pitchFamily="18" charset="0"/>
                <a:ea typeface="+mn-ea"/>
                <a:cs typeface="+mn-cs"/>
              </a:rPr>
              <a:t> local geography these are the locations</a:t>
            </a:r>
            <a:endParaRPr kumimoji="0" lang="en-US" sz="2000" b="1" i="1" u="none" strike="noStrike" kern="1200" cap="none" spc="0" normalizeH="0" baseline="0" noProof="0" dirty="0">
              <a:ln>
                <a:noFill/>
              </a:ln>
              <a:solidFill>
                <a:srgbClr val="FF0000"/>
              </a:solidFill>
              <a:effectLst/>
              <a:uLnTx/>
              <a:uFillTx/>
              <a:latin typeface="Cheltenhm BT" panose="02040603050505020403" pitchFamily="18" charset="0"/>
              <a:ea typeface="+mn-ea"/>
              <a:cs typeface="+mn-cs"/>
            </a:endParaRPr>
          </a:p>
        </p:txBody>
      </p:sp>
      <p:sp>
        <p:nvSpPr>
          <p:cNvPr id="31" name="TextBox 30"/>
          <p:cNvSpPr txBox="1"/>
          <p:nvPr/>
        </p:nvSpPr>
        <p:spPr>
          <a:xfrm>
            <a:off x="761070" y="6498939"/>
            <a:ext cx="1648163" cy="33855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rPr>
              <a:t>Field Trip 4</a:t>
            </a:r>
          </a:p>
        </p:txBody>
      </p:sp>
      <p:sp>
        <p:nvSpPr>
          <p:cNvPr id="33" name="TextBox 32"/>
          <p:cNvSpPr txBox="1"/>
          <p:nvPr/>
        </p:nvSpPr>
        <p:spPr>
          <a:xfrm>
            <a:off x="3912890" y="6329662"/>
            <a:ext cx="1648163" cy="33855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w="3175">
                  <a:solidFill>
                    <a:schemeClr val="tx1"/>
                  </a:solidFill>
                </a:ln>
                <a:solidFill>
                  <a:srgbClr val="FF0000"/>
                </a:solidFill>
                <a:effectLst/>
                <a:uLnTx/>
                <a:uFillTx/>
                <a:latin typeface="Cheltenhm BT" panose="02040603050505020403" pitchFamily="18" charset="0"/>
              </a:rPr>
              <a:t>Field Trip 3</a:t>
            </a:r>
          </a:p>
        </p:txBody>
      </p:sp>
      <p:sp>
        <p:nvSpPr>
          <p:cNvPr id="35" name="TextBox 34"/>
          <p:cNvSpPr txBox="1"/>
          <p:nvPr/>
        </p:nvSpPr>
        <p:spPr>
          <a:xfrm>
            <a:off x="7028868" y="6258869"/>
            <a:ext cx="1648163" cy="33855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3175">
                  <a:solidFill>
                    <a:schemeClr val="tx1"/>
                  </a:solidFill>
                </a:ln>
                <a:solidFill>
                  <a:srgbClr val="FFFF00"/>
                </a:solidFill>
                <a:effectLst/>
                <a:uLnTx/>
                <a:uFillTx/>
                <a:latin typeface="Cheltenhm BT" panose="02040603050505020403" pitchFamily="18" charset="0"/>
              </a:rPr>
              <a:t>This Field Trip</a:t>
            </a:r>
          </a:p>
        </p:txBody>
      </p:sp>
    </p:spTree>
    <p:extLst>
      <p:ext uri="{BB962C8B-B14F-4D97-AF65-F5344CB8AC3E}">
        <p14:creationId xmlns:p14="http://schemas.microsoft.com/office/powerpoint/2010/main" val="1556012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1000"/>
                                        <p:tgtEl>
                                          <p:spTgt spid="35"/>
                                        </p:tgtEl>
                                      </p:cBhvr>
                                    </p:animEffect>
                                  </p:childTnLst>
                                </p:cTn>
                              </p:par>
                            </p:childTnLst>
                          </p:cTn>
                        </p:par>
                        <p:par>
                          <p:cTn id="17" fill="hold">
                            <p:stCondLst>
                              <p:cond delay="2000"/>
                            </p:stCondLst>
                            <p:childTnLst>
                              <p:par>
                                <p:cTn id="18" presetID="22" presetClass="entr" presetSubtype="4"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10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1000"/>
                                        <p:tgtEl>
                                          <p:spTgt spid="22"/>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000"/>
                                        <p:tgtEl>
                                          <p:spTgt spid="33"/>
                                        </p:tgtEl>
                                      </p:cBhvr>
                                    </p:animEffect>
                                  </p:childTnLst>
                                </p:cTn>
                              </p:par>
                            </p:childTnLst>
                          </p:cTn>
                        </p:par>
                        <p:par>
                          <p:cTn id="30" fill="hold">
                            <p:stCondLst>
                              <p:cond delay="2000"/>
                            </p:stCondLst>
                            <p:childTnLst>
                              <p:par>
                                <p:cTn id="31" presetID="22" presetClass="entr" presetSubtype="4"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10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1000"/>
                                        <p:tgtEl>
                                          <p:spTgt spid="24"/>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1000"/>
                                        <p:tgtEl>
                                          <p:spTgt spid="31"/>
                                        </p:tgtEl>
                                      </p:cBhvr>
                                    </p:animEffect>
                                  </p:childTnLst>
                                </p:cTn>
                              </p:par>
                            </p:childTnLst>
                          </p:cTn>
                        </p:par>
                        <p:par>
                          <p:cTn id="43" fill="hold">
                            <p:stCondLst>
                              <p:cond delay="2000"/>
                            </p:stCondLst>
                            <p:childTnLst>
                              <p:par>
                                <p:cTn id="44" presetID="22" presetClass="entr" presetSubtype="4"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18" grpId="0" animBg="1"/>
      <p:bldP spid="31" grpId="0"/>
      <p:bldP spid="33"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88541" y="104428"/>
            <a:ext cx="2358804" cy="1477328"/>
          </a:xfrm>
          <a:prstGeom prst="rect">
            <a:avLst/>
          </a:prstGeom>
          <a:noFill/>
        </p:spPr>
        <p:txBody>
          <a:bodyPr wrap="square" rtlCol="0">
            <a:spAutoFit/>
          </a:bodyPr>
          <a:lstStyle/>
          <a:p>
            <a:pPr indent="233363" algn="ctr"/>
            <a:r>
              <a:rPr lang="en-US" i="1" dirty="0">
                <a:latin typeface="Cheltenhm BT" panose="02040603050505020403" pitchFamily="18" charset="0"/>
              </a:rPr>
              <a:t>Using the flow regime diagram indicate the various energy regimes up through the strip log.  Here is an example.</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45" y="0"/>
            <a:ext cx="1936765" cy="6858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6802" y="0"/>
            <a:ext cx="1997198" cy="6858000"/>
          </a:xfrm>
          <a:prstGeom prst="rect">
            <a:avLst/>
          </a:prstGeom>
        </p:spPr>
      </p:pic>
      <p:sp>
        <p:nvSpPr>
          <p:cNvPr id="13" name="TextBox 12"/>
          <p:cNvSpPr txBox="1"/>
          <p:nvPr/>
        </p:nvSpPr>
        <p:spPr>
          <a:xfrm>
            <a:off x="1701500" y="4743417"/>
            <a:ext cx="1479176" cy="338554"/>
          </a:xfrm>
          <a:prstGeom prst="rect">
            <a:avLst/>
          </a:prstGeom>
          <a:no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Erosion regime</a:t>
            </a:r>
          </a:p>
        </p:txBody>
      </p:sp>
      <p:cxnSp>
        <p:nvCxnSpPr>
          <p:cNvPr id="15" name="Straight Arrow Connector 14"/>
          <p:cNvCxnSpPr/>
          <p:nvPr/>
        </p:nvCxnSpPr>
        <p:spPr>
          <a:xfrm flipH="1" flipV="1">
            <a:off x="1243911" y="4743417"/>
            <a:ext cx="488124" cy="163457"/>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01500" y="4287466"/>
            <a:ext cx="1479176" cy="338554"/>
          </a:xfrm>
          <a:prstGeom prst="rect">
            <a:avLst/>
          </a:prstGeom>
          <a:no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Beyond upper</a:t>
            </a:r>
          </a:p>
        </p:txBody>
      </p:sp>
      <p:cxnSp>
        <p:nvCxnSpPr>
          <p:cNvPr id="17" name="Straight Arrow Connector 16"/>
          <p:cNvCxnSpPr/>
          <p:nvPr/>
        </p:nvCxnSpPr>
        <p:spPr>
          <a:xfrm flipH="1">
            <a:off x="1243911" y="4487287"/>
            <a:ext cx="555143" cy="7044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83553" y="3436357"/>
            <a:ext cx="1705404" cy="584775"/>
          </a:xfrm>
          <a:prstGeom prst="rect">
            <a:avLst/>
          </a:prstGeom>
          <a:no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Decreasing energy (into upper)</a:t>
            </a:r>
          </a:p>
        </p:txBody>
      </p:sp>
      <p:sp>
        <p:nvSpPr>
          <p:cNvPr id="20" name="TextBox 19"/>
          <p:cNvSpPr txBox="1"/>
          <p:nvPr/>
        </p:nvSpPr>
        <p:spPr>
          <a:xfrm>
            <a:off x="1616716" y="2944546"/>
            <a:ext cx="1479176" cy="584775"/>
          </a:xfrm>
          <a:prstGeom prst="rect">
            <a:avLst/>
          </a:prstGeom>
          <a:no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Erosion regime </a:t>
            </a:r>
            <a:r>
              <a:rPr lang="en-US" sz="1600" i="1" dirty="0">
                <a:ln w="3175">
                  <a:solidFill>
                    <a:schemeClr val="tx1"/>
                  </a:solidFill>
                </a:ln>
                <a:solidFill>
                  <a:srgbClr val="002060"/>
                </a:solidFill>
                <a:latin typeface="Cheltenhm BT" panose="02040603050505020403" pitchFamily="18" charset="0"/>
              </a:rPr>
              <a:t>(after calm)</a:t>
            </a:r>
          </a:p>
        </p:txBody>
      </p:sp>
      <p:cxnSp>
        <p:nvCxnSpPr>
          <p:cNvPr id="21" name="Straight Arrow Connector 20"/>
          <p:cNvCxnSpPr/>
          <p:nvPr/>
        </p:nvCxnSpPr>
        <p:spPr>
          <a:xfrm flipH="1" flipV="1">
            <a:off x="1155487" y="3152828"/>
            <a:ext cx="488124" cy="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539955" y="1964406"/>
            <a:ext cx="1953274" cy="584775"/>
          </a:xfrm>
          <a:prstGeom prst="rect">
            <a:avLst/>
          </a:prstGeom>
          <a:no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Upper flow regime (HVL’s)</a:t>
            </a:r>
          </a:p>
        </p:txBody>
      </p:sp>
      <p:cxnSp>
        <p:nvCxnSpPr>
          <p:cNvPr id="24" name="Straight Arrow Connector 23"/>
          <p:cNvCxnSpPr/>
          <p:nvPr/>
        </p:nvCxnSpPr>
        <p:spPr>
          <a:xfrm flipH="1" flipV="1">
            <a:off x="1243911" y="2116267"/>
            <a:ext cx="488124" cy="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606418" y="325817"/>
            <a:ext cx="1479176" cy="1077218"/>
          </a:xfrm>
          <a:prstGeom prst="rect">
            <a:avLst/>
          </a:prstGeom>
          <a:no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Erosion regime</a:t>
            </a:r>
          </a:p>
          <a:p>
            <a:pPr algn="ctr"/>
            <a:r>
              <a:rPr lang="en-US" sz="1600" i="1" dirty="0">
                <a:ln w="3175">
                  <a:solidFill>
                    <a:schemeClr val="tx1"/>
                  </a:solidFill>
                </a:ln>
                <a:solidFill>
                  <a:srgbClr val="FF0000"/>
                </a:solidFill>
                <a:latin typeface="Cheltenhm BT" panose="02040603050505020403" pitchFamily="18" charset="0"/>
              </a:rPr>
              <a:t>Reactivation surfaces </a:t>
            </a:r>
            <a:r>
              <a:rPr lang="en-US" sz="1600" i="1" dirty="0">
                <a:ln w="3175">
                  <a:solidFill>
                    <a:schemeClr val="tx1"/>
                  </a:solidFill>
                </a:ln>
                <a:solidFill>
                  <a:srgbClr val="002060"/>
                </a:solidFill>
                <a:latin typeface="Cheltenhm BT" panose="02040603050505020403" pitchFamily="18" charset="0"/>
              </a:rPr>
              <a:t>(calms in between)</a:t>
            </a:r>
          </a:p>
        </p:txBody>
      </p:sp>
      <p:cxnSp>
        <p:nvCxnSpPr>
          <p:cNvPr id="26" name="Straight Arrow Connector 25"/>
          <p:cNvCxnSpPr/>
          <p:nvPr/>
        </p:nvCxnSpPr>
        <p:spPr>
          <a:xfrm flipH="1" flipV="1">
            <a:off x="1199080" y="1038245"/>
            <a:ext cx="488124" cy="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88541" y="6127967"/>
            <a:ext cx="2253692" cy="584775"/>
          </a:xfrm>
          <a:prstGeom prst="rect">
            <a:avLst/>
          </a:prstGeom>
          <a:no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Reactivation surface </a:t>
            </a:r>
            <a:r>
              <a:rPr lang="en-US" sz="1600" i="1" dirty="0">
                <a:ln w="3175">
                  <a:solidFill>
                    <a:schemeClr val="tx1"/>
                  </a:solidFill>
                </a:ln>
                <a:solidFill>
                  <a:srgbClr val="002060"/>
                </a:solidFill>
                <a:latin typeface="Cheltenhm BT" panose="02040603050505020403" pitchFamily="18" charset="0"/>
              </a:rPr>
              <a:t>(after calm)</a:t>
            </a:r>
            <a:r>
              <a:rPr lang="en-US" sz="1600" i="1" dirty="0">
                <a:ln w="3175">
                  <a:solidFill>
                    <a:schemeClr val="tx1"/>
                  </a:solidFill>
                </a:ln>
                <a:solidFill>
                  <a:srgbClr val="FF0000"/>
                </a:solidFill>
                <a:latin typeface="Cheltenhm BT" panose="02040603050505020403" pitchFamily="18" charset="0"/>
              </a:rPr>
              <a:t> erosion regime)</a:t>
            </a:r>
          </a:p>
        </p:txBody>
      </p:sp>
      <p:cxnSp>
        <p:nvCxnSpPr>
          <p:cNvPr id="28" name="Straight Arrow Connector 27"/>
          <p:cNvCxnSpPr/>
          <p:nvPr/>
        </p:nvCxnSpPr>
        <p:spPr>
          <a:xfrm flipV="1">
            <a:off x="6737664" y="6485010"/>
            <a:ext cx="488124" cy="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945554" y="4108738"/>
            <a:ext cx="1953274" cy="830997"/>
          </a:xfrm>
          <a:prstGeom prst="rect">
            <a:avLst/>
          </a:prstGeom>
          <a:noFill/>
        </p:spPr>
        <p:txBody>
          <a:bodyPr wrap="square" rtlCol="0">
            <a:spAutoFit/>
          </a:bodyPr>
          <a:lstStyle/>
          <a:p>
            <a:pPr algn="ctr"/>
            <a:r>
              <a:rPr lang="en-US" sz="1600" i="1" dirty="0">
                <a:ln w="3175">
                  <a:solidFill>
                    <a:schemeClr val="tx1"/>
                  </a:solidFill>
                </a:ln>
                <a:solidFill>
                  <a:srgbClr val="FF0000"/>
                </a:solidFill>
                <a:latin typeface="Cheltenhm BT" panose="02040603050505020403" pitchFamily="18" charset="0"/>
              </a:rPr>
              <a:t>Beyond the upper flow regime, but decreasing energy (grading)</a:t>
            </a:r>
          </a:p>
        </p:txBody>
      </p:sp>
      <p:cxnSp>
        <p:nvCxnSpPr>
          <p:cNvPr id="30" name="Straight Arrow Connector 29"/>
          <p:cNvCxnSpPr/>
          <p:nvPr/>
        </p:nvCxnSpPr>
        <p:spPr>
          <a:xfrm flipV="1">
            <a:off x="6754223" y="4487287"/>
            <a:ext cx="488124" cy="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Right Brace 30"/>
          <p:cNvSpPr/>
          <p:nvPr/>
        </p:nvSpPr>
        <p:spPr>
          <a:xfrm>
            <a:off x="2145676" y="5248008"/>
            <a:ext cx="246888" cy="1445400"/>
          </a:xfrm>
          <a:prstGeom prst="rightBrace">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2456531" y="5727857"/>
            <a:ext cx="884976" cy="400110"/>
          </a:xfrm>
          <a:prstGeom prst="rect">
            <a:avLst/>
          </a:prstGeom>
          <a:noFill/>
        </p:spPr>
        <p:txBody>
          <a:bodyPr wrap="square" rtlCol="0">
            <a:spAutoFit/>
          </a:bodyPr>
          <a:lstStyle/>
          <a:p>
            <a:pPr algn="ctr"/>
            <a:r>
              <a:rPr lang="en-US" sz="2000" i="1" dirty="0">
                <a:ln w="3175">
                  <a:solidFill>
                    <a:schemeClr val="tx1"/>
                  </a:solidFill>
                </a:ln>
                <a:solidFill>
                  <a:srgbClr val="002060"/>
                </a:solidFill>
                <a:latin typeface="Cheltenhm BT" panose="02040603050505020403" pitchFamily="18" charset="0"/>
              </a:rPr>
              <a:t>Event</a:t>
            </a:r>
          </a:p>
        </p:txBody>
      </p:sp>
      <p:sp>
        <p:nvSpPr>
          <p:cNvPr id="33" name="Right Brace 32"/>
          <p:cNvSpPr/>
          <p:nvPr/>
        </p:nvSpPr>
        <p:spPr>
          <a:xfrm>
            <a:off x="2996047" y="3126144"/>
            <a:ext cx="246888" cy="1592750"/>
          </a:xfrm>
          <a:prstGeom prst="rightBrace">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3178886" y="3688289"/>
            <a:ext cx="884976" cy="400110"/>
          </a:xfrm>
          <a:prstGeom prst="rect">
            <a:avLst/>
          </a:prstGeom>
          <a:noFill/>
        </p:spPr>
        <p:txBody>
          <a:bodyPr wrap="square" rtlCol="0">
            <a:spAutoFit/>
          </a:bodyPr>
          <a:lstStyle/>
          <a:p>
            <a:pPr algn="ctr"/>
            <a:r>
              <a:rPr lang="en-US" sz="2000" i="1" dirty="0">
                <a:ln w="3175">
                  <a:solidFill>
                    <a:schemeClr val="tx1"/>
                  </a:solidFill>
                </a:ln>
                <a:solidFill>
                  <a:srgbClr val="002060"/>
                </a:solidFill>
                <a:latin typeface="Cheltenhm BT" panose="02040603050505020403" pitchFamily="18" charset="0"/>
              </a:rPr>
              <a:t>Event</a:t>
            </a:r>
          </a:p>
        </p:txBody>
      </p:sp>
      <p:sp>
        <p:nvSpPr>
          <p:cNvPr id="35" name="Right Brace 34"/>
          <p:cNvSpPr/>
          <p:nvPr/>
        </p:nvSpPr>
        <p:spPr>
          <a:xfrm>
            <a:off x="2996047" y="2029830"/>
            <a:ext cx="246888" cy="1057938"/>
          </a:xfrm>
          <a:prstGeom prst="rightBrace">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3192083" y="2366717"/>
            <a:ext cx="884976" cy="400110"/>
          </a:xfrm>
          <a:prstGeom prst="rect">
            <a:avLst/>
          </a:prstGeom>
          <a:noFill/>
        </p:spPr>
        <p:txBody>
          <a:bodyPr wrap="square" rtlCol="0">
            <a:spAutoFit/>
          </a:bodyPr>
          <a:lstStyle/>
          <a:p>
            <a:pPr algn="ctr"/>
            <a:r>
              <a:rPr lang="en-US" sz="2000" i="1" dirty="0">
                <a:ln w="3175">
                  <a:solidFill>
                    <a:schemeClr val="tx1"/>
                  </a:solidFill>
                </a:ln>
                <a:solidFill>
                  <a:srgbClr val="002060"/>
                </a:solidFill>
                <a:latin typeface="Cheltenhm BT" panose="02040603050505020403" pitchFamily="18" charset="0"/>
              </a:rPr>
              <a:t>Event</a:t>
            </a:r>
          </a:p>
        </p:txBody>
      </p:sp>
      <p:sp>
        <p:nvSpPr>
          <p:cNvPr id="37" name="Right Brace 36"/>
          <p:cNvSpPr/>
          <p:nvPr/>
        </p:nvSpPr>
        <p:spPr>
          <a:xfrm>
            <a:off x="2888957" y="104428"/>
            <a:ext cx="246888" cy="1256331"/>
          </a:xfrm>
          <a:prstGeom prst="rightBrace">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2959105" y="145832"/>
            <a:ext cx="1490509" cy="1015663"/>
          </a:xfrm>
          <a:prstGeom prst="rect">
            <a:avLst/>
          </a:prstGeom>
          <a:noFill/>
        </p:spPr>
        <p:txBody>
          <a:bodyPr wrap="square" rtlCol="0">
            <a:spAutoFit/>
          </a:bodyPr>
          <a:lstStyle/>
          <a:p>
            <a:pPr algn="ctr"/>
            <a:r>
              <a:rPr lang="en-US" sz="2000" i="1" dirty="0">
                <a:ln w="3175">
                  <a:solidFill>
                    <a:schemeClr val="tx1"/>
                  </a:solidFill>
                </a:ln>
                <a:solidFill>
                  <a:srgbClr val="002060"/>
                </a:solidFill>
                <a:latin typeface="Cheltenhm BT" panose="02040603050505020403" pitchFamily="18" charset="0"/>
              </a:rPr>
              <a:t>3 amalgamated events</a:t>
            </a:r>
          </a:p>
        </p:txBody>
      </p:sp>
      <p:sp>
        <p:nvSpPr>
          <p:cNvPr id="39" name="TextBox 38"/>
          <p:cNvSpPr txBox="1"/>
          <p:nvPr/>
        </p:nvSpPr>
        <p:spPr>
          <a:xfrm>
            <a:off x="914078" y="4739680"/>
            <a:ext cx="884976" cy="400110"/>
          </a:xfrm>
          <a:prstGeom prst="rect">
            <a:avLst/>
          </a:prstGeom>
          <a:noFill/>
        </p:spPr>
        <p:txBody>
          <a:bodyPr wrap="square" rtlCol="0">
            <a:spAutoFit/>
          </a:bodyPr>
          <a:lstStyle/>
          <a:p>
            <a:pPr algn="ctr"/>
            <a:r>
              <a:rPr lang="en-US" sz="2000" i="1" dirty="0">
                <a:ln w="3175">
                  <a:solidFill>
                    <a:schemeClr val="tx1"/>
                  </a:solidFill>
                </a:ln>
                <a:solidFill>
                  <a:srgbClr val="002060"/>
                </a:solidFill>
                <a:latin typeface="Cheltenhm BT" panose="02040603050505020403" pitchFamily="18" charset="0"/>
              </a:rPr>
              <a:t>Calm</a:t>
            </a:r>
          </a:p>
        </p:txBody>
      </p:sp>
      <p:sp>
        <p:nvSpPr>
          <p:cNvPr id="40" name="TextBox 39"/>
          <p:cNvSpPr txBox="1"/>
          <p:nvPr/>
        </p:nvSpPr>
        <p:spPr>
          <a:xfrm>
            <a:off x="1540175" y="1487340"/>
            <a:ext cx="884976" cy="400110"/>
          </a:xfrm>
          <a:prstGeom prst="rect">
            <a:avLst/>
          </a:prstGeom>
          <a:noFill/>
        </p:spPr>
        <p:txBody>
          <a:bodyPr wrap="square" rtlCol="0">
            <a:spAutoFit/>
          </a:bodyPr>
          <a:lstStyle/>
          <a:p>
            <a:pPr algn="ctr"/>
            <a:r>
              <a:rPr lang="en-US" sz="2000" i="1" dirty="0">
                <a:ln w="3175">
                  <a:solidFill>
                    <a:schemeClr val="tx1"/>
                  </a:solidFill>
                </a:ln>
                <a:solidFill>
                  <a:srgbClr val="002060"/>
                </a:solidFill>
                <a:latin typeface="Cheltenhm BT" panose="02040603050505020403" pitchFamily="18" charset="0"/>
              </a:rPr>
              <a:t>Calm</a:t>
            </a:r>
          </a:p>
        </p:txBody>
      </p:sp>
      <p:cxnSp>
        <p:nvCxnSpPr>
          <p:cNvPr id="41" name="Straight Arrow Connector 40"/>
          <p:cNvCxnSpPr/>
          <p:nvPr/>
        </p:nvCxnSpPr>
        <p:spPr>
          <a:xfrm flipH="1" flipV="1">
            <a:off x="1199080" y="688809"/>
            <a:ext cx="488124" cy="1"/>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83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1000"/>
                                        <p:tgtEl>
                                          <p:spTgt spid="32"/>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10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1000"/>
                                        <p:tgtEl>
                                          <p:spTgt spid="33"/>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10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1000"/>
                                        <p:tgtEl>
                                          <p:spTgt spid="35"/>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1000"/>
                                        <p:tgtEl>
                                          <p:spTgt spid="36"/>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10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1000"/>
                                        <p:tgtEl>
                                          <p:spTgt spid="37"/>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10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1000"/>
                                        <p:tgtEl>
                                          <p:spTgt spid="13"/>
                                        </p:tgtEl>
                                      </p:cBhvr>
                                    </p:animEffect>
                                  </p:childTnLst>
                                </p:cTn>
                              </p:par>
                            </p:childTnLst>
                          </p:cTn>
                        </p:par>
                        <p:par>
                          <p:cTn id="57" fill="hold">
                            <p:stCondLst>
                              <p:cond delay="1000"/>
                            </p:stCondLst>
                            <p:childTnLst>
                              <p:par>
                                <p:cTn id="58" presetID="22" presetClass="entr" presetSubtype="2" fill="hold"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right)">
                                      <p:cBhvr>
                                        <p:cTn id="60" dur="1000"/>
                                        <p:tgtEl>
                                          <p:spTgt spid="15"/>
                                        </p:tgtEl>
                                      </p:cBhvr>
                                    </p:animEffect>
                                  </p:childTnLst>
                                </p:cTn>
                              </p:par>
                            </p:childTnLst>
                          </p:cTn>
                        </p:par>
                        <p:par>
                          <p:cTn id="61" fill="hold">
                            <p:stCondLst>
                              <p:cond delay="2000"/>
                            </p:stCondLst>
                            <p:childTnLst>
                              <p:par>
                                <p:cTn id="62" presetID="22" presetClass="entr" presetSubtype="8"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1000"/>
                                        <p:tgtEl>
                                          <p:spTgt spid="16"/>
                                        </p:tgtEl>
                                      </p:cBhvr>
                                    </p:animEffect>
                                  </p:childTnLst>
                                </p:cTn>
                              </p:par>
                            </p:childTnLst>
                          </p:cTn>
                        </p:par>
                        <p:par>
                          <p:cTn id="65" fill="hold">
                            <p:stCondLst>
                              <p:cond delay="3000"/>
                            </p:stCondLst>
                            <p:childTnLst>
                              <p:par>
                                <p:cTn id="66" presetID="22" presetClass="entr" presetSubtype="2"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right)">
                                      <p:cBhvr>
                                        <p:cTn id="68" dur="10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10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ipe(left)">
                                      <p:cBhvr>
                                        <p:cTn id="78" dur="1000"/>
                                        <p:tgtEl>
                                          <p:spTgt spid="20"/>
                                        </p:tgtEl>
                                      </p:cBhvr>
                                    </p:animEffect>
                                  </p:childTnLst>
                                </p:cTn>
                              </p:par>
                            </p:childTnLst>
                          </p:cTn>
                        </p:par>
                        <p:par>
                          <p:cTn id="79" fill="hold">
                            <p:stCondLst>
                              <p:cond delay="1000"/>
                            </p:stCondLst>
                            <p:childTnLst>
                              <p:par>
                                <p:cTn id="80" presetID="22" presetClass="entr" presetSubtype="2"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right)">
                                      <p:cBhvr>
                                        <p:cTn id="82" dur="1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left)">
                                      <p:cBhvr>
                                        <p:cTn id="87" dur="1000"/>
                                        <p:tgtEl>
                                          <p:spTgt spid="23"/>
                                        </p:tgtEl>
                                      </p:cBhvr>
                                    </p:animEffect>
                                  </p:childTnLst>
                                </p:cTn>
                              </p:par>
                            </p:childTnLst>
                          </p:cTn>
                        </p:par>
                        <p:par>
                          <p:cTn id="88" fill="hold">
                            <p:stCondLst>
                              <p:cond delay="1000"/>
                            </p:stCondLst>
                            <p:childTnLst>
                              <p:par>
                                <p:cTn id="89" presetID="22" presetClass="entr" presetSubtype="2" fill="hold"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wipe(right)">
                                      <p:cBhvr>
                                        <p:cTn id="91" dur="10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wipe(left)">
                                      <p:cBhvr>
                                        <p:cTn id="96" dur="1000"/>
                                        <p:tgtEl>
                                          <p:spTgt spid="25"/>
                                        </p:tgtEl>
                                      </p:cBhvr>
                                    </p:animEffect>
                                  </p:childTnLst>
                                </p:cTn>
                              </p:par>
                            </p:childTnLst>
                          </p:cTn>
                        </p:par>
                        <p:par>
                          <p:cTn id="97" fill="hold">
                            <p:stCondLst>
                              <p:cond delay="1000"/>
                            </p:stCondLst>
                            <p:childTnLst>
                              <p:par>
                                <p:cTn id="98" presetID="22" presetClass="entr" presetSubtype="2" fill="hold" nodeType="after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right)">
                                      <p:cBhvr>
                                        <p:cTn id="100" dur="1000"/>
                                        <p:tgtEl>
                                          <p:spTgt spid="26"/>
                                        </p:tgtEl>
                                      </p:cBhvr>
                                    </p:animEffect>
                                  </p:childTnLst>
                                </p:cTn>
                              </p:par>
                            </p:childTnLst>
                          </p:cTn>
                        </p:par>
                        <p:par>
                          <p:cTn id="101" fill="hold">
                            <p:stCondLst>
                              <p:cond delay="2000"/>
                            </p:stCondLst>
                            <p:childTnLst>
                              <p:par>
                                <p:cTn id="102" presetID="22" presetClass="entr" presetSubtype="2" fill="hold" nodeType="after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wipe(right)">
                                      <p:cBhvr>
                                        <p:cTn id="104" dur="1000"/>
                                        <p:tgtEl>
                                          <p:spTgt spid="41"/>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left)">
                                      <p:cBhvr>
                                        <p:cTn id="109" dur="1000"/>
                                        <p:tgtEl>
                                          <p:spTgt spid="27"/>
                                        </p:tgtEl>
                                      </p:cBhvr>
                                    </p:animEffect>
                                  </p:childTnLst>
                                </p:cTn>
                              </p:par>
                            </p:childTnLst>
                          </p:cTn>
                        </p:par>
                        <p:par>
                          <p:cTn id="110" fill="hold">
                            <p:stCondLst>
                              <p:cond delay="1000"/>
                            </p:stCondLst>
                            <p:childTnLst>
                              <p:par>
                                <p:cTn id="111" presetID="22" presetClass="entr" presetSubtype="8" fill="hold" nodeType="after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wipe(left)">
                                      <p:cBhvr>
                                        <p:cTn id="113" dur="1000"/>
                                        <p:tgtEl>
                                          <p:spTgt spid="28"/>
                                        </p:tgtEl>
                                      </p:cBhvr>
                                    </p:animEffect>
                                  </p:childTnLst>
                                </p:cTn>
                              </p:par>
                            </p:childTnLst>
                          </p:cTn>
                        </p:par>
                        <p:par>
                          <p:cTn id="114" fill="hold">
                            <p:stCondLst>
                              <p:cond delay="2000"/>
                            </p:stCondLst>
                            <p:childTnLst>
                              <p:par>
                                <p:cTn id="115" presetID="22" presetClass="entr" presetSubtype="8" fill="hold" grpId="0" nodeType="after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left)">
                                      <p:cBhvr>
                                        <p:cTn id="117" dur="1000"/>
                                        <p:tgtEl>
                                          <p:spTgt spid="29"/>
                                        </p:tgtEl>
                                      </p:cBhvr>
                                    </p:animEffect>
                                  </p:childTnLst>
                                </p:cTn>
                              </p:par>
                            </p:childTnLst>
                          </p:cTn>
                        </p:par>
                        <p:par>
                          <p:cTn id="118" fill="hold">
                            <p:stCondLst>
                              <p:cond delay="3000"/>
                            </p:stCondLst>
                            <p:childTnLst>
                              <p:par>
                                <p:cTn id="119" presetID="22" presetClass="entr" presetSubtype="8" fill="hold" nodeType="after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wipe(left)">
                                      <p:cBhvr>
                                        <p:cTn id="12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6" grpId="0"/>
      <p:bldP spid="19" grpId="0"/>
      <p:bldP spid="20" grpId="0"/>
      <p:bldP spid="23" grpId="0"/>
      <p:bldP spid="25" grpId="0"/>
      <p:bldP spid="27" grpId="0"/>
      <p:bldP spid="29" grpId="0"/>
      <p:bldP spid="31" grpId="0" animBg="1"/>
      <p:bldP spid="32" grpId="0"/>
      <p:bldP spid="33" grpId="0" animBg="1"/>
      <p:bldP spid="34" grpId="0"/>
      <p:bldP spid="35" grpId="0" animBg="1"/>
      <p:bldP spid="36" grpId="0"/>
      <p:bldP spid="37" grpId="0" animBg="1"/>
      <p:bldP spid="38" grpId="0"/>
      <p:bldP spid="39" grpId="0"/>
      <p:bldP spid="4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ellCent NamNum B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ellCent NamNum BT"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18285</TotalTime>
  <Words>4317</Words>
  <Application>Microsoft Macintosh PowerPoint</Application>
  <PresentationFormat>On-screen Show (4:3)</PresentationFormat>
  <Paragraphs>461</Paragraphs>
  <Slides>86</Slides>
  <Notes>23</Notes>
  <HiddenSlides>0</HiddenSlides>
  <MMClips>0</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1</vt:i4>
      </vt:variant>
      <vt:variant>
        <vt:lpstr>Slide Titles</vt:lpstr>
      </vt:variant>
      <vt:variant>
        <vt:i4>86</vt:i4>
      </vt:variant>
    </vt:vector>
  </HeadingPairs>
  <TitlesOfParts>
    <vt:vector size="106" baseType="lpstr">
      <vt:lpstr>Symbol</vt:lpstr>
      <vt:lpstr>Calibri Light</vt:lpstr>
      <vt:lpstr>Calibri</vt:lpstr>
      <vt:lpstr>Abadi MT Condensed Extra Bold</vt:lpstr>
      <vt:lpstr>Albertus Medium</vt:lpstr>
      <vt:lpstr>Cheltenhm BT</vt:lpstr>
      <vt:lpstr>Times New Roman</vt:lpstr>
      <vt:lpstr>Arial</vt:lpstr>
      <vt:lpstr>Flareserif821 BT</vt:lpstr>
      <vt:lpstr>Britannic Bold</vt:lpstr>
      <vt:lpstr>Bordeaux Medium</vt:lpstr>
      <vt:lpstr>BellCent NamNum BT</vt:lpstr>
      <vt:lpstr>Lucida Casual</vt:lpstr>
      <vt:lpstr>Office Theme</vt:lpstr>
      <vt:lpstr>1_Default Design</vt:lpstr>
      <vt:lpstr>1_Office Theme</vt:lpstr>
      <vt:lpstr>Default Design</vt:lpstr>
      <vt:lpstr>3_Default Design</vt:lpstr>
      <vt:lpstr>4_Default Design</vt:lpstr>
      <vt:lpstr>Designer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Fichter</dc:creator>
  <cp:lastModifiedBy>Whitmeyer, Steven - whitmesj</cp:lastModifiedBy>
  <cp:revision>299</cp:revision>
  <dcterms:created xsi:type="dcterms:W3CDTF">2020-07-22T19:16:19Z</dcterms:created>
  <dcterms:modified xsi:type="dcterms:W3CDTF">2021-06-03T20:31:09Z</dcterms:modified>
</cp:coreProperties>
</file>