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76" r:id="rId2"/>
    <p:sldId id="299" r:id="rId3"/>
    <p:sldId id="314" r:id="rId4"/>
    <p:sldId id="315" r:id="rId5"/>
    <p:sldId id="316" r:id="rId6"/>
    <p:sldId id="317" r:id="rId7"/>
    <p:sldId id="319" r:id="rId8"/>
    <p:sldId id="318" r:id="rId9"/>
    <p:sldId id="300" r:id="rId10"/>
    <p:sldId id="320" r:id="rId11"/>
    <p:sldId id="301" r:id="rId12"/>
    <p:sldId id="302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323" r:id="rId27"/>
    <p:sldId id="290" r:id="rId28"/>
    <p:sldId id="291" r:id="rId29"/>
    <p:sldId id="292" r:id="rId30"/>
    <p:sldId id="295" r:id="rId31"/>
    <p:sldId id="294" r:id="rId32"/>
    <p:sldId id="296" r:id="rId33"/>
    <p:sldId id="297" r:id="rId34"/>
    <p:sldId id="256" r:id="rId35"/>
    <p:sldId id="257" r:id="rId36"/>
    <p:sldId id="303" r:id="rId37"/>
    <p:sldId id="304" r:id="rId38"/>
    <p:sldId id="305" r:id="rId39"/>
    <p:sldId id="306" r:id="rId40"/>
    <p:sldId id="307" r:id="rId41"/>
    <p:sldId id="326" r:id="rId42"/>
    <p:sldId id="308" r:id="rId43"/>
    <p:sldId id="310" r:id="rId44"/>
    <p:sldId id="311" r:id="rId45"/>
    <p:sldId id="321" r:id="rId46"/>
    <p:sldId id="322" r:id="rId47"/>
    <p:sldId id="260" r:id="rId48"/>
    <p:sldId id="261" r:id="rId49"/>
    <p:sldId id="262" r:id="rId50"/>
    <p:sldId id="275" r:id="rId51"/>
    <p:sldId id="298" r:id="rId52"/>
    <p:sldId id="264" r:id="rId53"/>
    <p:sldId id="267" r:id="rId54"/>
    <p:sldId id="268" r:id="rId55"/>
    <p:sldId id="271" r:id="rId56"/>
    <p:sldId id="270" r:id="rId57"/>
    <p:sldId id="266" r:id="rId58"/>
    <p:sldId id="309" r:id="rId59"/>
    <p:sldId id="312" r:id="rId60"/>
    <p:sldId id="313" r:id="rId61"/>
    <p:sldId id="325" r:id="rId62"/>
    <p:sldId id="324" r:id="rId63"/>
    <p:sldId id="330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6B919-4030-7347-8C98-B792247F2E9B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4DD33-995E-AE49-82E6-42120D9D7B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40619-E0CA-0046-B4EC-949203C363F9}" type="datetimeFigureOut">
              <a:rPr lang="en-US" smtClean="0"/>
              <a:pPr/>
              <a:t>5/17/13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C575-7BDB-E743-9003-F2E806D34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hyperlink" Target="http://www.dxomark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n.wikipedia.org/wiki/Lens_(optics)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n.wikipedia.org/wiki/Joint_Photographic_Experts_Grou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rdanCraters3Axxz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9144000" cy="26007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chemeClr val="bg1"/>
                </a:solidFill>
              </a:rPr>
              <a:t>GEOPHOTOGRAPHY:</a:t>
            </a:r>
          </a:p>
          <a:p>
            <a:pPr algn="ctr"/>
            <a:r>
              <a:rPr lang="en-US" sz="2500" b="1" dirty="0" smtClean="0"/>
              <a:t>From Shooting to Post-processing: </a:t>
            </a:r>
          </a:p>
          <a:p>
            <a:pPr algn="ctr"/>
            <a:r>
              <a:rPr lang="en-US" sz="2500" b="1" dirty="0" smtClean="0"/>
              <a:t>Making the Most of your Camera’s Capabilities.</a:t>
            </a:r>
          </a:p>
          <a:p>
            <a:pPr algn="ctr"/>
            <a:r>
              <a:rPr lang="en-US" sz="2000" i="1" dirty="0" smtClean="0"/>
              <a:t>Ellen Morris Bishop, Whitman College </a:t>
            </a:r>
          </a:p>
          <a:p>
            <a:pPr algn="ctr"/>
            <a:endParaRPr lang="en-US" sz="4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029" y="5756806"/>
            <a:ext cx="1244287" cy="11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7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ember CLOUD 1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30" y="198679"/>
            <a:ext cx="7899400" cy="5902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3289" y="6207839"/>
            <a:ext cx="145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iPhone image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03" y="337475"/>
            <a:ext cx="2385347" cy="166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712" y="1999267"/>
            <a:ext cx="4904531" cy="2869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8485" y="2230942"/>
            <a:ext cx="145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sensor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8191" y="5156539"/>
            <a:ext cx="175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sizes vary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570" y="1424370"/>
            <a:ext cx="4151236" cy="358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86" y="124168"/>
            <a:ext cx="1729229" cy="1729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24" y="2127975"/>
            <a:ext cx="1442032" cy="1284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228" y="3740593"/>
            <a:ext cx="1106628" cy="836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401" y="4576998"/>
            <a:ext cx="1081191" cy="1208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4592" y="5785688"/>
            <a:ext cx="401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http://www.dxomark.com/</a:t>
            </a:r>
            <a:endParaRPr lang="en-US" dirty="0" smtClean="0"/>
          </a:p>
          <a:p>
            <a:r>
              <a:rPr lang="en-US" dirty="0" smtClean="0"/>
              <a:t>Provides test data on sensors and lenses.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17" y="347284"/>
            <a:ext cx="822082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EXPOSURE: </a:t>
            </a:r>
          </a:p>
          <a:p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total amount of light allowed to fall on the photographic medium during the process of taking a 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photograph.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367" y="3578668"/>
            <a:ext cx="7974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Correct Exposure: The amount of light that allows you to see detail across the entire </a:t>
            </a:r>
            <a:r>
              <a:rPr lang="en-US" sz="3200" i="1" u="sng" dirty="0" smtClean="0">
                <a:solidFill>
                  <a:schemeClr val="accent6">
                    <a:lumMod val="90000"/>
                  </a:schemeClr>
                </a:solidFill>
              </a:rPr>
              <a:t>dynamic range </a:t>
            </a:r>
            <a:r>
              <a:rPr lang="en-US" sz="3200" dirty="0" smtClean="0"/>
              <a:t>of the image—or as close to that as your camera can come.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206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461" y="1002271"/>
            <a:ext cx="3678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EV:  Exposure Value: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9730" y="2029592"/>
            <a:ext cx="8189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Generally:  How many “Stops” of exposure</a:t>
            </a:r>
          </a:p>
          <a:p>
            <a:pPr algn="ctr"/>
            <a:r>
              <a:rPr lang="en-US" sz="3200" dirty="0" smtClean="0"/>
              <a:t> (doubling of the amount </a:t>
            </a:r>
          </a:p>
          <a:p>
            <a:pPr algn="ctr"/>
            <a:r>
              <a:rPr lang="en-US" sz="3200" dirty="0" smtClean="0"/>
              <a:t>of light that falls on the sensor)  </a:t>
            </a:r>
          </a:p>
          <a:p>
            <a:pPr algn="ctr"/>
            <a:r>
              <a:rPr lang="en-US" sz="3200" dirty="0" smtClean="0"/>
              <a:t>up or down (more light or less) </a:t>
            </a:r>
          </a:p>
          <a:p>
            <a:pPr algn="ctr"/>
            <a:r>
              <a:rPr lang="en-US" sz="3200" dirty="0" smtClean="0"/>
              <a:t> you set your camera for.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467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67" y="0"/>
            <a:ext cx="2729693" cy="113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1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41" y="0"/>
            <a:ext cx="11415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563" y="3317623"/>
            <a:ext cx="124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 125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9052" y="4114590"/>
            <a:ext cx="124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 250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05395" y="4798909"/>
            <a:ext cx="118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500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3517" y="5526807"/>
            <a:ext cx="137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 @ 1000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82305" y="6126333"/>
            <a:ext cx="138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 1250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8459" y="2370468"/>
            <a:ext cx="111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 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44848" y="1442271"/>
            <a:ext cx="99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84268" y="836357"/>
            <a:ext cx="11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 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07358" y="230444"/>
            <a:ext cx="91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8 @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5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16" y="473947"/>
            <a:ext cx="7081234" cy="6152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151" y="799378"/>
            <a:ext cx="2179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THREE WAYS  TO CONTROL EXPOSURE OPTIONS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986" y="663525"/>
            <a:ext cx="6548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APERTURE: </a:t>
            </a:r>
          </a:p>
          <a:p>
            <a:r>
              <a:rPr lang="en-US" sz="4000" dirty="0" smtClean="0"/>
              <a:t>How wide your shutter opens.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6598" y="2569133"/>
            <a:ext cx="81166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accent6"/>
                </a:solidFill>
              </a:rPr>
              <a:t>THE </a:t>
            </a:r>
            <a:r>
              <a:rPr lang="en-US" sz="3200" b="1" i="1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BIGGER</a:t>
            </a:r>
            <a:r>
              <a:rPr lang="en-US" sz="3200" i="1" dirty="0" smtClean="0">
                <a:solidFill>
                  <a:schemeClr val="accent6"/>
                </a:solidFill>
              </a:rPr>
              <a:t> THE NUMBER, the </a:t>
            </a:r>
            <a:r>
              <a:rPr lang="en-US" sz="3200" b="1" i="1" u="sng" dirty="0" smtClean="0">
                <a:solidFill>
                  <a:schemeClr val="tx1">
                    <a:lumMod val="85000"/>
                  </a:schemeClr>
                </a:solidFill>
              </a:rPr>
              <a:t>less</a:t>
            </a:r>
            <a:r>
              <a:rPr lang="en-US" sz="3200" i="1" dirty="0" smtClean="0">
                <a:solidFill>
                  <a:schemeClr val="accent6"/>
                </a:solidFill>
              </a:rPr>
              <a:t> the light!</a:t>
            </a:r>
            <a:endParaRPr lang="en-US" sz="3200" i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03802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1.0   1.4    2.0   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</a:rPr>
              <a:t>2.8     4     5.6     8      11      16      22      </a:t>
            </a:r>
            <a:r>
              <a:rPr lang="en-US" sz="2400" dirty="0" smtClean="0"/>
              <a:t>32   45    64        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44570" y="468013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Format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3299" y="4675913"/>
            <a:ext cx="184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Expensive lenses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18" y="5448273"/>
            <a:ext cx="8211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f-stop lets in half as much light as the next larger opening and twice as much light as the next smaller opening.</a:t>
            </a:r>
          </a:p>
        </p:txBody>
      </p:sp>
    </p:spTree>
    <p:extLst>
      <p:ext uri="{BB962C8B-B14F-4D97-AF65-F5344CB8AC3E}">
        <p14:creationId xmlns:p14="http://schemas.microsoft.com/office/powerpoint/2010/main" val="318436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5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CAP MirrorLake 97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8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6645" y="6297448"/>
            <a:ext cx="471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“The best camera is the one you have with you.”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885793" y="629744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Chase Jarvis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2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87" y="815186"/>
            <a:ext cx="8738811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DEPTH </a:t>
            </a:r>
            <a:r>
              <a:rPr lang="en-US" sz="3200" dirty="0"/>
              <a:t>OF FIELD: the distance between the nearest and farthest objects in a scene that appear acceptably sharp in an image.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Although </a:t>
            </a:r>
            <a:r>
              <a:rPr lang="en-US" sz="3200" dirty="0"/>
              <a:t>a </a:t>
            </a:r>
            <a:r>
              <a:rPr lang="en-US" sz="3200" dirty="0">
                <a:hlinkClick r:id="rId2" tooltip="Lens (optics)"/>
              </a:rPr>
              <a:t>lens</a:t>
            </a:r>
            <a:r>
              <a:rPr lang="en-US" sz="3200" dirty="0"/>
              <a:t> can precisely focus at only one distance at a time, the decrease in sharpness is gradual on each side of the focused distance,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so </a:t>
            </a:r>
            <a:r>
              <a:rPr lang="en-US" sz="3200" dirty="0"/>
              <a:t>that within the DOF, the </a:t>
            </a:r>
            <a:r>
              <a:rPr lang="en-US" sz="3200" dirty="0" err="1"/>
              <a:t>unsharpness</a:t>
            </a:r>
            <a:r>
              <a:rPr lang="en-US" sz="3200" dirty="0"/>
              <a:t> is imperceptible under normal viewing conditions.</a:t>
            </a:r>
          </a:p>
        </p:txBody>
      </p:sp>
    </p:spTree>
    <p:extLst>
      <p:ext uri="{BB962C8B-B14F-4D97-AF65-F5344CB8AC3E}">
        <p14:creationId xmlns:p14="http://schemas.microsoft.com/office/powerpoint/2010/main" val="1608609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74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H 37 Stump hummocksX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1"/>
            <a:ext cx="9144001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3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rdanCraters3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128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5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shaNo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83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 23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3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227" y="879661"/>
            <a:ext cx="3188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SHUTTER SPEED: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12" y="847951"/>
            <a:ext cx="3175000" cy="21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52" y="4737100"/>
            <a:ext cx="31750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635" y="2968851"/>
            <a:ext cx="3175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S AND TAHOMA 4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368" y="6356350"/>
            <a:ext cx="826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Color, composition, exposure, and an invitation into the landscape are important in presentations</a:t>
            </a:r>
            <a:endParaRPr lang="en-US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627" y="181558"/>
            <a:ext cx="7797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A7B9"/>
                </a:solidFill>
              </a:rPr>
              <a:t>ISO</a:t>
            </a:r>
            <a:endParaRPr lang="en-US" sz="3200" dirty="0">
              <a:solidFill>
                <a:srgbClr val="66A7B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292" y="796229"/>
            <a:ext cx="821514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Digital Photography ISO measures the sensitivity of the image sensor.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same principles apply as in film photography – the lower the number the less sensitive your camera is to light and the finer the grain.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Higher </a:t>
            </a:r>
            <a:r>
              <a:rPr lang="en-US" sz="2800" dirty="0"/>
              <a:t>ISO settings are generally used in darker situations to get faster shutter speeds (for example an indoor sports event when you want to freeze the action in lower light) – however the cost is noisier shots. </a:t>
            </a:r>
          </a:p>
        </p:txBody>
      </p:sp>
    </p:spTree>
    <p:extLst>
      <p:ext uri="{BB962C8B-B14F-4D97-AF65-F5344CB8AC3E}">
        <p14:creationId xmlns:p14="http://schemas.microsoft.com/office/powerpoint/2010/main" val="482900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467" y="701440"/>
            <a:ext cx="7904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ISO</a:t>
            </a:r>
            <a:r>
              <a:rPr lang="en-US" sz="3200" dirty="0"/>
              <a:t> </a:t>
            </a:r>
            <a:r>
              <a:rPr lang="en-US" sz="3200" dirty="0" smtClean="0"/>
              <a:t>is </a:t>
            </a:r>
            <a:r>
              <a:rPr lang="en-US" sz="3200" dirty="0"/>
              <a:t>the abbreviation for the </a:t>
            </a:r>
            <a:r>
              <a:rPr lang="en-US" sz="3200" dirty="0">
                <a:solidFill>
                  <a:srgbClr val="CF6868"/>
                </a:solidFill>
              </a:rPr>
              <a:t>International Organization of Standardization</a:t>
            </a:r>
            <a:r>
              <a:rPr lang="en-US" sz="3200" dirty="0"/>
              <a:t>, a governing body based in Europe that provides the standards for a wide variety of subjects.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160" y="3734694"/>
            <a:ext cx="7487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past this was known as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ASA or the American Standards Association</a:t>
            </a:r>
            <a:r>
              <a:rPr lang="en-US" sz="2400" dirty="0"/>
              <a:t> (Now discontinued and replaced by the American National Standards Institute or ANSI), and you could buy your films in ASA 50, 100, 200, 400, 800 and 1600. </a:t>
            </a:r>
          </a:p>
        </p:txBody>
      </p:sp>
    </p:spTree>
    <p:extLst>
      <p:ext uri="{BB962C8B-B14F-4D97-AF65-F5344CB8AC3E}">
        <p14:creationId xmlns:p14="http://schemas.microsoft.com/office/powerpoint/2010/main" val="1460966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5586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3681" y="265668"/>
            <a:ext cx="103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  100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37971" y="246452"/>
            <a:ext cx="111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 3200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37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33" y="552551"/>
            <a:ext cx="3808368" cy="3988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4178" y="5497775"/>
            <a:ext cx="344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Chromatic </a:t>
            </a:r>
            <a:r>
              <a:rPr lang="en-US" dirty="0" err="1" smtClean="0"/>
              <a:t>Aberation</a:t>
            </a:r>
            <a:r>
              <a:rPr lang="en-US" dirty="0" smtClean="0"/>
              <a:t>/digital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5"/>
            <a:ext cx="4064000" cy="622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3293" y="5042786"/>
            <a:ext cx="108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ISO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93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789" y="3238130"/>
            <a:ext cx="8366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digital photography, </a:t>
            </a:r>
            <a:r>
              <a:rPr lang="en-US" b="1" dirty="0" smtClean="0">
                <a:solidFill>
                  <a:srgbClr val="0000FF"/>
                </a:solidFill>
              </a:rPr>
              <a:t>color temperature </a:t>
            </a:r>
            <a:r>
              <a:rPr lang="en-US" b="1" dirty="0" smtClean="0"/>
              <a:t>is sometimes used interchangeably with </a:t>
            </a:r>
            <a:r>
              <a:rPr lang="en-US" b="1" i="1" u="sng" dirty="0" smtClean="0">
                <a:solidFill>
                  <a:srgbClr val="0000FF"/>
                </a:solidFill>
              </a:rPr>
              <a:t>white balance, </a:t>
            </a:r>
            <a:r>
              <a:rPr lang="en-US" b="1" dirty="0" smtClean="0"/>
              <a:t>which allow a remapping of color values to simulate variations in ambient color temperature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Most digital cameras and RAW image software provide presets simulating specific ambient values (e.g., sunny, cloudy, tungsten, etc.) while others allow explicit entry of white balance values in </a:t>
            </a:r>
            <a:r>
              <a:rPr lang="en-US" dirty="0" err="1" smtClean="0"/>
              <a:t>kelvins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3790" y="378105"/>
            <a:ext cx="7910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Color temperature </a:t>
            </a:r>
            <a:r>
              <a:rPr lang="en-US" dirty="0" smtClean="0"/>
              <a:t>is conventionally stated in the unit of absolute temperature, the </a:t>
            </a:r>
            <a:r>
              <a:rPr lang="en-US" dirty="0" err="1" smtClean="0"/>
              <a:t>kelvin</a:t>
            </a:r>
            <a:r>
              <a:rPr lang="en-US" dirty="0" smtClean="0"/>
              <a:t>, having the unit symbol K.</a:t>
            </a:r>
          </a:p>
          <a:p>
            <a:endParaRPr lang="en-US" dirty="0" smtClean="0"/>
          </a:p>
          <a:p>
            <a:r>
              <a:rPr lang="en-US" dirty="0" smtClean="0"/>
              <a:t>Color temperatures over 5,000K are called cool colors (</a:t>
            </a:r>
            <a:r>
              <a:rPr lang="en-US" dirty="0" err="1" smtClean="0"/>
              <a:t>blueish</a:t>
            </a:r>
            <a:r>
              <a:rPr lang="en-US" dirty="0" smtClean="0"/>
              <a:t> white), while lower color temperatures (2,700–3,000 K) are called warm colors (yellowish white through red)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88" y="945343"/>
            <a:ext cx="4740571" cy="491834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919" y="523413"/>
            <a:ext cx="2726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FILE FORMATS: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919" y="1348828"/>
            <a:ext cx="677783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RAW:  </a:t>
            </a:r>
            <a:r>
              <a:rPr lang="en-US" dirty="0" smtClean="0"/>
              <a:t>(Nikon: NEF; Canon: CR)</a:t>
            </a:r>
          </a:p>
          <a:p>
            <a:r>
              <a:rPr lang="en-US" dirty="0" smtClean="0"/>
              <a:t>What the sensor sees.  Un-processed.  Requires that you do the processing, and requires software:  RAW conversion.   </a:t>
            </a:r>
          </a:p>
          <a:p>
            <a:r>
              <a:rPr lang="en-US" dirty="0" smtClean="0"/>
              <a:t>Allows most latitude for post processing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920" y="3020352"/>
            <a:ext cx="72765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JPG:  </a:t>
            </a:r>
            <a:r>
              <a:rPr lang="en-US" b="1" dirty="0" smtClean="0"/>
              <a:t>also jpeg: </a:t>
            </a:r>
            <a:r>
              <a:rPr lang="en-US" dirty="0" smtClean="0">
                <a:hlinkClick r:id="rId2" tooltip="Joint Photographic Experts Group"/>
              </a:rPr>
              <a:t>Joint Photographic Experts Group</a:t>
            </a:r>
            <a:endParaRPr lang="en-US" sz="3600" b="1" dirty="0" smtClean="0"/>
          </a:p>
          <a:p>
            <a:r>
              <a:rPr lang="en-US" dirty="0" smtClean="0"/>
              <a:t>Camera processes image based on manufacturer’s idea of what the consumer prefers.</a:t>
            </a:r>
          </a:p>
          <a:p>
            <a:r>
              <a:rPr lang="en-US" dirty="0" smtClean="0"/>
              <a:t>File is then compressed.  Every time you process and save a JPG file, it is damaged slightly. (</a:t>
            </a:r>
            <a:r>
              <a:rPr lang="en-US" dirty="0" err="1" smtClean="0"/>
              <a:t>Lossey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919" y="5053941"/>
            <a:ext cx="8195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TIFF: </a:t>
            </a:r>
            <a:r>
              <a:rPr lang="en-US" dirty="0" smtClean="0"/>
              <a:t>(Tagged Image File Format):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Lossey</a:t>
            </a:r>
            <a:r>
              <a:rPr lang="en-US" dirty="0" smtClean="0"/>
              <a:t>, uncompressed file.  Large size.  Used post-processing for archival storage.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338" y="471930"/>
            <a:ext cx="6139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Post Processing:  </a:t>
            </a:r>
          </a:p>
          <a:p>
            <a:r>
              <a:rPr lang="en-US" sz="2400" dirty="0" smtClean="0"/>
              <a:t>Important adjustments to fine tune your image: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70" y="1995494"/>
            <a:ext cx="4466213" cy="3352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4728" y="1995494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LEVELS: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5918" y="5491548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HISTOGRAM in LEVELS: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668" y="205933"/>
            <a:ext cx="6427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images look best when they utilize the full range dark to light which can be displayed on your screen or in a print. </a:t>
            </a:r>
          </a:p>
          <a:p>
            <a:endParaRPr lang="en-US" dirty="0" smtClean="0"/>
          </a:p>
          <a:p>
            <a:r>
              <a:rPr lang="en-US" dirty="0" smtClean="0"/>
              <a:t>Images which do not extend to fill the entire tonal range often look washed out and can lack impact.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7" y="3847100"/>
            <a:ext cx="35560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74" y="1866399"/>
            <a:ext cx="32766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37" y="3509443"/>
            <a:ext cx="3276600" cy="1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314" y="3847099"/>
            <a:ext cx="35560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314" y="1866399"/>
            <a:ext cx="32766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314" y="3147673"/>
            <a:ext cx="32766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5074" y="3147673"/>
            <a:ext cx="3276600" cy="215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272" y="6426828"/>
            <a:ext cx="321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Cambridge in </a:t>
            </a:r>
            <a:r>
              <a:rPr lang="en-US" dirty="0" err="1" smtClean="0"/>
              <a:t>Colour.com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976" y="154450"/>
            <a:ext cx="4191000" cy="279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309" y="656227"/>
            <a:ext cx="2226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EXPOSURE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9044" y="6126509"/>
            <a:ext cx="294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Earthbound </a:t>
            </a:r>
            <a:r>
              <a:rPr lang="en-US" dirty="0" err="1" smtClean="0"/>
              <a:t>Light.com</a:t>
            </a:r>
            <a:endParaRPr lang="en-US" dirty="0"/>
          </a:p>
        </p:txBody>
      </p:sp>
      <p:pic>
        <p:nvPicPr>
          <p:cNvPr id="6" name="Picture 5" descr="ptdHillsdul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9" y="2606928"/>
            <a:ext cx="5857777" cy="38889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an PtdHills RedHill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379" y="6323724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geologists, we want to show as much information as possible in our images.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7757" y="2951707"/>
            <a:ext cx="8126093" cy="32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The Exposure Adjustment dialog has three controls: Exposure, Offset, and Gamma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i="1" u="sng" dirty="0" smtClean="0"/>
              <a:t>Exposure slider </a:t>
            </a:r>
            <a:r>
              <a:rPr lang="en-US" dirty="0" smtClean="0"/>
              <a:t>increases brightness throughout the image: </a:t>
            </a:r>
          </a:p>
          <a:p>
            <a:r>
              <a:rPr lang="en-US" dirty="0" smtClean="0"/>
              <a:t>Increases brightness of highlights more than shadows.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b="1" i="1" u="sng" dirty="0" smtClean="0"/>
              <a:t>Offset</a:t>
            </a:r>
            <a:r>
              <a:rPr lang="en-US" sz="2300" b="1" dirty="0" smtClean="0"/>
              <a:t> </a:t>
            </a:r>
            <a:r>
              <a:rPr lang="en-US" dirty="0" smtClean="0"/>
              <a:t>stretches the tonal range downward: </a:t>
            </a:r>
          </a:p>
          <a:p>
            <a:r>
              <a:rPr lang="en-US" dirty="0" smtClean="0"/>
              <a:t>Darkens the shadows without overly influencing the highlights. </a:t>
            </a:r>
          </a:p>
          <a:p>
            <a:r>
              <a:rPr lang="en-US" dirty="0" smtClean="0"/>
              <a:t>while only moderately affecting the rest of the image.</a:t>
            </a:r>
          </a:p>
          <a:p>
            <a:endParaRPr lang="en-US" dirty="0" smtClean="0"/>
          </a:p>
          <a:p>
            <a:r>
              <a:rPr lang="en-US" b="1" i="1" u="sng" dirty="0" smtClean="0"/>
              <a:t>Gamma</a:t>
            </a:r>
            <a:r>
              <a:rPr lang="en-US" dirty="0" smtClean="0"/>
              <a:t> slider increases or decreases the mid-tone brightness of the image,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64" y="157707"/>
            <a:ext cx="4191000" cy="27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92" y="471930"/>
            <a:ext cx="21709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Increase the Exposure sufficiently and the image will turn solid white. </a:t>
            </a:r>
          </a:p>
          <a:p>
            <a:endParaRPr lang="en-US" sz="1300" dirty="0" smtClean="0"/>
          </a:p>
          <a:p>
            <a:r>
              <a:rPr lang="en-US" sz="1300" dirty="0" smtClean="0"/>
              <a:t>Set it low enough and you will end up with solid black.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dHillsdul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0" y="300442"/>
            <a:ext cx="5214062" cy="3461558"/>
          </a:xfrm>
          <a:prstGeom prst="rect">
            <a:avLst/>
          </a:prstGeom>
        </p:spPr>
      </p:pic>
      <p:pic>
        <p:nvPicPr>
          <p:cNvPr id="3" name="Picture 2" descr="ptdHillsundul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256" y="3126828"/>
            <a:ext cx="5528744" cy="3670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9242" y="300442"/>
            <a:ext cx="9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3549" y="6096735"/>
            <a:ext cx="208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using Exposure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5" y="115748"/>
            <a:ext cx="2304000" cy="23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5" y="3449414"/>
            <a:ext cx="2518507" cy="2145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32" y="695058"/>
            <a:ext cx="3132528" cy="2145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9970" y="2470827"/>
            <a:ext cx="91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2865" y="580455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 adjustment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5557" y="3080082"/>
            <a:ext cx="366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substantial tonal information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3" y="1409219"/>
            <a:ext cx="7061200" cy="157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213" y="497672"/>
            <a:ext cx="346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SHARPENING:  THE LAST STEP !!!!!!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443" y="3310759"/>
            <a:ext cx="723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Sharpening makes </a:t>
            </a:r>
          </a:p>
          <a:p>
            <a:r>
              <a:rPr lang="en-US" dirty="0" smtClean="0"/>
              <a:t>the edge of the lighter block a lighter value of gray, 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the edge of the darker block a darker value of gray.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4552" y="867004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digitally necessary optical illusion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570" y="3310759"/>
            <a:ext cx="3653282" cy="3267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0611" y="6044183"/>
            <a:ext cx="416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Over-sharpening produces irregular edges.</a:t>
            </a:r>
          </a:p>
          <a:p>
            <a:r>
              <a:rPr lang="en-US" dirty="0" smtClean="0"/>
              <a:t>Don’t go there 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ff not shar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49" y="437931"/>
            <a:ext cx="5386591" cy="5768485"/>
          </a:xfrm>
          <a:prstGeom prst="rect">
            <a:avLst/>
          </a:prstGeom>
        </p:spPr>
      </p:pic>
      <p:pic>
        <p:nvPicPr>
          <p:cNvPr id="7" name="Picture 6" descr="tuff shar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410" y="437931"/>
            <a:ext cx="5386590" cy="5768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8626" y="6206416"/>
            <a:ext cx="336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Sharpened 45%  in Smart Sharpen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9379" y="620641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Sharpening in RAW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8154" y="686444"/>
            <a:ext cx="42128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OVER-Sharpen.</a:t>
            </a:r>
          </a:p>
          <a:p>
            <a:endParaRPr lang="en-US" dirty="0" smtClean="0"/>
          </a:p>
          <a:p>
            <a:r>
              <a:rPr lang="en-US" dirty="0" smtClean="0"/>
              <a:t>Sharpening should be a step of fine-tuning.</a:t>
            </a:r>
          </a:p>
          <a:p>
            <a:endParaRPr lang="en-US" dirty="0" smtClean="0"/>
          </a:p>
          <a:p>
            <a:r>
              <a:rPr lang="en-US" dirty="0" smtClean="0"/>
              <a:t>IT IS THE LAST ADJUSTMENT YOU MAKE.</a:t>
            </a:r>
            <a:endParaRPr lang="en-US" dirty="0"/>
          </a:p>
        </p:txBody>
      </p:sp>
      <p:pic>
        <p:nvPicPr>
          <p:cNvPr id="3" name="Picture 2" descr="greenston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7" y="2636345"/>
            <a:ext cx="4342006" cy="3503448"/>
          </a:xfrm>
          <a:prstGeom prst="rect">
            <a:avLst/>
          </a:prstGeom>
        </p:spPr>
      </p:pic>
      <p:pic>
        <p:nvPicPr>
          <p:cNvPr id="4" name="Picture 3" descr="greenstoneoversharpened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07" y="2636345"/>
            <a:ext cx="4342005" cy="3503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6759" y="6217886"/>
            <a:ext cx="119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Sharpened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1003" y="6217886"/>
            <a:ext cx="189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OVERSHARPENED</a:t>
            </a:r>
            <a:endParaRPr lang="en-US" i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 Aster Gneiss 1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8836"/>
            <a:ext cx="4810120" cy="6312186"/>
          </a:xfrm>
          <a:prstGeom prst="rect">
            <a:avLst/>
          </a:prstGeom>
        </p:spPr>
      </p:pic>
      <p:pic>
        <p:nvPicPr>
          <p:cNvPr id="3" name="Picture 2" descr="Yellow Aster Gneiss oversharp1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64" y="248836"/>
            <a:ext cx="4720936" cy="619515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672" y="426580"/>
            <a:ext cx="23602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/>
              <a:t>HDR Images</a:t>
            </a:r>
            <a:endParaRPr lang="en-US" sz="3400" b="1" dirty="0"/>
          </a:p>
        </p:txBody>
      </p:sp>
      <p:pic>
        <p:nvPicPr>
          <p:cNvPr id="3" name="Picture 2" descr="WhiteRiverFallsXxxxx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130" y="609218"/>
            <a:ext cx="4796401" cy="5156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625" y="1415790"/>
            <a:ext cx="312344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HDR, or High Dynamic Range, allows us to produce an image where deep shadows and highlights are readily seen.</a:t>
            </a:r>
          </a:p>
          <a:p>
            <a:endParaRPr lang="en-US" dirty="0" smtClean="0"/>
          </a:p>
          <a:p>
            <a:r>
              <a:rPr lang="en-US" dirty="0" smtClean="0"/>
              <a:t>It replicates the way we might see a high contrast scene by allowing our eyes to adjust for shadows, and then highlights.</a:t>
            </a:r>
          </a:p>
          <a:p>
            <a:endParaRPr lang="en-US" dirty="0" smtClean="0"/>
          </a:p>
          <a:p>
            <a:r>
              <a:rPr lang="en-US" dirty="0" smtClean="0"/>
              <a:t>The technique requires that you shoot multiple, bracketed exposures, over-exposed to under-exposed, and then combine them in software such as </a:t>
            </a:r>
            <a:r>
              <a:rPr lang="en-US" dirty="0" err="1" smtClean="0"/>
              <a:t>Photomatrix</a:t>
            </a:r>
            <a:r>
              <a:rPr lang="en-US" dirty="0" smtClean="0"/>
              <a:t> Pro.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434" y="6010487"/>
            <a:ext cx="820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newer cameras also allow you to do this “in camera” and produce a finished jpg.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 Baker Sunset1Xxx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788"/>
            <a:ext cx="9144000" cy="520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ouse Falls TM3AX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50" y="397379"/>
            <a:ext cx="6894029" cy="459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183" y="5208390"/>
            <a:ext cx="7353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possible to produce a natural-looking scene, </a:t>
            </a:r>
          </a:p>
          <a:p>
            <a:r>
              <a:rPr lang="en-US" dirty="0" smtClean="0"/>
              <a:t>and for </a:t>
            </a:r>
            <a:r>
              <a:rPr lang="en-US" dirty="0" err="1" smtClean="0"/>
              <a:t>geophotography</a:t>
            </a:r>
            <a:r>
              <a:rPr lang="en-US" dirty="0" smtClean="0"/>
              <a:t>, it is important to avoid extremes.  </a:t>
            </a:r>
          </a:p>
          <a:p>
            <a:r>
              <a:rPr lang="en-US" dirty="0" smtClean="0"/>
              <a:t>Your objective should be to reveal geologic features, rather than an off-color or extreme image.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AB FAULT 6BZ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11"/>
            <a:ext cx="9144000" cy="608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4276" y="6393793"/>
            <a:ext cx="616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Sharpness and color balance/temperature are important as well.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GLECAP Meadow47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6" y="600613"/>
            <a:ext cx="7387821" cy="517074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7398"/>
            <a:ext cx="9144001" cy="608330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533"/>
            <a:ext cx="9144000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73"/>
            <a:ext cx="9144000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"/>
            <a:ext cx="9144001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4700"/>
            <a:ext cx="9144001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82"/>
            <a:ext cx="9144000" cy="60833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GLECAP Meadow45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21" y="1087894"/>
            <a:ext cx="7014398" cy="492793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lite Clearwater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84" y="513325"/>
            <a:ext cx="8037067" cy="5346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2617" y="6031754"/>
            <a:ext cx="186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THE EYE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4984" y="5860207"/>
            <a:ext cx="1727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Phyllite, Salmon River, ID</a:t>
            </a:r>
            <a:endParaRPr lang="en-US" sz="1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ellowASter crags1AQ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50" y="432896"/>
            <a:ext cx="8229600" cy="542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3705" y="6001906"/>
            <a:ext cx="6673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Use images that capture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the curiosity of the audience  and the beauty of your subject.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550" y="5858971"/>
            <a:ext cx="22318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Yellow Aster Meadows, North Cascades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abunaltered1x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17" y="261471"/>
            <a:ext cx="5807870" cy="3865864"/>
          </a:xfrm>
          <a:prstGeom prst="rect">
            <a:avLst/>
          </a:prstGeom>
        </p:spPr>
      </p:pic>
      <p:pic>
        <p:nvPicPr>
          <p:cNvPr id="3" name="Picture 2" descr="moabPolarizedx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208" y="2927803"/>
            <a:ext cx="5500414" cy="3661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483" y="4712138"/>
            <a:ext cx="3231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Getting exposure right, and using an appropriate filter (polarizer) are important in the original image.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79387" y="629886"/>
            <a:ext cx="182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Polarizer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3941" y="2513724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Polarizer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iscan fm eureka C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8" y="1253542"/>
            <a:ext cx="7385892" cy="4390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7036" y="609219"/>
            <a:ext cx="441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FOREGROUND plus Background tell the story.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7036" y="6032123"/>
            <a:ext cx="377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Chert, Franciscan </a:t>
            </a:r>
            <a:r>
              <a:rPr lang="en-US" dirty="0" err="1" smtClean="0"/>
              <a:t>Melange</a:t>
            </a:r>
            <a:r>
              <a:rPr lang="en-US" dirty="0" smtClean="0"/>
              <a:t>, Eureka, CA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ithrocks4AG20Z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17" y="0"/>
            <a:ext cx="497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705" y="89543"/>
            <a:ext cx="35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SUMMARY: Most important points: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866" y="0"/>
            <a:ext cx="3168509" cy="766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Getting the image right in the start is important:</a:t>
            </a:r>
          </a:p>
          <a:p>
            <a:pPr marL="342900" indent="-342900"/>
            <a:r>
              <a:rPr lang="en-US" dirty="0" smtClean="0"/>
              <a:t>   a. </a:t>
            </a:r>
            <a:r>
              <a:rPr lang="en-US" sz="1300" dirty="0" smtClean="0"/>
              <a:t>Composition: Leading lines, capture the eye.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b</a:t>
            </a:r>
            <a:r>
              <a:rPr lang="en-US" sz="1300" dirty="0" smtClean="0"/>
              <a:t>. Foreground, mid-ground, background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c</a:t>
            </a:r>
            <a:r>
              <a:rPr lang="en-US" sz="1300" dirty="0" smtClean="0"/>
              <a:t>.  Polarizer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d</a:t>
            </a:r>
            <a:r>
              <a:rPr lang="en-US" sz="1300" dirty="0" smtClean="0"/>
              <a:t>. Exposure– Expose for highlights; Watch what you are metering.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e</a:t>
            </a:r>
            <a:r>
              <a:rPr lang="en-US" sz="1300" dirty="0" smtClean="0"/>
              <a:t>. Keep depth of field, ISO, aperture, and</a:t>
            </a:r>
          </a:p>
          <a:p>
            <a:pPr marL="342900" indent="-342900"/>
            <a:r>
              <a:rPr lang="en-US" sz="1300" dirty="0" smtClean="0"/>
              <a:t>         shutter speed in mind. 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2. Shoot in the RAW. Don’t let your camera make all the decisions.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3. Post-processing: A few adjustments can make your image show what you envisioned.</a:t>
            </a:r>
          </a:p>
          <a:p>
            <a:pPr marL="342900" indent="-342900"/>
            <a:r>
              <a:rPr lang="en-US" dirty="0" smtClean="0"/>
              <a:t>     </a:t>
            </a:r>
            <a:r>
              <a:rPr lang="en-US" sz="1300" dirty="0" smtClean="0"/>
              <a:t>a. Levels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b</a:t>
            </a:r>
            <a:r>
              <a:rPr lang="en-US" sz="1300" dirty="0" smtClean="0"/>
              <a:t>. Exposure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c</a:t>
            </a:r>
            <a:r>
              <a:rPr lang="en-US" sz="1300" dirty="0" smtClean="0"/>
              <a:t>. sharpening</a:t>
            </a:r>
          </a:p>
          <a:p>
            <a:pPr marL="342900" indent="-342900"/>
            <a:r>
              <a:rPr lang="en-US" sz="1300" dirty="0" smtClean="0"/>
              <a:t>     </a:t>
            </a:r>
            <a:r>
              <a:rPr lang="en-US" sz="1300" dirty="0" err="1" smtClean="0"/>
              <a:t>d</a:t>
            </a:r>
            <a:r>
              <a:rPr lang="en-US" sz="1300" dirty="0" smtClean="0"/>
              <a:t>. and many others.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4. Practice, Practice, and Play.  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yolite Tub Spring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25" y="0"/>
            <a:ext cx="4562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883" y="6006381"/>
            <a:ext cx="14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is good!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76254" y="1304243"/>
            <a:ext cx="1741919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smtClean="0"/>
              <a:t>Thanks </a:t>
            </a:r>
          </a:p>
          <a:p>
            <a:r>
              <a:rPr lang="en-US" sz="3000" b="1" dirty="0" smtClean="0"/>
              <a:t>for your</a:t>
            </a:r>
          </a:p>
          <a:p>
            <a:r>
              <a:rPr lang="en-US" sz="3000" b="1" dirty="0" smtClean="0"/>
              <a:t>time!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27741" y="4895385"/>
            <a:ext cx="20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Ellen Morris Bishop</a:t>
            </a:r>
            <a:endParaRPr lang="en-US" i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1200" y="76200"/>
            <a:ext cx="6934200" cy="1447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i="1" kern="0" dirty="0" err="1" smtClean="0">
                <a:solidFill>
                  <a:srgbClr val="0017AA"/>
                </a:solidFill>
                <a:ea typeface="MS PGothic" pitchFamily="34" charset="-128"/>
              </a:rPr>
              <a:t>Geophotography</a:t>
            </a:r>
            <a:endParaRPr lang="en-US" sz="3200" b="1" i="1" kern="0" dirty="0">
              <a:solidFill>
                <a:srgbClr val="0017AA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3200" b="1" i="1" kern="0" dirty="0">
                <a:solidFill>
                  <a:srgbClr val="0017AA"/>
                </a:solidFill>
                <a:ea typeface="MS PGothic" pitchFamily="34" charset="-128"/>
              </a:rPr>
              <a:t> Webinar Series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52600" y="1219200"/>
            <a:ext cx="71628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March</a:t>
            </a:r>
            <a:r>
              <a:rPr lang="en-US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12: </a:t>
            </a:r>
            <a:r>
              <a:rPr lang="en-US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No session.  Work independently on your personal portfolio development</a:t>
            </a:r>
            <a:endParaRPr lang="en-US" i="1" kern="0" dirty="0" smtClean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>
              <a:spcBef>
                <a:spcPct val="20000"/>
              </a:spcBef>
              <a:buClr>
                <a:srgbClr val="F1A429"/>
              </a:buClr>
              <a:defRPr/>
            </a:pPr>
            <a:endParaRPr lang="en-US" b="1" kern="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March 19: 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Steve Weaver, </a:t>
            </a:r>
            <a:r>
              <a:rPr lang="en-US" i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Beyond the snapshot: making the excellent Geo-</a:t>
            </a:r>
            <a:r>
              <a:rPr lang="en-US" i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photograph </a:t>
            </a:r>
            <a:r>
              <a:rPr lang="en-US" i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in the </a:t>
            </a:r>
            <a:r>
              <a:rPr lang="en-US" i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field</a:t>
            </a:r>
            <a:r>
              <a:rPr lang="en-US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endParaRPr lang="en-US" b="1" kern="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March </a:t>
            </a:r>
            <a:r>
              <a:rPr lang="en-US" b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26: </a:t>
            </a:r>
            <a:r>
              <a:rPr lang="en-US" kern="0" dirty="0" err="1">
                <a:solidFill>
                  <a:srgbClr val="000000"/>
                </a:solidFill>
                <a:latin typeface="+mn-lt"/>
                <a:ea typeface="MS PGothic" pitchFamily="34" charset="-128"/>
              </a:rPr>
              <a:t>Marli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 Miller, </a:t>
            </a:r>
            <a:r>
              <a:rPr lang="en-US" i="1" kern="0" dirty="0" err="1">
                <a:solidFill>
                  <a:srgbClr val="000000"/>
                </a:solidFill>
                <a:latin typeface="+mn-lt"/>
                <a:ea typeface="MS PGothic" pitchFamily="34" charset="-128"/>
              </a:rPr>
              <a:t>Geophotography</a:t>
            </a:r>
            <a:r>
              <a:rPr lang="en-US" i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 as Public </a:t>
            </a:r>
            <a:r>
              <a:rPr lang="en-US" i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Outreach</a:t>
            </a:r>
          </a:p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endParaRPr lang="en-US" b="1" kern="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 marL="342900" indent="-342900">
              <a:spcBef>
                <a:spcPct val="20000"/>
              </a:spcBef>
              <a:buClr>
                <a:srgbClr val="F1A429"/>
              </a:buClr>
              <a:buFont typeface="Wingdings" pitchFamily="2" charset="2"/>
              <a:buChar char="v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April 2: 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David </a:t>
            </a:r>
            <a:r>
              <a:rPr lang="en-US" kern="0" dirty="0" err="1">
                <a:solidFill>
                  <a:srgbClr val="000000"/>
                </a:solidFill>
                <a:latin typeface="+mn-lt"/>
                <a:ea typeface="MS PGothic" pitchFamily="34" charset="-128"/>
              </a:rPr>
              <a:t>Mogk</a:t>
            </a:r>
            <a:r>
              <a:rPr lang="en-US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, </a:t>
            </a:r>
            <a:r>
              <a:rPr lang="en-US" i="1" kern="0" dirty="0" err="1">
                <a:solidFill>
                  <a:srgbClr val="000000"/>
                </a:solidFill>
                <a:latin typeface="+mn-lt"/>
                <a:ea typeface="MS PGothic" pitchFamily="34" charset="-128"/>
              </a:rPr>
              <a:t>Geophotography</a:t>
            </a:r>
            <a:r>
              <a:rPr lang="en-US" i="1" kern="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 as Pedagogy: Students Creating and Using Geologic Images </a:t>
            </a:r>
          </a:p>
        </p:txBody>
      </p:sp>
      <p:pic>
        <p:nvPicPr>
          <p:cNvPr id="4" name="Picture 3" descr="Screen shot 2013-03-05 at 10.23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50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cpilotroc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34" y="214155"/>
            <a:ext cx="4603900" cy="6138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9190" y="935279"/>
            <a:ext cx="3080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Finding a unique perspective,</a:t>
            </a:r>
          </a:p>
          <a:p>
            <a:r>
              <a:rPr lang="en-US" dirty="0" smtClean="0"/>
              <a:t>And ensuring that what we want viewers to see is sharp, , also is important to making our point.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889" y="332828"/>
            <a:ext cx="736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a few standard adjustments in </a:t>
            </a:r>
            <a:r>
              <a:rPr lang="en-US" dirty="0" err="1" smtClean="0"/>
              <a:t>Lightroom</a:t>
            </a:r>
            <a:r>
              <a:rPr lang="en-US" dirty="0" smtClean="0"/>
              <a:t>, Photoshop, or other post-processing software can really make your image sing, while remaining a valid, rather than “</a:t>
            </a:r>
            <a:r>
              <a:rPr lang="en-US" dirty="0" err="1" smtClean="0"/>
              <a:t>Photoshopped</a:t>
            </a:r>
            <a:r>
              <a:rPr lang="en-US" dirty="0" smtClean="0"/>
              <a:t>” image.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7862" y="6052207"/>
            <a:ext cx="862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really no different than what we used to do in the darkroom while making a print.</a:t>
            </a:r>
            <a:endParaRPr lang="en-US" dirty="0"/>
          </a:p>
        </p:txBody>
      </p:sp>
      <p:pic>
        <p:nvPicPr>
          <p:cNvPr id="6" name="Picture 5" descr="Borax Lake Pueblo calde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96" y="2757756"/>
            <a:ext cx="4949409" cy="3294451"/>
          </a:xfrm>
          <a:prstGeom prst="rect">
            <a:avLst/>
          </a:prstGeom>
        </p:spPr>
      </p:pic>
      <p:pic>
        <p:nvPicPr>
          <p:cNvPr id="7" name="Picture 6" descr="Borax Lake Pueblo calderaxug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1501399"/>
            <a:ext cx="4405094" cy="29306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40" y="467390"/>
            <a:ext cx="2209609" cy="2209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51" y="467390"/>
            <a:ext cx="32258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01" y="3210760"/>
            <a:ext cx="2154866" cy="1919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24" y="3389314"/>
            <a:ext cx="2002832" cy="188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46" y="3714048"/>
            <a:ext cx="1661005" cy="125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03" y="3714048"/>
            <a:ext cx="1689435" cy="1888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6107" y="5920576"/>
            <a:ext cx="552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many tools and options for digital photography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1553</Words>
  <Application>Microsoft Macintosh PowerPoint</Application>
  <PresentationFormat>On-screen Show (4:3)</PresentationFormat>
  <Paragraphs>182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Ellen Bishop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Ellen Bishop</dc:creator>
  <cp:lastModifiedBy>Molly</cp:lastModifiedBy>
  <cp:revision>23</cp:revision>
  <dcterms:created xsi:type="dcterms:W3CDTF">2013-03-05T16:34:23Z</dcterms:created>
  <dcterms:modified xsi:type="dcterms:W3CDTF">2013-05-17T18:59:36Z</dcterms:modified>
</cp:coreProperties>
</file>