
<file path=[Content_Types].xml><?xml version="1.0" encoding="utf-8"?>
<Types xmlns="http://schemas.openxmlformats.org/package/2006/content-types">
  <Default Extension="xml" ContentType="application/xml"/>
  <Default Extension="gif" ContentType="image/gif"/>
  <Default Extension="jpeg" ContentType="image/jpeg"/>
  <Default Extension="jpg" ContentType="image/jpeg"/>
  <Default Extension="tiff" ContentType="image/tiff"/>
  <Default Extension="mp4" ContentType="video/unknown"/>
  <Default Extension="rels" ContentType="application/vnd.openxmlformats-package.relationships+xml"/>
  <Default Extension="tif" ContentType="image/tiff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888" r:id="rId1"/>
  </p:sldMasterIdLst>
  <p:notesMasterIdLst>
    <p:notesMasterId r:id="rId36"/>
  </p:notesMasterIdLst>
  <p:sldIdLst>
    <p:sldId id="498" r:id="rId2"/>
    <p:sldId id="489" r:id="rId3"/>
    <p:sldId id="491" r:id="rId4"/>
    <p:sldId id="503" r:id="rId5"/>
    <p:sldId id="480" r:id="rId6"/>
    <p:sldId id="481" r:id="rId7"/>
    <p:sldId id="482" r:id="rId8"/>
    <p:sldId id="483" r:id="rId9"/>
    <p:sldId id="508" r:id="rId10"/>
    <p:sldId id="513" r:id="rId11"/>
    <p:sldId id="509" r:id="rId12"/>
    <p:sldId id="510" r:id="rId13"/>
    <p:sldId id="472" r:id="rId14"/>
    <p:sldId id="495" r:id="rId15"/>
    <p:sldId id="493" r:id="rId16"/>
    <p:sldId id="494" r:id="rId17"/>
    <p:sldId id="451" r:id="rId18"/>
    <p:sldId id="452" r:id="rId19"/>
    <p:sldId id="453" r:id="rId20"/>
    <p:sldId id="476" r:id="rId21"/>
    <p:sldId id="450" r:id="rId22"/>
    <p:sldId id="511" r:id="rId23"/>
    <p:sldId id="512" r:id="rId24"/>
    <p:sldId id="501" r:id="rId25"/>
    <p:sldId id="502" r:id="rId26"/>
    <p:sldId id="478" r:id="rId27"/>
    <p:sldId id="492" r:id="rId28"/>
    <p:sldId id="500" r:id="rId29"/>
    <p:sldId id="497" r:id="rId30"/>
    <p:sldId id="514" r:id="rId31"/>
    <p:sldId id="515" r:id="rId32"/>
    <p:sldId id="499" r:id="rId33"/>
    <p:sldId id="504" r:id="rId34"/>
    <p:sldId id="479" r:id="rId3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620"/>
    <p:restoredTop sz="98551" autoAdjust="0"/>
  </p:normalViewPr>
  <p:slideViewPr>
    <p:cSldViewPr>
      <p:cViewPr>
        <p:scale>
          <a:sx n="99" d="100"/>
          <a:sy n="99" d="100"/>
        </p:scale>
        <p:origin x="-648" y="-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interSettings" Target="printerSettings/printerSettings1.bin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pitchFamily="-106" charset="0"/>
                <a:ea typeface="ＭＳ Ｐゴシック" pitchFamily="-106" charset="-128"/>
                <a:cs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a typeface="ＭＳ Ｐゴシック" pitchFamily="-106" charset="-128"/>
                <a:cs typeface="+mn-cs"/>
              </a:defRPr>
            </a:lvl1pPr>
          </a:lstStyle>
          <a:p>
            <a:pPr>
              <a:defRPr/>
            </a:pPr>
            <a:fld id="{54176EF2-F2E1-4B19-A8CC-F24AE6002482}" type="datetime1">
              <a:rPr lang="en-US"/>
              <a:pPr>
                <a:defRPr/>
              </a:pPr>
              <a:t>5/26/15</a:t>
            </a:fld>
            <a:endParaRPr lang="en-US"/>
          </a:p>
        </p:txBody>
      </p:sp>
      <p:sp>
        <p:nvSpPr>
          <p:cNvPr id="542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pitchFamily="-106" charset="0"/>
                <a:ea typeface="ＭＳ Ｐゴシック" pitchFamily="-106" charset="-128"/>
                <a:cs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a typeface="ＭＳ Ｐゴシック" pitchFamily="-106" charset="-128"/>
                <a:cs typeface="+mn-cs"/>
              </a:defRPr>
            </a:lvl1pPr>
          </a:lstStyle>
          <a:p>
            <a:pPr>
              <a:defRPr/>
            </a:pPr>
            <a:fld id="{24636115-4CC2-48B1-842D-32055FF9A6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2613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-106" charset="0"/>
        <a:ea typeface="ＭＳ Ｐゴシック" pitchFamily="-106" charset="-128"/>
        <a:cs typeface="ＭＳ Ｐゴシック" pitchFamily="-106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-106" charset="0"/>
        <a:ea typeface="ＭＳ Ｐゴシック" pitchFamily="-106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-106" charset="0"/>
        <a:ea typeface="ＭＳ Ｐゴシック" pitchFamily="-106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-106" charset="0"/>
        <a:ea typeface="ＭＳ Ｐゴシック" pitchFamily="-106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-106" charset="0"/>
        <a:ea typeface="ＭＳ Ｐゴシック" pitchFamily="-106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306A96-9284-49D5-91AC-AF5D9E30D97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3958A1-2610-4882-9AD7-0332E03659C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47C4D8EA-739B-4CDE-BE84-452DF45F508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145CE9-BD0C-404A-8497-B1773C8E322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D9AED6-316A-48E6-8E5D-3E9EC179443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BD8575-A923-4D9A-AA21-8B93BEEF0A1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9E13C2-2CB3-4C6F-9772-1BFF022587A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3505D3-7106-462D-87B3-0F7F7970F69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CC53A2-FD6D-472E-AF4E-7776A9A3410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F7C8DB-293D-4770-A081-473EF1A7DC1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6ED743-17D2-489A-85D0-B2D45591D64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3E41E188-2335-4352-91E9-3E64BAD8190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tif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Relationship Id="rId3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11.jpg"/><Relationship Id="rId5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Relationship Id="rId3" Type="http://schemas.openxmlformats.org/officeDocument/2006/relationships/image" Target="../media/image19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1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2.png"/><Relationship Id="rId5" Type="http://schemas.openxmlformats.org/officeDocument/2006/relationships/image" Target="../media/image23.tiff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tiff"/><Relationship Id="rId3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30.png"/><Relationship Id="rId5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g"/><Relationship Id="rId3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g"/><Relationship Id="rId3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g"/><Relationship Id="rId3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4" Type="http://schemas.openxmlformats.org/officeDocument/2006/relationships/hyperlink" Target="http://www.iris.edu/ieb/index.html?format=text&amp;nodata=404&amp;starttime=1970-01-01&amp;endtime=2025-01-01&amp;orderby=time-desc&amp;limit=3000&amp;maxlat=48.6411&amp;minlat=47.0280&amp;maxlon=-120.5420&amp;minlon=-124.4861&amp;zm=9&amp;mt=ter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tiff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4.mov"/><Relationship Id="rId4" Type="http://schemas.openxmlformats.org/officeDocument/2006/relationships/video" Target="../media/media4.mov"/><Relationship Id="rId5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7" Type="http://schemas.openxmlformats.org/officeDocument/2006/relationships/image" Target="../media/image33.png"/><Relationship Id="rId8" Type="http://schemas.openxmlformats.org/officeDocument/2006/relationships/image" Target="../media/image39.png"/><Relationship Id="rId9" Type="http://schemas.openxmlformats.org/officeDocument/2006/relationships/image" Target="../media/image40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1.png"/><Relationship Id="rId5" Type="http://schemas.openxmlformats.org/officeDocument/2006/relationships/image" Target="../media/image33.png"/><Relationship Id="rId6" Type="http://schemas.openxmlformats.org/officeDocument/2006/relationships/image" Target="../media/image39.png"/><Relationship Id="rId1" Type="http://schemas.microsoft.com/office/2007/relationships/media" Target="../media/media5.mp4"/><Relationship Id="rId2" Type="http://schemas.openxmlformats.org/officeDocument/2006/relationships/video" Target="../media/media5.mp4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2.png"/><Relationship Id="rId5" Type="http://schemas.openxmlformats.org/officeDocument/2006/relationships/image" Target="../media/image33.png"/><Relationship Id="rId1" Type="http://schemas.microsoft.com/office/2007/relationships/media" Target="../media/media6.mp4"/><Relationship Id="rId2" Type="http://schemas.openxmlformats.org/officeDocument/2006/relationships/video" Target="../media/media6.mp4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jpeg"/><Relationship Id="rId3" Type="http://schemas.openxmlformats.org/officeDocument/2006/relationships/image" Target="../media/image44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gif"/><Relationship Id="rId3" Type="http://schemas.openxmlformats.org/officeDocument/2006/relationships/image" Target="../media/image4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7.png"/><Relationship Id="rId5" Type="http://schemas.openxmlformats.org/officeDocument/2006/relationships/image" Target="../media/image3.png"/><Relationship Id="rId6" Type="http://schemas.openxmlformats.org/officeDocument/2006/relationships/hyperlink" Target="http://www.geode.net/pangaea" TargetMode="External"/><Relationship Id="rId1" Type="http://schemas.microsoft.com/office/2007/relationships/media" Target="../media/media7.mov"/><Relationship Id="rId2" Type="http://schemas.openxmlformats.org/officeDocument/2006/relationships/video" Target="../media/media7.mo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8.png"/><Relationship Id="rId5" Type="http://schemas.openxmlformats.org/officeDocument/2006/relationships/image" Target="../media/image3.png"/><Relationship Id="rId1" Type="http://schemas.microsoft.com/office/2007/relationships/media" Target="../media/media8.mov"/><Relationship Id="rId2" Type="http://schemas.openxmlformats.org/officeDocument/2006/relationships/video" Target="../media/media8.mov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hyperlink" Target="http://www.geode.net/pangaea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4" Type="http://schemas.openxmlformats.org/officeDocument/2006/relationships/hyperlink" Target="http://www.earthquiz.net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0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2.jpg"/><Relationship Id="rId3" Type="http://schemas.openxmlformats.org/officeDocument/2006/relationships/hyperlink" Target="http://www.earthquiz.net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Relationship Id="rId3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3.png"/><Relationship Id="rId1" Type="http://schemas.microsoft.com/office/2007/relationships/media" Target="../media/media9.mov"/><Relationship Id="rId2" Type="http://schemas.openxmlformats.org/officeDocument/2006/relationships/video" Target="../media/media9.mov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4.png"/><Relationship Id="rId5" Type="http://schemas.openxmlformats.org/officeDocument/2006/relationships/image" Target="../media/image3.png"/><Relationship Id="rId1" Type="http://schemas.microsoft.com/office/2007/relationships/media" Target="../media/media10.mov"/><Relationship Id="rId2" Type="http://schemas.openxmlformats.org/officeDocument/2006/relationships/video" Target="../media/media10.mo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aurentia.jpg"/>
          <p:cNvPicPr>
            <a:picLocks noChangeAspect="1"/>
          </p:cNvPicPr>
          <p:nvPr/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37922"/>
          </a:xfrm>
          <a:prstGeom prst="rect">
            <a:avLst/>
          </a:prstGeom>
        </p:spPr>
      </p:pic>
      <p:pic>
        <p:nvPicPr>
          <p:cNvPr id="4" name="Picture 3" descr="Logo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54143" y="5410200"/>
            <a:ext cx="2003257" cy="914400"/>
          </a:xfrm>
          <a:prstGeom prst="rect">
            <a:avLst/>
          </a:prstGeom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5" name="Rectangle 4"/>
          <p:cNvSpPr/>
          <p:nvPr/>
        </p:nvSpPr>
        <p:spPr>
          <a:xfrm>
            <a:off x="0" y="2893873"/>
            <a:ext cx="9144000" cy="17543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 smtClean="0">
                <a:solidFill>
                  <a:srgbClr val="C5E0EA"/>
                </a:solidFill>
                <a:latin typeface="Arial"/>
                <a:cs typeface="Arial"/>
              </a:rPr>
              <a:t>Steve Whitmeyer</a:t>
            </a:r>
          </a:p>
          <a:p>
            <a:pPr algn="ctr"/>
            <a:endParaRPr lang="en-US" sz="1200" dirty="0" smtClean="0">
              <a:solidFill>
                <a:srgbClr val="C5E0EA"/>
              </a:solidFill>
              <a:latin typeface="Arial"/>
              <a:cs typeface="Arial"/>
            </a:endParaRPr>
          </a:p>
          <a:p>
            <a:pPr algn="ctr"/>
            <a:r>
              <a:rPr lang="en-US" sz="2000" dirty="0" smtClean="0">
                <a:solidFill>
                  <a:srgbClr val="C5E0EA"/>
                </a:solidFill>
                <a:latin typeface="Arial"/>
                <a:cs typeface="Arial"/>
              </a:rPr>
              <a:t>James Madison University, Dept. of Geology &amp; Environmental Science</a:t>
            </a:r>
          </a:p>
          <a:p>
            <a:pPr algn="ctr"/>
            <a:endParaRPr lang="en-US" sz="2000" dirty="0" smtClean="0">
              <a:solidFill>
                <a:srgbClr val="C5E0EA"/>
              </a:solidFill>
              <a:latin typeface="Arial"/>
              <a:cs typeface="Arial"/>
            </a:endParaRPr>
          </a:p>
          <a:p>
            <a:pPr algn="ctr"/>
            <a:r>
              <a:rPr lang="en-US" dirty="0" err="1" smtClean="0">
                <a:solidFill>
                  <a:srgbClr val="C5E0EA"/>
                </a:solidFill>
                <a:latin typeface="Arial"/>
                <a:cs typeface="Arial"/>
              </a:rPr>
              <a:t>Mladen</a:t>
            </a:r>
            <a:r>
              <a:rPr lang="en-US" dirty="0" smtClean="0">
                <a:solidFill>
                  <a:srgbClr val="C5E0EA"/>
                </a:solidFill>
                <a:latin typeface="Arial"/>
                <a:cs typeface="Arial"/>
              </a:rPr>
              <a:t> </a:t>
            </a:r>
            <a:r>
              <a:rPr lang="en-US" dirty="0" err="1" smtClean="0">
                <a:solidFill>
                  <a:srgbClr val="C5E0EA"/>
                </a:solidFill>
                <a:latin typeface="Arial"/>
                <a:cs typeface="Arial"/>
              </a:rPr>
              <a:t>Dordevic</a:t>
            </a:r>
            <a:r>
              <a:rPr lang="en-US" dirty="0" smtClean="0">
                <a:solidFill>
                  <a:srgbClr val="C5E0EA"/>
                </a:solidFill>
                <a:latin typeface="Arial"/>
                <a:cs typeface="Arial"/>
              </a:rPr>
              <a:t>, Declan De </a:t>
            </a:r>
            <a:r>
              <a:rPr lang="en-US" dirty="0" err="1" smtClean="0">
                <a:solidFill>
                  <a:srgbClr val="C5E0EA"/>
                </a:solidFill>
                <a:latin typeface="Arial"/>
                <a:cs typeface="Arial"/>
              </a:rPr>
              <a:t>Paor</a:t>
            </a:r>
            <a:r>
              <a:rPr lang="en-US" dirty="0" smtClean="0">
                <a:solidFill>
                  <a:srgbClr val="C5E0EA"/>
                </a:solidFill>
                <a:latin typeface="Arial"/>
                <a:cs typeface="Arial"/>
              </a:rPr>
              <a:t>, </a:t>
            </a:r>
            <a:r>
              <a:rPr lang="en-US" dirty="0" err="1" smtClean="0">
                <a:solidFill>
                  <a:srgbClr val="C5E0EA"/>
                </a:solidFill>
                <a:latin typeface="Arial"/>
                <a:cs typeface="Arial"/>
              </a:rPr>
              <a:t>Callan</a:t>
            </a:r>
            <a:r>
              <a:rPr lang="en-US" dirty="0" smtClean="0">
                <a:solidFill>
                  <a:srgbClr val="C5E0EA"/>
                </a:solidFill>
                <a:latin typeface="Arial"/>
                <a:cs typeface="Arial"/>
              </a:rPr>
              <a:t> Bentley</a:t>
            </a:r>
          </a:p>
        </p:txBody>
      </p:sp>
      <p:pic>
        <p:nvPicPr>
          <p:cNvPr id="8" name="Picture 7" descr="nsf_logo.t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200" y="5333559"/>
            <a:ext cx="988848" cy="994565"/>
          </a:xfrm>
          <a:prstGeom prst="rect">
            <a:avLst/>
          </a:prstGeom>
        </p:spPr>
      </p:pic>
      <p:pic>
        <p:nvPicPr>
          <p:cNvPr id="6" name="Picture 5" descr="8f85c93f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5599746"/>
            <a:ext cx="1887584" cy="648654"/>
          </a:xfrm>
          <a:prstGeom prst="rect">
            <a:avLst/>
          </a:prstGeom>
        </p:spPr>
      </p:pic>
      <p:pic>
        <p:nvPicPr>
          <p:cNvPr id="10" name="Picture 9" descr="jmulogo_white_trans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5333999"/>
            <a:ext cx="2133600" cy="1019861"/>
          </a:xfrm>
          <a:prstGeom prst="rect">
            <a:avLst/>
          </a:prstGeom>
        </p:spPr>
      </p:pic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0" y="304800"/>
            <a:ext cx="8991600" cy="22860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4400" dirty="0" smtClean="0">
                <a:solidFill>
                  <a:srgbClr val="FFFF00"/>
                </a:solidFill>
                <a:latin typeface="Arial"/>
                <a:cs typeface="Arial"/>
              </a:rPr>
              <a:t> Effective Use of Digital Data and</a:t>
            </a:r>
          </a:p>
          <a:p>
            <a:pPr algn="ctr">
              <a:buNone/>
            </a:pPr>
            <a:r>
              <a:rPr lang="en-US" sz="4400" dirty="0" smtClean="0">
                <a:solidFill>
                  <a:srgbClr val="FFFF00"/>
                </a:solidFill>
                <a:latin typeface="Arial"/>
                <a:cs typeface="Arial"/>
              </a:rPr>
              <a:t> Visualizations in the Geoscience</a:t>
            </a:r>
          </a:p>
          <a:p>
            <a:pPr algn="ctr">
              <a:buNone/>
            </a:pPr>
            <a:r>
              <a:rPr lang="en-US" sz="4400" dirty="0" smtClean="0">
                <a:solidFill>
                  <a:srgbClr val="FFFF00"/>
                </a:solidFill>
                <a:latin typeface="Arial"/>
                <a:cs typeface="Arial"/>
              </a:rPr>
              <a:t> Classroom – Writ </a:t>
            </a:r>
            <a:r>
              <a:rPr lang="en-US" sz="4400" dirty="0" smtClean="0">
                <a:solidFill>
                  <a:srgbClr val="FFFF00"/>
                </a:solidFill>
                <a:latin typeface="Arial"/>
                <a:cs typeface="Arial"/>
              </a:rPr>
              <a:t>Large</a:t>
            </a:r>
            <a:endParaRPr lang="en-US" sz="4400" dirty="0" smtClean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8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aurentia.jpg"/>
          <p:cNvPicPr>
            <a:picLocks noChangeAspect="1"/>
          </p:cNvPicPr>
          <p:nvPr/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3792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Digital Data and Visualizations</a:t>
            </a:r>
          </a:p>
          <a:p>
            <a:pPr algn="ctr">
              <a:buNone/>
            </a:pP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in the Geoscience Classroom</a:t>
            </a:r>
          </a:p>
        </p:txBody>
      </p:sp>
      <p:sp>
        <p:nvSpPr>
          <p:cNvPr id="5" name="Rectangle 4"/>
          <p:cNvSpPr/>
          <p:nvPr/>
        </p:nvSpPr>
        <p:spPr>
          <a:xfrm>
            <a:off x="-5630" y="1612642"/>
            <a:ext cx="91440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latin typeface="Arial"/>
                <a:cs typeface="Arial"/>
              </a:rPr>
              <a:t>Key Points:</a:t>
            </a:r>
          </a:p>
          <a:p>
            <a:endParaRPr lang="en-US" sz="1800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The classroom can include the </a:t>
            </a:r>
            <a:r>
              <a:rPr lang="en-US" sz="2800" i="1" dirty="0" smtClean="0">
                <a:latin typeface="Arial"/>
                <a:cs typeface="Arial"/>
              </a:rPr>
              <a:t>field</a:t>
            </a:r>
          </a:p>
          <a:p>
            <a:endParaRPr lang="en-US" sz="1800" dirty="0" smtClean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Incorporate authentic data </a:t>
            </a:r>
            <a:r>
              <a:rPr lang="en-US" sz="2800" dirty="0">
                <a:latin typeface="Arial"/>
                <a:cs typeface="Arial"/>
              </a:rPr>
              <a:t>and </a:t>
            </a:r>
            <a:r>
              <a:rPr lang="en-US" sz="2800" dirty="0" smtClean="0">
                <a:latin typeface="Arial"/>
                <a:cs typeface="Arial"/>
              </a:rPr>
              <a:t>evaluate </a:t>
            </a:r>
            <a:r>
              <a:rPr lang="en-US" sz="2800" dirty="0" smtClean="0">
                <a:latin typeface="Arial"/>
                <a:cs typeface="Arial"/>
              </a:rPr>
              <a:t>models	</a:t>
            </a:r>
            <a:r>
              <a:rPr lang="en-US" sz="2800" i="1" dirty="0" smtClean="0">
                <a:latin typeface="Arial"/>
                <a:cs typeface="Arial"/>
              </a:rPr>
              <a:t>No cartoons!</a:t>
            </a:r>
            <a:endParaRPr lang="en-US" sz="2800" i="1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endParaRPr lang="en-US" sz="1600" dirty="0" smtClean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Move beyond “</a:t>
            </a:r>
            <a:r>
              <a:rPr lang="en-US" sz="2800" i="1" dirty="0">
                <a:latin typeface="Arial"/>
                <a:cs typeface="Arial"/>
              </a:rPr>
              <a:t>e</a:t>
            </a:r>
            <a:r>
              <a:rPr lang="en-US" sz="2800" i="1" dirty="0" smtClean="0">
                <a:latin typeface="Arial"/>
                <a:cs typeface="Arial"/>
              </a:rPr>
              <a:t>ye candy” </a:t>
            </a:r>
            <a:r>
              <a:rPr lang="en-US" sz="2800" dirty="0" smtClean="0">
                <a:latin typeface="Arial"/>
                <a:cs typeface="Arial"/>
              </a:rPr>
              <a:t>(passive observation</a:t>
            </a:r>
            <a:r>
              <a:rPr lang="en-US" sz="2800" dirty="0" smtClean="0">
                <a:latin typeface="Arial"/>
                <a:cs typeface="Arial"/>
              </a:rPr>
              <a:t>)…</a:t>
            </a:r>
            <a:endParaRPr lang="en-US" sz="2800" dirty="0" smtClean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…towards </a:t>
            </a:r>
            <a:r>
              <a:rPr lang="en-US" sz="2800" dirty="0">
                <a:latin typeface="Arial"/>
                <a:cs typeface="Arial"/>
              </a:rPr>
              <a:t>G</a:t>
            </a:r>
            <a:r>
              <a:rPr lang="en-US" sz="2800" dirty="0" smtClean="0">
                <a:latin typeface="Arial"/>
                <a:cs typeface="Arial"/>
              </a:rPr>
              <a:t>uided </a:t>
            </a:r>
            <a:r>
              <a:rPr lang="en-US" sz="2800" dirty="0" smtClean="0">
                <a:latin typeface="Arial"/>
                <a:cs typeface="Arial"/>
              </a:rPr>
              <a:t>inquiry-driven </a:t>
            </a:r>
            <a:r>
              <a:rPr lang="en-US" sz="2800" dirty="0" smtClean="0">
                <a:latin typeface="Arial"/>
                <a:cs typeface="Arial"/>
              </a:rPr>
              <a:t>investigation,</a:t>
            </a:r>
            <a:endParaRPr lang="en-US" sz="2800" dirty="0" smtClean="0">
              <a:latin typeface="Arial"/>
              <a:cs typeface="Arial"/>
            </a:endParaRPr>
          </a:p>
          <a:p>
            <a:endParaRPr lang="en-US" sz="1800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…a</a:t>
            </a:r>
            <a:r>
              <a:rPr lang="en-US" sz="2800" dirty="0" smtClean="0">
                <a:latin typeface="Arial"/>
                <a:cs typeface="Arial"/>
              </a:rPr>
              <a:t>nd Real</a:t>
            </a:r>
            <a:r>
              <a:rPr lang="en-US" sz="2800" dirty="0" smtClean="0">
                <a:latin typeface="Arial"/>
                <a:cs typeface="Arial"/>
              </a:rPr>
              <a:t>-time “instantaneous” feedback </a:t>
            </a:r>
            <a:r>
              <a:rPr lang="en-US" sz="2800" dirty="0" smtClean="0">
                <a:latin typeface="Arial"/>
                <a:cs typeface="Arial"/>
              </a:rPr>
              <a:t>integrated with </a:t>
            </a:r>
            <a:r>
              <a:rPr lang="en-US" sz="2800" dirty="0" smtClean="0">
                <a:latin typeface="Arial"/>
                <a:cs typeface="Arial"/>
              </a:rPr>
              <a:t>inquiry</a:t>
            </a:r>
            <a:r>
              <a:rPr lang="en-US" sz="2800" dirty="0" smtClean="0">
                <a:latin typeface="Arial"/>
                <a:cs typeface="Arial"/>
              </a:rPr>
              <a:t>-driven investigation</a:t>
            </a:r>
          </a:p>
        </p:txBody>
      </p:sp>
    </p:spTree>
    <p:extLst>
      <p:ext uri="{BB962C8B-B14F-4D97-AF65-F5344CB8AC3E}">
        <p14:creationId xmlns:p14="http://schemas.microsoft.com/office/powerpoint/2010/main" val="43027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lorence Bascom 190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40000">
            <a:off x="5402083" y="849868"/>
            <a:ext cx="3263807" cy="558651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2400" y="5269468"/>
            <a:ext cx="4740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 dirty="0" smtClean="0">
                <a:latin typeface="Arial"/>
                <a:cs typeface="Arial"/>
              </a:rPr>
              <a:t>Ben Peach and John Horne, Scotland 1880s</a:t>
            </a:r>
            <a:endParaRPr lang="en-US" sz="1800" dirty="0"/>
          </a:p>
        </p:txBody>
      </p:sp>
      <p:pic>
        <p:nvPicPr>
          <p:cNvPr id="11" name="P&amp;H.jpg"/>
          <p:cNvPicPr preferRelativeResize="0"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28601" y="849868"/>
            <a:ext cx="4572000" cy="4389120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Rectangle 11"/>
          <p:cNvSpPr/>
          <p:nvPr/>
        </p:nvSpPr>
        <p:spPr>
          <a:xfrm>
            <a:off x="3933373" y="6172200"/>
            <a:ext cx="23149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 dirty="0" smtClean="0">
                <a:latin typeface="Arial"/>
                <a:cs typeface="Arial"/>
              </a:rPr>
              <a:t>Florence Bascom </a:t>
            </a:r>
          </a:p>
          <a:p>
            <a:r>
              <a:rPr lang="en-US" sz="1800" dirty="0" smtClean="0">
                <a:latin typeface="Arial"/>
                <a:cs typeface="Arial"/>
              </a:rPr>
              <a:t>and friends, AZ 1906</a:t>
            </a:r>
            <a:endParaRPr lang="en-US" sz="18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0" y="0"/>
            <a:ext cx="9144000" cy="838200"/>
          </a:xfrm>
          <a:prstGeom prst="rect">
            <a:avLst/>
          </a:prstGeom>
          <a:solidFill>
            <a:srgbClr val="000000"/>
          </a:solidFill>
        </p:spPr>
        <p:txBody>
          <a:bodyPr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Field Data Collection – the Past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0981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4495800" y="1357948"/>
            <a:ext cx="2614136" cy="3671252"/>
            <a:chOff x="4495800" y="1053148"/>
            <a:chExt cx="2614136" cy="3671252"/>
          </a:xfrm>
        </p:grpSpPr>
        <p:pic>
          <p:nvPicPr>
            <p:cNvPr id="3" name="Picture 2" descr="William Smith.jp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5800" y="1053148"/>
              <a:ext cx="2614136" cy="2985452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5029200" y="4262735"/>
              <a:ext cx="155252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 smtClean="0">
                  <a:latin typeface="Arial"/>
                  <a:cs typeface="Arial"/>
                </a:rPr>
                <a:t>Will Smith</a:t>
              </a:r>
              <a:endParaRPr lang="en-US" dirty="0"/>
            </a:p>
          </p:txBody>
        </p:sp>
      </p:grpSp>
      <p:sp>
        <p:nvSpPr>
          <p:cNvPr id="8" name="Content Placeholder 2"/>
          <p:cNvSpPr txBox="1">
            <a:spLocks/>
          </p:cNvSpPr>
          <p:nvPr/>
        </p:nvSpPr>
        <p:spPr>
          <a:xfrm>
            <a:off x="0" y="0"/>
            <a:ext cx="8915400" cy="914400"/>
          </a:xfrm>
          <a:prstGeom prst="rect">
            <a:avLst/>
          </a:prstGeom>
        </p:spPr>
        <p:txBody>
          <a:bodyPr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Geologic Maps – the Past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9" name="Picture 2" descr="william_smith_map_bi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990600"/>
            <a:ext cx="3980803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4222577" y="6320135"/>
            <a:ext cx="8693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1815</a:t>
            </a:r>
            <a:endParaRPr lang="en-US" dirty="0"/>
          </a:p>
        </p:txBody>
      </p:sp>
      <p:pic>
        <p:nvPicPr>
          <p:cNvPr id="13" name="Picture 12" descr="Will Smith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068878"/>
            <a:ext cx="2667000" cy="3527714"/>
          </a:xfrm>
          <a:prstGeom prst="rect">
            <a:avLst/>
          </a:prstGeom>
        </p:spPr>
      </p:pic>
      <p:grpSp>
        <p:nvGrpSpPr>
          <p:cNvPr id="12" name="Group 11"/>
          <p:cNvGrpSpPr/>
          <p:nvPr/>
        </p:nvGrpSpPr>
        <p:grpSpPr>
          <a:xfrm>
            <a:off x="4495800" y="0"/>
            <a:ext cx="4661354" cy="6553200"/>
            <a:chOff x="4486910" y="0"/>
            <a:chExt cx="4661354" cy="6553200"/>
          </a:xfrm>
        </p:grpSpPr>
        <p:grpSp>
          <p:nvGrpSpPr>
            <p:cNvPr id="2" name="Group 1"/>
            <p:cNvGrpSpPr/>
            <p:nvPr/>
          </p:nvGrpSpPr>
          <p:grpSpPr>
            <a:xfrm>
              <a:off x="4486910" y="1016000"/>
              <a:ext cx="4428490" cy="5537200"/>
              <a:chOff x="4486910" y="1016000"/>
              <a:chExt cx="4428490" cy="5537200"/>
            </a:xfrm>
          </p:grpSpPr>
          <p:pic>
            <p:nvPicPr>
              <p:cNvPr id="7" name="Picture 9" descr="Cur map Sarah.jpg                                              0005CE15Steve G5                       BE74DD3D: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86910" y="1016000"/>
                <a:ext cx="4370921" cy="5080000"/>
              </a:xfrm>
              <a:prstGeom prst="rect">
                <a:avLst/>
              </a:prstGeom>
              <a:noFill/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8046051" y="6091535"/>
                <a:ext cx="869349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dirty="0" smtClean="0">
                    <a:latin typeface="Arial"/>
                    <a:cs typeface="Arial"/>
                  </a:rPr>
                  <a:t>2007</a:t>
                </a:r>
                <a:endParaRPr lang="en-US" dirty="0"/>
              </a:p>
            </p:txBody>
          </p:sp>
        </p:grpSp>
        <p:sp>
          <p:nvSpPr>
            <p:cNvPr id="6" name="Rectangle 5"/>
            <p:cNvSpPr/>
            <p:nvPr/>
          </p:nvSpPr>
          <p:spPr>
            <a:xfrm>
              <a:off x="8678314" y="0"/>
              <a:ext cx="46995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buFont typeface="Wingdings 2"/>
                <a:buNone/>
              </a:pPr>
              <a:r>
                <a:rPr lang="en-US" sz="4000" dirty="0" smtClean="0">
                  <a:solidFill>
                    <a:srgbClr val="FFFF00"/>
                  </a:solidFill>
                  <a:latin typeface="Arial"/>
                  <a:cs typeface="Arial"/>
                </a:rPr>
                <a:t>?</a:t>
              </a:r>
              <a:endParaRPr lang="en-US" sz="4000" dirty="0">
                <a:solidFill>
                  <a:srgbClr val="FFFF00"/>
                </a:solidFill>
                <a:latin typeface="Arial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2218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04800"/>
            <a:ext cx="4114800" cy="16002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Collecting data</a:t>
            </a:r>
          </a:p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in the field</a:t>
            </a:r>
          </a:p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(the present)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665" y="292100"/>
            <a:ext cx="4762735" cy="63373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914400" y="3002340"/>
            <a:ext cx="2971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3200" dirty="0" smtClean="0">
                <a:latin typeface="Arial"/>
                <a:cs typeface="Arial"/>
              </a:rPr>
              <a:t>Mapping with </a:t>
            </a:r>
            <a:r>
              <a:rPr lang="en-US" sz="3200" dirty="0">
                <a:latin typeface="Arial"/>
                <a:cs typeface="Arial"/>
              </a:rPr>
              <a:t>an </a:t>
            </a:r>
            <a:r>
              <a:rPr lang="en-US" sz="3200" dirty="0" err="1">
                <a:latin typeface="Arial"/>
                <a:cs typeface="Arial"/>
              </a:rPr>
              <a:t>iPad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smtClean="0">
                <a:latin typeface="Arial"/>
                <a:cs typeface="Arial"/>
              </a:rPr>
              <a:t>and </a:t>
            </a:r>
            <a:r>
              <a:rPr lang="en-US" sz="3200" dirty="0">
                <a:latin typeface="Arial"/>
                <a:cs typeface="Arial"/>
              </a:rPr>
              <a:t>the </a:t>
            </a:r>
            <a:r>
              <a:rPr lang="en-US" sz="3200" dirty="0" err="1">
                <a:latin typeface="Arial"/>
                <a:cs typeface="Arial"/>
              </a:rPr>
              <a:t>iGIS</a:t>
            </a:r>
            <a:r>
              <a:rPr lang="en-US" sz="3200" dirty="0">
                <a:latin typeface="Arial"/>
                <a:cs typeface="Arial"/>
              </a:rPr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2265463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1" descr="Fig 2a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" y="320040"/>
            <a:ext cx="4773168" cy="6364224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0" rev="2154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698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762000"/>
            <a:ext cx="3276600" cy="479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57200" y="5105400"/>
            <a:ext cx="3429000" cy="1219200"/>
          </a:xfrm>
        </p:spPr>
        <p:txBody>
          <a:bodyPr/>
          <a:lstStyle/>
          <a:p>
            <a:pPr marL="136525" indent="0">
              <a:buFont typeface="Wingdings 2" charset="0"/>
              <a:buNone/>
            </a:pPr>
            <a:r>
              <a:rPr lang="en-US" sz="2400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  <a:cs typeface="Arial" charset="0"/>
              </a:rPr>
              <a:t>The </a:t>
            </a:r>
            <a:r>
              <a:rPr lang="en-US" sz="2400" dirty="0" err="1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  <a:cs typeface="Arial" charset="0"/>
              </a:rPr>
              <a:t>iGIS</a:t>
            </a:r>
            <a:r>
              <a:rPr lang="en-US" sz="2400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  <a:cs typeface="Arial" charset="0"/>
              </a:rPr>
              <a:t> app showing point data over high resolution </a:t>
            </a:r>
            <a:r>
              <a:rPr lang="en-US" sz="2400" dirty="0" err="1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  <a:cs typeface="Arial" charset="0"/>
              </a:rPr>
              <a:t>orthophotos</a:t>
            </a:r>
            <a:endParaRPr lang="en-US" sz="2400" dirty="0"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29700" name="Content Placeholder 2"/>
          <p:cNvSpPr txBox="1">
            <a:spLocks/>
          </p:cNvSpPr>
          <p:nvPr/>
        </p:nvSpPr>
        <p:spPr bwMode="auto">
          <a:xfrm>
            <a:off x="5334000" y="5562600"/>
            <a:ext cx="32766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36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9F9F9"/>
              </a:buClr>
              <a:buSzPct val="65000"/>
              <a:buFont typeface="Wingdings 2" charset="0"/>
              <a:buNone/>
            </a:pPr>
            <a:r>
              <a:rPr lang="en-US" dirty="0"/>
              <a:t>Simple GIS </a:t>
            </a:r>
            <a:r>
              <a:rPr lang="en-US" dirty="0" err="1"/>
              <a:t>shapefile</a:t>
            </a:r>
            <a:r>
              <a:rPr lang="en-US" dirty="0"/>
              <a:t> data table for outcrop data collection in </a:t>
            </a:r>
            <a:r>
              <a:rPr lang="en-US" dirty="0" err="1"/>
              <a:t>iGIS</a:t>
            </a:r>
            <a:endParaRPr lang="en-US" dirty="0"/>
          </a:p>
        </p:txBody>
      </p:sp>
      <p:cxnSp>
        <p:nvCxnSpPr>
          <p:cNvPr id="10" name="Straight Arrow Connector 9"/>
          <p:cNvCxnSpPr>
            <a:cxnSpLocks noChangeAspect="1"/>
          </p:cNvCxnSpPr>
          <p:nvPr/>
        </p:nvCxnSpPr>
        <p:spPr>
          <a:xfrm flipV="1">
            <a:off x="3962400" y="3781670"/>
            <a:ext cx="1752600" cy="561731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5715000" y="0"/>
            <a:ext cx="25225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>
                <a:solidFill>
                  <a:srgbClr val="FFFF00"/>
                </a:solidFill>
                <a:latin typeface="Arial"/>
                <a:cs typeface="Arial"/>
              </a:rPr>
              <a:t>Field Data 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57288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Fig 2b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92" y="737616"/>
            <a:ext cx="5181600" cy="5129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Content Placeholder 2"/>
          <p:cNvSpPr txBox="1">
            <a:spLocks/>
          </p:cNvSpPr>
          <p:nvPr/>
        </p:nvSpPr>
        <p:spPr bwMode="auto">
          <a:xfrm>
            <a:off x="5562600" y="1524000"/>
            <a:ext cx="35814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36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9F9F9"/>
              </a:buClr>
              <a:buSzPct val="65000"/>
              <a:buFont typeface="Wingdings 2" charset="0"/>
              <a:buNone/>
            </a:pPr>
            <a:r>
              <a:rPr lang="en-US" dirty="0"/>
              <a:t>Outcrop data collected by 14 student teams during 4 day </a:t>
            </a:r>
            <a:r>
              <a:rPr lang="en-US" dirty="0" smtClean="0"/>
              <a:t>digital mapping </a:t>
            </a:r>
            <a:r>
              <a:rPr lang="en-US" dirty="0"/>
              <a:t>project at JMU Ireland Field Course in 2014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Crowdsourcing Field Data Collection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2578067"/>
      </p:ext>
    </p:extLst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ig 4.jpg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16936" y="762000"/>
            <a:ext cx="15919094" cy="509960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81000" y="5861609"/>
            <a:ext cx="838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6</a:t>
            </a:r>
            <a:r>
              <a:rPr lang="en-US" dirty="0" smtClean="0"/>
              <a:t> years of data from the digital </a:t>
            </a:r>
            <a:r>
              <a:rPr lang="en-US" dirty="0"/>
              <a:t>mapping </a:t>
            </a:r>
            <a:r>
              <a:rPr lang="en-US" dirty="0" smtClean="0"/>
              <a:t>project</a:t>
            </a: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6858000" y="5410200"/>
            <a:ext cx="1828800" cy="0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7391400" y="5410200"/>
            <a:ext cx="8773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 dirty="0" smtClean="0"/>
              <a:t>0.5 km</a:t>
            </a:r>
            <a:endParaRPr lang="en-US" sz="18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Crowdsourcing Field Data Collection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1130147"/>
      </p:ext>
    </p:extLst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63703E-6 4.62856E-8 L -0.4585 4.62856E-8 " pathEditMode="relative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ig 4.jpg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095744" y="763326"/>
            <a:ext cx="15919094" cy="509960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81000" y="5862935"/>
            <a:ext cx="838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/>
              <a:t>6 years of data from the digital </a:t>
            </a:r>
            <a:r>
              <a:rPr lang="en-US" dirty="0"/>
              <a:t>mapping </a:t>
            </a:r>
            <a:r>
              <a:rPr lang="en-US" dirty="0" smtClean="0"/>
              <a:t>project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Crowdsourcing Field Data Collection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32078623"/>
      </p:ext>
    </p:extLst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50747E-6 -5.57278E-6 L 0.82529 -5.57278E-6 " pathEditMode="relative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encorragh 2013 Map.png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04" y="210312"/>
            <a:ext cx="4751588" cy="5701101"/>
          </a:xfrm>
          <a:prstGeom prst="rect">
            <a:avLst/>
          </a:prstGeom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334000" y="2438400"/>
            <a:ext cx="3048000" cy="1600200"/>
          </a:xfrm>
        </p:spPr>
        <p:txBody>
          <a:bodyPr/>
          <a:lstStyle/>
          <a:p>
            <a:pPr marL="137160" indent="0">
              <a:buNone/>
            </a:pPr>
            <a:r>
              <a:rPr lang="en-US" dirty="0" smtClean="0">
                <a:latin typeface="Arial"/>
                <a:cs typeface="Arial"/>
              </a:rPr>
              <a:t>Geologic map interpretation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smtClean="0">
                <a:latin typeface="Arial"/>
                <a:cs typeface="Arial"/>
              </a:rPr>
              <a:t>of student data</a:t>
            </a:r>
            <a:endParaRPr lang="en-US" dirty="0">
              <a:latin typeface="Arial"/>
              <a:cs typeface="Arial"/>
            </a:endParaRPr>
          </a:p>
        </p:txBody>
      </p:sp>
      <p:pic>
        <p:nvPicPr>
          <p:cNvPr id="7" name="Picture 6" descr="Assessment_table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005840"/>
            <a:ext cx="8301396" cy="4876800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7772400" y="1252728"/>
            <a:ext cx="609600" cy="1740408"/>
            <a:chOff x="7772400" y="1252728"/>
            <a:chExt cx="609600" cy="1740408"/>
          </a:xfrm>
        </p:grpSpPr>
        <p:sp>
          <p:nvSpPr>
            <p:cNvPr id="9" name="Oval 8"/>
            <p:cNvSpPr/>
            <p:nvPr/>
          </p:nvSpPr>
          <p:spPr>
            <a:xfrm>
              <a:off x="7772400" y="1252728"/>
              <a:ext cx="609600" cy="304800"/>
            </a:xfrm>
            <a:prstGeom prst="ellipse">
              <a:avLst/>
            </a:prstGeom>
            <a:noFill/>
            <a:ln w="38100" cmpd="sng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/>
            <p:cNvSpPr/>
            <p:nvPr/>
          </p:nvSpPr>
          <p:spPr>
            <a:xfrm>
              <a:off x="7772400" y="2688336"/>
              <a:ext cx="609600" cy="304800"/>
            </a:xfrm>
            <a:prstGeom prst="ellipse">
              <a:avLst/>
            </a:prstGeom>
            <a:noFill/>
            <a:ln w="38100" cmpd="sng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7772400" y="2240280"/>
            <a:ext cx="609600" cy="2179320"/>
            <a:chOff x="7772400" y="2194560"/>
            <a:chExt cx="609600" cy="2179320"/>
          </a:xfrm>
        </p:grpSpPr>
        <p:sp>
          <p:nvSpPr>
            <p:cNvPr id="12" name="Oval 11"/>
            <p:cNvSpPr/>
            <p:nvPr/>
          </p:nvSpPr>
          <p:spPr>
            <a:xfrm>
              <a:off x="7772400" y="2194560"/>
              <a:ext cx="609600" cy="304800"/>
            </a:xfrm>
            <a:prstGeom prst="ellipse">
              <a:avLst/>
            </a:prstGeom>
            <a:noFill/>
            <a:ln w="38100" cmpd="sng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7772400" y="4069080"/>
              <a:ext cx="609600" cy="304800"/>
            </a:xfrm>
            <a:prstGeom prst="ellipse">
              <a:avLst/>
            </a:prstGeom>
            <a:noFill/>
            <a:ln w="38100" cmpd="sng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7772400" y="3657600"/>
            <a:ext cx="609600" cy="1219200"/>
            <a:chOff x="7772400" y="3611880"/>
            <a:chExt cx="609600" cy="1219200"/>
          </a:xfrm>
        </p:grpSpPr>
        <p:sp>
          <p:nvSpPr>
            <p:cNvPr id="15" name="Oval 14"/>
            <p:cNvSpPr/>
            <p:nvPr/>
          </p:nvSpPr>
          <p:spPr>
            <a:xfrm>
              <a:off x="7772400" y="3611880"/>
              <a:ext cx="609600" cy="304800"/>
            </a:xfrm>
            <a:prstGeom prst="ellipse">
              <a:avLst/>
            </a:prstGeom>
            <a:noFill/>
            <a:ln w="38100" cmpd="sng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7772400" y="4526280"/>
              <a:ext cx="609600" cy="304800"/>
            </a:xfrm>
            <a:prstGeom prst="ellipse">
              <a:avLst/>
            </a:prstGeom>
            <a:noFill/>
            <a:ln w="38100" cmpd="sng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048546"/>
      </p:ext>
    </p:extLst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762000"/>
            <a:ext cx="7342094" cy="5522814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Digital Field Data Collection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81000" y="6320135"/>
            <a:ext cx="838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err="1" smtClean="0"/>
              <a:t>GeoFieldBook</a:t>
            </a:r>
            <a:r>
              <a:rPr lang="en-US" dirty="0" smtClean="0"/>
              <a:t> app for </a:t>
            </a:r>
            <a:r>
              <a:rPr lang="en-US" dirty="0" err="1" smtClean="0"/>
              <a:t>iPad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23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heepMountainMovie.mov"/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0" y="838200"/>
            <a:ext cx="7620000" cy="5715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038600" y="6581001"/>
            <a:ext cx="44525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http://</a:t>
            </a:r>
            <a:r>
              <a:rPr lang="en-US" sz="1200" dirty="0" err="1">
                <a:latin typeface="Arial"/>
                <a:cs typeface="Arial"/>
              </a:rPr>
              <a:t>csmres.jmu.edu</a:t>
            </a:r>
            <a:r>
              <a:rPr lang="en-US" sz="1200" dirty="0">
                <a:latin typeface="Arial"/>
                <a:cs typeface="Arial"/>
              </a:rPr>
              <a:t>/</a:t>
            </a:r>
            <a:r>
              <a:rPr lang="en-US" sz="1200" dirty="0" err="1">
                <a:latin typeface="Arial"/>
                <a:cs typeface="Arial"/>
              </a:rPr>
              <a:t>Geollab</a:t>
            </a:r>
            <a:r>
              <a:rPr lang="en-US" sz="1200" dirty="0">
                <a:latin typeface="Arial"/>
                <a:cs typeface="Arial"/>
              </a:rPr>
              <a:t>/Whitmeyer/</a:t>
            </a:r>
            <a:r>
              <a:rPr lang="en-US" sz="1200" dirty="0" err="1">
                <a:latin typeface="Arial"/>
                <a:cs typeface="Arial"/>
              </a:rPr>
              <a:t>SheepMountain.kmz</a:t>
            </a:r>
            <a:endParaRPr lang="en-US" sz="12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Digital Field Data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61917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Vmovie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" y="960120"/>
            <a:ext cx="7242048" cy="5431536"/>
          </a:xfrm>
          <a:prstGeom prst="rect">
            <a:avLst/>
          </a:prstGeom>
        </p:spPr>
      </p:pic>
      <p:grpSp>
        <p:nvGrpSpPr>
          <p:cNvPr id="17" name="Group 16"/>
          <p:cNvGrpSpPr/>
          <p:nvPr/>
        </p:nvGrpSpPr>
        <p:grpSpPr>
          <a:xfrm>
            <a:off x="1871472" y="3081528"/>
            <a:ext cx="2852928" cy="1033272"/>
            <a:chOff x="1719072" y="3005328"/>
            <a:chExt cx="2852928" cy="1033272"/>
          </a:xfrm>
        </p:grpSpPr>
        <p:grpSp>
          <p:nvGrpSpPr>
            <p:cNvPr id="18" name="Group 17"/>
            <p:cNvGrpSpPr/>
            <p:nvPr/>
          </p:nvGrpSpPr>
          <p:grpSpPr>
            <a:xfrm>
              <a:off x="2057400" y="3200400"/>
              <a:ext cx="2514600" cy="838200"/>
              <a:chOff x="2057400" y="3200400"/>
              <a:chExt cx="2514600" cy="838200"/>
            </a:xfrm>
          </p:grpSpPr>
          <p:cxnSp>
            <p:nvCxnSpPr>
              <p:cNvPr id="20" name="Straight Arrow Connector 19"/>
              <p:cNvCxnSpPr/>
              <p:nvPr/>
            </p:nvCxnSpPr>
            <p:spPr>
              <a:xfrm>
                <a:off x="2057400" y="3200400"/>
                <a:ext cx="2514600" cy="83820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arrow" w="med" len="lg"/>
                <a:tailEnd type="non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/>
              <p:cNvCxnSpPr/>
              <p:nvPr/>
            </p:nvCxnSpPr>
            <p:spPr>
              <a:xfrm>
                <a:off x="3048000" y="3526536"/>
                <a:ext cx="5334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/>
              <p:cNvCxnSpPr/>
              <p:nvPr/>
            </p:nvCxnSpPr>
            <p:spPr>
              <a:xfrm flipH="1">
                <a:off x="2971800" y="3505200"/>
                <a:ext cx="76200" cy="30480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Rectangle 18"/>
            <p:cNvSpPr/>
            <p:nvPr/>
          </p:nvSpPr>
          <p:spPr>
            <a:xfrm>
              <a:off x="1719072" y="3005328"/>
              <a:ext cx="384365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dirty="0" smtClean="0">
                  <a:solidFill>
                    <a:srgbClr val="FF0000"/>
                  </a:solidFill>
                  <a:latin typeface="Arial"/>
                  <a:cs typeface="Arial"/>
                </a:rPr>
                <a:t>10</a:t>
              </a:r>
              <a:endParaRPr lang="en-US" sz="14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4" name="Picture 13" descr="GVview2.tiff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9" b="4318"/>
          <a:stretch/>
        </p:blipFill>
        <p:spPr>
          <a:xfrm>
            <a:off x="1066800" y="832104"/>
            <a:ext cx="7239000" cy="5568696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Modeling Field Data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6367046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800" dirty="0" smtClean="0">
                <a:solidFill>
                  <a:srgbClr val="FFFF00"/>
                </a:solidFill>
                <a:latin typeface="Arial"/>
                <a:cs typeface="Arial"/>
              </a:rPr>
              <a:t>Germany Valley, WV:   A field site for the JMU Stratigraphy, Structure, Tectonics class</a:t>
            </a:r>
            <a:endParaRPr lang="en-US" sz="1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00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8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Vfinalview.tiff"/>
          <p:cNvPicPr>
            <a:picLocks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4" b="3691"/>
          <a:stretch/>
        </p:blipFill>
        <p:spPr>
          <a:xfrm>
            <a:off x="1066800" y="932688"/>
            <a:ext cx="7242048" cy="5449824"/>
          </a:xfrm>
          <a:prstGeom prst="rect">
            <a:avLst/>
          </a:prstGeom>
        </p:spPr>
      </p:pic>
      <p:grpSp>
        <p:nvGrpSpPr>
          <p:cNvPr id="27" name="Group 26"/>
          <p:cNvGrpSpPr/>
          <p:nvPr/>
        </p:nvGrpSpPr>
        <p:grpSpPr>
          <a:xfrm>
            <a:off x="1871472" y="3081528"/>
            <a:ext cx="2852928" cy="1033272"/>
            <a:chOff x="1719072" y="3005328"/>
            <a:chExt cx="2852928" cy="1033272"/>
          </a:xfrm>
        </p:grpSpPr>
        <p:grpSp>
          <p:nvGrpSpPr>
            <p:cNvPr id="28" name="Group 27"/>
            <p:cNvGrpSpPr/>
            <p:nvPr/>
          </p:nvGrpSpPr>
          <p:grpSpPr>
            <a:xfrm>
              <a:off x="2057400" y="3200400"/>
              <a:ext cx="2514600" cy="838200"/>
              <a:chOff x="2057400" y="3200400"/>
              <a:chExt cx="2514600" cy="838200"/>
            </a:xfrm>
          </p:grpSpPr>
          <p:cxnSp>
            <p:nvCxnSpPr>
              <p:cNvPr id="30" name="Straight Arrow Connector 29"/>
              <p:cNvCxnSpPr/>
              <p:nvPr/>
            </p:nvCxnSpPr>
            <p:spPr>
              <a:xfrm>
                <a:off x="2057400" y="3200400"/>
                <a:ext cx="2514600" cy="83820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arrow" w="med" len="lg"/>
                <a:tailEnd type="non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/>
              <p:cNvCxnSpPr/>
              <p:nvPr/>
            </p:nvCxnSpPr>
            <p:spPr>
              <a:xfrm>
                <a:off x="3048000" y="3526536"/>
                <a:ext cx="5334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Arrow Connector 34"/>
              <p:cNvCxnSpPr/>
              <p:nvPr/>
            </p:nvCxnSpPr>
            <p:spPr>
              <a:xfrm flipH="1">
                <a:off x="2971800" y="3505200"/>
                <a:ext cx="76200" cy="30480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Rectangle 28"/>
            <p:cNvSpPr/>
            <p:nvPr/>
          </p:nvSpPr>
          <p:spPr>
            <a:xfrm>
              <a:off x="1719072" y="3005328"/>
              <a:ext cx="384365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dirty="0" smtClean="0">
                  <a:solidFill>
                    <a:srgbClr val="FF0000"/>
                  </a:solidFill>
                  <a:latin typeface="Arial"/>
                  <a:cs typeface="Arial"/>
                </a:rPr>
                <a:t>10</a:t>
              </a:r>
              <a:endParaRPr lang="en-US" sz="14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2" name="Picture 1" descr="Eroded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990600"/>
            <a:ext cx="3041650" cy="206692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367046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800" dirty="0" smtClean="0">
                <a:solidFill>
                  <a:srgbClr val="FFFF00"/>
                </a:solidFill>
                <a:latin typeface="Arial"/>
                <a:cs typeface="Arial"/>
              </a:rPr>
              <a:t>Germany Valley, WV:   A field site for the JMU Stratigraphy, Structure, Tectonics class</a:t>
            </a:r>
            <a:endParaRPr lang="en-US" sz="1800" dirty="0">
              <a:solidFill>
                <a:srgbClr val="FFFF00"/>
              </a:solidFill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Modeling Field Data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561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Inquiry-driven Modeling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599714" y="1143000"/>
            <a:ext cx="254428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rial"/>
                <a:cs typeface="Arial"/>
              </a:rPr>
              <a:t>http://</a:t>
            </a:r>
            <a:r>
              <a:rPr lang="en-US" sz="1400" dirty="0" err="1">
                <a:solidFill>
                  <a:srgbClr val="FF0000"/>
                </a:solidFill>
                <a:latin typeface="Arial"/>
                <a:cs typeface="Arial"/>
              </a:rPr>
              <a:t>app.visiblegeology.com</a:t>
            </a:r>
            <a:r>
              <a:rPr lang="en-US" sz="1400" dirty="0">
                <a:solidFill>
                  <a:srgbClr val="FF0000"/>
                </a:solidFill>
                <a:latin typeface="Arial"/>
                <a:cs typeface="Arial"/>
              </a:rPr>
              <a:t>/</a:t>
            </a:r>
            <a:endParaRPr lang="en-US" sz="1400" dirty="0">
              <a:solidFill>
                <a:srgbClr val="FF0000"/>
              </a:solidFill>
            </a:endParaRPr>
          </a:p>
        </p:txBody>
      </p:sp>
      <p:pic>
        <p:nvPicPr>
          <p:cNvPr id="3" name="Picture 2" descr="Visible Geology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49410"/>
            <a:ext cx="3962400" cy="476559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60915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latin typeface="Arial"/>
                <a:cs typeface="Arial"/>
              </a:rPr>
              <a:t>Inquiry-based, student-driven exploration of 3D visualization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3124200" y="1447800"/>
            <a:ext cx="6019801" cy="3962400"/>
            <a:chOff x="3124200" y="1447800"/>
            <a:chExt cx="6019801" cy="3962400"/>
          </a:xfrm>
        </p:grpSpPr>
        <p:pic>
          <p:nvPicPr>
            <p:cNvPr id="5" name="Picture 4" descr="Visible Geology 2.tif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93755" y="1447800"/>
              <a:ext cx="5550246" cy="3962400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/>
          </p:nvSpPr>
          <p:spPr>
            <a:xfrm>
              <a:off x="3810000" y="2438400"/>
              <a:ext cx="2971800" cy="26670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" name="Picture 19" descr="Eroded.png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24200" y="1752600"/>
              <a:ext cx="4104386" cy="343382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8787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eddi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0600" y="2286000"/>
            <a:ext cx="4664075" cy="390207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599714" y="1143000"/>
            <a:ext cx="254428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rial"/>
                <a:cs typeface="Arial"/>
              </a:rPr>
              <a:t>http://</a:t>
            </a:r>
            <a:r>
              <a:rPr lang="en-US" sz="1400" dirty="0" err="1">
                <a:solidFill>
                  <a:srgbClr val="FF0000"/>
                </a:solidFill>
                <a:latin typeface="Arial"/>
                <a:cs typeface="Arial"/>
              </a:rPr>
              <a:t>app.visiblegeology.com</a:t>
            </a:r>
            <a:r>
              <a:rPr lang="en-US" sz="1400" dirty="0">
                <a:solidFill>
                  <a:srgbClr val="FF0000"/>
                </a:solidFill>
                <a:latin typeface="Arial"/>
                <a:cs typeface="Arial"/>
              </a:rPr>
              <a:t>/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60915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latin typeface="Arial"/>
                <a:cs typeface="Arial"/>
              </a:rPr>
              <a:t>Inquiry-based, student-driven exploration of 3D visualization</a:t>
            </a:r>
            <a:endParaRPr lang="en-US" dirty="0"/>
          </a:p>
        </p:txBody>
      </p:sp>
      <p:pic>
        <p:nvPicPr>
          <p:cNvPr id="7" name="Picture 6" descr="Erod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9661" y="2819400"/>
            <a:ext cx="4462939" cy="3733800"/>
          </a:xfrm>
          <a:prstGeom prst="rect">
            <a:avLst/>
          </a:prstGeom>
        </p:spPr>
      </p:pic>
      <p:pic>
        <p:nvPicPr>
          <p:cNvPr id="8" name="Picture 7" descr="Tilt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1725" y="593725"/>
            <a:ext cx="4664075" cy="3902075"/>
          </a:xfrm>
          <a:prstGeom prst="rect">
            <a:avLst/>
          </a:prstGeom>
        </p:spPr>
      </p:pic>
      <p:pic>
        <p:nvPicPr>
          <p:cNvPr id="9" name="Picture 8" descr="Folded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25" y="60325"/>
            <a:ext cx="4664075" cy="3902075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3657600" y="4343400"/>
            <a:ext cx="17068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Describe…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0" y="880646"/>
            <a:ext cx="8396631" cy="3344108"/>
            <a:chOff x="0" y="880646"/>
            <a:chExt cx="8396631" cy="3344108"/>
          </a:xfrm>
        </p:grpSpPr>
        <p:sp>
          <p:nvSpPr>
            <p:cNvPr id="22" name="Rectangle 21"/>
            <p:cNvSpPr/>
            <p:nvPr/>
          </p:nvSpPr>
          <p:spPr>
            <a:xfrm>
              <a:off x="0" y="3090446"/>
              <a:ext cx="150764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 smtClean="0">
                  <a:latin typeface="Arial"/>
                  <a:cs typeface="Arial"/>
                </a:rPr>
                <a:t>T1. Deposition</a:t>
              </a:r>
              <a:endParaRPr lang="en-US" sz="16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608311" y="880646"/>
              <a:ext cx="1211089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 smtClean="0">
                  <a:latin typeface="Arial"/>
                  <a:cs typeface="Arial"/>
                </a:rPr>
                <a:t>T2. Folding</a:t>
              </a:r>
              <a:endParaRPr lang="en-US" sz="1600" dirty="0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648200" y="1414046"/>
              <a:ext cx="1074132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 smtClean="0">
                  <a:latin typeface="Arial"/>
                  <a:cs typeface="Arial"/>
                </a:rPr>
                <a:t>T3. Tilting</a:t>
              </a:r>
              <a:endParaRPr lang="en-US" sz="1600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62800" y="3886200"/>
              <a:ext cx="123383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 smtClean="0">
                  <a:latin typeface="Arial"/>
                  <a:cs typeface="Arial"/>
                </a:rPr>
                <a:t>T4. Erosion</a:t>
              </a:r>
              <a:endParaRPr lang="en-US" sz="1600" dirty="0"/>
            </a:p>
          </p:txBody>
        </p:sp>
      </p:grpSp>
      <p:sp>
        <p:nvSpPr>
          <p:cNvPr id="15" name="Rectangle 14"/>
          <p:cNvSpPr/>
          <p:nvPr/>
        </p:nvSpPr>
        <p:spPr>
          <a:xfrm>
            <a:off x="3657600" y="4343400"/>
            <a:ext cx="1706868" cy="1200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Describe…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Evaluate!</a:t>
            </a:r>
            <a:endParaRPr lang="en-US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Inquiry-driven Modeling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551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A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914400"/>
            <a:ext cx="7620000" cy="5937250"/>
          </a:xfrm>
          <a:prstGeom prst="rect">
            <a:avLst/>
          </a:prstGeom>
        </p:spPr>
      </p:pic>
      <p:pic>
        <p:nvPicPr>
          <p:cNvPr id="4" name="Picture 3" descr="Full_Globe_Logo.psd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34" y="869236"/>
            <a:ext cx="1200166" cy="11881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200" y="6457890"/>
            <a:ext cx="61258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err="1" smtClean="0">
                <a:solidFill>
                  <a:srgbClr val="FF0000"/>
                </a:solidFill>
                <a:latin typeface="Arial"/>
                <a:cs typeface="Arial"/>
              </a:rPr>
              <a:t>Obrebski</a:t>
            </a:r>
            <a:r>
              <a:rPr lang="en-US" sz="1000" dirty="0" smtClean="0">
                <a:solidFill>
                  <a:srgbClr val="FF0000"/>
                </a:solidFill>
                <a:latin typeface="Arial"/>
                <a:cs typeface="Arial"/>
              </a:rPr>
              <a:t>, M., Allen, R.M., </a:t>
            </a:r>
            <a:r>
              <a:rPr lang="en-US" sz="1000" dirty="0" err="1" smtClean="0">
                <a:solidFill>
                  <a:srgbClr val="FF0000"/>
                </a:solidFill>
                <a:latin typeface="Arial"/>
                <a:cs typeface="Arial"/>
              </a:rPr>
              <a:t>Xue</a:t>
            </a:r>
            <a:r>
              <a:rPr lang="en-US" sz="1000" dirty="0" smtClean="0">
                <a:solidFill>
                  <a:srgbClr val="FF0000"/>
                </a:solidFill>
                <a:latin typeface="Arial"/>
                <a:cs typeface="Arial"/>
              </a:rPr>
              <a:t>, M., Hung, S-H. 2010. Slab-plume interaction beneath the Pacific Northwest. Geophysical Research Letters, v. 37, L14305, doi:10.1029/2010GL043489.</a:t>
            </a:r>
            <a:endParaRPr lang="en-US" sz="1000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0"/>
            <a:ext cx="9144000" cy="914400"/>
          </a:xfrm>
          <a:prstGeom prst="rect">
            <a:avLst/>
          </a:prstGeom>
        </p:spPr>
        <p:txBody>
          <a:bodyPr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Subsurface Geology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5395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1000"/>
    </mc:Choice>
    <mc:Fallback xmlns="">
      <p:transition xmlns:p14="http://schemas.microsoft.com/office/powerpoint/2010/main" advClick="0" advTm="1000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A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914400"/>
            <a:ext cx="7616952" cy="5934875"/>
          </a:xfrm>
          <a:prstGeom prst="rect">
            <a:avLst/>
          </a:prstGeom>
        </p:spPr>
      </p:pic>
      <p:pic>
        <p:nvPicPr>
          <p:cNvPr id="9" name="Picture 8" descr="Full_Globe_Logo.psd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34" y="869236"/>
            <a:ext cx="1200166" cy="118816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838200" y="6457890"/>
            <a:ext cx="61258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err="1" smtClean="0">
                <a:solidFill>
                  <a:srgbClr val="FF0000"/>
                </a:solidFill>
                <a:latin typeface="Arial"/>
                <a:cs typeface="Arial"/>
              </a:rPr>
              <a:t>Obrebski</a:t>
            </a:r>
            <a:r>
              <a:rPr lang="en-US" sz="1000" dirty="0" smtClean="0">
                <a:solidFill>
                  <a:srgbClr val="FF0000"/>
                </a:solidFill>
                <a:latin typeface="Arial"/>
                <a:cs typeface="Arial"/>
              </a:rPr>
              <a:t>, M., Allen, R.M., </a:t>
            </a:r>
            <a:r>
              <a:rPr lang="en-US" sz="1000" dirty="0" err="1" smtClean="0">
                <a:solidFill>
                  <a:srgbClr val="FF0000"/>
                </a:solidFill>
                <a:latin typeface="Arial"/>
                <a:cs typeface="Arial"/>
              </a:rPr>
              <a:t>Xue</a:t>
            </a:r>
            <a:r>
              <a:rPr lang="en-US" sz="1000" dirty="0" smtClean="0">
                <a:solidFill>
                  <a:srgbClr val="FF0000"/>
                </a:solidFill>
                <a:latin typeface="Arial"/>
                <a:cs typeface="Arial"/>
              </a:rPr>
              <a:t>, M., Hung, S-H. 2010. Slab-plume interaction beneath the Pacific Northwest. Geophysical Research Letters, v. 37, L14305, doi:10.1029/2010GL043489.</a:t>
            </a:r>
            <a:endParaRPr lang="en-US" sz="1000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0"/>
            <a:ext cx="9144000" cy="914400"/>
          </a:xfrm>
          <a:prstGeom prst="rect">
            <a:avLst/>
          </a:prstGeom>
        </p:spPr>
        <p:txBody>
          <a:bodyPr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Subsurface Geology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019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000">
        <p:fade/>
      </p:transition>
    </mc:Choice>
    <mc:Fallback xmlns="">
      <p:transition xmlns:p14="http://schemas.microsoft.com/office/powerpoint/2010/main" spd="med" advClick="0" advTm="1000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A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248" y="914400"/>
            <a:ext cx="7616414" cy="5934456"/>
          </a:xfrm>
          <a:prstGeom prst="rect">
            <a:avLst/>
          </a:prstGeom>
        </p:spPr>
      </p:pic>
      <p:pic>
        <p:nvPicPr>
          <p:cNvPr id="7" name="Picture 6" descr="Full_Globe_Logo.psd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34" y="869236"/>
            <a:ext cx="1200166" cy="118816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38200" y="6457890"/>
            <a:ext cx="61258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err="1" smtClean="0">
                <a:solidFill>
                  <a:srgbClr val="FF0000"/>
                </a:solidFill>
                <a:latin typeface="Arial"/>
                <a:cs typeface="Arial"/>
              </a:rPr>
              <a:t>Obrebski</a:t>
            </a:r>
            <a:r>
              <a:rPr lang="en-US" sz="1000" dirty="0" smtClean="0">
                <a:solidFill>
                  <a:srgbClr val="FF0000"/>
                </a:solidFill>
                <a:latin typeface="Arial"/>
                <a:cs typeface="Arial"/>
              </a:rPr>
              <a:t>, M., Allen, R.M., </a:t>
            </a:r>
            <a:r>
              <a:rPr lang="en-US" sz="1000" dirty="0" err="1" smtClean="0">
                <a:solidFill>
                  <a:srgbClr val="FF0000"/>
                </a:solidFill>
                <a:latin typeface="Arial"/>
                <a:cs typeface="Arial"/>
              </a:rPr>
              <a:t>Xue</a:t>
            </a:r>
            <a:r>
              <a:rPr lang="en-US" sz="1000" dirty="0" smtClean="0">
                <a:solidFill>
                  <a:srgbClr val="FF0000"/>
                </a:solidFill>
                <a:latin typeface="Arial"/>
                <a:cs typeface="Arial"/>
              </a:rPr>
              <a:t>, M., Hung, S-H. 2010. Slab-plume interaction beneath the Pacific Northwest. Geophysical Research Letters, v. 37, L14305, doi:10.1029/2010GL043489.</a:t>
            </a:r>
            <a:endParaRPr lang="en-US" sz="1000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0" y="0"/>
            <a:ext cx="9144000" cy="914400"/>
          </a:xfrm>
          <a:prstGeom prst="rect">
            <a:avLst/>
          </a:prstGeom>
        </p:spPr>
        <p:txBody>
          <a:bodyPr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Subsurface Geology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6885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xmlns:p14="http://schemas.microsoft.com/office/powerpoint/2010/main" spd="med" advClick="0" advTm="5000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76200" y="5334000"/>
            <a:ext cx="5715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solidFill>
                  <a:srgbClr val="FFFFFF"/>
                </a:solidFill>
                <a:latin typeface="Arial"/>
                <a:cs typeface="Arial"/>
              </a:rPr>
              <a:t>IRIS Earthquake Browser for Cascadia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9144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authentic data in 3D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2" name="Picture 1" descr="IRIS_Seattle_map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417" y="914400"/>
            <a:ext cx="6846797" cy="4419600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3657600" y="3775024"/>
            <a:ext cx="5462165" cy="3006776"/>
            <a:chOff x="3657600" y="3775024"/>
            <a:chExt cx="5462165" cy="3006776"/>
          </a:xfrm>
        </p:grpSpPr>
        <p:pic>
          <p:nvPicPr>
            <p:cNvPr id="4" name="Picture 3" descr="IRIS_Seattle_3D.tif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57600" y="3775024"/>
              <a:ext cx="5462165" cy="3006776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4343400" y="6172200"/>
              <a:ext cx="101822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800" dirty="0" smtClean="0">
                  <a:solidFill>
                    <a:srgbClr val="FFFFFF"/>
                  </a:solidFill>
                  <a:latin typeface="Arial"/>
                  <a:cs typeface="Arial"/>
                </a:rPr>
                <a:t>3D view</a:t>
              </a:r>
              <a:endParaRPr lang="en-US" sz="1800" dirty="0"/>
            </a:p>
          </p:txBody>
        </p:sp>
      </p:grpSp>
      <p:sp>
        <p:nvSpPr>
          <p:cNvPr id="9" name="Rectangle 8">
            <a:hlinkClick r:id="rId4"/>
          </p:cNvPr>
          <p:cNvSpPr/>
          <p:nvPr/>
        </p:nvSpPr>
        <p:spPr>
          <a:xfrm>
            <a:off x="770786" y="6400800"/>
            <a:ext cx="25058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 dirty="0">
                <a:solidFill>
                  <a:srgbClr val="FF0000"/>
                </a:solidFill>
                <a:latin typeface="Arial"/>
                <a:cs typeface="Arial"/>
              </a:rPr>
              <a:t>http://</a:t>
            </a:r>
            <a:r>
              <a:rPr lang="en-US" sz="1800" dirty="0" err="1">
                <a:solidFill>
                  <a:srgbClr val="FF0000"/>
                </a:solidFill>
                <a:latin typeface="Arial"/>
                <a:cs typeface="Arial"/>
              </a:rPr>
              <a:t>www.iris.edu</a:t>
            </a:r>
            <a:r>
              <a:rPr lang="en-US" sz="1800" dirty="0">
                <a:solidFill>
                  <a:srgbClr val="FF0000"/>
                </a:solidFill>
                <a:latin typeface="Arial"/>
                <a:cs typeface="Arial"/>
              </a:rPr>
              <a:t>/</a:t>
            </a:r>
            <a:r>
              <a:rPr lang="en-US" sz="1800" dirty="0" err="1">
                <a:solidFill>
                  <a:srgbClr val="FF0000"/>
                </a:solidFill>
                <a:latin typeface="Arial"/>
                <a:cs typeface="Arial"/>
              </a:rPr>
              <a:t>ieb</a:t>
            </a:r>
            <a:r>
              <a:rPr lang="en-US" sz="1800" dirty="0" smtClean="0">
                <a:solidFill>
                  <a:srgbClr val="FF0000"/>
                </a:solidFill>
                <a:latin typeface="Arial"/>
                <a:cs typeface="Arial"/>
              </a:rPr>
              <a:t>/</a:t>
            </a:r>
            <a:endParaRPr lang="en-US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061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MV_TA_Z_2011_08_23_175103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19200" y="838200"/>
            <a:ext cx="6705600" cy="5486400"/>
          </a:xfrm>
          <a:prstGeom prst="rect">
            <a:avLst/>
          </a:prstGeom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9144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Earthquake Ground Motion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9" name="Picture 8" descr="Full_Globe_Logo.psd"/>
          <p:cNvPicPr>
            <a:picLocks noChangeAspect="1"/>
          </p:cNvPicPr>
          <p:nvPr/>
        </p:nvPicPr>
        <p:blipFill>
          <a:blip r:embed="rId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15000"/>
            <a:ext cx="1154546" cy="1143000"/>
          </a:xfrm>
          <a:prstGeom prst="rect">
            <a:avLst/>
          </a:prstGeom>
        </p:spPr>
      </p:pic>
      <p:pic>
        <p:nvPicPr>
          <p:cNvPr id="10" name="Picture 9" descr="IRIS_Logo2C_noText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0" y="5943600"/>
            <a:ext cx="1098577" cy="864214"/>
          </a:xfrm>
          <a:prstGeom prst="rect">
            <a:avLst/>
          </a:prstGeom>
        </p:spPr>
      </p:pic>
      <p:pic>
        <p:nvPicPr>
          <p:cNvPr id="7" name="VAquakes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572000" y="3423901"/>
            <a:ext cx="4572000" cy="3429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4802378" y="6395701"/>
            <a:ext cx="9888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2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Fault plane:</a:t>
            </a:r>
          </a:p>
          <a:p>
            <a:pPr algn="ctr"/>
            <a:r>
              <a:rPr lang="en-US" sz="1200" dirty="0" smtClean="0">
                <a:solidFill>
                  <a:srgbClr val="FF0000"/>
                </a:solidFill>
                <a:ea typeface="Arial" charset="0"/>
              </a:rPr>
              <a:t>029,51</a:t>
            </a:r>
            <a:endParaRPr lang="en-US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19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192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9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 showWhenStopped="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MV_TA_3C_2015_04_25_Nepa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838200"/>
            <a:ext cx="6705600" cy="5486400"/>
          </a:xfrm>
          <a:prstGeom prst="rect">
            <a:avLst/>
          </a:prstGeom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9144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Earthquake Ground Motion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9" name="Picture 8" descr="Full_Globe_Logo.psd"/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15000"/>
            <a:ext cx="1154546" cy="1143000"/>
          </a:xfrm>
          <a:prstGeom prst="rect">
            <a:avLst/>
          </a:prstGeom>
        </p:spPr>
      </p:pic>
      <p:pic>
        <p:nvPicPr>
          <p:cNvPr id="10" name="Picture 9" descr="IRIS_Logo2C_noText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0" y="5943600"/>
            <a:ext cx="1098577" cy="864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71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5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9144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Earthquake Ground Motion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3" name="IRIS_GMV_SGMV_50C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90587"/>
            <a:ext cx="9144000" cy="5357813"/>
          </a:xfrm>
          <a:prstGeom prst="rect">
            <a:avLst/>
          </a:prstGeom>
        </p:spPr>
      </p:pic>
      <p:pic>
        <p:nvPicPr>
          <p:cNvPr id="7" name="Picture 6" descr="Full_Globe_Logo.psd"/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223" y="5334000"/>
            <a:ext cx="920777" cy="911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613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construction.jpg                                             0005CE15Steve G5                       BE74D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822075"/>
            <a:ext cx="6979471" cy="550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-33272" y="0"/>
            <a:ext cx="9144000" cy="9906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Time-Dependent Processes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6324600"/>
            <a:ext cx="8763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latin typeface="Arial"/>
                <a:cs typeface="Arial"/>
              </a:rPr>
              <a:t>Wegener’s Pangaea, ca. 1915</a:t>
            </a:r>
            <a:endParaRPr lang="en-US" dirty="0"/>
          </a:p>
        </p:txBody>
      </p:sp>
      <p:pic>
        <p:nvPicPr>
          <p:cNvPr id="2" name="Picture 1" descr="Wegener_Expedition-1930_026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065" y="3124200"/>
            <a:ext cx="2489664" cy="3276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924800" y="762000"/>
            <a:ext cx="9031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>
                <a:solidFill>
                  <a:srgbClr val="FFFF00"/>
                </a:solidFill>
                <a:latin typeface="Arial"/>
                <a:cs typeface="Arial"/>
              </a:rPr>
              <a:t>Past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35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Documents and Settings\whitmesj\Desktop\Lect.2 movies\Pangaea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6800" y="2057400"/>
            <a:ext cx="47752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-33272" y="0"/>
            <a:ext cx="9144000" cy="9906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Time-Dependent Processes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315200" y="762000"/>
            <a:ext cx="16218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>
                <a:solidFill>
                  <a:srgbClr val="FFFF00"/>
                </a:solidFill>
                <a:latin typeface="Arial"/>
                <a:cs typeface="Arial"/>
              </a:rPr>
              <a:t>Present?</a:t>
            </a:r>
            <a:endParaRPr lang="en-US" sz="2800" dirty="0"/>
          </a:p>
        </p:txBody>
      </p:sp>
      <p:pic>
        <p:nvPicPr>
          <p:cNvPr id="7" name="Picture 5" descr="Z:\public\plates\talk\pangea.jpg"/>
          <p:cNvPicPr>
            <a:picLocks noChangeAspect="1" noChangeArrowheads="1"/>
          </p:cNvPicPr>
          <p:nvPr/>
        </p:nvPicPr>
        <p:blipFill>
          <a:blip r:embed="rId3"/>
          <a:srcRect t="12349"/>
          <a:stretch>
            <a:fillRect/>
          </a:stretch>
        </p:blipFill>
        <p:spPr bwMode="auto">
          <a:xfrm>
            <a:off x="381000" y="1066800"/>
            <a:ext cx="5089525" cy="521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6314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AR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248" y="758952"/>
            <a:ext cx="7518400" cy="5638800"/>
          </a:xfrm>
          <a:prstGeom prst="rect">
            <a:avLst/>
          </a:prstGeom>
        </p:spPr>
      </p:pic>
      <p:sp>
        <p:nvSpPr>
          <p:cNvPr id="2" name="Content Placeholder 2"/>
          <p:cNvSpPr txBox="1">
            <a:spLocks/>
          </p:cNvSpPr>
          <p:nvPr/>
        </p:nvSpPr>
        <p:spPr>
          <a:xfrm>
            <a:off x="-33272" y="0"/>
            <a:ext cx="9144000" cy="9906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Time-Dependent Processes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4" name="Picture 3" descr="Logo4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83218" y="5410200"/>
            <a:ext cx="1669381" cy="762000"/>
          </a:xfrm>
          <a:prstGeom prst="rect">
            <a:avLst/>
          </a:prstGeom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" name="Rectangle 6"/>
          <p:cNvSpPr/>
          <p:nvPr/>
        </p:nvSpPr>
        <p:spPr>
          <a:xfrm>
            <a:off x="1524000" y="6396335"/>
            <a:ext cx="3124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latin typeface="Arial"/>
                <a:cs typeface="Arial"/>
              </a:rPr>
              <a:t>Pangaea breakup:</a:t>
            </a:r>
            <a:endParaRPr lang="en-US" dirty="0"/>
          </a:p>
        </p:txBody>
      </p:sp>
      <p:sp>
        <p:nvSpPr>
          <p:cNvPr id="6" name="TextBox 5">
            <a:hlinkClick r:id="rId6"/>
          </p:cNvPr>
          <p:cNvSpPr txBox="1"/>
          <p:nvPr/>
        </p:nvSpPr>
        <p:spPr>
          <a:xfrm>
            <a:off x="4483403" y="6400800"/>
            <a:ext cx="3127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GEODE.net</a:t>
            </a:r>
            <a:r>
              <a:rPr lang="en-US" dirty="0" smtClean="0">
                <a:solidFill>
                  <a:srgbClr val="FFFF00"/>
                </a:solidFill>
              </a:rPr>
              <a:t>/Pangaea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57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ndwan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248" y="758952"/>
            <a:ext cx="7518400" cy="5638800"/>
          </a:xfrm>
          <a:prstGeom prst="rect">
            <a:avLst/>
          </a:prstGeom>
        </p:spPr>
      </p:pic>
      <p:pic>
        <p:nvPicPr>
          <p:cNvPr id="4" name="Picture 3" descr="Logo4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83218" y="5410200"/>
            <a:ext cx="1669381" cy="762000"/>
          </a:xfrm>
          <a:prstGeom prst="rect">
            <a:avLst/>
          </a:prstGeom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" name="Rectangle 6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err="1" smtClean="0">
                <a:latin typeface="Arial"/>
                <a:cs typeface="Arial"/>
              </a:rPr>
              <a:t>Gondwana</a:t>
            </a:r>
            <a:r>
              <a:rPr lang="en-US" dirty="0" smtClean="0">
                <a:latin typeface="Arial"/>
                <a:cs typeface="Arial"/>
              </a:rPr>
              <a:t> breakup in a fixed hot spot reference frame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086600" y="1676400"/>
            <a:ext cx="20574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36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9F9F9"/>
              </a:buClr>
              <a:buSzPct val="65000"/>
              <a:buFont typeface="Wingdings 2" charset="0"/>
              <a:buNone/>
            </a:pPr>
            <a:r>
              <a:rPr lang="en-US" dirty="0" smtClean="0"/>
              <a:t>Describe the change in tectonic relationship between Madagascar and India.</a:t>
            </a:r>
            <a:endParaRPr lang="en-US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Inquiry-driven Visualizations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8784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angaea mountain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139" y="685800"/>
            <a:ext cx="8285461" cy="5825383"/>
          </a:xfrm>
          <a:prstGeom prst="rect">
            <a:avLst/>
          </a:prstGeom>
        </p:spPr>
      </p:pic>
      <p:sp>
        <p:nvSpPr>
          <p:cNvPr id="2" name="Content Placeholder 2"/>
          <p:cNvSpPr txBox="1">
            <a:spLocks/>
          </p:cNvSpPr>
          <p:nvPr/>
        </p:nvSpPr>
        <p:spPr>
          <a:xfrm>
            <a:off x="-33272" y="0"/>
            <a:ext cx="9144000" cy="9906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Time-Dependent Processes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4" name="Picture 3" descr="Logo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7315200" y="5213178"/>
            <a:ext cx="1600200" cy="730422"/>
          </a:xfrm>
          <a:prstGeom prst="rect">
            <a:avLst/>
          </a:prstGeom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" name="Rectangle 6"/>
          <p:cNvSpPr/>
          <p:nvPr/>
        </p:nvSpPr>
        <p:spPr>
          <a:xfrm>
            <a:off x="1524000" y="6396335"/>
            <a:ext cx="3124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latin typeface="Arial"/>
                <a:cs typeface="Arial"/>
              </a:rPr>
              <a:t>Pangaea breakup:</a:t>
            </a:r>
            <a:endParaRPr lang="en-US" dirty="0"/>
          </a:p>
        </p:txBody>
      </p:sp>
      <p:sp>
        <p:nvSpPr>
          <p:cNvPr id="6" name="TextBox 5">
            <a:hlinkClick r:id="rId4"/>
          </p:cNvPr>
          <p:cNvSpPr txBox="1"/>
          <p:nvPr/>
        </p:nvSpPr>
        <p:spPr>
          <a:xfrm>
            <a:off x="4483403" y="6400800"/>
            <a:ext cx="3127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GEODE.net</a:t>
            </a:r>
            <a:r>
              <a:rPr lang="en-US" dirty="0" smtClean="0">
                <a:solidFill>
                  <a:srgbClr val="FFFF00"/>
                </a:solidFill>
              </a:rPr>
              <a:t>/Pangaea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7239000" y="1676400"/>
            <a:ext cx="1905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36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9F9F9"/>
              </a:buClr>
              <a:buSzPct val="65000"/>
              <a:buFont typeface="Wingdings 2" charset="0"/>
              <a:buNone/>
            </a:pPr>
            <a:r>
              <a:rPr lang="en-US" dirty="0" smtClean="0"/>
              <a:t>The classic Atlantic mountain belts correlation question…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71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EarthQuiz title pag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334"/>
            <a:ext cx="9144000" cy="562526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629400" y="1905000"/>
            <a:ext cx="2514600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0000FF"/>
                </a:solidFill>
                <a:latin typeface="Arial"/>
                <a:cs typeface="Arial"/>
              </a:rPr>
              <a:t>An example of recently enabled low-hanging </a:t>
            </a:r>
            <a:r>
              <a:rPr lang="en-US" i="1" dirty="0" smtClean="0">
                <a:solidFill>
                  <a:srgbClr val="0000FF"/>
                </a:solidFill>
                <a:latin typeface="Arial"/>
                <a:cs typeface="Arial"/>
              </a:rPr>
              <a:t>fruit</a:t>
            </a:r>
            <a:endParaRPr lang="en-US" i="1" dirty="0">
              <a:solidFill>
                <a:srgbClr val="0000FF"/>
              </a:solidFill>
              <a:latin typeface="Arial"/>
              <a:cs typeface="Arial"/>
            </a:endParaRPr>
          </a:p>
        </p:txBody>
      </p:sp>
      <p:pic>
        <p:nvPicPr>
          <p:cNvPr id="5" name="Picture 4" descr="glacier question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85799"/>
            <a:ext cx="9982201" cy="5695525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Real-time Feedback	</a:t>
            </a:r>
            <a:r>
              <a:rPr lang="en-US" sz="4000" i="1" dirty="0" err="1" smtClean="0">
                <a:latin typeface="Arial"/>
                <a:cs typeface="Arial"/>
              </a:rPr>
              <a:t>EarthQuiz</a:t>
            </a: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sp>
        <p:nvSpPr>
          <p:cNvPr id="8" name="TextBox 7">
            <a:hlinkClick r:id="rId4"/>
          </p:cNvPr>
          <p:cNvSpPr txBox="1"/>
          <p:nvPr/>
        </p:nvSpPr>
        <p:spPr>
          <a:xfrm>
            <a:off x="1776318" y="6324600"/>
            <a:ext cx="2262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…and finally…</a:t>
            </a:r>
            <a:endParaRPr lang="en-US" i="1" dirty="0"/>
          </a:p>
        </p:txBody>
      </p:sp>
      <p:sp>
        <p:nvSpPr>
          <p:cNvPr id="9" name="TextBox 8">
            <a:hlinkClick r:id="rId4"/>
          </p:cNvPr>
          <p:cNvSpPr txBox="1"/>
          <p:nvPr/>
        </p:nvSpPr>
        <p:spPr>
          <a:xfrm>
            <a:off x="4254803" y="6324600"/>
            <a:ext cx="2069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EarthQuiz.net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27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arthQuiz questi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85799"/>
            <a:ext cx="11049001" cy="7799713"/>
          </a:xfrm>
          <a:prstGeom prst="rect">
            <a:avLst/>
          </a:prstGeom>
        </p:spPr>
      </p:pic>
      <p:sp>
        <p:nvSpPr>
          <p:cNvPr id="7" name="TextBox 6">
            <a:hlinkClick r:id="rId3"/>
          </p:cNvPr>
          <p:cNvSpPr txBox="1"/>
          <p:nvPr/>
        </p:nvSpPr>
        <p:spPr>
          <a:xfrm>
            <a:off x="4254803" y="6324600"/>
            <a:ext cx="2069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EarthQuiz.net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-5292" y="0"/>
            <a:ext cx="9144000" cy="68580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Real-time Feedback	</a:t>
            </a:r>
            <a:r>
              <a:rPr lang="en-US" sz="4000" i="1" dirty="0" err="1" smtClean="0">
                <a:latin typeface="Arial"/>
                <a:cs typeface="Arial"/>
              </a:rPr>
              <a:t>EarthQuiz</a:t>
            </a: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8316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aurentia.jpg"/>
          <p:cNvPicPr>
            <a:picLocks noChangeAspect="1"/>
          </p:cNvPicPr>
          <p:nvPr/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3792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Digital Data and Visualizations</a:t>
            </a:r>
          </a:p>
          <a:p>
            <a:pPr algn="ctr">
              <a:buNone/>
            </a:pP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in the Geoscience Classroom</a:t>
            </a:r>
          </a:p>
        </p:txBody>
      </p:sp>
      <p:sp>
        <p:nvSpPr>
          <p:cNvPr id="5" name="Rectangle 4"/>
          <p:cNvSpPr/>
          <p:nvPr/>
        </p:nvSpPr>
        <p:spPr>
          <a:xfrm>
            <a:off x="-5630" y="1612642"/>
            <a:ext cx="91440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latin typeface="Arial"/>
                <a:cs typeface="Arial"/>
              </a:rPr>
              <a:t>Key Points:</a:t>
            </a:r>
          </a:p>
          <a:p>
            <a:endParaRPr lang="en-US" sz="1800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The classroom can include the </a:t>
            </a:r>
            <a:r>
              <a:rPr lang="en-US" sz="2800" i="1" dirty="0" smtClean="0">
                <a:latin typeface="Arial"/>
                <a:cs typeface="Arial"/>
              </a:rPr>
              <a:t>field</a:t>
            </a:r>
          </a:p>
          <a:p>
            <a:endParaRPr lang="en-US" sz="1800" dirty="0" smtClean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Incorporate authentic data </a:t>
            </a:r>
            <a:r>
              <a:rPr lang="en-US" sz="2800" dirty="0">
                <a:latin typeface="Arial"/>
                <a:cs typeface="Arial"/>
              </a:rPr>
              <a:t>and </a:t>
            </a:r>
            <a:r>
              <a:rPr lang="en-US" sz="2800" dirty="0" smtClean="0">
                <a:latin typeface="Arial"/>
                <a:cs typeface="Arial"/>
              </a:rPr>
              <a:t>evaluate </a:t>
            </a:r>
            <a:r>
              <a:rPr lang="en-US" sz="2800" dirty="0" smtClean="0">
                <a:latin typeface="Arial"/>
                <a:cs typeface="Arial"/>
              </a:rPr>
              <a:t>models	</a:t>
            </a:r>
            <a:r>
              <a:rPr lang="en-US" sz="2800" i="1" dirty="0" smtClean="0">
                <a:latin typeface="Arial"/>
                <a:cs typeface="Arial"/>
              </a:rPr>
              <a:t>No cartoons!</a:t>
            </a:r>
            <a:endParaRPr lang="en-US" sz="2800" i="1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endParaRPr lang="en-US" sz="1600" dirty="0" smtClean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Move beyond “</a:t>
            </a:r>
            <a:r>
              <a:rPr lang="en-US" sz="2800" i="1" dirty="0">
                <a:latin typeface="Arial"/>
                <a:cs typeface="Arial"/>
              </a:rPr>
              <a:t>e</a:t>
            </a:r>
            <a:r>
              <a:rPr lang="en-US" sz="2800" i="1" dirty="0" smtClean="0">
                <a:latin typeface="Arial"/>
                <a:cs typeface="Arial"/>
              </a:rPr>
              <a:t>ye candy” </a:t>
            </a:r>
            <a:r>
              <a:rPr lang="en-US" sz="2800" dirty="0" smtClean="0">
                <a:latin typeface="Arial"/>
                <a:cs typeface="Arial"/>
              </a:rPr>
              <a:t>(passive observation</a:t>
            </a:r>
            <a:r>
              <a:rPr lang="en-US" sz="2800" dirty="0" smtClean="0">
                <a:latin typeface="Arial"/>
                <a:cs typeface="Arial"/>
              </a:rPr>
              <a:t>)…</a:t>
            </a:r>
            <a:endParaRPr lang="en-US" sz="2800" dirty="0" smtClean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…towards </a:t>
            </a:r>
            <a:r>
              <a:rPr lang="en-US" sz="2800" dirty="0">
                <a:latin typeface="Arial"/>
                <a:cs typeface="Arial"/>
              </a:rPr>
              <a:t>G</a:t>
            </a:r>
            <a:r>
              <a:rPr lang="en-US" sz="2800" dirty="0" smtClean="0">
                <a:latin typeface="Arial"/>
                <a:cs typeface="Arial"/>
              </a:rPr>
              <a:t>uided </a:t>
            </a:r>
            <a:r>
              <a:rPr lang="en-US" sz="2800" dirty="0" smtClean="0">
                <a:latin typeface="Arial"/>
                <a:cs typeface="Arial"/>
              </a:rPr>
              <a:t>inquiry-driven </a:t>
            </a:r>
            <a:r>
              <a:rPr lang="en-US" sz="2800" dirty="0" smtClean="0">
                <a:latin typeface="Arial"/>
                <a:cs typeface="Arial"/>
              </a:rPr>
              <a:t>investigation,</a:t>
            </a:r>
            <a:endParaRPr lang="en-US" sz="2800" dirty="0" smtClean="0">
              <a:latin typeface="Arial"/>
              <a:cs typeface="Arial"/>
            </a:endParaRPr>
          </a:p>
          <a:p>
            <a:endParaRPr lang="en-US" sz="1800" dirty="0">
              <a:latin typeface="Arial"/>
              <a:cs typeface="Arial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2800" dirty="0" smtClean="0">
                <a:latin typeface="Arial"/>
                <a:cs typeface="Arial"/>
              </a:rPr>
              <a:t>…a</a:t>
            </a:r>
            <a:r>
              <a:rPr lang="en-US" sz="2800" dirty="0" smtClean="0">
                <a:latin typeface="Arial"/>
                <a:cs typeface="Arial"/>
              </a:rPr>
              <a:t>nd Real</a:t>
            </a:r>
            <a:r>
              <a:rPr lang="en-US" sz="2800" dirty="0" smtClean="0">
                <a:latin typeface="Arial"/>
                <a:cs typeface="Arial"/>
              </a:rPr>
              <a:t>-time “instantaneous” feedback </a:t>
            </a:r>
            <a:r>
              <a:rPr lang="en-US" sz="2800" dirty="0" smtClean="0">
                <a:latin typeface="Arial"/>
                <a:cs typeface="Arial"/>
              </a:rPr>
              <a:t>integrated with </a:t>
            </a:r>
            <a:r>
              <a:rPr lang="en-US" sz="2800" dirty="0" smtClean="0">
                <a:latin typeface="Arial"/>
                <a:cs typeface="Arial"/>
              </a:rPr>
              <a:t>inquiry</a:t>
            </a:r>
            <a:r>
              <a:rPr lang="en-US" sz="2800" dirty="0" smtClean="0">
                <a:latin typeface="Arial"/>
                <a:cs typeface="Arial"/>
              </a:rPr>
              <a:t>-driven investigation</a:t>
            </a:r>
          </a:p>
        </p:txBody>
      </p:sp>
      <p:pic>
        <p:nvPicPr>
          <p:cNvPr id="6" name="Picture 5" descr="Logo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6477000" y="1447800"/>
            <a:ext cx="2504072" cy="1143000"/>
          </a:xfrm>
          <a:prstGeom prst="rect">
            <a:avLst/>
          </a:prstGeom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308486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8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2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" y="685800"/>
            <a:ext cx="8839200" cy="66294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934200" y="5791200"/>
            <a:ext cx="2057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 dirty="0" smtClean="0">
                <a:latin typeface="Arial"/>
                <a:cs typeface="Arial"/>
              </a:rPr>
              <a:t>(Whitmeyer &amp; </a:t>
            </a:r>
          </a:p>
          <a:p>
            <a:r>
              <a:rPr lang="en-US" sz="1800" dirty="0" smtClean="0">
                <a:latin typeface="Arial"/>
                <a:cs typeface="Arial"/>
              </a:rPr>
              <a:t>  </a:t>
            </a:r>
            <a:r>
              <a:rPr lang="en-US" sz="1800" dirty="0" err="1" smtClean="0">
                <a:latin typeface="Arial"/>
                <a:cs typeface="Arial"/>
              </a:rPr>
              <a:t>Karlstrom</a:t>
            </a:r>
            <a:r>
              <a:rPr lang="en-US" sz="1800" dirty="0" smtClean="0">
                <a:latin typeface="Arial"/>
                <a:cs typeface="Arial"/>
              </a:rPr>
              <a:t>, 2007)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00"/>
          </a:solidFill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US" sz="3600" dirty="0" smtClean="0">
                <a:solidFill>
                  <a:srgbClr val="FFFF00"/>
                </a:solidFill>
                <a:latin typeface="Arial"/>
                <a:cs typeface="Arial"/>
              </a:rPr>
              <a:t>What’s next? 	</a:t>
            </a:r>
            <a:r>
              <a:rPr lang="en-US" sz="3600" i="1" dirty="0" smtClean="0">
                <a:latin typeface="Arial"/>
                <a:cs typeface="Arial"/>
              </a:rPr>
              <a:t>New Models</a:t>
            </a:r>
            <a:endParaRPr lang="en-US" i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13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ric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248" y="758952"/>
            <a:ext cx="7518400" cy="5638800"/>
          </a:xfrm>
          <a:prstGeom prst="rect">
            <a:avLst/>
          </a:prstGeom>
        </p:spPr>
      </p:pic>
      <p:sp>
        <p:nvSpPr>
          <p:cNvPr id="2" name="Content Placeholder 2"/>
          <p:cNvSpPr txBox="1">
            <a:spLocks/>
          </p:cNvSpPr>
          <p:nvPr/>
        </p:nvSpPr>
        <p:spPr>
          <a:xfrm>
            <a:off x="-33272" y="0"/>
            <a:ext cx="9144000" cy="9906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en-US" sz="4000" dirty="0" smtClean="0">
                <a:solidFill>
                  <a:srgbClr val="FFFF00"/>
                </a:solidFill>
                <a:latin typeface="Arial"/>
                <a:cs typeface="Arial"/>
              </a:rPr>
              <a:t>Visualizing Time-Dependent Processes</a:t>
            </a:r>
            <a:endParaRPr lang="en-US" sz="4000" dirty="0">
              <a:solidFill>
                <a:srgbClr val="FFFF00"/>
              </a:solidFill>
              <a:latin typeface="Arial"/>
              <a:cs typeface="Arial"/>
            </a:endParaRPr>
          </a:p>
        </p:txBody>
      </p:sp>
      <p:pic>
        <p:nvPicPr>
          <p:cNvPr id="4" name="Picture 3" descr="Logo4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83218" y="5410200"/>
            <a:ext cx="1669381" cy="762000"/>
          </a:xfrm>
          <a:prstGeom prst="rect">
            <a:avLst/>
          </a:prstGeom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" name="Rectangle 6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latin typeface="Arial"/>
                <a:cs typeface="Arial"/>
              </a:rPr>
              <a:t>Pangaea breakup in a fixed Africa reference frame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086600" y="1676400"/>
            <a:ext cx="20574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36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9F9F9"/>
              </a:buClr>
              <a:buSzPct val="65000"/>
              <a:buFont typeface="Wingdings 2" charset="0"/>
              <a:buNone/>
            </a:pPr>
            <a:r>
              <a:rPr lang="en-US" dirty="0" smtClean="0"/>
              <a:t>Describe the change in tectonic relationship between Madagascar and India.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917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Custom 3">
      <a:dk1>
        <a:srgbClr val="1E4654"/>
      </a:dk1>
      <a:lt1>
        <a:sysClr val="window" lastClr="FFFFFF"/>
      </a:lt1>
      <a:dk2>
        <a:srgbClr val="6BB1C9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5890</TotalTime>
  <Words>660</Words>
  <Application>Microsoft Macintosh PowerPoint</Application>
  <PresentationFormat>On-screen Show (4:3)</PresentationFormat>
  <Paragraphs>124</Paragraphs>
  <Slides>34</Slides>
  <Notes>0</Notes>
  <HiddenSlides>0</HiddenSlides>
  <MMClips>10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Apex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Robin Langford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ADVANTAGES AND PITFALLS FOR SUCCESSFUL USE OF COMPUTER-BASED GIS SYSTEMS FOR FIELD GEOLOGY</dc:title>
  <dc:creator>Robin Langford</dc:creator>
  <cp:lastModifiedBy>Steven Whitmeyer</cp:lastModifiedBy>
  <cp:revision>453</cp:revision>
  <dcterms:created xsi:type="dcterms:W3CDTF">2013-10-25T03:12:29Z</dcterms:created>
  <dcterms:modified xsi:type="dcterms:W3CDTF">2015-05-26T20:07:41Z</dcterms:modified>
</cp:coreProperties>
</file>