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8" r:id="rId2"/>
    <p:sldId id="270" r:id="rId3"/>
    <p:sldId id="280" r:id="rId4"/>
    <p:sldId id="260" r:id="rId5"/>
    <p:sldId id="278" r:id="rId6"/>
    <p:sldId id="264" r:id="rId7"/>
    <p:sldId id="277" r:id="rId8"/>
    <p:sldId id="262" r:id="rId9"/>
    <p:sldId id="265" r:id="rId10"/>
    <p:sldId id="263" r:id="rId11"/>
    <p:sldId id="281" r:id="rId12"/>
    <p:sldId id="282" r:id="rId13"/>
    <p:sldId id="283" r:id="rId14"/>
    <p:sldId id="266" r:id="rId15"/>
    <p:sldId id="269" r:id="rId16"/>
    <p:sldId id="272" r:id="rId17"/>
    <p:sldId id="273" r:id="rId18"/>
    <p:sldId id="279" r:id="rId19"/>
    <p:sldId id="284" r:id="rId20"/>
    <p:sldId id="285" r:id="rId21"/>
    <p:sldId id="286" r:id="rId22"/>
    <p:sldId id="268"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0" autoAdjust="0"/>
    <p:restoredTop sz="94531" autoAdjust="0"/>
  </p:normalViewPr>
  <p:slideViewPr>
    <p:cSldViewPr>
      <p:cViewPr varScale="1">
        <p:scale>
          <a:sx n="84" d="100"/>
          <a:sy n="84" d="100"/>
        </p:scale>
        <p:origin x="1176" y="96"/>
      </p:cViewPr>
      <p:guideLst>
        <p:guide orient="horz" pos="2160"/>
        <p:guide pos="2880"/>
      </p:guideLst>
    </p:cSldViewPr>
  </p:slideViewPr>
  <p:outlineViewPr>
    <p:cViewPr>
      <p:scale>
        <a:sx n="33" d="100"/>
        <a:sy n="33" d="100"/>
      </p:scale>
      <p:origin x="0" y="9908"/>
    </p:cViewPr>
  </p:outlineViewPr>
  <p:notesTextViewPr>
    <p:cViewPr>
      <p:scale>
        <a:sx n="1" d="1"/>
        <a:sy n="1" d="1"/>
      </p:scale>
      <p:origin x="0" y="0"/>
    </p:cViewPr>
  </p:notesTextViewPr>
  <p:sorterViewPr>
    <p:cViewPr>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52B52E84-8C70-4F90-ADC7-429F747DC407}" type="datetimeFigureOut">
              <a:rPr lang="en-US" smtClean="0"/>
              <a:t>5/16/2018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6FD7061-CE95-4DEA-9FC6-BC3B85D0F0BF}" type="slidenum">
              <a:rPr lang="en-US" smtClean="0"/>
              <a:t>‹#›</a:t>
            </a:fld>
            <a:endParaRPr lang="en-US"/>
          </a:p>
        </p:txBody>
      </p:sp>
    </p:spTree>
    <p:extLst>
      <p:ext uri="{BB962C8B-B14F-4D97-AF65-F5344CB8AC3E}">
        <p14:creationId xmlns:p14="http://schemas.microsoft.com/office/powerpoint/2010/main" val="781476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B5481FC-4644-4EA9-90FC-BCE695BE3E5D}" type="datetimeFigureOut">
              <a:rPr lang="en-US" smtClean="0"/>
              <a:t>5/16/2018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5F54CB7-1A1A-4E81-9400-558589F445A9}" type="slidenum">
              <a:rPr lang="en-US" smtClean="0"/>
              <a:t>‹#›</a:t>
            </a:fld>
            <a:endParaRPr lang="en-US"/>
          </a:p>
        </p:txBody>
      </p:sp>
    </p:spTree>
    <p:extLst>
      <p:ext uri="{BB962C8B-B14F-4D97-AF65-F5344CB8AC3E}">
        <p14:creationId xmlns:p14="http://schemas.microsoft.com/office/powerpoint/2010/main" val="3196600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dirty="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D8374-8CAD-4C01-BFE1-31DB956AB4ED}"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56022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different</a:t>
            </a:r>
            <a:r>
              <a:rPr lang="en-US" baseline="0" dirty="0" smtClean="0"/>
              <a:t> types of batteries do you need?</a:t>
            </a:r>
          </a:p>
          <a:p>
            <a:r>
              <a:rPr lang="en-US" baseline="0" dirty="0" smtClean="0"/>
              <a:t>Extra shoes, gloves</a:t>
            </a:r>
          </a:p>
          <a:p>
            <a:r>
              <a:rPr lang="en-US" baseline="0" dirty="0" smtClean="0"/>
              <a:t>Have a wood burning stove? Do you have extra firewood on hand?</a:t>
            </a:r>
          </a:p>
          <a:p>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18</a:t>
            </a:fld>
            <a:endParaRPr lang="en-US"/>
          </a:p>
        </p:txBody>
      </p:sp>
    </p:spTree>
    <p:extLst>
      <p:ext uri="{BB962C8B-B14F-4D97-AF65-F5344CB8AC3E}">
        <p14:creationId xmlns:p14="http://schemas.microsoft.com/office/powerpoint/2010/main" val="1890100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dirty="0"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A8D8374-8CAD-4C01-BFE1-31DB956AB4ED}"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58215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smtClean="0"/>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CA6522-7A83-4D4E-B763-48B9591C260D}"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365173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one point more than 300 fires were burning in summer of 2015</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5</a:t>
            </a:fld>
            <a:endParaRPr lang="en-US"/>
          </a:p>
        </p:txBody>
      </p:sp>
    </p:spTree>
    <p:extLst>
      <p:ext uri="{BB962C8B-B14F-4D97-AF65-F5344CB8AC3E}">
        <p14:creationId xmlns:p14="http://schemas.microsoft.com/office/powerpoint/2010/main" val="187179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people lost their lives</a:t>
            </a:r>
          </a:p>
          <a:p>
            <a:r>
              <a:rPr lang="en-US" dirty="0" smtClean="0"/>
              <a:t>Caused by heavy rain and high winds</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6</a:t>
            </a:fld>
            <a:endParaRPr lang="en-US"/>
          </a:p>
        </p:txBody>
      </p:sp>
    </p:spTree>
    <p:extLst>
      <p:ext uri="{BB962C8B-B14F-4D97-AF65-F5344CB8AC3E}">
        <p14:creationId xmlns:p14="http://schemas.microsoft.com/office/powerpoint/2010/main" val="169041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Previously called “Fall Sea</a:t>
            </a:r>
            <a:r>
              <a:rPr lang="en-US" baseline="0" dirty="0" smtClean="0"/>
              <a:t> Storms” – now shore fast ice that protects them from storms is coming later and later in the year, leaving Western Alaskan communities vulnerable for a longer period of time every year.</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8</a:t>
            </a:fld>
            <a:endParaRPr lang="en-US"/>
          </a:p>
        </p:txBody>
      </p:sp>
    </p:spTree>
    <p:extLst>
      <p:ext uri="{BB962C8B-B14F-4D97-AF65-F5344CB8AC3E}">
        <p14:creationId xmlns:p14="http://schemas.microsoft.com/office/powerpoint/2010/main" val="174958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Flooding is Alaska’s most common type of disaster. Ice jam flooding</a:t>
            </a:r>
            <a:r>
              <a:rPr lang="en-US" baseline="0" dirty="0" smtClean="0"/>
              <a:t> (when, why, how) Alaska deals with this on a larger scale than any other State.</a:t>
            </a:r>
          </a:p>
          <a:p>
            <a:r>
              <a:rPr lang="en-US" baseline="0" dirty="0" smtClean="0"/>
              <a:t>Challenge is helping people rebuild – ice jams occur in spring, rebuilding before winter is difficult</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9</a:t>
            </a:fld>
            <a:endParaRPr lang="en-US"/>
          </a:p>
        </p:txBody>
      </p:sp>
    </p:spTree>
    <p:extLst>
      <p:ext uri="{BB962C8B-B14F-4D97-AF65-F5344CB8AC3E}">
        <p14:creationId xmlns:p14="http://schemas.microsoft.com/office/powerpoint/2010/main" val="798487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Largest EQ ever</a:t>
            </a:r>
            <a:r>
              <a:rPr lang="en-US" baseline="0" dirty="0" smtClean="0"/>
              <a:t> recorded in N. America, 2</a:t>
            </a:r>
            <a:r>
              <a:rPr lang="en-US" baseline="30000" dirty="0" smtClean="0"/>
              <a:t>nd</a:t>
            </a:r>
            <a:r>
              <a:rPr lang="en-US" baseline="0" dirty="0" smtClean="0"/>
              <a:t> largest EQ ever recorded in the world (Chile, 9.5 in 1968)</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10</a:t>
            </a:fld>
            <a:endParaRPr lang="en-US"/>
          </a:p>
        </p:txBody>
      </p:sp>
    </p:spTree>
    <p:extLst>
      <p:ext uri="{BB962C8B-B14F-4D97-AF65-F5344CB8AC3E}">
        <p14:creationId xmlns:p14="http://schemas.microsoft.com/office/powerpoint/2010/main" val="151895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different</a:t>
            </a:r>
            <a:r>
              <a:rPr lang="en-US" baseline="0" dirty="0" smtClean="0"/>
              <a:t> types of batteries do you need?</a:t>
            </a:r>
          </a:p>
          <a:p>
            <a:r>
              <a:rPr lang="en-US" baseline="0" dirty="0" smtClean="0"/>
              <a:t>Extra shoes, gloves</a:t>
            </a:r>
          </a:p>
          <a:p>
            <a:r>
              <a:rPr lang="en-US" baseline="0" dirty="0" smtClean="0"/>
              <a:t>Have a wood burning stove? Do you have extra firewood on hand?</a:t>
            </a:r>
          </a:p>
          <a:p>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16</a:t>
            </a:fld>
            <a:endParaRPr lang="en-US"/>
          </a:p>
        </p:txBody>
      </p:sp>
    </p:spTree>
    <p:extLst>
      <p:ext uri="{BB962C8B-B14F-4D97-AF65-F5344CB8AC3E}">
        <p14:creationId xmlns:p14="http://schemas.microsoft.com/office/powerpoint/2010/main" val="4023999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need to use gallon</a:t>
            </a:r>
            <a:r>
              <a:rPr lang="en-US" baseline="0" dirty="0" smtClean="0"/>
              <a:t> jugs, can use larger water storage containers.</a:t>
            </a:r>
            <a:endParaRPr lang="en-US" dirty="0"/>
          </a:p>
        </p:txBody>
      </p:sp>
      <p:sp>
        <p:nvSpPr>
          <p:cNvPr id="4" name="Slide Number Placeholder 3"/>
          <p:cNvSpPr>
            <a:spLocks noGrp="1"/>
          </p:cNvSpPr>
          <p:nvPr>
            <p:ph type="sldNum" sz="quarter" idx="10"/>
          </p:nvPr>
        </p:nvSpPr>
        <p:spPr/>
        <p:txBody>
          <a:bodyPr/>
          <a:lstStyle/>
          <a:p>
            <a:fld id="{55F54CB7-1A1A-4E81-9400-558589F445A9}" type="slidenum">
              <a:rPr lang="en-US" smtClean="0"/>
              <a:t>17</a:t>
            </a:fld>
            <a:endParaRPr lang="en-US"/>
          </a:p>
        </p:txBody>
      </p:sp>
    </p:spTree>
    <p:extLst>
      <p:ext uri="{BB962C8B-B14F-4D97-AF65-F5344CB8AC3E}">
        <p14:creationId xmlns:p14="http://schemas.microsoft.com/office/powerpoint/2010/main" val="243573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366590A-3F14-40CF-A4A2-81466D26A0B5}"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C0697A2F-FD3C-4066-9EB7-18713B34CB51}"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3630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976F9C28-E49F-4C73-B28E-BF9DFD10338A}"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DC34B044-8C67-4F0F-878C-AF8F401B594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3350080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1EA4A73E-05D4-4C4A-A78F-4B7E1234DB94}"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605965F1-DBD0-46B8-948E-6552B074183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874212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5DA29E6-7B1B-4B15-9888-FB5390B8345F}"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19500522"/>
      </p:ext>
    </p:extLst>
  </p:cSld>
  <p:clrMapOvr>
    <a:masterClrMapping/>
  </p:clrMapOvr>
  <p:transition spd="med">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7C44E91-6021-42A3-9661-3C00F3732061}"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FB1C177E-D7AA-487A-931A-4FBE7EB8F169}"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762342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15D2FB7-0BBC-4929-BC40-FF7CC77F9336}"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F169FE7-5BDC-448E-91BF-2400270B49D8}"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98253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FA2747BF-019C-4F80-AEFF-020CFA00CEB0}"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6D2A5196-7262-4915-AAE7-90757F70AF7E}"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50708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263216C-8D90-44E1-8A3C-C784C9D0065F}"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61943868-9B8C-47F5-A6D4-2C58A30AF3BB}"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81404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8A3BFAB-D1A7-4FAE-8D1B-22213ECFB315}"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84CB95DE-5FF9-4762-8558-36DFFF56FC1D}"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4122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E86AA9B-B6C5-47B4-9BA7-EAEF32242BBE}"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78464524-14C4-4888-A2C4-D8B60FD008CC}"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312330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B3FBFCB-7CC5-4864-A283-A8AB624B4C95}"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4538B55-A49F-40FE-AA73-0E5092FC2D30}"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537067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81DBF7FA-27BB-4540-BC5E-517BD45BEB0C}" type="datetimeFigureOut">
              <a:rPr lang="en-US" smtClean="0">
                <a:solidFill>
                  <a:prstClr val="white">
                    <a:tint val="75000"/>
                  </a:prstClr>
                </a:solidFill>
              </a:rPr>
              <a:pPr>
                <a:defRPr/>
              </a:pPr>
              <a:t>5/16/2018</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63DBAE77-3B13-400A-8A2A-40546AD4A405}" type="slidenum">
              <a:rPr lang="en-US" smtClean="0">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90414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441F8500-0DB5-4875-8E56-A3899E91850F}" type="datetimeFigureOut">
              <a:rPr lang="en-US" smtClean="0">
                <a:solidFill>
                  <a:prstClr val="white">
                    <a:tint val="75000"/>
                  </a:prstClr>
                </a:solidFill>
                <a:latin typeface="Arial" charset="0"/>
              </a:rPr>
              <a:pPr fontAlgn="base">
                <a:spcBef>
                  <a:spcPct val="0"/>
                </a:spcBef>
                <a:spcAft>
                  <a:spcPct val="0"/>
                </a:spcAft>
                <a:defRPr/>
              </a:pPr>
              <a:t>5/16/2018</a:t>
            </a:fld>
            <a:endParaRPr lang="en-US">
              <a:solidFill>
                <a:prstClr val="white">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white">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F2F52EBA-06F4-4D06-A318-8C1209F1BF28}" type="slidenum">
              <a:rPr lang="en-US" smtClean="0">
                <a:solidFill>
                  <a:prstClr val="white">
                    <a:tint val="75000"/>
                  </a:prstClr>
                </a:solidFill>
                <a:latin typeface="Arial" charset="0"/>
              </a:rPr>
              <a:pPr fontAlgn="base">
                <a:spcBef>
                  <a:spcPct val="0"/>
                </a:spcBef>
                <a:spcAft>
                  <a:spcPct val="0"/>
                </a:spcAft>
                <a:defRPr/>
              </a:pPr>
              <a:t>‹#›</a:t>
            </a:fld>
            <a:endParaRPr lang="en-US">
              <a:solidFill>
                <a:prstClr val="white">
                  <a:tint val="75000"/>
                </a:prstClr>
              </a:solidFill>
              <a:latin typeface="Arial" charset="0"/>
            </a:endParaRPr>
          </a:p>
        </p:txBody>
      </p:sp>
    </p:spTree>
    <p:extLst>
      <p:ext uri="{BB962C8B-B14F-4D97-AF65-F5344CB8AC3E}">
        <p14:creationId xmlns:p14="http://schemas.microsoft.com/office/powerpoint/2010/main" val="56204473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gif"/><Relationship Id="rId5" Type="http://schemas.openxmlformats.org/officeDocument/2006/relationships/image" Target="../media/image8.jpeg"/><Relationship Id="rId10" Type="http://schemas.openxmlformats.org/officeDocument/2006/relationships/image" Target="../media/image12.gif"/><Relationship Id="rId4" Type="http://schemas.openxmlformats.org/officeDocument/2006/relationships/image" Target="../media/image7.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DMVA-10175878\User$\ejedwards\My Pictures\gold_bar.gif"/>
          <p:cNvPicPr>
            <a:picLocks noChangeAspect="1" noChangeArrowheads="1"/>
          </p:cNvPicPr>
          <p:nvPr/>
        </p:nvPicPr>
        <p:blipFill>
          <a:blip r:embed="rId3"/>
          <a:srcRect/>
          <a:stretch>
            <a:fillRect/>
          </a:stretch>
        </p:blipFill>
        <p:spPr bwMode="auto">
          <a:xfrm>
            <a:off x="1524000" y="0"/>
            <a:ext cx="7620000" cy="257175"/>
          </a:xfrm>
          <a:prstGeom prst="rect">
            <a:avLst/>
          </a:prstGeom>
          <a:noFill/>
          <a:ln w="9525">
            <a:noFill/>
            <a:miter lim="800000"/>
            <a:headEnd/>
            <a:tailEnd/>
          </a:ln>
        </p:spPr>
      </p:pic>
      <p:pic>
        <p:nvPicPr>
          <p:cNvPr id="14338" name="Picture 2" descr="\\DMVA-10175878\User$\ejedwards\My Pictures\topbarSOA.gif"/>
          <p:cNvPicPr>
            <a:picLocks noChangeAspect="1" noChangeArrowheads="1"/>
          </p:cNvPicPr>
          <p:nvPr/>
        </p:nvPicPr>
        <p:blipFill>
          <a:blip r:embed="rId4" cstate="print"/>
          <a:srcRect/>
          <a:stretch>
            <a:fillRect/>
          </a:stretch>
        </p:blipFill>
        <p:spPr bwMode="auto">
          <a:xfrm>
            <a:off x="0" y="0"/>
            <a:ext cx="1619250" cy="257175"/>
          </a:xfrm>
          <a:prstGeom prst="rect">
            <a:avLst/>
          </a:prstGeom>
          <a:noFill/>
          <a:ln w="9525">
            <a:noFill/>
            <a:miter lim="800000"/>
            <a:headEnd/>
            <a:tailEnd/>
          </a:ln>
        </p:spPr>
      </p:pic>
      <p:pic>
        <p:nvPicPr>
          <p:cNvPr id="14340" name="Picture 4" descr="\\DMVA-10175878\User$\ejedwards\My Pictures\gold_bar_rtCorner.gif"/>
          <p:cNvPicPr>
            <a:picLocks noChangeAspect="1" noChangeArrowheads="1"/>
          </p:cNvPicPr>
          <p:nvPr/>
        </p:nvPicPr>
        <p:blipFill>
          <a:blip r:embed="rId5" cstate="print"/>
          <a:srcRect/>
          <a:stretch>
            <a:fillRect/>
          </a:stretch>
        </p:blipFill>
        <p:spPr bwMode="auto">
          <a:xfrm>
            <a:off x="9077325" y="0"/>
            <a:ext cx="66675" cy="257175"/>
          </a:xfrm>
          <a:prstGeom prst="rect">
            <a:avLst/>
          </a:prstGeom>
          <a:noFill/>
          <a:ln w="9525">
            <a:noFill/>
            <a:miter lim="800000"/>
            <a:headEnd/>
            <a:tailEnd/>
          </a:ln>
        </p:spPr>
      </p:pic>
      <p:cxnSp>
        <p:nvCxnSpPr>
          <p:cNvPr id="21" name="Straight Connector 20"/>
          <p:cNvCxnSpPr/>
          <p:nvPr/>
        </p:nvCxnSpPr>
        <p:spPr>
          <a:xfrm>
            <a:off x="0" y="255588"/>
            <a:ext cx="9144000"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42" name="Picture 2" descr="\\DMVA-10175878\User$\ejedwards\My Pictures\footerBG_bottom.png"/>
          <p:cNvPicPr>
            <a:picLocks noChangeAspect="1" noChangeArrowheads="1"/>
          </p:cNvPicPr>
          <p:nvPr/>
        </p:nvPicPr>
        <p:blipFill>
          <a:blip r:embed="rId6" cstate="print"/>
          <a:srcRect/>
          <a:stretch>
            <a:fillRect/>
          </a:stretch>
        </p:blipFill>
        <p:spPr bwMode="auto">
          <a:xfrm>
            <a:off x="0" y="838200"/>
            <a:ext cx="9144000" cy="396924"/>
          </a:xfrm>
          <a:prstGeom prst="rect">
            <a:avLst/>
          </a:prstGeom>
          <a:noFill/>
          <a:ln w="9525">
            <a:noFill/>
            <a:miter lim="800000"/>
            <a:headEnd/>
            <a:tailEnd/>
          </a:ln>
        </p:spPr>
      </p:pic>
      <p:sp>
        <p:nvSpPr>
          <p:cNvPr id="28" name="Title 1"/>
          <p:cNvSpPr txBox="1">
            <a:spLocks/>
          </p:cNvSpPr>
          <p:nvPr/>
        </p:nvSpPr>
        <p:spPr>
          <a:xfrm>
            <a:off x="0" y="304800"/>
            <a:ext cx="9144000" cy="762000"/>
          </a:xfrm>
          <a:prstGeom prst="rect">
            <a:avLst/>
          </a:prstGeom>
        </p:spPr>
        <p:txBody>
          <a:bodyPr anchor="ctr"/>
          <a:lstStyle/>
          <a:p>
            <a:pPr algn="ctr">
              <a:spcBef>
                <a:spcPct val="0"/>
              </a:spcBef>
              <a:defRPr/>
            </a:pPr>
            <a:endParaRPr lang="en-US" sz="3600" b="1" dirty="0">
              <a:solidFill>
                <a:srgbClr val="FF0000"/>
              </a:solidFill>
              <a:effectLst>
                <a:outerShdw blurRad="38100" dist="38100" dir="2700000" algn="tl">
                  <a:srgbClr val="000000">
                    <a:alpha val="43137"/>
                  </a:srgbClr>
                </a:outerShdw>
              </a:effectLst>
            </a:endParaRPr>
          </a:p>
        </p:txBody>
      </p:sp>
      <p:sp>
        <p:nvSpPr>
          <p:cNvPr id="2" name="TextBox 1"/>
          <p:cNvSpPr txBox="1"/>
          <p:nvPr/>
        </p:nvSpPr>
        <p:spPr>
          <a:xfrm>
            <a:off x="1659006" y="3916017"/>
            <a:ext cx="5951227" cy="2062103"/>
          </a:xfrm>
          <a:prstGeom prst="rect">
            <a:avLst/>
          </a:prstGeom>
          <a:noFill/>
        </p:spPr>
        <p:txBody>
          <a:bodyPr wrap="square" rtlCol="0">
            <a:spAutoFit/>
          </a:bodyPr>
          <a:lstStyle/>
          <a:p>
            <a:pPr algn="ctr"/>
            <a:r>
              <a:rPr lang="en-US" sz="3200" dirty="0" smtClean="0"/>
              <a:t>The next big disaster is not a matter of if, but when. </a:t>
            </a:r>
          </a:p>
          <a:p>
            <a:pPr algn="ctr"/>
            <a:endParaRPr lang="en-US" sz="3200" dirty="0"/>
          </a:p>
          <a:p>
            <a:pPr algn="ctr"/>
            <a:r>
              <a:rPr lang="en-US" sz="3200" dirty="0" smtClean="0"/>
              <a:t>It’s time to </a:t>
            </a:r>
            <a:r>
              <a:rPr lang="en-US" sz="3200" smtClean="0"/>
              <a:t>get ready, </a:t>
            </a:r>
            <a:r>
              <a:rPr lang="en-US" sz="3200" dirty="0" smtClean="0"/>
              <a:t>Alaska!</a:t>
            </a:r>
            <a:endParaRPr lang="en-US" sz="3200" dirty="0"/>
          </a:p>
        </p:txBody>
      </p:sp>
      <p:sp>
        <p:nvSpPr>
          <p:cNvPr id="3" name="Rectangle 2"/>
          <p:cNvSpPr/>
          <p:nvPr/>
        </p:nvSpPr>
        <p:spPr>
          <a:xfrm>
            <a:off x="1548519" y="1600200"/>
            <a:ext cx="6172200" cy="1754326"/>
          </a:xfrm>
          <a:prstGeom prst="rect">
            <a:avLst/>
          </a:prstGeom>
        </p:spPr>
        <p:txBody>
          <a:bodyPr wrap="square">
            <a:spAutoFit/>
          </a:bodyPr>
          <a:lstStyle/>
          <a:p>
            <a:pPr algn="ctr"/>
            <a:r>
              <a:rPr lang="en-US" sz="3600" b="1" dirty="0">
                <a:solidFill>
                  <a:srgbClr val="FF0000"/>
                </a:solidFill>
                <a:effectLst>
                  <a:outerShdw blurRad="38100" dist="38100" dir="2700000" algn="tl">
                    <a:srgbClr val="000000">
                      <a:alpha val="43137"/>
                    </a:srgbClr>
                  </a:outerShdw>
                </a:effectLst>
              </a:rPr>
              <a:t>Planning for Post-Event Personal and Community Resilience </a:t>
            </a:r>
          </a:p>
        </p:txBody>
      </p:sp>
    </p:spTree>
    <p:extLst>
      <p:ext uri="{BB962C8B-B14F-4D97-AF65-F5344CB8AC3E}">
        <p14:creationId xmlns:p14="http://schemas.microsoft.com/office/powerpoint/2010/main" val="1879612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descr="C:\Users\jzidek\Desktop\LogoGraphics\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9274"/>
            <a:ext cx="8915400" cy="66516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2586" y="6126163"/>
            <a:ext cx="7696200" cy="584775"/>
          </a:xfrm>
          <a:prstGeom prst="rect">
            <a:avLst/>
          </a:prstGeom>
          <a:noFill/>
        </p:spPr>
        <p:txBody>
          <a:bodyPr wrap="square" rtlCol="0">
            <a:spAutoFit/>
          </a:bodyPr>
          <a:lstStyle/>
          <a:p>
            <a:r>
              <a:rPr lang="en-US" sz="3200" dirty="0" smtClean="0">
                <a:ln>
                  <a:solidFill>
                    <a:schemeClr val="bg1"/>
                  </a:solidFill>
                </a:ln>
                <a:solidFill>
                  <a:schemeClr val="bg1"/>
                </a:solidFill>
              </a:rPr>
              <a:t>Earthquakes – 1964 Good Friday, Anchorage</a:t>
            </a:r>
            <a:endParaRPr lang="en-US" sz="3200" dirty="0">
              <a:ln>
                <a:solidFill>
                  <a:schemeClr val="bg1"/>
                </a:solidFill>
              </a:ln>
              <a:solidFill>
                <a:schemeClr val="bg1"/>
              </a:solidFill>
            </a:endParaRPr>
          </a:p>
        </p:txBody>
      </p:sp>
    </p:spTree>
    <p:extLst>
      <p:ext uri="{BB962C8B-B14F-4D97-AF65-F5344CB8AC3E}">
        <p14:creationId xmlns:p14="http://schemas.microsoft.com/office/powerpoint/2010/main" val="28536823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76400" y="762000"/>
            <a:ext cx="6215063" cy="5058200"/>
          </a:xfrm>
          <a:prstGeom prst="rect">
            <a:avLst/>
          </a:prstGeom>
        </p:spPr>
      </p:pic>
    </p:spTree>
    <p:extLst>
      <p:ext uri="{BB962C8B-B14F-4D97-AF65-F5344CB8AC3E}">
        <p14:creationId xmlns:p14="http://schemas.microsoft.com/office/powerpoint/2010/main" val="383576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Prevention</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Prevention </a:t>
            </a:r>
            <a:r>
              <a:rPr lang="en-US" dirty="0"/>
              <a:t>of catastrophic breakdown of the </a:t>
            </a:r>
            <a:r>
              <a:rPr lang="en-US" dirty="0" smtClean="0"/>
              <a:t>system </a:t>
            </a:r>
            <a:r>
              <a:rPr lang="en-US" dirty="0"/>
              <a:t>can take place from a breakdown of key elements.</a:t>
            </a:r>
          </a:p>
          <a:p>
            <a:r>
              <a:rPr lang="en-US" dirty="0"/>
              <a:t>Situational awareness is imperative to alerting </a:t>
            </a:r>
            <a:r>
              <a:rPr lang="en-US" dirty="0" smtClean="0"/>
              <a:t>people to </a:t>
            </a:r>
            <a:r>
              <a:rPr lang="en-US" dirty="0"/>
              <a:t>impending emergencies or risk to the </a:t>
            </a:r>
            <a:r>
              <a:rPr lang="en-US" dirty="0" smtClean="0"/>
              <a:t>environment</a:t>
            </a:r>
            <a:r>
              <a:rPr lang="en-US" dirty="0"/>
              <a:t>. </a:t>
            </a:r>
            <a:endParaRPr lang="en-US" dirty="0" smtClean="0"/>
          </a:p>
          <a:p>
            <a:r>
              <a:rPr lang="en-US" i="1" dirty="0" smtClean="0"/>
              <a:t>C-Cert </a:t>
            </a:r>
            <a:r>
              <a:rPr lang="en-US" i="1" dirty="0"/>
              <a:t>(Campus Emergency Response </a:t>
            </a:r>
            <a:r>
              <a:rPr lang="en-US" i="1" dirty="0" smtClean="0"/>
              <a:t>Teams) increase </a:t>
            </a:r>
            <a:r>
              <a:rPr lang="en-US" i="1" dirty="0"/>
              <a:t>situational awareness</a:t>
            </a:r>
          </a:p>
        </p:txBody>
      </p:sp>
    </p:spTree>
    <p:extLst>
      <p:ext uri="{BB962C8B-B14F-4D97-AF65-F5344CB8AC3E}">
        <p14:creationId xmlns:p14="http://schemas.microsoft.com/office/powerpoint/2010/main" val="1653688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Situational Awareness</a:t>
            </a:r>
            <a:br>
              <a:rPr lang="en-US" dirty="0"/>
            </a:br>
            <a:endParaRPr lang="en-US" dirty="0"/>
          </a:p>
        </p:txBody>
      </p:sp>
      <p:sp>
        <p:nvSpPr>
          <p:cNvPr id="3" name="Content Placeholder 2"/>
          <p:cNvSpPr>
            <a:spLocks noGrp="1"/>
          </p:cNvSpPr>
          <p:nvPr>
            <p:ph idx="1"/>
          </p:nvPr>
        </p:nvSpPr>
        <p:spPr/>
        <p:txBody>
          <a:bodyPr>
            <a:normAutofit fontScale="92500"/>
          </a:bodyPr>
          <a:lstStyle/>
          <a:p>
            <a:r>
              <a:rPr lang="en-US" dirty="0" smtClean="0"/>
              <a:t>Situational </a:t>
            </a:r>
            <a:r>
              <a:rPr lang="en-US" dirty="0"/>
              <a:t>awareness enables students and staff to be informed and ready to accept breakdowns in communications and disruptions.</a:t>
            </a:r>
          </a:p>
          <a:p>
            <a:r>
              <a:rPr lang="en-US" dirty="0"/>
              <a:t>Society tends to be fairly resilient to high probability events because collectively we are accustomed to dealing with them. We learn ways to adapt to temporary disruption, but we tend to be much worse at displaying resiliency towards low probability/high consequence events.</a:t>
            </a:r>
          </a:p>
        </p:txBody>
      </p:sp>
    </p:spTree>
    <p:extLst>
      <p:ext uri="{BB962C8B-B14F-4D97-AF65-F5344CB8AC3E}">
        <p14:creationId xmlns:p14="http://schemas.microsoft.com/office/powerpoint/2010/main" val="4243649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Prepare For Disasters</a:t>
            </a:r>
            <a:endParaRPr lang="en-US" dirty="0"/>
          </a:p>
        </p:txBody>
      </p:sp>
      <p:sp>
        <p:nvSpPr>
          <p:cNvPr id="3" name="Content Placeholder 2"/>
          <p:cNvSpPr>
            <a:spLocks noGrp="1"/>
          </p:cNvSpPr>
          <p:nvPr>
            <p:ph idx="1"/>
          </p:nvPr>
        </p:nvSpPr>
        <p:spPr>
          <a:xfrm>
            <a:off x="457200" y="1219200"/>
            <a:ext cx="8229600" cy="5181600"/>
          </a:xfrm>
        </p:spPr>
        <p:txBody>
          <a:bodyPr>
            <a:normAutofit lnSpcReduction="10000"/>
          </a:bodyPr>
          <a:lstStyle/>
          <a:p>
            <a:r>
              <a:rPr lang="en-US" dirty="0" smtClean="0"/>
              <a:t>Have a Plan </a:t>
            </a:r>
          </a:p>
          <a:p>
            <a:pPr lvl="1"/>
            <a:r>
              <a:rPr lang="en-US" sz="2000" dirty="0" smtClean="0"/>
              <a:t>How will your family communicate?</a:t>
            </a:r>
          </a:p>
          <a:p>
            <a:pPr lvl="1"/>
            <a:r>
              <a:rPr lang="en-US" sz="2000" dirty="0" smtClean="0"/>
              <a:t>Where will you go?</a:t>
            </a:r>
          </a:p>
          <a:p>
            <a:r>
              <a:rPr lang="en-US" dirty="0" smtClean="0"/>
              <a:t>Have a Kit </a:t>
            </a:r>
          </a:p>
          <a:p>
            <a:pPr lvl="1"/>
            <a:r>
              <a:rPr lang="en-US" sz="2000" dirty="0" smtClean="0"/>
              <a:t>Supplies for 7 days (at least)</a:t>
            </a:r>
          </a:p>
          <a:p>
            <a:pPr lvl="1"/>
            <a:r>
              <a:rPr lang="en-US" sz="2000" dirty="0" smtClean="0"/>
              <a:t>Important personal items (medication, critical documents, pet supplies)</a:t>
            </a:r>
          </a:p>
          <a:p>
            <a:r>
              <a:rPr lang="en-US" dirty="0" smtClean="0"/>
              <a:t>Mitigation</a:t>
            </a:r>
            <a:endParaRPr lang="en-US" dirty="0" smtClean="0"/>
          </a:p>
          <a:p>
            <a:pPr lvl="1"/>
            <a:r>
              <a:rPr lang="en-US" sz="2000" dirty="0" smtClean="0"/>
              <a:t>Identify </a:t>
            </a:r>
            <a:r>
              <a:rPr lang="en-US" sz="2000" dirty="0" smtClean="0"/>
              <a:t>your community’s </a:t>
            </a:r>
            <a:r>
              <a:rPr lang="en-US" sz="2000" dirty="0" smtClean="0"/>
              <a:t>risk </a:t>
            </a:r>
            <a:endParaRPr lang="en-US" sz="2000" dirty="0" smtClean="0"/>
          </a:p>
          <a:p>
            <a:pPr lvl="1"/>
            <a:r>
              <a:rPr lang="en-US" sz="2000" dirty="0" smtClean="0"/>
              <a:t>Mitigate against damages</a:t>
            </a:r>
          </a:p>
          <a:p>
            <a:r>
              <a:rPr lang="en-US" dirty="0" smtClean="0"/>
              <a:t>Exercise</a:t>
            </a:r>
            <a:endParaRPr lang="en-US" dirty="0" smtClean="0"/>
          </a:p>
          <a:p>
            <a:pPr lvl="1"/>
            <a:r>
              <a:rPr lang="en-US" sz="2000" dirty="0" smtClean="0"/>
              <a:t>Practice </a:t>
            </a:r>
            <a:r>
              <a:rPr lang="en-US" sz="2000" dirty="0" smtClean="0"/>
              <a:t>make a big difference</a:t>
            </a:r>
            <a:endParaRPr lang="en-US" sz="2000" dirty="0"/>
          </a:p>
        </p:txBody>
      </p:sp>
    </p:spTree>
    <p:extLst>
      <p:ext uri="{BB962C8B-B14F-4D97-AF65-F5344CB8AC3E}">
        <p14:creationId xmlns:p14="http://schemas.microsoft.com/office/powerpoint/2010/main" val="446150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a:t>
            </a:r>
            <a:r>
              <a:rPr lang="en-US" dirty="0" smtClean="0"/>
              <a:t>Plan</a:t>
            </a:r>
            <a:endParaRPr lang="en-US" dirty="0"/>
          </a:p>
        </p:txBody>
      </p:sp>
      <p:sp>
        <p:nvSpPr>
          <p:cNvPr id="3" name="Content Placeholder 2"/>
          <p:cNvSpPr>
            <a:spLocks noGrp="1"/>
          </p:cNvSpPr>
          <p:nvPr>
            <p:ph idx="1"/>
          </p:nvPr>
        </p:nvSpPr>
        <p:spPr>
          <a:xfrm>
            <a:off x="457200" y="1600200"/>
            <a:ext cx="8534400" cy="4800600"/>
          </a:xfrm>
        </p:spPr>
        <p:txBody>
          <a:bodyPr>
            <a:normAutofit fontScale="47500" lnSpcReduction="20000"/>
          </a:bodyPr>
          <a:lstStyle/>
          <a:p>
            <a:r>
              <a:rPr lang="en-US" sz="3800" dirty="0" smtClean="0"/>
              <a:t>Primary emergency </a:t>
            </a:r>
            <a:r>
              <a:rPr lang="en-US" sz="3800" dirty="0"/>
              <a:t>c</a:t>
            </a:r>
            <a:r>
              <a:rPr lang="en-US" sz="3800" dirty="0" smtClean="0"/>
              <a:t>ontact – phone/email</a:t>
            </a:r>
          </a:p>
          <a:p>
            <a:r>
              <a:rPr lang="en-US" sz="3800" dirty="0" smtClean="0"/>
              <a:t>Secondary emergency </a:t>
            </a:r>
            <a:r>
              <a:rPr lang="en-US" sz="3800" dirty="0"/>
              <a:t>c</a:t>
            </a:r>
            <a:r>
              <a:rPr lang="en-US" sz="3800" dirty="0" smtClean="0"/>
              <a:t>ontact </a:t>
            </a:r>
            <a:r>
              <a:rPr lang="en-US" sz="3800" dirty="0"/>
              <a:t>– </a:t>
            </a:r>
            <a:r>
              <a:rPr lang="en-US" sz="3800" dirty="0" smtClean="0"/>
              <a:t>phone/email</a:t>
            </a:r>
          </a:p>
          <a:p>
            <a:r>
              <a:rPr lang="en-US" sz="3800" dirty="0" smtClean="0"/>
              <a:t>Local </a:t>
            </a:r>
            <a:r>
              <a:rPr lang="en-US" sz="3800" dirty="0"/>
              <a:t>P</a:t>
            </a:r>
            <a:r>
              <a:rPr lang="en-US" sz="3800" dirty="0" smtClean="0"/>
              <a:t>olice number</a:t>
            </a:r>
          </a:p>
          <a:p>
            <a:r>
              <a:rPr lang="en-US" sz="3800" dirty="0" smtClean="0"/>
              <a:t>Out-of-town contact – phone/email</a:t>
            </a:r>
          </a:p>
          <a:p>
            <a:r>
              <a:rPr lang="en-US" sz="3800" dirty="0" smtClean="0"/>
              <a:t>Neighborhood meeting </a:t>
            </a:r>
            <a:r>
              <a:rPr lang="en-US" sz="3800" dirty="0"/>
              <a:t>p</a:t>
            </a:r>
            <a:r>
              <a:rPr lang="en-US" sz="3800" dirty="0" smtClean="0"/>
              <a:t>lace</a:t>
            </a:r>
          </a:p>
          <a:p>
            <a:r>
              <a:rPr lang="en-US" sz="3800" dirty="0" smtClean="0"/>
              <a:t>Out-of-</a:t>
            </a:r>
            <a:r>
              <a:rPr lang="en-US" sz="3800" dirty="0"/>
              <a:t>n</a:t>
            </a:r>
            <a:r>
              <a:rPr lang="en-US" sz="3800" dirty="0" smtClean="0"/>
              <a:t>eighborhood </a:t>
            </a:r>
            <a:r>
              <a:rPr lang="en-US" sz="3800" dirty="0"/>
              <a:t>m</a:t>
            </a:r>
            <a:r>
              <a:rPr lang="en-US" sz="3800" dirty="0" smtClean="0"/>
              <a:t>eeting </a:t>
            </a:r>
            <a:r>
              <a:rPr lang="en-US" sz="3800" dirty="0"/>
              <a:t>p</a:t>
            </a:r>
            <a:r>
              <a:rPr lang="en-US" sz="3800" dirty="0" smtClean="0"/>
              <a:t>lace</a:t>
            </a:r>
          </a:p>
          <a:p>
            <a:r>
              <a:rPr lang="en-US" sz="3800" dirty="0" smtClean="0"/>
              <a:t>Out-of-town </a:t>
            </a:r>
            <a:r>
              <a:rPr lang="en-US" sz="3800" dirty="0"/>
              <a:t>m</a:t>
            </a:r>
            <a:r>
              <a:rPr lang="en-US" sz="3800" dirty="0" smtClean="0"/>
              <a:t>eeting place</a:t>
            </a:r>
          </a:p>
          <a:p>
            <a:r>
              <a:rPr lang="en-US" sz="3800" dirty="0" smtClean="0"/>
              <a:t>Other </a:t>
            </a:r>
            <a:r>
              <a:rPr lang="en-US" sz="3800" dirty="0"/>
              <a:t>c</a:t>
            </a:r>
            <a:r>
              <a:rPr lang="en-US" sz="3800" dirty="0" smtClean="0"/>
              <a:t>ritical </a:t>
            </a:r>
            <a:r>
              <a:rPr lang="en-US" sz="3800" dirty="0" smtClean="0"/>
              <a:t>information</a:t>
            </a:r>
          </a:p>
          <a:p>
            <a:r>
              <a:rPr lang="en-US" sz="3800" dirty="0" smtClean="0"/>
              <a:t>Why </a:t>
            </a:r>
            <a:r>
              <a:rPr lang="en-US" sz="3800" dirty="0"/>
              <a:t>is it important to write an emergency plan?</a:t>
            </a:r>
          </a:p>
          <a:p>
            <a:r>
              <a:rPr lang="en-US" sz="3800" dirty="0"/>
              <a:t>Not only is it important to have a plan, but it is also imperative to share these plans with departments, faculty, and students so that everyone knows their responsibilities in the event of an emergency.</a:t>
            </a:r>
          </a:p>
          <a:p>
            <a:r>
              <a:rPr lang="en-US" sz="3800" dirty="0"/>
              <a:t>A well formulated plan, aids the school based law enforcement officer in being prepared in times of crisis.</a:t>
            </a:r>
          </a:p>
          <a:p>
            <a:r>
              <a:rPr lang="en-US" sz="3800" dirty="0"/>
              <a:t>A written plan can aid in planning contingencies if the plan is well formulated but still fails.</a:t>
            </a:r>
          </a:p>
          <a:p>
            <a:r>
              <a:rPr lang="en-US" sz="3800" dirty="0"/>
              <a:t>The written plan can help educate those who are directly impacted by the effects of an emergency situation on campus or its surroundings.</a:t>
            </a:r>
            <a:endParaRPr lang="en-US" sz="3800" dirty="0" smtClean="0"/>
          </a:p>
          <a:p>
            <a:endParaRPr lang="en-US" dirty="0"/>
          </a:p>
        </p:txBody>
      </p:sp>
    </p:spTree>
    <p:extLst>
      <p:ext uri="{BB962C8B-B14F-4D97-AF65-F5344CB8AC3E}">
        <p14:creationId xmlns:p14="http://schemas.microsoft.com/office/powerpoint/2010/main" val="4220664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An Emergency Kit </a:t>
            </a:r>
            <a:endParaRPr lang="en-US" dirty="0"/>
          </a:p>
        </p:txBody>
      </p:sp>
      <p:sp>
        <p:nvSpPr>
          <p:cNvPr id="3" name="Content Placeholder 2"/>
          <p:cNvSpPr>
            <a:spLocks noGrp="1"/>
          </p:cNvSpPr>
          <p:nvPr>
            <p:ph idx="1"/>
          </p:nvPr>
        </p:nvSpPr>
        <p:spPr>
          <a:xfrm>
            <a:off x="457200" y="1600200"/>
            <a:ext cx="4267200" cy="4525963"/>
          </a:xfrm>
        </p:spPr>
        <p:txBody>
          <a:bodyPr>
            <a:normAutofit/>
          </a:bodyPr>
          <a:lstStyle/>
          <a:p>
            <a:r>
              <a:rPr lang="en-US" sz="2800" dirty="0" smtClean="0"/>
              <a:t>Water</a:t>
            </a:r>
          </a:p>
          <a:p>
            <a:r>
              <a:rPr lang="en-US" sz="2800" dirty="0" smtClean="0"/>
              <a:t>Food</a:t>
            </a:r>
          </a:p>
          <a:p>
            <a:r>
              <a:rPr lang="en-US" sz="2800" dirty="0" smtClean="0"/>
              <a:t>Battery-powered radio </a:t>
            </a:r>
          </a:p>
          <a:p>
            <a:pPr marL="0" indent="0">
              <a:buNone/>
            </a:pPr>
            <a:r>
              <a:rPr lang="en-US" sz="2800" dirty="0"/>
              <a:t>	</a:t>
            </a:r>
            <a:r>
              <a:rPr lang="en-US" sz="2800" dirty="0" smtClean="0"/>
              <a:t>+ extra </a:t>
            </a:r>
            <a:r>
              <a:rPr lang="en-US" sz="2800" dirty="0"/>
              <a:t>b</a:t>
            </a:r>
            <a:r>
              <a:rPr lang="en-US" sz="2800" dirty="0" smtClean="0"/>
              <a:t>atteries</a:t>
            </a:r>
          </a:p>
          <a:p>
            <a:r>
              <a:rPr lang="en-US" sz="2800" dirty="0" smtClean="0"/>
              <a:t>First Aid kit</a:t>
            </a:r>
          </a:p>
          <a:p>
            <a:r>
              <a:rPr lang="en-US" sz="2800" dirty="0" smtClean="0"/>
              <a:t>Whistle</a:t>
            </a:r>
          </a:p>
          <a:p>
            <a:r>
              <a:rPr lang="en-US" sz="2800" dirty="0" smtClean="0"/>
              <a:t>Personal protection </a:t>
            </a:r>
            <a:r>
              <a:rPr lang="en-US" sz="2800" dirty="0"/>
              <a:t>s</a:t>
            </a:r>
            <a:r>
              <a:rPr lang="en-US" sz="2800" dirty="0" smtClean="0"/>
              <a:t>upplies</a:t>
            </a:r>
          </a:p>
          <a:p>
            <a:pPr marL="0" indent="0">
              <a:buNone/>
            </a:pPr>
            <a:endParaRPr lang="en-US" dirty="0"/>
          </a:p>
        </p:txBody>
      </p:sp>
      <p:sp>
        <p:nvSpPr>
          <p:cNvPr id="4" name="TextBox 3"/>
          <p:cNvSpPr txBox="1"/>
          <p:nvPr/>
        </p:nvSpPr>
        <p:spPr>
          <a:xfrm>
            <a:off x="4572000" y="1568740"/>
            <a:ext cx="4343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Sanitation s</a:t>
            </a:r>
            <a:r>
              <a:rPr lang="en-US" sz="2800" dirty="0" smtClean="0"/>
              <a:t>upplies</a:t>
            </a:r>
          </a:p>
          <a:p>
            <a:pPr marL="285750" indent="-285750">
              <a:buFont typeface="Arial" panose="020B0604020202020204" pitchFamily="34" charset="0"/>
              <a:buChar char="•"/>
            </a:pPr>
            <a:r>
              <a:rPr lang="en-US" sz="2800" dirty="0" smtClean="0"/>
              <a:t>Plastic </a:t>
            </a:r>
            <a:r>
              <a:rPr lang="en-US" sz="2800" dirty="0"/>
              <a:t>s</a:t>
            </a:r>
            <a:r>
              <a:rPr lang="en-US" sz="2800" dirty="0" smtClean="0"/>
              <a:t>heeting </a:t>
            </a:r>
          </a:p>
          <a:p>
            <a:pPr lvl="1"/>
            <a:r>
              <a:rPr lang="en-US" sz="2800" dirty="0" smtClean="0"/>
              <a:t>+ </a:t>
            </a:r>
            <a:r>
              <a:rPr lang="en-US" sz="2800" dirty="0"/>
              <a:t>d</a:t>
            </a:r>
            <a:r>
              <a:rPr lang="en-US" sz="2800" dirty="0" smtClean="0"/>
              <a:t>uct </a:t>
            </a:r>
            <a:r>
              <a:rPr lang="en-US" sz="2800" dirty="0"/>
              <a:t>t</a:t>
            </a:r>
            <a:r>
              <a:rPr lang="en-US" sz="2800" dirty="0" smtClean="0"/>
              <a:t>ape</a:t>
            </a:r>
            <a:endParaRPr lang="en-US" sz="2800" dirty="0"/>
          </a:p>
          <a:p>
            <a:pPr marL="285750" indent="-285750">
              <a:buFont typeface="Arial" panose="020B0604020202020204" pitchFamily="34" charset="0"/>
              <a:buChar char="•"/>
            </a:pPr>
            <a:r>
              <a:rPr lang="en-US" sz="2800" dirty="0"/>
              <a:t>Tool </a:t>
            </a:r>
            <a:r>
              <a:rPr lang="en-US" sz="2800" dirty="0" smtClean="0"/>
              <a:t>kit </a:t>
            </a:r>
            <a:endParaRPr lang="en-US" sz="2800" dirty="0"/>
          </a:p>
          <a:p>
            <a:pPr marL="285750" indent="-285750">
              <a:buFont typeface="Arial" panose="020B0604020202020204" pitchFamily="34" charset="0"/>
              <a:buChar char="•"/>
            </a:pPr>
            <a:r>
              <a:rPr lang="en-US" sz="2800" dirty="0" smtClean="0"/>
              <a:t>Garbage bags</a:t>
            </a:r>
          </a:p>
          <a:p>
            <a:pPr marL="285750" indent="-285750">
              <a:buFont typeface="Arial" panose="020B0604020202020204" pitchFamily="34" charset="0"/>
              <a:buChar char="•"/>
            </a:pPr>
            <a:r>
              <a:rPr lang="en-US" sz="2800" dirty="0" smtClean="0"/>
              <a:t>Indoor safe heat source</a:t>
            </a:r>
          </a:p>
          <a:p>
            <a:pPr marL="285750" indent="-285750">
              <a:buFont typeface="Arial" panose="020B0604020202020204" pitchFamily="34" charset="0"/>
              <a:buChar char="•"/>
            </a:pPr>
            <a:r>
              <a:rPr lang="en-US" sz="2800" dirty="0" smtClean="0"/>
              <a:t>Cold weather clothing</a:t>
            </a:r>
          </a:p>
          <a:p>
            <a:pPr marL="285750" indent="-285750">
              <a:buFont typeface="Arial" panose="020B0604020202020204" pitchFamily="34" charset="0"/>
              <a:buChar char="•"/>
            </a:pPr>
            <a:r>
              <a:rPr lang="en-US" sz="2800" dirty="0" smtClean="0"/>
              <a:t>Unique family </a:t>
            </a:r>
            <a:r>
              <a:rPr lang="en-US" sz="2800" dirty="0"/>
              <a:t>n</a:t>
            </a:r>
            <a:r>
              <a:rPr lang="en-US" sz="2800" dirty="0" smtClean="0"/>
              <a:t>eeds</a:t>
            </a:r>
            <a:endParaRPr lang="en-US" sz="2800" dirty="0"/>
          </a:p>
        </p:txBody>
      </p:sp>
    </p:spTree>
    <p:extLst>
      <p:ext uri="{BB962C8B-B14F-4D97-AF65-F5344CB8AC3E}">
        <p14:creationId xmlns:p14="http://schemas.microsoft.com/office/powerpoint/2010/main" val="34906395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SUPPLIES FOR 7 DAYS</a:t>
            </a:r>
            <a:endParaRPr lang="en-US" dirty="0"/>
          </a:p>
        </p:txBody>
      </p:sp>
      <p:sp>
        <p:nvSpPr>
          <p:cNvPr id="3" name="Content Placeholder 2"/>
          <p:cNvSpPr>
            <a:spLocks noGrp="1"/>
          </p:cNvSpPr>
          <p:nvPr>
            <p:ph idx="1"/>
          </p:nvPr>
        </p:nvSpPr>
        <p:spPr>
          <a:xfrm>
            <a:off x="242482" y="1389968"/>
            <a:ext cx="6821530" cy="1814786"/>
          </a:xfrm>
        </p:spPr>
        <p:txBody>
          <a:bodyPr>
            <a:normAutofit/>
          </a:bodyPr>
          <a:lstStyle/>
          <a:p>
            <a:r>
              <a:rPr lang="en-US" dirty="0" smtClean="0"/>
              <a:t>1 Gallon of water per person, per day for drinking, cooking, and cleaning.</a:t>
            </a:r>
          </a:p>
          <a:p>
            <a:endParaRPr lang="en-US" dirty="0"/>
          </a:p>
        </p:txBody>
      </p:sp>
      <p:pic>
        <p:nvPicPr>
          <p:cNvPr id="1029" name="Picture 5" descr="C:\Users\jzidek\AppData\Local\Microsoft\Windows\Temporary Internet Files\Content.IE5\2DOAYBHV\bw-family[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066" y="3440977"/>
            <a:ext cx="2571750" cy="1735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3842698"/>
            <a:ext cx="685800" cy="1569660"/>
          </a:xfrm>
          <a:prstGeom prst="rect">
            <a:avLst/>
          </a:prstGeom>
          <a:noFill/>
        </p:spPr>
        <p:txBody>
          <a:bodyPr wrap="square" rtlCol="0">
            <a:spAutoFit/>
          </a:bodyPr>
          <a:lstStyle/>
          <a:p>
            <a:r>
              <a:rPr lang="en-US" sz="9600" b="1" dirty="0"/>
              <a:t>=</a:t>
            </a:r>
            <a:endParaRPr lang="en-US" b="1" dirty="0"/>
          </a:p>
        </p:txBody>
      </p:sp>
      <p:pic>
        <p:nvPicPr>
          <p:cNvPr id="10"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340" y="329568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408" y="329568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174" y="3295680"/>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7518" y="329568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4012" y="329568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132" y="3295679"/>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4105" y="3293497"/>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8054" y="396074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122" y="396074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0998" y="396074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232" y="396074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726" y="396074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019" y="3960741"/>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819" y="3952788"/>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7804" y="4616393"/>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2872" y="4616393"/>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1111" y="461639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0982" y="4616393"/>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7476" y="4616393"/>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1132" y="4616392"/>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7569" y="4610603"/>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9714" y="5271425"/>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4782" y="5272095"/>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8738" y="5272094"/>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2892" y="5272095"/>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5103" y="5271425"/>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2142" y="5275009"/>
            <a:ext cx="530358" cy="63794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C:\Users\jzidek\AppData\Local\Microsoft\Windows\Temporary Internet Files\Content.IE5\NOM7COPJ\gallon_bi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5196" y="5276346"/>
            <a:ext cx="530358" cy="637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5412358"/>
            <a:ext cx="3201482" cy="830997"/>
          </a:xfrm>
          <a:prstGeom prst="rect">
            <a:avLst/>
          </a:prstGeom>
          <a:noFill/>
        </p:spPr>
        <p:txBody>
          <a:bodyPr wrap="square" rtlCol="0">
            <a:spAutoFit/>
          </a:bodyPr>
          <a:lstStyle/>
          <a:p>
            <a:pPr algn="ctr"/>
            <a:r>
              <a:rPr lang="en-US" sz="2400" dirty="0" smtClean="0"/>
              <a:t>A family of four needs </a:t>
            </a:r>
          </a:p>
          <a:p>
            <a:pPr algn="ctr"/>
            <a:r>
              <a:rPr lang="en-US" sz="2400" dirty="0" smtClean="0"/>
              <a:t>28 gallons of water</a:t>
            </a:r>
            <a:endParaRPr lang="en-US" sz="2400" dirty="0"/>
          </a:p>
        </p:txBody>
      </p:sp>
    </p:spTree>
    <p:extLst>
      <p:ext uri="{BB962C8B-B14F-4D97-AF65-F5344CB8AC3E}">
        <p14:creationId xmlns:p14="http://schemas.microsoft.com/office/powerpoint/2010/main" val="1211141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An Emergency Kit </a:t>
            </a:r>
            <a:endParaRPr lang="en-US" dirty="0"/>
          </a:p>
        </p:txBody>
      </p:sp>
      <p:sp>
        <p:nvSpPr>
          <p:cNvPr id="3" name="Content Placeholder 2"/>
          <p:cNvSpPr>
            <a:spLocks noGrp="1"/>
          </p:cNvSpPr>
          <p:nvPr>
            <p:ph idx="1"/>
          </p:nvPr>
        </p:nvSpPr>
        <p:spPr>
          <a:xfrm>
            <a:off x="457200" y="1600200"/>
            <a:ext cx="4267200" cy="4525963"/>
          </a:xfrm>
        </p:spPr>
        <p:txBody>
          <a:bodyPr>
            <a:normAutofit/>
          </a:bodyPr>
          <a:lstStyle/>
          <a:p>
            <a:r>
              <a:rPr lang="en-US" sz="2800" dirty="0" smtClean="0"/>
              <a:t>Water</a:t>
            </a:r>
          </a:p>
          <a:p>
            <a:r>
              <a:rPr lang="en-US" sz="2800" dirty="0" smtClean="0"/>
              <a:t>Food</a:t>
            </a:r>
          </a:p>
          <a:p>
            <a:r>
              <a:rPr lang="en-US" sz="2800" dirty="0" smtClean="0"/>
              <a:t>Battery-powered radio </a:t>
            </a:r>
          </a:p>
          <a:p>
            <a:pPr marL="0" indent="0">
              <a:buNone/>
            </a:pPr>
            <a:r>
              <a:rPr lang="en-US" sz="2800" dirty="0"/>
              <a:t>	</a:t>
            </a:r>
            <a:r>
              <a:rPr lang="en-US" sz="2800" dirty="0" smtClean="0"/>
              <a:t>+ extra </a:t>
            </a:r>
            <a:r>
              <a:rPr lang="en-US" sz="2800" dirty="0"/>
              <a:t>b</a:t>
            </a:r>
            <a:r>
              <a:rPr lang="en-US" sz="2800" dirty="0" smtClean="0"/>
              <a:t>atteries</a:t>
            </a:r>
          </a:p>
          <a:p>
            <a:r>
              <a:rPr lang="en-US" sz="2800" dirty="0" smtClean="0"/>
              <a:t>First Aid kit</a:t>
            </a:r>
          </a:p>
          <a:p>
            <a:r>
              <a:rPr lang="en-US" sz="2800" dirty="0" smtClean="0"/>
              <a:t>Whistle</a:t>
            </a:r>
          </a:p>
          <a:p>
            <a:r>
              <a:rPr lang="en-US" sz="2800" dirty="0" smtClean="0"/>
              <a:t>Personal protection </a:t>
            </a:r>
            <a:r>
              <a:rPr lang="en-US" sz="2800" dirty="0"/>
              <a:t>s</a:t>
            </a:r>
            <a:r>
              <a:rPr lang="en-US" sz="2800" dirty="0" smtClean="0"/>
              <a:t>upplies</a:t>
            </a:r>
          </a:p>
          <a:p>
            <a:pPr marL="0" indent="0">
              <a:buNone/>
            </a:pPr>
            <a:endParaRPr lang="en-US" dirty="0"/>
          </a:p>
        </p:txBody>
      </p:sp>
      <p:sp>
        <p:nvSpPr>
          <p:cNvPr id="4" name="TextBox 3"/>
          <p:cNvSpPr txBox="1"/>
          <p:nvPr/>
        </p:nvSpPr>
        <p:spPr>
          <a:xfrm>
            <a:off x="4572000" y="1568740"/>
            <a:ext cx="43434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Sanitation s</a:t>
            </a:r>
            <a:r>
              <a:rPr lang="en-US" sz="2800" dirty="0" smtClean="0"/>
              <a:t>upplies</a:t>
            </a:r>
          </a:p>
          <a:p>
            <a:pPr marL="285750" indent="-285750">
              <a:buFont typeface="Arial" panose="020B0604020202020204" pitchFamily="34" charset="0"/>
              <a:buChar char="•"/>
            </a:pPr>
            <a:r>
              <a:rPr lang="en-US" sz="2800" dirty="0" smtClean="0"/>
              <a:t>Plastic </a:t>
            </a:r>
            <a:r>
              <a:rPr lang="en-US" sz="2800" dirty="0"/>
              <a:t>s</a:t>
            </a:r>
            <a:r>
              <a:rPr lang="en-US" sz="2800" dirty="0" smtClean="0"/>
              <a:t>heeting </a:t>
            </a:r>
          </a:p>
          <a:p>
            <a:pPr lvl="1"/>
            <a:r>
              <a:rPr lang="en-US" sz="2800" dirty="0" smtClean="0"/>
              <a:t>+ </a:t>
            </a:r>
            <a:r>
              <a:rPr lang="en-US" sz="2800" dirty="0"/>
              <a:t>d</a:t>
            </a:r>
            <a:r>
              <a:rPr lang="en-US" sz="2800" dirty="0" smtClean="0"/>
              <a:t>uct </a:t>
            </a:r>
            <a:r>
              <a:rPr lang="en-US" sz="2800" dirty="0"/>
              <a:t>t</a:t>
            </a:r>
            <a:r>
              <a:rPr lang="en-US" sz="2800" dirty="0" smtClean="0"/>
              <a:t>ape</a:t>
            </a:r>
            <a:endParaRPr lang="en-US" sz="2800" dirty="0"/>
          </a:p>
          <a:p>
            <a:pPr marL="285750" indent="-285750">
              <a:buFont typeface="Arial" panose="020B0604020202020204" pitchFamily="34" charset="0"/>
              <a:buChar char="•"/>
            </a:pPr>
            <a:r>
              <a:rPr lang="en-US" sz="2800" dirty="0"/>
              <a:t>Tool </a:t>
            </a:r>
            <a:r>
              <a:rPr lang="en-US" sz="2800" dirty="0" smtClean="0"/>
              <a:t>kit </a:t>
            </a:r>
            <a:endParaRPr lang="en-US" sz="2800" dirty="0"/>
          </a:p>
          <a:p>
            <a:pPr marL="285750" indent="-285750">
              <a:buFont typeface="Arial" panose="020B0604020202020204" pitchFamily="34" charset="0"/>
              <a:buChar char="•"/>
            </a:pPr>
            <a:r>
              <a:rPr lang="en-US" sz="2800" dirty="0" smtClean="0"/>
              <a:t>Garbage bags</a:t>
            </a:r>
          </a:p>
          <a:p>
            <a:pPr marL="285750" indent="-285750">
              <a:buFont typeface="Arial" panose="020B0604020202020204" pitchFamily="34" charset="0"/>
              <a:buChar char="•"/>
            </a:pPr>
            <a:r>
              <a:rPr lang="en-US" sz="2800" dirty="0" smtClean="0"/>
              <a:t>Indoor safe heat source</a:t>
            </a:r>
          </a:p>
          <a:p>
            <a:pPr marL="285750" indent="-285750">
              <a:buFont typeface="Arial" panose="020B0604020202020204" pitchFamily="34" charset="0"/>
              <a:buChar char="•"/>
            </a:pPr>
            <a:r>
              <a:rPr lang="en-US" sz="2800" dirty="0" smtClean="0"/>
              <a:t>Cold weather clothing</a:t>
            </a:r>
          </a:p>
          <a:p>
            <a:pPr marL="285750" indent="-285750">
              <a:buFont typeface="Arial" panose="020B0604020202020204" pitchFamily="34" charset="0"/>
              <a:buChar char="•"/>
            </a:pPr>
            <a:r>
              <a:rPr lang="en-US" sz="2800" dirty="0" smtClean="0"/>
              <a:t>Unique family </a:t>
            </a:r>
            <a:r>
              <a:rPr lang="en-US" sz="2800" dirty="0"/>
              <a:t>n</a:t>
            </a:r>
            <a:r>
              <a:rPr lang="en-US" sz="2800" dirty="0" smtClean="0"/>
              <a:t>eeds</a:t>
            </a:r>
            <a:endParaRPr lang="en-US" sz="2800" dirty="0"/>
          </a:p>
        </p:txBody>
      </p:sp>
    </p:spTree>
    <p:extLst>
      <p:ext uri="{BB962C8B-B14F-4D97-AF65-F5344CB8AC3E}">
        <p14:creationId xmlns:p14="http://schemas.microsoft.com/office/powerpoint/2010/main" val="3713709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Mitigation</a:t>
            </a:r>
            <a:br>
              <a:rPr lang="en-US" dirty="0"/>
            </a:br>
            <a:endParaRPr lang="en-US" dirty="0"/>
          </a:p>
        </p:txBody>
      </p:sp>
      <p:sp>
        <p:nvSpPr>
          <p:cNvPr id="3" name="Content Placeholder 2"/>
          <p:cNvSpPr>
            <a:spLocks noGrp="1"/>
          </p:cNvSpPr>
          <p:nvPr>
            <p:ph idx="1"/>
          </p:nvPr>
        </p:nvSpPr>
        <p:spPr/>
        <p:txBody>
          <a:bodyPr/>
          <a:lstStyle/>
          <a:p>
            <a:r>
              <a:rPr lang="en-US" dirty="0" smtClean="0"/>
              <a:t>Through </a:t>
            </a:r>
            <a:r>
              <a:rPr lang="en-US" dirty="0"/>
              <a:t>mitigation and preparedness a campus has many tools available to educate, prepare, and inform of emergencies and disasters.</a:t>
            </a:r>
          </a:p>
          <a:p>
            <a:r>
              <a:rPr lang="en-US" dirty="0"/>
              <a:t>The most important aspect to resilience is through effective communication</a:t>
            </a:r>
          </a:p>
        </p:txBody>
      </p:sp>
    </p:spTree>
    <p:extLst>
      <p:ext uri="{BB962C8B-B14F-4D97-AF65-F5344CB8AC3E}">
        <p14:creationId xmlns:p14="http://schemas.microsoft.com/office/powerpoint/2010/main" val="2631482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you respond, SMILE?</a:t>
            </a:r>
            <a:endParaRPr lang="en-US" dirty="0"/>
          </a:p>
        </p:txBody>
      </p:sp>
      <p:pic>
        <p:nvPicPr>
          <p:cNvPr id="5" name="Shakeout 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17638"/>
            <a:ext cx="9129086" cy="5135562"/>
          </a:xfrm>
        </p:spPr>
      </p:pic>
    </p:spTree>
    <p:extLst>
      <p:ext uri="{BB962C8B-B14F-4D97-AF65-F5344CB8AC3E}">
        <p14:creationId xmlns:p14="http://schemas.microsoft.com/office/powerpoint/2010/main" val="128112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78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Response and Recovery</a:t>
            </a:r>
            <a:br>
              <a:rPr lang="en-US" dirty="0"/>
            </a:br>
            <a:endParaRPr lang="en-US" dirty="0"/>
          </a:p>
        </p:txBody>
      </p:sp>
      <p:sp>
        <p:nvSpPr>
          <p:cNvPr id="3" name="Content Placeholder 2"/>
          <p:cNvSpPr>
            <a:spLocks noGrp="1"/>
          </p:cNvSpPr>
          <p:nvPr>
            <p:ph idx="1"/>
          </p:nvPr>
        </p:nvSpPr>
        <p:spPr/>
        <p:txBody>
          <a:bodyPr/>
          <a:lstStyle/>
          <a:p>
            <a:r>
              <a:rPr lang="en-US" dirty="0" smtClean="0"/>
              <a:t>Response </a:t>
            </a:r>
            <a:r>
              <a:rPr lang="en-US" dirty="0"/>
              <a:t>and recovery happen at the same time. It is imperative that </a:t>
            </a:r>
            <a:r>
              <a:rPr lang="en-US" dirty="0" smtClean="0"/>
              <a:t>law </a:t>
            </a:r>
            <a:r>
              <a:rPr lang="en-US" dirty="0"/>
              <a:t>enforcement communicates the response to an emergency as well as the recovery process. </a:t>
            </a:r>
          </a:p>
          <a:p>
            <a:r>
              <a:rPr lang="en-US" dirty="0"/>
              <a:t>Another facet of this communication can come from: web-site development and social media</a:t>
            </a:r>
          </a:p>
        </p:txBody>
      </p:sp>
    </p:spTree>
    <p:extLst>
      <p:ext uri="{BB962C8B-B14F-4D97-AF65-F5344CB8AC3E}">
        <p14:creationId xmlns:p14="http://schemas.microsoft.com/office/powerpoint/2010/main" val="150301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Mock exercises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 </a:t>
            </a:r>
            <a:r>
              <a:rPr lang="en-US" dirty="0"/>
              <a:t>tabletop exercise is a meeting to discuss a simulated emergency situation. Members of the campus emergency management team review and discuss the actions they would take in a particular emergency, testing their emergency operations plan in an informal, low-stress environment. </a:t>
            </a:r>
          </a:p>
          <a:p>
            <a:r>
              <a:rPr lang="en-US" dirty="0"/>
              <a:t>Tabletop exercises are used to clarify roles and responsibilities and to identify additional campus mitigation and preparedness needs. They should result in actions plans for continued improvement of the campus emergency operations plan.</a:t>
            </a:r>
          </a:p>
        </p:txBody>
      </p:sp>
    </p:spTree>
    <p:extLst>
      <p:ext uri="{BB962C8B-B14F-4D97-AF65-F5344CB8AC3E}">
        <p14:creationId xmlns:p14="http://schemas.microsoft.com/office/powerpoint/2010/main" val="999894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 descr="\\DMVA-10175878\User$\ejedwards\My Pictures\gold_bar.gif"/>
          <p:cNvPicPr>
            <a:picLocks noChangeAspect="1" noChangeArrowheads="1"/>
          </p:cNvPicPr>
          <p:nvPr/>
        </p:nvPicPr>
        <p:blipFill>
          <a:blip r:embed="rId3"/>
          <a:srcRect/>
          <a:stretch>
            <a:fillRect/>
          </a:stretch>
        </p:blipFill>
        <p:spPr bwMode="auto">
          <a:xfrm>
            <a:off x="1524000" y="0"/>
            <a:ext cx="7620000" cy="257175"/>
          </a:xfrm>
          <a:prstGeom prst="rect">
            <a:avLst/>
          </a:prstGeom>
          <a:noFill/>
          <a:ln w="9525">
            <a:noFill/>
            <a:miter lim="800000"/>
            <a:headEnd/>
            <a:tailEnd/>
          </a:ln>
        </p:spPr>
      </p:pic>
      <p:pic>
        <p:nvPicPr>
          <p:cNvPr id="14338" name="Picture 2" descr="\\DMVA-10175878\User$\ejedwards\My Pictures\topbarSOA.gif"/>
          <p:cNvPicPr>
            <a:picLocks noChangeAspect="1" noChangeArrowheads="1"/>
          </p:cNvPicPr>
          <p:nvPr/>
        </p:nvPicPr>
        <p:blipFill>
          <a:blip r:embed="rId4" cstate="print"/>
          <a:srcRect/>
          <a:stretch>
            <a:fillRect/>
          </a:stretch>
        </p:blipFill>
        <p:spPr bwMode="auto">
          <a:xfrm>
            <a:off x="0" y="0"/>
            <a:ext cx="1619250" cy="257175"/>
          </a:xfrm>
          <a:prstGeom prst="rect">
            <a:avLst/>
          </a:prstGeom>
          <a:noFill/>
          <a:ln w="9525">
            <a:noFill/>
            <a:miter lim="800000"/>
            <a:headEnd/>
            <a:tailEnd/>
          </a:ln>
        </p:spPr>
      </p:pic>
      <p:pic>
        <p:nvPicPr>
          <p:cNvPr id="14340" name="Picture 4" descr="\\DMVA-10175878\User$\ejedwards\My Pictures\gold_bar_rtCorner.gif"/>
          <p:cNvPicPr>
            <a:picLocks noChangeAspect="1" noChangeArrowheads="1"/>
          </p:cNvPicPr>
          <p:nvPr/>
        </p:nvPicPr>
        <p:blipFill>
          <a:blip r:embed="rId5" cstate="print"/>
          <a:srcRect/>
          <a:stretch>
            <a:fillRect/>
          </a:stretch>
        </p:blipFill>
        <p:spPr bwMode="auto">
          <a:xfrm>
            <a:off x="9077325" y="0"/>
            <a:ext cx="66675" cy="257175"/>
          </a:xfrm>
          <a:prstGeom prst="rect">
            <a:avLst/>
          </a:prstGeom>
          <a:noFill/>
          <a:ln w="9525">
            <a:noFill/>
            <a:miter lim="800000"/>
            <a:headEnd/>
            <a:tailEnd/>
          </a:ln>
        </p:spPr>
      </p:pic>
      <p:cxnSp>
        <p:nvCxnSpPr>
          <p:cNvPr id="21" name="Straight Connector 20"/>
          <p:cNvCxnSpPr/>
          <p:nvPr/>
        </p:nvCxnSpPr>
        <p:spPr>
          <a:xfrm>
            <a:off x="0" y="255588"/>
            <a:ext cx="9144000"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4342" name="Picture 2" descr="\\DMVA-10175878\User$\ejedwards\My Pictures\footerBG_bottom.png"/>
          <p:cNvPicPr>
            <a:picLocks noChangeAspect="1" noChangeArrowheads="1"/>
          </p:cNvPicPr>
          <p:nvPr/>
        </p:nvPicPr>
        <p:blipFill>
          <a:blip r:embed="rId6" cstate="print"/>
          <a:srcRect/>
          <a:stretch>
            <a:fillRect/>
          </a:stretch>
        </p:blipFill>
        <p:spPr bwMode="auto">
          <a:xfrm>
            <a:off x="0" y="838200"/>
            <a:ext cx="9144000" cy="396924"/>
          </a:xfrm>
          <a:prstGeom prst="rect">
            <a:avLst/>
          </a:prstGeom>
          <a:noFill/>
          <a:ln w="9525">
            <a:noFill/>
            <a:miter lim="800000"/>
            <a:headEnd/>
            <a:tailEnd/>
          </a:ln>
        </p:spPr>
      </p:pic>
      <p:sp>
        <p:nvSpPr>
          <p:cNvPr id="28" name="Title 1"/>
          <p:cNvSpPr txBox="1">
            <a:spLocks/>
          </p:cNvSpPr>
          <p:nvPr/>
        </p:nvSpPr>
        <p:spPr>
          <a:xfrm>
            <a:off x="0" y="304800"/>
            <a:ext cx="9144000" cy="762000"/>
          </a:xfrm>
          <a:prstGeom prst="rect">
            <a:avLst/>
          </a:prstGeom>
        </p:spPr>
        <p:txBody>
          <a:bodyPr anchor="ctr"/>
          <a:lstStyle/>
          <a:p>
            <a:pPr algn="ctr">
              <a:spcBef>
                <a:spcPct val="0"/>
              </a:spcBef>
              <a:defRPr/>
            </a:pPr>
            <a:endParaRPr lang="en-US" sz="3600" b="1" dirty="0">
              <a:solidFill>
                <a:srgbClr val="FF0000"/>
              </a:solidFill>
              <a:effectLst>
                <a:outerShdw blurRad="38100" dist="38100" dir="2700000" algn="tl">
                  <a:srgbClr val="000000">
                    <a:alpha val="43137"/>
                  </a:srgbClr>
                </a:outerShdw>
              </a:effectLst>
            </a:endParaRPr>
          </a:p>
        </p:txBody>
      </p:sp>
      <p:pic>
        <p:nvPicPr>
          <p:cNvPr id="1026" name="Picture 2" descr="Y:\Staff_Support\Public Information\Logo\State of Alaska Department of Military-larg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6996" y="1371600"/>
            <a:ext cx="4830008" cy="259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59006" y="4500792"/>
            <a:ext cx="5951227" cy="584775"/>
          </a:xfrm>
          <a:prstGeom prst="rect">
            <a:avLst/>
          </a:prstGeom>
          <a:noFill/>
        </p:spPr>
        <p:txBody>
          <a:bodyPr wrap="square" rtlCol="0">
            <a:spAutoFit/>
          </a:bodyPr>
          <a:lstStyle/>
          <a:p>
            <a:pPr algn="ctr"/>
            <a:r>
              <a:rPr lang="en-US" sz="3200" dirty="0" smtClean="0"/>
              <a:t>www.ready.alaska.gov</a:t>
            </a:r>
          </a:p>
        </p:txBody>
      </p:sp>
    </p:spTree>
    <p:extLst>
      <p:ext uri="{BB962C8B-B14F-4D97-AF65-F5344CB8AC3E}">
        <p14:creationId xmlns:p14="http://schemas.microsoft.com/office/powerpoint/2010/main" val="2091870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971800"/>
            <a:ext cx="8229600" cy="2971800"/>
          </a:xfrm>
        </p:spPr>
        <p:txBody>
          <a:bodyPr>
            <a:normAutofit/>
          </a:bodyPr>
          <a:lstStyle/>
          <a:p>
            <a:r>
              <a:rPr lang="en-US" sz="2400" dirty="0"/>
              <a:t>Resilient communities minimize any disaster’s disruption to everyday life and their local economies. Resilient communities are not only prepared to help prevent or minimize the loss or damage to life, property, and the environment, but they also have the ability to quickly return people to work, reopen businesses, and restore other essential services needed for a full and timely economic recovery.</a:t>
            </a:r>
          </a:p>
        </p:txBody>
      </p:sp>
      <p:sp>
        <p:nvSpPr>
          <p:cNvPr id="4" name="Rectangle 3"/>
          <p:cNvSpPr/>
          <p:nvPr/>
        </p:nvSpPr>
        <p:spPr>
          <a:xfrm>
            <a:off x="533400" y="609600"/>
            <a:ext cx="8001000" cy="1815882"/>
          </a:xfrm>
          <a:prstGeom prst="rect">
            <a:avLst/>
          </a:prstGeom>
        </p:spPr>
        <p:txBody>
          <a:bodyPr wrap="square">
            <a:spAutoFit/>
          </a:bodyPr>
          <a:lstStyle/>
          <a:p>
            <a:pPr algn="ctr"/>
            <a:r>
              <a:rPr lang="en-US" sz="2800" dirty="0"/>
              <a:t>Resilience is the ability to anticipate risk, limit impact, and bounce back rapidly through survival, adaptability, evolution, and growth in the face of turbulent change</a:t>
            </a:r>
          </a:p>
        </p:txBody>
      </p:sp>
    </p:spTree>
    <p:extLst>
      <p:ext uri="{BB962C8B-B14F-4D97-AF65-F5344CB8AC3E}">
        <p14:creationId xmlns:p14="http://schemas.microsoft.com/office/powerpoint/2010/main" val="34647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400" y="990600"/>
            <a:ext cx="9169400" cy="433388"/>
          </a:xfrm>
        </p:spPr>
        <p:txBody>
          <a:bodyPr rtlCol="0">
            <a:noAutofit/>
          </a:bodyPr>
          <a:lstStyle/>
          <a:p>
            <a:pPr fontAlgn="auto">
              <a:spcAft>
                <a:spcPts val="0"/>
              </a:spcAft>
              <a:defRPr/>
            </a:pPr>
            <a:r>
              <a:rPr lang="en-US" sz="2000" b="1" dirty="0" smtClean="0">
                <a:solidFill>
                  <a:srgbClr val="002060"/>
                </a:solidFill>
                <a:effectLst>
                  <a:outerShdw blurRad="38100" dist="38100" dir="2700000" algn="tl">
                    <a:srgbClr val="000000">
                      <a:alpha val="43137"/>
                    </a:srgbClr>
                  </a:outerShdw>
                </a:effectLst>
                <a:latin typeface="Garamond" pitchFamily="18" charset="0"/>
              </a:rPr>
              <a:t>Alaska faces a wide variety of natural, and man-made hazards</a:t>
            </a:r>
          </a:p>
        </p:txBody>
      </p:sp>
      <p:sp>
        <p:nvSpPr>
          <p:cNvPr id="10" name="Text Placeholder 7"/>
          <p:cNvSpPr>
            <a:spLocks noGrp="1"/>
          </p:cNvSpPr>
          <p:nvPr>
            <p:ph idx="1"/>
          </p:nvPr>
        </p:nvSpPr>
        <p:spPr>
          <a:xfrm>
            <a:off x="0" y="1371600"/>
            <a:ext cx="4572000" cy="4435475"/>
          </a:xfrm>
        </p:spPr>
        <p:txBody>
          <a:bodyPr rtlCol="0">
            <a:noAutofit/>
          </a:bodyPr>
          <a:lstStyle/>
          <a:p>
            <a:pPr marL="0" indent="0" fontAlgn="auto">
              <a:spcAft>
                <a:spcPts val="0"/>
              </a:spcAft>
              <a:buFont typeface="Arial" pitchFamily="34" charset="0"/>
              <a:buNone/>
              <a:defRPr/>
            </a:pPr>
            <a:r>
              <a:rPr lang="en-US" sz="1400" b="1" dirty="0">
                <a:latin typeface="Garamond" pitchFamily="18" charset="0"/>
              </a:rPr>
              <a:t>Avalanche</a:t>
            </a:r>
          </a:p>
          <a:p>
            <a:pPr marL="0" indent="0" fontAlgn="auto">
              <a:spcAft>
                <a:spcPts val="0"/>
              </a:spcAft>
              <a:buFont typeface="Arial" pitchFamily="34" charset="0"/>
              <a:buNone/>
              <a:defRPr/>
            </a:pPr>
            <a:r>
              <a:rPr lang="en-US" sz="1400" b="1" dirty="0" smtClean="0">
                <a:latin typeface="Garamond" pitchFamily="18" charset="0"/>
              </a:rPr>
              <a:t>Earthquakes</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Landslides/Mudslides</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Tsunamis</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Volcanic </a:t>
            </a:r>
            <a:r>
              <a:rPr lang="en-US" sz="1400" b="1" dirty="0">
                <a:latin typeface="Garamond" pitchFamily="18" charset="0"/>
              </a:rPr>
              <a:t>Eruption</a:t>
            </a:r>
          </a:p>
          <a:p>
            <a:pPr marL="0" indent="0" fontAlgn="auto">
              <a:spcAft>
                <a:spcPts val="0"/>
              </a:spcAft>
              <a:buFont typeface="Arial" pitchFamily="34" charset="0"/>
              <a:buNone/>
              <a:defRPr/>
            </a:pPr>
            <a:r>
              <a:rPr lang="en-US" sz="1400" b="1" dirty="0" smtClean="0">
                <a:latin typeface="Garamond" pitchFamily="18" charset="0"/>
              </a:rPr>
              <a:t>Coastal </a:t>
            </a:r>
            <a:r>
              <a:rPr lang="en-US" sz="1400" b="1" dirty="0">
                <a:latin typeface="Garamond" pitchFamily="18" charset="0"/>
              </a:rPr>
              <a:t>Storm Surge</a:t>
            </a:r>
          </a:p>
          <a:p>
            <a:pPr marL="0" indent="0" fontAlgn="auto">
              <a:spcAft>
                <a:spcPts val="0"/>
              </a:spcAft>
              <a:buFont typeface="Arial" pitchFamily="34" charset="0"/>
              <a:buNone/>
              <a:defRPr/>
            </a:pPr>
            <a:r>
              <a:rPr lang="en-US" sz="1400" b="1" dirty="0" smtClean="0">
                <a:latin typeface="Garamond" pitchFamily="18" charset="0"/>
              </a:rPr>
              <a:t>Extreme Cold</a:t>
            </a:r>
          </a:p>
          <a:p>
            <a:pPr marL="0" indent="0" fontAlgn="auto">
              <a:spcAft>
                <a:spcPts val="0"/>
              </a:spcAft>
              <a:buFont typeface="Arial" pitchFamily="34" charset="0"/>
              <a:buNone/>
              <a:defRPr/>
            </a:pPr>
            <a:r>
              <a:rPr lang="en-US" sz="1400" b="1" dirty="0" smtClean="0">
                <a:latin typeface="Garamond" pitchFamily="18" charset="0"/>
              </a:rPr>
              <a:t>Flooding</a:t>
            </a:r>
          </a:p>
          <a:p>
            <a:pPr marL="0" indent="0" fontAlgn="auto">
              <a:spcAft>
                <a:spcPts val="0"/>
              </a:spcAft>
              <a:buFont typeface="Arial" pitchFamily="34" charset="0"/>
              <a:buNone/>
              <a:defRPr/>
            </a:pPr>
            <a:r>
              <a:rPr lang="en-US" sz="1400" b="1" dirty="0" smtClean="0">
                <a:latin typeface="Garamond" pitchFamily="18" charset="0"/>
              </a:rPr>
              <a:t>Ice Jams/Flows</a:t>
            </a:r>
          </a:p>
          <a:p>
            <a:pPr marL="0" indent="0" fontAlgn="auto">
              <a:spcAft>
                <a:spcPts val="0"/>
              </a:spcAft>
              <a:buFont typeface="Arial" pitchFamily="34" charset="0"/>
              <a:buNone/>
              <a:defRPr/>
            </a:pPr>
            <a:r>
              <a:rPr lang="en-US" sz="1400" b="1" dirty="0" smtClean="0">
                <a:latin typeface="Garamond" pitchFamily="18" charset="0"/>
              </a:rPr>
              <a:t>Wildfires</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Drought</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Disease/Epidemics</a:t>
            </a:r>
            <a:endParaRPr lang="en-US" sz="1400" b="1" dirty="0">
              <a:latin typeface="Garamond" pitchFamily="18" charset="0"/>
            </a:endParaRPr>
          </a:p>
          <a:p>
            <a:pPr marL="0" indent="0" fontAlgn="auto">
              <a:spcAft>
                <a:spcPts val="0"/>
              </a:spcAft>
              <a:buFont typeface="Arial" pitchFamily="34" charset="0"/>
              <a:buNone/>
              <a:defRPr/>
            </a:pPr>
            <a:r>
              <a:rPr lang="en-US" sz="1400" b="1" dirty="0" smtClean="0">
                <a:latin typeface="Garamond" pitchFamily="18" charset="0"/>
              </a:rPr>
              <a:t>Hazardous </a:t>
            </a:r>
            <a:r>
              <a:rPr lang="en-US" sz="1400" b="1" dirty="0">
                <a:latin typeface="Garamond" pitchFamily="18" charset="0"/>
              </a:rPr>
              <a:t>Materials Leak</a:t>
            </a:r>
          </a:p>
          <a:p>
            <a:pPr marL="0" indent="0" fontAlgn="auto">
              <a:spcAft>
                <a:spcPts val="0"/>
              </a:spcAft>
              <a:buFont typeface="Arial" pitchFamily="34" charset="0"/>
              <a:buNone/>
              <a:defRPr/>
            </a:pPr>
            <a:r>
              <a:rPr lang="en-US" sz="1400" b="1" dirty="0">
                <a:latin typeface="Garamond" pitchFamily="18" charset="0"/>
              </a:rPr>
              <a:t>Train Derailment</a:t>
            </a:r>
          </a:p>
          <a:p>
            <a:pPr marL="0" indent="0" fontAlgn="auto">
              <a:spcAft>
                <a:spcPts val="0"/>
              </a:spcAft>
              <a:buFont typeface="Arial" pitchFamily="34" charset="0"/>
              <a:buNone/>
              <a:defRPr/>
            </a:pPr>
            <a:r>
              <a:rPr lang="en-US" sz="1400" b="1" dirty="0">
                <a:latin typeface="Garamond" pitchFamily="18" charset="0"/>
              </a:rPr>
              <a:t>Building Collapse</a:t>
            </a:r>
          </a:p>
          <a:p>
            <a:pPr marL="0" indent="0" fontAlgn="auto">
              <a:spcAft>
                <a:spcPts val="0"/>
              </a:spcAft>
              <a:buFont typeface="Arial" pitchFamily="34" charset="0"/>
              <a:buNone/>
              <a:defRPr/>
            </a:pPr>
            <a:r>
              <a:rPr lang="en-US" sz="1400" b="1" dirty="0">
                <a:latin typeface="Garamond" pitchFamily="18" charset="0"/>
              </a:rPr>
              <a:t>Dam </a:t>
            </a:r>
            <a:r>
              <a:rPr lang="en-US" sz="1400" b="1" dirty="0" smtClean="0">
                <a:latin typeface="Garamond" pitchFamily="18" charset="0"/>
              </a:rPr>
              <a:t>failure</a:t>
            </a:r>
          </a:p>
          <a:p>
            <a:pPr marL="0" indent="0" fontAlgn="auto">
              <a:spcAft>
                <a:spcPts val="0"/>
              </a:spcAft>
              <a:buFont typeface="Arial" pitchFamily="34" charset="0"/>
              <a:buNone/>
              <a:defRPr/>
            </a:pPr>
            <a:r>
              <a:rPr lang="en-US" sz="1400" b="1" dirty="0" smtClean="0">
                <a:latin typeface="Garamond" pitchFamily="18" charset="0"/>
              </a:rPr>
              <a:t>Terrorist threats</a:t>
            </a:r>
          </a:p>
          <a:p>
            <a:pPr marL="0" indent="0" fontAlgn="auto">
              <a:spcAft>
                <a:spcPts val="0"/>
              </a:spcAft>
              <a:buFont typeface="Arial" pitchFamily="34" charset="0"/>
              <a:buNone/>
              <a:defRPr/>
            </a:pPr>
            <a:r>
              <a:rPr lang="en-US" sz="1400" b="1" dirty="0" smtClean="0">
                <a:latin typeface="Garamond" pitchFamily="18" charset="0"/>
              </a:rPr>
              <a:t>Oil Spill/Pipeline Disruption</a:t>
            </a:r>
          </a:p>
          <a:p>
            <a:pPr marL="0" indent="0" fontAlgn="auto">
              <a:spcAft>
                <a:spcPts val="0"/>
              </a:spcAft>
              <a:buFont typeface="Arial" pitchFamily="34" charset="0"/>
              <a:buNone/>
              <a:defRPr/>
            </a:pPr>
            <a:r>
              <a:rPr lang="en-US" sz="1400" b="1" dirty="0" smtClean="0">
                <a:latin typeface="Garamond" pitchFamily="18" charset="0"/>
              </a:rPr>
              <a:t>Fuel Storage Rupture</a:t>
            </a:r>
          </a:p>
          <a:p>
            <a:pPr marL="0" indent="0" fontAlgn="auto">
              <a:spcAft>
                <a:spcPts val="0"/>
              </a:spcAft>
              <a:buFont typeface="Arial" pitchFamily="34" charset="0"/>
              <a:buNone/>
              <a:defRPr/>
            </a:pPr>
            <a:r>
              <a:rPr lang="en-US" sz="1400" b="1" dirty="0" smtClean="0">
                <a:latin typeface="Garamond" pitchFamily="18" charset="0"/>
              </a:rPr>
              <a:t>School violence</a:t>
            </a:r>
          </a:p>
          <a:p>
            <a:pPr marL="0" indent="0" fontAlgn="auto">
              <a:spcAft>
                <a:spcPts val="0"/>
              </a:spcAft>
              <a:buFont typeface="Arial" pitchFamily="34" charset="0"/>
              <a:buNone/>
              <a:defRPr/>
            </a:pPr>
            <a:endParaRPr lang="en-US" b="1" dirty="0">
              <a:solidFill>
                <a:schemeClr val="tx2">
                  <a:lumMod val="75000"/>
                </a:schemeClr>
              </a:solidFill>
            </a:endParaRPr>
          </a:p>
          <a:p>
            <a:pPr marL="514350" indent="-514350" fontAlgn="auto">
              <a:spcAft>
                <a:spcPts val="0"/>
              </a:spcAft>
              <a:buFont typeface="+mj-lt"/>
              <a:buAutoNum type="arabicPeriod"/>
              <a:defRPr/>
            </a:pPr>
            <a:endParaRPr lang="en-US" b="1" dirty="0">
              <a:solidFill>
                <a:schemeClr val="tx2">
                  <a:lumMod val="75000"/>
                </a:schemeClr>
              </a:solidFill>
            </a:endParaRPr>
          </a:p>
          <a:p>
            <a:pPr marL="514350" indent="-514350" fontAlgn="auto">
              <a:spcAft>
                <a:spcPts val="0"/>
              </a:spcAft>
              <a:buFont typeface="+mj-lt"/>
              <a:buAutoNum type="arabicPeriod"/>
              <a:defRPr/>
            </a:pPr>
            <a:endParaRPr lang="en-US" b="1" dirty="0" smtClean="0">
              <a:solidFill>
                <a:schemeClr val="tx2">
                  <a:lumMod val="75000"/>
                </a:schemeClr>
              </a:solidFill>
            </a:endParaRPr>
          </a:p>
          <a:p>
            <a:pPr marL="514350" indent="-514350" fontAlgn="auto">
              <a:spcAft>
                <a:spcPts val="0"/>
              </a:spcAft>
              <a:buFont typeface="+mj-lt"/>
              <a:buAutoNum type="arabicPeriod"/>
              <a:defRPr/>
            </a:pPr>
            <a:endParaRPr lang="en-US" b="1" dirty="0">
              <a:solidFill>
                <a:schemeClr val="tx2">
                  <a:lumMod val="75000"/>
                </a:schemeClr>
              </a:solidFill>
            </a:endParaRPr>
          </a:p>
        </p:txBody>
      </p:sp>
      <p:pic>
        <p:nvPicPr>
          <p:cNvPr id="39939" name="Picture 2" descr="E:\Photos\Flood\SE storm 2005.jpg"/>
          <p:cNvPicPr>
            <a:picLocks noChangeAspect="1" noChangeArrowheads="1"/>
          </p:cNvPicPr>
          <p:nvPr/>
        </p:nvPicPr>
        <p:blipFill>
          <a:blip r:embed="rId3"/>
          <a:srcRect/>
          <a:stretch>
            <a:fillRect/>
          </a:stretch>
        </p:blipFill>
        <p:spPr bwMode="auto">
          <a:xfrm>
            <a:off x="6156325" y="2114550"/>
            <a:ext cx="2590800" cy="1943100"/>
          </a:xfrm>
          <a:prstGeom prst="rect">
            <a:avLst/>
          </a:prstGeom>
          <a:noFill/>
          <a:ln w="9525">
            <a:solidFill>
              <a:srgbClr val="000000"/>
            </a:solidFill>
            <a:miter lim="800000"/>
            <a:headEnd/>
            <a:tailEnd/>
          </a:ln>
        </p:spPr>
      </p:pic>
      <p:pic>
        <p:nvPicPr>
          <p:cNvPr id="39940" name="Picture 3" descr="E:\Photos\Injured people\P1010264.JPG"/>
          <p:cNvPicPr>
            <a:picLocks noChangeAspect="1" noChangeArrowheads="1"/>
          </p:cNvPicPr>
          <p:nvPr/>
        </p:nvPicPr>
        <p:blipFill>
          <a:blip r:embed="rId4"/>
          <a:srcRect/>
          <a:stretch>
            <a:fillRect/>
          </a:stretch>
        </p:blipFill>
        <p:spPr bwMode="auto">
          <a:xfrm>
            <a:off x="2286000" y="1616075"/>
            <a:ext cx="2362200" cy="1771650"/>
          </a:xfrm>
          <a:prstGeom prst="rect">
            <a:avLst/>
          </a:prstGeom>
          <a:noFill/>
          <a:ln w="9525">
            <a:solidFill>
              <a:srgbClr val="000000"/>
            </a:solidFill>
            <a:miter lim="800000"/>
            <a:headEnd/>
            <a:tailEnd/>
          </a:ln>
        </p:spPr>
      </p:pic>
      <p:pic>
        <p:nvPicPr>
          <p:cNvPr id="39941" name="Picture 4" descr="E:\Photos\Civil Unrest\12.jpg"/>
          <p:cNvPicPr>
            <a:picLocks noChangeAspect="1" noChangeArrowheads="1"/>
          </p:cNvPicPr>
          <p:nvPr/>
        </p:nvPicPr>
        <p:blipFill>
          <a:blip r:embed="rId5"/>
          <a:srcRect r="5794" b="16936"/>
          <a:stretch>
            <a:fillRect/>
          </a:stretch>
        </p:blipFill>
        <p:spPr bwMode="auto">
          <a:xfrm>
            <a:off x="3048000" y="4740275"/>
            <a:ext cx="2382838" cy="1574800"/>
          </a:xfrm>
          <a:prstGeom prst="rect">
            <a:avLst/>
          </a:prstGeom>
          <a:noFill/>
          <a:ln w="9525">
            <a:solidFill>
              <a:srgbClr val="000000"/>
            </a:solidFill>
            <a:miter lim="800000"/>
            <a:headEnd/>
            <a:tailEnd/>
          </a:ln>
        </p:spPr>
      </p:pic>
      <p:pic>
        <p:nvPicPr>
          <p:cNvPr id="39942" name="Picture 2"/>
          <p:cNvPicPr>
            <a:picLocks noChangeAspect="1" noChangeArrowheads="1"/>
          </p:cNvPicPr>
          <p:nvPr/>
        </p:nvPicPr>
        <p:blipFill>
          <a:blip r:embed="rId6"/>
          <a:srcRect/>
          <a:stretch>
            <a:fillRect/>
          </a:stretch>
        </p:blipFill>
        <p:spPr bwMode="auto">
          <a:xfrm>
            <a:off x="3948113" y="3157538"/>
            <a:ext cx="2389187" cy="1800225"/>
          </a:xfrm>
          <a:prstGeom prst="rect">
            <a:avLst/>
          </a:prstGeom>
          <a:noFill/>
          <a:ln w="9525">
            <a:noFill/>
            <a:miter lim="800000"/>
            <a:headEnd/>
            <a:tailEnd/>
          </a:ln>
        </p:spPr>
      </p:pic>
      <p:pic>
        <p:nvPicPr>
          <p:cNvPr id="16" name="Picture 6"/>
          <p:cNvPicPr>
            <a:picLocks noChangeAspect="1" noChangeArrowheads="1"/>
          </p:cNvPicPr>
          <p:nvPr/>
        </p:nvPicPr>
        <p:blipFill>
          <a:blip r:embed="rId7"/>
          <a:srcRect/>
          <a:stretch>
            <a:fillRect/>
          </a:stretch>
        </p:blipFill>
        <p:spPr bwMode="auto">
          <a:xfrm>
            <a:off x="5943600" y="4267200"/>
            <a:ext cx="3111500" cy="2089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7"/>
          <p:cNvPicPr>
            <a:picLocks noChangeAspect="1" noChangeArrowheads="1"/>
          </p:cNvPicPr>
          <p:nvPr/>
        </p:nvPicPr>
        <p:blipFill>
          <a:blip r:embed="rId8" cstate="print"/>
          <a:srcRect/>
          <a:stretch>
            <a:fillRect/>
          </a:stretch>
        </p:blipFill>
        <p:spPr bwMode="auto">
          <a:xfrm>
            <a:off x="5257800" y="1524000"/>
            <a:ext cx="1865313" cy="1249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9945" name="Group 10"/>
          <p:cNvGrpSpPr>
            <a:grpSpLocks/>
          </p:cNvGrpSpPr>
          <p:nvPr/>
        </p:nvGrpSpPr>
        <p:grpSpPr bwMode="auto">
          <a:xfrm>
            <a:off x="0" y="0"/>
            <a:ext cx="9144000" cy="962025"/>
            <a:chOff x="0" y="0"/>
            <a:chExt cx="9144000" cy="962025"/>
          </a:xfrm>
        </p:grpSpPr>
        <p:pic>
          <p:nvPicPr>
            <p:cNvPr id="39949" name="Picture 2" descr="\\DMVA-10175878\User$\ejedwards\My Pictures\footerBG_bottom.png"/>
            <p:cNvPicPr>
              <a:picLocks noChangeAspect="1" noChangeArrowheads="1"/>
            </p:cNvPicPr>
            <p:nvPr/>
          </p:nvPicPr>
          <p:blipFill>
            <a:blip r:embed="rId9"/>
            <a:srcRect/>
            <a:stretch>
              <a:fillRect/>
            </a:stretch>
          </p:blipFill>
          <p:spPr bwMode="auto">
            <a:xfrm>
              <a:off x="0" y="533400"/>
              <a:ext cx="9144000" cy="428625"/>
            </a:xfrm>
            <a:prstGeom prst="rect">
              <a:avLst/>
            </a:prstGeom>
            <a:noFill/>
            <a:ln w="9525">
              <a:noFill/>
              <a:miter lim="800000"/>
              <a:headEnd/>
              <a:tailEnd/>
            </a:ln>
          </p:spPr>
        </p:pic>
        <p:pic>
          <p:nvPicPr>
            <p:cNvPr id="39950" name="Picture 3" descr="\\DMVA-10175878\User$\ejedwards\My Pictures\gold_bar.gif"/>
            <p:cNvPicPr>
              <a:picLocks noChangeAspect="1" noChangeArrowheads="1"/>
            </p:cNvPicPr>
            <p:nvPr/>
          </p:nvPicPr>
          <p:blipFill>
            <a:blip r:embed="rId10"/>
            <a:srcRect/>
            <a:stretch>
              <a:fillRect/>
            </a:stretch>
          </p:blipFill>
          <p:spPr bwMode="auto">
            <a:xfrm flipH="1">
              <a:off x="1523999" y="0"/>
              <a:ext cx="7620000" cy="257175"/>
            </a:xfrm>
            <a:prstGeom prst="rect">
              <a:avLst/>
            </a:prstGeom>
            <a:noFill/>
            <a:ln w="9525">
              <a:noFill/>
              <a:miter lim="800000"/>
              <a:headEnd/>
              <a:tailEnd/>
            </a:ln>
          </p:spPr>
        </p:pic>
        <p:pic>
          <p:nvPicPr>
            <p:cNvPr id="39951" name="Picture 2" descr="\\DMVA-10175878\User$\ejedwards\My Pictures\topbarSOA.gif"/>
            <p:cNvPicPr>
              <a:picLocks noChangeAspect="1" noChangeArrowheads="1"/>
            </p:cNvPicPr>
            <p:nvPr/>
          </p:nvPicPr>
          <p:blipFill>
            <a:blip r:embed="rId11"/>
            <a:srcRect/>
            <a:stretch>
              <a:fillRect/>
            </a:stretch>
          </p:blipFill>
          <p:spPr bwMode="auto">
            <a:xfrm>
              <a:off x="0" y="0"/>
              <a:ext cx="1619250" cy="257175"/>
            </a:xfrm>
            <a:prstGeom prst="rect">
              <a:avLst/>
            </a:prstGeom>
            <a:noFill/>
            <a:ln w="9525">
              <a:noFill/>
              <a:miter lim="800000"/>
              <a:headEnd/>
              <a:tailEnd/>
            </a:ln>
          </p:spPr>
        </p:pic>
      </p:grpSp>
    </p:spTree>
    <p:extLst>
      <p:ext uri="{BB962C8B-B14F-4D97-AF65-F5344CB8AC3E}">
        <p14:creationId xmlns:p14="http://schemas.microsoft.com/office/powerpoint/2010/main" val="2435455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736" t="457" r="11050" b="-457"/>
          <a:stretch/>
        </p:blipFill>
        <p:spPr>
          <a:xfrm>
            <a:off x="200967" y="179070"/>
            <a:ext cx="8742066" cy="6629400"/>
          </a:xfrm>
          <a:prstGeom prst="rect">
            <a:avLst/>
          </a:prstGeom>
        </p:spPr>
      </p:pic>
      <p:sp>
        <p:nvSpPr>
          <p:cNvPr id="3" name="TextBox 2"/>
          <p:cNvSpPr txBox="1"/>
          <p:nvPr/>
        </p:nvSpPr>
        <p:spPr>
          <a:xfrm>
            <a:off x="1828800" y="6248400"/>
            <a:ext cx="5486400" cy="523220"/>
          </a:xfrm>
          <a:prstGeom prst="rect">
            <a:avLst/>
          </a:prstGeom>
          <a:noFill/>
        </p:spPr>
        <p:txBody>
          <a:bodyPr wrap="square" rtlCol="0">
            <a:spAutoFit/>
          </a:bodyPr>
          <a:lstStyle/>
          <a:p>
            <a:r>
              <a:rPr lang="en-US" sz="2800" b="1" dirty="0" smtClean="0">
                <a:ln>
                  <a:solidFill>
                    <a:schemeClr val="bg1"/>
                  </a:solidFill>
                </a:ln>
              </a:rPr>
              <a:t>Wild Fires – 2015 Sockeye Fire</a:t>
            </a:r>
            <a:endParaRPr lang="en-US" b="1" dirty="0">
              <a:ln>
                <a:solidFill>
                  <a:schemeClr val="bg1"/>
                </a:solidFill>
              </a:ln>
            </a:endParaRPr>
          </a:p>
        </p:txBody>
      </p:sp>
    </p:spTree>
    <p:extLst>
      <p:ext uri="{BB962C8B-B14F-4D97-AF65-F5344CB8AC3E}">
        <p14:creationId xmlns:p14="http://schemas.microsoft.com/office/powerpoint/2010/main" val="7224090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098" name="Picture 2" descr="Y:\Events\_State Disaster Folders\Open Disasters\AK-15-254 2015 August Southeast Rains\Photos\15.8.19 KramerAve Zidek\15.8.19 Sitka Landslide J (13)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8991600" cy="66515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6669" y="6128363"/>
            <a:ext cx="6324600" cy="523220"/>
          </a:xfrm>
          <a:prstGeom prst="rect">
            <a:avLst/>
          </a:prstGeom>
          <a:noFill/>
        </p:spPr>
        <p:txBody>
          <a:bodyPr wrap="square" rtlCol="0">
            <a:spAutoFit/>
          </a:bodyPr>
          <a:lstStyle/>
          <a:p>
            <a:r>
              <a:rPr lang="en-US" sz="2800" b="1" dirty="0" smtClean="0">
                <a:ln>
                  <a:solidFill>
                    <a:schemeClr val="bg1"/>
                  </a:solidFill>
                </a:ln>
                <a:solidFill>
                  <a:schemeClr val="bg1"/>
                </a:solidFill>
              </a:rPr>
              <a:t>Landslides - 2015 Southeast Rains ,Sitka </a:t>
            </a:r>
            <a:endParaRPr lang="en-US" sz="2800" b="1" dirty="0">
              <a:ln>
                <a:solidFill>
                  <a:schemeClr val="bg1"/>
                </a:solidFill>
              </a:ln>
              <a:solidFill>
                <a:schemeClr val="bg1"/>
              </a:solidFill>
            </a:endParaRPr>
          </a:p>
        </p:txBody>
      </p:sp>
    </p:spTree>
    <p:extLst>
      <p:ext uri="{BB962C8B-B14F-4D97-AF65-F5344CB8AC3E}">
        <p14:creationId xmlns:p14="http://schemas.microsoft.com/office/powerpoint/2010/main" val="83168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1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351818" cy="6858000"/>
          </a:xfrm>
          <a:prstGeom prst="rect">
            <a:avLst/>
          </a:prstGeom>
        </p:spPr>
      </p:pic>
    </p:spTree>
    <p:extLst>
      <p:ext uri="{BB962C8B-B14F-4D97-AF65-F5344CB8AC3E}">
        <p14:creationId xmlns:p14="http://schemas.microsoft.com/office/powerpoint/2010/main" val="18074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descr="C:\Users\jzidek\Desktop\LogoGraphics\DIOMEDE 11-10-11 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199"/>
            <a:ext cx="8991600" cy="6639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01110" y="6126163"/>
            <a:ext cx="7141779" cy="523220"/>
          </a:xfrm>
          <a:prstGeom prst="rect">
            <a:avLst/>
          </a:prstGeom>
          <a:noFill/>
        </p:spPr>
        <p:txBody>
          <a:bodyPr wrap="square" rtlCol="0">
            <a:spAutoFit/>
          </a:bodyPr>
          <a:lstStyle/>
          <a:p>
            <a:pPr algn="ctr"/>
            <a:r>
              <a:rPr lang="en-US" sz="2800" b="1" dirty="0" smtClean="0">
                <a:ln>
                  <a:solidFill>
                    <a:schemeClr val="bg1"/>
                  </a:solidFill>
                </a:ln>
              </a:rPr>
              <a:t>Sea Storms – 2011 Sea Storms, Little Diomede</a:t>
            </a:r>
            <a:endParaRPr lang="en-US" sz="2800" b="1" dirty="0">
              <a:ln>
                <a:solidFill>
                  <a:schemeClr val="bg1"/>
                </a:solidFill>
              </a:ln>
            </a:endParaRPr>
          </a:p>
        </p:txBody>
      </p:sp>
    </p:spTree>
    <p:extLst>
      <p:ext uri="{BB962C8B-B14F-4D97-AF65-F5344CB8AC3E}">
        <p14:creationId xmlns:p14="http://schemas.microsoft.com/office/powerpoint/2010/main" val="525035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descr="Y:\Staff_Support\Public Information\09 spring flood photos\flood photos\Eagle 5.8.09\5-7-09 Downtown Eagle 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57149"/>
            <a:ext cx="8966202" cy="67246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13471" y="6126163"/>
            <a:ext cx="5562600" cy="523220"/>
          </a:xfrm>
          <a:prstGeom prst="rect">
            <a:avLst/>
          </a:prstGeom>
          <a:noFill/>
        </p:spPr>
        <p:txBody>
          <a:bodyPr wrap="square" rtlCol="0">
            <a:spAutoFit/>
          </a:bodyPr>
          <a:lstStyle/>
          <a:p>
            <a:r>
              <a:rPr lang="en-US" sz="2800" b="1" dirty="0" smtClean="0">
                <a:ln>
                  <a:solidFill>
                    <a:schemeClr val="bg1"/>
                  </a:solidFill>
                </a:ln>
              </a:rPr>
              <a:t>Floods - 2009 Spring Floods, Eagle</a:t>
            </a:r>
            <a:r>
              <a:rPr lang="en-US" dirty="0" smtClean="0">
                <a:ln>
                  <a:solidFill>
                    <a:schemeClr val="bg1"/>
                  </a:solidFill>
                </a:ln>
              </a:rPr>
              <a:t> </a:t>
            </a:r>
            <a:endParaRPr lang="en-US" dirty="0">
              <a:ln>
                <a:solidFill>
                  <a:schemeClr val="bg1"/>
                </a:solidFill>
              </a:ln>
            </a:endParaRPr>
          </a:p>
        </p:txBody>
      </p:sp>
    </p:spTree>
    <p:extLst>
      <p:ext uri="{BB962C8B-B14F-4D97-AF65-F5344CB8AC3E}">
        <p14:creationId xmlns:p14="http://schemas.microsoft.com/office/powerpoint/2010/main" val="867476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7809</TotalTime>
  <Words>971</Words>
  <Application>Microsoft Office PowerPoint</Application>
  <PresentationFormat>On-screen Show (4:3)</PresentationFormat>
  <Paragraphs>140</Paragraphs>
  <Slides>22</Slides>
  <Notes>11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Garamond</vt:lpstr>
      <vt:lpstr>1_Office Theme</vt:lpstr>
      <vt:lpstr>PowerPoint Presentation</vt:lpstr>
      <vt:lpstr>How do you respond, SMILE?</vt:lpstr>
      <vt:lpstr>PowerPoint Presentation</vt:lpstr>
      <vt:lpstr>Alaska faces a wide variety of natural, and man-made hazards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Prevention </vt:lpstr>
      <vt:lpstr>Situational Awareness </vt:lpstr>
      <vt:lpstr>How to Prepare For Disasters</vt:lpstr>
      <vt:lpstr>Emergency Plan</vt:lpstr>
      <vt:lpstr>Building An Emergency Kit </vt:lpstr>
      <vt:lpstr>SUPPLIES FOR 7 DAYS</vt:lpstr>
      <vt:lpstr>Building An Emergency Kit </vt:lpstr>
      <vt:lpstr>Mitigation </vt:lpstr>
      <vt:lpstr>Response and Recovery </vt:lpstr>
      <vt:lpstr>Mock exercises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Zidek</dc:creator>
  <cp:lastModifiedBy>Dan P. Belanger</cp:lastModifiedBy>
  <cp:revision>53</cp:revision>
  <cp:lastPrinted>2016-07-06T18:11:48Z</cp:lastPrinted>
  <dcterms:created xsi:type="dcterms:W3CDTF">2016-07-06T17:06:59Z</dcterms:created>
  <dcterms:modified xsi:type="dcterms:W3CDTF">2018-05-17T17:52:07Z</dcterms:modified>
</cp:coreProperties>
</file>