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9" r:id="rId24"/>
    <p:sldId id="279" r:id="rId25"/>
    <p:sldId id="280" r:id="rId26"/>
    <p:sldId id="281" r:id="rId27"/>
    <p:sldId id="282" r:id="rId28"/>
    <p:sldId id="283" r:id="rId29"/>
    <p:sldId id="284" r:id="rId30"/>
    <p:sldId id="285" r:id="rId31"/>
    <p:sldId id="286" r:id="rId32"/>
    <p:sldId id="287" r:id="rId33"/>
    <p:sldId id="288" r:id="rId34"/>
  </p:sldIdLst>
  <p:sldSz cx="12192000" cy="6858000"/>
  <p:notesSz cx="7026275" cy="9312275"/>
  <p:embeddedFontLst>
    <p:embeddedFont>
      <p:font typeface="Calibri" panose="020F0502020204030204" pitchFamily="34" charset="0"/>
      <p:regular r:id="rId36"/>
      <p:bold r:id="rId37"/>
      <p:italic r:id="rId38"/>
      <p:boldItalic r:id="rId39"/>
    </p:embeddedFont>
    <p:embeddedFont>
      <p:font typeface="Century Gothic" panose="020B050202020202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iQmGGGmXrKAA7++rbMwk9rWJC0O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1A1CCEA-0AEA-434E-B6A5-47345D865767}">
  <a:tblStyle styleId="{41A1CCEA-0AEA-434E-B6A5-47345D865767}"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44719" cy="467231"/>
          </a:xfrm>
          <a:prstGeom prst="rect">
            <a:avLst/>
          </a:prstGeom>
          <a:noFill/>
          <a:ln>
            <a:noFill/>
          </a:ln>
        </p:spPr>
        <p:txBody>
          <a:bodyPr spcFirstLastPara="1" wrap="square" lIns="93350" tIns="46675" rIns="93350" bIns="466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9930" y="0"/>
            <a:ext cx="3044719" cy="467231"/>
          </a:xfrm>
          <a:prstGeom prst="rect">
            <a:avLst/>
          </a:prstGeom>
          <a:noFill/>
          <a:ln>
            <a:noFill/>
          </a:ln>
        </p:spPr>
        <p:txBody>
          <a:bodyPr spcFirstLastPara="1" wrap="square" lIns="93350" tIns="46675" rIns="93350" bIns="466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2628" y="4481532"/>
            <a:ext cx="5621020" cy="3666708"/>
          </a:xfrm>
          <a:prstGeom prst="rect">
            <a:avLst/>
          </a:prstGeom>
          <a:noFill/>
          <a:ln>
            <a:noFill/>
          </a:ln>
        </p:spPr>
        <p:txBody>
          <a:bodyPr spcFirstLastPara="1" wrap="square" lIns="93350" tIns="46675" rIns="93350" bIns="466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5046"/>
            <a:ext cx="3044719" cy="467230"/>
          </a:xfrm>
          <a:prstGeom prst="rect">
            <a:avLst/>
          </a:prstGeom>
          <a:noFill/>
          <a:ln>
            <a:noFill/>
          </a:ln>
        </p:spPr>
        <p:txBody>
          <a:bodyPr spcFirstLastPara="1" wrap="square" lIns="93350" tIns="46675" rIns="93350" bIns="466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9930" y="8845046"/>
            <a:ext cx="3044719" cy="467230"/>
          </a:xfrm>
          <a:prstGeom prst="rect">
            <a:avLst/>
          </a:prstGeom>
          <a:noFill/>
          <a:ln>
            <a:noFill/>
          </a:ln>
        </p:spPr>
        <p:txBody>
          <a:bodyPr spcFirstLastPara="1" wrap="square" lIns="93350" tIns="46675" rIns="93350" bIns="466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702628" y="4481532"/>
            <a:ext cx="5621020" cy="3666708"/>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2:notes"/>
          <p:cNvSpPr txBox="1">
            <a:spLocks noGrp="1"/>
          </p:cNvSpPr>
          <p:nvPr>
            <p:ph type="body" idx="1"/>
          </p:nvPr>
        </p:nvSpPr>
        <p:spPr>
          <a:xfrm>
            <a:off x="702628" y="4481532"/>
            <a:ext cx="5621020" cy="3666708"/>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r>
              <a:rPr lang="en-US"/>
              <a:t>Visible Geology was developed by Seequent. The new updates included additional tools in the Geology Explorer, Stereonet, and Apparent Dip, as well as a new module </a:t>
            </a:r>
            <a:endParaRPr/>
          </a:p>
          <a:p>
            <a:pPr marL="0" lvl="0" indent="0" algn="l" rtl="0">
              <a:spcBef>
                <a:spcPts val="0"/>
              </a:spcBef>
              <a:spcAft>
                <a:spcPts val="0"/>
              </a:spcAft>
              <a:buNone/>
            </a:pPr>
            <a:r>
              <a:rPr lang="en-US"/>
              <a:t>the SERC teaching activity collection was launched in 2026 </a:t>
            </a:r>
            <a:endParaRPr/>
          </a:p>
          <a:p>
            <a:pPr marL="0" lvl="0" indent="0" algn="l" rtl="0">
              <a:spcBef>
                <a:spcPts val="0"/>
              </a:spcBef>
              <a:spcAft>
                <a:spcPts val="0"/>
              </a:spcAft>
              <a:buNone/>
            </a:pPr>
            <a:endParaRPr/>
          </a:p>
        </p:txBody>
      </p:sp>
      <p:sp>
        <p:nvSpPr>
          <p:cNvPr id="148" name="Google Shape;148;p2: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h6adf34a7ec87d43a_0_3: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h6adf34a7ec87d43a_0_3: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56" name="Google Shape;156;h6adf34a7ec87d43a_0_3: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h2ac214da568dde15_0_44: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h2ac214da568dde15_0_44: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65" name="Google Shape;165;h2ac214da568dde15_0_44: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h2ac214da568dde15_0_3: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h2ac214da568dde15_0_3: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175" name="Google Shape;175;h2ac214da568dde15_0_3: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h2ac214da568dde15_0_32: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h2ac214da568dde15_0_32: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r>
              <a:rPr lang="en-US"/>
              <a:t>Add images to highlight some of this</a:t>
            </a:r>
            <a:endParaRPr/>
          </a:p>
        </p:txBody>
      </p:sp>
      <p:sp>
        <p:nvSpPr>
          <p:cNvPr id="184" name="Google Shape;184;h2ac214da568dde15_0_32: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h2ac214da568dde15_0_13: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h2ac214da568dde15_0_13: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r>
              <a:rPr lang="en-US"/>
              <a:t>Question mark - Piotr Siedlecki @ PublicDomainPictures.net </a:t>
            </a:r>
            <a:endParaRPr/>
          </a:p>
        </p:txBody>
      </p:sp>
      <p:sp>
        <p:nvSpPr>
          <p:cNvPr id="192" name="Google Shape;192;h2ac214da568dde15_0_13: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h2ac214da568dde15_0_19: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h2ac214da568dde15_0_19: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200" name="Google Shape;200;h2ac214da568dde15_0_19: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h2ac214da568dde15_0_38: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h2ac214da568dde15_0_38: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r>
              <a:rPr lang="en-US"/>
              <a:t>Brief overview of the modules. Highlight Geo Explorer and Stereonet</a:t>
            </a:r>
            <a:endParaRPr/>
          </a:p>
        </p:txBody>
      </p:sp>
      <p:sp>
        <p:nvSpPr>
          <p:cNvPr id="210" name="Google Shape;210;h2ac214da568dde15_0_38: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h771f3719fe290c08_0_152: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h771f3719fe290c08_0_152: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220" name="Google Shape;220;h771f3719fe290c08_0_152: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h771f3719fe290c08_0_5:notes"/>
          <p:cNvSpPr txBox="1">
            <a:spLocks noGrp="1"/>
          </p:cNvSpPr>
          <p:nvPr>
            <p:ph type="body" idx="1"/>
          </p:nvPr>
        </p:nvSpPr>
        <p:spPr>
          <a:xfrm>
            <a:off x="702628" y="4481532"/>
            <a:ext cx="5621100" cy="36669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227" name="Google Shape;227;h771f3719fe290c08_0_5:notes"/>
          <p:cNvSpPr>
            <a:spLocks noGrp="1" noRot="1" noChangeAspect="1"/>
          </p:cNvSpPr>
          <p:nvPr>
            <p:ph type="sldImg" idx="2"/>
          </p:nvPr>
        </p:nvSpPr>
        <p:spPr>
          <a:xfrm>
            <a:off x="702628" y="1164034"/>
            <a:ext cx="5621100" cy="3142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h771f3719fe290c08_0_13:notes"/>
          <p:cNvSpPr>
            <a:spLocks noGrp="1" noRot="1" noChangeAspect="1"/>
          </p:cNvSpPr>
          <p:nvPr>
            <p:ph type="sldImg" idx="2"/>
          </p:nvPr>
        </p:nvSpPr>
        <p:spPr>
          <a:xfrm>
            <a:off x="702628" y="1164034"/>
            <a:ext cx="5621100" cy="3142800"/>
          </a:xfrm>
          <a:custGeom>
            <a:avLst/>
            <a:gdLst/>
            <a:ahLst/>
            <a:cxnLst/>
            <a:rect l="l" t="t" r="r" b="b"/>
            <a:pathLst>
              <a:path w="120000" h="120000" extrusionOk="0">
                <a:moveTo>
                  <a:pt x="0" y="0"/>
                </a:moveTo>
                <a:lnTo>
                  <a:pt x="120000" y="0"/>
                </a:lnTo>
                <a:lnTo>
                  <a:pt x="120000" y="120000"/>
                </a:lnTo>
                <a:lnTo>
                  <a:pt x="0" y="120000"/>
                </a:lnTo>
                <a:close/>
              </a:path>
            </a:pathLst>
          </a:custGeom>
          <a:noFill/>
          <a:ln w="12975" cap="flat" cmpd="sng">
            <a:solidFill>
              <a:srgbClr val="000000"/>
            </a:solidFill>
            <a:prstDash val="solid"/>
            <a:round/>
            <a:headEnd type="none" w="sm" len="sm"/>
            <a:tailEnd type="none" w="sm" len="sm"/>
          </a:ln>
        </p:spPr>
      </p:sp>
      <p:sp>
        <p:nvSpPr>
          <p:cNvPr id="235" name="Google Shape;235;h771f3719fe290c08_0_13:notes"/>
          <p:cNvSpPr txBox="1">
            <a:spLocks noGrp="1"/>
          </p:cNvSpPr>
          <p:nvPr>
            <p:ph type="body" idx="1"/>
          </p:nvPr>
        </p:nvSpPr>
        <p:spPr>
          <a:xfrm>
            <a:off x="702628" y="4481532"/>
            <a:ext cx="5621100" cy="3666900"/>
          </a:xfrm>
          <a:prstGeom prst="rect">
            <a:avLst/>
          </a:prstGeom>
          <a:noFill/>
          <a:ln>
            <a:noFill/>
          </a:ln>
        </p:spPr>
        <p:txBody>
          <a:bodyPr spcFirstLastPara="1" wrap="square" lIns="93475" tIns="46725" rIns="93475" bIns="46725" anchor="t" anchorCtr="0">
            <a:noAutofit/>
          </a:bodyPr>
          <a:lstStyle/>
          <a:p>
            <a:pPr marL="0" lvl="0" indent="0" algn="l" rtl="0">
              <a:spcBef>
                <a:spcPts val="0"/>
              </a:spcBef>
              <a:spcAft>
                <a:spcPts val="0"/>
              </a:spcAft>
              <a:buNone/>
            </a:pPr>
            <a:r>
              <a:rPr lang="en-US"/>
              <a:t>Rory: could demo the terrain sculpting tool if that would be useful</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FPG consists of higher elevations to the west, a series of NE/SW-trending ridges. Some students identify the tilted layering is locally covered by younger gravel deposits.</a:t>
            </a:r>
            <a:br>
              <a:rPr lang="en-US"/>
            </a:br>
            <a:br>
              <a:rPr lang="en-US"/>
            </a:br>
            <a:r>
              <a:rPr lang="en-US"/>
              <a:t>For the depth of the project, relevant structures consists of an east-vergent, north-plunging anticline-syncline pair.</a:t>
            </a:r>
            <a:endParaRPr/>
          </a:p>
        </p:txBody>
      </p:sp>
      <p:sp>
        <p:nvSpPr>
          <p:cNvPr id="236" name="Google Shape;236;h771f3719fe290c08_0_13:notes"/>
          <p:cNvSpPr txBox="1">
            <a:spLocks noGrp="1"/>
          </p:cNvSpPr>
          <p:nvPr>
            <p:ph type="sldNum" idx="12"/>
          </p:nvPr>
        </p:nvSpPr>
        <p:spPr>
          <a:xfrm>
            <a:off x="3979930" y="8845045"/>
            <a:ext cx="3044700" cy="467100"/>
          </a:xfrm>
          <a:prstGeom prst="rect">
            <a:avLst/>
          </a:prstGeom>
          <a:noFill/>
          <a:ln>
            <a:noFill/>
          </a:ln>
        </p:spPr>
        <p:txBody>
          <a:bodyPr spcFirstLastPara="1" wrap="square" lIns="93475" tIns="46725" rIns="93475" bIns="4672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h771f3719fe290c08_0_21:notes"/>
          <p:cNvSpPr>
            <a:spLocks noGrp="1" noRot="1" noChangeAspect="1"/>
          </p:cNvSpPr>
          <p:nvPr>
            <p:ph type="sldImg" idx="2"/>
          </p:nvPr>
        </p:nvSpPr>
        <p:spPr>
          <a:xfrm>
            <a:off x="702628" y="1164034"/>
            <a:ext cx="5621100" cy="3142800"/>
          </a:xfrm>
          <a:custGeom>
            <a:avLst/>
            <a:gdLst/>
            <a:ahLst/>
            <a:cxnLst/>
            <a:rect l="l" t="t" r="r" b="b"/>
            <a:pathLst>
              <a:path w="120000" h="120000" extrusionOk="0">
                <a:moveTo>
                  <a:pt x="0" y="0"/>
                </a:moveTo>
                <a:lnTo>
                  <a:pt x="120000" y="0"/>
                </a:lnTo>
                <a:lnTo>
                  <a:pt x="120000" y="120000"/>
                </a:lnTo>
                <a:lnTo>
                  <a:pt x="0" y="120000"/>
                </a:lnTo>
                <a:close/>
              </a:path>
            </a:pathLst>
          </a:custGeom>
          <a:noFill/>
          <a:ln w="12975" cap="flat" cmpd="sng">
            <a:solidFill>
              <a:srgbClr val="000000"/>
            </a:solidFill>
            <a:prstDash val="solid"/>
            <a:round/>
            <a:headEnd type="none" w="sm" len="sm"/>
            <a:tailEnd type="none" w="sm" len="sm"/>
          </a:ln>
        </p:spPr>
      </p:sp>
      <p:sp>
        <p:nvSpPr>
          <p:cNvPr id="243" name="Google Shape;243;h771f3719fe290c08_0_21:notes"/>
          <p:cNvSpPr txBox="1">
            <a:spLocks noGrp="1"/>
          </p:cNvSpPr>
          <p:nvPr>
            <p:ph type="body" idx="1"/>
          </p:nvPr>
        </p:nvSpPr>
        <p:spPr>
          <a:xfrm>
            <a:off x="702628" y="4481532"/>
            <a:ext cx="5621100" cy="3666900"/>
          </a:xfrm>
          <a:prstGeom prst="rect">
            <a:avLst/>
          </a:prstGeom>
          <a:noFill/>
          <a:ln>
            <a:noFill/>
          </a:ln>
        </p:spPr>
        <p:txBody>
          <a:bodyPr spcFirstLastPara="1" wrap="square" lIns="93475" tIns="46725" rIns="93475" bIns="46725" anchor="t" anchorCtr="0">
            <a:noAutofit/>
          </a:bodyPr>
          <a:lstStyle/>
          <a:p>
            <a:pPr marL="0" lvl="0" indent="0" algn="l" rtl="0">
              <a:spcBef>
                <a:spcPts val="0"/>
              </a:spcBef>
              <a:spcAft>
                <a:spcPts val="0"/>
              </a:spcAft>
              <a:buNone/>
            </a:pPr>
            <a:r>
              <a:rPr lang="en-US"/>
              <a:t>Students should be picking up on instances where their map and cross section did not agree</a:t>
            </a:r>
            <a:br>
              <a:rPr lang="en-US"/>
            </a:br>
            <a:br>
              <a:rPr lang="en-US"/>
            </a:br>
            <a:r>
              <a:rPr lang="en-US"/>
              <a:t>Upper model was produced by a student who was taking the class as an elective, an environmental science major</a:t>
            </a:r>
            <a:endParaRPr/>
          </a:p>
          <a:p>
            <a:pPr marL="0" lvl="0" indent="0" algn="l" rtl="0">
              <a:spcBef>
                <a:spcPts val="0"/>
              </a:spcBef>
              <a:spcAft>
                <a:spcPts val="0"/>
              </a:spcAft>
              <a:buNone/>
            </a:pPr>
            <a:r>
              <a:rPr lang="en-US"/>
              <a:t>Lower model was produced by a geology major who had already taken structural geology and was selected for a mining internship. Their background before finding geology is in architecture/CAD.</a:t>
            </a:r>
            <a:endParaRPr/>
          </a:p>
        </p:txBody>
      </p:sp>
      <p:sp>
        <p:nvSpPr>
          <p:cNvPr id="244" name="Google Shape;244;h771f3719fe290c08_0_21:notes"/>
          <p:cNvSpPr txBox="1">
            <a:spLocks noGrp="1"/>
          </p:cNvSpPr>
          <p:nvPr>
            <p:ph type="sldNum" idx="12"/>
          </p:nvPr>
        </p:nvSpPr>
        <p:spPr>
          <a:xfrm>
            <a:off x="3979930" y="8845045"/>
            <a:ext cx="3044700" cy="467100"/>
          </a:xfrm>
          <a:prstGeom prst="rect">
            <a:avLst/>
          </a:prstGeom>
          <a:noFill/>
          <a:ln>
            <a:noFill/>
          </a:ln>
        </p:spPr>
        <p:txBody>
          <a:bodyPr spcFirstLastPara="1" wrap="square" lIns="93475" tIns="46725" rIns="93475" bIns="46725"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h771f3719fe290c08_0_29: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975" cap="flat" cmpd="sng">
            <a:solidFill>
              <a:srgbClr val="000000"/>
            </a:solidFill>
            <a:prstDash val="solid"/>
            <a:round/>
            <a:headEnd type="none" w="sm" len="sm"/>
            <a:tailEnd type="none" w="sm" len="sm"/>
          </a:ln>
        </p:spPr>
      </p:sp>
      <p:sp>
        <p:nvSpPr>
          <p:cNvPr id="251" name="Google Shape;251;h771f3719fe290c08_0_29:notes"/>
          <p:cNvSpPr txBox="1">
            <a:spLocks noGrp="1"/>
          </p:cNvSpPr>
          <p:nvPr>
            <p:ph type="body" idx="1"/>
          </p:nvPr>
        </p:nvSpPr>
        <p:spPr>
          <a:xfrm>
            <a:off x="702628" y="4481532"/>
            <a:ext cx="5621100" cy="3666900"/>
          </a:xfrm>
          <a:prstGeom prst="rect">
            <a:avLst/>
          </a:prstGeom>
          <a:noFill/>
          <a:ln>
            <a:noFill/>
          </a:ln>
        </p:spPr>
        <p:txBody>
          <a:bodyPr spcFirstLastPara="1" wrap="square" lIns="93475" tIns="46725" rIns="93475" bIns="46725" anchor="t" anchorCtr="0">
            <a:noAutofit/>
          </a:bodyPr>
          <a:lstStyle/>
          <a:p>
            <a:pPr marL="0" lvl="0" indent="0" algn="l" rtl="0">
              <a:spcBef>
                <a:spcPts val="0"/>
              </a:spcBef>
              <a:spcAft>
                <a:spcPts val="0"/>
              </a:spcAft>
              <a:buNone/>
            </a:pPr>
            <a:r>
              <a:rPr lang="en-US"/>
              <a:t>All pretty self-explanatory. I include these images to show that the process of reproducing the unconformably overlying gravels (hot pink) involves extra tilting steps that are not geologically meaningful.</a:t>
            </a:r>
            <a:endParaRPr/>
          </a:p>
          <a:p>
            <a:pPr marL="0" lvl="0" indent="0" algn="l" rtl="0">
              <a:spcBef>
                <a:spcPts val="0"/>
              </a:spcBef>
              <a:spcAft>
                <a:spcPts val="0"/>
              </a:spcAft>
              <a:buNone/>
            </a:pPr>
            <a:endParaRPr/>
          </a:p>
          <a:p>
            <a:pPr marL="0" lvl="0" indent="0" algn="l" rtl="0">
              <a:spcBef>
                <a:spcPts val="0"/>
              </a:spcBef>
              <a:spcAft>
                <a:spcPts val="0"/>
              </a:spcAft>
              <a:buNone/>
            </a:pPr>
            <a:r>
              <a:rPr lang="en-US"/>
              <a:t>If worthwhile, we can link to this model to rotate around, select a cross section, etc.</a:t>
            </a:r>
            <a:endParaRPr/>
          </a:p>
        </p:txBody>
      </p:sp>
      <p:sp>
        <p:nvSpPr>
          <p:cNvPr id="252" name="Google Shape;252;h771f3719fe290c08_0_29:notes"/>
          <p:cNvSpPr txBox="1">
            <a:spLocks noGrp="1"/>
          </p:cNvSpPr>
          <p:nvPr>
            <p:ph type="sldNum" idx="12"/>
          </p:nvPr>
        </p:nvSpPr>
        <p:spPr>
          <a:xfrm>
            <a:off x="3979930" y="8845045"/>
            <a:ext cx="3044700" cy="467100"/>
          </a:xfrm>
          <a:prstGeom prst="rect">
            <a:avLst/>
          </a:prstGeom>
          <a:noFill/>
          <a:ln>
            <a:noFill/>
          </a:ln>
        </p:spPr>
        <p:txBody>
          <a:bodyPr spcFirstLastPara="1" wrap="square" lIns="93475" tIns="46725" rIns="93475" bIns="46725"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h771f3719fe290c08_0_161: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h771f3719fe290c08_0_161: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261" name="Google Shape;261;h771f3719fe290c08_0_161: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h771f3719fe290c08_0_44:notes"/>
          <p:cNvSpPr txBox="1">
            <a:spLocks noGrp="1"/>
          </p:cNvSpPr>
          <p:nvPr>
            <p:ph type="body" idx="1"/>
          </p:nvPr>
        </p:nvSpPr>
        <p:spPr>
          <a:xfrm>
            <a:off x="702628" y="4481532"/>
            <a:ext cx="5621100" cy="36669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r>
              <a:rPr lang="en-US"/>
              <a:t>Motivation: Students are taught about folds and how folds appear on stereonets, but nuances are commonly missed, or not retained well.</a:t>
            </a:r>
            <a:endParaRPr/>
          </a:p>
          <a:p>
            <a:pPr marL="0" lvl="0" indent="0" algn="l" rtl="0">
              <a:spcBef>
                <a:spcPts val="0"/>
              </a:spcBef>
              <a:spcAft>
                <a:spcPts val="0"/>
              </a:spcAft>
              <a:buNone/>
            </a:pPr>
            <a:r>
              <a:rPr lang="en-US"/>
              <a:t>-Ambiguity of stereonet patterns</a:t>
            </a:r>
            <a:endParaRPr/>
          </a:p>
          <a:p>
            <a:pPr marL="0" lvl="0" indent="0" algn="l" rtl="0">
              <a:spcBef>
                <a:spcPts val="0"/>
              </a:spcBef>
              <a:spcAft>
                <a:spcPts val="0"/>
              </a:spcAft>
              <a:buNone/>
            </a:pPr>
            <a:r>
              <a:rPr lang="en-US"/>
              <a:t>-Loss of geographic information</a:t>
            </a:r>
            <a:endParaRPr/>
          </a:p>
          <a:p>
            <a:pPr marL="0" lvl="0" indent="0" algn="l" rtl="0">
              <a:spcBef>
                <a:spcPts val="0"/>
              </a:spcBef>
              <a:spcAft>
                <a:spcPts val="0"/>
              </a:spcAft>
              <a:buClr>
                <a:schemeClr val="dk1"/>
              </a:buClr>
              <a:buFont typeface="Arial"/>
              <a:buNone/>
            </a:pPr>
            <a:r>
              <a:rPr lang="en-US"/>
              <a:t>-shape of fold and pattern of poles to planes</a:t>
            </a:r>
            <a:endParaRPr/>
          </a:p>
          <a:p>
            <a:pPr marL="0" lvl="0" indent="0" algn="l" rtl="0">
              <a:spcBef>
                <a:spcPts val="0"/>
              </a:spcBef>
              <a:spcAft>
                <a:spcPts val="0"/>
              </a:spcAft>
              <a:buNone/>
            </a:pPr>
            <a:r>
              <a:rPr lang="en-US"/>
              <a:t>Activity: Investigate a series of tilted, folded, and tilted + folded layers in block models and stereonets to build appreciation of what stereonets do (and do not) reveal about cylindrically folded layers.</a:t>
            </a:r>
            <a:endParaRPr/>
          </a:p>
          <a:p>
            <a:pPr marL="0" lvl="0" indent="0" algn="l" rtl="0">
              <a:spcBef>
                <a:spcPts val="0"/>
              </a:spcBef>
              <a:spcAft>
                <a:spcPts val="0"/>
              </a:spcAft>
              <a:buNone/>
            </a:pPr>
            <a:r>
              <a:rPr lang="en-US"/>
              <a:t>Modules used: Geology Explorer, Stereonet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68" name="Google Shape;268;h771f3719fe290c08_0_44:notes"/>
          <p:cNvSpPr>
            <a:spLocks noGrp="1" noRot="1" noChangeAspect="1"/>
          </p:cNvSpPr>
          <p:nvPr>
            <p:ph type="sldImg" idx="2"/>
          </p:nvPr>
        </p:nvSpPr>
        <p:spPr>
          <a:xfrm>
            <a:off x="702628" y="1164034"/>
            <a:ext cx="5621100" cy="3142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h771f3719fe290c08_0_51:notes"/>
          <p:cNvSpPr txBox="1">
            <a:spLocks noGrp="1"/>
          </p:cNvSpPr>
          <p:nvPr>
            <p:ph type="body" idx="1"/>
          </p:nvPr>
        </p:nvSpPr>
        <p:spPr>
          <a:xfrm>
            <a:off x="702628" y="4481532"/>
            <a:ext cx="5621100" cy="36669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276" name="Google Shape;276;h771f3719fe290c08_0_51:notes"/>
          <p:cNvSpPr>
            <a:spLocks noGrp="1" noRot="1" noChangeAspect="1"/>
          </p:cNvSpPr>
          <p:nvPr>
            <p:ph type="sldImg" idx="2"/>
          </p:nvPr>
        </p:nvSpPr>
        <p:spPr>
          <a:xfrm>
            <a:off x="702628" y="1164034"/>
            <a:ext cx="5621100" cy="3142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h771f3719fe290c08_0_62:notes"/>
          <p:cNvSpPr>
            <a:spLocks noGrp="1" noRot="1" noChangeAspect="1"/>
          </p:cNvSpPr>
          <p:nvPr>
            <p:ph type="sldImg" idx="2"/>
          </p:nvPr>
        </p:nvSpPr>
        <p:spPr>
          <a:xfrm>
            <a:off x="702628" y="1164034"/>
            <a:ext cx="5621100" cy="3142800"/>
          </a:xfrm>
          <a:custGeom>
            <a:avLst/>
            <a:gdLst/>
            <a:ahLst/>
            <a:cxnLst/>
            <a:rect l="l" t="t" r="r" b="b"/>
            <a:pathLst>
              <a:path w="120000" h="120000" extrusionOk="0">
                <a:moveTo>
                  <a:pt x="0" y="0"/>
                </a:moveTo>
                <a:lnTo>
                  <a:pt x="120000" y="0"/>
                </a:lnTo>
                <a:lnTo>
                  <a:pt x="120000" y="120000"/>
                </a:lnTo>
                <a:lnTo>
                  <a:pt x="0" y="120000"/>
                </a:lnTo>
                <a:close/>
              </a:path>
            </a:pathLst>
          </a:custGeom>
          <a:noFill/>
          <a:ln w="12975" cap="flat" cmpd="sng">
            <a:solidFill>
              <a:srgbClr val="000000"/>
            </a:solidFill>
            <a:prstDash val="solid"/>
            <a:round/>
            <a:headEnd type="none" w="sm" len="sm"/>
            <a:tailEnd type="none" w="sm" len="sm"/>
          </a:ln>
        </p:spPr>
      </p:sp>
      <p:sp>
        <p:nvSpPr>
          <p:cNvPr id="287" name="Google Shape;287;h771f3719fe290c08_0_62:notes"/>
          <p:cNvSpPr txBox="1">
            <a:spLocks noGrp="1"/>
          </p:cNvSpPr>
          <p:nvPr>
            <p:ph type="body" idx="1"/>
          </p:nvPr>
        </p:nvSpPr>
        <p:spPr>
          <a:xfrm>
            <a:off x="702628" y="4481532"/>
            <a:ext cx="5621100" cy="3666900"/>
          </a:xfrm>
          <a:prstGeom prst="rect">
            <a:avLst/>
          </a:prstGeom>
          <a:noFill/>
          <a:ln>
            <a:noFill/>
          </a:ln>
        </p:spPr>
        <p:txBody>
          <a:bodyPr spcFirstLastPara="1" wrap="square" lIns="93475" tIns="46725" rIns="93475" bIns="46725" anchor="t" anchorCtr="0">
            <a:noAutofit/>
          </a:bodyPr>
          <a:lstStyle/>
          <a:p>
            <a:pPr marL="0" lvl="0" indent="0" algn="l" rtl="0">
              <a:spcBef>
                <a:spcPts val="0"/>
              </a:spcBef>
              <a:spcAft>
                <a:spcPts val="0"/>
              </a:spcAft>
              <a:buNone/>
            </a:pPr>
            <a:r>
              <a:rPr lang="en-US"/>
              <a:t>Students have already described the orientation of the fold axis qualitatively from their initial inspection, so they are then able to seek out features in the stereonet that correspond to that orientation. Ideally, they will stumble upon beta and pi axes. These can then be formally defined in a subsequent lecture or reading.</a:t>
            </a:r>
            <a:endParaRPr/>
          </a:p>
        </p:txBody>
      </p:sp>
      <p:sp>
        <p:nvSpPr>
          <p:cNvPr id="288" name="Google Shape;288;h771f3719fe290c08_0_62:notes"/>
          <p:cNvSpPr txBox="1">
            <a:spLocks noGrp="1"/>
          </p:cNvSpPr>
          <p:nvPr>
            <p:ph type="sldNum" idx="12"/>
          </p:nvPr>
        </p:nvSpPr>
        <p:spPr>
          <a:xfrm>
            <a:off x="3979930" y="8845045"/>
            <a:ext cx="3044700" cy="467100"/>
          </a:xfrm>
          <a:prstGeom prst="rect">
            <a:avLst/>
          </a:prstGeom>
          <a:noFill/>
          <a:ln>
            <a:noFill/>
          </a:ln>
        </p:spPr>
        <p:txBody>
          <a:bodyPr spcFirstLastPara="1" wrap="square" lIns="93475" tIns="46725" rIns="93475" bIns="46725"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h771f3719fe290c08_0_72:notes"/>
          <p:cNvSpPr txBox="1">
            <a:spLocks noGrp="1"/>
          </p:cNvSpPr>
          <p:nvPr>
            <p:ph type="body" idx="1"/>
          </p:nvPr>
        </p:nvSpPr>
        <p:spPr>
          <a:xfrm>
            <a:off x="702628" y="4481532"/>
            <a:ext cx="5621100" cy="36669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297" name="Google Shape;297;h771f3719fe290c08_0_72: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h64d951b64693f309_1_0: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h64d951b64693f309_1_0: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04" name="Google Shape;304;h64d951b64693f309_1_0: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h64d951b64693f309_1_7: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h64d951b64693f309_1_7: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12" name="Google Shape;312;h64d951b64693f309_1_7: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h64d951b64693f309_1_22: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h64d951b64693f309_1_22: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19" name="Google Shape;319;h64d951b64693f309_1_22: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h64d951b64693f309_1_32: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h64d951b64693f309_1_32: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27" name="Google Shape;327;h64d951b64693f309_1_32: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extLst>
      <p:ext uri="{BB962C8B-B14F-4D97-AF65-F5344CB8AC3E}">
        <p14:creationId xmlns:p14="http://schemas.microsoft.com/office/powerpoint/2010/main" val="1299724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h64d951b64693f309_1_41: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h64d951b64693f309_1_41: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34" name="Google Shape;334;h64d951b64693f309_1_41: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h64d951b64693f309_1_70: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h64d951b64693f309_1_70: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42" name="Google Shape;342;h64d951b64693f309_1_70: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h64d951b64693f309_1_49: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h64d951b64693f309_1_49: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49" name="Google Shape;349;h64d951b64693f309_1_49: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h64d951b64693f309_1_58: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h64d951b64693f309_1_58: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57" name="Google Shape;357;h64d951b64693f309_1_58: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h64d951b64693f309_1_82: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h64d951b64693f309_1_82: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65" name="Google Shape;365;h64d951b64693f309_1_82: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h64d951b64693f309_1_76: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h64d951b64693f309_1_76: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73" name="Google Shape;373;h64d951b64693f309_1_76: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h64d951b64693f309_1_91: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h64d951b64693f309_1_91: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80" name="Google Shape;380;h64d951b64693f309_1_91: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h771f3719fe290c08_1_6: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h771f3719fe290c08_1_6: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89" name="Google Shape;389;h771f3719fe290c08_1_6: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h6adf34a7ec87d43a_0_19:notes"/>
          <p:cNvSpPr>
            <a:spLocks noGrp="1" noRot="1" noChangeAspect="1"/>
          </p:cNvSpPr>
          <p:nvPr>
            <p:ph type="sldImg" idx="2"/>
          </p:nvPr>
        </p:nvSpPr>
        <p:spPr>
          <a:xfrm>
            <a:off x="719138" y="1163638"/>
            <a:ext cx="5588100" cy="31434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h6adf34a7ec87d43a_0_19: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397" name="Google Shape;397;h6adf34a7ec87d43a_0_19: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h6adf34a7ec87d43a_0_25:notes"/>
          <p:cNvSpPr>
            <a:spLocks noGrp="1" noRot="1" noChangeAspect="1"/>
          </p:cNvSpPr>
          <p:nvPr>
            <p:ph type="sldImg" idx="2"/>
          </p:nvPr>
        </p:nvSpPr>
        <p:spPr>
          <a:xfrm>
            <a:off x="719138"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h6adf34a7ec87d43a_0_25:notes"/>
          <p:cNvSpPr txBox="1">
            <a:spLocks noGrp="1"/>
          </p:cNvSpPr>
          <p:nvPr>
            <p:ph type="body" idx="1"/>
          </p:nvPr>
        </p:nvSpPr>
        <p:spPr>
          <a:xfrm>
            <a:off x="702628" y="4481532"/>
            <a:ext cx="5621100" cy="3666600"/>
          </a:xfrm>
          <a:prstGeom prst="rect">
            <a:avLst/>
          </a:prstGeom>
        </p:spPr>
        <p:txBody>
          <a:bodyPr spcFirstLastPara="1" wrap="square" lIns="93350" tIns="46675" rIns="93350" bIns="46675" anchor="t" anchorCtr="0">
            <a:noAutofit/>
          </a:bodyPr>
          <a:lstStyle/>
          <a:p>
            <a:pPr marL="0" lvl="0" indent="0" algn="l" rtl="0">
              <a:spcBef>
                <a:spcPts val="0"/>
              </a:spcBef>
              <a:spcAft>
                <a:spcPts val="0"/>
              </a:spcAft>
              <a:buNone/>
            </a:pPr>
            <a:endParaRPr/>
          </a:p>
        </p:txBody>
      </p:sp>
      <p:sp>
        <p:nvSpPr>
          <p:cNvPr id="404" name="Google Shape;404;h6adf34a7ec87d43a_0_25:notes"/>
          <p:cNvSpPr txBox="1">
            <a:spLocks noGrp="1"/>
          </p:cNvSpPr>
          <p:nvPr>
            <p:ph type="sldNum" idx="12"/>
          </p:nvPr>
        </p:nvSpPr>
        <p:spPr>
          <a:xfrm>
            <a:off x="3979930" y="8845046"/>
            <a:ext cx="3044700" cy="467100"/>
          </a:xfrm>
          <a:prstGeom prst="rect">
            <a:avLst/>
          </a:prstGeom>
        </p:spPr>
        <p:txBody>
          <a:bodyPr spcFirstLastPara="1" wrap="square" lIns="93350" tIns="46675" rIns="93350" bIns="466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831850" y="650091"/>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05128"/>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4"/>
          <p:cNvSpPr txBox="1">
            <a:spLocks noGrp="1"/>
          </p:cNvSpPr>
          <p:nvPr>
            <p:ph type="body" idx="1"/>
          </p:nvPr>
        </p:nvSpPr>
        <p:spPr>
          <a:xfrm>
            <a:off x="831850" y="3506059"/>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1" name="Google Shape;21;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4"/>
          <p:cNvSpPr/>
          <p:nvPr/>
        </p:nvSpPr>
        <p:spPr>
          <a:xfrm>
            <a:off x="0" y="114300"/>
            <a:ext cx="12192000" cy="285750"/>
          </a:xfrm>
          <a:prstGeom prst="rect">
            <a:avLst/>
          </a:prstGeom>
          <a:solidFill>
            <a:srgbClr val="2B6C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 name="Google Shape;25;p4"/>
          <p:cNvSpPr/>
          <p:nvPr/>
        </p:nvSpPr>
        <p:spPr>
          <a:xfrm>
            <a:off x="3810" y="3810"/>
            <a:ext cx="12192000" cy="285750"/>
          </a:xfrm>
          <a:prstGeom prst="rect">
            <a:avLst/>
          </a:prstGeom>
          <a:solidFill>
            <a:srgbClr val="83C5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 name="Google Shape;26;p4"/>
          <p:cNvSpPr/>
          <p:nvPr/>
        </p:nvSpPr>
        <p:spPr>
          <a:xfrm>
            <a:off x="0" y="6469380"/>
            <a:ext cx="12192000" cy="388620"/>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 name="Google Shape;27;p4"/>
          <p:cNvSpPr/>
          <p:nvPr/>
        </p:nvSpPr>
        <p:spPr>
          <a:xfrm>
            <a:off x="0" y="6572250"/>
            <a:ext cx="12192000" cy="285750"/>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8" name="Google Shape;28;p4" descr="Visible geology logo"/>
          <p:cNvPicPr preferRelativeResize="0"/>
          <p:nvPr/>
        </p:nvPicPr>
        <p:blipFill rotWithShape="1">
          <a:blip r:embed="rId2">
            <a:alphaModFix/>
          </a:blip>
          <a:srcRect/>
          <a:stretch/>
        </p:blipFill>
        <p:spPr>
          <a:xfrm>
            <a:off x="9076690" y="5669075"/>
            <a:ext cx="3115310" cy="1010285"/>
          </a:xfrm>
          <a:prstGeom prst="rect">
            <a:avLst/>
          </a:prstGeom>
          <a:noFill/>
          <a:ln>
            <a:noFill/>
          </a:ln>
        </p:spPr>
      </p:pic>
      <p:pic>
        <p:nvPicPr>
          <p:cNvPr id="29" name="Google Shape;29;p4"/>
          <p:cNvPicPr preferRelativeResize="0"/>
          <p:nvPr/>
        </p:nvPicPr>
        <p:blipFill rotWithShape="1">
          <a:blip r:embed="rId3">
            <a:alphaModFix/>
          </a:blip>
          <a:srcRect/>
          <a:stretch/>
        </p:blipFill>
        <p:spPr>
          <a:xfrm>
            <a:off x="0" y="5808344"/>
            <a:ext cx="751471" cy="731520"/>
          </a:xfrm>
          <a:prstGeom prst="rect">
            <a:avLst/>
          </a:prstGeom>
          <a:noFill/>
          <a:ln>
            <a:noFill/>
          </a:ln>
        </p:spPr>
      </p:pic>
      <p:pic>
        <p:nvPicPr>
          <p:cNvPr id="30" name="Google Shape;30;p4"/>
          <p:cNvPicPr preferRelativeResize="0"/>
          <p:nvPr/>
        </p:nvPicPr>
        <p:blipFill rotWithShape="1">
          <a:blip r:embed="rId4">
            <a:alphaModFix/>
          </a:blip>
          <a:srcRect/>
          <a:stretch/>
        </p:blipFill>
        <p:spPr>
          <a:xfrm>
            <a:off x="654746" y="5946756"/>
            <a:ext cx="1270546" cy="49229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8200" y="27591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5128"/>
              </a:buClr>
              <a:buSzPts val="4400"/>
              <a:buFont typeface="Century Gothic"/>
              <a:buNone/>
              <a:defRPr b="0">
                <a:solidFill>
                  <a:srgbClr val="20512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8200" y="1825625"/>
            <a:ext cx="10515600" cy="404144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marL="914400" lvl="1" indent="-3810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marL="1828800" lvl="3" indent="-3429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marL="2286000" lvl="4" indent="-3429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 name="Google Shape;35;p5"/>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6" name="Google Shape;36;p5"/>
          <p:cNvPicPr preferRelativeResize="0"/>
          <p:nvPr/>
        </p:nvPicPr>
        <p:blipFill rotWithShape="1">
          <a:blip r:embed="rId2">
            <a:alphaModFix/>
          </a:blip>
          <a:srcRect/>
          <a:stretch/>
        </p:blipFill>
        <p:spPr>
          <a:xfrm>
            <a:off x="0" y="5867067"/>
            <a:ext cx="751471" cy="731520"/>
          </a:xfrm>
          <a:prstGeom prst="rect">
            <a:avLst/>
          </a:prstGeom>
          <a:noFill/>
          <a:ln>
            <a:noFill/>
          </a:ln>
        </p:spPr>
      </p:pic>
      <p:pic>
        <p:nvPicPr>
          <p:cNvPr id="37" name="Google Shape;37;p5"/>
          <p:cNvPicPr preferRelativeResize="0"/>
          <p:nvPr/>
        </p:nvPicPr>
        <p:blipFill rotWithShape="1">
          <a:blip r:embed="rId3">
            <a:alphaModFix/>
          </a:blip>
          <a:srcRect/>
          <a:stretch/>
        </p:blipFill>
        <p:spPr>
          <a:xfrm>
            <a:off x="654746" y="6005479"/>
            <a:ext cx="1270546" cy="492292"/>
          </a:xfrm>
          <a:prstGeom prst="rect">
            <a:avLst/>
          </a:prstGeom>
          <a:noFill/>
          <a:ln>
            <a:noFill/>
          </a:ln>
        </p:spPr>
      </p:pic>
      <p:sp>
        <p:nvSpPr>
          <p:cNvPr id="38" name="Google Shape;38;p5"/>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9" name="Google Shape;39;p5" descr="Visible geology logo"/>
          <p:cNvPicPr preferRelativeResize="0"/>
          <p:nvPr/>
        </p:nvPicPr>
        <p:blipFill rotWithShape="1">
          <a:blip r:embed="rId4">
            <a:alphaModFix/>
          </a:blip>
          <a:srcRect/>
          <a:stretch/>
        </p:blipFill>
        <p:spPr>
          <a:xfrm>
            <a:off x="9076690" y="5669075"/>
            <a:ext cx="3115310" cy="101028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
        <p:cNvGrpSpPr/>
        <p:nvPr/>
      </p:nvGrpSpPr>
      <p:grpSpPr>
        <a:xfrm>
          <a:off x="0" y="0"/>
          <a:ext cx="0" cy="0"/>
          <a:chOff x="0" y="0"/>
          <a:chExt cx="0" cy="0"/>
        </a:xfrm>
      </p:grpSpPr>
      <p:sp>
        <p:nvSpPr>
          <p:cNvPr id="41" name="Google Shape;41;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595959"/>
              </a:buClr>
              <a:buSzPts val="5000"/>
              <a:buFont typeface="Century Gothic"/>
              <a:buNone/>
              <a:defRPr sz="5000" cap="small">
                <a:solidFill>
                  <a:srgbClr val="595959"/>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7F7F7F"/>
              </a:buClr>
              <a:buSzPts val="2400"/>
              <a:buNone/>
              <a:defRPr sz="2400">
                <a:solidFill>
                  <a:srgbClr val="7F7F7F"/>
                </a:solidFill>
                <a:latin typeface="Century Gothic"/>
                <a:ea typeface="Century Gothic"/>
                <a:cs typeface="Century Gothic"/>
                <a:sym typeface="Century Gothic"/>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3" name="Google Shape;43;p6"/>
          <p:cNvSpPr txBox="1">
            <a:spLocks noGrp="1"/>
          </p:cNvSpPr>
          <p:nvPr>
            <p:ph type="ftr" idx="11"/>
          </p:nvPr>
        </p:nvSpPr>
        <p:spPr>
          <a:xfrm>
            <a:off x="4038600" y="605210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047739"/>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5" name="Google Shape;45;p6"/>
          <p:cNvSpPr/>
          <p:nvPr/>
        </p:nvSpPr>
        <p:spPr>
          <a:xfrm>
            <a:off x="0" y="114300"/>
            <a:ext cx="12192000" cy="285750"/>
          </a:xfrm>
          <a:prstGeom prst="rect">
            <a:avLst/>
          </a:prstGeom>
          <a:solidFill>
            <a:srgbClr val="2B6C3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6" name="Google Shape;46;p6"/>
          <p:cNvSpPr/>
          <p:nvPr/>
        </p:nvSpPr>
        <p:spPr>
          <a:xfrm>
            <a:off x="3810" y="3810"/>
            <a:ext cx="12192000" cy="285750"/>
          </a:xfrm>
          <a:prstGeom prst="rect">
            <a:avLst/>
          </a:prstGeom>
          <a:solidFill>
            <a:srgbClr val="83C5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7" name="Google Shape;47;p6"/>
          <p:cNvSpPr/>
          <p:nvPr/>
        </p:nvSpPr>
        <p:spPr>
          <a:xfrm>
            <a:off x="0" y="6469380"/>
            <a:ext cx="12192000" cy="388620"/>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 name="Google Shape;48;p6"/>
          <p:cNvSpPr/>
          <p:nvPr/>
        </p:nvSpPr>
        <p:spPr>
          <a:xfrm>
            <a:off x="0" y="6572250"/>
            <a:ext cx="12192000" cy="285750"/>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9" name="Google Shape;49;p6"/>
          <p:cNvSpPr txBox="1">
            <a:spLocks noGrp="1"/>
          </p:cNvSpPr>
          <p:nvPr>
            <p:ph type="dt" idx="10"/>
          </p:nvPr>
        </p:nvSpPr>
        <p:spPr>
          <a:xfrm>
            <a:off x="838200" y="604774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50" name="Google Shape;50;p6"/>
          <p:cNvPicPr preferRelativeResize="0"/>
          <p:nvPr/>
        </p:nvPicPr>
        <p:blipFill rotWithShape="1">
          <a:blip r:embed="rId2">
            <a:alphaModFix/>
          </a:blip>
          <a:srcRect/>
          <a:stretch/>
        </p:blipFill>
        <p:spPr>
          <a:xfrm>
            <a:off x="5461708" y="4839504"/>
            <a:ext cx="1268584" cy="121361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5128"/>
              </a:buClr>
              <a:buSzPts val="4400"/>
              <a:buFont typeface="Century Gothic"/>
              <a:buNone/>
              <a:defRPr>
                <a:solidFill>
                  <a:srgbClr val="20512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marL="914400" lvl="1" indent="-3810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marL="1828800" lvl="3" indent="-3429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marL="2286000" lvl="4" indent="-3429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marL="914400" lvl="1" indent="-3810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marL="1828800" lvl="3" indent="-3429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marL="2286000" lvl="4" indent="-3429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8" name="Google Shape;58;p7"/>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 name="Google Shape;59;p7"/>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0" name="Google Shape;60;p7"/>
          <p:cNvPicPr preferRelativeResize="0"/>
          <p:nvPr/>
        </p:nvPicPr>
        <p:blipFill rotWithShape="1">
          <a:blip r:embed="rId2">
            <a:alphaModFix/>
          </a:blip>
          <a:srcRect/>
          <a:stretch/>
        </p:blipFill>
        <p:spPr>
          <a:xfrm>
            <a:off x="0" y="5867067"/>
            <a:ext cx="751471" cy="731520"/>
          </a:xfrm>
          <a:prstGeom prst="rect">
            <a:avLst/>
          </a:prstGeom>
          <a:noFill/>
          <a:ln>
            <a:noFill/>
          </a:ln>
        </p:spPr>
      </p:pic>
      <p:pic>
        <p:nvPicPr>
          <p:cNvPr id="61" name="Google Shape;61;p7"/>
          <p:cNvPicPr preferRelativeResize="0"/>
          <p:nvPr/>
        </p:nvPicPr>
        <p:blipFill rotWithShape="1">
          <a:blip r:embed="rId3">
            <a:alphaModFix/>
          </a:blip>
          <a:srcRect/>
          <a:stretch/>
        </p:blipFill>
        <p:spPr>
          <a:xfrm>
            <a:off x="654746" y="6005479"/>
            <a:ext cx="1270546" cy="492292"/>
          </a:xfrm>
          <a:prstGeom prst="rect">
            <a:avLst/>
          </a:prstGeom>
          <a:noFill/>
          <a:ln>
            <a:noFill/>
          </a:ln>
        </p:spPr>
      </p:pic>
      <p:sp>
        <p:nvSpPr>
          <p:cNvPr id="62" name="Google Shape;62;p7"/>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3" name="Google Shape;63;p7" descr="Visible geology logo"/>
          <p:cNvPicPr preferRelativeResize="0"/>
          <p:nvPr/>
        </p:nvPicPr>
        <p:blipFill rotWithShape="1">
          <a:blip r:embed="rId4">
            <a:alphaModFix/>
          </a:blip>
          <a:srcRect/>
          <a:stretch/>
        </p:blipFill>
        <p:spPr>
          <a:xfrm>
            <a:off x="9076690" y="5669075"/>
            <a:ext cx="3115310" cy="101028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
        <p:cNvGrpSpPr/>
        <p:nvPr/>
      </p:nvGrpSpPr>
      <p:grpSpPr>
        <a:xfrm>
          <a:off x="0" y="0"/>
          <a:ext cx="0" cy="0"/>
          <a:chOff x="0" y="0"/>
          <a:chExt cx="0" cy="0"/>
        </a:xfrm>
      </p:grpSpPr>
      <p:sp>
        <p:nvSpPr>
          <p:cNvPr id="65" name="Google Shape;65;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5128"/>
              </a:buClr>
              <a:buSzPts val="4400"/>
              <a:buFont typeface="Century Gothic"/>
              <a:buNone/>
              <a:defRPr>
                <a:solidFill>
                  <a:srgbClr val="20512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7" name="Google Shape;67;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marL="914400" lvl="1" indent="-3810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marL="1828800" lvl="3" indent="-3429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marL="2286000" lvl="4" indent="-3429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9" name="Google Shape;69;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marL="914400" lvl="1" indent="-3810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marL="1828800" lvl="3" indent="-3429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marL="2286000" lvl="4" indent="-3429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3" name="Google Shape;73;p8"/>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4" name="Google Shape;74;p8"/>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75" name="Google Shape;75;p8"/>
          <p:cNvPicPr preferRelativeResize="0"/>
          <p:nvPr/>
        </p:nvPicPr>
        <p:blipFill rotWithShape="1">
          <a:blip r:embed="rId2">
            <a:alphaModFix/>
          </a:blip>
          <a:srcRect/>
          <a:stretch/>
        </p:blipFill>
        <p:spPr>
          <a:xfrm>
            <a:off x="0" y="5867067"/>
            <a:ext cx="751471" cy="731520"/>
          </a:xfrm>
          <a:prstGeom prst="rect">
            <a:avLst/>
          </a:prstGeom>
          <a:noFill/>
          <a:ln>
            <a:noFill/>
          </a:ln>
        </p:spPr>
      </p:pic>
      <p:pic>
        <p:nvPicPr>
          <p:cNvPr id="76" name="Google Shape;76;p8"/>
          <p:cNvPicPr preferRelativeResize="0"/>
          <p:nvPr/>
        </p:nvPicPr>
        <p:blipFill rotWithShape="1">
          <a:blip r:embed="rId3">
            <a:alphaModFix/>
          </a:blip>
          <a:srcRect/>
          <a:stretch/>
        </p:blipFill>
        <p:spPr>
          <a:xfrm>
            <a:off x="654746" y="6005479"/>
            <a:ext cx="1270546" cy="492292"/>
          </a:xfrm>
          <a:prstGeom prst="rect">
            <a:avLst/>
          </a:prstGeom>
          <a:noFill/>
          <a:ln>
            <a:noFill/>
          </a:ln>
        </p:spPr>
      </p:pic>
      <p:sp>
        <p:nvSpPr>
          <p:cNvPr id="77" name="Google Shape;77;p8"/>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78" name="Google Shape;78;p8" descr="Visible geology logo"/>
          <p:cNvPicPr preferRelativeResize="0"/>
          <p:nvPr/>
        </p:nvPicPr>
        <p:blipFill rotWithShape="1">
          <a:blip r:embed="rId4">
            <a:alphaModFix/>
          </a:blip>
          <a:srcRect/>
          <a:stretch/>
        </p:blipFill>
        <p:spPr>
          <a:xfrm>
            <a:off x="9076690" y="5669075"/>
            <a:ext cx="3115310" cy="101028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5128"/>
              </a:buClr>
              <a:buSzPts val="4400"/>
              <a:buFont typeface="Century Gothic"/>
              <a:buNone/>
              <a:defRPr>
                <a:solidFill>
                  <a:srgbClr val="20512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84" name="Google Shape;84;p9"/>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5" name="Google Shape;85;p9"/>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86" name="Google Shape;86;p9"/>
          <p:cNvPicPr preferRelativeResize="0"/>
          <p:nvPr/>
        </p:nvPicPr>
        <p:blipFill rotWithShape="1">
          <a:blip r:embed="rId2">
            <a:alphaModFix/>
          </a:blip>
          <a:srcRect/>
          <a:stretch/>
        </p:blipFill>
        <p:spPr>
          <a:xfrm>
            <a:off x="0" y="5867067"/>
            <a:ext cx="751471" cy="731520"/>
          </a:xfrm>
          <a:prstGeom prst="rect">
            <a:avLst/>
          </a:prstGeom>
          <a:noFill/>
          <a:ln>
            <a:noFill/>
          </a:ln>
        </p:spPr>
      </p:pic>
      <p:pic>
        <p:nvPicPr>
          <p:cNvPr id="87" name="Google Shape;87;p9"/>
          <p:cNvPicPr preferRelativeResize="0"/>
          <p:nvPr/>
        </p:nvPicPr>
        <p:blipFill rotWithShape="1">
          <a:blip r:embed="rId3">
            <a:alphaModFix/>
          </a:blip>
          <a:srcRect/>
          <a:stretch/>
        </p:blipFill>
        <p:spPr>
          <a:xfrm>
            <a:off x="654746" y="6005479"/>
            <a:ext cx="1270546" cy="492292"/>
          </a:xfrm>
          <a:prstGeom prst="rect">
            <a:avLst/>
          </a:prstGeom>
          <a:noFill/>
          <a:ln>
            <a:noFill/>
          </a:ln>
        </p:spPr>
      </p:pic>
      <p:sp>
        <p:nvSpPr>
          <p:cNvPr id="88" name="Google Shape;88;p9"/>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89" name="Google Shape;89;p9" descr="Visible geology logo"/>
          <p:cNvPicPr preferRelativeResize="0"/>
          <p:nvPr/>
        </p:nvPicPr>
        <p:blipFill rotWithShape="1">
          <a:blip r:embed="rId4">
            <a:alphaModFix/>
          </a:blip>
          <a:srcRect/>
          <a:stretch/>
        </p:blipFill>
        <p:spPr>
          <a:xfrm>
            <a:off x="9076690" y="5669075"/>
            <a:ext cx="3115310" cy="101028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4" name="Google Shape;94;p10"/>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5" name="Google Shape;95;p10"/>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6" name="Google Shape;96;p10"/>
          <p:cNvPicPr preferRelativeResize="0"/>
          <p:nvPr/>
        </p:nvPicPr>
        <p:blipFill rotWithShape="1">
          <a:blip r:embed="rId2">
            <a:alphaModFix/>
          </a:blip>
          <a:srcRect/>
          <a:stretch/>
        </p:blipFill>
        <p:spPr>
          <a:xfrm>
            <a:off x="0" y="5867067"/>
            <a:ext cx="751471" cy="731520"/>
          </a:xfrm>
          <a:prstGeom prst="rect">
            <a:avLst/>
          </a:prstGeom>
          <a:noFill/>
          <a:ln>
            <a:noFill/>
          </a:ln>
        </p:spPr>
      </p:pic>
      <p:pic>
        <p:nvPicPr>
          <p:cNvPr id="97" name="Google Shape;97;p10"/>
          <p:cNvPicPr preferRelativeResize="0"/>
          <p:nvPr/>
        </p:nvPicPr>
        <p:blipFill rotWithShape="1">
          <a:blip r:embed="rId3">
            <a:alphaModFix/>
          </a:blip>
          <a:srcRect/>
          <a:stretch/>
        </p:blipFill>
        <p:spPr>
          <a:xfrm>
            <a:off x="654746" y="6005479"/>
            <a:ext cx="1270546" cy="492292"/>
          </a:xfrm>
          <a:prstGeom prst="rect">
            <a:avLst/>
          </a:prstGeom>
          <a:noFill/>
          <a:ln>
            <a:noFill/>
          </a:ln>
        </p:spPr>
      </p:pic>
      <p:sp>
        <p:nvSpPr>
          <p:cNvPr id="98" name="Google Shape;98;p10"/>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9" name="Google Shape;99;p10" descr="Visible geology logo"/>
          <p:cNvPicPr preferRelativeResize="0"/>
          <p:nvPr/>
        </p:nvPicPr>
        <p:blipFill rotWithShape="1">
          <a:blip r:embed="rId4">
            <a:alphaModFix/>
          </a:blip>
          <a:srcRect/>
          <a:stretch/>
        </p:blipFill>
        <p:spPr>
          <a:xfrm>
            <a:off x="9076690" y="5669075"/>
            <a:ext cx="3115310" cy="101028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0"/>
        <p:cNvGrpSpPr/>
        <p:nvPr/>
      </p:nvGrpSpPr>
      <p:grpSpPr>
        <a:xfrm>
          <a:off x="0" y="0"/>
          <a:ext cx="0" cy="0"/>
          <a:chOff x="0" y="0"/>
          <a:chExt cx="0" cy="0"/>
        </a:xfrm>
      </p:grpSpPr>
      <p:sp>
        <p:nvSpPr>
          <p:cNvPr id="101" name="Google Shape;101;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05128"/>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Calibri"/>
                <a:ea typeface="Calibri"/>
                <a:cs typeface="Calibri"/>
                <a:sym typeface="Calibri"/>
              </a:defRPr>
            </a:lvl1pPr>
            <a:lvl2pPr marL="914400" lvl="1" indent="-406400" algn="l">
              <a:lnSpc>
                <a:spcPct val="90000"/>
              </a:lnSpc>
              <a:spcBef>
                <a:spcPts val="500"/>
              </a:spcBef>
              <a:spcAft>
                <a:spcPts val="0"/>
              </a:spcAft>
              <a:buClr>
                <a:schemeClr val="dk1"/>
              </a:buClr>
              <a:buSzPts val="2800"/>
              <a:buChar char="•"/>
              <a:defRPr sz="2800">
                <a:latin typeface="Calibri"/>
                <a:ea typeface="Calibri"/>
                <a:cs typeface="Calibri"/>
                <a:sym typeface="Calibri"/>
              </a:defRPr>
            </a:lvl2pPr>
            <a:lvl3pPr marL="1371600" lvl="2" indent="-381000" algn="l">
              <a:lnSpc>
                <a:spcPct val="90000"/>
              </a:lnSpc>
              <a:spcBef>
                <a:spcPts val="500"/>
              </a:spcBef>
              <a:spcAft>
                <a:spcPts val="0"/>
              </a:spcAft>
              <a:buClr>
                <a:schemeClr val="dk1"/>
              </a:buClr>
              <a:buSzPts val="2400"/>
              <a:buChar char="•"/>
              <a:defRPr sz="24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3" name="Google Shape;103;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4" name="Google Shape;10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11"/>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8" name="Google Shape;108;p11"/>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09" name="Google Shape;109;p11"/>
          <p:cNvPicPr preferRelativeResize="0"/>
          <p:nvPr/>
        </p:nvPicPr>
        <p:blipFill rotWithShape="1">
          <a:blip r:embed="rId2">
            <a:alphaModFix/>
          </a:blip>
          <a:srcRect/>
          <a:stretch/>
        </p:blipFill>
        <p:spPr>
          <a:xfrm>
            <a:off x="0" y="5867067"/>
            <a:ext cx="751471" cy="731520"/>
          </a:xfrm>
          <a:prstGeom prst="rect">
            <a:avLst/>
          </a:prstGeom>
          <a:noFill/>
          <a:ln>
            <a:noFill/>
          </a:ln>
        </p:spPr>
      </p:pic>
      <p:pic>
        <p:nvPicPr>
          <p:cNvPr id="110" name="Google Shape;110;p11"/>
          <p:cNvPicPr preferRelativeResize="0"/>
          <p:nvPr/>
        </p:nvPicPr>
        <p:blipFill rotWithShape="1">
          <a:blip r:embed="rId3">
            <a:alphaModFix/>
          </a:blip>
          <a:srcRect/>
          <a:stretch/>
        </p:blipFill>
        <p:spPr>
          <a:xfrm>
            <a:off x="654746" y="6005479"/>
            <a:ext cx="1270546" cy="492292"/>
          </a:xfrm>
          <a:prstGeom prst="rect">
            <a:avLst/>
          </a:prstGeom>
          <a:noFill/>
          <a:ln>
            <a:noFill/>
          </a:ln>
        </p:spPr>
      </p:pic>
      <p:sp>
        <p:nvSpPr>
          <p:cNvPr id="111" name="Google Shape;111;p11"/>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2" name="Google Shape;112;p11" descr="Visible geology logo"/>
          <p:cNvPicPr preferRelativeResize="0"/>
          <p:nvPr/>
        </p:nvPicPr>
        <p:blipFill rotWithShape="1">
          <a:blip r:embed="rId4">
            <a:alphaModFix/>
          </a:blip>
          <a:srcRect/>
          <a:stretch/>
        </p:blipFill>
        <p:spPr>
          <a:xfrm>
            <a:off x="9076690" y="5669075"/>
            <a:ext cx="3115310" cy="101028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3"/>
        <p:cNvGrpSpPr/>
        <p:nvPr/>
      </p:nvGrpSpPr>
      <p:grpSpPr>
        <a:xfrm>
          <a:off x="0" y="0"/>
          <a:ext cx="0" cy="0"/>
          <a:chOff x="0" y="0"/>
          <a:chExt cx="0" cy="0"/>
        </a:xfrm>
      </p:grpSpPr>
      <p:sp>
        <p:nvSpPr>
          <p:cNvPr id="114" name="Google Shape;114;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05128"/>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12"/>
          <p:cNvSpPr>
            <a:spLocks noGrp="1"/>
          </p:cNvSpPr>
          <p:nvPr>
            <p:ph type="pic" idx="2"/>
          </p:nvPr>
        </p:nvSpPr>
        <p:spPr>
          <a:xfrm>
            <a:off x="5183188" y="987425"/>
            <a:ext cx="6172200" cy="4873625"/>
          </a:xfrm>
          <a:prstGeom prst="rect">
            <a:avLst/>
          </a:prstGeom>
          <a:noFill/>
          <a:ln>
            <a:noFill/>
          </a:ln>
        </p:spPr>
      </p:sp>
      <p:sp>
        <p:nvSpPr>
          <p:cNvPr id="116" name="Google Shape;116;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7" name="Google Shape;11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0" name="Google Shape;120;p12"/>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1" name="Google Shape;121;p12"/>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22" name="Google Shape;122;p12"/>
          <p:cNvPicPr preferRelativeResize="0"/>
          <p:nvPr/>
        </p:nvPicPr>
        <p:blipFill rotWithShape="1">
          <a:blip r:embed="rId2">
            <a:alphaModFix/>
          </a:blip>
          <a:srcRect/>
          <a:stretch/>
        </p:blipFill>
        <p:spPr>
          <a:xfrm>
            <a:off x="0" y="5867067"/>
            <a:ext cx="751471" cy="731520"/>
          </a:xfrm>
          <a:prstGeom prst="rect">
            <a:avLst/>
          </a:prstGeom>
          <a:noFill/>
          <a:ln>
            <a:noFill/>
          </a:ln>
        </p:spPr>
      </p:pic>
      <p:pic>
        <p:nvPicPr>
          <p:cNvPr id="123" name="Google Shape;123;p12"/>
          <p:cNvPicPr preferRelativeResize="0"/>
          <p:nvPr/>
        </p:nvPicPr>
        <p:blipFill rotWithShape="1">
          <a:blip r:embed="rId3">
            <a:alphaModFix/>
          </a:blip>
          <a:srcRect/>
          <a:stretch/>
        </p:blipFill>
        <p:spPr>
          <a:xfrm>
            <a:off x="654746" y="6005479"/>
            <a:ext cx="1270546" cy="492292"/>
          </a:xfrm>
          <a:prstGeom prst="rect">
            <a:avLst/>
          </a:prstGeom>
          <a:noFill/>
          <a:ln>
            <a:noFill/>
          </a:ln>
        </p:spPr>
      </p:pic>
      <p:sp>
        <p:nvSpPr>
          <p:cNvPr id="124" name="Google Shape;124;p12"/>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25" name="Google Shape;125;p12" descr="Visible geology logo"/>
          <p:cNvPicPr preferRelativeResize="0"/>
          <p:nvPr/>
        </p:nvPicPr>
        <p:blipFill rotWithShape="1">
          <a:blip r:embed="rId4">
            <a:alphaModFix/>
          </a:blip>
          <a:srcRect/>
          <a:stretch/>
        </p:blipFill>
        <p:spPr>
          <a:xfrm>
            <a:off x="9076690" y="5669075"/>
            <a:ext cx="3115310" cy="101028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6"/>
        <p:cNvGrpSpPr/>
        <p:nvPr/>
      </p:nvGrpSpPr>
      <p:grpSpPr>
        <a:xfrm>
          <a:off x="0" y="0"/>
          <a:ext cx="0" cy="0"/>
          <a:chOff x="0" y="0"/>
          <a:chExt cx="0" cy="0"/>
        </a:xfrm>
      </p:grpSpPr>
      <p:sp>
        <p:nvSpPr>
          <p:cNvPr id="127" name="Google Shape;127;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512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 name="Google Shape;129;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32" name="Google Shape;132;p13" descr="Visible geology logo"/>
          <p:cNvPicPr preferRelativeResize="0"/>
          <p:nvPr/>
        </p:nvPicPr>
        <p:blipFill rotWithShape="1">
          <a:blip r:embed="rId2">
            <a:alphaModFix/>
          </a:blip>
          <a:srcRect/>
          <a:stretch/>
        </p:blipFill>
        <p:spPr>
          <a:xfrm>
            <a:off x="9076690" y="5752965"/>
            <a:ext cx="3115310" cy="101028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512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5128"/>
              </a:buClr>
              <a:buSzPts val="4400"/>
              <a:buFont typeface="Century Gothic"/>
              <a:buNone/>
              <a:defRPr sz="4400" b="0" i="0" u="none" strike="noStrike" cap="none">
                <a:solidFill>
                  <a:srgbClr val="205128"/>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3"/>
          <p:cNvSpPr/>
          <p:nvPr/>
        </p:nvSpPr>
        <p:spPr>
          <a:xfrm>
            <a:off x="0" y="6556356"/>
            <a:ext cx="12192000" cy="301643"/>
          </a:xfrm>
          <a:prstGeom prst="rect">
            <a:avLst/>
          </a:prstGeom>
          <a:solidFill>
            <a:srgbClr val="03566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6;p3"/>
          <p:cNvSpPr/>
          <p:nvPr/>
        </p:nvSpPr>
        <p:spPr>
          <a:xfrm>
            <a:off x="0" y="6657172"/>
            <a:ext cx="12192000" cy="200828"/>
          </a:xfrm>
          <a:prstGeom prst="rect">
            <a:avLst/>
          </a:prstGeom>
          <a:solidFill>
            <a:srgbClr val="129E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7;p3"/>
          <p:cNvSpPr/>
          <p:nvPr/>
        </p:nvSpPr>
        <p:spPr>
          <a:xfrm>
            <a:off x="0" y="-13386"/>
            <a:ext cx="12192000" cy="131111"/>
          </a:xfrm>
          <a:prstGeom prst="rect">
            <a:avLst/>
          </a:prstGeom>
          <a:solidFill>
            <a:srgbClr val="5EA03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erc.carleton.edu/31098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eequent.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serc.carleton.edu/index.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visiblegeology.com/?sharecode=gG3KmVwUYwB7euQ8aeUmx2" TargetMode="External"/><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seequent.com/products-solutions/academic-program/visible-geology/support/"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hyperlink" Target="https://serc.carleton.edu/31309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
          <p:cNvSpPr txBox="1">
            <a:spLocks noGrp="1"/>
          </p:cNvSpPr>
          <p:nvPr>
            <p:ph type="title"/>
          </p:nvPr>
        </p:nvSpPr>
        <p:spPr>
          <a:xfrm>
            <a:off x="831850" y="650100"/>
            <a:ext cx="10515600" cy="237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05128"/>
              </a:buClr>
              <a:buSzPts val="5400"/>
              <a:buFont typeface="Century Gothic"/>
              <a:buNone/>
            </a:pPr>
            <a:r>
              <a:rPr lang="en-US" sz="4800" b="1"/>
              <a:t>Teaching 3D visualization skills through the web-based Visible Geology application</a:t>
            </a:r>
            <a:endParaRPr sz="4800" b="1"/>
          </a:p>
        </p:txBody>
      </p:sp>
      <p:sp>
        <p:nvSpPr>
          <p:cNvPr id="144" name="Google Shape;144;p1"/>
          <p:cNvSpPr txBox="1">
            <a:spLocks noGrp="1"/>
          </p:cNvSpPr>
          <p:nvPr>
            <p:ph type="body" idx="1"/>
          </p:nvPr>
        </p:nvSpPr>
        <p:spPr>
          <a:xfrm>
            <a:off x="838200" y="3446777"/>
            <a:ext cx="10515600" cy="1118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888888"/>
              </a:buClr>
              <a:buSzPts val="2400"/>
              <a:buNone/>
            </a:pPr>
            <a:r>
              <a:rPr lang="en-US"/>
              <a:t>Hannah Blatchford, Eastern Michigan University</a:t>
            </a:r>
            <a:endParaRPr/>
          </a:p>
          <a:p>
            <a:pPr marL="0" lvl="0" indent="0" algn="l" rtl="0">
              <a:lnSpc>
                <a:spcPct val="90000"/>
              </a:lnSpc>
              <a:spcBef>
                <a:spcPts val="0"/>
              </a:spcBef>
              <a:spcAft>
                <a:spcPts val="0"/>
              </a:spcAft>
              <a:buClr>
                <a:srgbClr val="888888"/>
              </a:buClr>
              <a:buSzPts val="2400"/>
              <a:buNone/>
            </a:pPr>
            <a:r>
              <a:rPr lang="en-US"/>
              <a:t>Amy Weislogel, West Virginia University</a:t>
            </a:r>
            <a:endParaRPr/>
          </a:p>
          <a:p>
            <a:pPr marL="0" lvl="0" indent="0" algn="l" rtl="0">
              <a:lnSpc>
                <a:spcPct val="90000"/>
              </a:lnSpc>
              <a:spcBef>
                <a:spcPts val="0"/>
              </a:spcBef>
              <a:spcAft>
                <a:spcPts val="0"/>
              </a:spcAft>
              <a:buClr>
                <a:srgbClr val="888888"/>
              </a:buClr>
              <a:buSzPts val="2400"/>
              <a:buNone/>
            </a:pPr>
            <a:r>
              <a:rPr lang="en-US"/>
              <a:t>Rory McFadden, Carleton College</a:t>
            </a:r>
            <a:endParaRPr/>
          </a:p>
        </p:txBody>
      </p:sp>
      <p:sp>
        <p:nvSpPr>
          <p:cNvPr id="145" name="Google Shape;145;p1"/>
          <p:cNvSpPr txBox="1"/>
          <p:nvPr/>
        </p:nvSpPr>
        <p:spPr>
          <a:xfrm>
            <a:off x="838200" y="5255050"/>
            <a:ext cx="9308700" cy="44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u="sng">
                <a:solidFill>
                  <a:schemeClr val="hlink"/>
                </a:solidFill>
                <a:latin typeface="Calibri"/>
                <a:ea typeface="Calibri"/>
                <a:cs typeface="Calibri"/>
                <a:sym typeface="Calibri"/>
                <a:hlinkClick r:id="rId3"/>
              </a:rPr>
              <a:t>Visible Geology Teaching Materials</a:t>
            </a:r>
            <a:r>
              <a:rPr lang="en-US" sz="2400">
                <a:solidFill>
                  <a:schemeClr val="dk1"/>
                </a:solidFill>
                <a:latin typeface="Calibri"/>
                <a:ea typeface="Calibri"/>
                <a:cs typeface="Calibri"/>
                <a:sym typeface="Calibri"/>
              </a:rPr>
              <a:t>: </a:t>
            </a:r>
            <a:r>
              <a:rPr lang="en-US" sz="2400" u="sng">
                <a:solidFill>
                  <a:schemeClr val="hlink"/>
                </a:solidFill>
                <a:latin typeface="Calibri"/>
                <a:ea typeface="Calibri"/>
                <a:cs typeface="Calibri"/>
                <a:sym typeface="Calibri"/>
                <a:hlinkClick r:id="rId3"/>
              </a:rPr>
              <a:t>https://serc.carleton.edu/310982</a:t>
            </a:r>
            <a:r>
              <a:rPr lang="en-US"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
          <p:cNvSpPr txBox="1">
            <a:spLocks noGrp="1"/>
          </p:cNvSpPr>
          <p:nvPr>
            <p:ph type="title"/>
          </p:nvPr>
        </p:nvSpPr>
        <p:spPr>
          <a:xfrm>
            <a:off x="838200" y="275924"/>
            <a:ext cx="10515600" cy="1084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5128"/>
              </a:buClr>
              <a:buSzPts val="4400"/>
              <a:buFont typeface="Century Gothic"/>
              <a:buNone/>
            </a:pPr>
            <a:r>
              <a:rPr lang="en-US" b="1"/>
              <a:t>Welcome and Goals</a:t>
            </a:r>
            <a:endParaRPr b="1"/>
          </a:p>
        </p:txBody>
      </p:sp>
      <p:sp>
        <p:nvSpPr>
          <p:cNvPr id="151" name="Google Shape;151;p2"/>
          <p:cNvSpPr txBox="1">
            <a:spLocks noGrp="1"/>
          </p:cNvSpPr>
          <p:nvPr>
            <p:ph type="body" idx="1"/>
          </p:nvPr>
        </p:nvSpPr>
        <p:spPr>
          <a:xfrm>
            <a:off x="488400" y="1241800"/>
            <a:ext cx="10865400" cy="2383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Char char="•"/>
            </a:pPr>
            <a:r>
              <a:rPr lang="en-US" sz="2400"/>
              <a:t>Explore the Visible Geology web-based applications</a:t>
            </a:r>
            <a:endParaRPr sz="2400"/>
          </a:p>
          <a:p>
            <a:pPr marL="457200" lvl="0" indent="-381000" algn="l" rtl="0">
              <a:lnSpc>
                <a:spcPct val="115000"/>
              </a:lnSpc>
              <a:spcBef>
                <a:spcPts val="0"/>
              </a:spcBef>
              <a:spcAft>
                <a:spcPts val="0"/>
              </a:spcAft>
              <a:buSzPts val="2400"/>
              <a:buChar char="•"/>
            </a:pPr>
            <a:r>
              <a:rPr lang="en-US" sz="2400"/>
              <a:t>Review example activities for majors-level courses including field methods, structural geology, and sedimentology/stratigraphy</a:t>
            </a:r>
            <a:endParaRPr sz="2400"/>
          </a:p>
          <a:p>
            <a:pPr marL="457200" lvl="0" indent="-381000" algn="l" rtl="0">
              <a:lnSpc>
                <a:spcPct val="115000"/>
              </a:lnSpc>
              <a:spcBef>
                <a:spcPts val="0"/>
              </a:spcBef>
              <a:spcAft>
                <a:spcPts val="0"/>
              </a:spcAft>
              <a:buSzPts val="2400"/>
              <a:buChar char="•"/>
            </a:pPr>
            <a:r>
              <a:rPr lang="en-US" sz="2400"/>
              <a:t>Learn strategies for using the Visible Geology web-based applications in your courses</a:t>
            </a:r>
            <a:endParaRPr sz="2400"/>
          </a:p>
          <a:p>
            <a:pPr marL="228600" lvl="0" indent="-50800" algn="l" rtl="0">
              <a:lnSpc>
                <a:spcPct val="90000"/>
              </a:lnSpc>
              <a:spcBef>
                <a:spcPts val="1200"/>
              </a:spcBef>
              <a:spcAft>
                <a:spcPts val="0"/>
              </a:spcAft>
              <a:buClr>
                <a:schemeClr val="dk1"/>
              </a:buClr>
              <a:buSzPts val="2800"/>
              <a:buNone/>
            </a:pPr>
            <a:endParaRPr sz="2500"/>
          </a:p>
        </p:txBody>
      </p:sp>
      <p:pic>
        <p:nvPicPr>
          <p:cNvPr id="152" name="Google Shape;152;p2" title="Screenshot 2026-10-02 153713.png"/>
          <p:cNvPicPr preferRelativeResize="0"/>
          <p:nvPr/>
        </p:nvPicPr>
        <p:blipFill>
          <a:blip r:embed="rId3">
            <a:alphaModFix/>
          </a:blip>
          <a:stretch>
            <a:fillRect/>
          </a:stretch>
        </p:blipFill>
        <p:spPr>
          <a:xfrm>
            <a:off x="1402275" y="3331800"/>
            <a:ext cx="9146492" cy="2383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h6adf34a7ec87d43a_0_3"/>
          <p:cNvSpPr txBox="1">
            <a:spLocks noGrp="1"/>
          </p:cNvSpPr>
          <p:nvPr>
            <p:ph type="title"/>
          </p:nvPr>
        </p:nvSpPr>
        <p:spPr>
          <a:xfrm>
            <a:off x="838175" y="187000"/>
            <a:ext cx="10516200" cy="1097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Visible Geology Teaching Materials </a:t>
            </a:r>
            <a:endParaRPr b="1"/>
          </a:p>
        </p:txBody>
      </p:sp>
      <p:sp>
        <p:nvSpPr>
          <p:cNvPr id="159" name="Google Shape;159;h6adf34a7ec87d43a_0_3"/>
          <p:cNvSpPr txBox="1">
            <a:spLocks noGrp="1"/>
          </p:cNvSpPr>
          <p:nvPr>
            <p:ph type="body" idx="1"/>
          </p:nvPr>
        </p:nvSpPr>
        <p:spPr>
          <a:xfrm>
            <a:off x="294700" y="1408350"/>
            <a:ext cx="6770700" cy="4041300"/>
          </a:xfrm>
          <a:prstGeom prst="rect">
            <a:avLst/>
          </a:prstGeom>
        </p:spPr>
        <p:txBody>
          <a:bodyPr spcFirstLastPara="1" wrap="square" lIns="91425" tIns="45700" rIns="91425" bIns="45700" anchor="t" anchorCtr="0">
            <a:normAutofit/>
          </a:bodyPr>
          <a:lstStyle/>
          <a:p>
            <a:pPr marL="457200" lvl="0" indent="-381000" algn="l" rtl="0">
              <a:spcBef>
                <a:spcPts val="1000"/>
              </a:spcBef>
              <a:spcAft>
                <a:spcPts val="0"/>
              </a:spcAft>
              <a:buClr>
                <a:schemeClr val="accent1"/>
              </a:buClr>
              <a:buSzPts val="2400"/>
              <a:buChar char="•"/>
            </a:pPr>
            <a:r>
              <a:rPr lang="en-US" sz="2400">
                <a:solidFill>
                  <a:schemeClr val="accent1"/>
                </a:solidFill>
              </a:rPr>
              <a:t>Collaboration between </a:t>
            </a:r>
            <a:r>
              <a:rPr lang="en-US" sz="2400" u="sng">
                <a:solidFill>
                  <a:schemeClr val="accent1"/>
                </a:solidFill>
                <a:hlinkClick r:id="rId3">
                  <a:extLst>
                    <a:ext uri="{A12FA001-AC4F-418D-AE19-62706E023703}">
                      <ahyp:hlinkClr xmlns:ahyp="http://schemas.microsoft.com/office/drawing/2018/hyperlinkcolor" val="tx"/>
                    </a:ext>
                  </a:extLst>
                </a:hlinkClick>
              </a:rPr>
              <a:t>Seequent </a:t>
            </a:r>
            <a:r>
              <a:rPr lang="en-US" sz="2400">
                <a:solidFill>
                  <a:schemeClr val="accent1"/>
                </a:solidFill>
              </a:rPr>
              <a:t>and </a:t>
            </a:r>
            <a:r>
              <a:rPr lang="en-US" sz="2400" u="sng">
                <a:solidFill>
                  <a:schemeClr val="accent1"/>
                </a:solidFill>
                <a:hlinkClick r:id="rId4">
                  <a:extLst>
                    <a:ext uri="{A12FA001-AC4F-418D-AE19-62706E023703}">
                      <ahyp:hlinkClr xmlns:ahyp="http://schemas.microsoft.com/office/drawing/2018/hyperlinkcolor" val="tx"/>
                    </a:ext>
                  </a:extLst>
                </a:hlinkClick>
              </a:rPr>
              <a:t>SERC</a:t>
            </a:r>
            <a:endParaRPr sz="2400">
              <a:solidFill>
                <a:schemeClr val="accent1"/>
              </a:solidFill>
            </a:endParaRPr>
          </a:p>
          <a:p>
            <a:pPr marL="457200" lvl="0" indent="-381000" algn="l" rtl="0">
              <a:spcBef>
                <a:spcPts val="0"/>
              </a:spcBef>
              <a:spcAft>
                <a:spcPts val="0"/>
              </a:spcAft>
              <a:buClr>
                <a:schemeClr val="accent1"/>
              </a:buClr>
              <a:buSzPts val="2400"/>
              <a:buChar char="•"/>
            </a:pPr>
            <a:r>
              <a:rPr lang="en-US" sz="2400">
                <a:solidFill>
                  <a:schemeClr val="accent1"/>
                </a:solidFill>
              </a:rPr>
              <a:t>Funding from Seequent</a:t>
            </a:r>
            <a:endParaRPr sz="2400">
              <a:solidFill>
                <a:schemeClr val="accent1"/>
              </a:solidFill>
            </a:endParaRPr>
          </a:p>
          <a:p>
            <a:pPr marL="457200" lvl="0" indent="-381000" algn="l" rtl="0">
              <a:spcBef>
                <a:spcPts val="0"/>
              </a:spcBef>
              <a:spcAft>
                <a:spcPts val="0"/>
              </a:spcAft>
              <a:buClr>
                <a:schemeClr val="accent1"/>
              </a:buClr>
              <a:buSzPts val="2400"/>
              <a:buChar char="•"/>
            </a:pPr>
            <a:r>
              <a:rPr lang="en-US" sz="2400">
                <a:solidFill>
                  <a:schemeClr val="accent1"/>
                </a:solidFill>
              </a:rPr>
              <a:t>Author team created the majors-level activities over the 2025-2026 academic year</a:t>
            </a:r>
            <a:endParaRPr sz="2400">
              <a:solidFill>
                <a:schemeClr val="accent1"/>
              </a:solidFill>
            </a:endParaRPr>
          </a:p>
          <a:p>
            <a:pPr marL="914400" lvl="1" indent="-355600" algn="l" rtl="0">
              <a:spcBef>
                <a:spcPts val="0"/>
              </a:spcBef>
              <a:spcAft>
                <a:spcPts val="0"/>
              </a:spcAft>
              <a:buClr>
                <a:schemeClr val="accent1"/>
              </a:buClr>
              <a:buSzPts val="2000"/>
              <a:buChar char="•"/>
            </a:pPr>
            <a:r>
              <a:rPr lang="en-US" sz="2000">
                <a:solidFill>
                  <a:schemeClr val="accent1"/>
                </a:solidFill>
              </a:rPr>
              <a:t>Hannah Blatchford, Eastern Michigan University</a:t>
            </a:r>
            <a:endParaRPr sz="2000">
              <a:solidFill>
                <a:schemeClr val="accent1"/>
              </a:solidFill>
            </a:endParaRPr>
          </a:p>
          <a:p>
            <a:pPr marL="914400" lvl="1" indent="-355600" algn="l" rtl="0">
              <a:spcBef>
                <a:spcPts val="0"/>
              </a:spcBef>
              <a:spcAft>
                <a:spcPts val="0"/>
              </a:spcAft>
              <a:buClr>
                <a:schemeClr val="accent1"/>
              </a:buClr>
              <a:buSzPts val="2000"/>
              <a:buChar char="•"/>
            </a:pPr>
            <a:r>
              <a:rPr lang="en-US" sz="2000">
                <a:solidFill>
                  <a:schemeClr val="accent1"/>
                </a:solidFill>
              </a:rPr>
              <a:t>Amy Weislogel, West Virginia University</a:t>
            </a:r>
            <a:endParaRPr sz="2000">
              <a:solidFill>
                <a:schemeClr val="accent1"/>
              </a:solidFill>
            </a:endParaRPr>
          </a:p>
          <a:p>
            <a:pPr marL="914400" lvl="1" indent="-355600" algn="l" rtl="0">
              <a:spcBef>
                <a:spcPts val="0"/>
              </a:spcBef>
              <a:spcAft>
                <a:spcPts val="0"/>
              </a:spcAft>
              <a:buClr>
                <a:schemeClr val="accent1"/>
              </a:buClr>
              <a:buSzPts val="2000"/>
              <a:buChar char="•"/>
            </a:pPr>
            <a:r>
              <a:rPr lang="en-US" sz="2000">
                <a:solidFill>
                  <a:schemeClr val="accent1"/>
                </a:solidFill>
              </a:rPr>
              <a:t>Alyssa Abbey, California State University - Long Beach</a:t>
            </a:r>
            <a:endParaRPr sz="2000">
              <a:solidFill>
                <a:schemeClr val="accent1"/>
              </a:solidFill>
            </a:endParaRPr>
          </a:p>
          <a:p>
            <a:pPr marL="914400" lvl="1" indent="-355600" algn="l" rtl="0">
              <a:spcBef>
                <a:spcPts val="0"/>
              </a:spcBef>
              <a:spcAft>
                <a:spcPts val="0"/>
              </a:spcAft>
              <a:buClr>
                <a:schemeClr val="accent1"/>
              </a:buClr>
              <a:buSzPts val="2000"/>
              <a:buChar char="•"/>
            </a:pPr>
            <a:r>
              <a:rPr lang="en-US" sz="2000">
                <a:solidFill>
                  <a:schemeClr val="accent1"/>
                </a:solidFill>
              </a:rPr>
              <a:t>Andrew Laskowski, Montana State University</a:t>
            </a:r>
            <a:endParaRPr sz="2000">
              <a:solidFill>
                <a:schemeClr val="accent1"/>
              </a:solidFill>
            </a:endParaRPr>
          </a:p>
          <a:p>
            <a:pPr marL="457200" lvl="0" indent="-381000" algn="l" rtl="0">
              <a:spcBef>
                <a:spcPts val="0"/>
              </a:spcBef>
              <a:spcAft>
                <a:spcPts val="0"/>
              </a:spcAft>
              <a:buClr>
                <a:schemeClr val="accent1"/>
              </a:buClr>
              <a:buSzPts val="2400"/>
              <a:buChar char="•"/>
            </a:pPr>
            <a:r>
              <a:rPr lang="en-US" sz="2400">
                <a:solidFill>
                  <a:schemeClr val="accent1"/>
                </a:solidFill>
              </a:rPr>
              <a:t>Pilot tested the activities in their courses</a:t>
            </a:r>
            <a:endParaRPr sz="2400">
              <a:solidFill>
                <a:schemeClr val="accent1"/>
              </a:solidFill>
            </a:endParaRPr>
          </a:p>
          <a:p>
            <a:pPr marL="457200" lvl="0" indent="-381000" algn="l" rtl="0">
              <a:spcBef>
                <a:spcPts val="0"/>
              </a:spcBef>
              <a:spcAft>
                <a:spcPts val="0"/>
              </a:spcAft>
              <a:buClr>
                <a:schemeClr val="accent1"/>
              </a:buClr>
              <a:buSzPts val="2400"/>
              <a:buChar char="•"/>
            </a:pPr>
            <a:r>
              <a:rPr lang="en-US" sz="2400">
                <a:solidFill>
                  <a:schemeClr val="accent1"/>
                </a:solidFill>
              </a:rPr>
              <a:t>Over the same time period, group from University of Canterbury, led by Kate Pedley, developed activities for introductory courses</a:t>
            </a:r>
            <a:endParaRPr sz="2400">
              <a:solidFill>
                <a:schemeClr val="accent1"/>
              </a:solidFill>
            </a:endParaRPr>
          </a:p>
        </p:txBody>
      </p:sp>
      <p:pic>
        <p:nvPicPr>
          <p:cNvPr id="160" name="Google Shape;160;h6adf34a7ec87d43a_0_3" title="Screenshot 2026-10-05 091441.png"/>
          <p:cNvPicPr preferRelativeResize="0"/>
          <p:nvPr/>
        </p:nvPicPr>
        <p:blipFill>
          <a:blip r:embed="rId5">
            <a:alphaModFix/>
          </a:blip>
          <a:stretch>
            <a:fillRect/>
          </a:stretch>
        </p:blipFill>
        <p:spPr>
          <a:xfrm>
            <a:off x="7138775" y="3690649"/>
            <a:ext cx="4910702" cy="2186160"/>
          </a:xfrm>
          <a:prstGeom prst="rect">
            <a:avLst/>
          </a:prstGeom>
          <a:noFill/>
          <a:ln>
            <a:noFill/>
          </a:ln>
        </p:spPr>
      </p:pic>
      <p:pic>
        <p:nvPicPr>
          <p:cNvPr id="161" name="Google Shape;161;h6adf34a7ec87d43a_0_3"/>
          <p:cNvPicPr preferRelativeResize="0"/>
          <p:nvPr/>
        </p:nvPicPr>
        <p:blipFill>
          <a:blip r:embed="rId6">
            <a:alphaModFix/>
          </a:blip>
          <a:stretch>
            <a:fillRect/>
          </a:stretch>
        </p:blipFill>
        <p:spPr>
          <a:xfrm>
            <a:off x="8443300" y="1203400"/>
            <a:ext cx="2772600" cy="2382975"/>
          </a:xfrm>
          <a:prstGeom prst="rect">
            <a:avLst/>
          </a:prstGeom>
          <a:noFill/>
          <a:ln w="12700" cap="flat" cmpd="sng">
            <a:solidFill>
              <a:srgbClr val="000000"/>
            </a:solidFill>
            <a:prstDash val="solid"/>
            <a:miter lim="8000"/>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h2ac214da568dde15_0_44"/>
          <p:cNvSpPr txBox="1">
            <a:spLocks noGrp="1"/>
          </p:cNvSpPr>
          <p:nvPr>
            <p:ph type="title"/>
          </p:nvPr>
        </p:nvSpPr>
        <p:spPr>
          <a:xfrm>
            <a:off x="838200" y="137598"/>
            <a:ext cx="10515600" cy="9948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Teaching Activity Collection</a:t>
            </a:r>
            <a:endParaRPr b="1"/>
          </a:p>
        </p:txBody>
      </p:sp>
      <p:sp>
        <p:nvSpPr>
          <p:cNvPr id="168" name="Google Shape;168;h2ac214da568dde15_0_44"/>
          <p:cNvSpPr txBox="1">
            <a:spLocks noGrp="1"/>
          </p:cNvSpPr>
          <p:nvPr>
            <p:ph type="body" idx="1"/>
          </p:nvPr>
        </p:nvSpPr>
        <p:spPr>
          <a:xfrm>
            <a:off x="181525" y="1073100"/>
            <a:ext cx="7005000" cy="4078500"/>
          </a:xfrm>
          <a:prstGeom prst="rect">
            <a:avLst/>
          </a:prstGeom>
        </p:spPr>
        <p:txBody>
          <a:bodyPr spcFirstLastPara="1" wrap="square" lIns="91425" tIns="45700" rIns="91425" bIns="45700" anchor="t" anchorCtr="0">
            <a:normAutofit/>
          </a:bodyPr>
          <a:lstStyle/>
          <a:p>
            <a:pPr marL="457200" lvl="0" indent="-381000" algn="l" rtl="0">
              <a:spcBef>
                <a:spcPts val="1000"/>
              </a:spcBef>
              <a:spcAft>
                <a:spcPts val="0"/>
              </a:spcAft>
              <a:buClr>
                <a:schemeClr val="accent1"/>
              </a:buClr>
              <a:buSzPts val="2400"/>
              <a:buChar char="•"/>
            </a:pPr>
            <a:r>
              <a:rPr lang="en-US" sz="2400">
                <a:solidFill>
                  <a:schemeClr val="accent1"/>
                </a:solidFill>
              </a:rPr>
              <a:t>Set of 16 activities</a:t>
            </a:r>
            <a:endParaRPr sz="2400">
              <a:solidFill>
                <a:schemeClr val="accent1"/>
              </a:solidFill>
            </a:endParaRPr>
          </a:p>
          <a:p>
            <a:pPr marL="914400" lvl="1" indent="-381000" algn="l" rtl="0">
              <a:spcBef>
                <a:spcPts val="0"/>
              </a:spcBef>
              <a:spcAft>
                <a:spcPts val="0"/>
              </a:spcAft>
              <a:buClr>
                <a:schemeClr val="accent1"/>
              </a:buClr>
              <a:buSzPts val="2400"/>
              <a:buChar char="•"/>
            </a:pPr>
            <a:r>
              <a:rPr lang="en-US">
                <a:solidFill>
                  <a:schemeClr val="accent1"/>
                </a:solidFill>
              </a:rPr>
              <a:t>For undergraduate students and appropriate for high school</a:t>
            </a:r>
            <a:endParaRPr>
              <a:solidFill>
                <a:schemeClr val="accent1"/>
              </a:solidFill>
            </a:endParaRPr>
          </a:p>
          <a:p>
            <a:pPr marL="1371600" lvl="2" indent="-361950" algn="l" rtl="0">
              <a:spcBef>
                <a:spcPts val="0"/>
              </a:spcBef>
              <a:spcAft>
                <a:spcPts val="0"/>
              </a:spcAft>
              <a:buClr>
                <a:schemeClr val="accent1"/>
              </a:buClr>
              <a:buSzPts val="2100"/>
              <a:buChar char="•"/>
            </a:pPr>
            <a:r>
              <a:rPr lang="en-US" sz="2100">
                <a:solidFill>
                  <a:schemeClr val="accent1"/>
                </a:solidFill>
              </a:rPr>
              <a:t>Introductory or field methods course</a:t>
            </a:r>
            <a:endParaRPr sz="2100">
              <a:solidFill>
                <a:schemeClr val="accent1"/>
              </a:solidFill>
            </a:endParaRPr>
          </a:p>
          <a:p>
            <a:pPr marL="1371600" lvl="2" indent="-361950" algn="l" rtl="0">
              <a:spcBef>
                <a:spcPts val="0"/>
              </a:spcBef>
              <a:spcAft>
                <a:spcPts val="0"/>
              </a:spcAft>
              <a:buClr>
                <a:schemeClr val="accent1"/>
              </a:buClr>
              <a:buSzPts val="2100"/>
              <a:buChar char="•"/>
            </a:pPr>
            <a:r>
              <a:rPr lang="en-US" sz="2100">
                <a:solidFill>
                  <a:schemeClr val="accent1"/>
                </a:solidFill>
              </a:rPr>
              <a:t>Structure, tectonics, and field courses</a:t>
            </a:r>
            <a:endParaRPr sz="2100">
              <a:solidFill>
                <a:schemeClr val="accent1"/>
              </a:solidFill>
            </a:endParaRPr>
          </a:p>
          <a:p>
            <a:pPr marL="1371600" lvl="2" indent="-361950" algn="l" rtl="0">
              <a:spcBef>
                <a:spcPts val="0"/>
              </a:spcBef>
              <a:spcAft>
                <a:spcPts val="0"/>
              </a:spcAft>
              <a:buClr>
                <a:schemeClr val="accent1"/>
              </a:buClr>
              <a:buSzPts val="2100"/>
              <a:buChar char="•"/>
            </a:pPr>
            <a:r>
              <a:rPr lang="en-US" sz="2100">
                <a:solidFill>
                  <a:schemeClr val="accent1"/>
                </a:solidFill>
              </a:rPr>
              <a:t>Sedimentology and stratigraphy</a:t>
            </a:r>
            <a:endParaRPr sz="2100">
              <a:solidFill>
                <a:schemeClr val="accent1"/>
              </a:solidFill>
            </a:endParaRPr>
          </a:p>
          <a:p>
            <a:pPr marL="914400" lvl="1" indent="-381000" algn="l" rtl="0">
              <a:spcBef>
                <a:spcPts val="0"/>
              </a:spcBef>
              <a:spcAft>
                <a:spcPts val="0"/>
              </a:spcAft>
              <a:buClr>
                <a:schemeClr val="accent1"/>
              </a:buClr>
              <a:buSzPts val="2400"/>
              <a:buChar char="•"/>
            </a:pPr>
            <a:r>
              <a:rPr lang="en-US">
                <a:solidFill>
                  <a:schemeClr val="accent1"/>
                </a:solidFill>
              </a:rPr>
              <a:t>Range from homework, in-class activity, or lab</a:t>
            </a:r>
            <a:endParaRPr>
              <a:solidFill>
                <a:schemeClr val="accent1"/>
              </a:solidFill>
            </a:endParaRPr>
          </a:p>
          <a:p>
            <a:pPr marL="914400" lvl="1" indent="-381000" algn="l" rtl="0">
              <a:spcBef>
                <a:spcPts val="0"/>
              </a:spcBef>
              <a:spcAft>
                <a:spcPts val="0"/>
              </a:spcAft>
              <a:buClr>
                <a:schemeClr val="accent1"/>
              </a:buClr>
              <a:buSzPts val="2400"/>
              <a:buChar char="•"/>
            </a:pPr>
            <a:r>
              <a:rPr lang="en-US">
                <a:solidFill>
                  <a:schemeClr val="accent1"/>
                </a:solidFill>
              </a:rPr>
              <a:t>Learning goals, context, teaching materials, teaching tips</a:t>
            </a:r>
            <a:endParaRPr>
              <a:solidFill>
                <a:schemeClr val="accent1"/>
              </a:solidFill>
            </a:endParaRPr>
          </a:p>
          <a:p>
            <a:pPr marL="914400" lvl="1" indent="-381000" algn="l" rtl="0">
              <a:spcBef>
                <a:spcPts val="0"/>
              </a:spcBef>
              <a:spcAft>
                <a:spcPts val="0"/>
              </a:spcAft>
              <a:buClr>
                <a:schemeClr val="accent1"/>
              </a:buClr>
              <a:buSzPts val="2400"/>
              <a:buChar char="•"/>
            </a:pPr>
            <a:r>
              <a:rPr lang="en-US">
                <a:solidFill>
                  <a:schemeClr val="accent1"/>
                </a:solidFill>
              </a:rPr>
              <a:t>Peer-reviewed</a:t>
            </a:r>
            <a:endParaRPr>
              <a:solidFill>
                <a:schemeClr val="accent1"/>
              </a:solidFill>
            </a:endParaRPr>
          </a:p>
          <a:p>
            <a:pPr marL="914400" lvl="1" indent="-381000" algn="l" rtl="0">
              <a:spcBef>
                <a:spcPts val="0"/>
              </a:spcBef>
              <a:spcAft>
                <a:spcPts val="0"/>
              </a:spcAft>
              <a:buClr>
                <a:schemeClr val="accent1"/>
              </a:buClr>
              <a:buSzPts val="2400"/>
              <a:buChar char="•"/>
            </a:pPr>
            <a:r>
              <a:rPr lang="en-US">
                <a:solidFill>
                  <a:schemeClr val="accent1"/>
                </a:solidFill>
              </a:rPr>
              <a:t>Meet accessibility standards</a:t>
            </a:r>
            <a:endParaRPr>
              <a:solidFill>
                <a:schemeClr val="accent1"/>
              </a:solidFill>
            </a:endParaRPr>
          </a:p>
        </p:txBody>
      </p:sp>
      <p:pic>
        <p:nvPicPr>
          <p:cNvPr id="169" name="Google Shape;169;h2ac214da568dde15_0_44" title="Screenshot 2026-10-05 093210.png"/>
          <p:cNvPicPr preferRelativeResize="0"/>
          <p:nvPr/>
        </p:nvPicPr>
        <p:blipFill>
          <a:blip r:embed="rId3">
            <a:alphaModFix/>
          </a:blip>
          <a:stretch>
            <a:fillRect/>
          </a:stretch>
        </p:blipFill>
        <p:spPr>
          <a:xfrm>
            <a:off x="7363038" y="962820"/>
            <a:ext cx="4704587" cy="2235380"/>
          </a:xfrm>
          <a:prstGeom prst="rect">
            <a:avLst/>
          </a:prstGeom>
          <a:noFill/>
          <a:ln>
            <a:noFill/>
          </a:ln>
          <a:effectLst>
            <a:outerShdw blurRad="52759" dist="17586" dir="5400000" algn="bl" rotWithShape="0">
              <a:srgbClr val="000000">
                <a:alpha val="50000"/>
              </a:srgbClr>
            </a:outerShdw>
          </a:effectLst>
        </p:spPr>
      </p:pic>
      <p:pic>
        <p:nvPicPr>
          <p:cNvPr id="170" name="Google Shape;170;h2ac214da568dde15_0_44" title="Screenshot 2026-10-05 093154.png"/>
          <p:cNvPicPr preferRelativeResize="0"/>
          <p:nvPr/>
        </p:nvPicPr>
        <p:blipFill>
          <a:blip r:embed="rId4">
            <a:alphaModFix/>
          </a:blip>
          <a:stretch>
            <a:fillRect/>
          </a:stretch>
        </p:blipFill>
        <p:spPr>
          <a:xfrm>
            <a:off x="7503734" y="3299025"/>
            <a:ext cx="4221037" cy="2500574"/>
          </a:xfrm>
          <a:prstGeom prst="rect">
            <a:avLst/>
          </a:prstGeom>
          <a:noFill/>
          <a:ln>
            <a:noFill/>
          </a:ln>
          <a:effectLst>
            <a:outerShdw blurRad="52759" dist="17586" dir="5400000" algn="bl" rotWithShape="0">
              <a:srgbClr val="000000">
                <a:alpha val="50000"/>
              </a:srgbClr>
            </a:outerShdw>
          </a:effectLst>
        </p:spPr>
      </p:pic>
      <p:pic>
        <p:nvPicPr>
          <p:cNvPr id="171" name="Google Shape;171;h2ac214da568dde15_0_44" title="Screenshot 2026-10-05 092959.png"/>
          <p:cNvPicPr preferRelativeResize="0"/>
          <p:nvPr/>
        </p:nvPicPr>
        <p:blipFill>
          <a:blip r:embed="rId5">
            <a:alphaModFix/>
          </a:blip>
          <a:stretch>
            <a:fillRect/>
          </a:stretch>
        </p:blipFill>
        <p:spPr>
          <a:xfrm>
            <a:off x="4995081" y="3773685"/>
            <a:ext cx="2233919" cy="270861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h2ac214da568dde15_0_3"/>
          <p:cNvSpPr txBox="1">
            <a:spLocks noGrp="1"/>
          </p:cNvSpPr>
          <p:nvPr>
            <p:ph type="title"/>
          </p:nvPr>
        </p:nvSpPr>
        <p:spPr>
          <a:xfrm>
            <a:off x="838200" y="125700"/>
            <a:ext cx="10515600" cy="951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Geoscientific Thinking</a:t>
            </a:r>
            <a:endParaRPr b="1"/>
          </a:p>
        </p:txBody>
      </p:sp>
      <p:sp>
        <p:nvSpPr>
          <p:cNvPr id="178" name="Google Shape;178;h2ac214da568dde15_0_3"/>
          <p:cNvSpPr txBox="1">
            <a:spLocks noGrp="1"/>
          </p:cNvSpPr>
          <p:nvPr>
            <p:ph type="body" idx="1"/>
          </p:nvPr>
        </p:nvSpPr>
        <p:spPr>
          <a:xfrm>
            <a:off x="838200" y="3570475"/>
            <a:ext cx="4928100" cy="2231700"/>
          </a:xfrm>
          <a:prstGeom prst="rect">
            <a:avLst/>
          </a:prstGeom>
          <a:solidFill>
            <a:srgbClr val="D9EAD3"/>
          </a:solidFill>
        </p:spPr>
        <p:txBody>
          <a:bodyPr spcFirstLastPara="1" wrap="square" lIns="91425" tIns="45700" rIns="91425" bIns="45700" anchor="t" anchorCtr="0">
            <a:normAutofit/>
          </a:bodyPr>
          <a:lstStyle/>
          <a:p>
            <a:pPr marL="0" lvl="0" indent="0" algn="l" rtl="0">
              <a:spcBef>
                <a:spcPts val="1000"/>
              </a:spcBef>
              <a:spcAft>
                <a:spcPts val="0"/>
              </a:spcAft>
              <a:buNone/>
            </a:pPr>
            <a:r>
              <a:rPr lang="en-US" b="1"/>
              <a:t>Spatial reasoning</a:t>
            </a:r>
            <a:endParaRPr b="1"/>
          </a:p>
          <a:p>
            <a:pPr marL="457200" lvl="0" indent="-361950" algn="l" rtl="0">
              <a:spcBef>
                <a:spcPts val="1000"/>
              </a:spcBef>
              <a:spcAft>
                <a:spcPts val="0"/>
              </a:spcAft>
              <a:buSzPts val="2100"/>
              <a:buChar char="•"/>
            </a:pPr>
            <a:r>
              <a:rPr lang="en-US" sz="2100"/>
              <a:t>Geologic structures in 3D, but maps, cross-sections, and stereonets are 2D</a:t>
            </a:r>
            <a:endParaRPr sz="2100"/>
          </a:p>
          <a:p>
            <a:pPr marL="457200" lvl="0" indent="-361950" algn="l" rtl="0">
              <a:spcBef>
                <a:spcPts val="0"/>
              </a:spcBef>
              <a:spcAft>
                <a:spcPts val="0"/>
              </a:spcAft>
              <a:buSzPts val="2100"/>
              <a:buChar char="•"/>
            </a:pPr>
            <a:r>
              <a:rPr lang="en-US" sz="2100"/>
              <a:t>Students need to develop fluency move comfortably between 2D and 3D</a:t>
            </a:r>
            <a:endParaRPr sz="2100"/>
          </a:p>
        </p:txBody>
      </p:sp>
      <p:sp>
        <p:nvSpPr>
          <p:cNvPr id="179" name="Google Shape;179;h2ac214da568dde15_0_3"/>
          <p:cNvSpPr txBox="1">
            <a:spLocks noGrp="1"/>
          </p:cNvSpPr>
          <p:nvPr>
            <p:ph type="body" idx="1"/>
          </p:nvPr>
        </p:nvSpPr>
        <p:spPr>
          <a:xfrm>
            <a:off x="6847125" y="3570475"/>
            <a:ext cx="4299900" cy="2231700"/>
          </a:xfrm>
          <a:prstGeom prst="rect">
            <a:avLst/>
          </a:prstGeom>
          <a:solidFill>
            <a:srgbClr val="D9EAD3"/>
          </a:solidFill>
        </p:spPr>
        <p:txBody>
          <a:bodyPr spcFirstLastPara="1" wrap="square" lIns="91425" tIns="45700" rIns="91425" bIns="45700" anchor="t" anchorCtr="0">
            <a:normAutofit/>
          </a:bodyPr>
          <a:lstStyle/>
          <a:p>
            <a:pPr marL="0" lvl="0" indent="0" algn="l" rtl="0">
              <a:spcBef>
                <a:spcPts val="1000"/>
              </a:spcBef>
              <a:spcAft>
                <a:spcPts val="0"/>
              </a:spcAft>
              <a:buNone/>
            </a:pPr>
            <a:r>
              <a:rPr lang="en-US" b="1"/>
              <a:t>Temporal reasoning</a:t>
            </a:r>
            <a:endParaRPr b="1"/>
          </a:p>
          <a:p>
            <a:pPr marL="457200" lvl="0" indent="-361950" algn="l" rtl="0">
              <a:spcBef>
                <a:spcPts val="1000"/>
              </a:spcBef>
              <a:spcAft>
                <a:spcPts val="0"/>
              </a:spcAft>
              <a:buSzPts val="2100"/>
              <a:buChar char="•"/>
            </a:pPr>
            <a:r>
              <a:rPr lang="en-US" sz="2100"/>
              <a:t>Deciphering geologic histories includes ordering events such as deposition, folding, faulting, intrusion, and erosion</a:t>
            </a:r>
            <a:endParaRPr sz="2100"/>
          </a:p>
        </p:txBody>
      </p:sp>
      <p:sp>
        <p:nvSpPr>
          <p:cNvPr id="180" name="Google Shape;180;h2ac214da568dde15_0_3"/>
          <p:cNvSpPr txBox="1"/>
          <p:nvPr/>
        </p:nvSpPr>
        <p:spPr>
          <a:xfrm>
            <a:off x="658650" y="1077000"/>
            <a:ext cx="10874700" cy="2299800"/>
          </a:xfrm>
          <a:prstGeom prst="rect">
            <a:avLst/>
          </a:prstGeom>
          <a:noFill/>
          <a:ln>
            <a:noFill/>
          </a:ln>
        </p:spPr>
        <p:txBody>
          <a:bodyPr spcFirstLastPara="1" wrap="square" lIns="91425" tIns="91425" rIns="91425" bIns="91425" anchor="t" anchorCtr="0">
            <a:noAutofit/>
          </a:bodyPr>
          <a:lstStyle/>
          <a:p>
            <a:pPr marL="457200" lvl="0" indent="-381000" algn="l" rtl="0">
              <a:lnSpc>
                <a:spcPct val="90000"/>
              </a:lnSpc>
              <a:spcBef>
                <a:spcPts val="1000"/>
              </a:spcBef>
              <a:spcAft>
                <a:spcPts val="0"/>
              </a:spcAft>
              <a:buClr>
                <a:schemeClr val="accent1"/>
              </a:buClr>
              <a:buSzPts val="2400"/>
              <a:buChar char="●"/>
            </a:pPr>
            <a:r>
              <a:rPr lang="en-US" sz="2400">
                <a:solidFill>
                  <a:schemeClr val="accent1"/>
                </a:solidFill>
              </a:rPr>
              <a:t>Interactive models - Provide students with 3D visualization practice</a:t>
            </a:r>
            <a:endParaRPr sz="2400">
              <a:solidFill>
                <a:schemeClr val="accent1"/>
              </a:solidFill>
            </a:endParaRPr>
          </a:p>
          <a:p>
            <a:pPr marL="457200" lvl="0" indent="-381000" algn="l" rtl="0">
              <a:lnSpc>
                <a:spcPct val="90000"/>
              </a:lnSpc>
              <a:spcBef>
                <a:spcPts val="0"/>
              </a:spcBef>
              <a:spcAft>
                <a:spcPts val="0"/>
              </a:spcAft>
              <a:buClr>
                <a:schemeClr val="accent1"/>
              </a:buClr>
              <a:buSzPts val="2400"/>
              <a:buChar char="●"/>
            </a:pPr>
            <a:r>
              <a:rPr lang="en-US" sz="2400">
                <a:solidFill>
                  <a:schemeClr val="accent1"/>
                </a:solidFill>
              </a:rPr>
              <a:t>Scaffolded practice (through teaching activities) - Can improve 3D visualization and strengthen geoscientific thinking skills</a:t>
            </a:r>
            <a:endParaRPr sz="2400">
              <a:solidFill>
                <a:schemeClr val="accent1"/>
              </a:solidFill>
            </a:endParaRPr>
          </a:p>
          <a:p>
            <a:pPr marL="457200" lvl="0" indent="-381000" algn="l" rtl="0">
              <a:lnSpc>
                <a:spcPct val="90000"/>
              </a:lnSpc>
              <a:spcBef>
                <a:spcPts val="0"/>
              </a:spcBef>
              <a:spcAft>
                <a:spcPts val="0"/>
              </a:spcAft>
              <a:buClr>
                <a:schemeClr val="accent1"/>
              </a:buClr>
              <a:buSzPts val="2400"/>
              <a:buChar char="●"/>
            </a:pPr>
            <a:r>
              <a:rPr lang="en-US" sz="2400">
                <a:solidFill>
                  <a:schemeClr val="accent1"/>
                </a:solidFill>
              </a:rPr>
              <a:t>Spatial reasoning and temporal reasoning are key parts of geoscientific thinking and important skills for the geoscience workforce</a:t>
            </a:r>
            <a:endParaRPr sz="2400">
              <a:solidFill>
                <a:schemeClr val="accent1"/>
              </a:solidFill>
            </a:endParaRPr>
          </a:p>
          <a:p>
            <a:pPr marL="457200" lvl="0" indent="-381000" algn="l" rtl="0">
              <a:lnSpc>
                <a:spcPct val="90000"/>
              </a:lnSpc>
              <a:spcBef>
                <a:spcPts val="0"/>
              </a:spcBef>
              <a:spcAft>
                <a:spcPts val="0"/>
              </a:spcAft>
              <a:buClr>
                <a:schemeClr val="accent1"/>
              </a:buClr>
              <a:buSzPts val="2400"/>
              <a:buChar char="●"/>
            </a:pPr>
            <a:r>
              <a:rPr lang="en-US" sz="2400">
                <a:solidFill>
                  <a:schemeClr val="accent1"/>
                </a:solidFill>
              </a:rPr>
              <a:t>High variance in spatial reasoning</a:t>
            </a:r>
            <a:endParaRPr sz="2400">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h2ac214da568dde15_0_32"/>
          <p:cNvSpPr txBox="1">
            <a:spLocks noGrp="1"/>
          </p:cNvSpPr>
          <p:nvPr>
            <p:ph type="title"/>
          </p:nvPr>
        </p:nvSpPr>
        <p:spPr>
          <a:xfrm>
            <a:off x="838200" y="236398"/>
            <a:ext cx="10515600" cy="1048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Why Visible Geology?</a:t>
            </a:r>
            <a:endParaRPr b="1"/>
          </a:p>
        </p:txBody>
      </p:sp>
      <p:sp>
        <p:nvSpPr>
          <p:cNvPr id="187" name="Google Shape;187;h2ac214da568dde15_0_32"/>
          <p:cNvSpPr txBox="1">
            <a:spLocks noGrp="1"/>
          </p:cNvSpPr>
          <p:nvPr>
            <p:ph type="body" idx="1"/>
          </p:nvPr>
        </p:nvSpPr>
        <p:spPr>
          <a:xfrm>
            <a:off x="363875" y="1284600"/>
            <a:ext cx="7766100" cy="3803700"/>
          </a:xfrm>
          <a:prstGeom prst="rect">
            <a:avLst/>
          </a:prstGeom>
        </p:spPr>
        <p:txBody>
          <a:bodyPr spcFirstLastPara="1" wrap="square" lIns="91425" tIns="45700" rIns="91425" bIns="45700" anchor="t" anchorCtr="0">
            <a:normAutofit/>
          </a:bodyPr>
          <a:lstStyle/>
          <a:p>
            <a:pPr marL="457200" lvl="0" indent="-381000" algn="l" rtl="0">
              <a:lnSpc>
                <a:spcPct val="80000"/>
              </a:lnSpc>
              <a:spcBef>
                <a:spcPts val="1000"/>
              </a:spcBef>
              <a:spcAft>
                <a:spcPts val="0"/>
              </a:spcAft>
              <a:buClr>
                <a:schemeClr val="accent1"/>
              </a:buClr>
              <a:buSzPts val="2400"/>
              <a:buChar char="•"/>
            </a:pPr>
            <a:r>
              <a:rPr lang="en-US" sz="2400">
                <a:solidFill>
                  <a:schemeClr val="accent1"/>
                </a:solidFill>
              </a:rPr>
              <a:t>Freely available - log in with Google account</a:t>
            </a:r>
            <a:endParaRPr sz="2400">
              <a:solidFill>
                <a:schemeClr val="accent1"/>
              </a:solidFill>
            </a:endParaRPr>
          </a:p>
          <a:p>
            <a:pPr marL="457200" lvl="0" indent="-381000" algn="l" rtl="0">
              <a:lnSpc>
                <a:spcPct val="80000"/>
              </a:lnSpc>
              <a:spcBef>
                <a:spcPts val="0"/>
              </a:spcBef>
              <a:spcAft>
                <a:spcPts val="0"/>
              </a:spcAft>
              <a:buClr>
                <a:schemeClr val="accent1"/>
              </a:buClr>
              <a:buSzPts val="2400"/>
              <a:buChar char="•"/>
            </a:pPr>
            <a:r>
              <a:rPr lang="en-US" sz="2400">
                <a:solidFill>
                  <a:schemeClr val="accent1"/>
                </a:solidFill>
              </a:rPr>
              <a:t>Easy to use - the interface is intuitive </a:t>
            </a:r>
            <a:endParaRPr sz="2400">
              <a:solidFill>
                <a:schemeClr val="accent1"/>
              </a:solidFill>
            </a:endParaRPr>
          </a:p>
          <a:p>
            <a:pPr marL="457200" lvl="0" indent="-381000" algn="l" rtl="0">
              <a:lnSpc>
                <a:spcPct val="80000"/>
              </a:lnSpc>
              <a:spcBef>
                <a:spcPts val="0"/>
              </a:spcBef>
              <a:spcAft>
                <a:spcPts val="0"/>
              </a:spcAft>
              <a:buClr>
                <a:schemeClr val="accent1"/>
              </a:buClr>
              <a:buSzPts val="2400"/>
              <a:buChar char="•"/>
            </a:pPr>
            <a:r>
              <a:rPr lang="en-US" sz="2400">
                <a:solidFill>
                  <a:schemeClr val="accent1"/>
                </a:solidFill>
              </a:rPr>
              <a:t>Projects and groups make it easy share and organize models for classes and teams</a:t>
            </a:r>
            <a:endParaRPr sz="2400">
              <a:solidFill>
                <a:schemeClr val="accent1"/>
              </a:solidFill>
            </a:endParaRPr>
          </a:p>
          <a:p>
            <a:pPr marL="457200" lvl="0" indent="-381000" algn="l" rtl="0">
              <a:lnSpc>
                <a:spcPct val="80000"/>
              </a:lnSpc>
              <a:spcBef>
                <a:spcPts val="0"/>
              </a:spcBef>
              <a:spcAft>
                <a:spcPts val="0"/>
              </a:spcAft>
              <a:buClr>
                <a:schemeClr val="accent1"/>
              </a:buClr>
              <a:buSzPts val="2400"/>
              <a:buChar char="•"/>
            </a:pPr>
            <a:r>
              <a:rPr lang="en-US" sz="2400">
                <a:solidFill>
                  <a:schemeClr val="accent1"/>
                </a:solidFill>
              </a:rPr>
              <a:t>Students assess pre-made models - interpret, critique and reverse-engineer an instructor model</a:t>
            </a:r>
            <a:endParaRPr sz="2400">
              <a:solidFill>
                <a:schemeClr val="accent1"/>
              </a:solidFill>
            </a:endParaRPr>
          </a:p>
          <a:p>
            <a:pPr marL="914400" lvl="1" indent="-381000" algn="l" rtl="0">
              <a:lnSpc>
                <a:spcPct val="80000"/>
              </a:lnSpc>
              <a:spcBef>
                <a:spcPts val="0"/>
              </a:spcBef>
              <a:spcAft>
                <a:spcPts val="0"/>
              </a:spcAft>
              <a:buClr>
                <a:schemeClr val="accent1"/>
              </a:buClr>
              <a:buSzPts val="2400"/>
              <a:buChar char="•"/>
            </a:pPr>
            <a:r>
              <a:rPr lang="en-US" b="1">
                <a:solidFill>
                  <a:schemeClr val="accent1"/>
                </a:solidFill>
              </a:rPr>
              <a:t>Practice </a:t>
            </a:r>
            <a:r>
              <a:rPr lang="en-US" sz="2400" b="1">
                <a:solidFill>
                  <a:schemeClr val="accent1"/>
                </a:solidFill>
              </a:rPr>
              <a:t>visualiz</a:t>
            </a:r>
            <a:r>
              <a:rPr lang="en-US" b="1">
                <a:solidFill>
                  <a:schemeClr val="accent1"/>
                </a:solidFill>
              </a:rPr>
              <a:t>ing</a:t>
            </a:r>
            <a:r>
              <a:rPr lang="en-US" sz="2400" b="1">
                <a:solidFill>
                  <a:schemeClr val="accent1"/>
                </a:solidFill>
              </a:rPr>
              <a:t> structures and geologic relationships</a:t>
            </a:r>
            <a:endParaRPr sz="2400" b="1">
              <a:solidFill>
                <a:schemeClr val="accent1"/>
              </a:solidFill>
            </a:endParaRPr>
          </a:p>
          <a:p>
            <a:pPr marL="457200" lvl="0" indent="-381000" algn="l" rtl="0">
              <a:lnSpc>
                <a:spcPct val="80000"/>
              </a:lnSpc>
              <a:spcBef>
                <a:spcPts val="0"/>
              </a:spcBef>
              <a:spcAft>
                <a:spcPts val="0"/>
              </a:spcAft>
              <a:buClr>
                <a:schemeClr val="accent1"/>
              </a:buClr>
              <a:buSzPts val="2400"/>
              <a:buChar char="•"/>
            </a:pPr>
            <a:r>
              <a:rPr lang="en-US" sz="2400">
                <a:solidFill>
                  <a:schemeClr val="accent1"/>
                </a:solidFill>
              </a:rPr>
              <a:t>Students create models - build a structure from maps, cross sections, and/or field data</a:t>
            </a:r>
            <a:endParaRPr sz="2400">
              <a:solidFill>
                <a:schemeClr val="accent1"/>
              </a:solidFill>
            </a:endParaRPr>
          </a:p>
          <a:p>
            <a:pPr marL="914400" lvl="1" indent="-381000" algn="l" rtl="0">
              <a:lnSpc>
                <a:spcPct val="80000"/>
              </a:lnSpc>
              <a:spcBef>
                <a:spcPts val="0"/>
              </a:spcBef>
              <a:spcAft>
                <a:spcPts val="0"/>
              </a:spcAft>
              <a:buClr>
                <a:schemeClr val="accent1"/>
              </a:buClr>
              <a:buSzPts val="2400"/>
              <a:buChar char="•"/>
            </a:pPr>
            <a:r>
              <a:rPr lang="en-US" b="1">
                <a:solidFill>
                  <a:schemeClr val="accent1"/>
                </a:solidFill>
              </a:rPr>
              <a:t>Part of geologic workflow</a:t>
            </a:r>
            <a:endParaRPr sz="2400">
              <a:solidFill>
                <a:schemeClr val="accent1"/>
              </a:solidFill>
            </a:endParaRPr>
          </a:p>
        </p:txBody>
      </p:sp>
      <p:pic>
        <p:nvPicPr>
          <p:cNvPr id="188" name="Google Shape;188;h2ac214da568dde15_0_32" title="Screenshot 2026-10-05 153432.png"/>
          <p:cNvPicPr preferRelativeResize="0"/>
          <p:nvPr/>
        </p:nvPicPr>
        <p:blipFill>
          <a:blip r:embed="rId3">
            <a:alphaModFix/>
          </a:blip>
          <a:stretch>
            <a:fillRect/>
          </a:stretch>
        </p:blipFill>
        <p:spPr>
          <a:xfrm>
            <a:off x="8384350" y="1524700"/>
            <a:ext cx="3241850" cy="3316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h2ac214da568dde15_0_13"/>
          <p:cNvSpPr txBox="1">
            <a:spLocks noGrp="1"/>
          </p:cNvSpPr>
          <p:nvPr>
            <p:ph type="title"/>
          </p:nvPr>
        </p:nvSpPr>
        <p:spPr>
          <a:xfrm>
            <a:off x="838200" y="275917"/>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Poll Question</a:t>
            </a:r>
            <a:endParaRPr b="1"/>
          </a:p>
        </p:txBody>
      </p:sp>
      <p:sp>
        <p:nvSpPr>
          <p:cNvPr id="195" name="Google Shape;195;h2ac214da568dde15_0_13"/>
          <p:cNvSpPr txBox="1">
            <a:spLocks noGrp="1"/>
          </p:cNvSpPr>
          <p:nvPr>
            <p:ph type="body" idx="1"/>
          </p:nvPr>
        </p:nvSpPr>
        <p:spPr>
          <a:xfrm>
            <a:off x="703588" y="1424625"/>
            <a:ext cx="10515600" cy="982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solidFill>
                  <a:srgbClr val="205128"/>
                </a:solidFill>
              </a:rPr>
              <a:t>Who has used Visible Geology in teaching? </a:t>
            </a:r>
            <a:endParaRPr>
              <a:solidFill>
                <a:srgbClr val="205128"/>
              </a:solidFill>
            </a:endParaRPr>
          </a:p>
        </p:txBody>
      </p:sp>
      <p:pic>
        <p:nvPicPr>
          <p:cNvPr id="196" name="Google Shape;196;h2ac214da568dde15_0_13"/>
          <p:cNvPicPr preferRelativeResize="0"/>
          <p:nvPr/>
        </p:nvPicPr>
        <p:blipFill>
          <a:blip r:embed="rId3">
            <a:alphaModFix/>
          </a:blip>
          <a:stretch>
            <a:fillRect/>
          </a:stretch>
        </p:blipFill>
        <p:spPr>
          <a:xfrm>
            <a:off x="4520225" y="2229537"/>
            <a:ext cx="3589056" cy="35890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h2ac214da568dde15_0_19"/>
          <p:cNvSpPr txBox="1">
            <a:spLocks noGrp="1"/>
          </p:cNvSpPr>
          <p:nvPr>
            <p:ph type="title"/>
          </p:nvPr>
        </p:nvSpPr>
        <p:spPr>
          <a:xfrm>
            <a:off x="838200" y="275925"/>
            <a:ext cx="70968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Waterfall Question</a:t>
            </a:r>
            <a:endParaRPr b="1"/>
          </a:p>
        </p:txBody>
      </p:sp>
      <p:sp>
        <p:nvSpPr>
          <p:cNvPr id="203" name="Google Shape;203;h2ac214da568dde15_0_19"/>
          <p:cNvSpPr txBox="1">
            <a:spLocks noGrp="1"/>
          </p:cNvSpPr>
          <p:nvPr>
            <p:ph type="body" idx="1"/>
          </p:nvPr>
        </p:nvSpPr>
        <p:spPr>
          <a:xfrm>
            <a:off x="668350" y="2013375"/>
            <a:ext cx="6604800" cy="1325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400">
                <a:solidFill>
                  <a:srgbClr val="205128"/>
                </a:solidFill>
              </a:rPr>
              <a:t>What is a positive outcome of using Visible Geology in your course?</a:t>
            </a:r>
            <a:endParaRPr sz="3400">
              <a:solidFill>
                <a:srgbClr val="205128"/>
              </a:solidFill>
            </a:endParaRPr>
          </a:p>
        </p:txBody>
      </p:sp>
      <p:sp>
        <p:nvSpPr>
          <p:cNvPr id="204" name="Google Shape;204;h2ac214da568dde15_0_19"/>
          <p:cNvSpPr txBox="1"/>
          <p:nvPr/>
        </p:nvSpPr>
        <p:spPr>
          <a:xfrm>
            <a:off x="893650" y="3407300"/>
            <a:ext cx="5747100" cy="92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a:solidFill>
                  <a:schemeClr val="dk1"/>
                </a:solidFill>
                <a:latin typeface="Calibri"/>
                <a:ea typeface="Calibri"/>
                <a:cs typeface="Calibri"/>
                <a:sym typeface="Calibri"/>
              </a:rPr>
              <a:t>Think about this for 15 seconds and then we’ll ask people to type their responses in the chat</a:t>
            </a:r>
            <a:endParaRPr sz="2100">
              <a:solidFill>
                <a:schemeClr val="dk1"/>
              </a:solidFill>
              <a:latin typeface="Calibri"/>
              <a:ea typeface="Calibri"/>
              <a:cs typeface="Calibri"/>
              <a:sym typeface="Calibri"/>
            </a:endParaRPr>
          </a:p>
        </p:txBody>
      </p:sp>
      <p:pic>
        <p:nvPicPr>
          <p:cNvPr id="205" name="Google Shape;205;h2ac214da568dde15_0_19" title="IMG_20210729_093804430.jpg"/>
          <p:cNvPicPr preferRelativeResize="0"/>
          <p:nvPr/>
        </p:nvPicPr>
        <p:blipFill>
          <a:blip r:embed="rId3">
            <a:alphaModFix/>
          </a:blip>
          <a:stretch>
            <a:fillRect/>
          </a:stretch>
        </p:blipFill>
        <p:spPr>
          <a:xfrm>
            <a:off x="8018450" y="508888"/>
            <a:ext cx="3713687" cy="4951583"/>
          </a:xfrm>
          <a:prstGeom prst="rect">
            <a:avLst/>
          </a:prstGeom>
          <a:noFill/>
          <a:ln>
            <a:noFill/>
          </a:ln>
        </p:spPr>
      </p:pic>
      <p:sp>
        <p:nvSpPr>
          <p:cNvPr id="206" name="Google Shape;206;h2ac214da568dde15_0_19"/>
          <p:cNvSpPr txBox="1"/>
          <p:nvPr/>
        </p:nvSpPr>
        <p:spPr>
          <a:xfrm>
            <a:off x="9832425" y="5460471"/>
            <a:ext cx="1899900" cy="32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i="1">
                <a:solidFill>
                  <a:schemeClr val="dk1"/>
                </a:solidFill>
                <a:latin typeface="Calibri"/>
                <a:ea typeface="Calibri"/>
                <a:cs typeface="Calibri"/>
                <a:sym typeface="Calibri"/>
              </a:rPr>
              <a:t>Photo by Rory McFadden</a:t>
            </a:r>
            <a:endParaRPr sz="1200" i="1">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h2ac214da568dde15_0_38"/>
          <p:cNvSpPr txBox="1">
            <a:spLocks noGrp="1"/>
          </p:cNvSpPr>
          <p:nvPr>
            <p:ph type="title"/>
          </p:nvPr>
        </p:nvSpPr>
        <p:spPr>
          <a:xfrm>
            <a:off x="2065300" y="156575"/>
            <a:ext cx="8577000" cy="989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Visible Geology Modules</a:t>
            </a:r>
            <a:endParaRPr b="1"/>
          </a:p>
        </p:txBody>
      </p:sp>
      <p:sp>
        <p:nvSpPr>
          <p:cNvPr id="213" name="Google Shape;213;h2ac214da568dde15_0_38"/>
          <p:cNvSpPr txBox="1">
            <a:spLocks noGrp="1"/>
          </p:cNvSpPr>
          <p:nvPr>
            <p:ph type="body" idx="1"/>
          </p:nvPr>
        </p:nvSpPr>
        <p:spPr>
          <a:xfrm>
            <a:off x="3744909" y="1462500"/>
            <a:ext cx="6946800" cy="4269300"/>
          </a:xfrm>
          <a:prstGeom prst="rect">
            <a:avLst/>
          </a:prstGeom>
        </p:spPr>
        <p:txBody>
          <a:bodyPr spcFirstLastPara="1" wrap="square" lIns="91425" tIns="45700" rIns="91425" bIns="45700" anchor="t" anchorCtr="0">
            <a:normAutofit/>
          </a:bodyPr>
          <a:lstStyle/>
          <a:p>
            <a:pPr marL="457200" lvl="0" indent="-381000" algn="l" rtl="0">
              <a:spcBef>
                <a:spcPts val="1000"/>
              </a:spcBef>
              <a:spcAft>
                <a:spcPts val="0"/>
              </a:spcAft>
              <a:buSzPts val="2400"/>
              <a:buChar char="•"/>
            </a:pPr>
            <a:r>
              <a:rPr lang="en-US" sz="2400" dirty="0"/>
              <a:t>Build and inspect 3D structures (folds, faults, intrusions, unconformities) with topography, strike/dip symbols, cross-sections, and cores</a:t>
            </a:r>
            <a:endParaRPr sz="2400" dirty="0"/>
          </a:p>
          <a:p>
            <a:pPr marL="0" lvl="0" indent="0" algn="l" rtl="0">
              <a:spcBef>
                <a:spcPts val="1000"/>
              </a:spcBef>
              <a:spcAft>
                <a:spcPts val="0"/>
              </a:spcAft>
              <a:buNone/>
            </a:pPr>
            <a:endParaRPr sz="2400" dirty="0"/>
          </a:p>
          <a:p>
            <a:pPr marL="457200" lvl="0" indent="-381000" algn="l" rtl="0">
              <a:spcBef>
                <a:spcPts val="1000"/>
              </a:spcBef>
              <a:spcAft>
                <a:spcPts val="0"/>
              </a:spcAft>
              <a:buSzPts val="2400"/>
              <a:buChar char="•"/>
            </a:pPr>
            <a:r>
              <a:rPr lang="en-US" sz="2400" dirty="0"/>
              <a:t>View stereographic projections in 2D and 3D</a:t>
            </a:r>
          </a:p>
          <a:p>
            <a:pPr marL="457200" lvl="0" indent="-381000" algn="l" rtl="0">
              <a:spcBef>
                <a:spcPts val="1000"/>
              </a:spcBef>
              <a:spcAft>
                <a:spcPts val="0"/>
              </a:spcAft>
              <a:buSzPts val="2400"/>
              <a:buChar char="•"/>
            </a:pPr>
            <a:r>
              <a:rPr lang="en-US" sz="2400" dirty="0"/>
              <a:t>Link to geology explorer structures </a:t>
            </a:r>
            <a:endParaRPr sz="2400" dirty="0"/>
          </a:p>
          <a:p>
            <a:pPr marL="0" lvl="0" indent="0" algn="l" rtl="0">
              <a:spcBef>
                <a:spcPts val="1000"/>
              </a:spcBef>
              <a:spcAft>
                <a:spcPts val="0"/>
              </a:spcAft>
              <a:buNone/>
            </a:pPr>
            <a:endParaRPr sz="2400" dirty="0"/>
          </a:p>
          <a:p>
            <a:pPr marL="457200" lvl="0" indent="-381000" algn="l" rtl="0">
              <a:spcBef>
                <a:spcPts val="1000"/>
              </a:spcBef>
              <a:spcAft>
                <a:spcPts val="0"/>
              </a:spcAft>
              <a:buSzPts val="2400"/>
              <a:buChar char="•"/>
            </a:pPr>
            <a:r>
              <a:rPr lang="en-US" sz="2400" dirty="0"/>
              <a:t>Manipulate orientations of planes to build sense of true dip vs. apparent dip</a:t>
            </a:r>
            <a:endParaRPr sz="2400" dirty="0"/>
          </a:p>
        </p:txBody>
      </p:sp>
      <p:pic>
        <p:nvPicPr>
          <p:cNvPr id="214" name="Google Shape;214;h2ac214da568dde15_0_38" title="Screenshot 2026-10-02 153713.png"/>
          <p:cNvPicPr preferRelativeResize="0"/>
          <p:nvPr/>
        </p:nvPicPr>
        <p:blipFill rotWithShape="1">
          <a:blip r:embed="rId3">
            <a:alphaModFix/>
          </a:blip>
          <a:srcRect l="51221" t="36007" r="25767" b="3457"/>
          <a:stretch/>
        </p:blipFill>
        <p:spPr>
          <a:xfrm>
            <a:off x="1304109" y="4235450"/>
            <a:ext cx="2104852" cy="1442750"/>
          </a:xfrm>
          <a:prstGeom prst="rect">
            <a:avLst/>
          </a:prstGeom>
          <a:noFill/>
          <a:ln>
            <a:noFill/>
          </a:ln>
        </p:spPr>
      </p:pic>
      <p:pic>
        <p:nvPicPr>
          <p:cNvPr id="215" name="Google Shape;215;h2ac214da568dde15_0_38" title="Screenshot 2026-10-02 153713.png"/>
          <p:cNvPicPr preferRelativeResize="0"/>
          <p:nvPr/>
        </p:nvPicPr>
        <p:blipFill rotWithShape="1">
          <a:blip r:embed="rId3">
            <a:alphaModFix/>
          </a:blip>
          <a:srcRect l="26435" t="37486" r="51200" b="1974"/>
          <a:stretch/>
        </p:blipFill>
        <p:spPr>
          <a:xfrm>
            <a:off x="1304109" y="2719375"/>
            <a:ext cx="2104852" cy="1484575"/>
          </a:xfrm>
          <a:prstGeom prst="rect">
            <a:avLst/>
          </a:prstGeom>
          <a:noFill/>
          <a:ln>
            <a:noFill/>
          </a:ln>
        </p:spPr>
      </p:pic>
      <p:pic>
        <p:nvPicPr>
          <p:cNvPr id="216" name="Google Shape;216;h2ac214da568dde15_0_38" title="Screenshot 2026-10-02 153713.png"/>
          <p:cNvPicPr preferRelativeResize="0"/>
          <p:nvPr/>
        </p:nvPicPr>
        <p:blipFill rotWithShape="1">
          <a:blip r:embed="rId3">
            <a:alphaModFix/>
          </a:blip>
          <a:srcRect l="776" t="36070" r="76212" b="3390"/>
          <a:stretch/>
        </p:blipFill>
        <p:spPr>
          <a:xfrm>
            <a:off x="1304109" y="1245125"/>
            <a:ext cx="2104852" cy="1442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h771f3719fe290c08_0_152"/>
          <p:cNvSpPr txBox="1">
            <a:spLocks noGrp="1"/>
          </p:cNvSpPr>
          <p:nvPr>
            <p:ph type="title"/>
          </p:nvPr>
        </p:nvSpPr>
        <p:spPr>
          <a:xfrm>
            <a:off x="377900" y="663075"/>
            <a:ext cx="4474200" cy="285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SzPts val="990"/>
              <a:buNone/>
            </a:pPr>
            <a:r>
              <a:rPr lang="en-US" sz="4400"/>
              <a:t>Model construction using maps and cross sections</a:t>
            </a:r>
            <a:endParaRPr sz="4400"/>
          </a:p>
        </p:txBody>
      </p:sp>
      <p:sp>
        <p:nvSpPr>
          <p:cNvPr id="223" name="Google Shape;223;h771f3719fe290c08_0_152"/>
          <p:cNvSpPr txBox="1">
            <a:spLocks noGrp="1"/>
          </p:cNvSpPr>
          <p:nvPr>
            <p:ph type="body" idx="1"/>
          </p:nvPr>
        </p:nvSpPr>
        <p:spPr>
          <a:xfrm>
            <a:off x="377900" y="3519031"/>
            <a:ext cx="4111200" cy="1500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Hannah Blatchford</a:t>
            </a:r>
            <a:endParaRPr/>
          </a:p>
          <a:p>
            <a:pPr marL="0" lvl="0" indent="0" algn="l" rtl="0">
              <a:spcBef>
                <a:spcPts val="1000"/>
              </a:spcBef>
              <a:spcAft>
                <a:spcPts val="0"/>
              </a:spcAft>
              <a:buNone/>
            </a:pPr>
            <a:r>
              <a:rPr lang="en-US"/>
              <a:t>Eastern Michigan University</a:t>
            </a:r>
            <a:endParaRPr/>
          </a:p>
        </p:txBody>
      </p:sp>
      <p:sp>
        <p:nvSpPr>
          <p:cNvPr id="224" name="Google Shape;224;h771f3719fe290c08_0_152"/>
          <p:cNvSpPr txBox="1">
            <a:spLocks noGrp="1"/>
          </p:cNvSpPr>
          <p:nvPr>
            <p:ph type="body" idx="4294967295"/>
          </p:nvPr>
        </p:nvSpPr>
        <p:spPr>
          <a:xfrm>
            <a:off x="4411075" y="742075"/>
            <a:ext cx="7638000" cy="5434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600" b="1" u="sng">
                <a:solidFill>
                  <a:srgbClr val="06566C"/>
                </a:solidFill>
              </a:rPr>
              <a:t>Learning Goals</a:t>
            </a:r>
            <a:endParaRPr sz="3600" b="1" u="sng">
              <a:solidFill>
                <a:srgbClr val="06566C"/>
              </a:solidFill>
            </a:endParaRPr>
          </a:p>
          <a:p>
            <a:pPr marL="457200" lvl="0" indent="-406400" algn="l" rtl="0">
              <a:spcBef>
                <a:spcPts val="1000"/>
              </a:spcBef>
              <a:spcAft>
                <a:spcPts val="0"/>
              </a:spcAft>
              <a:buSzPts val="2800"/>
              <a:buChar char="•"/>
            </a:pPr>
            <a:r>
              <a:rPr lang="en-US"/>
              <a:t>Evaluate accuracy and internal consistency of a hand-drawn map and cross section</a:t>
            </a:r>
            <a:endParaRPr/>
          </a:p>
          <a:p>
            <a:pPr marL="457200" lvl="0" indent="-406400" algn="l" rtl="0">
              <a:spcBef>
                <a:spcPts val="0"/>
              </a:spcBef>
              <a:spcAft>
                <a:spcPts val="0"/>
              </a:spcAft>
              <a:buSzPts val="2800"/>
              <a:buChar char="•"/>
            </a:pPr>
            <a:r>
              <a:rPr lang="en-US"/>
              <a:t>Practice reading and interpreting topographic maps and producing 3-D models from 2-D representations</a:t>
            </a:r>
            <a:endParaRPr/>
          </a:p>
          <a:p>
            <a:pPr marL="457200" lvl="0" indent="-406400" algn="l" rtl="0">
              <a:spcBef>
                <a:spcPts val="0"/>
              </a:spcBef>
              <a:spcAft>
                <a:spcPts val="0"/>
              </a:spcAft>
              <a:buSzPts val="2800"/>
              <a:buChar char="•"/>
            </a:pPr>
            <a:r>
              <a:rPr lang="en-US"/>
              <a:t>Predict the type and geometry of structures in part of field area lacking data</a:t>
            </a:r>
            <a:endParaRPr/>
          </a:p>
          <a:p>
            <a:pPr marL="0" lvl="0" indent="0" algn="l" rtl="0">
              <a:spcBef>
                <a:spcPts val="1000"/>
              </a:spcBef>
              <a:spcAft>
                <a:spcPts val="0"/>
              </a:spcAft>
              <a:buClr>
                <a:schemeClr val="dk1"/>
              </a:buClr>
              <a:buSzPts val="1100"/>
              <a:buFont typeface="Arial"/>
              <a:buNone/>
            </a:pPr>
            <a:r>
              <a:rPr lang="en-US" sz="3600" b="1" u="sng">
                <a:solidFill>
                  <a:srgbClr val="06566C"/>
                </a:solidFill>
              </a:rPr>
              <a:t>Audience</a:t>
            </a:r>
            <a:endParaRPr sz="3600" b="1" u="sng">
              <a:solidFill>
                <a:srgbClr val="06566C"/>
              </a:solidFill>
            </a:endParaRPr>
          </a:p>
          <a:p>
            <a:pPr marL="457200" lvl="0" indent="-406400" algn="l" rtl="0">
              <a:spcBef>
                <a:spcPts val="1000"/>
              </a:spcBef>
              <a:spcAft>
                <a:spcPts val="0"/>
              </a:spcAft>
              <a:buSzPts val="2800"/>
              <a:buChar char="•"/>
            </a:pPr>
            <a:r>
              <a:rPr lang="en-US"/>
              <a:t>Geological Field Methods students (upper level)</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h771f3719fe290c08_0_5"/>
          <p:cNvSpPr txBox="1">
            <a:spLocks noGrp="1"/>
          </p:cNvSpPr>
          <p:nvPr>
            <p:ph type="body" idx="1"/>
          </p:nvPr>
        </p:nvSpPr>
        <p:spPr>
          <a:xfrm>
            <a:off x="228250" y="267225"/>
            <a:ext cx="8341500" cy="59097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b="1"/>
              <a:t>Activity is embedded within an established project</a:t>
            </a:r>
            <a:endParaRPr/>
          </a:p>
          <a:p>
            <a:pPr marL="228600" lvl="0" indent="-203200" algn="l" rtl="0">
              <a:spcBef>
                <a:spcPts val="1000"/>
              </a:spcBef>
              <a:spcAft>
                <a:spcPts val="0"/>
              </a:spcAft>
              <a:buSzPts val="2400"/>
              <a:buChar char="•"/>
            </a:pPr>
            <a:r>
              <a:rPr lang="en-US" sz="2400"/>
              <a:t>Students have already completed  a paper-based map and cross section. Their final products are starting material for their 3D model.</a:t>
            </a:r>
            <a:endParaRPr sz="2400"/>
          </a:p>
          <a:p>
            <a:pPr marL="228600" lvl="0" indent="-203200" algn="l" rtl="0">
              <a:lnSpc>
                <a:spcPct val="90000"/>
              </a:lnSpc>
              <a:spcBef>
                <a:spcPts val="0"/>
              </a:spcBef>
              <a:spcAft>
                <a:spcPts val="0"/>
              </a:spcAft>
              <a:buClr>
                <a:schemeClr val="dk1"/>
              </a:buClr>
              <a:buSzPts val="2400"/>
              <a:buChar char="•"/>
            </a:pPr>
            <a:r>
              <a:rPr lang="en-US" sz="2400"/>
              <a:t>Location: Frying Pan Gulch, part of Sevier fold and thrust belt of southwestern MT. Students mapped an east-vergent, north-plunging anticline within a larger field area. </a:t>
            </a:r>
            <a:endParaRPr sz="2400"/>
          </a:p>
          <a:p>
            <a:pPr marL="228600" lvl="0" indent="-203200" algn="l" rtl="0">
              <a:lnSpc>
                <a:spcPct val="90000"/>
              </a:lnSpc>
              <a:spcBef>
                <a:spcPts val="1000"/>
              </a:spcBef>
              <a:spcAft>
                <a:spcPts val="0"/>
              </a:spcAft>
              <a:buClr>
                <a:schemeClr val="dk1"/>
              </a:buClr>
              <a:buSzPts val="2400"/>
              <a:buChar char="•"/>
            </a:pPr>
            <a:r>
              <a:rPr lang="en-US" sz="2400"/>
              <a:t>Students use Visible Geology to construct a 3D model that allows them to make predictions about areas outside of their paper-based map area.</a:t>
            </a:r>
            <a:endParaRPr sz="2400"/>
          </a:p>
          <a:p>
            <a:pPr marL="228600" lvl="0" indent="-203200" algn="l" rtl="0">
              <a:lnSpc>
                <a:spcPct val="90000"/>
              </a:lnSpc>
              <a:spcBef>
                <a:spcPts val="1000"/>
              </a:spcBef>
              <a:spcAft>
                <a:spcPts val="0"/>
              </a:spcAft>
              <a:buClr>
                <a:schemeClr val="dk1"/>
              </a:buClr>
              <a:buSzPts val="2400"/>
              <a:buChar char="•"/>
            </a:pPr>
            <a:r>
              <a:rPr lang="en-US" sz="2400"/>
              <a:t>Module(s) used: Geology Explorer</a:t>
            </a:r>
            <a:endParaRPr sz="2400"/>
          </a:p>
        </p:txBody>
      </p:sp>
      <p:pic>
        <p:nvPicPr>
          <p:cNvPr id="230" name="Google Shape;230;h771f3719fe290c08_0_5"/>
          <p:cNvPicPr preferRelativeResize="0"/>
          <p:nvPr/>
        </p:nvPicPr>
        <p:blipFill rotWithShape="1">
          <a:blip r:embed="rId3">
            <a:alphaModFix/>
          </a:blip>
          <a:srcRect r="49887"/>
          <a:stretch/>
        </p:blipFill>
        <p:spPr>
          <a:xfrm>
            <a:off x="5816479" y="4315124"/>
            <a:ext cx="2241095" cy="1557564"/>
          </a:xfrm>
          <a:prstGeom prst="rect">
            <a:avLst/>
          </a:prstGeom>
          <a:noFill/>
          <a:ln>
            <a:noFill/>
          </a:ln>
        </p:spPr>
      </p:pic>
      <p:pic>
        <p:nvPicPr>
          <p:cNvPr id="231" name="Google Shape;231;h771f3719fe290c08_0_5"/>
          <p:cNvPicPr preferRelativeResize="0"/>
          <p:nvPr/>
        </p:nvPicPr>
        <p:blipFill>
          <a:blip r:embed="rId4">
            <a:alphaModFix/>
          </a:blip>
          <a:stretch>
            <a:fillRect/>
          </a:stretch>
        </p:blipFill>
        <p:spPr>
          <a:xfrm>
            <a:off x="8895575" y="251088"/>
            <a:ext cx="3101199" cy="3251688"/>
          </a:xfrm>
          <a:prstGeom prst="rect">
            <a:avLst/>
          </a:prstGeom>
          <a:noFill/>
          <a:ln>
            <a:noFill/>
          </a:ln>
        </p:spPr>
      </p:pic>
      <p:pic>
        <p:nvPicPr>
          <p:cNvPr id="232" name="Google Shape;232;h771f3719fe290c08_0_5"/>
          <p:cNvPicPr preferRelativeResize="0"/>
          <p:nvPr/>
        </p:nvPicPr>
        <p:blipFill>
          <a:blip r:embed="rId5">
            <a:alphaModFix/>
          </a:blip>
          <a:stretch>
            <a:fillRect/>
          </a:stretch>
        </p:blipFill>
        <p:spPr>
          <a:xfrm>
            <a:off x="8895575" y="3738750"/>
            <a:ext cx="3101199" cy="1557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h771f3719fe290c08_0_13"/>
          <p:cNvSpPr txBox="1">
            <a:spLocks noGrp="1"/>
          </p:cNvSpPr>
          <p:nvPr>
            <p:ph type="body" idx="1"/>
          </p:nvPr>
        </p:nvSpPr>
        <p:spPr>
          <a:xfrm>
            <a:off x="349475" y="497850"/>
            <a:ext cx="6895800" cy="5862300"/>
          </a:xfrm>
          <a:prstGeom prst="rect">
            <a:avLst/>
          </a:prstGeom>
          <a:noFill/>
          <a:ln>
            <a:noFill/>
          </a:ln>
        </p:spPr>
        <p:txBody>
          <a:bodyPr spcFirstLastPara="1" wrap="square" lIns="91425" tIns="45700" rIns="91425" bIns="45700" anchor="t" anchorCtr="0">
            <a:normAutofit/>
          </a:bodyPr>
          <a:lstStyle/>
          <a:p>
            <a:pPr marL="228600" lvl="0" indent="-216535" algn="l" rtl="0">
              <a:lnSpc>
                <a:spcPct val="90000"/>
              </a:lnSpc>
              <a:spcBef>
                <a:spcPts val="0"/>
              </a:spcBef>
              <a:spcAft>
                <a:spcPts val="0"/>
              </a:spcAft>
              <a:buClr>
                <a:schemeClr val="dk1"/>
              </a:buClr>
              <a:buSzPts val="2400"/>
              <a:buChar char="•"/>
            </a:pPr>
            <a:r>
              <a:rPr lang="en-US" sz="2400"/>
              <a:t>Describe the structure and deformation history evident from paper map and cross section as fully as possible.</a:t>
            </a:r>
            <a:endParaRPr sz="2400"/>
          </a:p>
          <a:p>
            <a:pPr marL="228600" lvl="0" indent="-216535" algn="l" rtl="0">
              <a:lnSpc>
                <a:spcPct val="90000"/>
              </a:lnSpc>
              <a:spcBef>
                <a:spcPts val="1000"/>
              </a:spcBef>
              <a:spcAft>
                <a:spcPts val="0"/>
              </a:spcAft>
              <a:buClr>
                <a:schemeClr val="dk1"/>
              </a:buClr>
              <a:buSzPts val="2400"/>
              <a:buChar char="•"/>
            </a:pPr>
            <a:r>
              <a:rPr lang="en-US" sz="2400"/>
              <a:t>Construct generalized topography of region, including area not mapped on paper. Use the geologic events tab to reproduce the geologic history and match the map and cross section. </a:t>
            </a:r>
            <a:endParaRPr sz="2400"/>
          </a:p>
        </p:txBody>
      </p:sp>
      <p:pic>
        <p:nvPicPr>
          <p:cNvPr id="239" name="Google Shape;239;h771f3719fe290c08_0_13"/>
          <p:cNvPicPr preferRelativeResize="0"/>
          <p:nvPr/>
        </p:nvPicPr>
        <p:blipFill rotWithShape="1">
          <a:blip r:embed="rId3">
            <a:alphaModFix/>
          </a:blip>
          <a:srcRect/>
          <a:stretch/>
        </p:blipFill>
        <p:spPr>
          <a:xfrm>
            <a:off x="2293683" y="3099113"/>
            <a:ext cx="4827378" cy="3406225"/>
          </a:xfrm>
          <a:prstGeom prst="rect">
            <a:avLst/>
          </a:prstGeom>
          <a:noFill/>
          <a:ln>
            <a:noFill/>
          </a:ln>
        </p:spPr>
      </p:pic>
      <p:pic>
        <p:nvPicPr>
          <p:cNvPr id="240" name="Google Shape;240;h771f3719fe290c08_0_13"/>
          <p:cNvPicPr preferRelativeResize="0"/>
          <p:nvPr/>
        </p:nvPicPr>
        <p:blipFill rotWithShape="1">
          <a:blip r:embed="rId4">
            <a:alphaModFix/>
          </a:blip>
          <a:srcRect/>
          <a:stretch/>
        </p:blipFill>
        <p:spPr>
          <a:xfrm>
            <a:off x="7265998" y="497850"/>
            <a:ext cx="4782000" cy="48452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h771f3719fe290c08_0_21"/>
          <p:cNvSpPr txBox="1">
            <a:spLocks noGrp="1"/>
          </p:cNvSpPr>
          <p:nvPr>
            <p:ph type="body" idx="1"/>
          </p:nvPr>
        </p:nvSpPr>
        <p:spPr>
          <a:xfrm>
            <a:off x="331500" y="456850"/>
            <a:ext cx="8587800" cy="5720100"/>
          </a:xfrm>
          <a:prstGeom prst="rect">
            <a:avLst/>
          </a:prstGeom>
          <a:noFill/>
          <a:ln>
            <a:noFill/>
          </a:ln>
        </p:spPr>
        <p:txBody>
          <a:bodyPr spcFirstLastPara="1" wrap="square" lIns="91425" tIns="45700" rIns="91425" bIns="45700" anchor="t" anchorCtr="0">
            <a:normAutofit/>
          </a:bodyPr>
          <a:lstStyle/>
          <a:p>
            <a:pPr marL="228600" lvl="0" indent="-203200" algn="l" rtl="0">
              <a:lnSpc>
                <a:spcPct val="90000"/>
              </a:lnSpc>
              <a:spcBef>
                <a:spcPts val="0"/>
              </a:spcBef>
              <a:spcAft>
                <a:spcPts val="0"/>
              </a:spcAft>
              <a:buClr>
                <a:schemeClr val="dk1"/>
              </a:buClr>
              <a:buSzPts val="2400"/>
              <a:buChar char="•"/>
            </a:pPr>
            <a:r>
              <a:rPr lang="en-US" sz="2400"/>
              <a:t>Reflect on differences between map, cross section, and model. Use the cross section tool to compare.</a:t>
            </a:r>
            <a:endParaRPr sz="2400"/>
          </a:p>
          <a:p>
            <a:pPr marL="228600" lvl="0" indent="-203200" algn="l" rtl="0">
              <a:lnSpc>
                <a:spcPct val="90000"/>
              </a:lnSpc>
              <a:spcBef>
                <a:spcPts val="1000"/>
              </a:spcBef>
              <a:spcAft>
                <a:spcPts val="0"/>
              </a:spcAft>
              <a:buClr>
                <a:schemeClr val="dk1"/>
              </a:buClr>
              <a:buSzPts val="2400"/>
              <a:buChar char="•"/>
            </a:pPr>
            <a:r>
              <a:rPr lang="en-US" sz="2400"/>
              <a:t>Use the model to make predictions about areas not initially mapped. </a:t>
            </a:r>
            <a:r>
              <a:rPr lang="en-US" sz="2400">
                <a:solidFill>
                  <a:srgbClr val="7F7F7F"/>
                </a:solidFill>
              </a:rPr>
              <a:t>Students only mapped the anticline, so their model allows them to predict the position and geometry of nearby folds.</a:t>
            </a:r>
            <a:endParaRPr sz="2400"/>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pic>
        <p:nvPicPr>
          <p:cNvPr id="247" name="Google Shape;247;h771f3719fe290c08_0_21"/>
          <p:cNvPicPr preferRelativeResize="0"/>
          <p:nvPr/>
        </p:nvPicPr>
        <p:blipFill rotWithShape="1">
          <a:blip r:embed="rId3">
            <a:alphaModFix/>
          </a:blip>
          <a:srcRect/>
          <a:stretch/>
        </p:blipFill>
        <p:spPr>
          <a:xfrm>
            <a:off x="3142009" y="2888277"/>
            <a:ext cx="4151702" cy="3288679"/>
          </a:xfrm>
          <a:prstGeom prst="rect">
            <a:avLst/>
          </a:prstGeom>
          <a:noFill/>
          <a:ln>
            <a:noFill/>
          </a:ln>
        </p:spPr>
      </p:pic>
      <p:pic>
        <p:nvPicPr>
          <p:cNvPr id="248" name="Google Shape;248;h771f3719fe290c08_0_21"/>
          <p:cNvPicPr preferRelativeResize="0"/>
          <p:nvPr/>
        </p:nvPicPr>
        <p:blipFill rotWithShape="1">
          <a:blip r:embed="rId4">
            <a:alphaModFix/>
          </a:blip>
          <a:srcRect/>
          <a:stretch/>
        </p:blipFill>
        <p:spPr>
          <a:xfrm>
            <a:off x="9264574" y="298850"/>
            <a:ext cx="2738976" cy="3861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h771f3719fe290c08_0_29"/>
          <p:cNvSpPr txBox="1">
            <a:spLocks noGrp="1"/>
          </p:cNvSpPr>
          <p:nvPr>
            <p:ph type="body" idx="1"/>
          </p:nvPr>
        </p:nvSpPr>
        <p:spPr>
          <a:xfrm>
            <a:off x="366128" y="2974126"/>
            <a:ext cx="8399400" cy="3661500"/>
          </a:xfrm>
          <a:prstGeom prst="rect">
            <a:avLst/>
          </a:prstGeom>
          <a:noFill/>
          <a:ln>
            <a:noFill/>
          </a:ln>
        </p:spPr>
        <p:txBody>
          <a:bodyPr spcFirstLastPara="1" wrap="square" lIns="91425" tIns="45700" rIns="91425" bIns="45700" anchor="t" anchorCtr="0">
            <a:normAutofit/>
          </a:bodyPr>
          <a:lstStyle/>
          <a:p>
            <a:pPr marL="0" lvl="0" indent="0" algn="l" rtl="0">
              <a:spcBef>
                <a:spcPts val="1000"/>
              </a:spcBef>
              <a:spcAft>
                <a:spcPts val="0"/>
              </a:spcAft>
              <a:buNone/>
            </a:pPr>
            <a:r>
              <a:rPr lang="en-US"/>
              <a:t>Notes</a:t>
            </a:r>
            <a:endParaRPr/>
          </a:p>
          <a:p>
            <a:pPr marL="685800" lvl="1" indent="-240030" algn="l" rtl="0">
              <a:lnSpc>
                <a:spcPct val="90000"/>
              </a:lnSpc>
              <a:spcBef>
                <a:spcPts val="500"/>
              </a:spcBef>
              <a:spcAft>
                <a:spcPts val="0"/>
              </a:spcAft>
              <a:buClr>
                <a:schemeClr val="dk1"/>
              </a:buClr>
              <a:buSzPts val="2400"/>
              <a:buChar char="•"/>
            </a:pPr>
            <a:r>
              <a:rPr lang="en-US"/>
              <a:t>Easily adaptable to other field locations and courses.</a:t>
            </a:r>
            <a:endParaRPr/>
          </a:p>
          <a:p>
            <a:pPr marL="685800" lvl="1" indent="-240030" algn="l" rtl="0">
              <a:lnSpc>
                <a:spcPct val="90000"/>
              </a:lnSpc>
              <a:spcBef>
                <a:spcPts val="500"/>
              </a:spcBef>
              <a:spcAft>
                <a:spcPts val="0"/>
              </a:spcAft>
              <a:buClr>
                <a:schemeClr val="dk1"/>
              </a:buClr>
              <a:buSzPts val="2400"/>
              <a:buChar char="•"/>
            </a:pPr>
            <a:r>
              <a:rPr lang="en-US"/>
              <a:t>Introduce students to the relevant subset of tools ahead of time. It is easy to lose time sculpting terrain.</a:t>
            </a:r>
            <a:endParaRPr/>
          </a:p>
          <a:p>
            <a:pPr marL="685800" lvl="1" indent="-240030" algn="l" rtl="0">
              <a:lnSpc>
                <a:spcPct val="90000"/>
              </a:lnSpc>
              <a:spcBef>
                <a:spcPts val="500"/>
              </a:spcBef>
              <a:spcAft>
                <a:spcPts val="0"/>
              </a:spcAft>
              <a:buClr>
                <a:schemeClr val="dk1"/>
              </a:buClr>
              <a:buSzPts val="2400"/>
              <a:buChar char="•"/>
            </a:pPr>
            <a:r>
              <a:rPr lang="en-US"/>
              <a:t>Elevations do not match topography data.</a:t>
            </a:r>
            <a:endParaRPr/>
          </a:p>
          <a:p>
            <a:pPr marL="685800" lvl="1" indent="-240030" algn="l" rtl="0">
              <a:lnSpc>
                <a:spcPct val="90000"/>
              </a:lnSpc>
              <a:spcBef>
                <a:spcPts val="500"/>
              </a:spcBef>
              <a:spcAft>
                <a:spcPts val="0"/>
              </a:spcAft>
              <a:buClr>
                <a:schemeClr val="dk1"/>
              </a:buClr>
              <a:buSzPts val="2400"/>
              <a:buChar char="•"/>
            </a:pPr>
            <a:r>
              <a:rPr lang="en-US"/>
              <a:t>Relatively simple structures may require multiple "events” to produce, even though the structures show no evidence of overprinting deformation events.</a:t>
            </a:r>
            <a:endParaRPr/>
          </a:p>
        </p:txBody>
      </p:sp>
      <p:pic>
        <p:nvPicPr>
          <p:cNvPr id="255" name="Google Shape;255;h771f3719fe290c08_0_29"/>
          <p:cNvPicPr preferRelativeResize="0"/>
          <p:nvPr/>
        </p:nvPicPr>
        <p:blipFill rotWithShape="1">
          <a:blip r:embed="rId3">
            <a:alphaModFix/>
          </a:blip>
          <a:srcRect/>
          <a:stretch/>
        </p:blipFill>
        <p:spPr>
          <a:xfrm>
            <a:off x="9209460" y="3114809"/>
            <a:ext cx="2955265" cy="2752825"/>
          </a:xfrm>
          <a:prstGeom prst="rect">
            <a:avLst/>
          </a:prstGeom>
          <a:noFill/>
          <a:ln>
            <a:noFill/>
          </a:ln>
        </p:spPr>
      </p:pic>
      <p:pic>
        <p:nvPicPr>
          <p:cNvPr id="256" name="Google Shape;256;h771f3719fe290c08_0_29"/>
          <p:cNvPicPr preferRelativeResize="0"/>
          <p:nvPr/>
        </p:nvPicPr>
        <p:blipFill rotWithShape="1">
          <a:blip r:embed="rId4">
            <a:alphaModFix/>
          </a:blip>
          <a:srcRect/>
          <a:stretch/>
        </p:blipFill>
        <p:spPr>
          <a:xfrm>
            <a:off x="9694843" y="159859"/>
            <a:ext cx="2360482" cy="2752825"/>
          </a:xfrm>
          <a:prstGeom prst="rect">
            <a:avLst/>
          </a:prstGeom>
          <a:noFill/>
          <a:ln>
            <a:noFill/>
          </a:ln>
        </p:spPr>
      </p:pic>
      <p:graphicFrame>
        <p:nvGraphicFramePr>
          <p:cNvPr id="257" name="Google Shape;257;h771f3719fe290c08_0_29"/>
          <p:cNvGraphicFramePr/>
          <p:nvPr/>
        </p:nvGraphicFramePr>
        <p:xfrm>
          <a:off x="383700" y="268113"/>
          <a:ext cx="8486000" cy="2574799"/>
        </p:xfrm>
        <a:graphic>
          <a:graphicData uri="http://schemas.openxmlformats.org/drawingml/2006/table">
            <a:tbl>
              <a:tblPr>
                <a:noFill/>
                <a:tableStyleId>{41A1CCEA-0AEA-434E-B6A5-47345D865767}</a:tableStyleId>
              </a:tblPr>
              <a:tblGrid>
                <a:gridCol w="4136025">
                  <a:extLst>
                    <a:ext uri="{9D8B030D-6E8A-4147-A177-3AD203B41FA5}">
                      <a16:colId xmlns:a16="http://schemas.microsoft.com/office/drawing/2014/main" val="20000"/>
                    </a:ext>
                  </a:extLst>
                </a:gridCol>
                <a:gridCol w="434997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US" sz="1800" b="1"/>
                        <a:t>LEARNING GOAL</a:t>
                      </a:r>
                      <a:endParaRPr sz="1800" b="1"/>
                    </a:p>
                  </a:txBody>
                  <a:tcPr marL="63500" marR="63500" marT="63500" marB="63500"/>
                </a:tc>
                <a:tc>
                  <a:txBody>
                    <a:bodyPr/>
                    <a:lstStyle/>
                    <a:p>
                      <a:pPr marL="0" lvl="0" indent="0" algn="l" rtl="0">
                        <a:spcBef>
                          <a:spcPts val="0"/>
                        </a:spcBef>
                        <a:spcAft>
                          <a:spcPts val="0"/>
                        </a:spcAft>
                        <a:buNone/>
                      </a:pPr>
                      <a:r>
                        <a:rPr lang="en-US" sz="1800" b="1"/>
                        <a:t>ASSESSMENT CRITERIA</a:t>
                      </a:r>
                      <a:endParaRPr sz="1800" b="1"/>
                    </a:p>
                  </a:txBody>
                  <a:tcPr marL="63500" marR="63500" marT="63500" marB="63500">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Evaluate accuracy and internal consistency of a hand-drawn map and cross section</a:t>
                      </a:r>
                      <a:endParaRPr sz="1500" b="1"/>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Identify discrepancies and offer revised interpretations</a:t>
                      </a:r>
                      <a:endParaRPr sz="1500" b="1"/>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7575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Practice reading and interpreting topographic maps and producing 3-D models from 2-D representations</a:t>
                      </a:r>
                      <a:endParaRPr sz="1500">
                        <a:latin typeface="Calibri"/>
                        <a:ea typeface="Calibri"/>
                        <a:cs typeface="Calibri"/>
                        <a:sym typeface="Calibri"/>
                      </a:endParaRPr>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Accurately represent generalized topography and a model of bedrock geology that adheres to provided constraints </a:t>
                      </a:r>
                      <a:endParaRPr sz="1500" b="1"/>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Predict the type and geometry of structures in part of field area lacking data</a:t>
                      </a:r>
                      <a:endParaRPr sz="1500">
                        <a:latin typeface="Calibri"/>
                        <a:ea typeface="Calibri"/>
                        <a:cs typeface="Calibri"/>
                        <a:sym typeface="Calibri"/>
                      </a:endParaRPr>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Identify structures within model but outside of initial map area</a:t>
                      </a:r>
                      <a:endParaRPr sz="1500" b="1"/>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h771f3719fe290c08_0_161"/>
          <p:cNvSpPr txBox="1">
            <a:spLocks noGrp="1"/>
          </p:cNvSpPr>
          <p:nvPr>
            <p:ph type="title"/>
          </p:nvPr>
        </p:nvSpPr>
        <p:spPr>
          <a:xfrm>
            <a:off x="377900" y="663075"/>
            <a:ext cx="4474200" cy="285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SzPts val="990"/>
              <a:buNone/>
            </a:pPr>
            <a:r>
              <a:rPr lang="en-US" sz="4400"/>
              <a:t>Cylindrically folded layers represented with maps and stereonets</a:t>
            </a:r>
            <a:endParaRPr sz="4400"/>
          </a:p>
        </p:txBody>
      </p:sp>
      <p:sp>
        <p:nvSpPr>
          <p:cNvPr id="264" name="Google Shape;264;h771f3719fe290c08_0_161"/>
          <p:cNvSpPr txBox="1">
            <a:spLocks noGrp="1"/>
          </p:cNvSpPr>
          <p:nvPr>
            <p:ph type="body" idx="1"/>
          </p:nvPr>
        </p:nvSpPr>
        <p:spPr>
          <a:xfrm>
            <a:off x="377900" y="3519031"/>
            <a:ext cx="4111200" cy="1500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Hannah Blatchford</a:t>
            </a:r>
            <a:endParaRPr/>
          </a:p>
          <a:p>
            <a:pPr marL="0" lvl="0" indent="0" algn="l" rtl="0">
              <a:spcBef>
                <a:spcPts val="1000"/>
              </a:spcBef>
              <a:spcAft>
                <a:spcPts val="0"/>
              </a:spcAft>
              <a:buNone/>
            </a:pPr>
            <a:r>
              <a:rPr lang="en-US"/>
              <a:t>Eastern Michigan University</a:t>
            </a:r>
            <a:endParaRPr/>
          </a:p>
        </p:txBody>
      </p:sp>
      <p:sp>
        <p:nvSpPr>
          <p:cNvPr id="265" name="Google Shape;265;h771f3719fe290c08_0_161"/>
          <p:cNvSpPr txBox="1">
            <a:spLocks noGrp="1"/>
          </p:cNvSpPr>
          <p:nvPr>
            <p:ph type="body" idx="4294967295"/>
          </p:nvPr>
        </p:nvSpPr>
        <p:spPr>
          <a:xfrm>
            <a:off x="4411075" y="742075"/>
            <a:ext cx="7638000" cy="5434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600" b="1" u="sng">
                <a:solidFill>
                  <a:srgbClr val="06566C"/>
                </a:solidFill>
              </a:rPr>
              <a:t>Learning Goals</a:t>
            </a:r>
            <a:endParaRPr sz="3600" b="1" u="sng">
              <a:solidFill>
                <a:srgbClr val="06566C"/>
              </a:solidFill>
            </a:endParaRPr>
          </a:p>
          <a:p>
            <a:pPr marL="457200" lvl="0" indent="-406400" algn="l" rtl="0">
              <a:spcBef>
                <a:spcPts val="1000"/>
              </a:spcBef>
              <a:spcAft>
                <a:spcPts val="0"/>
              </a:spcAft>
              <a:buSzPts val="2800"/>
              <a:buChar char="•"/>
            </a:pPr>
            <a:r>
              <a:rPr lang="en-US"/>
              <a:t>Develop an understanding of how map patterns and stereonets are related</a:t>
            </a:r>
            <a:endParaRPr/>
          </a:p>
          <a:p>
            <a:pPr marL="457200" lvl="0" indent="-406400" algn="l" rtl="0">
              <a:spcBef>
                <a:spcPts val="0"/>
              </a:spcBef>
              <a:spcAft>
                <a:spcPts val="0"/>
              </a:spcAft>
              <a:buSzPts val="2800"/>
              <a:buChar char="•"/>
            </a:pPr>
            <a:r>
              <a:rPr lang="en-US"/>
              <a:t>Appreciate  the ambiguity of some fold data presented on a stereonet</a:t>
            </a:r>
            <a:endParaRPr/>
          </a:p>
          <a:p>
            <a:pPr marL="457200" lvl="0" indent="-406400" algn="l" rtl="0">
              <a:spcBef>
                <a:spcPts val="0"/>
              </a:spcBef>
              <a:spcAft>
                <a:spcPts val="0"/>
              </a:spcAft>
              <a:buSzPts val="2800"/>
              <a:buChar char="•"/>
            </a:pPr>
            <a:r>
              <a:rPr lang="en-US"/>
              <a:t>Discover independently how fold axes are represented on stereonets</a:t>
            </a:r>
            <a:endParaRPr/>
          </a:p>
          <a:p>
            <a:pPr marL="0" lvl="0" indent="0" algn="l" rtl="0">
              <a:spcBef>
                <a:spcPts val="1000"/>
              </a:spcBef>
              <a:spcAft>
                <a:spcPts val="0"/>
              </a:spcAft>
              <a:buClr>
                <a:schemeClr val="dk1"/>
              </a:buClr>
              <a:buSzPts val="1100"/>
              <a:buFont typeface="Arial"/>
              <a:buNone/>
            </a:pPr>
            <a:r>
              <a:rPr lang="en-US" sz="3600" b="1" u="sng">
                <a:solidFill>
                  <a:srgbClr val="06566C"/>
                </a:solidFill>
              </a:rPr>
              <a:t>Audience</a:t>
            </a:r>
            <a:endParaRPr sz="3600" b="1" u="sng">
              <a:solidFill>
                <a:srgbClr val="06566C"/>
              </a:solidFill>
            </a:endParaRPr>
          </a:p>
          <a:p>
            <a:pPr marL="457200" lvl="0" indent="-406400" algn="l" rtl="0">
              <a:spcBef>
                <a:spcPts val="1000"/>
              </a:spcBef>
              <a:spcAft>
                <a:spcPts val="0"/>
              </a:spcAft>
              <a:buSzPts val="2800"/>
              <a:buChar char="•"/>
            </a:pPr>
            <a:r>
              <a:rPr lang="en-US"/>
              <a:t>Structural Geology students (upper level), assumed familiarity with planes and lines on stereonets and with basic fold geometry.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h771f3719fe290c08_0_44"/>
          <p:cNvSpPr txBox="1">
            <a:spLocks noGrp="1"/>
          </p:cNvSpPr>
          <p:nvPr>
            <p:ph type="body" idx="1"/>
          </p:nvPr>
        </p:nvSpPr>
        <p:spPr>
          <a:xfrm>
            <a:off x="278525" y="339800"/>
            <a:ext cx="8489700" cy="5837100"/>
          </a:xfrm>
          <a:prstGeom prst="rect">
            <a:avLst/>
          </a:prstGeom>
          <a:noFill/>
          <a:ln>
            <a:noFill/>
          </a:ln>
        </p:spPr>
        <p:txBody>
          <a:bodyPr spcFirstLastPara="1" wrap="square" lIns="91425" tIns="45700" rIns="91425" bIns="45700" anchor="t" anchorCtr="0">
            <a:normAutofit/>
          </a:bodyPr>
          <a:lstStyle/>
          <a:p>
            <a:pPr marL="228600" lvl="0" indent="-203200" algn="l" rtl="0">
              <a:lnSpc>
                <a:spcPct val="80000"/>
              </a:lnSpc>
              <a:spcBef>
                <a:spcPts val="0"/>
              </a:spcBef>
              <a:spcAft>
                <a:spcPts val="0"/>
              </a:spcAft>
              <a:buSzPts val="2400"/>
              <a:buChar char="•"/>
            </a:pPr>
            <a:r>
              <a:rPr lang="en-US" sz="2400" b="1"/>
              <a:t>Activity is a standalone lab or homework assignment</a:t>
            </a:r>
            <a:endParaRPr sz="2400"/>
          </a:p>
          <a:p>
            <a:pPr marL="228600" lvl="0" indent="-203200" algn="l" rtl="0">
              <a:lnSpc>
                <a:spcPct val="80000"/>
              </a:lnSpc>
              <a:spcBef>
                <a:spcPts val="1000"/>
              </a:spcBef>
              <a:spcAft>
                <a:spcPts val="0"/>
              </a:spcAft>
              <a:buSzPts val="2400"/>
              <a:buChar char="•"/>
            </a:pPr>
            <a:r>
              <a:rPr lang="en-US" sz="2400"/>
              <a:t>Modules used: Geology Explorer, Stereonet</a:t>
            </a:r>
            <a:endParaRPr sz="2400"/>
          </a:p>
          <a:p>
            <a:pPr marL="228600" lvl="0" indent="0" algn="l" rtl="0">
              <a:lnSpc>
                <a:spcPct val="80000"/>
              </a:lnSpc>
              <a:spcBef>
                <a:spcPts val="0"/>
              </a:spcBef>
              <a:spcAft>
                <a:spcPts val="0"/>
              </a:spcAft>
              <a:buNone/>
            </a:pPr>
            <a:endParaRPr sz="2400"/>
          </a:p>
          <a:p>
            <a:pPr marL="228600" lvl="0" indent="0" algn="l" rtl="0">
              <a:lnSpc>
                <a:spcPct val="80000"/>
              </a:lnSpc>
              <a:spcBef>
                <a:spcPts val="0"/>
              </a:spcBef>
              <a:spcAft>
                <a:spcPts val="0"/>
              </a:spcAft>
              <a:buNone/>
            </a:pPr>
            <a:endParaRPr sz="2400"/>
          </a:p>
          <a:p>
            <a:pPr marL="228600" lvl="0" indent="0" algn="l" rtl="0">
              <a:lnSpc>
                <a:spcPct val="80000"/>
              </a:lnSpc>
              <a:spcBef>
                <a:spcPts val="0"/>
              </a:spcBef>
              <a:spcAft>
                <a:spcPts val="0"/>
              </a:spcAft>
              <a:buNone/>
            </a:pPr>
            <a:endParaRPr sz="2400"/>
          </a:p>
          <a:p>
            <a:pPr marL="228600" lvl="0" indent="0" algn="l" rtl="0">
              <a:lnSpc>
                <a:spcPct val="80000"/>
              </a:lnSpc>
              <a:spcBef>
                <a:spcPts val="0"/>
              </a:spcBef>
              <a:spcAft>
                <a:spcPts val="0"/>
              </a:spcAft>
              <a:buNone/>
            </a:pPr>
            <a:endParaRPr sz="2400"/>
          </a:p>
          <a:p>
            <a:pPr marL="0" lvl="0" indent="0" algn="l" rtl="0">
              <a:lnSpc>
                <a:spcPct val="80000"/>
              </a:lnSpc>
              <a:spcBef>
                <a:spcPts val="0"/>
              </a:spcBef>
              <a:spcAft>
                <a:spcPts val="0"/>
              </a:spcAft>
              <a:buNone/>
            </a:pPr>
            <a:endParaRPr sz="2400"/>
          </a:p>
          <a:p>
            <a:pPr marL="228600" lvl="0" indent="-216535" algn="l" rtl="0">
              <a:lnSpc>
                <a:spcPct val="80000"/>
              </a:lnSpc>
              <a:spcBef>
                <a:spcPts val="0"/>
              </a:spcBef>
              <a:spcAft>
                <a:spcPts val="0"/>
              </a:spcAft>
              <a:buClr>
                <a:schemeClr val="dk1"/>
              </a:buClr>
              <a:buSzPts val="2400"/>
              <a:buChar char="•"/>
            </a:pPr>
            <a:r>
              <a:rPr lang="en-US" sz="2400"/>
              <a:t>Students use paper-based assignment to answer questions about </a:t>
            </a:r>
            <a:r>
              <a:rPr lang="en-US" sz="2400" b="1"/>
              <a:t>read-only models shared via URL.</a:t>
            </a:r>
            <a:endParaRPr sz="2400"/>
          </a:p>
          <a:p>
            <a:pPr marL="228600" lvl="0" indent="-216535" algn="l" rtl="0">
              <a:lnSpc>
                <a:spcPct val="80000"/>
              </a:lnSpc>
              <a:spcBef>
                <a:spcPts val="1000"/>
              </a:spcBef>
              <a:spcAft>
                <a:spcPts val="0"/>
              </a:spcAft>
              <a:buClr>
                <a:schemeClr val="dk1"/>
              </a:buClr>
              <a:buSzPts val="2400"/>
              <a:buChar char="•"/>
            </a:pPr>
            <a:r>
              <a:rPr lang="en-US" sz="2400"/>
              <a:t>Open model, describe structure as fully as possible using (fold) terminology discussed in lecture.</a:t>
            </a:r>
            <a:endParaRPr sz="2400"/>
          </a:p>
          <a:p>
            <a:pPr marL="228600" lvl="0" indent="-216535" algn="l" rtl="0">
              <a:lnSpc>
                <a:spcPct val="80000"/>
              </a:lnSpc>
              <a:spcBef>
                <a:spcPts val="1000"/>
              </a:spcBef>
              <a:spcAft>
                <a:spcPts val="0"/>
              </a:spcAft>
              <a:buClr>
                <a:schemeClr val="dk1"/>
              </a:buClr>
              <a:buSzPts val="2400"/>
              <a:buChar char="•"/>
            </a:pPr>
            <a:r>
              <a:rPr lang="en-US" sz="2400"/>
              <a:t>Import to stereonet module, describe pattern, consider where measurements in different parts of the stereonets are sourced from in the model.</a:t>
            </a:r>
            <a:endParaRPr sz="2400"/>
          </a:p>
        </p:txBody>
      </p:sp>
      <p:pic>
        <p:nvPicPr>
          <p:cNvPr id="271" name="Google Shape;271;h771f3719fe290c08_0_44"/>
          <p:cNvPicPr preferRelativeResize="0"/>
          <p:nvPr/>
        </p:nvPicPr>
        <p:blipFill rotWithShape="1">
          <a:blip r:embed="rId3">
            <a:alphaModFix/>
          </a:blip>
          <a:srcRect/>
          <a:stretch/>
        </p:blipFill>
        <p:spPr>
          <a:xfrm>
            <a:off x="9139779" y="196480"/>
            <a:ext cx="2841549" cy="2745704"/>
          </a:xfrm>
          <a:prstGeom prst="rect">
            <a:avLst/>
          </a:prstGeom>
          <a:noFill/>
          <a:ln>
            <a:noFill/>
          </a:ln>
        </p:spPr>
      </p:pic>
      <p:pic>
        <p:nvPicPr>
          <p:cNvPr id="272" name="Google Shape;272;h771f3719fe290c08_0_44"/>
          <p:cNvPicPr preferRelativeResize="0"/>
          <p:nvPr/>
        </p:nvPicPr>
        <p:blipFill rotWithShape="1">
          <a:blip r:embed="rId4">
            <a:alphaModFix/>
          </a:blip>
          <a:srcRect/>
          <a:stretch/>
        </p:blipFill>
        <p:spPr>
          <a:xfrm>
            <a:off x="9139778" y="3033291"/>
            <a:ext cx="2841547" cy="2813134"/>
          </a:xfrm>
          <a:prstGeom prst="rect">
            <a:avLst/>
          </a:prstGeom>
          <a:noFill/>
          <a:ln>
            <a:noFill/>
          </a:ln>
        </p:spPr>
      </p:pic>
      <p:pic>
        <p:nvPicPr>
          <p:cNvPr id="273" name="Google Shape;273;h771f3719fe290c08_0_44"/>
          <p:cNvPicPr preferRelativeResize="0"/>
          <p:nvPr/>
        </p:nvPicPr>
        <p:blipFill rotWithShape="1">
          <a:blip r:embed="rId5">
            <a:alphaModFix/>
          </a:blip>
          <a:srcRect/>
          <a:stretch/>
        </p:blipFill>
        <p:spPr>
          <a:xfrm>
            <a:off x="2373376" y="1215704"/>
            <a:ext cx="3672174" cy="1278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h771f3719fe290c08_0_51"/>
          <p:cNvSpPr txBox="1">
            <a:spLocks noGrp="1"/>
          </p:cNvSpPr>
          <p:nvPr>
            <p:ph type="body" idx="1"/>
          </p:nvPr>
        </p:nvSpPr>
        <p:spPr>
          <a:xfrm>
            <a:off x="496725" y="530000"/>
            <a:ext cx="5257800" cy="4351200"/>
          </a:xfrm>
          <a:prstGeom prst="rect">
            <a:avLst/>
          </a:prstGeom>
          <a:noFill/>
          <a:ln>
            <a:noFill/>
          </a:ln>
        </p:spPr>
        <p:txBody>
          <a:bodyPr spcFirstLastPara="1" wrap="square" lIns="91425" tIns="45700" rIns="91425" bIns="45700" anchor="t" anchorCtr="0">
            <a:normAutofit/>
          </a:bodyPr>
          <a:lstStyle/>
          <a:p>
            <a:pPr marL="228600" lvl="0" indent="-203200" algn="l" rtl="0">
              <a:lnSpc>
                <a:spcPct val="90000"/>
              </a:lnSpc>
              <a:spcBef>
                <a:spcPts val="0"/>
              </a:spcBef>
              <a:spcAft>
                <a:spcPts val="0"/>
              </a:spcAft>
              <a:buClr>
                <a:schemeClr val="dk1"/>
              </a:buClr>
              <a:buSzPts val="2400"/>
              <a:buChar char="•"/>
            </a:pPr>
            <a:r>
              <a:rPr lang="en-US" sz="2400"/>
              <a:t>Anticlines and synclines produce the same pattern.</a:t>
            </a:r>
            <a:endParaRPr sz="2400"/>
          </a:p>
          <a:p>
            <a:pPr marL="228600" lvl="0" indent="-203200" algn="l" rtl="0">
              <a:lnSpc>
                <a:spcPct val="90000"/>
              </a:lnSpc>
              <a:spcBef>
                <a:spcPts val="1000"/>
              </a:spcBef>
              <a:spcAft>
                <a:spcPts val="0"/>
              </a:spcAft>
              <a:buClr>
                <a:schemeClr val="dk1"/>
              </a:buClr>
              <a:buSzPts val="2400"/>
              <a:buChar char="•"/>
            </a:pPr>
            <a:r>
              <a:rPr lang="en-US" sz="2400"/>
              <a:t>Position in stereonet independent of geographic position (i.e., north-dipping limbs need not be in the northern part of a map area)</a:t>
            </a:r>
            <a:endParaRPr sz="2400"/>
          </a:p>
        </p:txBody>
      </p:sp>
      <p:pic>
        <p:nvPicPr>
          <p:cNvPr id="279" name="Google Shape;279;h771f3719fe290c08_0_51"/>
          <p:cNvPicPr preferRelativeResize="0"/>
          <p:nvPr/>
        </p:nvPicPr>
        <p:blipFill rotWithShape="1">
          <a:blip r:embed="rId3">
            <a:alphaModFix/>
          </a:blip>
          <a:srcRect/>
          <a:stretch/>
        </p:blipFill>
        <p:spPr>
          <a:xfrm>
            <a:off x="5912504" y="169698"/>
            <a:ext cx="2897454" cy="2799723"/>
          </a:xfrm>
          <a:prstGeom prst="rect">
            <a:avLst/>
          </a:prstGeom>
          <a:noFill/>
          <a:ln>
            <a:noFill/>
          </a:ln>
        </p:spPr>
      </p:pic>
      <p:pic>
        <p:nvPicPr>
          <p:cNvPr id="280" name="Google Shape;280;h771f3719fe290c08_0_51"/>
          <p:cNvPicPr preferRelativeResize="0"/>
          <p:nvPr/>
        </p:nvPicPr>
        <p:blipFill rotWithShape="1">
          <a:blip r:embed="rId4">
            <a:alphaModFix/>
          </a:blip>
          <a:srcRect/>
          <a:stretch/>
        </p:blipFill>
        <p:spPr>
          <a:xfrm>
            <a:off x="9032885" y="169698"/>
            <a:ext cx="2897454" cy="2799723"/>
          </a:xfrm>
          <a:prstGeom prst="rect">
            <a:avLst/>
          </a:prstGeom>
          <a:noFill/>
          <a:ln>
            <a:noFill/>
          </a:ln>
        </p:spPr>
      </p:pic>
      <p:pic>
        <p:nvPicPr>
          <p:cNvPr id="281" name="Google Shape;281;h771f3719fe290c08_0_51"/>
          <p:cNvPicPr preferRelativeResize="0"/>
          <p:nvPr/>
        </p:nvPicPr>
        <p:blipFill rotWithShape="1">
          <a:blip r:embed="rId5">
            <a:alphaModFix/>
          </a:blip>
          <a:srcRect/>
          <a:stretch/>
        </p:blipFill>
        <p:spPr>
          <a:xfrm>
            <a:off x="9032885" y="3023610"/>
            <a:ext cx="2897454" cy="2868479"/>
          </a:xfrm>
          <a:prstGeom prst="rect">
            <a:avLst/>
          </a:prstGeom>
          <a:noFill/>
          <a:ln>
            <a:noFill/>
          </a:ln>
        </p:spPr>
      </p:pic>
      <p:pic>
        <p:nvPicPr>
          <p:cNvPr id="282" name="Google Shape;282;h771f3719fe290c08_0_51"/>
          <p:cNvPicPr preferRelativeResize="0"/>
          <p:nvPr/>
        </p:nvPicPr>
        <p:blipFill rotWithShape="1">
          <a:blip r:embed="rId6">
            <a:alphaModFix/>
          </a:blip>
          <a:srcRect/>
          <a:stretch/>
        </p:blipFill>
        <p:spPr>
          <a:xfrm>
            <a:off x="5912504" y="3023610"/>
            <a:ext cx="2897454" cy="2868479"/>
          </a:xfrm>
          <a:prstGeom prst="rect">
            <a:avLst/>
          </a:prstGeom>
          <a:noFill/>
          <a:ln>
            <a:noFill/>
          </a:ln>
        </p:spPr>
      </p:pic>
      <p:pic>
        <p:nvPicPr>
          <p:cNvPr id="283" name="Google Shape;283;h771f3719fe290c08_0_51"/>
          <p:cNvPicPr preferRelativeResize="0"/>
          <p:nvPr/>
        </p:nvPicPr>
        <p:blipFill rotWithShape="1">
          <a:blip r:embed="rId7">
            <a:alphaModFix/>
          </a:blip>
          <a:srcRect/>
          <a:stretch/>
        </p:blipFill>
        <p:spPr>
          <a:xfrm>
            <a:off x="3082535" y="3449231"/>
            <a:ext cx="2446665" cy="2415954"/>
          </a:xfrm>
          <a:prstGeom prst="rect">
            <a:avLst/>
          </a:prstGeom>
          <a:noFill/>
          <a:ln>
            <a:noFill/>
          </a:ln>
        </p:spPr>
      </p:pic>
      <p:pic>
        <p:nvPicPr>
          <p:cNvPr id="284" name="Google Shape;284;h771f3719fe290c08_0_51"/>
          <p:cNvPicPr preferRelativeResize="0"/>
          <p:nvPr/>
        </p:nvPicPr>
        <p:blipFill rotWithShape="1">
          <a:blip r:embed="rId8">
            <a:alphaModFix/>
          </a:blip>
          <a:srcRect/>
          <a:stretch/>
        </p:blipFill>
        <p:spPr>
          <a:xfrm>
            <a:off x="337982" y="3449231"/>
            <a:ext cx="2501946" cy="241595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h771f3719fe290c08_0_62"/>
          <p:cNvSpPr txBox="1">
            <a:spLocks noGrp="1"/>
          </p:cNvSpPr>
          <p:nvPr>
            <p:ph type="body" idx="1"/>
          </p:nvPr>
        </p:nvSpPr>
        <p:spPr>
          <a:xfrm>
            <a:off x="388900" y="609375"/>
            <a:ext cx="5257800" cy="5567400"/>
          </a:xfrm>
          <a:prstGeom prst="rect">
            <a:avLst/>
          </a:prstGeom>
          <a:noFill/>
          <a:ln>
            <a:noFill/>
          </a:ln>
        </p:spPr>
        <p:txBody>
          <a:bodyPr spcFirstLastPara="1" wrap="square" lIns="91425" tIns="45700" rIns="91425" bIns="45700" anchor="t" anchorCtr="0">
            <a:normAutofit/>
          </a:bodyPr>
          <a:lstStyle/>
          <a:p>
            <a:pPr marL="228600" lvl="0" indent="-216535" algn="l" rtl="0">
              <a:lnSpc>
                <a:spcPct val="90000"/>
              </a:lnSpc>
              <a:spcBef>
                <a:spcPts val="0"/>
              </a:spcBef>
              <a:spcAft>
                <a:spcPts val="0"/>
              </a:spcAft>
              <a:buClr>
                <a:schemeClr val="dk1"/>
              </a:buClr>
              <a:buSzPts val="2400"/>
              <a:buChar char="•"/>
            </a:pPr>
            <a:r>
              <a:rPr lang="en-US" sz="2400"/>
              <a:t>Folds of different amplitudes/wavelengths produce the same stereonet pattern</a:t>
            </a:r>
            <a:endParaRPr sz="2400"/>
          </a:p>
          <a:p>
            <a:pPr marL="228600" lvl="0" indent="-216535" algn="l" rtl="0">
              <a:lnSpc>
                <a:spcPct val="90000"/>
              </a:lnSpc>
              <a:spcBef>
                <a:spcPts val="1000"/>
              </a:spcBef>
              <a:spcAft>
                <a:spcPts val="0"/>
              </a:spcAft>
              <a:buClr>
                <a:schemeClr val="dk1"/>
              </a:buClr>
              <a:buSzPts val="2400"/>
              <a:buChar char="•"/>
            </a:pPr>
            <a:r>
              <a:rPr lang="en-US" sz="2400"/>
              <a:t>Default representation of data allows students to identify two ways that fold axes are represented (𝛽 and 𝜋 axes)</a:t>
            </a:r>
            <a:endParaRPr sz="2400"/>
          </a:p>
          <a:p>
            <a:pPr marL="228600" lvl="0" indent="-216535" algn="l" rtl="0">
              <a:lnSpc>
                <a:spcPct val="90000"/>
              </a:lnSpc>
              <a:spcBef>
                <a:spcPts val="1000"/>
              </a:spcBef>
              <a:spcAft>
                <a:spcPts val="0"/>
              </a:spcAft>
              <a:buClr>
                <a:schemeClr val="dk1"/>
              </a:buClr>
              <a:buSzPts val="2400"/>
              <a:buChar char="•"/>
            </a:pPr>
            <a:r>
              <a:rPr lang="en-US" sz="2400"/>
              <a:t>E.g., plunging folds: </a:t>
            </a:r>
            <a:r>
              <a:rPr lang="en-US" sz="2400" u="sng">
                <a:solidFill>
                  <a:schemeClr val="hlink"/>
                </a:solidFill>
                <a:hlinkClick r:id="rId3"/>
              </a:rPr>
              <a:t>https://www.visiblegeology.com?sharecode=gG3KmVwUYwB7euQ8aeUmx2</a:t>
            </a:r>
            <a:endParaRPr sz="2400"/>
          </a:p>
        </p:txBody>
      </p:sp>
      <p:pic>
        <p:nvPicPr>
          <p:cNvPr id="291" name="Google Shape;291;h771f3719fe290c08_0_62"/>
          <p:cNvPicPr preferRelativeResize="0"/>
          <p:nvPr/>
        </p:nvPicPr>
        <p:blipFill rotWithShape="1">
          <a:blip r:embed="rId4">
            <a:alphaModFix/>
          </a:blip>
          <a:srcRect/>
          <a:stretch/>
        </p:blipFill>
        <p:spPr>
          <a:xfrm>
            <a:off x="6096000" y="153355"/>
            <a:ext cx="2897454" cy="2799723"/>
          </a:xfrm>
          <a:prstGeom prst="rect">
            <a:avLst/>
          </a:prstGeom>
          <a:noFill/>
          <a:ln>
            <a:noFill/>
          </a:ln>
        </p:spPr>
      </p:pic>
      <p:pic>
        <p:nvPicPr>
          <p:cNvPr id="292" name="Google Shape;292;h771f3719fe290c08_0_62"/>
          <p:cNvPicPr preferRelativeResize="0"/>
          <p:nvPr/>
        </p:nvPicPr>
        <p:blipFill rotWithShape="1">
          <a:blip r:embed="rId5">
            <a:alphaModFix/>
          </a:blip>
          <a:srcRect/>
          <a:stretch/>
        </p:blipFill>
        <p:spPr>
          <a:xfrm>
            <a:off x="9216381" y="153355"/>
            <a:ext cx="2897454" cy="2799723"/>
          </a:xfrm>
          <a:prstGeom prst="rect">
            <a:avLst/>
          </a:prstGeom>
          <a:noFill/>
          <a:ln>
            <a:noFill/>
          </a:ln>
        </p:spPr>
      </p:pic>
      <p:pic>
        <p:nvPicPr>
          <p:cNvPr id="293" name="Google Shape;293;h771f3719fe290c08_0_62"/>
          <p:cNvPicPr preferRelativeResize="0"/>
          <p:nvPr/>
        </p:nvPicPr>
        <p:blipFill rotWithShape="1">
          <a:blip r:embed="rId6">
            <a:alphaModFix/>
          </a:blip>
          <a:srcRect/>
          <a:stretch/>
        </p:blipFill>
        <p:spPr>
          <a:xfrm>
            <a:off x="9216381" y="3029390"/>
            <a:ext cx="2897454" cy="2868479"/>
          </a:xfrm>
          <a:prstGeom prst="rect">
            <a:avLst/>
          </a:prstGeom>
          <a:noFill/>
          <a:ln>
            <a:noFill/>
          </a:ln>
        </p:spPr>
      </p:pic>
      <p:pic>
        <p:nvPicPr>
          <p:cNvPr id="294" name="Google Shape;294;h771f3719fe290c08_0_62"/>
          <p:cNvPicPr preferRelativeResize="0"/>
          <p:nvPr/>
        </p:nvPicPr>
        <p:blipFill rotWithShape="1">
          <a:blip r:embed="rId7">
            <a:alphaModFix/>
          </a:blip>
          <a:srcRect/>
          <a:stretch/>
        </p:blipFill>
        <p:spPr>
          <a:xfrm>
            <a:off x="6095998" y="3029389"/>
            <a:ext cx="2897456" cy="286848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h771f3719fe290c08_0_72"/>
          <p:cNvSpPr txBox="1">
            <a:spLocks noGrp="1"/>
          </p:cNvSpPr>
          <p:nvPr>
            <p:ph type="body" idx="1"/>
          </p:nvPr>
        </p:nvSpPr>
        <p:spPr>
          <a:xfrm>
            <a:off x="838200" y="3209464"/>
            <a:ext cx="10515600" cy="4041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US"/>
              <a:t>Notes:</a:t>
            </a:r>
            <a:endParaRPr/>
          </a:p>
          <a:p>
            <a:pPr marL="685800" lvl="1" indent="-228600" algn="l" rtl="0">
              <a:lnSpc>
                <a:spcPct val="90000"/>
              </a:lnSpc>
              <a:spcBef>
                <a:spcPts val="500"/>
              </a:spcBef>
              <a:spcAft>
                <a:spcPts val="0"/>
              </a:spcAft>
              <a:buClr>
                <a:schemeClr val="dk1"/>
              </a:buClr>
              <a:buSzPts val="2400"/>
              <a:buChar char="•"/>
            </a:pPr>
            <a:r>
              <a:rPr lang="en-US"/>
              <a:t>Fold models are easy to share, and other aspects of fold shape can be changed (e.g., chevron folds)</a:t>
            </a:r>
            <a:endParaRPr/>
          </a:p>
          <a:p>
            <a:pPr marL="685800" lvl="1" indent="-228600" algn="l" rtl="0">
              <a:lnSpc>
                <a:spcPct val="90000"/>
              </a:lnSpc>
              <a:spcBef>
                <a:spcPts val="500"/>
              </a:spcBef>
              <a:spcAft>
                <a:spcPts val="0"/>
              </a:spcAft>
              <a:buClr>
                <a:schemeClr val="dk1"/>
              </a:buClr>
              <a:buSzPts val="2400"/>
              <a:buChar char="•"/>
            </a:pPr>
            <a:r>
              <a:rPr lang="en-US"/>
              <a:t>Color-coding of strike/dip symbols is possible</a:t>
            </a:r>
            <a:endParaRPr/>
          </a:p>
          <a:p>
            <a:pPr marL="685800" lvl="1" indent="-228600" algn="l" rtl="0">
              <a:lnSpc>
                <a:spcPct val="90000"/>
              </a:lnSpc>
              <a:spcBef>
                <a:spcPts val="500"/>
              </a:spcBef>
              <a:spcAft>
                <a:spcPts val="0"/>
              </a:spcAft>
              <a:buClr>
                <a:schemeClr val="dk1"/>
              </a:buClr>
              <a:buSzPts val="2400"/>
              <a:buChar char="•"/>
            </a:pPr>
            <a:r>
              <a:rPr lang="en-US"/>
              <a:t>Show students how to move between modules. Must relaunch VG for each new stereonet import.</a:t>
            </a:r>
            <a:endParaRPr/>
          </a:p>
          <a:p>
            <a:pPr marL="685800" lvl="1" indent="-228600" algn="l" rtl="0">
              <a:lnSpc>
                <a:spcPct val="90000"/>
              </a:lnSpc>
              <a:spcBef>
                <a:spcPts val="500"/>
              </a:spcBef>
              <a:spcAft>
                <a:spcPts val="0"/>
              </a:spcAft>
              <a:buClr>
                <a:schemeClr val="dk1"/>
              </a:buClr>
              <a:buSzPts val="2400"/>
              <a:buChar char="•"/>
            </a:pPr>
            <a:r>
              <a:rPr lang="en-US"/>
              <a:t>All folds currently are similar in their geometry (Ramsay Class 2)</a:t>
            </a:r>
            <a:endParaRPr/>
          </a:p>
        </p:txBody>
      </p:sp>
      <p:graphicFrame>
        <p:nvGraphicFramePr>
          <p:cNvPr id="300" name="Google Shape;300;h771f3719fe290c08_0_72"/>
          <p:cNvGraphicFramePr/>
          <p:nvPr/>
        </p:nvGraphicFramePr>
        <p:xfrm>
          <a:off x="383700" y="268113"/>
          <a:ext cx="8486000" cy="2830767"/>
        </p:xfrm>
        <a:graphic>
          <a:graphicData uri="http://schemas.openxmlformats.org/drawingml/2006/table">
            <a:tbl>
              <a:tblPr>
                <a:noFill/>
                <a:tableStyleId>{41A1CCEA-0AEA-434E-B6A5-47345D865767}</a:tableStyleId>
              </a:tblPr>
              <a:tblGrid>
                <a:gridCol w="4136025">
                  <a:extLst>
                    <a:ext uri="{9D8B030D-6E8A-4147-A177-3AD203B41FA5}">
                      <a16:colId xmlns:a16="http://schemas.microsoft.com/office/drawing/2014/main" val="20000"/>
                    </a:ext>
                  </a:extLst>
                </a:gridCol>
                <a:gridCol w="434997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US" sz="1800" b="1"/>
                        <a:t>LEARNING GOAL</a:t>
                      </a:r>
                      <a:endParaRPr sz="1800" b="1"/>
                    </a:p>
                  </a:txBody>
                  <a:tcPr marL="63500" marR="63500" marT="63500" marB="63500"/>
                </a:tc>
                <a:tc>
                  <a:txBody>
                    <a:bodyPr/>
                    <a:lstStyle/>
                    <a:p>
                      <a:pPr marL="0" lvl="0" indent="0" algn="l" rtl="0">
                        <a:spcBef>
                          <a:spcPts val="0"/>
                        </a:spcBef>
                        <a:spcAft>
                          <a:spcPts val="0"/>
                        </a:spcAft>
                        <a:buNone/>
                      </a:pPr>
                      <a:r>
                        <a:rPr lang="en-US" sz="1800" b="1"/>
                        <a:t>ASSESSMENT CRITERIA</a:t>
                      </a:r>
                      <a:endParaRPr sz="1800" b="1"/>
                    </a:p>
                  </a:txBody>
                  <a:tcPr marL="63500" marR="63500" marT="63500" marB="63500">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Develop an understanding of how map patterns and stereonets are related</a:t>
                      </a:r>
                      <a:endParaRPr sz="1500" b="1"/>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t>Describe how multiple map patterns may produce the same distribution of data on a stereonet</a:t>
                      </a:r>
                      <a:endParaRPr sz="1500"/>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7575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Appreciate  the ambiguity of some fold data presented on a stereonet</a:t>
                      </a:r>
                      <a:endParaRPr sz="1500">
                        <a:latin typeface="Calibri"/>
                        <a:ea typeface="Calibri"/>
                        <a:cs typeface="Calibri"/>
                        <a:sym typeface="Calibri"/>
                      </a:endParaRPr>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323850" algn="l" rtl="0">
                        <a:lnSpc>
                          <a:spcPct val="115000"/>
                        </a:lnSpc>
                        <a:spcBef>
                          <a:spcPts val="0"/>
                        </a:spcBef>
                        <a:spcAft>
                          <a:spcPts val="0"/>
                        </a:spcAft>
                        <a:buClr>
                          <a:schemeClr val="dk1"/>
                        </a:buClr>
                        <a:buSzPts val="1500"/>
                        <a:buFont typeface="Calibri"/>
                        <a:buChar char="●"/>
                      </a:pPr>
                      <a:r>
                        <a:rPr lang="en-US" sz="1500">
                          <a:solidFill>
                            <a:schemeClr val="dk1"/>
                          </a:solidFill>
                        </a:rPr>
                        <a:t>Recognize that stereonets do not differentiate between folds of different scale or indicate relative position of fold limbs</a:t>
                      </a:r>
                      <a:endParaRPr sz="1500">
                        <a:latin typeface="Calibri"/>
                        <a:ea typeface="Calibri"/>
                        <a:cs typeface="Calibri"/>
                        <a:sym typeface="Calibri"/>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Discover independently how fold axes are represented on stereonets</a:t>
                      </a:r>
                      <a:endParaRPr sz="1500">
                        <a:latin typeface="Calibri"/>
                        <a:ea typeface="Calibri"/>
                        <a:cs typeface="Calibri"/>
                        <a:sym typeface="Calibri"/>
                      </a:endParaRPr>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Accurately describe 𝜋 and 𝛽 axes, although correct terminology is not necessary</a:t>
                      </a:r>
                      <a:endParaRPr sz="1500" b="1"/>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h64d951b64693f309_1_0"/>
          <p:cNvSpPr txBox="1">
            <a:spLocks noGrp="1"/>
          </p:cNvSpPr>
          <p:nvPr>
            <p:ph type="title"/>
          </p:nvPr>
        </p:nvSpPr>
        <p:spPr>
          <a:xfrm>
            <a:off x="377900" y="663075"/>
            <a:ext cx="4474200" cy="28527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a:t>Basin Stratigraphic Correlation</a:t>
            </a:r>
            <a:endParaRPr/>
          </a:p>
        </p:txBody>
      </p:sp>
      <p:sp>
        <p:nvSpPr>
          <p:cNvPr id="307" name="Google Shape;307;h64d951b64693f309_1_0"/>
          <p:cNvSpPr txBox="1">
            <a:spLocks noGrp="1"/>
          </p:cNvSpPr>
          <p:nvPr>
            <p:ph type="body" idx="1"/>
          </p:nvPr>
        </p:nvSpPr>
        <p:spPr>
          <a:xfrm>
            <a:off x="377900" y="3519031"/>
            <a:ext cx="4111200" cy="1500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Amy Weislogel</a:t>
            </a:r>
            <a:endParaRPr/>
          </a:p>
          <a:p>
            <a:pPr marL="0" lvl="0" indent="0" algn="l" rtl="0">
              <a:spcBef>
                <a:spcPts val="1000"/>
              </a:spcBef>
              <a:spcAft>
                <a:spcPts val="0"/>
              </a:spcAft>
              <a:buNone/>
            </a:pPr>
            <a:r>
              <a:rPr lang="en-US"/>
              <a:t>West Virginia University</a:t>
            </a:r>
            <a:endParaRPr/>
          </a:p>
        </p:txBody>
      </p:sp>
      <p:sp>
        <p:nvSpPr>
          <p:cNvPr id="308" name="Google Shape;308;h64d951b64693f309_1_0"/>
          <p:cNvSpPr txBox="1">
            <a:spLocks noGrp="1"/>
          </p:cNvSpPr>
          <p:nvPr>
            <p:ph type="body" idx="4294967295"/>
          </p:nvPr>
        </p:nvSpPr>
        <p:spPr>
          <a:xfrm>
            <a:off x="4968850" y="742075"/>
            <a:ext cx="6384900" cy="5434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600" b="1" u="sng">
                <a:solidFill>
                  <a:srgbClr val="06566C"/>
                </a:solidFill>
              </a:rPr>
              <a:t>Learning Goals</a:t>
            </a:r>
            <a:endParaRPr sz="3600" b="1" u="sng">
              <a:solidFill>
                <a:srgbClr val="06566C"/>
              </a:solidFill>
            </a:endParaRPr>
          </a:p>
          <a:p>
            <a:pPr marL="457200" lvl="0" indent="-406400" algn="l" rtl="0">
              <a:spcBef>
                <a:spcPts val="1000"/>
              </a:spcBef>
              <a:spcAft>
                <a:spcPts val="0"/>
              </a:spcAft>
              <a:buSzPts val="2800"/>
              <a:buChar char="•"/>
            </a:pPr>
            <a:r>
              <a:rPr lang="en-US"/>
              <a:t>Develop geologic map reading skills</a:t>
            </a:r>
            <a:endParaRPr/>
          </a:p>
          <a:p>
            <a:pPr marL="457200" lvl="0" indent="-406400" algn="l" rtl="0">
              <a:spcBef>
                <a:spcPts val="0"/>
              </a:spcBef>
              <a:spcAft>
                <a:spcPts val="0"/>
              </a:spcAft>
              <a:buSzPts val="2800"/>
              <a:buChar char="•"/>
            </a:pPr>
            <a:r>
              <a:rPr lang="en-US"/>
              <a:t>Practice basic lithostratigraphic correlation</a:t>
            </a:r>
            <a:endParaRPr/>
          </a:p>
          <a:p>
            <a:pPr marL="457200" lvl="0" indent="-406400" algn="l" rtl="0">
              <a:spcBef>
                <a:spcPts val="0"/>
              </a:spcBef>
              <a:spcAft>
                <a:spcPts val="0"/>
              </a:spcAft>
              <a:buSzPts val="2800"/>
              <a:buChar char="•"/>
            </a:pPr>
            <a:r>
              <a:rPr lang="en-US"/>
              <a:t>Infer basin sedimentation history</a:t>
            </a:r>
            <a:endParaRPr/>
          </a:p>
          <a:p>
            <a:pPr marL="457200" lvl="0" indent="-406400" algn="l" rtl="0">
              <a:spcBef>
                <a:spcPts val="0"/>
              </a:spcBef>
              <a:spcAft>
                <a:spcPts val="0"/>
              </a:spcAft>
              <a:buSzPts val="2800"/>
              <a:buChar char="•"/>
            </a:pPr>
            <a:r>
              <a:rPr lang="en-US"/>
              <a:t>Create a basin model</a:t>
            </a:r>
            <a:endParaRPr/>
          </a:p>
          <a:p>
            <a:pPr marL="0" lvl="0" indent="0" algn="l" rtl="0">
              <a:spcBef>
                <a:spcPts val="1000"/>
              </a:spcBef>
              <a:spcAft>
                <a:spcPts val="0"/>
              </a:spcAft>
              <a:buNone/>
            </a:pPr>
            <a:endParaRPr/>
          </a:p>
          <a:p>
            <a:pPr marL="0" lvl="0" indent="0" algn="l" rtl="0">
              <a:spcBef>
                <a:spcPts val="1000"/>
              </a:spcBef>
              <a:spcAft>
                <a:spcPts val="0"/>
              </a:spcAft>
              <a:buClr>
                <a:schemeClr val="dk1"/>
              </a:buClr>
              <a:buSzPts val="1100"/>
              <a:buFont typeface="Arial"/>
              <a:buNone/>
            </a:pPr>
            <a:r>
              <a:rPr lang="en-US" sz="3600" b="1" u="sng">
                <a:solidFill>
                  <a:srgbClr val="06566C"/>
                </a:solidFill>
              </a:rPr>
              <a:t>Audience</a:t>
            </a:r>
            <a:endParaRPr sz="3600" b="1" u="sng">
              <a:solidFill>
                <a:srgbClr val="06566C"/>
              </a:solidFill>
            </a:endParaRPr>
          </a:p>
          <a:p>
            <a:pPr marL="457200" lvl="0" indent="-406400" algn="l" rtl="0">
              <a:spcBef>
                <a:spcPts val="1000"/>
              </a:spcBef>
              <a:spcAft>
                <a:spcPts val="0"/>
              </a:spcAft>
              <a:buSzPts val="2800"/>
              <a:buChar char="•"/>
            </a:pPr>
            <a:r>
              <a:rPr lang="en-US"/>
              <a:t>Introductory-level majors course or introductory activity of upper level majors course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h64d951b64693f309_1_7"/>
          <p:cNvPicPr preferRelativeResize="0"/>
          <p:nvPr/>
        </p:nvPicPr>
        <p:blipFill>
          <a:blip r:embed="rId3">
            <a:alphaModFix/>
          </a:blip>
          <a:stretch>
            <a:fillRect/>
          </a:stretch>
        </p:blipFill>
        <p:spPr>
          <a:xfrm>
            <a:off x="5028405" y="0"/>
            <a:ext cx="7163589" cy="6857999"/>
          </a:xfrm>
          <a:prstGeom prst="rect">
            <a:avLst/>
          </a:prstGeom>
          <a:noFill/>
          <a:ln>
            <a:noFill/>
          </a:ln>
        </p:spPr>
      </p:pic>
      <p:sp>
        <p:nvSpPr>
          <p:cNvPr id="315" name="Google Shape;315;h64d951b64693f309_1_7"/>
          <p:cNvSpPr txBox="1">
            <a:spLocks noGrp="1"/>
          </p:cNvSpPr>
          <p:nvPr>
            <p:ph type="body" idx="4294967295"/>
          </p:nvPr>
        </p:nvSpPr>
        <p:spPr>
          <a:xfrm>
            <a:off x="130150" y="597300"/>
            <a:ext cx="4710300" cy="54348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US" sz="3600" b="1" u="sng">
                <a:solidFill>
                  <a:srgbClr val="06566C"/>
                </a:solidFill>
              </a:rPr>
              <a:t>Geologic Map</a:t>
            </a:r>
            <a:endParaRPr sz="3600" b="1" u="sng">
              <a:solidFill>
                <a:srgbClr val="06566C"/>
              </a:solidFill>
            </a:endParaRPr>
          </a:p>
          <a:p>
            <a:pPr marL="457200" lvl="0" indent="-419100" algn="l" rtl="0">
              <a:spcBef>
                <a:spcPts val="1000"/>
              </a:spcBef>
              <a:spcAft>
                <a:spcPts val="0"/>
              </a:spcAft>
              <a:buSzPts val="3000"/>
              <a:buChar char="•"/>
            </a:pPr>
            <a:r>
              <a:rPr lang="en-US" sz="3000"/>
              <a:t>Accessible color scheme</a:t>
            </a:r>
            <a:endParaRPr sz="3000"/>
          </a:p>
          <a:p>
            <a:pPr marL="457200" lvl="0" indent="-419100" algn="l" rtl="0">
              <a:spcBef>
                <a:spcPts val="1000"/>
              </a:spcBef>
              <a:spcAft>
                <a:spcPts val="0"/>
              </a:spcAft>
              <a:buSzPts val="3000"/>
              <a:buChar char="•"/>
            </a:pPr>
            <a:r>
              <a:rPr lang="en-US" sz="3000"/>
              <a:t>E-W transect</a:t>
            </a:r>
            <a:endParaRPr sz="3000"/>
          </a:p>
          <a:p>
            <a:pPr marL="457200" lvl="0" indent="-419100" algn="l" rtl="0">
              <a:spcBef>
                <a:spcPts val="1000"/>
              </a:spcBef>
              <a:spcAft>
                <a:spcPts val="0"/>
              </a:spcAft>
              <a:buSzPts val="3000"/>
              <a:buChar char="•"/>
            </a:pPr>
            <a:r>
              <a:rPr lang="en-US" sz="3000"/>
              <a:t>Several location of core</a:t>
            </a:r>
            <a:endParaRPr sz="3000"/>
          </a:p>
          <a:p>
            <a:pPr marL="914400" lvl="1" indent="-419100" algn="l" rtl="0">
              <a:spcBef>
                <a:spcPts val="1000"/>
              </a:spcBef>
              <a:spcAft>
                <a:spcPts val="0"/>
              </a:spcAft>
              <a:buSzPts val="3000"/>
              <a:buChar char="•"/>
            </a:pPr>
            <a:r>
              <a:rPr lang="en-US" sz="3000"/>
              <a:t>3 locations are “known”</a:t>
            </a:r>
            <a:endParaRPr sz="3000"/>
          </a:p>
          <a:p>
            <a:pPr marL="914400" lvl="1" indent="-419100" algn="l" rtl="0">
              <a:spcBef>
                <a:spcPts val="1000"/>
              </a:spcBef>
              <a:spcAft>
                <a:spcPts val="1000"/>
              </a:spcAft>
              <a:buSzPts val="3000"/>
              <a:buChar char="•"/>
            </a:pPr>
            <a:r>
              <a:rPr lang="en-US" sz="3000"/>
              <a:t>Students are asked to predict relative thickness of units in northern WV as an “unknown”</a:t>
            </a:r>
            <a:endParaRPr sz="3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h64d951b64693f309_1_22"/>
          <p:cNvPicPr preferRelativeResize="0"/>
          <p:nvPr/>
        </p:nvPicPr>
        <p:blipFill>
          <a:blip r:embed="rId3">
            <a:alphaModFix/>
          </a:blip>
          <a:stretch>
            <a:fillRect/>
          </a:stretch>
        </p:blipFill>
        <p:spPr>
          <a:xfrm>
            <a:off x="5028405" y="0"/>
            <a:ext cx="7163589" cy="6857999"/>
          </a:xfrm>
          <a:prstGeom prst="rect">
            <a:avLst/>
          </a:prstGeom>
          <a:noFill/>
          <a:ln>
            <a:noFill/>
          </a:ln>
        </p:spPr>
      </p:pic>
      <p:pic>
        <p:nvPicPr>
          <p:cNvPr id="322" name="Google Shape;322;h64d951b64693f309_1_22"/>
          <p:cNvPicPr preferRelativeResize="0"/>
          <p:nvPr/>
        </p:nvPicPr>
        <p:blipFill rotWithShape="1">
          <a:blip r:embed="rId4">
            <a:alphaModFix/>
          </a:blip>
          <a:srcRect l="1360" r="-1360"/>
          <a:stretch/>
        </p:blipFill>
        <p:spPr>
          <a:xfrm>
            <a:off x="56325" y="90775"/>
            <a:ext cx="4904000" cy="2854200"/>
          </a:xfrm>
          <a:prstGeom prst="rect">
            <a:avLst/>
          </a:prstGeom>
          <a:noFill/>
          <a:ln>
            <a:noFill/>
          </a:ln>
        </p:spPr>
      </p:pic>
      <p:pic>
        <p:nvPicPr>
          <p:cNvPr id="323" name="Google Shape;323;h64d951b64693f309_1_22"/>
          <p:cNvPicPr preferRelativeResize="0"/>
          <p:nvPr/>
        </p:nvPicPr>
        <p:blipFill>
          <a:blip r:embed="rId5">
            <a:alphaModFix/>
          </a:blip>
          <a:stretch>
            <a:fillRect/>
          </a:stretch>
        </p:blipFill>
        <p:spPr>
          <a:xfrm>
            <a:off x="119563" y="3088571"/>
            <a:ext cx="4777525" cy="336895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h64d951b64693f309_1_32"/>
          <p:cNvSpPr txBox="1">
            <a:spLocks noGrp="1"/>
          </p:cNvSpPr>
          <p:nvPr>
            <p:ph type="body" idx="4294967295"/>
          </p:nvPr>
        </p:nvSpPr>
        <p:spPr>
          <a:xfrm>
            <a:off x="149200" y="711600"/>
            <a:ext cx="4710300" cy="5434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600" b="1" u="sng">
                <a:solidFill>
                  <a:srgbClr val="06566C"/>
                </a:solidFill>
              </a:rPr>
              <a:t>Visible Geology Model</a:t>
            </a:r>
            <a:endParaRPr sz="3600" b="1" u="sng">
              <a:solidFill>
                <a:srgbClr val="06566C"/>
              </a:solidFill>
            </a:endParaRPr>
          </a:p>
          <a:p>
            <a:pPr marL="457200" lvl="0" indent="-381000" algn="l" rtl="0">
              <a:spcBef>
                <a:spcPts val="1000"/>
              </a:spcBef>
              <a:spcAft>
                <a:spcPts val="0"/>
              </a:spcAft>
              <a:buSzPts val="2400"/>
              <a:buChar char="•"/>
            </a:pPr>
            <a:r>
              <a:rPr lang="en-US" sz="2400"/>
              <a:t>Built representative virtual replica of regional stratigraphy using the </a:t>
            </a:r>
            <a:r>
              <a:rPr lang="en-US" sz="2400" b="1"/>
              <a:t>Geology Explorer </a:t>
            </a:r>
            <a:r>
              <a:rPr lang="en-US" sz="2400"/>
              <a:t>app in Visible Geology</a:t>
            </a:r>
            <a:endParaRPr sz="2400"/>
          </a:p>
          <a:p>
            <a:pPr marL="457200" lvl="0" indent="-381000" algn="l" rtl="0">
              <a:spcBef>
                <a:spcPts val="1000"/>
              </a:spcBef>
              <a:spcAft>
                <a:spcPts val="0"/>
              </a:spcAft>
              <a:buSzPts val="2400"/>
              <a:buChar char="•"/>
            </a:pPr>
            <a:r>
              <a:rPr lang="en-US" sz="2400"/>
              <a:t>Screencast video shows how students can access a publish shared model</a:t>
            </a:r>
            <a:endParaRPr sz="2400"/>
          </a:p>
          <a:p>
            <a:pPr marL="457200" lvl="0" indent="-381000" algn="l" rtl="0">
              <a:spcBef>
                <a:spcPts val="1000"/>
              </a:spcBef>
              <a:spcAft>
                <a:spcPts val="1000"/>
              </a:spcAft>
              <a:buSzPts val="2400"/>
              <a:buChar char="•"/>
            </a:pPr>
            <a:r>
              <a:rPr lang="en-US" sz="2400"/>
              <a:t>Note: student link access is “read only” </a:t>
            </a:r>
            <a:endParaRPr sz="2400"/>
          </a:p>
        </p:txBody>
      </p:sp>
      <p:pic>
        <p:nvPicPr>
          <p:cNvPr id="2" name="Appalachian basin model">
            <a:hlinkClick r:id="" action="ppaction://media"/>
            <a:extLst>
              <a:ext uri="{FF2B5EF4-FFF2-40B4-BE49-F238E27FC236}">
                <a16:creationId xmlns:a16="http://schemas.microsoft.com/office/drawing/2014/main" id="{4BA4E50B-0EE4-4E84-B54C-7F4090915A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253250" y="0"/>
            <a:ext cx="6934200" cy="6858000"/>
          </a:xfrm>
          <a:prstGeom prst="rect">
            <a:avLst/>
          </a:prstGeom>
        </p:spPr>
      </p:pic>
    </p:spTree>
    <p:extLst>
      <p:ext uri="{BB962C8B-B14F-4D97-AF65-F5344CB8AC3E}">
        <p14:creationId xmlns:p14="http://schemas.microsoft.com/office/powerpoint/2010/main" val="47098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5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h64d951b64693f309_1_41"/>
          <p:cNvPicPr preferRelativeResize="0"/>
          <p:nvPr/>
        </p:nvPicPr>
        <p:blipFill rotWithShape="1">
          <a:blip r:embed="rId3">
            <a:alphaModFix/>
          </a:blip>
          <a:srcRect t="10579"/>
          <a:stretch/>
        </p:blipFill>
        <p:spPr>
          <a:xfrm rot="-5400000">
            <a:off x="2714299" y="-777550"/>
            <a:ext cx="6750701" cy="8305799"/>
          </a:xfrm>
          <a:prstGeom prst="rect">
            <a:avLst/>
          </a:prstGeom>
          <a:noFill/>
          <a:ln>
            <a:noFill/>
          </a:ln>
        </p:spPr>
      </p:pic>
      <p:pic>
        <p:nvPicPr>
          <p:cNvPr id="337" name="Google Shape;337;h64d951b64693f309_1_41"/>
          <p:cNvPicPr preferRelativeResize="0"/>
          <p:nvPr/>
        </p:nvPicPr>
        <p:blipFill rotWithShape="1">
          <a:blip r:embed="rId3">
            <a:alphaModFix/>
          </a:blip>
          <a:srcRect r="7536" b="90496"/>
          <a:stretch/>
        </p:blipFill>
        <p:spPr>
          <a:xfrm>
            <a:off x="7583550" y="6098950"/>
            <a:ext cx="4608449" cy="651749"/>
          </a:xfrm>
          <a:prstGeom prst="rect">
            <a:avLst/>
          </a:prstGeom>
          <a:noFill/>
          <a:ln>
            <a:noFill/>
          </a:ln>
        </p:spPr>
      </p:pic>
      <p:sp>
        <p:nvSpPr>
          <p:cNvPr id="338" name="Google Shape;338;h64d951b64693f309_1_41"/>
          <p:cNvSpPr/>
          <p:nvPr/>
        </p:nvSpPr>
        <p:spPr>
          <a:xfrm>
            <a:off x="107575" y="5782228"/>
            <a:ext cx="1815600" cy="672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h64d951b64693f309_1_70"/>
          <p:cNvSpPr txBox="1">
            <a:spLocks noGrp="1"/>
          </p:cNvSpPr>
          <p:nvPr>
            <p:ph type="title"/>
          </p:nvPr>
        </p:nvSpPr>
        <p:spPr>
          <a:xfrm>
            <a:off x="838200" y="275925"/>
            <a:ext cx="107460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000"/>
              <a:t>Questions students address along the way:</a:t>
            </a:r>
            <a:endParaRPr sz="4000"/>
          </a:p>
        </p:txBody>
      </p:sp>
      <p:sp>
        <p:nvSpPr>
          <p:cNvPr id="345" name="Google Shape;345;h64d951b64693f309_1_70"/>
          <p:cNvSpPr txBox="1">
            <a:spLocks noGrp="1"/>
          </p:cNvSpPr>
          <p:nvPr>
            <p:ph type="body" idx="1"/>
          </p:nvPr>
        </p:nvSpPr>
        <p:spPr>
          <a:xfrm>
            <a:off x="838200" y="1509000"/>
            <a:ext cx="10515600" cy="4357800"/>
          </a:xfrm>
          <a:prstGeom prst="rect">
            <a:avLst/>
          </a:prstGeom>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How does depth to basement change along a basin transect?</a:t>
            </a:r>
            <a:endParaRPr/>
          </a:p>
          <a:p>
            <a:pPr marL="457200" lvl="0" indent="-406400" algn="l" rtl="0">
              <a:lnSpc>
                <a:spcPct val="90000"/>
              </a:lnSpc>
              <a:spcBef>
                <a:spcPts val="1000"/>
              </a:spcBef>
              <a:spcAft>
                <a:spcPts val="0"/>
              </a:spcAft>
              <a:buSzPts val="2800"/>
              <a:buChar char="•"/>
            </a:pPr>
            <a:r>
              <a:rPr lang="en-US"/>
              <a:t>How do basin fill strata change with respect to basement dip?</a:t>
            </a:r>
            <a:endParaRPr/>
          </a:p>
          <a:p>
            <a:pPr marL="457200" lvl="0" indent="-406400" algn="l" rtl="0">
              <a:lnSpc>
                <a:spcPct val="90000"/>
              </a:lnSpc>
              <a:spcBef>
                <a:spcPts val="1000"/>
              </a:spcBef>
              <a:spcAft>
                <a:spcPts val="0"/>
              </a:spcAft>
              <a:buSzPts val="2800"/>
              <a:buChar char="•"/>
            </a:pPr>
            <a:r>
              <a:rPr lang="en-US"/>
              <a:t>What could cause the dip in basement?</a:t>
            </a:r>
            <a:endParaRPr/>
          </a:p>
          <a:p>
            <a:pPr marL="457200" lvl="0" indent="-406400" algn="l" rtl="0">
              <a:lnSpc>
                <a:spcPct val="90000"/>
              </a:lnSpc>
              <a:spcBef>
                <a:spcPts val="1000"/>
              </a:spcBef>
              <a:spcAft>
                <a:spcPts val="0"/>
              </a:spcAft>
              <a:buSzPts val="2800"/>
              <a:buChar char="•"/>
            </a:pPr>
            <a:r>
              <a:rPr lang="en-US"/>
              <a:t>What could cause thickness variation of basin fill?</a:t>
            </a:r>
            <a:endParaRPr/>
          </a:p>
          <a:p>
            <a:pPr marL="457200" lvl="0" indent="-406400" algn="l" rtl="0">
              <a:lnSpc>
                <a:spcPct val="90000"/>
              </a:lnSpc>
              <a:spcBef>
                <a:spcPts val="1000"/>
              </a:spcBef>
              <a:spcAft>
                <a:spcPts val="0"/>
              </a:spcAft>
              <a:buSzPts val="2800"/>
              <a:buChar char="•"/>
            </a:pPr>
            <a:r>
              <a:rPr lang="en-US"/>
              <a:t>Where were areas of greatest subsidence and sediment accumulation?</a:t>
            </a:r>
            <a:endParaRPr/>
          </a:p>
          <a:p>
            <a:pPr marL="457200" lvl="0" indent="-406400" algn="l" rtl="0">
              <a:lnSpc>
                <a:spcPct val="90000"/>
              </a:lnSpc>
              <a:spcBef>
                <a:spcPts val="1000"/>
              </a:spcBef>
              <a:spcAft>
                <a:spcPts val="1000"/>
              </a:spcAft>
              <a:buSzPts val="2800"/>
              <a:buChar char="•"/>
            </a:pPr>
            <a:r>
              <a:rPr lang="en-US"/>
              <a:t>Hypothesize cause of basin subsidence and propose a test of this hypothesis.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h64d951b64693f309_1_49"/>
          <p:cNvPicPr preferRelativeResize="0"/>
          <p:nvPr/>
        </p:nvPicPr>
        <p:blipFill rotWithShape="1">
          <a:blip r:embed="rId3">
            <a:alphaModFix/>
          </a:blip>
          <a:srcRect t="43593" r="20446" b="12097"/>
          <a:stretch/>
        </p:blipFill>
        <p:spPr>
          <a:xfrm>
            <a:off x="6243950" y="1466686"/>
            <a:ext cx="5861101" cy="3764138"/>
          </a:xfrm>
          <a:prstGeom prst="rect">
            <a:avLst/>
          </a:prstGeom>
          <a:noFill/>
          <a:ln>
            <a:noFill/>
          </a:ln>
        </p:spPr>
      </p:pic>
      <p:sp>
        <p:nvSpPr>
          <p:cNvPr id="353" name="Google Shape;353;h64d951b64693f309_1_49"/>
          <p:cNvSpPr txBox="1">
            <a:spLocks noGrp="1"/>
          </p:cNvSpPr>
          <p:nvPr>
            <p:ph type="body" idx="4294967295"/>
          </p:nvPr>
        </p:nvSpPr>
        <p:spPr>
          <a:xfrm>
            <a:off x="382850" y="559200"/>
            <a:ext cx="5861100" cy="55791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600" b="1" u="sng">
                <a:solidFill>
                  <a:srgbClr val="06566C"/>
                </a:solidFill>
              </a:rPr>
              <a:t>Student Map Models</a:t>
            </a:r>
            <a:endParaRPr sz="3600" b="1" u="sng">
              <a:solidFill>
                <a:srgbClr val="06566C"/>
              </a:solidFill>
            </a:endParaRPr>
          </a:p>
          <a:p>
            <a:pPr marL="457200" lvl="0" indent="-381000" algn="l" rtl="0">
              <a:spcBef>
                <a:spcPts val="1000"/>
              </a:spcBef>
              <a:spcAft>
                <a:spcPts val="0"/>
              </a:spcAft>
              <a:buSzPts val="2400"/>
              <a:buChar char="•"/>
            </a:pPr>
            <a:r>
              <a:rPr lang="en-US" sz="2400"/>
              <a:t>Similar to the exemplar</a:t>
            </a:r>
            <a:endParaRPr sz="2400"/>
          </a:p>
          <a:p>
            <a:pPr marL="914400" lvl="1" indent="-381000" algn="l" rtl="0">
              <a:spcBef>
                <a:spcPts val="1000"/>
              </a:spcBef>
              <a:spcAft>
                <a:spcPts val="0"/>
              </a:spcAft>
              <a:buSzPts val="2400"/>
              <a:buChar char="•"/>
            </a:pPr>
            <a:r>
              <a:rPr lang="en-US"/>
              <a:t>Accessible color scheme</a:t>
            </a:r>
            <a:endParaRPr/>
          </a:p>
          <a:p>
            <a:pPr marL="914400" lvl="1" indent="-381000" algn="l" rtl="0">
              <a:spcBef>
                <a:spcPts val="1000"/>
              </a:spcBef>
              <a:spcAft>
                <a:spcPts val="0"/>
              </a:spcAft>
              <a:buSzPts val="2400"/>
              <a:buChar char="•"/>
            </a:pPr>
            <a:r>
              <a:rPr lang="en-US"/>
              <a:t>E-W transect</a:t>
            </a:r>
            <a:endParaRPr/>
          </a:p>
          <a:p>
            <a:pPr marL="457200" lvl="0" indent="-381000" algn="l" rtl="0">
              <a:spcBef>
                <a:spcPts val="1000"/>
              </a:spcBef>
              <a:spcAft>
                <a:spcPts val="0"/>
              </a:spcAft>
              <a:buSzPts val="2400"/>
              <a:buChar char="•"/>
            </a:pPr>
            <a:r>
              <a:rPr lang="en-US" sz="2400"/>
              <a:t>Difference from the exemplar</a:t>
            </a:r>
            <a:endParaRPr sz="2400"/>
          </a:p>
          <a:p>
            <a:pPr marL="914400" lvl="1" indent="-381000" algn="l" rtl="0">
              <a:spcBef>
                <a:spcPts val="1000"/>
              </a:spcBef>
              <a:spcAft>
                <a:spcPts val="0"/>
              </a:spcAft>
              <a:buSzPts val="2400"/>
              <a:buChar char="•"/>
            </a:pPr>
            <a:r>
              <a:rPr lang="en-US"/>
              <a:t>no “known” locations</a:t>
            </a:r>
            <a:endParaRPr/>
          </a:p>
          <a:p>
            <a:pPr marL="914400" lvl="1" indent="-381000" algn="l" rtl="0">
              <a:spcBef>
                <a:spcPts val="1000"/>
              </a:spcBef>
              <a:spcAft>
                <a:spcPts val="0"/>
              </a:spcAft>
              <a:buSzPts val="2400"/>
              <a:buChar char="•"/>
            </a:pPr>
            <a:r>
              <a:rPr lang="en-US"/>
              <a:t>Students are asked to “collect” core</a:t>
            </a:r>
            <a:endParaRPr/>
          </a:p>
          <a:p>
            <a:pPr marL="457200" lvl="0" indent="-381000" algn="l" rtl="0">
              <a:spcBef>
                <a:spcPts val="1000"/>
              </a:spcBef>
              <a:spcAft>
                <a:spcPts val="1000"/>
              </a:spcAft>
              <a:buSzPts val="2400"/>
              <a:buChar char="•"/>
            </a:pPr>
            <a:r>
              <a:rPr lang="en-US" sz="2400"/>
              <a:t>Students contend with youngest strata that are absent to the east</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h64d951b64693f309_1_58"/>
          <p:cNvSpPr txBox="1">
            <a:spLocks noGrp="1"/>
          </p:cNvSpPr>
          <p:nvPr>
            <p:ph type="title"/>
          </p:nvPr>
        </p:nvSpPr>
        <p:spPr>
          <a:xfrm>
            <a:off x="838200" y="275917"/>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Use as a teaching tool:</a:t>
            </a:r>
            <a:endParaRPr/>
          </a:p>
        </p:txBody>
      </p:sp>
      <p:sp>
        <p:nvSpPr>
          <p:cNvPr id="360" name="Google Shape;360;h64d951b64693f309_1_58"/>
          <p:cNvSpPr txBox="1">
            <a:spLocks noGrp="1"/>
          </p:cNvSpPr>
          <p:nvPr>
            <p:ph type="body" idx="1"/>
          </p:nvPr>
        </p:nvSpPr>
        <p:spPr>
          <a:xfrm>
            <a:off x="7173775" y="1601625"/>
            <a:ext cx="4474800" cy="3802200"/>
          </a:xfrm>
          <a:prstGeom prst="rect">
            <a:avLst/>
          </a:prstGeom>
        </p:spPr>
        <p:txBody>
          <a:bodyPr spcFirstLastPara="1" wrap="square" lIns="91425" tIns="45700" rIns="91425" bIns="45700" anchor="t" anchorCtr="0">
            <a:normAutofit/>
          </a:bodyPr>
          <a:lstStyle/>
          <a:p>
            <a:pPr marL="457200" lvl="0" indent="-266700" algn="l" rtl="0">
              <a:spcBef>
                <a:spcPts val="1000"/>
              </a:spcBef>
              <a:spcAft>
                <a:spcPts val="0"/>
              </a:spcAft>
              <a:buSzPts val="2400"/>
              <a:buChar char="•"/>
            </a:pPr>
            <a:r>
              <a:rPr lang="en-US" sz="2400"/>
              <a:t>Students use spatio-temporal analysis </a:t>
            </a:r>
            <a:endParaRPr sz="2400"/>
          </a:p>
          <a:p>
            <a:pPr marL="457200" lvl="0" indent="-266700" algn="l" rtl="0">
              <a:spcBef>
                <a:spcPts val="1000"/>
              </a:spcBef>
              <a:spcAft>
                <a:spcPts val="0"/>
              </a:spcAft>
              <a:buSzPts val="2400"/>
              <a:buChar char="•"/>
            </a:pPr>
            <a:r>
              <a:rPr lang="en-US" sz="2400"/>
              <a:t>Recognize basin formation as regional and variable lithosphere response</a:t>
            </a:r>
            <a:endParaRPr sz="2400"/>
          </a:p>
          <a:p>
            <a:pPr marL="457200" lvl="0" indent="-266700" algn="l" rtl="0">
              <a:spcBef>
                <a:spcPts val="1000"/>
              </a:spcBef>
              <a:spcAft>
                <a:spcPts val="1000"/>
              </a:spcAft>
              <a:buSzPts val="2400"/>
              <a:buChar char="•"/>
            </a:pPr>
            <a:r>
              <a:rPr lang="en-US" sz="2400"/>
              <a:t>Identify implications for the distribution of stratal units</a:t>
            </a:r>
            <a:endParaRPr sz="2400"/>
          </a:p>
        </p:txBody>
      </p:sp>
      <p:graphicFrame>
        <p:nvGraphicFramePr>
          <p:cNvPr id="361" name="Google Shape;361;h64d951b64693f309_1_58"/>
          <p:cNvGraphicFramePr/>
          <p:nvPr/>
        </p:nvGraphicFramePr>
        <p:xfrm>
          <a:off x="539875" y="1601625"/>
          <a:ext cx="6534150" cy="3473578"/>
        </p:xfrm>
        <a:graphic>
          <a:graphicData uri="http://schemas.openxmlformats.org/drawingml/2006/table">
            <a:tbl>
              <a:tblPr>
                <a:noFill/>
                <a:tableStyleId>{41A1CCEA-0AEA-434E-B6A5-47345D865767}</a:tableStyleId>
              </a:tblPr>
              <a:tblGrid>
                <a:gridCol w="2209375">
                  <a:extLst>
                    <a:ext uri="{9D8B030D-6E8A-4147-A177-3AD203B41FA5}">
                      <a16:colId xmlns:a16="http://schemas.microsoft.com/office/drawing/2014/main" val="20000"/>
                    </a:ext>
                  </a:extLst>
                </a:gridCol>
                <a:gridCol w="432477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US" sz="1800" b="1"/>
                        <a:t>LEARNING GOAL</a:t>
                      </a:r>
                      <a:endParaRPr sz="1800" b="1"/>
                    </a:p>
                  </a:txBody>
                  <a:tcPr marL="63500" marR="63500" marT="63500" marB="63500"/>
                </a:tc>
                <a:tc>
                  <a:txBody>
                    <a:bodyPr/>
                    <a:lstStyle/>
                    <a:p>
                      <a:pPr marL="0" lvl="0" indent="0" algn="l" rtl="0">
                        <a:spcBef>
                          <a:spcPts val="0"/>
                        </a:spcBef>
                        <a:spcAft>
                          <a:spcPts val="0"/>
                        </a:spcAft>
                        <a:buNone/>
                      </a:pPr>
                      <a:r>
                        <a:rPr lang="en-US" sz="1800" b="1"/>
                        <a:t>ASSESSMENT CRITERIA</a:t>
                      </a:r>
                      <a:endParaRPr sz="1800" b="1"/>
                    </a:p>
                  </a:txBody>
                  <a:tcPr marL="63500" marR="63500" marT="63500" marB="63500"/>
                </a:tc>
                <a:extLst>
                  <a:ext uri="{0D108BD9-81ED-4DB2-BD59-A6C34878D82A}">
                    <a16:rowId xmlns:a16="http://schemas.microsoft.com/office/drawing/2014/main" val="10000"/>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Develop geologic map reading skills</a:t>
                      </a:r>
                      <a:endParaRPr sz="1500" b="1"/>
                    </a:p>
                  </a:txBody>
                  <a:tcPr marL="63500" marR="63500" marT="63500" marB="63500"/>
                </a:tc>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Can relate spatial geometries of sedimentary strata to geologic map patterns</a:t>
                      </a:r>
                      <a:endParaRPr sz="1500" b="1"/>
                    </a:p>
                  </a:txBody>
                  <a:tcPr marL="63500" marR="63500" marT="63500" marB="63500"/>
                </a:tc>
                <a:extLst>
                  <a:ext uri="{0D108BD9-81ED-4DB2-BD59-A6C34878D82A}">
                    <a16:rowId xmlns:a16="http://schemas.microsoft.com/office/drawing/2014/main" val="10001"/>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Practice basic lithostratigraphic correlation</a:t>
                      </a:r>
                      <a:endParaRPr sz="1500" b="1"/>
                    </a:p>
                  </a:txBody>
                  <a:tcPr marL="63500" marR="63500" marT="63500" marB="63500"/>
                </a:tc>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Produce a lithologic correlation model using core information</a:t>
                      </a:r>
                      <a:endParaRPr sz="1500" b="1"/>
                    </a:p>
                  </a:txBody>
                  <a:tcPr marL="63500" marR="63500" marT="63500" marB="63500"/>
                </a:tc>
                <a:extLst>
                  <a:ext uri="{0D108BD9-81ED-4DB2-BD59-A6C34878D82A}">
                    <a16:rowId xmlns:a16="http://schemas.microsoft.com/office/drawing/2014/main" val="10002"/>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Infer basin sedimentation history</a:t>
                      </a:r>
                      <a:endParaRPr sz="1500">
                        <a:latin typeface="Calibri"/>
                        <a:ea typeface="Calibri"/>
                        <a:cs typeface="Calibri"/>
                        <a:sym typeface="Calibri"/>
                      </a:endParaRPr>
                    </a:p>
                  </a:txBody>
                  <a:tcPr marL="63500" marR="63500" marT="63500" marB="63500"/>
                </a:tc>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Uses stratigraphic information to produce an explanation of where and why sediment accumulations form</a:t>
                      </a:r>
                      <a:endParaRPr sz="1500">
                        <a:latin typeface="Calibri"/>
                        <a:ea typeface="Calibri"/>
                        <a:cs typeface="Calibri"/>
                        <a:sym typeface="Calibri"/>
                      </a:endParaRPr>
                    </a:p>
                  </a:txBody>
                  <a:tcPr marL="63500" marR="63500" marT="63500" marB="63500"/>
                </a:tc>
                <a:extLst>
                  <a:ext uri="{0D108BD9-81ED-4DB2-BD59-A6C34878D82A}">
                    <a16:rowId xmlns:a16="http://schemas.microsoft.com/office/drawing/2014/main" val="10003"/>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Create a valid basin model</a:t>
                      </a:r>
                      <a:endParaRPr sz="1500">
                        <a:latin typeface="Calibri"/>
                        <a:ea typeface="Calibri"/>
                        <a:cs typeface="Calibri"/>
                        <a:sym typeface="Calibri"/>
                      </a:endParaRPr>
                    </a:p>
                  </a:txBody>
                  <a:tcPr marL="63500" marR="63500" marT="63500" marB="63500"/>
                </a:tc>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Basin model honors all constraints provided by the assignment and of the geologic map pattern</a:t>
                      </a:r>
                      <a:endParaRPr sz="1500">
                        <a:latin typeface="Calibri"/>
                        <a:ea typeface="Calibri"/>
                        <a:cs typeface="Calibri"/>
                        <a:sym typeface="Calibri"/>
                      </a:endParaRPr>
                    </a:p>
                  </a:txBody>
                  <a:tcPr marL="63500" marR="63500" marT="63500" marB="63500"/>
                </a:tc>
                <a:extLst>
                  <a:ext uri="{0D108BD9-81ED-4DB2-BD59-A6C34878D82A}">
                    <a16:rowId xmlns:a16="http://schemas.microsoft.com/office/drawing/2014/main" val="10004"/>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h64d951b64693f309_1_82"/>
          <p:cNvSpPr txBox="1">
            <a:spLocks noGrp="1"/>
          </p:cNvSpPr>
          <p:nvPr>
            <p:ph type="title"/>
          </p:nvPr>
        </p:nvSpPr>
        <p:spPr>
          <a:xfrm>
            <a:off x="377900" y="663075"/>
            <a:ext cx="4474200" cy="28527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a:t>Reservoir Sandstone Stratigraphic Correlation</a:t>
            </a:r>
            <a:endParaRPr/>
          </a:p>
        </p:txBody>
      </p:sp>
      <p:sp>
        <p:nvSpPr>
          <p:cNvPr id="368" name="Google Shape;368;h64d951b64693f309_1_82"/>
          <p:cNvSpPr txBox="1">
            <a:spLocks noGrp="1"/>
          </p:cNvSpPr>
          <p:nvPr>
            <p:ph type="body" idx="1"/>
          </p:nvPr>
        </p:nvSpPr>
        <p:spPr>
          <a:xfrm>
            <a:off x="377900" y="3519031"/>
            <a:ext cx="4111200" cy="1500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Amy Weislogel</a:t>
            </a:r>
            <a:endParaRPr/>
          </a:p>
          <a:p>
            <a:pPr marL="0" lvl="0" indent="0" algn="l" rtl="0">
              <a:spcBef>
                <a:spcPts val="1000"/>
              </a:spcBef>
              <a:spcAft>
                <a:spcPts val="0"/>
              </a:spcAft>
              <a:buNone/>
            </a:pPr>
            <a:r>
              <a:rPr lang="en-US"/>
              <a:t>West Virginia University</a:t>
            </a:r>
            <a:endParaRPr/>
          </a:p>
        </p:txBody>
      </p:sp>
      <p:sp>
        <p:nvSpPr>
          <p:cNvPr id="369" name="Google Shape;369;h64d951b64693f309_1_82"/>
          <p:cNvSpPr txBox="1">
            <a:spLocks noGrp="1"/>
          </p:cNvSpPr>
          <p:nvPr>
            <p:ph type="body" idx="4294967295"/>
          </p:nvPr>
        </p:nvSpPr>
        <p:spPr>
          <a:xfrm>
            <a:off x="4968850" y="742075"/>
            <a:ext cx="6384900" cy="5434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600" b="1" u="sng">
                <a:solidFill>
                  <a:srgbClr val="06566C"/>
                </a:solidFill>
              </a:rPr>
              <a:t>Learning Goals</a:t>
            </a:r>
            <a:endParaRPr sz="3600" b="1" u="sng">
              <a:solidFill>
                <a:srgbClr val="06566C"/>
              </a:solidFill>
            </a:endParaRPr>
          </a:p>
          <a:p>
            <a:pPr marL="457200" lvl="0" indent="-406400" algn="l" rtl="0">
              <a:spcBef>
                <a:spcPts val="1000"/>
              </a:spcBef>
              <a:spcAft>
                <a:spcPts val="0"/>
              </a:spcAft>
              <a:buSzPts val="2800"/>
              <a:buChar char="•"/>
            </a:pPr>
            <a:r>
              <a:rPr lang="en-US"/>
              <a:t>Develop stratigraphic column construction skills</a:t>
            </a:r>
            <a:endParaRPr/>
          </a:p>
          <a:p>
            <a:pPr marL="457200" lvl="0" indent="-406400" algn="l" rtl="0">
              <a:spcBef>
                <a:spcPts val="0"/>
              </a:spcBef>
              <a:spcAft>
                <a:spcPts val="0"/>
              </a:spcAft>
              <a:buSzPts val="2800"/>
              <a:buChar char="•"/>
            </a:pPr>
            <a:r>
              <a:rPr lang="en-US"/>
              <a:t>Create core models that can be used to predict stratigraphic variability that can influence storage reservoir rock</a:t>
            </a:r>
            <a:endParaRPr/>
          </a:p>
          <a:p>
            <a:pPr marL="457200" lvl="0" indent="-406400" algn="l" rtl="0">
              <a:spcBef>
                <a:spcPts val="0"/>
              </a:spcBef>
              <a:spcAft>
                <a:spcPts val="0"/>
              </a:spcAft>
              <a:buSzPts val="2800"/>
              <a:buChar char="•"/>
            </a:pPr>
            <a:r>
              <a:rPr lang="en-US"/>
              <a:t>Infer stratigraphic variability from basin context</a:t>
            </a:r>
            <a:endParaRPr/>
          </a:p>
          <a:p>
            <a:pPr marL="0" lvl="0" indent="0" algn="l" rtl="0">
              <a:spcBef>
                <a:spcPts val="1000"/>
              </a:spcBef>
              <a:spcAft>
                <a:spcPts val="0"/>
              </a:spcAft>
              <a:buNone/>
            </a:pPr>
            <a:endParaRPr/>
          </a:p>
          <a:p>
            <a:pPr marL="0" lvl="0" indent="0" algn="l" rtl="0">
              <a:spcBef>
                <a:spcPts val="1000"/>
              </a:spcBef>
              <a:spcAft>
                <a:spcPts val="0"/>
              </a:spcAft>
              <a:buNone/>
            </a:pPr>
            <a:r>
              <a:rPr lang="en-US" sz="3600" b="1" u="sng">
                <a:solidFill>
                  <a:srgbClr val="06566C"/>
                </a:solidFill>
              </a:rPr>
              <a:t>Audience</a:t>
            </a:r>
            <a:endParaRPr sz="3600" b="1" u="sng">
              <a:solidFill>
                <a:srgbClr val="06566C"/>
              </a:solidFill>
            </a:endParaRPr>
          </a:p>
          <a:p>
            <a:pPr marL="457200" lvl="0" indent="-406400" algn="l" rtl="0">
              <a:spcBef>
                <a:spcPts val="1000"/>
              </a:spcBef>
              <a:spcAft>
                <a:spcPts val="0"/>
              </a:spcAft>
              <a:buSzPts val="2800"/>
              <a:buChar char="•"/>
            </a:pPr>
            <a:r>
              <a:rPr lang="en-US"/>
              <a:t>Upper-level majors course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h64d951b64693f309_1_76"/>
          <p:cNvPicPr preferRelativeResize="0"/>
          <p:nvPr/>
        </p:nvPicPr>
        <p:blipFill>
          <a:blip r:embed="rId3">
            <a:alphaModFix/>
          </a:blip>
          <a:stretch>
            <a:fillRect/>
          </a:stretch>
        </p:blipFill>
        <p:spPr>
          <a:xfrm>
            <a:off x="4643325" y="114900"/>
            <a:ext cx="7548676" cy="6424850"/>
          </a:xfrm>
          <a:prstGeom prst="rect">
            <a:avLst/>
          </a:prstGeom>
          <a:noFill/>
          <a:ln>
            <a:noFill/>
          </a:ln>
        </p:spPr>
      </p:pic>
      <p:sp>
        <p:nvSpPr>
          <p:cNvPr id="376" name="Google Shape;376;h64d951b64693f309_1_76"/>
          <p:cNvSpPr txBox="1">
            <a:spLocks noGrp="1"/>
          </p:cNvSpPr>
          <p:nvPr>
            <p:ph type="body" idx="4294967295"/>
          </p:nvPr>
        </p:nvSpPr>
        <p:spPr>
          <a:xfrm>
            <a:off x="130150" y="597300"/>
            <a:ext cx="4710300" cy="5434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600" b="1" u="sng">
                <a:solidFill>
                  <a:srgbClr val="06566C"/>
                </a:solidFill>
              </a:rPr>
              <a:t>Geologic Map</a:t>
            </a:r>
            <a:endParaRPr sz="3600" b="1" u="sng">
              <a:solidFill>
                <a:srgbClr val="06566C"/>
              </a:solidFill>
            </a:endParaRPr>
          </a:p>
          <a:p>
            <a:pPr marL="457200" lvl="0" indent="-381000" algn="l" rtl="0">
              <a:spcBef>
                <a:spcPts val="1000"/>
              </a:spcBef>
              <a:spcAft>
                <a:spcPts val="0"/>
              </a:spcAft>
              <a:buSzPts val="2400"/>
              <a:buChar char="•"/>
            </a:pPr>
            <a:r>
              <a:rPr lang="en-US" sz="2400"/>
              <a:t>USGS aligned color scheme</a:t>
            </a:r>
            <a:endParaRPr sz="2400"/>
          </a:p>
          <a:p>
            <a:pPr marL="457200" lvl="0" indent="-381000" algn="l" rtl="0">
              <a:spcBef>
                <a:spcPts val="1000"/>
              </a:spcBef>
              <a:spcAft>
                <a:spcPts val="0"/>
              </a:spcAft>
              <a:buSzPts val="2400"/>
              <a:buChar char="•"/>
            </a:pPr>
            <a:r>
              <a:rPr lang="en-US" sz="2400"/>
              <a:t>E-W transect</a:t>
            </a:r>
            <a:endParaRPr sz="2400"/>
          </a:p>
          <a:p>
            <a:pPr marL="457200" lvl="0" indent="-381000" algn="l" rtl="0">
              <a:spcBef>
                <a:spcPts val="1000"/>
              </a:spcBef>
              <a:spcAft>
                <a:spcPts val="0"/>
              </a:spcAft>
              <a:buSzPts val="2400"/>
              <a:buChar char="•"/>
            </a:pPr>
            <a:r>
              <a:rPr lang="en-US" sz="2400"/>
              <a:t>1 location with “known” sedimentology</a:t>
            </a:r>
            <a:endParaRPr sz="2400"/>
          </a:p>
          <a:p>
            <a:pPr marL="457200" lvl="0" indent="-381000" algn="l" rtl="0">
              <a:spcBef>
                <a:spcPts val="1000"/>
              </a:spcBef>
              <a:spcAft>
                <a:spcPts val="1000"/>
              </a:spcAft>
              <a:buSzPts val="2400"/>
              <a:buChar char="•"/>
            </a:pPr>
            <a:r>
              <a:rPr lang="en-US" sz="2400"/>
              <a:t>Students are asked to predict thickness reservoir sandstone in more distal and proximal areas of the basin</a:t>
            </a:r>
            <a:endParaRPr sz="2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h64d951b64693f309_1_91"/>
          <p:cNvSpPr/>
          <p:nvPr/>
        </p:nvSpPr>
        <p:spPr>
          <a:xfrm>
            <a:off x="9103057" y="5856378"/>
            <a:ext cx="2963693" cy="672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83" name="Google Shape;383;h64d951b64693f309_1_91"/>
          <p:cNvSpPr/>
          <p:nvPr/>
        </p:nvSpPr>
        <p:spPr>
          <a:xfrm>
            <a:off x="107575" y="5836016"/>
            <a:ext cx="1815600" cy="672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384" name="Google Shape;384;h64d951b64693f309_1_91"/>
          <p:cNvPicPr preferRelativeResize="0"/>
          <p:nvPr/>
        </p:nvPicPr>
        <p:blipFill>
          <a:blip r:embed="rId3">
            <a:alphaModFix/>
          </a:blip>
          <a:stretch>
            <a:fillRect/>
          </a:stretch>
        </p:blipFill>
        <p:spPr>
          <a:xfrm>
            <a:off x="528525" y="152400"/>
            <a:ext cx="4621900" cy="6376274"/>
          </a:xfrm>
          <a:prstGeom prst="rect">
            <a:avLst/>
          </a:prstGeom>
          <a:noFill/>
          <a:ln>
            <a:noFill/>
          </a:ln>
        </p:spPr>
      </p:pic>
      <p:pic>
        <p:nvPicPr>
          <p:cNvPr id="385" name="Google Shape;385;h64d951b64693f309_1_91"/>
          <p:cNvPicPr preferRelativeResize="0"/>
          <p:nvPr/>
        </p:nvPicPr>
        <p:blipFill>
          <a:blip r:embed="rId4">
            <a:alphaModFix/>
          </a:blip>
          <a:stretch>
            <a:fillRect/>
          </a:stretch>
        </p:blipFill>
        <p:spPr>
          <a:xfrm>
            <a:off x="5903103" y="220640"/>
            <a:ext cx="5742013" cy="62391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h771f3719fe290c08_1_6"/>
          <p:cNvSpPr txBox="1">
            <a:spLocks noGrp="1"/>
          </p:cNvSpPr>
          <p:nvPr>
            <p:ph type="title"/>
          </p:nvPr>
        </p:nvSpPr>
        <p:spPr>
          <a:xfrm>
            <a:off x="838200" y="275917"/>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Use as a teaching tool:</a:t>
            </a:r>
            <a:endParaRPr/>
          </a:p>
        </p:txBody>
      </p:sp>
      <p:sp>
        <p:nvSpPr>
          <p:cNvPr id="392" name="Google Shape;392;h771f3719fe290c08_1_6"/>
          <p:cNvSpPr txBox="1">
            <a:spLocks noGrp="1"/>
          </p:cNvSpPr>
          <p:nvPr>
            <p:ph type="body" idx="1"/>
          </p:nvPr>
        </p:nvSpPr>
        <p:spPr>
          <a:xfrm>
            <a:off x="7173775" y="1601625"/>
            <a:ext cx="4474800" cy="3802200"/>
          </a:xfrm>
          <a:prstGeom prst="rect">
            <a:avLst/>
          </a:prstGeom>
        </p:spPr>
        <p:txBody>
          <a:bodyPr spcFirstLastPara="1" wrap="square" lIns="91425" tIns="45700" rIns="91425" bIns="45700" anchor="t" anchorCtr="0">
            <a:normAutofit/>
          </a:bodyPr>
          <a:lstStyle/>
          <a:p>
            <a:pPr marL="457200" lvl="0" indent="-266700" algn="l" rtl="0">
              <a:spcBef>
                <a:spcPts val="1000"/>
              </a:spcBef>
              <a:spcAft>
                <a:spcPts val="0"/>
              </a:spcAft>
              <a:buSzPts val="2400"/>
              <a:buChar char="•"/>
            </a:pPr>
            <a:r>
              <a:rPr lang="en-US" sz="2400"/>
              <a:t>Students use spatio-temporal analysis </a:t>
            </a:r>
            <a:endParaRPr sz="2400"/>
          </a:p>
          <a:p>
            <a:pPr marL="457200" lvl="0" indent="-266700" algn="l" rtl="0">
              <a:spcBef>
                <a:spcPts val="1000"/>
              </a:spcBef>
              <a:spcAft>
                <a:spcPts val="0"/>
              </a:spcAft>
              <a:buSzPts val="2400"/>
              <a:buChar char="•"/>
            </a:pPr>
            <a:r>
              <a:rPr lang="en-US" sz="2400"/>
              <a:t>Relate rock properties to model representation</a:t>
            </a:r>
            <a:endParaRPr sz="2400"/>
          </a:p>
          <a:p>
            <a:pPr marL="457200" lvl="0" indent="-266700" algn="l" rtl="0">
              <a:spcBef>
                <a:spcPts val="1000"/>
              </a:spcBef>
              <a:spcAft>
                <a:spcPts val="1000"/>
              </a:spcAft>
              <a:buSzPts val="2400"/>
              <a:buChar char="•"/>
            </a:pPr>
            <a:r>
              <a:rPr lang="en-US" sz="2400"/>
              <a:t>Infer change in distribution of facies across a basin transect</a:t>
            </a:r>
            <a:endParaRPr sz="2400"/>
          </a:p>
        </p:txBody>
      </p:sp>
      <p:graphicFrame>
        <p:nvGraphicFramePr>
          <p:cNvPr id="393" name="Google Shape;393;h771f3719fe290c08_1_6"/>
          <p:cNvGraphicFramePr/>
          <p:nvPr/>
        </p:nvGraphicFramePr>
        <p:xfrm>
          <a:off x="539875" y="1601625"/>
          <a:ext cx="6534150" cy="2836228"/>
        </p:xfrm>
        <a:graphic>
          <a:graphicData uri="http://schemas.openxmlformats.org/drawingml/2006/table">
            <a:tbl>
              <a:tblPr>
                <a:noFill/>
                <a:tableStyleId>{41A1CCEA-0AEA-434E-B6A5-47345D865767}</a:tableStyleId>
              </a:tblPr>
              <a:tblGrid>
                <a:gridCol w="3184700">
                  <a:extLst>
                    <a:ext uri="{9D8B030D-6E8A-4147-A177-3AD203B41FA5}">
                      <a16:colId xmlns:a16="http://schemas.microsoft.com/office/drawing/2014/main" val="20000"/>
                    </a:ext>
                  </a:extLst>
                </a:gridCol>
                <a:gridCol w="334945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US" sz="1800" b="1"/>
                        <a:t>LEARNING GOAL</a:t>
                      </a:r>
                      <a:endParaRPr sz="1800" b="1"/>
                    </a:p>
                  </a:txBody>
                  <a:tcPr marL="63500" marR="63500" marT="63500" marB="63500"/>
                </a:tc>
                <a:tc>
                  <a:txBody>
                    <a:bodyPr/>
                    <a:lstStyle/>
                    <a:p>
                      <a:pPr marL="0" lvl="0" indent="0" algn="l" rtl="0">
                        <a:spcBef>
                          <a:spcPts val="0"/>
                        </a:spcBef>
                        <a:spcAft>
                          <a:spcPts val="0"/>
                        </a:spcAft>
                        <a:buNone/>
                      </a:pPr>
                      <a:r>
                        <a:rPr lang="en-US" sz="1800" b="1"/>
                        <a:t>ASSESSMENT CRITERIA</a:t>
                      </a:r>
                      <a:endParaRPr sz="1800" b="1"/>
                    </a:p>
                  </a:txBody>
                  <a:tcPr marL="63500" marR="63500" marT="63500" marB="63500">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Develop stratigraphic column construction skills</a:t>
                      </a:r>
                      <a:endParaRPr sz="1500" b="1"/>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Create an accurate sedimentary log following professional conventions</a:t>
                      </a:r>
                      <a:endParaRPr sz="1500" b="1"/>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7575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Create core models that can be used to predict stratigraphic variability that can influence storage reservoir rock</a:t>
                      </a:r>
                      <a:endParaRPr sz="1500" b="1"/>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Identify greater proportion of offshore facies toward the west and potential for alluvial plain facies in the east</a:t>
                      </a:r>
                      <a:endParaRPr sz="1500" b="1"/>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3429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Infer stratigraphic variability from basin context</a:t>
                      </a:r>
                      <a:endParaRPr sz="1500">
                        <a:latin typeface="Calibri"/>
                        <a:ea typeface="Calibri"/>
                        <a:cs typeface="Calibri"/>
                        <a:sym typeface="Calibri"/>
                      </a:endParaRPr>
                    </a:p>
                  </a:txBody>
                  <a:tcPr marL="63500" marR="63500" marT="63500" marB="63500">
                    <a:lnR w="12700" cap="flat" cmpd="sng">
                      <a:solidFill>
                        <a:srgbClr val="000000"/>
                      </a:solidFill>
                      <a:prstDash val="solid"/>
                      <a:round/>
                      <a:headEnd type="none" w="sm" len="sm"/>
                      <a:tailEnd type="none" w="sm" len="sm"/>
                    </a:lnR>
                  </a:tcPr>
                </a:tc>
                <a:tc>
                  <a:txBody>
                    <a:bodyPr/>
                    <a:lstStyle/>
                    <a:p>
                      <a:pPr marL="457200" lvl="0" indent="-209550" algn="l" rtl="0">
                        <a:lnSpc>
                          <a:spcPct val="115000"/>
                        </a:lnSpc>
                        <a:spcBef>
                          <a:spcPts val="0"/>
                        </a:spcBef>
                        <a:spcAft>
                          <a:spcPts val="0"/>
                        </a:spcAft>
                        <a:buSzPts val="1500"/>
                        <a:buFont typeface="Calibri"/>
                        <a:buChar char="●"/>
                      </a:pPr>
                      <a:r>
                        <a:rPr lang="en-US" sz="1500">
                          <a:latin typeface="Calibri"/>
                          <a:ea typeface="Calibri"/>
                          <a:cs typeface="Calibri"/>
                          <a:sym typeface="Calibri"/>
                        </a:rPr>
                        <a:t>Identify storage opportunities</a:t>
                      </a:r>
                      <a:endParaRPr sz="1500" b="1"/>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h6adf34a7ec87d43a_0_19"/>
          <p:cNvSpPr txBox="1">
            <a:spLocks noGrp="1"/>
          </p:cNvSpPr>
          <p:nvPr>
            <p:ph type="title"/>
          </p:nvPr>
        </p:nvSpPr>
        <p:spPr>
          <a:xfrm>
            <a:off x="1541575" y="275925"/>
            <a:ext cx="9812100" cy="929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Q&amp;A</a:t>
            </a:r>
            <a:endParaRPr b="1"/>
          </a:p>
        </p:txBody>
      </p:sp>
      <p:sp>
        <p:nvSpPr>
          <p:cNvPr id="400" name="Google Shape;400;h6adf34a7ec87d43a_0_19"/>
          <p:cNvSpPr txBox="1">
            <a:spLocks noGrp="1"/>
          </p:cNvSpPr>
          <p:nvPr>
            <p:ph type="body" idx="1"/>
          </p:nvPr>
        </p:nvSpPr>
        <p:spPr>
          <a:xfrm>
            <a:off x="2569275" y="1571225"/>
            <a:ext cx="7213800" cy="42957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sz="3600">
                <a:solidFill>
                  <a:srgbClr val="205128"/>
                </a:solidFill>
              </a:rPr>
              <a:t>Any questions on the activities?</a:t>
            </a:r>
            <a:endParaRPr sz="3600">
              <a:solidFill>
                <a:srgbClr val="205128"/>
              </a:solidFill>
            </a:endParaRPr>
          </a:p>
          <a:p>
            <a:pPr marL="0" lvl="0" indent="0" algn="ctr" rtl="0">
              <a:spcBef>
                <a:spcPts val="1000"/>
              </a:spcBef>
              <a:spcAft>
                <a:spcPts val="0"/>
              </a:spcAft>
              <a:buNone/>
            </a:pPr>
            <a:r>
              <a:rPr lang="en-US" sz="2400"/>
              <a:t>Please type your questions in the chat OR</a:t>
            </a:r>
            <a:endParaRPr sz="2400"/>
          </a:p>
          <a:p>
            <a:pPr marL="0" lvl="0" indent="0" algn="ctr" rtl="0">
              <a:spcBef>
                <a:spcPts val="1000"/>
              </a:spcBef>
              <a:spcAft>
                <a:spcPts val="0"/>
              </a:spcAft>
              <a:buNone/>
            </a:pPr>
            <a:r>
              <a:rPr lang="en-US" sz="2400"/>
              <a:t>Raise your hand with the ‘React’ tools</a:t>
            </a:r>
            <a:endParaRPr sz="2400"/>
          </a:p>
          <a:p>
            <a:pPr marL="0" lvl="0" indent="0" algn="ctr" rtl="0">
              <a:spcBef>
                <a:spcPts val="1000"/>
              </a:spcBef>
              <a:spcAft>
                <a:spcPts val="0"/>
              </a:spcAft>
              <a:buNone/>
            </a:pPr>
            <a:endParaRPr sz="2400"/>
          </a:p>
          <a:p>
            <a:pPr marL="0" lvl="0" indent="0" algn="ctr" rtl="0">
              <a:spcBef>
                <a:spcPts val="1000"/>
              </a:spcBef>
              <a:spcAft>
                <a:spcPts val="0"/>
              </a:spcAft>
              <a:buNone/>
            </a:pPr>
            <a:r>
              <a:rPr lang="en-US" sz="2400"/>
              <a:t>We will answer them as time permits. If we get too many, we will post answers on the webinar webpage</a:t>
            </a:r>
            <a:endParaRPr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h6adf34a7ec87d43a_0_25"/>
          <p:cNvSpPr txBox="1">
            <a:spLocks noGrp="1"/>
          </p:cNvSpPr>
          <p:nvPr>
            <p:ph type="title"/>
          </p:nvPr>
        </p:nvSpPr>
        <p:spPr>
          <a:xfrm>
            <a:off x="838200" y="233525"/>
            <a:ext cx="6836100" cy="998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t>Wrap Up</a:t>
            </a:r>
            <a:endParaRPr b="1"/>
          </a:p>
        </p:txBody>
      </p:sp>
      <p:sp>
        <p:nvSpPr>
          <p:cNvPr id="407" name="Google Shape;407;h6adf34a7ec87d43a_0_25"/>
          <p:cNvSpPr txBox="1">
            <a:spLocks noGrp="1"/>
          </p:cNvSpPr>
          <p:nvPr>
            <p:ph type="body" idx="1"/>
          </p:nvPr>
        </p:nvSpPr>
        <p:spPr>
          <a:xfrm>
            <a:off x="508775" y="1338200"/>
            <a:ext cx="7059300" cy="4067700"/>
          </a:xfrm>
          <a:prstGeom prst="rect">
            <a:avLst/>
          </a:prstGeom>
        </p:spPr>
        <p:txBody>
          <a:bodyPr spcFirstLastPara="1" wrap="square" lIns="91425" tIns="45700" rIns="91425" bIns="45700" anchor="t" anchorCtr="0">
            <a:normAutofit fontScale="92500"/>
          </a:bodyPr>
          <a:lstStyle/>
          <a:p>
            <a:pPr marL="457200" lvl="0" indent="-381000" algn="l" rtl="0">
              <a:spcBef>
                <a:spcPts val="1000"/>
              </a:spcBef>
              <a:spcAft>
                <a:spcPts val="0"/>
              </a:spcAft>
              <a:buSzPts val="2400"/>
              <a:buChar char="•"/>
            </a:pPr>
            <a:r>
              <a:rPr lang="en-US" sz="2400" dirty="0"/>
              <a:t>Use the activities and the modules in your courses</a:t>
            </a:r>
            <a:endParaRPr sz="2400" dirty="0"/>
          </a:p>
          <a:p>
            <a:pPr marL="457200" lvl="0" indent="-381000" algn="l" rtl="0">
              <a:spcBef>
                <a:spcPts val="0"/>
              </a:spcBef>
              <a:spcAft>
                <a:spcPts val="0"/>
              </a:spcAft>
              <a:buSzPts val="2400"/>
              <a:buChar char="•"/>
            </a:pPr>
            <a:r>
              <a:rPr lang="en-US" sz="2400" dirty="0"/>
              <a:t>Use the Community Contribution Tool if you adapt any of the activities or models</a:t>
            </a:r>
            <a:endParaRPr sz="2400" dirty="0"/>
          </a:p>
          <a:p>
            <a:pPr marL="457200" lvl="0" indent="-381000" algn="l" rtl="0">
              <a:spcBef>
                <a:spcPts val="0"/>
              </a:spcBef>
              <a:spcAft>
                <a:spcPts val="0"/>
              </a:spcAft>
              <a:buSzPts val="2400"/>
              <a:buChar char="•"/>
            </a:pPr>
            <a:r>
              <a:rPr lang="en-US" sz="2400" dirty="0"/>
              <a:t>Help &amp; Resources: </a:t>
            </a:r>
            <a:r>
              <a:rPr lang="en-US" sz="2400" u="sng" dirty="0">
                <a:solidFill>
                  <a:schemeClr val="hlink"/>
                </a:solidFill>
                <a:hlinkClick r:id="rId3"/>
              </a:rPr>
              <a:t>https://www.seequent.com/products-solutions/academic-program/visible-geology/support/</a:t>
            </a:r>
            <a:endParaRPr sz="2000" dirty="0"/>
          </a:p>
          <a:p>
            <a:pPr marL="457200" lvl="0" indent="-381000" algn="l" rtl="0">
              <a:spcBef>
                <a:spcPts val="0"/>
              </a:spcBef>
              <a:spcAft>
                <a:spcPts val="0"/>
              </a:spcAft>
              <a:buSzPts val="2400"/>
              <a:buChar char="•"/>
            </a:pPr>
            <a:r>
              <a:rPr lang="en-US" sz="2400" dirty="0"/>
              <a:t>GSA:</a:t>
            </a:r>
            <a:endParaRPr sz="2400" dirty="0"/>
          </a:p>
          <a:p>
            <a:pPr marL="914400" lvl="1" indent="-381000" algn="l" rtl="0">
              <a:spcBef>
                <a:spcPts val="0"/>
              </a:spcBef>
              <a:spcAft>
                <a:spcPts val="0"/>
              </a:spcAft>
              <a:buSzPts val="2400"/>
              <a:buChar char="•"/>
            </a:pPr>
            <a:r>
              <a:rPr lang="en-US" sz="2400" dirty="0"/>
              <a:t>Visit </a:t>
            </a:r>
            <a:r>
              <a:rPr lang="en-US" sz="2400" b="1" dirty="0">
                <a:solidFill>
                  <a:schemeClr val="accent1"/>
                </a:solidFill>
              </a:rPr>
              <a:t>Seequent (#832)</a:t>
            </a:r>
            <a:r>
              <a:rPr lang="en-US" sz="2400" dirty="0">
                <a:solidFill>
                  <a:schemeClr val="accent1"/>
                </a:solidFill>
              </a:rPr>
              <a:t> </a:t>
            </a:r>
            <a:r>
              <a:rPr lang="en-US" sz="2400" dirty="0"/>
              <a:t>and </a:t>
            </a:r>
            <a:r>
              <a:rPr lang="en-US" sz="2400" b="1" dirty="0">
                <a:solidFill>
                  <a:schemeClr val="accent1"/>
                </a:solidFill>
              </a:rPr>
              <a:t>NAGT (#801) </a:t>
            </a:r>
            <a:r>
              <a:rPr lang="en-US" sz="2400" dirty="0"/>
              <a:t>booths</a:t>
            </a:r>
            <a:endParaRPr sz="2400" dirty="0"/>
          </a:p>
          <a:p>
            <a:pPr marL="914400" lvl="1" indent="-381000" algn="l" rtl="0">
              <a:spcBef>
                <a:spcPts val="0"/>
              </a:spcBef>
              <a:spcAft>
                <a:spcPts val="0"/>
              </a:spcAft>
              <a:buSzPts val="2400"/>
              <a:buChar char="•"/>
            </a:pPr>
            <a:r>
              <a:rPr lang="en-US" sz="2400" dirty="0"/>
              <a:t>GSA Session: T92. Technology and tools for 3D visualization of field and lab data in teaching and research</a:t>
            </a:r>
            <a:endParaRPr sz="2400" dirty="0"/>
          </a:p>
          <a:p>
            <a:pPr marL="1371600" lvl="2" indent="-361950" algn="l" rtl="0">
              <a:spcBef>
                <a:spcPts val="0"/>
              </a:spcBef>
              <a:spcAft>
                <a:spcPts val="0"/>
              </a:spcAft>
              <a:buSzPts val="2100"/>
              <a:buChar char="•"/>
            </a:pPr>
            <a:r>
              <a:rPr lang="en-US" sz="2100" dirty="0"/>
              <a:t>#188 - Tuesday morning: Oral session</a:t>
            </a:r>
            <a:endParaRPr sz="2100" dirty="0"/>
          </a:p>
          <a:p>
            <a:pPr marL="1371600" lvl="2" indent="-361950" algn="l" rtl="0">
              <a:spcBef>
                <a:spcPts val="0"/>
              </a:spcBef>
              <a:spcAft>
                <a:spcPts val="0"/>
              </a:spcAft>
              <a:buSzPts val="2100"/>
              <a:buChar char="•"/>
            </a:pPr>
            <a:r>
              <a:rPr lang="en-US" sz="2100" dirty="0"/>
              <a:t>#227 - Tuesday afternoon: Poster session</a:t>
            </a:r>
            <a:endParaRPr sz="2100" dirty="0"/>
          </a:p>
        </p:txBody>
      </p:sp>
      <p:sp>
        <p:nvSpPr>
          <p:cNvPr id="408" name="Google Shape;408;h6adf34a7ec87d43a_0_25"/>
          <p:cNvSpPr txBox="1"/>
          <p:nvPr/>
        </p:nvSpPr>
        <p:spPr>
          <a:xfrm>
            <a:off x="8046825" y="826800"/>
            <a:ext cx="3880800" cy="37722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lnSpc>
                <a:spcPct val="90000"/>
              </a:lnSpc>
              <a:spcBef>
                <a:spcPts val="1000"/>
              </a:spcBef>
              <a:spcAft>
                <a:spcPts val="0"/>
              </a:spcAft>
              <a:buClr>
                <a:schemeClr val="dk1"/>
              </a:buClr>
              <a:buSzPts val="1100"/>
              <a:buFont typeface="Arial"/>
              <a:buNone/>
            </a:pPr>
            <a:r>
              <a:rPr lang="en-US" sz="2100">
                <a:solidFill>
                  <a:schemeClr val="dk1"/>
                </a:solidFill>
                <a:latin typeface="Calibri"/>
                <a:ea typeface="Calibri"/>
                <a:cs typeface="Calibri"/>
                <a:sym typeface="Calibri"/>
              </a:rPr>
              <a:t>Take a moment to provide feedback on the webinar:</a:t>
            </a:r>
            <a:br>
              <a:rPr lang="en-US" sz="2100">
                <a:solidFill>
                  <a:schemeClr val="dk1"/>
                </a:solidFill>
                <a:latin typeface="Calibri"/>
                <a:ea typeface="Calibri"/>
                <a:cs typeface="Calibri"/>
                <a:sym typeface="Calibri"/>
              </a:rPr>
            </a:br>
            <a:br>
              <a:rPr lang="en-US" sz="2100">
                <a:solidFill>
                  <a:schemeClr val="dk1"/>
                </a:solidFill>
                <a:latin typeface="Calibri"/>
                <a:ea typeface="Calibri"/>
                <a:cs typeface="Calibri"/>
                <a:sym typeface="Calibri"/>
              </a:rPr>
            </a:br>
            <a:r>
              <a:rPr lang="en-US" sz="2100" u="sng">
                <a:solidFill>
                  <a:schemeClr val="dk2"/>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https://serc.carleton.edu/313097</a:t>
            </a:r>
            <a:r>
              <a:rPr lang="en-US" sz="2100">
                <a:solidFill>
                  <a:schemeClr val="dk1"/>
                </a:solidFill>
                <a:latin typeface="Calibri"/>
                <a:ea typeface="Calibri"/>
                <a:cs typeface="Calibri"/>
                <a:sym typeface="Calibri"/>
              </a:rPr>
              <a:t> </a:t>
            </a:r>
            <a:endParaRPr sz="2100">
              <a:solidFill>
                <a:schemeClr val="dk1"/>
              </a:solidFill>
              <a:latin typeface="Calibri"/>
              <a:ea typeface="Calibri"/>
              <a:cs typeface="Calibri"/>
              <a:sym typeface="Calibri"/>
            </a:endParaRPr>
          </a:p>
        </p:txBody>
      </p:sp>
      <p:pic>
        <p:nvPicPr>
          <p:cNvPr id="409" name="Google Shape;409;h6adf34a7ec87d43a_0_25" title="qr-code.png"/>
          <p:cNvPicPr preferRelativeResize="0"/>
          <p:nvPr/>
        </p:nvPicPr>
        <p:blipFill>
          <a:blip r:embed="rId5">
            <a:alphaModFix/>
          </a:blip>
          <a:stretch>
            <a:fillRect/>
          </a:stretch>
        </p:blipFill>
        <p:spPr>
          <a:xfrm>
            <a:off x="8952113" y="2282144"/>
            <a:ext cx="2070226" cy="207022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SERC logo">
      <a:dk1>
        <a:srgbClr val="000000"/>
      </a:dk1>
      <a:lt1>
        <a:srgbClr val="FFFFFF"/>
      </a:lt1>
      <a:dk2>
        <a:srgbClr val="4C483D"/>
      </a:dk2>
      <a:lt2>
        <a:srgbClr val="E4E3E2"/>
      </a:lt2>
      <a:accent1>
        <a:srgbClr val="03566C"/>
      </a:accent1>
      <a:accent2>
        <a:srgbClr val="129EB0"/>
      </a:accent2>
      <a:accent3>
        <a:srgbClr val="2B6C36"/>
      </a:accent3>
      <a:accent4>
        <a:srgbClr val="83C55D"/>
      </a:accent4>
      <a:accent5>
        <a:srgbClr val="5D6063"/>
      </a:accent5>
      <a:accent6>
        <a:srgbClr val="8A2838"/>
      </a:accent6>
      <a:hlink>
        <a:srgbClr val="4C483D"/>
      </a:hlink>
      <a:folHlink>
        <a:srgbClr val="61AD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2318</Words>
  <Application>Microsoft Office PowerPoint</Application>
  <PresentationFormat>Widescreen</PresentationFormat>
  <Paragraphs>270</Paragraphs>
  <Slides>33</Slides>
  <Notes>33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Calibri</vt:lpstr>
      <vt:lpstr>Arial</vt:lpstr>
      <vt:lpstr>Century Gothic</vt:lpstr>
      <vt:lpstr>Office Theme</vt:lpstr>
      <vt:lpstr>Teaching 3D visualization skills through the web-based Visible Geology application</vt:lpstr>
      <vt:lpstr>Welcome and Goals</vt:lpstr>
      <vt:lpstr>Visible Geology Teaching Materials </vt:lpstr>
      <vt:lpstr>Teaching Activity Collection</vt:lpstr>
      <vt:lpstr>Geoscientific Thinking</vt:lpstr>
      <vt:lpstr>Why Visible Geology?</vt:lpstr>
      <vt:lpstr>Poll Question</vt:lpstr>
      <vt:lpstr>Waterfall Question</vt:lpstr>
      <vt:lpstr>Visible Geology Modules</vt:lpstr>
      <vt:lpstr>Model construction using maps and cross sections</vt:lpstr>
      <vt:lpstr>PowerPoint Presentation</vt:lpstr>
      <vt:lpstr>PowerPoint Presentation</vt:lpstr>
      <vt:lpstr>PowerPoint Presentation</vt:lpstr>
      <vt:lpstr>PowerPoint Presentation</vt:lpstr>
      <vt:lpstr>Cylindrically folded layers represented with maps and stereonets</vt:lpstr>
      <vt:lpstr>PowerPoint Presentation</vt:lpstr>
      <vt:lpstr>PowerPoint Presentation</vt:lpstr>
      <vt:lpstr>PowerPoint Presentation</vt:lpstr>
      <vt:lpstr>PowerPoint Presentation</vt:lpstr>
      <vt:lpstr>Basin Stratigraphic Correlation</vt:lpstr>
      <vt:lpstr>PowerPoint Presentation</vt:lpstr>
      <vt:lpstr>PowerPoint Presentation</vt:lpstr>
      <vt:lpstr>PowerPoint Presentation</vt:lpstr>
      <vt:lpstr>PowerPoint Presentation</vt:lpstr>
      <vt:lpstr>Questions students address along the way:</vt:lpstr>
      <vt:lpstr>PowerPoint Presentation</vt:lpstr>
      <vt:lpstr>Use as a teaching tool:</vt:lpstr>
      <vt:lpstr>Reservoir Sandstone Stratigraphic Correlation</vt:lpstr>
      <vt:lpstr>PowerPoint Presentation</vt:lpstr>
      <vt:lpstr>PowerPoint Presentation</vt:lpstr>
      <vt:lpstr>Use as a teaching tool:</vt:lpstr>
      <vt:lpstr>Q&amp;A</vt:lpstr>
      <vt:lpstr>Wrap 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3D visualization skills through the web-based Visible Geology application</dc:title>
  <dc:creator>Ellen Iverson</dc:creator>
  <cp:lastModifiedBy>Rory McFadden</cp:lastModifiedBy>
  <cp:revision>6</cp:revision>
  <dcterms:created xsi:type="dcterms:W3CDTF">2022-09-07T03:08:21Z</dcterms:created>
  <dcterms:modified xsi:type="dcterms:W3CDTF">2026-10-06T16:22:45Z</dcterms:modified>
</cp:coreProperties>
</file>