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559" r:id="rId3"/>
    <p:sldId id="560" r:id="rId4"/>
    <p:sldId id="561" r:id="rId5"/>
    <p:sldId id="562" r:id="rId6"/>
    <p:sldId id="563" r:id="rId7"/>
    <p:sldId id="564" r:id="rId8"/>
    <p:sldId id="565" r:id="rId9"/>
    <p:sldId id="566" r:id="rId10"/>
    <p:sldId id="5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8"/>
    <p:restoredTop sz="86377"/>
  </p:normalViewPr>
  <p:slideViewPr>
    <p:cSldViewPr snapToGrid="0" snapToObjects="1">
      <p:cViewPr>
        <p:scale>
          <a:sx n="67" d="100"/>
          <a:sy n="67" d="100"/>
        </p:scale>
        <p:origin x="408" y="82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4D7A4-3CAF-BC4B-B18B-8DA4CB887631}" type="datetimeFigureOut">
              <a:rPr lang="en-US" smtClean="0"/>
              <a:t>3/10/26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E54E5-7751-BB4F-8FE9-9B9FE382F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5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E54E5-7751-BB4F-8FE9-9B9FE382F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94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E54E5-7751-BB4F-8FE9-9B9FE382F2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7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E54E5-7751-BB4F-8FE9-9B9FE382F2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17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E54E5-7751-BB4F-8FE9-9B9FE382F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6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E54E5-7751-BB4F-8FE9-9B9FE382F2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0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E54E5-7751-BB4F-8FE9-9B9FE382F2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09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E54E5-7751-BB4F-8FE9-9B9FE382F2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63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E54E5-7751-BB4F-8FE9-9B9FE382F2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93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E54E5-7751-BB4F-8FE9-9B9FE382F2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88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E54E5-7751-BB4F-8FE9-9B9FE382F2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4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25F2-26FE-CD41-AEFE-10A4D59F9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065B44-A4D5-F244-8B85-2D566C940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DFA69-7398-1F46-A847-4841AF02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7E5C-62D9-E344-B0BA-D206CE7ACDCE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25A11-8BCD-6540-AF9F-BABF2E3D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53881-358F-5E45-B62F-794B5DC3B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A4D7-1ACE-A842-9C4D-9BD4E709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1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D1E4C-0F19-2E41-ACFF-74DF0D27D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E48A5-C4B4-5E40-BA51-DF01595BE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B5A1D-807C-144F-AB00-20131902D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7E5C-62D9-E344-B0BA-D206CE7ACDCE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009C4-6F70-364D-8804-9184E084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D0260-7AC7-1C4D-85E7-2CEEC2C50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A4D7-1ACE-A842-9C4D-9BD4E709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6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94BB08-82AD-0845-923E-4662E1220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5C0D7-1ED0-0E4C-88EB-9753E4446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26109-06C4-244D-9AD4-B99412B8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7E5C-62D9-E344-B0BA-D206CE7ACDCE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717FC-D3ED-6D46-8A4B-974C9DAC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D6FA7-A5B5-4441-8C6E-70A2321F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A4D7-1ACE-A842-9C4D-9BD4E709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5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944CF-66BF-8849-B85B-9883079F0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FA32-7AD4-E44B-B50C-C3BAE6B3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7AFFF-DE84-2642-BD78-51AC95964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7E5C-62D9-E344-B0BA-D206CE7ACDCE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BF8B8-49D2-8242-8E02-AB03CDE7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8D024-244D-E14B-A3A0-4B840352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A4D7-1ACE-A842-9C4D-9BD4E709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6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012E-9324-5649-94A8-0BEE3A1B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6032A-AE84-9742-A883-01A65101E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19E6E-68DE-3341-BE38-4ED7DD71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7E5C-62D9-E344-B0BA-D206CE7ACDCE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75F06-FFF5-664E-AE4C-36424F4C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45501-0281-E143-A84D-99D72E38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A4D7-1ACE-A842-9C4D-9BD4E709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5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BBE5F-C57F-2542-970F-85B97A746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26B94-854A-FD49-B1E4-4130E422F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4B1EA-CD36-BE45-B2D5-FF49FF6D9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43B3D-D69F-C845-8572-C5F44817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7E5C-62D9-E344-B0BA-D206CE7ACDCE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A526B-0AFA-9040-A228-83A5AA96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5B8A8-BDF7-1F49-B29E-CB1646FC6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A4D7-1ACE-A842-9C4D-9BD4E709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0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8F46C-B117-3948-A833-A42FEE96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3F84C-BA69-9B4F-9019-B29FC987E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6D438-1F67-B748-A06B-0A59AAF90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9BAA76-D820-624F-99BE-A001C13E2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097191-C181-4F44-A34D-AC362E859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2AACF-0528-1C4F-82DF-CE274B5D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7E5C-62D9-E344-B0BA-D206CE7ACDCE}" type="datetimeFigureOut">
              <a:rPr lang="en-US" smtClean="0"/>
              <a:t>3/10/26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D75F0-6247-B54A-A9F8-408B78255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CEF9BB-72F4-2341-B071-13A3C9901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A4D7-1ACE-A842-9C4D-9BD4E709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0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91165-A266-7D40-B057-379026729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4F6AB-A350-684B-9228-3259B300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7E5C-62D9-E344-B0BA-D206CE7ACDCE}" type="datetimeFigureOut">
              <a:rPr lang="en-US" smtClean="0"/>
              <a:t>3/10/26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FDF26-3D60-3A42-9605-01AD9264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A0578-EC30-604C-9171-B8E9426E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A4D7-1ACE-A842-9C4D-9BD4E709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9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0BDC91-40E4-4C44-9EE0-A9CD95BB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7E5C-62D9-E344-B0BA-D206CE7ACDCE}" type="datetimeFigureOut">
              <a:rPr lang="en-US" smtClean="0"/>
              <a:t>3/10/26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8E2C0-E3C0-B74D-A8E7-E6B22993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3B8C5-2FEA-D945-B2A9-872782C5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A4D7-1ACE-A842-9C4D-9BD4E709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1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AEA80-F46E-6745-A5A1-37C6A4A7F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9C42B-9642-0D4D-A1CB-C2E9B951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B6D19-DA73-FA43-9E5F-916C94192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BF42B-9F04-174C-8C07-8876AFA0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7E5C-62D9-E344-B0BA-D206CE7ACDCE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5186F-1A6B-6549-AABD-602AD28F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B2843-6951-6242-9AA6-2666AEC2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A4D7-1ACE-A842-9C4D-9BD4E709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944EF-F8D4-F44A-A7C5-9E1FEB69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F214AA-C0CD-3640-9E11-681211C437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C2F0D-FA5F-7B45-ABD4-218F6D3BD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B5348-9318-E240-8CEF-E7F2F7B0B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7E5C-62D9-E344-B0BA-D206CE7ACDCE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AC732-3F06-524B-AFE1-5627A294A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D54FE-D305-A843-9B78-BFB5740E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A4D7-1ACE-A842-9C4D-9BD4E709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2295FC-C9A0-D440-83F6-65E8F8C0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ABA0C-5B44-F246-A87E-61CE44836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4D1E8-F865-D14E-8AD2-7CCA3E2D6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77E5C-62D9-E344-B0BA-D206CE7ACDCE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F05FC-EC05-C842-9BE9-9FDB06B84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890DC-04D6-8247-A7AD-4C4F22C64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BA4D7-1ACE-A842-9C4D-9BD4E709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0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0BE33-D4F5-EE44-BDB4-0848F571D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842" y="968137"/>
            <a:ext cx="9974317" cy="692498"/>
          </a:xfrm>
        </p:spPr>
        <p:txBody>
          <a:bodyPr>
            <a:normAutofit fontScale="90000"/>
          </a:bodyPr>
          <a:lstStyle/>
          <a:p>
            <a:r>
              <a:rPr lang="en-US" sz="4500" dirty="0">
                <a:latin typeface="Avenir Book" panose="02000503020000020003" pitchFamily="2" charset="0"/>
              </a:rPr>
              <a:t>Topography &amp; Geologic Map features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4ACBF7-F83A-7E45-8BF7-31A34F3DA5CC}"/>
              </a:ext>
            </a:extLst>
          </p:cNvPr>
          <p:cNvSpPr txBox="1"/>
          <p:nvPr/>
        </p:nvSpPr>
        <p:spPr>
          <a:xfrm>
            <a:off x="1429408" y="2017072"/>
            <a:ext cx="9017876" cy="193899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Avenir Book" panose="02000503020000020003" pitchFamily="2" charset="0"/>
              </a:rPr>
              <a:t>Learning objectives:</a:t>
            </a:r>
          </a:p>
          <a:p>
            <a:endParaRPr lang="en-US" sz="2400" b="1" u="sng" dirty="0">
              <a:latin typeface="Avenir Book" panose="02000503020000020003" pitchFamily="2" charset="0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Practice comparing map view and cross-section view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endParaRPr lang="en-US" sz="2400" dirty="0">
              <a:latin typeface="Avenir Book" panose="02000503020000020003" pitchFamily="2" charset="0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Explore how topography and different features interact</a:t>
            </a:r>
          </a:p>
        </p:txBody>
      </p:sp>
    </p:spTree>
    <p:extLst>
      <p:ext uri="{BB962C8B-B14F-4D97-AF65-F5344CB8AC3E}">
        <p14:creationId xmlns:p14="http://schemas.microsoft.com/office/powerpoint/2010/main" val="336510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903CE-F75B-9330-57CE-132D9BD77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E96D24-89E1-5924-8BA1-56764EDDB7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3124" y="642551"/>
            <a:ext cx="518122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lack Oblique" panose="02000503020000020003" pitchFamily="2" charset="0"/>
                <a:ea typeface="+mn-ea"/>
                <a:cs typeface="+mn-cs"/>
              </a:rPr>
              <a:t>Block 2 relationship between beds and topography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AD6798-4A21-8132-634D-2AAF41118838}"/>
              </a:ext>
            </a:extLst>
          </p:cNvPr>
          <p:cNvSpPr txBox="1"/>
          <p:nvPr/>
        </p:nvSpPr>
        <p:spPr>
          <a:xfrm>
            <a:off x="1248033" y="1509927"/>
            <a:ext cx="8162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Block 2 </a:t>
            </a:r>
            <a:r>
              <a:rPr lang="en-US" sz="2400" dirty="0">
                <a:latin typeface="Avenir Book" panose="02000503020000020003" pitchFamily="2" charset="0"/>
                <a:sym typeface="Wingdings" pitchFamily="2" charset="2"/>
              </a:rPr>
              <a:t> exposure of units with differently dipping layers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5C9028-D1A4-BC4E-6099-48ECBEB5A48E}"/>
              </a:ext>
            </a:extLst>
          </p:cNvPr>
          <p:cNvSpPr txBox="1"/>
          <p:nvPr/>
        </p:nvSpPr>
        <p:spPr>
          <a:xfrm>
            <a:off x="308919" y="2700459"/>
            <a:ext cx="48191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There are four different units here:</a:t>
            </a:r>
          </a:p>
          <a:p>
            <a:pPr marL="514350" indent="-514350">
              <a:buAutoNum type="romanLcParenBoth"/>
            </a:pPr>
            <a:r>
              <a:rPr lang="en-US" sz="2000" dirty="0">
                <a:latin typeface="Avenir Book" panose="02000503020000020003" pitchFamily="2" charset="0"/>
              </a:rPr>
              <a:t>green/grey</a:t>
            </a:r>
          </a:p>
          <a:p>
            <a:pPr marL="514350" indent="-514350">
              <a:buAutoNum type="romanLcParenBoth"/>
            </a:pPr>
            <a:r>
              <a:rPr lang="en-US" sz="2000" dirty="0">
                <a:latin typeface="Avenir Book" panose="02000503020000020003" pitchFamily="2" charset="0"/>
              </a:rPr>
              <a:t>Yellow/mustard</a:t>
            </a:r>
          </a:p>
          <a:p>
            <a:pPr marL="514350" indent="-514350">
              <a:buAutoNum type="romanLcParenBoth"/>
            </a:pPr>
            <a:r>
              <a:rPr lang="en-US" sz="2000" dirty="0">
                <a:latin typeface="Avenir Book" panose="02000503020000020003" pitchFamily="2" charset="0"/>
              </a:rPr>
              <a:t>Brown/dark brown</a:t>
            </a:r>
          </a:p>
          <a:p>
            <a:pPr marL="514350" indent="-514350">
              <a:buAutoNum type="romanLcParenBoth"/>
            </a:pPr>
            <a:r>
              <a:rPr lang="en-US" sz="2000" dirty="0">
                <a:latin typeface="Avenir Book" panose="02000503020000020003" pitchFamily="2" charset="0"/>
              </a:rPr>
              <a:t>Light brown/tan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B0148-3B6D-3DBD-D9BC-8FE3F512461E}"/>
              </a:ext>
            </a:extLst>
          </p:cNvPr>
          <p:cNvSpPr txBox="1"/>
          <p:nvPr/>
        </p:nvSpPr>
        <p:spPr>
          <a:xfrm>
            <a:off x="593124" y="4423718"/>
            <a:ext cx="4819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In your notes or on scratch paper:</a:t>
            </a:r>
          </a:p>
          <a:p>
            <a:endParaRPr lang="en-US" sz="2000" dirty="0">
              <a:latin typeface="Avenir Book" panose="02000503020000020003" pitchFamily="2" charset="0"/>
            </a:endParaRPr>
          </a:p>
          <a:p>
            <a:r>
              <a:rPr lang="en-US" sz="2000" dirty="0">
                <a:latin typeface="Avenir Book" panose="02000503020000020003" pitchFamily="2" charset="0"/>
              </a:rPr>
              <a:t>How does each bed interact with the topography?</a:t>
            </a:r>
          </a:p>
        </p:txBody>
      </p:sp>
      <p:pic>
        <p:nvPicPr>
          <p:cNvPr id="7" name="Picture 6" descr="Block 2 model showing exposure of units with differently dipping layers&#10;">
            <a:extLst>
              <a:ext uri="{FF2B5EF4-FFF2-40B4-BE49-F238E27FC236}">
                <a16:creationId xmlns:a16="http://schemas.microsoft.com/office/drawing/2014/main" id="{F83C9A01-4917-DC83-F5F8-2DB3E96C0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282" y="2174959"/>
            <a:ext cx="4942241" cy="443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9448C20-C036-92A5-2D4C-52D3D1C5D06F}"/>
              </a:ext>
            </a:extLst>
          </p:cNvPr>
          <p:cNvSpPr txBox="1">
            <a:spLocks/>
          </p:cNvSpPr>
          <p:nvPr/>
        </p:nvSpPr>
        <p:spPr>
          <a:xfrm>
            <a:off x="583857" y="751530"/>
            <a:ext cx="518122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i="1" dirty="0">
                <a:latin typeface="Avenir Black Oblique" panose="02000503020000020003" pitchFamily="2" charset="0"/>
                <a:ea typeface="+mn-ea"/>
                <a:cs typeface="+mn-cs"/>
              </a:rPr>
              <a:t>Activity : Describing Block Models</a:t>
            </a:r>
          </a:p>
        </p:txBody>
      </p:sp>
    </p:spTree>
    <p:extLst>
      <p:ext uri="{BB962C8B-B14F-4D97-AF65-F5344CB8AC3E}">
        <p14:creationId xmlns:p14="http://schemas.microsoft.com/office/powerpoint/2010/main" val="75069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3C2FEC-0A5D-0AC2-151E-FC75C1B024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3124" y="642551"/>
            <a:ext cx="518122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lack Oblique" panose="02000503020000020003" pitchFamily="2" charset="0"/>
                <a:ea typeface="+mn-ea"/>
                <a:cs typeface="+mn-cs"/>
              </a:rPr>
              <a:t>Activity Introduction</a:t>
            </a:r>
          </a:p>
        </p:txBody>
      </p:sp>
      <p:pic>
        <p:nvPicPr>
          <p:cNvPr id="5" name="Picture 4" descr="Block 1 model showing erosion exposing sub-surface">
            <a:extLst>
              <a:ext uri="{FF2B5EF4-FFF2-40B4-BE49-F238E27FC236}">
                <a16:creationId xmlns:a16="http://schemas.microsoft.com/office/drawing/2014/main" id="{DE611E27-623A-A5F5-ED5D-D026FC53C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05" y="1651000"/>
            <a:ext cx="4381521" cy="443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Block 2 model showing exposure of units with differently dipping layers&#10;">
            <a:extLst>
              <a:ext uri="{FF2B5EF4-FFF2-40B4-BE49-F238E27FC236}">
                <a16:creationId xmlns:a16="http://schemas.microsoft.com/office/drawing/2014/main" id="{3786769A-CC18-C514-E57B-81C268C46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175" y="1651000"/>
            <a:ext cx="4942241" cy="443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B2FC170-4A76-AC52-8DFC-4E42984EC8E6}"/>
              </a:ext>
            </a:extLst>
          </p:cNvPr>
          <p:cNvSpPr txBox="1">
            <a:spLocks/>
          </p:cNvSpPr>
          <p:nvPr/>
        </p:nvSpPr>
        <p:spPr>
          <a:xfrm>
            <a:off x="583857" y="751530"/>
            <a:ext cx="518122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i="1" dirty="0">
                <a:latin typeface="Avenir Black Oblique" panose="02000503020000020003" pitchFamily="2" charset="0"/>
                <a:ea typeface="+mn-ea"/>
                <a:cs typeface="+mn-cs"/>
              </a:rPr>
              <a:t>Activity : Describing Block Models</a:t>
            </a:r>
          </a:p>
        </p:txBody>
      </p:sp>
    </p:spTree>
    <p:extLst>
      <p:ext uri="{BB962C8B-B14F-4D97-AF65-F5344CB8AC3E}">
        <p14:creationId xmlns:p14="http://schemas.microsoft.com/office/powerpoint/2010/main" val="136678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7B0AF-69BB-7480-6195-566428D0D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0368B5-A2A5-0C54-5C28-1F6C92553E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4524" y="-748099"/>
            <a:ext cx="518122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lack Oblique" panose="02000503020000020003" pitchFamily="2" charset="0"/>
                <a:ea typeface="+mn-ea"/>
                <a:cs typeface="+mn-cs"/>
              </a:rPr>
              <a:t>Block 1 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50510B-33F6-8E1C-A198-5AE109F26547}"/>
              </a:ext>
            </a:extLst>
          </p:cNvPr>
          <p:cNvSpPr txBox="1"/>
          <p:nvPr/>
        </p:nvSpPr>
        <p:spPr>
          <a:xfrm>
            <a:off x="1248033" y="1878227"/>
            <a:ext cx="6198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Block 1 </a:t>
            </a:r>
            <a:r>
              <a:rPr lang="en-US" sz="2400" dirty="0">
                <a:latin typeface="Avenir Book" panose="02000503020000020003" pitchFamily="2" charset="0"/>
                <a:sym typeface="Wingdings" pitchFamily="2" charset="2"/>
              </a:rPr>
              <a:t> erosion exposing the sub-surface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pic>
        <p:nvPicPr>
          <p:cNvPr id="4" name="Picture 3" descr="Block 1 model showing erosion exposing sub-surface">
            <a:extLst>
              <a:ext uri="{FF2B5EF4-FFF2-40B4-BE49-F238E27FC236}">
                <a16:creationId xmlns:a16="http://schemas.microsoft.com/office/drawing/2014/main" id="{7DFAE9C4-24E3-1570-C642-D1E67618C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605" y="2109059"/>
            <a:ext cx="4381521" cy="443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9AE7B3B-862D-D797-1D0A-BEBE1FE9C961}"/>
              </a:ext>
            </a:extLst>
          </p:cNvPr>
          <p:cNvSpPr txBox="1">
            <a:spLocks/>
          </p:cNvSpPr>
          <p:nvPr/>
        </p:nvSpPr>
        <p:spPr>
          <a:xfrm>
            <a:off x="583857" y="751530"/>
            <a:ext cx="518122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i="1" dirty="0">
                <a:latin typeface="Avenir Black Oblique" panose="02000503020000020003" pitchFamily="2" charset="0"/>
                <a:ea typeface="+mn-ea"/>
                <a:cs typeface="+mn-cs"/>
              </a:rPr>
              <a:t>Activity : Describing Block Models</a:t>
            </a:r>
          </a:p>
        </p:txBody>
      </p:sp>
    </p:spTree>
    <p:extLst>
      <p:ext uri="{BB962C8B-B14F-4D97-AF65-F5344CB8AC3E}">
        <p14:creationId xmlns:p14="http://schemas.microsoft.com/office/powerpoint/2010/main" val="184993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2E670-AB60-49D0-BF92-9F2A4F942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C8E96C-BC4F-62B1-1C94-5E1FF69B1C4E}"/>
              </a:ext>
            </a:extLst>
          </p:cNvPr>
          <p:cNvSpPr txBox="1"/>
          <p:nvPr/>
        </p:nvSpPr>
        <p:spPr>
          <a:xfrm>
            <a:off x="1248033" y="1878227"/>
            <a:ext cx="6198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Block 1 </a:t>
            </a:r>
            <a:r>
              <a:rPr lang="en-US" sz="2400" dirty="0">
                <a:latin typeface="Avenir Book" panose="02000503020000020003" pitchFamily="2" charset="0"/>
                <a:sym typeface="Wingdings" pitchFamily="2" charset="2"/>
              </a:rPr>
              <a:t> erosion exposing the sub-surface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44F8D-4FD9-7405-A877-7BA095B2C13F}"/>
              </a:ext>
            </a:extLst>
          </p:cNvPr>
          <p:cNvSpPr txBox="1"/>
          <p:nvPr/>
        </p:nvSpPr>
        <p:spPr>
          <a:xfrm>
            <a:off x="593124" y="3669956"/>
            <a:ext cx="4819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In your notes or on scratch paper:</a:t>
            </a:r>
          </a:p>
          <a:p>
            <a:endParaRPr lang="en-US" sz="2000" dirty="0">
              <a:latin typeface="Avenir Book" panose="02000503020000020003" pitchFamily="2" charset="0"/>
            </a:endParaRPr>
          </a:p>
          <a:p>
            <a:r>
              <a:rPr lang="en-US" sz="2000" dirty="0">
                <a:latin typeface="Avenir Book" panose="02000503020000020003" pitchFamily="2" charset="0"/>
              </a:rPr>
              <a:t>Describe the subsurface bedding of the block (i.e., cross-section view)</a:t>
            </a:r>
          </a:p>
        </p:txBody>
      </p:sp>
      <p:pic>
        <p:nvPicPr>
          <p:cNvPr id="5" name="Picture 4" descr="Block 1 model showing erosion exposing sub-surface">
            <a:extLst>
              <a:ext uri="{FF2B5EF4-FFF2-40B4-BE49-F238E27FC236}">
                <a16:creationId xmlns:a16="http://schemas.microsoft.com/office/drawing/2014/main" id="{B1C6D1B7-85F5-21B1-E18B-A0CB532C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605" y="2109059"/>
            <a:ext cx="4381521" cy="443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32178C9-2B2C-DD73-8744-B422F1A0F153}"/>
              </a:ext>
            </a:extLst>
          </p:cNvPr>
          <p:cNvSpPr txBox="1">
            <a:spLocks/>
          </p:cNvSpPr>
          <p:nvPr/>
        </p:nvSpPr>
        <p:spPr>
          <a:xfrm>
            <a:off x="583857" y="751530"/>
            <a:ext cx="518122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i="1" dirty="0">
                <a:latin typeface="Avenir Black Oblique" panose="02000503020000020003" pitchFamily="2" charset="0"/>
                <a:ea typeface="+mn-ea"/>
                <a:cs typeface="+mn-cs"/>
              </a:rPr>
              <a:t>Activity : Describing Block Models</a:t>
            </a:r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2E494411-1609-4AD7-A2B3-14BCEE1330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569330"/>
            <a:ext cx="10515600" cy="1325563"/>
          </a:xfrm>
        </p:spPr>
        <p:txBody>
          <a:bodyPr/>
          <a:lstStyle/>
          <a:p>
            <a:pPr rtl="0" eaLnBrk="1" latinLnBrk="0" hangingPunct="1"/>
            <a:r>
              <a:rPr lang="en-US" sz="2400" b="1" i="1" kern="1200" dirty="0">
                <a:solidFill>
                  <a:srgbClr val="000000"/>
                </a:solidFill>
                <a:effectLst/>
                <a:latin typeface="Avenir Black Oblique" panose="02000503020000020003" pitchFamily="2" charset="0"/>
                <a:ea typeface="+mn-ea"/>
                <a:cs typeface="+mn-cs"/>
              </a:rPr>
              <a:t>Block 1 cross-section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129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38D93-8D96-5BA9-5DFE-708F2E264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6DB8C9-2905-9D98-DB57-146298B83C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3124" y="642551"/>
            <a:ext cx="518122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lack Oblique" panose="02000503020000020003" pitchFamily="2" charset="0"/>
                <a:ea typeface="+mn-ea"/>
                <a:cs typeface="+mn-cs"/>
              </a:rPr>
              <a:t>Block 1 Map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ED861-566A-AF75-CE79-6DEA6C558149}"/>
              </a:ext>
            </a:extLst>
          </p:cNvPr>
          <p:cNvSpPr txBox="1"/>
          <p:nvPr/>
        </p:nvSpPr>
        <p:spPr>
          <a:xfrm>
            <a:off x="1248033" y="1878227"/>
            <a:ext cx="6198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Block 1 </a:t>
            </a:r>
            <a:r>
              <a:rPr lang="en-US" sz="2400" dirty="0">
                <a:latin typeface="Avenir Book" panose="02000503020000020003" pitchFamily="2" charset="0"/>
                <a:sym typeface="Wingdings" pitchFamily="2" charset="2"/>
              </a:rPr>
              <a:t> erosion exposing the sub-surface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97000-40E3-AC50-9830-F1F000ACEBB1}"/>
              </a:ext>
            </a:extLst>
          </p:cNvPr>
          <p:cNvSpPr txBox="1"/>
          <p:nvPr/>
        </p:nvSpPr>
        <p:spPr>
          <a:xfrm>
            <a:off x="593124" y="3669956"/>
            <a:ext cx="4819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In your notes or on scratch paper:</a:t>
            </a:r>
          </a:p>
          <a:p>
            <a:endParaRPr lang="en-US" sz="2000" dirty="0">
              <a:latin typeface="Avenir Book" panose="02000503020000020003" pitchFamily="2" charset="0"/>
            </a:endParaRPr>
          </a:p>
          <a:p>
            <a:r>
              <a:rPr lang="en-US" sz="2000" dirty="0">
                <a:latin typeface="Avenir Book" panose="02000503020000020003" pitchFamily="2" charset="0"/>
              </a:rPr>
              <a:t>How do the exposed beds appear in map view?</a:t>
            </a:r>
          </a:p>
        </p:txBody>
      </p:sp>
      <p:pic>
        <p:nvPicPr>
          <p:cNvPr id="5" name="Picture 4" descr="Block 1 model showing erosion exposing sub-surface">
            <a:extLst>
              <a:ext uri="{FF2B5EF4-FFF2-40B4-BE49-F238E27FC236}">
                <a16:creationId xmlns:a16="http://schemas.microsoft.com/office/drawing/2014/main" id="{CC73109C-5A40-550C-6FD5-49A71B2E8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605" y="2109059"/>
            <a:ext cx="4381521" cy="443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310FCBC-E822-9D42-3863-B67D462F204C}"/>
              </a:ext>
            </a:extLst>
          </p:cNvPr>
          <p:cNvSpPr txBox="1">
            <a:spLocks/>
          </p:cNvSpPr>
          <p:nvPr/>
        </p:nvSpPr>
        <p:spPr>
          <a:xfrm>
            <a:off x="583857" y="751530"/>
            <a:ext cx="518122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i="1" dirty="0">
                <a:latin typeface="Avenir Black Oblique" panose="02000503020000020003" pitchFamily="2" charset="0"/>
                <a:ea typeface="+mn-ea"/>
                <a:cs typeface="+mn-cs"/>
              </a:rPr>
              <a:t>Activity : Describing Block Models</a:t>
            </a:r>
          </a:p>
        </p:txBody>
      </p:sp>
    </p:spTree>
    <p:extLst>
      <p:ext uri="{BB962C8B-B14F-4D97-AF65-F5344CB8AC3E}">
        <p14:creationId xmlns:p14="http://schemas.microsoft.com/office/powerpoint/2010/main" val="180391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D9E3B-4C3C-4A64-5B55-10FF225EE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3261E4-C6FA-6D13-9386-2865A7AC83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3124" y="642551"/>
            <a:ext cx="518122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lack Oblique" panose="02000503020000020003" pitchFamily="2" charset="0"/>
                <a:ea typeface="+mn-ea"/>
                <a:cs typeface="+mn-cs"/>
              </a:rPr>
              <a:t>Block 1 relationship between bedding contacts and topography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2FCE21-1BBF-C2E8-5EA2-FE522AE7CAA6}"/>
              </a:ext>
            </a:extLst>
          </p:cNvPr>
          <p:cNvSpPr txBox="1"/>
          <p:nvPr/>
        </p:nvSpPr>
        <p:spPr>
          <a:xfrm>
            <a:off x="1248033" y="1878227"/>
            <a:ext cx="6198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Block 1 </a:t>
            </a:r>
            <a:r>
              <a:rPr lang="en-US" sz="2400" dirty="0">
                <a:latin typeface="Avenir Book" panose="02000503020000020003" pitchFamily="2" charset="0"/>
                <a:sym typeface="Wingdings" pitchFamily="2" charset="2"/>
              </a:rPr>
              <a:t> erosion exposing the sub-surface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F8511-5351-013D-3672-A11EFE271F66}"/>
              </a:ext>
            </a:extLst>
          </p:cNvPr>
          <p:cNvSpPr txBox="1"/>
          <p:nvPr/>
        </p:nvSpPr>
        <p:spPr>
          <a:xfrm>
            <a:off x="593124" y="3669956"/>
            <a:ext cx="4819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In your notes or on scratch paper:</a:t>
            </a:r>
          </a:p>
          <a:p>
            <a:endParaRPr lang="en-US" sz="2000" dirty="0">
              <a:latin typeface="Avenir Book" panose="02000503020000020003" pitchFamily="2" charset="0"/>
            </a:endParaRPr>
          </a:p>
          <a:p>
            <a:r>
              <a:rPr lang="en-US" sz="2000" dirty="0">
                <a:latin typeface="Avenir Book" panose="02000503020000020003" pitchFamily="2" charset="0"/>
              </a:rPr>
              <a:t>What is the relationship between bedding contacts and the topography?</a:t>
            </a:r>
          </a:p>
        </p:txBody>
      </p:sp>
      <p:pic>
        <p:nvPicPr>
          <p:cNvPr id="5" name="Picture 4" descr="Block 1 model showing erosion exposing sub-surface">
            <a:extLst>
              <a:ext uri="{FF2B5EF4-FFF2-40B4-BE49-F238E27FC236}">
                <a16:creationId xmlns:a16="http://schemas.microsoft.com/office/drawing/2014/main" id="{907B4EC4-002C-B731-C3DA-5A5C2D4CD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605" y="2109059"/>
            <a:ext cx="4381521" cy="443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63BA6E-97E8-0A8B-6BF8-E2F785059C69}"/>
              </a:ext>
            </a:extLst>
          </p:cNvPr>
          <p:cNvSpPr txBox="1">
            <a:spLocks/>
          </p:cNvSpPr>
          <p:nvPr/>
        </p:nvSpPr>
        <p:spPr>
          <a:xfrm>
            <a:off x="583857" y="751530"/>
            <a:ext cx="518122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i="1" dirty="0">
                <a:latin typeface="Avenir Black Oblique" panose="02000503020000020003" pitchFamily="2" charset="0"/>
                <a:ea typeface="+mn-ea"/>
                <a:cs typeface="+mn-cs"/>
              </a:rPr>
              <a:t>Activity : Describing Block Models</a:t>
            </a:r>
          </a:p>
        </p:txBody>
      </p:sp>
    </p:spTree>
    <p:extLst>
      <p:ext uri="{BB962C8B-B14F-4D97-AF65-F5344CB8AC3E}">
        <p14:creationId xmlns:p14="http://schemas.microsoft.com/office/powerpoint/2010/main" val="333493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053A8-56DC-589D-4AF3-C52B91C43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8A485B-85A0-4D8A-5F86-BDD66BB278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3124" y="642551"/>
            <a:ext cx="518122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lack Oblique" panose="02000503020000020003" pitchFamily="2" charset="0"/>
                <a:ea typeface="+mn-ea"/>
                <a:cs typeface="+mn-cs"/>
              </a:rPr>
              <a:t>Block 2 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D09351-0A97-8284-9246-83EDFDF5A95F}"/>
              </a:ext>
            </a:extLst>
          </p:cNvPr>
          <p:cNvSpPr txBox="1"/>
          <p:nvPr/>
        </p:nvSpPr>
        <p:spPr>
          <a:xfrm>
            <a:off x="1248033" y="1509927"/>
            <a:ext cx="8162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Block 2 </a:t>
            </a:r>
            <a:r>
              <a:rPr lang="en-US" sz="2400" dirty="0">
                <a:latin typeface="Avenir Book" panose="02000503020000020003" pitchFamily="2" charset="0"/>
                <a:sym typeface="Wingdings" pitchFamily="2" charset="2"/>
              </a:rPr>
              <a:t> exposure of units with differently dipping layers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pic>
        <p:nvPicPr>
          <p:cNvPr id="4" name="Picture 3" descr="Block 2 model showing exposure of units with differently dipping layers&#10;">
            <a:extLst>
              <a:ext uri="{FF2B5EF4-FFF2-40B4-BE49-F238E27FC236}">
                <a16:creationId xmlns:a16="http://schemas.microsoft.com/office/drawing/2014/main" id="{8A356EC0-2857-0FB1-45AE-EE29EDED6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282" y="2174959"/>
            <a:ext cx="4942241" cy="443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6649335-0791-43A8-1A5B-C1F83D5D3E21}"/>
              </a:ext>
            </a:extLst>
          </p:cNvPr>
          <p:cNvSpPr txBox="1">
            <a:spLocks/>
          </p:cNvSpPr>
          <p:nvPr/>
        </p:nvSpPr>
        <p:spPr>
          <a:xfrm>
            <a:off x="583857" y="751530"/>
            <a:ext cx="518122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i="1" dirty="0">
                <a:latin typeface="Avenir Black Oblique" panose="02000503020000020003" pitchFamily="2" charset="0"/>
                <a:ea typeface="+mn-ea"/>
                <a:cs typeface="+mn-cs"/>
              </a:rPr>
              <a:t>Activity : Describing Block Models</a:t>
            </a:r>
          </a:p>
        </p:txBody>
      </p:sp>
    </p:spTree>
    <p:extLst>
      <p:ext uri="{BB962C8B-B14F-4D97-AF65-F5344CB8AC3E}">
        <p14:creationId xmlns:p14="http://schemas.microsoft.com/office/powerpoint/2010/main" val="18883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A36D6-05AD-9359-B51B-A96E9D99C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AB67E1-C48A-C7FD-CEAF-CF5564370B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3124" y="642551"/>
            <a:ext cx="518122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lack Oblique" panose="02000503020000020003" pitchFamily="2" charset="0"/>
                <a:ea typeface="+mn-ea"/>
                <a:cs typeface="+mn-cs"/>
              </a:rPr>
              <a:t>Block 2 Units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9E548-F35B-305D-AD9F-E63472541596}"/>
              </a:ext>
            </a:extLst>
          </p:cNvPr>
          <p:cNvSpPr txBox="1"/>
          <p:nvPr/>
        </p:nvSpPr>
        <p:spPr>
          <a:xfrm>
            <a:off x="1248033" y="1509927"/>
            <a:ext cx="8162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Block 2 </a:t>
            </a:r>
            <a:r>
              <a:rPr lang="en-US" sz="2400" dirty="0">
                <a:latin typeface="Avenir Book" panose="02000503020000020003" pitchFamily="2" charset="0"/>
                <a:sym typeface="Wingdings" pitchFamily="2" charset="2"/>
              </a:rPr>
              <a:t> exposure of units with differently dipping layers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AA2684-1310-F5EF-CCCE-2529C8C77B13}"/>
              </a:ext>
            </a:extLst>
          </p:cNvPr>
          <p:cNvSpPr txBox="1"/>
          <p:nvPr/>
        </p:nvSpPr>
        <p:spPr>
          <a:xfrm>
            <a:off x="593124" y="3669956"/>
            <a:ext cx="48191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There are four different units here:</a:t>
            </a:r>
          </a:p>
          <a:p>
            <a:pPr marL="514350" indent="-514350">
              <a:buAutoNum type="romanLcParenBoth"/>
            </a:pPr>
            <a:r>
              <a:rPr lang="en-US" sz="2000" dirty="0">
                <a:latin typeface="Avenir Book" panose="02000503020000020003" pitchFamily="2" charset="0"/>
              </a:rPr>
              <a:t>green/grey</a:t>
            </a:r>
          </a:p>
          <a:p>
            <a:pPr marL="514350" indent="-514350">
              <a:buAutoNum type="romanLcParenBoth"/>
            </a:pPr>
            <a:r>
              <a:rPr lang="en-US" sz="2000" dirty="0">
                <a:latin typeface="Avenir Book" panose="02000503020000020003" pitchFamily="2" charset="0"/>
              </a:rPr>
              <a:t>Yellow/mustard</a:t>
            </a:r>
          </a:p>
          <a:p>
            <a:pPr marL="514350" indent="-514350">
              <a:buAutoNum type="romanLcParenBoth"/>
            </a:pPr>
            <a:r>
              <a:rPr lang="en-US" sz="2000" dirty="0">
                <a:latin typeface="Avenir Book" panose="02000503020000020003" pitchFamily="2" charset="0"/>
              </a:rPr>
              <a:t>Brown/dark brown</a:t>
            </a:r>
          </a:p>
          <a:p>
            <a:pPr marL="514350" indent="-514350">
              <a:buAutoNum type="romanLcParenBoth"/>
            </a:pPr>
            <a:r>
              <a:rPr lang="en-US" sz="2000" dirty="0">
                <a:latin typeface="Avenir Book" panose="02000503020000020003" pitchFamily="2" charset="0"/>
              </a:rPr>
              <a:t>Light brown/tan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2AD54D-644A-B838-8859-D61F9D28F9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282" y="2174959"/>
            <a:ext cx="4942241" cy="443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3335CF1-22FF-0A5E-C176-E43F632AE7B8}"/>
              </a:ext>
            </a:extLst>
          </p:cNvPr>
          <p:cNvSpPr txBox="1">
            <a:spLocks/>
          </p:cNvSpPr>
          <p:nvPr/>
        </p:nvSpPr>
        <p:spPr>
          <a:xfrm>
            <a:off x="583857" y="751530"/>
            <a:ext cx="518122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i="1" dirty="0">
                <a:latin typeface="Avenir Black Oblique" panose="02000503020000020003" pitchFamily="2" charset="0"/>
                <a:ea typeface="+mn-ea"/>
                <a:cs typeface="+mn-cs"/>
              </a:rPr>
              <a:t>Activity : Describing Block Models</a:t>
            </a:r>
          </a:p>
        </p:txBody>
      </p:sp>
    </p:spTree>
    <p:extLst>
      <p:ext uri="{BB962C8B-B14F-4D97-AF65-F5344CB8AC3E}">
        <p14:creationId xmlns:p14="http://schemas.microsoft.com/office/powerpoint/2010/main" val="240246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E54F4-57AA-92EA-0FEA-E5BC51F34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29137B-60ED-2C76-8AD1-26674EA356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3124" y="642551"/>
            <a:ext cx="518122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lack Oblique" panose="02000503020000020003" pitchFamily="2" charset="0"/>
                <a:ea typeface="+mn-ea"/>
                <a:cs typeface="+mn-cs"/>
              </a:rPr>
              <a:t>Block 2 Dip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55DD83-75D9-7BB5-5275-D1A5D6C92048}"/>
              </a:ext>
            </a:extLst>
          </p:cNvPr>
          <p:cNvSpPr txBox="1"/>
          <p:nvPr/>
        </p:nvSpPr>
        <p:spPr>
          <a:xfrm>
            <a:off x="1248033" y="1509927"/>
            <a:ext cx="8162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Block 2 </a:t>
            </a:r>
            <a:r>
              <a:rPr lang="en-US" sz="2400" dirty="0">
                <a:latin typeface="Avenir Book" panose="02000503020000020003" pitchFamily="2" charset="0"/>
                <a:sym typeface="Wingdings" pitchFamily="2" charset="2"/>
              </a:rPr>
              <a:t> exposure of units with differently dipping layers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CFA77-DD9F-BD22-D3D3-2EDEF3D8DD17}"/>
              </a:ext>
            </a:extLst>
          </p:cNvPr>
          <p:cNvSpPr txBox="1"/>
          <p:nvPr/>
        </p:nvSpPr>
        <p:spPr>
          <a:xfrm>
            <a:off x="308919" y="2700459"/>
            <a:ext cx="48191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There are four different units here:</a:t>
            </a:r>
          </a:p>
          <a:p>
            <a:pPr marL="514350" indent="-514350">
              <a:buAutoNum type="romanLcParenBoth"/>
            </a:pPr>
            <a:r>
              <a:rPr lang="en-US" sz="2000" dirty="0">
                <a:latin typeface="Avenir Book" panose="02000503020000020003" pitchFamily="2" charset="0"/>
              </a:rPr>
              <a:t>green/grey</a:t>
            </a:r>
          </a:p>
          <a:p>
            <a:pPr marL="514350" indent="-514350">
              <a:buAutoNum type="romanLcParenBoth"/>
            </a:pPr>
            <a:r>
              <a:rPr lang="en-US" sz="2000" dirty="0">
                <a:latin typeface="Avenir Book" panose="02000503020000020003" pitchFamily="2" charset="0"/>
              </a:rPr>
              <a:t>Yellow/mustard</a:t>
            </a:r>
          </a:p>
          <a:p>
            <a:pPr marL="514350" indent="-514350">
              <a:buAutoNum type="romanLcParenBoth"/>
            </a:pPr>
            <a:r>
              <a:rPr lang="en-US" sz="2000" dirty="0">
                <a:latin typeface="Avenir Book" panose="02000503020000020003" pitchFamily="2" charset="0"/>
              </a:rPr>
              <a:t>Brown/dark brown</a:t>
            </a:r>
          </a:p>
          <a:p>
            <a:pPr marL="514350" indent="-514350">
              <a:buAutoNum type="romanLcParenBoth"/>
            </a:pPr>
            <a:r>
              <a:rPr lang="en-US" sz="2000" dirty="0">
                <a:latin typeface="Avenir Book" panose="02000503020000020003" pitchFamily="2" charset="0"/>
              </a:rPr>
              <a:t>Light brown/tan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DCB4B-104B-78F5-9ECE-4102C7A9D3E2}"/>
              </a:ext>
            </a:extLst>
          </p:cNvPr>
          <p:cNvSpPr txBox="1"/>
          <p:nvPr/>
        </p:nvSpPr>
        <p:spPr>
          <a:xfrm>
            <a:off x="593124" y="4423718"/>
            <a:ext cx="4819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In your notes or on scratch paper:</a:t>
            </a:r>
          </a:p>
          <a:p>
            <a:endParaRPr lang="en-US" sz="2000" dirty="0">
              <a:latin typeface="Avenir Book" panose="02000503020000020003" pitchFamily="2" charset="0"/>
            </a:endParaRPr>
          </a:p>
          <a:p>
            <a:r>
              <a:rPr lang="en-US" sz="2000" dirty="0">
                <a:latin typeface="Avenir Book" panose="02000503020000020003" pitchFamily="2" charset="0"/>
              </a:rPr>
              <a:t>Describe the orientation in detail (i.e., dip direction and angle).</a:t>
            </a:r>
          </a:p>
        </p:txBody>
      </p:sp>
      <p:pic>
        <p:nvPicPr>
          <p:cNvPr id="7" name="Picture 6" descr="Block 2 model showing exposure of units with differently dipping layers&#10;">
            <a:extLst>
              <a:ext uri="{FF2B5EF4-FFF2-40B4-BE49-F238E27FC236}">
                <a16:creationId xmlns:a16="http://schemas.microsoft.com/office/drawing/2014/main" id="{4831BF51-9B56-91FB-562D-E38CFA0B1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282" y="2174959"/>
            <a:ext cx="4942241" cy="443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69F5F3E-B421-091A-5F90-EB74E7EC1E13}"/>
              </a:ext>
            </a:extLst>
          </p:cNvPr>
          <p:cNvSpPr txBox="1">
            <a:spLocks/>
          </p:cNvSpPr>
          <p:nvPr/>
        </p:nvSpPr>
        <p:spPr>
          <a:xfrm>
            <a:off x="583857" y="751530"/>
            <a:ext cx="518122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i="1" dirty="0">
                <a:latin typeface="Avenir Black Oblique" panose="02000503020000020003" pitchFamily="2" charset="0"/>
                <a:ea typeface="+mn-ea"/>
                <a:cs typeface="+mn-cs"/>
              </a:rPr>
              <a:t>Activity : Describing Block Models</a:t>
            </a:r>
          </a:p>
        </p:txBody>
      </p:sp>
    </p:spTree>
    <p:extLst>
      <p:ext uri="{BB962C8B-B14F-4D97-AF65-F5344CB8AC3E}">
        <p14:creationId xmlns:p14="http://schemas.microsoft.com/office/powerpoint/2010/main" val="1836946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28236</TotalTime>
  <Words>344</Words>
  <Application>Microsoft Macintosh PowerPoint</Application>
  <PresentationFormat>Widescreen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Black Oblique</vt:lpstr>
      <vt:lpstr>Avenir Book</vt:lpstr>
      <vt:lpstr>Calibri</vt:lpstr>
      <vt:lpstr>Calibri Light</vt:lpstr>
      <vt:lpstr>Office Theme</vt:lpstr>
      <vt:lpstr>Topography &amp; Geologic Map features</vt:lpstr>
      <vt:lpstr>Activity Introduction</vt:lpstr>
      <vt:lpstr>Block 1 Introduction</vt:lpstr>
      <vt:lpstr>Block 1 cross-section</vt:lpstr>
      <vt:lpstr>Block 1 Map view</vt:lpstr>
      <vt:lpstr>Block 1 relationship between bedding contacts and topography</vt:lpstr>
      <vt:lpstr>Block 2 Introduction</vt:lpstr>
      <vt:lpstr>Block 2 Units</vt:lpstr>
      <vt:lpstr>Block 2 Dip</vt:lpstr>
      <vt:lpstr>Block 2 relationship between beds and topography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Abbey</dc:creator>
  <cp:lastModifiedBy>Isaac Sussman</cp:lastModifiedBy>
  <cp:revision>60</cp:revision>
  <dcterms:created xsi:type="dcterms:W3CDTF">2020-08-15T03:03:58Z</dcterms:created>
  <dcterms:modified xsi:type="dcterms:W3CDTF">2026-03-10T21:26:58Z</dcterms:modified>
</cp:coreProperties>
</file>