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44"/>
    <p:restoredTop sz="94566"/>
  </p:normalViewPr>
  <p:slideViewPr>
    <p:cSldViewPr snapToGrid="0" showGuides="1">
      <p:cViewPr varScale="1">
        <p:scale>
          <a:sx n="204" d="100"/>
          <a:sy n="204" d="100"/>
        </p:scale>
        <p:origin x="1344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EF19B-9E1C-0757-0C7F-CFDCEADEE2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385A73-8B94-F75F-47DD-77CD0B9C4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6CD8AB-97B8-A024-311B-6A173A007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5E02-42F6-2B4B-9F77-94F1C87DFA1C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2A2AF-F367-4FB4-F90B-919EDEC99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E2554F-2211-3513-A584-E475E8848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8EB1A-BEC8-914A-B0F8-4FB458497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444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F87C6-35DC-3D7E-6D1C-32ABDF62A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4111A-1E4D-E9D4-702A-A46BDCAFC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A4CE9-F02C-C6D0-1C48-B71D89257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5E02-42F6-2B4B-9F77-94F1C87DFA1C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8B006-DF97-375D-B4F1-50ECE583D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CD01F-1DFA-DA64-9E43-BB7FE8B93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8EB1A-BEC8-914A-B0F8-4FB458497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8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FA5A2-0BFE-F5CE-A537-68F9B8B2F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27E8DB-BB21-CAF2-BD65-A4DD9B2C9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90CAAB-CE39-B632-0B79-91A9C3E89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5E02-42F6-2B4B-9F77-94F1C87DFA1C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C7D14-359E-77AE-BEF7-EBC4B1137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AAAD45-F829-D3FE-34BE-EA36EFB7A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8EB1A-BEC8-914A-B0F8-4FB458497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833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E1670-EFFF-B73C-64F4-7BED44C13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F4B99-D847-8B54-0AEE-66DBA98156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26A8C9-6707-6DC7-3685-3E43872E9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CC5356-4822-14B9-0528-AECA7C4A0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5E02-42F6-2B4B-9F77-94F1C87DFA1C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3A5E68-D2AA-202E-42BC-B4AADA5F4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4B36FE-4AA9-15B2-51D0-B0C9333A3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8EB1A-BEC8-914A-B0F8-4FB458497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783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B3E2B-2279-1BA5-BA5F-C980F11A7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281BEC-894C-5684-0D1A-8C56D8E6D0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64213D-59B0-8C98-7839-C1526406CC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3CCC50-B618-C0E9-D821-496551521D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9CE1AF-E6AF-C0D9-289C-B05802474E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6235A1-CAE6-4F8B-B6FA-6AF1FE0C7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5E02-42F6-2B4B-9F77-94F1C87DFA1C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A100A5-5433-224F-B006-AD0D9D000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F101A5-D030-FE15-DC3B-81D2155C3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8EB1A-BEC8-914A-B0F8-4FB458497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790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97BB4-F2A1-93AC-46F0-345AA519D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688EA-8434-CB38-2B05-3777BA878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5E02-42F6-2B4B-9F77-94F1C87DFA1C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E92E78-65A8-4003-7FA2-BA2994E14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AA8915-240A-7513-558F-B6DF66A91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8EB1A-BEC8-914A-B0F8-4FB458497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042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BF4445-8769-9180-05C9-DEA364E21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5E02-42F6-2B4B-9F77-94F1C87DFA1C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4F01EA-4554-1AA5-7DD6-802486D9A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A8A470-360D-BF02-F914-435D9BB01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8EB1A-BEC8-914A-B0F8-4FB458497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578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572D2-1BC6-70B4-6D6E-7B29BD3B9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C2C2E-2210-2A6D-2DC8-79B8ADA2A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CB145A-C3E8-CDC8-E104-56EA415A1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403408-F8D8-755C-3377-E284417EA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5E02-42F6-2B4B-9F77-94F1C87DFA1C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E31DFE-DF05-3764-703E-DBAB7DACF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B6E83D-2E6F-A055-AB2C-301B85C3A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8EB1A-BEC8-914A-B0F8-4FB458497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464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65B46-B7E1-E02D-CEA3-DE5FD0A4B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B818D1-E809-3079-24DD-696B3A17BEC8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5F7F6-CFFE-38CF-BCC4-EBF25B510D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FDB478-D5D9-D7FE-3456-C6AC6B756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5E02-42F6-2B4B-9F77-94F1C87DFA1C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AE6025-4623-A86E-D85F-D8AF147D2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97B72A-10B5-8BC3-7A9E-E8C58E5F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8EB1A-BEC8-914A-B0F8-4FB458497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953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AAC79-6845-0C8D-4042-4F091A9F3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97EDD8-102A-C127-B264-7E19CD2D21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960A-9C59-991C-9E62-FC333C5E9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5E02-42F6-2B4B-9F77-94F1C87DFA1C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B3BC1B-FB10-AE24-6F50-A3CF6AA17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2299B4-C57F-E61D-DA96-AE23765B8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8EB1A-BEC8-914A-B0F8-4FB458497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968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8543AA-FB26-7A21-DDC7-5544F72E64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2F9B14-DE2A-D157-62F9-DB0B1CB99E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A56D24-C2BE-8191-7E72-BA0A2DD01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5E02-42F6-2B4B-9F77-94F1C87DFA1C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D652C5-350D-66DB-0458-48231C44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C8E5E-F161-5581-A22D-7DB21A8CC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8EB1A-BEC8-914A-B0F8-4FB458497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560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12AD7C-6334-B482-5155-9BF02841B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A28C96-5C7C-B2AC-0288-F8CE274B9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50B74-825E-FD98-6E28-F9F2DE57B1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8E5E02-42F6-2B4B-9F77-94F1C87DFA1C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299B2-6375-C5FD-FB53-D3204807B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87472-C414-3F1E-06BC-98D5D8AED4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48EB1A-BEC8-914A-B0F8-4FB458497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684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E1359-9FCF-8D9A-3E96-CA58F8D11F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Meeting Students Where They 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1FCA79-474A-1C4D-EC7A-21A64177DD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782393"/>
          </a:xfrm>
        </p:spPr>
        <p:txBody>
          <a:bodyPr/>
          <a:lstStyle/>
          <a:p>
            <a:r>
              <a:rPr lang="en-US" dirty="0"/>
              <a:t>evolving the use of Matlab for students from non-quantitative backgrounds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26BB31-E8BE-2939-547D-8001FAE9D773}"/>
              </a:ext>
            </a:extLst>
          </p:cNvPr>
          <p:cNvSpPr txBox="1"/>
          <p:nvPr/>
        </p:nvSpPr>
        <p:spPr>
          <a:xfrm>
            <a:off x="3786769" y="4888524"/>
            <a:ext cx="450123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Michael Wright</a:t>
            </a:r>
          </a:p>
          <a:p>
            <a:pPr algn="ctr"/>
            <a:r>
              <a:rPr lang="en-US" sz="2000" dirty="0"/>
              <a:t>Associate Professor</a:t>
            </a:r>
          </a:p>
          <a:p>
            <a:pPr algn="ctr"/>
            <a:r>
              <a:rPr lang="en-US" sz="2000" dirty="0"/>
              <a:t>Department of Biological Sciences</a:t>
            </a:r>
          </a:p>
          <a:p>
            <a:pPr algn="ctr"/>
            <a:r>
              <a:rPr lang="en-US" sz="2000" dirty="0"/>
              <a:t>California State University, Sacramento</a:t>
            </a:r>
          </a:p>
        </p:txBody>
      </p:sp>
    </p:spTree>
    <p:extLst>
      <p:ext uri="{BB962C8B-B14F-4D97-AF65-F5344CB8AC3E}">
        <p14:creationId xmlns:p14="http://schemas.microsoft.com/office/powerpoint/2010/main" val="2450795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47317-E175-FC7A-2488-2B3EFF03D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Cellular Neuroscience is inherently interdisciplinary: Biology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A0B3D3-499D-D218-6046-AF3D5EDE8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255" y="1764845"/>
            <a:ext cx="8659489" cy="4728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787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89640-BE86-C5B6-A0CD-8231C2256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B21BF-F13E-9A7F-B189-1D4E9A5D6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Cellular Neuroscience is inherently interdisciplinary: Physics &amp; Chemistry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AE2ADF-3A65-BC3D-E5D7-2802FE489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792" y="1764912"/>
            <a:ext cx="8659368" cy="472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451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201E6-0AED-6073-2651-4CBDB3C4E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F0339-100B-4BAD-42C7-362DEE974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Cellular Neuroscience is inherently interdisciplinary: Mathematics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0C6807-C6C0-EADA-16D8-D675ED2D1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792" y="1764792"/>
            <a:ext cx="8659368" cy="472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222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54432F-430A-C570-712E-BBDBAE4AC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316" y="1637312"/>
            <a:ext cx="8659368" cy="47279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7C240E-E179-C106-7015-0B2923E72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Non-Physics/Chem/Math Students have differing levels of exposure to these fields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13A44-5D36-A03E-2C03-FB52FF4CB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dirty="0"/>
              <a:t>Biology Students</a:t>
            </a:r>
          </a:p>
          <a:p>
            <a:pPr lvl="1"/>
            <a:r>
              <a:rPr lang="en-US" dirty="0"/>
              <a:t>PHYS/CHEM/CALC required but not mandated when to take it</a:t>
            </a:r>
          </a:p>
          <a:p>
            <a:r>
              <a:rPr lang="en-US" dirty="0"/>
              <a:t>Psychology Students</a:t>
            </a:r>
          </a:p>
          <a:p>
            <a:pPr lvl="1"/>
            <a:r>
              <a:rPr lang="en-US" dirty="0"/>
              <a:t>STAT preferred to CALC; CHEM/PHYS not always required</a:t>
            </a:r>
          </a:p>
          <a:p>
            <a:r>
              <a:rPr lang="en-US" dirty="0"/>
              <a:t>Exercise Science</a:t>
            </a:r>
          </a:p>
          <a:p>
            <a:pPr lvl="1"/>
            <a:r>
              <a:rPr lang="en-US" dirty="0"/>
              <a:t>PHYS/CHEM/MATH(?) required but not mandated when to take it and may only need a semester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GOAL: generate the same foundational attributes for all students!</a:t>
            </a:r>
          </a:p>
        </p:txBody>
      </p:sp>
    </p:spTree>
    <p:extLst>
      <p:ext uri="{BB962C8B-B14F-4D97-AF65-F5344CB8AC3E}">
        <p14:creationId xmlns:p14="http://schemas.microsoft.com/office/powerpoint/2010/main" val="3097874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BD9B6-87D9-62E0-8FE1-C400704DD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in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BF63B-E6E9-6244-FFC3-EE29FB49F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0443"/>
            <a:ext cx="5257800" cy="4351338"/>
          </a:xfrm>
        </p:spPr>
        <p:txBody>
          <a:bodyPr/>
          <a:lstStyle/>
          <a:p>
            <a:r>
              <a:rPr lang="en-US" dirty="0"/>
              <a:t>Derive the model from first principles (Ohm’s Law, Kirchoff’s Laws, etc.)</a:t>
            </a:r>
          </a:p>
          <a:p>
            <a:r>
              <a:rPr lang="en-US" dirty="0"/>
              <a:t>Derive the equations and their interpretations</a:t>
            </a:r>
          </a:p>
          <a:p>
            <a:r>
              <a:rPr lang="en-US" dirty="0"/>
              <a:t>Build the biological intuition</a:t>
            </a:r>
          </a:p>
          <a:p>
            <a:r>
              <a:rPr lang="en-US" dirty="0"/>
              <a:t>Simulations connect the disciplines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562211C-0909-3DC8-A635-0C078C8B11EB}"/>
              </a:ext>
            </a:extLst>
          </p:cNvPr>
          <p:cNvGrpSpPr/>
          <p:nvPr/>
        </p:nvGrpSpPr>
        <p:grpSpPr>
          <a:xfrm>
            <a:off x="6313119" y="1960688"/>
            <a:ext cx="5705604" cy="4090848"/>
            <a:chOff x="6219173" y="1266389"/>
            <a:chExt cx="6032490" cy="432522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8565E6E-A5AC-2166-1912-A266148CBE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67188" y="1266389"/>
              <a:ext cx="5463436" cy="432522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7786315-54EF-17EC-7AC8-1E2BFFB265BF}"/>
                </a:ext>
              </a:extLst>
            </p:cNvPr>
            <p:cNvSpPr/>
            <p:nvPr/>
          </p:nvSpPr>
          <p:spPr>
            <a:xfrm>
              <a:off x="6219173" y="2718148"/>
              <a:ext cx="1853852" cy="6325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Biology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A984266-8241-E6AC-E708-180E02FCF237}"/>
                </a:ext>
              </a:extLst>
            </p:cNvPr>
            <p:cNvSpPr/>
            <p:nvPr/>
          </p:nvSpPr>
          <p:spPr>
            <a:xfrm>
              <a:off x="9540286" y="2723609"/>
              <a:ext cx="2711377" cy="6325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Modeling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323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82725-68A4-0CAE-6D2F-F0D7C6C0B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Evolving my Matlab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59AD6-1323-3589-0F71-CFDC31B54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V 1.0 Installation</a:t>
            </a:r>
          </a:p>
          <a:p>
            <a:endParaRPr lang="en-US" sz="3600" dirty="0"/>
          </a:p>
          <a:p>
            <a:r>
              <a:rPr lang="en-US" sz="3600" dirty="0"/>
              <a:t>V 2.0 (Current) Matlab Online</a:t>
            </a:r>
          </a:p>
          <a:p>
            <a:endParaRPr lang="en-US" sz="3600" dirty="0"/>
          </a:p>
          <a:p>
            <a:r>
              <a:rPr lang="en-US" sz="3600" dirty="0"/>
              <a:t>V 3.0 (Future) Live Scripts AND Matlab Online</a:t>
            </a:r>
          </a:p>
        </p:txBody>
      </p:sp>
    </p:spTree>
    <p:extLst>
      <p:ext uri="{BB962C8B-B14F-4D97-AF65-F5344CB8AC3E}">
        <p14:creationId xmlns:p14="http://schemas.microsoft.com/office/powerpoint/2010/main" val="3110401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79846D-6D41-D68F-67CB-1E25371C0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7CFCAC-E06F-9C17-6236-2905714144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29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5784</TotalTime>
  <Words>187</Words>
  <Application>Microsoft Macintosh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Meeting Students Where They Are</vt:lpstr>
      <vt:lpstr>Cellular Neuroscience is inherently interdisciplinary: Biology</vt:lpstr>
      <vt:lpstr>Cellular Neuroscience is inherently interdisciplinary: Physics &amp; Chemistry</vt:lpstr>
      <vt:lpstr>Cellular Neuroscience is inherently interdisciplinary: Mathematics</vt:lpstr>
      <vt:lpstr>Non-Physics/Chem/Math Students have differing levels of exposure to these fields</vt:lpstr>
      <vt:lpstr>Approach in lecture</vt:lpstr>
      <vt:lpstr>Evolving my Matlab approach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Wright, Michael</dc:creator>
  <cp:lastModifiedBy>Wright, Michael</cp:lastModifiedBy>
  <cp:revision>12</cp:revision>
  <dcterms:created xsi:type="dcterms:W3CDTF">2026-10-17T18:06:28Z</dcterms:created>
  <dcterms:modified xsi:type="dcterms:W3CDTF">2026-10-21T18:31:08Z</dcterms:modified>
</cp:coreProperties>
</file>