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9"/>
  </p:notesMasterIdLst>
  <p:sldIdLst>
    <p:sldId id="385" r:id="rId5"/>
    <p:sldId id="398" r:id="rId6"/>
    <p:sldId id="379" r:id="rId7"/>
    <p:sldId id="408" r:id="rId8"/>
    <p:sldId id="412" r:id="rId9"/>
    <p:sldId id="423" r:id="rId10"/>
    <p:sldId id="413" r:id="rId11"/>
    <p:sldId id="420" r:id="rId12"/>
    <p:sldId id="424" r:id="rId13"/>
    <p:sldId id="414" r:id="rId14"/>
    <p:sldId id="415" r:id="rId15"/>
    <p:sldId id="416" r:id="rId16"/>
    <p:sldId id="421" r:id="rId17"/>
    <p:sldId id="42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539D"/>
    <a:srgbClr val="00509A"/>
    <a:srgbClr val="595959"/>
    <a:srgbClr val="ECECEC"/>
    <a:srgbClr val="7F7F7F"/>
    <a:srgbClr val="00ABE7"/>
    <a:srgbClr val="FCC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8DBA14-6198-44F5-A9A7-E9EE0B044000}" v="20" dt="2026-10-25T20:05:46.0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74" autoAdjust="0"/>
    <p:restoredTop sz="87500"/>
  </p:normalViewPr>
  <p:slideViewPr>
    <p:cSldViewPr snapToGrid="0" snapToObjects="1" showGuides="1">
      <p:cViewPr varScale="1">
        <p:scale>
          <a:sx n="55" d="100"/>
          <a:sy n="55" d="100"/>
        </p:scale>
        <p:origin x="716" y="4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70" d="100"/>
        <a:sy n="1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63382E-39D2-214A-BD32-6A88F16428CB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6B40E1-6B58-6542-B459-683BEC69D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911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4DE706-1544-7976-F288-37C451CE91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BC59F69-EEDC-B2D6-3EEB-17763316C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DDA37C-0CDD-7F4D-DB47-1EAA995AA1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text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60D87A-02F0-A0AD-F8B9-8BB8E9C627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B40E1-6B58-6542-B459-683BEC69D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617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World map slide with text block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B40E1-6B58-6542-B459-683BEC69D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9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3A01D0-9912-34F3-6A78-7BB71D56D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3D9BF8-DC8B-9E1C-484A-F3139D16E2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89090B-970B-7708-313E-077B88F444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Full text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CE8E2-2BDC-42C9-FC10-105CFA1DC8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B40E1-6B58-6542-B459-683BEC69D23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5753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6B40E1-6B58-6542-B459-683BEC69D23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62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Slide">
    <p:bg>
      <p:bgPr>
        <a:solidFill>
          <a:srgbClr val="00509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667602-36C6-AD4B-A000-91432EB808E0}"/>
              </a:ext>
            </a:extLst>
          </p:cNvPr>
          <p:cNvSpPr/>
          <p:nvPr userDrawn="1"/>
        </p:nvSpPr>
        <p:spPr>
          <a:xfrm rot="5400000">
            <a:off x="2667001" y="-2666997"/>
            <a:ext cx="6858000" cy="12191998"/>
          </a:xfrm>
          <a:prstGeom prst="rect">
            <a:avLst/>
          </a:prstGeom>
          <a:solidFill>
            <a:srgbClr val="00509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16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9667602-36C6-AD4B-A000-91432EB808E0}"/>
              </a:ext>
            </a:extLst>
          </p:cNvPr>
          <p:cNvSpPr/>
          <p:nvPr userDrawn="1"/>
        </p:nvSpPr>
        <p:spPr>
          <a:xfrm rot="5400000">
            <a:off x="2667001" y="-2666997"/>
            <a:ext cx="6858000" cy="1219199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53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30631"/>
            <a:ext cx="12191999" cy="6727368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9BA26-EDCB-AC4B-9868-01158775465D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38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and Eag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4720433-1BF1-DD46-86BC-2B9E6B0DF805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D5C2ECB1-A06C-5C4F-BDAC-D3DA513A00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874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77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6096000" y="130632"/>
            <a:ext cx="6096000" cy="6727368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3DD172-42CC-124A-9EAD-DBF3A73E0068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 with low confidence">
            <a:extLst>
              <a:ext uri="{FF2B5EF4-FFF2-40B4-BE49-F238E27FC236}">
                <a16:creationId xmlns:a16="http://schemas.microsoft.com/office/drawing/2014/main" id="{1E80EC0A-110A-E24C-8252-9E6BDE8B2BC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2763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100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y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807C24F-5714-9146-B66B-2C051B258AAD}"/>
              </a:ext>
            </a:extLst>
          </p:cNvPr>
          <p:cNvSpPr/>
          <p:nvPr userDrawn="1"/>
        </p:nvSpPr>
        <p:spPr>
          <a:xfrm>
            <a:off x="4155" y="2416629"/>
            <a:ext cx="12187845" cy="444137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33695F-4D59-104F-9559-894258EB7985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Logo&#10;&#10;Description automatically generated with low confidence">
            <a:extLst>
              <a:ext uri="{FF2B5EF4-FFF2-40B4-BE49-F238E27FC236}">
                <a16:creationId xmlns:a16="http://schemas.microsoft.com/office/drawing/2014/main" id="{59E19346-CE04-0C4F-9903-979A2D6E78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874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0296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ri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6"/>
          <p:cNvSpPr>
            <a:spLocks noGrp="1"/>
          </p:cNvSpPr>
          <p:nvPr>
            <p:ph type="pic" sz="quarter" idx="16"/>
          </p:nvPr>
        </p:nvSpPr>
        <p:spPr>
          <a:xfrm>
            <a:off x="6211979" y="1096831"/>
            <a:ext cx="5267740" cy="5286273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C48CE8E-5B1A-3440-BE06-3A2B68613173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BFE76E5C-EF04-924F-B550-7B13EDC8D90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32454" y="1096831"/>
            <a:ext cx="5267740" cy="5286273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pic>
        <p:nvPicPr>
          <p:cNvPr id="6" name="Picture 5" descr="Logo&#10;&#10;Description automatically generated with low confidence">
            <a:extLst>
              <a:ext uri="{FF2B5EF4-FFF2-40B4-BE49-F238E27FC236}">
                <a16:creationId xmlns:a16="http://schemas.microsoft.com/office/drawing/2014/main" id="{8FF38597-57EC-F849-BDEE-27EE30A0BD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874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6466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rid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48CE8E-5B1A-3440-BE06-3A2B68613173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4D8B2EE7-F678-644E-9B74-ED8D8C4BC1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2454" y="3848825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6119E26-FE16-CF4A-AF8C-EB4189FF67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67924" y="3848825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2" name="Picture Placeholder 6">
            <a:extLst>
              <a:ext uri="{FF2B5EF4-FFF2-40B4-BE49-F238E27FC236}">
                <a16:creationId xmlns:a16="http://schemas.microsoft.com/office/drawing/2014/main" id="{0FD87CB3-7E5E-DF4B-BF7D-C87531280D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11979" y="1096831"/>
            <a:ext cx="5267740" cy="5286273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3" name="Picture Placeholder 6">
            <a:extLst>
              <a:ext uri="{FF2B5EF4-FFF2-40B4-BE49-F238E27FC236}">
                <a16:creationId xmlns:a16="http://schemas.microsoft.com/office/drawing/2014/main" id="{F0FC16EF-E998-554F-A565-990A0930E11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32454" y="1096831"/>
            <a:ext cx="526774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pic>
        <p:nvPicPr>
          <p:cNvPr id="8" name="Picture 7" descr="Logo&#10;&#10;Description automatically generated with low confidence">
            <a:extLst>
              <a:ext uri="{FF2B5EF4-FFF2-40B4-BE49-F238E27FC236}">
                <a16:creationId xmlns:a16="http://schemas.microsoft.com/office/drawing/2014/main" id="{DC902EFC-D42D-5D4C-8A23-40A659BF49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874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476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Grid Bloc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48CE8E-5B1A-3440-BE06-3A2B68613173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E6119E26-FE16-CF4A-AF8C-EB4189FF677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467924" y="3848826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C6F01912-8A2F-3D4C-B185-CB877EFEA24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32454" y="1096832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0" name="Picture Placeholder 6">
            <a:extLst>
              <a:ext uri="{FF2B5EF4-FFF2-40B4-BE49-F238E27FC236}">
                <a16:creationId xmlns:a16="http://schemas.microsoft.com/office/drawing/2014/main" id="{8572892F-1839-064E-A139-0CEA16D8D66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11979" y="3848826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4" name="Picture Placeholder 6">
            <a:extLst>
              <a:ext uri="{FF2B5EF4-FFF2-40B4-BE49-F238E27FC236}">
                <a16:creationId xmlns:a16="http://schemas.microsoft.com/office/drawing/2014/main" id="{DEB0ADEB-C167-3146-9A39-32EA9FBC322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211979" y="1096832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5" name="Picture Placeholder 6">
            <a:extLst>
              <a:ext uri="{FF2B5EF4-FFF2-40B4-BE49-F238E27FC236}">
                <a16:creationId xmlns:a16="http://schemas.microsoft.com/office/drawing/2014/main" id="{9D8CFFDA-3410-724F-904A-AE70C9D0DAC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7449" y="1096832"/>
            <a:ext cx="2532270" cy="2534279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290F46A-CA4A-9645-92EF-4A3C9518FFBB}"/>
              </a:ext>
            </a:extLst>
          </p:cNvPr>
          <p:cNvSpPr/>
          <p:nvPr userDrawn="1"/>
        </p:nvSpPr>
        <p:spPr>
          <a:xfrm>
            <a:off x="8947450" y="3847867"/>
            <a:ext cx="2553612" cy="2535238"/>
          </a:xfrm>
          <a:prstGeom prst="rect">
            <a:avLst/>
          </a:prstGeom>
          <a:solidFill>
            <a:srgbClr val="005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49DF6E0-B234-7F41-BF47-8693198B5928}"/>
              </a:ext>
            </a:extLst>
          </p:cNvPr>
          <p:cNvSpPr/>
          <p:nvPr userDrawn="1"/>
        </p:nvSpPr>
        <p:spPr>
          <a:xfrm>
            <a:off x="3467924" y="1096831"/>
            <a:ext cx="2532270" cy="2534279"/>
          </a:xfrm>
          <a:prstGeom prst="rect">
            <a:avLst/>
          </a:prstGeom>
          <a:solidFill>
            <a:srgbClr val="FCC1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highlight>
                <a:srgbClr val="FCC100"/>
              </a:highlight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6D4BC0-1008-3D42-8901-29757DC16773}"/>
              </a:ext>
            </a:extLst>
          </p:cNvPr>
          <p:cNvSpPr/>
          <p:nvPr userDrawn="1"/>
        </p:nvSpPr>
        <p:spPr>
          <a:xfrm>
            <a:off x="732454" y="3847867"/>
            <a:ext cx="2532270" cy="2534279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highlight>
                <a:srgbClr val="FCC100"/>
              </a:highlight>
            </a:endParaRPr>
          </a:p>
        </p:txBody>
      </p:sp>
      <p:pic>
        <p:nvPicPr>
          <p:cNvPr id="12" name="Picture 11" descr="Logo&#10;&#10;Description automatically generated with low confidence">
            <a:extLst>
              <a:ext uri="{FF2B5EF4-FFF2-40B4-BE49-F238E27FC236}">
                <a16:creationId xmlns:a16="http://schemas.microsoft.com/office/drawing/2014/main" id="{093343DA-253A-5240-AC7D-1B8C7493CD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7874" y="332678"/>
            <a:ext cx="1828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2322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hoto Blue Overl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130631"/>
            <a:ext cx="12191999" cy="6727368"/>
          </a:xfrm>
        </p:spPr>
        <p:txBody>
          <a:bodyPr rtlCol="0">
            <a:normAutofit/>
          </a:bodyPr>
          <a:lstStyle/>
          <a:p>
            <a:pPr lvl="0"/>
            <a:endParaRPr lang="id-ID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399BA26-EDCB-AC4B-9868-01158775465D}"/>
              </a:ext>
            </a:extLst>
          </p:cNvPr>
          <p:cNvSpPr/>
          <p:nvPr userDrawn="1"/>
        </p:nvSpPr>
        <p:spPr>
          <a:xfrm rot="5400000">
            <a:off x="6030687" y="-6030684"/>
            <a:ext cx="130629" cy="12192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2EFEF6E-DFBA-9E4C-94AE-F73781D3D919}"/>
              </a:ext>
            </a:extLst>
          </p:cNvPr>
          <p:cNvSpPr/>
          <p:nvPr userDrawn="1"/>
        </p:nvSpPr>
        <p:spPr>
          <a:xfrm>
            <a:off x="1" y="130632"/>
            <a:ext cx="12191999" cy="6727368"/>
          </a:xfrm>
          <a:prstGeom prst="rect">
            <a:avLst/>
          </a:prstGeom>
          <a:solidFill>
            <a:srgbClr val="00509A">
              <a:alpha val="88000"/>
            </a:srgbClr>
          </a:solidFill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301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57956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0FD283-F7F1-EA40-B1FF-779E5473A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8E710-1888-764D-8865-43CB26551A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68175-0C34-424F-AC9D-533EC2981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A0A19-D344-0341-ADFD-57A3E377ED21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0FBAB-E6EE-3847-8E5C-70BB30378D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CAD7B-BBB4-074D-8042-366791D905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E4FE07-E262-8340-BC14-9BBFD105B2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904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8" r:id="rId2"/>
    <p:sldLayoutId id="2147483670" r:id="rId3"/>
    <p:sldLayoutId id="2147483649" r:id="rId4"/>
    <p:sldLayoutId id="2147483662" r:id="rId5"/>
    <p:sldLayoutId id="2147483667" r:id="rId6"/>
    <p:sldLayoutId id="2147483671" r:id="rId7"/>
    <p:sldLayoutId id="2147483669" r:id="rId8"/>
    <p:sldLayoutId id="2147483672" r:id="rId9"/>
    <p:sldLayoutId id="2147483665" r:id="rId10"/>
    <p:sldLayoutId id="21474836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0F56C26-3BA9-714F-8BDF-76FE507DEF70}"/>
              </a:ext>
            </a:extLst>
          </p:cNvPr>
          <p:cNvSpPr txBox="1"/>
          <p:nvPr/>
        </p:nvSpPr>
        <p:spPr>
          <a:xfrm>
            <a:off x="2299981" y="1170358"/>
            <a:ext cx="7592037" cy="261586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z="1100" b="1" spc="6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COLLEGE OF ARTS &amp; SCIENCES WORLDWIDE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F4181BB-12C5-344A-B7F3-8149BB1F132D}"/>
              </a:ext>
            </a:extLst>
          </p:cNvPr>
          <p:cNvSpPr txBox="1"/>
          <p:nvPr/>
        </p:nvSpPr>
        <p:spPr>
          <a:xfrm>
            <a:off x="-1" y="1607270"/>
            <a:ext cx="12192000" cy="3046964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z="4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Designing Virtual Physics Labs using MATLAB</a:t>
            </a:r>
            <a:endParaRPr lang="en-US" sz="4400" b="1" spc="300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endParaRPr lang="en-US" sz="2000" spc="30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z="2000" spc="30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Christina </a:t>
            </a:r>
            <a:r>
              <a:rPr lang="en-US" sz="2000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Reynolds, PhD</a:t>
            </a: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Assistant Professor of the Practice</a:t>
            </a: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Department of Mathematics, Science &amp; Technology</a:t>
            </a: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endParaRPr lang="en-US" b="1" spc="300" dirty="0">
              <a:solidFill>
                <a:schemeClr val="bg1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Teaching Computation with MATLAB Workshop</a:t>
            </a: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Carleton College</a:t>
            </a:r>
          </a:p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pc="300" dirty="0">
                <a:solidFill>
                  <a:schemeClr val="bg1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October 26, 2026</a:t>
            </a:r>
          </a:p>
        </p:txBody>
      </p:sp>
    </p:spTree>
    <p:extLst>
      <p:ext uri="{BB962C8B-B14F-4D97-AF65-F5344CB8AC3E}">
        <p14:creationId xmlns:p14="http://schemas.microsoft.com/office/powerpoint/2010/main" val="5845772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218AF8-D23C-9107-CDB1-294982BE7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D6AC11F-1CB0-ECB1-7F6A-4E6BE6EBE101}"/>
              </a:ext>
            </a:extLst>
          </p:cNvPr>
          <p:cNvSpPr/>
          <p:nvPr/>
        </p:nvSpPr>
        <p:spPr>
          <a:xfrm>
            <a:off x="159086" y="1114974"/>
            <a:ext cx="11954256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75E8C0-B84A-FA08-6B0A-508147AA46BB}"/>
              </a:ext>
            </a:extLst>
          </p:cNvPr>
          <p:cNvSpPr txBox="1"/>
          <p:nvPr/>
        </p:nvSpPr>
        <p:spPr>
          <a:xfrm>
            <a:off x="367677" y="514822"/>
            <a:ext cx="5768537" cy="1446526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pPr algn="ctr" fontAlgn="auto">
              <a:spcAft>
                <a:spcPts val="0"/>
              </a:spcAft>
              <a:tabLst>
                <a:tab pos="3590925" algn="l"/>
              </a:tabLst>
            </a:pPr>
            <a:r>
              <a:rPr lang="en-US" sz="4400" b="1" dirty="0">
                <a:solidFill>
                  <a:srgbClr val="0253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Embry-Riddle Aeronautical University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DAD25B-1714-0EFE-8A20-962D1963CE28}"/>
              </a:ext>
            </a:extLst>
          </p:cNvPr>
          <p:cNvSpPr txBox="1"/>
          <p:nvPr/>
        </p:nvSpPr>
        <p:spPr>
          <a:xfrm>
            <a:off x="78658" y="2114933"/>
            <a:ext cx="70829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Leaders in aviation, aerospace and related fields.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Established in 1926, with campuses in Daytona Beach, Florida and Prescott, Arizona.</a:t>
            </a:r>
          </a:p>
        </p:txBody>
      </p:sp>
      <p:pic>
        <p:nvPicPr>
          <p:cNvPr id="7" name="Picture 6" descr="A picture containing sky, outdoor, grass, building&#10;&#10;Description automatically generated">
            <a:extLst>
              <a:ext uri="{FF2B5EF4-FFF2-40B4-BE49-F238E27FC236}">
                <a16:creationId xmlns:a16="http://schemas.microsoft.com/office/drawing/2014/main" id="{F31A2D1C-AB63-83AB-F395-FDF8E617F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8439" y="783723"/>
            <a:ext cx="4703975" cy="26452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5F0CE36-C73A-1492-4C29-3F0583122D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409758" y="3712251"/>
            <a:ext cx="4703584" cy="2645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013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45">
            <a:extLst>
              <a:ext uri="{FF2B5EF4-FFF2-40B4-BE49-F238E27FC236}">
                <a16:creationId xmlns:a16="http://schemas.microsoft.com/office/drawing/2014/main" id="{C8D67ABF-5B6D-8745-83DA-AD0047AB92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0578" y="3175992"/>
            <a:ext cx="2330670" cy="430887"/>
          </a:xfrm>
          <a:prstGeom prst="rect">
            <a:avLst/>
          </a:prstGeom>
          <a:solidFill>
            <a:srgbClr val="FCC1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114 LOCATIONS in</a:t>
            </a:r>
            <a:br>
              <a:rPr lang="en-US" altLang="en-US" sz="1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1100" spc="3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COUNTRIES</a:t>
            </a: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7ECC6EAA-80BE-0544-AF41-D9012ADC6C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00753" y="1243701"/>
            <a:ext cx="10223472" cy="5000861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0B24682D-E39C-E145-87BC-B6C1E40E3C90}"/>
              </a:ext>
            </a:extLst>
          </p:cNvPr>
          <p:cNvSpPr/>
          <p:nvPr/>
        </p:nvSpPr>
        <p:spPr>
          <a:xfrm>
            <a:off x="9466978" y="3719409"/>
            <a:ext cx="3122737" cy="147142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Brazil 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Germany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Italy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Japan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Singapore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South Korea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Spain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Turkey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U.K.</a:t>
            </a:r>
          </a:p>
          <a:p>
            <a:pPr>
              <a:lnSpc>
                <a:spcPct val="150000"/>
              </a:lnSpc>
              <a:defRPr/>
            </a:pP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U.S.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00B2D7-CC00-6244-AF72-3F878540ED8D}"/>
              </a:ext>
            </a:extLst>
          </p:cNvPr>
          <p:cNvSpPr txBox="1"/>
          <p:nvPr/>
        </p:nvSpPr>
        <p:spPr>
          <a:xfrm>
            <a:off x="847345" y="572254"/>
            <a:ext cx="8811491" cy="523196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pPr algn="l" fontAlgn="auto">
              <a:spcAft>
                <a:spcPts val="0"/>
              </a:spcAft>
              <a:tabLst>
                <a:tab pos="3590925" algn="l"/>
              </a:tabLst>
            </a:pPr>
            <a:r>
              <a:rPr lang="en-US" sz="2800" b="1" dirty="0">
                <a:solidFill>
                  <a:srgbClr val="00509A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Worldwide Campus</a:t>
            </a:r>
          </a:p>
        </p:txBody>
      </p:sp>
    </p:spTree>
    <p:extLst>
      <p:ext uri="{BB962C8B-B14F-4D97-AF65-F5344CB8AC3E}">
        <p14:creationId xmlns:p14="http://schemas.microsoft.com/office/powerpoint/2010/main" val="40210628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A43AD-D299-4D2F-C355-B95761160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FE152D8-3DB8-3C6B-C048-ED11B06BAE95}"/>
              </a:ext>
            </a:extLst>
          </p:cNvPr>
          <p:cNvSpPr/>
          <p:nvPr/>
        </p:nvSpPr>
        <p:spPr>
          <a:xfrm>
            <a:off x="159086" y="1114974"/>
            <a:ext cx="11954256" cy="958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Adobe Fan Heiti Std B" panose="020B07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275C74-BE89-4295-7726-8CF720500486}"/>
              </a:ext>
            </a:extLst>
          </p:cNvPr>
          <p:cNvSpPr txBox="1"/>
          <p:nvPr/>
        </p:nvSpPr>
        <p:spPr>
          <a:xfrm>
            <a:off x="0" y="167346"/>
            <a:ext cx="6344111" cy="1446526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r>
              <a:rPr lang="en-US" sz="4400" b="1" dirty="0">
                <a:solidFill>
                  <a:srgbClr val="00509A"/>
                </a:solidFill>
              </a:rPr>
              <a:t>ERAU Worldwide Student Demographics</a:t>
            </a:r>
            <a:endParaRPr lang="en-US" sz="4400" dirty="0">
              <a:solidFill>
                <a:srgbClr val="00509A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789E75-EFFA-FCF0-D323-243246928CF8}"/>
              </a:ext>
            </a:extLst>
          </p:cNvPr>
          <p:cNvSpPr txBox="1"/>
          <p:nvPr/>
        </p:nvSpPr>
        <p:spPr>
          <a:xfrm>
            <a:off x="159086" y="2207762"/>
            <a:ext cx="634411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2025-2026: 20,967 students.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76% of students over age 25.</a:t>
            </a:r>
          </a:p>
          <a:p>
            <a:endParaRPr lang="en-US" sz="3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400" dirty="0"/>
              <a:t>Strong military relationship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400" dirty="0"/>
              <a:t>52% Active military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3400" dirty="0"/>
              <a:t>28% Veterans</a:t>
            </a:r>
          </a:p>
        </p:txBody>
      </p:sp>
      <p:pic>
        <p:nvPicPr>
          <p:cNvPr id="11" name="Picture 10" descr="N459ER | Embry-Riddle Aeronautical University Cessna C-172 at DAB |  AeroXplorer">
            <a:extLst>
              <a:ext uri="{FF2B5EF4-FFF2-40B4-BE49-F238E27FC236}">
                <a16:creationId xmlns:a16="http://schemas.microsoft.com/office/drawing/2014/main" id="{55C279FA-F105-5533-5242-23B7C46DC3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4393"/>
          <a:stretch>
            <a:fillRect/>
          </a:stretch>
        </p:blipFill>
        <p:spPr bwMode="auto">
          <a:xfrm>
            <a:off x="6503196" y="793242"/>
            <a:ext cx="5668807" cy="5729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6115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40F8F-037C-1EBB-8C43-BE67B266471B}"/>
              </a:ext>
            </a:extLst>
          </p:cNvPr>
          <p:cNvSpPr txBox="1">
            <a:spLocks/>
          </p:cNvSpPr>
          <p:nvPr/>
        </p:nvSpPr>
        <p:spPr>
          <a:xfrm>
            <a:off x="300581" y="894142"/>
            <a:ext cx="12192000" cy="7171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0253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Worldwide Engineering Bachelor of Science Programs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1C44B-6E2A-2809-EADE-D9CB66C34E7A}"/>
              </a:ext>
            </a:extLst>
          </p:cNvPr>
          <p:cNvSpPr txBox="1">
            <a:spLocks/>
          </p:cNvSpPr>
          <p:nvPr/>
        </p:nvSpPr>
        <p:spPr>
          <a:xfrm>
            <a:off x="0" y="1850544"/>
            <a:ext cx="7002684" cy="51232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000" dirty="0"/>
              <a:t>We offer 26 bachelor’s degree programs</a:t>
            </a:r>
          </a:p>
          <a:p>
            <a:r>
              <a:rPr lang="en-US" sz="3000" dirty="0"/>
              <a:t>Aeronautics: 4,068 (2,308)</a:t>
            </a:r>
          </a:p>
          <a:p>
            <a:endParaRPr lang="en-US" sz="3000" dirty="0"/>
          </a:p>
          <a:p>
            <a:r>
              <a:rPr lang="en-US" sz="3000" dirty="0"/>
              <a:t>Engineering: 760 (318 active-duty military)</a:t>
            </a:r>
          </a:p>
          <a:p>
            <a:r>
              <a:rPr lang="en-US" sz="3000" dirty="0"/>
              <a:t>Engineering Technology: 174 (61)</a:t>
            </a:r>
          </a:p>
          <a:p>
            <a:r>
              <a:rPr lang="en-US" sz="3000" dirty="0"/>
              <a:t>Mechanical Engineering: 233 (96)</a:t>
            </a:r>
          </a:p>
          <a:p>
            <a:r>
              <a:rPr lang="en-US" sz="3000" dirty="0"/>
              <a:t>Engineering Fundamentals (AS): 404 (284)</a:t>
            </a:r>
          </a:p>
          <a:p>
            <a:endParaRPr lang="en-US" sz="3000" b="1" dirty="0"/>
          </a:p>
          <a:p>
            <a:endParaRPr lang="en-US" dirty="0"/>
          </a:p>
        </p:txBody>
      </p:sp>
      <p:pic>
        <p:nvPicPr>
          <p:cNvPr id="7" name="Picture 2" descr="Embry-Riddle CAP 580- Red Bull Challenge | Flite Test">
            <a:extLst>
              <a:ext uri="{FF2B5EF4-FFF2-40B4-BE49-F238E27FC236}">
                <a16:creationId xmlns:a16="http://schemas.microsoft.com/office/drawing/2014/main" id="{39B668B5-C81D-70B4-96FD-BA76CD133C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2213" y="1993124"/>
            <a:ext cx="5362575" cy="401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4237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7ACF5-AEF5-BF79-BBD7-060A564DA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E938D-6C80-2316-2600-DC1E25C55E34}"/>
              </a:ext>
            </a:extLst>
          </p:cNvPr>
          <p:cNvSpPr txBox="1">
            <a:spLocks/>
          </p:cNvSpPr>
          <p:nvPr/>
        </p:nvSpPr>
        <p:spPr>
          <a:xfrm>
            <a:off x="949123" y="563919"/>
            <a:ext cx="9592965" cy="7171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253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Online Physics Lab Course Design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D8A4C6-CF34-DFDA-A798-3214755463B6}"/>
              </a:ext>
            </a:extLst>
          </p:cNvPr>
          <p:cNvSpPr txBox="1">
            <a:spLocks/>
          </p:cNvSpPr>
          <p:nvPr/>
        </p:nvSpPr>
        <p:spPr>
          <a:xfrm>
            <a:off x="150471" y="1480457"/>
            <a:ext cx="12192000" cy="53775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/>
              <a:t>Authentic </a:t>
            </a:r>
            <a:r>
              <a:rPr lang="en-US" sz="3600" dirty="0"/>
              <a:t>incorporating data collection and analysis and lab kit aligned with ABET accreditation expectations. </a:t>
            </a:r>
          </a:p>
          <a:p>
            <a:r>
              <a:rPr lang="en-US" sz="3600" b="1" dirty="0"/>
              <a:t>Approachable </a:t>
            </a:r>
            <a:r>
              <a:rPr lang="en-US" sz="3600" dirty="0"/>
              <a:t>curriculum assuming no programming experience and structured as a two-credit course.</a:t>
            </a:r>
            <a:endParaRPr lang="en-US" sz="3600" b="1" dirty="0"/>
          </a:p>
          <a:p>
            <a:r>
              <a:rPr lang="en-US" sz="3600" b="1" dirty="0"/>
              <a:t>Flexible </a:t>
            </a:r>
            <a:r>
              <a:rPr lang="en-US" sz="3600" dirty="0"/>
              <a:t>for our active-duty military and employed students.</a:t>
            </a:r>
          </a:p>
          <a:p>
            <a:r>
              <a:rPr lang="en-US" sz="3600" b="1" dirty="0"/>
              <a:t>Scalable </a:t>
            </a:r>
            <a:r>
              <a:rPr lang="en-US" sz="3600" dirty="0"/>
              <a:t>to be taught by multiple instructors without additional training. </a:t>
            </a:r>
          </a:p>
          <a:p>
            <a:r>
              <a:rPr lang="en-US" sz="3600" b="1" dirty="0"/>
              <a:t>Affordable </a:t>
            </a:r>
            <a:r>
              <a:rPr lang="en-US" sz="3600" dirty="0"/>
              <a:t>with student cost under $100</a:t>
            </a:r>
            <a:r>
              <a:rPr lang="en-US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1861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229B2-43BD-1F91-6328-22C3187A689B}"/>
              </a:ext>
            </a:extLst>
          </p:cNvPr>
          <p:cNvSpPr txBox="1">
            <a:spLocks/>
          </p:cNvSpPr>
          <p:nvPr/>
        </p:nvSpPr>
        <p:spPr>
          <a:xfrm>
            <a:off x="2176041" y="541294"/>
            <a:ext cx="7022264" cy="5819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2539D"/>
                </a:solidFill>
                <a:latin typeface="+mn-lt"/>
              </a:rPr>
              <a:t>Course structure (9 weeks)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969B38-94A5-E885-63BE-1529A938641A}"/>
              </a:ext>
            </a:extLst>
          </p:cNvPr>
          <p:cNvSpPr txBox="1">
            <a:spLocks/>
          </p:cNvSpPr>
          <p:nvPr/>
        </p:nvSpPr>
        <p:spPr>
          <a:xfrm>
            <a:off x="53352" y="1761333"/>
            <a:ext cx="2786742" cy="447675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02539D"/>
                </a:solidFill>
              </a:rPr>
              <a:t>Course topics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2EF5C4-423C-1C60-B3A3-2D380BAB599B}"/>
              </a:ext>
            </a:extLst>
          </p:cNvPr>
          <p:cNvSpPr txBox="1">
            <a:spLocks/>
          </p:cNvSpPr>
          <p:nvPr/>
        </p:nvSpPr>
        <p:spPr>
          <a:xfrm>
            <a:off x="46206" y="2509362"/>
            <a:ext cx="3953103" cy="403427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Mechanics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Waves and Sound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Thermodynamics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Electricity and Circuits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Magnetism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200" dirty="0"/>
              <a:t>Light and Optics</a:t>
            </a:r>
          </a:p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5C548EB-A049-CB2E-685C-F96A18AB093D}"/>
              </a:ext>
            </a:extLst>
          </p:cNvPr>
          <p:cNvSpPr txBox="1">
            <a:spLocks/>
          </p:cNvSpPr>
          <p:nvPr/>
        </p:nvSpPr>
        <p:spPr>
          <a:xfrm>
            <a:off x="4043364" y="1789676"/>
            <a:ext cx="3536269" cy="4476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2539D"/>
                </a:solidFill>
              </a:rPr>
              <a:t>Data sources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65EE6BE-80CE-AFBF-C82E-3C08CA134F8E}"/>
              </a:ext>
            </a:extLst>
          </p:cNvPr>
          <p:cNvSpPr txBox="1">
            <a:spLocks/>
          </p:cNvSpPr>
          <p:nvPr/>
        </p:nvSpPr>
        <p:spPr>
          <a:xfrm>
            <a:off x="7998618" y="1834264"/>
            <a:ext cx="4255521" cy="58807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2539D"/>
                </a:solidFill>
              </a:rPr>
              <a:t>Assessment and Flexibility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1D8A1CFF-D096-873E-9414-9C31080A15A2}"/>
              </a:ext>
            </a:extLst>
          </p:cNvPr>
          <p:cNvSpPr txBox="1">
            <a:spLocks/>
          </p:cNvSpPr>
          <p:nvPr/>
        </p:nvSpPr>
        <p:spPr>
          <a:xfrm>
            <a:off x="3999309" y="2581326"/>
            <a:ext cx="3953103" cy="4034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Video clips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Audio clips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Published data sets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Interactive simulations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Student-collected sensor data</a:t>
            </a:r>
          </a:p>
          <a:p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9BD9606F-C94A-3914-33D4-759EAF7393A4}"/>
              </a:ext>
            </a:extLst>
          </p:cNvPr>
          <p:cNvSpPr txBox="1">
            <a:spLocks/>
          </p:cNvSpPr>
          <p:nvPr/>
        </p:nvSpPr>
        <p:spPr>
          <a:xfrm>
            <a:off x="7998618" y="2509362"/>
            <a:ext cx="3791406" cy="4034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Follow-up conceptual and quantitative questions as Canvas quizzes</a:t>
            </a:r>
          </a:p>
          <a:p>
            <a:pPr marL="0" lv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Alternate activities when the Arduino kit is unavailable</a:t>
            </a:r>
          </a:p>
        </p:txBody>
      </p:sp>
    </p:spTree>
    <p:extLst>
      <p:ext uri="{BB962C8B-B14F-4D97-AF65-F5344CB8AC3E}">
        <p14:creationId xmlns:p14="http://schemas.microsoft.com/office/powerpoint/2010/main" val="33363621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AB343-EA7D-7530-AB57-24F946E2D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64CAE-166D-A55E-AC43-826AEA0DAD22}"/>
              </a:ext>
            </a:extLst>
          </p:cNvPr>
          <p:cNvSpPr txBox="1">
            <a:spLocks/>
          </p:cNvSpPr>
          <p:nvPr/>
        </p:nvSpPr>
        <p:spPr>
          <a:xfrm>
            <a:off x="2002420" y="178090"/>
            <a:ext cx="6979533" cy="71715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>
                <a:solidFill>
                  <a:srgbClr val="02539D"/>
                </a:solidFill>
                <a:latin typeface="+mn-lt"/>
              </a:rPr>
              <a:t>24 Lab Activities</a:t>
            </a:r>
          </a:p>
          <a:p>
            <a:pPr algn="ctr"/>
            <a:r>
              <a:rPr lang="en-US" sz="2800" dirty="0">
                <a:solidFill>
                  <a:srgbClr val="02539D"/>
                </a:solidFill>
                <a:latin typeface="+mn-lt"/>
              </a:rPr>
              <a:t>Activities in bold incorporate Arduino sensors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6650AD-BDE5-9CAC-9BDC-2746C54192D2}"/>
              </a:ext>
            </a:extLst>
          </p:cNvPr>
          <p:cNvSpPr txBox="1">
            <a:spLocks/>
          </p:cNvSpPr>
          <p:nvPr/>
        </p:nvSpPr>
        <p:spPr>
          <a:xfrm>
            <a:off x="158496" y="1224425"/>
            <a:ext cx="12033504" cy="5633575"/>
          </a:xfrm>
          <a:prstGeom prst="rect">
            <a:avLst/>
          </a:prstGeom>
        </p:spPr>
        <p:txBody>
          <a:bodyPr numCol="2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/>
              <a:t>Ball on Inclined Plane</a:t>
            </a:r>
          </a:p>
          <a:p>
            <a:pPr marL="0" indent="0">
              <a:buNone/>
            </a:pPr>
            <a:r>
              <a:rPr lang="en-US" sz="2400" dirty="0"/>
              <a:t>Ballistic Trajectories</a:t>
            </a:r>
          </a:p>
          <a:p>
            <a:pPr marL="0" indent="0">
              <a:buNone/>
            </a:pPr>
            <a:r>
              <a:rPr lang="en-US" sz="2400" dirty="0"/>
              <a:t>Gravity on the Moon</a:t>
            </a:r>
          </a:p>
          <a:p>
            <a:pPr marL="0" indent="0">
              <a:buNone/>
            </a:pPr>
            <a:r>
              <a:rPr lang="en-US" sz="2400" dirty="0"/>
              <a:t>Billiard Ball Collisions</a:t>
            </a:r>
          </a:p>
          <a:p>
            <a:pPr marL="0" indent="0">
              <a:buNone/>
            </a:pPr>
            <a:r>
              <a:rPr lang="en-US" sz="2400" dirty="0"/>
              <a:t>Mass on a Spring</a:t>
            </a:r>
          </a:p>
          <a:p>
            <a:pPr marL="0" indent="0">
              <a:buNone/>
            </a:pPr>
            <a:r>
              <a:rPr lang="en-US" sz="2400" dirty="0"/>
              <a:t>Plane Propeller Rotation</a:t>
            </a:r>
          </a:p>
          <a:p>
            <a:pPr marL="0" indent="0">
              <a:buNone/>
            </a:pPr>
            <a:r>
              <a:rPr lang="en-US" sz="2400" dirty="0"/>
              <a:t>Simple Pendulum </a:t>
            </a:r>
          </a:p>
          <a:p>
            <a:pPr marL="0" indent="0">
              <a:buNone/>
            </a:pPr>
            <a:r>
              <a:rPr lang="en-US" sz="2400" dirty="0"/>
              <a:t>Physics of Sound</a:t>
            </a:r>
          </a:p>
          <a:p>
            <a:pPr marL="0" indent="0">
              <a:buNone/>
            </a:pPr>
            <a:r>
              <a:rPr lang="en-US" sz="2400" dirty="0"/>
              <a:t>Vibrations on a String</a:t>
            </a:r>
          </a:p>
          <a:p>
            <a:pPr marL="0" indent="0">
              <a:buNone/>
            </a:pPr>
            <a:r>
              <a:rPr lang="en-US" sz="2400" b="1" dirty="0"/>
              <a:t>Altimeter</a:t>
            </a:r>
          </a:p>
          <a:p>
            <a:pPr marL="0" indent="0">
              <a:buNone/>
            </a:pPr>
            <a:r>
              <a:rPr lang="en-US" sz="2400" dirty="0"/>
              <a:t>Black Body Radiation and Stellar Colors</a:t>
            </a:r>
          </a:p>
          <a:p>
            <a:pPr marL="0" indent="0">
              <a:buNone/>
            </a:pPr>
            <a:r>
              <a:rPr lang="en-US" sz="2400" b="1" dirty="0"/>
              <a:t>Newton’s Law of Cooling</a:t>
            </a:r>
          </a:p>
          <a:p>
            <a:pPr marL="0" indent="0">
              <a:buNone/>
            </a:pPr>
            <a:r>
              <a:rPr lang="en-US" sz="2400" dirty="0"/>
              <a:t>Coulomb’s Law</a:t>
            </a:r>
          </a:p>
          <a:p>
            <a:pPr marL="0" indent="0">
              <a:buNone/>
            </a:pPr>
            <a:r>
              <a:rPr lang="en-US" sz="2400" dirty="0"/>
              <a:t>Gauss’s Law</a:t>
            </a:r>
          </a:p>
          <a:p>
            <a:pPr marL="0" indent="0">
              <a:buNone/>
            </a:pPr>
            <a:r>
              <a:rPr lang="en-US" sz="2400" b="1" dirty="0"/>
              <a:t>Measurement and Control with Arduino</a:t>
            </a:r>
          </a:p>
          <a:p>
            <a:pPr marL="0" indent="0">
              <a:buNone/>
            </a:pPr>
            <a:r>
              <a:rPr lang="en-US" sz="2400" dirty="0"/>
              <a:t>Capacitors in Series and Parallel</a:t>
            </a:r>
          </a:p>
          <a:p>
            <a:pPr marL="0" indent="0">
              <a:buNone/>
            </a:pPr>
            <a:r>
              <a:rPr lang="en-US" sz="2400" dirty="0"/>
              <a:t>Ohm’s Law</a:t>
            </a:r>
          </a:p>
          <a:p>
            <a:pPr marL="0" indent="0">
              <a:buNone/>
            </a:pPr>
            <a:r>
              <a:rPr lang="en-US" sz="2400" b="1" dirty="0"/>
              <a:t>Motion Detector</a:t>
            </a:r>
          </a:p>
          <a:p>
            <a:pPr marL="0" indent="0">
              <a:buNone/>
            </a:pPr>
            <a:r>
              <a:rPr lang="en-US" sz="2400" dirty="0"/>
              <a:t>Solar Magnetic Field</a:t>
            </a:r>
          </a:p>
          <a:p>
            <a:pPr marL="0" indent="0">
              <a:buNone/>
            </a:pPr>
            <a:r>
              <a:rPr lang="en-US" sz="2400" dirty="0"/>
              <a:t>Faraday’s Law</a:t>
            </a:r>
          </a:p>
          <a:p>
            <a:pPr marL="0" indent="0">
              <a:buNone/>
            </a:pPr>
            <a:r>
              <a:rPr lang="en-US" sz="2400" dirty="0"/>
              <a:t>World Magnetic Field Model</a:t>
            </a:r>
          </a:p>
          <a:p>
            <a:pPr marL="0" indent="0">
              <a:buNone/>
            </a:pPr>
            <a:r>
              <a:rPr lang="en-US" sz="2400" dirty="0"/>
              <a:t>Snell’s Law</a:t>
            </a:r>
          </a:p>
          <a:p>
            <a:pPr marL="0" indent="0">
              <a:buNone/>
            </a:pPr>
            <a:r>
              <a:rPr lang="en-US" sz="2400" dirty="0"/>
              <a:t>Double-Slit Interference</a:t>
            </a:r>
          </a:p>
          <a:p>
            <a:pPr marL="0" indent="0">
              <a:buNone/>
            </a:pPr>
            <a:r>
              <a:rPr lang="en-US" sz="2400" b="1" dirty="0"/>
              <a:t>Photoresistor Light Level Detection</a:t>
            </a:r>
          </a:p>
        </p:txBody>
      </p:sp>
    </p:spTree>
    <p:extLst>
      <p:ext uri="{BB962C8B-B14F-4D97-AF65-F5344CB8AC3E}">
        <p14:creationId xmlns:p14="http://schemas.microsoft.com/office/powerpoint/2010/main" val="30553820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2815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hysicsLabDemo">
            <a:hlinkClick r:id="" action="ppaction://media"/>
            <a:extLst>
              <a:ext uri="{FF2B5EF4-FFF2-40B4-BE49-F238E27FC236}">
                <a16:creationId xmlns:a16="http://schemas.microsoft.com/office/drawing/2014/main" id="{322CE841-C225-3D68-3687-AAFB68BC12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941" y="643467"/>
            <a:ext cx="990411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59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7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BFAB6B-67ED-95CE-72D4-19EF22DDD3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255"/>
          <a:stretch>
            <a:fillRect/>
          </a:stretch>
        </p:blipFill>
        <p:spPr>
          <a:xfrm>
            <a:off x="0" y="153187"/>
            <a:ext cx="5884327" cy="6704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83E32F4-C353-81FC-63FA-FA38446D6F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4327" y="153187"/>
            <a:ext cx="6094313" cy="5928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287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EA12B5-1076-E142-BA70-E65802E2A7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251"/>
          <a:stretch>
            <a:fillRect/>
          </a:stretch>
        </p:blipFill>
        <p:spPr>
          <a:xfrm>
            <a:off x="156378" y="178927"/>
            <a:ext cx="6134694" cy="6679073"/>
          </a:xfrm>
          <a:prstGeom prst="rect">
            <a:avLst/>
          </a:prstGeom>
        </p:spPr>
      </p:pic>
      <p:pic>
        <p:nvPicPr>
          <p:cNvPr id="5" name="Picture 4" descr="Arduino Sensor Kit – Base – Learn Electronics with Pre-Wired Grove Modules — Arduino Official Store">
            <a:extLst>
              <a:ext uri="{FF2B5EF4-FFF2-40B4-BE49-F238E27FC236}">
                <a16:creationId xmlns:a16="http://schemas.microsoft.com/office/drawing/2014/main" id="{123FE7E7-63C8-B595-3EFC-3E790408FD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0923" y="-1"/>
            <a:ext cx="5061077" cy="38130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D18C258-0A1A-C59C-86E1-6861D8B2B6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4828" y="3813005"/>
            <a:ext cx="5307172" cy="262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026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A14FF-8F06-22DC-DAC0-2EE3BCC6D835}"/>
              </a:ext>
            </a:extLst>
          </p:cNvPr>
          <p:cNvSpPr txBox="1">
            <a:spLocks/>
          </p:cNvSpPr>
          <p:nvPr/>
        </p:nvSpPr>
        <p:spPr>
          <a:xfrm>
            <a:off x="1469571" y="219456"/>
            <a:ext cx="9252857" cy="818698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rgbClr val="02539D"/>
                </a:solidFill>
                <a:latin typeface="+mn-lt"/>
              </a:rPr>
              <a:t>Student Responses (May 2026 term)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5AE13-4587-3769-6403-C3676D0EF0E3}"/>
              </a:ext>
            </a:extLst>
          </p:cNvPr>
          <p:cNvSpPr txBox="1">
            <a:spLocks/>
          </p:cNvSpPr>
          <p:nvPr/>
        </p:nvSpPr>
        <p:spPr>
          <a:xfrm>
            <a:off x="-1" y="3072384"/>
            <a:ext cx="12192000" cy="384048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rgbClr val="09549E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b="0" dirty="0">
                <a:solidFill>
                  <a:srgbClr val="02539D"/>
                </a:solidFill>
              </a:rPr>
              <a:t>“This course was a very amazing hands-on lab where I felt I was able to see many different physics concepts I have learned be used in real-life applications while being able to apply them myself.”</a:t>
            </a:r>
          </a:p>
          <a:p>
            <a:r>
              <a:rPr lang="en-US" sz="3100" b="0" dirty="0">
                <a:solidFill>
                  <a:srgbClr val="02539D"/>
                </a:solidFill>
              </a:rPr>
              <a:t>“Fun and engaging experiments that are applicable to engineering.”</a:t>
            </a:r>
          </a:p>
          <a:p>
            <a:r>
              <a:rPr lang="en-US" sz="3100" b="0" dirty="0">
                <a:solidFill>
                  <a:srgbClr val="02539D"/>
                </a:solidFill>
              </a:rPr>
              <a:t>“The MATLAB labs taught me a lot.”</a:t>
            </a:r>
          </a:p>
          <a:p>
            <a:r>
              <a:rPr lang="en-US" sz="3100" b="0" dirty="0">
                <a:solidFill>
                  <a:srgbClr val="02539D"/>
                </a:solidFill>
              </a:rPr>
              <a:t>“I liked using the hands-on approach even though I wasn’t in an in-person classroom.”</a:t>
            </a:r>
          </a:p>
          <a:p>
            <a:r>
              <a:rPr lang="en-US" sz="3100" b="0" dirty="0">
                <a:solidFill>
                  <a:srgbClr val="02539D"/>
                </a:solidFill>
              </a:rPr>
              <a:t>“The experiments, MATLAB work, and Arduino parts gave me something real to connect the physics to.”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36B223-EEFC-8A68-4B3B-BD427691C6D4}"/>
              </a:ext>
            </a:extLst>
          </p:cNvPr>
          <p:cNvSpPr txBox="1"/>
          <p:nvPr/>
        </p:nvSpPr>
        <p:spPr>
          <a:xfrm>
            <a:off x="0" y="887368"/>
            <a:ext cx="11759184" cy="1938968"/>
          </a:xfrm>
          <a:prstGeom prst="rect">
            <a:avLst/>
          </a:prstGeom>
        </p:spPr>
        <p:txBody>
          <a:bodyPr wrap="square" lIns="91416" tIns="45708" rIns="91416" bIns="45708" rtlCol="0" anchor="t">
            <a:spAutoFit/>
          </a:bodyPr>
          <a:lstStyle/>
          <a:p>
            <a:r>
              <a:rPr lang="en-US" sz="2400" dirty="0"/>
              <a:t>52% overall response rate (22/42 students)</a:t>
            </a:r>
          </a:p>
          <a:p>
            <a:r>
              <a:rPr lang="en-US" sz="2400" dirty="0"/>
              <a:t>4.95/5 for overall teaching effectiveness</a:t>
            </a:r>
          </a:p>
          <a:p>
            <a:r>
              <a:rPr lang="en-US" sz="2400" dirty="0"/>
              <a:t>4.95/5 for connection to students’ academic or professional goals</a:t>
            </a:r>
          </a:p>
          <a:p>
            <a:r>
              <a:rPr lang="en-US" sz="2400" dirty="0"/>
              <a:t>21 of 22 respondents selected the highest rating for overall teaching effectiveness</a:t>
            </a:r>
          </a:p>
          <a:p>
            <a:pPr algn="l" fontAlgn="auto">
              <a:spcAft>
                <a:spcPts val="0"/>
              </a:spcAft>
              <a:tabLst>
                <a:tab pos="3590925" algn="l"/>
              </a:tabLst>
            </a:pPr>
            <a:endParaRPr lang="en-US" sz="2400" b="1" spc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09305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1CAB41-2912-868F-415D-5E3B7EEE90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0"/>
            <a:ext cx="5546398" cy="355962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BFE1F8-F97A-8989-CE99-E96BB2D066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220" y="3189514"/>
            <a:ext cx="8737750" cy="366848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72D7C9-EF55-CACB-98B2-C5CC90D0DB10}"/>
              </a:ext>
            </a:extLst>
          </p:cNvPr>
          <p:cNvSpPr txBox="1"/>
          <p:nvPr/>
        </p:nvSpPr>
        <p:spPr>
          <a:xfrm>
            <a:off x="5546400" y="148207"/>
            <a:ext cx="683065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Next step: MATLAB Course Designer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Improved experience for students with transition from script to course format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Canvas-embedded activities reduce potential technical frustration for students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/>
              <a:t>Gradebook integration streamlines the assessment process for instructors</a:t>
            </a:r>
          </a:p>
        </p:txBody>
      </p:sp>
    </p:spTree>
    <p:extLst>
      <p:ext uri="{BB962C8B-B14F-4D97-AF65-F5344CB8AC3E}">
        <p14:creationId xmlns:p14="http://schemas.microsoft.com/office/powerpoint/2010/main" val="64928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DesignerDemo">
            <a:hlinkClick r:id="" action="ppaction://media"/>
            <a:extLst>
              <a:ext uri="{FF2B5EF4-FFF2-40B4-BE49-F238E27FC236}">
                <a16:creationId xmlns:a16="http://schemas.microsoft.com/office/drawing/2014/main" id="{A58CD283-405C-F0BC-C4C9-0D1C2EC334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937" y="443375"/>
            <a:ext cx="11837410" cy="510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68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509A">
            <a:alpha val="90000"/>
          </a:srgb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lIns="91416" tIns="45708" rIns="91416" bIns="45708" anchor="t"/>
      <a:lstStyle>
        <a:defPPr algn="l" fontAlgn="auto">
          <a:spcAft>
            <a:spcPts val="0"/>
          </a:spcAft>
          <a:tabLst>
            <a:tab pos="3590925" algn="l"/>
          </a:tabLst>
          <a:defRPr sz="900" b="1" spc="600" dirty="0" smtClean="0">
            <a:solidFill>
              <a:schemeClr val="bg1">
                <a:lumMod val="65000"/>
              </a:schemeClr>
            </a:solidFill>
            <a:latin typeface="Arial" panose="020B0604020202020204" pitchFamily="34" charset="0"/>
            <a:ea typeface="Roboto" panose="02000000000000000000" pitchFamily="2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0A69C6B5A36B4286E493D9208EA705" ma:contentTypeVersion="14" ma:contentTypeDescription="Create a new document." ma:contentTypeScope="" ma:versionID="471239b33daea52927f260a270f3ff36">
  <xsd:schema xmlns:xsd="http://www.w3.org/2001/XMLSchema" xmlns:xs="http://www.w3.org/2001/XMLSchema" xmlns:p="http://schemas.microsoft.com/office/2006/metadata/properties" xmlns:ns1="http://schemas.microsoft.com/sharepoint/v3" xmlns:ns2="2e7dec04-3c91-4fe3-bd27-3b5c77f7aa03" xmlns:ns3="91b562e7-d2f6-41e6-bf19-58fbf016db32" targetNamespace="http://schemas.microsoft.com/office/2006/metadata/properties" ma:root="true" ma:fieldsID="3104a6a08d87f480a65a7cbfed6a9b84" ns1:_="" ns2:_="" ns3:_="">
    <xsd:import namespace="http://schemas.microsoft.com/sharepoint/v3"/>
    <xsd:import namespace="2e7dec04-3c91-4fe3-bd27-3b5c77f7aa03"/>
    <xsd:import namespace="91b562e7-d2f6-41e6-bf19-58fbf016db32"/>
    <xsd:element name="properties">
      <xsd:complexType>
        <xsd:sequence>
          <xsd:element name="documentManagement">
            <xsd:complexType>
              <xsd:all>
                <xsd:element ref="ns1:PromotedState" minOccurs="0"/>
                <xsd:element ref="ns2:ERNIECampus" minOccurs="0"/>
                <xsd:element ref="ns2:ERNIERole" minOccurs="0"/>
                <xsd:element ref="ns2:ERNIEContentType" minOccurs="0"/>
                <xsd:element ref="ns2:ERNIEHideFromSearch" minOccurs="0"/>
                <xsd:element ref="ns2:ERNIEDepartment" minOccurs="0"/>
                <xsd:element ref="ns3:ERNIEDecision" minOccurs="0"/>
                <xsd:element ref="ns3:ERNIEStatus" minOccurs="0"/>
                <xsd:element ref="ns3:ERNIEComplete" minOccurs="0"/>
                <xsd:element ref="ns3:ERNIEArchive" minOccurs="0"/>
                <xsd:element ref="ns3:NotesMemo" minOccurs="0"/>
                <xsd:element ref="ns3:ExternalFileFound" minOccurs="0"/>
                <xsd:element ref="ns3:TrueSource" minOccurs="0"/>
                <xsd:element ref="ns3:ExternalDecision" minOccurs="0"/>
                <xsd:element ref="ns3:ExternalStatus" minOccurs="0"/>
                <xsd:element ref="ns3:ExternalComplete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romotedState" ma:index="8" nillable="true" ma:displayName="Promoted State" ma:default="0" ma:description="" ma:internalName="PromotedState" ma:readOnly="tru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7dec04-3c91-4fe3-bd27-3b5c77f7aa03" elementFormDefault="qualified">
    <xsd:import namespace="http://schemas.microsoft.com/office/2006/documentManagement/types"/>
    <xsd:import namespace="http://schemas.microsoft.com/office/infopath/2007/PartnerControls"/>
    <xsd:element name="ERNIECampus" ma:index="9" nillable="true" ma:displayName="ERNIECampus" ma:internalName="ERNIECampus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Daytona Beach"/>
                    <xsd:enumeration value="Prescott"/>
                    <xsd:enumeration value="Worldwide"/>
                    <xsd:enumeration value="University Administration"/>
                  </xsd:restriction>
                </xsd:simpleType>
              </xsd:element>
            </xsd:sequence>
          </xsd:extension>
        </xsd:complexContent>
      </xsd:complexType>
    </xsd:element>
    <xsd:element name="ERNIERole" ma:index="10" nillable="true" ma:displayName="ERNIERole" ma:default="" ma:internalName="ERNIERol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pplicant"/>
                    <xsd:enumeration value="Student"/>
                    <xsd:enumeration value="Staff"/>
                    <xsd:enumeration value="Faculty"/>
                  </xsd:restriction>
                </xsd:simpleType>
              </xsd:element>
            </xsd:sequence>
          </xsd:extension>
        </xsd:complexContent>
      </xsd:complexType>
    </xsd:element>
    <xsd:element name="ERNIEContentType" ma:index="11" nillable="true" ma:displayName="ERNIEContentType" ma:internalName="ERNIEContentType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Form"/>
                    <xsd:enumeration value="Training"/>
                    <xsd:enumeration value="Service"/>
                    <xsd:enumeration value="News"/>
                  </xsd:restriction>
                </xsd:simpleType>
              </xsd:element>
            </xsd:sequence>
          </xsd:extension>
        </xsd:complexContent>
      </xsd:complexType>
    </xsd:element>
    <xsd:element name="ERNIEHideFromSearch" ma:index="12" nillable="true" ma:displayName="ERNIEHideFromSearch" ma:default="0" ma:description="Do not show item in ERNIE search results" ma:internalName="ERNIEHideFromSearch">
      <xsd:simpleType>
        <xsd:restriction base="dms:Boolean"/>
      </xsd:simpleType>
    </xsd:element>
    <xsd:element name="ERNIEDepartment" ma:index="13" nillable="true" ma:displayName="ERNIEDepartment" ma:internalName="ERNIEDepartment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cademicAdvising"/>
                    <xsd:enumeration value="AcademicAffairs"/>
                    <xsd:enumeration value="AcademicInnovation"/>
                    <xsd:enumeration value="Admission"/>
                    <xsd:enumeration value="AwardsAndFellowships"/>
                    <xsd:enumeration value="Budget"/>
                    <xsd:enumeration value="Calendars"/>
                    <xsd:enumeration value="CampusEventResources"/>
                    <xsd:enumeration value="CareerServices"/>
                    <xsd:enumeration value="CollegesDaytona"/>
                    <xsd:enumeration value="CollegesPrescott"/>
                    <xsd:enumeration value="CollegesWorldwide"/>
                    <xsd:enumeration value="Controller"/>
                    <xsd:enumeration value="CounselingCenter"/>
                    <xsd:enumeration value="CTLE2"/>
                    <xsd:enumeration value="Dining"/>
                    <xsd:enumeration value="DisabilitySupportServices"/>
                    <xsd:enumeration value="DiversityInclusion"/>
                    <xsd:enumeration value="DoSDaytona"/>
                    <xsd:enumeration value="DoSPrescott"/>
                    <xsd:enumeration value="DoSWorldwide"/>
                    <xsd:enumeration value="DualEnroll"/>
                    <xsd:enumeration value="ERAU-Asia"/>
                    <xsd:enumeration value="ERAU-OSRA"/>
                    <xsd:enumeration value="ERAU-PAE"/>
                    <xsd:enumeration value="ERAU-QEP"/>
                    <xsd:enumeration value="ERAU-Research"/>
                    <xsd:enumeration value="ERAU-UniversitySafetyOffice"/>
                    <xsd:enumeration value="ERAUHousing"/>
                    <xsd:enumeration value="ERAUMentoring"/>
                    <xsd:enumeration value="ERAUOrientation"/>
                    <xsd:enumeration value="ERAUStudentFinancialServices"/>
                    <xsd:enumeration value="ERAUTutoring"/>
                    <xsd:enumeration value="ERNIE-Central"/>
                    <xsd:enumeration value="FAATesting"/>
                    <xsd:enumeration value="FacilitiesManagement"/>
                    <xsd:enumeration value="Financial-Aid"/>
                    <xsd:enumeration value="FinancialSystemsManagement"/>
                    <xsd:enumeration value="Fitness-Center"/>
                    <xsd:enumeration value="HealthAndWellness"/>
                    <xsd:enumeration value="Honors-Program"/>
                    <xsd:enumeration value="HR"/>
                    <xsd:enumeration value="InstitutionalResearch"/>
                    <xsd:enumeration value="InternalAudit"/>
                    <xsd:enumeration value="InternationalProgramsStudies"/>
                    <xsd:enumeration value="InternationalTravel"/>
                    <xsd:enumeration value="IT"/>
                    <xsd:enumeration value="Legal"/>
                    <xsd:enumeration value="Library"/>
                    <xsd:enumeration value="MailAndPostal"/>
                    <xsd:enumeration value="MarketingComms"/>
                    <xsd:enumeration value="MaterialsManagement"/>
                    <xsd:enumeration value="Placement"/>
                    <xsd:enumeration value="PresidentOffice"/>
                    <xsd:enumeration value="PrintStudio"/>
                    <xsd:enumeration value="Procurement"/>
                    <xsd:enumeration value="Registrar"/>
                    <xsd:enumeration value="RemoteResources"/>
                    <xsd:enumeration value="ROTC"/>
                    <xsd:enumeration value="SafetySecurity"/>
                    <xsd:enumeration value="SGA"/>
                    <xsd:enumeration value="SkillsAssessment"/>
                    <xsd:enumeration value="StaffCouncil"/>
                    <xsd:enumeration value="Student-Employment"/>
                    <xsd:enumeration value="Student-Engagement"/>
                    <xsd:enumeration value="Study-Abroad"/>
                    <xsd:enumeration value="SyllabusSearch"/>
                    <xsd:enumeration value="TeachingAtWorldwide"/>
                    <xsd:enumeration value="TestingCenter"/>
                    <xsd:enumeration value="TransgenderResourceCenter"/>
                    <xsd:enumeration value="VeteransServices"/>
                    <xsd:enumeration value="Workday"/>
                    <xsd:enumeration value="WorldwideOperations"/>
                  </xsd:restriction>
                </xsd:simple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b562e7-d2f6-41e6-bf19-58fbf016db32" elementFormDefault="qualified">
    <xsd:import namespace="http://schemas.microsoft.com/office/2006/documentManagement/types"/>
    <xsd:import namespace="http://schemas.microsoft.com/office/infopath/2007/PartnerControls"/>
    <xsd:element name="ERNIEDecision" ma:index="14" nillable="true" ma:displayName="ERNIEDecision" ma:format="Dropdown" ma:internalName="ERNIEDecision">
      <xsd:simpleType>
        <xsd:restriction base="dms:Choice">
          <xsd:enumeration value="Review"/>
          <xsd:enumeration value="Convert"/>
          <xsd:enumeration value="Remediate"/>
          <xsd:enumeration value="Archive"/>
        </xsd:restriction>
      </xsd:simpleType>
    </xsd:element>
    <xsd:element name="ERNIEStatus" ma:index="15" nillable="true" ma:displayName="ERNIEStatus" ma:format="Dropdown" ma:internalName="ERNIEStatus">
      <xsd:simpleType>
        <xsd:restriction base="dms:Choice">
          <xsd:enumeration value="In Progress"/>
          <xsd:enumeration value="Complete Remediation"/>
          <xsd:enumeration value="Complete Converted"/>
          <xsd:enumeration value="On Hold"/>
          <xsd:enumeration value="Archive"/>
        </xsd:restriction>
      </xsd:simpleType>
    </xsd:element>
    <xsd:element name="ERNIEComplete" ma:index="16" nillable="true" ma:displayName="ERNIEComplete" ma:format="DateOnly" ma:internalName="ERNIEComplete">
      <xsd:simpleType>
        <xsd:restriction base="dms:DateTime"/>
      </xsd:simpleType>
    </xsd:element>
    <xsd:element name="ERNIEArchive" ma:index="17" nillable="true" ma:displayName="ERNIEArchive" ma:format="DateOnly" ma:internalName="ERNIEArchive">
      <xsd:simpleType>
        <xsd:restriction base="dms:DateTime"/>
      </xsd:simpleType>
    </xsd:element>
    <xsd:element name="NotesMemo" ma:index="18" nillable="true" ma:displayName="NotesMemo" ma:format="Dropdown" ma:internalName="NotesMemo">
      <xsd:simpleType>
        <xsd:restriction base="dms:Note">
          <xsd:maxLength value="255"/>
        </xsd:restriction>
      </xsd:simpleType>
    </xsd:element>
    <xsd:element name="ExternalFileFound" ma:index="19" nillable="true" ma:displayName="ExternalFileFound" ma:format="DateOnly" ma:internalName="ExternalFileFound">
      <xsd:simpleType>
        <xsd:restriction base="dms:DateTime"/>
      </xsd:simpleType>
    </xsd:element>
    <xsd:element name="TrueSource" ma:index="20" nillable="true" ma:displayName="TrueSource" ma:format="Dropdown" ma:internalName="TrueSource">
      <xsd:simpleType>
        <xsd:restriction base="dms:Choice">
          <xsd:enumeration value="ERNIE"/>
          <xsd:enumeration value="External"/>
        </xsd:restriction>
      </xsd:simpleType>
    </xsd:element>
    <xsd:element name="ExternalDecision" ma:index="21" nillable="true" ma:displayName="ExternalDecision" ma:format="Dropdown" ma:internalName="ExternalDecision">
      <xsd:simpleType>
        <xsd:restriction base="dms:Choice">
          <xsd:enumeration value="Review"/>
          <xsd:enumeration value="Convert"/>
          <xsd:enumeration value="Remediate"/>
          <xsd:enumeration value="Archive"/>
        </xsd:restriction>
      </xsd:simpleType>
    </xsd:element>
    <xsd:element name="ExternalStatus" ma:index="22" nillable="true" ma:displayName="ExternalStatus" ma:format="Dropdown" ma:internalName="ExternalStatus">
      <xsd:simpleType>
        <xsd:restriction base="dms:Choice">
          <xsd:enumeration value="In Progress"/>
          <xsd:enumeration value="Complete Remediation"/>
          <xsd:enumeration value="Complete Converted"/>
          <xsd:enumeration value="On Hold"/>
          <xsd:enumeration value="Archive"/>
        </xsd:restriction>
      </xsd:simpleType>
    </xsd:element>
    <xsd:element name="ExternalComplete" ma:index="23" nillable="true" ma:displayName="ExternalComplete" ma:format="DateOnly" ma:internalName="ExternalComplete">
      <xsd:simpleType>
        <xsd:restriction base="dms:DateTime"/>
      </xsd:simpleType>
    </xsd:element>
    <xsd:element name="MediaServiceMetadata" ma:index="2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ERNIEHideFromSearch xmlns="2e7dec04-3c91-4fe3-bd27-3b5c77f7aa03">false</ERNIEHideFromSearch>
    <ERNIECampus xmlns="2e7dec04-3c91-4fe3-bd27-3b5c77f7aa03" xsi:nil="true"/>
    <ERNIEContentType xmlns="2e7dec04-3c91-4fe3-bd27-3b5c77f7aa03" xsi:nil="true"/>
    <ERNIERole xmlns="2e7dec04-3c91-4fe3-bd27-3b5c77f7aa03" xsi:nil="true"/>
    <ERNIEDepartment xmlns="2e7dec04-3c91-4fe3-bd27-3b5c77f7aa03" xsi:nil="true"/>
    <PromotedState xmlns="http://schemas.microsoft.com/sharepoint/v3">0</PromotedState>
    <ExternalFileFound xmlns="91b562e7-d2f6-41e6-bf19-58fbf016db32" xsi:nil="true"/>
    <ERNIEStatus xmlns="91b562e7-d2f6-41e6-bf19-58fbf016db32" xsi:nil="true"/>
    <NotesMemo xmlns="91b562e7-d2f6-41e6-bf19-58fbf016db32" xsi:nil="true"/>
    <ERNIEArchive xmlns="91b562e7-d2f6-41e6-bf19-58fbf016db32" xsi:nil="true"/>
    <TrueSource xmlns="91b562e7-d2f6-41e6-bf19-58fbf016db32" xsi:nil="true"/>
    <ERNIEDecision xmlns="91b562e7-d2f6-41e6-bf19-58fbf016db32" xsi:nil="true"/>
    <ERNIEComplete xmlns="91b562e7-d2f6-41e6-bf19-58fbf016db32" xsi:nil="true"/>
    <ExternalComplete xmlns="91b562e7-d2f6-41e6-bf19-58fbf016db32" xsi:nil="true"/>
    <ExternalStatus xmlns="91b562e7-d2f6-41e6-bf19-58fbf016db32" xsi:nil="true"/>
    <ExternalDecision xmlns="91b562e7-d2f6-41e6-bf19-58fbf016db3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E5BDE13-4D37-44BD-988D-7804607D9C2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2e7dec04-3c91-4fe3-bd27-3b5c77f7aa03"/>
    <ds:schemaRef ds:uri="91b562e7-d2f6-41e6-bf19-58fbf016db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0A8C37-5927-46AA-9C81-6FE423D3814D}">
  <ds:schemaRefs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91b562e7-d2f6-41e6-bf19-58fbf016db32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2e7dec04-3c91-4fe3-bd27-3b5c77f7aa03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1319263-1834-4DB9-88BE-B649B972CB9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6089</TotalTime>
  <Words>551</Words>
  <Application>Microsoft Office PowerPoint</Application>
  <PresentationFormat>Widescreen</PresentationFormat>
  <Paragraphs>112</Paragraphs>
  <Slides>14</Slides>
  <Notes>4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Davis, Crystal S.</dc:creator>
  <cp:lastModifiedBy>Reynolds, Christy L.</cp:lastModifiedBy>
  <cp:revision>325</cp:revision>
  <dcterms:created xsi:type="dcterms:W3CDTF">2021-04-05T14:03:31Z</dcterms:created>
  <dcterms:modified xsi:type="dcterms:W3CDTF">2026-10-25T22:44:38Z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0x010100AA0A69C6B5A36B4286E493D9208EA705</vt:lpwstr>
  </property>
</Properties>
</file>