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6" r:id="rId3"/>
    <p:sldId id="270" r:id="rId4"/>
    <p:sldId id="271" r:id="rId5"/>
    <p:sldId id="272" r:id="rId6"/>
    <p:sldId id="273" r:id="rId7"/>
    <p:sldId id="27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2D0B"/>
    <a:srgbClr val="76280B"/>
    <a:srgbClr val="F6BF73"/>
    <a:srgbClr val="F9D4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749" autoAdjust="0"/>
  </p:normalViewPr>
  <p:slideViewPr>
    <p:cSldViewPr snapToGrid="0">
      <p:cViewPr varScale="1">
        <p:scale>
          <a:sx n="94" d="100"/>
          <a:sy n="94" d="100"/>
        </p:scale>
        <p:origin x="12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6161-D383-45DC-9645-1D21647A8641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2B8-7AFA-4F86-9DF3-A6BBE4E2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89D0-CA34-4934-A369-C3113E12A3EF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9418-37EB-4378-AD22-89DBB000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9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786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741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BE1806-D74C-42B0-BF7A-1E1904B9E79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3F1C4642-F1C5-44E1-A4D7-7E91CF9949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77BE4798-20E2-4F1B-B3A4-F29B768106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8763ECF6-FE13-485B-BCA1-1814CF00B5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CF6A7652-B574-4277-8E44-CF8B852086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15790C-20AA-4020-9CA8-959140A76555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9214F5-711D-4A8E-8D07-B10FE9545128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569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94C86F-6262-4735-A907-6349571555B3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8548521F-5AFB-48A8-9533-16A11B86CA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AE5F0211-6F7B-4B20-82B5-12E028D911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17AE639-7D5D-4712-8061-2C0DAA829E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9766C655-0E48-4FE1-B501-2C63A1AD65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61D833DC-6E23-4F46-8187-1136EE6B75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196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0E0686-AD9C-4437-8E31-5B8E18F496A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76698161-1FC1-4E81-84AE-24C09A6D250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9E1184DE-95E8-4BD8-A0A9-E16E421F9D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54C1A7C6-5B86-4135-946C-BDC449EEB5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896392BC-DB25-4A17-857C-ACA89CCB4A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F0EDEE8A-CB47-43FA-A6BB-D9FD820F42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476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7D6E54-84C8-4001-AC6B-4BBCECF1F00F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502C443-8396-4BE5-BEDF-877CEF87619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17AC5C37-E466-4388-A04D-9D81AFE7C0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17224DEF-CFCF-430E-B8E1-0FA3A42CBD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A76D480F-B8F8-4314-B02E-500B2AD023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259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22941E-12C3-48C2-8EBC-5531D4223E6E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1FE81862-3B53-4519-9071-264AA5000DE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6CB6C3A2-CC4E-4C2A-B98B-A25F60BB4C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3451C5C2-0682-4A57-B134-3F6E4160C4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A99661B4-6F3B-4AF9-9490-EAE36DCD36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D35A991F-C81B-467F-9155-6DB34DF620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230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6C11A3-EB6A-4274-A354-A049F302A47B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BBBD60FF-8290-414A-8E69-002F2918FF2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25DC33D1-48E7-4F8A-9956-9771FE6164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26F88C70-AEAD-4908-927E-2890D67E1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9D20E718-0912-41EE-A3F0-0C03D761B3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A52A7C34-012C-4E83-BDE9-C70EFD4D82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760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6935C95-24ED-4397-96D9-54FBAAD7DF21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Graphic 7" descr="Single gear">
              <a:extLst>
                <a:ext uri="{FF2B5EF4-FFF2-40B4-BE49-F238E27FC236}">
                  <a16:creationId xmlns:a16="http://schemas.microsoft.com/office/drawing/2014/main" id="{8FF1EDEE-6E48-41B1-B2D6-755BF536539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Graphic 8" descr="Single gear">
              <a:extLst>
                <a:ext uri="{FF2B5EF4-FFF2-40B4-BE49-F238E27FC236}">
                  <a16:creationId xmlns:a16="http://schemas.microsoft.com/office/drawing/2014/main" id="{8234966D-307B-4398-86AD-20706DD321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D8BB78B4-89F2-4782-8BDA-1084FA69BC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36B2DA43-E922-4851-8A22-BB6CB03331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589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01379F-34D0-4F82-9654-EB90C948D0D6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BEC5ECB6-8D90-49CF-B1D3-39B3D03CE49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E43EF2D-E563-42C2-85FE-716E6140AB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F7D093E1-BB5C-4924-8CDE-83EA3B48B2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3D343FD3-1B25-4ADD-9477-AC4EF165A7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969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0CCDEE-ACFB-41EB-B756-BDAF61D72EB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25F5E06F-4B2F-4255-AB06-DEC63096C2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D27D4A72-701E-4603-A6F9-69A9D6E302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B6B40320-37C5-4C80-8587-C7BDABA4AC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1E944419-FD00-414C-B4B7-75EC739626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058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9561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6097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843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6168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005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6462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0451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9033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noProof="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>
            <a:extLst>
              <a:ext uri="{FF2B5EF4-FFF2-40B4-BE49-F238E27FC236}">
                <a16:creationId xmlns:a16="http://schemas.microsoft.com/office/drawing/2014/main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F340F6C-3335-49B0-AE89-7103CA6A7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4611" y="735013"/>
            <a:ext cx="3060700" cy="10810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F0AD31D-2FFB-40A9-96C2-F4EE3869B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62988" y="746125"/>
            <a:ext cx="3070225" cy="10588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52B689E9-5B4C-4CC0-AAA4-847EB66C330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06131" y="2116138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" name="Content Placeholder 56">
            <a:extLst>
              <a:ext uri="{FF2B5EF4-FFF2-40B4-BE49-F238E27FC236}">
                <a16:creationId xmlns:a16="http://schemas.microsoft.com/office/drawing/2014/main" id="{1D5202CC-08D0-4157-9CB3-AA1EF4A2C8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84611" y="2103211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" name="Content Placeholder 56">
            <a:extLst>
              <a:ext uri="{FF2B5EF4-FFF2-40B4-BE49-F238E27FC236}">
                <a16:creationId xmlns:a16="http://schemas.microsoft.com/office/drawing/2014/main" id="{7BE8E782-50B7-4C4E-BEA5-DDA27E0F681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659892" y="2097613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7983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D7CD5CF-F924-43C6-9C02-06FBC84A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44" y="2161725"/>
            <a:ext cx="9613861" cy="370264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2620817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6166-2B42-4F11-BAA6-8ABAE1BE810C}" type="datetimeFigureOut">
              <a:rPr lang="en-US" noProof="0" smtClean="0"/>
              <a:t>10/4/2026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9457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7" r:id="rId18"/>
    <p:sldLayoutId id="2147483680" r:id="rId19"/>
    <p:sldLayoutId id="214748368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ouis.oercommons.org/courseware/lesson/122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5255" y="2742465"/>
            <a:ext cx="8144134" cy="1373070"/>
          </a:xfrm>
        </p:spPr>
        <p:txBody>
          <a:bodyPr anchor="ctr" anchorCtr="0"/>
          <a:lstStyle/>
          <a:p>
            <a:pPr algn="ctr"/>
            <a:r>
              <a:rPr lang="en-US" sz="3600" dirty="0"/>
              <a:t>Enhancing Control Engineering Education with MATLAB Live Scripts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98982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Xiangyu Meng, Louisiana State University</a:t>
            </a:r>
          </a:p>
          <a:p>
            <a:endParaRPr lang="en-US" sz="2800" dirty="0"/>
          </a:p>
          <a:p>
            <a:r>
              <a:rPr lang="en-US" sz="2800" dirty="0"/>
              <a:t>2026 MATLAB Educator Workshop</a:t>
            </a:r>
          </a:p>
          <a:p>
            <a:r>
              <a:rPr lang="en-US" sz="2800" dirty="0"/>
              <a:t>October 26, 2026  •  Northfield, Minnesota</a:t>
            </a:r>
          </a:p>
        </p:txBody>
      </p:sp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0989-E3E5-41DB-A78D-61E19949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control?</a:t>
            </a:r>
          </a:p>
        </p:txBody>
      </p:sp>
      <p:pic>
        <p:nvPicPr>
          <p:cNvPr id="6" name="Graphic 5" descr="Learning icon">
            <a:extLst>
              <a:ext uri="{FF2B5EF4-FFF2-40B4-BE49-F238E27FC236}">
                <a16:creationId xmlns:a16="http://schemas.microsoft.com/office/drawing/2014/main" id="{FE130EDC-6F0A-417B-A698-CF2C65F0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5667" y="573697"/>
            <a:ext cx="1440000" cy="14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256428-FF3D-479B-8B7B-B3B52A2A9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128" y="4527223"/>
            <a:ext cx="4216400" cy="25756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074C36-756A-4240-95FB-F3F874833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8914" y="1563711"/>
            <a:ext cx="3490933" cy="34909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53DDC01-A4F8-4E34-8D5B-62516FFC2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7470" y="2163653"/>
            <a:ext cx="3219885" cy="23635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BB7482E-B264-40F5-B15B-EC61EE0FEE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923894" y="2013697"/>
            <a:ext cx="4639733" cy="463973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56F8A80-0462-46E4-9FBF-35F2FDCFDD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7355" y="3952607"/>
            <a:ext cx="3215315" cy="3215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F3F9966-C130-4FFB-B128-092F192EBF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7070" y="4927599"/>
            <a:ext cx="1763062" cy="126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07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F2107-B9E7-45C3-96CA-002B7BFE2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M files to Live Scripts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0C5C1-5C2E-4CCA-A356-5D0E7BAAC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63" y="2247629"/>
            <a:ext cx="4819048" cy="3857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24DE8-F561-4DE4-85B2-919D9F9460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08"/>
          <a:stretch/>
        </p:blipFill>
        <p:spPr>
          <a:xfrm>
            <a:off x="5372405" y="2060744"/>
            <a:ext cx="3505200" cy="46771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CFC5C9-C0F3-4F8D-B2A8-FEA5ADEB92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212"/>
          <a:stretch/>
        </p:blipFill>
        <p:spPr>
          <a:xfrm>
            <a:off x="9516585" y="2814340"/>
            <a:ext cx="1995095" cy="24380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9ABFCF-F2BF-49DC-ABB4-3C5AD99A5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0867" y="5770079"/>
            <a:ext cx="3059668" cy="39761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80F7197-210F-4C22-ADC0-185E8991A56B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7847060" y="1851302"/>
            <a:ext cx="409769" cy="418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FDE84DA-FD12-42C6-A817-3D361ED22F24}"/>
              </a:ext>
            </a:extLst>
          </p:cNvPr>
          <p:cNvSpPr txBox="1"/>
          <p:nvPr/>
        </p:nvSpPr>
        <p:spPr>
          <a:xfrm>
            <a:off x="8256829" y="1666636"/>
            <a:ext cx="66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Title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0DE2868-EDB5-47BE-BE1C-43A9515F9243}"/>
              </a:ext>
            </a:extLst>
          </p:cNvPr>
          <p:cNvCxnSpPr>
            <a:cxnSpLocks/>
          </p:cNvCxnSpPr>
          <p:nvPr/>
        </p:nvCxnSpPr>
        <p:spPr>
          <a:xfrm flipH="1">
            <a:off x="8170334" y="2641600"/>
            <a:ext cx="1031805" cy="519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65FFA6F-3202-4142-90D3-E57222243B9D}"/>
              </a:ext>
            </a:extLst>
          </p:cNvPr>
          <p:cNvSpPr txBox="1"/>
          <p:nvPr/>
        </p:nvSpPr>
        <p:spPr>
          <a:xfrm>
            <a:off x="9145600" y="2368848"/>
            <a:ext cx="91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463440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F2816B-C481-4A84-88DA-F65B081D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Dive into Live Scripts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D514A-8AA1-44DC-8699-7F0CB28822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Switch between text and code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Section break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631BDAB-1865-4BD5-9766-F24AED26E5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Insert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200D82-C2AA-49F3-A6ED-1FEE5D4B5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763" y="2893430"/>
            <a:ext cx="1780952" cy="847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099768-8680-4B60-ACC4-F20087CC8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906" y="4870505"/>
            <a:ext cx="3066667" cy="8761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E088F3-8E6A-482B-A98C-60FB3F992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632" y="2893430"/>
            <a:ext cx="4238095" cy="8285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EBBE57-AED3-4EA6-9D57-BA9451F498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82"/>
          <a:stretch/>
        </p:blipFill>
        <p:spPr>
          <a:xfrm>
            <a:off x="7260364" y="3854472"/>
            <a:ext cx="2092603" cy="290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95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02756-82F1-4347-9386-70BBA9BCE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Scripts as Assignment Templates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098484-BF74-483D-A9B9-099E7211E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2100760"/>
            <a:ext cx="4036456" cy="4634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1EC74D-E879-4D62-8D2F-AD4F2B317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965" y="2192200"/>
            <a:ext cx="2886755" cy="10628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26483E-4D59-4139-86A6-A85B8DDC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965" y="3468344"/>
            <a:ext cx="4402331" cy="15554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1CBDF0-8879-4436-B93E-A78B09721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904" y="5266192"/>
            <a:ext cx="3227713" cy="13103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49B4BE-DE55-4074-B82C-2550EB955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2617" y="2312841"/>
            <a:ext cx="4457143" cy="6666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D45CE3-2B63-431F-AE27-3E5EE37ACA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4800" y="3477032"/>
            <a:ext cx="2590800" cy="15012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8366A8-F090-49BE-97B8-4D87B34303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7429" y="5457401"/>
            <a:ext cx="4402331" cy="9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64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68512-6B77-4C2A-A24A-B1C6A698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Student’s submission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44895-216D-488A-8C57-BA47BE64C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2178003"/>
            <a:ext cx="3068320" cy="1129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5F676D-7292-49FC-8254-90330EC66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840" y="3550268"/>
            <a:ext cx="3068320" cy="6596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BC5095-11D0-46AD-96C4-FE929B2F8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53" y="4476216"/>
            <a:ext cx="5466667" cy="10952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319558-0137-4D85-8B5B-B96A02145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063" y="2084372"/>
            <a:ext cx="4560894" cy="35914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BB9CFA4-350B-4130-B141-F1A70C8EB7F6}"/>
              </a:ext>
            </a:extLst>
          </p:cNvPr>
          <p:cNvSpPr txBox="1"/>
          <p:nvPr/>
        </p:nvSpPr>
        <p:spPr>
          <a:xfrm>
            <a:off x="1899920" y="5926007"/>
            <a:ext cx="7948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Is this the best way to train students?</a:t>
            </a:r>
          </a:p>
        </p:txBody>
      </p:sp>
    </p:spTree>
    <p:extLst>
      <p:ext uri="{BB962C8B-B14F-4D97-AF65-F5344CB8AC3E}">
        <p14:creationId xmlns:p14="http://schemas.microsoft.com/office/powerpoint/2010/main" val="361136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4407C8-CE90-4391-BC19-CD43A885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Useful Resources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7080B9-21D4-4393-BB10-410860FEB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MATLAB Academy Onramp Courses</a:t>
            </a:r>
          </a:p>
          <a:p>
            <a:pPr marL="0" indent="0">
              <a:buNone/>
            </a:pPr>
            <a:r>
              <a:rPr lang="en-US" dirty="0"/>
              <a:t>    - MATLAB Onramp (2 hours)</a:t>
            </a:r>
          </a:p>
          <a:p>
            <a:pPr marL="0" indent="0">
              <a:buNone/>
            </a:pPr>
            <a:r>
              <a:rPr lang="en-US" dirty="0"/>
              <a:t>    - Simulink Onramp (2 hours)</a:t>
            </a:r>
          </a:p>
          <a:p>
            <a:r>
              <a:rPr lang="en-US" dirty="0"/>
              <a:t>Symbolic Math Toolbox</a:t>
            </a:r>
          </a:p>
          <a:p>
            <a:pPr marL="0" indent="0">
              <a:buNone/>
            </a:pPr>
            <a:r>
              <a:rPr lang="en-US" dirty="0"/>
              <a:t>    - Introduction to Symbolic Math with MATLAB (2 hours)</a:t>
            </a:r>
          </a:p>
          <a:p>
            <a:r>
              <a:rPr lang="en-US" dirty="0"/>
              <a:t>Control System Toolbox</a:t>
            </a:r>
          </a:p>
          <a:p>
            <a:pPr marL="0" indent="0">
              <a:buNone/>
            </a:pPr>
            <a:r>
              <a:rPr lang="en-US" dirty="0"/>
              <a:t>    - Control Design Onramp with Simulink (0.5 hours)</a:t>
            </a:r>
          </a:p>
          <a:p>
            <a:r>
              <a:rPr lang="en-US" dirty="0"/>
              <a:t>Free textbook:  </a:t>
            </a:r>
            <a:r>
              <a:rPr lang="en-US" dirty="0">
                <a:hlinkClick r:id="rId3"/>
              </a:rPr>
              <a:t>https://louis.oercommons.org/courseware/lesson/1220</a:t>
            </a:r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3BD24A-1EFF-4518-9A5B-67E3EFAE3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329" y="5791199"/>
            <a:ext cx="995335" cy="946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C2892F-5D3A-424C-A2B6-42BA50CB1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528" y="5791198"/>
            <a:ext cx="946269" cy="94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3604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194</TotalTime>
  <Words>139</Words>
  <Application>Microsoft Office PowerPoint</Application>
  <PresentationFormat>Widescreen</PresentationFormat>
  <Paragraphs>34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Berlin</vt:lpstr>
      <vt:lpstr>Enhancing Control Engineering Education with MATLAB Live Scripts</vt:lpstr>
      <vt:lpstr>What is control?</vt:lpstr>
      <vt:lpstr>From M files to Live Scripts</vt:lpstr>
      <vt:lpstr>Deep Dive into Live Scripts</vt:lpstr>
      <vt:lpstr>Live Scripts as Assignment Templates</vt:lpstr>
      <vt:lpstr>Student’s submission</vt:lpstr>
      <vt:lpstr>Other Useful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Engineering Education with MATLAB Live Scripts</dc:title>
  <dc:creator>Xiangyu Meng</dc:creator>
  <cp:lastModifiedBy>Xiangyu Meng</cp:lastModifiedBy>
  <cp:revision>21</cp:revision>
  <dcterms:created xsi:type="dcterms:W3CDTF">2026-09-20T15:26:56Z</dcterms:created>
  <dcterms:modified xsi:type="dcterms:W3CDTF">2026-10-04T22:49:50Z</dcterms:modified>
</cp:coreProperties>
</file>