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notesSlides/notesSlide7.xml" ContentType="application/vnd.openxmlformats-officedocument.presentationml.notesSlide+xml"/>
  <Override PartName="/ppt/charts/chart4.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268" r:id="rId2"/>
    <p:sldId id="263" r:id="rId3"/>
    <p:sldId id="264" r:id="rId4"/>
    <p:sldId id="266" r:id="rId5"/>
    <p:sldId id="267" r:id="rId6"/>
    <p:sldId id="258" r:id="rId7"/>
    <p:sldId id="259" r:id="rId8"/>
    <p:sldId id="260" r:id="rId9"/>
    <p:sldId id="261" r:id="rId10"/>
    <p:sldId id="256" r:id="rId11"/>
    <p:sldId id="25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97"/>
    <p:restoredTop sz="94625"/>
  </p:normalViewPr>
  <p:slideViewPr>
    <p:cSldViewPr snapToGrid="0">
      <p:cViewPr varScale="1">
        <p:scale>
          <a:sx n="93" d="100"/>
          <a:sy n="93" d="100"/>
        </p:scale>
        <p:origin x="248" y="6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title>
      <c:tx>
        <c:rich>
          <a:bodyPr/>
          <a:lstStyle/>
          <a:p>
            <a:r>
              <a:rPr lang="en-US" sz="1875" b="1">
                <a:solidFill>
                  <a:srgbClr val="152F46"/>
                </a:solidFill>
                <a:latin typeface="DejaVu Sans"/>
                <a:ea typeface="DejaVu Sans"/>
                <a:cs typeface="DejaVu Sans"/>
              </a:rPr>
              <a:t>Fixed radius: 20 m</a:t>
            </a:r>
          </a:p>
        </c:rich>
      </c:tx>
      <c:overlay val="0"/>
    </c:title>
    <c:autoTitleDeleted val="0"/>
    <c:plotArea>
      <c:layout/>
      <c:scatterChart>
        <c:scatterStyle val="lineMarker"/>
        <c:varyColors val="0"/>
        <c:ser>
          <c:idx val="0"/>
          <c:order val="0"/>
          <c:tx>
            <c:v>Required force</c:v>
          </c:tx>
          <c:spPr>
            <a:ln w="28575">
              <a:solidFill>
                <a:srgbClr val="087E83"/>
              </a:solidFill>
              <a:prstDash val="solid"/>
            </a:ln>
          </c:spPr>
          <c:marker>
            <c:symbol val="none"/>
          </c:marker>
          <c:xVal>
            <c:numRef>
              <c:f>'Chart Data'!$A$2:$A$32</c:f>
              <c:numCache>
                <c:formatCode>General</c:formatCode>
                <c:ptCount val="31"/>
                <c:pt idx="0">
                  <c:v>0</c:v>
                </c:pt>
                <c:pt idx="1">
                  <c:v>0.5</c:v>
                </c:pt>
                <c:pt idx="2">
                  <c:v>1</c:v>
                </c:pt>
                <c:pt idx="3">
                  <c:v>1.5</c:v>
                </c:pt>
                <c:pt idx="4">
                  <c:v>2</c:v>
                </c:pt>
                <c:pt idx="5">
                  <c:v>2.5</c:v>
                </c:pt>
                <c:pt idx="6">
                  <c:v>3</c:v>
                </c:pt>
                <c:pt idx="7">
                  <c:v>3.5</c:v>
                </c:pt>
                <c:pt idx="8">
                  <c:v>4</c:v>
                </c:pt>
                <c:pt idx="9">
                  <c:v>4.5</c:v>
                </c:pt>
                <c:pt idx="10">
                  <c:v>5</c:v>
                </c:pt>
                <c:pt idx="11">
                  <c:v>5.5</c:v>
                </c:pt>
                <c:pt idx="12">
                  <c:v>6</c:v>
                </c:pt>
                <c:pt idx="13">
                  <c:v>6.5</c:v>
                </c:pt>
                <c:pt idx="14">
                  <c:v>7</c:v>
                </c:pt>
                <c:pt idx="15">
                  <c:v>7.5</c:v>
                </c:pt>
                <c:pt idx="16">
                  <c:v>8</c:v>
                </c:pt>
                <c:pt idx="17">
                  <c:v>8.5</c:v>
                </c:pt>
                <c:pt idx="18">
                  <c:v>9</c:v>
                </c:pt>
                <c:pt idx="19">
                  <c:v>9.5</c:v>
                </c:pt>
                <c:pt idx="20">
                  <c:v>10</c:v>
                </c:pt>
                <c:pt idx="21">
                  <c:v>10.5</c:v>
                </c:pt>
                <c:pt idx="22">
                  <c:v>11</c:v>
                </c:pt>
                <c:pt idx="23">
                  <c:v>11.5</c:v>
                </c:pt>
                <c:pt idx="24">
                  <c:v>12</c:v>
                </c:pt>
                <c:pt idx="25">
                  <c:v>12.5</c:v>
                </c:pt>
                <c:pt idx="26">
                  <c:v>13</c:v>
                </c:pt>
                <c:pt idx="27">
                  <c:v>13.5</c:v>
                </c:pt>
                <c:pt idx="28">
                  <c:v>14</c:v>
                </c:pt>
                <c:pt idx="29">
                  <c:v>14.5</c:v>
                </c:pt>
                <c:pt idx="30">
                  <c:v>15</c:v>
                </c:pt>
              </c:numCache>
            </c:numRef>
          </c:xVal>
          <c:yVal>
            <c:numRef>
              <c:f>'Chart Data'!$B$2:$B$32</c:f>
              <c:numCache>
                <c:formatCode>General</c:formatCode>
                <c:ptCount val="31"/>
                <c:pt idx="0">
                  <c:v>0</c:v>
                </c:pt>
                <c:pt idx="1">
                  <c:v>12.5</c:v>
                </c:pt>
                <c:pt idx="2">
                  <c:v>50</c:v>
                </c:pt>
                <c:pt idx="3">
                  <c:v>112.5</c:v>
                </c:pt>
                <c:pt idx="4">
                  <c:v>200</c:v>
                </c:pt>
                <c:pt idx="5">
                  <c:v>312.5</c:v>
                </c:pt>
                <c:pt idx="6">
                  <c:v>450</c:v>
                </c:pt>
                <c:pt idx="7">
                  <c:v>612.5</c:v>
                </c:pt>
                <c:pt idx="8">
                  <c:v>800</c:v>
                </c:pt>
                <c:pt idx="9">
                  <c:v>1012.5</c:v>
                </c:pt>
                <c:pt idx="10">
                  <c:v>1250</c:v>
                </c:pt>
                <c:pt idx="11">
                  <c:v>1512.5</c:v>
                </c:pt>
                <c:pt idx="12">
                  <c:v>1800</c:v>
                </c:pt>
                <c:pt idx="13">
                  <c:v>2112.5</c:v>
                </c:pt>
                <c:pt idx="14">
                  <c:v>2450</c:v>
                </c:pt>
                <c:pt idx="15">
                  <c:v>2812.5</c:v>
                </c:pt>
                <c:pt idx="16">
                  <c:v>3200</c:v>
                </c:pt>
                <c:pt idx="17">
                  <c:v>3612.5</c:v>
                </c:pt>
                <c:pt idx="18">
                  <c:v>4050</c:v>
                </c:pt>
                <c:pt idx="19">
                  <c:v>4512.5</c:v>
                </c:pt>
                <c:pt idx="20">
                  <c:v>5000</c:v>
                </c:pt>
                <c:pt idx="21">
                  <c:v>5512.5</c:v>
                </c:pt>
                <c:pt idx="22">
                  <c:v>6050</c:v>
                </c:pt>
                <c:pt idx="23">
                  <c:v>6612.5</c:v>
                </c:pt>
                <c:pt idx="24">
                  <c:v>7200</c:v>
                </c:pt>
                <c:pt idx="25">
                  <c:v>7812.5</c:v>
                </c:pt>
                <c:pt idx="26">
                  <c:v>8450</c:v>
                </c:pt>
                <c:pt idx="27">
                  <c:v>9112.5</c:v>
                </c:pt>
                <c:pt idx="28">
                  <c:v>9800</c:v>
                </c:pt>
                <c:pt idx="29">
                  <c:v>10512.5</c:v>
                </c:pt>
                <c:pt idx="30">
                  <c:v>11250</c:v>
                </c:pt>
              </c:numCache>
            </c:numRef>
          </c:yVal>
          <c:smooth val="1"/>
          <c:extLst>
            <c:ext xmlns:c16="http://schemas.microsoft.com/office/drawing/2014/chart" uri="{C3380CC4-5D6E-409C-BE32-E72D297353CC}">
              <c16:uniqueId val="{00000000-0E9E-2747-8130-1C0DC5BD4780}"/>
            </c:ext>
          </c:extLst>
        </c:ser>
        <c:dLbls>
          <c:showLegendKey val="0"/>
          <c:showVal val="0"/>
          <c:showCatName val="0"/>
          <c:showSerName val="0"/>
          <c:showPercent val="0"/>
          <c:showBubbleSize val="0"/>
        </c:dLbls>
        <c:axId val="48650112"/>
        <c:axId val="48672768"/>
      </c:scatterChart>
      <c:valAx>
        <c:axId val="48672768"/>
        <c:scaling>
          <c:orientation val="minMax"/>
          <c:min val="0"/>
        </c:scaling>
        <c:delete val="0"/>
        <c:axPos val="l"/>
        <c:majorGridlines>
          <c:spPr>
            <a:ln w="9525">
              <a:solidFill>
                <a:srgbClr val="DDE4E8"/>
              </a:solidFill>
              <a:prstDash val="solid"/>
            </a:ln>
          </c:spPr>
        </c:majorGridlines>
        <c:title>
          <c:tx>
            <c:rich>
              <a:bodyPr/>
              <a:lstStyle/>
              <a:p>
                <a:r>
                  <a:rPr lang="en-US" sz="1500">
                    <a:solidFill>
                      <a:srgbClr val="152F46"/>
                    </a:solidFill>
                    <a:latin typeface="DejaVu Sans"/>
                    <a:ea typeface="DejaVu Sans"/>
                    <a:cs typeface="DejaVu Sans"/>
                  </a:rPr>
                  <a:t>Force (N)</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500">
                <a:solidFill>
                  <a:srgbClr val="152F46"/>
                </a:solidFill>
                <a:latin typeface="DejaVu Sans"/>
                <a:ea typeface="DejaVu Sans"/>
                <a:cs typeface="DejaVu Sans"/>
              </a:defRPr>
            </a:pPr>
            <a:endParaRPr lang="en-US"/>
          </a:p>
        </c:txPr>
        <c:crossAx val="48650112"/>
        <c:crosses val="autoZero"/>
        <c:crossBetween val="midCat"/>
      </c:valAx>
      <c:valAx>
        <c:axId val="48650112"/>
        <c:scaling>
          <c:orientation val="minMax"/>
          <c:min val="0"/>
        </c:scaling>
        <c:delete val="0"/>
        <c:axPos val="b"/>
        <c:title>
          <c:tx>
            <c:rich>
              <a:bodyPr/>
              <a:lstStyle/>
              <a:p>
                <a:r>
                  <a:rPr lang="en-US" sz="1500">
                    <a:solidFill>
                      <a:srgbClr val="152F46"/>
                    </a:solidFill>
                    <a:latin typeface="DejaVu Sans"/>
                    <a:ea typeface="DejaVu Sans"/>
                    <a:cs typeface="DejaVu Sans"/>
                  </a:rPr>
                  <a:t>Speed (m/s)</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500">
                <a:solidFill>
                  <a:srgbClr val="152F46"/>
                </a:solidFill>
                <a:latin typeface="DejaVu Sans"/>
                <a:ea typeface="DejaVu Sans"/>
                <a:cs typeface="DejaVu Sans"/>
              </a:defRPr>
            </a:pPr>
            <a:endParaRPr lang="en-US"/>
          </a:p>
        </c:txPr>
        <c:crossAx val="48672768"/>
        <c:crosses val="autoZero"/>
        <c:crossBetween val="midCat"/>
      </c:valAx>
    </c:plotArea>
    <c:plotVisOnly val="1"/>
    <c:dispBlanksAs val="zero"/>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title>
      <c:tx>
        <c:rich>
          <a:bodyPr/>
          <a:lstStyle/>
          <a:p>
            <a:r>
              <a:rPr lang="en-US" sz="1875" b="1">
                <a:solidFill>
                  <a:srgbClr val="152F46"/>
                </a:solidFill>
                <a:latin typeface="DejaVu Sans"/>
                <a:ea typeface="DejaVu Sans"/>
                <a:cs typeface="DejaVu Sans"/>
              </a:rPr>
              <a:t>Fixed speed: 10 m/s</a:t>
            </a:r>
          </a:p>
        </c:rich>
      </c:tx>
      <c:overlay val="0"/>
    </c:title>
    <c:autoTitleDeleted val="0"/>
    <c:plotArea>
      <c:layout/>
      <c:scatterChart>
        <c:scatterStyle val="lineMarker"/>
        <c:varyColors val="0"/>
        <c:ser>
          <c:idx val="0"/>
          <c:order val="0"/>
          <c:tx>
            <c:v>Required force</c:v>
          </c:tx>
          <c:spPr>
            <a:ln w="28575">
              <a:solidFill>
                <a:srgbClr val="087E83"/>
              </a:solidFill>
              <a:prstDash val="solid"/>
            </a:ln>
          </c:spPr>
          <c:marker>
            <c:symbol val="none"/>
          </c:marker>
          <c:xVal>
            <c:numRef>
              <c:f>'Chart Data'!$A$2:$A$27</c:f>
              <c:numCache>
                <c:formatCode>General</c:formatCode>
                <c:ptCount val="26"/>
                <c:pt idx="0">
                  <c:v>10</c:v>
                </c:pt>
                <c:pt idx="1">
                  <c:v>12</c:v>
                </c:pt>
                <c:pt idx="2">
                  <c:v>14</c:v>
                </c:pt>
                <c:pt idx="3">
                  <c:v>16</c:v>
                </c:pt>
                <c:pt idx="4">
                  <c:v>18</c:v>
                </c:pt>
                <c:pt idx="5">
                  <c:v>20</c:v>
                </c:pt>
                <c:pt idx="6">
                  <c:v>22</c:v>
                </c:pt>
                <c:pt idx="7">
                  <c:v>24</c:v>
                </c:pt>
                <c:pt idx="8">
                  <c:v>26</c:v>
                </c:pt>
                <c:pt idx="9">
                  <c:v>28</c:v>
                </c:pt>
                <c:pt idx="10">
                  <c:v>30</c:v>
                </c:pt>
                <c:pt idx="11">
                  <c:v>32</c:v>
                </c:pt>
                <c:pt idx="12">
                  <c:v>34</c:v>
                </c:pt>
                <c:pt idx="13">
                  <c:v>36</c:v>
                </c:pt>
                <c:pt idx="14">
                  <c:v>38</c:v>
                </c:pt>
                <c:pt idx="15">
                  <c:v>40</c:v>
                </c:pt>
                <c:pt idx="16">
                  <c:v>42</c:v>
                </c:pt>
                <c:pt idx="17">
                  <c:v>44</c:v>
                </c:pt>
                <c:pt idx="18">
                  <c:v>46</c:v>
                </c:pt>
                <c:pt idx="19">
                  <c:v>48</c:v>
                </c:pt>
                <c:pt idx="20">
                  <c:v>50</c:v>
                </c:pt>
                <c:pt idx="21">
                  <c:v>52</c:v>
                </c:pt>
                <c:pt idx="22">
                  <c:v>54</c:v>
                </c:pt>
                <c:pt idx="23">
                  <c:v>56</c:v>
                </c:pt>
                <c:pt idx="24">
                  <c:v>58</c:v>
                </c:pt>
                <c:pt idx="25">
                  <c:v>60</c:v>
                </c:pt>
              </c:numCache>
            </c:numRef>
          </c:xVal>
          <c:yVal>
            <c:numRef>
              <c:f>'Chart Data'!$B$2:$B$27</c:f>
              <c:numCache>
                <c:formatCode>General</c:formatCode>
                <c:ptCount val="26"/>
                <c:pt idx="0">
                  <c:v>10000</c:v>
                </c:pt>
                <c:pt idx="1">
                  <c:v>8333.3333330000005</c:v>
                </c:pt>
                <c:pt idx="2">
                  <c:v>7142.8571430000002</c:v>
                </c:pt>
                <c:pt idx="3">
                  <c:v>6250</c:v>
                </c:pt>
                <c:pt idx="4">
                  <c:v>5555.5555560000003</c:v>
                </c:pt>
                <c:pt idx="5">
                  <c:v>5000</c:v>
                </c:pt>
                <c:pt idx="6">
                  <c:v>4545.4545449999996</c:v>
                </c:pt>
                <c:pt idx="7">
                  <c:v>4166.6666670000004</c:v>
                </c:pt>
                <c:pt idx="8">
                  <c:v>3846.1538460000002</c:v>
                </c:pt>
                <c:pt idx="9">
                  <c:v>3571.4285709999999</c:v>
                </c:pt>
                <c:pt idx="10">
                  <c:v>3333.333333</c:v>
                </c:pt>
                <c:pt idx="11">
                  <c:v>3125</c:v>
                </c:pt>
                <c:pt idx="12">
                  <c:v>2941.1764710000002</c:v>
                </c:pt>
                <c:pt idx="13">
                  <c:v>2777.7777780000001</c:v>
                </c:pt>
                <c:pt idx="14">
                  <c:v>2631.578947</c:v>
                </c:pt>
                <c:pt idx="15">
                  <c:v>2500</c:v>
                </c:pt>
                <c:pt idx="16">
                  <c:v>2380.9523810000001</c:v>
                </c:pt>
                <c:pt idx="17">
                  <c:v>2272.727273</c:v>
                </c:pt>
                <c:pt idx="18">
                  <c:v>2173.913043</c:v>
                </c:pt>
                <c:pt idx="19">
                  <c:v>2083.333333</c:v>
                </c:pt>
                <c:pt idx="20">
                  <c:v>2000</c:v>
                </c:pt>
                <c:pt idx="21">
                  <c:v>1923.0769230000001</c:v>
                </c:pt>
                <c:pt idx="22">
                  <c:v>1851.851852</c:v>
                </c:pt>
                <c:pt idx="23">
                  <c:v>1785.7142859999999</c:v>
                </c:pt>
                <c:pt idx="24">
                  <c:v>1724.137931</c:v>
                </c:pt>
                <c:pt idx="25">
                  <c:v>1666.666667</c:v>
                </c:pt>
              </c:numCache>
            </c:numRef>
          </c:yVal>
          <c:smooth val="1"/>
          <c:extLst>
            <c:ext xmlns:c16="http://schemas.microsoft.com/office/drawing/2014/chart" uri="{C3380CC4-5D6E-409C-BE32-E72D297353CC}">
              <c16:uniqueId val="{00000000-7178-9B4D-A2C1-E99D34D56B0E}"/>
            </c:ext>
          </c:extLst>
        </c:ser>
        <c:dLbls>
          <c:showLegendKey val="0"/>
          <c:showVal val="0"/>
          <c:showCatName val="0"/>
          <c:showSerName val="0"/>
          <c:showPercent val="0"/>
          <c:showBubbleSize val="0"/>
        </c:dLbls>
        <c:axId val="48650112"/>
        <c:axId val="48672768"/>
      </c:scatterChart>
      <c:valAx>
        <c:axId val="48672768"/>
        <c:scaling>
          <c:orientation val="minMax"/>
          <c:min val="0"/>
        </c:scaling>
        <c:delete val="0"/>
        <c:axPos val="l"/>
        <c:majorGridlines>
          <c:spPr>
            <a:ln w="9525">
              <a:solidFill>
                <a:srgbClr val="DDE4E8"/>
              </a:solidFill>
              <a:prstDash val="solid"/>
            </a:ln>
          </c:spPr>
        </c:majorGridlines>
        <c:title>
          <c:tx>
            <c:rich>
              <a:bodyPr/>
              <a:lstStyle/>
              <a:p>
                <a:r>
                  <a:rPr lang="en-US" sz="1500">
                    <a:solidFill>
                      <a:srgbClr val="152F46"/>
                    </a:solidFill>
                    <a:latin typeface="DejaVu Sans"/>
                    <a:ea typeface="DejaVu Sans"/>
                    <a:cs typeface="DejaVu Sans"/>
                  </a:rPr>
                  <a:t>Force (N)</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500">
                <a:solidFill>
                  <a:srgbClr val="152F46"/>
                </a:solidFill>
                <a:latin typeface="DejaVu Sans"/>
                <a:ea typeface="DejaVu Sans"/>
                <a:cs typeface="DejaVu Sans"/>
              </a:defRPr>
            </a:pPr>
            <a:endParaRPr lang="en-US"/>
          </a:p>
        </c:txPr>
        <c:crossAx val="48650112"/>
        <c:crosses val="autoZero"/>
        <c:crossBetween val="midCat"/>
      </c:valAx>
      <c:valAx>
        <c:axId val="48650112"/>
        <c:scaling>
          <c:orientation val="minMax"/>
          <c:min val="0"/>
        </c:scaling>
        <c:delete val="0"/>
        <c:axPos val="b"/>
        <c:title>
          <c:tx>
            <c:rich>
              <a:bodyPr/>
              <a:lstStyle/>
              <a:p>
                <a:r>
                  <a:rPr lang="en-US" sz="1500">
                    <a:solidFill>
                      <a:srgbClr val="152F46"/>
                    </a:solidFill>
                    <a:latin typeface="DejaVu Sans"/>
                    <a:ea typeface="DejaVu Sans"/>
                    <a:cs typeface="DejaVu Sans"/>
                  </a:rPr>
                  <a:t>Radius (m)</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500">
                <a:solidFill>
                  <a:srgbClr val="152F46"/>
                </a:solidFill>
                <a:latin typeface="DejaVu Sans"/>
                <a:ea typeface="DejaVu Sans"/>
                <a:cs typeface="DejaVu Sans"/>
              </a:defRPr>
            </a:pPr>
            <a:endParaRPr lang="en-US"/>
          </a:p>
        </c:txPr>
        <c:crossAx val="48672768"/>
        <c:crosses val="autoZero"/>
        <c:crossBetween val="midCat"/>
      </c:valAx>
    </c:plotArea>
    <c:plotVisOnly val="1"/>
    <c:dispBlanksAs val="zero"/>
    <c:showDLblsOverMax val="1"/>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title>
      <c:tx>
        <c:rich>
          <a:bodyPr/>
          <a:lstStyle/>
          <a:p>
            <a:r>
              <a:rPr lang="en-US" sz="1800" b="1">
                <a:solidFill>
                  <a:srgbClr val="152F46"/>
                </a:solidFill>
                <a:latin typeface="DejaVu Sans"/>
                <a:ea typeface="DejaVu Sans"/>
                <a:cs typeface="DejaVu Sans"/>
              </a:rPr>
              <a:t>Level road: m = 1,000 kg, r = 20 m</a:t>
            </a:r>
          </a:p>
        </c:rich>
      </c:tx>
      <c:overlay val="0"/>
    </c:title>
    <c:autoTitleDeleted val="0"/>
    <c:plotArea>
      <c:layout/>
      <c:scatterChart>
        <c:scatterStyle val="lineMarker"/>
        <c:varyColors val="0"/>
        <c:ser>
          <c:idx val="0"/>
          <c:order val="0"/>
          <c:tx>
            <c:v>Required mv²/r</c:v>
          </c:tx>
          <c:spPr>
            <a:ln w="28575">
              <a:solidFill>
                <a:srgbClr val="152F46"/>
              </a:solidFill>
              <a:prstDash val="solid"/>
            </a:ln>
          </c:spPr>
          <c:marker>
            <c:symbol val="none"/>
          </c:marker>
          <c:xVal>
            <c:numRef>
              <c:f>'Chart Data'!$A$2:$A$32</c:f>
              <c:numCache>
                <c:formatCode>General</c:formatCode>
                <c:ptCount val="31"/>
                <c:pt idx="0">
                  <c:v>0</c:v>
                </c:pt>
                <c:pt idx="1">
                  <c:v>0.5</c:v>
                </c:pt>
                <c:pt idx="2">
                  <c:v>1</c:v>
                </c:pt>
                <c:pt idx="3">
                  <c:v>1.5</c:v>
                </c:pt>
                <c:pt idx="4">
                  <c:v>2</c:v>
                </c:pt>
                <c:pt idx="5">
                  <c:v>2.5</c:v>
                </c:pt>
                <c:pt idx="6">
                  <c:v>3</c:v>
                </c:pt>
                <c:pt idx="7">
                  <c:v>3.5</c:v>
                </c:pt>
                <c:pt idx="8">
                  <c:v>4</c:v>
                </c:pt>
                <c:pt idx="9">
                  <c:v>4.5</c:v>
                </c:pt>
                <c:pt idx="10">
                  <c:v>5</c:v>
                </c:pt>
                <c:pt idx="11">
                  <c:v>5.5</c:v>
                </c:pt>
                <c:pt idx="12">
                  <c:v>6</c:v>
                </c:pt>
                <c:pt idx="13">
                  <c:v>6.5</c:v>
                </c:pt>
                <c:pt idx="14">
                  <c:v>7</c:v>
                </c:pt>
                <c:pt idx="15">
                  <c:v>7.5</c:v>
                </c:pt>
                <c:pt idx="16">
                  <c:v>8</c:v>
                </c:pt>
                <c:pt idx="17">
                  <c:v>8.5</c:v>
                </c:pt>
                <c:pt idx="18">
                  <c:v>9</c:v>
                </c:pt>
                <c:pt idx="19">
                  <c:v>9.5</c:v>
                </c:pt>
                <c:pt idx="20">
                  <c:v>10</c:v>
                </c:pt>
                <c:pt idx="21">
                  <c:v>10.5</c:v>
                </c:pt>
                <c:pt idx="22">
                  <c:v>11</c:v>
                </c:pt>
                <c:pt idx="23">
                  <c:v>11.5</c:v>
                </c:pt>
                <c:pt idx="24">
                  <c:v>12</c:v>
                </c:pt>
                <c:pt idx="25">
                  <c:v>12.5</c:v>
                </c:pt>
                <c:pt idx="26">
                  <c:v>13</c:v>
                </c:pt>
                <c:pt idx="27">
                  <c:v>13.5</c:v>
                </c:pt>
                <c:pt idx="28">
                  <c:v>14</c:v>
                </c:pt>
                <c:pt idx="29">
                  <c:v>14.5</c:v>
                </c:pt>
                <c:pt idx="30">
                  <c:v>15</c:v>
                </c:pt>
              </c:numCache>
            </c:numRef>
          </c:xVal>
          <c:yVal>
            <c:numRef>
              <c:f>'Chart Data'!$B$2:$B$32</c:f>
              <c:numCache>
                <c:formatCode>General</c:formatCode>
                <c:ptCount val="31"/>
                <c:pt idx="0">
                  <c:v>0</c:v>
                </c:pt>
                <c:pt idx="1">
                  <c:v>12.5</c:v>
                </c:pt>
                <c:pt idx="2">
                  <c:v>50</c:v>
                </c:pt>
                <c:pt idx="3">
                  <c:v>112.5</c:v>
                </c:pt>
                <c:pt idx="4">
                  <c:v>200</c:v>
                </c:pt>
                <c:pt idx="5">
                  <c:v>312.5</c:v>
                </c:pt>
                <c:pt idx="6">
                  <c:v>450</c:v>
                </c:pt>
                <c:pt idx="7">
                  <c:v>612.5</c:v>
                </c:pt>
                <c:pt idx="8">
                  <c:v>800</c:v>
                </c:pt>
                <c:pt idx="9">
                  <c:v>1012.5</c:v>
                </c:pt>
                <c:pt idx="10">
                  <c:v>1250</c:v>
                </c:pt>
                <c:pt idx="11">
                  <c:v>1512.5</c:v>
                </c:pt>
                <c:pt idx="12">
                  <c:v>1800</c:v>
                </c:pt>
                <c:pt idx="13">
                  <c:v>2112.5</c:v>
                </c:pt>
                <c:pt idx="14">
                  <c:v>2450</c:v>
                </c:pt>
                <c:pt idx="15">
                  <c:v>2812.5</c:v>
                </c:pt>
                <c:pt idx="16">
                  <c:v>3200</c:v>
                </c:pt>
                <c:pt idx="17">
                  <c:v>3612.5</c:v>
                </c:pt>
                <c:pt idx="18">
                  <c:v>4050</c:v>
                </c:pt>
                <c:pt idx="19">
                  <c:v>4512.5</c:v>
                </c:pt>
                <c:pt idx="20">
                  <c:v>5000</c:v>
                </c:pt>
                <c:pt idx="21">
                  <c:v>5512.5</c:v>
                </c:pt>
                <c:pt idx="22">
                  <c:v>6050</c:v>
                </c:pt>
                <c:pt idx="23">
                  <c:v>6612.5</c:v>
                </c:pt>
                <c:pt idx="24">
                  <c:v>7200</c:v>
                </c:pt>
                <c:pt idx="25">
                  <c:v>7812.5</c:v>
                </c:pt>
                <c:pt idx="26">
                  <c:v>8450</c:v>
                </c:pt>
                <c:pt idx="27">
                  <c:v>9112.5</c:v>
                </c:pt>
                <c:pt idx="28">
                  <c:v>9800</c:v>
                </c:pt>
                <c:pt idx="29">
                  <c:v>10512.5</c:v>
                </c:pt>
                <c:pt idx="30">
                  <c:v>11250</c:v>
                </c:pt>
              </c:numCache>
            </c:numRef>
          </c:yVal>
          <c:smooth val="1"/>
          <c:extLst>
            <c:ext xmlns:c16="http://schemas.microsoft.com/office/drawing/2014/chart" uri="{C3380CC4-5D6E-409C-BE32-E72D297353CC}">
              <c16:uniqueId val="{00000000-4BD3-2C45-88E2-D95CACD9BDE7}"/>
            </c:ext>
          </c:extLst>
        </c:ser>
        <c:ser>
          <c:idx val="1"/>
          <c:order val="1"/>
          <c:tx>
            <c:v>Wet limit</c:v>
          </c:tx>
          <c:spPr>
            <a:ln w="28575">
              <a:solidFill>
                <a:srgbClr val="087E83"/>
              </a:solidFill>
              <a:prstDash val="solid"/>
            </a:ln>
          </c:spPr>
          <c:marker>
            <c:symbol val="none"/>
          </c:marker>
          <c:xVal>
            <c:numRef>
              <c:f>'Chart Data'!$C$2:$C$3</c:f>
              <c:numCache>
                <c:formatCode>General</c:formatCode>
                <c:ptCount val="2"/>
                <c:pt idx="0">
                  <c:v>0</c:v>
                </c:pt>
                <c:pt idx="1">
                  <c:v>15</c:v>
                </c:pt>
              </c:numCache>
            </c:numRef>
          </c:xVal>
          <c:yVal>
            <c:numRef>
              <c:f>'Chart Data'!$D$2:$D$3</c:f>
              <c:numCache>
                <c:formatCode>General</c:formatCode>
                <c:ptCount val="2"/>
                <c:pt idx="0">
                  <c:v>3924</c:v>
                </c:pt>
                <c:pt idx="1">
                  <c:v>3924</c:v>
                </c:pt>
              </c:numCache>
            </c:numRef>
          </c:yVal>
          <c:smooth val="1"/>
          <c:extLst>
            <c:ext xmlns:c16="http://schemas.microsoft.com/office/drawing/2014/chart" uri="{C3380CC4-5D6E-409C-BE32-E72D297353CC}">
              <c16:uniqueId val="{00000001-4BD3-2C45-88E2-D95CACD9BDE7}"/>
            </c:ext>
          </c:extLst>
        </c:ser>
        <c:ser>
          <c:idx val="2"/>
          <c:order val="2"/>
          <c:tx>
            <c:v>Dry limit</c:v>
          </c:tx>
          <c:spPr>
            <a:ln w="28575">
              <a:solidFill>
                <a:srgbClr val="C26924"/>
              </a:solidFill>
              <a:prstDash val="solid"/>
            </a:ln>
          </c:spPr>
          <c:marker>
            <c:symbol val="none"/>
          </c:marker>
          <c:xVal>
            <c:numRef>
              <c:f>'Chart Data'!$E$2:$E$3</c:f>
              <c:numCache>
                <c:formatCode>General</c:formatCode>
                <c:ptCount val="2"/>
                <c:pt idx="0">
                  <c:v>0</c:v>
                </c:pt>
                <c:pt idx="1">
                  <c:v>15</c:v>
                </c:pt>
              </c:numCache>
            </c:numRef>
          </c:xVal>
          <c:yVal>
            <c:numRef>
              <c:f>'Chart Data'!$F$2:$F$3</c:f>
              <c:numCache>
                <c:formatCode>General</c:formatCode>
                <c:ptCount val="2"/>
                <c:pt idx="0">
                  <c:v>7848</c:v>
                </c:pt>
                <c:pt idx="1">
                  <c:v>7848</c:v>
                </c:pt>
              </c:numCache>
            </c:numRef>
          </c:yVal>
          <c:smooth val="1"/>
          <c:extLst>
            <c:ext xmlns:c16="http://schemas.microsoft.com/office/drawing/2014/chart" uri="{C3380CC4-5D6E-409C-BE32-E72D297353CC}">
              <c16:uniqueId val="{00000002-4BD3-2C45-88E2-D95CACD9BDE7}"/>
            </c:ext>
          </c:extLst>
        </c:ser>
        <c:dLbls>
          <c:showLegendKey val="0"/>
          <c:showVal val="0"/>
          <c:showCatName val="0"/>
          <c:showSerName val="0"/>
          <c:showPercent val="0"/>
          <c:showBubbleSize val="0"/>
        </c:dLbls>
        <c:axId val="48650112"/>
        <c:axId val="48672768"/>
      </c:scatterChart>
      <c:valAx>
        <c:axId val="48672768"/>
        <c:scaling>
          <c:orientation val="minMax"/>
          <c:min val="0"/>
        </c:scaling>
        <c:delete val="0"/>
        <c:axPos val="l"/>
        <c:majorGridlines>
          <c:spPr>
            <a:ln w="9525">
              <a:solidFill>
                <a:srgbClr val="DDE4E8"/>
              </a:solidFill>
              <a:prstDash val="solid"/>
            </a:ln>
          </c:spPr>
        </c:majorGridlines>
        <c:title>
          <c:tx>
            <c:rich>
              <a:bodyPr/>
              <a:lstStyle/>
              <a:p>
                <a:r>
                  <a:rPr lang="en-US" sz="1500">
                    <a:solidFill>
                      <a:srgbClr val="152F46"/>
                    </a:solidFill>
                    <a:latin typeface="DejaVu Sans"/>
                    <a:ea typeface="DejaVu Sans"/>
                    <a:cs typeface="DejaVu Sans"/>
                  </a:rPr>
                  <a:t>Force (N)</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500">
                <a:solidFill>
                  <a:srgbClr val="152F46"/>
                </a:solidFill>
                <a:latin typeface="DejaVu Sans"/>
                <a:ea typeface="DejaVu Sans"/>
                <a:cs typeface="DejaVu Sans"/>
              </a:defRPr>
            </a:pPr>
            <a:endParaRPr lang="en-US"/>
          </a:p>
        </c:txPr>
        <c:crossAx val="48650112"/>
        <c:crosses val="autoZero"/>
        <c:crossBetween val="midCat"/>
      </c:valAx>
      <c:valAx>
        <c:axId val="48650112"/>
        <c:scaling>
          <c:orientation val="minMax"/>
          <c:max val="15"/>
          <c:min val="0"/>
        </c:scaling>
        <c:delete val="0"/>
        <c:axPos val="b"/>
        <c:title>
          <c:tx>
            <c:rich>
              <a:bodyPr/>
              <a:lstStyle/>
              <a:p>
                <a:r>
                  <a:rPr lang="en-US" sz="1500">
                    <a:solidFill>
                      <a:srgbClr val="152F46"/>
                    </a:solidFill>
                    <a:latin typeface="DejaVu Sans"/>
                    <a:ea typeface="DejaVu Sans"/>
                    <a:cs typeface="DejaVu Sans"/>
                  </a:rPr>
                  <a:t>Speed (m/s)</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500">
                <a:solidFill>
                  <a:srgbClr val="152F46"/>
                </a:solidFill>
                <a:latin typeface="DejaVu Sans"/>
                <a:ea typeface="DejaVu Sans"/>
                <a:cs typeface="DejaVu Sans"/>
              </a:defRPr>
            </a:pPr>
            <a:endParaRPr lang="en-US"/>
          </a:p>
        </c:txPr>
        <c:crossAx val="48672768"/>
        <c:crosses val="autoZero"/>
        <c:crossBetween val="midCat"/>
      </c:valAx>
    </c:plotArea>
    <c:legend>
      <c:legendPos val="b"/>
      <c:overlay val="0"/>
      <c:txPr>
        <a:bodyPr anchorCtr="1"/>
        <a:lstStyle/>
        <a:p>
          <a:pPr>
            <a:defRPr sz="1350">
              <a:solidFill>
                <a:srgbClr val="152F46"/>
              </a:solidFill>
              <a:latin typeface="DejaVu Sans"/>
              <a:ea typeface="DejaVu Sans"/>
              <a:cs typeface="DejaVu Sans"/>
            </a:defRPr>
          </a:pPr>
          <a:endParaRPr lang="en-US"/>
        </a:p>
      </c:txPr>
    </c:legend>
    <c:plotVisOnly val="1"/>
    <c:dispBlanksAs val="zero"/>
    <c:showDLblsOverMax val="1"/>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title>
      <c:tx>
        <c:rich>
          <a:bodyPr/>
          <a:lstStyle/>
          <a:p>
            <a:r>
              <a:rPr lang="en-US" sz="1800" b="1">
                <a:solidFill>
                  <a:srgbClr val="152F46"/>
                </a:solidFill>
                <a:latin typeface="DejaVu Sans"/>
                <a:ea typeface="DejaVu Sans"/>
                <a:cs typeface="DejaVu Sans"/>
              </a:rPr>
              <a:t>Upper speed limit versus turning radius</a:t>
            </a:r>
          </a:p>
        </c:rich>
      </c:tx>
      <c:overlay val="0"/>
    </c:title>
    <c:autoTitleDeleted val="0"/>
    <c:plotArea>
      <c:layout/>
      <c:scatterChart>
        <c:scatterStyle val="lineMarker"/>
        <c:varyColors val="0"/>
        <c:ser>
          <c:idx val="0"/>
          <c:order val="0"/>
          <c:tx>
            <c:v>Wet, level</c:v>
          </c:tx>
          <c:spPr>
            <a:ln w="28575">
              <a:solidFill>
                <a:srgbClr val="087E83"/>
              </a:solidFill>
              <a:prstDash val="solid"/>
            </a:ln>
          </c:spPr>
          <c:marker>
            <c:symbol val="none"/>
          </c:marker>
          <c:xVal>
            <c:numRef>
              <c:f>'Chart Data'!$A$2:$A$27</c:f>
              <c:numCache>
                <c:formatCode>General</c:formatCode>
                <c:ptCount val="26"/>
                <c:pt idx="0">
                  <c:v>10</c:v>
                </c:pt>
                <c:pt idx="1">
                  <c:v>12</c:v>
                </c:pt>
                <c:pt idx="2">
                  <c:v>14</c:v>
                </c:pt>
                <c:pt idx="3">
                  <c:v>16</c:v>
                </c:pt>
                <c:pt idx="4">
                  <c:v>18</c:v>
                </c:pt>
                <c:pt idx="5">
                  <c:v>20</c:v>
                </c:pt>
                <c:pt idx="6">
                  <c:v>22</c:v>
                </c:pt>
                <c:pt idx="7">
                  <c:v>24</c:v>
                </c:pt>
                <c:pt idx="8">
                  <c:v>26</c:v>
                </c:pt>
                <c:pt idx="9">
                  <c:v>28</c:v>
                </c:pt>
                <c:pt idx="10">
                  <c:v>30</c:v>
                </c:pt>
                <c:pt idx="11">
                  <c:v>32</c:v>
                </c:pt>
                <c:pt idx="12">
                  <c:v>34</c:v>
                </c:pt>
                <c:pt idx="13">
                  <c:v>36</c:v>
                </c:pt>
                <c:pt idx="14">
                  <c:v>38</c:v>
                </c:pt>
                <c:pt idx="15">
                  <c:v>40</c:v>
                </c:pt>
                <c:pt idx="16">
                  <c:v>42</c:v>
                </c:pt>
                <c:pt idx="17">
                  <c:v>44</c:v>
                </c:pt>
                <c:pt idx="18">
                  <c:v>46</c:v>
                </c:pt>
                <c:pt idx="19">
                  <c:v>48</c:v>
                </c:pt>
                <c:pt idx="20">
                  <c:v>50</c:v>
                </c:pt>
                <c:pt idx="21">
                  <c:v>52</c:v>
                </c:pt>
                <c:pt idx="22">
                  <c:v>54</c:v>
                </c:pt>
                <c:pt idx="23">
                  <c:v>56</c:v>
                </c:pt>
                <c:pt idx="24">
                  <c:v>58</c:v>
                </c:pt>
                <c:pt idx="25">
                  <c:v>60</c:v>
                </c:pt>
              </c:numCache>
            </c:numRef>
          </c:xVal>
          <c:yVal>
            <c:numRef>
              <c:f>'Chart Data'!$B$2:$B$27</c:f>
              <c:numCache>
                <c:formatCode>General</c:formatCode>
                <c:ptCount val="26"/>
                <c:pt idx="0">
                  <c:v>6.2641840000000002</c:v>
                </c:pt>
                <c:pt idx="1">
                  <c:v>6.8620700000000001</c:v>
                </c:pt>
                <c:pt idx="2">
                  <c:v>7.4118820000000003</c:v>
                </c:pt>
                <c:pt idx="3">
                  <c:v>7.9236360000000001</c:v>
                </c:pt>
                <c:pt idx="4">
                  <c:v>8.4042849999999998</c:v>
                </c:pt>
                <c:pt idx="5">
                  <c:v>8.8588939999999994</c:v>
                </c:pt>
                <c:pt idx="6">
                  <c:v>9.2912859999999995</c:v>
                </c:pt>
                <c:pt idx="7">
                  <c:v>9.7044320000000006</c:v>
                </c:pt>
                <c:pt idx="8">
                  <c:v>10.100693</c:v>
                </c:pt>
                <c:pt idx="9">
                  <c:v>10.481985</c:v>
                </c:pt>
                <c:pt idx="10">
                  <c:v>10.849885</c:v>
                </c:pt>
                <c:pt idx="11">
                  <c:v>11.205712999999999</c:v>
                </c:pt>
                <c:pt idx="12">
                  <c:v>11.550584000000001</c:v>
                </c:pt>
                <c:pt idx="13">
                  <c:v>11.885453</c:v>
                </c:pt>
                <c:pt idx="14">
                  <c:v>12.211142000000001</c:v>
                </c:pt>
                <c:pt idx="15">
                  <c:v>12.528368</c:v>
                </c:pt>
                <c:pt idx="16">
                  <c:v>12.837757</c:v>
                </c:pt>
                <c:pt idx="17">
                  <c:v>13.139863</c:v>
                </c:pt>
                <c:pt idx="18">
                  <c:v>13.435178000000001</c:v>
                </c:pt>
                <c:pt idx="19">
                  <c:v>13.724138999999999</c:v>
                </c:pt>
                <c:pt idx="20">
                  <c:v>14.007141000000001</c:v>
                </c:pt>
                <c:pt idx="21">
                  <c:v>14.284537</c:v>
                </c:pt>
                <c:pt idx="22">
                  <c:v>14.556647999999999</c:v>
                </c:pt>
                <c:pt idx="23">
                  <c:v>14.823765</c:v>
                </c:pt>
                <c:pt idx="24">
                  <c:v>15.086152999999999</c:v>
                </c:pt>
                <c:pt idx="25">
                  <c:v>15.344054</c:v>
                </c:pt>
              </c:numCache>
            </c:numRef>
          </c:yVal>
          <c:smooth val="1"/>
          <c:extLst>
            <c:ext xmlns:c16="http://schemas.microsoft.com/office/drawing/2014/chart" uri="{C3380CC4-5D6E-409C-BE32-E72D297353CC}">
              <c16:uniqueId val="{00000000-B6CA-F74E-B03B-138D498543F1}"/>
            </c:ext>
          </c:extLst>
        </c:ser>
        <c:ser>
          <c:idx val="1"/>
          <c:order val="1"/>
          <c:tx>
            <c:v>Wet, 10° bank</c:v>
          </c:tx>
          <c:spPr>
            <a:ln w="28575">
              <a:solidFill>
                <a:srgbClr val="3FA7AC"/>
              </a:solidFill>
              <a:prstDash val="solid"/>
            </a:ln>
          </c:spPr>
          <c:marker>
            <c:symbol val="none"/>
          </c:marker>
          <c:xVal>
            <c:numRef>
              <c:f>'Chart Data'!$C$2:$C$27</c:f>
              <c:numCache>
                <c:formatCode>General</c:formatCode>
                <c:ptCount val="26"/>
                <c:pt idx="0">
                  <c:v>10</c:v>
                </c:pt>
                <c:pt idx="1">
                  <c:v>12</c:v>
                </c:pt>
                <c:pt idx="2">
                  <c:v>14</c:v>
                </c:pt>
                <c:pt idx="3">
                  <c:v>16</c:v>
                </c:pt>
                <c:pt idx="4">
                  <c:v>18</c:v>
                </c:pt>
                <c:pt idx="5">
                  <c:v>20</c:v>
                </c:pt>
                <c:pt idx="6">
                  <c:v>22</c:v>
                </c:pt>
                <c:pt idx="7">
                  <c:v>24</c:v>
                </c:pt>
                <c:pt idx="8">
                  <c:v>26</c:v>
                </c:pt>
                <c:pt idx="9">
                  <c:v>28</c:v>
                </c:pt>
                <c:pt idx="10">
                  <c:v>30</c:v>
                </c:pt>
                <c:pt idx="11">
                  <c:v>32</c:v>
                </c:pt>
                <c:pt idx="12">
                  <c:v>34</c:v>
                </c:pt>
                <c:pt idx="13">
                  <c:v>36</c:v>
                </c:pt>
                <c:pt idx="14">
                  <c:v>38</c:v>
                </c:pt>
                <c:pt idx="15">
                  <c:v>40</c:v>
                </c:pt>
                <c:pt idx="16">
                  <c:v>42</c:v>
                </c:pt>
                <c:pt idx="17">
                  <c:v>44</c:v>
                </c:pt>
                <c:pt idx="18">
                  <c:v>46</c:v>
                </c:pt>
                <c:pt idx="19">
                  <c:v>48</c:v>
                </c:pt>
                <c:pt idx="20">
                  <c:v>50</c:v>
                </c:pt>
                <c:pt idx="21">
                  <c:v>52</c:v>
                </c:pt>
                <c:pt idx="22">
                  <c:v>54</c:v>
                </c:pt>
                <c:pt idx="23">
                  <c:v>56</c:v>
                </c:pt>
                <c:pt idx="24">
                  <c:v>58</c:v>
                </c:pt>
                <c:pt idx="25">
                  <c:v>60</c:v>
                </c:pt>
              </c:numCache>
            </c:numRef>
          </c:xVal>
          <c:yVal>
            <c:numRef>
              <c:f>'Chart Data'!$D$2:$D$27</c:f>
              <c:numCache>
                <c:formatCode>General</c:formatCode>
                <c:ptCount val="26"/>
                <c:pt idx="0">
                  <c:v>7.7992249999999999</c:v>
                </c:pt>
                <c:pt idx="1">
                  <c:v>8.5436230000000002</c:v>
                </c:pt>
                <c:pt idx="2">
                  <c:v>9.2281680000000001</c:v>
                </c:pt>
                <c:pt idx="3">
                  <c:v>9.8653270000000006</c:v>
                </c:pt>
                <c:pt idx="4">
                  <c:v>10.463759</c:v>
                </c:pt>
                <c:pt idx="5">
                  <c:v>11.029769999999999</c:v>
                </c:pt>
                <c:pt idx="6">
                  <c:v>11.568121</c:v>
                </c:pt>
                <c:pt idx="7">
                  <c:v>12.082508000000001</c:v>
                </c:pt>
                <c:pt idx="8">
                  <c:v>12.575873</c:v>
                </c:pt>
                <c:pt idx="9">
                  <c:v>13.050599999999999</c:v>
                </c:pt>
                <c:pt idx="10">
                  <c:v>13.508654999999999</c:v>
                </c:pt>
                <c:pt idx="11">
                  <c:v>13.951679</c:v>
                </c:pt>
                <c:pt idx="12">
                  <c:v>14.381061000000001</c:v>
                </c:pt>
                <c:pt idx="13">
                  <c:v>14.79799</c:v>
                </c:pt>
                <c:pt idx="14">
                  <c:v>15.203488999999999</c:v>
                </c:pt>
                <c:pt idx="15">
                  <c:v>15.598451000000001</c:v>
                </c:pt>
                <c:pt idx="16">
                  <c:v>15.983656</c:v>
                </c:pt>
                <c:pt idx="17">
                  <c:v>16.359793</c:v>
                </c:pt>
                <c:pt idx="18">
                  <c:v>16.727474999999998</c:v>
                </c:pt>
                <c:pt idx="19">
                  <c:v>17.087247000000001</c:v>
                </c:pt>
                <c:pt idx="20">
                  <c:v>17.439598</c:v>
                </c:pt>
                <c:pt idx="21">
                  <c:v>17.784970000000001</c:v>
                </c:pt>
                <c:pt idx="22">
                  <c:v>18.123761999999999</c:v>
                </c:pt>
                <c:pt idx="23">
                  <c:v>18.456336</c:v>
                </c:pt>
                <c:pt idx="24">
                  <c:v>18.783021999999999</c:v>
                </c:pt>
                <c:pt idx="25">
                  <c:v>19.104123000000001</c:v>
                </c:pt>
              </c:numCache>
            </c:numRef>
          </c:yVal>
          <c:smooth val="1"/>
          <c:extLst>
            <c:ext xmlns:c16="http://schemas.microsoft.com/office/drawing/2014/chart" uri="{C3380CC4-5D6E-409C-BE32-E72D297353CC}">
              <c16:uniqueId val="{00000001-B6CA-F74E-B03B-138D498543F1}"/>
            </c:ext>
          </c:extLst>
        </c:ser>
        <c:ser>
          <c:idx val="2"/>
          <c:order val="2"/>
          <c:tx>
            <c:v>Dry, level</c:v>
          </c:tx>
          <c:spPr>
            <a:ln w="28575">
              <a:solidFill>
                <a:srgbClr val="C26924"/>
              </a:solidFill>
              <a:prstDash val="solid"/>
            </a:ln>
          </c:spPr>
          <c:marker>
            <c:symbol val="none"/>
          </c:marker>
          <c:xVal>
            <c:numRef>
              <c:f>'Chart Data'!$E$2:$E$27</c:f>
              <c:numCache>
                <c:formatCode>General</c:formatCode>
                <c:ptCount val="26"/>
                <c:pt idx="0">
                  <c:v>10</c:v>
                </c:pt>
                <c:pt idx="1">
                  <c:v>12</c:v>
                </c:pt>
                <c:pt idx="2">
                  <c:v>14</c:v>
                </c:pt>
                <c:pt idx="3">
                  <c:v>16</c:v>
                </c:pt>
                <c:pt idx="4">
                  <c:v>18</c:v>
                </c:pt>
                <c:pt idx="5">
                  <c:v>20</c:v>
                </c:pt>
                <c:pt idx="6">
                  <c:v>22</c:v>
                </c:pt>
                <c:pt idx="7">
                  <c:v>24</c:v>
                </c:pt>
                <c:pt idx="8">
                  <c:v>26</c:v>
                </c:pt>
                <c:pt idx="9">
                  <c:v>28</c:v>
                </c:pt>
                <c:pt idx="10">
                  <c:v>30</c:v>
                </c:pt>
                <c:pt idx="11">
                  <c:v>32</c:v>
                </c:pt>
                <c:pt idx="12">
                  <c:v>34</c:v>
                </c:pt>
                <c:pt idx="13">
                  <c:v>36</c:v>
                </c:pt>
                <c:pt idx="14">
                  <c:v>38</c:v>
                </c:pt>
                <c:pt idx="15">
                  <c:v>40</c:v>
                </c:pt>
                <c:pt idx="16">
                  <c:v>42</c:v>
                </c:pt>
                <c:pt idx="17">
                  <c:v>44</c:v>
                </c:pt>
                <c:pt idx="18">
                  <c:v>46</c:v>
                </c:pt>
                <c:pt idx="19">
                  <c:v>48</c:v>
                </c:pt>
                <c:pt idx="20">
                  <c:v>50</c:v>
                </c:pt>
                <c:pt idx="21">
                  <c:v>52</c:v>
                </c:pt>
                <c:pt idx="22">
                  <c:v>54</c:v>
                </c:pt>
                <c:pt idx="23">
                  <c:v>56</c:v>
                </c:pt>
                <c:pt idx="24">
                  <c:v>58</c:v>
                </c:pt>
                <c:pt idx="25">
                  <c:v>60</c:v>
                </c:pt>
              </c:numCache>
            </c:numRef>
          </c:xVal>
          <c:yVal>
            <c:numRef>
              <c:f>'Chart Data'!$F$2:$F$27</c:f>
              <c:numCache>
                <c:formatCode>General</c:formatCode>
                <c:ptCount val="26"/>
                <c:pt idx="0">
                  <c:v>8.8588939999999994</c:v>
                </c:pt>
                <c:pt idx="1">
                  <c:v>9.7044320000000006</c:v>
                </c:pt>
                <c:pt idx="2">
                  <c:v>10.481985</c:v>
                </c:pt>
                <c:pt idx="3">
                  <c:v>11.205712999999999</c:v>
                </c:pt>
                <c:pt idx="4">
                  <c:v>11.885453</c:v>
                </c:pt>
                <c:pt idx="5">
                  <c:v>12.528368</c:v>
                </c:pt>
                <c:pt idx="6">
                  <c:v>13.139863</c:v>
                </c:pt>
                <c:pt idx="7">
                  <c:v>13.724138999999999</c:v>
                </c:pt>
                <c:pt idx="8">
                  <c:v>14.284537</c:v>
                </c:pt>
                <c:pt idx="9">
                  <c:v>14.823765</c:v>
                </c:pt>
                <c:pt idx="10">
                  <c:v>15.344054</c:v>
                </c:pt>
                <c:pt idx="11">
                  <c:v>15.847270999999999</c:v>
                </c:pt>
                <c:pt idx="12">
                  <c:v>16.334993000000001</c:v>
                </c:pt>
                <c:pt idx="13">
                  <c:v>16.808568999999999</c:v>
                </c:pt>
                <c:pt idx="14">
                  <c:v>17.269162999999999</c:v>
                </c:pt>
                <c:pt idx="15">
                  <c:v>17.717787999999999</c:v>
                </c:pt>
                <c:pt idx="16">
                  <c:v>18.155329999999999</c:v>
                </c:pt>
                <c:pt idx="17">
                  <c:v>18.582571999999999</c:v>
                </c:pt>
                <c:pt idx="18">
                  <c:v>19.000211</c:v>
                </c:pt>
                <c:pt idx="19">
                  <c:v>19.408864000000001</c:v>
                </c:pt>
                <c:pt idx="20">
                  <c:v>19.809089</c:v>
                </c:pt>
                <c:pt idx="21">
                  <c:v>20.201385999999999</c:v>
                </c:pt>
                <c:pt idx="22">
                  <c:v>20.586209</c:v>
                </c:pt>
                <c:pt idx="23">
                  <c:v>20.963968999999999</c:v>
                </c:pt>
                <c:pt idx="24">
                  <c:v>21.335042000000001</c:v>
                </c:pt>
                <c:pt idx="25">
                  <c:v>21.699770000000001</c:v>
                </c:pt>
              </c:numCache>
            </c:numRef>
          </c:yVal>
          <c:smooth val="1"/>
          <c:extLst>
            <c:ext xmlns:c16="http://schemas.microsoft.com/office/drawing/2014/chart" uri="{C3380CC4-5D6E-409C-BE32-E72D297353CC}">
              <c16:uniqueId val="{00000002-B6CA-F74E-B03B-138D498543F1}"/>
            </c:ext>
          </c:extLst>
        </c:ser>
        <c:ser>
          <c:idx val="3"/>
          <c:order val="3"/>
          <c:tx>
            <c:v>Dry, 10° bank</c:v>
          </c:tx>
          <c:spPr>
            <a:ln w="28575">
              <a:solidFill>
                <a:srgbClr val="E5A35A"/>
              </a:solidFill>
              <a:prstDash val="solid"/>
            </a:ln>
          </c:spPr>
          <c:marker>
            <c:symbol val="none"/>
          </c:marker>
          <c:xVal>
            <c:numRef>
              <c:f>'Chart Data'!$G$2:$G$27</c:f>
              <c:numCache>
                <c:formatCode>General</c:formatCode>
                <c:ptCount val="26"/>
                <c:pt idx="0">
                  <c:v>10</c:v>
                </c:pt>
                <c:pt idx="1">
                  <c:v>12</c:v>
                </c:pt>
                <c:pt idx="2">
                  <c:v>14</c:v>
                </c:pt>
                <c:pt idx="3">
                  <c:v>16</c:v>
                </c:pt>
                <c:pt idx="4">
                  <c:v>18</c:v>
                </c:pt>
                <c:pt idx="5">
                  <c:v>20</c:v>
                </c:pt>
                <c:pt idx="6">
                  <c:v>22</c:v>
                </c:pt>
                <c:pt idx="7">
                  <c:v>24</c:v>
                </c:pt>
                <c:pt idx="8">
                  <c:v>26</c:v>
                </c:pt>
                <c:pt idx="9">
                  <c:v>28</c:v>
                </c:pt>
                <c:pt idx="10">
                  <c:v>30</c:v>
                </c:pt>
                <c:pt idx="11">
                  <c:v>32</c:v>
                </c:pt>
                <c:pt idx="12">
                  <c:v>34</c:v>
                </c:pt>
                <c:pt idx="13">
                  <c:v>36</c:v>
                </c:pt>
                <c:pt idx="14">
                  <c:v>38</c:v>
                </c:pt>
                <c:pt idx="15">
                  <c:v>40</c:v>
                </c:pt>
                <c:pt idx="16">
                  <c:v>42</c:v>
                </c:pt>
                <c:pt idx="17">
                  <c:v>44</c:v>
                </c:pt>
                <c:pt idx="18">
                  <c:v>46</c:v>
                </c:pt>
                <c:pt idx="19">
                  <c:v>48</c:v>
                </c:pt>
                <c:pt idx="20">
                  <c:v>50</c:v>
                </c:pt>
                <c:pt idx="21">
                  <c:v>52</c:v>
                </c:pt>
                <c:pt idx="22">
                  <c:v>54</c:v>
                </c:pt>
                <c:pt idx="23">
                  <c:v>56</c:v>
                </c:pt>
                <c:pt idx="24">
                  <c:v>58</c:v>
                </c:pt>
                <c:pt idx="25">
                  <c:v>60</c:v>
                </c:pt>
              </c:numCache>
            </c:numRef>
          </c:xVal>
          <c:yVal>
            <c:numRef>
              <c:f>'Chart Data'!$H$2:$H$27</c:f>
              <c:numCache>
                <c:formatCode>General</c:formatCode>
                <c:ptCount val="26"/>
                <c:pt idx="0">
                  <c:v>10.559689000000001</c:v>
                </c:pt>
                <c:pt idx="1">
                  <c:v>11.56756</c:v>
                </c:pt>
                <c:pt idx="2">
                  <c:v>12.494393000000001</c:v>
                </c:pt>
                <c:pt idx="3">
                  <c:v>13.357068</c:v>
                </c:pt>
                <c:pt idx="4">
                  <c:v>14.167310000000001</c:v>
                </c:pt>
                <c:pt idx="5">
                  <c:v>14.933655999999999</c:v>
                </c:pt>
                <c:pt idx="6">
                  <c:v>15.66255</c:v>
                </c:pt>
                <c:pt idx="7">
                  <c:v>16.359000000000002</c:v>
                </c:pt>
                <c:pt idx="8">
                  <c:v>17.026986999999998</c:v>
                </c:pt>
                <c:pt idx="9">
                  <c:v>17.669740000000001</c:v>
                </c:pt>
                <c:pt idx="10">
                  <c:v>18.289918</c:v>
                </c:pt>
                <c:pt idx="11">
                  <c:v>18.889745999999999</c:v>
                </c:pt>
                <c:pt idx="12">
                  <c:v>19.471105000000001</c:v>
                </c:pt>
                <c:pt idx="13">
                  <c:v>20.035602000000001</c:v>
                </c:pt>
                <c:pt idx="14">
                  <c:v>20.584624000000002</c:v>
                </c:pt>
                <c:pt idx="15">
                  <c:v>21.119378000000001</c:v>
                </c:pt>
                <c:pt idx="16">
                  <c:v>21.640923000000001</c:v>
                </c:pt>
                <c:pt idx="17">
                  <c:v>22.150191</c:v>
                </c:pt>
                <c:pt idx="18">
                  <c:v>22.648009999999999</c:v>
                </c:pt>
                <c:pt idx="19">
                  <c:v>23.135120000000001</c:v>
                </c:pt>
                <c:pt idx="20">
                  <c:v>23.612183000000002</c:v>
                </c:pt>
                <c:pt idx="21">
                  <c:v>24.079796000000002</c:v>
                </c:pt>
                <c:pt idx="22">
                  <c:v>24.538499999999999</c:v>
                </c:pt>
                <c:pt idx="23">
                  <c:v>24.988786000000001</c:v>
                </c:pt>
                <c:pt idx="24">
                  <c:v>25.431099</c:v>
                </c:pt>
                <c:pt idx="25">
                  <c:v>25.865849999999998</c:v>
                </c:pt>
              </c:numCache>
            </c:numRef>
          </c:yVal>
          <c:smooth val="1"/>
          <c:extLst>
            <c:ext xmlns:c16="http://schemas.microsoft.com/office/drawing/2014/chart" uri="{C3380CC4-5D6E-409C-BE32-E72D297353CC}">
              <c16:uniqueId val="{00000003-B6CA-F74E-B03B-138D498543F1}"/>
            </c:ext>
          </c:extLst>
        </c:ser>
        <c:dLbls>
          <c:showLegendKey val="0"/>
          <c:showVal val="0"/>
          <c:showCatName val="0"/>
          <c:showSerName val="0"/>
          <c:showPercent val="0"/>
          <c:showBubbleSize val="0"/>
        </c:dLbls>
        <c:axId val="48650112"/>
        <c:axId val="48672768"/>
      </c:scatterChart>
      <c:valAx>
        <c:axId val="48672768"/>
        <c:scaling>
          <c:orientation val="minMax"/>
          <c:min val="0"/>
        </c:scaling>
        <c:delete val="0"/>
        <c:axPos val="l"/>
        <c:majorGridlines>
          <c:spPr>
            <a:ln w="9525">
              <a:solidFill>
                <a:srgbClr val="DDE4E8"/>
              </a:solidFill>
              <a:prstDash val="solid"/>
            </a:ln>
          </c:spPr>
        </c:majorGridlines>
        <c:title>
          <c:tx>
            <c:rich>
              <a:bodyPr/>
              <a:lstStyle/>
              <a:p>
                <a:r>
                  <a:rPr lang="en-US" sz="1500">
                    <a:solidFill>
                      <a:srgbClr val="152F46"/>
                    </a:solidFill>
                    <a:latin typeface="DejaVu Sans"/>
                    <a:ea typeface="DejaVu Sans"/>
                    <a:cs typeface="DejaVu Sans"/>
                  </a:rPr>
                  <a:t>Maximum speed (m/s)</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500">
                <a:solidFill>
                  <a:srgbClr val="152F46"/>
                </a:solidFill>
                <a:latin typeface="DejaVu Sans"/>
                <a:ea typeface="DejaVu Sans"/>
                <a:cs typeface="DejaVu Sans"/>
              </a:defRPr>
            </a:pPr>
            <a:endParaRPr lang="en-US"/>
          </a:p>
        </c:txPr>
        <c:crossAx val="48650112"/>
        <c:crosses val="autoZero"/>
        <c:crossBetween val="midCat"/>
      </c:valAx>
      <c:valAx>
        <c:axId val="48650112"/>
        <c:scaling>
          <c:orientation val="minMax"/>
          <c:max val="60"/>
          <c:min val="10"/>
        </c:scaling>
        <c:delete val="0"/>
        <c:axPos val="b"/>
        <c:title>
          <c:tx>
            <c:rich>
              <a:bodyPr/>
              <a:lstStyle/>
              <a:p>
                <a:r>
                  <a:rPr lang="en-US" sz="1500">
                    <a:solidFill>
                      <a:srgbClr val="152F46"/>
                    </a:solidFill>
                    <a:latin typeface="DejaVu Sans"/>
                    <a:ea typeface="DejaVu Sans"/>
                    <a:cs typeface="DejaVu Sans"/>
                  </a:rPr>
                  <a:t>Radius (m)</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500">
                <a:solidFill>
                  <a:srgbClr val="152F46"/>
                </a:solidFill>
                <a:latin typeface="DejaVu Sans"/>
                <a:ea typeface="DejaVu Sans"/>
                <a:cs typeface="DejaVu Sans"/>
              </a:defRPr>
            </a:pPr>
            <a:endParaRPr lang="en-US"/>
          </a:p>
        </c:txPr>
        <c:crossAx val="48672768"/>
        <c:crosses val="autoZero"/>
        <c:crossBetween val="midCat"/>
      </c:valAx>
    </c:plotArea>
    <c:legend>
      <c:legendPos val="b"/>
      <c:overlay val="0"/>
      <c:txPr>
        <a:bodyPr anchorCtr="1"/>
        <a:lstStyle/>
        <a:p>
          <a:pPr>
            <a:defRPr sz="1275">
              <a:solidFill>
                <a:srgbClr val="152F46"/>
              </a:solidFill>
              <a:latin typeface="DejaVu Sans"/>
              <a:ea typeface="DejaVu Sans"/>
              <a:cs typeface="DejaVu Sans"/>
            </a:defRPr>
          </a:pPr>
          <a:endParaRPr lang="en-US"/>
        </a:p>
      </c:txPr>
    </c:legend>
    <c:plotVisOnly val="1"/>
    <c:dispBlanksAs val="zero"/>
    <c:showDLblsOverMax val="1"/>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6:00–7:00 (60 seconds including 20 seconds of reflection)</a:t>
            </a:r>
          </a:p>
          <a:p>
            <a:r>
              <a:t>Take twenty seconds to think about an assignment from your discipline. Choose one concept and one computational skill. Complete these statements for that assignment. Pause for twenty seconds. For the final statement, name what successful work must actually show. For example, specify the relationship and controlled quantities, the numerical check, or the physical justification. Avoid filling that space with shows understanding or appropriate implementation. A colleague should be able to use your description to judge student work. This is the link between learning goals and an assessment plan.</a:t>
            </a:r>
          </a:p>
          <a:p>
            <a:r>
              <a:t>Practice prompts developed from the workshop discussion.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Student assignment overview. Vary speed at fixed mass and radius, then radius at fixed mass and speed. Use supplied illustrative wet and dry friction coefficients. At a shared feasible speed on a level road, actual static friction is the same on both surfaces, while the maximum differs. Banking comparisons use the idealized inward-bank model. Assess code, explanations, and plots together. Verification should agree within rounding tolerance. The full assignment instructions should provide parameter values, assumptions, and any required formulas.</a:t>
            </a:r>
          </a:p>
          <a:p>
            <a:r>
              <a:t>Source: Student-facing assignment description developed with the instructor in this conversation.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8902E-4829-1D43-944E-04B0CB3BD4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20EA21-3999-3D55-B3CE-A81D8DE408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C2F916-2538-DC8A-B38A-540311567E11}"/>
              </a:ext>
            </a:extLst>
          </p:cNvPr>
          <p:cNvSpPr>
            <a:spLocks noGrp="1"/>
          </p:cNvSpPr>
          <p:nvPr>
            <p:ph type="body" idx="1"/>
          </p:nvPr>
        </p:nvSpPr>
        <p:spPr/>
        <p:txBody>
          <a:bodyPr/>
          <a:lstStyle/>
          <a:p>
            <a:r>
              <a:t>Student assignment overview. Vary speed at fixed mass and radius, then radius at fixed mass and speed. Use supplied illustrative wet and dry friction coefficients. At a shared feasible speed on a level road, actual static friction is the same on both surfaces, while the maximum differs. Banking comparisons use the idealized inward-bank model. Assess code, explanations, and plots together. Verification should agree within rounding tolerance. The full assignment instructions should provide parameter values, assumptions, and any required formulas.</a:t>
            </a:r>
          </a:p>
          <a:p>
            <a:r>
              <a:t>Source: Student-facing assignment description developed with the instructor in this conversation.</a:t>
            </a:r>
          </a:p>
        </p:txBody>
      </p:sp>
      <p:sp>
        <p:nvSpPr>
          <p:cNvPr id="4" name="Slide Number Placeholder 3">
            <a:extLst>
              <a:ext uri="{FF2B5EF4-FFF2-40B4-BE49-F238E27FC236}">
                <a16:creationId xmlns:a16="http://schemas.microsoft.com/office/drawing/2014/main" id="{61D5445C-369D-A98D-8AD5-1CFBD292EBB7}"/>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8170273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1:30–2:15 (45 seconds)</a:t>
            </a:r>
          </a:p>
          <a:p>
            <a:r>
              <a:t>Before students run code, ask them to predict both trends. These calculated examples use a mass of 1,000 kilograms. On the left, radius stays at 20 meters. Doubling speed from 5 to 10 meters per second makes force four times larger. On the right, speed stays at 10 meters per second. Doubling radius from 20 to 40 meters halves the required force. Ask students to connect those numerical comparisons to the equation. The plotted force is the required inward net force, not an extra force to add to the free-body diagram.</a:t>
            </a:r>
          </a:p>
          <a:p>
            <a:r>
              <a:t>Physics source: OpenStax, University Physics Volume 1, 6.3 Centripetal Force. https://openstax.org/books/university-physics-volume-1/pages/6-3-centripetal-force</a:t>
            </a:r>
          </a:p>
          <a:p>
            <a:r>
              <a:t>Chart data: ideal-model calculations F=mv²/r, not measurements. Left: v=0 to 15 m/s by 0.5, r=20 m. Right: r=10 to 60 m by 2, v=10 m/s. m=1000 kg.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2:15–3:00 (45 seconds)</a:t>
            </a:r>
          </a:p>
          <a:p>
            <a:r>
              <a:t>This is a short code excerpt rather than a complete Live Script. Students call a parameterized function from the Live Script, then use plot, xlabel, and ylabel to create the figure. Elementwise operators allow the function to work with arrays. In the Live Script, the function belongs after the script statements for this example. A second call varies radius with speed fixed. Before the code, ask for a prediction. After it, ask for a numerical comparison and explanation. The computational and conceptual evidence then appear together. The check case gives 5,000 newtons.</a:t>
            </a:r>
          </a:p>
          <a:p>
            <a:r>
              <a:t>Physics source: OpenStax, University Physics Volume 1, 6.3 Centripetal Force. https://openstax.org/books/university-physics-volume-1/pages/6-3-centripetal-force</a:t>
            </a:r>
          </a:p>
          <a:p>
            <a:r>
              <a:t>MATLAB excerpt uses standard arithmetic, local function syntax, and elementwise array operations.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3:00–3:55 (55 seconds)</a:t>
            </a:r>
          </a:p>
          <a:p>
            <a:r>
              <a:t>For a level curve, N=mg and static friction supplies mv²/r. At a speed supported by both surfaces, actual friction is the same on wet and dry roads. What changes is the maximum available friction. The assumed coefficients give limits of 3,924 N and 7,848 N for a 1,000 kg car. The rising curve shows required friction, not an actual static force beyond the limit. Above a surface's threshold, the assumed circular motion cannot be maintained without slipping. Do not clamp the curve at the limit and call that circular motion. The coefficients are illustrative inputs, not universal tire-road measurements.</a:t>
            </a:r>
          </a:p>
          <a:p>
            <a:r>
              <a:t>Physics source: OpenStax, University Physics Volume 1, 6.3 Centripetal Force. https://openstax.org/books/university-physics-volume-1/pages/6-3-centripetal-force</a:t>
            </a:r>
          </a:p>
          <a:p>
            <a:r>
              <a:t>Wet-road context: FHWA, Evaluation of Pavement Safety Performance, Chapter 2, https://www.fhwa.dot.gov/publications/research/safety/14065/003.cfm . All numerical curves use the ideal constant-coefficient model.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3:55–5:00 (65 seconds)</a:t>
            </a:r>
          </a:p>
          <a:p>
            <a:r>
              <a:t>Banking tilts the normal force inward. At the upper speed limit friction acts down the bank and is at its maximum magnitude. Resolve the forces: N sin θ + f cos θ = mv²/r and N cos θ - f sin θ = mg. Substitute f=μN to obtain K=(sin θ+μ cos θ)/(cos θ-μ sin θ). Then vmax=√(rgK), and at fixed speed rmin=v²/(gK). A positive denominator is required. At 10 degrees, both chosen coefficients exceed tan θ, so there is no additional positive lower-speed limit in this example. In general, strongly banked low-friction curves also impose a minimum speed or an upper radius bound at fixed speed. The graph shows the upper-speed boundary, not every real-world design constraint. Banking is a hypothetical inward-bank comparison, not a claim about actual roundabout construction.</a:t>
            </a:r>
          </a:p>
          <a:p>
            <a:r>
              <a:t>Physics source: OpenStax, University Physics Volume 1, 6.3 Centripetal Force. https://openstax.org/books/university-physics-volume-1/pages/6-3-centripetal-force</a:t>
            </a:r>
          </a:p>
          <a:p>
            <a:r>
              <a:t>Equations derived by resolving normal and friction forces. Illustrative μ values 0.40 and 0.80, g=9.81 m/s². θ=0 or 10 degrees. Data are rounded ideal-model calculations. No braking or acceleration along the path, aerodynamic forces, or rollover model.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Detailed physics rubric: 20 points, five criteria worth 4 points each. Score 0 for absent work or no relevant evidence.</a:t>
            </a:r>
          </a:p>
          <a:p>
            <a:r>
              <a:rPr dirty="0"/>
              <a:t>1. Analytical solutions: identify weight, normal force, and static friction. Flat road: N=mg and mv²/r &lt;= </a:t>
            </a:r>
            <a:r>
              <a:rPr dirty="0" err="1"/>
              <a:t>μN</a:t>
            </a:r>
            <a:r>
              <a:rPr dirty="0"/>
              <a:t>. Banked road: resolve normal force and friction horizontally and vertically with consistent direction. Use f=</a:t>
            </a:r>
            <a:r>
              <a:rPr dirty="0" err="1"/>
              <a:t>μN</a:t>
            </a:r>
            <a:r>
              <a:rPr dirty="0"/>
              <a:t> only at a slipping boundary. Full credit requires a physically correct approach and solution.</a:t>
            </a:r>
          </a:p>
          <a:p>
            <a:r>
              <a:rPr dirty="0"/>
              <a:t>2. Force relationships: doubling speed gives four times the required force at fixed mass and radius. Doubling radius halves the force at fixed mass and speed. Connect both to F=mv²/r and numerical values in the plots.</a:t>
            </a:r>
          </a:p>
          <a:p>
            <a:r>
              <a:rPr dirty="0"/>
              <a:t>3. Wet/dry friction: identify intersections of required force and friction limits. Explain lower maximum speed and larger minimum radius for lower available friction. At a shared feasible speed on level roads actual friction is identical.</a:t>
            </a:r>
          </a:p>
          <a:p>
            <a:r>
              <a:rPr dirty="0"/>
              <a:t>4. Banking: quantitatively compare flat/banked speeds at fixed radius and minimum radii at fixed speed, for wet and dry. Explain the normal force's inward component and friction direction. At the upper speed boundary friction acts down the bank.</a:t>
            </a:r>
          </a:p>
          <a:p>
            <a:r>
              <a:rPr dirty="0"/>
              <a:t>5. Interpretation: distinguish required from available force, identify infeasible motion, state constant-speed/circular-path assumptions and assumed coefficients, support conclusions, and acknowledge lower-speed constraints if parameters require them.</a:t>
            </a:r>
          </a:p>
          <a:p>
            <a:r>
              <a:rPr dirty="0"/>
              <a:t>Level anchors: 4 complete and accurate; 3 mostly accurate with minor omission; 2 partial understanding with substantial gaps; 1 limited relevant evidence; 0 absent. Assess explanations independently of code execution.</a:t>
            </a:r>
          </a:p>
          <a:p>
            <a:r>
              <a:rPr dirty="0"/>
              <a:t>Source: Instructor-approved rubric developed in this conversation.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Detailed coding rubric: 20 points, five criteria worth 4 points each. Score 0 for absent work or no relevant evidence.</a:t>
            </a:r>
          </a:p>
          <a:p>
            <a:r>
              <a:rPr dirty="0"/>
              <a:t>1. Functions and inputs: accept relevant mass, speed, radius, friction coefficient, and bank-angle inputs. Use inputs consistently and call functions for multiple parameter sets. Changing inputs must update outputs without editing the function equations.</a:t>
            </a:r>
          </a:p>
          <a:p>
            <a:r>
              <a:rPr dirty="0"/>
              <a:t>2. Implementation: faithfully translate analytical equations, use elementwise operators as needed, SI units, consistent degree/radian conventions, and check or clearly state valid bank-formula parameter ranges.</a:t>
            </a:r>
          </a:p>
          <a:p>
            <a:r>
              <a:rPr dirty="0"/>
              <a:t>3. Plots: generate force versus speed, force versus radius, force versus speed with friction limits, and maximum allowable speed versus radius for flat/banked wet/dry cases. Use correct data pairings and controlled variables. Label quantities and units and distinguish conditions in legends.</a:t>
            </a:r>
          </a:p>
          <a:p>
            <a:r>
              <a:rPr dirty="0"/>
              <a:t>4. Verification: document independent analytical checks for at least two parameter sets including flat and banked conditions. State numerical tolerance, establish agreement or resolve discrepancies, test array inputs, and check generalization with changed inputs.</a:t>
            </a:r>
          </a:p>
          <a:p>
            <a:r>
              <a:rPr dirty="0"/>
              <a:t>5. Reproducibility: run end to end from a clean workspace, define adjustable parameters before use, organize sections logically, use meaningful variable names, and document function inputs, outputs, units, and assumptions.</a:t>
            </a:r>
          </a:p>
          <a:p>
            <a:r>
              <a:rPr dirty="0"/>
              <a:t>Level anchors: 4 complete and accurate; 3 mostly accurate with minor omission; 2 partially functional with substantial gaps; 1 limited relevant evidence; 0 absent.</a:t>
            </a:r>
          </a:p>
          <a:p>
            <a:r>
              <a:rPr dirty="0"/>
              <a:t>Scoring guidance: separate physics understanding from implementation. If code faithfully implements the student's incorrect analytical equation, deduct primarily for physics and assess whether the coding translation is correct.</a:t>
            </a:r>
          </a:p>
          <a:p>
            <a:r>
              <a:rPr dirty="0"/>
              <a:t>Source: Instructor-approved rubric developed in this conversation.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1CFFE8C0-1A2B-4CC9-A062-5C519210958D}"/>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a:endParaRPr/>
          </a:p>
        </p:txBody>
      </p:sp>
      <p:sp>
        <p:nvSpPr>
          <p:cNvPr id="2" name="Subtitle">
            <a:extLst>
              <a:ext uri="{FF2B5EF4-FFF2-40B4-BE49-F238E27FC236}">
                <a16:creationId xmlns:a16="http://schemas.microsoft.com/office/drawing/2014/main" id="{93FB481F-201A-43FD-ABAF-BB3C5604E117}"/>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DC2B63A1-C39B-4640-9F13-602933DE71D3}"/>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A2DF8182-F692-438A-B048-BF79E4B85659}"/>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Body">
            <a:extLst>
              <a:ext uri="{FF2B5EF4-FFF2-40B4-BE49-F238E27FC236}">
                <a16:creationId xmlns:a16="http://schemas.microsoft.com/office/drawing/2014/main" id="{DECA13A0-302C-4634-8CB3-D1F64D3B222C}"/>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7FBD00BC-8E93-4284-B34A-A352D953F511}"/>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CB745728-3BA5-4E33-A6B8-8886ECF633EB}"/>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
        <p:nvSpPr>
          <p:cNvPr id="3" name="Right column">
            <a:extLst>
              <a:ext uri="{FF2B5EF4-FFF2-40B4-BE49-F238E27FC236}">
                <a16:creationId xmlns:a16="http://schemas.microsoft.com/office/drawing/2014/main" id="{D3D75300-5879-430A-91A0-8E7DE4F0AFA8}"/>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8F13E10B-FAE2-4E55-83E1-8CF6B9FBE017}"/>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E10D7C71-178F-4A8A-B1DB-64DCEADDB0F9}"/>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1AAF4-4DA9-5E73-62F7-2926D9715936}"/>
            </a:ext>
          </a:extLst>
        </p:cNvPr>
        <p:cNvGrpSpPr/>
        <p:nvPr/>
      </p:nvGrpSpPr>
      <p:grpSpPr>
        <a:xfrm>
          <a:off x="0" y="0"/>
          <a:ext cx="0" cy="0"/>
          <a:chOff x="0" y="0"/>
          <a:chExt cx="0" cy="0"/>
        </a:xfrm>
      </p:grpSpPr>
      <p:pic>
        <p:nvPicPr>
          <p:cNvPr id="2" name="Picture 1" descr="A car on an inclined plane, shows forces: gravitational downward, frictional leftward, normal upward, with angle of incline indicated.">
            <a:extLst>
              <a:ext uri="{FF2B5EF4-FFF2-40B4-BE49-F238E27FC236}">
                <a16:creationId xmlns:a16="http://schemas.microsoft.com/office/drawing/2014/main" id="{C22453DE-6DCA-49A8-779B-701144ED7060}"/>
              </a:ext>
            </a:extLst>
          </p:cNvPr>
          <p:cNvPicPr>
            <a:picLocks noChangeAspect="1"/>
          </p:cNvPicPr>
          <p:nvPr/>
        </p:nvPicPr>
        <p:blipFill>
          <a:blip r:embed="rId2">
            <a:alphaModFix amt="72000"/>
          </a:blip>
          <a:stretch>
            <a:fillRect/>
          </a:stretch>
        </p:blipFill>
        <p:spPr>
          <a:xfrm>
            <a:off x="6717295" y="1190635"/>
            <a:ext cx="5291223" cy="3605415"/>
          </a:xfrm>
          <a:prstGeom prst="rect">
            <a:avLst/>
          </a:prstGeom>
        </p:spPr>
      </p:pic>
      <p:pic>
        <p:nvPicPr>
          <p:cNvPr id="4" name="Picture 3">
            <a:extLst>
              <a:ext uri="{FF2B5EF4-FFF2-40B4-BE49-F238E27FC236}">
                <a16:creationId xmlns:a16="http://schemas.microsoft.com/office/drawing/2014/main" id="{F3E26DFF-6AB0-BF7F-727C-20840EA6DCA1}"/>
              </a:ext>
            </a:extLst>
          </p:cNvPr>
          <p:cNvPicPr>
            <a:picLocks noChangeAspect="1"/>
          </p:cNvPicPr>
          <p:nvPr/>
        </p:nvPicPr>
        <p:blipFill>
          <a:blip r:embed="rId3">
            <a:alphaModFix amt="72000"/>
            <a:extLst>
              <a:ext uri="{28A0092B-C50C-407E-A947-70E740481C1C}">
                <a14:useLocalDpi xmlns:a14="http://schemas.microsoft.com/office/drawing/2010/main" val="0"/>
              </a:ext>
            </a:extLst>
          </a:blip>
          <a:stretch>
            <a:fillRect/>
          </a:stretch>
        </p:blipFill>
        <p:spPr>
          <a:xfrm>
            <a:off x="1313664" y="1376696"/>
            <a:ext cx="4999846" cy="2771480"/>
          </a:xfrm>
          <a:prstGeom prst="rect">
            <a:avLst/>
          </a:prstGeom>
        </p:spPr>
      </p:pic>
      <p:sp>
        <p:nvSpPr>
          <p:cNvPr id="10" name="TextBox 9">
            <a:extLst>
              <a:ext uri="{FF2B5EF4-FFF2-40B4-BE49-F238E27FC236}">
                <a16:creationId xmlns:a16="http://schemas.microsoft.com/office/drawing/2014/main" id="{8E8CF9A7-E025-742F-656E-23A099CEE286}"/>
              </a:ext>
            </a:extLst>
          </p:cNvPr>
          <p:cNvSpPr txBox="1"/>
          <p:nvPr/>
        </p:nvSpPr>
        <p:spPr>
          <a:xfrm>
            <a:off x="1145406" y="523576"/>
            <a:ext cx="9425612" cy="588623"/>
          </a:xfrm>
          <a:prstGeom prst="rect">
            <a:avLst/>
          </a:prstGeom>
          <a:noFill/>
        </p:spPr>
        <p:txBody>
          <a:bodyPr wrap="square">
            <a:spAutoFit/>
          </a:bodyPr>
          <a:lstStyle/>
          <a:p>
            <a:pPr>
              <a:defRPr sz="3225" b="1">
                <a:solidFill>
                  <a:srgbClr val="152F46"/>
                </a:solidFill>
                <a:latin typeface="DejaVu Sans"/>
                <a:ea typeface="DejaVu Sans"/>
                <a:cs typeface="DejaVu Sans"/>
              </a:defRPr>
            </a:pPr>
            <a:r>
              <a:rPr lang="en-US" sz="3225" b="1" dirty="0">
                <a:solidFill>
                  <a:srgbClr val="152F46"/>
                </a:solidFill>
                <a:latin typeface="DejaVu Sans"/>
                <a:ea typeface="DejaVu Sans"/>
                <a:cs typeface="DejaVu Sans"/>
              </a:rPr>
              <a:t>Learning goals, tasks, and assessment</a:t>
            </a:r>
          </a:p>
        </p:txBody>
      </p:sp>
      <p:sp>
        <p:nvSpPr>
          <p:cNvPr id="3" name="TextBox 2">
            <a:extLst>
              <a:ext uri="{FF2B5EF4-FFF2-40B4-BE49-F238E27FC236}">
                <a16:creationId xmlns:a16="http://schemas.microsoft.com/office/drawing/2014/main" id="{DE691ACE-494A-FB37-59AD-172C6638304D}"/>
              </a:ext>
            </a:extLst>
          </p:cNvPr>
          <p:cNvSpPr txBox="1"/>
          <p:nvPr/>
        </p:nvSpPr>
        <p:spPr>
          <a:xfrm>
            <a:off x="1775097" y="4412673"/>
            <a:ext cx="9298497" cy="1581202"/>
          </a:xfrm>
          <a:prstGeom prst="rect">
            <a:avLst/>
          </a:prstGeom>
          <a:noFill/>
        </p:spPr>
        <p:txBody>
          <a:bodyPr wrap="square">
            <a:spAutoFit/>
          </a:bodyPr>
          <a:lstStyle/>
          <a:p>
            <a:pPr>
              <a:defRPr sz="3225" b="1">
                <a:solidFill>
                  <a:srgbClr val="152F46"/>
                </a:solidFill>
                <a:latin typeface="DejaVu Sans"/>
                <a:ea typeface="DejaVu Sans"/>
                <a:cs typeface="DejaVu Sans"/>
              </a:defRPr>
            </a:pPr>
            <a:r>
              <a:rPr lang="en-US" sz="3225" b="1" dirty="0">
                <a:solidFill>
                  <a:srgbClr val="152F46"/>
                </a:solidFill>
                <a:latin typeface="DejaVu Sans"/>
                <a:ea typeface="DejaVu Sans"/>
                <a:cs typeface="DejaVu Sans"/>
              </a:rPr>
              <a:t>Michele McColgan</a:t>
            </a:r>
          </a:p>
          <a:p>
            <a:pPr>
              <a:defRPr sz="3225" b="1">
                <a:solidFill>
                  <a:srgbClr val="152F46"/>
                </a:solidFill>
                <a:latin typeface="DejaVu Sans"/>
                <a:ea typeface="DejaVu Sans"/>
                <a:cs typeface="DejaVu Sans"/>
              </a:defRPr>
            </a:pPr>
            <a:r>
              <a:rPr lang="en-US" sz="3225" b="1" dirty="0">
                <a:solidFill>
                  <a:srgbClr val="152F46"/>
                </a:solidFill>
                <a:latin typeface="DejaVu Sans"/>
                <a:ea typeface="DejaVu Sans"/>
                <a:cs typeface="DejaVu Sans"/>
              </a:rPr>
              <a:t>Department of Physics &amp; Astronomy</a:t>
            </a:r>
          </a:p>
          <a:p>
            <a:pPr>
              <a:defRPr sz="3225" b="1">
                <a:solidFill>
                  <a:srgbClr val="152F46"/>
                </a:solidFill>
                <a:latin typeface="DejaVu Sans"/>
                <a:ea typeface="DejaVu Sans"/>
                <a:cs typeface="DejaVu Sans"/>
              </a:defRPr>
            </a:pPr>
            <a:r>
              <a:rPr lang="en-US" sz="3225" b="1" dirty="0">
                <a:solidFill>
                  <a:srgbClr val="152F46"/>
                </a:solidFill>
                <a:latin typeface="DejaVu Sans"/>
                <a:ea typeface="DejaVu Sans"/>
                <a:cs typeface="DejaVu Sans"/>
              </a:rPr>
              <a:t>Siena University</a:t>
            </a:r>
          </a:p>
        </p:txBody>
      </p:sp>
      <p:pic>
        <p:nvPicPr>
          <p:cNvPr id="7" name="Picture 6">
            <a:extLst>
              <a:ext uri="{FF2B5EF4-FFF2-40B4-BE49-F238E27FC236}">
                <a16:creationId xmlns:a16="http://schemas.microsoft.com/office/drawing/2014/main" id="{2590F7F9-7028-AFCB-16CB-A29CE32991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14718" y="5562600"/>
            <a:ext cx="1193800" cy="1193800"/>
          </a:xfrm>
          <a:prstGeom prst="rect">
            <a:avLst/>
          </a:prstGeom>
        </p:spPr>
      </p:pic>
    </p:spTree>
    <p:extLst>
      <p:ext uri="{BB962C8B-B14F-4D97-AF65-F5344CB8AC3E}">
        <p14:creationId xmlns:p14="http://schemas.microsoft.com/office/powerpoint/2010/main" val="2921151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BFC"/>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3E58A1A-08C2-4DAF-B847-6E3A62AE3703}"/>
              </a:ext>
            </a:extLst>
          </p:cNvPr>
          <p:cNvSpPr>
            <a:spLocks noGrp="1"/>
          </p:cNvSpPr>
          <p:nvPr/>
        </p:nvSpPr>
        <p:spPr>
          <a:xfrm>
            <a:off x="619125" y="381000"/>
            <a:ext cx="10953750" cy="1000125"/>
          </a:xfrm>
          <a:prstGeom prst="rect">
            <a:avLst/>
          </a:prstGeom>
          <a:noFill/>
          <a:ln w="0">
            <a:noFill/>
            <a:prstDash val="solid"/>
          </a:ln>
        </p:spPr>
        <p:txBody>
          <a:bodyPr lIns="0" tIns="0" rIns="0" bIns="0">
            <a:noAutofit/>
          </a:bodyPr>
          <a:lstStyle>
            <a:defPPr>
              <a:defRPr sz="3225" b="1">
                <a:solidFill>
                  <a:srgbClr val="152F46"/>
                </a:solidFill>
                <a:latin typeface="DejaVu Sans"/>
                <a:ea typeface="DejaVu Sans"/>
                <a:cs typeface="DejaVu Sans"/>
              </a:defRPr>
            </a:defPPr>
            <a:lvl1pPr>
              <a:defRPr sz="3225" b="1">
                <a:solidFill>
                  <a:srgbClr val="152F46"/>
                </a:solidFill>
                <a:latin typeface="DejaVu Sans"/>
                <a:ea typeface="DejaVu Sans"/>
                <a:cs typeface="DejaVu Sans"/>
              </a:defRPr>
            </a:lvl1pPr>
            <a:lvl2pPr>
              <a:defRPr sz="3225" b="1">
                <a:solidFill>
                  <a:srgbClr val="152F46"/>
                </a:solidFill>
                <a:latin typeface="DejaVu Sans"/>
                <a:ea typeface="DejaVu Sans"/>
                <a:cs typeface="DejaVu Sans"/>
              </a:defRPr>
            </a:lvl2pPr>
            <a:lvl3pPr>
              <a:defRPr sz="3225" b="1">
                <a:solidFill>
                  <a:srgbClr val="152F46"/>
                </a:solidFill>
                <a:latin typeface="DejaVu Sans"/>
                <a:ea typeface="DejaVu Sans"/>
                <a:cs typeface="DejaVu Sans"/>
              </a:defRPr>
            </a:lvl3pPr>
            <a:lvl4pPr>
              <a:defRPr sz="3225" b="1">
                <a:solidFill>
                  <a:srgbClr val="152F46"/>
                </a:solidFill>
                <a:latin typeface="DejaVu Sans"/>
                <a:ea typeface="DejaVu Sans"/>
                <a:cs typeface="DejaVu Sans"/>
              </a:defRPr>
            </a:lvl4pPr>
            <a:lvl5pPr>
              <a:defRPr sz="3225" b="1">
                <a:solidFill>
                  <a:srgbClr val="152F46"/>
                </a:solidFill>
                <a:latin typeface="DejaVu Sans"/>
                <a:ea typeface="DejaVu Sans"/>
                <a:cs typeface="DejaVu Sans"/>
              </a:defRPr>
            </a:lvl5pPr>
            <a:lvl6pPr>
              <a:defRPr sz="3225" b="1">
                <a:solidFill>
                  <a:srgbClr val="152F46"/>
                </a:solidFill>
                <a:latin typeface="DejaVu Sans"/>
                <a:ea typeface="DejaVu Sans"/>
                <a:cs typeface="DejaVu Sans"/>
              </a:defRPr>
            </a:lvl6pPr>
            <a:lvl7pPr>
              <a:defRPr sz="3225" b="1">
                <a:solidFill>
                  <a:srgbClr val="152F46"/>
                </a:solidFill>
                <a:latin typeface="DejaVu Sans"/>
                <a:ea typeface="DejaVu Sans"/>
                <a:cs typeface="DejaVu Sans"/>
              </a:defRPr>
            </a:lvl7pPr>
            <a:lvl8pPr>
              <a:defRPr sz="3225" b="1">
                <a:solidFill>
                  <a:srgbClr val="152F46"/>
                </a:solidFill>
                <a:latin typeface="DejaVu Sans"/>
                <a:ea typeface="DejaVu Sans"/>
                <a:cs typeface="DejaVu Sans"/>
              </a:defRPr>
            </a:lvl8pPr>
            <a:lvl9pPr>
              <a:defRPr sz="3225" b="1">
                <a:solidFill>
                  <a:srgbClr val="152F46"/>
                </a:solidFill>
                <a:latin typeface="DejaVu Sans"/>
                <a:ea typeface="DejaVu Sans"/>
                <a:cs typeface="DejaVu Sans"/>
              </a:defRPr>
            </a:lvl9pPr>
          </a:lstStyle>
          <a:p>
            <a:pPr>
              <a:defRPr sz="3225" b="1">
                <a:solidFill>
                  <a:srgbClr val="152F46"/>
                </a:solidFill>
                <a:latin typeface="DejaVu Sans"/>
                <a:ea typeface="DejaVu Sans"/>
                <a:cs typeface="DejaVu Sans"/>
              </a:defRPr>
            </a:pPr>
            <a:r>
              <a:rPr lang="en-US" dirty="0"/>
              <a:t>Learning Goals, Tasks, Assessments</a:t>
            </a:r>
            <a:endParaRPr sz="3225" b="1" dirty="0">
              <a:solidFill>
                <a:srgbClr val="152F46"/>
              </a:solidFill>
              <a:latin typeface="DejaVu Sans"/>
              <a:ea typeface="DejaVu Sans"/>
              <a:cs typeface="DejaVu Sans"/>
            </a:endParaRPr>
          </a:p>
        </p:txBody>
      </p:sp>
      <p:sp>
        <p:nvSpPr>
          <p:cNvPr id="2" name="Rectangle 1">
            <a:extLst>
              <a:ext uri="{FF2B5EF4-FFF2-40B4-BE49-F238E27FC236}">
                <a16:creationId xmlns:a16="http://schemas.microsoft.com/office/drawing/2014/main" id="{9313CCC0-265F-44A1-BAE7-498A17E815A2}"/>
              </a:ext>
            </a:extLst>
          </p:cNvPr>
          <p:cNvSpPr>
            <a:spLocks noGrp="1"/>
          </p:cNvSpPr>
          <p:nvPr/>
        </p:nvSpPr>
        <p:spPr>
          <a:xfrm>
            <a:off x="11144250" y="6429375"/>
            <a:ext cx="428625" cy="238125"/>
          </a:xfrm>
          <a:prstGeom prst="rect">
            <a:avLst/>
          </a:prstGeom>
          <a:noFill/>
          <a:ln w="0">
            <a:noFill/>
            <a:prstDash val="solid"/>
          </a:ln>
        </p:spPr>
        <p:txBody>
          <a:bodyPr lIns="0" tIns="0" rIns="0" bIns="0">
            <a:noAutofit/>
          </a:bodyPr>
          <a:lstStyle>
            <a:defPPr>
              <a:defRPr sz="1350" b="0">
                <a:solidFill>
                  <a:srgbClr val="435361"/>
                </a:solidFill>
                <a:latin typeface="DejaVu Sans"/>
                <a:ea typeface="DejaVu Sans"/>
                <a:cs typeface="DejaVu Sans"/>
              </a:defRPr>
            </a:defPPr>
            <a:lvl1pPr>
              <a:defRPr sz="1350" b="0">
                <a:solidFill>
                  <a:srgbClr val="435361"/>
                </a:solidFill>
                <a:latin typeface="DejaVu Sans"/>
                <a:ea typeface="DejaVu Sans"/>
                <a:cs typeface="DejaVu Sans"/>
              </a:defRPr>
            </a:lvl1pPr>
            <a:lvl2pPr>
              <a:defRPr sz="1350" b="0">
                <a:solidFill>
                  <a:srgbClr val="435361"/>
                </a:solidFill>
                <a:latin typeface="DejaVu Sans"/>
                <a:ea typeface="DejaVu Sans"/>
                <a:cs typeface="DejaVu Sans"/>
              </a:defRPr>
            </a:lvl2pPr>
            <a:lvl3pPr>
              <a:defRPr sz="1350" b="0">
                <a:solidFill>
                  <a:srgbClr val="435361"/>
                </a:solidFill>
                <a:latin typeface="DejaVu Sans"/>
                <a:ea typeface="DejaVu Sans"/>
                <a:cs typeface="DejaVu Sans"/>
              </a:defRPr>
            </a:lvl3pPr>
            <a:lvl4pPr>
              <a:defRPr sz="1350" b="0">
                <a:solidFill>
                  <a:srgbClr val="435361"/>
                </a:solidFill>
                <a:latin typeface="DejaVu Sans"/>
                <a:ea typeface="DejaVu Sans"/>
                <a:cs typeface="DejaVu Sans"/>
              </a:defRPr>
            </a:lvl4pPr>
            <a:lvl5pPr>
              <a:defRPr sz="1350" b="0">
                <a:solidFill>
                  <a:srgbClr val="435361"/>
                </a:solidFill>
                <a:latin typeface="DejaVu Sans"/>
                <a:ea typeface="DejaVu Sans"/>
                <a:cs typeface="DejaVu Sans"/>
              </a:defRPr>
            </a:lvl5pPr>
            <a:lvl6pPr>
              <a:defRPr sz="1350" b="0">
                <a:solidFill>
                  <a:srgbClr val="435361"/>
                </a:solidFill>
                <a:latin typeface="DejaVu Sans"/>
                <a:ea typeface="DejaVu Sans"/>
                <a:cs typeface="DejaVu Sans"/>
              </a:defRPr>
            </a:lvl6pPr>
            <a:lvl7pPr>
              <a:defRPr sz="1350" b="0">
                <a:solidFill>
                  <a:srgbClr val="435361"/>
                </a:solidFill>
                <a:latin typeface="DejaVu Sans"/>
                <a:ea typeface="DejaVu Sans"/>
                <a:cs typeface="DejaVu Sans"/>
              </a:defRPr>
            </a:lvl7pPr>
            <a:lvl8pPr>
              <a:defRPr sz="1350" b="0">
                <a:solidFill>
                  <a:srgbClr val="435361"/>
                </a:solidFill>
                <a:latin typeface="DejaVu Sans"/>
                <a:ea typeface="DejaVu Sans"/>
                <a:cs typeface="DejaVu Sans"/>
              </a:defRPr>
            </a:lvl8pPr>
            <a:lvl9pPr>
              <a:defRPr sz="1350" b="0">
                <a:solidFill>
                  <a:srgbClr val="435361"/>
                </a:solidFill>
                <a:latin typeface="DejaVu Sans"/>
                <a:ea typeface="DejaVu Sans"/>
                <a:cs typeface="DejaVu Sans"/>
              </a:defRPr>
            </a:lvl9pPr>
          </a:lstStyle>
          <a:p>
            <a:pPr>
              <a:defRPr sz="1350" b="0">
                <a:solidFill>
                  <a:srgbClr val="435361"/>
                </a:solidFill>
                <a:latin typeface="DejaVu Sans"/>
                <a:ea typeface="DejaVu Sans"/>
                <a:cs typeface="DejaVu Sans"/>
              </a:defRPr>
            </a:pPr>
            <a:r>
              <a:rPr sz="1350" b="0">
                <a:solidFill>
                  <a:srgbClr val="435361"/>
                </a:solidFill>
                <a:latin typeface="DejaVu Sans"/>
                <a:ea typeface="DejaVu Sans"/>
                <a:cs typeface="DejaVu Sans"/>
              </a:rPr>
              <a:t>8</a:t>
            </a:r>
          </a:p>
        </p:txBody>
      </p:sp>
      <p:sp>
        <p:nvSpPr>
          <p:cNvPr id="3" name="Rectangle 2">
            <a:extLst>
              <a:ext uri="{FF2B5EF4-FFF2-40B4-BE49-F238E27FC236}">
                <a16:creationId xmlns:a16="http://schemas.microsoft.com/office/drawing/2014/main" id="{CAE651A9-B1A9-4640-B66F-46EB6B6E14D3}"/>
              </a:ext>
            </a:extLst>
          </p:cNvPr>
          <p:cNvSpPr>
            <a:spLocks noGrp="1"/>
          </p:cNvSpPr>
          <p:nvPr/>
        </p:nvSpPr>
        <p:spPr>
          <a:xfrm>
            <a:off x="619125" y="1888551"/>
            <a:ext cx="619125" cy="619125"/>
          </a:xfrm>
          <a:prstGeom prst="rect">
            <a:avLst/>
          </a:prstGeom>
          <a:noFill/>
          <a:ln w="0">
            <a:noFill/>
            <a:prstDash val="solid"/>
          </a:ln>
        </p:spPr>
        <p:txBody>
          <a:bodyPr lIns="0" tIns="0" rIns="0" bIns="0">
            <a:noAutofit/>
          </a:bodyPr>
          <a:lstStyle>
            <a:defPPr>
              <a:defRPr sz="3000" b="1">
                <a:solidFill>
                  <a:srgbClr val="087E83"/>
                </a:solidFill>
                <a:latin typeface="DejaVu Sans"/>
                <a:ea typeface="DejaVu Sans"/>
                <a:cs typeface="DejaVu Sans"/>
              </a:defRPr>
            </a:defPPr>
            <a:lvl1pPr>
              <a:defRPr sz="3000" b="1">
                <a:solidFill>
                  <a:srgbClr val="087E83"/>
                </a:solidFill>
                <a:latin typeface="DejaVu Sans"/>
                <a:ea typeface="DejaVu Sans"/>
                <a:cs typeface="DejaVu Sans"/>
              </a:defRPr>
            </a:lvl1pPr>
            <a:lvl2pPr>
              <a:defRPr sz="3000" b="1">
                <a:solidFill>
                  <a:srgbClr val="087E83"/>
                </a:solidFill>
                <a:latin typeface="DejaVu Sans"/>
                <a:ea typeface="DejaVu Sans"/>
                <a:cs typeface="DejaVu Sans"/>
              </a:defRPr>
            </a:lvl2pPr>
            <a:lvl3pPr>
              <a:defRPr sz="3000" b="1">
                <a:solidFill>
                  <a:srgbClr val="087E83"/>
                </a:solidFill>
                <a:latin typeface="DejaVu Sans"/>
                <a:ea typeface="DejaVu Sans"/>
                <a:cs typeface="DejaVu Sans"/>
              </a:defRPr>
            </a:lvl3pPr>
            <a:lvl4pPr>
              <a:defRPr sz="3000" b="1">
                <a:solidFill>
                  <a:srgbClr val="087E83"/>
                </a:solidFill>
                <a:latin typeface="DejaVu Sans"/>
                <a:ea typeface="DejaVu Sans"/>
                <a:cs typeface="DejaVu Sans"/>
              </a:defRPr>
            </a:lvl4pPr>
            <a:lvl5pPr>
              <a:defRPr sz="3000" b="1">
                <a:solidFill>
                  <a:srgbClr val="087E83"/>
                </a:solidFill>
                <a:latin typeface="DejaVu Sans"/>
                <a:ea typeface="DejaVu Sans"/>
                <a:cs typeface="DejaVu Sans"/>
              </a:defRPr>
            </a:lvl5pPr>
            <a:lvl6pPr>
              <a:defRPr sz="3000" b="1">
                <a:solidFill>
                  <a:srgbClr val="087E83"/>
                </a:solidFill>
                <a:latin typeface="DejaVu Sans"/>
                <a:ea typeface="DejaVu Sans"/>
                <a:cs typeface="DejaVu Sans"/>
              </a:defRPr>
            </a:lvl6pPr>
            <a:lvl7pPr>
              <a:defRPr sz="3000" b="1">
                <a:solidFill>
                  <a:srgbClr val="087E83"/>
                </a:solidFill>
                <a:latin typeface="DejaVu Sans"/>
                <a:ea typeface="DejaVu Sans"/>
                <a:cs typeface="DejaVu Sans"/>
              </a:defRPr>
            </a:lvl7pPr>
            <a:lvl8pPr>
              <a:defRPr sz="3000" b="1">
                <a:solidFill>
                  <a:srgbClr val="087E83"/>
                </a:solidFill>
                <a:latin typeface="DejaVu Sans"/>
                <a:ea typeface="DejaVu Sans"/>
                <a:cs typeface="DejaVu Sans"/>
              </a:defRPr>
            </a:lvl8pPr>
            <a:lvl9pPr>
              <a:defRPr sz="3000" b="1">
                <a:solidFill>
                  <a:srgbClr val="087E83"/>
                </a:solidFill>
                <a:latin typeface="DejaVu Sans"/>
                <a:ea typeface="DejaVu Sans"/>
                <a:cs typeface="DejaVu Sans"/>
              </a:defRPr>
            </a:lvl9pPr>
          </a:lstStyle>
          <a:p>
            <a:pPr>
              <a:defRPr sz="3000" b="1">
                <a:solidFill>
                  <a:srgbClr val="087E83"/>
                </a:solidFill>
                <a:latin typeface="DejaVu Sans"/>
                <a:ea typeface="DejaVu Sans"/>
                <a:cs typeface="DejaVu Sans"/>
              </a:defRPr>
            </a:pPr>
            <a:r>
              <a:rPr lang="en-US" dirty="0"/>
              <a:t>LG</a:t>
            </a:r>
            <a:endParaRPr sz="3000" b="1" dirty="0">
              <a:solidFill>
                <a:srgbClr val="087E83"/>
              </a:solidFill>
              <a:latin typeface="DejaVu Sans"/>
              <a:ea typeface="DejaVu Sans"/>
              <a:cs typeface="DejaVu Sans"/>
            </a:endParaRPr>
          </a:p>
        </p:txBody>
      </p:sp>
      <p:sp>
        <p:nvSpPr>
          <p:cNvPr id="4" name="Rectangle 3">
            <a:extLst>
              <a:ext uri="{FF2B5EF4-FFF2-40B4-BE49-F238E27FC236}">
                <a16:creationId xmlns:a16="http://schemas.microsoft.com/office/drawing/2014/main" id="{85D77607-982B-4B99-B926-A755516B0E25}"/>
              </a:ext>
            </a:extLst>
          </p:cNvPr>
          <p:cNvSpPr>
            <a:spLocks noGrp="1"/>
          </p:cNvSpPr>
          <p:nvPr/>
        </p:nvSpPr>
        <p:spPr>
          <a:xfrm>
            <a:off x="1524000" y="1888551"/>
            <a:ext cx="10001250" cy="476250"/>
          </a:xfrm>
          <a:prstGeom prst="rect">
            <a:avLst/>
          </a:prstGeom>
          <a:noFill/>
          <a:ln w="0">
            <a:noFill/>
            <a:prstDash val="solid"/>
          </a:ln>
        </p:spPr>
        <p:txBody>
          <a:bodyPr lIns="0" tIns="0" rIns="0" bIns="0">
            <a:noAutofit/>
          </a:bodyPr>
          <a:lstStyle>
            <a:defPPr>
              <a:defRPr sz="2400" b="1">
                <a:solidFill>
                  <a:srgbClr val="152F46"/>
                </a:solidFill>
                <a:latin typeface="DejaVu Sans"/>
                <a:ea typeface="DejaVu Sans"/>
                <a:cs typeface="DejaVu Sans"/>
              </a:defRPr>
            </a:defPPr>
            <a:lvl1pPr>
              <a:defRPr sz="2400" b="1">
                <a:solidFill>
                  <a:srgbClr val="152F46"/>
                </a:solidFill>
                <a:latin typeface="DejaVu Sans"/>
                <a:ea typeface="DejaVu Sans"/>
                <a:cs typeface="DejaVu Sans"/>
              </a:defRPr>
            </a:lvl1pPr>
            <a:lvl2pPr>
              <a:defRPr sz="2400" b="1">
                <a:solidFill>
                  <a:srgbClr val="152F46"/>
                </a:solidFill>
                <a:latin typeface="DejaVu Sans"/>
                <a:ea typeface="DejaVu Sans"/>
                <a:cs typeface="DejaVu Sans"/>
              </a:defRPr>
            </a:lvl2pPr>
            <a:lvl3pPr>
              <a:defRPr sz="2400" b="1">
                <a:solidFill>
                  <a:srgbClr val="152F46"/>
                </a:solidFill>
                <a:latin typeface="DejaVu Sans"/>
                <a:ea typeface="DejaVu Sans"/>
                <a:cs typeface="DejaVu Sans"/>
              </a:defRPr>
            </a:lvl3pPr>
            <a:lvl4pPr>
              <a:defRPr sz="2400" b="1">
                <a:solidFill>
                  <a:srgbClr val="152F46"/>
                </a:solidFill>
                <a:latin typeface="DejaVu Sans"/>
                <a:ea typeface="DejaVu Sans"/>
                <a:cs typeface="DejaVu Sans"/>
              </a:defRPr>
            </a:lvl4pPr>
            <a:lvl5pPr>
              <a:defRPr sz="2400" b="1">
                <a:solidFill>
                  <a:srgbClr val="152F46"/>
                </a:solidFill>
                <a:latin typeface="DejaVu Sans"/>
                <a:ea typeface="DejaVu Sans"/>
                <a:cs typeface="DejaVu Sans"/>
              </a:defRPr>
            </a:lvl5pPr>
            <a:lvl6pPr>
              <a:defRPr sz="2400" b="1">
                <a:solidFill>
                  <a:srgbClr val="152F46"/>
                </a:solidFill>
                <a:latin typeface="DejaVu Sans"/>
                <a:ea typeface="DejaVu Sans"/>
                <a:cs typeface="DejaVu Sans"/>
              </a:defRPr>
            </a:lvl6pPr>
            <a:lvl7pPr>
              <a:defRPr sz="2400" b="1">
                <a:solidFill>
                  <a:srgbClr val="152F46"/>
                </a:solidFill>
                <a:latin typeface="DejaVu Sans"/>
                <a:ea typeface="DejaVu Sans"/>
                <a:cs typeface="DejaVu Sans"/>
              </a:defRPr>
            </a:lvl7pPr>
            <a:lvl8pPr>
              <a:defRPr sz="2400" b="1">
                <a:solidFill>
                  <a:srgbClr val="152F46"/>
                </a:solidFill>
                <a:latin typeface="DejaVu Sans"/>
                <a:ea typeface="DejaVu Sans"/>
                <a:cs typeface="DejaVu Sans"/>
              </a:defRPr>
            </a:lvl8pPr>
            <a:lvl9pPr>
              <a:defRPr sz="2400" b="1">
                <a:solidFill>
                  <a:srgbClr val="152F46"/>
                </a:solidFill>
                <a:latin typeface="DejaVu Sans"/>
                <a:ea typeface="DejaVu Sans"/>
                <a:cs typeface="DejaVu Sans"/>
              </a:defRPr>
            </a:lvl9pPr>
          </a:lstStyle>
          <a:p>
            <a:pPr>
              <a:defRPr sz="2400" b="1">
                <a:solidFill>
                  <a:srgbClr val="152F46"/>
                </a:solidFill>
                <a:latin typeface="DejaVu Sans"/>
                <a:ea typeface="DejaVu Sans"/>
                <a:cs typeface="DejaVu Sans"/>
              </a:defRPr>
            </a:pPr>
            <a:r>
              <a:rPr lang="en-US" sz="2400" b="1" dirty="0">
                <a:solidFill>
                  <a:srgbClr val="152F46"/>
                </a:solidFill>
                <a:latin typeface="DejaVu Sans"/>
                <a:ea typeface="DejaVu Sans"/>
                <a:cs typeface="DejaVu Sans"/>
              </a:rPr>
              <a:t>Describe what </a:t>
            </a:r>
            <a:r>
              <a:rPr lang="en-US" dirty="0"/>
              <a:t>s</a:t>
            </a:r>
            <a:r>
              <a:rPr sz="2400" b="1" dirty="0">
                <a:solidFill>
                  <a:srgbClr val="152F46"/>
                </a:solidFill>
                <a:latin typeface="DejaVu Sans"/>
                <a:ea typeface="DejaVu Sans"/>
                <a:cs typeface="DejaVu Sans"/>
              </a:rPr>
              <a:t>tudents will be able to</a:t>
            </a:r>
            <a:r>
              <a:rPr lang="en-US" sz="2400" b="1" dirty="0">
                <a:solidFill>
                  <a:srgbClr val="152F46"/>
                </a:solidFill>
                <a:latin typeface="DejaVu Sans"/>
                <a:ea typeface="DejaVu Sans"/>
                <a:cs typeface="DejaVu Sans"/>
              </a:rPr>
              <a:t> do or know.</a:t>
            </a:r>
            <a:endParaRPr sz="2400" b="1" dirty="0">
              <a:solidFill>
                <a:srgbClr val="152F46"/>
              </a:solidFill>
              <a:latin typeface="DejaVu Sans"/>
              <a:ea typeface="DejaVu Sans"/>
              <a:cs typeface="DejaVu Sans"/>
            </a:endParaRPr>
          </a:p>
        </p:txBody>
      </p:sp>
      <p:sp>
        <p:nvSpPr>
          <p:cNvPr id="6" name="Rectangle 5">
            <a:extLst>
              <a:ext uri="{FF2B5EF4-FFF2-40B4-BE49-F238E27FC236}">
                <a16:creationId xmlns:a16="http://schemas.microsoft.com/office/drawing/2014/main" id="{63786330-7F9C-4D8E-906B-89258AFCC2DF}"/>
              </a:ext>
            </a:extLst>
          </p:cNvPr>
          <p:cNvSpPr>
            <a:spLocks noGrp="1"/>
          </p:cNvSpPr>
          <p:nvPr/>
        </p:nvSpPr>
        <p:spPr>
          <a:xfrm>
            <a:off x="619125" y="3205865"/>
            <a:ext cx="619125" cy="619125"/>
          </a:xfrm>
          <a:prstGeom prst="rect">
            <a:avLst/>
          </a:prstGeom>
          <a:noFill/>
          <a:ln w="0">
            <a:noFill/>
            <a:prstDash val="solid"/>
          </a:ln>
        </p:spPr>
        <p:txBody>
          <a:bodyPr lIns="0" tIns="0" rIns="0" bIns="0">
            <a:noAutofit/>
          </a:bodyPr>
          <a:lstStyle>
            <a:defPPr>
              <a:defRPr sz="3000" b="1">
                <a:solidFill>
                  <a:srgbClr val="087E83"/>
                </a:solidFill>
                <a:latin typeface="DejaVu Sans"/>
                <a:ea typeface="DejaVu Sans"/>
                <a:cs typeface="DejaVu Sans"/>
              </a:defRPr>
            </a:defPPr>
            <a:lvl1pPr>
              <a:defRPr sz="3000" b="1">
                <a:solidFill>
                  <a:srgbClr val="087E83"/>
                </a:solidFill>
                <a:latin typeface="DejaVu Sans"/>
                <a:ea typeface="DejaVu Sans"/>
                <a:cs typeface="DejaVu Sans"/>
              </a:defRPr>
            </a:lvl1pPr>
            <a:lvl2pPr>
              <a:defRPr sz="3000" b="1">
                <a:solidFill>
                  <a:srgbClr val="087E83"/>
                </a:solidFill>
                <a:latin typeface="DejaVu Sans"/>
                <a:ea typeface="DejaVu Sans"/>
                <a:cs typeface="DejaVu Sans"/>
              </a:defRPr>
            </a:lvl2pPr>
            <a:lvl3pPr>
              <a:defRPr sz="3000" b="1">
                <a:solidFill>
                  <a:srgbClr val="087E83"/>
                </a:solidFill>
                <a:latin typeface="DejaVu Sans"/>
                <a:ea typeface="DejaVu Sans"/>
                <a:cs typeface="DejaVu Sans"/>
              </a:defRPr>
            </a:lvl3pPr>
            <a:lvl4pPr>
              <a:defRPr sz="3000" b="1">
                <a:solidFill>
                  <a:srgbClr val="087E83"/>
                </a:solidFill>
                <a:latin typeface="DejaVu Sans"/>
                <a:ea typeface="DejaVu Sans"/>
                <a:cs typeface="DejaVu Sans"/>
              </a:defRPr>
            </a:lvl4pPr>
            <a:lvl5pPr>
              <a:defRPr sz="3000" b="1">
                <a:solidFill>
                  <a:srgbClr val="087E83"/>
                </a:solidFill>
                <a:latin typeface="DejaVu Sans"/>
                <a:ea typeface="DejaVu Sans"/>
                <a:cs typeface="DejaVu Sans"/>
              </a:defRPr>
            </a:lvl5pPr>
            <a:lvl6pPr>
              <a:defRPr sz="3000" b="1">
                <a:solidFill>
                  <a:srgbClr val="087E83"/>
                </a:solidFill>
                <a:latin typeface="DejaVu Sans"/>
                <a:ea typeface="DejaVu Sans"/>
                <a:cs typeface="DejaVu Sans"/>
              </a:defRPr>
            </a:lvl6pPr>
            <a:lvl7pPr>
              <a:defRPr sz="3000" b="1">
                <a:solidFill>
                  <a:srgbClr val="087E83"/>
                </a:solidFill>
                <a:latin typeface="DejaVu Sans"/>
                <a:ea typeface="DejaVu Sans"/>
                <a:cs typeface="DejaVu Sans"/>
              </a:defRPr>
            </a:lvl7pPr>
            <a:lvl8pPr>
              <a:defRPr sz="3000" b="1">
                <a:solidFill>
                  <a:srgbClr val="087E83"/>
                </a:solidFill>
                <a:latin typeface="DejaVu Sans"/>
                <a:ea typeface="DejaVu Sans"/>
                <a:cs typeface="DejaVu Sans"/>
              </a:defRPr>
            </a:lvl8pPr>
            <a:lvl9pPr>
              <a:defRPr sz="3000" b="1">
                <a:solidFill>
                  <a:srgbClr val="087E83"/>
                </a:solidFill>
                <a:latin typeface="DejaVu Sans"/>
                <a:ea typeface="DejaVu Sans"/>
                <a:cs typeface="DejaVu Sans"/>
              </a:defRPr>
            </a:lvl9pPr>
          </a:lstStyle>
          <a:p>
            <a:pPr>
              <a:defRPr sz="3000" b="1">
                <a:solidFill>
                  <a:srgbClr val="087E83"/>
                </a:solidFill>
                <a:latin typeface="DejaVu Sans"/>
                <a:ea typeface="DejaVu Sans"/>
                <a:cs typeface="DejaVu Sans"/>
              </a:defRPr>
            </a:pPr>
            <a:r>
              <a:rPr lang="en-US" dirty="0"/>
              <a:t>T</a:t>
            </a:r>
            <a:endParaRPr sz="3000" b="1" dirty="0">
              <a:solidFill>
                <a:srgbClr val="087E83"/>
              </a:solidFill>
              <a:latin typeface="DejaVu Sans"/>
              <a:ea typeface="DejaVu Sans"/>
              <a:cs typeface="DejaVu Sans"/>
            </a:endParaRPr>
          </a:p>
        </p:txBody>
      </p:sp>
      <p:sp>
        <p:nvSpPr>
          <p:cNvPr id="7" name="Rectangle 6">
            <a:extLst>
              <a:ext uri="{FF2B5EF4-FFF2-40B4-BE49-F238E27FC236}">
                <a16:creationId xmlns:a16="http://schemas.microsoft.com/office/drawing/2014/main" id="{F5B5E0A7-71FD-4337-8379-E336591B8933}"/>
              </a:ext>
            </a:extLst>
          </p:cNvPr>
          <p:cNvSpPr>
            <a:spLocks noGrp="1"/>
          </p:cNvSpPr>
          <p:nvPr/>
        </p:nvSpPr>
        <p:spPr>
          <a:xfrm>
            <a:off x="1524000" y="3178155"/>
            <a:ext cx="10001250" cy="476250"/>
          </a:xfrm>
          <a:prstGeom prst="rect">
            <a:avLst/>
          </a:prstGeom>
          <a:noFill/>
          <a:ln w="0">
            <a:noFill/>
            <a:prstDash val="solid"/>
          </a:ln>
        </p:spPr>
        <p:txBody>
          <a:bodyPr lIns="0" tIns="0" rIns="0" bIns="0">
            <a:noAutofit/>
          </a:bodyPr>
          <a:lstStyle>
            <a:defPPr>
              <a:defRPr sz="2400" b="1">
                <a:solidFill>
                  <a:srgbClr val="152F46"/>
                </a:solidFill>
                <a:latin typeface="DejaVu Sans"/>
                <a:ea typeface="DejaVu Sans"/>
                <a:cs typeface="DejaVu Sans"/>
              </a:defRPr>
            </a:defPPr>
            <a:lvl1pPr>
              <a:defRPr sz="2400" b="1">
                <a:solidFill>
                  <a:srgbClr val="152F46"/>
                </a:solidFill>
                <a:latin typeface="DejaVu Sans"/>
                <a:ea typeface="DejaVu Sans"/>
                <a:cs typeface="DejaVu Sans"/>
              </a:defRPr>
            </a:lvl1pPr>
            <a:lvl2pPr>
              <a:defRPr sz="2400" b="1">
                <a:solidFill>
                  <a:srgbClr val="152F46"/>
                </a:solidFill>
                <a:latin typeface="DejaVu Sans"/>
                <a:ea typeface="DejaVu Sans"/>
                <a:cs typeface="DejaVu Sans"/>
              </a:defRPr>
            </a:lvl2pPr>
            <a:lvl3pPr>
              <a:defRPr sz="2400" b="1">
                <a:solidFill>
                  <a:srgbClr val="152F46"/>
                </a:solidFill>
                <a:latin typeface="DejaVu Sans"/>
                <a:ea typeface="DejaVu Sans"/>
                <a:cs typeface="DejaVu Sans"/>
              </a:defRPr>
            </a:lvl3pPr>
            <a:lvl4pPr>
              <a:defRPr sz="2400" b="1">
                <a:solidFill>
                  <a:srgbClr val="152F46"/>
                </a:solidFill>
                <a:latin typeface="DejaVu Sans"/>
                <a:ea typeface="DejaVu Sans"/>
                <a:cs typeface="DejaVu Sans"/>
              </a:defRPr>
            </a:lvl4pPr>
            <a:lvl5pPr>
              <a:defRPr sz="2400" b="1">
                <a:solidFill>
                  <a:srgbClr val="152F46"/>
                </a:solidFill>
                <a:latin typeface="DejaVu Sans"/>
                <a:ea typeface="DejaVu Sans"/>
                <a:cs typeface="DejaVu Sans"/>
              </a:defRPr>
            </a:lvl5pPr>
            <a:lvl6pPr>
              <a:defRPr sz="2400" b="1">
                <a:solidFill>
                  <a:srgbClr val="152F46"/>
                </a:solidFill>
                <a:latin typeface="DejaVu Sans"/>
                <a:ea typeface="DejaVu Sans"/>
                <a:cs typeface="DejaVu Sans"/>
              </a:defRPr>
            </a:lvl6pPr>
            <a:lvl7pPr>
              <a:defRPr sz="2400" b="1">
                <a:solidFill>
                  <a:srgbClr val="152F46"/>
                </a:solidFill>
                <a:latin typeface="DejaVu Sans"/>
                <a:ea typeface="DejaVu Sans"/>
                <a:cs typeface="DejaVu Sans"/>
              </a:defRPr>
            </a:lvl7pPr>
            <a:lvl8pPr>
              <a:defRPr sz="2400" b="1">
                <a:solidFill>
                  <a:srgbClr val="152F46"/>
                </a:solidFill>
                <a:latin typeface="DejaVu Sans"/>
                <a:ea typeface="DejaVu Sans"/>
                <a:cs typeface="DejaVu Sans"/>
              </a:defRPr>
            </a:lvl8pPr>
            <a:lvl9pPr>
              <a:defRPr sz="2400" b="1">
                <a:solidFill>
                  <a:srgbClr val="152F46"/>
                </a:solidFill>
                <a:latin typeface="DejaVu Sans"/>
                <a:ea typeface="DejaVu Sans"/>
                <a:cs typeface="DejaVu Sans"/>
              </a:defRPr>
            </a:lvl9pPr>
          </a:lstStyle>
          <a:p>
            <a:pPr>
              <a:defRPr sz="2400" b="1">
                <a:solidFill>
                  <a:srgbClr val="152F46"/>
                </a:solidFill>
                <a:latin typeface="DejaVu Sans"/>
                <a:ea typeface="DejaVu Sans"/>
                <a:cs typeface="DejaVu Sans"/>
              </a:defRPr>
            </a:pPr>
            <a:r>
              <a:rPr lang="en-US" sz="2400" b="1" dirty="0">
                <a:solidFill>
                  <a:srgbClr val="152F46"/>
                </a:solidFill>
                <a:latin typeface="DejaVu Sans"/>
                <a:ea typeface="DejaVu Sans"/>
                <a:cs typeface="DejaVu Sans"/>
              </a:rPr>
              <a:t>Describe what the students will use to show their skill or understanding.</a:t>
            </a:r>
            <a:endParaRPr sz="2400" b="1" dirty="0">
              <a:solidFill>
                <a:srgbClr val="152F46"/>
              </a:solidFill>
              <a:latin typeface="DejaVu Sans"/>
              <a:ea typeface="DejaVu Sans"/>
              <a:cs typeface="DejaVu Sans"/>
            </a:endParaRPr>
          </a:p>
        </p:txBody>
      </p:sp>
      <p:sp>
        <p:nvSpPr>
          <p:cNvPr id="9" name="Rectangle 8">
            <a:extLst>
              <a:ext uri="{FF2B5EF4-FFF2-40B4-BE49-F238E27FC236}">
                <a16:creationId xmlns:a16="http://schemas.microsoft.com/office/drawing/2014/main" id="{F52916CE-A733-4654-A9CA-6851B33FC996}"/>
              </a:ext>
            </a:extLst>
          </p:cNvPr>
          <p:cNvSpPr>
            <a:spLocks noGrp="1"/>
          </p:cNvSpPr>
          <p:nvPr/>
        </p:nvSpPr>
        <p:spPr>
          <a:xfrm>
            <a:off x="619125" y="4634615"/>
            <a:ext cx="619125" cy="619125"/>
          </a:xfrm>
          <a:prstGeom prst="rect">
            <a:avLst/>
          </a:prstGeom>
          <a:noFill/>
          <a:ln w="0">
            <a:noFill/>
            <a:prstDash val="solid"/>
          </a:ln>
        </p:spPr>
        <p:txBody>
          <a:bodyPr lIns="0" tIns="0" rIns="0" bIns="0">
            <a:noAutofit/>
          </a:bodyPr>
          <a:lstStyle>
            <a:defPPr>
              <a:defRPr sz="3000" b="1">
                <a:solidFill>
                  <a:srgbClr val="087E83"/>
                </a:solidFill>
                <a:latin typeface="DejaVu Sans"/>
                <a:ea typeface="DejaVu Sans"/>
                <a:cs typeface="DejaVu Sans"/>
              </a:defRPr>
            </a:defPPr>
            <a:lvl1pPr>
              <a:defRPr sz="3000" b="1">
                <a:solidFill>
                  <a:srgbClr val="087E83"/>
                </a:solidFill>
                <a:latin typeface="DejaVu Sans"/>
                <a:ea typeface="DejaVu Sans"/>
                <a:cs typeface="DejaVu Sans"/>
              </a:defRPr>
            </a:lvl1pPr>
            <a:lvl2pPr>
              <a:defRPr sz="3000" b="1">
                <a:solidFill>
                  <a:srgbClr val="087E83"/>
                </a:solidFill>
                <a:latin typeface="DejaVu Sans"/>
                <a:ea typeface="DejaVu Sans"/>
                <a:cs typeface="DejaVu Sans"/>
              </a:defRPr>
            </a:lvl2pPr>
            <a:lvl3pPr>
              <a:defRPr sz="3000" b="1">
                <a:solidFill>
                  <a:srgbClr val="087E83"/>
                </a:solidFill>
                <a:latin typeface="DejaVu Sans"/>
                <a:ea typeface="DejaVu Sans"/>
                <a:cs typeface="DejaVu Sans"/>
              </a:defRPr>
            </a:lvl3pPr>
            <a:lvl4pPr>
              <a:defRPr sz="3000" b="1">
                <a:solidFill>
                  <a:srgbClr val="087E83"/>
                </a:solidFill>
                <a:latin typeface="DejaVu Sans"/>
                <a:ea typeface="DejaVu Sans"/>
                <a:cs typeface="DejaVu Sans"/>
              </a:defRPr>
            </a:lvl4pPr>
            <a:lvl5pPr>
              <a:defRPr sz="3000" b="1">
                <a:solidFill>
                  <a:srgbClr val="087E83"/>
                </a:solidFill>
                <a:latin typeface="DejaVu Sans"/>
                <a:ea typeface="DejaVu Sans"/>
                <a:cs typeface="DejaVu Sans"/>
              </a:defRPr>
            </a:lvl5pPr>
            <a:lvl6pPr>
              <a:defRPr sz="3000" b="1">
                <a:solidFill>
                  <a:srgbClr val="087E83"/>
                </a:solidFill>
                <a:latin typeface="DejaVu Sans"/>
                <a:ea typeface="DejaVu Sans"/>
                <a:cs typeface="DejaVu Sans"/>
              </a:defRPr>
            </a:lvl6pPr>
            <a:lvl7pPr>
              <a:defRPr sz="3000" b="1">
                <a:solidFill>
                  <a:srgbClr val="087E83"/>
                </a:solidFill>
                <a:latin typeface="DejaVu Sans"/>
                <a:ea typeface="DejaVu Sans"/>
                <a:cs typeface="DejaVu Sans"/>
              </a:defRPr>
            </a:lvl7pPr>
            <a:lvl8pPr>
              <a:defRPr sz="3000" b="1">
                <a:solidFill>
                  <a:srgbClr val="087E83"/>
                </a:solidFill>
                <a:latin typeface="DejaVu Sans"/>
                <a:ea typeface="DejaVu Sans"/>
                <a:cs typeface="DejaVu Sans"/>
              </a:defRPr>
            </a:lvl8pPr>
            <a:lvl9pPr>
              <a:defRPr sz="3000" b="1">
                <a:solidFill>
                  <a:srgbClr val="087E83"/>
                </a:solidFill>
                <a:latin typeface="DejaVu Sans"/>
                <a:ea typeface="DejaVu Sans"/>
                <a:cs typeface="DejaVu Sans"/>
              </a:defRPr>
            </a:lvl9pPr>
          </a:lstStyle>
          <a:p>
            <a:pPr>
              <a:defRPr sz="3000" b="1">
                <a:solidFill>
                  <a:srgbClr val="087E83"/>
                </a:solidFill>
                <a:latin typeface="DejaVu Sans"/>
                <a:ea typeface="DejaVu Sans"/>
                <a:cs typeface="DejaVu Sans"/>
              </a:defRPr>
            </a:pPr>
            <a:r>
              <a:rPr lang="en-US" dirty="0"/>
              <a:t>A</a:t>
            </a:r>
            <a:endParaRPr sz="3000" b="1" dirty="0">
              <a:solidFill>
                <a:srgbClr val="087E83"/>
              </a:solidFill>
              <a:latin typeface="DejaVu Sans"/>
              <a:ea typeface="DejaVu Sans"/>
              <a:cs typeface="DejaVu Sans"/>
            </a:endParaRPr>
          </a:p>
        </p:txBody>
      </p:sp>
      <p:sp>
        <p:nvSpPr>
          <p:cNvPr id="10" name="Rectangle 9">
            <a:extLst>
              <a:ext uri="{FF2B5EF4-FFF2-40B4-BE49-F238E27FC236}">
                <a16:creationId xmlns:a16="http://schemas.microsoft.com/office/drawing/2014/main" id="{92B24014-E660-4F7A-87B5-25DC3406A213}"/>
              </a:ext>
            </a:extLst>
          </p:cNvPr>
          <p:cNvSpPr>
            <a:spLocks noGrp="1"/>
          </p:cNvSpPr>
          <p:nvPr/>
        </p:nvSpPr>
        <p:spPr>
          <a:xfrm>
            <a:off x="1524000" y="4606905"/>
            <a:ext cx="10001250" cy="476250"/>
          </a:xfrm>
          <a:prstGeom prst="rect">
            <a:avLst/>
          </a:prstGeom>
          <a:noFill/>
          <a:ln w="0">
            <a:noFill/>
            <a:prstDash val="solid"/>
          </a:ln>
        </p:spPr>
        <p:txBody>
          <a:bodyPr lIns="0" tIns="0" rIns="0" bIns="0">
            <a:noAutofit/>
          </a:bodyPr>
          <a:lstStyle>
            <a:defPPr>
              <a:defRPr sz="2400" b="1">
                <a:solidFill>
                  <a:srgbClr val="152F46"/>
                </a:solidFill>
                <a:latin typeface="DejaVu Sans"/>
                <a:ea typeface="DejaVu Sans"/>
                <a:cs typeface="DejaVu Sans"/>
              </a:defRPr>
            </a:defPPr>
            <a:lvl1pPr>
              <a:defRPr sz="2400" b="1">
                <a:solidFill>
                  <a:srgbClr val="152F46"/>
                </a:solidFill>
                <a:latin typeface="DejaVu Sans"/>
                <a:ea typeface="DejaVu Sans"/>
                <a:cs typeface="DejaVu Sans"/>
              </a:defRPr>
            </a:lvl1pPr>
            <a:lvl2pPr>
              <a:defRPr sz="2400" b="1">
                <a:solidFill>
                  <a:srgbClr val="152F46"/>
                </a:solidFill>
                <a:latin typeface="DejaVu Sans"/>
                <a:ea typeface="DejaVu Sans"/>
                <a:cs typeface="DejaVu Sans"/>
              </a:defRPr>
            </a:lvl2pPr>
            <a:lvl3pPr>
              <a:defRPr sz="2400" b="1">
                <a:solidFill>
                  <a:srgbClr val="152F46"/>
                </a:solidFill>
                <a:latin typeface="DejaVu Sans"/>
                <a:ea typeface="DejaVu Sans"/>
                <a:cs typeface="DejaVu Sans"/>
              </a:defRPr>
            </a:lvl3pPr>
            <a:lvl4pPr>
              <a:defRPr sz="2400" b="1">
                <a:solidFill>
                  <a:srgbClr val="152F46"/>
                </a:solidFill>
                <a:latin typeface="DejaVu Sans"/>
                <a:ea typeface="DejaVu Sans"/>
                <a:cs typeface="DejaVu Sans"/>
              </a:defRPr>
            </a:lvl4pPr>
            <a:lvl5pPr>
              <a:defRPr sz="2400" b="1">
                <a:solidFill>
                  <a:srgbClr val="152F46"/>
                </a:solidFill>
                <a:latin typeface="DejaVu Sans"/>
                <a:ea typeface="DejaVu Sans"/>
                <a:cs typeface="DejaVu Sans"/>
              </a:defRPr>
            </a:lvl5pPr>
            <a:lvl6pPr>
              <a:defRPr sz="2400" b="1">
                <a:solidFill>
                  <a:srgbClr val="152F46"/>
                </a:solidFill>
                <a:latin typeface="DejaVu Sans"/>
                <a:ea typeface="DejaVu Sans"/>
                <a:cs typeface="DejaVu Sans"/>
              </a:defRPr>
            </a:lvl6pPr>
            <a:lvl7pPr>
              <a:defRPr sz="2400" b="1">
                <a:solidFill>
                  <a:srgbClr val="152F46"/>
                </a:solidFill>
                <a:latin typeface="DejaVu Sans"/>
                <a:ea typeface="DejaVu Sans"/>
                <a:cs typeface="DejaVu Sans"/>
              </a:defRPr>
            </a:lvl7pPr>
            <a:lvl8pPr>
              <a:defRPr sz="2400" b="1">
                <a:solidFill>
                  <a:srgbClr val="152F46"/>
                </a:solidFill>
                <a:latin typeface="DejaVu Sans"/>
                <a:ea typeface="DejaVu Sans"/>
                <a:cs typeface="DejaVu Sans"/>
              </a:defRPr>
            </a:lvl8pPr>
            <a:lvl9pPr>
              <a:defRPr sz="2400" b="1">
                <a:solidFill>
                  <a:srgbClr val="152F46"/>
                </a:solidFill>
                <a:latin typeface="DejaVu Sans"/>
                <a:ea typeface="DejaVu Sans"/>
                <a:cs typeface="DejaVu Sans"/>
              </a:defRPr>
            </a:lvl9pPr>
          </a:lstStyle>
          <a:p>
            <a:pPr>
              <a:defRPr sz="2400" b="1">
                <a:solidFill>
                  <a:srgbClr val="152F46"/>
                </a:solidFill>
                <a:latin typeface="DejaVu Sans"/>
                <a:ea typeface="DejaVu Sans"/>
                <a:cs typeface="DejaVu Sans"/>
              </a:defRPr>
            </a:pPr>
            <a:r>
              <a:rPr lang="en-US" sz="2400" b="1" dirty="0">
                <a:solidFill>
                  <a:srgbClr val="152F46"/>
                </a:solidFill>
                <a:latin typeface="DejaVu Sans"/>
                <a:ea typeface="DejaVu Sans"/>
                <a:cs typeface="DejaVu Sans"/>
              </a:rPr>
              <a:t>Describe specifically what </a:t>
            </a:r>
            <a:r>
              <a:rPr lang="en-US" dirty="0"/>
              <a:t>in their product you will assess.</a:t>
            </a:r>
            <a:endParaRPr sz="2400" b="1" dirty="0">
              <a:solidFill>
                <a:srgbClr val="152F46"/>
              </a:solidFill>
              <a:latin typeface="DejaVu Sans"/>
              <a:ea typeface="DejaVu Sans"/>
              <a:cs typeface="DejaVu Sans"/>
            </a:endParaRPr>
          </a:p>
        </p:txBody>
      </p:sp>
      <p:sp>
        <p:nvSpPr>
          <p:cNvPr id="12" name="Rectangle 11">
            <a:extLst>
              <a:ext uri="{FF2B5EF4-FFF2-40B4-BE49-F238E27FC236}">
                <a16:creationId xmlns:a16="http://schemas.microsoft.com/office/drawing/2014/main" id="{F0A2081D-1EA3-48B9-9734-3E675C46EF23}"/>
              </a:ext>
            </a:extLst>
          </p:cNvPr>
          <p:cNvSpPr>
            <a:spLocks noGrp="1"/>
          </p:cNvSpPr>
          <p:nvPr/>
        </p:nvSpPr>
        <p:spPr>
          <a:xfrm>
            <a:off x="619125" y="6000750"/>
            <a:ext cx="10858500" cy="428625"/>
          </a:xfrm>
          <a:prstGeom prst="rect">
            <a:avLst/>
          </a:prstGeom>
          <a:noFill/>
          <a:ln w="0">
            <a:noFill/>
            <a:prstDash val="solid"/>
          </a:ln>
        </p:spPr>
        <p:txBody>
          <a:bodyPr lIns="0" tIns="0" rIns="0" bIns="0">
            <a:noAutofit/>
          </a:bodyPr>
          <a:lstStyle>
            <a:defPPr>
              <a:defRPr sz="2100" b="1">
                <a:solidFill>
                  <a:srgbClr val="087E83"/>
                </a:solidFill>
                <a:latin typeface="DejaVu Sans"/>
                <a:ea typeface="DejaVu Sans"/>
                <a:cs typeface="DejaVu Sans"/>
              </a:defRPr>
            </a:defPPr>
            <a:lvl1pPr>
              <a:defRPr sz="2100" b="1">
                <a:solidFill>
                  <a:srgbClr val="087E83"/>
                </a:solidFill>
                <a:latin typeface="DejaVu Sans"/>
                <a:ea typeface="DejaVu Sans"/>
                <a:cs typeface="DejaVu Sans"/>
              </a:defRPr>
            </a:lvl1pPr>
            <a:lvl2pPr>
              <a:defRPr sz="2100" b="1">
                <a:solidFill>
                  <a:srgbClr val="087E83"/>
                </a:solidFill>
                <a:latin typeface="DejaVu Sans"/>
                <a:ea typeface="DejaVu Sans"/>
                <a:cs typeface="DejaVu Sans"/>
              </a:defRPr>
            </a:lvl2pPr>
            <a:lvl3pPr>
              <a:defRPr sz="2100" b="1">
                <a:solidFill>
                  <a:srgbClr val="087E83"/>
                </a:solidFill>
                <a:latin typeface="DejaVu Sans"/>
                <a:ea typeface="DejaVu Sans"/>
                <a:cs typeface="DejaVu Sans"/>
              </a:defRPr>
            </a:lvl3pPr>
            <a:lvl4pPr>
              <a:defRPr sz="2100" b="1">
                <a:solidFill>
                  <a:srgbClr val="087E83"/>
                </a:solidFill>
                <a:latin typeface="DejaVu Sans"/>
                <a:ea typeface="DejaVu Sans"/>
                <a:cs typeface="DejaVu Sans"/>
              </a:defRPr>
            </a:lvl4pPr>
            <a:lvl5pPr>
              <a:defRPr sz="2100" b="1">
                <a:solidFill>
                  <a:srgbClr val="087E83"/>
                </a:solidFill>
                <a:latin typeface="DejaVu Sans"/>
                <a:ea typeface="DejaVu Sans"/>
                <a:cs typeface="DejaVu Sans"/>
              </a:defRPr>
            </a:lvl5pPr>
            <a:lvl6pPr>
              <a:defRPr sz="2100" b="1">
                <a:solidFill>
                  <a:srgbClr val="087E83"/>
                </a:solidFill>
                <a:latin typeface="DejaVu Sans"/>
                <a:ea typeface="DejaVu Sans"/>
                <a:cs typeface="DejaVu Sans"/>
              </a:defRPr>
            </a:lvl6pPr>
            <a:lvl7pPr>
              <a:defRPr sz="2100" b="1">
                <a:solidFill>
                  <a:srgbClr val="087E83"/>
                </a:solidFill>
                <a:latin typeface="DejaVu Sans"/>
                <a:ea typeface="DejaVu Sans"/>
                <a:cs typeface="DejaVu Sans"/>
              </a:defRPr>
            </a:lvl7pPr>
            <a:lvl8pPr>
              <a:defRPr sz="2100" b="1">
                <a:solidFill>
                  <a:srgbClr val="087E83"/>
                </a:solidFill>
                <a:latin typeface="DejaVu Sans"/>
                <a:ea typeface="DejaVu Sans"/>
                <a:cs typeface="DejaVu Sans"/>
              </a:defRPr>
            </a:lvl8pPr>
            <a:lvl9pPr>
              <a:defRPr sz="2100" b="1">
                <a:solidFill>
                  <a:srgbClr val="087E83"/>
                </a:solidFill>
                <a:latin typeface="DejaVu Sans"/>
                <a:ea typeface="DejaVu Sans"/>
                <a:cs typeface="DejaVu Sans"/>
              </a:defRPr>
            </a:lvl9pPr>
          </a:lstStyle>
          <a:p>
            <a:pPr>
              <a:defRPr sz="2100" b="1">
                <a:solidFill>
                  <a:srgbClr val="087E83"/>
                </a:solidFill>
                <a:latin typeface="DejaVu Sans"/>
                <a:ea typeface="DejaVu Sans"/>
                <a:cs typeface="DejaVu Sans"/>
              </a:defRPr>
            </a:pPr>
            <a:r>
              <a:rPr lang="en-US" dirty="0"/>
              <a:t>Develop activities with learning goals and assessments iteratively</a:t>
            </a:r>
            <a:r>
              <a:rPr lang="en-US" sz="2100" b="1" dirty="0">
                <a:solidFill>
                  <a:srgbClr val="087E83"/>
                </a:solidFill>
                <a:latin typeface="DejaVu Sans"/>
                <a:ea typeface="DejaVu Sans"/>
                <a:cs typeface="DejaVu Sans"/>
              </a:rPr>
              <a:t> </a:t>
            </a:r>
          </a:p>
          <a:p>
            <a:pPr>
              <a:defRPr sz="2100" b="1">
                <a:solidFill>
                  <a:srgbClr val="087E83"/>
                </a:solidFill>
                <a:latin typeface="DejaVu Sans"/>
                <a:ea typeface="DejaVu Sans"/>
                <a:cs typeface="DejaVu Sans"/>
              </a:defRPr>
            </a:pPr>
            <a:r>
              <a:rPr sz="2100" b="1" dirty="0">
                <a:solidFill>
                  <a:srgbClr val="087E83"/>
                </a:solidFill>
                <a:latin typeface="DejaVu Sans"/>
                <a:ea typeface="DejaVu Sans"/>
                <a:cs typeface="DejaVu Sans"/>
              </a:rPr>
              <a:t>Could a colleague use your criteria to judge the work?</a:t>
            </a:r>
          </a:p>
        </p:txBody>
      </p:sp>
      <p:sp>
        <p:nvSpPr>
          <p:cNvPr id="14" name="Rectangle 13">
            <a:extLst>
              <a:ext uri="{FF2B5EF4-FFF2-40B4-BE49-F238E27FC236}">
                <a16:creationId xmlns:a16="http://schemas.microsoft.com/office/drawing/2014/main" id="{1448D42C-80CB-DA36-5A78-078014769852}"/>
              </a:ext>
            </a:extLst>
          </p:cNvPr>
          <p:cNvSpPr>
            <a:spLocks noGrp="1"/>
          </p:cNvSpPr>
          <p:nvPr/>
        </p:nvSpPr>
        <p:spPr>
          <a:xfrm>
            <a:off x="666750" y="1166812"/>
            <a:ext cx="10858500" cy="428625"/>
          </a:xfrm>
          <a:prstGeom prst="rect">
            <a:avLst/>
          </a:prstGeom>
          <a:noFill/>
          <a:ln w="0">
            <a:noFill/>
            <a:prstDash val="solid"/>
          </a:ln>
        </p:spPr>
        <p:txBody>
          <a:bodyPr lIns="0" tIns="0" rIns="0" bIns="0">
            <a:noAutofit/>
          </a:bodyPr>
          <a:lstStyle>
            <a:defPPr>
              <a:defRPr sz="2100" b="1">
                <a:solidFill>
                  <a:srgbClr val="087E83"/>
                </a:solidFill>
                <a:latin typeface="DejaVu Sans"/>
                <a:ea typeface="DejaVu Sans"/>
                <a:cs typeface="DejaVu Sans"/>
              </a:defRPr>
            </a:defPPr>
            <a:lvl1pPr>
              <a:defRPr sz="2100" b="1">
                <a:solidFill>
                  <a:srgbClr val="087E83"/>
                </a:solidFill>
                <a:latin typeface="DejaVu Sans"/>
                <a:ea typeface="DejaVu Sans"/>
                <a:cs typeface="DejaVu Sans"/>
              </a:defRPr>
            </a:lvl1pPr>
            <a:lvl2pPr>
              <a:defRPr sz="2100" b="1">
                <a:solidFill>
                  <a:srgbClr val="087E83"/>
                </a:solidFill>
                <a:latin typeface="DejaVu Sans"/>
                <a:ea typeface="DejaVu Sans"/>
                <a:cs typeface="DejaVu Sans"/>
              </a:defRPr>
            </a:lvl2pPr>
            <a:lvl3pPr>
              <a:defRPr sz="2100" b="1">
                <a:solidFill>
                  <a:srgbClr val="087E83"/>
                </a:solidFill>
                <a:latin typeface="DejaVu Sans"/>
                <a:ea typeface="DejaVu Sans"/>
                <a:cs typeface="DejaVu Sans"/>
              </a:defRPr>
            </a:lvl3pPr>
            <a:lvl4pPr>
              <a:defRPr sz="2100" b="1">
                <a:solidFill>
                  <a:srgbClr val="087E83"/>
                </a:solidFill>
                <a:latin typeface="DejaVu Sans"/>
                <a:ea typeface="DejaVu Sans"/>
                <a:cs typeface="DejaVu Sans"/>
              </a:defRPr>
            </a:lvl4pPr>
            <a:lvl5pPr>
              <a:defRPr sz="2100" b="1">
                <a:solidFill>
                  <a:srgbClr val="087E83"/>
                </a:solidFill>
                <a:latin typeface="DejaVu Sans"/>
                <a:ea typeface="DejaVu Sans"/>
                <a:cs typeface="DejaVu Sans"/>
              </a:defRPr>
            </a:lvl5pPr>
            <a:lvl6pPr>
              <a:defRPr sz="2100" b="1">
                <a:solidFill>
                  <a:srgbClr val="087E83"/>
                </a:solidFill>
                <a:latin typeface="DejaVu Sans"/>
                <a:ea typeface="DejaVu Sans"/>
                <a:cs typeface="DejaVu Sans"/>
              </a:defRPr>
            </a:lvl6pPr>
            <a:lvl7pPr>
              <a:defRPr sz="2100" b="1">
                <a:solidFill>
                  <a:srgbClr val="087E83"/>
                </a:solidFill>
                <a:latin typeface="DejaVu Sans"/>
                <a:ea typeface="DejaVu Sans"/>
                <a:cs typeface="DejaVu Sans"/>
              </a:defRPr>
            </a:lvl7pPr>
            <a:lvl8pPr>
              <a:defRPr sz="2100" b="1">
                <a:solidFill>
                  <a:srgbClr val="087E83"/>
                </a:solidFill>
                <a:latin typeface="DejaVu Sans"/>
                <a:ea typeface="DejaVu Sans"/>
                <a:cs typeface="DejaVu Sans"/>
              </a:defRPr>
            </a:lvl8pPr>
            <a:lvl9pPr>
              <a:defRPr sz="2100" b="1">
                <a:solidFill>
                  <a:srgbClr val="087E83"/>
                </a:solidFill>
                <a:latin typeface="DejaVu Sans"/>
                <a:ea typeface="DejaVu Sans"/>
                <a:cs typeface="DejaVu Sans"/>
              </a:defRPr>
            </a:lvl9pPr>
          </a:lstStyle>
          <a:p>
            <a:pPr>
              <a:defRPr sz="2100" b="1">
                <a:solidFill>
                  <a:srgbClr val="087E83"/>
                </a:solidFill>
                <a:latin typeface="DejaVu Sans"/>
                <a:ea typeface="DejaVu Sans"/>
                <a:cs typeface="DejaVu Sans"/>
              </a:defRPr>
            </a:pPr>
            <a:r>
              <a:rPr lang="en-US" dirty="0"/>
              <a:t>Develop activities with learning goals and assessments iteratively.</a:t>
            </a:r>
            <a:r>
              <a:rPr lang="en-US" sz="2100" b="1" dirty="0">
                <a:solidFill>
                  <a:srgbClr val="087E83"/>
                </a:solidFill>
                <a:latin typeface="DejaVu Sans"/>
                <a:ea typeface="DejaVu Sans"/>
                <a:cs typeface="DejaVu Sans"/>
              </a:rPr>
              <a:t> </a:t>
            </a:r>
          </a:p>
        </p:txBody>
      </p:sp>
    </p:spTree>
    <p:extLst>
      <p:ext uri="{BB962C8B-B14F-4D97-AF65-F5344CB8AC3E}">
        <p14:creationId xmlns:p14="http://schemas.microsoft.com/office/powerpoint/2010/main" val="1526303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 on an inclined plane, shows forces: gravitational downward, frictional leftward, normal upward, with angle of incline indicated.">
            <a:extLst>
              <a:ext uri="{FF2B5EF4-FFF2-40B4-BE49-F238E27FC236}">
                <a16:creationId xmlns:a16="http://schemas.microsoft.com/office/drawing/2014/main" id="{EB1721D6-0A0F-3E96-5942-1CF8F52D2466}"/>
              </a:ext>
            </a:extLst>
          </p:cNvPr>
          <p:cNvPicPr>
            <a:picLocks noChangeAspect="1"/>
          </p:cNvPicPr>
          <p:nvPr/>
        </p:nvPicPr>
        <p:blipFill>
          <a:blip r:embed="rId2">
            <a:alphaModFix/>
          </a:blip>
          <a:stretch>
            <a:fillRect/>
          </a:stretch>
        </p:blipFill>
        <p:spPr>
          <a:xfrm>
            <a:off x="6420124" y="2757054"/>
            <a:ext cx="5291223" cy="3605415"/>
          </a:xfrm>
          <a:prstGeom prst="rect">
            <a:avLst/>
          </a:prstGeom>
        </p:spPr>
      </p:pic>
      <p:pic>
        <p:nvPicPr>
          <p:cNvPr id="4" name="Picture 3">
            <a:extLst>
              <a:ext uri="{FF2B5EF4-FFF2-40B4-BE49-F238E27FC236}">
                <a16:creationId xmlns:a16="http://schemas.microsoft.com/office/drawing/2014/main" id="{37DE5782-3A3E-86DA-19D7-850F03A4A909}"/>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1096154" y="3971117"/>
            <a:ext cx="4999846" cy="2771480"/>
          </a:xfrm>
          <a:prstGeom prst="rect">
            <a:avLst/>
          </a:prstGeom>
        </p:spPr>
      </p:pic>
      <p:pic>
        <p:nvPicPr>
          <p:cNvPr id="6" name="Picture 5">
            <a:extLst>
              <a:ext uri="{FF2B5EF4-FFF2-40B4-BE49-F238E27FC236}">
                <a16:creationId xmlns:a16="http://schemas.microsoft.com/office/drawing/2014/main" id="{94C4DD34-8240-9CC6-D191-632024BE863E}"/>
              </a:ext>
            </a:extLst>
          </p:cNvPr>
          <p:cNvPicPr>
            <a:picLocks noChangeAspect="1"/>
          </p:cNvPicPr>
          <p:nvPr/>
        </p:nvPicPr>
        <p:blipFill>
          <a:blip r:embed="rId4">
            <a:alphaModFix/>
            <a:extLst>
              <a:ext uri="{28A0092B-C50C-407E-A947-70E740481C1C}">
                <a14:useLocalDpi xmlns:a14="http://schemas.microsoft.com/office/drawing/2010/main" val="0"/>
              </a:ext>
            </a:extLst>
          </a:blip>
          <a:srcRect l="57302"/>
          <a:stretch>
            <a:fillRect/>
          </a:stretch>
        </p:blipFill>
        <p:spPr>
          <a:xfrm>
            <a:off x="5237756" y="1928093"/>
            <a:ext cx="2657241" cy="1791331"/>
          </a:xfrm>
          <a:prstGeom prst="rect">
            <a:avLst/>
          </a:prstGeom>
        </p:spPr>
      </p:pic>
      <p:pic>
        <p:nvPicPr>
          <p:cNvPr id="8" name="Picture 7">
            <a:extLst>
              <a:ext uri="{FF2B5EF4-FFF2-40B4-BE49-F238E27FC236}">
                <a16:creationId xmlns:a16="http://schemas.microsoft.com/office/drawing/2014/main" id="{05DB7D6E-8119-AC4E-9236-99FFBCCC49A4}"/>
              </a:ext>
            </a:extLst>
          </p:cNvPr>
          <p:cNvPicPr>
            <a:picLocks noChangeAspect="1"/>
          </p:cNvPicPr>
          <p:nvPr/>
        </p:nvPicPr>
        <p:blipFill>
          <a:blip r:embed="rId5">
            <a:alphaModFix/>
            <a:extLst>
              <a:ext uri="{28A0092B-C50C-407E-A947-70E740481C1C}">
                <a14:useLocalDpi xmlns:a14="http://schemas.microsoft.com/office/drawing/2010/main" val="0"/>
              </a:ext>
            </a:extLst>
          </a:blip>
          <a:stretch>
            <a:fillRect/>
          </a:stretch>
        </p:blipFill>
        <p:spPr>
          <a:xfrm>
            <a:off x="2641287" y="1555030"/>
            <a:ext cx="2596469" cy="2537458"/>
          </a:xfrm>
          <a:prstGeom prst="rect">
            <a:avLst/>
          </a:prstGeom>
        </p:spPr>
      </p:pic>
      <p:sp>
        <p:nvSpPr>
          <p:cNvPr id="5" name="Rectangle 4">
            <a:extLst>
              <a:ext uri="{FF2B5EF4-FFF2-40B4-BE49-F238E27FC236}">
                <a16:creationId xmlns:a16="http://schemas.microsoft.com/office/drawing/2014/main" id="{D127ECF8-89A9-525D-77C6-B08CD488767A}"/>
              </a:ext>
            </a:extLst>
          </p:cNvPr>
          <p:cNvSpPr>
            <a:spLocks noGrp="1"/>
          </p:cNvSpPr>
          <p:nvPr/>
        </p:nvSpPr>
        <p:spPr>
          <a:xfrm>
            <a:off x="571499" y="381000"/>
            <a:ext cx="11301845" cy="619125"/>
          </a:xfrm>
          <a:prstGeom prst="rect">
            <a:avLst/>
          </a:prstGeom>
          <a:noFill/>
          <a:ln w="0">
            <a:noFill/>
            <a:prstDash val="solid"/>
          </a:ln>
        </p:spPr>
        <p:txBody>
          <a:bodyPr lIns="0" tIns="0" rIns="0" bIns="0">
            <a:noAutofit/>
          </a:bodyPr>
          <a:lstStyle>
            <a:defPPr>
              <a:defRPr sz="3300" b="1">
                <a:solidFill>
                  <a:srgbClr val="152F46"/>
                </a:solidFill>
                <a:latin typeface="DejaVu Sans"/>
                <a:ea typeface="DejaVu Sans"/>
                <a:cs typeface="DejaVu Sans"/>
              </a:defRPr>
            </a:defPPr>
            <a:lvl1pPr>
              <a:defRPr sz="3300" b="1">
                <a:solidFill>
                  <a:srgbClr val="152F46"/>
                </a:solidFill>
                <a:latin typeface="DejaVu Sans"/>
                <a:ea typeface="DejaVu Sans"/>
                <a:cs typeface="DejaVu Sans"/>
              </a:defRPr>
            </a:lvl1pPr>
            <a:lvl2pPr>
              <a:defRPr sz="3300" b="1">
                <a:solidFill>
                  <a:srgbClr val="152F46"/>
                </a:solidFill>
                <a:latin typeface="DejaVu Sans"/>
                <a:ea typeface="DejaVu Sans"/>
                <a:cs typeface="DejaVu Sans"/>
              </a:defRPr>
            </a:lvl2pPr>
            <a:lvl3pPr>
              <a:defRPr sz="3300" b="1">
                <a:solidFill>
                  <a:srgbClr val="152F46"/>
                </a:solidFill>
                <a:latin typeface="DejaVu Sans"/>
                <a:ea typeface="DejaVu Sans"/>
                <a:cs typeface="DejaVu Sans"/>
              </a:defRPr>
            </a:lvl3pPr>
            <a:lvl4pPr>
              <a:defRPr sz="3300" b="1">
                <a:solidFill>
                  <a:srgbClr val="152F46"/>
                </a:solidFill>
                <a:latin typeface="DejaVu Sans"/>
                <a:ea typeface="DejaVu Sans"/>
                <a:cs typeface="DejaVu Sans"/>
              </a:defRPr>
            </a:lvl4pPr>
            <a:lvl5pPr>
              <a:defRPr sz="3300" b="1">
                <a:solidFill>
                  <a:srgbClr val="152F46"/>
                </a:solidFill>
                <a:latin typeface="DejaVu Sans"/>
                <a:ea typeface="DejaVu Sans"/>
                <a:cs typeface="DejaVu Sans"/>
              </a:defRPr>
            </a:lvl5pPr>
            <a:lvl6pPr>
              <a:defRPr sz="3300" b="1">
                <a:solidFill>
                  <a:srgbClr val="152F46"/>
                </a:solidFill>
                <a:latin typeface="DejaVu Sans"/>
                <a:ea typeface="DejaVu Sans"/>
                <a:cs typeface="DejaVu Sans"/>
              </a:defRPr>
            </a:lvl6pPr>
            <a:lvl7pPr>
              <a:defRPr sz="3300" b="1">
                <a:solidFill>
                  <a:srgbClr val="152F46"/>
                </a:solidFill>
                <a:latin typeface="DejaVu Sans"/>
                <a:ea typeface="DejaVu Sans"/>
                <a:cs typeface="DejaVu Sans"/>
              </a:defRPr>
            </a:lvl7pPr>
            <a:lvl8pPr>
              <a:defRPr sz="3300" b="1">
                <a:solidFill>
                  <a:srgbClr val="152F46"/>
                </a:solidFill>
                <a:latin typeface="DejaVu Sans"/>
                <a:ea typeface="DejaVu Sans"/>
                <a:cs typeface="DejaVu Sans"/>
              </a:defRPr>
            </a:lvl8pPr>
            <a:lvl9pPr>
              <a:defRPr sz="3300" b="1">
                <a:solidFill>
                  <a:srgbClr val="152F46"/>
                </a:solidFill>
                <a:latin typeface="DejaVu Sans"/>
                <a:ea typeface="DejaVu Sans"/>
                <a:cs typeface="DejaVu Sans"/>
              </a:defRPr>
            </a:lvl9pPr>
          </a:lstStyle>
          <a:p>
            <a:pPr>
              <a:defRPr sz="3300" b="1">
                <a:solidFill>
                  <a:srgbClr val="152F46"/>
                </a:solidFill>
                <a:latin typeface="DejaVu Sans"/>
                <a:ea typeface="DejaVu Sans"/>
                <a:cs typeface="DejaVu Sans"/>
              </a:defRPr>
            </a:pPr>
            <a:r>
              <a:rPr sz="2800" b="1" dirty="0">
                <a:solidFill>
                  <a:srgbClr val="152F46"/>
                </a:solidFill>
                <a:latin typeface="DejaVu Sans"/>
                <a:ea typeface="DejaVu Sans"/>
                <a:cs typeface="DejaVu Sans"/>
              </a:rPr>
              <a:t>Exploring </a:t>
            </a:r>
            <a:r>
              <a:rPr lang="en-US" sz="2800" b="1" dirty="0">
                <a:solidFill>
                  <a:srgbClr val="152F46"/>
                </a:solidFill>
                <a:latin typeface="DejaVu Sans"/>
                <a:ea typeface="DejaVu Sans"/>
                <a:cs typeface="DejaVu Sans"/>
              </a:rPr>
              <a:t>circular motion in a</a:t>
            </a:r>
            <a:r>
              <a:rPr sz="2800" b="1" dirty="0">
                <a:solidFill>
                  <a:srgbClr val="152F46"/>
                </a:solidFill>
                <a:latin typeface="DejaVu Sans"/>
                <a:ea typeface="DejaVu Sans"/>
                <a:cs typeface="DejaVu Sans"/>
              </a:rPr>
              <a:t> roundabout with MATLAB</a:t>
            </a:r>
          </a:p>
        </p:txBody>
      </p:sp>
      <p:sp>
        <p:nvSpPr>
          <p:cNvPr id="7" name="Rectangle 6">
            <a:extLst>
              <a:ext uri="{FF2B5EF4-FFF2-40B4-BE49-F238E27FC236}">
                <a16:creationId xmlns:a16="http://schemas.microsoft.com/office/drawing/2014/main" id="{38A31203-4B01-D48D-07C3-75A7EEB51329}"/>
              </a:ext>
            </a:extLst>
          </p:cNvPr>
          <p:cNvSpPr>
            <a:spLocks noGrp="1"/>
          </p:cNvSpPr>
          <p:nvPr/>
        </p:nvSpPr>
        <p:spPr>
          <a:xfrm>
            <a:off x="571500" y="1063335"/>
            <a:ext cx="11468100" cy="571500"/>
          </a:xfrm>
          <a:prstGeom prst="rect">
            <a:avLst/>
          </a:prstGeom>
          <a:noFill/>
          <a:ln w="0">
            <a:noFill/>
            <a:prstDash val="solid"/>
          </a:ln>
        </p:spPr>
        <p:txBody>
          <a:bodyPr lIns="0" tIns="0" rIns="0" bIns="0">
            <a:noAutofit/>
          </a:bodyPr>
          <a:lstStyle>
            <a:defPPr>
              <a:defRPr sz="2100" b="0">
                <a:solidFill>
                  <a:srgbClr val="435361"/>
                </a:solidFill>
                <a:latin typeface="DejaVu Sans"/>
                <a:ea typeface="DejaVu Sans"/>
                <a:cs typeface="DejaVu Sans"/>
              </a:defRPr>
            </a:defPPr>
            <a:lvl1pPr>
              <a:defRPr sz="2100" b="0">
                <a:solidFill>
                  <a:srgbClr val="435361"/>
                </a:solidFill>
                <a:latin typeface="DejaVu Sans"/>
                <a:ea typeface="DejaVu Sans"/>
                <a:cs typeface="DejaVu Sans"/>
              </a:defRPr>
            </a:lvl1pPr>
            <a:lvl2pPr>
              <a:defRPr sz="2100" b="0">
                <a:solidFill>
                  <a:srgbClr val="435361"/>
                </a:solidFill>
                <a:latin typeface="DejaVu Sans"/>
                <a:ea typeface="DejaVu Sans"/>
                <a:cs typeface="DejaVu Sans"/>
              </a:defRPr>
            </a:lvl2pPr>
            <a:lvl3pPr>
              <a:defRPr sz="2100" b="0">
                <a:solidFill>
                  <a:srgbClr val="435361"/>
                </a:solidFill>
                <a:latin typeface="DejaVu Sans"/>
                <a:ea typeface="DejaVu Sans"/>
                <a:cs typeface="DejaVu Sans"/>
              </a:defRPr>
            </a:lvl3pPr>
            <a:lvl4pPr>
              <a:defRPr sz="2100" b="0">
                <a:solidFill>
                  <a:srgbClr val="435361"/>
                </a:solidFill>
                <a:latin typeface="DejaVu Sans"/>
                <a:ea typeface="DejaVu Sans"/>
                <a:cs typeface="DejaVu Sans"/>
              </a:defRPr>
            </a:lvl4pPr>
            <a:lvl5pPr>
              <a:defRPr sz="2100" b="0">
                <a:solidFill>
                  <a:srgbClr val="435361"/>
                </a:solidFill>
                <a:latin typeface="DejaVu Sans"/>
                <a:ea typeface="DejaVu Sans"/>
                <a:cs typeface="DejaVu Sans"/>
              </a:defRPr>
            </a:lvl5pPr>
            <a:lvl6pPr>
              <a:defRPr sz="2100" b="0">
                <a:solidFill>
                  <a:srgbClr val="435361"/>
                </a:solidFill>
                <a:latin typeface="DejaVu Sans"/>
                <a:ea typeface="DejaVu Sans"/>
                <a:cs typeface="DejaVu Sans"/>
              </a:defRPr>
            </a:lvl6pPr>
            <a:lvl7pPr>
              <a:defRPr sz="2100" b="0">
                <a:solidFill>
                  <a:srgbClr val="435361"/>
                </a:solidFill>
                <a:latin typeface="DejaVu Sans"/>
                <a:ea typeface="DejaVu Sans"/>
                <a:cs typeface="DejaVu Sans"/>
              </a:defRPr>
            </a:lvl7pPr>
            <a:lvl8pPr>
              <a:defRPr sz="2100" b="0">
                <a:solidFill>
                  <a:srgbClr val="435361"/>
                </a:solidFill>
                <a:latin typeface="DejaVu Sans"/>
                <a:ea typeface="DejaVu Sans"/>
                <a:cs typeface="DejaVu Sans"/>
              </a:defRPr>
            </a:lvl8pPr>
            <a:lvl9pPr>
              <a:defRPr sz="2100" b="0">
                <a:solidFill>
                  <a:srgbClr val="435361"/>
                </a:solidFill>
                <a:latin typeface="DejaVu Sans"/>
                <a:ea typeface="DejaVu Sans"/>
                <a:cs typeface="DejaVu Sans"/>
              </a:defRPr>
            </a:lvl9pPr>
          </a:lstStyle>
          <a:p>
            <a:pPr>
              <a:defRPr sz="2100" b="0">
                <a:solidFill>
                  <a:srgbClr val="435361"/>
                </a:solidFill>
                <a:latin typeface="DejaVu Sans"/>
                <a:ea typeface="DejaVu Sans"/>
                <a:cs typeface="DejaVu Sans"/>
              </a:defRPr>
            </a:pPr>
            <a:r>
              <a:rPr lang="en-US" sz="2000" b="1" dirty="0">
                <a:solidFill>
                  <a:srgbClr val="435361"/>
                </a:solidFill>
                <a:latin typeface="DejaVu Sans"/>
                <a:ea typeface="DejaVu Sans"/>
                <a:cs typeface="DejaVu Sans"/>
              </a:rPr>
              <a:t>Assignment</a:t>
            </a:r>
            <a:r>
              <a:rPr lang="en-US" sz="2000" b="0" dirty="0">
                <a:solidFill>
                  <a:srgbClr val="435361"/>
                </a:solidFill>
                <a:latin typeface="DejaVu Sans"/>
                <a:ea typeface="DejaVu Sans"/>
                <a:cs typeface="DejaVu Sans"/>
              </a:rPr>
              <a:t>: </a:t>
            </a:r>
            <a:r>
              <a:rPr sz="2000" b="0" dirty="0">
                <a:solidFill>
                  <a:srgbClr val="435361"/>
                </a:solidFill>
                <a:latin typeface="DejaVu Sans"/>
                <a:ea typeface="DejaVu Sans"/>
                <a:cs typeface="DejaVu Sans"/>
              </a:rPr>
              <a:t>How do speed, radius, and road conditions affect a car’s ability to turn?</a:t>
            </a:r>
          </a:p>
        </p:txBody>
      </p:sp>
      <p:sp>
        <p:nvSpPr>
          <p:cNvPr id="9" name="TextBox 8">
            <a:extLst>
              <a:ext uri="{FF2B5EF4-FFF2-40B4-BE49-F238E27FC236}">
                <a16:creationId xmlns:a16="http://schemas.microsoft.com/office/drawing/2014/main" id="{6AECEA42-ECBF-DB4F-9FD0-326184B766E2}"/>
              </a:ext>
            </a:extLst>
          </p:cNvPr>
          <p:cNvSpPr txBox="1"/>
          <p:nvPr/>
        </p:nvSpPr>
        <p:spPr>
          <a:xfrm>
            <a:off x="567263" y="2433644"/>
            <a:ext cx="1551579" cy="369332"/>
          </a:xfrm>
          <a:prstGeom prst="rect">
            <a:avLst/>
          </a:prstGeom>
          <a:noFill/>
        </p:spPr>
        <p:txBody>
          <a:bodyPr wrap="none" rtlCol="0">
            <a:spAutoFit/>
          </a:bodyPr>
          <a:lstStyle/>
          <a:p>
            <a:r>
              <a:rPr lang="en-US" dirty="0"/>
              <a:t>Flat condition</a:t>
            </a:r>
          </a:p>
        </p:txBody>
      </p:sp>
      <p:sp>
        <p:nvSpPr>
          <p:cNvPr id="11" name="TextBox 10">
            <a:extLst>
              <a:ext uri="{FF2B5EF4-FFF2-40B4-BE49-F238E27FC236}">
                <a16:creationId xmlns:a16="http://schemas.microsoft.com/office/drawing/2014/main" id="{54191556-7F69-4C4B-5204-DF4B247FD137}"/>
              </a:ext>
            </a:extLst>
          </p:cNvPr>
          <p:cNvSpPr txBox="1"/>
          <p:nvPr/>
        </p:nvSpPr>
        <p:spPr>
          <a:xfrm>
            <a:off x="158303" y="6292334"/>
            <a:ext cx="1968103" cy="369332"/>
          </a:xfrm>
          <a:prstGeom prst="rect">
            <a:avLst/>
          </a:prstGeom>
          <a:noFill/>
        </p:spPr>
        <p:txBody>
          <a:bodyPr wrap="none" rtlCol="0">
            <a:spAutoFit/>
          </a:bodyPr>
          <a:lstStyle/>
          <a:p>
            <a:r>
              <a:rPr lang="en-US" dirty="0"/>
              <a:t>Banked condition</a:t>
            </a:r>
          </a:p>
        </p:txBody>
      </p:sp>
      <p:pic>
        <p:nvPicPr>
          <p:cNvPr id="12" name="Picture 11">
            <a:extLst>
              <a:ext uri="{FF2B5EF4-FFF2-40B4-BE49-F238E27FC236}">
                <a16:creationId xmlns:a16="http://schemas.microsoft.com/office/drawing/2014/main" id="{D89C9501-BB49-77A2-B5B6-0518F27D6D59}"/>
              </a:ext>
            </a:extLst>
          </p:cNvPr>
          <p:cNvPicPr>
            <a:picLocks noChangeAspect="1"/>
          </p:cNvPicPr>
          <p:nvPr/>
        </p:nvPicPr>
        <p:blipFill>
          <a:blip r:embed="rId6"/>
          <a:stretch>
            <a:fillRect/>
          </a:stretch>
        </p:blipFill>
        <p:spPr>
          <a:xfrm>
            <a:off x="7529944" y="1738744"/>
            <a:ext cx="4343400" cy="457200"/>
          </a:xfrm>
          <a:prstGeom prst="rect">
            <a:avLst/>
          </a:prstGeom>
        </p:spPr>
      </p:pic>
    </p:spTree>
    <p:extLst>
      <p:ext uri="{BB962C8B-B14F-4D97-AF65-F5344CB8AC3E}">
        <p14:creationId xmlns:p14="http://schemas.microsoft.com/office/powerpoint/2010/main" val="132087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ECAF8B5-552B-4DE9-A0FD-A4DF414D52B7}"/>
              </a:ext>
            </a:extLst>
          </p:cNvPr>
          <p:cNvSpPr>
            <a:spLocks noGrp="1"/>
          </p:cNvSpPr>
          <p:nvPr/>
        </p:nvSpPr>
        <p:spPr>
          <a:xfrm>
            <a:off x="571500" y="381000"/>
            <a:ext cx="11049000" cy="619125"/>
          </a:xfrm>
          <a:prstGeom prst="rect">
            <a:avLst/>
          </a:prstGeom>
          <a:noFill/>
          <a:ln w="0">
            <a:noFill/>
            <a:prstDash val="solid"/>
          </a:ln>
        </p:spPr>
        <p:txBody>
          <a:bodyPr lIns="0" tIns="0" rIns="0" bIns="0">
            <a:noAutofit/>
          </a:bodyPr>
          <a:lstStyle>
            <a:defPPr>
              <a:defRPr sz="3300" b="1">
                <a:solidFill>
                  <a:srgbClr val="152F46"/>
                </a:solidFill>
                <a:latin typeface="DejaVu Sans"/>
                <a:ea typeface="DejaVu Sans"/>
                <a:cs typeface="DejaVu Sans"/>
              </a:defRPr>
            </a:defPPr>
            <a:lvl1pPr>
              <a:defRPr sz="3300" b="1">
                <a:solidFill>
                  <a:srgbClr val="152F46"/>
                </a:solidFill>
                <a:latin typeface="DejaVu Sans"/>
                <a:ea typeface="DejaVu Sans"/>
                <a:cs typeface="DejaVu Sans"/>
              </a:defRPr>
            </a:lvl1pPr>
            <a:lvl2pPr>
              <a:defRPr sz="3300" b="1">
                <a:solidFill>
                  <a:srgbClr val="152F46"/>
                </a:solidFill>
                <a:latin typeface="DejaVu Sans"/>
                <a:ea typeface="DejaVu Sans"/>
                <a:cs typeface="DejaVu Sans"/>
              </a:defRPr>
            </a:lvl2pPr>
            <a:lvl3pPr>
              <a:defRPr sz="3300" b="1">
                <a:solidFill>
                  <a:srgbClr val="152F46"/>
                </a:solidFill>
                <a:latin typeface="DejaVu Sans"/>
                <a:ea typeface="DejaVu Sans"/>
                <a:cs typeface="DejaVu Sans"/>
              </a:defRPr>
            </a:lvl3pPr>
            <a:lvl4pPr>
              <a:defRPr sz="3300" b="1">
                <a:solidFill>
                  <a:srgbClr val="152F46"/>
                </a:solidFill>
                <a:latin typeface="DejaVu Sans"/>
                <a:ea typeface="DejaVu Sans"/>
                <a:cs typeface="DejaVu Sans"/>
              </a:defRPr>
            </a:lvl4pPr>
            <a:lvl5pPr>
              <a:defRPr sz="3300" b="1">
                <a:solidFill>
                  <a:srgbClr val="152F46"/>
                </a:solidFill>
                <a:latin typeface="DejaVu Sans"/>
                <a:ea typeface="DejaVu Sans"/>
                <a:cs typeface="DejaVu Sans"/>
              </a:defRPr>
            </a:lvl5pPr>
            <a:lvl6pPr>
              <a:defRPr sz="3300" b="1">
                <a:solidFill>
                  <a:srgbClr val="152F46"/>
                </a:solidFill>
                <a:latin typeface="DejaVu Sans"/>
                <a:ea typeface="DejaVu Sans"/>
                <a:cs typeface="DejaVu Sans"/>
              </a:defRPr>
            </a:lvl6pPr>
            <a:lvl7pPr>
              <a:defRPr sz="3300" b="1">
                <a:solidFill>
                  <a:srgbClr val="152F46"/>
                </a:solidFill>
                <a:latin typeface="DejaVu Sans"/>
                <a:ea typeface="DejaVu Sans"/>
                <a:cs typeface="DejaVu Sans"/>
              </a:defRPr>
            </a:lvl7pPr>
            <a:lvl8pPr>
              <a:defRPr sz="3300" b="1">
                <a:solidFill>
                  <a:srgbClr val="152F46"/>
                </a:solidFill>
                <a:latin typeface="DejaVu Sans"/>
                <a:ea typeface="DejaVu Sans"/>
                <a:cs typeface="DejaVu Sans"/>
              </a:defRPr>
            </a:lvl8pPr>
            <a:lvl9pPr>
              <a:defRPr sz="3300" b="1">
                <a:solidFill>
                  <a:srgbClr val="152F46"/>
                </a:solidFill>
                <a:latin typeface="DejaVu Sans"/>
                <a:ea typeface="DejaVu Sans"/>
                <a:cs typeface="DejaVu Sans"/>
              </a:defRPr>
            </a:lvl9pPr>
          </a:lstStyle>
          <a:p>
            <a:pPr>
              <a:defRPr sz="3300" b="1">
                <a:solidFill>
                  <a:srgbClr val="152F46"/>
                </a:solidFill>
                <a:latin typeface="DejaVu Sans"/>
                <a:ea typeface="DejaVu Sans"/>
                <a:cs typeface="DejaVu Sans"/>
              </a:defRPr>
            </a:pPr>
            <a:r>
              <a:rPr sz="3300" b="1" dirty="0">
                <a:solidFill>
                  <a:srgbClr val="152F46"/>
                </a:solidFill>
                <a:latin typeface="DejaVu Sans"/>
                <a:ea typeface="DejaVu Sans"/>
                <a:cs typeface="DejaVu Sans"/>
              </a:rPr>
              <a:t>Exploring a roundabout with MATLAB</a:t>
            </a:r>
          </a:p>
        </p:txBody>
      </p:sp>
      <p:sp>
        <p:nvSpPr>
          <p:cNvPr id="2" name="Rectangle 1">
            <a:extLst>
              <a:ext uri="{FF2B5EF4-FFF2-40B4-BE49-F238E27FC236}">
                <a16:creationId xmlns:a16="http://schemas.microsoft.com/office/drawing/2014/main" id="{D6CCE15E-8BA3-4B8C-8205-380FF4EE7B7B}"/>
              </a:ext>
            </a:extLst>
          </p:cNvPr>
          <p:cNvSpPr>
            <a:spLocks noGrp="1"/>
          </p:cNvSpPr>
          <p:nvPr/>
        </p:nvSpPr>
        <p:spPr>
          <a:xfrm>
            <a:off x="571500" y="1104900"/>
            <a:ext cx="11049000" cy="571500"/>
          </a:xfrm>
          <a:prstGeom prst="rect">
            <a:avLst/>
          </a:prstGeom>
          <a:noFill/>
          <a:ln w="0">
            <a:noFill/>
            <a:prstDash val="solid"/>
          </a:ln>
        </p:spPr>
        <p:txBody>
          <a:bodyPr lIns="0" tIns="0" rIns="0" bIns="0">
            <a:noAutofit/>
          </a:bodyPr>
          <a:lstStyle>
            <a:defPPr>
              <a:defRPr sz="2100" b="0">
                <a:solidFill>
                  <a:srgbClr val="435361"/>
                </a:solidFill>
                <a:latin typeface="DejaVu Sans"/>
                <a:ea typeface="DejaVu Sans"/>
                <a:cs typeface="DejaVu Sans"/>
              </a:defRPr>
            </a:defPPr>
            <a:lvl1pPr>
              <a:defRPr sz="2100" b="0">
                <a:solidFill>
                  <a:srgbClr val="435361"/>
                </a:solidFill>
                <a:latin typeface="DejaVu Sans"/>
                <a:ea typeface="DejaVu Sans"/>
                <a:cs typeface="DejaVu Sans"/>
              </a:defRPr>
            </a:lvl1pPr>
            <a:lvl2pPr>
              <a:defRPr sz="2100" b="0">
                <a:solidFill>
                  <a:srgbClr val="435361"/>
                </a:solidFill>
                <a:latin typeface="DejaVu Sans"/>
                <a:ea typeface="DejaVu Sans"/>
                <a:cs typeface="DejaVu Sans"/>
              </a:defRPr>
            </a:lvl2pPr>
            <a:lvl3pPr>
              <a:defRPr sz="2100" b="0">
                <a:solidFill>
                  <a:srgbClr val="435361"/>
                </a:solidFill>
                <a:latin typeface="DejaVu Sans"/>
                <a:ea typeface="DejaVu Sans"/>
                <a:cs typeface="DejaVu Sans"/>
              </a:defRPr>
            </a:lvl3pPr>
            <a:lvl4pPr>
              <a:defRPr sz="2100" b="0">
                <a:solidFill>
                  <a:srgbClr val="435361"/>
                </a:solidFill>
                <a:latin typeface="DejaVu Sans"/>
                <a:ea typeface="DejaVu Sans"/>
                <a:cs typeface="DejaVu Sans"/>
              </a:defRPr>
            </a:lvl4pPr>
            <a:lvl5pPr>
              <a:defRPr sz="2100" b="0">
                <a:solidFill>
                  <a:srgbClr val="435361"/>
                </a:solidFill>
                <a:latin typeface="DejaVu Sans"/>
                <a:ea typeface="DejaVu Sans"/>
                <a:cs typeface="DejaVu Sans"/>
              </a:defRPr>
            </a:lvl5pPr>
            <a:lvl6pPr>
              <a:defRPr sz="2100" b="0">
                <a:solidFill>
                  <a:srgbClr val="435361"/>
                </a:solidFill>
                <a:latin typeface="DejaVu Sans"/>
                <a:ea typeface="DejaVu Sans"/>
                <a:cs typeface="DejaVu Sans"/>
              </a:defRPr>
            </a:lvl6pPr>
            <a:lvl7pPr>
              <a:defRPr sz="2100" b="0">
                <a:solidFill>
                  <a:srgbClr val="435361"/>
                </a:solidFill>
                <a:latin typeface="DejaVu Sans"/>
                <a:ea typeface="DejaVu Sans"/>
                <a:cs typeface="DejaVu Sans"/>
              </a:defRPr>
            </a:lvl7pPr>
            <a:lvl8pPr>
              <a:defRPr sz="2100" b="0">
                <a:solidFill>
                  <a:srgbClr val="435361"/>
                </a:solidFill>
                <a:latin typeface="DejaVu Sans"/>
                <a:ea typeface="DejaVu Sans"/>
                <a:cs typeface="DejaVu Sans"/>
              </a:defRPr>
            </a:lvl8pPr>
            <a:lvl9pPr>
              <a:defRPr sz="2100" b="0">
                <a:solidFill>
                  <a:srgbClr val="435361"/>
                </a:solidFill>
                <a:latin typeface="DejaVu Sans"/>
                <a:ea typeface="DejaVu Sans"/>
                <a:cs typeface="DejaVu Sans"/>
              </a:defRPr>
            </a:lvl9pPr>
          </a:lstStyle>
          <a:p>
            <a:pPr>
              <a:defRPr sz="2100" b="0">
                <a:solidFill>
                  <a:srgbClr val="435361"/>
                </a:solidFill>
                <a:latin typeface="DejaVu Sans"/>
                <a:ea typeface="DejaVu Sans"/>
                <a:cs typeface="DejaVu Sans"/>
              </a:defRPr>
            </a:pPr>
            <a:r>
              <a:rPr lang="en-US" sz="2000" b="1" dirty="0">
                <a:solidFill>
                  <a:srgbClr val="435361"/>
                </a:solidFill>
                <a:latin typeface="DejaVu Sans"/>
                <a:ea typeface="DejaVu Sans"/>
                <a:cs typeface="DejaVu Sans"/>
              </a:rPr>
              <a:t>Assignment</a:t>
            </a:r>
            <a:r>
              <a:rPr lang="en-US" sz="2000" b="0" dirty="0">
                <a:solidFill>
                  <a:srgbClr val="435361"/>
                </a:solidFill>
                <a:latin typeface="DejaVu Sans"/>
                <a:ea typeface="DejaVu Sans"/>
                <a:cs typeface="DejaVu Sans"/>
              </a:rPr>
              <a:t>: </a:t>
            </a:r>
            <a:r>
              <a:rPr sz="2000" b="0" dirty="0">
                <a:solidFill>
                  <a:srgbClr val="435361"/>
                </a:solidFill>
                <a:latin typeface="DejaVu Sans"/>
                <a:ea typeface="DejaVu Sans"/>
                <a:cs typeface="DejaVu Sans"/>
              </a:rPr>
              <a:t>How do speed, radius, and road conditions affect a </a:t>
            </a:r>
            <a:endParaRPr lang="en-US" sz="2000" b="0" dirty="0">
              <a:solidFill>
                <a:srgbClr val="435361"/>
              </a:solidFill>
              <a:latin typeface="DejaVu Sans"/>
              <a:ea typeface="DejaVu Sans"/>
              <a:cs typeface="DejaVu Sans"/>
            </a:endParaRPr>
          </a:p>
          <a:p>
            <a:pPr>
              <a:defRPr sz="2100" b="0">
                <a:solidFill>
                  <a:srgbClr val="435361"/>
                </a:solidFill>
                <a:latin typeface="DejaVu Sans"/>
                <a:ea typeface="DejaVu Sans"/>
                <a:cs typeface="DejaVu Sans"/>
              </a:defRPr>
            </a:pPr>
            <a:r>
              <a:rPr sz="2000" b="0" dirty="0">
                <a:solidFill>
                  <a:srgbClr val="435361"/>
                </a:solidFill>
                <a:latin typeface="DejaVu Sans"/>
                <a:ea typeface="DejaVu Sans"/>
                <a:cs typeface="DejaVu Sans"/>
              </a:rPr>
              <a:t>car’s ability to turn?</a:t>
            </a:r>
          </a:p>
        </p:txBody>
      </p:sp>
      <p:sp>
        <p:nvSpPr>
          <p:cNvPr id="3" name="Rectangle 2">
            <a:extLst>
              <a:ext uri="{FF2B5EF4-FFF2-40B4-BE49-F238E27FC236}">
                <a16:creationId xmlns:a16="http://schemas.microsoft.com/office/drawing/2014/main" id="{A5BF31B7-130E-4C92-BF44-8E127C39F0D2}"/>
              </a:ext>
            </a:extLst>
          </p:cNvPr>
          <p:cNvSpPr>
            <a:spLocks noGrp="1"/>
          </p:cNvSpPr>
          <p:nvPr/>
        </p:nvSpPr>
        <p:spPr>
          <a:xfrm>
            <a:off x="571500" y="1981200"/>
            <a:ext cx="5238750" cy="381000"/>
          </a:xfrm>
          <a:prstGeom prst="rect">
            <a:avLst/>
          </a:prstGeom>
          <a:noFill/>
          <a:ln w="0">
            <a:noFill/>
            <a:prstDash val="solid"/>
          </a:ln>
        </p:spPr>
        <p:txBody>
          <a:bodyPr lIns="0" tIns="0" rIns="0" bIns="0">
            <a:noAutofit/>
          </a:bodyPr>
          <a:lstStyle>
            <a:defPPr>
              <a:defRPr sz="1950" b="1">
                <a:solidFill>
                  <a:srgbClr val="087E83"/>
                </a:solidFill>
                <a:latin typeface="DejaVu Sans"/>
                <a:ea typeface="DejaVu Sans"/>
                <a:cs typeface="DejaVu Sans"/>
              </a:defRPr>
            </a:defPPr>
            <a:lvl1pPr>
              <a:defRPr sz="1950" b="1">
                <a:solidFill>
                  <a:srgbClr val="087E83"/>
                </a:solidFill>
                <a:latin typeface="DejaVu Sans"/>
                <a:ea typeface="DejaVu Sans"/>
                <a:cs typeface="DejaVu Sans"/>
              </a:defRPr>
            </a:lvl1pPr>
            <a:lvl2pPr>
              <a:defRPr sz="1950" b="1">
                <a:solidFill>
                  <a:srgbClr val="087E83"/>
                </a:solidFill>
                <a:latin typeface="DejaVu Sans"/>
                <a:ea typeface="DejaVu Sans"/>
                <a:cs typeface="DejaVu Sans"/>
              </a:defRPr>
            </a:lvl2pPr>
            <a:lvl3pPr>
              <a:defRPr sz="1950" b="1">
                <a:solidFill>
                  <a:srgbClr val="087E83"/>
                </a:solidFill>
                <a:latin typeface="DejaVu Sans"/>
                <a:ea typeface="DejaVu Sans"/>
                <a:cs typeface="DejaVu Sans"/>
              </a:defRPr>
            </a:lvl3pPr>
            <a:lvl4pPr>
              <a:defRPr sz="1950" b="1">
                <a:solidFill>
                  <a:srgbClr val="087E83"/>
                </a:solidFill>
                <a:latin typeface="DejaVu Sans"/>
                <a:ea typeface="DejaVu Sans"/>
                <a:cs typeface="DejaVu Sans"/>
              </a:defRPr>
            </a:lvl4pPr>
            <a:lvl5pPr>
              <a:defRPr sz="1950" b="1">
                <a:solidFill>
                  <a:srgbClr val="087E83"/>
                </a:solidFill>
                <a:latin typeface="DejaVu Sans"/>
                <a:ea typeface="DejaVu Sans"/>
                <a:cs typeface="DejaVu Sans"/>
              </a:defRPr>
            </a:lvl5pPr>
            <a:lvl6pPr>
              <a:defRPr sz="1950" b="1">
                <a:solidFill>
                  <a:srgbClr val="087E83"/>
                </a:solidFill>
                <a:latin typeface="DejaVu Sans"/>
                <a:ea typeface="DejaVu Sans"/>
                <a:cs typeface="DejaVu Sans"/>
              </a:defRPr>
            </a:lvl6pPr>
            <a:lvl7pPr>
              <a:defRPr sz="1950" b="1">
                <a:solidFill>
                  <a:srgbClr val="087E83"/>
                </a:solidFill>
                <a:latin typeface="DejaVu Sans"/>
                <a:ea typeface="DejaVu Sans"/>
                <a:cs typeface="DejaVu Sans"/>
              </a:defRPr>
            </a:lvl7pPr>
            <a:lvl8pPr>
              <a:defRPr sz="1950" b="1">
                <a:solidFill>
                  <a:srgbClr val="087E83"/>
                </a:solidFill>
                <a:latin typeface="DejaVu Sans"/>
                <a:ea typeface="DejaVu Sans"/>
                <a:cs typeface="DejaVu Sans"/>
              </a:defRPr>
            </a:lvl8pPr>
            <a:lvl9pPr>
              <a:defRPr sz="1950" b="1">
                <a:solidFill>
                  <a:srgbClr val="087E83"/>
                </a:solidFill>
                <a:latin typeface="DejaVu Sans"/>
                <a:ea typeface="DejaVu Sans"/>
                <a:cs typeface="DejaVu Sans"/>
              </a:defRPr>
            </a:lvl9pPr>
          </a:lstStyle>
          <a:p>
            <a:pPr>
              <a:defRPr sz="1950" b="1">
                <a:solidFill>
                  <a:srgbClr val="087E83"/>
                </a:solidFill>
                <a:latin typeface="DejaVu Sans"/>
                <a:ea typeface="DejaVu Sans"/>
                <a:cs typeface="DejaVu Sans"/>
              </a:defRPr>
            </a:pPr>
            <a:r>
              <a:rPr sz="1950" b="1" dirty="0">
                <a:solidFill>
                  <a:srgbClr val="087E83"/>
                </a:solidFill>
                <a:latin typeface="DejaVu Sans"/>
                <a:ea typeface="DejaVu Sans"/>
                <a:cs typeface="DejaVu Sans"/>
              </a:rPr>
              <a:t>LEARNING GOALS</a:t>
            </a:r>
          </a:p>
        </p:txBody>
      </p:sp>
      <p:sp>
        <p:nvSpPr>
          <p:cNvPr id="4" name="Rectangle 3">
            <a:extLst>
              <a:ext uri="{FF2B5EF4-FFF2-40B4-BE49-F238E27FC236}">
                <a16:creationId xmlns:a16="http://schemas.microsoft.com/office/drawing/2014/main" id="{785A1A86-C9F9-45DF-BDC7-44FCC401E52B}"/>
              </a:ext>
            </a:extLst>
          </p:cNvPr>
          <p:cNvSpPr>
            <a:spLocks noGrp="1"/>
          </p:cNvSpPr>
          <p:nvPr/>
        </p:nvSpPr>
        <p:spPr>
          <a:xfrm>
            <a:off x="571500" y="2476500"/>
            <a:ext cx="5238750" cy="1285875"/>
          </a:xfrm>
          <a:prstGeom prst="rect">
            <a:avLst/>
          </a:prstGeom>
          <a:noFill/>
          <a:ln w="0">
            <a:noFill/>
            <a:prstDash val="solid"/>
          </a:ln>
        </p:spPr>
        <p:txBody>
          <a:bodyPr lIns="0" tIns="0" rIns="0" bIns="0">
            <a:noAutofit/>
          </a:bodyPr>
          <a:lstStyle>
            <a:defPPr>
              <a:defRPr sz="2025" b="0">
                <a:solidFill>
                  <a:srgbClr val="152F46"/>
                </a:solidFill>
                <a:latin typeface="DejaVu Sans"/>
                <a:ea typeface="DejaVu Sans"/>
                <a:cs typeface="DejaVu Sans"/>
              </a:defRPr>
            </a:defPPr>
            <a:lvl1pPr>
              <a:defRPr sz="2025" b="0">
                <a:solidFill>
                  <a:srgbClr val="152F46"/>
                </a:solidFill>
                <a:latin typeface="DejaVu Sans"/>
                <a:ea typeface="DejaVu Sans"/>
                <a:cs typeface="DejaVu Sans"/>
              </a:defRPr>
            </a:lvl1pPr>
            <a:lvl2pPr>
              <a:defRPr sz="2025" b="0">
                <a:solidFill>
                  <a:srgbClr val="152F46"/>
                </a:solidFill>
                <a:latin typeface="DejaVu Sans"/>
                <a:ea typeface="DejaVu Sans"/>
                <a:cs typeface="DejaVu Sans"/>
              </a:defRPr>
            </a:lvl2pPr>
            <a:lvl3pPr>
              <a:defRPr sz="2025" b="0">
                <a:solidFill>
                  <a:srgbClr val="152F46"/>
                </a:solidFill>
                <a:latin typeface="DejaVu Sans"/>
                <a:ea typeface="DejaVu Sans"/>
                <a:cs typeface="DejaVu Sans"/>
              </a:defRPr>
            </a:lvl3pPr>
            <a:lvl4pPr>
              <a:defRPr sz="2025" b="0">
                <a:solidFill>
                  <a:srgbClr val="152F46"/>
                </a:solidFill>
                <a:latin typeface="DejaVu Sans"/>
                <a:ea typeface="DejaVu Sans"/>
                <a:cs typeface="DejaVu Sans"/>
              </a:defRPr>
            </a:lvl4pPr>
            <a:lvl5pPr>
              <a:defRPr sz="2025" b="0">
                <a:solidFill>
                  <a:srgbClr val="152F46"/>
                </a:solidFill>
                <a:latin typeface="DejaVu Sans"/>
                <a:ea typeface="DejaVu Sans"/>
                <a:cs typeface="DejaVu Sans"/>
              </a:defRPr>
            </a:lvl5pPr>
            <a:lvl6pPr>
              <a:defRPr sz="2025" b="0">
                <a:solidFill>
                  <a:srgbClr val="152F46"/>
                </a:solidFill>
                <a:latin typeface="DejaVu Sans"/>
                <a:ea typeface="DejaVu Sans"/>
                <a:cs typeface="DejaVu Sans"/>
              </a:defRPr>
            </a:lvl6pPr>
            <a:lvl7pPr>
              <a:defRPr sz="2025" b="0">
                <a:solidFill>
                  <a:srgbClr val="152F46"/>
                </a:solidFill>
                <a:latin typeface="DejaVu Sans"/>
                <a:ea typeface="DejaVu Sans"/>
                <a:cs typeface="DejaVu Sans"/>
              </a:defRPr>
            </a:lvl7pPr>
            <a:lvl8pPr>
              <a:defRPr sz="2025" b="0">
                <a:solidFill>
                  <a:srgbClr val="152F46"/>
                </a:solidFill>
                <a:latin typeface="DejaVu Sans"/>
                <a:ea typeface="DejaVu Sans"/>
                <a:cs typeface="DejaVu Sans"/>
              </a:defRPr>
            </a:lvl8pPr>
            <a:lvl9pPr>
              <a:defRPr sz="2025" b="0">
                <a:solidFill>
                  <a:srgbClr val="152F46"/>
                </a:solidFill>
                <a:latin typeface="DejaVu Sans"/>
                <a:ea typeface="DejaVu Sans"/>
                <a:cs typeface="DejaVu Sans"/>
              </a:defRPr>
            </a:lvl9pPr>
          </a:lstStyle>
          <a:p>
            <a:r>
              <a:rPr lang="en-US" dirty="0"/>
              <a:t>Students will understand:</a:t>
            </a:r>
          </a:p>
          <a:p>
            <a:pPr marL="342900" lvl="0" indent="-342900">
              <a:buFont typeface="Arial" panose="020B0604020202020204" pitchFamily="34" charset="0"/>
              <a:buChar char="•"/>
            </a:pPr>
            <a:r>
              <a:rPr lang="en-US" dirty="0"/>
              <a:t>How the required inward force depends on speed and turning radius for circular motion.</a:t>
            </a:r>
          </a:p>
          <a:p>
            <a:pPr marL="342900" lvl="0" indent="-342900">
              <a:buFont typeface="Arial" panose="020B0604020202020204" pitchFamily="34" charset="0"/>
              <a:buChar char="•"/>
            </a:pPr>
            <a:r>
              <a:rPr lang="en-US" dirty="0"/>
              <a:t>How banking increases the maximum allowable speed for a given radius and decreases the minimum turning radius for a given speed.</a:t>
            </a:r>
          </a:p>
          <a:p>
            <a:pPr marL="342900" lvl="0" indent="-342900">
              <a:buFont typeface="Arial" panose="020B0604020202020204" pitchFamily="34" charset="0"/>
              <a:buChar char="•"/>
            </a:pPr>
            <a:r>
              <a:rPr lang="en-US" dirty="0"/>
              <a:t>How wet and dry road conditions affect available tire–road friction and therefore the allowable speeds and turning radii.</a:t>
            </a:r>
          </a:p>
        </p:txBody>
      </p:sp>
      <p:sp>
        <p:nvSpPr>
          <p:cNvPr id="5" name="Rectangle 4">
            <a:extLst>
              <a:ext uri="{FF2B5EF4-FFF2-40B4-BE49-F238E27FC236}">
                <a16:creationId xmlns:a16="http://schemas.microsoft.com/office/drawing/2014/main" id="{7F0053DF-58A4-4951-A494-A0B8C16ABE14}"/>
              </a:ext>
            </a:extLst>
          </p:cNvPr>
          <p:cNvSpPr>
            <a:spLocks noGrp="1"/>
          </p:cNvSpPr>
          <p:nvPr/>
        </p:nvSpPr>
        <p:spPr>
          <a:xfrm>
            <a:off x="6477000" y="1981200"/>
            <a:ext cx="5143500" cy="381000"/>
          </a:xfrm>
          <a:prstGeom prst="rect">
            <a:avLst/>
          </a:prstGeom>
          <a:noFill/>
          <a:ln w="0">
            <a:noFill/>
            <a:prstDash val="solid"/>
          </a:ln>
        </p:spPr>
        <p:txBody>
          <a:bodyPr lIns="0" tIns="0" rIns="0" bIns="0">
            <a:noAutofit/>
          </a:bodyPr>
          <a:lstStyle>
            <a:defPPr>
              <a:defRPr sz="1950" b="1">
                <a:solidFill>
                  <a:srgbClr val="087E83"/>
                </a:solidFill>
                <a:latin typeface="DejaVu Sans"/>
                <a:ea typeface="DejaVu Sans"/>
                <a:cs typeface="DejaVu Sans"/>
              </a:defRPr>
            </a:defPPr>
            <a:lvl1pPr>
              <a:defRPr sz="1950" b="1">
                <a:solidFill>
                  <a:srgbClr val="087E83"/>
                </a:solidFill>
                <a:latin typeface="DejaVu Sans"/>
                <a:ea typeface="DejaVu Sans"/>
                <a:cs typeface="DejaVu Sans"/>
              </a:defRPr>
            </a:lvl1pPr>
            <a:lvl2pPr>
              <a:defRPr sz="1950" b="1">
                <a:solidFill>
                  <a:srgbClr val="087E83"/>
                </a:solidFill>
                <a:latin typeface="DejaVu Sans"/>
                <a:ea typeface="DejaVu Sans"/>
                <a:cs typeface="DejaVu Sans"/>
              </a:defRPr>
            </a:lvl2pPr>
            <a:lvl3pPr>
              <a:defRPr sz="1950" b="1">
                <a:solidFill>
                  <a:srgbClr val="087E83"/>
                </a:solidFill>
                <a:latin typeface="DejaVu Sans"/>
                <a:ea typeface="DejaVu Sans"/>
                <a:cs typeface="DejaVu Sans"/>
              </a:defRPr>
            </a:lvl3pPr>
            <a:lvl4pPr>
              <a:defRPr sz="1950" b="1">
                <a:solidFill>
                  <a:srgbClr val="087E83"/>
                </a:solidFill>
                <a:latin typeface="DejaVu Sans"/>
                <a:ea typeface="DejaVu Sans"/>
                <a:cs typeface="DejaVu Sans"/>
              </a:defRPr>
            </a:lvl4pPr>
            <a:lvl5pPr>
              <a:defRPr sz="1950" b="1">
                <a:solidFill>
                  <a:srgbClr val="087E83"/>
                </a:solidFill>
                <a:latin typeface="DejaVu Sans"/>
                <a:ea typeface="DejaVu Sans"/>
                <a:cs typeface="DejaVu Sans"/>
              </a:defRPr>
            </a:lvl5pPr>
            <a:lvl6pPr>
              <a:defRPr sz="1950" b="1">
                <a:solidFill>
                  <a:srgbClr val="087E83"/>
                </a:solidFill>
                <a:latin typeface="DejaVu Sans"/>
                <a:ea typeface="DejaVu Sans"/>
                <a:cs typeface="DejaVu Sans"/>
              </a:defRPr>
            </a:lvl6pPr>
            <a:lvl7pPr>
              <a:defRPr sz="1950" b="1">
                <a:solidFill>
                  <a:srgbClr val="087E83"/>
                </a:solidFill>
                <a:latin typeface="DejaVu Sans"/>
                <a:ea typeface="DejaVu Sans"/>
                <a:cs typeface="DejaVu Sans"/>
              </a:defRPr>
            </a:lvl7pPr>
            <a:lvl8pPr>
              <a:defRPr sz="1950" b="1">
                <a:solidFill>
                  <a:srgbClr val="087E83"/>
                </a:solidFill>
                <a:latin typeface="DejaVu Sans"/>
                <a:ea typeface="DejaVu Sans"/>
                <a:cs typeface="DejaVu Sans"/>
              </a:defRPr>
            </a:lvl8pPr>
            <a:lvl9pPr>
              <a:defRPr sz="1950" b="1">
                <a:solidFill>
                  <a:srgbClr val="087E83"/>
                </a:solidFill>
                <a:latin typeface="DejaVu Sans"/>
                <a:ea typeface="DejaVu Sans"/>
                <a:cs typeface="DejaVu Sans"/>
              </a:defRPr>
            </a:lvl9pPr>
          </a:lstStyle>
          <a:p>
            <a:pPr>
              <a:defRPr sz="1950" b="1">
                <a:solidFill>
                  <a:srgbClr val="087E83"/>
                </a:solidFill>
                <a:latin typeface="DejaVu Sans"/>
                <a:ea typeface="DejaVu Sans"/>
                <a:cs typeface="DejaVu Sans"/>
              </a:defRPr>
            </a:pPr>
            <a:r>
              <a:rPr sz="1950" b="1" dirty="0">
                <a:solidFill>
                  <a:srgbClr val="087E83"/>
                </a:solidFill>
                <a:latin typeface="DejaVu Sans"/>
                <a:ea typeface="DejaVu Sans"/>
                <a:cs typeface="DejaVu Sans"/>
              </a:rPr>
              <a:t>TASKS</a:t>
            </a:r>
          </a:p>
        </p:txBody>
      </p:sp>
      <p:sp>
        <p:nvSpPr>
          <p:cNvPr id="6" name="Rectangle 5">
            <a:extLst>
              <a:ext uri="{FF2B5EF4-FFF2-40B4-BE49-F238E27FC236}">
                <a16:creationId xmlns:a16="http://schemas.microsoft.com/office/drawing/2014/main" id="{B1E8E1E1-24B1-4C4E-AD00-89CD425109D5}"/>
              </a:ext>
            </a:extLst>
          </p:cNvPr>
          <p:cNvSpPr>
            <a:spLocks noGrp="1"/>
          </p:cNvSpPr>
          <p:nvPr/>
        </p:nvSpPr>
        <p:spPr>
          <a:xfrm>
            <a:off x="6381752" y="2476500"/>
            <a:ext cx="5143500" cy="1476375"/>
          </a:xfrm>
          <a:prstGeom prst="rect">
            <a:avLst/>
          </a:prstGeom>
          <a:noFill/>
          <a:ln w="0">
            <a:noFill/>
            <a:prstDash val="solid"/>
          </a:ln>
        </p:spPr>
        <p:txBody>
          <a:bodyPr lIns="0" tIns="0" rIns="0" bIns="0">
            <a:noAutofit/>
          </a:bodyPr>
          <a:lstStyle>
            <a:defPPr>
              <a:defRPr sz="2025" b="0">
                <a:solidFill>
                  <a:srgbClr val="152F46"/>
                </a:solidFill>
                <a:latin typeface="DejaVu Sans"/>
                <a:ea typeface="DejaVu Sans"/>
                <a:cs typeface="DejaVu Sans"/>
              </a:defRPr>
            </a:defPPr>
            <a:lvl1pPr>
              <a:defRPr sz="2025" b="0">
                <a:solidFill>
                  <a:srgbClr val="152F46"/>
                </a:solidFill>
                <a:latin typeface="DejaVu Sans"/>
                <a:ea typeface="DejaVu Sans"/>
                <a:cs typeface="DejaVu Sans"/>
              </a:defRPr>
            </a:lvl1pPr>
            <a:lvl2pPr>
              <a:defRPr sz="2025" b="0">
                <a:solidFill>
                  <a:srgbClr val="152F46"/>
                </a:solidFill>
                <a:latin typeface="DejaVu Sans"/>
                <a:ea typeface="DejaVu Sans"/>
                <a:cs typeface="DejaVu Sans"/>
              </a:defRPr>
            </a:lvl2pPr>
            <a:lvl3pPr>
              <a:defRPr sz="2025" b="0">
                <a:solidFill>
                  <a:srgbClr val="152F46"/>
                </a:solidFill>
                <a:latin typeface="DejaVu Sans"/>
                <a:ea typeface="DejaVu Sans"/>
                <a:cs typeface="DejaVu Sans"/>
              </a:defRPr>
            </a:lvl3pPr>
            <a:lvl4pPr>
              <a:defRPr sz="2025" b="0">
                <a:solidFill>
                  <a:srgbClr val="152F46"/>
                </a:solidFill>
                <a:latin typeface="DejaVu Sans"/>
                <a:ea typeface="DejaVu Sans"/>
                <a:cs typeface="DejaVu Sans"/>
              </a:defRPr>
            </a:lvl4pPr>
            <a:lvl5pPr>
              <a:defRPr sz="2025" b="0">
                <a:solidFill>
                  <a:srgbClr val="152F46"/>
                </a:solidFill>
                <a:latin typeface="DejaVu Sans"/>
                <a:ea typeface="DejaVu Sans"/>
                <a:cs typeface="DejaVu Sans"/>
              </a:defRPr>
            </a:lvl5pPr>
            <a:lvl6pPr>
              <a:defRPr sz="2025" b="0">
                <a:solidFill>
                  <a:srgbClr val="152F46"/>
                </a:solidFill>
                <a:latin typeface="DejaVu Sans"/>
                <a:ea typeface="DejaVu Sans"/>
                <a:cs typeface="DejaVu Sans"/>
              </a:defRPr>
            </a:lvl6pPr>
            <a:lvl7pPr>
              <a:defRPr sz="2025" b="0">
                <a:solidFill>
                  <a:srgbClr val="152F46"/>
                </a:solidFill>
                <a:latin typeface="DejaVu Sans"/>
                <a:ea typeface="DejaVu Sans"/>
                <a:cs typeface="DejaVu Sans"/>
              </a:defRPr>
            </a:lvl7pPr>
            <a:lvl8pPr>
              <a:defRPr sz="2025" b="0">
                <a:solidFill>
                  <a:srgbClr val="152F46"/>
                </a:solidFill>
                <a:latin typeface="DejaVu Sans"/>
                <a:ea typeface="DejaVu Sans"/>
                <a:cs typeface="DejaVu Sans"/>
              </a:defRPr>
            </a:lvl8pPr>
            <a:lvl9pPr>
              <a:defRPr sz="2025" b="0">
                <a:solidFill>
                  <a:srgbClr val="152F46"/>
                </a:solidFill>
                <a:latin typeface="DejaVu Sans"/>
                <a:ea typeface="DejaVu Sans"/>
                <a:cs typeface="DejaVu Sans"/>
              </a:defRPr>
            </a:lvl9pPr>
          </a:lstStyle>
          <a:p>
            <a:pPr marL="342900" indent="-342900">
              <a:buFont typeface="Arial" panose="020B0604020202020204" pitchFamily="34" charset="0"/>
              <a:buChar char="•"/>
              <a:defRPr sz="2025" b="0">
                <a:solidFill>
                  <a:srgbClr val="152F46"/>
                </a:solidFill>
                <a:latin typeface="DejaVu Sans"/>
                <a:ea typeface="DejaVu Sans"/>
                <a:cs typeface="DejaVu Sans"/>
              </a:defRPr>
            </a:pPr>
            <a:r>
              <a:rPr lang="en-US" dirty="0"/>
              <a:t>Students will write analytical solutions for flat and banked conditions of circular motion. </a:t>
            </a:r>
          </a:p>
          <a:p>
            <a:pPr lvl="0"/>
            <a:r>
              <a:rPr lang="en-US" dirty="0"/>
              <a:t>In a Live Script, students will create 4 plots</a:t>
            </a:r>
          </a:p>
          <a:p>
            <a:pPr marL="800100" lvl="1" indent="-342900">
              <a:buFont typeface="Arial" panose="020B0604020202020204" pitchFamily="34" charset="0"/>
              <a:buChar char="•"/>
            </a:pPr>
            <a:r>
              <a:rPr lang="en-US" dirty="0"/>
              <a:t>Force versus speed</a:t>
            </a:r>
          </a:p>
          <a:p>
            <a:pPr marL="800100" lvl="1" indent="-342900">
              <a:buFont typeface="Arial" panose="020B0604020202020204" pitchFamily="34" charset="0"/>
              <a:buChar char="•"/>
            </a:pPr>
            <a:r>
              <a:rPr lang="en-US" dirty="0"/>
              <a:t>Force versus radius</a:t>
            </a:r>
          </a:p>
          <a:p>
            <a:pPr marL="800100" lvl="1" indent="-342900">
              <a:buFont typeface="Arial" panose="020B0604020202020204" pitchFamily="34" charset="0"/>
              <a:buChar char="•"/>
            </a:pPr>
            <a:r>
              <a:rPr lang="en-US" dirty="0"/>
              <a:t>Force versus speed with friction limits</a:t>
            </a:r>
          </a:p>
          <a:p>
            <a:pPr marL="800100" lvl="1" indent="-342900">
              <a:buFont typeface="Arial" panose="020B0604020202020204" pitchFamily="34" charset="0"/>
              <a:buChar char="•"/>
            </a:pPr>
            <a:r>
              <a:rPr lang="en-US" dirty="0"/>
              <a:t>Max speed vs radius for banking in wet/dry conditions</a:t>
            </a:r>
          </a:p>
        </p:txBody>
      </p:sp>
      <p:pic>
        <p:nvPicPr>
          <p:cNvPr id="12" name="Picture 11">
            <a:extLst>
              <a:ext uri="{FF2B5EF4-FFF2-40B4-BE49-F238E27FC236}">
                <a16:creationId xmlns:a16="http://schemas.microsoft.com/office/drawing/2014/main" id="{E314E7DE-AD85-D7E0-1D3E-A32EDCFCDA91}"/>
              </a:ext>
            </a:extLst>
          </p:cNvPr>
          <p:cNvPicPr>
            <a:picLocks noChangeAspect="1"/>
          </p:cNvPicPr>
          <p:nvPr/>
        </p:nvPicPr>
        <p:blipFill>
          <a:blip r:embed="rId3">
            <a:alphaModFix amt="44000"/>
          </a:blip>
          <a:srcRect/>
          <a:stretch>
            <a:fillRect/>
          </a:stretch>
        </p:blipFill>
        <p:spPr>
          <a:xfrm>
            <a:off x="9595532" y="34292"/>
            <a:ext cx="2596468" cy="2537458"/>
          </a:xfrm>
          <a:prstGeom prst="rect">
            <a:avLst/>
          </a:prstGeom>
        </p:spPr>
      </p:pic>
    </p:spTree>
    <p:extLst>
      <p:ext uri="{BB962C8B-B14F-4D97-AF65-F5344CB8AC3E}">
        <p14:creationId xmlns:p14="http://schemas.microsoft.com/office/powerpoint/2010/main" val="1148530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A2F51-8800-9CC6-4606-0AC4D8DE6424}"/>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940E3A74-CC34-4806-02D9-C2821F8FA34E}"/>
              </a:ext>
            </a:extLst>
          </p:cNvPr>
          <p:cNvSpPr>
            <a:spLocks noGrp="1"/>
          </p:cNvSpPr>
          <p:nvPr/>
        </p:nvSpPr>
        <p:spPr>
          <a:xfrm>
            <a:off x="571500" y="381000"/>
            <a:ext cx="11049000" cy="619125"/>
          </a:xfrm>
          <a:prstGeom prst="rect">
            <a:avLst/>
          </a:prstGeom>
          <a:noFill/>
          <a:ln w="0">
            <a:noFill/>
            <a:prstDash val="solid"/>
          </a:ln>
        </p:spPr>
        <p:txBody>
          <a:bodyPr lIns="0" tIns="0" rIns="0" bIns="0">
            <a:noAutofit/>
          </a:bodyPr>
          <a:lstStyle>
            <a:defPPr>
              <a:defRPr sz="3300" b="1">
                <a:solidFill>
                  <a:srgbClr val="152F46"/>
                </a:solidFill>
                <a:latin typeface="DejaVu Sans"/>
                <a:ea typeface="DejaVu Sans"/>
                <a:cs typeface="DejaVu Sans"/>
              </a:defRPr>
            </a:defPPr>
            <a:lvl1pPr>
              <a:defRPr sz="3300" b="1">
                <a:solidFill>
                  <a:srgbClr val="152F46"/>
                </a:solidFill>
                <a:latin typeface="DejaVu Sans"/>
                <a:ea typeface="DejaVu Sans"/>
                <a:cs typeface="DejaVu Sans"/>
              </a:defRPr>
            </a:lvl1pPr>
            <a:lvl2pPr>
              <a:defRPr sz="3300" b="1">
                <a:solidFill>
                  <a:srgbClr val="152F46"/>
                </a:solidFill>
                <a:latin typeface="DejaVu Sans"/>
                <a:ea typeface="DejaVu Sans"/>
                <a:cs typeface="DejaVu Sans"/>
              </a:defRPr>
            </a:lvl2pPr>
            <a:lvl3pPr>
              <a:defRPr sz="3300" b="1">
                <a:solidFill>
                  <a:srgbClr val="152F46"/>
                </a:solidFill>
                <a:latin typeface="DejaVu Sans"/>
                <a:ea typeface="DejaVu Sans"/>
                <a:cs typeface="DejaVu Sans"/>
              </a:defRPr>
            </a:lvl3pPr>
            <a:lvl4pPr>
              <a:defRPr sz="3300" b="1">
                <a:solidFill>
                  <a:srgbClr val="152F46"/>
                </a:solidFill>
                <a:latin typeface="DejaVu Sans"/>
                <a:ea typeface="DejaVu Sans"/>
                <a:cs typeface="DejaVu Sans"/>
              </a:defRPr>
            </a:lvl4pPr>
            <a:lvl5pPr>
              <a:defRPr sz="3300" b="1">
                <a:solidFill>
                  <a:srgbClr val="152F46"/>
                </a:solidFill>
                <a:latin typeface="DejaVu Sans"/>
                <a:ea typeface="DejaVu Sans"/>
                <a:cs typeface="DejaVu Sans"/>
              </a:defRPr>
            </a:lvl5pPr>
            <a:lvl6pPr>
              <a:defRPr sz="3300" b="1">
                <a:solidFill>
                  <a:srgbClr val="152F46"/>
                </a:solidFill>
                <a:latin typeface="DejaVu Sans"/>
                <a:ea typeface="DejaVu Sans"/>
                <a:cs typeface="DejaVu Sans"/>
              </a:defRPr>
            </a:lvl6pPr>
            <a:lvl7pPr>
              <a:defRPr sz="3300" b="1">
                <a:solidFill>
                  <a:srgbClr val="152F46"/>
                </a:solidFill>
                <a:latin typeface="DejaVu Sans"/>
                <a:ea typeface="DejaVu Sans"/>
                <a:cs typeface="DejaVu Sans"/>
              </a:defRPr>
            </a:lvl7pPr>
            <a:lvl8pPr>
              <a:defRPr sz="3300" b="1">
                <a:solidFill>
                  <a:srgbClr val="152F46"/>
                </a:solidFill>
                <a:latin typeface="DejaVu Sans"/>
                <a:ea typeface="DejaVu Sans"/>
                <a:cs typeface="DejaVu Sans"/>
              </a:defRPr>
            </a:lvl8pPr>
            <a:lvl9pPr>
              <a:defRPr sz="3300" b="1">
                <a:solidFill>
                  <a:srgbClr val="152F46"/>
                </a:solidFill>
                <a:latin typeface="DejaVu Sans"/>
                <a:ea typeface="DejaVu Sans"/>
                <a:cs typeface="DejaVu Sans"/>
              </a:defRPr>
            </a:lvl9pPr>
          </a:lstStyle>
          <a:p>
            <a:pPr>
              <a:defRPr sz="3300" b="1">
                <a:solidFill>
                  <a:srgbClr val="152F46"/>
                </a:solidFill>
                <a:latin typeface="DejaVu Sans"/>
                <a:ea typeface="DejaVu Sans"/>
                <a:cs typeface="DejaVu Sans"/>
              </a:defRPr>
            </a:pPr>
            <a:r>
              <a:rPr sz="3300" b="1">
                <a:solidFill>
                  <a:srgbClr val="152F46"/>
                </a:solidFill>
                <a:latin typeface="DejaVu Sans"/>
                <a:ea typeface="DejaVu Sans"/>
                <a:cs typeface="DejaVu Sans"/>
              </a:rPr>
              <a:t>Exploring a roundabout with MATLAB</a:t>
            </a:r>
          </a:p>
        </p:txBody>
      </p:sp>
      <p:sp>
        <p:nvSpPr>
          <p:cNvPr id="2" name="Rectangle 1">
            <a:extLst>
              <a:ext uri="{FF2B5EF4-FFF2-40B4-BE49-F238E27FC236}">
                <a16:creationId xmlns:a16="http://schemas.microsoft.com/office/drawing/2014/main" id="{EBC636BC-E8FA-8FA0-5AD4-1F76C29A3DEB}"/>
              </a:ext>
            </a:extLst>
          </p:cNvPr>
          <p:cNvSpPr>
            <a:spLocks noGrp="1"/>
          </p:cNvSpPr>
          <p:nvPr/>
        </p:nvSpPr>
        <p:spPr>
          <a:xfrm>
            <a:off x="571500" y="1104900"/>
            <a:ext cx="11049000" cy="571500"/>
          </a:xfrm>
          <a:prstGeom prst="rect">
            <a:avLst/>
          </a:prstGeom>
          <a:noFill/>
          <a:ln w="0">
            <a:noFill/>
            <a:prstDash val="solid"/>
          </a:ln>
        </p:spPr>
        <p:txBody>
          <a:bodyPr lIns="0" tIns="0" rIns="0" bIns="0">
            <a:noAutofit/>
          </a:bodyPr>
          <a:lstStyle>
            <a:defPPr>
              <a:defRPr sz="2100" b="0">
                <a:solidFill>
                  <a:srgbClr val="435361"/>
                </a:solidFill>
                <a:latin typeface="DejaVu Sans"/>
                <a:ea typeface="DejaVu Sans"/>
                <a:cs typeface="DejaVu Sans"/>
              </a:defRPr>
            </a:defPPr>
            <a:lvl1pPr>
              <a:defRPr sz="2100" b="0">
                <a:solidFill>
                  <a:srgbClr val="435361"/>
                </a:solidFill>
                <a:latin typeface="DejaVu Sans"/>
                <a:ea typeface="DejaVu Sans"/>
                <a:cs typeface="DejaVu Sans"/>
              </a:defRPr>
            </a:lvl1pPr>
            <a:lvl2pPr>
              <a:defRPr sz="2100" b="0">
                <a:solidFill>
                  <a:srgbClr val="435361"/>
                </a:solidFill>
                <a:latin typeface="DejaVu Sans"/>
                <a:ea typeface="DejaVu Sans"/>
                <a:cs typeface="DejaVu Sans"/>
              </a:defRPr>
            </a:lvl2pPr>
            <a:lvl3pPr>
              <a:defRPr sz="2100" b="0">
                <a:solidFill>
                  <a:srgbClr val="435361"/>
                </a:solidFill>
                <a:latin typeface="DejaVu Sans"/>
                <a:ea typeface="DejaVu Sans"/>
                <a:cs typeface="DejaVu Sans"/>
              </a:defRPr>
            </a:lvl3pPr>
            <a:lvl4pPr>
              <a:defRPr sz="2100" b="0">
                <a:solidFill>
                  <a:srgbClr val="435361"/>
                </a:solidFill>
                <a:latin typeface="DejaVu Sans"/>
                <a:ea typeface="DejaVu Sans"/>
                <a:cs typeface="DejaVu Sans"/>
              </a:defRPr>
            </a:lvl4pPr>
            <a:lvl5pPr>
              <a:defRPr sz="2100" b="0">
                <a:solidFill>
                  <a:srgbClr val="435361"/>
                </a:solidFill>
                <a:latin typeface="DejaVu Sans"/>
                <a:ea typeface="DejaVu Sans"/>
                <a:cs typeface="DejaVu Sans"/>
              </a:defRPr>
            </a:lvl5pPr>
            <a:lvl6pPr>
              <a:defRPr sz="2100" b="0">
                <a:solidFill>
                  <a:srgbClr val="435361"/>
                </a:solidFill>
                <a:latin typeface="DejaVu Sans"/>
                <a:ea typeface="DejaVu Sans"/>
                <a:cs typeface="DejaVu Sans"/>
              </a:defRPr>
            </a:lvl6pPr>
            <a:lvl7pPr>
              <a:defRPr sz="2100" b="0">
                <a:solidFill>
                  <a:srgbClr val="435361"/>
                </a:solidFill>
                <a:latin typeface="DejaVu Sans"/>
                <a:ea typeface="DejaVu Sans"/>
                <a:cs typeface="DejaVu Sans"/>
              </a:defRPr>
            </a:lvl7pPr>
            <a:lvl8pPr>
              <a:defRPr sz="2100" b="0">
                <a:solidFill>
                  <a:srgbClr val="435361"/>
                </a:solidFill>
                <a:latin typeface="DejaVu Sans"/>
                <a:ea typeface="DejaVu Sans"/>
                <a:cs typeface="DejaVu Sans"/>
              </a:defRPr>
            </a:lvl8pPr>
            <a:lvl9pPr>
              <a:defRPr sz="2100" b="0">
                <a:solidFill>
                  <a:srgbClr val="435361"/>
                </a:solidFill>
                <a:latin typeface="DejaVu Sans"/>
                <a:ea typeface="DejaVu Sans"/>
                <a:cs typeface="DejaVu Sans"/>
              </a:defRPr>
            </a:lvl9pPr>
          </a:lstStyle>
          <a:p>
            <a:pPr>
              <a:defRPr sz="2100" b="0">
                <a:solidFill>
                  <a:srgbClr val="435361"/>
                </a:solidFill>
                <a:latin typeface="DejaVu Sans"/>
                <a:ea typeface="DejaVu Sans"/>
                <a:cs typeface="DejaVu Sans"/>
              </a:defRPr>
            </a:pPr>
            <a:r>
              <a:rPr lang="en-US" sz="2000" b="1" dirty="0">
                <a:solidFill>
                  <a:srgbClr val="435361"/>
                </a:solidFill>
                <a:latin typeface="DejaVu Sans"/>
                <a:ea typeface="DejaVu Sans"/>
                <a:cs typeface="DejaVu Sans"/>
              </a:rPr>
              <a:t>Assignment</a:t>
            </a:r>
            <a:r>
              <a:rPr lang="en-US" sz="2000" b="0" dirty="0">
                <a:solidFill>
                  <a:srgbClr val="435361"/>
                </a:solidFill>
                <a:latin typeface="DejaVu Sans"/>
                <a:ea typeface="DejaVu Sans"/>
                <a:cs typeface="DejaVu Sans"/>
              </a:rPr>
              <a:t>: </a:t>
            </a:r>
            <a:r>
              <a:rPr sz="2000" b="0" dirty="0">
                <a:solidFill>
                  <a:srgbClr val="435361"/>
                </a:solidFill>
                <a:latin typeface="DejaVu Sans"/>
                <a:ea typeface="DejaVu Sans"/>
                <a:cs typeface="DejaVu Sans"/>
              </a:rPr>
              <a:t>How do speed, radius, and road conditions affect a </a:t>
            </a:r>
            <a:endParaRPr lang="en-US" sz="2000" b="0" dirty="0">
              <a:solidFill>
                <a:srgbClr val="435361"/>
              </a:solidFill>
              <a:latin typeface="DejaVu Sans"/>
              <a:ea typeface="DejaVu Sans"/>
              <a:cs typeface="DejaVu Sans"/>
            </a:endParaRPr>
          </a:p>
          <a:p>
            <a:pPr>
              <a:defRPr sz="2100" b="0">
                <a:solidFill>
                  <a:srgbClr val="435361"/>
                </a:solidFill>
                <a:latin typeface="DejaVu Sans"/>
                <a:ea typeface="DejaVu Sans"/>
                <a:cs typeface="DejaVu Sans"/>
              </a:defRPr>
            </a:pPr>
            <a:r>
              <a:rPr sz="2000" b="0" dirty="0">
                <a:solidFill>
                  <a:srgbClr val="435361"/>
                </a:solidFill>
                <a:latin typeface="DejaVu Sans"/>
                <a:ea typeface="DejaVu Sans"/>
                <a:cs typeface="DejaVu Sans"/>
              </a:rPr>
              <a:t>car’s ability to turn?</a:t>
            </a:r>
          </a:p>
        </p:txBody>
      </p:sp>
      <p:sp>
        <p:nvSpPr>
          <p:cNvPr id="7" name="Rectangle 6">
            <a:extLst>
              <a:ext uri="{FF2B5EF4-FFF2-40B4-BE49-F238E27FC236}">
                <a16:creationId xmlns:a16="http://schemas.microsoft.com/office/drawing/2014/main" id="{3F210BE4-0A8B-6009-0CF4-E65D31FF4F60}"/>
              </a:ext>
            </a:extLst>
          </p:cNvPr>
          <p:cNvSpPr>
            <a:spLocks noGrp="1"/>
          </p:cNvSpPr>
          <p:nvPr/>
        </p:nvSpPr>
        <p:spPr>
          <a:xfrm>
            <a:off x="571500" y="2114550"/>
            <a:ext cx="5238750" cy="381000"/>
          </a:xfrm>
          <a:prstGeom prst="rect">
            <a:avLst/>
          </a:prstGeom>
          <a:noFill/>
          <a:ln w="0">
            <a:noFill/>
            <a:prstDash val="solid"/>
          </a:ln>
        </p:spPr>
        <p:txBody>
          <a:bodyPr lIns="0" tIns="0" rIns="0" bIns="0">
            <a:noAutofit/>
          </a:bodyPr>
          <a:lstStyle>
            <a:defPPr>
              <a:defRPr sz="1950" b="1">
                <a:solidFill>
                  <a:srgbClr val="087E83"/>
                </a:solidFill>
                <a:latin typeface="DejaVu Sans"/>
                <a:ea typeface="DejaVu Sans"/>
                <a:cs typeface="DejaVu Sans"/>
              </a:defRPr>
            </a:defPPr>
            <a:lvl1pPr>
              <a:defRPr sz="1950" b="1">
                <a:solidFill>
                  <a:srgbClr val="087E83"/>
                </a:solidFill>
                <a:latin typeface="DejaVu Sans"/>
                <a:ea typeface="DejaVu Sans"/>
                <a:cs typeface="DejaVu Sans"/>
              </a:defRPr>
            </a:lvl1pPr>
            <a:lvl2pPr>
              <a:defRPr sz="1950" b="1">
                <a:solidFill>
                  <a:srgbClr val="087E83"/>
                </a:solidFill>
                <a:latin typeface="DejaVu Sans"/>
                <a:ea typeface="DejaVu Sans"/>
                <a:cs typeface="DejaVu Sans"/>
              </a:defRPr>
            </a:lvl2pPr>
            <a:lvl3pPr>
              <a:defRPr sz="1950" b="1">
                <a:solidFill>
                  <a:srgbClr val="087E83"/>
                </a:solidFill>
                <a:latin typeface="DejaVu Sans"/>
                <a:ea typeface="DejaVu Sans"/>
                <a:cs typeface="DejaVu Sans"/>
              </a:defRPr>
            </a:lvl3pPr>
            <a:lvl4pPr>
              <a:defRPr sz="1950" b="1">
                <a:solidFill>
                  <a:srgbClr val="087E83"/>
                </a:solidFill>
                <a:latin typeface="DejaVu Sans"/>
                <a:ea typeface="DejaVu Sans"/>
                <a:cs typeface="DejaVu Sans"/>
              </a:defRPr>
            </a:lvl4pPr>
            <a:lvl5pPr>
              <a:defRPr sz="1950" b="1">
                <a:solidFill>
                  <a:srgbClr val="087E83"/>
                </a:solidFill>
                <a:latin typeface="DejaVu Sans"/>
                <a:ea typeface="DejaVu Sans"/>
                <a:cs typeface="DejaVu Sans"/>
              </a:defRPr>
            </a:lvl5pPr>
            <a:lvl6pPr>
              <a:defRPr sz="1950" b="1">
                <a:solidFill>
                  <a:srgbClr val="087E83"/>
                </a:solidFill>
                <a:latin typeface="DejaVu Sans"/>
                <a:ea typeface="DejaVu Sans"/>
                <a:cs typeface="DejaVu Sans"/>
              </a:defRPr>
            </a:lvl6pPr>
            <a:lvl7pPr>
              <a:defRPr sz="1950" b="1">
                <a:solidFill>
                  <a:srgbClr val="087E83"/>
                </a:solidFill>
                <a:latin typeface="DejaVu Sans"/>
                <a:ea typeface="DejaVu Sans"/>
                <a:cs typeface="DejaVu Sans"/>
              </a:defRPr>
            </a:lvl7pPr>
            <a:lvl8pPr>
              <a:defRPr sz="1950" b="1">
                <a:solidFill>
                  <a:srgbClr val="087E83"/>
                </a:solidFill>
                <a:latin typeface="DejaVu Sans"/>
                <a:ea typeface="DejaVu Sans"/>
                <a:cs typeface="DejaVu Sans"/>
              </a:defRPr>
            </a:lvl8pPr>
            <a:lvl9pPr>
              <a:defRPr sz="1950" b="1">
                <a:solidFill>
                  <a:srgbClr val="087E83"/>
                </a:solidFill>
                <a:latin typeface="DejaVu Sans"/>
                <a:ea typeface="DejaVu Sans"/>
                <a:cs typeface="DejaVu Sans"/>
              </a:defRPr>
            </a:lvl9pPr>
          </a:lstStyle>
          <a:p>
            <a:pPr>
              <a:defRPr sz="1950" b="1">
                <a:solidFill>
                  <a:srgbClr val="087E83"/>
                </a:solidFill>
                <a:latin typeface="DejaVu Sans"/>
                <a:ea typeface="DejaVu Sans"/>
                <a:cs typeface="DejaVu Sans"/>
              </a:defRPr>
            </a:pPr>
            <a:r>
              <a:rPr lang="en-US" dirty="0"/>
              <a:t>ASSESSMENT </a:t>
            </a:r>
            <a:r>
              <a:rPr lang="en-US" sz="1950" b="1" dirty="0">
                <a:solidFill>
                  <a:srgbClr val="087E83"/>
                </a:solidFill>
                <a:latin typeface="DejaVu Sans"/>
                <a:ea typeface="DejaVu Sans"/>
                <a:cs typeface="DejaVu Sans"/>
              </a:rPr>
              <a:t>- PHYSICS</a:t>
            </a:r>
            <a:endParaRPr sz="1950" b="1" dirty="0">
              <a:solidFill>
                <a:srgbClr val="087E83"/>
              </a:solidFill>
              <a:latin typeface="DejaVu Sans"/>
              <a:ea typeface="DejaVu Sans"/>
              <a:cs typeface="DejaVu Sans"/>
            </a:endParaRPr>
          </a:p>
        </p:txBody>
      </p:sp>
      <p:sp>
        <p:nvSpPr>
          <p:cNvPr id="8" name="Rectangle 7">
            <a:extLst>
              <a:ext uri="{FF2B5EF4-FFF2-40B4-BE49-F238E27FC236}">
                <a16:creationId xmlns:a16="http://schemas.microsoft.com/office/drawing/2014/main" id="{E51D9071-353D-D119-D18E-DA8F754F1AAA}"/>
              </a:ext>
            </a:extLst>
          </p:cNvPr>
          <p:cNvSpPr>
            <a:spLocks noGrp="1"/>
          </p:cNvSpPr>
          <p:nvPr/>
        </p:nvSpPr>
        <p:spPr>
          <a:xfrm>
            <a:off x="571500" y="2838451"/>
            <a:ext cx="5238750" cy="1524000"/>
          </a:xfrm>
          <a:prstGeom prst="rect">
            <a:avLst/>
          </a:prstGeom>
          <a:noFill/>
          <a:ln w="0">
            <a:noFill/>
            <a:prstDash val="solid"/>
          </a:ln>
        </p:spPr>
        <p:txBody>
          <a:bodyPr lIns="0" tIns="0" rIns="0" bIns="0">
            <a:noAutofit/>
          </a:bodyPr>
          <a:lstStyle>
            <a:defPPr>
              <a:defRPr sz="2025" b="0">
                <a:solidFill>
                  <a:srgbClr val="152F46"/>
                </a:solidFill>
                <a:latin typeface="DejaVu Sans"/>
                <a:ea typeface="DejaVu Sans"/>
                <a:cs typeface="DejaVu Sans"/>
              </a:defRPr>
            </a:defPPr>
            <a:lvl1pPr>
              <a:defRPr sz="2025" b="0">
                <a:solidFill>
                  <a:srgbClr val="152F46"/>
                </a:solidFill>
                <a:latin typeface="DejaVu Sans"/>
                <a:ea typeface="DejaVu Sans"/>
                <a:cs typeface="DejaVu Sans"/>
              </a:defRPr>
            </a:lvl1pPr>
            <a:lvl2pPr>
              <a:defRPr sz="2025" b="0">
                <a:solidFill>
                  <a:srgbClr val="152F46"/>
                </a:solidFill>
                <a:latin typeface="DejaVu Sans"/>
                <a:ea typeface="DejaVu Sans"/>
                <a:cs typeface="DejaVu Sans"/>
              </a:defRPr>
            </a:lvl2pPr>
            <a:lvl3pPr>
              <a:defRPr sz="2025" b="0">
                <a:solidFill>
                  <a:srgbClr val="152F46"/>
                </a:solidFill>
                <a:latin typeface="DejaVu Sans"/>
                <a:ea typeface="DejaVu Sans"/>
                <a:cs typeface="DejaVu Sans"/>
              </a:defRPr>
            </a:lvl3pPr>
            <a:lvl4pPr>
              <a:defRPr sz="2025" b="0">
                <a:solidFill>
                  <a:srgbClr val="152F46"/>
                </a:solidFill>
                <a:latin typeface="DejaVu Sans"/>
                <a:ea typeface="DejaVu Sans"/>
                <a:cs typeface="DejaVu Sans"/>
              </a:defRPr>
            </a:lvl4pPr>
            <a:lvl5pPr>
              <a:defRPr sz="2025" b="0">
                <a:solidFill>
                  <a:srgbClr val="152F46"/>
                </a:solidFill>
                <a:latin typeface="DejaVu Sans"/>
                <a:ea typeface="DejaVu Sans"/>
                <a:cs typeface="DejaVu Sans"/>
              </a:defRPr>
            </a:lvl5pPr>
            <a:lvl6pPr>
              <a:defRPr sz="2025" b="0">
                <a:solidFill>
                  <a:srgbClr val="152F46"/>
                </a:solidFill>
                <a:latin typeface="DejaVu Sans"/>
                <a:ea typeface="DejaVu Sans"/>
                <a:cs typeface="DejaVu Sans"/>
              </a:defRPr>
            </a:lvl6pPr>
            <a:lvl7pPr>
              <a:defRPr sz="2025" b="0">
                <a:solidFill>
                  <a:srgbClr val="152F46"/>
                </a:solidFill>
                <a:latin typeface="DejaVu Sans"/>
                <a:ea typeface="DejaVu Sans"/>
                <a:cs typeface="DejaVu Sans"/>
              </a:defRPr>
            </a:lvl7pPr>
            <a:lvl8pPr>
              <a:defRPr sz="2025" b="0">
                <a:solidFill>
                  <a:srgbClr val="152F46"/>
                </a:solidFill>
                <a:latin typeface="DejaVu Sans"/>
                <a:ea typeface="DejaVu Sans"/>
                <a:cs typeface="DejaVu Sans"/>
              </a:defRPr>
            </a:lvl8pPr>
            <a:lvl9pPr>
              <a:defRPr sz="2025" b="0">
                <a:solidFill>
                  <a:srgbClr val="152F46"/>
                </a:solidFill>
                <a:latin typeface="DejaVu Sans"/>
                <a:ea typeface="DejaVu Sans"/>
                <a:cs typeface="DejaVu Sans"/>
              </a:defRPr>
            </a:lvl9pPr>
          </a:lstStyle>
          <a:p>
            <a:pPr>
              <a:defRPr sz="1950" b="0">
                <a:solidFill>
                  <a:srgbClr val="152F46"/>
                </a:solidFill>
                <a:latin typeface="DejaVu Sans"/>
                <a:ea typeface="DejaVu Sans"/>
                <a:cs typeface="DejaVu Sans"/>
              </a:defRPr>
            </a:pPr>
            <a:r>
              <a:rPr lang="en-US" sz="2000" dirty="0"/>
              <a:t>Students are assessed through their analytical solutions, four MATLAB plots, and accompanying explanations. Successful work correctly predicts and quantifies the force relationships, identifies friction-limited motion boundaries, and explains how banking and wet/dry conditions change allowable speeds and radii. MATLAB calculations must agree with independent analytical checks, and plots must identify quantities, units, and road conditions.</a:t>
            </a:r>
          </a:p>
        </p:txBody>
      </p:sp>
      <p:sp>
        <p:nvSpPr>
          <p:cNvPr id="9" name="Rectangle 8">
            <a:extLst>
              <a:ext uri="{FF2B5EF4-FFF2-40B4-BE49-F238E27FC236}">
                <a16:creationId xmlns:a16="http://schemas.microsoft.com/office/drawing/2014/main" id="{A552BE92-882A-2E7E-43CB-1A8957C23E48}"/>
              </a:ext>
            </a:extLst>
          </p:cNvPr>
          <p:cNvSpPr>
            <a:spLocks noGrp="1"/>
          </p:cNvSpPr>
          <p:nvPr/>
        </p:nvSpPr>
        <p:spPr>
          <a:xfrm>
            <a:off x="6096000" y="2085976"/>
            <a:ext cx="5143500" cy="381000"/>
          </a:xfrm>
          <a:prstGeom prst="rect">
            <a:avLst/>
          </a:prstGeom>
          <a:noFill/>
          <a:ln w="0">
            <a:noFill/>
            <a:prstDash val="solid"/>
          </a:ln>
        </p:spPr>
        <p:txBody>
          <a:bodyPr lIns="0" tIns="0" rIns="0" bIns="0">
            <a:noAutofit/>
          </a:bodyPr>
          <a:lstStyle>
            <a:defPPr>
              <a:defRPr sz="1950" b="1">
                <a:solidFill>
                  <a:srgbClr val="087E83"/>
                </a:solidFill>
                <a:latin typeface="DejaVu Sans"/>
                <a:ea typeface="DejaVu Sans"/>
                <a:cs typeface="DejaVu Sans"/>
              </a:defRPr>
            </a:defPPr>
            <a:lvl1pPr>
              <a:defRPr sz="1950" b="1">
                <a:solidFill>
                  <a:srgbClr val="087E83"/>
                </a:solidFill>
                <a:latin typeface="DejaVu Sans"/>
                <a:ea typeface="DejaVu Sans"/>
                <a:cs typeface="DejaVu Sans"/>
              </a:defRPr>
            </a:lvl1pPr>
            <a:lvl2pPr>
              <a:defRPr sz="1950" b="1">
                <a:solidFill>
                  <a:srgbClr val="087E83"/>
                </a:solidFill>
                <a:latin typeface="DejaVu Sans"/>
                <a:ea typeface="DejaVu Sans"/>
                <a:cs typeface="DejaVu Sans"/>
              </a:defRPr>
            </a:lvl2pPr>
            <a:lvl3pPr>
              <a:defRPr sz="1950" b="1">
                <a:solidFill>
                  <a:srgbClr val="087E83"/>
                </a:solidFill>
                <a:latin typeface="DejaVu Sans"/>
                <a:ea typeface="DejaVu Sans"/>
                <a:cs typeface="DejaVu Sans"/>
              </a:defRPr>
            </a:lvl3pPr>
            <a:lvl4pPr>
              <a:defRPr sz="1950" b="1">
                <a:solidFill>
                  <a:srgbClr val="087E83"/>
                </a:solidFill>
                <a:latin typeface="DejaVu Sans"/>
                <a:ea typeface="DejaVu Sans"/>
                <a:cs typeface="DejaVu Sans"/>
              </a:defRPr>
            </a:lvl4pPr>
            <a:lvl5pPr>
              <a:defRPr sz="1950" b="1">
                <a:solidFill>
                  <a:srgbClr val="087E83"/>
                </a:solidFill>
                <a:latin typeface="DejaVu Sans"/>
                <a:ea typeface="DejaVu Sans"/>
                <a:cs typeface="DejaVu Sans"/>
              </a:defRPr>
            </a:lvl5pPr>
            <a:lvl6pPr>
              <a:defRPr sz="1950" b="1">
                <a:solidFill>
                  <a:srgbClr val="087E83"/>
                </a:solidFill>
                <a:latin typeface="DejaVu Sans"/>
                <a:ea typeface="DejaVu Sans"/>
                <a:cs typeface="DejaVu Sans"/>
              </a:defRPr>
            </a:lvl6pPr>
            <a:lvl7pPr>
              <a:defRPr sz="1950" b="1">
                <a:solidFill>
                  <a:srgbClr val="087E83"/>
                </a:solidFill>
                <a:latin typeface="DejaVu Sans"/>
                <a:ea typeface="DejaVu Sans"/>
                <a:cs typeface="DejaVu Sans"/>
              </a:defRPr>
            </a:lvl7pPr>
            <a:lvl8pPr>
              <a:defRPr sz="1950" b="1">
                <a:solidFill>
                  <a:srgbClr val="087E83"/>
                </a:solidFill>
                <a:latin typeface="DejaVu Sans"/>
                <a:ea typeface="DejaVu Sans"/>
                <a:cs typeface="DejaVu Sans"/>
              </a:defRPr>
            </a:lvl8pPr>
            <a:lvl9pPr>
              <a:defRPr sz="1950" b="1">
                <a:solidFill>
                  <a:srgbClr val="087E83"/>
                </a:solidFill>
                <a:latin typeface="DejaVu Sans"/>
                <a:ea typeface="DejaVu Sans"/>
                <a:cs typeface="DejaVu Sans"/>
              </a:defRPr>
            </a:lvl9pPr>
          </a:lstStyle>
          <a:p>
            <a:pPr>
              <a:defRPr sz="1950" b="1">
                <a:solidFill>
                  <a:srgbClr val="087E83"/>
                </a:solidFill>
                <a:latin typeface="DejaVu Sans"/>
                <a:ea typeface="DejaVu Sans"/>
                <a:cs typeface="DejaVu Sans"/>
              </a:defRPr>
            </a:pPr>
            <a:r>
              <a:rPr sz="1950" b="1" dirty="0">
                <a:solidFill>
                  <a:srgbClr val="087E83"/>
                </a:solidFill>
                <a:latin typeface="DejaVu Sans"/>
                <a:ea typeface="DejaVu Sans"/>
                <a:cs typeface="DejaVu Sans"/>
              </a:rPr>
              <a:t>ASSESSMENT</a:t>
            </a:r>
            <a:r>
              <a:rPr lang="en-US" sz="1950" b="1" dirty="0">
                <a:solidFill>
                  <a:srgbClr val="087E83"/>
                </a:solidFill>
                <a:latin typeface="DejaVu Sans"/>
                <a:ea typeface="DejaVu Sans"/>
                <a:cs typeface="DejaVu Sans"/>
              </a:rPr>
              <a:t> - CODE</a:t>
            </a:r>
            <a:endParaRPr sz="1950" b="1" dirty="0">
              <a:solidFill>
                <a:srgbClr val="087E83"/>
              </a:solidFill>
              <a:latin typeface="DejaVu Sans"/>
              <a:ea typeface="DejaVu Sans"/>
              <a:cs typeface="DejaVu Sans"/>
            </a:endParaRPr>
          </a:p>
        </p:txBody>
      </p:sp>
      <p:sp>
        <p:nvSpPr>
          <p:cNvPr id="10" name="Rectangle 9">
            <a:extLst>
              <a:ext uri="{FF2B5EF4-FFF2-40B4-BE49-F238E27FC236}">
                <a16:creationId xmlns:a16="http://schemas.microsoft.com/office/drawing/2014/main" id="{DF7FBD13-76EE-1531-0DAA-B84B54470CE8}"/>
              </a:ext>
            </a:extLst>
          </p:cNvPr>
          <p:cNvSpPr>
            <a:spLocks noGrp="1"/>
          </p:cNvSpPr>
          <p:nvPr/>
        </p:nvSpPr>
        <p:spPr>
          <a:xfrm>
            <a:off x="6096000" y="2838451"/>
            <a:ext cx="5143500" cy="1619250"/>
          </a:xfrm>
          <a:prstGeom prst="rect">
            <a:avLst/>
          </a:prstGeom>
          <a:noFill/>
          <a:ln w="0">
            <a:noFill/>
            <a:prstDash val="solid"/>
          </a:ln>
        </p:spPr>
        <p:txBody>
          <a:bodyPr lIns="0" tIns="0" rIns="0" bIns="0">
            <a:noAutofit/>
          </a:bodyPr>
          <a:lstStyle>
            <a:defPPr>
              <a:defRPr sz="1950" b="0">
                <a:solidFill>
                  <a:srgbClr val="152F46"/>
                </a:solidFill>
                <a:latin typeface="DejaVu Sans"/>
                <a:ea typeface="DejaVu Sans"/>
                <a:cs typeface="DejaVu Sans"/>
              </a:defRPr>
            </a:defPPr>
            <a:lvl1pPr>
              <a:defRPr sz="1950" b="0">
                <a:solidFill>
                  <a:srgbClr val="152F46"/>
                </a:solidFill>
                <a:latin typeface="DejaVu Sans"/>
                <a:ea typeface="DejaVu Sans"/>
                <a:cs typeface="DejaVu Sans"/>
              </a:defRPr>
            </a:lvl1pPr>
            <a:lvl2pPr>
              <a:defRPr sz="1950" b="0">
                <a:solidFill>
                  <a:srgbClr val="152F46"/>
                </a:solidFill>
                <a:latin typeface="DejaVu Sans"/>
                <a:ea typeface="DejaVu Sans"/>
                <a:cs typeface="DejaVu Sans"/>
              </a:defRPr>
            </a:lvl2pPr>
            <a:lvl3pPr>
              <a:defRPr sz="1950" b="0">
                <a:solidFill>
                  <a:srgbClr val="152F46"/>
                </a:solidFill>
                <a:latin typeface="DejaVu Sans"/>
                <a:ea typeface="DejaVu Sans"/>
                <a:cs typeface="DejaVu Sans"/>
              </a:defRPr>
            </a:lvl3pPr>
            <a:lvl4pPr>
              <a:defRPr sz="1950" b="0">
                <a:solidFill>
                  <a:srgbClr val="152F46"/>
                </a:solidFill>
                <a:latin typeface="DejaVu Sans"/>
                <a:ea typeface="DejaVu Sans"/>
                <a:cs typeface="DejaVu Sans"/>
              </a:defRPr>
            </a:lvl4pPr>
            <a:lvl5pPr>
              <a:defRPr sz="1950" b="0">
                <a:solidFill>
                  <a:srgbClr val="152F46"/>
                </a:solidFill>
                <a:latin typeface="DejaVu Sans"/>
                <a:ea typeface="DejaVu Sans"/>
                <a:cs typeface="DejaVu Sans"/>
              </a:defRPr>
            </a:lvl5pPr>
            <a:lvl6pPr>
              <a:defRPr sz="1950" b="0">
                <a:solidFill>
                  <a:srgbClr val="152F46"/>
                </a:solidFill>
                <a:latin typeface="DejaVu Sans"/>
                <a:ea typeface="DejaVu Sans"/>
                <a:cs typeface="DejaVu Sans"/>
              </a:defRPr>
            </a:lvl6pPr>
            <a:lvl7pPr>
              <a:defRPr sz="1950" b="0">
                <a:solidFill>
                  <a:srgbClr val="152F46"/>
                </a:solidFill>
                <a:latin typeface="DejaVu Sans"/>
                <a:ea typeface="DejaVu Sans"/>
                <a:cs typeface="DejaVu Sans"/>
              </a:defRPr>
            </a:lvl7pPr>
            <a:lvl8pPr>
              <a:defRPr sz="1950" b="0">
                <a:solidFill>
                  <a:srgbClr val="152F46"/>
                </a:solidFill>
                <a:latin typeface="DejaVu Sans"/>
                <a:ea typeface="DejaVu Sans"/>
                <a:cs typeface="DejaVu Sans"/>
              </a:defRPr>
            </a:lvl8pPr>
            <a:lvl9pPr>
              <a:defRPr sz="1950" b="0">
                <a:solidFill>
                  <a:srgbClr val="152F46"/>
                </a:solidFill>
                <a:latin typeface="DejaVu Sans"/>
                <a:ea typeface="DejaVu Sans"/>
                <a:cs typeface="DejaVu Sans"/>
              </a:defRPr>
            </a:lvl9pPr>
          </a:lstStyle>
          <a:p>
            <a:pPr>
              <a:defRPr sz="1950" b="0">
                <a:solidFill>
                  <a:srgbClr val="152F46"/>
                </a:solidFill>
                <a:latin typeface="DejaVu Sans"/>
                <a:ea typeface="DejaVu Sans"/>
                <a:cs typeface="DejaVu Sans"/>
              </a:defRPr>
            </a:pPr>
            <a:r>
              <a:rPr lang="en-US" dirty="0"/>
              <a:t>Coding is assessed on parameterized functions, correct implementation of the analytical equations, generation of four clearly labeled plots, and verification against independent calculations. </a:t>
            </a:r>
            <a:endParaRPr sz="1950" b="0" dirty="0">
              <a:solidFill>
                <a:srgbClr val="152F46"/>
              </a:solidFill>
              <a:latin typeface="DejaVu Sans"/>
              <a:ea typeface="DejaVu Sans"/>
              <a:cs typeface="DejaVu Sans"/>
            </a:endParaRPr>
          </a:p>
        </p:txBody>
      </p:sp>
      <p:pic>
        <p:nvPicPr>
          <p:cNvPr id="13" name="Picture 12">
            <a:extLst>
              <a:ext uri="{FF2B5EF4-FFF2-40B4-BE49-F238E27FC236}">
                <a16:creationId xmlns:a16="http://schemas.microsoft.com/office/drawing/2014/main" id="{0690E875-DFEF-F941-36B8-7277C1C38D8D}"/>
              </a:ext>
            </a:extLst>
          </p:cNvPr>
          <p:cNvPicPr>
            <a:picLocks noChangeAspect="1"/>
          </p:cNvPicPr>
          <p:nvPr/>
        </p:nvPicPr>
        <p:blipFill>
          <a:blip r:embed="rId3">
            <a:extLst>
              <a:ext uri="{28A0092B-C50C-407E-A947-70E740481C1C}">
                <a14:useLocalDpi xmlns:a14="http://schemas.microsoft.com/office/drawing/2010/main" val="0"/>
              </a:ext>
            </a:extLst>
          </a:blip>
          <a:srcRect l="47674"/>
          <a:stretch>
            <a:fillRect/>
          </a:stretch>
        </p:blipFill>
        <p:spPr>
          <a:xfrm>
            <a:off x="9575771" y="0"/>
            <a:ext cx="2616229" cy="2771480"/>
          </a:xfrm>
          <a:prstGeom prst="rect">
            <a:avLst/>
          </a:prstGeom>
        </p:spPr>
      </p:pic>
    </p:spTree>
    <p:extLst>
      <p:ext uri="{BB962C8B-B14F-4D97-AF65-F5344CB8AC3E}">
        <p14:creationId xmlns:p14="http://schemas.microsoft.com/office/powerpoint/2010/main" val="16674613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BFC"/>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9F01ADC-0428-4C1F-BF46-10EA40BABD7B}"/>
              </a:ext>
            </a:extLst>
          </p:cNvPr>
          <p:cNvSpPr>
            <a:spLocks noGrp="1"/>
          </p:cNvSpPr>
          <p:nvPr/>
        </p:nvSpPr>
        <p:spPr>
          <a:xfrm>
            <a:off x="619125" y="381000"/>
            <a:ext cx="10953750" cy="1000125"/>
          </a:xfrm>
          <a:prstGeom prst="rect">
            <a:avLst/>
          </a:prstGeom>
          <a:noFill/>
          <a:ln w="0">
            <a:noFill/>
            <a:prstDash val="solid"/>
          </a:ln>
        </p:spPr>
        <p:txBody>
          <a:bodyPr lIns="0" tIns="0" rIns="0" bIns="0">
            <a:noAutofit/>
          </a:bodyPr>
          <a:lstStyle>
            <a:defPPr>
              <a:defRPr sz="3225" b="1">
                <a:solidFill>
                  <a:srgbClr val="152F46"/>
                </a:solidFill>
                <a:latin typeface="DejaVu Sans"/>
                <a:ea typeface="DejaVu Sans"/>
                <a:cs typeface="DejaVu Sans"/>
              </a:defRPr>
            </a:defPPr>
            <a:lvl1pPr>
              <a:defRPr sz="3225" b="1">
                <a:solidFill>
                  <a:srgbClr val="152F46"/>
                </a:solidFill>
                <a:latin typeface="DejaVu Sans"/>
                <a:ea typeface="DejaVu Sans"/>
                <a:cs typeface="DejaVu Sans"/>
              </a:defRPr>
            </a:lvl1pPr>
            <a:lvl2pPr>
              <a:defRPr sz="3225" b="1">
                <a:solidFill>
                  <a:srgbClr val="152F46"/>
                </a:solidFill>
                <a:latin typeface="DejaVu Sans"/>
                <a:ea typeface="DejaVu Sans"/>
                <a:cs typeface="DejaVu Sans"/>
              </a:defRPr>
            </a:lvl2pPr>
            <a:lvl3pPr>
              <a:defRPr sz="3225" b="1">
                <a:solidFill>
                  <a:srgbClr val="152F46"/>
                </a:solidFill>
                <a:latin typeface="DejaVu Sans"/>
                <a:ea typeface="DejaVu Sans"/>
                <a:cs typeface="DejaVu Sans"/>
              </a:defRPr>
            </a:lvl3pPr>
            <a:lvl4pPr>
              <a:defRPr sz="3225" b="1">
                <a:solidFill>
                  <a:srgbClr val="152F46"/>
                </a:solidFill>
                <a:latin typeface="DejaVu Sans"/>
                <a:ea typeface="DejaVu Sans"/>
                <a:cs typeface="DejaVu Sans"/>
              </a:defRPr>
            </a:lvl4pPr>
            <a:lvl5pPr>
              <a:defRPr sz="3225" b="1">
                <a:solidFill>
                  <a:srgbClr val="152F46"/>
                </a:solidFill>
                <a:latin typeface="DejaVu Sans"/>
                <a:ea typeface="DejaVu Sans"/>
                <a:cs typeface="DejaVu Sans"/>
              </a:defRPr>
            </a:lvl5pPr>
            <a:lvl6pPr>
              <a:defRPr sz="3225" b="1">
                <a:solidFill>
                  <a:srgbClr val="152F46"/>
                </a:solidFill>
                <a:latin typeface="DejaVu Sans"/>
                <a:ea typeface="DejaVu Sans"/>
                <a:cs typeface="DejaVu Sans"/>
              </a:defRPr>
            </a:lvl6pPr>
            <a:lvl7pPr>
              <a:defRPr sz="3225" b="1">
                <a:solidFill>
                  <a:srgbClr val="152F46"/>
                </a:solidFill>
                <a:latin typeface="DejaVu Sans"/>
                <a:ea typeface="DejaVu Sans"/>
                <a:cs typeface="DejaVu Sans"/>
              </a:defRPr>
            </a:lvl7pPr>
            <a:lvl8pPr>
              <a:defRPr sz="3225" b="1">
                <a:solidFill>
                  <a:srgbClr val="152F46"/>
                </a:solidFill>
                <a:latin typeface="DejaVu Sans"/>
                <a:ea typeface="DejaVu Sans"/>
                <a:cs typeface="DejaVu Sans"/>
              </a:defRPr>
            </a:lvl8pPr>
            <a:lvl9pPr>
              <a:defRPr sz="3225" b="1">
                <a:solidFill>
                  <a:srgbClr val="152F46"/>
                </a:solidFill>
                <a:latin typeface="DejaVu Sans"/>
                <a:ea typeface="DejaVu Sans"/>
                <a:cs typeface="DejaVu Sans"/>
              </a:defRPr>
            </a:lvl9pPr>
          </a:lstStyle>
          <a:p>
            <a:pPr>
              <a:defRPr sz="3225" b="1">
                <a:solidFill>
                  <a:srgbClr val="152F46"/>
                </a:solidFill>
                <a:latin typeface="DejaVu Sans"/>
                <a:ea typeface="DejaVu Sans"/>
                <a:cs typeface="DejaVu Sans"/>
              </a:defRPr>
            </a:pPr>
            <a:r>
              <a:rPr lang="en-US" sz="3225" b="1" dirty="0">
                <a:solidFill>
                  <a:srgbClr val="152F46"/>
                </a:solidFill>
                <a:latin typeface="DejaVu Sans"/>
                <a:ea typeface="DejaVu Sans"/>
                <a:cs typeface="DejaVu Sans"/>
              </a:rPr>
              <a:t>Student plots of Force vs speed and radius</a:t>
            </a:r>
            <a:endParaRPr sz="3225" b="1" dirty="0">
              <a:solidFill>
                <a:srgbClr val="152F46"/>
              </a:solidFill>
              <a:latin typeface="DejaVu Sans"/>
              <a:ea typeface="DejaVu Sans"/>
              <a:cs typeface="DejaVu Sans"/>
            </a:endParaRPr>
          </a:p>
        </p:txBody>
      </p:sp>
      <p:sp>
        <p:nvSpPr>
          <p:cNvPr id="2" name="Rectangle 1">
            <a:extLst>
              <a:ext uri="{FF2B5EF4-FFF2-40B4-BE49-F238E27FC236}">
                <a16:creationId xmlns:a16="http://schemas.microsoft.com/office/drawing/2014/main" id="{4DBBCB65-6A01-48D7-8ECA-38494193D1D6}"/>
              </a:ext>
            </a:extLst>
          </p:cNvPr>
          <p:cNvSpPr>
            <a:spLocks noGrp="1"/>
          </p:cNvSpPr>
          <p:nvPr/>
        </p:nvSpPr>
        <p:spPr>
          <a:xfrm>
            <a:off x="11144250" y="6429375"/>
            <a:ext cx="428625" cy="238125"/>
          </a:xfrm>
          <a:prstGeom prst="rect">
            <a:avLst/>
          </a:prstGeom>
          <a:noFill/>
          <a:ln w="0">
            <a:noFill/>
            <a:prstDash val="solid"/>
          </a:ln>
        </p:spPr>
        <p:txBody>
          <a:bodyPr lIns="0" tIns="0" rIns="0" bIns="0">
            <a:noAutofit/>
          </a:bodyPr>
          <a:lstStyle>
            <a:defPPr>
              <a:defRPr sz="1350" b="0">
                <a:solidFill>
                  <a:srgbClr val="435361"/>
                </a:solidFill>
                <a:latin typeface="DejaVu Sans"/>
                <a:ea typeface="DejaVu Sans"/>
                <a:cs typeface="DejaVu Sans"/>
              </a:defRPr>
            </a:defPPr>
            <a:lvl1pPr>
              <a:defRPr sz="1350" b="0">
                <a:solidFill>
                  <a:srgbClr val="435361"/>
                </a:solidFill>
                <a:latin typeface="DejaVu Sans"/>
                <a:ea typeface="DejaVu Sans"/>
                <a:cs typeface="DejaVu Sans"/>
              </a:defRPr>
            </a:lvl1pPr>
            <a:lvl2pPr>
              <a:defRPr sz="1350" b="0">
                <a:solidFill>
                  <a:srgbClr val="435361"/>
                </a:solidFill>
                <a:latin typeface="DejaVu Sans"/>
                <a:ea typeface="DejaVu Sans"/>
                <a:cs typeface="DejaVu Sans"/>
              </a:defRPr>
            </a:lvl2pPr>
            <a:lvl3pPr>
              <a:defRPr sz="1350" b="0">
                <a:solidFill>
                  <a:srgbClr val="435361"/>
                </a:solidFill>
                <a:latin typeface="DejaVu Sans"/>
                <a:ea typeface="DejaVu Sans"/>
                <a:cs typeface="DejaVu Sans"/>
              </a:defRPr>
            </a:lvl3pPr>
            <a:lvl4pPr>
              <a:defRPr sz="1350" b="0">
                <a:solidFill>
                  <a:srgbClr val="435361"/>
                </a:solidFill>
                <a:latin typeface="DejaVu Sans"/>
                <a:ea typeface="DejaVu Sans"/>
                <a:cs typeface="DejaVu Sans"/>
              </a:defRPr>
            </a:lvl4pPr>
            <a:lvl5pPr>
              <a:defRPr sz="1350" b="0">
                <a:solidFill>
                  <a:srgbClr val="435361"/>
                </a:solidFill>
                <a:latin typeface="DejaVu Sans"/>
                <a:ea typeface="DejaVu Sans"/>
                <a:cs typeface="DejaVu Sans"/>
              </a:defRPr>
            </a:lvl5pPr>
            <a:lvl6pPr>
              <a:defRPr sz="1350" b="0">
                <a:solidFill>
                  <a:srgbClr val="435361"/>
                </a:solidFill>
                <a:latin typeface="DejaVu Sans"/>
                <a:ea typeface="DejaVu Sans"/>
                <a:cs typeface="DejaVu Sans"/>
              </a:defRPr>
            </a:lvl6pPr>
            <a:lvl7pPr>
              <a:defRPr sz="1350" b="0">
                <a:solidFill>
                  <a:srgbClr val="435361"/>
                </a:solidFill>
                <a:latin typeface="DejaVu Sans"/>
                <a:ea typeface="DejaVu Sans"/>
                <a:cs typeface="DejaVu Sans"/>
              </a:defRPr>
            </a:lvl7pPr>
            <a:lvl8pPr>
              <a:defRPr sz="1350" b="0">
                <a:solidFill>
                  <a:srgbClr val="435361"/>
                </a:solidFill>
                <a:latin typeface="DejaVu Sans"/>
                <a:ea typeface="DejaVu Sans"/>
                <a:cs typeface="DejaVu Sans"/>
              </a:defRPr>
            </a:lvl8pPr>
            <a:lvl9pPr>
              <a:defRPr sz="1350" b="0">
                <a:solidFill>
                  <a:srgbClr val="435361"/>
                </a:solidFill>
                <a:latin typeface="DejaVu Sans"/>
                <a:ea typeface="DejaVu Sans"/>
                <a:cs typeface="DejaVu Sans"/>
              </a:defRPr>
            </a:lvl9pPr>
          </a:lstStyle>
          <a:p>
            <a:pPr>
              <a:defRPr sz="1350" b="0">
                <a:solidFill>
                  <a:srgbClr val="435361"/>
                </a:solidFill>
                <a:latin typeface="DejaVu Sans"/>
                <a:ea typeface="DejaVu Sans"/>
                <a:cs typeface="DejaVu Sans"/>
              </a:defRPr>
            </a:pPr>
            <a:r>
              <a:rPr sz="1350" b="0">
                <a:solidFill>
                  <a:srgbClr val="435361"/>
                </a:solidFill>
                <a:latin typeface="DejaVu Sans"/>
                <a:ea typeface="DejaVu Sans"/>
                <a:cs typeface="DejaVu Sans"/>
              </a:rPr>
              <a:t>3</a:t>
            </a:r>
          </a:p>
        </p:txBody>
      </p:sp>
      <p:graphicFrame>
        <p:nvGraphicFramePr>
          <p:cNvPr id="3" name="Chart">
            <a:extLst>
              <a:ext uri="{FF2B5EF4-FFF2-40B4-BE49-F238E27FC236}">
                <a16:creationId xmlns:a16="http://schemas.microsoft.com/office/drawing/2014/main" id="{CA2CE5C3-4C0B-41B4-BCD9-AC6831D9AF35}"/>
              </a:ext>
            </a:extLst>
          </p:cNvPr>
          <p:cNvGraphicFramePr/>
          <p:nvPr/>
        </p:nvGraphicFramePr>
        <p:xfrm>
          <a:off x="619125" y="1714500"/>
          <a:ext cx="5238750" cy="33813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a:extLst>
              <a:ext uri="{FF2B5EF4-FFF2-40B4-BE49-F238E27FC236}">
                <a16:creationId xmlns:a16="http://schemas.microsoft.com/office/drawing/2014/main" id="{455C0962-23FD-4085-9F19-64A9B13CD068}"/>
              </a:ext>
            </a:extLst>
          </p:cNvPr>
          <p:cNvGraphicFramePr/>
          <p:nvPr/>
        </p:nvGraphicFramePr>
        <p:xfrm>
          <a:off x="6334125" y="1714500"/>
          <a:ext cx="5238750" cy="3381375"/>
        </p:xfrm>
        <a:graphic>
          <a:graphicData uri="http://schemas.openxmlformats.org/drawingml/2006/chart">
            <c:chart xmlns:c="http://schemas.openxmlformats.org/drawingml/2006/chart" xmlns:r="http://schemas.openxmlformats.org/officeDocument/2006/relationships" r:id="rId4"/>
          </a:graphicData>
        </a:graphic>
      </p:graphicFrame>
      <p:sp>
        <p:nvSpPr>
          <p:cNvPr id="5" name="Rectangle 4">
            <a:extLst>
              <a:ext uri="{FF2B5EF4-FFF2-40B4-BE49-F238E27FC236}">
                <a16:creationId xmlns:a16="http://schemas.microsoft.com/office/drawing/2014/main" id="{179F4B9C-894D-4D92-9DAB-611B647F2954}"/>
              </a:ext>
            </a:extLst>
          </p:cNvPr>
          <p:cNvSpPr>
            <a:spLocks noGrp="1"/>
          </p:cNvSpPr>
          <p:nvPr/>
        </p:nvSpPr>
        <p:spPr>
          <a:xfrm>
            <a:off x="619125" y="5334000"/>
            <a:ext cx="5238750" cy="571500"/>
          </a:xfrm>
          <a:prstGeom prst="rect">
            <a:avLst/>
          </a:prstGeom>
          <a:noFill/>
          <a:ln w="0">
            <a:noFill/>
            <a:prstDash val="solid"/>
          </a:ln>
        </p:spPr>
        <p:txBody>
          <a:bodyPr lIns="0" tIns="0" rIns="0" bIns="0">
            <a:noAutofit/>
          </a:bodyPr>
          <a:lstStyle>
            <a:defPPr>
              <a:defRPr sz="2175" b="1">
                <a:solidFill>
                  <a:srgbClr val="087E83"/>
                </a:solidFill>
                <a:latin typeface="DejaVu Sans"/>
                <a:ea typeface="DejaVu Sans"/>
                <a:cs typeface="DejaVu Sans"/>
              </a:defRPr>
            </a:defPPr>
            <a:lvl1pPr>
              <a:defRPr sz="2175" b="1">
                <a:solidFill>
                  <a:srgbClr val="087E83"/>
                </a:solidFill>
                <a:latin typeface="DejaVu Sans"/>
                <a:ea typeface="DejaVu Sans"/>
                <a:cs typeface="DejaVu Sans"/>
              </a:defRPr>
            </a:lvl1pPr>
            <a:lvl2pPr>
              <a:defRPr sz="2175" b="1">
                <a:solidFill>
                  <a:srgbClr val="087E83"/>
                </a:solidFill>
                <a:latin typeface="DejaVu Sans"/>
                <a:ea typeface="DejaVu Sans"/>
                <a:cs typeface="DejaVu Sans"/>
              </a:defRPr>
            </a:lvl2pPr>
            <a:lvl3pPr>
              <a:defRPr sz="2175" b="1">
                <a:solidFill>
                  <a:srgbClr val="087E83"/>
                </a:solidFill>
                <a:latin typeface="DejaVu Sans"/>
                <a:ea typeface="DejaVu Sans"/>
                <a:cs typeface="DejaVu Sans"/>
              </a:defRPr>
            </a:lvl3pPr>
            <a:lvl4pPr>
              <a:defRPr sz="2175" b="1">
                <a:solidFill>
                  <a:srgbClr val="087E83"/>
                </a:solidFill>
                <a:latin typeface="DejaVu Sans"/>
                <a:ea typeface="DejaVu Sans"/>
                <a:cs typeface="DejaVu Sans"/>
              </a:defRPr>
            </a:lvl4pPr>
            <a:lvl5pPr>
              <a:defRPr sz="2175" b="1">
                <a:solidFill>
                  <a:srgbClr val="087E83"/>
                </a:solidFill>
                <a:latin typeface="DejaVu Sans"/>
                <a:ea typeface="DejaVu Sans"/>
                <a:cs typeface="DejaVu Sans"/>
              </a:defRPr>
            </a:lvl5pPr>
            <a:lvl6pPr>
              <a:defRPr sz="2175" b="1">
                <a:solidFill>
                  <a:srgbClr val="087E83"/>
                </a:solidFill>
                <a:latin typeface="DejaVu Sans"/>
                <a:ea typeface="DejaVu Sans"/>
                <a:cs typeface="DejaVu Sans"/>
              </a:defRPr>
            </a:lvl6pPr>
            <a:lvl7pPr>
              <a:defRPr sz="2175" b="1">
                <a:solidFill>
                  <a:srgbClr val="087E83"/>
                </a:solidFill>
                <a:latin typeface="DejaVu Sans"/>
                <a:ea typeface="DejaVu Sans"/>
                <a:cs typeface="DejaVu Sans"/>
              </a:defRPr>
            </a:lvl7pPr>
            <a:lvl8pPr>
              <a:defRPr sz="2175" b="1">
                <a:solidFill>
                  <a:srgbClr val="087E83"/>
                </a:solidFill>
                <a:latin typeface="DejaVu Sans"/>
                <a:ea typeface="DejaVu Sans"/>
                <a:cs typeface="DejaVu Sans"/>
              </a:defRPr>
            </a:lvl8pPr>
            <a:lvl9pPr>
              <a:defRPr sz="2175" b="1">
                <a:solidFill>
                  <a:srgbClr val="087E83"/>
                </a:solidFill>
                <a:latin typeface="DejaVu Sans"/>
                <a:ea typeface="DejaVu Sans"/>
                <a:cs typeface="DejaVu Sans"/>
              </a:defRPr>
            </a:lvl9pPr>
          </a:lstStyle>
          <a:p>
            <a:pPr>
              <a:defRPr sz="2175" b="1">
                <a:solidFill>
                  <a:srgbClr val="087E83"/>
                </a:solidFill>
                <a:latin typeface="DejaVu Sans"/>
                <a:ea typeface="DejaVu Sans"/>
                <a:cs typeface="DejaVu Sans"/>
              </a:defRPr>
            </a:pPr>
            <a:r>
              <a:rPr sz="2175" b="1">
                <a:solidFill>
                  <a:srgbClr val="087E83"/>
                </a:solidFill>
                <a:latin typeface="DejaVu Sans"/>
                <a:ea typeface="DejaVu Sans"/>
                <a:cs typeface="DejaVu Sans"/>
              </a:rPr>
              <a:t>Double speed: 4× required force</a:t>
            </a:r>
          </a:p>
        </p:txBody>
      </p:sp>
      <p:sp>
        <p:nvSpPr>
          <p:cNvPr id="6" name="Rectangle 5">
            <a:extLst>
              <a:ext uri="{FF2B5EF4-FFF2-40B4-BE49-F238E27FC236}">
                <a16:creationId xmlns:a16="http://schemas.microsoft.com/office/drawing/2014/main" id="{0B964564-E1C0-481E-B11C-0B7478AE4F53}"/>
              </a:ext>
            </a:extLst>
          </p:cNvPr>
          <p:cNvSpPr>
            <a:spLocks noGrp="1"/>
          </p:cNvSpPr>
          <p:nvPr/>
        </p:nvSpPr>
        <p:spPr>
          <a:xfrm>
            <a:off x="6334125" y="5334000"/>
            <a:ext cx="5238750" cy="571500"/>
          </a:xfrm>
          <a:prstGeom prst="rect">
            <a:avLst/>
          </a:prstGeom>
          <a:noFill/>
          <a:ln w="0">
            <a:noFill/>
            <a:prstDash val="solid"/>
          </a:ln>
        </p:spPr>
        <p:txBody>
          <a:bodyPr lIns="0" tIns="0" rIns="0" bIns="0">
            <a:noAutofit/>
          </a:bodyPr>
          <a:lstStyle>
            <a:defPPr>
              <a:defRPr sz="2175" b="1">
                <a:solidFill>
                  <a:srgbClr val="087E83"/>
                </a:solidFill>
                <a:latin typeface="DejaVu Sans"/>
                <a:ea typeface="DejaVu Sans"/>
                <a:cs typeface="DejaVu Sans"/>
              </a:defRPr>
            </a:defPPr>
            <a:lvl1pPr>
              <a:defRPr sz="2175" b="1">
                <a:solidFill>
                  <a:srgbClr val="087E83"/>
                </a:solidFill>
                <a:latin typeface="DejaVu Sans"/>
                <a:ea typeface="DejaVu Sans"/>
                <a:cs typeface="DejaVu Sans"/>
              </a:defRPr>
            </a:lvl1pPr>
            <a:lvl2pPr>
              <a:defRPr sz="2175" b="1">
                <a:solidFill>
                  <a:srgbClr val="087E83"/>
                </a:solidFill>
                <a:latin typeface="DejaVu Sans"/>
                <a:ea typeface="DejaVu Sans"/>
                <a:cs typeface="DejaVu Sans"/>
              </a:defRPr>
            </a:lvl2pPr>
            <a:lvl3pPr>
              <a:defRPr sz="2175" b="1">
                <a:solidFill>
                  <a:srgbClr val="087E83"/>
                </a:solidFill>
                <a:latin typeface="DejaVu Sans"/>
                <a:ea typeface="DejaVu Sans"/>
                <a:cs typeface="DejaVu Sans"/>
              </a:defRPr>
            </a:lvl3pPr>
            <a:lvl4pPr>
              <a:defRPr sz="2175" b="1">
                <a:solidFill>
                  <a:srgbClr val="087E83"/>
                </a:solidFill>
                <a:latin typeface="DejaVu Sans"/>
                <a:ea typeface="DejaVu Sans"/>
                <a:cs typeface="DejaVu Sans"/>
              </a:defRPr>
            </a:lvl4pPr>
            <a:lvl5pPr>
              <a:defRPr sz="2175" b="1">
                <a:solidFill>
                  <a:srgbClr val="087E83"/>
                </a:solidFill>
                <a:latin typeface="DejaVu Sans"/>
                <a:ea typeface="DejaVu Sans"/>
                <a:cs typeface="DejaVu Sans"/>
              </a:defRPr>
            </a:lvl5pPr>
            <a:lvl6pPr>
              <a:defRPr sz="2175" b="1">
                <a:solidFill>
                  <a:srgbClr val="087E83"/>
                </a:solidFill>
                <a:latin typeface="DejaVu Sans"/>
                <a:ea typeface="DejaVu Sans"/>
                <a:cs typeface="DejaVu Sans"/>
              </a:defRPr>
            </a:lvl6pPr>
            <a:lvl7pPr>
              <a:defRPr sz="2175" b="1">
                <a:solidFill>
                  <a:srgbClr val="087E83"/>
                </a:solidFill>
                <a:latin typeface="DejaVu Sans"/>
                <a:ea typeface="DejaVu Sans"/>
                <a:cs typeface="DejaVu Sans"/>
              </a:defRPr>
            </a:lvl7pPr>
            <a:lvl8pPr>
              <a:defRPr sz="2175" b="1">
                <a:solidFill>
                  <a:srgbClr val="087E83"/>
                </a:solidFill>
                <a:latin typeface="DejaVu Sans"/>
                <a:ea typeface="DejaVu Sans"/>
                <a:cs typeface="DejaVu Sans"/>
              </a:defRPr>
            </a:lvl8pPr>
            <a:lvl9pPr>
              <a:defRPr sz="2175" b="1">
                <a:solidFill>
                  <a:srgbClr val="087E83"/>
                </a:solidFill>
                <a:latin typeface="DejaVu Sans"/>
                <a:ea typeface="DejaVu Sans"/>
                <a:cs typeface="DejaVu Sans"/>
              </a:defRPr>
            </a:lvl9pPr>
          </a:lstStyle>
          <a:p>
            <a:pPr>
              <a:defRPr sz="2175" b="1">
                <a:solidFill>
                  <a:srgbClr val="087E83"/>
                </a:solidFill>
                <a:latin typeface="DejaVu Sans"/>
                <a:ea typeface="DejaVu Sans"/>
                <a:cs typeface="DejaVu Sans"/>
              </a:defRPr>
            </a:pPr>
            <a:r>
              <a:rPr sz="2175" b="1">
                <a:solidFill>
                  <a:srgbClr val="087E83"/>
                </a:solidFill>
                <a:latin typeface="DejaVu Sans"/>
                <a:ea typeface="DejaVu Sans"/>
                <a:cs typeface="DejaVu Sans"/>
              </a:rPr>
              <a:t>Double radius: ½ required force</a:t>
            </a:r>
          </a:p>
        </p:txBody>
      </p:sp>
      <p:sp>
        <p:nvSpPr>
          <p:cNvPr id="7" name="Rectangle 6">
            <a:extLst>
              <a:ext uri="{FF2B5EF4-FFF2-40B4-BE49-F238E27FC236}">
                <a16:creationId xmlns:a16="http://schemas.microsoft.com/office/drawing/2014/main" id="{F1B08128-EE41-4F7F-8BD9-D51AFA8A245D}"/>
              </a:ext>
            </a:extLst>
          </p:cNvPr>
          <p:cNvSpPr>
            <a:spLocks noGrp="1"/>
          </p:cNvSpPr>
          <p:nvPr/>
        </p:nvSpPr>
        <p:spPr>
          <a:xfrm>
            <a:off x="619125" y="6048375"/>
            <a:ext cx="10668000" cy="333375"/>
          </a:xfrm>
          <a:prstGeom prst="rect">
            <a:avLst/>
          </a:prstGeom>
          <a:noFill/>
          <a:ln w="0">
            <a:noFill/>
            <a:prstDash val="solid"/>
          </a:ln>
        </p:spPr>
        <p:txBody>
          <a:bodyPr lIns="0" tIns="0" rIns="0" bIns="0">
            <a:noAutofit/>
          </a:bodyPr>
          <a:lstStyle>
            <a:defPPr>
              <a:defRPr sz="1725" b="0">
                <a:solidFill>
                  <a:srgbClr val="435361"/>
                </a:solidFill>
                <a:latin typeface="DejaVu Sans"/>
                <a:ea typeface="DejaVu Sans"/>
                <a:cs typeface="DejaVu Sans"/>
              </a:defRPr>
            </a:defPPr>
            <a:lvl1pPr>
              <a:defRPr sz="1725" b="0">
                <a:solidFill>
                  <a:srgbClr val="435361"/>
                </a:solidFill>
                <a:latin typeface="DejaVu Sans"/>
                <a:ea typeface="DejaVu Sans"/>
                <a:cs typeface="DejaVu Sans"/>
              </a:defRPr>
            </a:lvl1pPr>
            <a:lvl2pPr>
              <a:defRPr sz="1725" b="0">
                <a:solidFill>
                  <a:srgbClr val="435361"/>
                </a:solidFill>
                <a:latin typeface="DejaVu Sans"/>
                <a:ea typeface="DejaVu Sans"/>
                <a:cs typeface="DejaVu Sans"/>
              </a:defRPr>
            </a:lvl2pPr>
            <a:lvl3pPr>
              <a:defRPr sz="1725" b="0">
                <a:solidFill>
                  <a:srgbClr val="435361"/>
                </a:solidFill>
                <a:latin typeface="DejaVu Sans"/>
                <a:ea typeface="DejaVu Sans"/>
                <a:cs typeface="DejaVu Sans"/>
              </a:defRPr>
            </a:lvl3pPr>
            <a:lvl4pPr>
              <a:defRPr sz="1725" b="0">
                <a:solidFill>
                  <a:srgbClr val="435361"/>
                </a:solidFill>
                <a:latin typeface="DejaVu Sans"/>
                <a:ea typeface="DejaVu Sans"/>
                <a:cs typeface="DejaVu Sans"/>
              </a:defRPr>
            </a:lvl4pPr>
            <a:lvl5pPr>
              <a:defRPr sz="1725" b="0">
                <a:solidFill>
                  <a:srgbClr val="435361"/>
                </a:solidFill>
                <a:latin typeface="DejaVu Sans"/>
                <a:ea typeface="DejaVu Sans"/>
                <a:cs typeface="DejaVu Sans"/>
              </a:defRPr>
            </a:lvl5pPr>
            <a:lvl6pPr>
              <a:defRPr sz="1725" b="0">
                <a:solidFill>
                  <a:srgbClr val="435361"/>
                </a:solidFill>
                <a:latin typeface="DejaVu Sans"/>
                <a:ea typeface="DejaVu Sans"/>
                <a:cs typeface="DejaVu Sans"/>
              </a:defRPr>
            </a:lvl6pPr>
            <a:lvl7pPr>
              <a:defRPr sz="1725" b="0">
                <a:solidFill>
                  <a:srgbClr val="435361"/>
                </a:solidFill>
                <a:latin typeface="DejaVu Sans"/>
                <a:ea typeface="DejaVu Sans"/>
                <a:cs typeface="DejaVu Sans"/>
              </a:defRPr>
            </a:lvl7pPr>
            <a:lvl8pPr>
              <a:defRPr sz="1725" b="0">
                <a:solidFill>
                  <a:srgbClr val="435361"/>
                </a:solidFill>
                <a:latin typeface="DejaVu Sans"/>
                <a:ea typeface="DejaVu Sans"/>
                <a:cs typeface="DejaVu Sans"/>
              </a:defRPr>
            </a:lvl8pPr>
            <a:lvl9pPr>
              <a:defRPr sz="1725" b="0">
                <a:solidFill>
                  <a:srgbClr val="435361"/>
                </a:solidFill>
                <a:latin typeface="DejaVu Sans"/>
                <a:ea typeface="DejaVu Sans"/>
                <a:cs typeface="DejaVu Sans"/>
              </a:defRPr>
            </a:lvl9pPr>
          </a:lstStyle>
          <a:p>
            <a:pPr>
              <a:defRPr sz="1725" b="0">
                <a:solidFill>
                  <a:srgbClr val="435361"/>
                </a:solidFill>
                <a:latin typeface="DejaVu Sans"/>
                <a:ea typeface="DejaVu Sans"/>
                <a:cs typeface="DejaVu Sans"/>
              </a:defRPr>
            </a:pPr>
            <a:r>
              <a:rPr sz="1725" b="0">
                <a:solidFill>
                  <a:srgbClr val="435361"/>
                </a:solidFill>
                <a:latin typeface="DejaVu Sans"/>
                <a:ea typeface="DejaVu Sans"/>
                <a:cs typeface="DejaVu Sans"/>
              </a:rPr>
              <a:t>Illustrative model: m = 1,000 kg. Only one parameter varies in each plot.</a:t>
            </a:r>
          </a:p>
        </p:txBody>
      </p:sp>
    </p:spTree>
    <p:extLst>
      <p:ext uri="{BB962C8B-B14F-4D97-AF65-F5344CB8AC3E}">
        <p14:creationId xmlns:p14="http://schemas.microsoft.com/office/powerpoint/2010/main" val="889158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FBFC"/>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12B9D22-48C8-4DBE-9199-F0D5879F7D54}"/>
              </a:ext>
            </a:extLst>
          </p:cNvPr>
          <p:cNvSpPr>
            <a:spLocks noGrp="1"/>
          </p:cNvSpPr>
          <p:nvPr/>
        </p:nvSpPr>
        <p:spPr>
          <a:xfrm>
            <a:off x="619125" y="381000"/>
            <a:ext cx="10953750" cy="1000125"/>
          </a:xfrm>
          <a:prstGeom prst="rect">
            <a:avLst/>
          </a:prstGeom>
          <a:noFill/>
          <a:ln w="0">
            <a:noFill/>
            <a:prstDash val="solid"/>
          </a:ln>
        </p:spPr>
        <p:txBody>
          <a:bodyPr lIns="0" tIns="0" rIns="0" bIns="0">
            <a:noAutofit/>
          </a:bodyPr>
          <a:lstStyle>
            <a:defPPr>
              <a:defRPr sz="3225" b="1">
                <a:solidFill>
                  <a:srgbClr val="152F46"/>
                </a:solidFill>
                <a:latin typeface="DejaVu Sans"/>
                <a:ea typeface="DejaVu Sans"/>
                <a:cs typeface="DejaVu Sans"/>
              </a:defRPr>
            </a:defPPr>
            <a:lvl1pPr>
              <a:defRPr sz="3225" b="1">
                <a:solidFill>
                  <a:srgbClr val="152F46"/>
                </a:solidFill>
                <a:latin typeface="DejaVu Sans"/>
                <a:ea typeface="DejaVu Sans"/>
                <a:cs typeface="DejaVu Sans"/>
              </a:defRPr>
            </a:lvl1pPr>
            <a:lvl2pPr>
              <a:defRPr sz="3225" b="1">
                <a:solidFill>
                  <a:srgbClr val="152F46"/>
                </a:solidFill>
                <a:latin typeface="DejaVu Sans"/>
                <a:ea typeface="DejaVu Sans"/>
                <a:cs typeface="DejaVu Sans"/>
              </a:defRPr>
            </a:lvl2pPr>
            <a:lvl3pPr>
              <a:defRPr sz="3225" b="1">
                <a:solidFill>
                  <a:srgbClr val="152F46"/>
                </a:solidFill>
                <a:latin typeface="DejaVu Sans"/>
                <a:ea typeface="DejaVu Sans"/>
                <a:cs typeface="DejaVu Sans"/>
              </a:defRPr>
            </a:lvl3pPr>
            <a:lvl4pPr>
              <a:defRPr sz="3225" b="1">
                <a:solidFill>
                  <a:srgbClr val="152F46"/>
                </a:solidFill>
                <a:latin typeface="DejaVu Sans"/>
                <a:ea typeface="DejaVu Sans"/>
                <a:cs typeface="DejaVu Sans"/>
              </a:defRPr>
            </a:lvl4pPr>
            <a:lvl5pPr>
              <a:defRPr sz="3225" b="1">
                <a:solidFill>
                  <a:srgbClr val="152F46"/>
                </a:solidFill>
                <a:latin typeface="DejaVu Sans"/>
                <a:ea typeface="DejaVu Sans"/>
                <a:cs typeface="DejaVu Sans"/>
              </a:defRPr>
            </a:lvl5pPr>
            <a:lvl6pPr>
              <a:defRPr sz="3225" b="1">
                <a:solidFill>
                  <a:srgbClr val="152F46"/>
                </a:solidFill>
                <a:latin typeface="DejaVu Sans"/>
                <a:ea typeface="DejaVu Sans"/>
                <a:cs typeface="DejaVu Sans"/>
              </a:defRPr>
            </a:lvl6pPr>
            <a:lvl7pPr>
              <a:defRPr sz="3225" b="1">
                <a:solidFill>
                  <a:srgbClr val="152F46"/>
                </a:solidFill>
                <a:latin typeface="DejaVu Sans"/>
                <a:ea typeface="DejaVu Sans"/>
                <a:cs typeface="DejaVu Sans"/>
              </a:defRPr>
            </a:lvl7pPr>
            <a:lvl8pPr>
              <a:defRPr sz="3225" b="1">
                <a:solidFill>
                  <a:srgbClr val="152F46"/>
                </a:solidFill>
                <a:latin typeface="DejaVu Sans"/>
                <a:ea typeface="DejaVu Sans"/>
                <a:cs typeface="DejaVu Sans"/>
              </a:defRPr>
            </a:lvl8pPr>
            <a:lvl9pPr>
              <a:defRPr sz="3225" b="1">
                <a:solidFill>
                  <a:srgbClr val="152F46"/>
                </a:solidFill>
                <a:latin typeface="DejaVu Sans"/>
                <a:ea typeface="DejaVu Sans"/>
                <a:cs typeface="DejaVu Sans"/>
              </a:defRPr>
            </a:lvl9pPr>
          </a:lstStyle>
          <a:p>
            <a:pPr>
              <a:defRPr sz="3225" b="1">
                <a:solidFill>
                  <a:srgbClr val="152F46"/>
                </a:solidFill>
                <a:latin typeface="DejaVu Sans"/>
                <a:ea typeface="DejaVu Sans"/>
                <a:cs typeface="DejaVu Sans"/>
              </a:defRPr>
            </a:pPr>
            <a:r>
              <a:rPr lang="en-US" sz="3225" b="1" dirty="0">
                <a:solidFill>
                  <a:srgbClr val="152F46"/>
                </a:solidFill>
                <a:latin typeface="DejaVu Sans"/>
                <a:ea typeface="DejaVu Sans"/>
                <a:cs typeface="DejaVu Sans"/>
              </a:rPr>
              <a:t>A sample of a student’s code</a:t>
            </a:r>
            <a:endParaRPr sz="3225" b="1" dirty="0">
              <a:solidFill>
                <a:srgbClr val="152F46"/>
              </a:solidFill>
              <a:latin typeface="DejaVu Sans"/>
              <a:ea typeface="DejaVu Sans"/>
              <a:cs typeface="DejaVu Sans"/>
            </a:endParaRPr>
          </a:p>
        </p:txBody>
      </p:sp>
      <p:sp>
        <p:nvSpPr>
          <p:cNvPr id="2" name="Rectangle 1">
            <a:extLst>
              <a:ext uri="{FF2B5EF4-FFF2-40B4-BE49-F238E27FC236}">
                <a16:creationId xmlns:a16="http://schemas.microsoft.com/office/drawing/2014/main" id="{1A04ECA3-B667-4362-93F6-6EC803FC7219}"/>
              </a:ext>
            </a:extLst>
          </p:cNvPr>
          <p:cNvSpPr>
            <a:spLocks noGrp="1"/>
          </p:cNvSpPr>
          <p:nvPr/>
        </p:nvSpPr>
        <p:spPr>
          <a:xfrm>
            <a:off x="11144250" y="6429375"/>
            <a:ext cx="428625" cy="238125"/>
          </a:xfrm>
          <a:prstGeom prst="rect">
            <a:avLst/>
          </a:prstGeom>
          <a:noFill/>
          <a:ln w="0">
            <a:noFill/>
            <a:prstDash val="solid"/>
          </a:ln>
        </p:spPr>
        <p:txBody>
          <a:bodyPr lIns="0" tIns="0" rIns="0" bIns="0">
            <a:noAutofit/>
          </a:bodyPr>
          <a:lstStyle>
            <a:defPPr>
              <a:defRPr sz="1350" b="0">
                <a:solidFill>
                  <a:srgbClr val="435361"/>
                </a:solidFill>
                <a:latin typeface="DejaVu Sans"/>
                <a:ea typeface="DejaVu Sans"/>
                <a:cs typeface="DejaVu Sans"/>
              </a:defRPr>
            </a:defPPr>
            <a:lvl1pPr>
              <a:defRPr sz="1350" b="0">
                <a:solidFill>
                  <a:srgbClr val="435361"/>
                </a:solidFill>
                <a:latin typeface="DejaVu Sans"/>
                <a:ea typeface="DejaVu Sans"/>
                <a:cs typeface="DejaVu Sans"/>
              </a:defRPr>
            </a:lvl1pPr>
            <a:lvl2pPr>
              <a:defRPr sz="1350" b="0">
                <a:solidFill>
                  <a:srgbClr val="435361"/>
                </a:solidFill>
                <a:latin typeface="DejaVu Sans"/>
                <a:ea typeface="DejaVu Sans"/>
                <a:cs typeface="DejaVu Sans"/>
              </a:defRPr>
            </a:lvl2pPr>
            <a:lvl3pPr>
              <a:defRPr sz="1350" b="0">
                <a:solidFill>
                  <a:srgbClr val="435361"/>
                </a:solidFill>
                <a:latin typeface="DejaVu Sans"/>
                <a:ea typeface="DejaVu Sans"/>
                <a:cs typeface="DejaVu Sans"/>
              </a:defRPr>
            </a:lvl3pPr>
            <a:lvl4pPr>
              <a:defRPr sz="1350" b="0">
                <a:solidFill>
                  <a:srgbClr val="435361"/>
                </a:solidFill>
                <a:latin typeface="DejaVu Sans"/>
                <a:ea typeface="DejaVu Sans"/>
                <a:cs typeface="DejaVu Sans"/>
              </a:defRPr>
            </a:lvl4pPr>
            <a:lvl5pPr>
              <a:defRPr sz="1350" b="0">
                <a:solidFill>
                  <a:srgbClr val="435361"/>
                </a:solidFill>
                <a:latin typeface="DejaVu Sans"/>
                <a:ea typeface="DejaVu Sans"/>
                <a:cs typeface="DejaVu Sans"/>
              </a:defRPr>
            </a:lvl5pPr>
            <a:lvl6pPr>
              <a:defRPr sz="1350" b="0">
                <a:solidFill>
                  <a:srgbClr val="435361"/>
                </a:solidFill>
                <a:latin typeface="DejaVu Sans"/>
                <a:ea typeface="DejaVu Sans"/>
                <a:cs typeface="DejaVu Sans"/>
              </a:defRPr>
            </a:lvl6pPr>
            <a:lvl7pPr>
              <a:defRPr sz="1350" b="0">
                <a:solidFill>
                  <a:srgbClr val="435361"/>
                </a:solidFill>
                <a:latin typeface="DejaVu Sans"/>
                <a:ea typeface="DejaVu Sans"/>
                <a:cs typeface="DejaVu Sans"/>
              </a:defRPr>
            </a:lvl7pPr>
            <a:lvl8pPr>
              <a:defRPr sz="1350" b="0">
                <a:solidFill>
                  <a:srgbClr val="435361"/>
                </a:solidFill>
                <a:latin typeface="DejaVu Sans"/>
                <a:ea typeface="DejaVu Sans"/>
                <a:cs typeface="DejaVu Sans"/>
              </a:defRPr>
            </a:lvl8pPr>
            <a:lvl9pPr>
              <a:defRPr sz="1350" b="0">
                <a:solidFill>
                  <a:srgbClr val="435361"/>
                </a:solidFill>
                <a:latin typeface="DejaVu Sans"/>
                <a:ea typeface="DejaVu Sans"/>
                <a:cs typeface="DejaVu Sans"/>
              </a:defRPr>
            </a:lvl9pPr>
          </a:lstStyle>
          <a:p>
            <a:pPr>
              <a:defRPr sz="1350" b="0">
                <a:solidFill>
                  <a:srgbClr val="435361"/>
                </a:solidFill>
                <a:latin typeface="DejaVu Sans"/>
                <a:ea typeface="DejaVu Sans"/>
                <a:cs typeface="DejaVu Sans"/>
              </a:defRPr>
            </a:pPr>
            <a:r>
              <a:rPr sz="1350" b="0">
                <a:solidFill>
                  <a:srgbClr val="435361"/>
                </a:solidFill>
                <a:latin typeface="DejaVu Sans"/>
                <a:ea typeface="DejaVu Sans"/>
                <a:cs typeface="DejaVu Sans"/>
              </a:rPr>
              <a:t>4</a:t>
            </a:r>
          </a:p>
        </p:txBody>
      </p:sp>
      <p:sp>
        <p:nvSpPr>
          <p:cNvPr id="3" name="Rectangle 2">
            <a:extLst>
              <a:ext uri="{FF2B5EF4-FFF2-40B4-BE49-F238E27FC236}">
                <a16:creationId xmlns:a16="http://schemas.microsoft.com/office/drawing/2014/main" id="{478426E4-9B0D-4B2C-B373-286FDC46097B}"/>
              </a:ext>
            </a:extLst>
          </p:cNvPr>
          <p:cNvSpPr>
            <a:spLocks noGrp="1"/>
          </p:cNvSpPr>
          <p:nvPr/>
        </p:nvSpPr>
        <p:spPr>
          <a:xfrm>
            <a:off x="619125" y="1504950"/>
            <a:ext cx="5619750" cy="333375"/>
          </a:xfrm>
          <a:prstGeom prst="rect">
            <a:avLst/>
          </a:prstGeom>
          <a:noFill/>
          <a:ln w="0">
            <a:noFill/>
            <a:prstDash val="solid"/>
          </a:ln>
        </p:spPr>
        <p:txBody>
          <a:bodyPr lIns="0" tIns="0" rIns="0" bIns="0">
            <a:noAutofit/>
          </a:bodyPr>
          <a:lstStyle>
            <a:defPPr>
              <a:defRPr sz="1800" b="1">
                <a:solidFill>
                  <a:srgbClr val="087E83"/>
                </a:solidFill>
                <a:latin typeface="DejaVu Sans"/>
                <a:ea typeface="DejaVu Sans"/>
                <a:cs typeface="DejaVu Sans"/>
              </a:defRPr>
            </a:defPPr>
            <a:lvl1pPr>
              <a:defRPr sz="1800" b="1">
                <a:solidFill>
                  <a:srgbClr val="087E83"/>
                </a:solidFill>
                <a:latin typeface="DejaVu Sans"/>
                <a:ea typeface="DejaVu Sans"/>
                <a:cs typeface="DejaVu Sans"/>
              </a:defRPr>
            </a:lvl1pPr>
            <a:lvl2pPr>
              <a:defRPr sz="1800" b="1">
                <a:solidFill>
                  <a:srgbClr val="087E83"/>
                </a:solidFill>
                <a:latin typeface="DejaVu Sans"/>
                <a:ea typeface="DejaVu Sans"/>
                <a:cs typeface="DejaVu Sans"/>
              </a:defRPr>
            </a:lvl2pPr>
            <a:lvl3pPr>
              <a:defRPr sz="1800" b="1">
                <a:solidFill>
                  <a:srgbClr val="087E83"/>
                </a:solidFill>
                <a:latin typeface="DejaVu Sans"/>
                <a:ea typeface="DejaVu Sans"/>
                <a:cs typeface="DejaVu Sans"/>
              </a:defRPr>
            </a:lvl3pPr>
            <a:lvl4pPr>
              <a:defRPr sz="1800" b="1">
                <a:solidFill>
                  <a:srgbClr val="087E83"/>
                </a:solidFill>
                <a:latin typeface="DejaVu Sans"/>
                <a:ea typeface="DejaVu Sans"/>
                <a:cs typeface="DejaVu Sans"/>
              </a:defRPr>
            </a:lvl4pPr>
            <a:lvl5pPr>
              <a:defRPr sz="1800" b="1">
                <a:solidFill>
                  <a:srgbClr val="087E83"/>
                </a:solidFill>
                <a:latin typeface="DejaVu Sans"/>
                <a:ea typeface="DejaVu Sans"/>
                <a:cs typeface="DejaVu Sans"/>
              </a:defRPr>
            </a:lvl5pPr>
            <a:lvl6pPr>
              <a:defRPr sz="1800" b="1">
                <a:solidFill>
                  <a:srgbClr val="087E83"/>
                </a:solidFill>
                <a:latin typeface="DejaVu Sans"/>
                <a:ea typeface="DejaVu Sans"/>
                <a:cs typeface="DejaVu Sans"/>
              </a:defRPr>
            </a:lvl6pPr>
            <a:lvl7pPr>
              <a:defRPr sz="1800" b="1">
                <a:solidFill>
                  <a:srgbClr val="087E83"/>
                </a:solidFill>
                <a:latin typeface="DejaVu Sans"/>
                <a:ea typeface="DejaVu Sans"/>
                <a:cs typeface="DejaVu Sans"/>
              </a:defRPr>
            </a:lvl7pPr>
            <a:lvl8pPr>
              <a:defRPr sz="1800" b="1">
                <a:solidFill>
                  <a:srgbClr val="087E83"/>
                </a:solidFill>
                <a:latin typeface="DejaVu Sans"/>
                <a:ea typeface="DejaVu Sans"/>
                <a:cs typeface="DejaVu Sans"/>
              </a:defRPr>
            </a:lvl8pPr>
            <a:lvl9pPr>
              <a:defRPr sz="1800" b="1">
                <a:solidFill>
                  <a:srgbClr val="087E83"/>
                </a:solidFill>
                <a:latin typeface="DejaVu Sans"/>
                <a:ea typeface="DejaVu Sans"/>
                <a:cs typeface="DejaVu Sans"/>
              </a:defRPr>
            </a:lvl9pPr>
          </a:lstStyle>
          <a:p>
            <a:pPr>
              <a:defRPr sz="1800" b="1">
                <a:solidFill>
                  <a:srgbClr val="087E83"/>
                </a:solidFill>
                <a:latin typeface="DejaVu Sans"/>
                <a:ea typeface="DejaVu Sans"/>
                <a:cs typeface="DejaVu Sans"/>
              </a:defRPr>
            </a:pPr>
            <a:r>
              <a:rPr sz="1800" b="1">
                <a:solidFill>
                  <a:srgbClr val="087E83"/>
                </a:solidFill>
                <a:latin typeface="DejaVu Sans"/>
                <a:ea typeface="DejaVu Sans"/>
                <a:cs typeface="DejaVu Sans"/>
              </a:rPr>
              <a:t>CODE EXCERPT</a:t>
            </a:r>
          </a:p>
        </p:txBody>
      </p:sp>
      <p:sp>
        <p:nvSpPr>
          <p:cNvPr id="4" name="Rectangle 3">
            <a:extLst>
              <a:ext uri="{FF2B5EF4-FFF2-40B4-BE49-F238E27FC236}">
                <a16:creationId xmlns:a16="http://schemas.microsoft.com/office/drawing/2014/main" id="{5CC049A1-F49B-4F0D-A13F-40BF2F0292EF}"/>
              </a:ext>
            </a:extLst>
          </p:cNvPr>
          <p:cNvSpPr>
            <a:spLocks noGrp="1"/>
          </p:cNvSpPr>
          <p:nvPr/>
        </p:nvSpPr>
        <p:spPr>
          <a:xfrm>
            <a:off x="619125" y="2047875"/>
            <a:ext cx="6191250" cy="3524250"/>
          </a:xfrm>
          <a:prstGeom prst="rect">
            <a:avLst/>
          </a:prstGeom>
          <a:noFill/>
          <a:ln w="0">
            <a:noFill/>
            <a:prstDash val="solid"/>
          </a:ln>
        </p:spPr>
        <p:txBody>
          <a:bodyPr lIns="0" tIns="0" rIns="0" bIns="0">
            <a:noAutofit/>
          </a:bodyPr>
          <a:lstStyle>
            <a:defPPr>
              <a:defRPr sz="1875" b="0">
                <a:solidFill>
                  <a:srgbClr val="152F46"/>
                </a:solidFill>
                <a:latin typeface="DejaVu Sans"/>
                <a:ea typeface="DejaVu Sans"/>
                <a:cs typeface="DejaVu Sans"/>
              </a:defRPr>
            </a:defPPr>
            <a:lvl1pPr>
              <a:defRPr sz="1875" b="0">
                <a:solidFill>
                  <a:srgbClr val="152F46"/>
                </a:solidFill>
                <a:latin typeface="DejaVu Sans"/>
                <a:ea typeface="DejaVu Sans"/>
                <a:cs typeface="DejaVu Sans"/>
              </a:defRPr>
            </a:lvl1pPr>
            <a:lvl2pPr>
              <a:defRPr sz="1875" b="0">
                <a:solidFill>
                  <a:srgbClr val="152F46"/>
                </a:solidFill>
                <a:latin typeface="DejaVu Sans"/>
                <a:ea typeface="DejaVu Sans"/>
                <a:cs typeface="DejaVu Sans"/>
              </a:defRPr>
            </a:lvl2pPr>
            <a:lvl3pPr>
              <a:defRPr sz="1875" b="0">
                <a:solidFill>
                  <a:srgbClr val="152F46"/>
                </a:solidFill>
                <a:latin typeface="DejaVu Sans"/>
                <a:ea typeface="DejaVu Sans"/>
                <a:cs typeface="DejaVu Sans"/>
              </a:defRPr>
            </a:lvl3pPr>
            <a:lvl4pPr>
              <a:defRPr sz="1875" b="0">
                <a:solidFill>
                  <a:srgbClr val="152F46"/>
                </a:solidFill>
                <a:latin typeface="DejaVu Sans"/>
                <a:ea typeface="DejaVu Sans"/>
                <a:cs typeface="DejaVu Sans"/>
              </a:defRPr>
            </a:lvl4pPr>
            <a:lvl5pPr>
              <a:defRPr sz="1875" b="0">
                <a:solidFill>
                  <a:srgbClr val="152F46"/>
                </a:solidFill>
                <a:latin typeface="DejaVu Sans"/>
                <a:ea typeface="DejaVu Sans"/>
                <a:cs typeface="DejaVu Sans"/>
              </a:defRPr>
            </a:lvl5pPr>
            <a:lvl6pPr>
              <a:defRPr sz="1875" b="0">
                <a:solidFill>
                  <a:srgbClr val="152F46"/>
                </a:solidFill>
                <a:latin typeface="DejaVu Sans"/>
                <a:ea typeface="DejaVu Sans"/>
                <a:cs typeface="DejaVu Sans"/>
              </a:defRPr>
            </a:lvl6pPr>
            <a:lvl7pPr>
              <a:defRPr sz="1875" b="0">
                <a:solidFill>
                  <a:srgbClr val="152F46"/>
                </a:solidFill>
                <a:latin typeface="DejaVu Sans"/>
                <a:ea typeface="DejaVu Sans"/>
                <a:cs typeface="DejaVu Sans"/>
              </a:defRPr>
            </a:lvl7pPr>
            <a:lvl8pPr>
              <a:defRPr sz="1875" b="0">
                <a:solidFill>
                  <a:srgbClr val="152F46"/>
                </a:solidFill>
                <a:latin typeface="DejaVu Sans"/>
                <a:ea typeface="DejaVu Sans"/>
                <a:cs typeface="DejaVu Sans"/>
              </a:defRPr>
            </a:lvl8pPr>
            <a:lvl9pPr>
              <a:defRPr sz="1875" b="0">
                <a:solidFill>
                  <a:srgbClr val="152F46"/>
                </a:solidFill>
                <a:latin typeface="DejaVu Sans"/>
                <a:ea typeface="DejaVu Sans"/>
                <a:cs typeface="DejaVu Sans"/>
              </a:defRPr>
            </a:lvl9pPr>
          </a:lstStyle>
          <a:p>
            <a:pPr>
              <a:defRPr sz="1875" b="0">
                <a:solidFill>
                  <a:srgbClr val="152F46"/>
                </a:solidFill>
                <a:latin typeface="DejaVu Sans"/>
                <a:ea typeface="DejaVu Sans"/>
                <a:cs typeface="DejaVu Sans"/>
              </a:defRPr>
            </a:pPr>
            <a:r>
              <a:rPr sz="1875" b="0" dirty="0">
                <a:solidFill>
                  <a:srgbClr val="152F46"/>
                </a:solidFill>
                <a:latin typeface="DejaVu Sans"/>
                <a:ea typeface="DejaVu Sans"/>
                <a:cs typeface="DejaVu Sans"/>
              </a:rPr>
              <a:t>m = 1000; r = 20;</a:t>
            </a:r>
          </a:p>
          <a:p>
            <a:pPr>
              <a:defRPr sz="1875" b="0">
                <a:solidFill>
                  <a:srgbClr val="152F46"/>
                </a:solidFill>
                <a:latin typeface="DejaVu Sans"/>
                <a:ea typeface="DejaVu Sans"/>
                <a:cs typeface="DejaVu Sans"/>
              </a:defRPr>
            </a:pPr>
            <a:r>
              <a:rPr sz="1875" b="0" dirty="0">
                <a:solidFill>
                  <a:srgbClr val="152F46"/>
                </a:solidFill>
                <a:latin typeface="DejaVu Sans"/>
                <a:ea typeface="DejaVu Sans"/>
                <a:cs typeface="DejaVu Sans"/>
              </a:rPr>
              <a:t>v = </a:t>
            </a:r>
            <a:r>
              <a:rPr sz="1875" b="0" dirty="0" err="1">
                <a:solidFill>
                  <a:srgbClr val="152F46"/>
                </a:solidFill>
                <a:latin typeface="DejaVu Sans"/>
                <a:ea typeface="DejaVu Sans"/>
                <a:cs typeface="DejaVu Sans"/>
              </a:rPr>
              <a:t>linspace</a:t>
            </a:r>
            <a:r>
              <a:rPr sz="1875" b="0" dirty="0">
                <a:solidFill>
                  <a:srgbClr val="152F46"/>
                </a:solidFill>
                <a:latin typeface="DejaVu Sans"/>
                <a:ea typeface="DejaVu Sans"/>
                <a:cs typeface="DejaVu Sans"/>
              </a:rPr>
              <a:t>(0,15,100);</a:t>
            </a:r>
          </a:p>
          <a:p>
            <a:pPr>
              <a:defRPr sz="1875" b="0">
                <a:solidFill>
                  <a:srgbClr val="152F46"/>
                </a:solidFill>
                <a:latin typeface="DejaVu Sans"/>
                <a:ea typeface="DejaVu Sans"/>
                <a:cs typeface="DejaVu Sans"/>
              </a:defRPr>
            </a:pPr>
            <a:r>
              <a:rPr sz="1875" b="0" dirty="0">
                <a:solidFill>
                  <a:srgbClr val="152F46"/>
                </a:solidFill>
                <a:latin typeface="DejaVu Sans"/>
                <a:ea typeface="DejaVu Sans"/>
                <a:cs typeface="DejaVu Sans"/>
              </a:rPr>
              <a:t>F = </a:t>
            </a:r>
            <a:r>
              <a:rPr sz="1875" b="0" dirty="0" err="1">
                <a:solidFill>
                  <a:srgbClr val="152F46"/>
                </a:solidFill>
                <a:latin typeface="DejaVu Sans"/>
                <a:ea typeface="DejaVu Sans"/>
                <a:cs typeface="DejaVu Sans"/>
              </a:rPr>
              <a:t>turnForce</a:t>
            </a:r>
            <a:r>
              <a:rPr sz="1875" b="0" dirty="0">
                <a:solidFill>
                  <a:srgbClr val="152F46"/>
                </a:solidFill>
                <a:latin typeface="DejaVu Sans"/>
                <a:ea typeface="DejaVu Sans"/>
                <a:cs typeface="DejaVu Sans"/>
              </a:rPr>
              <a:t>(</a:t>
            </a:r>
            <a:r>
              <a:rPr sz="1875" b="0" dirty="0" err="1">
                <a:solidFill>
                  <a:srgbClr val="152F46"/>
                </a:solidFill>
                <a:latin typeface="DejaVu Sans"/>
                <a:ea typeface="DejaVu Sans"/>
                <a:cs typeface="DejaVu Sans"/>
              </a:rPr>
              <a:t>m,v,r</a:t>
            </a:r>
            <a:r>
              <a:rPr sz="1875" b="0" dirty="0">
                <a:solidFill>
                  <a:srgbClr val="152F46"/>
                </a:solidFill>
                <a:latin typeface="DejaVu Sans"/>
                <a:ea typeface="DejaVu Sans"/>
                <a:cs typeface="DejaVu Sans"/>
              </a:rPr>
              <a:t>);</a:t>
            </a:r>
          </a:p>
          <a:p>
            <a:pPr>
              <a:defRPr sz="1875" b="0">
                <a:solidFill>
                  <a:srgbClr val="152F46"/>
                </a:solidFill>
                <a:latin typeface="DejaVu Sans"/>
                <a:ea typeface="DejaVu Sans"/>
                <a:cs typeface="DejaVu Sans"/>
              </a:defRPr>
            </a:pPr>
            <a:r>
              <a:rPr sz="1875" b="0" dirty="0">
                <a:solidFill>
                  <a:srgbClr val="152F46"/>
                </a:solidFill>
                <a:latin typeface="DejaVu Sans"/>
                <a:ea typeface="DejaVu Sans"/>
                <a:cs typeface="DejaVu Sans"/>
              </a:rPr>
              <a:t>plot(</a:t>
            </a:r>
            <a:r>
              <a:rPr sz="1875" b="0" dirty="0" err="1">
                <a:solidFill>
                  <a:srgbClr val="152F46"/>
                </a:solidFill>
                <a:latin typeface="DejaVu Sans"/>
                <a:ea typeface="DejaVu Sans"/>
                <a:cs typeface="DejaVu Sans"/>
              </a:rPr>
              <a:t>v,F</a:t>
            </a:r>
            <a:r>
              <a:rPr sz="1875" b="0" dirty="0">
                <a:solidFill>
                  <a:srgbClr val="152F46"/>
                </a:solidFill>
                <a:latin typeface="DejaVu Sans"/>
                <a:ea typeface="DejaVu Sans"/>
                <a:cs typeface="DejaVu Sans"/>
              </a:rPr>
              <a:t>)</a:t>
            </a:r>
          </a:p>
          <a:p>
            <a:pPr>
              <a:defRPr sz="1875" b="0">
                <a:solidFill>
                  <a:srgbClr val="152F46"/>
                </a:solidFill>
                <a:latin typeface="DejaVu Sans"/>
                <a:ea typeface="DejaVu Sans"/>
                <a:cs typeface="DejaVu Sans"/>
              </a:defRPr>
            </a:pPr>
            <a:r>
              <a:rPr sz="1875" b="0" dirty="0" err="1">
                <a:solidFill>
                  <a:srgbClr val="152F46"/>
                </a:solidFill>
                <a:latin typeface="DejaVu Sans"/>
                <a:ea typeface="DejaVu Sans"/>
                <a:cs typeface="DejaVu Sans"/>
              </a:rPr>
              <a:t>xlabel</a:t>
            </a:r>
            <a:r>
              <a:rPr sz="1875" b="0" dirty="0">
                <a:solidFill>
                  <a:srgbClr val="152F46"/>
                </a:solidFill>
                <a:latin typeface="DejaVu Sans"/>
                <a:ea typeface="DejaVu Sans"/>
                <a:cs typeface="DejaVu Sans"/>
              </a:rPr>
              <a:t>("Speed (m/s)")</a:t>
            </a:r>
          </a:p>
          <a:p>
            <a:pPr>
              <a:defRPr sz="1875" b="0">
                <a:solidFill>
                  <a:srgbClr val="152F46"/>
                </a:solidFill>
                <a:latin typeface="DejaVu Sans"/>
                <a:ea typeface="DejaVu Sans"/>
                <a:cs typeface="DejaVu Sans"/>
              </a:defRPr>
            </a:pPr>
            <a:r>
              <a:rPr sz="1875" b="0" dirty="0" err="1">
                <a:solidFill>
                  <a:srgbClr val="152F46"/>
                </a:solidFill>
                <a:latin typeface="DejaVu Sans"/>
                <a:ea typeface="DejaVu Sans"/>
                <a:cs typeface="DejaVu Sans"/>
              </a:rPr>
              <a:t>ylabel</a:t>
            </a:r>
            <a:r>
              <a:rPr sz="1875" b="0" dirty="0">
                <a:solidFill>
                  <a:srgbClr val="152F46"/>
                </a:solidFill>
                <a:latin typeface="DejaVu Sans"/>
                <a:ea typeface="DejaVu Sans"/>
                <a:cs typeface="DejaVu Sans"/>
              </a:rPr>
              <a:t>("Required force (N)")</a:t>
            </a:r>
          </a:p>
          <a:p>
            <a:endParaRPr sz="1875" b="0" dirty="0">
              <a:solidFill>
                <a:srgbClr val="152F46"/>
              </a:solidFill>
              <a:latin typeface="DejaVu Sans"/>
              <a:ea typeface="DejaVu Sans"/>
              <a:cs typeface="DejaVu Sans"/>
            </a:endParaRPr>
          </a:p>
          <a:p>
            <a:pPr>
              <a:defRPr sz="1875" b="0">
                <a:solidFill>
                  <a:srgbClr val="152F46"/>
                </a:solidFill>
                <a:latin typeface="DejaVu Sans"/>
                <a:ea typeface="DejaVu Sans"/>
                <a:cs typeface="DejaVu Sans"/>
              </a:defRPr>
            </a:pPr>
            <a:r>
              <a:rPr sz="1875" b="0" dirty="0">
                <a:solidFill>
                  <a:srgbClr val="152F46"/>
                </a:solidFill>
                <a:latin typeface="DejaVu Sans"/>
                <a:ea typeface="DejaVu Sans"/>
                <a:cs typeface="DejaVu Sans"/>
              </a:rPr>
              <a:t>function F = </a:t>
            </a:r>
            <a:r>
              <a:rPr sz="1875" b="0" dirty="0" err="1">
                <a:solidFill>
                  <a:srgbClr val="152F46"/>
                </a:solidFill>
                <a:latin typeface="DejaVu Sans"/>
                <a:ea typeface="DejaVu Sans"/>
                <a:cs typeface="DejaVu Sans"/>
              </a:rPr>
              <a:t>turnForce</a:t>
            </a:r>
            <a:r>
              <a:rPr sz="1875" b="0" dirty="0">
                <a:solidFill>
                  <a:srgbClr val="152F46"/>
                </a:solidFill>
                <a:latin typeface="DejaVu Sans"/>
                <a:ea typeface="DejaVu Sans"/>
                <a:cs typeface="DejaVu Sans"/>
              </a:rPr>
              <a:t>(</a:t>
            </a:r>
            <a:r>
              <a:rPr sz="1875" b="0" dirty="0" err="1">
                <a:solidFill>
                  <a:srgbClr val="152F46"/>
                </a:solidFill>
                <a:latin typeface="DejaVu Sans"/>
                <a:ea typeface="DejaVu Sans"/>
                <a:cs typeface="DejaVu Sans"/>
              </a:rPr>
              <a:t>m,v,r</a:t>
            </a:r>
            <a:r>
              <a:rPr sz="1875" b="0" dirty="0">
                <a:solidFill>
                  <a:srgbClr val="152F46"/>
                </a:solidFill>
                <a:latin typeface="DejaVu Sans"/>
                <a:ea typeface="DejaVu Sans"/>
                <a:cs typeface="DejaVu Sans"/>
              </a:rPr>
              <a:t>)</a:t>
            </a:r>
          </a:p>
          <a:p>
            <a:pPr>
              <a:defRPr sz="1875" b="0">
                <a:solidFill>
                  <a:srgbClr val="152F46"/>
                </a:solidFill>
                <a:latin typeface="DejaVu Sans"/>
                <a:ea typeface="DejaVu Sans"/>
                <a:cs typeface="DejaVu Sans"/>
              </a:defRPr>
            </a:pPr>
            <a:r>
              <a:rPr sz="1875" b="0" dirty="0">
                <a:solidFill>
                  <a:srgbClr val="152F46"/>
                </a:solidFill>
                <a:latin typeface="DejaVu Sans"/>
                <a:ea typeface="DejaVu Sans"/>
                <a:cs typeface="DejaVu Sans"/>
              </a:rPr>
              <a:t>    F = m.*v.^2./r;</a:t>
            </a:r>
          </a:p>
          <a:p>
            <a:pPr>
              <a:defRPr sz="1875" b="0">
                <a:solidFill>
                  <a:srgbClr val="152F46"/>
                </a:solidFill>
                <a:latin typeface="DejaVu Sans"/>
                <a:ea typeface="DejaVu Sans"/>
                <a:cs typeface="DejaVu Sans"/>
              </a:defRPr>
            </a:pPr>
            <a:r>
              <a:rPr sz="1875" b="0" dirty="0">
                <a:solidFill>
                  <a:srgbClr val="152F46"/>
                </a:solidFill>
                <a:latin typeface="DejaVu Sans"/>
                <a:ea typeface="DejaVu Sans"/>
                <a:cs typeface="DejaVu Sans"/>
              </a:rPr>
              <a:t>end</a:t>
            </a:r>
          </a:p>
        </p:txBody>
      </p:sp>
      <p:sp>
        <p:nvSpPr>
          <p:cNvPr id="5" name="Rectangle 4">
            <a:extLst>
              <a:ext uri="{FF2B5EF4-FFF2-40B4-BE49-F238E27FC236}">
                <a16:creationId xmlns:a16="http://schemas.microsoft.com/office/drawing/2014/main" id="{185548BA-7E05-4B52-BB69-A22522C34A8F}"/>
              </a:ext>
            </a:extLst>
          </p:cNvPr>
          <p:cNvSpPr>
            <a:spLocks noGrp="1"/>
          </p:cNvSpPr>
          <p:nvPr/>
        </p:nvSpPr>
        <p:spPr>
          <a:xfrm>
            <a:off x="7381875" y="1504950"/>
            <a:ext cx="4191000" cy="333375"/>
          </a:xfrm>
          <a:prstGeom prst="rect">
            <a:avLst/>
          </a:prstGeom>
          <a:noFill/>
          <a:ln w="0">
            <a:noFill/>
            <a:prstDash val="solid"/>
          </a:ln>
        </p:spPr>
        <p:txBody>
          <a:bodyPr lIns="0" tIns="0" rIns="0" bIns="0">
            <a:noAutofit/>
          </a:bodyPr>
          <a:lstStyle>
            <a:defPPr>
              <a:defRPr sz="1800" b="1">
                <a:solidFill>
                  <a:srgbClr val="087E83"/>
                </a:solidFill>
                <a:latin typeface="DejaVu Sans"/>
                <a:ea typeface="DejaVu Sans"/>
                <a:cs typeface="DejaVu Sans"/>
              </a:defRPr>
            </a:defPPr>
            <a:lvl1pPr>
              <a:defRPr sz="1800" b="1">
                <a:solidFill>
                  <a:srgbClr val="087E83"/>
                </a:solidFill>
                <a:latin typeface="DejaVu Sans"/>
                <a:ea typeface="DejaVu Sans"/>
                <a:cs typeface="DejaVu Sans"/>
              </a:defRPr>
            </a:lvl1pPr>
            <a:lvl2pPr>
              <a:defRPr sz="1800" b="1">
                <a:solidFill>
                  <a:srgbClr val="087E83"/>
                </a:solidFill>
                <a:latin typeface="DejaVu Sans"/>
                <a:ea typeface="DejaVu Sans"/>
                <a:cs typeface="DejaVu Sans"/>
              </a:defRPr>
            </a:lvl2pPr>
            <a:lvl3pPr>
              <a:defRPr sz="1800" b="1">
                <a:solidFill>
                  <a:srgbClr val="087E83"/>
                </a:solidFill>
                <a:latin typeface="DejaVu Sans"/>
                <a:ea typeface="DejaVu Sans"/>
                <a:cs typeface="DejaVu Sans"/>
              </a:defRPr>
            </a:lvl3pPr>
            <a:lvl4pPr>
              <a:defRPr sz="1800" b="1">
                <a:solidFill>
                  <a:srgbClr val="087E83"/>
                </a:solidFill>
                <a:latin typeface="DejaVu Sans"/>
                <a:ea typeface="DejaVu Sans"/>
                <a:cs typeface="DejaVu Sans"/>
              </a:defRPr>
            </a:lvl4pPr>
            <a:lvl5pPr>
              <a:defRPr sz="1800" b="1">
                <a:solidFill>
                  <a:srgbClr val="087E83"/>
                </a:solidFill>
                <a:latin typeface="DejaVu Sans"/>
                <a:ea typeface="DejaVu Sans"/>
                <a:cs typeface="DejaVu Sans"/>
              </a:defRPr>
            </a:lvl5pPr>
            <a:lvl6pPr>
              <a:defRPr sz="1800" b="1">
                <a:solidFill>
                  <a:srgbClr val="087E83"/>
                </a:solidFill>
                <a:latin typeface="DejaVu Sans"/>
                <a:ea typeface="DejaVu Sans"/>
                <a:cs typeface="DejaVu Sans"/>
              </a:defRPr>
            </a:lvl6pPr>
            <a:lvl7pPr>
              <a:defRPr sz="1800" b="1">
                <a:solidFill>
                  <a:srgbClr val="087E83"/>
                </a:solidFill>
                <a:latin typeface="DejaVu Sans"/>
                <a:ea typeface="DejaVu Sans"/>
                <a:cs typeface="DejaVu Sans"/>
              </a:defRPr>
            </a:lvl7pPr>
            <a:lvl8pPr>
              <a:defRPr sz="1800" b="1">
                <a:solidFill>
                  <a:srgbClr val="087E83"/>
                </a:solidFill>
                <a:latin typeface="DejaVu Sans"/>
                <a:ea typeface="DejaVu Sans"/>
                <a:cs typeface="DejaVu Sans"/>
              </a:defRPr>
            </a:lvl8pPr>
            <a:lvl9pPr>
              <a:defRPr sz="1800" b="1">
                <a:solidFill>
                  <a:srgbClr val="087E83"/>
                </a:solidFill>
                <a:latin typeface="DejaVu Sans"/>
                <a:ea typeface="DejaVu Sans"/>
                <a:cs typeface="DejaVu Sans"/>
              </a:defRPr>
            </a:lvl9pPr>
          </a:lstStyle>
          <a:p>
            <a:pPr>
              <a:defRPr sz="1800" b="1">
                <a:solidFill>
                  <a:srgbClr val="087E83"/>
                </a:solidFill>
                <a:latin typeface="DejaVu Sans"/>
                <a:ea typeface="DejaVu Sans"/>
                <a:cs typeface="DejaVu Sans"/>
              </a:defRPr>
            </a:pPr>
            <a:r>
              <a:rPr sz="1800" b="1">
                <a:solidFill>
                  <a:srgbClr val="087E83"/>
                </a:solidFill>
                <a:latin typeface="DejaVu Sans"/>
                <a:ea typeface="DejaVu Sans"/>
                <a:cs typeface="DejaVu Sans"/>
              </a:rPr>
              <a:t>STUDENT REASONING</a:t>
            </a:r>
          </a:p>
        </p:txBody>
      </p:sp>
      <p:sp>
        <p:nvSpPr>
          <p:cNvPr id="6" name="Rectangle 5">
            <a:extLst>
              <a:ext uri="{FF2B5EF4-FFF2-40B4-BE49-F238E27FC236}">
                <a16:creationId xmlns:a16="http://schemas.microsoft.com/office/drawing/2014/main" id="{BD2C27BD-AF32-407C-8369-D9FD0F7EA4FF}"/>
              </a:ext>
            </a:extLst>
          </p:cNvPr>
          <p:cNvSpPr>
            <a:spLocks noGrp="1"/>
          </p:cNvSpPr>
          <p:nvPr/>
        </p:nvSpPr>
        <p:spPr>
          <a:xfrm>
            <a:off x="7381875" y="2047875"/>
            <a:ext cx="4191000" cy="3905250"/>
          </a:xfrm>
          <a:prstGeom prst="rect">
            <a:avLst/>
          </a:prstGeom>
          <a:noFill/>
          <a:ln w="0">
            <a:noFill/>
            <a:prstDash val="solid"/>
          </a:ln>
        </p:spPr>
        <p:txBody>
          <a:bodyPr lIns="0" tIns="0" rIns="0" bIns="0">
            <a:noAutofit/>
          </a:bodyPr>
          <a:lstStyle>
            <a:defPPr>
              <a:defRPr sz="1950" b="0">
                <a:solidFill>
                  <a:srgbClr val="152F46"/>
                </a:solidFill>
                <a:latin typeface="DejaVu Sans"/>
                <a:ea typeface="DejaVu Sans"/>
                <a:cs typeface="DejaVu Sans"/>
              </a:defRPr>
            </a:defPPr>
            <a:lvl1pPr>
              <a:defRPr sz="1950" b="0">
                <a:solidFill>
                  <a:srgbClr val="152F46"/>
                </a:solidFill>
                <a:latin typeface="DejaVu Sans"/>
                <a:ea typeface="DejaVu Sans"/>
                <a:cs typeface="DejaVu Sans"/>
              </a:defRPr>
            </a:lvl1pPr>
            <a:lvl2pPr>
              <a:defRPr sz="1950" b="0">
                <a:solidFill>
                  <a:srgbClr val="152F46"/>
                </a:solidFill>
                <a:latin typeface="DejaVu Sans"/>
                <a:ea typeface="DejaVu Sans"/>
                <a:cs typeface="DejaVu Sans"/>
              </a:defRPr>
            </a:lvl2pPr>
            <a:lvl3pPr>
              <a:defRPr sz="1950" b="0">
                <a:solidFill>
                  <a:srgbClr val="152F46"/>
                </a:solidFill>
                <a:latin typeface="DejaVu Sans"/>
                <a:ea typeface="DejaVu Sans"/>
                <a:cs typeface="DejaVu Sans"/>
              </a:defRPr>
            </a:lvl3pPr>
            <a:lvl4pPr>
              <a:defRPr sz="1950" b="0">
                <a:solidFill>
                  <a:srgbClr val="152F46"/>
                </a:solidFill>
                <a:latin typeface="DejaVu Sans"/>
                <a:ea typeface="DejaVu Sans"/>
                <a:cs typeface="DejaVu Sans"/>
              </a:defRPr>
            </a:lvl4pPr>
            <a:lvl5pPr>
              <a:defRPr sz="1950" b="0">
                <a:solidFill>
                  <a:srgbClr val="152F46"/>
                </a:solidFill>
                <a:latin typeface="DejaVu Sans"/>
                <a:ea typeface="DejaVu Sans"/>
                <a:cs typeface="DejaVu Sans"/>
              </a:defRPr>
            </a:lvl5pPr>
            <a:lvl6pPr>
              <a:defRPr sz="1950" b="0">
                <a:solidFill>
                  <a:srgbClr val="152F46"/>
                </a:solidFill>
                <a:latin typeface="DejaVu Sans"/>
                <a:ea typeface="DejaVu Sans"/>
                <a:cs typeface="DejaVu Sans"/>
              </a:defRPr>
            </a:lvl6pPr>
            <a:lvl7pPr>
              <a:defRPr sz="1950" b="0">
                <a:solidFill>
                  <a:srgbClr val="152F46"/>
                </a:solidFill>
                <a:latin typeface="DejaVu Sans"/>
                <a:ea typeface="DejaVu Sans"/>
                <a:cs typeface="DejaVu Sans"/>
              </a:defRPr>
            </a:lvl7pPr>
            <a:lvl8pPr>
              <a:defRPr sz="1950" b="0">
                <a:solidFill>
                  <a:srgbClr val="152F46"/>
                </a:solidFill>
                <a:latin typeface="DejaVu Sans"/>
                <a:ea typeface="DejaVu Sans"/>
                <a:cs typeface="DejaVu Sans"/>
              </a:defRPr>
            </a:lvl8pPr>
            <a:lvl9pPr>
              <a:defRPr sz="1950" b="0">
                <a:solidFill>
                  <a:srgbClr val="152F46"/>
                </a:solidFill>
                <a:latin typeface="DejaVu Sans"/>
                <a:ea typeface="DejaVu Sans"/>
                <a:cs typeface="DejaVu Sans"/>
              </a:defRPr>
            </a:lvl9pPr>
          </a:lstStyle>
          <a:p>
            <a:pPr>
              <a:defRPr sz="1950" b="0">
                <a:solidFill>
                  <a:srgbClr val="152F46"/>
                </a:solidFill>
                <a:latin typeface="DejaVu Sans"/>
                <a:ea typeface="DejaVu Sans"/>
                <a:cs typeface="DejaVu Sans"/>
              </a:defRPr>
            </a:pPr>
            <a:r>
              <a:rPr sz="1950" b="0" dirty="0">
                <a:solidFill>
                  <a:srgbClr val="152F46"/>
                </a:solidFill>
                <a:latin typeface="DejaVu Sans"/>
                <a:ea typeface="DejaVu Sans"/>
                <a:cs typeface="DejaVu Sans"/>
              </a:rPr>
              <a:t>Before running:</a:t>
            </a:r>
          </a:p>
          <a:p>
            <a:pPr>
              <a:defRPr sz="1950" b="0">
                <a:solidFill>
                  <a:srgbClr val="152F46"/>
                </a:solidFill>
                <a:latin typeface="DejaVu Sans"/>
                <a:ea typeface="DejaVu Sans"/>
                <a:cs typeface="DejaVu Sans"/>
              </a:defRPr>
            </a:pPr>
            <a:r>
              <a:rPr sz="1950" b="0" dirty="0">
                <a:solidFill>
                  <a:srgbClr val="152F46"/>
                </a:solidFill>
                <a:latin typeface="DejaVu Sans"/>
                <a:ea typeface="DejaVu Sans"/>
                <a:cs typeface="DejaVu Sans"/>
              </a:rPr>
              <a:t>Predict the effect of doubling v.</a:t>
            </a:r>
          </a:p>
          <a:p>
            <a:endParaRPr sz="1950" b="0" dirty="0">
              <a:solidFill>
                <a:srgbClr val="152F46"/>
              </a:solidFill>
              <a:latin typeface="DejaVu Sans"/>
              <a:ea typeface="DejaVu Sans"/>
              <a:cs typeface="DejaVu Sans"/>
            </a:endParaRPr>
          </a:p>
          <a:p>
            <a:pPr>
              <a:defRPr sz="1950" b="0">
                <a:solidFill>
                  <a:srgbClr val="152F46"/>
                </a:solidFill>
                <a:latin typeface="DejaVu Sans"/>
                <a:ea typeface="DejaVu Sans"/>
                <a:cs typeface="DejaVu Sans"/>
              </a:defRPr>
            </a:pPr>
            <a:r>
              <a:rPr sz="1950" b="0" dirty="0">
                <a:solidFill>
                  <a:srgbClr val="152F46"/>
                </a:solidFill>
                <a:latin typeface="DejaVu Sans"/>
                <a:ea typeface="DejaVu Sans"/>
                <a:cs typeface="DejaVu Sans"/>
              </a:rPr>
              <a:t>After plotting:</a:t>
            </a:r>
          </a:p>
          <a:p>
            <a:pPr>
              <a:defRPr sz="1950" b="0">
                <a:solidFill>
                  <a:srgbClr val="152F46"/>
                </a:solidFill>
                <a:latin typeface="DejaVu Sans"/>
                <a:ea typeface="DejaVu Sans"/>
                <a:cs typeface="DejaVu Sans"/>
              </a:defRPr>
            </a:pPr>
            <a:r>
              <a:rPr sz="1950" b="0" dirty="0">
                <a:solidFill>
                  <a:srgbClr val="152F46"/>
                </a:solidFill>
                <a:latin typeface="DejaVu Sans"/>
                <a:ea typeface="DejaVu Sans"/>
                <a:cs typeface="DejaVu Sans"/>
              </a:rPr>
              <a:t>Compare F at 5 and 10 m/s.</a:t>
            </a:r>
          </a:p>
          <a:p>
            <a:pPr>
              <a:defRPr sz="1950" b="0">
                <a:solidFill>
                  <a:srgbClr val="152F46"/>
                </a:solidFill>
                <a:latin typeface="DejaVu Sans"/>
                <a:ea typeface="DejaVu Sans"/>
                <a:cs typeface="DejaVu Sans"/>
              </a:defRPr>
            </a:pPr>
            <a:r>
              <a:rPr sz="1950" b="0" dirty="0">
                <a:solidFill>
                  <a:srgbClr val="152F46"/>
                </a:solidFill>
                <a:latin typeface="DejaVu Sans"/>
                <a:ea typeface="DejaVu Sans"/>
                <a:cs typeface="DejaVu Sans"/>
              </a:rPr>
              <a:t>Explain the ratio using F = mv²/r.</a:t>
            </a:r>
          </a:p>
          <a:p>
            <a:endParaRPr sz="1950" b="0" dirty="0">
              <a:solidFill>
                <a:srgbClr val="152F46"/>
              </a:solidFill>
              <a:latin typeface="DejaVu Sans"/>
              <a:ea typeface="DejaVu Sans"/>
              <a:cs typeface="DejaVu Sans"/>
            </a:endParaRPr>
          </a:p>
          <a:p>
            <a:pPr>
              <a:defRPr sz="1950" b="0">
                <a:solidFill>
                  <a:srgbClr val="152F46"/>
                </a:solidFill>
                <a:latin typeface="DejaVu Sans"/>
                <a:ea typeface="DejaVu Sans"/>
                <a:cs typeface="DejaVu Sans"/>
              </a:defRPr>
            </a:pPr>
            <a:r>
              <a:rPr sz="1950" b="0" dirty="0">
                <a:solidFill>
                  <a:srgbClr val="152F46"/>
                </a:solidFill>
                <a:latin typeface="DejaVu Sans"/>
                <a:ea typeface="DejaVu Sans"/>
                <a:cs typeface="DejaVu Sans"/>
              </a:rPr>
              <a:t>Verification</a:t>
            </a:r>
            <a:r>
              <a:rPr lang="en-US" sz="1950" b="0" dirty="0">
                <a:solidFill>
                  <a:srgbClr val="152F46"/>
                </a:solidFill>
                <a:latin typeface="DejaVu Sans"/>
                <a:ea typeface="DejaVu Sans"/>
                <a:cs typeface="DejaVu Sans"/>
              </a:rPr>
              <a:t> by hand</a:t>
            </a:r>
            <a:r>
              <a:rPr sz="1950" b="0" dirty="0">
                <a:solidFill>
                  <a:srgbClr val="152F46"/>
                </a:solidFill>
                <a:latin typeface="DejaVu Sans"/>
                <a:ea typeface="DejaVu Sans"/>
                <a:cs typeface="DejaVu Sans"/>
              </a:rPr>
              <a:t>:</a:t>
            </a:r>
          </a:p>
          <a:p>
            <a:pPr>
              <a:defRPr sz="1950" b="0">
                <a:solidFill>
                  <a:srgbClr val="152F46"/>
                </a:solidFill>
                <a:latin typeface="DejaVu Sans"/>
                <a:ea typeface="DejaVu Sans"/>
                <a:cs typeface="DejaVu Sans"/>
              </a:defRPr>
            </a:pPr>
            <a:r>
              <a:rPr sz="1950" b="0" dirty="0">
                <a:solidFill>
                  <a:srgbClr val="152F46"/>
                </a:solidFill>
                <a:latin typeface="DejaVu Sans"/>
                <a:ea typeface="DejaVu Sans"/>
                <a:cs typeface="DejaVu Sans"/>
              </a:rPr>
              <a:t>Check m = 1,000 kg, v=10 m/s,</a:t>
            </a:r>
          </a:p>
          <a:p>
            <a:pPr>
              <a:defRPr sz="1950" b="0">
                <a:solidFill>
                  <a:srgbClr val="152F46"/>
                </a:solidFill>
                <a:latin typeface="DejaVu Sans"/>
                <a:ea typeface="DejaVu Sans"/>
                <a:cs typeface="DejaVu Sans"/>
              </a:defRPr>
            </a:pPr>
            <a:r>
              <a:rPr sz="1950" b="0" dirty="0">
                <a:solidFill>
                  <a:srgbClr val="152F46"/>
                </a:solidFill>
                <a:latin typeface="DejaVu Sans"/>
                <a:ea typeface="DejaVu Sans"/>
                <a:cs typeface="DejaVu Sans"/>
              </a:rPr>
              <a:t>r = 20 m by hand: F = 5,000 N.</a:t>
            </a:r>
          </a:p>
        </p:txBody>
      </p:sp>
    </p:spTree>
    <p:extLst>
      <p:ext uri="{BB962C8B-B14F-4D97-AF65-F5344CB8AC3E}">
        <p14:creationId xmlns:p14="http://schemas.microsoft.com/office/powerpoint/2010/main" val="752179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BFC"/>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960B93-69AD-4DE6-B966-9024D89061FC}"/>
              </a:ext>
            </a:extLst>
          </p:cNvPr>
          <p:cNvSpPr>
            <a:spLocks noGrp="1"/>
          </p:cNvSpPr>
          <p:nvPr/>
        </p:nvSpPr>
        <p:spPr>
          <a:xfrm>
            <a:off x="619125" y="381000"/>
            <a:ext cx="10953750" cy="1000125"/>
          </a:xfrm>
          <a:prstGeom prst="rect">
            <a:avLst/>
          </a:prstGeom>
          <a:noFill/>
          <a:ln w="0">
            <a:noFill/>
            <a:prstDash val="solid"/>
          </a:ln>
        </p:spPr>
        <p:txBody>
          <a:bodyPr lIns="0" tIns="0" rIns="0" bIns="0">
            <a:noAutofit/>
          </a:bodyPr>
          <a:lstStyle>
            <a:defPPr>
              <a:defRPr sz="3225" b="1">
                <a:solidFill>
                  <a:srgbClr val="152F46"/>
                </a:solidFill>
                <a:latin typeface="DejaVu Sans"/>
                <a:ea typeface="DejaVu Sans"/>
                <a:cs typeface="DejaVu Sans"/>
              </a:defRPr>
            </a:defPPr>
            <a:lvl1pPr>
              <a:defRPr sz="3225" b="1">
                <a:solidFill>
                  <a:srgbClr val="152F46"/>
                </a:solidFill>
                <a:latin typeface="DejaVu Sans"/>
                <a:ea typeface="DejaVu Sans"/>
                <a:cs typeface="DejaVu Sans"/>
              </a:defRPr>
            </a:lvl1pPr>
            <a:lvl2pPr>
              <a:defRPr sz="3225" b="1">
                <a:solidFill>
                  <a:srgbClr val="152F46"/>
                </a:solidFill>
                <a:latin typeface="DejaVu Sans"/>
                <a:ea typeface="DejaVu Sans"/>
                <a:cs typeface="DejaVu Sans"/>
              </a:defRPr>
            </a:lvl2pPr>
            <a:lvl3pPr>
              <a:defRPr sz="3225" b="1">
                <a:solidFill>
                  <a:srgbClr val="152F46"/>
                </a:solidFill>
                <a:latin typeface="DejaVu Sans"/>
                <a:ea typeface="DejaVu Sans"/>
                <a:cs typeface="DejaVu Sans"/>
              </a:defRPr>
            </a:lvl3pPr>
            <a:lvl4pPr>
              <a:defRPr sz="3225" b="1">
                <a:solidFill>
                  <a:srgbClr val="152F46"/>
                </a:solidFill>
                <a:latin typeface="DejaVu Sans"/>
                <a:ea typeface="DejaVu Sans"/>
                <a:cs typeface="DejaVu Sans"/>
              </a:defRPr>
            </a:lvl4pPr>
            <a:lvl5pPr>
              <a:defRPr sz="3225" b="1">
                <a:solidFill>
                  <a:srgbClr val="152F46"/>
                </a:solidFill>
                <a:latin typeface="DejaVu Sans"/>
                <a:ea typeface="DejaVu Sans"/>
                <a:cs typeface="DejaVu Sans"/>
              </a:defRPr>
            </a:lvl5pPr>
            <a:lvl6pPr>
              <a:defRPr sz="3225" b="1">
                <a:solidFill>
                  <a:srgbClr val="152F46"/>
                </a:solidFill>
                <a:latin typeface="DejaVu Sans"/>
                <a:ea typeface="DejaVu Sans"/>
                <a:cs typeface="DejaVu Sans"/>
              </a:defRPr>
            </a:lvl6pPr>
            <a:lvl7pPr>
              <a:defRPr sz="3225" b="1">
                <a:solidFill>
                  <a:srgbClr val="152F46"/>
                </a:solidFill>
                <a:latin typeface="DejaVu Sans"/>
                <a:ea typeface="DejaVu Sans"/>
                <a:cs typeface="DejaVu Sans"/>
              </a:defRPr>
            </a:lvl7pPr>
            <a:lvl8pPr>
              <a:defRPr sz="3225" b="1">
                <a:solidFill>
                  <a:srgbClr val="152F46"/>
                </a:solidFill>
                <a:latin typeface="DejaVu Sans"/>
                <a:ea typeface="DejaVu Sans"/>
                <a:cs typeface="DejaVu Sans"/>
              </a:defRPr>
            </a:lvl8pPr>
            <a:lvl9pPr>
              <a:defRPr sz="3225" b="1">
                <a:solidFill>
                  <a:srgbClr val="152F46"/>
                </a:solidFill>
                <a:latin typeface="DejaVu Sans"/>
                <a:ea typeface="DejaVu Sans"/>
                <a:cs typeface="DejaVu Sans"/>
              </a:defRPr>
            </a:lvl9pPr>
          </a:lstStyle>
          <a:p>
            <a:pPr>
              <a:defRPr sz="3225" b="1">
                <a:solidFill>
                  <a:srgbClr val="152F46"/>
                </a:solidFill>
                <a:latin typeface="DejaVu Sans"/>
                <a:ea typeface="DejaVu Sans"/>
                <a:cs typeface="DejaVu Sans"/>
              </a:defRPr>
            </a:pPr>
            <a:r>
              <a:rPr lang="en-US" sz="3225" b="1" dirty="0">
                <a:solidFill>
                  <a:srgbClr val="152F46"/>
                </a:solidFill>
                <a:latin typeface="DejaVu Sans"/>
                <a:ea typeface="DejaVu Sans"/>
                <a:cs typeface="DejaVu Sans"/>
              </a:rPr>
              <a:t>Student’s plot with the addition of the friction limits for Force vs Speed</a:t>
            </a:r>
            <a:endParaRPr sz="3225" b="1" dirty="0">
              <a:solidFill>
                <a:srgbClr val="152F46"/>
              </a:solidFill>
              <a:latin typeface="DejaVu Sans"/>
              <a:ea typeface="DejaVu Sans"/>
              <a:cs typeface="DejaVu Sans"/>
            </a:endParaRPr>
          </a:p>
        </p:txBody>
      </p:sp>
      <p:sp>
        <p:nvSpPr>
          <p:cNvPr id="2" name="Rectangle 1">
            <a:extLst>
              <a:ext uri="{FF2B5EF4-FFF2-40B4-BE49-F238E27FC236}">
                <a16:creationId xmlns:a16="http://schemas.microsoft.com/office/drawing/2014/main" id="{616AE9B0-3E35-4B4E-9953-59BBE427D95C}"/>
              </a:ext>
            </a:extLst>
          </p:cNvPr>
          <p:cNvSpPr>
            <a:spLocks noGrp="1"/>
          </p:cNvSpPr>
          <p:nvPr/>
        </p:nvSpPr>
        <p:spPr>
          <a:xfrm>
            <a:off x="11144250" y="6429375"/>
            <a:ext cx="428625" cy="238125"/>
          </a:xfrm>
          <a:prstGeom prst="rect">
            <a:avLst/>
          </a:prstGeom>
          <a:noFill/>
          <a:ln w="0">
            <a:noFill/>
            <a:prstDash val="solid"/>
          </a:ln>
        </p:spPr>
        <p:txBody>
          <a:bodyPr lIns="0" tIns="0" rIns="0" bIns="0">
            <a:noAutofit/>
          </a:bodyPr>
          <a:lstStyle>
            <a:defPPr>
              <a:defRPr sz="1350" b="0">
                <a:solidFill>
                  <a:srgbClr val="435361"/>
                </a:solidFill>
                <a:latin typeface="DejaVu Sans"/>
                <a:ea typeface="DejaVu Sans"/>
                <a:cs typeface="DejaVu Sans"/>
              </a:defRPr>
            </a:defPPr>
            <a:lvl1pPr>
              <a:defRPr sz="1350" b="0">
                <a:solidFill>
                  <a:srgbClr val="435361"/>
                </a:solidFill>
                <a:latin typeface="DejaVu Sans"/>
                <a:ea typeface="DejaVu Sans"/>
                <a:cs typeface="DejaVu Sans"/>
              </a:defRPr>
            </a:lvl1pPr>
            <a:lvl2pPr>
              <a:defRPr sz="1350" b="0">
                <a:solidFill>
                  <a:srgbClr val="435361"/>
                </a:solidFill>
                <a:latin typeface="DejaVu Sans"/>
                <a:ea typeface="DejaVu Sans"/>
                <a:cs typeface="DejaVu Sans"/>
              </a:defRPr>
            </a:lvl2pPr>
            <a:lvl3pPr>
              <a:defRPr sz="1350" b="0">
                <a:solidFill>
                  <a:srgbClr val="435361"/>
                </a:solidFill>
                <a:latin typeface="DejaVu Sans"/>
                <a:ea typeface="DejaVu Sans"/>
                <a:cs typeface="DejaVu Sans"/>
              </a:defRPr>
            </a:lvl3pPr>
            <a:lvl4pPr>
              <a:defRPr sz="1350" b="0">
                <a:solidFill>
                  <a:srgbClr val="435361"/>
                </a:solidFill>
                <a:latin typeface="DejaVu Sans"/>
                <a:ea typeface="DejaVu Sans"/>
                <a:cs typeface="DejaVu Sans"/>
              </a:defRPr>
            </a:lvl4pPr>
            <a:lvl5pPr>
              <a:defRPr sz="1350" b="0">
                <a:solidFill>
                  <a:srgbClr val="435361"/>
                </a:solidFill>
                <a:latin typeface="DejaVu Sans"/>
                <a:ea typeface="DejaVu Sans"/>
                <a:cs typeface="DejaVu Sans"/>
              </a:defRPr>
            </a:lvl5pPr>
            <a:lvl6pPr>
              <a:defRPr sz="1350" b="0">
                <a:solidFill>
                  <a:srgbClr val="435361"/>
                </a:solidFill>
                <a:latin typeface="DejaVu Sans"/>
                <a:ea typeface="DejaVu Sans"/>
                <a:cs typeface="DejaVu Sans"/>
              </a:defRPr>
            </a:lvl6pPr>
            <a:lvl7pPr>
              <a:defRPr sz="1350" b="0">
                <a:solidFill>
                  <a:srgbClr val="435361"/>
                </a:solidFill>
                <a:latin typeface="DejaVu Sans"/>
                <a:ea typeface="DejaVu Sans"/>
                <a:cs typeface="DejaVu Sans"/>
              </a:defRPr>
            </a:lvl7pPr>
            <a:lvl8pPr>
              <a:defRPr sz="1350" b="0">
                <a:solidFill>
                  <a:srgbClr val="435361"/>
                </a:solidFill>
                <a:latin typeface="DejaVu Sans"/>
                <a:ea typeface="DejaVu Sans"/>
                <a:cs typeface="DejaVu Sans"/>
              </a:defRPr>
            </a:lvl8pPr>
            <a:lvl9pPr>
              <a:defRPr sz="1350" b="0">
                <a:solidFill>
                  <a:srgbClr val="435361"/>
                </a:solidFill>
                <a:latin typeface="DejaVu Sans"/>
                <a:ea typeface="DejaVu Sans"/>
                <a:cs typeface="DejaVu Sans"/>
              </a:defRPr>
            </a:lvl9pPr>
          </a:lstStyle>
          <a:p>
            <a:pPr>
              <a:defRPr sz="1350" b="0">
                <a:solidFill>
                  <a:srgbClr val="435361"/>
                </a:solidFill>
                <a:latin typeface="DejaVu Sans"/>
                <a:ea typeface="DejaVu Sans"/>
                <a:cs typeface="DejaVu Sans"/>
              </a:defRPr>
            </a:pPr>
            <a:r>
              <a:rPr sz="1350" b="0">
                <a:solidFill>
                  <a:srgbClr val="435361"/>
                </a:solidFill>
                <a:latin typeface="DejaVu Sans"/>
                <a:ea typeface="DejaVu Sans"/>
                <a:cs typeface="DejaVu Sans"/>
              </a:rPr>
              <a:t>5</a:t>
            </a:r>
          </a:p>
        </p:txBody>
      </p:sp>
      <p:graphicFrame>
        <p:nvGraphicFramePr>
          <p:cNvPr id="3" name="Chart">
            <a:extLst>
              <a:ext uri="{FF2B5EF4-FFF2-40B4-BE49-F238E27FC236}">
                <a16:creationId xmlns:a16="http://schemas.microsoft.com/office/drawing/2014/main" id="{5D95EA9F-6EB9-408A-BFA3-F2063B90BCA4}"/>
              </a:ext>
            </a:extLst>
          </p:cNvPr>
          <p:cNvGraphicFramePr/>
          <p:nvPr/>
        </p:nvGraphicFramePr>
        <p:xfrm>
          <a:off x="619125" y="1666875"/>
          <a:ext cx="6667500" cy="3571875"/>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a:extLst>
              <a:ext uri="{FF2B5EF4-FFF2-40B4-BE49-F238E27FC236}">
                <a16:creationId xmlns:a16="http://schemas.microsoft.com/office/drawing/2014/main" id="{F62818D3-6D99-4BDC-B6CA-B35130F63BB7}"/>
              </a:ext>
            </a:extLst>
          </p:cNvPr>
          <p:cNvSpPr>
            <a:spLocks noGrp="1"/>
          </p:cNvSpPr>
          <p:nvPr/>
        </p:nvSpPr>
        <p:spPr>
          <a:xfrm>
            <a:off x="7715250" y="1666875"/>
            <a:ext cx="3762375" cy="381000"/>
          </a:xfrm>
          <a:prstGeom prst="rect">
            <a:avLst/>
          </a:prstGeom>
          <a:noFill/>
          <a:ln w="0">
            <a:noFill/>
            <a:prstDash val="solid"/>
          </a:ln>
        </p:spPr>
        <p:txBody>
          <a:bodyPr lIns="0" tIns="0" rIns="0" bIns="0">
            <a:noAutofit/>
          </a:bodyPr>
          <a:lstStyle>
            <a:defPPr>
              <a:defRPr sz="1725" b="1">
                <a:solidFill>
                  <a:srgbClr val="087E83"/>
                </a:solidFill>
                <a:latin typeface="DejaVu Sans"/>
                <a:ea typeface="DejaVu Sans"/>
                <a:cs typeface="DejaVu Sans"/>
              </a:defRPr>
            </a:defPPr>
            <a:lvl1pPr>
              <a:defRPr sz="1725" b="1">
                <a:solidFill>
                  <a:srgbClr val="087E83"/>
                </a:solidFill>
                <a:latin typeface="DejaVu Sans"/>
                <a:ea typeface="DejaVu Sans"/>
                <a:cs typeface="DejaVu Sans"/>
              </a:defRPr>
            </a:lvl1pPr>
            <a:lvl2pPr>
              <a:defRPr sz="1725" b="1">
                <a:solidFill>
                  <a:srgbClr val="087E83"/>
                </a:solidFill>
                <a:latin typeface="DejaVu Sans"/>
                <a:ea typeface="DejaVu Sans"/>
                <a:cs typeface="DejaVu Sans"/>
              </a:defRPr>
            </a:lvl2pPr>
            <a:lvl3pPr>
              <a:defRPr sz="1725" b="1">
                <a:solidFill>
                  <a:srgbClr val="087E83"/>
                </a:solidFill>
                <a:latin typeface="DejaVu Sans"/>
                <a:ea typeface="DejaVu Sans"/>
                <a:cs typeface="DejaVu Sans"/>
              </a:defRPr>
            </a:lvl3pPr>
            <a:lvl4pPr>
              <a:defRPr sz="1725" b="1">
                <a:solidFill>
                  <a:srgbClr val="087E83"/>
                </a:solidFill>
                <a:latin typeface="DejaVu Sans"/>
                <a:ea typeface="DejaVu Sans"/>
                <a:cs typeface="DejaVu Sans"/>
              </a:defRPr>
            </a:lvl4pPr>
            <a:lvl5pPr>
              <a:defRPr sz="1725" b="1">
                <a:solidFill>
                  <a:srgbClr val="087E83"/>
                </a:solidFill>
                <a:latin typeface="DejaVu Sans"/>
                <a:ea typeface="DejaVu Sans"/>
                <a:cs typeface="DejaVu Sans"/>
              </a:defRPr>
            </a:lvl5pPr>
            <a:lvl6pPr>
              <a:defRPr sz="1725" b="1">
                <a:solidFill>
                  <a:srgbClr val="087E83"/>
                </a:solidFill>
                <a:latin typeface="DejaVu Sans"/>
                <a:ea typeface="DejaVu Sans"/>
                <a:cs typeface="DejaVu Sans"/>
              </a:defRPr>
            </a:lvl6pPr>
            <a:lvl7pPr>
              <a:defRPr sz="1725" b="1">
                <a:solidFill>
                  <a:srgbClr val="087E83"/>
                </a:solidFill>
                <a:latin typeface="DejaVu Sans"/>
                <a:ea typeface="DejaVu Sans"/>
                <a:cs typeface="DejaVu Sans"/>
              </a:defRPr>
            </a:lvl7pPr>
            <a:lvl8pPr>
              <a:defRPr sz="1725" b="1">
                <a:solidFill>
                  <a:srgbClr val="087E83"/>
                </a:solidFill>
                <a:latin typeface="DejaVu Sans"/>
                <a:ea typeface="DejaVu Sans"/>
                <a:cs typeface="DejaVu Sans"/>
              </a:defRPr>
            </a:lvl8pPr>
            <a:lvl9pPr>
              <a:defRPr sz="1725" b="1">
                <a:solidFill>
                  <a:srgbClr val="087E83"/>
                </a:solidFill>
                <a:latin typeface="DejaVu Sans"/>
                <a:ea typeface="DejaVu Sans"/>
                <a:cs typeface="DejaVu Sans"/>
              </a:defRPr>
            </a:lvl9pPr>
          </a:lstStyle>
          <a:p>
            <a:pPr>
              <a:defRPr sz="1725" b="1">
                <a:solidFill>
                  <a:srgbClr val="087E83"/>
                </a:solidFill>
                <a:latin typeface="DejaVu Sans"/>
                <a:ea typeface="DejaVu Sans"/>
                <a:cs typeface="DejaVu Sans"/>
              </a:defRPr>
            </a:pPr>
            <a:r>
              <a:rPr sz="1725" b="1">
                <a:solidFill>
                  <a:srgbClr val="087E83"/>
                </a:solidFill>
                <a:latin typeface="DejaVu Sans"/>
                <a:ea typeface="DejaVu Sans"/>
                <a:cs typeface="DejaVu Sans"/>
              </a:rPr>
              <a:t>ASSUMED FRICTION</a:t>
            </a:r>
          </a:p>
        </p:txBody>
      </p:sp>
      <p:sp>
        <p:nvSpPr>
          <p:cNvPr id="5" name="Rectangle 4">
            <a:extLst>
              <a:ext uri="{FF2B5EF4-FFF2-40B4-BE49-F238E27FC236}">
                <a16:creationId xmlns:a16="http://schemas.microsoft.com/office/drawing/2014/main" id="{A2DC5414-D3B5-4201-AEAE-D1D33161286D}"/>
              </a:ext>
            </a:extLst>
          </p:cNvPr>
          <p:cNvSpPr>
            <a:spLocks noGrp="1"/>
          </p:cNvSpPr>
          <p:nvPr/>
        </p:nvSpPr>
        <p:spPr>
          <a:xfrm>
            <a:off x="7715250" y="2238375"/>
            <a:ext cx="3762375" cy="2714625"/>
          </a:xfrm>
          <a:prstGeom prst="rect">
            <a:avLst/>
          </a:prstGeom>
          <a:noFill/>
          <a:ln w="0">
            <a:noFill/>
            <a:prstDash val="solid"/>
          </a:ln>
        </p:spPr>
        <p:txBody>
          <a:bodyPr lIns="0" tIns="0" rIns="0" bIns="0">
            <a:noAutofit/>
          </a:bodyPr>
          <a:lstStyle>
            <a:defPPr>
              <a:defRPr sz="2025" b="0">
                <a:solidFill>
                  <a:srgbClr val="152F46"/>
                </a:solidFill>
                <a:latin typeface="DejaVu Sans"/>
                <a:ea typeface="DejaVu Sans"/>
                <a:cs typeface="DejaVu Sans"/>
              </a:defRPr>
            </a:defPPr>
            <a:lvl1pPr>
              <a:defRPr sz="2025" b="0">
                <a:solidFill>
                  <a:srgbClr val="152F46"/>
                </a:solidFill>
                <a:latin typeface="DejaVu Sans"/>
                <a:ea typeface="DejaVu Sans"/>
                <a:cs typeface="DejaVu Sans"/>
              </a:defRPr>
            </a:lvl1pPr>
            <a:lvl2pPr>
              <a:defRPr sz="2025" b="0">
                <a:solidFill>
                  <a:srgbClr val="152F46"/>
                </a:solidFill>
                <a:latin typeface="DejaVu Sans"/>
                <a:ea typeface="DejaVu Sans"/>
                <a:cs typeface="DejaVu Sans"/>
              </a:defRPr>
            </a:lvl2pPr>
            <a:lvl3pPr>
              <a:defRPr sz="2025" b="0">
                <a:solidFill>
                  <a:srgbClr val="152F46"/>
                </a:solidFill>
                <a:latin typeface="DejaVu Sans"/>
                <a:ea typeface="DejaVu Sans"/>
                <a:cs typeface="DejaVu Sans"/>
              </a:defRPr>
            </a:lvl3pPr>
            <a:lvl4pPr>
              <a:defRPr sz="2025" b="0">
                <a:solidFill>
                  <a:srgbClr val="152F46"/>
                </a:solidFill>
                <a:latin typeface="DejaVu Sans"/>
                <a:ea typeface="DejaVu Sans"/>
                <a:cs typeface="DejaVu Sans"/>
              </a:defRPr>
            </a:lvl4pPr>
            <a:lvl5pPr>
              <a:defRPr sz="2025" b="0">
                <a:solidFill>
                  <a:srgbClr val="152F46"/>
                </a:solidFill>
                <a:latin typeface="DejaVu Sans"/>
                <a:ea typeface="DejaVu Sans"/>
                <a:cs typeface="DejaVu Sans"/>
              </a:defRPr>
            </a:lvl5pPr>
            <a:lvl6pPr>
              <a:defRPr sz="2025" b="0">
                <a:solidFill>
                  <a:srgbClr val="152F46"/>
                </a:solidFill>
                <a:latin typeface="DejaVu Sans"/>
                <a:ea typeface="DejaVu Sans"/>
                <a:cs typeface="DejaVu Sans"/>
              </a:defRPr>
            </a:lvl6pPr>
            <a:lvl7pPr>
              <a:defRPr sz="2025" b="0">
                <a:solidFill>
                  <a:srgbClr val="152F46"/>
                </a:solidFill>
                <a:latin typeface="DejaVu Sans"/>
                <a:ea typeface="DejaVu Sans"/>
                <a:cs typeface="DejaVu Sans"/>
              </a:defRPr>
            </a:lvl7pPr>
            <a:lvl8pPr>
              <a:defRPr sz="2025" b="0">
                <a:solidFill>
                  <a:srgbClr val="152F46"/>
                </a:solidFill>
                <a:latin typeface="DejaVu Sans"/>
                <a:ea typeface="DejaVu Sans"/>
                <a:cs typeface="DejaVu Sans"/>
              </a:defRPr>
            </a:lvl8pPr>
            <a:lvl9pPr>
              <a:defRPr sz="2025" b="0">
                <a:solidFill>
                  <a:srgbClr val="152F46"/>
                </a:solidFill>
                <a:latin typeface="DejaVu Sans"/>
                <a:ea typeface="DejaVu Sans"/>
                <a:cs typeface="DejaVu Sans"/>
              </a:defRPr>
            </a:lvl9pPr>
          </a:lstStyle>
          <a:p>
            <a:pPr>
              <a:defRPr sz="2025" b="0">
                <a:solidFill>
                  <a:srgbClr val="152F46"/>
                </a:solidFill>
                <a:latin typeface="DejaVu Sans"/>
                <a:ea typeface="DejaVu Sans"/>
                <a:cs typeface="DejaVu Sans"/>
              </a:defRPr>
            </a:pPr>
            <a:r>
              <a:rPr sz="2025" b="0">
                <a:solidFill>
                  <a:srgbClr val="152F46"/>
                </a:solidFill>
                <a:latin typeface="DejaVu Sans"/>
                <a:ea typeface="DejaVu Sans"/>
                <a:cs typeface="DejaVu Sans"/>
              </a:rPr>
              <a:t>Wet: μₛ = 0.40</a:t>
            </a:r>
          </a:p>
          <a:p>
            <a:pPr>
              <a:defRPr sz="2025" b="0">
                <a:solidFill>
                  <a:srgbClr val="152F46"/>
                </a:solidFill>
                <a:latin typeface="DejaVu Sans"/>
                <a:ea typeface="DejaVu Sans"/>
                <a:cs typeface="DejaVu Sans"/>
              </a:defRPr>
            </a:pPr>
            <a:r>
              <a:rPr sz="2025" b="0">
                <a:solidFill>
                  <a:srgbClr val="152F46"/>
                </a:solidFill>
                <a:latin typeface="DejaVu Sans"/>
                <a:ea typeface="DejaVu Sans"/>
                <a:cs typeface="DejaVu Sans"/>
              </a:rPr>
              <a:t>Dry: μₛ = 0.80</a:t>
            </a:r>
          </a:p>
          <a:p>
            <a:endParaRPr sz="2025" b="0">
              <a:solidFill>
                <a:srgbClr val="152F46"/>
              </a:solidFill>
              <a:latin typeface="DejaVu Sans"/>
              <a:ea typeface="DejaVu Sans"/>
              <a:cs typeface="DejaVu Sans"/>
            </a:endParaRPr>
          </a:p>
          <a:p>
            <a:pPr>
              <a:defRPr sz="2025" b="0">
                <a:solidFill>
                  <a:srgbClr val="152F46"/>
                </a:solidFill>
                <a:latin typeface="DejaVu Sans"/>
                <a:ea typeface="DejaVu Sans"/>
                <a:cs typeface="DejaVu Sans"/>
              </a:defRPr>
            </a:pPr>
            <a:r>
              <a:rPr sz="2025" b="0">
                <a:solidFill>
                  <a:srgbClr val="152F46"/>
                </a:solidFill>
                <a:latin typeface="DejaVu Sans"/>
                <a:ea typeface="DejaVu Sans"/>
                <a:cs typeface="DejaVu Sans"/>
              </a:rPr>
              <a:t>fₛ,max = μₛmg</a:t>
            </a:r>
          </a:p>
          <a:p>
            <a:endParaRPr sz="2025" b="0">
              <a:solidFill>
                <a:srgbClr val="152F46"/>
              </a:solidFill>
              <a:latin typeface="DejaVu Sans"/>
              <a:ea typeface="DejaVu Sans"/>
              <a:cs typeface="DejaVu Sans"/>
            </a:endParaRPr>
          </a:p>
          <a:p>
            <a:pPr>
              <a:defRPr sz="2025" b="0">
                <a:solidFill>
                  <a:srgbClr val="152F46"/>
                </a:solidFill>
                <a:latin typeface="DejaVu Sans"/>
                <a:ea typeface="DejaVu Sans"/>
                <a:cs typeface="DejaVu Sans"/>
              </a:defRPr>
            </a:pPr>
            <a:r>
              <a:rPr sz="2025" b="0">
                <a:solidFill>
                  <a:srgbClr val="152F46"/>
                </a:solidFill>
                <a:latin typeface="DejaVu Sans"/>
                <a:ea typeface="DejaVu Sans"/>
                <a:cs typeface="DejaVu Sans"/>
              </a:rPr>
              <a:t>At v = 8 m/s:</a:t>
            </a:r>
          </a:p>
          <a:p>
            <a:pPr>
              <a:defRPr sz="2025" b="0">
                <a:solidFill>
                  <a:srgbClr val="152F46"/>
                </a:solidFill>
                <a:latin typeface="DejaVu Sans"/>
                <a:ea typeface="DejaVu Sans"/>
                <a:cs typeface="DejaVu Sans"/>
              </a:defRPr>
            </a:pPr>
            <a:r>
              <a:rPr sz="2025" b="0">
                <a:solidFill>
                  <a:srgbClr val="152F46"/>
                </a:solidFill>
                <a:latin typeface="DejaVu Sans"/>
                <a:ea typeface="DejaVu Sans"/>
                <a:cs typeface="DejaVu Sans"/>
              </a:rPr>
              <a:t>fₛ = 3,200 N on both roads.</a:t>
            </a:r>
          </a:p>
        </p:txBody>
      </p:sp>
      <p:sp>
        <p:nvSpPr>
          <p:cNvPr id="6" name="Rectangle 5">
            <a:extLst>
              <a:ext uri="{FF2B5EF4-FFF2-40B4-BE49-F238E27FC236}">
                <a16:creationId xmlns:a16="http://schemas.microsoft.com/office/drawing/2014/main" id="{B612C600-C924-44A9-97AD-346D6BA4AEA3}"/>
              </a:ext>
            </a:extLst>
          </p:cNvPr>
          <p:cNvSpPr>
            <a:spLocks noGrp="1"/>
          </p:cNvSpPr>
          <p:nvPr/>
        </p:nvSpPr>
        <p:spPr>
          <a:xfrm>
            <a:off x="619125" y="5476875"/>
            <a:ext cx="10858500" cy="428625"/>
          </a:xfrm>
          <a:prstGeom prst="rect">
            <a:avLst/>
          </a:prstGeom>
          <a:noFill/>
          <a:ln w="0">
            <a:noFill/>
            <a:prstDash val="solid"/>
          </a:ln>
        </p:spPr>
        <p:txBody>
          <a:bodyPr lIns="0" tIns="0" rIns="0" bIns="0">
            <a:noAutofit/>
          </a:bodyPr>
          <a:lstStyle>
            <a:defPPr>
              <a:defRPr sz="2175" b="1">
                <a:solidFill>
                  <a:srgbClr val="087E83"/>
                </a:solidFill>
                <a:latin typeface="DejaVu Sans"/>
                <a:ea typeface="DejaVu Sans"/>
                <a:cs typeface="DejaVu Sans"/>
              </a:defRPr>
            </a:defPPr>
            <a:lvl1pPr>
              <a:defRPr sz="2175" b="1">
                <a:solidFill>
                  <a:srgbClr val="087E83"/>
                </a:solidFill>
                <a:latin typeface="DejaVu Sans"/>
                <a:ea typeface="DejaVu Sans"/>
                <a:cs typeface="DejaVu Sans"/>
              </a:defRPr>
            </a:lvl1pPr>
            <a:lvl2pPr>
              <a:defRPr sz="2175" b="1">
                <a:solidFill>
                  <a:srgbClr val="087E83"/>
                </a:solidFill>
                <a:latin typeface="DejaVu Sans"/>
                <a:ea typeface="DejaVu Sans"/>
                <a:cs typeface="DejaVu Sans"/>
              </a:defRPr>
            </a:lvl2pPr>
            <a:lvl3pPr>
              <a:defRPr sz="2175" b="1">
                <a:solidFill>
                  <a:srgbClr val="087E83"/>
                </a:solidFill>
                <a:latin typeface="DejaVu Sans"/>
                <a:ea typeface="DejaVu Sans"/>
                <a:cs typeface="DejaVu Sans"/>
              </a:defRPr>
            </a:lvl3pPr>
            <a:lvl4pPr>
              <a:defRPr sz="2175" b="1">
                <a:solidFill>
                  <a:srgbClr val="087E83"/>
                </a:solidFill>
                <a:latin typeface="DejaVu Sans"/>
                <a:ea typeface="DejaVu Sans"/>
                <a:cs typeface="DejaVu Sans"/>
              </a:defRPr>
            </a:lvl4pPr>
            <a:lvl5pPr>
              <a:defRPr sz="2175" b="1">
                <a:solidFill>
                  <a:srgbClr val="087E83"/>
                </a:solidFill>
                <a:latin typeface="DejaVu Sans"/>
                <a:ea typeface="DejaVu Sans"/>
                <a:cs typeface="DejaVu Sans"/>
              </a:defRPr>
            </a:lvl5pPr>
            <a:lvl6pPr>
              <a:defRPr sz="2175" b="1">
                <a:solidFill>
                  <a:srgbClr val="087E83"/>
                </a:solidFill>
                <a:latin typeface="DejaVu Sans"/>
                <a:ea typeface="DejaVu Sans"/>
                <a:cs typeface="DejaVu Sans"/>
              </a:defRPr>
            </a:lvl6pPr>
            <a:lvl7pPr>
              <a:defRPr sz="2175" b="1">
                <a:solidFill>
                  <a:srgbClr val="087E83"/>
                </a:solidFill>
                <a:latin typeface="DejaVu Sans"/>
                <a:ea typeface="DejaVu Sans"/>
                <a:cs typeface="DejaVu Sans"/>
              </a:defRPr>
            </a:lvl7pPr>
            <a:lvl8pPr>
              <a:defRPr sz="2175" b="1">
                <a:solidFill>
                  <a:srgbClr val="087E83"/>
                </a:solidFill>
                <a:latin typeface="DejaVu Sans"/>
                <a:ea typeface="DejaVu Sans"/>
                <a:cs typeface="DejaVu Sans"/>
              </a:defRPr>
            </a:lvl8pPr>
            <a:lvl9pPr>
              <a:defRPr sz="2175" b="1">
                <a:solidFill>
                  <a:srgbClr val="087E83"/>
                </a:solidFill>
                <a:latin typeface="DejaVu Sans"/>
                <a:ea typeface="DejaVu Sans"/>
                <a:cs typeface="DejaVu Sans"/>
              </a:defRPr>
            </a:lvl9pPr>
          </a:lstStyle>
          <a:p>
            <a:pPr>
              <a:defRPr sz="2175" b="1">
                <a:solidFill>
                  <a:srgbClr val="087E83"/>
                </a:solidFill>
                <a:latin typeface="DejaVu Sans"/>
                <a:ea typeface="DejaVu Sans"/>
                <a:cs typeface="DejaVu Sans"/>
              </a:defRPr>
            </a:pPr>
            <a:r>
              <a:rPr sz="2175" b="1">
                <a:solidFill>
                  <a:srgbClr val="087E83"/>
                </a:solidFill>
                <a:latin typeface="DejaVu Sans"/>
                <a:ea typeface="DejaVu Sans"/>
                <a:cs typeface="DejaVu Sans"/>
              </a:rPr>
              <a:t>Speed limits in this model: wet 8.86 m/s, dry 12.53 m/s.</a:t>
            </a:r>
          </a:p>
        </p:txBody>
      </p:sp>
      <p:sp>
        <p:nvSpPr>
          <p:cNvPr id="7" name="Rectangle 6">
            <a:extLst>
              <a:ext uri="{FF2B5EF4-FFF2-40B4-BE49-F238E27FC236}">
                <a16:creationId xmlns:a16="http://schemas.microsoft.com/office/drawing/2014/main" id="{AB1ADD6C-D443-478D-9AE6-8AAB2E41AE3E}"/>
              </a:ext>
            </a:extLst>
          </p:cNvPr>
          <p:cNvSpPr>
            <a:spLocks noGrp="1"/>
          </p:cNvSpPr>
          <p:nvPr/>
        </p:nvSpPr>
        <p:spPr>
          <a:xfrm>
            <a:off x="619125" y="6000750"/>
            <a:ext cx="10858500" cy="428625"/>
          </a:xfrm>
          <a:prstGeom prst="rect">
            <a:avLst/>
          </a:prstGeom>
          <a:noFill/>
          <a:ln w="0">
            <a:noFill/>
            <a:prstDash val="solid"/>
          </a:ln>
        </p:spPr>
        <p:txBody>
          <a:bodyPr lIns="0" tIns="0" rIns="0" bIns="0">
            <a:noAutofit/>
          </a:bodyPr>
          <a:lstStyle>
            <a:defPPr>
              <a:defRPr sz="1875" b="0">
                <a:solidFill>
                  <a:srgbClr val="435361"/>
                </a:solidFill>
                <a:latin typeface="DejaVu Sans"/>
                <a:ea typeface="DejaVu Sans"/>
                <a:cs typeface="DejaVu Sans"/>
              </a:defRPr>
            </a:defPPr>
            <a:lvl1pPr>
              <a:defRPr sz="1875" b="0">
                <a:solidFill>
                  <a:srgbClr val="435361"/>
                </a:solidFill>
                <a:latin typeface="DejaVu Sans"/>
                <a:ea typeface="DejaVu Sans"/>
                <a:cs typeface="DejaVu Sans"/>
              </a:defRPr>
            </a:lvl1pPr>
            <a:lvl2pPr>
              <a:defRPr sz="1875" b="0">
                <a:solidFill>
                  <a:srgbClr val="435361"/>
                </a:solidFill>
                <a:latin typeface="DejaVu Sans"/>
                <a:ea typeface="DejaVu Sans"/>
                <a:cs typeface="DejaVu Sans"/>
              </a:defRPr>
            </a:lvl2pPr>
            <a:lvl3pPr>
              <a:defRPr sz="1875" b="0">
                <a:solidFill>
                  <a:srgbClr val="435361"/>
                </a:solidFill>
                <a:latin typeface="DejaVu Sans"/>
                <a:ea typeface="DejaVu Sans"/>
                <a:cs typeface="DejaVu Sans"/>
              </a:defRPr>
            </a:lvl3pPr>
            <a:lvl4pPr>
              <a:defRPr sz="1875" b="0">
                <a:solidFill>
                  <a:srgbClr val="435361"/>
                </a:solidFill>
                <a:latin typeface="DejaVu Sans"/>
                <a:ea typeface="DejaVu Sans"/>
                <a:cs typeface="DejaVu Sans"/>
              </a:defRPr>
            </a:lvl4pPr>
            <a:lvl5pPr>
              <a:defRPr sz="1875" b="0">
                <a:solidFill>
                  <a:srgbClr val="435361"/>
                </a:solidFill>
                <a:latin typeface="DejaVu Sans"/>
                <a:ea typeface="DejaVu Sans"/>
                <a:cs typeface="DejaVu Sans"/>
              </a:defRPr>
            </a:lvl5pPr>
            <a:lvl6pPr>
              <a:defRPr sz="1875" b="0">
                <a:solidFill>
                  <a:srgbClr val="435361"/>
                </a:solidFill>
                <a:latin typeface="DejaVu Sans"/>
                <a:ea typeface="DejaVu Sans"/>
                <a:cs typeface="DejaVu Sans"/>
              </a:defRPr>
            </a:lvl6pPr>
            <a:lvl7pPr>
              <a:defRPr sz="1875" b="0">
                <a:solidFill>
                  <a:srgbClr val="435361"/>
                </a:solidFill>
                <a:latin typeface="DejaVu Sans"/>
                <a:ea typeface="DejaVu Sans"/>
                <a:cs typeface="DejaVu Sans"/>
              </a:defRPr>
            </a:lvl7pPr>
            <a:lvl8pPr>
              <a:defRPr sz="1875" b="0">
                <a:solidFill>
                  <a:srgbClr val="435361"/>
                </a:solidFill>
                <a:latin typeface="DejaVu Sans"/>
                <a:ea typeface="DejaVu Sans"/>
                <a:cs typeface="DejaVu Sans"/>
              </a:defRPr>
            </a:lvl8pPr>
            <a:lvl9pPr>
              <a:defRPr sz="1875" b="0">
                <a:solidFill>
                  <a:srgbClr val="435361"/>
                </a:solidFill>
                <a:latin typeface="DejaVu Sans"/>
                <a:ea typeface="DejaVu Sans"/>
                <a:cs typeface="DejaVu Sans"/>
              </a:defRPr>
            </a:lvl9pPr>
          </a:lstStyle>
          <a:p>
            <a:pPr>
              <a:defRPr sz="1875" b="0">
                <a:solidFill>
                  <a:srgbClr val="435361"/>
                </a:solidFill>
                <a:latin typeface="DejaVu Sans"/>
                <a:ea typeface="DejaVu Sans"/>
                <a:cs typeface="DejaVu Sans"/>
              </a:defRPr>
            </a:pPr>
            <a:r>
              <a:rPr sz="1875" b="0">
                <a:solidFill>
                  <a:srgbClr val="435361"/>
                </a:solidFill>
                <a:latin typeface="DejaVu Sans"/>
                <a:ea typeface="DejaVu Sans"/>
                <a:cs typeface="DejaVu Sans"/>
              </a:rPr>
              <a:t>Below both limits, actual friction is the same. Above a limit, slipping begins.</a:t>
            </a:r>
          </a:p>
        </p:txBody>
      </p:sp>
    </p:spTree>
    <p:extLst>
      <p:ext uri="{BB962C8B-B14F-4D97-AF65-F5344CB8AC3E}">
        <p14:creationId xmlns:p14="http://schemas.microsoft.com/office/powerpoint/2010/main" val="917485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AFBFC"/>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9F3DDEC-EB9A-4625-A069-0B1C1D8F8358}"/>
              </a:ext>
            </a:extLst>
          </p:cNvPr>
          <p:cNvSpPr>
            <a:spLocks noGrp="1"/>
          </p:cNvSpPr>
          <p:nvPr/>
        </p:nvSpPr>
        <p:spPr>
          <a:xfrm>
            <a:off x="619125" y="381000"/>
            <a:ext cx="10953750" cy="1000125"/>
          </a:xfrm>
          <a:prstGeom prst="rect">
            <a:avLst/>
          </a:prstGeom>
          <a:noFill/>
          <a:ln w="0">
            <a:noFill/>
            <a:prstDash val="solid"/>
          </a:ln>
        </p:spPr>
        <p:txBody>
          <a:bodyPr lIns="0" tIns="0" rIns="0" bIns="0">
            <a:noAutofit/>
          </a:bodyPr>
          <a:lstStyle>
            <a:defPPr>
              <a:defRPr sz="3225" b="1">
                <a:solidFill>
                  <a:srgbClr val="152F46"/>
                </a:solidFill>
                <a:latin typeface="DejaVu Sans"/>
                <a:ea typeface="DejaVu Sans"/>
                <a:cs typeface="DejaVu Sans"/>
              </a:defRPr>
            </a:defPPr>
            <a:lvl1pPr>
              <a:defRPr sz="3225" b="1">
                <a:solidFill>
                  <a:srgbClr val="152F46"/>
                </a:solidFill>
                <a:latin typeface="DejaVu Sans"/>
                <a:ea typeface="DejaVu Sans"/>
                <a:cs typeface="DejaVu Sans"/>
              </a:defRPr>
            </a:lvl1pPr>
            <a:lvl2pPr>
              <a:defRPr sz="3225" b="1">
                <a:solidFill>
                  <a:srgbClr val="152F46"/>
                </a:solidFill>
                <a:latin typeface="DejaVu Sans"/>
                <a:ea typeface="DejaVu Sans"/>
                <a:cs typeface="DejaVu Sans"/>
              </a:defRPr>
            </a:lvl2pPr>
            <a:lvl3pPr>
              <a:defRPr sz="3225" b="1">
                <a:solidFill>
                  <a:srgbClr val="152F46"/>
                </a:solidFill>
                <a:latin typeface="DejaVu Sans"/>
                <a:ea typeface="DejaVu Sans"/>
                <a:cs typeface="DejaVu Sans"/>
              </a:defRPr>
            </a:lvl3pPr>
            <a:lvl4pPr>
              <a:defRPr sz="3225" b="1">
                <a:solidFill>
                  <a:srgbClr val="152F46"/>
                </a:solidFill>
                <a:latin typeface="DejaVu Sans"/>
                <a:ea typeface="DejaVu Sans"/>
                <a:cs typeface="DejaVu Sans"/>
              </a:defRPr>
            </a:lvl4pPr>
            <a:lvl5pPr>
              <a:defRPr sz="3225" b="1">
                <a:solidFill>
                  <a:srgbClr val="152F46"/>
                </a:solidFill>
                <a:latin typeface="DejaVu Sans"/>
                <a:ea typeface="DejaVu Sans"/>
                <a:cs typeface="DejaVu Sans"/>
              </a:defRPr>
            </a:lvl5pPr>
            <a:lvl6pPr>
              <a:defRPr sz="3225" b="1">
                <a:solidFill>
                  <a:srgbClr val="152F46"/>
                </a:solidFill>
                <a:latin typeface="DejaVu Sans"/>
                <a:ea typeface="DejaVu Sans"/>
                <a:cs typeface="DejaVu Sans"/>
              </a:defRPr>
            </a:lvl6pPr>
            <a:lvl7pPr>
              <a:defRPr sz="3225" b="1">
                <a:solidFill>
                  <a:srgbClr val="152F46"/>
                </a:solidFill>
                <a:latin typeface="DejaVu Sans"/>
                <a:ea typeface="DejaVu Sans"/>
                <a:cs typeface="DejaVu Sans"/>
              </a:defRPr>
            </a:lvl7pPr>
            <a:lvl8pPr>
              <a:defRPr sz="3225" b="1">
                <a:solidFill>
                  <a:srgbClr val="152F46"/>
                </a:solidFill>
                <a:latin typeface="DejaVu Sans"/>
                <a:ea typeface="DejaVu Sans"/>
                <a:cs typeface="DejaVu Sans"/>
              </a:defRPr>
            </a:lvl8pPr>
            <a:lvl9pPr>
              <a:defRPr sz="3225" b="1">
                <a:solidFill>
                  <a:srgbClr val="152F46"/>
                </a:solidFill>
                <a:latin typeface="DejaVu Sans"/>
                <a:ea typeface="DejaVu Sans"/>
                <a:cs typeface="DejaVu Sans"/>
              </a:defRPr>
            </a:lvl9pPr>
          </a:lstStyle>
          <a:p>
            <a:pPr>
              <a:defRPr sz="3225" b="1">
                <a:solidFill>
                  <a:srgbClr val="152F46"/>
                </a:solidFill>
                <a:latin typeface="DejaVu Sans"/>
                <a:ea typeface="DejaVu Sans"/>
                <a:cs typeface="DejaVu Sans"/>
              </a:defRPr>
            </a:pPr>
            <a:r>
              <a:rPr lang="en-US" dirty="0"/>
              <a:t>Student plot of Speed vs radius for banking and road conditions</a:t>
            </a:r>
            <a:endParaRPr sz="3225" b="1" dirty="0">
              <a:solidFill>
                <a:srgbClr val="152F46"/>
              </a:solidFill>
              <a:latin typeface="DejaVu Sans"/>
              <a:ea typeface="DejaVu Sans"/>
              <a:cs typeface="DejaVu Sans"/>
            </a:endParaRPr>
          </a:p>
        </p:txBody>
      </p:sp>
      <p:sp>
        <p:nvSpPr>
          <p:cNvPr id="2" name="Rectangle 1">
            <a:extLst>
              <a:ext uri="{FF2B5EF4-FFF2-40B4-BE49-F238E27FC236}">
                <a16:creationId xmlns:a16="http://schemas.microsoft.com/office/drawing/2014/main" id="{FB27B0D0-E0F3-4601-A2B2-2975D9995A51}"/>
              </a:ext>
            </a:extLst>
          </p:cNvPr>
          <p:cNvSpPr>
            <a:spLocks noGrp="1"/>
          </p:cNvSpPr>
          <p:nvPr/>
        </p:nvSpPr>
        <p:spPr>
          <a:xfrm>
            <a:off x="11144250" y="6429375"/>
            <a:ext cx="428625" cy="238125"/>
          </a:xfrm>
          <a:prstGeom prst="rect">
            <a:avLst/>
          </a:prstGeom>
          <a:noFill/>
          <a:ln w="0">
            <a:noFill/>
            <a:prstDash val="solid"/>
          </a:ln>
        </p:spPr>
        <p:txBody>
          <a:bodyPr lIns="0" tIns="0" rIns="0" bIns="0">
            <a:noAutofit/>
          </a:bodyPr>
          <a:lstStyle>
            <a:defPPr>
              <a:defRPr sz="1350" b="0">
                <a:solidFill>
                  <a:srgbClr val="435361"/>
                </a:solidFill>
                <a:latin typeface="DejaVu Sans"/>
                <a:ea typeface="DejaVu Sans"/>
                <a:cs typeface="DejaVu Sans"/>
              </a:defRPr>
            </a:defPPr>
            <a:lvl1pPr>
              <a:defRPr sz="1350" b="0">
                <a:solidFill>
                  <a:srgbClr val="435361"/>
                </a:solidFill>
                <a:latin typeface="DejaVu Sans"/>
                <a:ea typeface="DejaVu Sans"/>
                <a:cs typeface="DejaVu Sans"/>
              </a:defRPr>
            </a:lvl1pPr>
            <a:lvl2pPr>
              <a:defRPr sz="1350" b="0">
                <a:solidFill>
                  <a:srgbClr val="435361"/>
                </a:solidFill>
                <a:latin typeface="DejaVu Sans"/>
                <a:ea typeface="DejaVu Sans"/>
                <a:cs typeface="DejaVu Sans"/>
              </a:defRPr>
            </a:lvl2pPr>
            <a:lvl3pPr>
              <a:defRPr sz="1350" b="0">
                <a:solidFill>
                  <a:srgbClr val="435361"/>
                </a:solidFill>
                <a:latin typeface="DejaVu Sans"/>
                <a:ea typeface="DejaVu Sans"/>
                <a:cs typeface="DejaVu Sans"/>
              </a:defRPr>
            </a:lvl3pPr>
            <a:lvl4pPr>
              <a:defRPr sz="1350" b="0">
                <a:solidFill>
                  <a:srgbClr val="435361"/>
                </a:solidFill>
                <a:latin typeface="DejaVu Sans"/>
                <a:ea typeface="DejaVu Sans"/>
                <a:cs typeface="DejaVu Sans"/>
              </a:defRPr>
            </a:lvl4pPr>
            <a:lvl5pPr>
              <a:defRPr sz="1350" b="0">
                <a:solidFill>
                  <a:srgbClr val="435361"/>
                </a:solidFill>
                <a:latin typeface="DejaVu Sans"/>
                <a:ea typeface="DejaVu Sans"/>
                <a:cs typeface="DejaVu Sans"/>
              </a:defRPr>
            </a:lvl5pPr>
            <a:lvl6pPr>
              <a:defRPr sz="1350" b="0">
                <a:solidFill>
                  <a:srgbClr val="435361"/>
                </a:solidFill>
                <a:latin typeface="DejaVu Sans"/>
                <a:ea typeface="DejaVu Sans"/>
                <a:cs typeface="DejaVu Sans"/>
              </a:defRPr>
            </a:lvl6pPr>
            <a:lvl7pPr>
              <a:defRPr sz="1350" b="0">
                <a:solidFill>
                  <a:srgbClr val="435361"/>
                </a:solidFill>
                <a:latin typeface="DejaVu Sans"/>
                <a:ea typeface="DejaVu Sans"/>
                <a:cs typeface="DejaVu Sans"/>
              </a:defRPr>
            </a:lvl7pPr>
            <a:lvl8pPr>
              <a:defRPr sz="1350" b="0">
                <a:solidFill>
                  <a:srgbClr val="435361"/>
                </a:solidFill>
                <a:latin typeface="DejaVu Sans"/>
                <a:ea typeface="DejaVu Sans"/>
                <a:cs typeface="DejaVu Sans"/>
              </a:defRPr>
            </a:lvl8pPr>
            <a:lvl9pPr>
              <a:defRPr sz="1350" b="0">
                <a:solidFill>
                  <a:srgbClr val="435361"/>
                </a:solidFill>
                <a:latin typeface="DejaVu Sans"/>
                <a:ea typeface="DejaVu Sans"/>
                <a:cs typeface="DejaVu Sans"/>
              </a:defRPr>
            </a:lvl9pPr>
          </a:lstStyle>
          <a:p>
            <a:pPr>
              <a:defRPr sz="1350" b="0">
                <a:solidFill>
                  <a:srgbClr val="435361"/>
                </a:solidFill>
                <a:latin typeface="DejaVu Sans"/>
                <a:ea typeface="DejaVu Sans"/>
                <a:cs typeface="DejaVu Sans"/>
              </a:defRPr>
            </a:pPr>
            <a:r>
              <a:rPr sz="1350" b="0">
                <a:solidFill>
                  <a:srgbClr val="435361"/>
                </a:solidFill>
                <a:latin typeface="DejaVu Sans"/>
                <a:ea typeface="DejaVu Sans"/>
                <a:cs typeface="DejaVu Sans"/>
              </a:rPr>
              <a:t>6</a:t>
            </a:r>
          </a:p>
        </p:txBody>
      </p:sp>
      <p:graphicFrame>
        <p:nvGraphicFramePr>
          <p:cNvPr id="3" name="Chart">
            <a:extLst>
              <a:ext uri="{FF2B5EF4-FFF2-40B4-BE49-F238E27FC236}">
                <a16:creationId xmlns:a16="http://schemas.microsoft.com/office/drawing/2014/main" id="{DE35AD10-E13B-4683-88FF-F5583D8D06F7}"/>
              </a:ext>
            </a:extLst>
          </p:cNvPr>
          <p:cNvGraphicFramePr/>
          <p:nvPr/>
        </p:nvGraphicFramePr>
        <p:xfrm>
          <a:off x="619125" y="1666875"/>
          <a:ext cx="6572250" cy="3571875"/>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a:extLst>
              <a:ext uri="{FF2B5EF4-FFF2-40B4-BE49-F238E27FC236}">
                <a16:creationId xmlns:a16="http://schemas.microsoft.com/office/drawing/2014/main" id="{48798B2F-93E7-4321-ADAE-24D45A5AFB3B}"/>
              </a:ext>
            </a:extLst>
          </p:cNvPr>
          <p:cNvSpPr>
            <a:spLocks noGrp="1"/>
          </p:cNvSpPr>
          <p:nvPr/>
        </p:nvSpPr>
        <p:spPr>
          <a:xfrm>
            <a:off x="7667625" y="1666875"/>
            <a:ext cx="3857625" cy="381000"/>
          </a:xfrm>
          <a:prstGeom prst="rect">
            <a:avLst/>
          </a:prstGeom>
          <a:noFill/>
          <a:ln w="0">
            <a:noFill/>
            <a:prstDash val="solid"/>
          </a:ln>
        </p:spPr>
        <p:txBody>
          <a:bodyPr lIns="0" tIns="0" rIns="0" bIns="0">
            <a:noAutofit/>
          </a:bodyPr>
          <a:lstStyle>
            <a:defPPr>
              <a:defRPr sz="1725" b="1">
                <a:solidFill>
                  <a:srgbClr val="087E83"/>
                </a:solidFill>
                <a:latin typeface="DejaVu Sans"/>
                <a:ea typeface="DejaVu Sans"/>
                <a:cs typeface="DejaVu Sans"/>
              </a:defRPr>
            </a:defPPr>
            <a:lvl1pPr>
              <a:defRPr sz="1725" b="1">
                <a:solidFill>
                  <a:srgbClr val="087E83"/>
                </a:solidFill>
                <a:latin typeface="DejaVu Sans"/>
                <a:ea typeface="DejaVu Sans"/>
                <a:cs typeface="DejaVu Sans"/>
              </a:defRPr>
            </a:lvl1pPr>
            <a:lvl2pPr>
              <a:defRPr sz="1725" b="1">
                <a:solidFill>
                  <a:srgbClr val="087E83"/>
                </a:solidFill>
                <a:latin typeface="DejaVu Sans"/>
                <a:ea typeface="DejaVu Sans"/>
                <a:cs typeface="DejaVu Sans"/>
              </a:defRPr>
            </a:lvl2pPr>
            <a:lvl3pPr>
              <a:defRPr sz="1725" b="1">
                <a:solidFill>
                  <a:srgbClr val="087E83"/>
                </a:solidFill>
                <a:latin typeface="DejaVu Sans"/>
                <a:ea typeface="DejaVu Sans"/>
                <a:cs typeface="DejaVu Sans"/>
              </a:defRPr>
            </a:lvl3pPr>
            <a:lvl4pPr>
              <a:defRPr sz="1725" b="1">
                <a:solidFill>
                  <a:srgbClr val="087E83"/>
                </a:solidFill>
                <a:latin typeface="DejaVu Sans"/>
                <a:ea typeface="DejaVu Sans"/>
                <a:cs typeface="DejaVu Sans"/>
              </a:defRPr>
            </a:lvl4pPr>
            <a:lvl5pPr>
              <a:defRPr sz="1725" b="1">
                <a:solidFill>
                  <a:srgbClr val="087E83"/>
                </a:solidFill>
                <a:latin typeface="DejaVu Sans"/>
                <a:ea typeface="DejaVu Sans"/>
                <a:cs typeface="DejaVu Sans"/>
              </a:defRPr>
            </a:lvl5pPr>
            <a:lvl6pPr>
              <a:defRPr sz="1725" b="1">
                <a:solidFill>
                  <a:srgbClr val="087E83"/>
                </a:solidFill>
                <a:latin typeface="DejaVu Sans"/>
                <a:ea typeface="DejaVu Sans"/>
                <a:cs typeface="DejaVu Sans"/>
              </a:defRPr>
            </a:lvl6pPr>
            <a:lvl7pPr>
              <a:defRPr sz="1725" b="1">
                <a:solidFill>
                  <a:srgbClr val="087E83"/>
                </a:solidFill>
                <a:latin typeface="DejaVu Sans"/>
                <a:ea typeface="DejaVu Sans"/>
                <a:cs typeface="DejaVu Sans"/>
              </a:defRPr>
            </a:lvl7pPr>
            <a:lvl8pPr>
              <a:defRPr sz="1725" b="1">
                <a:solidFill>
                  <a:srgbClr val="087E83"/>
                </a:solidFill>
                <a:latin typeface="DejaVu Sans"/>
                <a:ea typeface="DejaVu Sans"/>
                <a:cs typeface="DejaVu Sans"/>
              </a:defRPr>
            </a:lvl8pPr>
            <a:lvl9pPr>
              <a:defRPr sz="1725" b="1">
                <a:solidFill>
                  <a:srgbClr val="087E83"/>
                </a:solidFill>
                <a:latin typeface="DejaVu Sans"/>
                <a:ea typeface="DejaVu Sans"/>
                <a:cs typeface="DejaVu Sans"/>
              </a:defRPr>
            </a:lvl9pPr>
          </a:lstStyle>
          <a:p>
            <a:pPr>
              <a:defRPr sz="1725" b="1">
                <a:solidFill>
                  <a:srgbClr val="087E83"/>
                </a:solidFill>
                <a:latin typeface="DejaVu Sans"/>
                <a:ea typeface="DejaVu Sans"/>
                <a:cs typeface="DejaVu Sans"/>
              </a:defRPr>
            </a:pPr>
            <a:r>
              <a:rPr sz="1725" b="1">
                <a:solidFill>
                  <a:srgbClr val="087E83"/>
                </a:solidFill>
                <a:latin typeface="DejaVu Sans"/>
                <a:ea typeface="DejaVu Sans"/>
                <a:cs typeface="DejaVu Sans"/>
              </a:rPr>
              <a:t>LEVEL TO 10° BANK</a:t>
            </a:r>
          </a:p>
        </p:txBody>
      </p:sp>
      <p:sp>
        <p:nvSpPr>
          <p:cNvPr id="5" name="Rectangle 4">
            <a:extLst>
              <a:ext uri="{FF2B5EF4-FFF2-40B4-BE49-F238E27FC236}">
                <a16:creationId xmlns:a16="http://schemas.microsoft.com/office/drawing/2014/main" id="{05E0689F-EA58-473A-B3A6-2F097992A325}"/>
              </a:ext>
            </a:extLst>
          </p:cNvPr>
          <p:cNvSpPr>
            <a:spLocks noGrp="1"/>
          </p:cNvSpPr>
          <p:nvPr/>
        </p:nvSpPr>
        <p:spPr>
          <a:xfrm>
            <a:off x="7667625" y="2238375"/>
            <a:ext cx="3857625" cy="3143250"/>
          </a:xfrm>
          <a:prstGeom prst="rect">
            <a:avLst/>
          </a:prstGeom>
          <a:noFill/>
          <a:ln w="0">
            <a:noFill/>
            <a:prstDash val="solid"/>
          </a:ln>
        </p:spPr>
        <p:txBody>
          <a:bodyPr lIns="0" tIns="0" rIns="0" bIns="0">
            <a:noAutofit/>
          </a:bodyPr>
          <a:lstStyle>
            <a:defPPr>
              <a:defRPr sz="1875" b="0">
                <a:solidFill>
                  <a:srgbClr val="152F46"/>
                </a:solidFill>
                <a:latin typeface="DejaVu Sans"/>
                <a:ea typeface="DejaVu Sans"/>
                <a:cs typeface="DejaVu Sans"/>
              </a:defRPr>
            </a:defPPr>
            <a:lvl1pPr>
              <a:defRPr sz="1875" b="0">
                <a:solidFill>
                  <a:srgbClr val="152F46"/>
                </a:solidFill>
                <a:latin typeface="DejaVu Sans"/>
                <a:ea typeface="DejaVu Sans"/>
                <a:cs typeface="DejaVu Sans"/>
              </a:defRPr>
            </a:lvl1pPr>
            <a:lvl2pPr>
              <a:defRPr sz="1875" b="0">
                <a:solidFill>
                  <a:srgbClr val="152F46"/>
                </a:solidFill>
                <a:latin typeface="DejaVu Sans"/>
                <a:ea typeface="DejaVu Sans"/>
                <a:cs typeface="DejaVu Sans"/>
              </a:defRPr>
            </a:lvl2pPr>
            <a:lvl3pPr>
              <a:defRPr sz="1875" b="0">
                <a:solidFill>
                  <a:srgbClr val="152F46"/>
                </a:solidFill>
                <a:latin typeface="DejaVu Sans"/>
                <a:ea typeface="DejaVu Sans"/>
                <a:cs typeface="DejaVu Sans"/>
              </a:defRPr>
            </a:lvl3pPr>
            <a:lvl4pPr>
              <a:defRPr sz="1875" b="0">
                <a:solidFill>
                  <a:srgbClr val="152F46"/>
                </a:solidFill>
                <a:latin typeface="DejaVu Sans"/>
                <a:ea typeface="DejaVu Sans"/>
                <a:cs typeface="DejaVu Sans"/>
              </a:defRPr>
            </a:lvl4pPr>
            <a:lvl5pPr>
              <a:defRPr sz="1875" b="0">
                <a:solidFill>
                  <a:srgbClr val="152F46"/>
                </a:solidFill>
                <a:latin typeface="DejaVu Sans"/>
                <a:ea typeface="DejaVu Sans"/>
                <a:cs typeface="DejaVu Sans"/>
              </a:defRPr>
            </a:lvl5pPr>
            <a:lvl6pPr>
              <a:defRPr sz="1875" b="0">
                <a:solidFill>
                  <a:srgbClr val="152F46"/>
                </a:solidFill>
                <a:latin typeface="DejaVu Sans"/>
                <a:ea typeface="DejaVu Sans"/>
                <a:cs typeface="DejaVu Sans"/>
              </a:defRPr>
            </a:lvl6pPr>
            <a:lvl7pPr>
              <a:defRPr sz="1875" b="0">
                <a:solidFill>
                  <a:srgbClr val="152F46"/>
                </a:solidFill>
                <a:latin typeface="DejaVu Sans"/>
                <a:ea typeface="DejaVu Sans"/>
                <a:cs typeface="DejaVu Sans"/>
              </a:defRPr>
            </a:lvl7pPr>
            <a:lvl8pPr>
              <a:defRPr sz="1875" b="0">
                <a:solidFill>
                  <a:srgbClr val="152F46"/>
                </a:solidFill>
                <a:latin typeface="DejaVu Sans"/>
                <a:ea typeface="DejaVu Sans"/>
                <a:cs typeface="DejaVu Sans"/>
              </a:defRPr>
            </a:lvl8pPr>
            <a:lvl9pPr>
              <a:defRPr sz="1875" b="0">
                <a:solidFill>
                  <a:srgbClr val="152F46"/>
                </a:solidFill>
                <a:latin typeface="DejaVu Sans"/>
                <a:ea typeface="DejaVu Sans"/>
                <a:cs typeface="DejaVu Sans"/>
              </a:defRPr>
            </a:lvl9pPr>
          </a:lstStyle>
          <a:p>
            <a:pPr>
              <a:defRPr sz="1875" b="0">
                <a:solidFill>
                  <a:srgbClr val="152F46"/>
                </a:solidFill>
                <a:latin typeface="DejaVu Sans"/>
                <a:ea typeface="DejaVu Sans"/>
                <a:cs typeface="DejaVu Sans"/>
              </a:defRPr>
            </a:pPr>
            <a:r>
              <a:rPr sz="1875" b="0">
                <a:solidFill>
                  <a:srgbClr val="152F46"/>
                </a:solidFill>
                <a:latin typeface="DejaVu Sans"/>
                <a:ea typeface="DejaVu Sans"/>
                <a:cs typeface="DejaVu Sans"/>
              </a:rPr>
              <a:t>At r = 20 m, maximum speed:</a:t>
            </a:r>
          </a:p>
          <a:p>
            <a:pPr>
              <a:defRPr sz="1875" b="0">
                <a:solidFill>
                  <a:srgbClr val="152F46"/>
                </a:solidFill>
                <a:latin typeface="DejaVu Sans"/>
                <a:ea typeface="DejaVu Sans"/>
                <a:cs typeface="DejaVu Sans"/>
              </a:defRPr>
            </a:pPr>
            <a:r>
              <a:rPr sz="1875" b="0">
                <a:solidFill>
                  <a:srgbClr val="152F46"/>
                </a:solidFill>
                <a:latin typeface="DejaVu Sans"/>
                <a:ea typeface="DejaVu Sans"/>
                <a:cs typeface="DejaVu Sans"/>
              </a:rPr>
              <a:t>Wet: 8.86 to 11.03 m/s</a:t>
            </a:r>
          </a:p>
          <a:p>
            <a:pPr>
              <a:defRPr sz="1875" b="0">
                <a:solidFill>
                  <a:srgbClr val="152F46"/>
                </a:solidFill>
                <a:latin typeface="DejaVu Sans"/>
                <a:ea typeface="DejaVu Sans"/>
                <a:cs typeface="DejaVu Sans"/>
              </a:defRPr>
            </a:pPr>
            <a:r>
              <a:rPr sz="1875" b="0">
                <a:solidFill>
                  <a:srgbClr val="152F46"/>
                </a:solidFill>
                <a:latin typeface="DejaVu Sans"/>
                <a:ea typeface="DejaVu Sans"/>
                <a:cs typeface="DejaVu Sans"/>
              </a:rPr>
              <a:t>Dry: 12.53 to 14.93 m/s</a:t>
            </a:r>
          </a:p>
          <a:p>
            <a:endParaRPr sz="1875" b="0">
              <a:solidFill>
                <a:srgbClr val="152F46"/>
              </a:solidFill>
              <a:latin typeface="DejaVu Sans"/>
              <a:ea typeface="DejaVu Sans"/>
              <a:cs typeface="DejaVu Sans"/>
            </a:endParaRPr>
          </a:p>
          <a:p>
            <a:pPr>
              <a:defRPr sz="1875" b="0">
                <a:solidFill>
                  <a:srgbClr val="152F46"/>
                </a:solidFill>
                <a:latin typeface="DejaVu Sans"/>
                <a:ea typeface="DejaVu Sans"/>
                <a:cs typeface="DejaVu Sans"/>
              </a:defRPr>
            </a:pPr>
            <a:r>
              <a:rPr sz="1875" b="0">
                <a:solidFill>
                  <a:srgbClr val="152F46"/>
                </a:solidFill>
                <a:latin typeface="DejaVu Sans"/>
                <a:ea typeface="DejaVu Sans"/>
                <a:cs typeface="DejaVu Sans"/>
              </a:rPr>
              <a:t>At v = 10 m/s, minimum radius:</a:t>
            </a:r>
          </a:p>
          <a:p>
            <a:pPr>
              <a:defRPr sz="1875" b="0">
                <a:solidFill>
                  <a:srgbClr val="152F46"/>
                </a:solidFill>
                <a:latin typeface="DejaVu Sans"/>
                <a:ea typeface="DejaVu Sans"/>
                <a:cs typeface="DejaVu Sans"/>
              </a:defRPr>
            </a:pPr>
            <a:r>
              <a:rPr sz="1875" b="0">
                <a:solidFill>
                  <a:srgbClr val="152F46"/>
                </a:solidFill>
                <a:latin typeface="DejaVu Sans"/>
                <a:ea typeface="DejaVu Sans"/>
                <a:cs typeface="DejaVu Sans"/>
              </a:rPr>
              <a:t>Wet: 25.48 to 16.44 m</a:t>
            </a:r>
          </a:p>
          <a:p>
            <a:pPr>
              <a:defRPr sz="1875" b="0">
                <a:solidFill>
                  <a:srgbClr val="152F46"/>
                </a:solidFill>
                <a:latin typeface="DejaVu Sans"/>
                <a:ea typeface="DejaVu Sans"/>
                <a:cs typeface="DejaVu Sans"/>
              </a:defRPr>
            </a:pPr>
            <a:r>
              <a:rPr sz="1875" b="0">
                <a:solidFill>
                  <a:srgbClr val="152F46"/>
                </a:solidFill>
                <a:latin typeface="DejaVu Sans"/>
                <a:ea typeface="DejaVu Sans"/>
                <a:cs typeface="DejaVu Sans"/>
              </a:rPr>
              <a:t>Dry: 12.74 to 8.97 m</a:t>
            </a:r>
          </a:p>
        </p:txBody>
      </p:sp>
      <p:sp>
        <p:nvSpPr>
          <p:cNvPr id="6" name="Rectangle 5">
            <a:extLst>
              <a:ext uri="{FF2B5EF4-FFF2-40B4-BE49-F238E27FC236}">
                <a16:creationId xmlns:a16="http://schemas.microsoft.com/office/drawing/2014/main" id="{C51F7C28-2753-4D3F-A708-3F87AF972E29}"/>
              </a:ext>
            </a:extLst>
          </p:cNvPr>
          <p:cNvSpPr>
            <a:spLocks noGrp="1"/>
          </p:cNvSpPr>
          <p:nvPr/>
        </p:nvSpPr>
        <p:spPr>
          <a:xfrm>
            <a:off x="619125" y="5505450"/>
            <a:ext cx="10858500" cy="428625"/>
          </a:xfrm>
          <a:prstGeom prst="rect">
            <a:avLst/>
          </a:prstGeom>
          <a:noFill/>
          <a:ln w="0">
            <a:noFill/>
            <a:prstDash val="solid"/>
          </a:ln>
        </p:spPr>
        <p:txBody>
          <a:bodyPr lIns="0" tIns="0" rIns="0" bIns="0">
            <a:noAutofit/>
          </a:bodyPr>
          <a:lstStyle>
            <a:defPPr>
              <a:defRPr sz="2175" b="1">
                <a:solidFill>
                  <a:srgbClr val="087E83"/>
                </a:solidFill>
                <a:latin typeface="DejaVu Sans"/>
                <a:ea typeface="DejaVu Sans"/>
                <a:cs typeface="DejaVu Sans"/>
              </a:defRPr>
            </a:defPPr>
            <a:lvl1pPr>
              <a:defRPr sz="2175" b="1">
                <a:solidFill>
                  <a:srgbClr val="087E83"/>
                </a:solidFill>
                <a:latin typeface="DejaVu Sans"/>
                <a:ea typeface="DejaVu Sans"/>
                <a:cs typeface="DejaVu Sans"/>
              </a:defRPr>
            </a:lvl1pPr>
            <a:lvl2pPr>
              <a:defRPr sz="2175" b="1">
                <a:solidFill>
                  <a:srgbClr val="087E83"/>
                </a:solidFill>
                <a:latin typeface="DejaVu Sans"/>
                <a:ea typeface="DejaVu Sans"/>
                <a:cs typeface="DejaVu Sans"/>
              </a:defRPr>
            </a:lvl2pPr>
            <a:lvl3pPr>
              <a:defRPr sz="2175" b="1">
                <a:solidFill>
                  <a:srgbClr val="087E83"/>
                </a:solidFill>
                <a:latin typeface="DejaVu Sans"/>
                <a:ea typeface="DejaVu Sans"/>
                <a:cs typeface="DejaVu Sans"/>
              </a:defRPr>
            </a:lvl3pPr>
            <a:lvl4pPr>
              <a:defRPr sz="2175" b="1">
                <a:solidFill>
                  <a:srgbClr val="087E83"/>
                </a:solidFill>
                <a:latin typeface="DejaVu Sans"/>
                <a:ea typeface="DejaVu Sans"/>
                <a:cs typeface="DejaVu Sans"/>
              </a:defRPr>
            </a:lvl4pPr>
            <a:lvl5pPr>
              <a:defRPr sz="2175" b="1">
                <a:solidFill>
                  <a:srgbClr val="087E83"/>
                </a:solidFill>
                <a:latin typeface="DejaVu Sans"/>
                <a:ea typeface="DejaVu Sans"/>
                <a:cs typeface="DejaVu Sans"/>
              </a:defRPr>
            </a:lvl5pPr>
            <a:lvl6pPr>
              <a:defRPr sz="2175" b="1">
                <a:solidFill>
                  <a:srgbClr val="087E83"/>
                </a:solidFill>
                <a:latin typeface="DejaVu Sans"/>
                <a:ea typeface="DejaVu Sans"/>
                <a:cs typeface="DejaVu Sans"/>
              </a:defRPr>
            </a:lvl6pPr>
            <a:lvl7pPr>
              <a:defRPr sz="2175" b="1">
                <a:solidFill>
                  <a:srgbClr val="087E83"/>
                </a:solidFill>
                <a:latin typeface="DejaVu Sans"/>
                <a:ea typeface="DejaVu Sans"/>
                <a:cs typeface="DejaVu Sans"/>
              </a:defRPr>
            </a:lvl7pPr>
            <a:lvl8pPr>
              <a:defRPr sz="2175" b="1">
                <a:solidFill>
                  <a:srgbClr val="087E83"/>
                </a:solidFill>
                <a:latin typeface="DejaVu Sans"/>
                <a:ea typeface="DejaVu Sans"/>
                <a:cs typeface="DejaVu Sans"/>
              </a:defRPr>
            </a:lvl8pPr>
            <a:lvl9pPr>
              <a:defRPr sz="2175" b="1">
                <a:solidFill>
                  <a:srgbClr val="087E83"/>
                </a:solidFill>
                <a:latin typeface="DejaVu Sans"/>
                <a:ea typeface="DejaVu Sans"/>
                <a:cs typeface="DejaVu Sans"/>
              </a:defRPr>
            </a:lvl9pPr>
          </a:lstStyle>
          <a:p>
            <a:pPr>
              <a:defRPr sz="2175" b="1">
                <a:solidFill>
                  <a:srgbClr val="087E83"/>
                </a:solidFill>
                <a:latin typeface="DejaVu Sans"/>
                <a:ea typeface="DejaVu Sans"/>
                <a:cs typeface="DejaVu Sans"/>
              </a:defRPr>
            </a:pPr>
            <a:r>
              <a:rPr sz="2175" b="1">
                <a:solidFill>
                  <a:srgbClr val="087E83"/>
                </a:solidFill>
                <a:latin typeface="DejaVu Sans"/>
                <a:ea typeface="DejaVu Sans"/>
                <a:cs typeface="DejaVu Sans"/>
              </a:rPr>
              <a:t>vₘₐₓ = √(rgK)      rₘᵢₙ = v²/(gK)</a:t>
            </a:r>
          </a:p>
        </p:txBody>
      </p:sp>
      <p:sp>
        <p:nvSpPr>
          <p:cNvPr id="7" name="Rectangle 6">
            <a:extLst>
              <a:ext uri="{FF2B5EF4-FFF2-40B4-BE49-F238E27FC236}">
                <a16:creationId xmlns:a16="http://schemas.microsoft.com/office/drawing/2014/main" id="{4FB3D44B-B2EF-44C9-9246-61FE53EDEA78}"/>
              </a:ext>
            </a:extLst>
          </p:cNvPr>
          <p:cNvSpPr>
            <a:spLocks noGrp="1"/>
          </p:cNvSpPr>
          <p:nvPr/>
        </p:nvSpPr>
        <p:spPr>
          <a:xfrm>
            <a:off x="619125" y="6048375"/>
            <a:ext cx="10858500" cy="361950"/>
          </a:xfrm>
          <a:prstGeom prst="rect">
            <a:avLst/>
          </a:prstGeom>
          <a:noFill/>
          <a:ln w="0">
            <a:noFill/>
            <a:prstDash val="solid"/>
          </a:ln>
        </p:spPr>
        <p:txBody>
          <a:bodyPr lIns="0" tIns="0" rIns="0" bIns="0">
            <a:noAutofit/>
          </a:bodyPr>
          <a:lstStyle>
            <a:defPPr>
              <a:defRPr sz="1725" b="0">
                <a:solidFill>
                  <a:srgbClr val="435361"/>
                </a:solidFill>
                <a:latin typeface="DejaVu Sans"/>
                <a:ea typeface="DejaVu Sans"/>
                <a:cs typeface="DejaVu Sans"/>
              </a:defRPr>
            </a:defPPr>
            <a:lvl1pPr>
              <a:defRPr sz="1725" b="0">
                <a:solidFill>
                  <a:srgbClr val="435361"/>
                </a:solidFill>
                <a:latin typeface="DejaVu Sans"/>
                <a:ea typeface="DejaVu Sans"/>
                <a:cs typeface="DejaVu Sans"/>
              </a:defRPr>
            </a:lvl1pPr>
            <a:lvl2pPr>
              <a:defRPr sz="1725" b="0">
                <a:solidFill>
                  <a:srgbClr val="435361"/>
                </a:solidFill>
                <a:latin typeface="DejaVu Sans"/>
                <a:ea typeface="DejaVu Sans"/>
                <a:cs typeface="DejaVu Sans"/>
              </a:defRPr>
            </a:lvl2pPr>
            <a:lvl3pPr>
              <a:defRPr sz="1725" b="0">
                <a:solidFill>
                  <a:srgbClr val="435361"/>
                </a:solidFill>
                <a:latin typeface="DejaVu Sans"/>
                <a:ea typeface="DejaVu Sans"/>
                <a:cs typeface="DejaVu Sans"/>
              </a:defRPr>
            </a:lvl3pPr>
            <a:lvl4pPr>
              <a:defRPr sz="1725" b="0">
                <a:solidFill>
                  <a:srgbClr val="435361"/>
                </a:solidFill>
                <a:latin typeface="DejaVu Sans"/>
                <a:ea typeface="DejaVu Sans"/>
                <a:cs typeface="DejaVu Sans"/>
              </a:defRPr>
            </a:lvl4pPr>
            <a:lvl5pPr>
              <a:defRPr sz="1725" b="0">
                <a:solidFill>
                  <a:srgbClr val="435361"/>
                </a:solidFill>
                <a:latin typeface="DejaVu Sans"/>
                <a:ea typeface="DejaVu Sans"/>
                <a:cs typeface="DejaVu Sans"/>
              </a:defRPr>
            </a:lvl5pPr>
            <a:lvl6pPr>
              <a:defRPr sz="1725" b="0">
                <a:solidFill>
                  <a:srgbClr val="435361"/>
                </a:solidFill>
                <a:latin typeface="DejaVu Sans"/>
                <a:ea typeface="DejaVu Sans"/>
                <a:cs typeface="DejaVu Sans"/>
              </a:defRPr>
            </a:lvl6pPr>
            <a:lvl7pPr>
              <a:defRPr sz="1725" b="0">
                <a:solidFill>
                  <a:srgbClr val="435361"/>
                </a:solidFill>
                <a:latin typeface="DejaVu Sans"/>
                <a:ea typeface="DejaVu Sans"/>
                <a:cs typeface="DejaVu Sans"/>
              </a:defRPr>
            </a:lvl7pPr>
            <a:lvl8pPr>
              <a:defRPr sz="1725" b="0">
                <a:solidFill>
                  <a:srgbClr val="435361"/>
                </a:solidFill>
                <a:latin typeface="DejaVu Sans"/>
                <a:ea typeface="DejaVu Sans"/>
                <a:cs typeface="DejaVu Sans"/>
              </a:defRPr>
            </a:lvl8pPr>
            <a:lvl9pPr>
              <a:defRPr sz="1725" b="0">
                <a:solidFill>
                  <a:srgbClr val="435361"/>
                </a:solidFill>
                <a:latin typeface="DejaVu Sans"/>
                <a:ea typeface="DejaVu Sans"/>
                <a:cs typeface="DejaVu Sans"/>
              </a:defRPr>
            </a:lvl9pPr>
          </a:lstStyle>
          <a:p>
            <a:pPr>
              <a:defRPr sz="1725" b="0">
                <a:solidFill>
                  <a:srgbClr val="435361"/>
                </a:solidFill>
                <a:latin typeface="DejaVu Sans"/>
                <a:ea typeface="DejaVu Sans"/>
                <a:cs typeface="DejaVu Sans"/>
              </a:defRPr>
            </a:pPr>
            <a:r>
              <a:rPr sz="1725" b="0">
                <a:solidFill>
                  <a:srgbClr val="435361"/>
                </a:solidFill>
                <a:latin typeface="DejaVu Sans"/>
                <a:ea typeface="DejaVu Sans"/>
                <a:cs typeface="DejaVu Sans"/>
              </a:rPr>
              <a:t>K = (sin θ + μₛ cos θ)/(cos θ − μₛ sin θ). Assumed model, g = 9.81 m/s².</a:t>
            </a:r>
          </a:p>
        </p:txBody>
      </p:sp>
    </p:spTree>
    <p:extLst>
      <p:ext uri="{BB962C8B-B14F-4D97-AF65-F5344CB8AC3E}">
        <p14:creationId xmlns:p14="http://schemas.microsoft.com/office/powerpoint/2010/main" val="685932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61643AD-3BB3-4D6E-8D46-62E9D0D1F69F}"/>
              </a:ext>
            </a:extLst>
          </p:cNvPr>
          <p:cNvSpPr>
            <a:spLocks noGrp="1"/>
          </p:cNvSpPr>
          <p:nvPr/>
        </p:nvSpPr>
        <p:spPr>
          <a:xfrm>
            <a:off x="476250" y="285750"/>
            <a:ext cx="8572500" cy="619125"/>
          </a:xfrm>
          <a:prstGeom prst="rect">
            <a:avLst/>
          </a:prstGeom>
          <a:noFill/>
          <a:ln w="0">
            <a:noFill/>
            <a:prstDash val="solid"/>
          </a:ln>
        </p:spPr>
        <p:txBody>
          <a:bodyPr lIns="0" tIns="0" rIns="0" bIns="0"/>
          <a:lstStyle>
            <a:defPPr>
              <a:defRPr sz="3300" b="1">
                <a:solidFill>
                  <a:srgbClr val="152F46"/>
                </a:solidFill>
                <a:latin typeface="DejaVu Sans"/>
                <a:ea typeface="DejaVu Sans"/>
                <a:cs typeface="DejaVu Sans"/>
              </a:defRPr>
            </a:defPPr>
            <a:lvl1pPr>
              <a:defRPr sz="3300" b="1">
                <a:solidFill>
                  <a:srgbClr val="152F46"/>
                </a:solidFill>
                <a:latin typeface="DejaVu Sans"/>
                <a:ea typeface="DejaVu Sans"/>
                <a:cs typeface="DejaVu Sans"/>
              </a:defRPr>
            </a:lvl1pPr>
            <a:lvl2pPr>
              <a:defRPr sz="3300" b="1">
                <a:solidFill>
                  <a:srgbClr val="152F46"/>
                </a:solidFill>
                <a:latin typeface="DejaVu Sans"/>
                <a:ea typeface="DejaVu Sans"/>
                <a:cs typeface="DejaVu Sans"/>
              </a:defRPr>
            </a:lvl2pPr>
            <a:lvl3pPr>
              <a:defRPr sz="3300" b="1">
                <a:solidFill>
                  <a:srgbClr val="152F46"/>
                </a:solidFill>
                <a:latin typeface="DejaVu Sans"/>
                <a:ea typeface="DejaVu Sans"/>
                <a:cs typeface="DejaVu Sans"/>
              </a:defRPr>
            </a:lvl3pPr>
            <a:lvl4pPr>
              <a:defRPr sz="3300" b="1">
                <a:solidFill>
                  <a:srgbClr val="152F46"/>
                </a:solidFill>
                <a:latin typeface="DejaVu Sans"/>
                <a:ea typeface="DejaVu Sans"/>
                <a:cs typeface="DejaVu Sans"/>
              </a:defRPr>
            </a:lvl4pPr>
            <a:lvl5pPr>
              <a:defRPr sz="3300" b="1">
                <a:solidFill>
                  <a:srgbClr val="152F46"/>
                </a:solidFill>
                <a:latin typeface="DejaVu Sans"/>
                <a:ea typeface="DejaVu Sans"/>
                <a:cs typeface="DejaVu Sans"/>
              </a:defRPr>
            </a:lvl5pPr>
            <a:lvl6pPr>
              <a:defRPr sz="3300" b="1">
                <a:solidFill>
                  <a:srgbClr val="152F46"/>
                </a:solidFill>
                <a:latin typeface="DejaVu Sans"/>
                <a:ea typeface="DejaVu Sans"/>
                <a:cs typeface="DejaVu Sans"/>
              </a:defRPr>
            </a:lvl6pPr>
            <a:lvl7pPr>
              <a:defRPr sz="3300" b="1">
                <a:solidFill>
                  <a:srgbClr val="152F46"/>
                </a:solidFill>
                <a:latin typeface="DejaVu Sans"/>
                <a:ea typeface="DejaVu Sans"/>
                <a:cs typeface="DejaVu Sans"/>
              </a:defRPr>
            </a:lvl7pPr>
            <a:lvl8pPr>
              <a:defRPr sz="3300" b="1">
                <a:solidFill>
                  <a:srgbClr val="152F46"/>
                </a:solidFill>
                <a:latin typeface="DejaVu Sans"/>
                <a:ea typeface="DejaVu Sans"/>
                <a:cs typeface="DejaVu Sans"/>
              </a:defRPr>
            </a:lvl8pPr>
            <a:lvl9pPr>
              <a:defRPr sz="3300" b="1">
                <a:solidFill>
                  <a:srgbClr val="152F46"/>
                </a:solidFill>
                <a:latin typeface="DejaVu Sans"/>
                <a:ea typeface="DejaVu Sans"/>
                <a:cs typeface="DejaVu Sans"/>
              </a:defRPr>
            </a:lvl9pPr>
          </a:lstStyle>
          <a:p>
            <a:pPr>
              <a:defRPr sz="3300" b="1">
                <a:solidFill>
                  <a:srgbClr val="152F46"/>
                </a:solidFill>
                <a:latin typeface="DejaVu Sans"/>
                <a:ea typeface="DejaVu Sans"/>
                <a:cs typeface="DejaVu Sans"/>
              </a:defRPr>
            </a:pPr>
            <a:r>
              <a:rPr sz="3300" b="1">
                <a:solidFill>
                  <a:srgbClr val="152F46"/>
                </a:solidFill>
                <a:latin typeface="DejaVu Sans"/>
                <a:ea typeface="DejaVu Sans"/>
                <a:cs typeface="DejaVu Sans"/>
              </a:rPr>
              <a:t>Physics rubric</a:t>
            </a:r>
          </a:p>
        </p:txBody>
      </p:sp>
      <p:sp>
        <p:nvSpPr>
          <p:cNvPr id="2" name="Rectangle 1">
            <a:extLst>
              <a:ext uri="{FF2B5EF4-FFF2-40B4-BE49-F238E27FC236}">
                <a16:creationId xmlns:a16="http://schemas.microsoft.com/office/drawing/2014/main" id="{960F46D9-9CAF-4E53-B1CD-61BBD397A7D3}"/>
              </a:ext>
            </a:extLst>
          </p:cNvPr>
          <p:cNvSpPr>
            <a:spLocks noGrp="1"/>
          </p:cNvSpPr>
          <p:nvPr/>
        </p:nvSpPr>
        <p:spPr>
          <a:xfrm>
            <a:off x="9525000" y="381000"/>
            <a:ext cx="2190750" cy="428625"/>
          </a:xfrm>
          <a:prstGeom prst="rect">
            <a:avLst/>
          </a:prstGeom>
          <a:noFill/>
          <a:ln w="0">
            <a:noFill/>
            <a:prstDash val="solid"/>
          </a:ln>
        </p:spPr>
        <p:txBody>
          <a:bodyPr lIns="0" tIns="0" rIns="0" bIns="0"/>
          <a:lstStyle>
            <a:defPPr>
              <a:defRPr sz="2175" b="1">
                <a:solidFill>
                  <a:srgbClr val="087E83"/>
                </a:solidFill>
                <a:latin typeface="DejaVu Sans"/>
                <a:ea typeface="DejaVu Sans"/>
                <a:cs typeface="DejaVu Sans"/>
              </a:defRPr>
            </a:defPPr>
            <a:lvl1pPr>
              <a:defRPr sz="2175" b="1">
                <a:solidFill>
                  <a:srgbClr val="087E83"/>
                </a:solidFill>
                <a:latin typeface="DejaVu Sans"/>
                <a:ea typeface="DejaVu Sans"/>
                <a:cs typeface="DejaVu Sans"/>
              </a:defRPr>
            </a:lvl1pPr>
            <a:lvl2pPr>
              <a:defRPr sz="2175" b="1">
                <a:solidFill>
                  <a:srgbClr val="087E83"/>
                </a:solidFill>
                <a:latin typeface="DejaVu Sans"/>
                <a:ea typeface="DejaVu Sans"/>
                <a:cs typeface="DejaVu Sans"/>
              </a:defRPr>
            </a:lvl2pPr>
            <a:lvl3pPr>
              <a:defRPr sz="2175" b="1">
                <a:solidFill>
                  <a:srgbClr val="087E83"/>
                </a:solidFill>
                <a:latin typeface="DejaVu Sans"/>
                <a:ea typeface="DejaVu Sans"/>
                <a:cs typeface="DejaVu Sans"/>
              </a:defRPr>
            </a:lvl3pPr>
            <a:lvl4pPr>
              <a:defRPr sz="2175" b="1">
                <a:solidFill>
                  <a:srgbClr val="087E83"/>
                </a:solidFill>
                <a:latin typeface="DejaVu Sans"/>
                <a:ea typeface="DejaVu Sans"/>
                <a:cs typeface="DejaVu Sans"/>
              </a:defRPr>
            </a:lvl4pPr>
            <a:lvl5pPr>
              <a:defRPr sz="2175" b="1">
                <a:solidFill>
                  <a:srgbClr val="087E83"/>
                </a:solidFill>
                <a:latin typeface="DejaVu Sans"/>
                <a:ea typeface="DejaVu Sans"/>
                <a:cs typeface="DejaVu Sans"/>
              </a:defRPr>
            </a:lvl5pPr>
            <a:lvl6pPr>
              <a:defRPr sz="2175" b="1">
                <a:solidFill>
                  <a:srgbClr val="087E83"/>
                </a:solidFill>
                <a:latin typeface="DejaVu Sans"/>
                <a:ea typeface="DejaVu Sans"/>
                <a:cs typeface="DejaVu Sans"/>
              </a:defRPr>
            </a:lvl6pPr>
            <a:lvl7pPr>
              <a:defRPr sz="2175" b="1">
                <a:solidFill>
                  <a:srgbClr val="087E83"/>
                </a:solidFill>
                <a:latin typeface="DejaVu Sans"/>
                <a:ea typeface="DejaVu Sans"/>
                <a:cs typeface="DejaVu Sans"/>
              </a:defRPr>
            </a:lvl7pPr>
            <a:lvl8pPr>
              <a:defRPr sz="2175" b="1">
                <a:solidFill>
                  <a:srgbClr val="087E83"/>
                </a:solidFill>
                <a:latin typeface="DejaVu Sans"/>
                <a:ea typeface="DejaVu Sans"/>
                <a:cs typeface="DejaVu Sans"/>
              </a:defRPr>
            </a:lvl8pPr>
            <a:lvl9pPr>
              <a:defRPr sz="2175" b="1">
                <a:solidFill>
                  <a:srgbClr val="087E83"/>
                </a:solidFill>
                <a:latin typeface="DejaVu Sans"/>
                <a:ea typeface="DejaVu Sans"/>
                <a:cs typeface="DejaVu Sans"/>
              </a:defRPr>
            </a:lvl9pPr>
          </a:lstStyle>
          <a:p>
            <a:pPr>
              <a:defRPr sz="2175" b="1">
                <a:solidFill>
                  <a:srgbClr val="087E83"/>
                </a:solidFill>
                <a:latin typeface="DejaVu Sans"/>
                <a:ea typeface="DejaVu Sans"/>
                <a:cs typeface="DejaVu Sans"/>
              </a:defRPr>
            </a:pPr>
            <a:r>
              <a:rPr sz="2175" b="1">
                <a:solidFill>
                  <a:srgbClr val="087E83"/>
                </a:solidFill>
                <a:latin typeface="DejaVu Sans"/>
                <a:ea typeface="DejaVu Sans"/>
                <a:cs typeface="DejaVu Sans"/>
              </a:rPr>
              <a:t>20 points</a:t>
            </a:r>
          </a:p>
        </p:txBody>
      </p:sp>
      <p:graphicFrame>
        <p:nvGraphicFramePr>
          <p:cNvPr id="3" name="Table 2">
            <a:extLst>
              <a:ext uri="{FF2B5EF4-FFF2-40B4-BE49-F238E27FC236}">
                <a16:creationId xmlns:a16="http://schemas.microsoft.com/office/drawing/2014/main" id="{FDCBFE34-5E94-494A-A38D-4DB3C4E64A3F}"/>
              </a:ext>
            </a:extLst>
          </p:cNvPr>
          <p:cNvGraphicFramePr/>
          <p:nvPr/>
        </p:nvGraphicFramePr>
        <p:xfrm>
          <a:off x="476250" y="1095375"/>
          <a:ext cx="11239500" cy="4549140"/>
        </p:xfrm>
        <a:graphic>
          <a:graphicData uri="http://schemas.openxmlformats.org/drawingml/2006/table">
            <a:tbl>
              <a:tblPr/>
              <a:tblGrid>
                <a:gridCol w="2333625">
                  <a:extLst>
                    <a:ext uri="{9D8B030D-6E8A-4147-A177-3AD203B41FA5}">
                      <a16:colId xmlns:a16="http://schemas.microsoft.com/office/drawing/2014/main" val="20000"/>
                    </a:ext>
                  </a:extLst>
                </a:gridCol>
                <a:gridCol w="8905875">
                  <a:extLst>
                    <a:ext uri="{9D8B030D-6E8A-4147-A177-3AD203B41FA5}">
                      <a16:colId xmlns:a16="http://schemas.microsoft.com/office/drawing/2014/main" val="20001"/>
                    </a:ext>
                  </a:extLst>
                </a:gridCol>
              </a:tblGrid>
              <a:tr h="476250">
                <a:tc>
                  <a:txBody>
                    <a:bodyPr/>
                    <a:lstStyle/>
                    <a:p>
                      <a:r>
                        <a:rPr sz="1875" b="1">
                          <a:solidFill>
                            <a:srgbClr val="FFFFFF"/>
                          </a:solidFill>
                          <a:latin typeface="DejaVu Sans"/>
                          <a:ea typeface="DejaVu Sans"/>
                          <a:cs typeface="DejaVu Sans"/>
                        </a:rPr>
                        <a:t>Criterion</a:t>
                      </a:r>
                    </a:p>
                  </a:txBody>
                  <a:tcPr>
                    <a:lnL w="9525">
                      <a:solidFill>
                        <a:srgbClr val="D4DFE5"/>
                      </a:solidFill>
                      <a:prstDash val="solid"/>
                    </a:lnL>
                    <a:lnR w="9525">
                      <a:solidFill>
                        <a:srgbClr val="D4DFE5"/>
                      </a:solidFill>
                      <a:prstDash val="solid"/>
                    </a:lnR>
                    <a:lnT w="9525">
                      <a:solidFill>
                        <a:srgbClr val="D4DFE5"/>
                      </a:solidFill>
                      <a:prstDash val="solid"/>
                    </a:lnT>
                    <a:lnB w="9525">
                      <a:solidFill>
                        <a:srgbClr val="D4DFE5"/>
                      </a:solidFill>
                      <a:prstDash val="solid"/>
                    </a:lnB>
                    <a:solidFill>
                      <a:srgbClr val="152F46"/>
                    </a:solidFill>
                  </a:tcPr>
                </a:tc>
                <a:tc>
                  <a:txBody>
                    <a:bodyPr/>
                    <a:lstStyle/>
                    <a:p>
                      <a:r>
                        <a:rPr sz="1875" b="1" dirty="0">
                          <a:solidFill>
                            <a:srgbClr val="FFFFFF"/>
                          </a:solidFill>
                          <a:latin typeface="DejaVu Sans"/>
                          <a:ea typeface="DejaVu Sans"/>
                          <a:cs typeface="DejaVu Sans"/>
                        </a:rPr>
                        <a:t>4 points per criterion</a:t>
                      </a:r>
                    </a:p>
                  </a:txBody>
                  <a:tcPr>
                    <a:lnL w="9525" cap="flat" cmpd="sng" algn="ctr">
                      <a:solidFill>
                        <a:srgbClr val="D4DFE5"/>
                      </a:solidFill>
                      <a:prstDash val="solid"/>
                      <a:round/>
                      <a:headEnd type="none" w="med" len="med"/>
                      <a:tailEnd type="none" w="med" len="med"/>
                    </a:lnL>
                    <a:lnR w="9525">
                      <a:solidFill>
                        <a:srgbClr val="D4DFE5"/>
                      </a:solidFill>
                      <a:prstDash val="solid"/>
                    </a:lnR>
                    <a:lnT w="9525">
                      <a:solidFill>
                        <a:srgbClr val="D4DFE5"/>
                      </a:solidFill>
                      <a:prstDash val="solid"/>
                    </a:lnT>
                    <a:lnB w="9525">
                      <a:solidFill>
                        <a:srgbClr val="D4DFE5"/>
                      </a:solidFill>
                      <a:prstDash val="solid"/>
                    </a:lnB>
                    <a:solidFill>
                      <a:srgbClr val="152F46"/>
                    </a:solidFill>
                  </a:tcPr>
                </a:tc>
                <a:extLst>
                  <a:ext uri="{0D108BD9-81ED-4DB2-BD59-A6C34878D82A}">
                    <a16:rowId xmlns:a16="http://schemas.microsoft.com/office/drawing/2014/main" val="10000"/>
                  </a:ext>
                </a:extLst>
              </a:tr>
              <a:tr h="781050">
                <a:tc>
                  <a:txBody>
                    <a:bodyPr/>
                    <a:lstStyle/>
                    <a:p>
                      <a:r>
                        <a:rPr sz="1875" b="1">
                          <a:solidFill>
                            <a:srgbClr val="152F46"/>
                          </a:solidFill>
                          <a:latin typeface="DejaVu Sans"/>
                          <a:ea typeface="DejaVu Sans"/>
                          <a:cs typeface="DejaVu Sans"/>
                        </a:rPr>
                        <a:t>Analytical</a:t>
                      </a:r>
                    </a:p>
                    <a:p>
                      <a:r>
                        <a:rPr sz="1875" b="1">
                          <a:solidFill>
                            <a:srgbClr val="152F46"/>
                          </a:solidFill>
                          <a:latin typeface="DejaVu Sans"/>
                          <a:ea typeface="DejaVu Sans"/>
                          <a:cs typeface="DejaVu Sans"/>
                        </a:rPr>
                        <a:t>solutions</a:t>
                      </a:r>
                    </a:p>
                  </a:txBody>
                  <a:tcPr>
                    <a:lnL w="9525">
                      <a:solidFill>
                        <a:srgbClr val="D4DFE5"/>
                      </a:solidFill>
                      <a:prstDash val="solid"/>
                    </a:lnL>
                    <a:lnR w="9525">
                      <a:solidFill>
                        <a:srgbClr val="D4DFE5"/>
                      </a:solidFill>
                      <a:prstDash val="solid"/>
                    </a:lnR>
                    <a:lnT w="9525" cap="flat" cmpd="sng" algn="ctr">
                      <a:solidFill>
                        <a:srgbClr val="D4DFE5"/>
                      </a:solidFill>
                      <a:prstDash val="solid"/>
                      <a:round/>
                      <a:headEnd type="none" w="med" len="med"/>
                      <a:tailEnd type="none" w="med" len="med"/>
                    </a:lnT>
                    <a:lnB w="9525">
                      <a:solidFill>
                        <a:srgbClr val="D4DFE5"/>
                      </a:solidFill>
                      <a:prstDash val="solid"/>
                    </a:lnB>
                    <a:solidFill>
                      <a:srgbClr val="FAFBFC"/>
                    </a:solidFill>
                  </a:tcPr>
                </a:tc>
                <a:tc>
                  <a:txBody>
                    <a:bodyPr/>
                    <a:lstStyle/>
                    <a:p>
                      <a:r>
                        <a:rPr lang="en-US" sz="1875" b="0" dirty="0">
                          <a:solidFill>
                            <a:srgbClr val="152F46"/>
                          </a:solidFill>
                          <a:latin typeface="DejaVu Sans"/>
                          <a:ea typeface="DejaVu Sans"/>
                          <a:cs typeface="DejaVu Sans"/>
                        </a:rPr>
                        <a:t>Free body diagram. Equations in r- and z- directions</a:t>
                      </a:r>
                      <a:r>
                        <a:rPr sz="1875" b="0" dirty="0">
                          <a:solidFill>
                            <a:srgbClr val="152F46"/>
                          </a:solidFill>
                          <a:latin typeface="DejaVu Sans"/>
                          <a:ea typeface="DejaVu Sans"/>
                          <a:cs typeface="DejaVu Sans"/>
                        </a:rPr>
                        <a:t>. </a:t>
                      </a:r>
                      <a:r>
                        <a:rPr lang="en-US" sz="1875" b="0" dirty="0">
                          <a:solidFill>
                            <a:srgbClr val="152F46"/>
                          </a:solidFill>
                          <a:latin typeface="DejaVu Sans"/>
                          <a:ea typeface="DejaVu Sans"/>
                          <a:cs typeface="DejaVu Sans"/>
                        </a:rPr>
                        <a:t>Algebra first. </a:t>
                      </a:r>
                    </a:p>
                    <a:p>
                      <a:r>
                        <a:rPr lang="en-US" sz="1875" b="0" dirty="0">
                          <a:solidFill>
                            <a:srgbClr val="152F46"/>
                          </a:solidFill>
                          <a:latin typeface="DejaVu Sans"/>
                          <a:ea typeface="DejaVu Sans"/>
                          <a:cs typeface="DejaVu Sans"/>
                        </a:rPr>
                        <a:t>2 solutions – flat and banked.</a:t>
                      </a:r>
                      <a:endParaRPr sz="1875" b="0" dirty="0">
                        <a:solidFill>
                          <a:srgbClr val="152F46"/>
                        </a:solidFill>
                        <a:latin typeface="DejaVu Sans"/>
                        <a:ea typeface="DejaVu Sans"/>
                        <a:cs typeface="DejaVu Sans"/>
                      </a:endParaRPr>
                    </a:p>
                  </a:txBody>
                  <a:tcPr>
                    <a:lnL w="9525" cap="flat" cmpd="sng" algn="ctr">
                      <a:solidFill>
                        <a:srgbClr val="D4DFE5"/>
                      </a:solidFill>
                      <a:prstDash val="solid"/>
                      <a:round/>
                      <a:headEnd type="none" w="med" len="med"/>
                      <a:tailEnd type="none" w="med" len="med"/>
                    </a:lnL>
                    <a:lnR w="9525">
                      <a:solidFill>
                        <a:srgbClr val="D4DFE5"/>
                      </a:solidFill>
                      <a:prstDash val="solid"/>
                    </a:lnR>
                    <a:lnT w="9525" cap="flat" cmpd="sng" algn="ctr">
                      <a:solidFill>
                        <a:srgbClr val="D4DFE5"/>
                      </a:solidFill>
                      <a:prstDash val="solid"/>
                      <a:round/>
                      <a:headEnd type="none" w="med" len="med"/>
                      <a:tailEnd type="none" w="med" len="med"/>
                    </a:lnT>
                    <a:lnB w="9525">
                      <a:solidFill>
                        <a:srgbClr val="D4DFE5"/>
                      </a:solidFill>
                      <a:prstDash val="solid"/>
                    </a:lnB>
                    <a:solidFill>
                      <a:srgbClr val="FAFBFC"/>
                    </a:solidFill>
                  </a:tcPr>
                </a:tc>
                <a:extLst>
                  <a:ext uri="{0D108BD9-81ED-4DB2-BD59-A6C34878D82A}">
                    <a16:rowId xmlns:a16="http://schemas.microsoft.com/office/drawing/2014/main" val="10001"/>
                  </a:ext>
                </a:extLst>
              </a:tr>
              <a:tr h="781050">
                <a:tc>
                  <a:txBody>
                    <a:bodyPr/>
                    <a:lstStyle/>
                    <a:p>
                      <a:r>
                        <a:rPr sz="1875" b="1">
                          <a:solidFill>
                            <a:srgbClr val="152F46"/>
                          </a:solidFill>
                          <a:latin typeface="DejaVu Sans"/>
                          <a:ea typeface="DejaVu Sans"/>
                          <a:cs typeface="DejaVu Sans"/>
                        </a:rPr>
                        <a:t>Force, speed,</a:t>
                      </a:r>
                    </a:p>
                    <a:p>
                      <a:r>
                        <a:rPr sz="1875" b="1">
                          <a:solidFill>
                            <a:srgbClr val="152F46"/>
                          </a:solidFill>
                          <a:latin typeface="DejaVu Sans"/>
                          <a:ea typeface="DejaVu Sans"/>
                          <a:cs typeface="DejaVu Sans"/>
                        </a:rPr>
                        <a:t>and radius</a:t>
                      </a:r>
                    </a:p>
                  </a:txBody>
                  <a:tcPr>
                    <a:lnL w="9525">
                      <a:solidFill>
                        <a:srgbClr val="D4DFE5"/>
                      </a:solidFill>
                      <a:prstDash val="solid"/>
                    </a:lnL>
                    <a:lnR w="9525">
                      <a:solidFill>
                        <a:srgbClr val="D4DFE5"/>
                      </a:solidFill>
                      <a:prstDash val="solid"/>
                    </a:lnR>
                    <a:lnT w="9525" cap="flat" cmpd="sng" algn="ctr">
                      <a:solidFill>
                        <a:srgbClr val="D4DFE5"/>
                      </a:solidFill>
                      <a:prstDash val="solid"/>
                      <a:round/>
                      <a:headEnd type="none" w="med" len="med"/>
                      <a:tailEnd type="none" w="med" len="med"/>
                    </a:lnT>
                    <a:lnB w="9525">
                      <a:solidFill>
                        <a:srgbClr val="D4DFE5"/>
                      </a:solidFill>
                      <a:prstDash val="solid"/>
                    </a:lnB>
                    <a:solidFill>
                      <a:srgbClr val="EDF3F5"/>
                    </a:solidFill>
                  </a:tcPr>
                </a:tc>
                <a:tc>
                  <a:txBody>
                    <a:bodyPr/>
                    <a:lstStyle/>
                    <a:p>
                      <a:r>
                        <a:rPr sz="1875" b="0" dirty="0">
                          <a:solidFill>
                            <a:srgbClr val="152F46"/>
                          </a:solidFill>
                          <a:latin typeface="DejaVu Sans"/>
                          <a:ea typeface="DejaVu Sans"/>
                          <a:cs typeface="DejaVu Sans"/>
                        </a:rPr>
                        <a:t>Explains 2v gives 4F and 2r gives F/2. </a:t>
                      </a:r>
                    </a:p>
                  </a:txBody>
                  <a:tcPr>
                    <a:lnL w="9525" cap="flat" cmpd="sng" algn="ctr">
                      <a:solidFill>
                        <a:srgbClr val="D4DFE5"/>
                      </a:solidFill>
                      <a:prstDash val="solid"/>
                      <a:round/>
                      <a:headEnd type="none" w="med" len="med"/>
                      <a:tailEnd type="none" w="med" len="med"/>
                    </a:lnL>
                    <a:lnR w="9525">
                      <a:solidFill>
                        <a:srgbClr val="D4DFE5"/>
                      </a:solidFill>
                      <a:prstDash val="solid"/>
                    </a:lnR>
                    <a:lnT w="9525" cap="flat" cmpd="sng" algn="ctr">
                      <a:solidFill>
                        <a:srgbClr val="D4DFE5"/>
                      </a:solidFill>
                      <a:prstDash val="solid"/>
                      <a:round/>
                      <a:headEnd type="none" w="med" len="med"/>
                      <a:tailEnd type="none" w="med" len="med"/>
                    </a:lnT>
                    <a:lnB w="9525">
                      <a:solidFill>
                        <a:srgbClr val="D4DFE5"/>
                      </a:solidFill>
                      <a:prstDash val="solid"/>
                    </a:lnB>
                    <a:solidFill>
                      <a:srgbClr val="EDF3F5"/>
                    </a:solidFill>
                  </a:tcPr>
                </a:tc>
                <a:extLst>
                  <a:ext uri="{0D108BD9-81ED-4DB2-BD59-A6C34878D82A}">
                    <a16:rowId xmlns:a16="http://schemas.microsoft.com/office/drawing/2014/main" val="10002"/>
                  </a:ext>
                </a:extLst>
              </a:tr>
              <a:tr h="781050">
                <a:tc>
                  <a:txBody>
                    <a:bodyPr/>
                    <a:lstStyle/>
                    <a:p>
                      <a:r>
                        <a:rPr sz="1875" b="1">
                          <a:solidFill>
                            <a:srgbClr val="152F46"/>
                          </a:solidFill>
                          <a:latin typeface="DejaVu Sans"/>
                          <a:ea typeface="DejaVu Sans"/>
                          <a:cs typeface="DejaVu Sans"/>
                        </a:rPr>
                        <a:t>Wet/dry</a:t>
                      </a:r>
                    </a:p>
                    <a:p>
                      <a:r>
                        <a:rPr sz="1875" b="1">
                          <a:solidFill>
                            <a:srgbClr val="152F46"/>
                          </a:solidFill>
                          <a:latin typeface="DejaVu Sans"/>
                          <a:ea typeface="DejaVu Sans"/>
                          <a:cs typeface="DejaVu Sans"/>
                        </a:rPr>
                        <a:t>friction</a:t>
                      </a:r>
                    </a:p>
                  </a:txBody>
                  <a:tcPr>
                    <a:lnL w="9525">
                      <a:solidFill>
                        <a:srgbClr val="D4DFE5"/>
                      </a:solidFill>
                      <a:prstDash val="solid"/>
                    </a:lnL>
                    <a:lnR w="9525">
                      <a:solidFill>
                        <a:srgbClr val="D4DFE5"/>
                      </a:solidFill>
                      <a:prstDash val="solid"/>
                    </a:lnR>
                    <a:lnT w="9525" cap="flat" cmpd="sng" algn="ctr">
                      <a:solidFill>
                        <a:srgbClr val="D4DFE5"/>
                      </a:solidFill>
                      <a:prstDash val="solid"/>
                      <a:round/>
                      <a:headEnd type="none" w="med" len="med"/>
                      <a:tailEnd type="none" w="med" len="med"/>
                    </a:lnT>
                    <a:lnB w="9525">
                      <a:solidFill>
                        <a:srgbClr val="D4DFE5"/>
                      </a:solidFill>
                      <a:prstDash val="solid"/>
                    </a:lnB>
                    <a:solidFill>
                      <a:srgbClr val="FAFBFC"/>
                    </a:solidFill>
                  </a:tcPr>
                </a:tc>
                <a:tc>
                  <a:txBody>
                    <a:bodyPr/>
                    <a:lstStyle/>
                    <a:p>
                      <a:r>
                        <a:rPr lang="en-US" sz="1875" b="0" dirty="0">
                          <a:solidFill>
                            <a:srgbClr val="152F46"/>
                          </a:solidFill>
                          <a:latin typeface="DejaVu Sans"/>
                          <a:ea typeface="DejaVu Sans"/>
                          <a:cs typeface="DejaVu Sans"/>
                        </a:rPr>
                        <a:t>Calculates friction</a:t>
                      </a:r>
                      <a:r>
                        <a:rPr sz="1875" b="0" dirty="0">
                          <a:solidFill>
                            <a:srgbClr val="152F46"/>
                          </a:solidFill>
                          <a:latin typeface="DejaVu Sans"/>
                          <a:ea typeface="DejaVu Sans"/>
                          <a:cs typeface="DejaVu Sans"/>
                        </a:rPr>
                        <a:t> limits. Explains lower wet speed, larger radius</a:t>
                      </a:r>
                      <a:r>
                        <a:rPr lang="en-US" sz="1875" b="0" dirty="0">
                          <a:solidFill>
                            <a:srgbClr val="152F46"/>
                          </a:solidFill>
                          <a:latin typeface="DejaVu Sans"/>
                          <a:ea typeface="DejaVu Sans"/>
                          <a:cs typeface="DejaVu Sans"/>
                        </a:rPr>
                        <a:t>. Identifies speed/radius where friction is the same.</a:t>
                      </a:r>
                      <a:endParaRPr sz="1875" b="0" dirty="0">
                        <a:solidFill>
                          <a:srgbClr val="152F46"/>
                        </a:solidFill>
                        <a:latin typeface="DejaVu Sans"/>
                        <a:ea typeface="DejaVu Sans"/>
                        <a:cs typeface="DejaVu Sans"/>
                      </a:endParaRPr>
                    </a:p>
                  </a:txBody>
                  <a:tcPr>
                    <a:lnL w="9525" cap="flat" cmpd="sng" algn="ctr">
                      <a:solidFill>
                        <a:srgbClr val="D4DFE5"/>
                      </a:solidFill>
                      <a:prstDash val="solid"/>
                      <a:round/>
                      <a:headEnd type="none" w="med" len="med"/>
                      <a:tailEnd type="none" w="med" len="med"/>
                    </a:lnL>
                    <a:lnR w="9525">
                      <a:solidFill>
                        <a:srgbClr val="D4DFE5"/>
                      </a:solidFill>
                      <a:prstDash val="solid"/>
                    </a:lnR>
                    <a:lnT w="9525" cap="flat" cmpd="sng" algn="ctr">
                      <a:solidFill>
                        <a:srgbClr val="D4DFE5"/>
                      </a:solidFill>
                      <a:prstDash val="solid"/>
                      <a:round/>
                      <a:headEnd type="none" w="med" len="med"/>
                      <a:tailEnd type="none" w="med" len="med"/>
                    </a:lnT>
                    <a:lnB w="9525">
                      <a:solidFill>
                        <a:srgbClr val="D4DFE5"/>
                      </a:solidFill>
                      <a:prstDash val="solid"/>
                    </a:lnB>
                    <a:solidFill>
                      <a:srgbClr val="FAFBFC"/>
                    </a:solidFill>
                  </a:tcPr>
                </a:tc>
                <a:extLst>
                  <a:ext uri="{0D108BD9-81ED-4DB2-BD59-A6C34878D82A}">
                    <a16:rowId xmlns:a16="http://schemas.microsoft.com/office/drawing/2014/main" val="10003"/>
                  </a:ext>
                </a:extLst>
              </a:tr>
              <a:tr h="781050">
                <a:tc>
                  <a:txBody>
                    <a:bodyPr/>
                    <a:lstStyle/>
                    <a:p>
                      <a:r>
                        <a:rPr sz="1875" b="1">
                          <a:solidFill>
                            <a:srgbClr val="152F46"/>
                          </a:solidFill>
                          <a:latin typeface="DejaVu Sans"/>
                          <a:ea typeface="DejaVu Sans"/>
                          <a:cs typeface="DejaVu Sans"/>
                        </a:rPr>
                        <a:t>Banking</a:t>
                      </a:r>
                    </a:p>
                    <a:p>
                      <a:r>
                        <a:rPr sz="1875" b="1">
                          <a:solidFill>
                            <a:srgbClr val="152F46"/>
                          </a:solidFill>
                          <a:latin typeface="DejaVu Sans"/>
                          <a:ea typeface="DejaVu Sans"/>
                          <a:cs typeface="DejaVu Sans"/>
                        </a:rPr>
                        <a:t>effects</a:t>
                      </a:r>
                    </a:p>
                  </a:txBody>
                  <a:tcPr>
                    <a:lnL w="9525">
                      <a:solidFill>
                        <a:srgbClr val="D4DFE5"/>
                      </a:solidFill>
                      <a:prstDash val="solid"/>
                    </a:lnL>
                    <a:lnR w="9525">
                      <a:solidFill>
                        <a:srgbClr val="D4DFE5"/>
                      </a:solidFill>
                      <a:prstDash val="solid"/>
                    </a:lnR>
                    <a:lnT w="9525" cap="flat" cmpd="sng" algn="ctr">
                      <a:solidFill>
                        <a:srgbClr val="D4DFE5"/>
                      </a:solidFill>
                      <a:prstDash val="solid"/>
                      <a:round/>
                      <a:headEnd type="none" w="med" len="med"/>
                      <a:tailEnd type="none" w="med" len="med"/>
                    </a:lnT>
                    <a:lnB w="9525">
                      <a:solidFill>
                        <a:srgbClr val="D4DFE5"/>
                      </a:solidFill>
                      <a:prstDash val="solid"/>
                    </a:lnB>
                    <a:solidFill>
                      <a:srgbClr val="EDF3F5"/>
                    </a:solidFill>
                  </a:tcPr>
                </a:tc>
                <a:tc>
                  <a:txBody>
                    <a:bodyPr/>
                    <a:lstStyle/>
                    <a:p>
                      <a:r>
                        <a:rPr sz="1875" b="0">
                          <a:solidFill>
                            <a:srgbClr val="152F46"/>
                          </a:solidFill>
                          <a:latin typeface="DejaVu Sans"/>
                          <a:ea typeface="DejaVu Sans"/>
                          <a:cs typeface="DejaVu Sans"/>
                        </a:rPr>
                        <a:t>Quantifies speed and radius changes for wet/dry. Explains force components.</a:t>
                      </a:r>
                    </a:p>
                  </a:txBody>
                  <a:tcPr>
                    <a:lnL w="9525" cap="flat" cmpd="sng" algn="ctr">
                      <a:solidFill>
                        <a:srgbClr val="D4DFE5"/>
                      </a:solidFill>
                      <a:prstDash val="solid"/>
                      <a:round/>
                      <a:headEnd type="none" w="med" len="med"/>
                      <a:tailEnd type="none" w="med" len="med"/>
                    </a:lnL>
                    <a:lnR w="9525">
                      <a:solidFill>
                        <a:srgbClr val="D4DFE5"/>
                      </a:solidFill>
                      <a:prstDash val="solid"/>
                    </a:lnR>
                    <a:lnT w="9525" cap="flat" cmpd="sng" algn="ctr">
                      <a:solidFill>
                        <a:srgbClr val="D4DFE5"/>
                      </a:solidFill>
                      <a:prstDash val="solid"/>
                      <a:round/>
                      <a:headEnd type="none" w="med" len="med"/>
                      <a:tailEnd type="none" w="med" len="med"/>
                    </a:lnT>
                    <a:lnB w="9525">
                      <a:solidFill>
                        <a:srgbClr val="D4DFE5"/>
                      </a:solidFill>
                      <a:prstDash val="solid"/>
                    </a:lnB>
                    <a:solidFill>
                      <a:srgbClr val="EDF3F5"/>
                    </a:solidFill>
                  </a:tcPr>
                </a:tc>
                <a:extLst>
                  <a:ext uri="{0D108BD9-81ED-4DB2-BD59-A6C34878D82A}">
                    <a16:rowId xmlns:a16="http://schemas.microsoft.com/office/drawing/2014/main" val="10004"/>
                  </a:ext>
                </a:extLst>
              </a:tr>
              <a:tr h="781050">
                <a:tc>
                  <a:txBody>
                    <a:bodyPr/>
                    <a:lstStyle/>
                    <a:p>
                      <a:r>
                        <a:rPr sz="1875" b="1">
                          <a:solidFill>
                            <a:srgbClr val="152F46"/>
                          </a:solidFill>
                          <a:latin typeface="DejaVu Sans"/>
                          <a:ea typeface="DejaVu Sans"/>
                          <a:cs typeface="DejaVu Sans"/>
                        </a:rPr>
                        <a:t>Interpretation</a:t>
                      </a:r>
                    </a:p>
                    <a:p>
                      <a:r>
                        <a:rPr sz="1875" b="1">
                          <a:solidFill>
                            <a:srgbClr val="152F46"/>
                          </a:solidFill>
                          <a:latin typeface="DejaVu Sans"/>
                          <a:ea typeface="DejaVu Sans"/>
                          <a:cs typeface="DejaVu Sans"/>
                        </a:rPr>
                        <a:t>and assumptions</a:t>
                      </a:r>
                    </a:p>
                  </a:txBody>
                  <a:tcPr>
                    <a:lnL w="9525">
                      <a:solidFill>
                        <a:srgbClr val="D4DFE5"/>
                      </a:solidFill>
                      <a:prstDash val="solid"/>
                    </a:lnL>
                    <a:lnR w="9525">
                      <a:solidFill>
                        <a:srgbClr val="D4DFE5"/>
                      </a:solidFill>
                      <a:prstDash val="solid"/>
                    </a:lnR>
                    <a:lnT w="9525" cap="flat" cmpd="sng" algn="ctr">
                      <a:solidFill>
                        <a:srgbClr val="D4DFE5"/>
                      </a:solidFill>
                      <a:prstDash val="solid"/>
                      <a:round/>
                      <a:headEnd type="none" w="med" len="med"/>
                      <a:tailEnd type="none" w="med" len="med"/>
                    </a:lnT>
                    <a:lnB w="9525">
                      <a:solidFill>
                        <a:srgbClr val="D4DFE5"/>
                      </a:solidFill>
                      <a:prstDash val="solid"/>
                    </a:lnB>
                    <a:solidFill>
                      <a:srgbClr val="FAFBFC"/>
                    </a:solidFill>
                  </a:tcPr>
                </a:tc>
                <a:tc>
                  <a:txBody>
                    <a:bodyPr/>
                    <a:lstStyle/>
                    <a:p>
                      <a:r>
                        <a:rPr sz="1875" b="0" dirty="0">
                          <a:solidFill>
                            <a:srgbClr val="152F46"/>
                          </a:solidFill>
                          <a:latin typeface="DejaVu Sans"/>
                          <a:ea typeface="DejaVu Sans"/>
                          <a:cs typeface="DejaVu Sans"/>
                        </a:rPr>
                        <a:t>Identifies feasible motion, assumptions, and limits. Supports conclusions with </a:t>
                      </a:r>
                      <a:r>
                        <a:rPr lang="en-US" sz="1875" b="0" dirty="0">
                          <a:solidFill>
                            <a:srgbClr val="152F46"/>
                          </a:solidFill>
                          <a:latin typeface="DejaVu Sans"/>
                          <a:ea typeface="DejaVu Sans"/>
                          <a:cs typeface="DejaVu Sans"/>
                        </a:rPr>
                        <a:t>analytical and plotted </a:t>
                      </a:r>
                      <a:r>
                        <a:rPr sz="1875" b="0" dirty="0">
                          <a:solidFill>
                            <a:srgbClr val="152F46"/>
                          </a:solidFill>
                          <a:latin typeface="DejaVu Sans"/>
                          <a:ea typeface="DejaVu Sans"/>
                          <a:cs typeface="DejaVu Sans"/>
                        </a:rPr>
                        <a:t>results.</a:t>
                      </a:r>
                    </a:p>
                  </a:txBody>
                  <a:tcPr>
                    <a:lnL w="9525" cap="flat" cmpd="sng" algn="ctr">
                      <a:solidFill>
                        <a:srgbClr val="D4DFE5"/>
                      </a:solidFill>
                      <a:prstDash val="solid"/>
                      <a:round/>
                      <a:headEnd type="none" w="med" len="med"/>
                      <a:tailEnd type="none" w="med" len="med"/>
                    </a:lnL>
                    <a:lnR w="9525">
                      <a:solidFill>
                        <a:srgbClr val="D4DFE5"/>
                      </a:solidFill>
                      <a:prstDash val="solid"/>
                    </a:lnR>
                    <a:lnT w="9525" cap="flat" cmpd="sng" algn="ctr">
                      <a:solidFill>
                        <a:srgbClr val="D4DFE5"/>
                      </a:solidFill>
                      <a:prstDash val="solid"/>
                      <a:round/>
                      <a:headEnd type="none" w="med" len="med"/>
                      <a:tailEnd type="none" w="med" len="med"/>
                    </a:lnT>
                    <a:lnB w="9525">
                      <a:solidFill>
                        <a:srgbClr val="D4DFE5"/>
                      </a:solidFill>
                      <a:prstDash val="solid"/>
                    </a:lnB>
                    <a:solidFill>
                      <a:srgbClr val="FAFBFC"/>
                    </a:solidFill>
                  </a:tcPr>
                </a:tc>
                <a:extLst>
                  <a:ext uri="{0D108BD9-81ED-4DB2-BD59-A6C34878D82A}">
                    <a16:rowId xmlns:a16="http://schemas.microsoft.com/office/drawing/2014/main" val="10005"/>
                  </a:ext>
                </a:extLst>
              </a:tr>
            </a:tbl>
          </a:graphicData>
        </a:graphic>
      </p:graphicFrame>
      <p:sp>
        <p:nvSpPr>
          <p:cNvPr id="4" name="Rectangle 3">
            <a:extLst>
              <a:ext uri="{FF2B5EF4-FFF2-40B4-BE49-F238E27FC236}">
                <a16:creationId xmlns:a16="http://schemas.microsoft.com/office/drawing/2014/main" id="{3CB1DEE0-FB38-4A9A-B8EB-2AA001E543CA}"/>
              </a:ext>
            </a:extLst>
          </p:cNvPr>
          <p:cNvSpPr>
            <a:spLocks noGrp="1"/>
          </p:cNvSpPr>
          <p:nvPr/>
        </p:nvSpPr>
        <p:spPr>
          <a:xfrm>
            <a:off x="476250" y="5953125"/>
            <a:ext cx="11239500" cy="381000"/>
          </a:xfrm>
          <a:prstGeom prst="rect">
            <a:avLst/>
          </a:prstGeom>
          <a:noFill/>
          <a:ln w="0">
            <a:noFill/>
            <a:prstDash val="solid"/>
          </a:ln>
        </p:spPr>
        <p:txBody>
          <a:bodyPr lIns="0" tIns="0" rIns="0" bIns="0"/>
          <a:lstStyle>
            <a:defPPr>
              <a:defRPr sz="1875" b="0">
                <a:solidFill>
                  <a:srgbClr val="435361"/>
                </a:solidFill>
                <a:latin typeface="DejaVu Sans"/>
                <a:ea typeface="DejaVu Sans"/>
                <a:cs typeface="DejaVu Sans"/>
              </a:defRPr>
            </a:defPPr>
            <a:lvl1pPr>
              <a:defRPr sz="1875" b="0">
                <a:solidFill>
                  <a:srgbClr val="435361"/>
                </a:solidFill>
                <a:latin typeface="DejaVu Sans"/>
                <a:ea typeface="DejaVu Sans"/>
                <a:cs typeface="DejaVu Sans"/>
              </a:defRPr>
            </a:lvl1pPr>
            <a:lvl2pPr>
              <a:defRPr sz="1875" b="0">
                <a:solidFill>
                  <a:srgbClr val="435361"/>
                </a:solidFill>
                <a:latin typeface="DejaVu Sans"/>
                <a:ea typeface="DejaVu Sans"/>
                <a:cs typeface="DejaVu Sans"/>
              </a:defRPr>
            </a:lvl2pPr>
            <a:lvl3pPr>
              <a:defRPr sz="1875" b="0">
                <a:solidFill>
                  <a:srgbClr val="435361"/>
                </a:solidFill>
                <a:latin typeface="DejaVu Sans"/>
                <a:ea typeface="DejaVu Sans"/>
                <a:cs typeface="DejaVu Sans"/>
              </a:defRPr>
            </a:lvl3pPr>
            <a:lvl4pPr>
              <a:defRPr sz="1875" b="0">
                <a:solidFill>
                  <a:srgbClr val="435361"/>
                </a:solidFill>
                <a:latin typeface="DejaVu Sans"/>
                <a:ea typeface="DejaVu Sans"/>
                <a:cs typeface="DejaVu Sans"/>
              </a:defRPr>
            </a:lvl4pPr>
            <a:lvl5pPr>
              <a:defRPr sz="1875" b="0">
                <a:solidFill>
                  <a:srgbClr val="435361"/>
                </a:solidFill>
                <a:latin typeface="DejaVu Sans"/>
                <a:ea typeface="DejaVu Sans"/>
                <a:cs typeface="DejaVu Sans"/>
              </a:defRPr>
            </a:lvl5pPr>
            <a:lvl6pPr>
              <a:defRPr sz="1875" b="0">
                <a:solidFill>
                  <a:srgbClr val="435361"/>
                </a:solidFill>
                <a:latin typeface="DejaVu Sans"/>
                <a:ea typeface="DejaVu Sans"/>
                <a:cs typeface="DejaVu Sans"/>
              </a:defRPr>
            </a:lvl6pPr>
            <a:lvl7pPr>
              <a:defRPr sz="1875" b="0">
                <a:solidFill>
                  <a:srgbClr val="435361"/>
                </a:solidFill>
                <a:latin typeface="DejaVu Sans"/>
                <a:ea typeface="DejaVu Sans"/>
                <a:cs typeface="DejaVu Sans"/>
              </a:defRPr>
            </a:lvl7pPr>
            <a:lvl8pPr>
              <a:defRPr sz="1875" b="0">
                <a:solidFill>
                  <a:srgbClr val="435361"/>
                </a:solidFill>
                <a:latin typeface="DejaVu Sans"/>
                <a:ea typeface="DejaVu Sans"/>
                <a:cs typeface="DejaVu Sans"/>
              </a:defRPr>
            </a:lvl8pPr>
            <a:lvl9pPr>
              <a:defRPr sz="1875" b="0">
                <a:solidFill>
                  <a:srgbClr val="435361"/>
                </a:solidFill>
                <a:latin typeface="DejaVu Sans"/>
                <a:ea typeface="DejaVu Sans"/>
                <a:cs typeface="DejaVu Sans"/>
              </a:defRPr>
            </a:lvl9pPr>
          </a:lstStyle>
          <a:p>
            <a:pPr>
              <a:defRPr sz="1875" b="0">
                <a:solidFill>
                  <a:srgbClr val="435361"/>
                </a:solidFill>
                <a:latin typeface="DejaVu Sans"/>
                <a:ea typeface="DejaVu Sans"/>
                <a:cs typeface="DejaVu Sans"/>
              </a:defRPr>
            </a:pPr>
            <a:r>
              <a:rPr sz="1875" b="0">
                <a:solidFill>
                  <a:srgbClr val="435361"/>
                </a:solidFill>
                <a:latin typeface="DejaVu Sans"/>
                <a:ea typeface="DejaVu Sans"/>
                <a:cs typeface="DejaVu Sans"/>
              </a:rPr>
              <a:t>4 complete     3 minor gaps     2 partial     1 limited     0 no evidence</a:t>
            </a:r>
          </a:p>
        </p:txBody>
      </p:sp>
      <p:sp>
        <p:nvSpPr>
          <p:cNvPr id="5" name="Rectangle 4">
            <a:extLst>
              <a:ext uri="{FF2B5EF4-FFF2-40B4-BE49-F238E27FC236}">
                <a16:creationId xmlns:a16="http://schemas.microsoft.com/office/drawing/2014/main" id="{5AF96C84-3174-4B8E-85EC-70E9011B350E}"/>
              </a:ext>
            </a:extLst>
          </p:cNvPr>
          <p:cNvSpPr>
            <a:spLocks noGrp="1"/>
          </p:cNvSpPr>
          <p:nvPr/>
        </p:nvSpPr>
        <p:spPr>
          <a:xfrm>
            <a:off x="476250" y="6457950"/>
            <a:ext cx="11239500" cy="285750"/>
          </a:xfrm>
          <a:prstGeom prst="rect">
            <a:avLst/>
          </a:prstGeom>
          <a:noFill/>
          <a:ln w="0">
            <a:noFill/>
            <a:prstDash val="solid"/>
          </a:ln>
        </p:spPr>
        <p:txBody>
          <a:bodyPr lIns="0" tIns="0" rIns="0" bIns="0"/>
          <a:lstStyle>
            <a:defPPr>
              <a:defRPr sz="1500" b="0">
                <a:solidFill>
                  <a:srgbClr val="435361"/>
                </a:solidFill>
                <a:latin typeface="DejaVu Sans"/>
                <a:ea typeface="DejaVu Sans"/>
                <a:cs typeface="DejaVu Sans"/>
              </a:defRPr>
            </a:defPPr>
            <a:lvl1pPr>
              <a:defRPr sz="1500" b="0">
                <a:solidFill>
                  <a:srgbClr val="435361"/>
                </a:solidFill>
                <a:latin typeface="DejaVu Sans"/>
                <a:ea typeface="DejaVu Sans"/>
                <a:cs typeface="DejaVu Sans"/>
              </a:defRPr>
            </a:lvl1pPr>
            <a:lvl2pPr>
              <a:defRPr sz="1500" b="0">
                <a:solidFill>
                  <a:srgbClr val="435361"/>
                </a:solidFill>
                <a:latin typeface="DejaVu Sans"/>
                <a:ea typeface="DejaVu Sans"/>
                <a:cs typeface="DejaVu Sans"/>
              </a:defRPr>
            </a:lvl2pPr>
            <a:lvl3pPr>
              <a:defRPr sz="1500" b="0">
                <a:solidFill>
                  <a:srgbClr val="435361"/>
                </a:solidFill>
                <a:latin typeface="DejaVu Sans"/>
                <a:ea typeface="DejaVu Sans"/>
                <a:cs typeface="DejaVu Sans"/>
              </a:defRPr>
            </a:lvl3pPr>
            <a:lvl4pPr>
              <a:defRPr sz="1500" b="0">
                <a:solidFill>
                  <a:srgbClr val="435361"/>
                </a:solidFill>
                <a:latin typeface="DejaVu Sans"/>
                <a:ea typeface="DejaVu Sans"/>
                <a:cs typeface="DejaVu Sans"/>
              </a:defRPr>
            </a:lvl4pPr>
            <a:lvl5pPr>
              <a:defRPr sz="1500" b="0">
                <a:solidFill>
                  <a:srgbClr val="435361"/>
                </a:solidFill>
                <a:latin typeface="DejaVu Sans"/>
                <a:ea typeface="DejaVu Sans"/>
                <a:cs typeface="DejaVu Sans"/>
              </a:defRPr>
            </a:lvl5pPr>
            <a:lvl6pPr>
              <a:defRPr sz="1500" b="0">
                <a:solidFill>
                  <a:srgbClr val="435361"/>
                </a:solidFill>
                <a:latin typeface="DejaVu Sans"/>
                <a:ea typeface="DejaVu Sans"/>
                <a:cs typeface="DejaVu Sans"/>
              </a:defRPr>
            </a:lvl6pPr>
            <a:lvl7pPr>
              <a:defRPr sz="1500" b="0">
                <a:solidFill>
                  <a:srgbClr val="435361"/>
                </a:solidFill>
                <a:latin typeface="DejaVu Sans"/>
                <a:ea typeface="DejaVu Sans"/>
                <a:cs typeface="DejaVu Sans"/>
              </a:defRPr>
            </a:lvl7pPr>
            <a:lvl8pPr>
              <a:defRPr sz="1500" b="0">
                <a:solidFill>
                  <a:srgbClr val="435361"/>
                </a:solidFill>
                <a:latin typeface="DejaVu Sans"/>
                <a:ea typeface="DejaVu Sans"/>
                <a:cs typeface="DejaVu Sans"/>
              </a:defRPr>
            </a:lvl8pPr>
            <a:lvl9pPr>
              <a:defRPr sz="1500" b="0">
                <a:solidFill>
                  <a:srgbClr val="435361"/>
                </a:solidFill>
                <a:latin typeface="DejaVu Sans"/>
                <a:ea typeface="DejaVu Sans"/>
                <a:cs typeface="DejaVu Sans"/>
              </a:defRPr>
            </a:lvl9pPr>
          </a:lstStyle>
          <a:p>
            <a:pPr>
              <a:defRPr sz="1500" b="0">
                <a:solidFill>
                  <a:srgbClr val="435361"/>
                </a:solidFill>
                <a:latin typeface="DejaVu Sans"/>
                <a:ea typeface="DejaVu Sans"/>
                <a:cs typeface="DejaVu Sans"/>
              </a:defRPr>
            </a:pPr>
            <a:r>
              <a:rPr sz="1500" b="0">
                <a:solidFill>
                  <a:srgbClr val="435361"/>
                </a:solidFill>
                <a:latin typeface="DejaVu Sans"/>
                <a:ea typeface="DejaVu Sans"/>
                <a:cs typeface="DejaVu Sans"/>
              </a:rPr>
              <a:t>Full criterion descriptions and scoring guidance appear in speaker notes.</a:t>
            </a:r>
          </a:p>
        </p:txBody>
      </p:sp>
    </p:spTree>
    <p:extLst>
      <p:ext uri="{BB962C8B-B14F-4D97-AF65-F5344CB8AC3E}">
        <p14:creationId xmlns:p14="http://schemas.microsoft.com/office/powerpoint/2010/main" val="605304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678A787-CF7F-4A90-8870-1ED2762E5D60}"/>
              </a:ext>
            </a:extLst>
          </p:cNvPr>
          <p:cNvSpPr>
            <a:spLocks noGrp="1"/>
          </p:cNvSpPr>
          <p:nvPr/>
        </p:nvSpPr>
        <p:spPr>
          <a:xfrm>
            <a:off x="476250" y="285750"/>
            <a:ext cx="8572500" cy="619125"/>
          </a:xfrm>
          <a:prstGeom prst="rect">
            <a:avLst/>
          </a:prstGeom>
          <a:noFill/>
          <a:ln w="0">
            <a:noFill/>
            <a:prstDash val="solid"/>
          </a:ln>
        </p:spPr>
        <p:txBody>
          <a:bodyPr lIns="0" tIns="0" rIns="0" bIns="0"/>
          <a:lstStyle>
            <a:defPPr>
              <a:defRPr sz="3300" b="1">
                <a:solidFill>
                  <a:srgbClr val="152F46"/>
                </a:solidFill>
                <a:latin typeface="DejaVu Sans"/>
                <a:ea typeface="DejaVu Sans"/>
                <a:cs typeface="DejaVu Sans"/>
              </a:defRPr>
            </a:defPPr>
            <a:lvl1pPr>
              <a:defRPr sz="3300" b="1">
                <a:solidFill>
                  <a:srgbClr val="152F46"/>
                </a:solidFill>
                <a:latin typeface="DejaVu Sans"/>
                <a:ea typeface="DejaVu Sans"/>
                <a:cs typeface="DejaVu Sans"/>
              </a:defRPr>
            </a:lvl1pPr>
            <a:lvl2pPr>
              <a:defRPr sz="3300" b="1">
                <a:solidFill>
                  <a:srgbClr val="152F46"/>
                </a:solidFill>
                <a:latin typeface="DejaVu Sans"/>
                <a:ea typeface="DejaVu Sans"/>
                <a:cs typeface="DejaVu Sans"/>
              </a:defRPr>
            </a:lvl2pPr>
            <a:lvl3pPr>
              <a:defRPr sz="3300" b="1">
                <a:solidFill>
                  <a:srgbClr val="152F46"/>
                </a:solidFill>
                <a:latin typeface="DejaVu Sans"/>
                <a:ea typeface="DejaVu Sans"/>
                <a:cs typeface="DejaVu Sans"/>
              </a:defRPr>
            </a:lvl3pPr>
            <a:lvl4pPr>
              <a:defRPr sz="3300" b="1">
                <a:solidFill>
                  <a:srgbClr val="152F46"/>
                </a:solidFill>
                <a:latin typeface="DejaVu Sans"/>
                <a:ea typeface="DejaVu Sans"/>
                <a:cs typeface="DejaVu Sans"/>
              </a:defRPr>
            </a:lvl4pPr>
            <a:lvl5pPr>
              <a:defRPr sz="3300" b="1">
                <a:solidFill>
                  <a:srgbClr val="152F46"/>
                </a:solidFill>
                <a:latin typeface="DejaVu Sans"/>
                <a:ea typeface="DejaVu Sans"/>
                <a:cs typeface="DejaVu Sans"/>
              </a:defRPr>
            </a:lvl5pPr>
            <a:lvl6pPr>
              <a:defRPr sz="3300" b="1">
                <a:solidFill>
                  <a:srgbClr val="152F46"/>
                </a:solidFill>
                <a:latin typeface="DejaVu Sans"/>
                <a:ea typeface="DejaVu Sans"/>
                <a:cs typeface="DejaVu Sans"/>
              </a:defRPr>
            </a:lvl6pPr>
            <a:lvl7pPr>
              <a:defRPr sz="3300" b="1">
                <a:solidFill>
                  <a:srgbClr val="152F46"/>
                </a:solidFill>
                <a:latin typeface="DejaVu Sans"/>
                <a:ea typeface="DejaVu Sans"/>
                <a:cs typeface="DejaVu Sans"/>
              </a:defRPr>
            </a:lvl7pPr>
            <a:lvl8pPr>
              <a:defRPr sz="3300" b="1">
                <a:solidFill>
                  <a:srgbClr val="152F46"/>
                </a:solidFill>
                <a:latin typeface="DejaVu Sans"/>
                <a:ea typeface="DejaVu Sans"/>
                <a:cs typeface="DejaVu Sans"/>
              </a:defRPr>
            </a:lvl8pPr>
            <a:lvl9pPr>
              <a:defRPr sz="3300" b="1">
                <a:solidFill>
                  <a:srgbClr val="152F46"/>
                </a:solidFill>
                <a:latin typeface="DejaVu Sans"/>
                <a:ea typeface="DejaVu Sans"/>
                <a:cs typeface="DejaVu Sans"/>
              </a:defRPr>
            </a:lvl9pPr>
          </a:lstStyle>
          <a:p>
            <a:pPr>
              <a:defRPr sz="3300" b="1">
                <a:solidFill>
                  <a:srgbClr val="152F46"/>
                </a:solidFill>
                <a:latin typeface="DejaVu Sans"/>
                <a:ea typeface="DejaVu Sans"/>
                <a:cs typeface="DejaVu Sans"/>
              </a:defRPr>
            </a:pPr>
            <a:r>
              <a:rPr sz="3300" b="1">
                <a:solidFill>
                  <a:srgbClr val="152F46"/>
                </a:solidFill>
                <a:latin typeface="DejaVu Sans"/>
                <a:ea typeface="DejaVu Sans"/>
                <a:cs typeface="DejaVu Sans"/>
              </a:rPr>
              <a:t>Coding rubric</a:t>
            </a:r>
          </a:p>
        </p:txBody>
      </p:sp>
      <p:sp>
        <p:nvSpPr>
          <p:cNvPr id="2" name="Rectangle 1">
            <a:extLst>
              <a:ext uri="{FF2B5EF4-FFF2-40B4-BE49-F238E27FC236}">
                <a16:creationId xmlns:a16="http://schemas.microsoft.com/office/drawing/2014/main" id="{3FCDC480-4934-4EB6-AE2B-17ADC404E747}"/>
              </a:ext>
            </a:extLst>
          </p:cNvPr>
          <p:cNvSpPr>
            <a:spLocks noGrp="1"/>
          </p:cNvSpPr>
          <p:nvPr/>
        </p:nvSpPr>
        <p:spPr>
          <a:xfrm>
            <a:off x="9525000" y="381000"/>
            <a:ext cx="2190750" cy="428625"/>
          </a:xfrm>
          <a:prstGeom prst="rect">
            <a:avLst/>
          </a:prstGeom>
          <a:noFill/>
          <a:ln w="0">
            <a:noFill/>
            <a:prstDash val="solid"/>
          </a:ln>
        </p:spPr>
        <p:txBody>
          <a:bodyPr lIns="0" tIns="0" rIns="0" bIns="0"/>
          <a:lstStyle>
            <a:defPPr>
              <a:defRPr sz="2175" b="1">
                <a:solidFill>
                  <a:srgbClr val="087E83"/>
                </a:solidFill>
                <a:latin typeface="DejaVu Sans"/>
                <a:ea typeface="DejaVu Sans"/>
                <a:cs typeface="DejaVu Sans"/>
              </a:defRPr>
            </a:defPPr>
            <a:lvl1pPr>
              <a:defRPr sz="2175" b="1">
                <a:solidFill>
                  <a:srgbClr val="087E83"/>
                </a:solidFill>
                <a:latin typeface="DejaVu Sans"/>
                <a:ea typeface="DejaVu Sans"/>
                <a:cs typeface="DejaVu Sans"/>
              </a:defRPr>
            </a:lvl1pPr>
            <a:lvl2pPr>
              <a:defRPr sz="2175" b="1">
                <a:solidFill>
                  <a:srgbClr val="087E83"/>
                </a:solidFill>
                <a:latin typeface="DejaVu Sans"/>
                <a:ea typeface="DejaVu Sans"/>
                <a:cs typeface="DejaVu Sans"/>
              </a:defRPr>
            </a:lvl2pPr>
            <a:lvl3pPr>
              <a:defRPr sz="2175" b="1">
                <a:solidFill>
                  <a:srgbClr val="087E83"/>
                </a:solidFill>
                <a:latin typeface="DejaVu Sans"/>
                <a:ea typeface="DejaVu Sans"/>
                <a:cs typeface="DejaVu Sans"/>
              </a:defRPr>
            </a:lvl3pPr>
            <a:lvl4pPr>
              <a:defRPr sz="2175" b="1">
                <a:solidFill>
                  <a:srgbClr val="087E83"/>
                </a:solidFill>
                <a:latin typeface="DejaVu Sans"/>
                <a:ea typeface="DejaVu Sans"/>
                <a:cs typeface="DejaVu Sans"/>
              </a:defRPr>
            </a:lvl4pPr>
            <a:lvl5pPr>
              <a:defRPr sz="2175" b="1">
                <a:solidFill>
                  <a:srgbClr val="087E83"/>
                </a:solidFill>
                <a:latin typeface="DejaVu Sans"/>
                <a:ea typeface="DejaVu Sans"/>
                <a:cs typeface="DejaVu Sans"/>
              </a:defRPr>
            </a:lvl5pPr>
            <a:lvl6pPr>
              <a:defRPr sz="2175" b="1">
                <a:solidFill>
                  <a:srgbClr val="087E83"/>
                </a:solidFill>
                <a:latin typeface="DejaVu Sans"/>
                <a:ea typeface="DejaVu Sans"/>
                <a:cs typeface="DejaVu Sans"/>
              </a:defRPr>
            </a:lvl6pPr>
            <a:lvl7pPr>
              <a:defRPr sz="2175" b="1">
                <a:solidFill>
                  <a:srgbClr val="087E83"/>
                </a:solidFill>
                <a:latin typeface="DejaVu Sans"/>
                <a:ea typeface="DejaVu Sans"/>
                <a:cs typeface="DejaVu Sans"/>
              </a:defRPr>
            </a:lvl7pPr>
            <a:lvl8pPr>
              <a:defRPr sz="2175" b="1">
                <a:solidFill>
                  <a:srgbClr val="087E83"/>
                </a:solidFill>
                <a:latin typeface="DejaVu Sans"/>
                <a:ea typeface="DejaVu Sans"/>
                <a:cs typeface="DejaVu Sans"/>
              </a:defRPr>
            </a:lvl8pPr>
            <a:lvl9pPr>
              <a:defRPr sz="2175" b="1">
                <a:solidFill>
                  <a:srgbClr val="087E83"/>
                </a:solidFill>
                <a:latin typeface="DejaVu Sans"/>
                <a:ea typeface="DejaVu Sans"/>
                <a:cs typeface="DejaVu Sans"/>
              </a:defRPr>
            </a:lvl9pPr>
          </a:lstStyle>
          <a:p>
            <a:pPr>
              <a:defRPr sz="2175" b="1">
                <a:solidFill>
                  <a:srgbClr val="087E83"/>
                </a:solidFill>
                <a:latin typeface="DejaVu Sans"/>
                <a:ea typeface="DejaVu Sans"/>
                <a:cs typeface="DejaVu Sans"/>
              </a:defRPr>
            </a:pPr>
            <a:r>
              <a:rPr sz="2175" b="1">
                <a:solidFill>
                  <a:srgbClr val="087E83"/>
                </a:solidFill>
                <a:latin typeface="DejaVu Sans"/>
                <a:ea typeface="DejaVu Sans"/>
                <a:cs typeface="DejaVu Sans"/>
              </a:rPr>
              <a:t>20 points</a:t>
            </a:r>
          </a:p>
        </p:txBody>
      </p:sp>
      <p:graphicFrame>
        <p:nvGraphicFramePr>
          <p:cNvPr id="3" name="Table 2">
            <a:extLst>
              <a:ext uri="{FF2B5EF4-FFF2-40B4-BE49-F238E27FC236}">
                <a16:creationId xmlns:a16="http://schemas.microsoft.com/office/drawing/2014/main" id="{622B2731-6627-4E8A-B57B-274108E1C4E8}"/>
              </a:ext>
            </a:extLst>
          </p:cNvPr>
          <p:cNvGraphicFramePr/>
          <p:nvPr/>
        </p:nvGraphicFramePr>
        <p:xfrm>
          <a:off x="476250" y="1095375"/>
          <a:ext cx="11239500" cy="4381500"/>
        </p:xfrm>
        <a:graphic>
          <a:graphicData uri="http://schemas.openxmlformats.org/drawingml/2006/table">
            <a:tbl>
              <a:tblPr/>
              <a:tblGrid>
                <a:gridCol w="2333625">
                  <a:extLst>
                    <a:ext uri="{9D8B030D-6E8A-4147-A177-3AD203B41FA5}">
                      <a16:colId xmlns:a16="http://schemas.microsoft.com/office/drawing/2014/main" val="20000"/>
                    </a:ext>
                  </a:extLst>
                </a:gridCol>
                <a:gridCol w="8905875">
                  <a:extLst>
                    <a:ext uri="{9D8B030D-6E8A-4147-A177-3AD203B41FA5}">
                      <a16:colId xmlns:a16="http://schemas.microsoft.com/office/drawing/2014/main" val="20001"/>
                    </a:ext>
                  </a:extLst>
                </a:gridCol>
              </a:tblGrid>
              <a:tr h="476250">
                <a:tc>
                  <a:txBody>
                    <a:bodyPr/>
                    <a:lstStyle/>
                    <a:p>
                      <a:r>
                        <a:rPr sz="1875" b="1">
                          <a:solidFill>
                            <a:srgbClr val="FFFFFF"/>
                          </a:solidFill>
                          <a:latin typeface="DejaVu Sans"/>
                          <a:ea typeface="DejaVu Sans"/>
                          <a:cs typeface="DejaVu Sans"/>
                        </a:rPr>
                        <a:t>Criterion</a:t>
                      </a:r>
                    </a:p>
                  </a:txBody>
                  <a:tcPr>
                    <a:lnL w="9525">
                      <a:solidFill>
                        <a:srgbClr val="D4DFE5"/>
                      </a:solidFill>
                      <a:prstDash val="solid"/>
                    </a:lnL>
                    <a:lnR w="9525">
                      <a:solidFill>
                        <a:srgbClr val="D4DFE5"/>
                      </a:solidFill>
                      <a:prstDash val="solid"/>
                    </a:lnR>
                    <a:lnT w="9525">
                      <a:solidFill>
                        <a:srgbClr val="D4DFE5"/>
                      </a:solidFill>
                      <a:prstDash val="solid"/>
                    </a:lnT>
                    <a:lnB w="9525">
                      <a:solidFill>
                        <a:srgbClr val="D4DFE5"/>
                      </a:solidFill>
                      <a:prstDash val="solid"/>
                    </a:lnB>
                    <a:solidFill>
                      <a:srgbClr val="152F46"/>
                    </a:solidFill>
                  </a:tcPr>
                </a:tc>
                <a:tc>
                  <a:txBody>
                    <a:bodyPr/>
                    <a:lstStyle/>
                    <a:p>
                      <a:r>
                        <a:rPr sz="1875" b="1" dirty="0">
                          <a:solidFill>
                            <a:srgbClr val="FFFFFF"/>
                          </a:solidFill>
                          <a:latin typeface="DejaVu Sans"/>
                          <a:ea typeface="DejaVu Sans"/>
                          <a:cs typeface="DejaVu Sans"/>
                        </a:rPr>
                        <a:t>4 points per criterion</a:t>
                      </a:r>
                    </a:p>
                  </a:txBody>
                  <a:tcPr>
                    <a:lnL w="9525" cap="flat" cmpd="sng" algn="ctr">
                      <a:solidFill>
                        <a:srgbClr val="D4DFE5"/>
                      </a:solidFill>
                      <a:prstDash val="solid"/>
                      <a:round/>
                      <a:headEnd type="none" w="med" len="med"/>
                      <a:tailEnd type="none" w="med" len="med"/>
                    </a:lnL>
                    <a:lnR w="9525">
                      <a:solidFill>
                        <a:srgbClr val="D4DFE5"/>
                      </a:solidFill>
                      <a:prstDash val="solid"/>
                    </a:lnR>
                    <a:lnT w="9525">
                      <a:solidFill>
                        <a:srgbClr val="D4DFE5"/>
                      </a:solidFill>
                      <a:prstDash val="solid"/>
                    </a:lnT>
                    <a:lnB w="9525">
                      <a:solidFill>
                        <a:srgbClr val="D4DFE5"/>
                      </a:solidFill>
                      <a:prstDash val="solid"/>
                    </a:lnB>
                    <a:solidFill>
                      <a:srgbClr val="152F46"/>
                    </a:solidFill>
                  </a:tcPr>
                </a:tc>
                <a:extLst>
                  <a:ext uri="{0D108BD9-81ED-4DB2-BD59-A6C34878D82A}">
                    <a16:rowId xmlns:a16="http://schemas.microsoft.com/office/drawing/2014/main" val="10000"/>
                  </a:ext>
                </a:extLst>
              </a:tr>
              <a:tr h="781050">
                <a:tc>
                  <a:txBody>
                    <a:bodyPr/>
                    <a:lstStyle/>
                    <a:p>
                      <a:r>
                        <a:rPr sz="1875" b="1">
                          <a:solidFill>
                            <a:srgbClr val="152F46"/>
                          </a:solidFill>
                          <a:latin typeface="DejaVu Sans"/>
                          <a:ea typeface="DejaVu Sans"/>
                          <a:cs typeface="DejaVu Sans"/>
                        </a:rPr>
                        <a:t>Functions</a:t>
                      </a:r>
                    </a:p>
                    <a:p>
                      <a:r>
                        <a:rPr sz="1875" b="1">
                          <a:solidFill>
                            <a:srgbClr val="152F46"/>
                          </a:solidFill>
                          <a:latin typeface="DejaVu Sans"/>
                          <a:ea typeface="DejaVu Sans"/>
                          <a:cs typeface="DejaVu Sans"/>
                        </a:rPr>
                        <a:t>and inputs</a:t>
                      </a:r>
                    </a:p>
                  </a:txBody>
                  <a:tcPr>
                    <a:lnL w="9525">
                      <a:solidFill>
                        <a:srgbClr val="D4DFE5"/>
                      </a:solidFill>
                      <a:prstDash val="solid"/>
                    </a:lnL>
                    <a:lnR w="9525">
                      <a:solidFill>
                        <a:srgbClr val="D4DFE5"/>
                      </a:solidFill>
                      <a:prstDash val="solid"/>
                    </a:lnR>
                    <a:lnT w="9525" cap="flat" cmpd="sng" algn="ctr">
                      <a:solidFill>
                        <a:srgbClr val="D4DFE5"/>
                      </a:solidFill>
                      <a:prstDash val="solid"/>
                      <a:round/>
                      <a:headEnd type="none" w="med" len="med"/>
                      <a:tailEnd type="none" w="med" len="med"/>
                    </a:lnT>
                    <a:lnB w="9525">
                      <a:solidFill>
                        <a:srgbClr val="D4DFE5"/>
                      </a:solidFill>
                      <a:prstDash val="solid"/>
                    </a:lnB>
                    <a:solidFill>
                      <a:srgbClr val="FAFBFC"/>
                    </a:solidFill>
                  </a:tcPr>
                </a:tc>
                <a:tc>
                  <a:txBody>
                    <a:bodyPr/>
                    <a:lstStyle/>
                    <a:p>
                      <a:r>
                        <a:rPr sz="1875" b="0">
                          <a:solidFill>
                            <a:srgbClr val="152F46"/>
                          </a:solidFill>
                          <a:latin typeface="DejaVu Sans"/>
                          <a:ea typeface="DejaVu Sans"/>
                          <a:cs typeface="DejaVu Sans"/>
                        </a:rPr>
                        <a:t>Uses relevant inputs consistently. Functions work for new parameter sets.</a:t>
                      </a:r>
                    </a:p>
                  </a:txBody>
                  <a:tcPr>
                    <a:lnL w="9525" cap="flat" cmpd="sng" algn="ctr">
                      <a:solidFill>
                        <a:srgbClr val="D4DFE5"/>
                      </a:solidFill>
                      <a:prstDash val="solid"/>
                      <a:round/>
                      <a:headEnd type="none" w="med" len="med"/>
                      <a:tailEnd type="none" w="med" len="med"/>
                    </a:lnL>
                    <a:lnR w="9525">
                      <a:solidFill>
                        <a:srgbClr val="D4DFE5"/>
                      </a:solidFill>
                      <a:prstDash val="solid"/>
                    </a:lnR>
                    <a:lnT w="9525" cap="flat" cmpd="sng" algn="ctr">
                      <a:solidFill>
                        <a:srgbClr val="D4DFE5"/>
                      </a:solidFill>
                      <a:prstDash val="solid"/>
                      <a:round/>
                      <a:headEnd type="none" w="med" len="med"/>
                      <a:tailEnd type="none" w="med" len="med"/>
                    </a:lnT>
                    <a:lnB w="9525">
                      <a:solidFill>
                        <a:srgbClr val="D4DFE5"/>
                      </a:solidFill>
                      <a:prstDash val="solid"/>
                    </a:lnB>
                    <a:solidFill>
                      <a:srgbClr val="FAFBFC"/>
                    </a:solidFill>
                  </a:tcPr>
                </a:tc>
                <a:extLst>
                  <a:ext uri="{0D108BD9-81ED-4DB2-BD59-A6C34878D82A}">
                    <a16:rowId xmlns:a16="http://schemas.microsoft.com/office/drawing/2014/main" val="10001"/>
                  </a:ext>
                </a:extLst>
              </a:tr>
              <a:tr h="781050">
                <a:tc>
                  <a:txBody>
                    <a:bodyPr/>
                    <a:lstStyle/>
                    <a:p>
                      <a:r>
                        <a:rPr sz="1875" b="1">
                          <a:solidFill>
                            <a:srgbClr val="152F46"/>
                          </a:solidFill>
                          <a:latin typeface="DejaVu Sans"/>
                          <a:ea typeface="DejaVu Sans"/>
                          <a:cs typeface="DejaVu Sans"/>
                        </a:rPr>
                        <a:t>Equations</a:t>
                      </a:r>
                    </a:p>
                    <a:p>
                      <a:r>
                        <a:rPr sz="1875" b="1">
                          <a:solidFill>
                            <a:srgbClr val="152F46"/>
                          </a:solidFill>
                          <a:latin typeface="DejaVu Sans"/>
                          <a:ea typeface="DejaVu Sans"/>
                          <a:cs typeface="DejaVu Sans"/>
                        </a:rPr>
                        <a:t>and arrays</a:t>
                      </a:r>
                    </a:p>
                  </a:txBody>
                  <a:tcPr>
                    <a:lnL w="9525">
                      <a:solidFill>
                        <a:srgbClr val="D4DFE5"/>
                      </a:solidFill>
                      <a:prstDash val="solid"/>
                    </a:lnL>
                    <a:lnR w="9525">
                      <a:solidFill>
                        <a:srgbClr val="D4DFE5"/>
                      </a:solidFill>
                      <a:prstDash val="solid"/>
                    </a:lnR>
                    <a:lnT w="9525" cap="flat" cmpd="sng" algn="ctr">
                      <a:solidFill>
                        <a:srgbClr val="D4DFE5"/>
                      </a:solidFill>
                      <a:prstDash val="solid"/>
                      <a:round/>
                      <a:headEnd type="none" w="med" len="med"/>
                      <a:tailEnd type="none" w="med" len="med"/>
                    </a:lnT>
                    <a:lnB w="9525">
                      <a:solidFill>
                        <a:srgbClr val="D4DFE5"/>
                      </a:solidFill>
                      <a:prstDash val="solid"/>
                    </a:lnB>
                    <a:solidFill>
                      <a:srgbClr val="EDF3F5"/>
                    </a:solidFill>
                  </a:tcPr>
                </a:tc>
                <a:tc>
                  <a:txBody>
                    <a:bodyPr/>
                    <a:lstStyle/>
                    <a:p>
                      <a:r>
                        <a:rPr sz="1875" b="0">
                          <a:solidFill>
                            <a:srgbClr val="152F46"/>
                          </a:solidFill>
                          <a:latin typeface="DejaVu Sans"/>
                          <a:ea typeface="DejaVu Sans"/>
                          <a:cs typeface="DejaVu Sans"/>
                        </a:rPr>
                        <a:t>Correct equations, array operations, units, angles, and parameter ranges.</a:t>
                      </a:r>
                    </a:p>
                  </a:txBody>
                  <a:tcPr>
                    <a:lnL w="9525" cap="flat" cmpd="sng" algn="ctr">
                      <a:solidFill>
                        <a:srgbClr val="D4DFE5"/>
                      </a:solidFill>
                      <a:prstDash val="solid"/>
                      <a:round/>
                      <a:headEnd type="none" w="med" len="med"/>
                      <a:tailEnd type="none" w="med" len="med"/>
                    </a:lnL>
                    <a:lnR w="9525">
                      <a:solidFill>
                        <a:srgbClr val="D4DFE5"/>
                      </a:solidFill>
                      <a:prstDash val="solid"/>
                    </a:lnR>
                    <a:lnT w="9525" cap="flat" cmpd="sng" algn="ctr">
                      <a:solidFill>
                        <a:srgbClr val="D4DFE5"/>
                      </a:solidFill>
                      <a:prstDash val="solid"/>
                      <a:round/>
                      <a:headEnd type="none" w="med" len="med"/>
                      <a:tailEnd type="none" w="med" len="med"/>
                    </a:lnT>
                    <a:lnB w="9525">
                      <a:solidFill>
                        <a:srgbClr val="D4DFE5"/>
                      </a:solidFill>
                      <a:prstDash val="solid"/>
                    </a:lnB>
                    <a:solidFill>
                      <a:srgbClr val="EDF3F5"/>
                    </a:solidFill>
                  </a:tcPr>
                </a:tc>
                <a:extLst>
                  <a:ext uri="{0D108BD9-81ED-4DB2-BD59-A6C34878D82A}">
                    <a16:rowId xmlns:a16="http://schemas.microsoft.com/office/drawing/2014/main" val="10002"/>
                  </a:ext>
                </a:extLst>
              </a:tr>
              <a:tr h="781050">
                <a:tc>
                  <a:txBody>
                    <a:bodyPr/>
                    <a:lstStyle/>
                    <a:p>
                      <a:r>
                        <a:rPr sz="1875" b="1">
                          <a:solidFill>
                            <a:srgbClr val="152F46"/>
                          </a:solidFill>
                          <a:latin typeface="DejaVu Sans"/>
                          <a:ea typeface="DejaVu Sans"/>
                          <a:cs typeface="DejaVu Sans"/>
                        </a:rPr>
                        <a:t>Four plots</a:t>
                      </a:r>
                    </a:p>
                  </a:txBody>
                  <a:tcPr>
                    <a:lnL w="9525">
                      <a:solidFill>
                        <a:srgbClr val="D4DFE5"/>
                      </a:solidFill>
                      <a:prstDash val="solid"/>
                    </a:lnL>
                    <a:lnR w="9525">
                      <a:solidFill>
                        <a:srgbClr val="D4DFE5"/>
                      </a:solidFill>
                      <a:prstDash val="solid"/>
                    </a:lnR>
                    <a:lnT w="9525" cap="flat" cmpd="sng" algn="ctr">
                      <a:solidFill>
                        <a:srgbClr val="D4DFE5"/>
                      </a:solidFill>
                      <a:prstDash val="solid"/>
                      <a:round/>
                      <a:headEnd type="none" w="med" len="med"/>
                      <a:tailEnd type="none" w="med" len="med"/>
                    </a:lnT>
                    <a:lnB w="9525">
                      <a:solidFill>
                        <a:srgbClr val="D4DFE5"/>
                      </a:solidFill>
                      <a:prstDash val="solid"/>
                    </a:lnB>
                    <a:solidFill>
                      <a:srgbClr val="FAFBFC"/>
                    </a:solidFill>
                  </a:tcPr>
                </a:tc>
                <a:tc>
                  <a:txBody>
                    <a:bodyPr/>
                    <a:lstStyle/>
                    <a:p>
                      <a:r>
                        <a:rPr sz="1875" b="0">
                          <a:solidFill>
                            <a:srgbClr val="152F46"/>
                          </a:solidFill>
                          <a:latin typeface="DejaVu Sans"/>
                          <a:ea typeface="DejaVu Sans"/>
                          <a:cs typeface="DejaVu Sans"/>
                        </a:rPr>
                        <a:t>Correct variables and controls. Labels, units, limits, and legends clear.</a:t>
                      </a:r>
                    </a:p>
                  </a:txBody>
                  <a:tcPr>
                    <a:lnL w="9525" cap="flat" cmpd="sng" algn="ctr">
                      <a:solidFill>
                        <a:srgbClr val="D4DFE5"/>
                      </a:solidFill>
                      <a:prstDash val="solid"/>
                      <a:round/>
                      <a:headEnd type="none" w="med" len="med"/>
                      <a:tailEnd type="none" w="med" len="med"/>
                    </a:lnL>
                    <a:lnR w="9525">
                      <a:solidFill>
                        <a:srgbClr val="D4DFE5"/>
                      </a:solidFill>
                      <a:prstDash val="solid"/>
                    </a:lnR>
                    <a:lnT w="9525" cap="flat" cmpd="sng" algn="ctr">
                      <a:solidFill>
                        <a:srgbClr val="D4DFE5"/>
                      </a:solidFill>
                      <a:prstDash val="solid"/>
                      <a:round/>
                      <a:headEnd type="none" w="med" len="med"/>
                      <a:tailEnd type="none" w="med" len="med"/>
                    </a:lnT>
                    <a:lnB w="9525">
                      <a:solidFill>
                        <a:srgbClr val="D4DFE5"/>
                      </a:solidFill>
                      <a:prstDash val="solid"/>
                    </a:lnB>
                    <a:solidFill>
                      <a:srgbClr val="FAFBFC"/>
                    </a:solidFill>
                  </a:tcPr>
                </a:tc>
                <a:extLst>
                  <a:ext uri="{0D108BD9-81ED-4DB2-BD59-A6C34878D82A}">
                    <a16:rowId xmlns:a16="http://schemas.microsoft.com/office/drawing/2014/main" val="10003"/>
                  </a:ext>
                </a:extLst>
              </a:tr>
              <a:tr h="781050">
                <a:tc>
                  <a:txBody>
                    <a:bodyPr/>
                    <a:lstStyle/>
                    <a:p>
                      <a:r>
                        <a:rPr sz="1875" b="1">
                          <a:solidFill>
                            <a:srgbClr val="152F46"/>
                          </a:solidFill>
                          <a:latin typeface="DejaVu Sans"/>
                          <a:ea typeface="DejaVu Sans"/>
                          <a:cs typeface="DejaVu Sans"/>
                        </a:rPr>
                        <a:t>Verification</a:t>
                      </a:r>
                    </a:p>
                    <a:p>
                      <a:r>
                        <a:rPr sz="1875" b="1">
                          <a:solidFill>
                            <a:srgbClr val="152F46"/>
                          </a:solidFill>
                          <a:latin typeface="DejaVu Sans"/>
                          <a:ea typeface="DejaVu Sans"/>
                          <a:cs typeface="DejaVu Sans"/>
                        </a:rPr>
                        <a:t>and testing</a:t>
                      </a:r>
                    </a:p>
                  </a:txBody>
                  <a:tcPr>
                    <a:lnL w="9525">
                      <a:solidFill>
                        <a:srgbClr val="D4DFE5"/>
                      </a:solidFill>
                      <a:prstDash val="solid"/>
                    </a:lnL>
                    <a:lnR w="9525">
                      <a:solidFill>
                        <a:srgbClr val="D4DFE5"/>
                      </a:solidFill>
                      <a:prstDash val="solid"/>
                    </a:lnR>
                    <a:lnT w="9525" cap="flat" cmpd="sng" algn="ctr">
                      <a:solidFill>
                        <a:srgbClr val="D4DFE5"/>
                      </a:solidFill>
                      <a:prstDash val="solid"/>
                      <a:round/>
                      <a:headEnd type="none" w="med" len="med"/>
                      <a:tailEnd type="none" w="med" len="med"/>
                    </a:lnT>
                    <a:lnB w="9525">
                      <a:solidFill>
                        <a:srgbClr val="D4DFE5"/>
                      </a:solidFill>
                      <a:prstDash val="solid"/>
                    </a:lnB>
                    <a:solidFill>
                      <a:srgbClr val="EDF3F5"/>
                    </a:solidFill>
                  </a:tcPr>
                </a:tc>
                <a:tc>
                  <a:txBody>
                    <a:bodyPr/>
                    <a:lstStyle/>
                    <a:p>
                      <a:r>
                        <a:rPr sz="1875" b="0">
                          <a:solidFill>
                            <a:srgbClr val="152F46"/>
                          </a:solidFill>
                          <a:latin typeface="DejaVu Sans"/>
                          <a:ea typeface="DejaVu Sans"/>
                          <a:cs typeface="DejaVu Sans"/>
                        </a:rPr>
                        <a:t>Checks flat/banked cases independently, tolerance, arrays, and changed inputs.</a:t>
                      </a:r>
                    </a:p>
                  </a:txBody>
                  <a:tcPr>
                    <a:lnL w="9525" cap="flat" cmpd="sng" algn="ctr">
                      <a:solidFill>
                        <a:srgbClr val="D4DFE5"/>
                      </a:solidFill>
                      <a:prstDash val="solid"/>
                      <a:round/>
                      <a:headEnd type="none" w="med" len="med"/>
                      <a:tailEnd type="none" w="med" len="med"/>
                    </a:lnL>
                    <a:lnR w="9525">
                      <a:solidFill>
                        <a:srgbClr val="D4DFE5"/>
                      </a:solidFill>
                      <a:prstDash val="solid"/>
                    </a:lnR>
                    <a:lnT w="9525" cap="flat" cmpd="sng" algn="ctr">
                      <a:solidFill>
                        <a:srgbClr val="D4DFE5"/>
                      </a:solidFill>
                      <a:prstDash val="solid"/>
                      <a:round/>
                      <a:headEnd type="none" w="med" len="med"/>
                      <a:tailEnd type="none" w="med" len="med"/>
                    </a:lnT>
                    <a:lnB w="9525">
                      <a:solidFill>
                        <a:srgbClr val="D4DFE5"/>
                      </a:solidFill>
                      <a:prstDash val="solid"/>
                    </a:lnB>
                    <a:solidFill>
                      <a:srgbClr val="EDF3F5"/>
                    </a:solidFill>
                  </a:tcPr>
                </a:tc>
                <a:extLst>
                  <a:ext uri="{0D108BD9-81ED-4DB2-BD59-A6C34878D82A}">
                    <a16:rowId xmlns:a16="http://schemas.microsoft.com/office/drawing/2014/main" val="10004"/>
                  </a:ext>
                </a:extLst>
              </a:tr>
              <a:tr h="781050">
                <a:tc>
                  <a:txBody>
                    <a:bodyPr/>
                    <a:lstStyle/>
                    <a:p>
                      <a:r>
                        <a:rPr sz="1875" b="1">
                          <a:solidFill>
                            <a:srgbClr val="152F46"/>
                          </a:solidFill>
                          <a:latin typeface="DejaVu Sans"/>
                          <a:ea typeface="DejaVu Sans"/>
                          <a:cs typeface="DejaVu Sans"/>
                        </a:rPr>
                        <a:t>Reproducibility</a:t>
                      </a:r>
                    </a:p>
                    <a:p>
                      <a:r>
                        <a:rPr sz="1875" b="1">
                          <a:solidFill>
                            <a:srgbClr val="152F46"/>
                          </a:solidFill>
                          <a:latin typeface="DejaVu Sans"/>
                          <a:ea typeface="DejaVu Sans"/>
                          <a:cs typeface="DejaVu Sans"/>
                        </a:rPr>
                        <a:t>and clarity</a:t>
                      </a:r>
                    </a:p>
                  </a:txBody>
                  <a:tcPr>
                    <a:lnL w="9525">
                      <a:solidFill>
                        <a:srgbClr val="D4DFE5"/>
                      </a:solidFill>
                      <a:prstDash val="solid"/>
                    </a:lnL>
                    <a:lnR w="9525">
                      <a:solidFill>
                        <a:srgbClr val="D4DFE5"/>
                      </a:solidFill>
                      <a:prstDash val="solid"/>
                    </a:lnR>
                    <a:lnT w="9525" cap="flat" cmpd="sng" algn="ctr">
                      <a:solidFill>
                        <a:srgbClr val="D4DFE5"/>
                      </a:solidFill>
                      <a:prstDash val="solid"/>
                      <a:round/>
                      <a:headEnd type="none" w="med" len="med"/>
                      <a:tailEnd type="none" w="med" len="med"/>
                    </a:lnT>
                    <a:lnB w="9525">
                      <a:solidFill>
                        <a:srgbClr val="D4DFE5"/>
                      </a:solidFill>
                      <a:prstDash val="solid"/>
                    </a:lnB>
                    <a:solidFill>
                      <a:srgbClr val="FAFBFC"/>
                    </a:solidFill>
                  </a:tcPr>
                </a:tc>
                <a:tc>
                  <a:txBody>
                    <a:bodyPr/>
                    <a:lstStyle/>
                    <a:p>
                      <a:r>
                        <a:rPr sz="1875" b="0" dirty="0">
                          <a:solidFill>
                            <a:srgbClr val="152F46"/>
                          </a:solidFill>
                          <a:latin typeface="DejaVu Sans"/>
                          <a:ea typeface="DejaVu Sans"/>
                          <a:cs typeface="DejaVu Sans"/>
                        </a:rPr>
                        <a:t>Runs from clean workspace. Clear parameters, sections, names, and function documentation.</a:t>
                      </a:r>
                    </a:p>
                  </a:txBody>
                  <a:tcPr>
                    <a:lnL w="9525" cap="flat" cmpd="sng" algn="ctr">
                      <a:solidFill>
                        <a:srgbClr val="D4DFE5"/>
                      </a:solidFill>
                      <a:prstDash val="solid"/>
                      <a:round/>
                      <a:headEnd type="none" w="med" len="med"/>
                      <a:tailEnd type="none" w="med" len="med"/>
                    </a:lnL>
                    <a:lnR w="9525">
                      <a:solidFill>
                        <a:srgbClr val="D4DFE5"/>
                      </a:solidFill>
                      <a:prstDash val="solid"/>
                    </a:lnR>
                    <a:lnT w="9525" cap="flat" cmpd="sng" algn="ctr">
                      <a:solidFill>
                        <a:srgbClr val="D4DFE5"/>
                      </a:solidFill>
                      <a:prstDash val="solid"/>
                      <a:round/>
                      <a:headEnd type="none" w="med" len="med"/>
                      <a:tailEnd type="none" w="med" len="med"/>
                    </a:lnT>
                    <a:lnB w="9525">
                      <a:solidFill>
                        <a:srgbClr val="D4DFE5"/>
                      </a:solidFill>
                      <a:prstDash val="solid"/>
                    </a:lnB>
                    <a:solidFill>
                      <a:srgbClr val="FAFBFC"/>
                    </a:solidFill>
                  </a:tcPr>
                </a:tc>
                <a:extLst>
                  <a:ext uri="{0D108BD9-81ED-4DB2-BD59-A6C34878D82A}">
                    <a16:rowId xmlns:a16="http://schemas.microsoft.com/office/drawing/2014/main" val="10005"/>
                  </a:ext>
                </a:extLst>
              </a:tr>
            </a:tbl>
          </a:graphicData>
        </a:graphic>
      </p:graphicFrame>
      <p:sp>
        <p:nvSpPr>
          <p:cNvPr id="4" name="Rectangle 3">
            <a:extLst>
              <a:ext uri="{FF2B5EF4-FFF2-40B4-BE49-F238E27FC236}">
                <a16:creationId xmlns:a16="http://schemas.microsoft.com/office/drawing/2014/main" id="{90A24C4B-455E-4F4D-B3E3-6F957A945816}"/>
              </a:ext>
            </a:extLst>
          </p:cNvPr>
          <p:cNvSpPr>
            <a:spLocks noGrp="1"/>
          </p:cNvSpPr>
          <p:nvPr/>
        </p:nvSpPr>
        <p:spPr>
          <a:xfrm>
            <a:off x="476250" y="5953125"/>
            <a:ext cx="11239500" cy="381000"/>
          </a:xfrm>
          <a:prstGeom prst="rect">
            <a:avLst/>
          </a:prstGeom>
          <a:noFill/>
          <a:ln w="0">
            <a:noFill/>
            <a:prstDash val="solid"/>
          </a:ln>
        </p:spPr>
        <p:txBody>
          <a:bodyPr lIns="0" tIns="0" rIns="0" bIns="0"/>
          <a:lstStyle>
            <a:defPPr>
              <a:defRPr sz="1875" b="0">
                <a:solidFill>
                  <a:srgbClr val="435361"/>
                </a:solidFill>
                <a:latin typeface="DejaVu Sans"/>
                <a:ea typeface="DejaVu Sans"/>
                <a:cs typeface="DejaVu Sans"/>
              </a:defRPr>
            </a:defPPr>
            <a:lvl1pPr>
              <a:defRPr sz="1875" b="0">
                <a:solidFill>
                  <a:srgbClr val="435361"/>
                </a:solidFill>
                <a:latin typeface="DejaVu Sans"/>
                <a:ea typeface="DejaVu Sans"/>
                <a:cs typeface="DejaVu Sans"/>
              </a:defRPr>
            </a:lvl1pPr>
            <a:lvl2pPr>
              <a:defRPr sz="1875" b="0">
                <a:solidFill>
                  <a:srgbClr val="435361"/>
                </a:solidFill>
                <a:latin typeface="DejaVu Sans"/>
                <a:ea typeface="DejaVu Sans"/>
                <a:cs typeface="DejaVu Sans"/>
              </a:defRPr>
            </a:lvl2pPr>
            <a:lvl3pPr>
              <a:defRPr sz="1875" b="0">
                <a:solidFill>
                  <a:srgbClr val="435361"/>
                </a:solidFill>
                <a:latin typeface="DejaVu Sans"/>
                <a:ea typeface="DejaVu Sans"/>
                <a:cs typeface="DejaVu Sans"/>
              </a:defRPr>
            </a:lvl3pPr>
            <a:lvl4pPr>
              <a:defRPr sz="1875" b="0">
                <a:solidFill>
                  <a:srgbClr val="435361"/>
                </a:solidFill>
                <a:latin typeface="DejaVu Sans"/>
                <a:ea typeface="DejaVu Sans"/>
                <a:cs typeface="DejaVu Sans"/>
              </a:defRPr>
            </a:lvl4pPr>
            <a:lvl5pPr>
              <a:defRPr sz="1875" b="0">
                <a:solidFill>
                  <a:srgbClr val="435361"/>
                </a:solidFill>
                <a:latin typeface="DejaVu Sans"/>
                <a:ea typeface="DejaVu Sans"/>
                <a:cs typeface="DejaVu Sans"/>
              </a:defRPr>
            </a:lvl5pPr>
            <a:lvl6pPr>
              <a:defRPr sz="1875" b="0">
                <a:solidFill>
                  <a:srgbClr val="435361"/>
                </a:solidFill>
                <a:latin typeface="DejaVu Sans"/>
                <a:ea typeface="DejaVu Sans"/>
                <a:cs typeface="DejaVu Sans"/>
              </a:defRPr>
            </a:lvl6pPr>
            <a:lvl7pPr>
              <a:defRPr sz="1875" b="0">
                <a:solidFill>
                  <a:srgbClr val="435361"/>
                </a:solidFill>
                <a:latin typeface="DejaVu Sans"/>
                <a:ea typeface="DejaVu Sans"/>
                <a:cs typeface="DejaVu Sans"/>
              </a:defRPr>
            </a:lvl7pPr>
            <a:lvl8pPr>
              <a:defRPr sz="1875" b="0">
                <a:solidFill>
                  <a:srgbClr val="435361"/>
                </a:solidFill>
                <a:latin typeface="DejaVu Sans"/>
                <a:ea typeface="DejaVu Sans"/>
                <a:cs typeface="DejaVu Sans"/>
              </a:defRPr>
            </a:lvl8pPr>
            <a:lvl9pPr>
              <a:defRPr sz="1875" b="0">
                <a:solidFill>
                  <a:srgbClr val="435361"/>
                </a:solidFill>
                <a:latin typeface="DejaVu Sans"/>
                <a:ea typeface="DejaVu Sans"/>
                <a:cs typeface="DejaVu Sans"/>
              </a:defRPr>
            </a:lvl9pPr>
          </a:lstStyle>
          <a:p>
            <a:pPr>
              <a:defRPr sz="1875" b="0">
                <a:solidFill>
                  <a:srgbClr val="435361"/>
                </a:solidFill>
                <a:latin typeface="DejaVu Sans"/>
                <a:ea typeface="DejaVu Sans"/>
                <a:cs typeface="DejaVu Sans"/>
              </a:defRPr>
            </a:pPr>
            <a:r>
              <a:rPr sz="1875" b="0">
                <a:solidFill>
                  <a:srgbClr val="435361"/>
                </a:solidFill>
                <a:latin typeface="DejaVu Sans"/>
                <a:ea typeface="DejaVu Sans"/>
                <a:cs typeface="DejaVu Sans"/>
              </a:rPr>
              <a:t>4 complete     3 minor gaps     2 partial     1 limited     0 no evidence</a:t>
            </a:r>
          </a:p>
        </p:txBody>
      </p:sp>
      <p:sp>
        <p:nvSpPr>
          <p:cNvPr id="5" name="Rectangle 4">
            <a:extLst>
              <a:ext uri="{FF2B5EF4-FFF2-40B4-BE49-F238E27FC236}">
                <a16:creationId xmlns:a16="http://schemas.microsoft.com/office/drawing/2014/main" id="{43B72561-46CF-43A3-B087-0ED0AD4EF88D}"/>
              </a:ext>
            </a:extLst>
          </p:cNvPr>
          <p:cNvSpPr>
            <a:spLocks noGrp="1"/>
          </p:cNvSpPr>
          <p:nvPr/>
        </p:nvSpPr>
        <p:spPr>
          <a:xfrm>
            <a:off x="476250" y="6457950"/>
            <a:ext cx="11239500" cy="285750"/>
          </a:xfrm>
          <a:prstGeom prst="rect">
            <a:avLst/>
          </a:prstGeom>
          <a:noFill/>
          <a:ln w="0">
            <a:noFill/>
            <a:prstDash val="solid"/>
          </a:ln>
        </p:spPr>
        <p:txBody>
          <a:bodyPr lIns="0" tIns="0" rIns="0" bIns="0"/>
          <a:lstStyle>
            <a:defPPr>
              <a:defRPr sz="1500" b="0">
                <a:solidFill>
                  <a:srgbClr val="435361"/>
                </a:solidFill>
                <a:latin typeface="DejaVu Sans"/>
                <a:ea typeface="DejaVu Sans"/>
                <a:cs typeface="DejaVu Sans"/>
              </a:defRPr>
            </a:defPPr>
            <a:lvl1pPr>
              <a:defRPr sz="1500" b="0">
                <a:solidFill>
                  <a:srgbClr val="435361"/>
                </a:solidFill>
                <a:latin typeface="DejaVu Sans"/>
                <a:ea typeface="DejaVu Sans"/>
                <a:cs typeface="DejaVu Sans"/>
              </a:defRPr>
            </a:lvl1pPr>
            <a:lvl2pPr>
              <a:defRPr sz="1500" b="0">
                <a:solidFill>
                  <a:srgbClr val="435361"/>
                </a:solidFill>
                <a:latin typeface="DejaVu Sans"/>
                <a:ea typeface="DejaVu Sans"/>
                <a:cs typeface="DejaVu Sans"/>
              </a:defRPr>
            </a:lvl2pPr>
            <a:lvl3pPr>
              <a:defRPr sz="1500" b="0">
                <a:solidFill>
                  <a:srgbClr val="435361"/>
                </a:solidFill>
                <a:latin typeface="DejaVu Sans"/>
                <a:ea typeface="DejaVu Sans"/>
                <a:cs typeface="DejaVu Sans"/>
              </a:defRPr>
            </a:lvl3pPr>
            <a:lvl4pPr>
              <a:defRPr sz="1500" b="0">
                <a:solidFill>
                  <a:srgbClr val="435361"/>
                </a:solidFill>
                <a:latin typeface="DejaVu Sans"/>
                <a:ea typeface="DejaVu Sans"/>
                <a:cs typeface="DejaVu Sans"/>
              </a:defRPr>
            </a:lvl4pPr>
            <a:lvl5pPr>
              <a:defRPr sz="1500" b="0">
                <a:solidFill>
                  <a:srgbClr val="435361"/>
                </a:solidFill>
                <a:latin typeface="DejaVu Sans"/>
                <a:ea typeface="DejaVu Sans"/>
                <a:cs typeface="DejaVu Sans"/>
              </a:defRPr>
            </a:lvl5pPr>
            <a:lvl6pPr>
              <a:defRPr sz="1500" b="0">
                <a:solidFill>
                  <a:srgbClr val="435361"/>
                </a:solidFill>
                <a:latin typeface="DejaVu Sans"/>
                <a:ea typeface="DejaVu Sans"/>
                <a:cs typeface="DejaVu Sans"/>
              </a:defRPr>
            </a:lvl6pPr>
            <a:lvl7pPr>
              <a:defRPr sz="1500" b="0">
                <a:solidFill>
                  <a:srgbClr val="435361"/>
                </a:solidFill>
                <a:latin typeface="DejaVu Sans"/>
                <a:ea typeface="DejaVu Sans"/>
                <a:cs typeface="DejaVu Sans"/>
              </a:defRPr>
            </a:lvl7pPr>
            <a:lvl8pPr>
              <a:defRPr sz="1500" b="0">
                <a:solidFill>
                  <a:srgbClr val="435361"/>
                </a:solidFill>
                <a:latin typeface="DejaVu Sans"/>
                <a:ea typeface="DejaVu Sans"/>
                <a:cs typeface="DejaVu Sans"/>
              </a:defRPr>
            </a:lvl8pPr>
            <a:lvl9pPr>
              <a:defRPr sz="1500" b="0">
                <a:solidFill>
                  <a:srgbClr val="435361"/>
                </a:solidFill>
                <a:latin typeface="DejaVu Sans"/>
                <a:ea typeface="DejaVu Sans"/>
                <a:cs typeface="DejaVu Sans"/>
              </a:defRPr>
            </a:lvl9pPr>
          </a:lstStyle>
          <a:p>
            <a:pPr>
              <a:defRPr sz="1500" b="0">
                <a:solidFill>
                  <a:srgbClr val="435361"/>
                </a:solidFill>
                <a:latin typeface="DejaVu Sans"/>
                <a:ea typeface="DejaVu Sans"/>
                <a:cs typeface="DejaVu Sans"/>
              </a:defRPr>
            </a:pPr>
            <a:r>
              <a:rPr sz="1500" b="0">
                <a:solidFill>
                  <a:srgbClr val="435361"/>
                </a:solidFill>
                <a:latin typeface="DejaVu Sans"/>
                <a:ea typeface="DejaVu Sans"/>
                <a:cs typeface="DejaVu Sans"/>
              </a:rPr>
              <a:t>Full criterion descriptions and scoring guidance appear in speaker notes.</a:t>
            </a:r>
          </a:p>
        </p:txBody>
      </p:sp>
    </p:spTree>
    <p:extLst>
      <p:ext uri="{BB962C8B-B14F-4D97-AF65-F5344CB8AC3E}">
        <p14:creationId xmlns:p14="http://schemas.microsoft.com/office/powerpoint/2010/main" val="1847093179"/>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934</TotalTime>
  <Words>2786</Words>
  <Application>Microsoft Macintosh PowerPoint</Application>
  <DocSecurity>0</DocSecurity>
  <PresentationFormat>Widescreen</PresentationFormat>
  <Paragraphs>188</Paragraphs>
  <Slides>11</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Arial</vt:lpstr>
      <vt:lpstr>DejaVu Sans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McColgan, Michele</cp:lastModifiedBy>
  <cp:revision>4</cp:revision>
  <dcterms:created xsi:type="dcterms:W3CDTF">2026-10-24T18:19:46Z</dcterms:created>
  <dcterms:modified xsi:type="dcterms:W3CDTF">2026-10-26T11:32:20Z</dcterms:modified>
</cp:coreProperties>
</file>