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84" r:id="rId3"/>
    <p:sldId id="263" r:id="rId4"/>
    <p:sldId id="280" r:id="rId5"/>
    <p:sldId id="281" r:id="rId6"/>
    <p:sldId id="279" r:id="rId7"/>
    <p:sldId id="260" r:id="rId8"/>
    <p:sldId id="262" r:id="rId9"/>
    <p:sldId id="259" r:id="rId10"/>
    <p:sldId id="282" r:id="rId11"/>
    <p:sldId id="285" r:id="rId12"/>
    <p:sldId id="283" r:id="rId13"/>
    <p:sldId id="277" r:id="rId14"/>
    <p:sldId id="276"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876" autoAdjust="0"/>
    <p:restoredTop sz="72934"/>
  </p:normalViewPr>
  <p:slideViewPr>
    <p:cSldViewPr snapToGrid="0">
      <p:cViewPr>
        <p:scale>
          <a:sx n="65" d="100"/>
          <a:sy n="65" d="100"/>
        </p:scale>
        <p:origin x="69" y="158"/>
      </p:cViewPr>
      <p:guideLst/>
    </p:cSldViewPr>
  </p:slideViewPr>
  <p:notesTextViewPr>
    <p:cViewPr>
      <p:scale>
        <a:sx n="1" d="1"/>
        <a:sy n="1" d="1"/>
      </p:scale>
      <p:origin x="0" y="0"/>
    </p:cViewPr>
  </p:notesTextViewPr>
  <p:sorterViewPr>
    <p:cViewPr>
      <p:scale>
        <a:sx n="100" d="100"/>
        <a:sy n="100" d="100"/>
      </p:scale>
      <p:origin x="0" y="-156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B5AB7-4C0C-0F4A-BBD7-05EAA5CEDF72}" type="datetimeFigureOut">
              <a:rPr lang="en-US" smtClean="0"/>
              <a:t>10/26/2025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A102E-5FA7-AE4C-8CC8-D9A8D52A221F}" type="slidenum">
              <a:rPr lang="en-US" smtClean="0"/>
              <a:t>‹#›</a:t>
            </a:fld>
            <a:endParaRPr lang="en-US"/>
          </a:p>
        </p:txBody>
      </p:sp>
    </p:spTree>
    <p:extLst>
      <p:ext uri="{BB962C8B-B14F-4D97-AF65-F5344CB8AC3E}">
        <p14:creationId xmlns:p14="http://schemas.microsoft.com/office/powerpoint/2010/main" val="1184669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and welcome to the 2023 Teaching Computation with MATLAB workshop.  I’m glad you’ve all made it here and hope your travels went well.  I’m Maureen Kahn, I am your workshop organizer from the Science Education Resource Center (or SERC) here at Carleton College, after many emails and some virtual meetings I’m thrilled to see everyone finally in person and kick off this year’s workshop.</a:t>
            </a:r>
          </a:p>
          <a:p>
            <a:endParaRPr lang="en-US" dirty="0"/>
          </a:p>
          <a:p>
            <a:r>
              <a:rPr lang="en-US" dirty="0"/>
              <a:t>This workshop is a collaboration between MathWorks, SERC at Carleton College, a convener team of educators, and really all the efforts of our participants.  Thank you all for making the journey – from all over, near and far – to be a part of this community and make the event happen.  So much of what folks get out of the workshop year after year is from collaborating with colleagues  – and what they gain from and sharing teaching challenges and successes.</a:t>
            </a:r>
          </a:p>
          <a:p>
            <a:endParaRPr lang="en-US" dirty="0"/>
          </a:p>
          <a:p>
            <a:r>
              <a:rPr lang="en-US" dirty="0"/>
              <a:t>This is the first year since 2019 that we have been able to run this annual workshop in person, and it’s the first in-person version I’ve gotten the chance to be a part of , and  I’m very much looking forward to the next two days of working with you all.</a:t>
            </a:r>
          </a:p>
        </p:txBody>
      </p:sp>
      <p:sp>
        <p:nvSpPr>
          <p:cNvPr id="4" name="Slide Number Placeholder 3"/>
          <p:cNvSpPr>
            <a:spLocks noGrp="1"/>
          </p:cNvSpPr>
          <p:nvPr>
            <p:ph type="sldNum" sz="quarter" idx="5"/>
          </p:nvPr>
        </p:nvSpPr>
        <p:spPr/>
        <p:txBody>
          <a:bodyPr/>
          <a:lstStyle/>
          <a:p>
            <a:fld id="{5E8A102E-5FA7-AE4C-8CC8-D9A8D52A221F}" type="slidenum">
              <a:rPr lang="en-US" smtClean="0"/>
              <a:t>1</a:t>
            </a:fld>
            <a:endParaRPr lang="en-US"/>
          </a:p>
        </p:txBody>
      </p:sp>
    </p:spTree>
    <p:extLst>
      <p:ext uri="{BB962C8B-B14F-4D97-AF65-F5344CB8AC3E}">
        <p14:creationId xmlns:p14="http://schemas.microsoft.com/office/powerpoint/2010/main" val="3668923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A102E-5FA7-AE4C-8CC8-D9A8D52A221F}" type="slidenum">
              <a:rPr lang="en-US" smtClean="0"/>
              <a:t>14</a:t>
            </a:fld>
            <a:endParaRPr lang="en-US"/>
          </a:p>
        </p:txBody>
      </p:sp>
    </p:spTree>
    <p:extLst>
      <p:ext uri="{BB962C8B-B14F-4D97-AF65-F5344CB8AC3E}">
        <p14:creationId xmlns:p14="http://schemas.microsoft.com/office/powerpoint/2010/main" val="243576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1866 – loosely affiliated with the conference of congregational churches (</a:t>
            </a:r>
            <a:r>
              <a:rPr lang="en-US" dirty="0" err="1"/>
              <a:t>Luthren</a:t>
            </a:r>
            <a:r>
              <a:rPr lang="en-US" dirty="0"/>
              <a:t> school across town) </a:t>
            </a:r>
          </a:p>
          <a:p>
            <a:r>
              <a:rPr lang="en-US" dirty="0"/>
              <a:t>2100 students – all undergraduates</a:t>
            </a:r>
          </a:p>
          <a:p>
            <a:r>
              <a:rPr lang="en-US" dirty="0"/>
              <a:t>300 acre arboretum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E8A102E-5FA7-AE4C-8CC8-D9A8D52A221F}" type="slidenum">
              <a:rPr lang="en-US" smtClean="0"/>
              <a:t>2</a:t>
            </a:fld>
            <a:endParaRPr lang="en-US"/>
          </a:p>
        </p:txBody>
      </p:sp>
    </p:spTree>
    <p:extLst>
      <p:ext uri="{BB962C8B-B14F-4D97-AF65-F5344CB8AC3E}">
        <p14:creationId xmlns:p14="http://schemas.microsoft.com/office/powerpoint/2010/main" val="2770838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briefly introduce the convener team, who have been involved in developing the program for the workshop, and whom we’ll hear more from during the panel later this evening.</a:t>
            </a:r>
          </a:p>
        </p:txBody>
      </p:sp>
      <p:sp>
        <p:nvSpPr>
          <p:cNvPr id="4" name="Slide Number Placeholder 3"/>
          <p:cNvSpPr>
            <a:spLocks noGrp="1"/>
          </p:cNvSpPr>
          <p:nvPr>
            <p:ph type="sldNum" sz="quarter" idx="5"/>
          </p:nvPr>
        </p:nvSpPr>
        <p:spPr/>
        <p:txBody>
          <a:bodyPr/>
          <a:lstStyle/>
          <a:p>
            <a:fld id="{5E8A102E-5FA7-AE4C-8CC8-D9A8D52A221F}" type="slidenum">
              <a:rPr lang="en-US" smtClean="0"/>
              <a:t>3</a:t>
            </a:fld>
            <a:endParaRPr lang="en-US"/>
          </a:p>
        </p:txBody>
      </p:sp>
    </p:spTree>
    <p:extLst>
      <p:ext uri="{BB962C8B-B14F-4D97-AF65-F5344CB8AC3E}">
        <p14:creationId xmlns:p14="http://schemas.microsoft.com/office/powerpoint/2010/main" val="559748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briefly introduce the convener team, who have been involved in developing the program for the workshop, and whom we’ll hear more from during the panel later this evening.</a:t>
            </a:r>
          </a:p>
        </p:txBody>
      </p:sp>
      <p:sp>
        <p:nvSpPr>
          <p:cNvPr id="4" name="Slide Number Placeholder 3"/>
          <p:cNvSpPr>
            <a:spLocks noGrp="1"/>
          </p:cNvSpPr>
          <p:nvPr>
            <p:ph type="sldNum" sz="quarter" idx="5"/>
          </p:nvPr>
        </p:nvSpPr>
        <p:spPr/>
        <p:txBody>
          <a:bodyPr/>
          <a:lstStyle/>
          <a:p>
            <a:fld id="{5E8A102E-5FA7-AE4C-8CC8-D9A8D52A221F}" type="slidenum">
              <a:rPr lang="en-US" smtClean="0"/>
              <a:t>4</a:t>
            </a:fld>
            <a:endParaRPr lang="en-US"/>
          </a:p>
        </p:txBody>
      </p:sp>
    </p:spTree>
    <p:extLst>
      <p:ext uri="{BB962C8B-B14F-4D97-AF65-F5344CB8AC3E}">
        <p14:creationId xmlns:p14="http://schemas.microsoft.com/office/powerpoint/2010/main" val="386037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A102E-5FA7-AE4C-8CC8-D9A8D52A221F}" type="slidenum">
              <a:rPr lang="en-US" smtClean="0"/>
              <a:t>6</a:t>
            </a:fld>
            <a:endParaRPr lang="en-US"/>
          </a:p>
        </p:txBody>
      </p:sp>
    </p:spTree>
    <p:extLst>
      <p:ext uri="{BB962C8B-B14F-4D97-AF65-F5344CB8AC3E}">
        <p14:creationId xmlns:p14="http://schemas.microsoft.com/office/powerpoint/2010/main" val="250434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E8A102E-5FA7-AE4C-8CC8-D9A8D52A221F}" type="slidenum">
              <a:rPr lang="en-US" smtClean="0"/>
              <a:t>7</a:t>
            </a:fld>
            <a:endParaRPr lang="en-US"/>
          </a:p>
        </p:txBody>
      </p:sp>
    </p:spTree>
    <p:extLst>
      <p:ext uri="{BB962C8B-B14F-4D97-AF65-F5344CB8AC3E}">
        <p14:creationId xmlns:p14="http://schemas.microsoft.com/office/powerpoint/2010/main" val="3248252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A102E-5FA7-AE4C-8CC8-D9A8D52A221F}" type="slidenum">
              <a:rPr lang="en-US" smtClean="0"/>
              <a:t>8</a:t>
            </a:fld>
            <a:endParaRPr lang="en-US"/>
          </a:p>
        </p:txBody>
      </p:sp>
    </p:spTree>
    <p:extLst>
      <p:ext uri="{BB962C8B-B14F-4D97-AF65-F5344CB8AC3E}">
        <p14:creationId xmlns:p14="http://schemas.microsoft.com/office/powerpoint/2010/main" val="2850299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A102E-5FA7-AE4C-8CC8-D9A8D52A221F}" type="slidenum">
              <a:rPr lang="en-US" smtClean="0"/>
              <a:t>9</a:t>
            </a:fld>
            <a:endParaRPr lang="en-US"/>
          </a:p>
        </p:txBody>
      </p:sp>
    </p:spTree>
    <p:extLst>
      <p:ext uri="{BB962C8B-B14F-4D97-AF65-F5344CB8AC3E}">
        <p14:creationId xmlns:p14="http://schemas.microsoft.com/office/powerpoint/2010/main" val="266346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A102E-5FA7-AE4C-8CC8-D9A8D52A221F}" type="slidenum">
              <a:rPr lang="en-US" smtClean="0"/>
              <a:t>13</a:t>
            </a:fld>
            <a:endParaRPr lang="en-US"/>
          </a:p>
        </p:txBody>
      </p:sp>
    </p:spTree>
    <p:extLst>
      <p:ext uri="{BB962C8B-B14F-4D97-AF65-F5344CB8AC3E}">
        <p14:creationId xmlns:p14="http://schemas.microsoft.com/office/powerpoint/2010/main" val="3835617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2ED19-C10A-581F-DD9A-B9334040FD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3037CE-04CA-55B1-EB58-1B2E4AE63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C68B69-52BD-6E46-CA9E-E8EFFF6E6FE7}"/>
              </a:ext>
            </a:extLst>
          </p:cNvPr>
          <p:cNvSpPr>
            <a:spLocks noGrp="1"/>
          </p:cNvSpPr>
          <p:nvPr>
            <p:ph type="dt" sz="half" idx="10"/>
          </p:nvPr>
        </p:nvSpPr>
        <p:spPr/>
        <p:txBody>
          <a:bodyPr/>
          <a:lstStyle/>
          <a:p>
            <a:fld id="{890625C3-4951-3647-BFCD-34996F5BD828}" type="datetimeFigureOut">
              <a:rPr lang="en-US" smtClean="0"/>
              <a:t>10/26/2025</a:t>
            </a:fld>
            <a:endParaRPr lang="en-US"/>
          </a:p>
        </p:txBody>
      </p:sp>
      <p:sp>
        <p:nvSpPr>
          <p:cNvPr id="5" name="Footer Placeholder 4">
            <a:extLst>
              <a:ext uri="{FF2B5EF4-FFF2-40B4-BE49-F238E27FC236}">
                <a16:creationId xmlns:a16="http://schemas.microsoft.com/office/drawing/2014/main" id="{7D9FD5A9-2673-A57D-1E6F-E6C63AA43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506FB-9B10-5D16-3C62-F72FEFC3EE55}"/>
              </a:ext>
            </a:extLst>
          </p:cNvPr>
          <p:cNvSpPr>
            <a:spLocks noGrp="1"/>
          </p:cNvSpPr>
          <p:nvPr>
            <p:ph type="sldNum" sz="quarter" idx="12"/>
          </p:nvPr>
        </p:nvSpPr>
        <p:spPr/>
        <p:txBody>
          <a:bodyPr/>
          <a:lstStyle/>
          <a:p>
            <a:fld id="{9940010A-C616-3642-AA0A-ED1E6BB74D8A}" type="slidenum">
              <a:rPr lang="en-US" smtClean="0"/>
              <a:t>‹#›</a:t>
            </a:fld>
            <a:endParaRPr lang="en-US"/>
          </a:p>
        </p:txBody>
      </p:sp>
    </p:spTree>
    <p:extLst>
      <p:ext uri="{BB962C8B-B14F-4D97-AF65-F5344CB8AC3E}">
        <p14:creationId xmlns:p14="http://schemas.microsoft.com/office/powerpoint/2010/main" val="1919708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C11C9-E2DD-B3FD-FC41-4F8AC1C8FD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78B710-A243-8B68-FF00-E93BF044E2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FA54F-5768-9941-B3DA-AB99CC9A0881}"/>
              </a:ext>
            </a:extLst>
          </p:cNvPr>
          <p:cNvSpPr>
            <a:spLocks noGrp="1"/>
          </p:cNvSpPr>
          <p:nvPr>
            <p:ph type="dt" sz="half" idx="10"/>
          </p:nvPr>
        </p:nvSpPr>
        <p:spPr/>
        <p:txBody>
          <a:bodyPr/>
          <a:lstStyle/>
          <a:p>
            <a:fld id="{890625C3-4951-3647-BFCD-34996F5BD828}" type="datetimeFigureOut">
              <a:rPr lang="en-US" smtClean="0"/>
              <a:t>10/26/2025</a:t>
            </a:fld>
            <a:endParaRPr lang="en-US"/>
          </a:p>
        </p:txBody>
      </p:sp>
      <p:sp>
        <p:nvSpPr>
          <p:cNvPr id="5" name="Footer Placeholder 4">
            <a:extLst>
              <a:ext uri="{FF2B5EF4-FFF2-40B4-BE49-F238E27FC236}">
                <a16:creationId xmlns:a16="http://schemas.microsoft.com/office/drawing/2014/main" id="{912EF49E-37C0-DC03-809B-E9F6B0558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00F6C-B8B0-24CA-D0CE-A2288A5D7E54}"/>
              </a:ext>
            </a:extLst>
          </p:cNvPr>
          <p:cNvSpPr>
            <a:spLocks noGrp="1"/>
          </p:cNvSpPr>
          <p:nvPr>
            <p:ph type="sldNum" sz="quarter" idx="12"/>
          </p:nvPr>
        </p:nvSpPr>
        <p:spPr/>
        <p:txBody>
          <a:bodyPr/>
          <a:lstStyle/>
          <a:p>
            <a:fld id="{9940010A-C616-3642-AA0A-ED1E6BB74D8A}" type="slidenum">
              <a:rPr lang="en-US" smtClean="0"/>
              <a:t>‹#›</a:t>
            </a:fld>
            <a:endParaRPr lang="en-US"/>
          </a:p>
        </p:txBody>
      </p:sp>
    </p:spTree>
    <p:extLst>
      <p:ext uri="{BB962C8B-B14F-4D97-AF65-F5344CB8AC3E}">
        <p14:creationId xmlns:p14="http://schemas.microsoft.com/office/powerpoint/2010/main" val="3918771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CA06E7-84B3-D567-B6F2-26FCF9AF10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AE0DEA-04AF-F619-9CB9-C95876ECE6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D3AAA-6802-1AE8-59EB-CD8388DFCB02}"/>
              </a:ext>
            </a:extLst>
          </p:cNvPr>
          <p:cNvSpPr>
            <a:spLocks noGrp="1"/>
          </p:cNvSpPr>
          <p:nvPr>
            <p:ph type="dt" sz="half" idx="10"/>
          </p:nvPr>
        </p:nvSpPr>
        <p:spPr/>
        <p:txBody>
          <a:bodyPr/>
          <a:lstStyle/>
          <a:p>
            <a:fld id="{890625C3-4951-3647-BFCD-34996F5BD828}" type="datetimeFigureOut">
              <a:rPr lang="en-US" smtClean="0"/>
              <a:t>10/26/2025</a:t>
            </a:fld>
            <a:endParaRPr lang="en-US"/>
          </a:p>
        </p:txBody>
      </p:sp>
      <p:sp>
        <p:nvSpPr>
          <p:cNvPr id="5" name="Footer Placeholder 4">
            <a:extLst>
              <a:ext uri="{FF2B5EF4-FFF2-40B4-BE49-F238E27FC236}">
                <a16:creationId xmlns:a16="http://schemas.microsoft.com/office/drawing/2014/main" id="{5E02D221-231C-2DE1-ABAF-348133CB6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F2370-5588-DB64-1BFB-67A4129DCD6E}"/>
              </a:ext>
            </a:extLst>
          </p:cNvPr>
          <p:cNvSpPr>
            <a:spLocks noGrp="1"/>
          </p:cNvSpPr>
          <p:nvPr>
            <p:ph type="sldNum" sz="quarter" idx="12"/>
          </p:nvPr>
        </p:nvSpPr>
        <p:spPr/>
        <p:txBody>
          <a:bodyPr/>
          <a:lstStyle/>
          <a:p>
            <a:fld id="{9940010A-C616-3642-AA0A-ED1E6BB74D8A}" type="slidenum">
              <a:rPr lang="en-US" smtClean="0"/>
              <a:t>‹#›</a:t>
            </a:fld>
            <a:endParaRPr lang="en-US"/>
          </a:p>
        </p:txBody>
      </p:sp>
    </p:spTree>
    <p:extLst>
      <p:ext uri="{BB962C8B-B14F-4D97-AF65-F5344CB8AC3E}">
        <p14:creationId xmlns:p14="http://schemas.microsoft.com/office/powerpoint/2010/main" val="1623647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4300E-FC58-3D1E-DB67-EBCC74A6C8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DBBE26-2FFB-B1FE-A696-A0EBE4B3C1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B2D380-AFD4-1C5E-8D6E-77F117E89EBE}"/>
              </a:ext>
            </a:extLst>
          </p:cNvPr>
          <p:cNvSpPr>
            <a:spLocks noGrp="1"/>
          </p:cNvSpPr>
          <p:nvPr>
            <p:ph type="dt" sz="half" idx="10"/>
          </p:nvPr>
        </p:nvSpPr>
        <p:spPr/>
        <p:txBody>
          <a:bodyPr/>
          <a:lstStyle/>
          <a:p>
            <a:fld id="{890625C3-4951-3647-BFCD-34996F5BD828}" type="datetimeFigureOut">
              <a:rPr lang="en-US" smtClean="0"/>
              <a:t>10/26/2025</a:t>
            </a:fld>
            <a:endParaRPr lang="en-US"/>
          </a:p>
        </p:txBody>
      </p:sp>
      <p:sp>
        <p:nvSpPr>
          <p:cNvPr id="5" name="Footer Placeholder 4">
            <a:extLst>
              <a:ext uri="{FF2B5EF4-FFF2-40B4-BE49-F238E27FC236}">
                <a16:creationId xmlns:a16="http://schemas.microsoft.com/office/drawing/2014/main" id="{46E2CAED-000C-4E2F-F437-EACC1618B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437EF4-3D0F-D2E1-FCCE-B7A93A7E9DA4}"/>
              </a:ext>
            </a:extLst>
          </p:cNvPr>
          <p:cNvSpPr>
            <a:spLocks noGrp="1"/>
          </p:cNvSpPr>
          <p:nvPr>
            <p:ph type="sldNum" sz="quarter" idx="12"/>
          </p:nvPr>
        </p:nvSpPr>
        <p:spPr/>
        <p:txBody>
          <a:bodyPr/>
          <a:lstStyle/>
          <a:p>
            <a:fld id="{9940010A-C616-3642-AA0A-ED1E6BB74D8A}" type="slidenum">
              <a:rPr lang="en-US" smtClean="0"/>
              <a:t>‹#›</a:t>
            </a:fld>
            <a:endParaRPr lang="en-US"/>
          </a:p>
        </p:txBody>
      </p:sp>
    </p:spTree>
    <p:extLst>
      <p:ext uri="{BB962C8B-B14F-4D97-AF65-F5344CB8AC3E}">
        <p14:creationId xmlns:p14="http://schemas.microsoft.com/office/powerpoint/2010/main" val="197782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60474-12B7-51AC-616E-20FF671069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13B951-0BA2-63B1-0951-61167A2CD8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0C4CED-3D85-45B2-EF4D-DE64E6CA8C90}"/>
              </a:ext>
            </a:extLst>
          </p:cNvPr>
          <p:cNvSpPr>
            <a:spLocks noGrp="1"/>
          </p:cNvSpPr>
          <p:nvPr>
            <p:ph type="dt" sz="half" idx="10"/>
          </p:nvPr>
        </p:nvSpPr>
        <p:spPr/>
        <p:txBody>
          <a:bodyPr/>
          <a:lstStyle/>
          <a:p>
            <a:fld id="{890625C3-4951-3647-BFCD-34996F5BD828}" type="datetimeFigureOut">
              <a:rPr lang="en-US" smtClean="0"/>
              <a:t>10/26/2025</a:t>
            </a:fld>
            <a:endParaRPr lang="en-US"/>
          </a:p>
        </p:txBody>
      </p:sp>
      <p:sp>
        <p:nvSpPr>
          <p:cNvPr id="5" name="Footer Placeholder 4">
            <a:extLst>
              <a:ext uri="{FF2B5EF4-FFF2-40B4-BE49-F238E27FC236}">
                <a16:creationId xmlns:a16="http://schemas.microsoft.com/office/drawing/2014/main" id="{CC09E163-1CA4-95E4-8668-C7FDE92AB0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E4EB4D-FE04-9EAE-905D-BF890434060D}"/>
              </a:ext>
            </a:extLst>
          </p:cNvPr>
          <p:cNvSpPr>
            <a:spLocks noGrp="1"/>
          </p:cNvSpPr>
          <p:nvPr>
            <p:ph type="sldNum" sz="quarter" idx="12"/>
          </p:nvPr>
        </p:nvSpPr>
        <p:spPr/>
        <p:txBody>
          <a:bodyPr/>
          <a:lstStyle/>
          <a:p>
            <a:fld id="{9940010A-C616-3642-AA0A-ED1E6BB74D8A}" type="slidenum">
              <a:rPr lang="en-US" smtClean="0"/>
              <a:t>‹#›</a:t>
            </a:fld>
            <a:endParaRPr lang="en-US"/>
          </a:p>
        </p:txBody>
      </p:sp>
    </p:spTree>
    <p:extLst>
      <p:ext uri="{BB962C8B-B14F-4D97-AF65-F5344CB8AC3E}">
        <p14:creationId xmlns:p14="http://schemas.microsoft.com/office/powerpoint/2010/main" val="363182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17FD0-3918-C643-5050-049020885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5DFAC6-C0FE-2FF6-9113-7EC7C83549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D724B7-DE91-1A3E-C384-8855C5BC1B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D8FFAD-6135-6541-9C67-74655359F23E}"/>
              </a:ext>
            </a:extLst>
          </p:cNvPr>
          <p:cNvSpPr>
            <a:spLocks noGrp="1"/>
          </p:cNvSpPr>
          <p:nvPr>
            <p:ph type="dt" sz="half" idx="10"/>
          </p:nvPr>
        </p:nvSpPr>
        <p:spPr/>
        <p:txBody>
          <a:bodyPr/>
          <a:lstStyle/>
          <a:p>
            <a:fld id="{890625C3-4951-3647-BFCD-34996F5BD828}" type="datetimeFigureOut">
              <a:rPr lang="en-US" smtClean="0"/>
              <a:t>10/26/2025</a:t>
            </a:fld>
            <a:endParaRPr lang="en-US"/>
          </a:p>
        </p:txBody>
      </p:sp>
      <p:sp>
        <p:nvSpPr>
          <p:cNvPr id="6" name="Footer Placeholder 5">
            <a:extLst>
              <a:ext uri="{FF2B5EF4-FFF2-40B4-BE49-F238E27FC236}">
                <a16:creationId xmlns:a16="http://schemas.microsoft.com/office/drawing/2014/main" id="{CEA85164-31BF-F301-8DC7-153270FEA6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D6D3C5-E7AC-D59F-4316-CBECCF7C368A}"/>
              </a:ext>
            </a:extLst>
          </p:cNvPr>
          <p:cNvSpPr>
            <a:spLocks noGrp="1"/>
          </p:cNvSpPr>
          <p:nvPr>
            <p:ph type="sldNum" sz="quarter" idx="12"/>
          </p:nvPr>
        </p:nvSpPr>
        <p:spPr/>
        <p:txBody>
          <a:bodyPr/>
          <a:lstStyle/>
          <a:p>
            <a:fld id="{9940010A-C616-3642-AA0A-ED1E6BB74D8A}" type="slidenum">
              <a:rPr lang="en-US" smtClean="0"/>
              <a:t>‹#›</a:t>
            </a:fld>
            <a:endParaRPr lang="en-US"/>
          </a:p>
        </p:txBody>
      </p:sp>
    </p:spTree>
    <p:extLst>
      <p:ext uri="{BB962C8B-B14F-4D97-AF65-F5344CB8AC3E}">
        <p14:creationId xmlns:p14="http://schemas.microsoft.com/office/powerpoint/2010/main" val="790300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8E344-10D8-E0DE-8D61-536A1B454E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449B84-BD31-CF21-2600-EFA68A83F3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284900-4583-8D37-9ABF-02C169AFF6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FD32E8-5C20-4072-4869-AD919BEBF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44534F-E384-D9CE-8626-3DE0076559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0E76C-1095-360F-6B9F-4AD403B9D2D5}"/>
              </a:ext>
            </a:extLst>
          </p:cNvPr>
          <p:cNvSpPr>
            <a:spLocks noGrp="1"/>
          </p:cNvSpPr>
          <p:nvPr>
            <p:ph type="dt" sz="half" idx="10"/>
          </p:nvPr>
        </p:nvSpPr>
        <p:spPr/>
        <p:txBody>
          <a:bodyPr/>
          <a:lstStyle/>
          <a:p>
            <a:fld id="{890625C3-4951-3647-BFCD-34996F5BD828}" type="datetimeFigureOut">
              <a:rPr lang="en-US" smtClean="0"/>
              <a:t>10/26/2025</a:t>
            </a:fld>
            <a:endParaRPr lang="en-US"/>
          </a:p>
        </p:txBody>
      </p:sp>
      <p:sp>
        <p:nvSpPr>
          <p:cNvPr id="8" name="Footer Placeholder 7">
            <a:extLst>
              <a:ext uri="{FF2B5EF4-FFF2-40B4-BE49-F238E27FC236}">
                <a16:creationId xmlns:a16="http://schemas.microsoft.com/office/drawing/2014/main" id="{06B17DA9-2ABD-DF60-4150-7E1037CC68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1B3864-79E2-6727-91BA-5E67D3C35CAD}"/>
              </a:ext>
            </a:extLst>
          </p:cNvPr>
          <p:cNvSpPr>
            <a:spLocks noGrp="1"/>
          </p:cNvSpPr>
          <p:nvPr>
            <p:ph type="sldNum" sz="quarter" idx="12"/>
          </p:nvPr>
        </p:nvSpPr>
        <p:spPr/>
        <p:txBody>
          <a:bodyPr/>
          <a:lstStyle/>
          <a:p>
            <a:fld id="{9940010A-C616-3642-AA0A-ED1E6BB74D8A}" type="slidenum">
              <a:rPr lang="en-US" smtClean="0"/>
              <a:t>‹#›</a:t>
            </a:fld>
            <a:endParaRPr lang="en-US"/>
          </a:p>
        </p:txBody>
      </p:sp>
    </p:spTree>
    <p:extLst>
      <p:ext uri="{BB962C8B-B14F-4D97-AF65-F5344CB8AC3E}">
        <p14:creationId xmlns:p14="http://schemas.microsoft.com/office/powerpoint/2010/main" val="224075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B905C-11FA-95E7-1A94-B2C3FA7F5A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FD7ACD-10C9-D855-A8D5-4A74531A297E}"/>
              </a:ext>
            </a:extLst>
          </p:cNvPr>
          <p:cNvSpPr>
            <a:spLocks noGrp="1"/>
          </p:cNvSpPr>
          <p:nvPr>
            <p:ph type="dt" sz="half" idx="10"/>
          </p:nvPr>
        </p:nvSpPr>
        <p:spPr/>
        <p:txBody>
          <a:bodyPr/>
          <a:lstStyle/>
          <a:p>
            <a:fld id="{890625C3-4951-3647-BFCD-34996F5BD828}" type="datetimeFigureOut">
              <a:rPr lang="en-US" smtClean="0"/>
              <a:t>10/26/2025</a:t>
            </a:fld>
            <a:endParaRPr lang="en-US"/>
          </a:p>
        </p:txBody>
      </p:sp>
      <p:sp>
        <p:nvSpPr>
          <p:cNvPr id="4" name="Footer Placeholder 3">
            <a:extLst>
              <a:ext uri="{FF2B5EF4-FFF2-40B4-BE49-F238E27FC236}">
                <a16:creationId xmlns:a16="http://schemas.microsoft.com/office/drawing/2014/main" id="{5663FAE9-75C0-E99D-F61E-1D572107C0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F45EC2-B814-143D-A894-B7FF2BA20AB7}"/>
              </a:ext>
            </a:extLst>
          </p:cNvPr>
          <p:cNvSpPr>
            <a:spLocks noGrp="1"/>
          </p:cNvSpPr>
          <p:nvPr>
            <p:ph type="sldNum" sz="quarter" idx="12"/>
          </p:nvPr>
        </p:nvSpPr>
        <p:spPr/>
        <p:txBody>
          <a:bodyPr/>
          <a:lstStyle/>
          <a:p>
            <a:fld id="{9940010A-C616-3642-AA0A-ED1E6BB74D8A}" type="slidenum">
              <a:rPr lang="en-US" smtClean="0"/>
              <a:t>‹#›</a:t>
            </a:fld>
            <a:endParaRPr lang="en-US"/>
          </a:p>
        </p:txBody>
      </p:sp>
    </p:spTree>
    <p:extLst>
      <p:ext uri="{BB962C8B-B14F-4D97-AF65-F5344CB8AC3E}">
        <p14:creationId xmlns:p14="http://schemas.microsoft.com/office/powerpoint/2010/main" val="190234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3635DC-5A0D-5C80-EFBE-BAC755BE4160}"/>
              </a:ext>
            </a:extLst>
          </p:cNvPr>
          <p:cNvSpPr>
            <a:spLocks noGrp="1"/>
          </p:cNvSpPr>
          <p:nvPr>
            <p:ph type="dt" sz="half" idx="10"/>
          </p:nvPr>
        </p:nvSpPr>
        <p:spPr/>
        <p:txBody>
          <a:bodyPr/>
          <a:lstStyle/>
          <a:p>
            <a:fld id="{890625C3-4951-3647-BFCD-34996F5BD828}" type="datetimeFigureOut">
              <a:rPr lang="en-US" smtClean="0"/>
              <a:t>10/26/2025</a:t>
            </a:fld>
            <a:endParaRPr lang="en-US"/>
          </a:p>
        </p:txBody>
      </p:sp>
      <p:sp>
        <p:nvSpPr>
          <p:cNvPr id="3" name="Footer Placeholder 2">
            <a:extLst>
              <a:ext uri="{FF2B5EF4-FFF2-40B4-BE49-F238E27FC236}">
                <a16:creationId xmlns:a16="http://schemas.microsoft.com/office/drawing/2014/main" id="{C4BFB59F-36D9-BC35-E545-8A934ACABB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655562-3EE1-E07F-2735-2F850A786EBE}"/>
              </a:ext>
            </a:extLst>
          </p:cNvPr>
          <p:cNvSpPr>
            <a:spLocks noGrp="1"/>
          </p:cNvSpPr>
          <p:nvPr>
            <p:ph type="sldNum" sz="quarter" idx="12"/>
          </p:nvPr>
        </p:nvSpPr>
        <p:spPr/>
        <p:txBody>
          <a:bodyPr/>
          <a:lstStyle/>
          <a:p>
            <a:fld id="{9940010A-C616-3642-AA0A-ED1E6BB74D8A}" type="slidenum">
              <a:rPr lang="en-US" smtClean="0"/>
              <a:t>‹#›</a:t>
            </a:fld>
            <a:endParaRPr lang="en-US"/>
          </a:p>
        </p:txBody>
      </p:sp>
    </p:spTree>
    <p:extLst>
      <p:ext uri="{BB962C8B-B14F-4D97-AF65-F5344CB8AC3E}">
        <p14:creationId xmlns:p14="http://schemas.microsoft.com/office/powerpoint/2010/main" val="1629007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F8D48-8AA7-8500-637E-F469196AD5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AE75A7-F453-3012-6EA2-4ECACF118A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B2C113-ACE4-829F-71BA-3EE55D88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59D80-F69A-6895-1438-3503447F7DA8}"/>
              </a:ext>
            </a:extLst>
          </p:cNvPr>
          <p:cNvSpPr>
            <a:spLocks noGrp="1"/>
          </p:cNvSpPr>
          <p:nvPr>
            <p:ph type="dt" sz="half" idx="10"/>
          </p:nvPr>
        </p:nvSpPr>
        <p:spPr/>
        <p:txBody>
          <a:bodyPr/>
          <a:lstStyle/>
          <a:p>
            <a:fld id="{890625C3-4951-3647-BFCD-34996F5BD828}" type="datetimeFigureOut">
              <a:rPr lang="en-US" smtClean="0"/>
              <a:t>10/26/2025</a:t>
            </a:fld>
            <a:endParaRPr lang="en-US"/>
          </a:p>
        </p:txBody>
      </p:sp>
      <p:sp>
        <p:nvSpPr>
          <p:cNvPr id="6" name="Footer Placeholder 5">
            <a:extLst>
              <a:ext uri="{FF2B5EF4-FFF2-40B4-BE49-F238E27FC236}">
                <a16:creationId xmlns:a16="http://schemas.microsoft.com/office/drawing/2014/main" id="{5AC11FCF-0C87-99E0-0394-5D6C5D76D1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9D5C42-AC80-CFF6-4D03-F9A0DAD042E1}"/>
              </a:ext>
            </a:extLst>
          </p:cNvPr>
          <p:cNvSpPr>
            <a:spLocks noGrp="1"/>
          </p:cNvSpPr>
          <p:nvPr>
            <p:ph type="sldNum" sz="quarter" idx="12"/>
          </p:nvPr>
        </p:nvSpPr>
        <p:spPr/>
        <p:txBody>
          <a:bodyPr/>
          <a:lstStyle/>
          <a:p>
            <a:fld id="{9940010A-C616-3642-AA0A-ED1E6BB74D8A}" type="slidenum">
              <a:rPr lang="en-US" smtClean="0"/>
              <a:t>‹#›</a:t>
            </a:fld>
            <a:endParaRPr lang="en-US"/>
          </a:p>
        </p:txBody>
      </p:sp>
    </p:spTree>
    <p:extLst>
      <p:ext uri="{BB962C8B-B14F-4D97-AF65-F5344CB8AC3E}">
        <p14:creationId xmlns:p14="http://schemas.microsoft.com/office/powerpoint/2010/main" val="531247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A33CE-1C92-B06A-FF60-A0926FC28B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BCADB1-EE11-479F-6191-C1F381B236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D4DF13-58C7-A1D7-3A9D-29DAE48E7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9E23AC-5477-BB60-2652-B1DFB3B5B595}"/>
              </a:ext>
            </a:extLst>
          </p:cNvPr>
          <p:cNvSpPr>
            <a:spLocks noGrp="1"/>
          </p:cNvSpPr>
          <p:nvPr>
            <p:ph type="dt" sz="half" idx="10"/>
          </p:nvPr>
        </p:nvSpPr>
        <p:spPr/>
        <p:txBody>
          <a:bodyPr/>
          <a:lstStyle/>
          <a:p>
            <a:fld id="{890625C3-4951-3647-BFCD-34996F5BD828}" type="datetimeFigureOut">
              <a:rPr lang="en-US" smtClean="0"/>
              <a:t>10/26/2025</a:t>
            </a:fld>
            <a:endParaRPr lang="en-US"/>
          </a:p>
        </p:txBody>
      </p:sp>
      <p:sp>
        <p:nvSpPr>
          <p:cNvPr id="6" name="Footer Placeholder 5">
            <a:extLst>
              <a:ext uri="{FF2B5EF4-FFF2-40B4-BE49-F238E27FC236}">
                <a16:creationId xmlns:a16="http://schemas.microsoft.com/office/drawing/2014/main" id="{B6683EE3-9A20-0D59-6DF1-823FA4ADEC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DB3C40-73AB-C060-02AE-2B3DA0CF6378}"/>
              </a:ext>
            </a:extLst>
          </p:cNvPr>
          <p:cNvSpPr>
            <a:spLocks noGrp="1"/>
          </p:cNvSpPr>
          <p:nvPr>
            <p:ph type="sldNum" sz="quarter" idx="12"/>
          </p:nvPr>
        </p:nvSpPr>
        <p:spPr/>
        <p:txBody>
          <a:bodyPr/>
          <a:lstStyle/>
          <a:p>
            <a:fld id="{9940010A-C616-3642-AA0A-ED1E6BB74D8A}" type="slidenum">
              <a:rPr lang="en-US" smtClean="0"/>
              <a:t>‹#›</a:t>
            </a:fld>
            <a:endParaRPr lang="en-US"/>
          </a:p>
        </p:txBody>
      </p:sp>
    </p:spTree>
    <p:extLst>
      <p:ext uri="{BB962C8B-B14F-4D97-AF65-F5344CB8AC3E}">
        <p14:creationId xmlns:p14="http://schemas.microsoft.com/office/powerpoint/2010/main" val="233857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99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08B3DC-6B4C-076C-E6FE-1760A5F53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411542-9F9F-6258-ADDA-0DE0F8159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B6C93-D4CF-5CDD-2D01-01BC7EB4A5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625C3-4951-3647-BFCD-34996F5BD828}" type="datetimeFigureOut">
              <a:rPr lang="en-US" smtClean="0"/>
              <a:t>10/26/2025</a:t>
            </a:fld>
            <a:endParaRPr lang="en-US"/>
          </a:p>
        </p:txBody>
      </p:sp>
      <p:sp>
        <p:nvSpPr>
          <p:cNvPr id="5" name="Footer Placeholder 4">
            <a:extLst>
              <a:ext uri="{FF2B5EF4-FFF2-40B4-BE49-F238E27FC236}">
                <a16:creationId xmlns:a16="http://schemas.microsoft.com/office/drawing/2014/main" id="{EBF976D0-FDD6-886B-7698-878B03DE8F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17159-541B-D828-2AE0-2547C677CD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0010A-C616-3642-AA0A-ED1E6BB74D8A}" type="slidenum">
              <a:rPr lang="en-US" smtClean="0"/>
              <a:t>‹#›</a:t>
            </a:fld>
            <a:endParaRPr lang="en-US"/>
          </a:p>
        </p:txBody>
      </p:sp>
    </p:spTree>
    <p:extLst>
      <p:ext uri="{BB962C8B-B14F-4D97-AF65-F5344CB8AC3E}">
        <p14:creationId xmlns:p14="http://schemas.microsoft.com/office/powerpoint/2010/main" val="2948895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2A8A04-A4DD-E984-3485-43D3AFCDDAF5}"/>
              </a:ext>
            </a:extLst>
          </p:cNvPr>
          <p:cNvSpPr/>
          <p:nvPr/>
        </p:nvSpPr>
        <p:spPr>
          <a:xfrm>
            <a:off x="0" y="4700588"/>
            <a:ext cx="12192000" cy="17573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764792-4C31-E824-5D7D-C1679A098FE1}"/>
              </a:ext>
            </a:extLst>
          </p:cNvPr>
          <p:cNvSpPr>
            <a:spLocks noGrp="1"/>
          </p:cNvSpPr>
          <p:nvPr>
            <p:ph type="ctrTitle"/>
          </p:nvPr>
        </p:nvSpPr>
        <p:spPr>
          <a:xfrm>
            <a:off x="1524000" y="800809"/>
            <a:ext cx="9144000" cy="921407"/>
          </a:xfrm>
        </p:spPr>
        <p:txBody>
          <a:bodyPr>
            <a:normAutofit fontScale="90000"/>
          </a:bodyPr>
          <a:lstStyle/>
          <a:p>
            <a:r>
              <a:rPr lang="en-US" dirty="0">
                <a:solidFill>
                  <a:schemeClr val="bg1"/>
                </a:solidFill>
              </a:rPr>
              <a:t>Welcome to the 2025 Workshop</a:t>
            </a:r>
          </a:p>
        </p:txBody>
      </p:sp>
      <p:sp>
        <p:nvSpPr>
          <p:cNvPr id="3" name="Subtitle 2">
            <a:extLst>
              <a:ext uri="{FF2B5EF4-FFF2-40B4-BE49-F238E27FC236}">
                <a16:creationId xmlns:a16="http://schemas.microsoft.com/office/drawing/2014/main" id="{F32CBCF9-615C-F120-93F0-C55ED17C4C86}"/>
              </a:ext>
            </a:extLst>
          </p:cNvPr>
          <p:cNvSpPr>
            <a:spLocks noGrp="1"/>
          </p:cNvSpPr>
          <p:nvPr>
            <p:ph type="subTitle" idx="1"/>
          </p:nvPr>
        </p:nvSpPr>
        <p:spPr>
          <a:xfrm>
            <a:off x="2628901" y="2337240"/>
            <a:ext cx="6432084" cy="1991873"/>
          </a:xfrm>
        </p:spPr>
        <p:txBody>
          <a:bodyPr>
            <a:normAutofit/>
          </a:bodyPr>
          <a:lstStyle/>
          <a:p>
            <a:r>
              <a:rPr lang="en-US" sz="4800" b="1" dirty="0">
                <a:solidFill>
                  <a:schemeClr val="bg1"/>
                </a:solidFill>
              </a:rPr>
              <a:t>Teaching Computation with MATLAB</a:t>
            </a:r>
          </a:p>
          <a:p>
            <a:endParaRPr lang="en-US" sz="2800" b="1" dirty="0">
              <a:solidFill>
                <a:schemeClr val="bg1"/>
              </a:solidFill>
            </a:endParaRPr>
          </a:p>
        </p:txBody>
      </p:sp>
      <p:pic>
        <p:nvPicPr>
          <p:cNvPr id="1028" name="Picture 4" descr="MathWorks - Makers of MATLAB and Simulink - MATLAB &amp; Simulink">
            <a:extLst>
              <a:ext uri="{FF2B5EF4-FFF2-40B4-BE49-F238E27FC236}">
                <a16:creationId xmlns:a16="http://schemas.microsoft.com/office/drawing/2014/main" id="{475472B7-5638-2909-0247-88A9B649E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5008083"/>
            <a:ext cx="5172830" cy="10491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D8FA4C0-F03D-AF64-41BA-C859BADDE661}"/>
              </a:ext>
            </a:extLst>
          </p:cNvPr>
          <p:cNvPicPr>
            <a:picLocks noChangeAspect="1"/>
          </p:cNvPicPr>
          <p:nvPr/>
        </p:nvPicPr>
        <p:blipFill>
          <a:blip r:embed="rId4"/>
          <a:stretch>
            <a:fillRect/>
          </a:stretch>
        </p:blipFill>
        <p:spPr>
          <a:xfrm>
            <a:off x="6386841" y="4966139"/>
            <a:ext cx="5348287" cy="1159455"/>
          </a:xfrm>
          <a:prstGeom prst="rect">
            <a:avLst/>
          </a:prstGeom>
        </p:spPr>
      </p:pic>
    </p:spTree>
    <p:extLst>
      <p:ext uri="{BB962C8B-B14F-4D97-AF65-F5344CB8AC3E}">
        <p14:creationId xmlns:p14="http://schemas.microsoft.com/office/powerpoint/2010/main" val="1356939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CBB2-EC8C-4904-8C63-C7AA90C6F2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20171B-6110-4DBD-BF8A-C785EB0DCDD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61081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AD495-47F5-4F28-B3BB-6CFF17C3DD4B}"/>
              </a:ext>
            </a:extLst>
          </p:cNvPr>
          <p:cNvSpPr>
            <a:spLocks noGrp="1"/>
          </p:cNvSpPr>
          <p:nvPr>
            <p:ph type="title"/>
          </p:nvPr>
        </p:nvSpPr>
        <p:spPr/>
        <p:txBody>
          <a:bodyPr>
            <a:normAutofit/>
          </a:bodyPr>
          <a:lstStyle/>
          <a:p>
            <a:r>
              <a:rPr lang="en-US" sz="4800" b="1" dirty="0">
                <a:solidFill>
                  <a:schemeClr val="bg1"/>
                </a:solidFill>
              </a:rPr>
              <a:t>Two part instructions:</a:t>
            </a:r>
          </a:p>
        </p:txBody>
      </p:sp>
      <p:sp>
        <p:nvSpPr>
          <p:cNvPr id="3" name="Content Placeholder 2">
            <a:extLst>
              <a:ext uri="{FF2B5EF4-FFF2-40B4-BE49-F238E27FC236}">
                <a16:creationId xmlns:a16="http://schemas.microsoft.com/office/drawing/2014/main" id="{52AD3D87-C13C-4379-918A-C12FBDB3BC7F}"/>
              </a:ext>
            </a:extLst>
          </p:cNvPr>
          <p:cNvSpPr>
            <a:spLocks noGrp="1"/>
          </p:cNvSpPr>
          <p:nvPr>
            <p:ph idx="1"/>
          </p:nvPr>
        </p:nvSpPr>
        <p:spPr/>
        <p:txBody>
          <a:bodyPr/>
          <a:lstStyle/>
          <a:p>
            <a:pPr marL="514350" indent="-514350">
              <a:buFont typeface="+mj-lt"/>
              <a:buAutoNum type="arabicPeriod"/>
            </a:pPr>
            <a:r>
              <a:rPr lang="en-US" sz="3600" dirty="0">
                <a:solidFill>
                  <a:schemeClr val="bg1"/>
                </a:solidFill>
              </a:rPr>
              <a:t>Group sorts by the criteria provided</a:t>
            </a:r>
          </a:p>
          <a:p>
            <a:pPr marL="514350" indent="-514350">
              <a:buFont typeface="+mj-lt"/>
              <a:buAutoNum type="arabicPeriod"/>
            </a:pPr>
            <a:r>
              <a:rPr lang="en-US" sz="3600" dirty="0">
                <a:solidFill>
                  <a:schemeClr val="bg1"/>
                </a:solidFill>
              </a:rPr>
              <a:t>Talk to your neighbors using the prompt </a:t>
            </a:r>
          </a:p>
          <a:p>
            <a:endParaRPr lang="en-US" dirty="0">
              <a:solidFill>
                <a:schemeClr val="bg1"/>
              </a:solidFill>
            </a:endParaRPr>
          </a:p>
        </p:txBody>
      </p:sp>
    </p:spTree>
    <p:extLst>
      <p:ext uri="{BB962C8B-B14F-4D97-AF65-F5344CB8AC3E}">
        <p14:creationId xmlns:p14="http://schemas.microsoft.com/office/powerpoint/2010/main" val="2811996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D2D6810-AD94-46F5-865D-945FDE1889C5}"/>
              </a:ext>
            </a:extLst>
          </p:cNvPr>
          <p:cNvSpPr/>
          <p:nvPr/>
        </p:nvSpPr>
        <p:spPr>
          <a:xfrm>
            <a:off x="0" y="0"/>
            <a:ext cx="12129477"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2477" y="200950"/>
            <a:ext cx="12256341" cy="918258"/>
          </a:xfrm>
        </p:spPr>
        <p:txBody>
          <a:bodyPr>
            <a:normAutofit fontScale="90000"/>
          </a:bodyPr>
          <a:lstStyle/>
          <a:p>
            <a:r>
              <a:rPr lang="en-US" sz="4000" b="1" i="1" dirty="0"/>
              <a:t>Starting Friday, how far did you travel to get to this workshop?</a:t>
            </a:r>
          </a:p>
        </p:txBody>
      </p:sp>
      <p:grpSp>
        <p:nvGrpSpPr>
          <p:cNvPr id="16" name="Group 15"/>
          <p:cNvGrpSpPr/>
          <p:nvPr/>
        </p:nvGrpSpPr>
        <p:grpSpPr>
          <a:xfrm>
            <a:off x="673100" y="1396359"/>
            <a:ext cx="6556917" cy="4721876"/>
            <a:chOff x="2692400" y="1637659"/>
            <a:chExt cx="6556917" cy="4721876"/>
          </a:xfrm>
        </p:grpSpPr>
        <p:sp>
          <p:nvSpPr>
            <p:cNvPr id="6" name="TextBox 5"/>
            <p:cNvSpPr txBox="1"/>
            <p:nvPr/>
          </p:nvSpPr>
          <p:spPr>
            <a:xfrm>
              <a:off x="4704878" y="1637659"/>
              <a:ext cx="2783777" cy="584775"/>
            </a:xfrm>
            <a:prstGeom prst="rect">
              <a:avLst/>
            </a:prstGeom>
            <a:noFill/>
          </p:spPr>
          <p:txBody>
            <a:bodyPr wrap="square" rtlCol="0">
              <a:spAutoFit/>
            </a:bodyPr>
            <a:lstStyle/>
            <a:p>
              <a:r>
                <a:rPr lang="en-US" sz="3200" i="1" dirty="0">
                  <a:solidFill>
                    <a:schemeClr val="accent1">
                      <a:lumMod val="50000"/>
                    </a:schemeClr>
                  </a:solidFill>
                </a:rPr>
                <a:t>Front of room</a:t>
              </a:r>
            </a:p>
          </p:txBody>
        </p:sp>
        <p:grpSp>
          <p:nvGrpSpPr>
            <p:cNvPr id="7" name="Group 6"/>
            <p:cNvGrpSpPr/>
            <p:nvPr/>
          </p:nvGrpSpPr>
          <p:grpSpPr>
            <a:xfrm>
              <a:off x="2692400" y="2222434"/>
              <a:ext cx="6556917" cy="4137101"/>
              <a:chOff x="4672361" y="1973030"/>
              <a:chExt cx="6556917" cy="4137101"/>
            </a:xfrm>
          </p:grpSpPr>
          <p:grpSp>
            <p:nvGrpSpPr>
              <p:cNvPr id="8" name="Group 7"/>
              <p:cNvGrpSpPr/>
              <p:nvPr/>
            </p:nvGrpSpPr>
            <p:grpSpPr>
              <a:xfrm>
                <a:off x="4672361" y="1973030"/>
                <a:ext cx="6556917" cy="4137101"/>
                <a:chOff x="4917688" y="1962616"/>
                <a:chExt cx="5675971" cy="4137101"/>
              </a:xfrm>
            </p:grpSpPr>
            <p:sp>
              <p:nvSpPr>
                <p:cNvPr id="11" name="Trapezoid 10"/>
                <p:cNvSpPr/>
                <p:nvPr/>
              </p:nvSpPr>
              <p:spPr>
                <a:xfrm>
                  <a:off x="4917688" y="1962616"/>
                  <a:ext cx="5675971" cy="3836018"/>
                </a:xfrm>
                <a:prstGeom prst="trapezoid">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988205" y="5798634"/>
                  <a:ext cx="412595" cy="301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802244" y="5798634"/>
                  <a:ext cx="312234" cy="301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a:off x="5207748" y="2741902"/>
                  <a:ext cx="312234" cy="301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292820" y="2341641"/>
                  <a:ext cx="379142" cy="892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rot="840000">
                <a:off x="5418795" y="2367505"/>
                <a:ext cx="147443" cy="711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68240" y="5736971"/>
                <a:ext cx="1204598" cy="101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8" name="Straight Arrow Connector 17"/>
          <p:cNvCxnSpPr>
            <a:cxnSpLocks/>
          </p:cNvCxnSpPr>
          <p:nvPr/>
        </p:nvCxnSpPr>
        <p:spPr>
          <a:xfrm>
            <a:off x="1493255" y="3698878"/>
            <a:ext cx="4779865" cy="0"/>
          </a:xfrm>
          <a:prstGeom prst="straightConnector1">
            <a:avLst/>
          </a:prstGeom>
          <a:ln w="762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TextBox 18"/>
          <p:cNvSpPr txBox="1"/>
          <p:nvPr/>
        </p:nvSpPr>
        <p:spPr>
          <a:xfrm>
            <a:off x="1357706" y="3856921"/>
            <a:ext cx="1503558" cy="1292662"/>
          </a:xfrm>
          <a:prstGeom prst="rect">
            <a:avLst/>
          </a:prstGeom>
          <a:noFill/>
        </p:spPr>
        <p:txBody>
          <a:bodyPr wrap="square" rtlCol="0">
            <a:spAutoFit/>
          </a:bodyPr>
          <a:lstStyle/>
          <a:p>
            <a:r>
              <a:rPr lang="en-US" sz="2600" dirty="0"/>
              <a:t>Smallest/</a:t>
            </a:r>
          </a:p>
          <a:p>
            <a:r>
              <a:rPr lang="en-US" sz="2600" dirty="0"/>
              <a:t>nearest</a:t>
            </a:r>
          </a:p>
          <a:p>
            <a:endParaRPr lang="en-US" sz="2600" dirty="0"/>
          </a:p>
        </p:txBody>
      </p:sp>
      <p:sp>
        <p:nvSpPr>
          <p:cNvPr id="20" name="TextBox 19"/>
          <p:cNvSpPr txBox="1"/>
          <p:nvPr/>
        </p:nvSpPr>
        <p:spPr>
          <a:xfrm>
            <a:off x="4673600" y="3784843"/>
            <a:ext cx="1599520" cy="892552"/>
          </a:xfrm>
          <a:prstGeom prst="rect">
            <a:avLst/>
          </a:prstGeom>
          <a:noFill/>
        </p:spPr>
        <p:txBody>
          <a:bodyPr wrap="square" rtlCol="0">
            <a:spAutoFit/>
          </a:bodyPr>
          <a:lstStyle/>
          <a:p>
            <a:r>
              <a:rPr lang="en-US" sz="2600" dirty="0"/>
              <a:t>Largest/</a:t>
            </a:r>
          </a:p>
          <a:p>
            <a:r>
              <a:rPr lang="en-US" sz="2600" dirty="0"/>
              <a:t>Farthest</a:t>
            </a:r>
          </a:p>
        </p:txBody>
      </p:sp>
      <p:sp>
        <p:nvSpPr>
          <p:cNvPr id="21" name="Oval Callout 20"/>
          <p:cNvSpPr/>
          <p:nvPr/>
        </p:nvSpPr>
        <p:spPr>
          <a:xfrm>
            <a:off x="7571536" y="2682688"/>
            <a:ext cx="4119475" cy="2676390"/>
          </a:xfrm>
          <a:prstGeom prst="wedgeEllipseCallout">
            <a:avLst/>
          </a:prstGeom>
          <a:solidFill>
            <a:srgbClr val="F8FCF6"/>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529552" y="1845611"/>
            <a:ext cx="4388434" cy="584775"/>
          </a:xfrm>
          <a:prstGeom prst="rect">
            <a:avLst/>
          </a:prstGeom>
          <a:noFill/>
        </p:spPr>
        <p:txBody>
          <a:bodyPr wrap="square" rtlCol="0">
            <a:spAutoFit/>
          </a:bodyPr>
          <a:lstStyle/>
          <a:p>
            <a:r>
              <a:rPr lang="en-US" sz="3200" dirty="0">
                <a:solidFill>
                  <a:schemeClr val="accent6">
                    <a:lumMod val="50000"/>
                  </a:schemeClr>
                </a:solidFill>
              </a:rPr>
              <a:t>Discuss in pairs or trios:</a:t>
            </a:r>
          </a:p>
        </p:txBody>
      </p:sp>
      <p:sp>
        <p:nvSpPr>
          <p:cNvPr id="25" name="TextBox 24">
            <a:extLst>
              <a:ext uri="{FF2B5EF4-FFF2-40B4-BE49-F238E27FC236}">
                <a16:creationId xmlns:a16="http://schemas.microsoft.com/office/drawing/2014/main" id="{091DEB44-B7CB-4F0D-9B40-D8772A86D78C}"/>
              </a:ext>
            </a:extLst>
          </p:cNvPr>
          <p:cNvSpPr txBox="1"/>
          <p:nvPr/>
        </p:nvSpPr>
        <p:spPr>
          <a:xfrm>
            <a:off x="7832521" y="3244083"/>
            <a:ext cx="3597503" cy="1569660"/>
          </a:xfrm>
          <a:prstGeom prst="rect">
            <a:avLst/>
          </a:prstGeom>
          <a:noFill/>
        </p:spPr>
        <p:txBody>
          <a:bodyPr wrap="square" rtlCol="0">
            <a:spAutoFit/>
          </a:bodyPr>
          <a:lstStyle/>
          <a:p>
            <a:pPr algn="ctr"/>
            <a:r>
              <a:rPr lang="en-US" sz="3200" dirty="0"/>
              <a:t>Where you work?</a:t>
            </a:r>
          </a:p>
          <a:p>
            <a:pPr algn="ctr"/>
            <a:r>
              <a:rPr lang="en-US" sz="3200" dirty="0"/>
              <a:t>What classes you teach?</a:t>
            </a:r>
          </a:p>
        </p:txBody>
      </p:sp>
    </p:spTree>
    <p:extLst>
      <p:ext uri="{BB962C8B-B14F-4D97-AF65-F5344CB8AC3E}">
        <p14:creationId xmlns:p14="http://schemas.microsoft.com/office/powerpoint/2010/main" val="3634336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00D9A5-AC47-4577-BA11-D323F9968A4C}"/>
              </a:ext>
            </a:extLst>
          </p:cNvPr>
          <p:cNvSpPr/>
          <p:nvPr/>
        </p:nvSpPr>
        <p:spPr>
          <a:xfrm>
            <a:off x="31261" y="72874"/>
            <a:ext cx="12129477"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a:t>
            </a:r>
          </a:p>
        </p:txBody>
      </p:sp>
      <p:sp>
        <p:nvSpPr>
          <p:cNvPr id="2" name="Title 1"/>
          <p:cNvSpPr>
            <a:spLocks noGrp="1"/>
          </p:cNvSpPr>
          <p:nvPr>
            <p:ph type="title"/>
          </p:nvPr>
        </p:nvSpPr>
        <p:spPr>
          <a:xfrm>
            <a:off x="410655" y="326489"/>
            <a:ext cx="11636798" cy="1125889"/>
          </a:xfrm>
        </p:spPr>
        <p:txBody>
          <a:bodyPr>
            <a:normAutofit/>
          </a:bodyPr>
          <a:lstStyle/>
          <a:p>
            <a:r>
              <a:rPr lang="en-US" b="1" i="1" dirty="0"/>
              <a:t>What is your current discipline or department?</a:t>
            </a:r>
          </a:p>
        </p:txBody>
      </p:sp>
      <p:sp>
        <p:nvSpPr>
          <p:cNvPr id="16" name="TextBox 15"/>
          <p:cNvSpPr txBox="1"/>
          <p:nvPr/>
        </p:nvSpPr>
        <p:spPr>
          <a:xfrm>
            <a:off x="4767120" y="2045107"/>
            <a:ext cx="1428905" cy="954107"/>
          </a:xfrm>
          <a:prstGeom prst="rect">
            <a:avLst/>
          </a:prstGeom>
          <a:noFill/>
        </p:spPr>
        <p:txBody>
          <a:bodyPr wrap="square" rtlCol="0">
            <a:spAutoFit/>
          </a:bodyPr>
          <a:lstStyle/>
          <a:p>
            <a:r>
              <a:rPr lang="en-US" sz="2800" dirty="0"/>
              <a:t>Math</a:t>
            </a:r>
          </a:p>
          <a:p>
            <a:r>
              <a:rPr lang="en-US" sz="2800" dirty="0"/>
              <a:t>Stats</a:t>
            </a:r>
          </a:p>
        </p:txBody>
      </p:sp>
      <p:sp>
        <p:nvSpPr>
          <p:cNvPr id="17" name="TextBox 16"/>
          <p:cNvSpPr txBox="1"/>
          <p:nvPr/>
        </p:nvSpPr>
        <p:spPr>
          <a:xfrm>
            <a:off x="4236848" y="4898006"/>
            <a:ext cx="2884141" cy="1200329"/>
          </a:xfrm>
          <a:prstGeom prst="rect">
            <a:avLst/>
          </a:prstGeom>
          <a:noFill/>
        </p:spPr>
        <p:txBody>
          <a:bodyPr wrap="square" rtlCol="0">
            <a:spAutoFit/>
          </a:bodyPr>
          <a:lstStyle/>
          <a:p>
            <a:r>
              <a:rPr lang="en-US" sz="2400" dirty="0"/>
              <a:t>Electrical engineering</a:t>
            </a:r>
          </a:p>
          <a:p>
            <a:r>
              <a:rPr lang="en-US" sz="2400" dirty="0"/>
              <a:t>Computer science</a:t>
            </a:r>
          </a:p>
          <a:p>
            <a:endParaRPr lang="en-US" sz="2400" dirty="0"/>
          </a:p>
        </p:txBody>
      </p:sp>
      <p:sp>
        <p:nvSpPr>
          <p:cNvPr id="18" name="TextBox 17"/>
          <p:cNvSpPr txBox="1"/>
          <p:nvPr/>
        </p:nvSpPr>
        <p:spPr>
          <a:xfrm>
            <a:off x="1725426" y="1992205"/>
            <a:ext cx="1945410" cy="1384995"/>
          </a:xfrm>
          <a:prstGeom prst="rect">
            <a:avLst/>
          </a:prstGeom>
          <a:noFill/>
        </p:spPr>
        <p:txBody>
          <a:bodyPr wrap="square" rtlCol="0">
            <a:spAutoFit/>
          </a:bodyPr>
          <a:lstStyle/>
          <a:p>
            <a:r>
              <a:rPr lang="en-US" sz="2800" dirty="0"/>
              <a:t>Physics,</a:t>
            </a:r>
          </a:p>
          <a:p>
            <a:r>
              <a:rPr lang="en-US" sz="2800" dirty="0"/>
              <a:t>Education,</a:t>
            </a:r>
          </a:p>
          <a:p>
            <a:r>
              <a:rPr lang="en-US" sz="2800" dirty="0"/>
              <a:t>Economics</a:t>
            </a:r>
          </a:p>
        </p:txBody>
      </p:sp>
      <p:sp>
        <p:nvSpPr>
          <p:cNvPr id="19" name="TextBox 18"/>
          <p:cNvSpPr txBox="1"/>
          <p:nvPr/>
        </p:nvSpPr>
        <p:spPr>
          <a:xfrm>
            <a:off x="934893" y="4695227"/>
            <a:ext cx="2695541" cy="1200329"/>
          </a:xfrm>
          <a:prstGeom prst="rect">
            <a:avLst/>
          </a:prstGeom>
          <a:noFill/>
        </p:spPr>
        <p:txBody>
          <a:bodyPr wrap="square" rtlCol="0">
            <a:spAutoFit/>
          </a:bodyPr>
          <a:lstStyle/>
          <a:p>
            <a:r>
              <a:rPr lang="en-US" sz="2400" dirty="0"/>
              <a:t>Biology, Chemistry</a:t>
            </a:r>
          </a:p>
          <a:p>
            <a:r>
              <a:rPr lang="en-US" sz="2400" dirty="0"/>
              <a:t>Marine</a:t>
            </a:r>
          </a:p>
          <a:p>
            <a:r>
              <a:rPr lang="en-US" sz="2400" dirty="0"/>
              <a:t>Environmental </a:t>
            </a:r>
          </a:p>
        </p:txBody>
      </p:sp>
      <p:sp>
        <p:nvSpPr>
          <p:cNvPr id="20" name="TextBox 19"/>
          <p:cNvSpPr txBox="1"/>
          <p:nvPr/>
        </p:nvSpPr>
        <p:spPr>
          <a:xfrm>
            <a:off x="2985345" y="3504429"/>
            <a:ext cx="2247125" cy="954107"/>
          </a:xfrm>
          <a:prstGeom prst="rect">
            <a:avLst/>
          </a:prstGeom>
          <a:noFill/>
        </p:spPr>
        <p:txBody>
          <a:bodyPr wrap="square" rtlCol="0">
            <a:spAutoFit/>
          </a:bodyPr>
          <a:lstStyle/>
          <a:p>
            <a:pPr algn="ctr"/>
            <a:r>
              <a:rPr lang="en-US" sz="2800" dirty="0"/>
              <a:t>Engineering </a:t>
            </a:r>
          </a:p>
          <a:p>
            <a:pPr algn="ctr"/>
            <a:r>
              <a:rPr lang="en-US" sz="2800" dirty="0"/>
              <a:t>Catch all </a:t>
            </a:r>
          </a:p>
        </p:txBody>
      </p:sp>
      <p:grpSp>
        <p:nvGrpSpPr>
          <p:cNvPr id="30" name="Group 29"/>
          <p:cNvGrpSpPr/>
          <p:nvPr/>
        </p:nvGrpSpPr>
        <p:grpSpPr>
          <a:xfrm>
            <a:off x="697261" y="1399958"/>
            <a:ext cx="6556917" cy="4788504"/>
            <a:chOff x="697261" y="1399958"/>
            <a:chExt cx="6556917" cy="4788504"/>
          </a:xfrm>
        </p:grpSpPr>
        <p:sp>
          <p:nvSpPr>
            <p:cNvPr id="6" name="TextBox 5"/>
            <p:cNvSpPr txBox="1"/>
            <p:nvPr/>
          </p:nvSpPr>
          <p:spPr>
            <a:xfrm>
              <a:off x="2634705" y="1399958"/>
              <a:ext cx="2783777" cy="584775"/>
            </a:xfrm>
            <a:prstGeom prst="rect">
              <a:avLst/>
            </a:prstGeom>
            <a:noFill/>
          </p:spPr>
          <p:txBody>
            <a:bodyPr wrap="square" rtlCol="0">
              <a:spAutoFit/>
            </a:bodyPr>
            <a:lstStyle/>
            <a:p>
              <a:r>
                <a:rPr lang="en-US" sz="3200" i="1" dirty="0">
                  <a:solidFill>
                    <a:schemeClr val="accent1">
                      <a:lumMod val="50000"/>
                    </a:schemeClr>
                  </a:solidFill>
                </a:rPr>
                <a:t>Front of room</a:t>
              </a:r>
            </a:p>
          </p:txBody>
        </p:sp>
        <p:grpSp>
          <p:nvGrpSpPr>
            <p:cNvPr id="23" name="Group 22"/>
            <p:cNvGrpSpPr/>
            <p:nvPr/>
          </p:nvGrpSpPr>
          <p:grpSpPr>
            <a:xfrm>
              <a:off x="697261" y="2051361"/>
              <a:ext cx="6556917" cy="4137101"/>
              <a:chOff x="4672361" y="1973030"/>
              <a:chExt cx="6556917" cy="4137101"/>
            </a:xfrm>
          </p:grpSpPr>
          <p:grpSp>
            <p:nvGrpSpPr>
              <p:cNvPr id="15" name="Group 14"/>
              <p:cNvGrpSpPr/>
              <p:nvPr/>
            </p:nvGrpSpPr>
            <p:grpSpPr>
              <a:xfrm>
                <a:off x="4672361" y="1973030"/>
                <a:ext cx="6556917" cy="4137101"/>
                <a:chOff x="4917688" y="1962616"/>
                <a:chExt cx="5675971" cy="4137101"/>
              </a:xfrm>
            </p:grpSpPr>
            <p:sp>
              <p:nvSpPr>
                <p:cNvPr id="3" name="Trapezoid 2"/>
                <p:cNvSpPr/>
                <p:nvPr/>
              </p:nvSpPr>
              <p:spPr>
                <a:xfrm>
                  <a:off x="4917688" y="1962616"/>
                  <a:ext cx="5675971" cy="3836018"/>
                </a:xfrm>
                <a:prstGeom prst="trapezoid">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5988205" y="5798634"/>
                  <a:ext cx="412595" cy="301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802244" y="5798634"/>
                  <a:ext cx="312234" cy="301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a:off x="5207748" y="2741902"/>
                  <a:ext cx="312234" cy="301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292820" y="2341641"/>
                  <a:ext cx="379142" cy="892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rot="840000">
                <a:off x="5418795" y="2367505"/>
                <a:ext cx="147443" cy="711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968240" y="5736971"/>
                <a:ext cx="1204598" cy="101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Oval Callout 23"/>
          <p:cNvSpPr/>
          <p:nvPr/>
        </p:nvSpPr>
        <p:spPr>
          <a:xfrm>
            <a:off x="7120989" y="2089103"/>
            <a:ext cx="4662456" cy="3719015"/>
          </a:xfrm>
          <a:prstGeom prst="wedgeEllipseCallout">
            <a:avLst>
              <a:gd name="adj1" fmla="val -21001"/>
              <a:gd name="adj2" fmla="val 66778"/>
            </a:avLst>
          </a:prstGeom>
          <a:solidFill>
            <a:srgbClr val="F8FCF6"/>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536276" y="1305046"/>
            <a:ext cx="4388434" cy="584775"/>
          </a:xfrm>
          <a:prstGeom prst="rect">
            <a:avLst/>
          </a:prstGeom>
          <a:noFill/>
        </p:spPr>
        <p:txBody>
          <a:bodyPr wrap="square" rtlCol="0">
            <a:spAutoFit/>
          </a:bodyPr>
          <a:lstStyle/>
          <a:p>
            <a:r>
              <a:rPr lang="en-US" sz="3200" dirty="0">
                <a:solidFill>
                  <a:schemeClr val="accent6">
                    <a:lumMod val="50000"/>
                  </a:schemeClr>
                </a:solidFill>
              </a:rPr>
              <a:t>Discuss in pairs or trios:</a:t>
            </a:r>
          </a:p>
        </p:txBody>
      </p:sp>
      <p:sp>
        <p:nvSpPr>
          <p:cNvPr id="25" name="TextBox 24">
            <a:extLst>
              <a:ext uri="{FF2B5EF4-FFF2-40B4-BE49-F238E27FC236}">
                <a16:creationId xmlns:a16="http://schemas.microsoft.com/office/drawing/2014/main" id="{3A1A1364-28D1-4E7A-9FAB-43ED609D08C2}"/>
              </a:ext>
            </a:extLst>
          </p:cNvPr>
          <p:cNvSpPr txBox="1"/>
          <p:nvPr/>
        </p:nvSpPr>
        <p:spPr>
          <a:xfrm>
            <a:off x="7554694" y="2692097"/>
            <a:ext cx="3597503" cy="2062103"/>
          </a:xfrm>
          <a:prstGeom prst="rect">
            <a:avLst/>
          </a:prstGeom>
          <a:noFill/>
        </p:spPr>
        <p:txBody>
          <a:bodyPr wrap="square" rtlCol="0">
            <a:spAutoFit/>
          </a:bodyPr>
          <a:lstStyle/>
          <a:p>
            <a:pPr algn="ctr"/>
            <a:r>
              <a:rPr lang="en-US" sz="3200" dirty="0"/>
              <a:t>What do you teach with MATLAB and what are you hoping to learn here?</a:t>
            </a:r>
          </a:p>
        </p:txBody>
      </p:sp>
    </p:spTree>
    <p:extLst>
      <p:ext uri="{BB962C8B-B14F-4D97-AF65-F5344CB8AC3E}">
        <p14:creationId xmlns:p14="http://schemas.microsoft.com/office/powerpoint/2010/main" val="1212157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00D9A5-AC47-4577-BA11-D323F9968A4C}"/>
              </a:ext>
            </a:extLst>
          </p:cNvPr>
          <p:cNvSpPr/>
          <p:nvPr/>
        </p:nvSpPr>
        <p:spPr>
          <a:xfrm>
            <a:off x="0" y="0"/>
            <a:ext cx="12129477"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0655" y="326489"/>
            <a:ext cx="11636798" cy="1125889"/>
          </a:xfrm>
        </p:spPr>
        <p:txBody>
          <a:bodyPr>
            <a:normAutofit/>
          </a:bodyPr>
          <a:lstStyle/>
          <a:p>
            <a:r>
              <a:rPr lang="en-US" b="1" i="1" dirty="0"/>
              <a:t>How many people are in your department?</a:t>
            </a:r>
          </a:p>
        </p:txBody>
      </p:sp>
      <p:sp>
        <p:nvSpPr>
          <p:cNvPr id="16" name="TextBox 15"/>
          <p:cNvSpPr txBox="1"/>
          <p:nvPr/>
        </p:nvSpPr>
        <p:spPr>
          <a:xfrm>
            <a:off x="4699000" y="2184616"/>
            <a:ext cx="1428905" cy="584775"/>
          </a:xfrm>
          <a:prstGeom prst="rect">
            <a:avLst/>
          </a:prstGeom>
          <a:noFill/>
        </p:spPr>
        <p:txBody>
          <a:bodyPr wrap="square" rtlCol="0">
            <a:spAutoFit/>
          </a:bodyPr>
          <a:lstStyle/>
          <a:p>
            <a:pPr algn="r"/>
            <a:r>
              <a:rPr lang="en-US" sz="3200" dirty="0"/>
              <a:t>6-10</a:t>
            </a:r>
          </a:p>
        </p:txBody>
      </p:sp>
      <p:sp>
        <p:nvSpPr>
          <p:cNvPr id="17" name="TextBox 16"/>
          <p:cNvSpPr txBox="1"/>
          <p:nvPr/>
        </p:nvSpPr>
        <p:spPr>
          <a:xfrm>
            <a:off x="4445498" y="5224673"/>
            <a:ext cx="2755622" cy="523220"/>
          </a:xfrm>
          <a:prstGeom prst="rect">
            <a:avLst/>
          </a:prstGeom>
          <a:noFill/>
        </p:spPr>
        <p:txBody>
          <a:bodyPr wrap="square" rtlCol="0">
            <a:spAutoFit/>
          </a:bodyPr>
          <a:lstStyle/>
          <a:p>
            <a:r>
              <a:rPr lang="en-US" sz="2800" dirty="0"/>
              <a:t>Something else</a:t>
            </a:r>
          </a:p>
        </p:txBody>
      </p:sp>
      <p:sp>
        <p:nvSpPr>
          <p:cNvPr id="18" name="TextBox 17"/>
          <p:cNvSpPr txBox="1"/>
          <p:nvPr/>
        </p:nvSpPr>
        <p:spPr>
          <a:xfrm>
            <a:off x="1933929" y="2234991"/>
            <a:ext cx="1945410" cy="584775"/>
          </a:xfrm>
          <a:prstGeom prst="rect">
            <a:avLst/>
          </a:prstGeom>
          <a:noFill/>
        </p:spPr>
        <p:txBody>
          <a:bodyPr wrap="square" rtlCol="0">
            <a:spAutoFit/>
          </a:bodyPr>
          <a:lstStyle/>
          <a:p>
            <a:r>
              <a:rPr lang="en-US" sz="3200" dirty="0"/>
              <a:t>Up to 5</a:t>
            </a:r>
          </a:p>
        </p:txBody>
      </p:sp>
      <p:sp>
        <p:nvSpPr>
          <p:cNvPr id="19" name="TextBox 18"/>
          <p:cNvSpPr txBox="1"/>
          <p:nvPr/>
        </p:nvSpPr>
        <p:spPr>
          <a:xfrm>
            <a:off x="1069019" y="5215544"/>
            <a:ext cx="1945410" cy="584775"/>
          </a:xfrm>
          <a:prstGeom prst="rect">
            <a:avLst/>
          </a:prstGeom>
          <a:noFill/>
        </p:spPr>
        <p:txBody>
          <a:bodyPr wrap="square" rtlCol="0">
            <a:spAutoFit/>
          </a:bodyPr>
          <a:lstStyle/>
          <a:p>
            <a:r>
              <a:rPr lang="en-US" sz="3200" dirty="0"/>
              <a:t>10-15</a:t>
            </a:r>
          </a:p>
        </p:txBody>
      </p:sp>
      <p:sp>
        <p:nvSpPr>
          <p:cNvPr id="20" name="TextBox 19"/>
          <p:cNvSpPr txBox="1"/>
          <p:nvPr/>
        </p:nvSpPr>
        <p:spPr>
          <a:xfrm>
            <a:off x="2936420" y="3714248"/>
            <a:ext cx="1945410" cy="1077218"/>
          </a:xfrm>
          <a:prstGeom prst="rect">
            <a:avLst/>
          </a:prstGeom>
          <a:noFill/>
        </p:spPr>
        <p:txBody>
          <a:bodyPr wrap="square" rtlCol="0">
            <a:spAutoFit/>
          </a:bodyPr>
          <a:lstStyle/>
          <a:p>
            <a:pPr algn="ctr"/>
            <a:r>
              <a:rPr lang="en-US" sz="3200" dirty="0"/>
              <a:t>More than 15</a:t>
            </a:r>
          </a:p>
        </p:txBody>
      </p:sp>
      <p:grpSp>
        <p:nvGrpSpPr>
          <p:cNvPr id="30" name="Group 29"/>
          <p:cNvGrpSpPr/>
          <p:nvPr/>
        </p:nvGrpSpPr>
        <p:grpSpPr>
          <a:xfrm>
            <a:off x="697261" y="1399958"/>
            <a:ext cx="6556917" cy="4788504"/>
            <a:chOff x="697261" y="1399958"/>
            <a:chExt cx="6556917" cy="4788504"/>
          </a:xfrm>
        </p:grpSpPr>
        <p:sp>
          <p:nvSpPr>
            <p:cNvPr id="6" name="TextBox 5"/>
            <p:cNvSpPr txBox="1"/>
            <p:nvPr/>
          </p:nvSpPr>
          <p:spPr>
            <a:xfrm>
              <a:off x="2634705" y="1399958"/>
              <a:ext cx="2783777" cy="584775"/>
            </a:xfrm>
            <a:prstGeom prst="rect">
              <a:avLst/>
            </a:prstGeom>
            <a:noFill/>
          </p:spPr>
          <p:txBody>
            <a:bodyPr wrap="square" rtlCol="0">
              <a:spAutoFit/>
            </a:bodyPr>
            <a:lstStyle/>
            <a:p>
              <a:r>
                <a:rPr lang="en-US" sz="3200" i="1" dirty="0">
                  <a:solidFill>
                    <a:schemeClr val="accent1">
                      <a:lumMod val="50000"/>
                    </a:schemeClr>
                  </a:solidFill>
                </a:rPr>
                <a:t>Front of room</a:t>
              </a:r>
            </a:p>
          </p:txBody>
        </p:sp>
        <p:grpSp>
          <p:nvGrpSpPr>
            <p:cNvPr id="23" name="Group 22"/>
            <p:cNvGrpSpPr/>
            <p:nvPr/>
          </p:nvGrpSpPr>
          <p:grpSpPr>
            <a:xfrm>
              <a:off x="697261" y="2051361"/>
              <a:ext cx="6556917" cy="4137101"/>
              <a:chOff x="4672361" y="1973030"/>
              <a:chExt cx="6556917" cy="4137101"/>
            </a:xfrm>
          </p:grpSpPr>
          <p:grpSp>
            <p:nvGrpSpPr>
              <p:cNvPr id="15" name="Group 14"/>
              <p:cNvGrpSpPr/>
              <p:nvPr/>
            </p:nvGrpSpPr>
            <p:grpSpPr>
              <a:xfrm>
                <a:off x="4672361" y="1973030"/>
                <a:ext cx="6556917" cy="4137101"/>
                <a:chOff x="4917688" y="1962616"/>
                <a:chExt cx="5675971" cy="4137101"/>
              </a:xfrm>
            </p:grpSpPr>
            <p:sp>
              <p:nvSpPr>
                <p:cNvPr id="3" name="Trapezoid 2"/>
                <p:cNvSpPr/>
                <p:nvPr/>
              </p:nvSpPr>
              <p:spPr>
                <a:xfrm>
                  <a:off x="4917688" y="1962616"/>
                  <a:ext cx="5675971" cy="3836018"/>
                </a:xfrm>
                <a:prstGeom prst="trapezoid">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5988205" y="5798634"/>
                  <a:ext cx="412595" cy="301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802244" y="5798634"/>
                  <a:ext cx="312234" cy="301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a:off x="5207748" y="2741902"/>
                  <a:ext cx="312234" cy="301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292820" y="2341641"/>
                  <a:ext cx="379142" cy="892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rot="840000">
                <a:off x="5418795" y="2367505"/>
                <a:ext cx="147443" cy="711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968240" y="5736971"/>
                <a:ext cx="1204598" cy="101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Oval Callout 23"/>
          <p:cNvSpPr/>
          <p:nvPr/>
        </p:nvSpPr>
        <p:spPr>
          <a:xfrm>
            <a:off x="6999624" y="1833939"/>
            <a:ext cx="4662456" cy="3719015"/>
          </a:xfrm>
          <a:prstGeom prst="wedgeEllipseCallout">
            <a:avLst>
              <a:gd name="adj1" fmla="val -21001"/>
              <a:gd name="adj2" fmla="val 66778"/>
            </a:avLst>
          </a:prstGeom>
          <a:solidFill>
            <a:srgbClr val="F8FCF6"/>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536276" y="1305046"/>
            <a:ext cx="4388434" cy="584775"/>
          </a:xfrm>
          <a:prstGeom prst="rect">
            <a:avLst/>
          </a:prstGeom>
          <a:noFill/>
        </p:spPr>
        <p:txBody>
          <a:bodyPr wrap="square" rtlCol="0">
            <a:spAutoFit/>
          </a:bodyPr>
          <a:lstStyle/>
          <a:p>
            <a:r>
              <a:rPr lang="en-US" sz="3200" dirty="0">
                <a:solidFill>
                  <a:schemeClr val="accent6">
                    <a:lumMod val="50000"/>
                  </a:schemeClr>
                </a:solidFill>
              </a:rPr>
              <a:t>Discuss in pairs or trios:</a:t>
            </a:r>
          </a:p>
        </p:txBody>
      </p:sp>
      <p:sp>
        <p:nvSpPr>
          <p:cNvPr id="25" name="TextBox 24">
            <a:extLst>
              <a:ext uri="{FF2B5EF4-FFF2-40B4-BE49-F238E27FC236}">
                <a16:creationId xmlns:a16="http://schemas.microsoft.com/office/drawing/2014/main" id="{E1A59C74-B982-4249-9946-AC02874B64D4}"/>
              </a:ext>
            </a:extLst>
          </p:cNvPr>
          <p:cNvSpPr txBox="1"/>
          <p:nvPr/>
        </p:nvSpPr>
        <p:spPr>
          <a:xfrm>
            <a:off x="7456828" y="2667874"/>
            <a:ext cx="3597503" cy="1569660"/>
          </a:xfrm>
          <a:prstGeom prst="rect">
            <a:avLst/>
          </a:prstGeom>
          <a:noFill/>
        </p:spPr>
        <p:txBody>
          <a:bodyPr wrap="square" rtlCol="0">
            <a:spAutoFit/>
          </a:bodyPr>
          <a:lstStyle/>
          <a:p>
            <a:pPr algn="ctr"/>
            <a:r>
              <a:rPr lang="en-US" sz="3200" dirty="0"/>
              <a:t>Are you using AI in your teaching: Discuss</a:t>
            </a:r>
          </a:p>
        </p:txBody>
      </p:sp>
    </p:spTree>
    <p:extLst>
      <p:ext uri="{BB962C8B-B14F-4D97-AF65-F5344CB8AC3E}">
        <p14:creationId xmlns:p14="http://schemas.microsoft.com/office/powerpoint/2010/main" val="400561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F7551-5FBC-4D44-A15A-4992EAD7A0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C3D914-781D-4604-91B8-D48252683BC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00234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ED82B-7679-4C55-9676-97BE8D1098DE}"/>
              </a:ext>
            </a:extLst>
          </p:cNvPr>
          <p:cNvSpPr>
            <a:spLocks noGrp="1"/>
          </p:cNvSpPr>
          <p:nvPr>
            <p:ph type="title"/>
          </p:nvPr>
        </p:nvSpPr>
        <p:spPr>
          <a:xfrm>
            <a:off x="343249" y="132382"/>
            <a:ext cx="10515600" cy="1325563"/>
          </a:xfrm>
        </p:spPr>
        <p:txBody>
          <a:bodyPr/>
          <a:lstStyle/>
          <a:p>
            <a:r>
              <a:rPr lang="en-US" b="1" dirty="0">
                <a:solidFill>
                  <a:schemeClr val="bg1"/>
                </a:solidFill>
              </a:rPr>
              <a:t>Carleton College</a:t>
            </a:r>
          </a:p>
        </p:txBody>
      </p:sp>
      <p:pic>
        <p:nvPicPr>
          <p:cNvPr id="5" name="Content Placeholder 4">
            <a:extLst>
              <a:ext uri="{FF2B5EF4-FFF2-40B4-BE49-F238E27FC236}">
                <a16:creationId xmlns:a16="http://schemas.microsoft.com/office/drawing/2014/main" id="{770F6990-174C-4212-8F04-CA9C4DA631E2}"/>
              </a:ext>
            </a:extLst>
          </p:cNvPr>
          <p:cNvPicPr>
            <a:picLocks noGrp="1" noChangeAspect="1"/>
          </p:cNvPicPr>
          <p:nvPr>
            <p:ph idx="1"/>
          </p:nvPr>
        </p:nvPicPr>
        <p:blipFill>
          <a:blip r:embed="rId3"/>
          <a:stretch>
            <a:fillRect/>
          </a:stretch>
        </p:blipFill>
        <p:spPr>
          <a:xfrm>
            <a:off x="1827702" y="1271952"/>
            <a:ext cx="7182073" cy="5386555"/>
          </a:xfrm>
        </p:spPr>
      </p:pic>
    </p:spTree>
    <p:extLst>
      <p:ext uri="{BB962C8B-B14F-4D97-AF65-F5344CB8AC3E}">
        <p14:creationId xmlns:p14="http://schemas.microsoft.com/office/powerpoint/2010/main" val="3349174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50BF4-98D3-6845-A0C1-E7BB8208AF44}"/>
              </a:ext>
            </a:extLst>
          </p:cNvPr>
          <p:cNvSpPr>
            <a:spLocks noGrp="1"/>
          </p:cNvSpPr>
          <p:nvPr>
            <p:ph type="title"/>
          </p:nvPr>
        </p:nvSpPr>
        <p:spPr/>
        <p:txBody>
          <a:bodyPr/>
          <a:lstStyle/>
          <a:p>
            <a:r>
              <a:rPr lang="en-US" b="1" dirty="0">
                <a:solidFill>
                  <a:schemeClr val="bg1"/>
                </a:solidFill>
              </a:rPr>
              <a:t>Conveners</a:t>
            </a:r>
          </a:p>
        </p:txBody>
      </p:sp>
      <p:sp>
        <p:nvSpPr>
          <p:cNvPr id="3" name="Content Placeholder 2">
            <a:extLst>
              <a:ext uri="{FF2B5EF4-FFF2-40B4-BE49-F238E27FC236}">
                <a16:creationId xmlns:a16="http://schemas.microsoft.com/office/drawing/2014/main" id="{255AC4CF-AD76-5F4B-8F3C-7F697732DAF6}"/>
              </a:ext>
            </a:extLst>
          </p:cNvPr>
          <p:cNvSpPr>
            <a:spLocks noGrp="1"/>
          </p:cNvSpPr>
          <p:nvPr>
            <p:ph idx="1"/>
          </p:nvPr>
        </p:nvSpPr>
        <p:spPr/>
        <p:txBody>
          <a:bodyPr>
            <a:normAutofit fontScale="77500" lnSpcReduction="20000"/>
          </a:bodyPr>
          <a:lstStyle/>
          <a:p>
            <a:r>
              <a:rPr lang="en-US" b="1" dirty="0">
                <a:solidFill>
                  <a:schemeClr val="bg1"/>
                </a:solidFill>
              </a:rPr>
              <a:t>Lisa </a:t>
            </a:r>
            <a:r>
              <a:rPr lang="en-US" b="1" dirty="0" err="1">
                <a:solidFill>
                  <a:schemeClr val="bg1"/>
                </a:solidFill>
              </a:rPr>
              <a:t>Kempler</a:t>
            </a:r>
            <a:r>
              <a:rPr lang="en-US" dirty="0">
                <a:solidFill>
                  <a:schemeClr val="bg1"/>
                </a:solidFill>
              </a:rPr>
              <a:t>, Workshop sponsor, MathWorks</a:t>
            </a:r>
          </a:p>
          <a:p>
            <a:r>
              <a:rPr lang="en-US" b="1" dirty="0">
                <a:solidFill>
                  <a:schemeClr val="bg1"/>
                </a:solidFill>
              </a:rPr>
              <a:t>Don Baker, McGill University </a:t>
            </a:r>
          </a:p>
          <a:p>
            <a:r>
              <a:rPr lang="en-US" b="1" dirty="0">
                <a:solidFill>
                  <a:schemeClr val="bg1"/>
                </a:solidFill>
              </a:rPr>
              <a:t>Benjamin Bratton</a:t>
            </a:r>
            <a:r>
              <a:rPr lang="en-US" dirty="0">
                <a:solidFill>
                  <a:schemeClr val="bg1"/>
                </a:solidFill>
              </a:rPr>
              <a:t>, Vanderbilt University </a:t>
            </a:r>
          </a:p>
          <a:p>
            <a:r>
              <a:rPr lang="en-US" b="1" dirty="0">
                <a:solidFill>
                  <a:schemeClr val="bg1"/>
                </a:solidFill>
              </a:rPr>
              <a:t>Dan Burleson</a:t>
            </a:r>
            <a:r>
              <a:rPr lang="en-US" dirty="0">
                <a:solidFill>
                  <a:schemeClr val="bg1"/>
                </a:solidFill>
              </a:rPr>
              <a:t>, Review Editor, University of Houston</a:t>
            </a:r>
          </a:p>
          <a:p>
            <a:r>
              <a:rPr lang="en-US" b="1" dirty="0">
                <a:solidFill>
                  <a:schemeClr val="bg1"/>
                </a:solidFill>
              </a:rPr>
              <a:t>Michele McColgan</a:t>
            </a:r>
            <a:r>
              <a:rPr lang="en-US" dirty="0">
                <a:solidFill>
                  <a:schemeClr val="bg1"/>
                </a:solidFill>
              </a:rPr>
              <a:t>, Siena College</a:t>
            </a:r>
          </a:p>
          <a:p>
            <a:r>
              <a:rPr lang="en-US" b="1" dirty="0">
                <a:solidFill>
                  <a:schemeClr val="bg1"/>
                </a:solidFill>
              </a:rPr>
              <a:t>Kelly </a:t>
            </a:r>
            <a:r>
              <a:rPr lang="en-US" b="1" dirty="0" err="1">
                <a:solidFill>
                  <a:schemeClr val="bg1"/>
                </a:solidFill>
              </a:rPr>
              <a:t>Roos</a:t>
            </a:r>
            <a:r>
              <a:rPr lang="en-US" dirty="0">
                <a:solidFill>
                  <a:schemeClr val="bg1"/>
                </a:solidFill>
              </a:rPr>
              <a:t>, Bradley University</a:t>
            </a:r>
          </a:p>
          <a:p>
            <a:endParaRPr lang="en-US" dirty="0">
              <a:solidFill>
                <a:schemeClr val="bg1"/>
              </a:solidFill>
            </a:endParaRPr>
          </a:p>
          <a:p>
            <a:r>
              <a:rPr lang="en-US" b="1" dirty="0">
                <a:solidFill>
                  <a:schemeClr val="bg1"/>
                </a:solidFill>
              </a:rPr>
              <a:t>Laura Keen</a:t>
            </a:r>
            <a:r>
              <a:rPr lang="en-US" dirty="0">
                <a:solidFill>
                  <a:schemeClr val="bg1"/>
                </a:solidFill>
              </a:rPr>
              <a:t>, MathWorks</a:t>
            </a:r>
          </a:p>
          <a:p>
            <a:r>
              <a:rPr lang="en-US" b="1" dirty="0" err="1">
                <a:solidFill>
                  <a:schemeClr val="bg1"/>
                </a:solidFill>
              </a:rPr>
              <a:t>Ramnarayan</a:t>
            </a:r>
            <a:r>
              <a:rPr lang="en-US" b="1" dirty="0">
                <a:solidFill>
                  <a:schemeClr val="bg1"/>
                </a:solidFill>
              </a:rPr>
              <a:t> Krishnamurthy</a:t>
            </a:r>
            <a:r>
              <a:rPr lang="en-US" dirty="0">
                <a:solidFill>
                  <a:schemeClr val="bg1"/>
                </a:solidFill>
              </a:rPr>
              <a:t>, MathWorks</a:t>
            </a:r>
          </a:p>
          <a:p>
            <a:pPr marL="0" indent="0">
              <a:buNone/>
            </a:pPr>
            <a:endParaRPr lang="en-US" dirty="0">
              <a:solidFill>
                <a:schemeClr val="bg1"/>
              </a:solidFill>
            </a:endParaRPr>
          </a:p>
          <a:p>
            <a:r>
              <a:rPr lang="en-US" b="1" dirty="0">
                <a:solidFill>
                  <a:schemeClr val="bg1"/>
                </a:solidFill>
              </a:rPr>
              <a:t>Mitchell Bender-</a:t>
            </a:r>
            <a:r>
              <a:rPr lang="en-US" b="1" dirty="0" err="1">
                <a:solidFill>
                  <a:schemeClr val="bg1"/>
                </a:solidFill>
              </a:rPr>
              <a:t>Awalt</a:t>
            </a:r>
            <a:r>
              <a:rPr lang="en-US" dirty="0">
                <a:solidFill>
                  <a:schemeClr val="bg1"/>
                </a:solidFill>
              </a:rPr>
              <a:t>, SERC, Carleton College</a:t>
            </a:r>
          </a:p>
          <a:p>
            <a:r>
              <a:rPr lang="en-US" b="1" dirty="0">
                <a:solidFill>
                  <a:schemeClr val="bg1"/>
                </a:solidFill>
              </a:rPr>
              <a:t>Cailin </a:t>
            </a:r>
            <a:r>
              <a:rPr lang="en-US" b="1" dirty="0" err="1">
                <a:solidFill>
                  <a:schemeClr val="bg1"/>
                </a:solidFill>
              </a:rPr>
              <a:t>Huyck</a:t>
            </a:r>
            <a:r>
              <a:rPr lang="en-US" b="1" dirty="0">
                <a:solidFill>
                  <a:schemeClr val="bg1"/>
                </a:solidFill>
              </a:rPr>
              <a:t> Orr</a:t>
            </a:r>
            <a:r>
              <a:rPr lang="en-US" dirty="0">
                <a:solidFill>
                  <a:schemeClr val="bg1"/>
                </a:solidFill>
              </a:rPr>
              <a:t>, SERC, Carleton College</a:t>
            </a:r>
          </a:p>
        </p:txBody>
      </p:sp>
      <p:pic>
        <p:nvPicPr>
          <p:cNvPr id="9" name="Picture 8">
            <a:extLst>
              <a:ext uri="{FF2B5EF4-FFF2-40B4-BE49-F238E27FC236}">
                <a16:creationId xmlns:a16="http://schemas.microsoft.com/office/drawing/2014/main" id="{7D5A885E-6260-4241-9486-90591340ED1B}"/>
              </a:ext>
            </a:extLst>
          </p:cNvPr>
          <p:cNvPicPr>
            <a:picLocks noChangeAspect="1"/>
          </p:cNvPicPr>
          <p:nvPr/>
        </p:nvPicPr>
        <p:blipFill>
          <a:blip r:embed="rId3"/>
          <a:stretch>
            <a:fillRect/>
          </a:stretch>
        </p:blipFill>
        <p:spPr>
          <a:xfrm>
            <a:off x="6783753" y="3349460"/>
            <a:ext cx="4731293" cy="3143415"/>
          </a:xfrm>
          <a:prstGeom prst="rect">
            <a:avLst/>
          </a:prstGeom>
        </p:spPr>
      </p:pic>
    </p:spTree>
    <p:extLst>
      <p:ext uri="{BB962C8B-B14F-4D97-AF65-F5344CB8AC3E}">
        <p14:creationId xmlns:p14="http://schemas.microsoft.com/office/powerpoint/2010/main" val="2036832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50BF4-98D3-6845-A0C1-E7BB8208AF44}"/>
              </a:ext>
            </a:extLst>
          </p:cNvPr>
          <p:cNvSpPr>
            <a:spLocks noGrp="1"/>
          </p:cNvSpPr>
          <p:nvPr>
            <p:ph type="title"/>
          </p:nvPr>
        </p:nvSpPr>
        <p:spPr/>
        <p:txBody>
          <a:bodyPr/>
          <a:lstStyle/>
          <a:p>
            <a:r>
              <a:rPr lang="en-US" b="1" dirty="0">
                <a:solidFill>
                  <a:schemeClr val="bg1"/>
                </a:solidFill>
              </a:rPr>
              <a:t>Conveners</a:t>
            </a:r>
          </a:p>
        </p:txBody>
      </p:sp>
      <p:sp>
        <p:nvSpPr>
          <p:cNvPr id="3" name="Content Placeholder 2">
            <a:extLst>
              <a:ext uri="{FF2B5EF4-FFF2-40B4-BE49-F238E27FC236}">
                <a16:creationId xmlns:a16="http://schemas.microsoft.com/office/drawing/2014/main" id="{255AC4CF-AD76-5F4B-8F3C-7F697732DAF6}"/>
              </a:ext>
            </a:extLst>
          </p:cNvPr>
          <p:cNvSpPr>
            <a:spLocks noGrp="1"/>
          </p:cNvSpPr>
          <p:nvPr>
            <p:ph idx="1"/>
          </p:nvPr>
        </p:nvSpPr>
        <p:spPr/>
        <p:txBody>
          <a:bodyPr>
            <a:normAutofit fontScale="85000" lnSpcReduction="20000"/>
          </a:bodyPr>
          <a:lstStyle/>
          <a:p>
            <a:r>
              <a:rPr lang="en-US" b="1" dirty="0">
                <a:solidFill>
                  <a:schemeClr val="bg1"/>
                </a:solidFill>
              </a:rPr>
              <a:t>Lisa </a:t>
            </a:r>
            <a:r>
              <a:rPr lang="en-US" b="1" dirty="0" err="1">
                <a:solidFill>
                  <a:schemeClr val="bg1"/>
                </a:solidFill>
              </a:rPr>
              <a:t>Kempler</a:t>
            </a:r>
            <a:r>
              <a:rPr lang="en-US" dirty="0">
                <a:solidFill>
                  <a:schemeClr val="bg1"/>
                </a:solidFill>
              </a:rPr>
              <a:t>, Workshop sponsor, MathWorks </a:t>
            </a:r>
          </a:p>
          <a:p>
            <a:r>
              <a:rPr lang="en-US" b="1" dirty="0">
                <a:solidFill>
                  <a:schemeClr val="bg1"/>
                </a:solidFill>
              </a:rPr>
              <a:t>Benjamin Bratton</a:t>
            </a:r>
            <a:r>
              <a:rPr lang="en-US" dirty="0">
                <a:solidFill>
                  <a:schemeClr val="bg1"/>
                </a:solidFill>
              </a:rPr>
              <a:t>, Vanderbilt University </a:t>
            </a:r>
          </a:p>
          <a:p>
            <a:r>
              <a:rPr lang="en-US" b="1" dirty="0">
                <a:solidFill>
                  <a:schemeClr val="bg1"/>
                </a:solidFill>
              </a:rPr>
              <a:t>Dan Burleson</a:t>
            </a:r>
            <a:r>
              <a:rPr lang="en-US" dirty="0">
                <a:solidFill>
                  <a:schemeClr val="bg1"/>
                </a:solidFill>
              </a:rPr>
              <a:t>, Review Editor, University of Houston</a:t>
            </a:r>
          </a:p>
          <a:p>
            <a:r>
              <a:rPr lang="en-US" b="1" dirty="0">
                <a:solidFill>
                  <a:schemeClr val="bg1"/>
                </a:solidFill>
              </a:rPr>
              <a:t>Michele McColgan</a:t>
            </a:r>
            <a:r>
              <a:rPr lang="en-US" dirty="0">
                <a:solidFill>
                  <a:schemeClr val="bg1"/>
                </a:solidFill>
              </a:rPr>
              <a:t>, Siena College</a:t>
            </a:r>
          </a:p>
          <a:p>
            <a:r>
              <a:rPr lang="en-US" b="1" dirty="0">
                <a:solidFill>
                  <a:schemeClr val="bg1"/>
                </a:solidFill>
              </a:rPr>
              <a:t>Kelly </a:t>
            </a:r>
            <a:r>
              <a:rPr lang="en-US" b="1" dirty="0" err="1">
                <a:solidFill>
                  <a:schemeClr val="bg1"/>
                </a:solidFill>
              </a:rPr>
              <a:t>Roos</a:t>
            </a:r>
            <a:r>
              <a:rPr lang="en-US" dirty="0">
                <a:solidFill>
                  <a:schemeClr val="bg1"/>
                </a:solidFill>
              </a:rPr>
              <a:t>, Bradley University</a:t>
            </a:r>
          </a:p>
          <a:p>
            <a:endParaRPr lang="en-US" dirty="0">
              <a:solidFill>
                <a:schemeClr val="bg1"/>
              </a:solidFill>
            </a:endParaRPr>
          </a:p>
          <a:p>
            <a:r>
              <a:rPr lang="en-US" b="1" dirty="0">
                <a:solidFill>
                  <a:schemeClr val="bg1"/>
                </a:solidFill>
              </a:rPr>
              <a:t>Evan Cosgrove</a:t>
            </a:r>
            <a:r>
              <a:rPr lang="en-US" dirty="0">
                <a:solidFill>
                  <a:schemeClr val="bg1"/>
                </a:solidFill>
              </a:rPr>
              <a:t>, MathWorks</a:t>
            </a:r>
          </a:p>
          <a:p>
            <a:r>
              <a:rPr lang="en-US" b="1" dirty="0">
                <a:solidFill>
                  <a:schemeClr val="bg1"/>
                </a:solidFill>
              </a:rPr>
              <a:t>Jon Loftin</a:t>
            </a:r>
            <a:r>
              <a:rPr lang="en-US" dirty="0">
                <a:solidFill>
                  <a:schemeClr val="bg1"/>
                </a:solidFill>
              </a:rPr>
              <a:t>, MathWorks</a:t>
            </a:r>
          </a:p>
          <a:p>
            <a:pPr marL="0" indent="0">
              <a:buNone/>
            </a:pPr>
            <a:endParaRPr lang="en-US" dirty="0">
              <a:solidFill>
                <a:schemeClr val="bg1"/>
              </a:solidFill>
            </a:endParaRPr>
          </a:p>
          <a:p>
            <a:r>
              <a:rPr lang="en-US" b="1" dirty="0">
                <a:solidFill>
                  <a:schemeClr val="bg1"/>
                </a:solidFill>
              </a:rPr>
              <a:t>Holly </a:t>
            </a:r>
            <a:r>
              <a:rPr lang="en-US" b="1" dirty="0" err="1">
                <a:solidFill>
                  <a:schemeClr val="bg1"/>
                </a:solidFill>
              </a:rPr>
              <a:t>Kelchner</a:t>
            </a:r>
            <a:r>
              <a:rPr lang="en-US" dirty="0">
                <a:solidFill>
                  <a:schemeClr val="bg1"/>
                </a:solidFill>
              </a:rPr>
              <a:t>, SERC, Carleton College</a:t>
            </a:r>
          </a:p>
          <a:p>
            <a:r>
              <a:rPr lang="en-US" b="1" dirty="0">
                <a:solidFill>
                  <a:schemeClr val="bg1"/>
                </a:solidFill>
              </a:rPr>
              <a:t>Cailin </a:t>
            </a:r>
            <a:r>
              <a:rPr lang="en-US" b="1" dirty="0" err="1">
                <a:solidFill>
                  <a:schemeClr val="bg1"/>
                </a:solidFill>
              </a:rPr>
              <a:t>Huyck</a:t>
            </a:r>
            <a:r>
              <a:rPr lang="en-US" b="1" dirty="0">
                <a:solidFill>
                  <a:schemeClr val="bg1"/>
                </a:solidFill>
              </a:rPr>
              <a:t> Orr</a:t>
            </a:r>
            <a:r>
              <a:rPr lang="en-US" dirty="0">
                <a:solidFill>
                  <a:schemeClr val="bg1"/>
                </a:solidFill>
              </a:rPr>
              <a:t>, SERC, Carleton College</a:t>
            </a:r>
          </a:p>
        </p:txBody>
      </p:sp>
      <p:sp>
        <p:nvSpPr>
          <p:cNvPr id="4" name="TextBox 3">
            <a:extLst>
              <a:ext uri="{FF2B5EF4-FFF2-40B4-BE49-F238E27FC236}">
                <a16:creationId xmlns:a16="http://schemas.microsoft.com/office/drawing/2014/main" id="{0B7B1F29-BE7C-4898-8BE0-E63D40684D9D}"/>
              </a:ext>
            </a:extLst>
          </p:cNvPr>
          <p:cNvSpPr txBox="1"/>
          <p:nvPr/>
        </p:nvSpPr>
        <p:spPr>
          <a:xfrm flipH="1">
            <a:off x="7745046" y="3876431"/>
            <a:ext cx="3268004" cy="1815882"/>
          </a:xfrm>
          <a:prstGeom prst="rect">
            <a:avLst/>
          </a:prstGeom>
          <a:noFill/>
        </p:spPr>
        <p:txBody>
          <a:bodyPr wrap="square" rtlCol="0">
            <a:spAutoFit/>
          </a:bodyPr>
          <a:lstStyle/>
          <a:p>
            <a:r>
              <a:rPr lang="en-US" sz="2800" dirty="0">
                <a:solidFill>
                  <a:schemeClr val="bg1"/>
                </a:solidFill>
              </a:rPr>
              <a:t>SERC staff:</a:t>
            </a:r>
          </a:p>
          <a:p>
            <a:r>
              <a:rPr lang="en-US" sz="2800" dirty="0" err="1">
                <a:solidFill>
                  <a:schemeClr val="bg1"/>
                </a:solidFill>
              </a:rPr>
              <a:t>Rebeccah</a:t>
            </a:r>
            <a:r>
              <a:rPr lang="en-US" sz="2800" dirty="0">
                <a:solidFill>
                  <a:schemeClr val="bg1"/>
                </a:solidFill>
              </a:rPr>
              <a:t> Bradley</a:t>
            </a:r>
          </a:p>
          <a:p>
            <a:r>
              <a:rPr lang="en-US" sz="2800" dirty="0">
                <a:solidFill>
                  <a:schemeClr val="bg1"/>
                </a:solidFill>
              </a:rPr>
              <a:t>Brianna Douglas</a:t>
            </a:r>
          </a:p>
          <a:p>
            <a:r>
              <a:rPr lang="en-US" sz="2800" dirty="0">
                <a:solidFill>
                  <a:schemeClr val="bg1"/>
                </a:solidFill>
              </a:rPr>
              <a:t>Amy Collette </a:t>
            </a:r>
          </a:p>
        </p:txBody>
      </p:sp>
    </p:spTree>
    <p:extLst>
      <p:ext uri="{BB962C8B-B14F-4D97-AF65-F5344CB8AC3E}">
        <p14:creationId xmlns:p14="http://schemas.microsoft.com/office/powerpoint/2010/main" val="584221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5BF673-D169-49E9-9E0E-8BAF997C2DE8}"/>
              </a:ext>
            </a:extLst>
          </p:cNvPr>
          <p:cNvPicPr>
            <a:picLocks noChangeAspect="1"/>
          </p:cNvPicPr>
          <p:nvPr/>
        </p:nvPicPr>
        <p:blipFill>
          <a:blip r:embed="rId2"/>
          <a:stretch>
            <a:fillRect/>
          </a:stretch>
        </p:blipFill>
        <p:spPr>
          <a:xfrm>
            <a:off x="1531814" y="339492"/>
            <a:ext cx="9300309" cy="6179015"/>
          </a:xfrm>
          <a:prstGeom prst="rect">
            <a:avLst/>
          </a:prstGeom>
        </p:spPr>
      </p:pic>
    </p:spTree>
    <p:extLst>
      <p:ext uri="{BB962C8B-B14F-4D97-AF65-F5344CB8AC3E}">
        <p14:creationId xmlns:p14="http://schemas.microsoft.com/office/powerpoint/2010/main" val="2922029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DF2A-32EF-4336-8148-FA75851F6771}"/>
              </a:ext>
            </a:extLst>
          </p:cNvPr>
          <p:cNvSpPr>
            <a:spLocks noGrp="1"/>
          </p:cNvSpPr>
          <p:nvPr>
            <p:ph type="title"/>
          </p:nvPr>
        </p:nvSpPr>
        <p:spPr/>
        <p:txBody>
          <a:bodyPr/>
          <a:lstStyle/>
          <a:p>
            <a:r>
              <a:rPr lang="en-US" dirty="0">
                <a:solidFill>
                  <a:schemeClr val="bg1"/>
                </a:solidFill>
              </a:rPr>
              <a:t>11</a:t>
            </a:r>
            <a:r>
              <a:rPr lang="en-US" baseline="30000" dirty="0">
                <a:solidFill>
                  <a:schemeClr val="bg1"/>
                </a:solidFill>
              </a:rPr>
              <a:t>th</a:t>
            </a:r>
            <a:r>
              <a:rPr lang="en-US" dirty="0">
                <a:solidFill>
                  <a:schemeClr val="bg1"/>
                </a:solidFill>
              </a:rPr>
              <a:t> annual workshop </a:t>
            </a:r>
          </a:p>
        </p:txBody>
      </p:sp>
      <p:sp>
        <p:nvSpPr>
          <p:cNvPr id="3" name="Content Placeholder 2">
            <a:extLst>
              <a:ext uri="{FF2B5EF4-FFF2-40B4-BE49-F238E27FC236}">
                <a16:creationId xmlns:a16="http://schemas.microsoft.com/office/drawing/2014/main" id="{BB5E9EF7-BFBF-48EC-82A3-30D73DB52EC4}"/>
              </a:ext>
            </a:extLst>
          </p:cNvPr>
          <p:cNvSpPr>
            <a:spLocks noGrp="1"/>
          </p:cNvSpPr>
          <p:nvPr>
            <p:ph idx="1"/>
          </p:nvPr>
        </p:nvSpPr>
        <p:spPr/>
        <p:txBody>
          <a:bodyPr/>
          <a:lstStyle/>
          <a:p>
            <a:r>
              <a:rPr lang="en-US" dirty="0">
                <a:solidFill>
                  <a:schemeClr val="bg1"/>
                </a:solidFill>
              </a:rPr>
              <a:t>First workshop was October 2015. </a:t>
            </a:r>
          </a:p>
          <a:p>
            <a:r>
              <a:rPr lang="en-US" dirty="0">
                <a:solidFill>
                  <a:schemeClr val="bg1"/>
                </a:solidFill>
              </a:rPr>
              <a:t>Annual workshops since with 2020,2021, 2022 online</a:t>
            </a:r>
          </a:p>
          <a:p>
            <a:pPr lvl="1"/>
            <a:r>
              <a:rPr lang="en-US" dirty="0">
                <a:solidFill>
                  <a:schemeClr val="bg1"/>
                </a:solidFill>
              </a:rPr>
              <a:t>(also workshops for Latin America, Asia Pacific, California institutions and Germany and others run by MathWorks) </a:t>
            </a:r>
          </a:p>
          <a:p>
            <a:r>
              <a:rPr lang="en-US" dirty="0">
                <a:solidFill>
                  <a:schemeClr val="bg1"/>
                </a:solidFill>
              </a:rPr>
              <a:t>Overall &gt;400 individuals, about ¼ have attended more than once</a:t>
            </a:r>
          </a:p>
          <a:p>
            <a:r>
              <a:rPr lang="en-US" dirty="0">
                <a:solidFill>
                  <a:schemeClr val="bg1"/>
                </a:solidFill>
              </a:rPr>
              <a:t>314 teaching activities (including 34 in Spanish language)</a:t>
            </a:r>
          </a:p>
        </p:txBody>
      </p:sp>
      <p:sp>
        <p:nvSpPr>
          <p:cNvPr id="4" name="Rectangle 3">
            <a:extLst>
              <a:ext uri="{FF2B5EF4-FFF2-40B4-BE49-F238E27FC236}">
                <a16:creationId xmlns:a16="http://schemas.microsoft.com/office/drawing/2014/main" id="{3A7B0AB1-89FB-4B9D-B197-5492109C5E52}"/>
              </a:ext>
            </a:extLst>
          </p:cNvPr>
          <p:cNvSpPr/>
          <p:nvPr/>
        </p:nvSpPr>
        <p:spPr>
          <a:xfrm>
            <a:off x="0" y="5100638"/>
            <a:ext cx="12192000" cy="17573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thWorks - Makers of MATLAB and Simulink - MATLAB &amp; Simulink">
            <a:extLst>
              <a:ext uri="{FF2B5EF4-FFF2-40B4-BE49-F238E27FC236}">
                <a16:creationId xmlns:a16="http://schemas.microsoft.com/office/drawing/2014/main" id="{3E89744E-518D-46DA-B7C2-807488F426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5408133"/>
            <a:ext cx="5172830" cy="10491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66AA9B0-D868-4A25-9C3D-15077787B38D}"/>
              </a:ext>
            </a:extLst>
          </p:cNvPr>
          <p:cNvPicPr>
            <a:picLocks noChangeAspect="1"/>
          </p:cNvPicPr>
          <p:nvPr/>
        </p:nvPicPr>
        <p:blipFill>
          <a:blip r:embed="rId4"/>
          <a:stretch>
            <a:fillRect/>
          </a:stretch>
        </p:blipFill>
        <p:spPr>
          <a:xfrm>
            <a:off x="6386841" y="5366189"/>
            <a:ext cx="5348287" cy="1159455"/>
          </a:xfrm>
          <a:prstGeom prst="rect">
            <a:avLst/>
          </a:prstGeom>
        </p:spPr>
      </p:pic>
    </p:spTree>
    <p:extLst>
      <p:ext uri="{BB962C8B-B14F-4D97-AF65-F5344CB8AC3E}">
        <p14:creationId xmlns:p14="http://schemas.microsoft.com/office/powerpoint/2010/main" val="336649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8647-8EC3-F099-E118-0443BD2B5EE9}"/>
              </a:ext>
            </a:extLst>
          </p:cNvPr>
          <p:cNvSpPr>
            <a:spLocks noGrp="1"/>
          </p:cNvSpPr>
          <p:nvPr>
            <p:ph type="title"/>
          </p:nvPr>
        </p:nvSpPr>
        <p:spPr/>
        <p:txBody>
          <a:bodyPr/>
          <a:lstStyle/>
          <a:p>
            <a:r>
              <a:rPr lang="en-US" b="1" dirty="0">
                <a:solidFill>
                  <a:schemeClr val="bg1"/>
                </a:solidFill>
              </a:rPr>
              <a:t>Getting around campus and town</a:t>
            </a:r>
          </a:p>
        </p:txBody>
      </p:sp>
      <p:sp>
        <p:nvSpPr>
          <p:cNvPr id="3" name="Content Placeholder 2">
            <a:extLst>
              <a:ext uri="{FF2B5EF4-FFF2-40B4-BE49-F238E27FC236}">
                <a16:creationId xmlns:a16="http://schemas.microsoft.com/office/drawing/2014/main" id="{EC1D3609-6450-ECD6-23C3-54DF1049EF6E}"/>
              </a:ext>
            </a:extLst>
          </p:cNvPr>
          <p:cNvSpPr>
            <a:spLocks noGrp="1"/>
          </p:cNvSpPr>
          <p:nvPr>
            <p:ph idx="1"/>
          </p:nvPr>
        </p:nvSpPr>
        <p:spPr/>
        <p:txBody>
          <a:bodyPr/>
          <a:lstStyle/>
          <a:p>
            <a:r>
              <a:rPr lang="en-US" dirty="0">
                <a:solidFill>
                  <a:schemeClr val="bg1"/>
                </a:solidFill>
              </a:rPr>
              <a:t>Coffee in town: Goodbye Blue Mondays, Little Joy</a:t>
            </a:r>
          </a:p>
          <a:p>
            <a:r>
              <a:rPr lang="en-US" dirty="0">
                <a:solidFill>
                  <a:schemeClr val="bg1"/>
                </a:solidFill>
              </a:rPr>
              <a:t>Networking locations Sunday, </a:t>
            </a:r>
            <a:r>
              <a:rPr lang="en-US" dirty="0" err="1">
                <a:solidFill>
                  <a:schemeClr val="bg1"/>
                </a:solidFill>
              </a:rPr>
              <a:t>Tanzenvald</a:t>
            </a:r>
            <a:r>
              <a:rPr lang="en-US" dirty="0">
                <a:solidFill>
                  <a:schemeClr val="bg1"/>
                </a:solidFill>
              </a:rPr>
              <a:t> (9, 8 kitchen), Fairfield hotel bar (11)</a:t>
            </a:r>
          </a:p>
          <a:p>
            <a:r>
              <a:rPr lang="en-US" dirty="0">
                <a:solidFill>
                  <a:schemeClr val="bg1"/>
                </a:solidFill>
              </a:rPr>
              <a:t>Weitz Center for Creativity </a:t>
            </a:r>
          </a:p>
          <a:p>
            <a:pPr lvl="1"/>
            <a:r>
              <a:rPr lang="en-US" dirty="0">
                <a:solidFill>
                  <a:schemeClr val="bg1"/>
                </a:solidFill>
              </a:rPr>
              <a:t>Café 7:30 am -3:00pm</a:t>
            </a:r>
          </a:p>
          <a:p>
            <a:r>
              <a:rPr lang="en-US" dirty="0">
                <a:solidFill>
                  <a:schemeClr val="bg1"/>
                </a:solidFill>
              </a:rPr>
              <a:t>Restrooms and elevators</a:t>
            </a:r>
          </a:p>
          <a:p>
            <a:pPr lvl="1"/>
            <a:r>
              <a:rPr lang="en-US" dirty="0">
                <a:solidFill>
                  <a:schemeClr val="bg1"/>
                </a:solidFill>
              </a:rPr>
              <a:t>All Gender restroom on bottom floor </a:t>
            </a:r>
          </a:p>
          <a:p>
            <a:endParaRPr lang="en-US" dirty="0">
              <a:solidFill>
                <a:schemeClr val="bg1"/>
              </a:solidFill>
            </a:endParaRPr>
          </a:p>
        </p:txBody>
      </p:sp>
      <p:pic>
        <p:nvPicPr>
          <p:cNvPr id="2050" name="Picture 2" descr="Historic Map - Northfield, MN - 1869">
            <a:extLst>
              <a:ext uri="{FF2B5EF4-FFF2-40B4-BE49-F238E27FC236}">
                <a16:creationId xmlns:a16="http://schemas.microsoft.com/office/drawing/2014/main" id="{884A62C8-92DE-4BFE-A673-395EDBA33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6362" y="3289422"/>
            <a:ext cx="4375638" cy="3568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089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4E24-BFF1-744C-BF59-2753B1F1B8C9}"/>
              </a:ext>
            </a:extLst>
          </p:cNvPr>
          <p:cNvSpPr>
            <a:spLocks noGrp="1"/>
          </p:cNvSpPr>
          <p:nvPr>
            <p:ph type="title"/>
          </p:nvPr>
        </p:nvSpPr>
        <p:spPr>
          <a:xfrm>
            <a:off x="691418" y="227465"/>
            <a:ext cx="10515600" cy="1325563"/>
          </a:xfrm>
        </p:spPr>
        <p:txBody>
          <a:bodyPr/>
          <a:lstStyle/>
          <a:p>
            <a:r>
              <a:rPr lang="en-US" b="1" dirty="0">
                <a:solidFill>
                  <a:schemeClr val="bg1"/>
                </a:solidFill>
              </a:rPr>
              <a:t>Code of Conduct</a:t>
            </a:r>
          </a:p>
        </p:txBody>
      </p:sp>
      <p:sp>
        <p:nvSpPr>
          <p:cNvPr id="3" name="Content Placeholder 2">
            <a:extLst>
              <a:ext uri="{FF2B5EF4-FFF2-40B4-BE49-F238E27FC236}">
                <a16:creationId xmlns:a16="http://schemas.microsoft.com/office/drawing/2014/main" id="{ED21327B-EAD1-D24C-903F-04F02921AE67}"/>
              </a:ext>
            </a:extLst>
          </p:cNvPr>
          <p:cNvSpPr>
            <a:spLocks noGrp="1"/>
          </p:cNvSpPr>
          <p:nvPr>
            <p:ph idx="1"/>
          </p:nvPr>
        </p:nvSpPr>
        <p:spPr>
          <a:xfrm>
            <a:off x="1371600" y="1477926"/>
            <a:ext cx="10398642" cy="5014950"/>
          </a:xfrm>
        </p:spPr>
        <p:txBody>
          <a:bodyPr>
            <a:normAutofit fontScale="77500" lnSpcReduction="20000"/>
          </a:bodyPr>
          <a:lstStyle/>
          <a:p>
            <a:pPr marL="0" indent="0">
              <a:buNone/>
            </a:pPr>
            <a:r>
              <a:rPr lang="en-US" dirty="0">
                <a:solidFill>
                  <a:schemeClr val="bg1"/>
                </a:solidFill>
              </a:rPr>
              <a:t>All participants in SERC events are expected to abide by this SERC Code of Conduct. </a:t>
            </a:r>
          </a:p>
          <a:p>
            <a:r>
              <a:rPr lang="en-US" dirty="0">
                <a:solidFill>
                  <a:schemeClr val="bg1"/>
                </a:solidFill>
              </a:rPr>
              <a:t>Treat other participants with respect and consideration.</a:t>
            </a:r>
          </a:p>
          <a:p>
            <a:r>
              <a:rPr lang="en-US" dirty="0">
                <a:solidFill>
                  <a:schemeClr val="bg1"/>
                </a:solidFill>
              </a:rPr>
              <a:t>Be considerate, collegial, and collaborative.</a:t>
            </a:r>
          </a:p>
          <a:p>
            <a:r>
              <a:rPr lang="en-US" dirty="0">
                <a:solidFill>
                  <a:schemeClr val="bg1"/>
                </a:solidFill>
              </a:rPr>
              <a:t>Communicate openly, with civil attitudes, critiquing ideas rather than individuals.</a:t>
            </a:r>
          </a:p>
          <a:p>
            <a:r>
              <a:rPr lang="en-US" dirty="0">
                <a:solidFill>
                  <a:schemeClr val="bg1"/>
                </a:solidFill>
              </a:rPr>
              <a:t>Frame discussions as openly and inclusively as possible and be aware of how language or images may be perceived by others.</a:t>
            </a:r>
          </a:p>
          <a:p>
            <a:r>
              <a:rPr lang="en-US" dirty="0">
                <a:solidFill>
                  <a:schemeClr val="bg1"/>
                </a:solidFill>
              </a:rPr>
              <a:t>Avoid personal attacks and harassment directed toward other participants in attendance.</a:t>
            </a:r>
          </a:p>
          <a:p>
            <a:r>
              <a:rPr lang="en-US" dirty="0">
                <a:solidFill>
                  <a:schemeClr val="bg1"/>
                </a:solidFill>
              </a:rPr>
              <a:t>Alert meeting security personnel, SERC staff, or SERC leadership if they notice someone in distress, or perceive a potentially dangerous situation, or witness a dangerous situation.</a:t>
            </a:r>
            <a:br>
              <a:rPr lang="en-US" dirty="0">
                <a:solidFill>
                  <a:schemeClr val="bg1"/>
                </a:solidFill>
              </a:rPr>
            </a:br>
            <a:endParaRPr lang="en-US" dirty="0">
              <a:solidFill>
                <a:schemeClr val="bg1"/>
              </a:solidFill>
            </a:endParaRPr>
          </a:p>
          <a:p>
            <a:pPr marL="0" indent="0">
              <a:buNone/>
            </a:pPr>
            <a:r>
              <a:rPr lang="en-US" dirty="0">
                <a:solidFill>
                  <a:schemeClr val="bg1"/>
                </a:solidFill>
              </a:rPr>
              <a:t>The following behavior will not be tolerated:</a:t>
            </a:r>
          </a:p>
          <a:p>
            <a:r>
              <a:rPr lang="en-US" dirty="0">
                <a:solidFill>
                  <a:schemeClr val="bg1"/>
                </a:solidFill>
              </a:rPr>
              <a:t>Harassment, intimidation, or discrimination in any form.</a:t>
            </a:r>
          </a:p>
          <a:p>
            <a:r>
              <a:rPr lang="en-US" dirty="0">
                <a:solidFill>
                  <a:schemeClr val="bg1"/>
                </a:solidFill>
              </a:rPr>
              <a:t>Physical, written, electronic, or verbal abuse of any participant.</a:t>
            </a:r>
          </a:p>
          <a:p>
            <a:pPr marL="0" indent="0">
              <a:buNone/>
            </a:pPr>
            <a:endParaRPr lang="en-US" dirty="0">
              <a:solidFill>
                <a:schemeClr val="bg1"/>
              </a:solidFill>
            </a:endParaRPr>
          </a:p>
        </p:txBody>
      </p:sp>
      <p:sp>
        <p:nvSpPr>
          <p:cNvPr id="4" name="Rectangle 3">
            <a:extLst>
              <a:ext uri="{FF2B5EF4-FFF2-40B4-BE49-F238E27FC236}">
                <a16:creationId xmlns:a16="http://schemas.microsoft.com/office/drawing/2014/main" id="{8C0854F9-110D-FF45-8FE6-66DA9B978325}"/>
              </a:ext>
            </a:extLst>
          </p:cNvPr>
          <p:cNvSpPr/>
          <p:nvPr/>
        </p:nvSpPr>
        <p:spPr>
          <a:xfrm>
            <a:off x="5738877" y="572199"/>
            <a:ext cx="5761705" cy="584775"/>
          </a:xfrm>
          <a:prstGeom prst="rect">
            <a:avLst/>
          </a:prstGeom>
        </p:spPr>
        <p:txBody>
          <a:bodyPr wrap="none">
            <a:spAutoFit/>
          </a:bodyPr>
          <a:lstStyle/>
          <a:p>
            <a:r>
              <a:rPr lang="en-US" sz="3200" dirty="0">
                <a:solidFill>
                  <a:schemeClr val="bg1"/>
                </a:solidFill>
              </a:rPr>
              <a:t>https://</a:t>
            </a:r>
            <a:r>
              <a:rPr lang="en-US" sz="3200" dirty="0" err="1">
                <a:solidFill>
                  <a:schemeClr val="bg1"/>
                </a:solidFill>
              </a:rPr>
              <a:t>serc.carleton.edu</a:t>
            </a:r>
            <a:r>
              <a:rPr lang="en-US" sz="3200" dirty="0">
                <a:solidFill>
                  <a:schemeClr val="bg1"/>
                </a:solidFill>
              </a:rPr>
              <a:t>/218231</a:t>
            </a:r>
          </a:p>
        </p:txBody>
      </p:sp>
      <p:pic>
        <p:nvPicPr>
          <p:cNvPr id="7" name="Picture 6">
            <a:extLst>
              <a:ext uri="{FF2B5EF4-FFF2-40B4-BE49-F238E27FC236}">
                <a16:creationId xmlns:a16="http://schemas.microsoft.com/office/drawing/2014/main" id="{8B21F1BD-DEF7-4296-A19E-A9C3AD34AA92}"/>
              </a:ext>
            </a:extLst>
          </p:cNvPr>
          <p:cNvPicPr>
            <a:picLocks noChangeAspect="1"/>
          </p:cNvPicPr>
          <p:nvPr/>
        </p:nvPicPr>
        <p:blipFill>
          <a:blip r:embed="rId3"/>
          <a:stretch>
            <a:fillRect/>
          </a:stretch>
        </p:blipFill>
        <p:spPr>
          <a:xfrm>
            <a:off x="9445435" y="4670703"/>
            <a:ext cx="2143125" cy="2143125"/>
          </a:xfrm>
          <a:prstGeom prst="rect">
            <a:avLst/>
          </a:prstGeom>
        </p:spPr>
      </p:pic>
    </p:spTree>
    <p:extLst>
      <p:ext uri="{BB962C8B-B14F-4D97-AF65-F5344CB8AC3E}">
        <p14:creationId xmlns:p14="http://schemas.microsoft.com/office/powerpoint/2010/main" val="102301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C44AE-273F-8BFF-47D9-7696B4EECCBD}"/>
              </a:ext>
            </a:extLst>
          </p:cNvPr>
          <p:cNvSpPr>
            <a:spLocks noGrp="1"/>
          </p:cNvSpPr>
          <p:nvPr>
            <p:ph type="title"/>
          </p:nvPr>
        </p:nvSpPr>
        <p:spPr/>
        <p:txBody>
          <a:bodyPr/>
          <a:lstStyle/>
          <a:p>
            <a:pPr algn="ctr"/>
            <a:r>
              <a:rPr lang="en-US" b="1" dirty="0">
                <a:solidFill>
                  <a:schemeClr val="bg1"/>
                </a:solidFill>
              </a:rPr>
              <a:t>Quick overview of the program</a:t>
            </a:r>
            <a:br>
              <a:rPr lang="en-US" b="1" dirty="0">
                <a:solidFill>
                  <a:schemeClr val="bg1"/>
                </a:solidFill>
              </a:rPr>
            </a:br>
            <a:r>
              <a:rPr lang="en-US" b="1" dirty="0">
                <a:solidFill>
                  <a:schemeClr val="bg1"/>
                </a:solidFill>
              </a:rPr>
              <a:t>https://serc.carleton.edu/</a:t>
            </a:r>
            <a:r>
              <a:rPr lang="en-US" b="0" i="0" dirty="0">
                <a:solidFill>
                  <a:schemeClr val="bg1"/>
                </a:solidFill>
                <a:effectLst/>
                <a:latin typeface="Roboto" panose="02000000000000000000" pitchFamily="2" charset="0"/>
              </a:rPr>
              <a:t>309408</a:t>
            </a:r>
            <a:endParaRPr lang="en-US" b="1" dirty="0">
              <a:solidFill>
                <a:schemeClr val="bg1"/>
              </a:solidFill>
            </a:endParaRPr>
          </a:p>
        </p:txBody>
      </p:sp>
      <p:sp>
        <p:nvSpPr>
          <p:cNvPr id="3" name="Content Placeholder 2">
            <a:extLst>
              <a:ext uri="{FF2B5EF4-FFF2-40B4-BE49-F238E27FC236}">
                <a16:creationId xmlns:a16="http://schemas.microsoft.com/office/drawing/2014/main" id="{E3E09E77-DC8E-014D-9B4E-B0670735903B}"/>
              </a:ext>
            </a:extLst>
          </p:cNvPr>
          <p:cNvSpPr>
            <a:spLocks noGrp="1"/>
          </p:cNvSpPr>
          <p:nvPr>
            <p:ph idx="1"/>
          </p:nvPr>
        </p:nvSpPr>
        <p:spPr>
          <a:xfrm>
            <a:off x="838200" y="1825624"/>
            <a:ext cx="10515600" cy="4803775"/>
          </a:xfrm>
        </p:spPr>
        <p:txBody>
          <a:bodyPr>
            <a:normAutofit fontScale="77500" lnSpcReduction="20000"/>
          </a:bodyPr>
          <a:lstStyle/>
          <a:p>
            <a:r>
              <a:rPr lang="en-US" sz="3300" dirty="0">
                <a:solidFill>
                  <a:schemeClr val="bg1"/>
                </a:solidFill>
              </a:rPr>
              <a:t>Sunday: </a:t>
            </a:r>
            <a:r>
              <a:rPr lang="en-US" sz="3100" dirty="0">
                <a:solidFill>
                  <a:schemeClr val="bg1"/>
                </a:solidFill>
              </a:rPr>
              <a:t>Introductions, Dinner, Convener panel</a:t>
            </a:r>
            <a:br>
              <a:rPr lang="en-US" sz="3300" dirty="0">
                <a:solidFill>
                  <a:schemeClr val="bg1"/>
                </a:solidFill>
              </a:rPr>
            </a:br>
            <a:endParaRPr lang="en-US" sz="3300" dirty="0">
              <a:solidFill>
                <a:schemeClr val="bg1"/>
              </a:solidFill>
            </a:endParaRPr>
          </a:p>
          <a:p>
            <a:r>
              <a:rPr lang="en-US" sz="3300" dirty="0">
                <a:solidFill>
                  <a:schemeClr val="bg1"/>
                </a:solidFill>
              </a:rPr>
              <a:t>Monday: </a:t>
            </a:r>
          </a:p>
          <a:p>
            <a:pPr lvl="1"/>
            <a:r>
              <a:rPr lang="en-US" sz="2800" dirty="0">
                <a:solidFill>
                  <a:schemeClr val="bg1"/>
                </a:solidFill>
              </a:rPr>
              <a:t>Presentations by educators</a:t>
            </a:r>
          </a:p>
          <a:p>
            <a:pPr lvl="1"/>
            <a:r>
              <a:rPr lang="en-US" sz="2800" dirty="0">
                <a:solidFill>
                  <a:schemeClr val="bg1"/>
                </a:solidFill>
              </a:rPr>
              <a:t>Learning about MATLAB tools for teaching</a:t>
            </a:r>
          </a:p>
          <a:p>
            <a:pPr lvl="1"/>
            <a:r>
              <a:rPr lang="en-US" sz="2800" dirty="0">
                <a:solidFill>
                  <a:schemeClr val="bg1"/>
                </a:solidFill>
              </a:rPr>
              <a:t>Work time in groups</a:t>
            </a:r>
          </a:p>
          <a:p>
            <a:pPr lvl="1"/>
            <a:r>
              <a:rPr lang="en-US" sz="2800" dirty="0">
                <a:solidFill>
                  <a:schemeClr val="bg1"/>
                </a:solidFill>
              </a:rPr>
              <a:t>Lunch on campus and dinner together at a local restaurant</a:t>
            </a:r>
            <a:br>
              <a:rPr lang="en-US" sz="2800" dirty="0">
                <a:solidFill>
                  <a:schemeClr val="bg1"/>
                </a:solidFill>
              </a:rPr>
            </a:br>
            <a:endParaRPr lang="en-US" sz="2800" dirty="0">
              <a:solidFill>
                <a:schemeClr val="bg1"/>
              </a:solidFill>
            </a:endParaRPr>
          </a:p>
          <a:p>
            <a:r>
              <a:rPr lang="en-US" sz="3300" dirty="0">
                <a:solidFill>
                  <a:schemeClr val="bg1"/>
                </a:solidFill>
              </a:rPr>
              <a:t>Tuesday:</a:t>
            </a:r>
          </a:p>
          <a:p>
            <a:pPr lvl="1"/>
            <a:r>
              <a:rPr lang="en-US" sz="2800" dirty="0">
                <a:solidFill>
                  <a:schemeClr val="bg1"/>
                </a:solidFill>
              </a:rPr>
              <a:t>Planning work time</a:t>
            </a:r>
          </a:p>
          <a:p>
            <a:pPr lvl="1"/>
            <a:r>
              <a:rPr lang="en-US" sz="2800" dirty="0">
                <a:solidFill>
                  <a:schemeClr val="bg1"/>
                </a:solidFill>
              </a:rPr>
              <a:t>Individual/group work time </a:t>
            </a:r>
          </a:p>
          <a:p>
            <a:pPr lvl="1"/>
            <a:r>
              <a:rPr lang="en-US" sz="2800" dirty="0">
                <a:solidFill>
                  <a:schemeClr val="bg1"/>
                </a:solidFill>
              </a:rPr>
              <a:t>Presenting your teaching activity progress to your group for feedback</a:t>
            </a:r>
          </a:p>
          <a:p>
            <a:pPr lvl="1"/>
            <a:r>
              <a:rPr lang="en-US" sz="2800" dirty="0">
                <a:solidFill>
                  <a:schemeClr val="bg1"/>
                </a:solidFill>
              </a:rPr>
              <a:t>Workshop synthesis and next steps</a:t>
            </a:r>
          </a:p>
          <a:p>
            <a:pPr lvl="1"/>
            <a:r>
              <a:rPr lang="en-US" sz="2800" dirty="0">
                <a:solidFill>
                  <a:schemeClr val="bg1"/>
                </a:solidFill>
              </a:rPr>
              <a:t>Lunch </a:t>
            </a:r>
          </a:p>
          <a:p>
            <a:pPr marL="0" indent="0">
              <a:buNone/>
            </a:pPr>
            <a:r>
              <a:rPr lang="en-US" sz="3300"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944274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3187</TotalTime>
  <Words>934</Words>
  <Application>Microsoft Office PowerPoint</Application>
  <PresentationFormat>Widescreen</PresentationFormat>
  <Paragraphs>130</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Roboto</vt:lpstr>
      <vt:lpstr>Office Theme</vt:lpstr>
      <vt:lpstr>Welcome to the 2025 Workshop</vt:lpstr>
      <vt:lpstr>Carleton College</vt:lpstr>
      <vt:lpstr>Conveners</vt:lpstr>
      <vt:lpstr>Conveners</vt:lpstr>
      <vt:lpstr>PowerPoint Presentation</vt:lpstr>
      <vt:lpstr>11th annual workshop </vt:lpstr>
      <vt:lpstr>Getting around campus and town</vt:lpstr>
      <vt:lpstr>Code of Conduct</vt:lpstr>
      <vt:lpstr>Quick overview of the program https://serc.carleton.edu/309408</vt:lpstr>
      <vt:lpstr>PowerPoint Presentation</vt:lpstr>
      <vt:lpstr>Two part instructions:</vt:lpstr>
      <vt:lpstr>Starting Friday, how far did you travel to get to this workshop?</vt:lpstr>
      <vt:lpstr>What is your current discipline or department?</vt:lpstr>
      <vt:lpstr>How many people are in your department?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Microsoft Office User</dc:creator>
  <cp:lastModifiedBy>Cailin Huyck Orr</cp:lastModifiedBy>
  <cp:revision>36</cp:revision>
  <dcterms:created xsi:type="dcterms:W3CDTF">2023-10-21T18:48:47Z</dcterms:created>
  <dcterms:modified xsi:type="dcterms:W3CDTF">2025-10-26T19:32:59Z</dcterms:modified>
</cp:coreProperties>
</file>