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2" r:id="rId4"/>
  </p:sldMasterIdLst>
  <p:notesMasterIdLst>
    <p:notesMasterId r:id="rId13"/>
  </p:notesMasterIdLst>
  <p:handoutMasterIdLst>
    <p:handoutMasterId r:id="rId14"/>
  </p:handoutMasterIdLst>
  <p:sldIdLst>
    <p:sldId id="257" r:id="rId5"/>
    <p:sldId id="276" r:id="rId6"/>
    <p:sldId id="277" r:id="rId7"/>
    <p:sldId id="280" r:id="rId8"/>
    <p:sldId id="278" r:id="rId9"/>
    <p:sldId id="279" r:id="rId10"/>
    <p:sldId id="275" r:id="rId11"/>
    <p:sldId id="2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4C65"/>
    <a:srgbClr val="A50307"/>
    <a:srgbClr val="133A61"/>
    <a:srgbClr val="8F0305"/>
    <a:srgbClr val="FFFFFF"/>
    <a:srgbClr val="D365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7AC3CCA-C797-4891-BE02-D94E43425B7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75158" autoAdjust="0"/>
  </p:normalViewPr>
  <p:slideViewPr>
    <p:cSldViewPr snapToGrid="0">
      <p:cViewPr>
        <p:scale>
          <a:sx n="100" d="100"/>
          <a:sy n="100" d="100"/>
        </p:scale>
        <p:origin x="-72" y="-787"/>
      </p:cViewPr>
      <p:guideLst/>
    </p:cSldViewPr>
  </p:slideViewPr>
  <p:notesTextViewPr>
    <p:cViewPr>
      <p:scale>
        <a:sx n="1" d="1"/>
        <a:sy n="1" d="1"/>
      </p:scale>
      <p:origin x="0" y="0"/>
    </p:cViewPr>
  </p:notesText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B809CF-4F7B-4BE4-8A32-8679CB2689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7E19D8-3399-40AA-9454-8894AA6071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B1F5FB-7567-45AD-8495-03E1713608C4}" type="datetimeFigureOut">
              <a:rPr lang="en-US" smtClean="0"/>
              <a:t>10/26/2025</a:t>
            </a:fld>
            <a:endParaRPr lang="en-US" dirty="0"/>
          </a:p>
        </p:txBody>
      </p:sp>
      <p:sp>
        <p:nvSpPr>
          <p:cNvPr id="4" name="Footer Placeholder 3">
            <a:extLst>
              <a:ext uri="{FF2B5EF4-FFF2-40B4-BE49-F238E27FC236}">
                <a16:creationId xmlns:a16="http://schemas.microsoft.com/office/drawing/2014/main" id="{7EED47F8-AA1F-4332-BC73-5F00A0A5A7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A251D3-D305-4590-9FE3-31F71740A1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A2D7B9-98DD-4850-82E9-E964919A4A5F}" type="slidenum">
              <a:rPr lang="en-US" smtClean="0"/>
              <a:t>‹#›</a:t>
            </a:fld>
            <a:endParaRPr lang="en-US" dirty="0"/>
          </a:p>
        </p:txBody>
      </p:sp>
    </p:spTree>
    <p:extLst>
      <p:ext uri="{BB962C8B-B14F-4D97-AF65-F5344CB8AC3E}">
        <p14:creationId xmlns:p14="http://schemas.microsoft.com/office/powerpoint/2010/main" val="370256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3E1C-BE52-45D3-B3DA-AB00685B4BD3}" type="datetimeFigureOut">
              <a:rPr lang="en-US" smtClean="0"/>
              <a:t>10/26/2025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3E6AC-EE2A-4D92-BFD4-7D35F37B4FE2}" type="slidenum">
              <a:rPr lang="en-US" smtClean="0"/>
              <a:t>‹#›</a:t>
            </a:fld>
            <a:endParaRPr lang="en-US" dirty="0"/>
          </a:p>
        </p:txBody>
      </p:sp>
    </p:spTree>
    <p:extLst>
      <p:ext uri="{BB962C8B-B14F-4D97-AF65-F5344CB8AC3E}">
        <p14:creationId xmlns:p14="http://schemas.microsoft.com/office/powerpoint/2010/main" val="239679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3E6AC-EE2A-4D92-BFD4-7D35F37B4FE2}" type="slidenum">
              <a:rPr lang="en-US" smtClean="0"/>
              <a:t>1</a:t>
            </a:fld>
            <a:endParaRPr lang="en-US" dirty="0"/>
          </a:p>
        </p:txBody>
      </p:sp>
    </p:spTree>
    <p:extLst>
      <p:ext uri="{BB962C8B-B14F-4D97-AF65-F5344CB8AC3E}">
        <p14:creationId xmlns:p14="http://schemas.microsoft.com/office/powerpoint/2010/main" val="275811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environment where they don’t leave the class hating </a:t>
            </a:r>
            <a:r>
              <a:rPr lang="en-US" dirty="0" err="1"/>
              <a:t>Matlab</a:t>
            </a:r>
            <a:r>
              <a:rPr lang="en-US" dirty="0"/>
              <a:t>,</a:t>
            </a:r>
          </a:p>
        </p:txBody>
      </p:sp>
      <p:sp>
        <p:nvSpPr>
          <p:cNvPr id="4" name="Slide Number Placeholder 3"/>
          <p:cNvSpPr>
            <a:spLocks noGrp="1"/>
          </p:cNvSpPr>
          <p:nvPr>
            <p:ph type="sldNum" sz="quarter" idx="5"/>
          </p:nvPr>
        </p:nvSpPr>
        <p:spPr/>
        <p:txBody>
          <a:bodyPr/>
          <a:lstStyle/>
          <a:p>
            <a:fld id="{EDF3E6AC-EE2A-4D92-BFD4-7D35F37B4FE2}" type="slidenum">
              <a:rPr lang="en-US" smtClean="0"/>
              <a:t>2</a:t>
            </a:fld>
            <a:endParaRPr lang="en-US" dirty="0"/>
          </a:p>
        </p:txBody>
      </p:sp>
    </p:spTree>
    <p:extLst>
      <p:ext uri="{BB962C8B-B14F-4D97-AF65-F5344CB8AC3E}">
        <p14:creationId xmlns:p14="http://schemas.microsoft.com/office/powerpoint/2010/main" val="402062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 273 is Computational Methods in Mechanical Engineering</a:t>
            </a:r>
          </a:p>
          <a:p>
            <a:r>
              <a:rPr lang="en-US" dirty="0"/>
              <a:t>Pre requisites ( C or better in physics 1 and Cal 3) Co req with Differential Equations</a:t>
            </a:r>
          </a:p>
          <a:p>
            <a:endParaRPr lang="en-US" dirty="0"/>
          </a:p>
          <a:p>
            <a:endParaRPr lang="en-US" dirty="0"/>
          </a:p>
          <a:p>
            <a:r>
              <a:rPr lang="en-US" dirty="0"/>
              <a:t>ME 303 Instrumentation and Measurement </a:t>
            </a:r>
          </a:p>
        </p:txBody>
      </p:sp>
      <p:sp>
        <p:nvSpPr>
          <p:cNvPr id="4" name="Slide Number Placeholder 3"/>
          <p:cNvSpPr>
            <a:spLocks noGrp="1"/>
          </p:cNvSpPr>
          <p:nvPr>
            <p:ph type="sldNum" sz="quarter" idx="5"/>
          </p:nvPr>
        </p:nvSpPr>
        <p:spPr/>
        <p:txBody>
          <a:bodyPr/>
          <a:lstStyle/>
          <a:p>
            <a:fld id="{EDF3E6AC-EE2A-4D92-BFD4-7D35F37B4FE2}" type="slidenum">
              <a:rPr lang="en-US" smtClean="0"/>
              <a:t>3</a:t>
            </a:fld>
            <a:endParaRPr lang="en-US" dirty="0"/>
          </a:p>
        </p:txBody>
      </p:sp>
    </p:spTree>
    <p:extLst>
      <p:ext uri="{BB962C8B-B14F-4D97-AF65-F5344CB8AC3E}">
        <p14:creationId xmlns:p14="http://schemas.microsoft.com/office/powerpoint/2010/main" val="278874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 273 is Computational Methods in Mechanical Engineering</a:t>
            </a:r>
          </a:p>
          <a:p>
            <a:r>
              <a:rPr lang="en-US" dirty="0"/>
              <a:t>Pre requisites ( C or better in physics 1 and Cal 3) Co req with Differential Equations</a:t>
            </a:r>
          </a:p>
          <a:p>
            <a:r>
              <a:rPr lang="en-US" dirty="0"/>
              <a:t>ECE 227 – Circuits class with a lab</a:t>
            </a:r>
          </a:p>
          <a:p>
            <a:endParaRPr lang="en-US" dirty="0"/>
          </a:p>
          <a:p>
            <a:r>
              <a:rPr lang="en-US" dirty="0"/>
              <a:t>Location of exposure – Internship, STEM programs ( Girls who code, First ), various classes where it was used as a tool but limited, High School</a:t>
            </a:r>
          </a:p>
          <a:p>
            <a:endParaRPr lang="en-US" dirty="0"/>
          </a:p>
          <a:p>
            <a:endParaRPr lang="en-US" dirty="0"/>
          </a:p>
        </p:txBody>
      </p:sp>
      <p:sp>
        <p:nvSpPr>
          <p:cNvPr id="4" name="Slide Number Placeholder 3"/>
          <p:cNvSpPr>
            <a:spLocks noGrp="1"/>
          </p:cNvSpPr>
          <p:nvPr>
            <p:ph type="sldNum" sz="quarter" idx="5"/>
          </p:nvPr>
        </p:nvSpPr>
        <p:spPr/>
        <p:txBody>
          <a:bodyPr/>
          <a:lstStyle/>
          <a:p>
            <a:fld id="{EDF3E6AC-EE2A-4D92-BFD4-7D35F37B4FE2}" type="slidenum">
              <a:rPr lang="en-US" smtClean="0"/>
              <a:t>4</a:t>
            </a:fld>
            <a:endParaRPr lang="en-US" dirty="0"/>
          </a:p>
        </p:txBody>
      </p:sp>
    </p:spTree>
    <p:extLst>
      <p:ext uri="{BB962C8B-B14F-4D97-AF65-F5344CB8AC3E}">
        <p14:creationId xmlns:p14="http://schemas.microsoft.com/office/powerpoint/2010/main" val="26012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assignments they can complete during class time (75 min class)  Lecture/explanation no more that 5 min – 15 min.  Before this semester students would ask if they could have and extension if they were stuck or it was taking longer then expected.</a:t>
            </a:r>
          </a:p>
          <a:p>
            <a:endParaRPr lang="en-US" dirty="0"/>
          </a:p>
          <a:p>
            <a:r>
              <a:rPr lang="en-US" dirty="0"/>
              <a:t>Show  </a:t>
            </a:r>
            <a:r>
              <a:rPr lang="en-US" dirty="0" err="1"/>
              <a:t>Lec</a:t>
            </a:r>
            <a:r>
              <a:rPr lang="en-US" dirty="0"/>
              <a:t> 5 </a:t>
            </a:r>
          </a:p>
          <a:p>
            <a:endParaRPr lang="en-US" dirty="0"/>
          </a:p>
          <a:p>
            <a:endParaRPr lang="en-US" dirty="0"/>
          </a:p>
        </p:txBody>
      </p:sp>
      <p:sp>
        <p:nvSpPr>
          <p:cNvPr id="4" name="Slide Number Placeholder 3"/>
          <p:cNvSpPr>
            <a:spLocks noGrp="1"/>
          </p:cNvSpPr>
          <p:nvPr>
            <p:ph type="sldNum" sz="quarter" idx="5"/>
          </p:nvPr>
        </p:nvSpPr>
        <p:spPr/>
        <p:txBody>
          <a:bodyPr/>
          <a:lstStyle/>
          <a:p>
            <a:fld id="{EDF3E6AC-EE2A-4D92-BFD4-7D35F37B4FE2}" type="slidenum">
              <a:rPr lang="en-US" smtClean="0"/>
              <a:t>5</a:t>
            </a:fld>
            <a:endParaRPr lang="en-US" dirty="0"/>
          </a:p>
        </p:txBody>
      </p:sp>
    </p:spTree>
    <p:extLst>
      <p:ext uri="{BB962C8B-B14F-4D97-AF65-F5344CB8AC3E}">
        <p14:creationId xmlns:p14="http://schemas.microsoft.com/office/powerpoint/2010/main" val="276597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and initial modules</a:t>
            </a:r>
          </a:p>
          <a:p>
            <a:endParaRPr lang="en-US" dirty="0"/>
          </a:p>
          <a:p>
            <a:endParaRPr lang="en-US" dirty="0"/>
          </a:p>
        </p:txBody>
      </p:sp>
      <p:sp>
        <p:nvSpPr>
          <p:cNvPr id="4" name="Slide Number Placeholder 3"/>
          <p:cNvSpPr>
            <a:spLocks noGrp="1"/>
          </p:cNvSpPr>
          <p:nvPr>
            <p:ph type="sldNum" sz="quarter" idx="5"/>
          </p:nvPr>
        </p:nvSpPr>
        <p:spPr/>
        <p:txBody>
          <a:bodyPr/>
          <a:lstStyle/>
          <a:p>
            <a:fld id="{EDF3E6AC-EE2A-4D92-BFD4-7D35F37B4FE2}" type="slidenum">
              <a:rPr lang="en-US" smtClean="0"/>
              <a:t>6</a:t>
            </a:fld>
            <a:endParaRPr lang="en-US" dirty="0"/>
          </a:p>
        </p:txBody>
      </p:sp>
    </p:spTree>
    <p:extLst>
      <p:ext uri="{BB962C8B-B14F-4D97-AF65-F5344CB8AC3E}">
        <p14:creationId xmlns:p14="http://schemas.microsoft.com/office/powerpoint/2010/main" val="84480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class has changed: Students are encouraged to work with each other as they would debug each other codes and share what they learned.  There were encouraged to look at help areas of MATLAB.  Before they will about for a deadline delay based on working on and assignment, tests in other classes, life.  Initially the assignment shown on previous slide put this in AI because they were in a bind.  It was caught because certain numbers and comments were the same or similar.  None of these students worked together or sat near each other in the room.</a:t>
            </a:r>
          </a:p>
          <a:p>
            <a:endParaRPr lang="en-US" dirty="0"/>
          </a:p>
        </p:txBody>
      </p:sp>
      <p:sp>
        <p:nvSpPr>
          <p:cNvPr id="4" name="Slide Number Placeholder 3"/>
          <p:cNvSpPr>
            <a:spLocks noGrp="1"/>
          </p:cNvSpPr>
          <p:nvPr>
            <p:ph type="sldNum" sz="quarter" idx="5"/>
          </p:nvPr>
        </p:nvSpPr>
        <p:spPr/>
        <p:txBody>
          <a:bodyPr/>
          <a:lstStyle/>
          <a:p>
            <a:fld id="{EDF3E6AC-EE2A-4D92-BFD4-7D35F37B4FE2}" type="slidenum">
              <a:rPr lang="en-US" smtClean="0"/>
              <a:t>7</a:t>
            </a:fld>
            <a:endParaRPr lang="en-US" dirty="0"/>
          </a:p>
        </p:txBody>
      </p:sp>
    </p:spTree>
    <p:extLst>
      <p:ext uri="{BB962C8B-B14F-4D97-AF65-F5344CB8AC3E}">
        <p14:creationId xmlns:p14="http://schemas.microsoft.com/office/powerpoint/2010/main" val="90820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3E6AC-EE2A-4D92-BFD4-7D35F37B4FE2}" type="slidenum">
              <a:rPr lang="en-US" smtClean="0"/>
              <a:t>8</a:t>
            </a:fld>
            <a:endParaRPr lang="en-US" dirty="0"/>
          </a:p>
        </p:txBody>
      </p:sp>
    </p:spTree>
    <p:extLst>
      <p:ext uri="{BB962C8B-B14F-4D97-AF65-F5344CB8AC3E}">
        <p14:creationId xmlns:p14="http://schemas.microsoft.com/office/powerpoint/2010/main" val="2696667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DFC1990-AB65-4FBE-A312-E5143B2D7FBA}" type="datetimeFigureOut">
              <a:rPr lang="en-US" noProof="0" smtClean="0"/>
              <a:t>10/26/2025</a:t>
            </a:fld>
            <a:endParaRPr lang="en-US" noProof="0"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en-US" noProof="0"/>
              <a:t>Add a Footer</a:t>
            </a:r>
            <a:endParaRPr lang="en-US" noProof="0"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D164B4E-BB64-4235-AA14-F42088F189EC}" type="slidenum">
              <a:rPr lang="en-US" noProof="0" smtClean="0"/>
              <a:t>‹#›</a:t>
            </a:fld>
            <a:endParaRPr lang="en-US" noProof="0"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6519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290580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2881819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7012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1367180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753220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1446321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2594917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3698160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AF8F-58B2-467F-936E-70379C1AF661}"/>
              </a:ext>
            </a:extLst>
          </p:cNvPr>
          <p:cNvSpPr>
            <a:spLocks noGrp="1"/>
          </p:cNvSpPr>
          <p:nvPr>
            <p:ph type="title"/>
          </p:nvPr>
        </p:nvSpPr>
        <p:spPr>
          <a:xfrm>
            <a:off x="838200" y="168241"/>
            <a:ext cx="10515600" cy="3184559"/>
          </a:xfrm>
        </p:spPr>
        <p:txBody>
          <a:bodyPr anchor="t" anchorCtr="0"/>
          <a:lstStyle>
            <a:lvl1pPr algn="ctr">
              <a:defRPr/>
            </a:lvl1pPr>
          </a:lstStyle>
          <a:p>
            <a:r>
              <a:rPr lang="en-US" noProof="0"/>
              <a:t>Click to edit Master title style</a:t>
            </a:r>
          </a:p>
        </p:txBody>
      </p:sp>
      <p:sp>
        <p:nvSpPr>
          <p:cNvPr id="6" name="Content Placeholder 1">
            <a:extLst>
              <a:ext uri="{FF2B5EF4-FFF2-40B4-BE49-F238E27FC236}">
                <a16:creationId xmlns:a16="http://schemas.microsoft.com/office/drawing/2014/main" id="{137D3DA5-DEEF-48AD-9A16-584B27F8F84A}"/>
              </a:ext>
            </a:extLst>
          </p:cNvPr>
          <p:cNvSpPr>
            <a:spLocks noGrp="1"/>
          </p:cNvSpPr>
          <p:nvPr>
            <p:ph idx="1" hasCustomPrompt="1"/>
          </p:nvPr>
        </p:nvSpPr>
        <p:spPr bwMode="white">
          <a:xfrm>
            <a:off x="6286500" y="6264341"/>
            <a:ext cx="5686425" cy="593660"/>
          </a:xfrm>
        </p:spPr>
        <p:txBody>
          <a:bodyPr>
            <a:normAutofit/>
          </a:bodyPr>
          <a:lstStyle>
            <a:lvl1pPr algn="r">
              <a:defRPr/>
            </a:lvl1pPr>
          </a:lstStyle>
          <a:p>
            <a:pPr lvl="0"/>
            <a:r>
              <a:rPr lang="en-US" sz="2000" noProof="0">
                <a:solidFill>
                  <a:schemeClr val="bg1"/>
                </a:solidFill>
              </a:rPr>
              <a:t>Edit Master text styles</a:t>
            </a:r>
          </a:p>
          <a:p>
            <a:pPr lvl="1"/>
            <a:r>
              <a:rPr lang="en-US" sz="2000" noProof="0">
                <a:solidFill>
                  <a:schemeClr val="bg1"/>
                </a:solidFill>
              </a:rPr>
              <a:t>Second level</a:t>
            </a:r>
          </a:p>
        </p:txBody>
      </p:sp>
      <p:sp>
        <p:nvSpPr>
          <p:cNvPr id="3" name="Date Placeholder 2">
            <a:extLst>
              <a:ext uri="{FF2B5EF4-FFF2-40B4-BE49-F238E27FC236}">
                <a16:creationId xmlns:a16="http://schemas.microsoft.com/office/drawing/2014/main" id="{63E7DB53-9696-4FC5-8680-97ED3448C88A}"/>
              </a:ext>
            </a:extLst>
          </p:cNvPr>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Tree>
    <p:extLst>
      <p:ext uri="{BB962C8B-B14F-4D97-AF65-F5344CB8AC3E}">
        <p14:creationId xmlns:p14="http://schemas.microsoft.com/office/powerpoint/2010/main" val="2917489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Quote">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9BBF8640-DE64-4B60-867F-0CBE26BD00A0}"/>
              </a:ext>
            </a:extLst>
          </p:cNvPr>
          <p:cNvSpPr>
            <a:spLocks noGrp="1"/>
          </p:cNvSpPr>
          <p:nvPr>
            <p:ph idx="1" hasCustomPrompt="1"/>
          </p:nvPr>
        </p:nvSpPr>
        <p:spPr bwMode="white">
          <a:xfrm>
            <a:off x="2365864" y="6114929"/>
            <a:ext cx="9486900" cy="435466"/>
          </a:xfrm>
        </p:spPr>
        <p:txBody>
          <a:bodyPr>
            <a:normAutofit/>
          </a:bodyPr>
          <a:lstStyle>
            <a:lvl1pPr algn="r">
              <a:defRPr i="0"/>
            </a:lvl1pPr>
          </a:lstStyle>
          <a:p>
            <a:pPr marL="0" lvl="0" indent="0" algn="r">
              <a:buNone/>
            </a:pPr>
            <a:r>
              <a:rPr lang="en-US" sz="2000" i="1" noProof="0">
                <a:solidFill>
                  <a:schemeClr val="bg1"/>
                </a:solidFill>
                <a:cs typeface="Segoe UI" panose="020B0502040204020203" pitchFamily="34" charset="0"/>
              </a:rPr>
              <a:t>Edit Master text styles</a:t>
            </a:r>
          </a:p>
          <a:p>
            <a:pPr marL="0" lvl="1" indent="0" algn="r">
              <a:buNone/>
            </a:pPr>
            <a:r>
              <a:rPr lang="en-US" sz="2000" i="1" noProof="0">
                <a:solidFill>
                  <a:schemeClr val="bg1"/>
                </a:solidFill>
                <a:cs typeface="Segoe UI" panose="020B0502040204020203" pitchFamily="34" charset="0"/>
              </a:rPr>
              <a:t>Second level</a:t>
            </a:r>
          </a:p>
        </p:txBody>
      </p:sp>
      <p:sp>
        <p:nvSpPr>
          <p:cNvPr id="11" name="Title 10">
            <a:extLst>
              <a:ext uri="{FF2B5EF4-FFF2-40B4-BE49-F238E27FC236}">
                <a16:creationId xmlns:a16="http://schemas.microsoft.com/office/drawing/2014/main" id="{D0D19A04-6F0F-4BFC-8AD6-19F13EE1006A}"/>
              </a:ext>
            </a:extLst>
          </p:cNvPr>
          <p:cNvSpPr>
            <a:spLocks noGrp="1"/>
          </p:cNvSpPr>
          <p:nvPr>
            <p:ph type="title"/>
          </p:nvPr>
        </p:nvSpPr>
        <p:spPr>
          <a:xfrm>
            <a:off x="327511" y="149470"/>
            <a:ext cx="5838825" cy="6456912"/>
          </a:xfrm>
        </p:spPr>
        <p:txBody>
          <a:bodyPr/>
          <a:lstStyle/>
          <a:p>
            <a:r>
              <a:rPr lang="en-US" noProof="0"/>
              <a:t>Click to edit Master title style</a:t>
            </a:r>
          </a:p>
        </p:txBody>
      </p:sp>
    </p:spTree>
    <p:extLst>
      <p:ext uri="{BB962C8B-B14F-4D97-AF65-F5344CB8AC3E}">
        <p14:creationId xmlns:p14="http://schemas.microsoft.com/office/powerpoint/2010/main" val="61258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2710407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_Center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9B749-F2BE-45BB-B34D-42D465670D73}"/>
              </a:ext>
            </a:extLst>
          </p:cNvPr>
          <p:cNvSpPr>
            <a:spLocks noGrp="1"/>
          </p:cNvSpPr>
          <p:nvPr>
            <p:ph idx="1" hasCustomPrompt="1"/>
          </p:nvPr>
        </p:nvSpPr>
        <p:spPr>
          <a:xfrm>
            <a:off x="1352550" y="4629150"/>
            <a:ext cx="9486900" cy="63481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217F2E03-8BBF-4A9C-A004-C3807BB5A7F1}"/>
              </a:ext>
            </a:extLst>
          </p:cNvPr>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5" name="Footer Placeholder 4">
            <a:extLst>
              <a:ext uri="{FF2B5EF4-FFF2-40B4-BE49-F238E27FC236}">
                <a16:creationId xmlns:a16="http://schemas.microsoft.com/office/drawing/2014/main" id="{886C8BC3-3FA7-4F23-B793-4F5DA2082820}"/>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E7CEF240-DD06-4F27-8707-2E6A53497AA1}"/>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2" name="Title 1">
            <a:extLst>
              <a:ext uri="{FF2B5EF4-FFF2-40B4-BE49-F238E27FC236}">
                <a16:creationId xmlns:a16="http://schemas.microsoft.com/office/drawing/2014/main" id="{0A6EB33C-1430-4381-BC10-3C6BC5D2A866}"/>
              </a:ext>
            </a:extLst>
          </p:cNvPr>
          <p:cNvSpPr>
            <a:spLocks noGrp="1"/>
          </p:cNvSpPr>
          <p:nvPr>
            <p:ph type="title"/>
          </p:nvPr>
        </p:nvSpPr>
        <p:spPr>
          <a:xfrm>
            <a:off x="1352550" y="1476375"/>
            <a:ext cx="9486900" cy="2628900"/>
          </a:xfrm>
        </p:spPr>
        <p:txBody>
          <a:bodyPr anchor="t" anchorCtr="0"/>
          <a:lstStyle>
            <a:lvl1pPr algn="ctr">
              <a:defRPr i="0">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3876725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ottom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BF3B-53AB-4D7D-9C4D-42E1E229B767}"/>
              </a:ext>
            </a:extLst>
          </p:cNvPr>
          <p:cNvSpPr>
            <a:spLocks noGrp="1"/>
          </p:cNvSpPr>
          <p:nvPr>
            <p:ph type="title"/>
          </p:nvPr>
        </p:nvSpPr>
        <p:spPr>
          <a:xfrm>
            <a:off x="838200" y="850900"/>
            <a:ext cx="10515600" cy="1929666"/>
          </a:xfrm>
        </p:spPr>
        <p:txBody>
          <a:bodyPr/>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FD185FE0-A783-42CA-BED0-EFB6F49640F8}"/>
              </a:ext>
            </a:extLst>
          </p:cNvPr>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5" name="Slide Number Placeholder 4">
            <a:extLst>
              <a:ext uri="{FF2B5EF4-FFF2-40B4-BE49-F238E27FC236}">
                <a16:creationId xmlns:a16="http://schemas.microsoft.com/office/drawing/2014/main" id="{DFC15A3E-54C3-4563-B93A-9E56494A7105}"/>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9" name="Content Placeholder 8">
            <a:extLst>
              <a:ext uri="{FF2B5EF4-FFF2-40B4-BE49-F238E27FC236}">
                <a16:creationId xmlns:a16="http://schemas.microsoft.com/office/drawing/2014/main" id="{CB9ECD06-D58A-422E-8343-17796E698613}"/>
              </a:ext>
            </a:extLst>
          </p:cNvPr>
          <p:cNvSpPr>
            <a:spLocks noGrp="1"/>
          </p:cNvSpPr>
          <p:nvPr>
            <p:ph sz="quarter" idx="13" hasCustomPrompt="1"/>
          </p:nvPr>
        </p:nvSpPr>
        <p:spPr>
          <a:xfrm>
            <a:off x="1931381" y="5918200"/>
            <a:ext cx="9515475" cy="438150"/>
          </a:xfrm>
        </p:spPr>
        <p:txBody>
          <a:bodyPr>
            <a:noAutofit/>
          </a:bodyPr>
          <a:lstStyle>
            <a:lvl1pPr marL="0" indent="0" algn="r">
              <a:buNone/>
              <a:defRPr sz="2000">
                <a:latin typeface="+mn-lt"/>
              </a:defRPr>
            </a:lvl1pPr>
            <a:lvl2pPr marL="457200" indent="0" algn="r">
              <a:buNone/>
              <a:defRPr sz="2000">
                <a:latin typeface="+mn-lt"/>
              </a:defRPr>
            </a:lvl2pPr>
            <a:lvl3pPr marL="914400" indent="0" algn="r">
              <a:buNone/>
              <a:defRPr sz="2000">
                <a:latin typeface="+mn-lt"/>
              </a:defRPr>
            </a:lvl3pPr>
            <a:lvl4pPr marL="1371600" indent="0" algn="r">
              <a:buNone/>
              <a:defRPr sz="2000">
                <a:latin typeface="+mn-lt"/>
              </a:defRPr>
            </a:lvl4pPr>
            <a:lvl5pPr marL="1828800" indent="0" algn="r">
              <a:buNone/>
              <a:defRPr sz="2000">
                <a:latin typeface="+mn-lt"/>
              </a:defRPr>
            </a:lvl5pPr>
          </a:lstStyle>
          <a:p>
            <a:pPr lvl="0"/>
            <a:r>
              <a:rPr lang="en-US" noProof="0"/>
              <a:t>Edit Master text styles</a:t>
            </a:r>
          </a:p>
        </p:txBody>
      </p:sp>
    </p:spTree>
    <p:extLst>
      <p:ext uri="{BB962C8B-B14F-4D97-AF65-F5344CB8AC3E}">
        <p14:creationId xmlns:p14="http://schemas.microsoft.com/office/powerpoint/2010/main" val="3397416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A89E-076E-497A-A4CE-93C75C166880}"/>
              </a:ext>
            </a:extLst>
          </p:cNvPr>
          <p:cNvSpPr>
            <a:spLocks noGrp="1"/>
          </p:cNvSpPr>
          <p:nvPr>
            <p:ph type="title"/>
          </p:nvPr>
        </p:nvSpPr>
        <p:spPr>
          <a:xfrm>
            <a:off x="361949" y="3825024"/>
            <a:ext cx="11391499" cy="2096880"/>
          </a:xfrm>
        </p:spPr>
        <p:txBody>
          <a:bodyPr/>
          <a:lstStyle>
            <a:lvl1pPr algn="r">
              <a:defRPr/>
            </a:lvl1pPr>
          </a:lstStyle>
          <a:p>
            <a:r>
              <a:rPr lang="en-US" noProof="0"/>
              <a:t>Click to edit Master title style</a:t>
            </a:r>
          </a:p>
        </p:txBody>
      </p:sp>
      <p:sp>
        <p:nvSpPr>
          <p:cNvPr id="3" name="Date Placeholder 2">
            <a:extLst>
              <a:ext uri="{FF2B5EF4-FFF2-40B4-BE49-F238E27FC236}">
                <a16:creationId xmlns:a16="http://schemas.microsoft.com/office/drawing/2014/main" id="{5710B449-15E4-41C1-A0BD-6916BD2B1CAF}"/>
              </a:ext>
            </a:extLst>
          </p:cNvPr>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4" name="Footer Placeholder 3">
            <a:extLst>
              <a:ext uri="{FF2B5EF4-FFF2-40B4-BE49-F238E27FC236}">
                <a16:creationId xmlns:a16="http://schemas.microsoft.com/office/drawing/2014/main" id="{300FF690-36F7-4631-8284-EB23B592E5B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4050B4F-6E15-4AA2-9669-EE44D3A5B44A}"/>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6" name="Content Placeholder 1">
            <a:extLst>
              <a:ext uri="{FF2B5EF4-FFF2-40B4-BE49-F238E27FC236}">
                <a16:creationId xmlns:a16="http://schemas.microsoft.com/office/drawing/2014/main" id="{73C8662D-2189-4802-AEE5-20470C02D13E}"/>
              </a:ext>
            </a:extLst>
          </p:cNvPr>
          <p:cNvSpPr>
            <a:spLocks noGrp="1"/>
          </p:cNvSpPr>
          <p:nvPr>
            <p:ph idx="1" hasCustomPrompt="1"/>
          </p:nvPr>
        </p:nvSpPr>
        <p:spPr bwMode="white">
          <a:xfrm>
            <a:off x="2199874" y="5927196"/>
            <a:ext cx="9486900" cy="474294"/>
          </a:xfrm>
          <a:ln>
            <a:noFill/>
          </a:ln>
        </p:spPr>
        <p:txBody>
          <a:bodyPr>
            <a:normAutofit/>
          </a:bodyPr>
          <a:lstStyle>
            <a:lvl1pPr algn="r">
              <a:defRPr/>
            </a:lvl1pPr>
          </a:lstStyle>
          <a:p>
            <a:pPr lvl="0" algn="r"/>
            <a:r>
              <a:rPr lang="en-US" sz="2000" noProof="0">
                <a:solidFill>
                  <a:schemeClr val="bg1"/>
                </a:solidFill>
              </a:rPr>
              <a:t>Edit Master text styles</a:t>
            </a:r>
          </a:p>
          <a:p>
            <a:pPr lvl="1" algn="r"/>
            <a:r>
              <a:rPr lang="en-US" sz="2000" noProof="0">
                <a:solidFill>
                  <a:schemeClr val="bg1"/>
                </a:solidFill>
              </a:rPr>
              <a:t>Second level</a:t>
            </a:r>
          </a:p>
        </p:txBody>
      </p:sp>
    </p:spTree>
    <p:extLst>
      <p:ext uri="{BB962C8B-B14F-4D97-AF65-F5344CB8AC3E}">
        <p14:creationId xmlns:p14="http://schemas.microsoft.com/office/powerpoint/2010/main" val="1838764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op Subtitle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6786-C55B-4499-B117-765B616E6F1E}"/>
              </a:ext>
            </a:extLst>
          </p:cNvPr>
          <p:cNvSpPr>
            <a:spLocks noGrp="1"/>
          </p:cNvSpPr>
          <p:nvPr>
            <p:ph type="title"/>
          </p:nvPr>
        </p:nvSpPr>
        <p:spPr>
          <a:xfrm>
            <a:off x="190499" y="288393"/>
            <a:ext cx="11772899" cy="1492782"/>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1779DCA2-4B74-4315-832D-46FA2360EA06}"/>
              </a:ext>
            </a:extLst>
          </p:cNvPr>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5" name="Slide Number Placeholder 4">
            <a:extLst>
              <a:ext uri="{FF2B5EF4-FFF2-40B4-BE49-F238E27FC236}">
                <a16:creationId xmlns:a16="http://schemas.microsoft.com/office/drawing/2014/main" id="{72B348AC-EF4F-4C4C-B8BB-FE76E2A7E35D}"/>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9" name="Content Placeholder 8">
            <a:extLst>
              <a:ext uri="{FF2B5EF4-FFF2-40B4-BE49-F238E27FC236}">
                <a16:creationId xmlns:a16="http://schemas.microsoft.com/office/drawing/2014/main" id="{F2170172-F7C2-49C7-9A19-1829816338FE}"/>
              </a:ext>
            </a:extLst>
          </p:cNvPr>
          <p:cNvSpPr>
            <a:spLocks noGrp="1"/>
          </p:cNvSpPr>
          <p:nvPr>
            <p:ph sz="quarter" idx="13" hasCustomPrompt="1"/>
          </p:nvPr>
        </p:nvSpPr>
        <p:spPr>
          <a:xfrm>
            <a:off x="4743450" y="6265863"/>
            <a:ext cx="7153275" cy="455612"/>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a:t>Edit Master text styles</a:t>
            </a:r>
          </a:p>
        </p:txBody>
      </p:sp>
    </p:spTree>
    <p:extLst>
      <p:ext uri="{BB962C8B-B14F-4D97-AF65-F5344CB8AC3E}">
        <p14:creationId xmlns:p14="http://schemas.microsoft.com/office/powerpoint/2010/main" val="123196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op and Sub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6272-9C66-4BAF-ADB2-BB960F5703AC}"/>
              </a:ext>
            </a:extLst>
          </p:cNvPr>
          <p:cNvSpPr>
            <a:spLocks noGrp="1"/>
          </p:cNvSpPr>
          <p:nvPr>
            <p:ph type="title"/>
          </p:nvPr>
        </p:nvSpPr>
        <p:spPr>
          <a:xfrm>
            <a:off x="764927" y="285749"/>
            <a:ext cx="10588873" cy="3011365"/>
          </a:xfrm>
        </p:spPr>
        <p:txBody>
          <a:bodyPr anchor="t" anchorCtr="0"/>
          <a:lstStyle/>
          <a:p>
            <a:r>
              <a:rPr lang="en-US" noProof="0"/>
              <a:t>Click to edit Master title style</a:t>
            </a:r>
          </a:p>
        </p:txBody>
      </p:sp>
      <p:sp>
        <p:nvSpPr>
          <p:cNvPr id="3" name="Date Placeholder 2">
            <a:extLst>
              <a:ext uri="{FF2B5EF4-FFF2-40B4-BE49-F238E27FC236}">
                <a16:creationId xmlns:a16="http://schemas.microsoft.com/office/drawing/2014/main" id="{8C1F3AE6-2CF4-4F8E-9A91-243A57993666}"/>
              </a:ext>
            </a:extLst>
          </p:cNvPr>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9" name="Content Placeholder 8">
            <a:extLst>
              <a:ext uri="{FF2B5EF4-FFF2-40B4-BE49-F238E27FC236}">
                <a16:creationId xmlns:a16="http://schemas.microsoft.com/office/drawing/2014/main" id="{D0BEF955-A913-4A15-AB41-00128DC34D5B}"/>
              </a:ext>
            </a:extLst>
          </p:cNvPr>
          <p:cNvSpPr>
            <a:spLocks noGrp="1"/>
          </p:cNvSpPr>
          <p:nvPr>
            <p:ph sz="quarter" idx="13" hasCustomPrompt="1"/>
          </p:nvPr>
        </p:nvSpPr>
        <p:spPr>
          <a:xfrm>
            <a:off x="2238375" y="6169024"/>
            <a:ext cx="9505950" cy="365125"/>
          </a:xfrm>
        </p:spPr>
        <p:txBody>
          <a:bodyPr>
            <a:noAutofit/>
          </a:bodyPr>
          <a:lstStyle>
            <a:lvl1pPr marL="0" indent="0" algn="r">
              <a:buNone/>
              <a:defRPr sz="2000"/>
            </a:lvl1pPr>
            <a:lvl2pPr marL="457200" indent="0" algn="r">
              <a:buNone/>
              <a:defRPr sz="2000"/>
            </a:lvl2pPr>
            <a:lvl3pPr marL="914400" indent="0" algn="r">
              <a:buNone/>
              <a:defRPr sz="2000"/>
            </a:lvl3pPr>
            <a:lvl4pPr marL="1371600" indent="0" algn="r">
              <a:buNone/>
              <a:defRPr sz="2000"/>
            </a:lvl4pPr>
            <a:lvl5pPr marL="1828800" indent="0" algn="r">
              <a:buNone/>
              <a:defRPr sz="2000"/>
            </a:lvl5pPr>
          </a:lstStyle>
          <a:p>
            <a:pPr lvl="0"/>
            <a:r>
              <a:rPr lang="en-US" noProof="0"/>
              <a:t>Edit Master text styles</a:t>
            </a:r>
          </a:p>
        </p:txBody>
      </p:sp>
    </p:spTree>
    <p:extLst>
      <p:ext uri="{BB962C8B-B14F-4D97-AF65-F5344CB8AC3E}">
        <p14:creationId xmlns:p14="http://schemas.microsoft.com/office/powerpoint/2010/main" val="886989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enter Title and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ABF6-BCBB-4979-A429-A8C53EAF4D16}"/>
              </a:ext>
            </a:extLst>
          </p:cNvPr>
          <p:cNvSpPr>
            <a:spLocks noGrp="1"/>
          </p:cNvSpPr>
          <p:nvPr>
            <p:ph type="title"/>
          </p:nvPr>
        </p:nvSpPr>
        <p:spPr>
          <a:xfrm>
            <a:off x="588781" y="365125"/>
            <a:ext cx="11014435" cy="3616325"/>
          </a:xfrm>
        </p:spPr>
        <p:txBody>
          <a:bodyPr anchor="t" anchorCtr="0"/>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B7940B77-ABE7-4DC7-A608-AB1779437C8C}"/>
              </a:ext>
            </a:extLst>
          </p:cNvPr>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4" name="Footer Placeholder 3">
            <a:extLst>
              <a:ext uri="{FF2B5EF4-FFF2-40B4-BE49-F238E27FC236}">
                <a16:creationId xmlns:a16="http://schemas.microsoft.com/office/drawing/2014/main" id="{54FD022E-97C1-4D08-B1C8-18C6109D0F5C}"/>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A0B26426-C17F-4D34-BD4F-CE33FA0E936B}"/>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9" name="Content Placeholder 8">
            <a:extLst>
              <a:ext uri="{FF2B5EF4-FFF2-40B4-BE49-F238E27FC236}">
                <a16:creationId xmlns:a16="http://schemas.microsoft.com/office/drawing/2014/main" id="{89B21A59-00E0-403F-9E1E-43C43756FD4D}"/>
              </a:ext>
            </a:extLst>
          </p:cNvPr>
          <p:cNvSpPr>
            <a:spLocks noGrp="1"/>
          </p:cNvSpPr>
          <p:nvPr>
            <p:ph sz="quarter" idx="13" hasCustomPrompt="1"/>
          </p:nvPr>
        </p:nvSpPr>
        <p:spPr>
          <a:xfrm>
            <a:off x="1352550" y="6154738"/>
            <a:ext cx="9486900" cy="365125"/>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a:t>Edit Master text styles</a:t>
            </a:r>
          </a:p>
        </p:txBody>
      </p:sp>
    </p:spTree>
    <p:extLst>
      <p:ext uri="{BB962C8B-B14F-4D97-AF65-F5344CB8AC3E}">
        <p14:creationId xmlns:p14="http://schemas.microsoft.com/office/powerpoint/2010/main" val="528929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CFD2-DF13-4F02-BBD5-B68B0905698E}"/>
              </a:ext>
            </a:extLst>
          </p:cNvPr>
          <p:cNvSpPr>
            <a:spLocks noGrp="1"/>
          </p:cNvSpPr>
          <p:nvPr>
            <p:ph type="title"/>
          </p:nvPr>
        </p:nvSpPr>
        <p:spPr>
          <a:xfrm>
            <a:off x="838200" y="229656"/>
            <a:ext cx="10515600" cy="3408893"/>
          </a:xfrm>
        </p:spPr>
        <p:txBody>
          <a:bodyPr anchor="t" anchorCtr="0"/>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ED78B1F9-6755-42E5-8F50-0B945D273625}"/>
              </a:ext>
            </a:extLst>
          </p:cNvPr>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4" name="Footer Placeholder 3">
            <a:extLst>
              <a:ext uri="{FF2B5EF4-FFF2-40B4-BE49-F238E27FC236}">
                <a16:creationId xmlns:a16="http://schemas.microsoft.com/office/drawing/2014/main" id="{0A0B890C-0CB4-4A98-9943-9C2257BF3EDF}"/>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805844CD-8F1F-4298-A223-C4256A6FDF26}"/>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6" name="Content Placeholder 1">
            <a:extLst>
              <a:ext uri="{FF2B5EF4-FFF2-40B4-BE49-F238E27FC236}">
                <a16:creationId xmlns:a16="http://schemas.microsoft.com/office/drawing/2014/main" id="{F84B6337-F0FA-40DA-A205-42E63B13ADB9}"/>
              </a:ext>
            </a:extLst>
          </p:cNvPr>
          <p:cNvSpPr>
            <a:spLocks noGrp="1"/>
          </p:cNvSpPr>
          <p:nvPr>
            <p:ph idx="1" hasCustomPrompt="1"/>
          </p:nvPr>
        </p:nvSpPr>
        <p:spPr bwMode="white">
          <a:xfrm>
            <a:off x="1352550" y="6150952"/>
            <a:ext cx="9486900" cy="515492"/>
          </a:xfrm>
        </p:spPr>
        <p:txBody>
          <a:bodyPr>
            <a:normAutofit/>
          </a:bodyPr>
          <a:lstStyle>
            <a:lvl1pPr marL="0" indent="0" algn="ctr">
              <a:buNone/>
              <a:defRPr/>
            </a:lvl1pPr>
          </a:lstStyle>
          <a:p>
            <a:pPr lvl="0"/>
            <a:r>
              <a:rPr lang="en-US" sz="2000" noProof="0">
                <a:solidFill>
                  <a:schemeClr val="bg1"/>
                </a:solidFill>
              </a:rPr>
              <a:t>Edit Master text styles</a:t>
            </a:r>
          </a:p>
        </p:txBody>
      </p:sp>
    </p:spTree>
    <p:extLst>
      <p:ext uri="{BB962C8B-B14F-4D97-AF65-F5344CB8AC3E}">
        <p14:creationId xmlns:p14="http://schemas.microsoft.com/office/powerpoint/2010/main" val="2363581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1329DF-B16C-4958-8120-1F3D8DD91A3B}"/>
              </a:ext>
            </a:extLst>
          </p:cNvPr>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4" name="Footer Placeholder 3">
            <a:extLst>
              <a:ext uri="{FF2B5EF4-FFF2-40B4-BE49-F238E27FC236}">
                <a16:creationId xmlns:a16="http://schemas.microsoft.com/office/drawing/2014/main" id="{5DA38D7F-2A7C-4C62-B3BC-1DB1A460293F}"/>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7" name="Content Placeholder 6">
            <a:extLst>
              <a:ext uri="{FF2B5EF4-FFF2-40B4-BE49-F238E27FC236}">
                <a16:creationId xmlns:a16="http://schemas.microsoft.com/office/drawing/2014/main" id="{EAE23B48-0D16-412C-BC69-B41C4F2AC702}"/>
              </a:ext>
            </a:extLst>
          </p:cNvPr>
          <p:cNvSpPr>
            <a:spLocks noGrp="1"/>
          </p:cNvSpPr>
          <p:nvPr>
            <p:ph sz="quarter" idx="13" hasCustomPrompt="1"/>
          </p:nvPr>
        </p:nvSpPr>
        <p:spPr>
          <a:xfrm>
            <a:off x="838200" y="5784726"/>
            <a:ext cx="10515600" cy="365125"/>
          </a:xfrm>
        </p:spPr>
        <p:txBody>
          <a:bodyPr>
            <a:normAutofit/>
          </a:bodyPr>
          <a:lstStyle>
            <a:lvl1pPr marL="0" indent="0" algn="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noProof="0"/>
              <a:t>Add Author/Writer Here</a:t>
            </a:r>
          </a:p>
        </p:txBody>
      </p:sp>
      <p:sp>
        <p:nvSpPr>
          <p:cNvPr id="8" name="Title 7">
            <a:extLst>
              <a:ext uri="{FF2B5EF4-FFF2-40B4-BE49-F238E27FC236}">
                <a16:creationId xmlns:a16="http://schemas.microsoft.com/office/drawing/2014/main" id="{06D0385B-605F-4AEB-B2CD-DA707D355265}"/>
              </a:ext>
            </a:extLst>
          </p:cNvPr>
          <p:cNvSpPr>
            <a:spLocks noGrp="1"/>
          </p:cNvSpPr>
          <p:nvPr>
            <p:ph type="title"/>
          </p:nvPr>
        </p:nvSpPr>
        <p:spPr>
          <a:xfrm>
            <a:off x="838200" y="365125"/>
            <a:ext cx="10515600" cy="5335879"/>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1225157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8607C96-5153-4190-BA97-E8AF5887796D}"/>
              </a:ext>
            </a:extLst>
          </p:cNvPr>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5" name="Footer Placeholder 4">
            <a:extLst>
              <a:ext uri="{FF2B5EF4-FFF2-40B4-BE49-F238E27FC236}">
                <a16:creationId xmlns:a16="http://schemas.microsoft.com/office/drawing/2014/main" id="{80822120-61A5-4970-B9BF-8B60825308E3}"/>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7" name="Title 6">
            <a:extLst>
              <a:ext uri="{FF2B5EF4-FFF2-40B4-BE49-F238E27FC236}">
                <a16:creationId xmlns:a16="http://schemas.microsoft.com/office/drawing/2014/main" id="{7588C331-B180-41FC-8DD2-82D2B1615AB6}"/>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7595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43987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11129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48028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85801" y="5757334"/>
            <a:ext cx="9154235" cy="498470"/>
          </a:xfrm>
        </p:spPr>
        <p:txBody>
          <a:bodyPr/>
          <a:lstStyle>
            <a:lvl1pPr>
              <a:defRPr cap="none" baseline="0">
                <a:solidFill>
                  <a:schemeClr val="bg1"/>
                </a:solidFill>
              </a:defRPr>
            </a:lvl1pPr>
          </a:lstStyle>
          <a:p>
            <a:r>
              <a:rPr lang="en-US" dirty="0"/>
              <a:t>2025 Teaching Computation with MATLAB Workshop</a:t>
            </a:r>
          </a:p>
        </p:txBody>
      </p:sp>
      <p:pic>
        <p:nvPicPr>
          <p:cNvPr id="6" name="Picture 5">
            <a:extLst>
              <a:ext uri="{FF2B5EF4-FFF2-40B4-BE49-F238E27FC236}">
                <a16:creationId xmlns:a16="http://schemas.microsoft.com/office/drawing/2014/main" id="{48F2E421-684E-4B09-B916-1C65A6D58773}"/>
              </a:ext>
            </a:extLst>
          </p:cNvPr>
          <p:cNvPicPr>
            <a:picLocks noChangeAspect="1"/>
          </p:cNvPicPr>
          <p:nvPr userDrawn="1"/>
        </p:nvPicPr>
        <p:blipFill>
          <a:blip r:embed="rId2"/>
          <a:stretch>
            <a:fillRect/>
          </a:stretch>
        </p:blipFill>
        <p:spPr>
          <a:xfrm>
            <a:off x="10043044" y="5647369"/>
            <a:ext cx="1710996" cy="718399"/>
          </a:xfrm>
          <a:prstGeom prst="rect">
            <a:avLst/>
          </a:prstGeom>
        </p:spPr>
      </p:pic>
    </p:spTree>
    <p:extLst>
      <p:ext uri="{BB962C8B-B14F-4D97-AF65-F5344CB8AC3E}">
        <p14:creationId xmlns:p14="http://schemas.microsoft.com/office/powerpoint/2010/main" val="304998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76927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643" y="685800"/>
            <a:ext cx="4126860" cy="2023252"/>
          </a:xfrm>
        </p:spPr>
        <p:txBody>
          <a:bodyPr anchor="b">
            <a:normAutofit/>
          </a:bodyPr>
          <a:lstStyle>
            <a:lvl1pPr algn="ctr">
              <a:defRPr sz="3600"/>
            </a:lvl1pPr>
          </a:lstStyle>
          <a:p>
            <a:r>
              <a:rPr lang="en-US" dirty="0"/>
              <a:t>Introduction</a:t>
            </a:r>
          </a:p>
        </p:txBody>
      </p:sp>
      <p:sp>
        <p:nvSpPr>
          <p:cNvPr id="10" name="Content Placeholder 2"/>
          <p:cNvSpPr>
            <a:spLocks noGrp="1"/>
          </p:cNvSpPr>
          <p:nvPr>
            <p:ph sz="quarter" idx="13" hasCustomPrompt="1"/>
          </p:nvPr>
        </p:nvSpPr>
        <p:spPr>
          <a:xfrm>
            <a:off x="5046132" y="685800"/>
            <a:ext cx="6034375" cy="4688785"/>
          </a:xfrm>
        </p:spPr>
        <p:txBody>
          <a:bodyPr/>
          <a:lstStyle>
            <a:lvl1pPr>
              <a:defRPr/>
            </a:lvl1pPr>
          </a:lstStyle>
          <a:p>
            <a:pPr lvl="0"/>
            <a:r>
              <a:rPr lang="en-US" dirty="0"/>
              <a:t>Personal</a:t>
            </a:r>
          </a:p>
          <a:p>
            <a:pPr lvl="0"/>
            <a:r>
              <a:rPr lang="en-US" dirty="0"/>
              <a:t>Teaching</a:t>
            </a:r>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3600" baseline="30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a:p>
            <a:pPr lvl="0"/>
            <a:endParaRPr lang="en-US" dirty="0"/>
          </a:p>
          <a:p>
            <a:pPr lvl="0"/>
            <a:r>
              <a:rPr lang="en-US" dirty="0"/>
              <a:t>Personal Experience</a:t>
            </a:r>
          </a:p>
          <a:p>
            <a:pPr lvl="0"/>
            <a:r>
              <a:rPr lang="en-US" dirty="0"/>
              <a:t>Teaching (4th semester)</a:t>
            </a:r>
          </a:p>
        </p:txBody>
      </p:sp>
      <p:sp>
        <p:nvSpPr>
          <p:cNvPr id="8" name="Footer Placeholder 3">
            <a:extLst>
              <a:ext uri="{FF2B5EF4-FFF2-40B4-BE49-F238E27FC236}">
                <a16:creationId xmlns:a16="http://schemas.microsoft.com/office/drawing/2014/main" id="{AF3242E5-79A5-4AC7-B188-D8A15A5601B4}"/>
              </a:ext>
            </a:extLst>
          </p:cNvPr>
          <p:cNvSpPr>
            <a:spLocks noGrp="1"/>
          </p:cNvSpPr>
          <p:nvPr>
            <p:ph type="ftr" sz="quarter" idx="11"/>
          </p:nvPr>
        </p:nvSpPr>
        <p:spPr>
          <a:xfrm>
            <a:off x="243385" y="5788493"/>
            <a:ext cx="9154235" cy="498470"/>
          </a:xfrm>
        </p:spPr>
        <p:txBody>
          <a:bodyPr/>
          <a:lstStyle>
            <a:lvl1pPr>
              <a:defRPr cap="none" baseline="0">
                <a:solidFill>
                  <a:schemeClr val="bg1"/>
                </a:solidFill>
              </a:defRPr>
            </a:lvl1pPr>
          </a:lstStyle>
          <a:p>
            <a:r>
              <a:rPr lang="en-US" dirty="0"/>
              <a:t>2025 Teaching Computation with MATLAB Workshop</a:t>
            </a:r>
          </a:p>
        </p:txBody>
      </p:sp>
      <p:pic>
        <p:nvPicPr>
          <p:cNvPr id="9" name="Picture 8">
            <a:extLst>
              <a:ext uri="{FF2B5EF4-FFF2-40B4-BE49-F238E27FC236}">
                <a16:creationId xmlns:a16="http://schemas.microsoft.com/office/drawing/2014/main" id="{EB322F50-12AC-4060-AD3E-107A20CC890C}"/>
              </a:ext>
            </a:extLst>
          </p:cNvPr>
          <p:cNvPicPr>
            <a:picLocks noChangeAspect="1"/>
          </p:cNvPicPr>
          <p:nvPr userDrawn="1"/>
        </p:nvPicPr>
        <p:blipFill>
          <a:blip r:embed="rId2"/>
          <a:stretch>
            <a:fillRect/>
          </a:stretch>
        </p:blipFill>
        <p:spPr>
          <a:xfrm>
            <a:off x="10043044" y="5647369"/>
            <a:ext cx="1710996" cy="718399"/>
          </a:xfrm>
          <a:prstGeom prst="rect">
            <a:avLst/>
          </a:prstGeom>
        </p:spPr>
      </p:pic>
    </p:spTree>
    <p:extLst>
      <p:ext uri="{BB962C8B-B14F-4D97-AF65-F5344CB8AC3E}">
        <p14:creationId xmlns:p14="http://schemas.microsoft.com/office/powerpoint/2010/main" val="290561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FC1990-AB65-4FBE-A312-E5143B2D7FBA}" type="datetimeFigureOut">
              <a:rPr lang="en-US" noProof="0" smtClean="0"/>
              <a:t>10/26/2025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106265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DFC1990-AB65-4FBE-A312-E5143B2D7FBA}" type="datetimeFigureOut">
              <a:rPr lang="en-US" noProof="0" smtClean="0"/>
              <a:t>10/26/2025</a:t>
            </a:fld>
            <a:endParaRPr lang="en-US" noProof="0"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D164B4E-BB64-4235-AA14-F42088F189EC}" type="slidenum">
              <a:rPr lang="en-US" noProof="0" smtClean="0"/>
              <a:t>‹#›</a:t>
            </a:fld>
            <a:endParaRPr lang="en-US" noProof="0" dirty="0"/>
          </a:p>
        </p:txBody>
      </p:sp>
    </p:spTree>
    <p:extLst>
      <p:ext uri="{BB962C8B-B14F-4D97-AF65-F5344CB8AC3E}">
        <p14:creationId xmlns:p14="http://schemas.microsoft.com/office/powerpoint/2010/main" val="15973051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655" r:id="rId19"/>
    <p:sldLayoutId id="2147483650" r:id="rId20"/>
    <p:sldLayoutId id="2147483657" r:id="rId21"/>
    <p:sldLayoutId id="2147483658" r:id="rId22"/>
    <p:sldLayoutId id="2147483659" r:id="rId23"/>
    <p:sldLayoutId id="2147483660" r:id="rId24"/>
    <p:sldLayoutId id="2147483661" r:id="rId25"/>
    <p:sldLayoutId id="2147483663" r:id="rId26"/>
    <p:sldLayoutId id="2147483664" r:id="rId27"/>
    <p:sldLayoutId id="2147483665" r:id="rId2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idx="4294967295"/>
          </p:nvPr>
        </p:nvSpPr>
        <p:spPr>
          <a:xfrm>
            <a:off x="1088923" y="3102351"/>
            <a:ext cx="9588909" cy="1604873"/>
          </a:xfrm>
        </p:spPr>
        <p:txBody>
          <a:bodyPr>
            <a:noAutofit/>
          </a:bodyPr>
          <a:lstStyle/>
          <a:p>
            <a:pPr algn="ctr"/>
            <a:r>
              <a:rPr lang="en-US" sz="2400" cap="none" dirty="0"/>
              <a:t>Jacqueline Henderson, PhD</a:t>
            </a:r>
            <a:br>
              <a:rPr lang="en-US" sz="2400" cap="none" dirty="0"/>
            </a:br>
            <a:r>
              <a:rPr lang="en-US" sz="2400" cap="none" dirty="0"/>
              <a:t>Associate Professor, </a:t>
            </a:r>
            <a:br>
              <a:rPr lang="en-US" sz="2400" cap="none" dirty="0"/>
            </a:br>
            <a:r>
              <a:rPr lang="en-US" sz="2400" cap="none" dirty="0"/>
              <a:t>Mechanical Engineering / Biomedical Concentration</a:t>
            </a:r>
            <a:br>
              <a:rPr lang="en-US" sz="2400" cap="none" dirty="0"/>
            </a:br>
            <a:r>
              <a:rPr lang="en-US" sz="2400" cap="none" dirty="0"/>
              <a:t>Bradley University</a:t>
            </a:r>
          </a:p>
        </p:txBody>
      </p:sp>
      <p:sp>
        <p:nvSpPr>
          <p:cNvPr id="5" name="Footer Placeholder 3">
            <a:extLst>
              <a:ext uri="{FF2B5EF4-FFF2-40B4-BE49-F238E27FC236}">
                <a16:creationId xmlns:a16="http://schemas.microsoft.com/office/drawing/2014/main" id="{52045278-451D-4B8F-84F4-26719AED7A2E}"/>
              </a:ext>
            </a:extLst>
          </p:cNvPr>
          <p:cNvSpPr>
            <a:spLocks noGrp="1"/>
          </p:cNvSpPr>
          <p:nvPr>
            <p:ph type="ftr" sz="quarter" idx="11"/>
          </p:nvPr>
        </p:nvSpPr>
        <p:spPr>
          <a:xfrm>
            <a:off x="685801" y="5757334"/>
            <a:ext cx="9154235" cy="498470"/>
          </a:xfrm>
        </p:spPr>
        <p:txBody>
          <a:bodyPr/>
          <a:lstStyle>
            <a:lvl1pPr>
              <a:defRPr cap="none" baseline="0">
                <a:solidFill>
                  <a:schemeClr val="bg1"/>
                </a:solidFill>
              </a:defRPr>
            </a:lvl1pPr>
          </a:lstStyle>
          <a:p>
            <a:r>
              <a:rPr lang="en-US" dirty="0"/>
              <a:t>2025 Teaching Computation with MATLAB Workshop</a:t>
            </a:r>
          </a:p>
        </p:txBody>
      </p:sp>
      <p:sp>
        <p:nvSpPr>
          <p:cNvPr id="6" name="Title 1">
            <a:extLst>
              <a:ext uri="{FF2B5EF4-FFF2-40B4-BE49-F238E27FC236}">
                <a16:creationId xmlns:a16="http://schemas.microsoft.com/office/drawing/2014/main" id="{FBE1208D-3DD3-4D2C-9BB0-202B17325FA8}"/>
              </a:ext>
            </a:extLst>
          </p:cNvPr>
          <p:cNvSpPr txBox="1">
            <a:spLocks/>
          </p:cNvSpPr>
          <p:nvPr/>
        </p:nvSpPr>
        <p:spPr>
          <a:xfrm>
            <a:off x="950867" y="900276"/>
            <a:ext cx="10257908" cy="1151965"/>
          </a:xfrm>
          <a:prstGeom prst="rect">
            <a:avLst/>
          </a:prstGeom>
        </p:spPr>
        <p:txBody>
          <a:bodyPr/>
          <a:lstStyle>
            <a:lvl1pPr algn="l" defTabSz="914400" rtl="0" eaLnBrk="1" latinLnBrk="0" hangingPunct="1">
              <a:lnSpc>
                <a:spcPct val="90000"/>
              </a:lnSpc>
              <a:spcBef>
                <a:spcPct val="0"/>
              </a:spcBef>
              <a:buNone/>
              <a:defRPr lang="en-US" sz="4000" b="1" i="0" kern="1200" cap="none" baseline="0" smtClean="0">
                <a:solidFill>
                  <a:schemeClr val="accent1"/>
                </a:solidFill>
                <a:effectLst/>
                <a:latin typeface="+mj-lt"/>
                <a:ea typeface="+mj-ea"/>
                <a:cs typeface="+mj-cs"/>
              </a:defRPr>
            </a:lvl1pPr>
          </a:lstStyle>
          <a:p>
            <a:r>
              <a:rPr lang="en-US" dirty="0"/>
              <a:t>What A Surprise: Addressing Educational Trials Through Self Paced </a:t>
            </a:r>
            <a:r>
              <a:rPr lang="en-US" dirty="0" err="1"/>
              <a:t>Matlab</a:t>
            </a:r>
            <a:r>
              <a:rPr lang="en-US" dirty="0"/>
              <a:t> Structure</a:t>
            </a:r>
            <a:br>
              <a:rPr lang="en-US" dirty="0"/>
            </a:br>
            <a:br>
              <a:rPr lang="en-US" dirty="0"/>
            </a:br>
            <a:br>
              <a:rPr lang="en-US" dirty="0"/>
            </a:br>
            <a:endParaRPr lang="en-US" dirty="0"/>
          </a:p>
        </p:txBody>
      </p:sp>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B22A5-6396-4B3F-BAB2-09D57E8F04B5}"/>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C61A7789-4849-4C8B-875C-CD4BE2BA9394}"/>
              </a:ext>
            </a:extLst>
          </p:cNvPr>
          <p:cNvSpPr>
            <a:spLocks noGrp="1"/>
          </p:cNvSpPr>
          <p:nvPr>
            <p:ph sz="quarter" idx="13"/>
          </p:nvPr>
        </p:nvSpPr>
        <p:spPr>
          <a:xfrm>
            <a:off x="5046132" y="294640"/>
            <a:ext cx="6034375" cy="5079945"/>
          </a:xfrm>
        </p:spPr>
        <p:txBody>
          <a:bodyPr/>
          <a:lstStyle/>
          <a:p>
            <a:r>
              <a:rPr lang="en-US" cap="none" dirty="0"/>
              <a:t>Personal Experience</a:t>
            </a:r>
          </a:p>
          <a:p>
            <a:pPr lvl="1"/>
            <a:r>
              <a:rPr lang="en-US" cap="none" dirty="0"/>
              <a:t>First use of </a:t>
            </a:r>
            <a:r>
              <a:rPr lang="en-US" cap="none" dirty="0" err="1"/>
              <a:t>Matlab</a:t>
            </a:r>
            <a:r>
              <a:rPr lang="en-US" cap="none" dirty="0"/>
              <a:t>  as researcher (postdoc)</a:t>
            </a:r>
          </a:p>
          <a:p>
            <a:pPr lvl="1"/>
            <a:r>
              <a:rPr lang="en-US" cap="none" dirty="0"/>
              <a:t>Initially used 3-5 lines when 1 or 2 needed </a:t>
            </a:r>
          </a:p>
          <a:p>
            <a:pPr lvl="1"/>
            <a:r>
              <a:rPr lang="en-US" cap="none" dirty="0"/>
              <a:t>Limited access to toolboxes</a:t>
            </a:r>
          </a:p>
          <a:p>
            <a:pPr lvl="1"/>
            <a:r>
              <a:rPr lang="en-US" cap="none" dirty="0"/>
              <a:t>Mastering </a:t>
            </a:r>
            <a:r>
              <a:rPr lang="en-US" cap="none" dirty="0" err="1"/>
              <a:t>Matlab</a:t>
            </a:r>
            <a:r>
              <a:rPr lang="en-US" cap="none" dirty="0"/>
              <a:t>  was my reference of choice </a:t>
            </a:r>
          </a:p>
          <a:p>
            <a:pPr lvl="1"/>
            <a:endParaRPr lang="en-US" cap="none" dirty="0"/>
          </a:p>
          <a:p>
            <a:r>
              <a:rPr lang="en-US" cap="none" dirty="0"/>
              <a:t>Teaching Philosophy for </a:t>
            </a:r>
            <a:r>
              <a:rPr lang="en-US" cap="none" dirty="0" err="1"/>
              <a:t>Matlab</a:t>
            </a:r>
            <a:r>
              <a:rPr lang="en-US" cap="none" dirty="0"/>
              <a:t> Based Course</a:t>
            </a:r>
          </a:p>
          <a:p>
            <a:pPr lvl="1"/>
            <a:r>
              <a:rPr lang="en-US" cap="none" dirty="0"/>
              <a:t>Create “community” of learning </a:t>
            </a:r>
          </a:p>
          <a:p>
            <a:pPr lvl="2"/>
            <a:r>
              <a:rPr lang="en-US" cap="none" dirty="0"/>
              <a:t>Encouraged to talk to each other as they work in class</a:t>
            </a:r>
          </a:p>
          <a:p>
            <a:pPr lvl="2"/>
            <a:r>
              <a:rPr lang="en-US" cap="none" dirty="0"/>
              <a:t>As they learn they share</a:t>
            </a:r>
          </a:p>
          <a:p>
            <a:pPr lvl="2"/>
            <a:r>
              <a:rPr lang="en-US" cap="none" dirty="0"/>
              <a:t>Navigate reference materials when coding (pre copilot)</a:t>
            </a:r>
          </a:p>
          <a:p>
            <a:endParaRPr lang="en-US" cap="none" dirty="0"/>
          </a:p>
        </p:txBody>
      </p:sp>
      <p:sp>
        <p:nvSpPr>
          <p:cNvPr id="5" name="Text Placeholder 4">
            <a:extLst>
              <a:ext uri="{FF2B5EF4-FFF2-40B4-BE49-F238E27FC236}">
                <a16:creationId xmlns:a16="http://schemas.microsoft.com/office/drawing/2014/main" id="{4A30183F-1B78-40C8-90EE-7411A440C0E7}"/>
              </a:ext>
            </a:extLst>
          </p:cNvPr>
          <p:cNvSpPr>
            <a:spLocks noGrp="1"/>
          </p:cNvSpPr>
          <p:nvPr>
            <p:ph type="body" sz="half" idx="2"/>
          </p:nvPr>
        </p:nvSpPr>
        <p:spPr/>
        <p:txBody>
          <a:bodyPr/>
          <a:lstStyle/>
          <a:p>
            <a:endParaRPr lang="en-US" dirty="0"/>
          </a:p>
          <a:p>
            <a:r>
              <a:rPr lang="en-US" cap="none" dirty="0"/>
              <a:t>Personal Experience</a:t>
            </a:r>
          </a:p>
          <a:p>
            <a:r>
              <a:rPr lang="en-US" cap="none" dirty="0"/>
              <a:t>Teaching Philosophy in </a:t>
            </a:r>
            <a:r>
              <a:rPr lang="en-US" cap="none" dirty="0" err="1"/>
              <a:t>Matlab</a:t>
            </a:r>
            <a:endParaRPr lang="en-US" cap="none" dirty="0"/>
          </a:p>
        </p:txBody>
      </p:sp>
      <p:sp>
        <p:nvSpPr>
          <p:cNvPr id="3" name="Footer Placeholder 3">
            <a:extLst>
              <a:ext uri="{FF2B5EF4-FFF2-40B4-BE49-F238E27FC236}">
                <a16:creationId xmlns:a16="http://schemas.microsoft.com/office/drawing/2014/main" id="{858FC7DD-49E9-4C96-A0E4-6A2A081CE316}"/>
              </a:ext>
            </a:extLst>
          </p:cNvPr>
          <p:cNvSpPr>
            <a:spLocks noGrp="1"/>
          </p:cNvSpPr>
          <p:nvPr>
            <p:ph type="ftr" sz="quarter" idx="11"/>
          </p:nvPr>
        </p:nvSpPr>
        <p:spPr/>
        <p:txBody>
          <a:bodyPr/>
          <a:lstStyle>
            <a:lvl1pPr>
              <a:defRPr cap="none" baseline="0">
                <a:solidFill>
                  <a:schemeClr val="bg1"/>
                </a:solidFill>
              </a:defRPr>
            </a:lvl1pPr>
          </a:lstStyle>
          <a:p>
            <a:r>
              <a:rPr lang="en-US" dirty="0"/>
              <a:t>2025 Teaching Computation with MATLAB Workshop</a:t>
            </a:r>
          </a:p>
        </p:txBody>
      </p:sp>
    </p:spTree>
    <p:extLst>
      <p:ext uri="{BB962C8B-B14F-4D97-AF65-F5344CB8AC3E}">
        <p14:creationId xmlns:p14="http://schemas.microsoft.com/office/powerpoint/2010/main" val="289437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B22A5-6396-4B3F-BAB2-09D57E8F04B5}"/>
              </a:ext>
            </a:extLst>
          </p:cNvPr>
          <p:cNvSpPr>
            <a:spLocks noGrp="1"/>
          </p:cNvSpPr>
          <p:nvPr>
            <p:ph type="title"/>
          </p:nvPr>
        </p:nvSpPr>
        <p:spPr>
          <a:xfrm>
            <a:off x="243386" y="685800"/>
            <a:ext cx="4126860" cy="2023252"/>
          </a:xfrm>
        </p:spPr>
        <p:txBody>
          <a:bodyPr/>
          <a:lstStyle/>
          <a:p>
            <a:r>
              <a:rPr lang="en-US" dirty="0"/>
              <a:t>Introduction</a:t>
            </a:r>
          </a:p>
        </p:txBody>
      </p:sp>
      <p:sp>
        <p:nvSpPr>
          <p:cNvPr id="6" name="Content Placeholder 5">
            <a:extLst>
              <a:ext uri="{FF2B5EF4-FFF2-40B4-BE49-F238E27FC236}">
                <a16:creationId xmlns:a16="http://schemas.microsoft.com/office/drawing/2014/main" id="{C61A7789-4849-4C8B-875C-CD4BE2BA9394}"/>
              </a:ext>
            </a:extLst>
          </p:cNvPr>
          <p:cNvSpPr>
            <a:spLocks noGrp="1"/>
          </p:cNvSpPr>
          <p:nvPr>
            <p:ph sz="quarter" idx="13"/>
          </p:nvPr>
        </p:nvSpPr>
        <p:spPr>
          <a:xfrm>
            <a:off x="4206240" y="0"/>
            <a:ext cx="6957395" cy="5253300"/>
          </a:xfrm>
        </p:spPr>
        <p:txBody>
          <a:bodyPr>
            <a:normAutofit/>
          </a:bodyPr>
          <a:lstStyle/>
          <a:p>
            <a:pPr marL="457200" lvl="1" indent="0">
              <a:buNone/>
            </a:pPr>
            <a:endParaRPr lang="en-US" cap="none" dirty="0"/>
          </a:p>
          <a:p>
            <a:r>
              <a:rPr lang="en-US" cap="none" dirty="0"/>
              <a:t>Previous experience with freshman</a:t>
            </a:r>
          </a:p>
          <a:p>
            <a:pPr lvl="1"/>
            <a:r>
              <a:rPr lang="en-US" cap="none" dirty="0"/>
              <a:t>Students had limited  or no true coding experience (student quiz)</a:t>
            </a:r>
          </a:p>
          <a:p>
            <a:r>
              <a:rPr lang="en-US" cap="none" dirty="0"/>
              <a:t>Student Impact (</a:t>
            </a:r>
            <a:r>
              <a:rPr lang="en-US" cap="none" dirty="0" err="1"/>
              <a:t>Matlab</a:t>
            </a:r>
            <a:r>
              <a:rPr lang="en-US" cap="none" dirty="0"/>
              <a:t>)</a:t>
            </a:r>
          </a:p>
          <a:p>
            <a:pPr lvl="1"/>
            <a:r>
              <a:rPr lang="en-US" cap="none" dirty="0"/>
              <a:t>Required 3 question quiz </a:t>
            </a:r>
          </a:p>
          <a:p>
            <a:pPr lvl="2"/>
            <a:r>
              <a:rPr lang="en-US" cap="none" dirty="0"/>
              <a:t>I took a computer programming class prior to taking  ME 273</a:t>
            </a:r>
          </a:p>
          <a:p>
            <a:pPr lvl="2"/>
            <a:r>
              <a:rPr lang="en-US" cap="none" dirty="0"/>
              <a:t>I learned or was exposed to a programming language outside of a classroom setting</a:t>
            </a:r>
          </a:p>
          <a:p>
            <a:pPr lvl="2"/>
            <a:r>
              <a:rPr lang="en-US" cap="none" dirty="0"/>
              <a:t>What programming languages have you leaning or been exposed to? List all.</a:t>
            </a:r>
          </a:p>
          <a:p>
            <a:pPr lvl="1"/>
            <a:r>
              <a:rPr lang="en-US" cap="none" dirty="0"/>
              <a:t>Limited experience </a:t>
            </a:r>
          </a:p>
          <a:p>
            <a:pPr lvl="1"/>
            <a:r>
              <a:rPr lang="en-US" cap="none" dirty="0"/>
              <a:t>Teaching as if students are familiar to coding </a:t>
            </a:r>
          </a:p>
        </p:txBody>
      </p:sp>
      <p:sp>
        <p:nvSpPr>
          <p:cNvPr id="5" name="Text Placeholder 4">
            <a:extLst>
              <a:ext uri="{FF2B5EF4-FFF2-40B4-BE49-F238E27FC236}">
                <a16:creationId xmlns:a16="http://schemas.microsoft.com/office/drawing/2014/main" id="{4A30183F-1B78-40C8-90EE-7411A440C0E7}"/>
              </a:ext>
            </a:extLst>
          </p:cNvPr>
          <p:cNvSpPr>
            <a:spLocks noGrp="1"/>
          </p:cNvSpPr>
          <p:nvPr>
            <p:ph type="body" sz="half" idx="2"/>
          </p:nvPr>
        </p:nvSpPr>
        <p:spPr>
          <a:xfrm>
            <a:off x="243385" y="2709052"/>
            <a:ext cx="4126861" cy="2665533"/>
          </a:xfrm>
        </p:spPr>
        <p:txBody>
          <a:bodyPr/>
          <a:lstStyle/>
          <a:p>
            <a:endParaRPr lang="en-US" dirty="0"/>
          </a:p>
          <a:p>
            <a:r>
              <a:rPr lang="en-US" cap="none" dirty="0"/>
              <a:t>Teaching Philosophy when a coding based program is involved</a:t>
            </a:r>
          </a:p>
        </p:txBody>
      </p:sp>
      <p:sp>
        <p:nvSpPr>
          <p:cNvPr id="3" name="Footer Placeholder 3">
            <a:extLst>
              <a:ext uri="{FF2B5EF4-FFF2-40B4-BE49-F238E27FC236}">
                <a16:creationId xmlns:a16="http://schemas.microsoft.com/office/drawing/2014/main" id="{858FC7DD-49E9-4C96-A0E4-6A2A081CE316}"/>
              </a:ext>
            </a:extLst>
          </p:cNvPr>
          <p:cNvSpPr>
            <a:spLocks noGrp="1"/>
          </p:cNvSpPr>
          <p:nvPr>
            <p:ph type="ftr" sz="quarter" idx="11"/>
          </p:nvPr>
        </p:nvSpPr>
        <p:spPr/>
        <p:txBody>
          <a:bodyPr/>
          <a:lstStyle>
            <a:lvl1pPr>
              <a:defRPr cap="none" baseline="0">
                <a:solidFill>
                  <a:schemeClr val="bg1"/>
                </a:solidFill>
              </a:defRPr>
            </a:lvl1pPr>
          </a:lstStyle>
          <a:p>
            <a:r>
              <a:rPr lang="en-US" dirty="0"/>
              <a:t>2025 Teaching Computation with MATLAB Workshop</a:t>
            </a:r>
          </a:p>
        </p:txBody>
      </p:sp>
    </p:spTree>
    <p:extLst>
      <p:ext uri="{BB962C8B-B14F-4D97-AF65-F5344CB8AC3E}">
        <p14:creationId xmlns:p14="http://schemas.microsoft.com/office/powerpoint/2010/main" val="352858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B22A5-6396-4B3F-BAB2-09D57E8F04B5}"/>
              </a:ext>
            </a:extLst>
          </p:cNvPr>
          <p:cNvSpPr>
            <a:spLocks noGrp="1"/>
          </p:cNvSpPr>
          <p:nvPr>
            <p:ph type="title"/>
          </p:nvPr>
        </p:nvSpPr>
        <p:spPr>
          <a:xfrm>
            <a:off x="243386" y="685800"/>
            <a:ext cx="2962801" cy="986742"/>
          </a:xfrm>
        </p:spPr>
        <p:txBody>
          <a:bodyPr/>
          <a:lstStyle/>
          <a:p>
            <a:r>
              <a:rPr lang="en-US" dirty="0"/>
              <a:t>Introduction</a:t>
            </a:r>
          </a:p>
        </p:txBody>
      </p:sp>
      <p:graphicFrame>
        <p:nvGraphicFramePr>
          <p:cNvPr id="2" name="Content Placeholder 1">
            <a:extLst>
              <a:ext uri="{FF2B5EF4-FFF2-40B4-BE49-F238E27FC236}">
                <a16:creationId xmlns:a16="http://schemas.microsoft.com/office/drawing/2014/main" id="{82E28018-1938-417E-9406-1E55B55E148B}"/>
              </a:ext>
            </a:extLst>
          </p:cNvPr>
          <p:cNvGraphicFramePr>
            <a:graphicFrameLocks noGrp="1"/>
          </p:cNvGraphicFramePr>
          <p:nvPr>
            <p:ph sz="quarter" idx="13"/>
            <p:extLst>
              <p:ext uri="{D42A27DB-BD31-4B8C-83A1-F6EECF244321}">
                <p14:modId xmlns:p14="http://schemas.microsoft.com/office/powerpoint/2010/main" val="2289175105"/>
              </p:ext>
            </p:extLst>
          </p:nvPr>
        </p:nvGraphicFramePr>
        <p:xfrm>
          <a:off x="3287210" y="685800"/>
          <a:ext cx="8380067" cy="2118165"/>
        </p:xfrm>
        <a:graphic>
          <a:graphicData uri="http://schemas.openxmlformats.org/drawingml/2006/table">
            <a:tbl>
              <a:tblPr>
                <a:tableStyleId>{D7AC3CCA-C797-4891-BE02-D94E43425B78}</a:tableStyleId>
              </a:tblPr>
              <a:tblGrid>
                <a:gridCol w="1414816">
                  <a:extLst>
                    <a:ext uri="{9D8B030D-6E8A-4147-A177-3AD203B41FA5}">
                      <a16:colId xmlns:a16="http://schemas.microsoft.com/office/drawing/2014/main" val="139814332"/>
                    </a:ext>
                  </a:extLst>
                </a:gridCol>
                <a:gridCol w="877379">
                  <a:extLst>
                    <a:ext uri="{9D8B030D-6E8A-4147-A177-3AD203B41FA5}">
                      <a16:colId xmlns:a16="http://schemas.microsoft.com/office/drawing/2014/main" val="652128039"/>
                    </a:ext>
                  </a:extLst>
                </a:gridCol>
                <a:gridCol w="1112692">
                  <a:extLst>
                    <a:ext uri="{9D8B030D-6E8A-4147-A177-3AD203B41FA5}">
                      <a16:colId xmlns:a16="http://schemas.microsoft.com/office/drawing/2014/main" val="3189448957"/>
                    </a:ext>
                  </a:extLst>
                </a:gridCol>
                <a:gridCol w="995036">
                  <a:extLst>
                    <a:ext uri="{9D8B030D-6E8A-4147-A177-3AD203B41FA5}">
                      <a16:colId xmlns:a16="http://schemas.microsoft.com/office/drawing/2014/main" val="4062117202"/>
                    </a:ext>
                  </a:extLst>
                </a:gridCol>
                <a:gridCol w="995036">
                  <a:extLst>
                    <a:ext uri="{9D8B030D-6E8A-4147-A177-3AD203B41FA5}">
                      <a16:colId xmlns:a16="http://schemas.microsoft.com/office/drawing/2014/main" val="3693375089"/>
                    </a:ext>
                  </a:extLst>
                </a:gridCol>
                <a:gridCol w="995036">
                  <a:extLst>
                    <a:ext uri="{9D8B030D-6E8A-4147-A177-3AD203B41FA5}">
                      <a16:colId xmlns:a16="http://schemas.microsoft.com/office/drawing/2014/main" val="3194204521"/>
                    </a:ext>
                  </a:extLst>
                </a:gridCol>
                <a:gridCol w="995036">
                  <a:extLst>
                    <a:ext uri="{9D8B030D-6E8A-4147-A177-3AD203B41FA5}">
                      <a16:colId xmlns:a16="http://schemas.microsoft.com/office/drawing/2014/main" val="627432326"/>
                    </a:ext>
                  </a:extLst>
                </a:gridCol>
                <a:gridCol w="995036">
                  <a:extLst>
                    <a:ext uri="{9D8B030D-6E8A-4147-A177-3AD203B41FA5}">
                      <a16:colId xmlns:a16="http://schemas.microsoft.com/office/drawing/2014/main" val="1005243469"/>
                    </a:ext>
                  </a:extLst>
                </a:gridCol>
              </a:tblGrid>
              <a:tr h="423633">
                <a:tc gridSpan="2">
                  <a:txBody>
                    <a:bodyPr/>
                    <a:lstStyle/>
                    <a:p>
                      <a:pPr algn="ctr" fontAlgn="b"/>
                      <a:r>
                        <a:rPr lang="en-US" sz="1600" b="1" u="none" strike="noStrike" dirty="0">
                          <a:effectLst/>
                          <a:latin typeface="Arial" panose="020B0604020202020204" pitchFamily="34" charset="0"/>
                          <a:cs typeface="Arial" panose="020B0604020202020204" pitchFamily="34" charset="0"/>
                        </a:rPr>
                        <a:t>F 25 (28)</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endParaRPr lang="en-US"/>
                    </a:p>
                  </a:txBody>
                  <a:tcPr/>
                </a:tc>
                <a:tc gridSpan="2">
                  <a:txBody>
                    <a:bodyPr/>
                    <a:lstStyle/>
                    <a:p>
                      <a:pPr algn="ctr" fontAlgn="b"/>
                      <a:r>
                        <a:rPr lang="en-US" sz="1600" b="1" u="none" strike="noStrike" dirty="0" err="1">
                          <a:effectLst/>
                          <a:latin typeface="Arial" panose="020B0604020202020204" pitchFamily="34" charset="0"/>
                          <a:cs typeface="Arial" panose="020B0604020202020204" pitchFamily="34" charset="0"/>
                        </a:rPr>
                        <a:t>Sp</a:t>
                      </a:r>
                      <a:r>
                        <a:rPr lang="en-US" sz="1600" b="1" u="none" strike="noStrike" dirty="0">
                          <a:effectLst/>
                          <a:latin typeface="Arial" panose="020B0604020202020204" pitchFamily="34" charset="0"/>
                          <a:cs typeface="Arial" panose="020B0604020202020204" pitchFamily="34" charset="0"/>
                        </a:rPr>
                        <a:t> 25 (23)</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endParaRPr lang="en-US"/>
                    </a:p>
                  </a:txBody>
                  <a:tcPr/>
                </a:tc>
                <a:tc gridSpan="2">
                  <a:txBody>
                    <a:bodyPr/>
                    <a:lstStyle/>
                    <a:p>
                      <a:pPr algn="ctr" fontAlgn="b"/>
                      <a:r>
                        <a:rPr lang="en-US" sz="1600" b="1" u="none" strike="noStrike" dirty="0">
                          <a:effectLst/>
                          <a:latin typeface="Arial" panose="020B0604020202020204" pitchFamily="34" charset="0"/>
                          <a:cs typeface="Arial" panose="020B0604020202020204" pitchFamily="34" charset="0"/>
                        </a:rPr>
                        <a:t>F 24 (25)</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endParaRPr lang="en-US"/>
                    </a:p>
                  </a:txBody>
                  <a:tcPr/>
                </a:tc>
                <a:tc gridSpan="2">
                  <a:txBody>
                    <a:bodyPr/>
                    <a:lstStyle/>
                    <a:p>
                      <a:pPr algn="ctr" fontAlgn="b"/>
                      <a:r>
                        <a:rPr lang="en-US" sz="1600" b="1" u="none" strike="noStrike" dirty="0">
                          <a:effectLst/>
                          <a:latin typeface="Arial" panose="020B0604020202020204" pitchFamily="34" charset="0"/>
                          <a:cs typeface="Arial" panose="020B0604020202020204" pitchFamily="34" charset="0"/>
                        </a:rPr>
                        <a:t>F23 (28)</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endParaRPr lang="en-US"/>
                    </a:p>
                  </a:txBody>
                  <a:tcPr/>
                </a:tc>
                <a:extLst>
                  <a:ext uri="{0D108BD9-81ED-4DB2-BD59-A6C34878D82A}">
                    <a16:rowId xmlns:a16="http://schemas.microsoft.com/office/drawing/2014/main" val="4276728995"/>
                  </a:ext>
                </a:extLst>
              </a:tr>
              <a:tr h="423633">
                <a:tc>
                  <a:txBody>
                    <a:bodyPr/>
                    <a:lstStyle/>
                    <a:p>
                      <a:pPr algn="ctr" fontAlgn="b"/>
                      <a:r>
                        <a:rPr lang="en-US" sz="1600" u="none" strike="noStrike">
                          <a:effectLst/>
                          <a:latin typeface="Arial" panose="020B0604020202020204" pitchFamily="34" charset="0"/>
                          <a:cs typeface="Arial" panose="020B0604020202020204" pitchFamily="34" charset="0"/>
                        </a:rPr>
                        <a:t>Q1 (T) - 14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Q1 (T) - 9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39%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Q1 (T) -7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28%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Q1 (T)  - 8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29%</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4137360516"/>
                  </a:ext>
                </a:extLst>
              </a:tr>
              <a:tr h="423633">
                <a:tc>
                  <a:txBody>
                    <a:bodyPr/>
                    <a:lstStyle/>
                    <a:p>
                      <a:pPr algn="ctr" fontAlgn="b"/>
                      <a:r>
                        <a:rPr lang="en-US" sz="1600" u="none" strike="noStrike" dirty="0">
                          <a:effectLst/>
                          <a:latin typeface="Arial" panose="020B0604020202020204" pitchFamily="34" charset="0"/>
                          <a:cs typeface="Arial" panose="020B0604020202020204" pitchFamily="34" charset="0"/>
                        </a:rPr>
                        <a:t>Q2 (T) - 14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47%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Q2 (T) - 8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35%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Q2(t) - 10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40%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Q2(T) - 15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54%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422379790"/>
                  </a:ext>
                </a:extLst>
              </a:tr>
              <a:tr h="423633">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n/a - 2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0.90%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n/a - 1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0.40%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N/a - 1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0.45%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005258935"/>
                  </a:ext>
                </a:extLst>
              </a:tr>
              <a:tr h="423633">
                <a:tc>
                  <a:txBody>
                    <a:bodyPr/>
                    <a:lstStyle/>
                    <a:p>
                      <a:pPr algn="ctr" fontAlgn="b"/>
                      <a:r>
                        <a:rPr lang="en-US" sz="1600" u="none" strike="noStrike">
                          <a:effectLst/>
                          <a:latin typeface="Arial" panose="020B0604020202020204" pitchFamily="34" charset="0"/>
                          <a:cs typeface="Arial" panose="020B0604020202020204" pitchFamily="34" charset="0"/>
                        </a:rPr>
                        <a:t>ECE 227 - 10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36%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4227432383"/>
                  </a:ext>
                </a:extLst>
              </a:tr>
            </a:tbl>
          </a:graphicData>
        </a:graphic>
      </p:graphicFrame>
      <p:sp>
        <p:nvSpPr>
          <p:cNvPr id="5" name="Text Placeholder 4">
            <a:extLst>
              <a:ext uri="{FF2B5EF4-FFF2-40B4-BE49-F238E27FC236}">
                <a16:creationId xmlns:a16="http://schemas.microsoft.com/office/drawing/2014/main" id="{4A30183F-1B78-40C8-90EE-7411A440C0E7}"/>
              </a:ext>
            </a:extLst>
          </p:cNvPr>
          <p:cNvSpPr>
            <a:spLocks noGrp="1"/>
          </p:cNvSpPr>
          <p:nvPr>
            <p:ph type="body" sz="half" idx="2"/>
          </p:nvPr>
        </p:nvSpPr>
        <p:spPr>
          <a:xfrm>
            <a:off x="347557" y="1880507"/>
            <a:ext cx="2754458" cy="498470"/>
          </a:xfrm>
        </p:spPr>
        <p:txBody>
          <a:bodyPr/>
          <a:lstStyle/>
          <a:p>
            <a:r>
              <a:rPr lang="en-US" cap="none" dirty="0"/>
              <a:t>Question Outcome</a:t>
            </a:r>
          </a:p>
        </p:txBody>
      </p:sp>
      <p:sp>
        <p:nvSpPr>
          <p:cNvPr id="3" name="Footer Placeholder 3">
            <a:extLst>
              <a:ext uri="{FF2B5EF4-FFF2-40B4-BE49-F238E27FC236}">
                <a16:creationId xmlns:a16="http://schemas.microsoft.com/office/drawing/2014/main" id="{858FC7DD-49E9-4C96-A0E4-6A2A081CE316}"/>
              </a:ext>
            </a:extLst>
          </p:cNvPr>
          <p:cNvSpPr>
            <a:spLocks noGrp="1"/>
          </p:cNvSpPr>
          <p:nvPr>
            <p:ph type="ftr" sz="quarter" idx="11"/>
          </p:nvPr>
        </p:nvSpPr>
        <p:spPr/>
        <p:txBody>
          <a:bodyPr/>
          <a:lstStyle>
            <a:lvl1pPr>
              <a:defRPr cap="none" baseline="0">
                <a:solidFill>
                  <a:schemeClr val="bg1"/>
                </a:solidFill>
              </a:defRPr>
            </a:lvl1pPr>
          </a:lstStyle>
          <a:p>
            <a:r>
              <a:rPr lang="en-US" dirty="0"/>
              <a:t>2025 Teaching Computation with MATLAB Workshop</a:t>
            </a:r>
          </a:p>
        </p:txBody>
      </p:sp>
      <p:sp>
        <p:nvSpPr>
          <p:cNvPr id="9" name="Rectangle 8">
            <a:extLst>
              <a:ext uri="{FF2B5EF4-FFF2-40B4-BE49-F238E27FC236}">
                <a16:creationId xmlns:a16="http://schemas.microsoft.com/office/drawing/2014/main" id="{4A54F3CC-A147-42F1-985B-C4FE89B3CACB}"/>
              </a:ext>
            </a:extLst>
          </p:cNvPr>
          <p:cNvSpPr/>
          <p:nvPr/>
        </p:nvSpPr>
        <p:spPr>
          <a:xfrm>
            <a:off x="1724786" y="3509640"/>
            <a:ext cx="9594638" cy="1572418"/>
          </a:xfrm>
          <a:prstGeom prst="rect">
            <a:avLst/>
          </a:prstGeom>
        </p:spPr>
        <p:txBody>
          <a:bodyPr wrap="square">
            <a:spAutoFit/>
          </a:bodyPr>
          <a:lstStyle/>
          <a:p>
            <a:pPr algn="ct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(Student Response) Languages learned or exposed to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				</a:t>
            </a:r>
            <a:r>
              <a:rPr lang="en-US" dirty="0" err="1">
                <a:latin typeface="Calibri" panose="020F0502020204030204" pitchFamily="34" charset="0"/>
                <a:ea typeface="Calibri" panose="020F0502020204030204" pitchFamily="34" charset="0"/>
                <a:cs typeface="Times New Roman" panose="02020603050405020304" pitchFamily="18" charset="0"/>
              </a:rPr>
              <a:t>Matlab</a:t>
            </a:r>
            <a:r>
              <a:rPr lang="en-US" dirty="0">
                <a:latin typeface="Calibri" panose="020F0502020204030204" pitchFamily="34" charset="0"/>
                <a:ea typeface="Calibri" panose="020F0502020204030204" pitchFamily="34" charset="0"/>
                <a:cs typeface="Times New Roman" panose="02020603050405020304" pitchFamily="18" charset="0"/>
              </a:rPr>
              <a:t>		Python		Raspberry Pi		Arduino		Java</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Visual Basic		CSS			HTML		Google sheets		Excel		Vex, FLL (robots)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Creo/CAD		Block code (scratch, NXT)	I don’t remember</a:t>
            </a:r>
          </a:p>
        </p:txBody>
      </p:sp>
    </p:spTree>
    <p:extLst>
      <p:ext uri="{BB962C8B-B14F-4D97-AF65-F5344CB8AC3E}">
        <p14:creationId xmlns:p14="http://schemas.microsoft.com/office/powerpoint/2010/main" val="124997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B22A5-6396-4B3F-BAB2-09D57E8F04B5}"/>
              </a:ext>
            </a:extLst>
          </p:cNvPr>
          <p:cNvSpPr>
            <a:spLocks noGrp="1"/>
          </p:cNvSpPr>
          <p:nvPr>
            <p:ph type="title"/>
          </p:nvPr>
        </p:nvSpPr>
        <p:spPr>
          <a:xfrm>
            <a:off x="243386" y="685800"/>
            <a:ext cx="3490414" cy="2023252"/>
          </a:xfrm>
        </p:spPr>
        <p:txBody>
          <a:bodyPr/>
          <a:lstStyle/>
          <a:p>
            <a:r>
              <a:rPr lang="en-US" dirty="0"/>
              <a:t>Class Environment</a:t>
            </a:r>
          </a:p>
        </p:txBody>
      </p:sp>
      <p:sp>
        <p:nvSpPr>
          <p:cNvPr id="6" name="Content Placeholder 5">
            <a:extLst>
              <a:ext uri="{FF2B5EF4-FFF2-40B4-BE49-F238E27FC236}">
                <a16:creationId xmlns:a16="http://schemas.microsoft.com/office/drawing/2014/main" id="{C61A7789-4849-4C8B-875C-CD4BE2BA9394}"/>
              </a:ext>
            </a:extLst>
          </p:cNvPr>
          <p:cNvSpPr>
            <a:spLocks noGrp="1"/>
          </p:cNvSpPr>
          <p:nvPr>
            <p:ph sz="quarter" idx="13"/>
          </p:nvPr>
        </p:nvSpPr>
        <p:spPr>
          <a:xfrm>
            <a:off x="3627120" y="992620"/>
            <a:ext cx="7536515" cy="4260680"/>
          </a:xfrm>
        </p:spPr>
        <p:txBody>
          <a:bodyPr>
            <a:normAutofit/>
          </a:bodyPr>
          <a:lstStyle/>
          <a:p>
            <a:pPr marL="457200" lvl="1" indent="0">
              <a:buNone/>
            </a:pPr>
            <a:endParaRPr lang="en-US" cap="none" dirty="0"/>
          </a:p>
          <a:p>
            <a:r>
              <a:rPr lang="en-US" cap="none" dirty="0"/>
              <a:t>Create a learning environment  for self paced learning</a:t>
            </a:r>
          </a:p>
          <a:p>
            <a:pPr lvl="1"/>
            <a:r>
              <a:rPr lang="en-US" cap="none" dirty="0"/>
              <a:t>Every lab module  due 7 days after assigned  (.mlx and pdf)</a:t>
            </a:r>
          </a:p>
          <a:p>
            <a:pPr lvl="1"/>
            <a:r>
              <a:rPr lang="en-US" cap="none" dirty="0"/>
              <a:t>Module has examples to work through and application</a:t>
            </a:r>
          </a:p>
        </p:txBody>
      </p:sp>
      <p:sp>
        <p:nvSpPr>
          <p:cNvPr id="5" name="Text Placeholder 4">
            <a:extLst>
              <a:ext uri="{FF2B5EF4-FFF2-40B4-BE49-F238E27FC236}">
                <a16:creationId xmlns:a16="http://schemas.microsoft.com/office/drawing/2014/main" id="{4A30183F-1B78-40C8-90EE-7411A440C0E7}"/>
              </a:ext>
            </a:extLst>
          </p:cNvPr>
          <p:cNvSpPr>
            <a:spLocks noGrp="1"/>
          </p:cNvSpPr>
          <p:nvPr>
            <p:ph type="body" sz="half" idx="2"/>
          </p:nvPr>
        </p:nvSpPr>
        <p:spPr>
          <a:xfrm>
            <a:off x="243385" y="2709052"/>
            <a:ext cx="3231335" cy="2665533"/>
          </a:xfrm>
        </p:spPr>
        <p:txBody>
          <a:bodyPr/>
          <a:lstStyle/>
          <a:p>
            <a:endParaRPr lang="en-US" dirty="0"/>
          </a:p>
          <a:p>
            <a:endParaRPr lang="en-US" dirty="0"/>
          </a:p>
          <a:p>
            <a:r>
              <a:rPr lang="en-US" dirty="0"/>
              <a:t>Self - Paced</a:t>
            </a:r>
          </a:p>
        </p:txBody>
      </p:sp>
      <p:sp>
        <p:nvSpPr>
          <p:cNvPr id="3" name="Footer Placeholder 3">
            <a:extLst>
              <a:ext uri="{FF2B5EF4-FFF2-40B4-BE49-F238E27FC236}">
                <a16:creationId xmlns:a16="http://schemas.microsoft.com/office/drawing/2014/main" id="{858FC7DD-49E9-4C96-A0E4-6A2A081CE316}"/>
              </a:ext>
            </a:extLst>
          </p:cNvPr>
          <p:cNvSpPr>
            <a:spLocks noGrp="1"/>
          </p:cNvSpPr>
          <p:nvPr>
            <p:ph type="ftr" sz="quarter" idx="11"/>
          </p:nvPr>
        </p:nvSpPr>
        <p:spPr/>
        <p:txBody>
          <a:bodyPr/>
          <a:lstStyle>
            <a:lvl1pPr>
              <a:defRPr cap="none" baseline="0">
                <a:solidFill>
                  <a:schemeClr val="bg1"/>
                </a:solidFill>
              </a:defRPr>
            </a:lvl1pPr>
          </a:lstStyle>
          <a:p>
            <a:r>
              <a:rPr lang="en-US" dirty="0"/>
              <a:t>2025 Teaching Computation with MATLAB Workshop</a:t>
            </a:r>
          </a:p>
        </p:txBody>
      </p:sp>
    </p:spTree>
    <p:extLst>
      <p:ext uri="{BB962C8B-B14F-4D97-AF65-F5344CB8AC3E}">
        <p14:creationId xmlns:p14="http://schemas.microsoft.com/office/powerpoint/2010/main" val="65064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D424476D-AE01-4332-A11F-6C0CD52BA0CC}"/>
              </a:ext>
            </a:extLst>
          </p:cNvPr>
          <p:cNvSpPr>
            <a:spLocks noGrp="1"/>
          </p:cNvSpPr>
          <p:nvPr>
            <p:ph type="ftr" sz="quarter" idx="11"/>
          </p:nvPr>
        </p:nvSpPr>
        <p:spPr>
          <a:xfrm>
            <a:off x="685801" y="5757334"/>
            <a:ext cx="9154235" cy="498470"/>
          </a:xfrm>
        </p:spPr>
        <p:txBody>
          <a:bodyPr/>
          <a:lstStyle>
            <a:lvl1pPr>
              <a:defRPr cap="none" baseline="0">
                <a:solidFill>
                  <a:schemeClr val="bg1"/>
                </a:solidFill>
              </a:defRPr>
            </a:lvl1pPr>
          </a:lstStyle>
          <a:p>
            <a:r>
              <a:rPr lang="en-US" dirty="0"/>
              <a:t>2025 Teaching Computation with MATLAB Workshop</a:t>
            </a:r>
          </a:p>
        </p:txBody>
      </p:sp>
      <p:pic>
        <p:nvPicPr>
          <p:cNvPr id="4" name="Picture 3">
            <a:extLst>
              <a:ext uri="{FF2B5EF4-FFF2-40B4-BE49-F238E27FC236}">
                <a16:creationId xmlns:a16="http://schemas.microsoft.com/office/drawing/2014/main" id="{CB70412B-576E-4CCA-9EE0-E6415A3E8A6B}"/>
              </a:ext>
            </a:extLst>
          </p:cNvPr>
          <p:cNvPicPr>
            <a:picLocks noChangeAspect="1"/>
          </p:cNvPicPr>
          <p:nvPr/>
        </p:nvPicPr>
        <p:blipFill>
          <a:blip r:embed="rId3"/>
          <a:stretch>
            <a:fillRect/>
          </a:stretch>
        </p:blipFill>
        <p:spPr>
          <a:xfrm>
            <a:off x="138561" y="243840"/>
            <a:ext cx="3244719" cy="5166360"/>
          </a:xfrm>
          <a:prstGeom prst="rect">
            <a:avLst/>
          </a:prstGeom>
        </p:spPr>
      </p:pic>
      <p:pic>
        <p:nvPicPr>
          <p:cNvPr id="8" name="Picture 7">
            <a:extLst>
              <a:ext uri="{FF2B5EF4-FFF2-40B4-BE49-F238E27FC236}">
                <a16:creationId xmlns:a16="http://schemas.microsoft.com/office/drawing/2014/main" id="{E8EF5F69-592B-4F7A-83D4-F8D3EA32839A}"/>
              </a:ext>
            </a:extLst>
          </p:cNvPr>
          <p:cNvPicPr>
            <a:picLocks noChangeAspect="1"/>
          </p:cNvPicPr>
          <p:nvPr/>
        </p:nvPicPr>
        <p:blipFill>
          <a:blip r:embed="rId4"/>
          <a:stretch>
            <a:fillRect/>
          </a:stretch>
        </p:blipFill>
        <p:spPr>
          <a:xfrm>
            <a:off x="3562711" y="121920"/>
            <a:ext cx="3244719" cy="5288280"/>
          </a:xfrm>
          <a:prstGeom prst="rect">
            <a:avLst/>
          </a:prstGeom>
        </p:spPr>
      </p:pic>
      <p:pic>
        <p:nvPicPr>
          <p:cNvPr id="9" name="Picture 8">
            <a:extLst>
              <a:ext uri="{FF2B5EF4-FFF2-40B4-BE49-F238E27FC236}">
                <a16:creationId xmlns:a16="http://schemas.microsoft.com/office/drawing/2014/main" id="{9984A977-3AFA-44AA-9C20-36C49C5C985B}"/>
              </a:ext>
            </a:extLst>
          </p:cNvPr>
          <p:cNvPicPr>
            <a:picLocks noChangeAspect="1"/>
          </p:cNvPicPr>
          <p:nvPr/>
        </p:nvPicPr>
        <p:blipFill>
          <a:blip r:embed="rId5"/>
          <a:stretch>
            <a:fillRect/>
          </a:stretch>
        </p:blipFill>
        <p:spPr>
          <a:xfrm>
            <a:off x="7320915" y="602196"/>
            <a:ext cx="4291965" cy="4868964"/>
          </a:xfrm>
          <a:prstGeom prst="rect">
            <a:avLst/>
          </a:prstGeom>
        </p:spPr>
      </p:pic>
      <p:sp>
        <p:nvSpPr>
          <p:cNvPr id="10" name="TextBox 9">
            <a:extLst>
              <a:ext uri="{FF2B5EF4-FFF2-40B4-BE49-F238E27FC236}">
                <a16:creationId xmlns:a16="http://schemas.microsoft.com/office/drawing/2014/main" id="{A942EFEF-6817-4AE3-AC35-1BCB766C703C}"/>
              </a:ext>
            </a:extLst>
          </p:cNvPr>
          <p:cNvSpPr txBox="1"/>
          <p:nvPr/>
        </p:nvSpPr>
        <p:spPr>
          <a:xfrm>
            <a:off x="7559040" y="121920"/>
            <a:ext cx="3840480" cy="365760"/>
          </a:xfrm>
          <a:prstGeom prst="rect">
            <a:avLst/>
          </a:prstGeom>
          <a:noFill/>
        </p:spPr>
        <p:txBody>
          <a:bodyPr wrap="square" rtlCol="0">
            <a:spAutoFit/>
          </a:bodyPr>
          <a:lstStyle/>
          <a:p>
            <a:pPr algn="ctr"/>
            <a:r>
              <a:rPr lang="en-US" dirty="0"/>
              <a:t>Topics covered</a:t>
            </a:r>
          </a:p>
        </p:txBody>
      </p:sp>
    </p:spTree>
    <p:extLst>
      <p:ext uri="{BB962C8B-B14F-4D97-AF65-F5344CB8AC3E}">
        <p14:creationId xmlns:p14="http://schemas.microsoft.com/office/powerpoint/2010/main" val="94592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867D2-7703-4413-B5E4-BD0DACC52453}"/>
              </a:ext>
            </a:extLst>
          </p:cNvPr>
          <p:cNvSpPr>
            <a:spLocks noGrp="1"/>
          </p:cNvSpPr>
          <p:nvPr>
            <p:ph type="title"/>
          </p:nvPr>
        </p:nvSpPr>
        <p:spPr>
          <a:xfrm>
            <a:off x="693643" y="685800"/>
            <a:ext cx="3009678" cy="2023252"/>
          </a:xfrm>
        </p:spPr>
        <p:txBody>
          <a:bodyPr/>
          <a:lstStyle/>
          <a:p>
            <a:r>
              <a:rPr lang="en-US" dirty="0"/>
              <a:t>Conclusion</a:t>
            </a:r>
          </a:p>
        </p:txBody>
      </p:sp>
      <p:sp>
        <p:nvSpPr>
          <p:cNvPr id="6" name="Content Placeholder 5">
            <a:extLst>
              <a:ext uri="{FF2B5EF4-FFF2-40B4-BE49-F238E27FC236}">
                <a16:creationId xmlns:a16="http://schemas.microsoft.com/office/drawing/2014/main" id="{BCA6E48A-E77E-4F37-8437-3007CF242EE7}"/>
              </a:ext>
            </a:extLst>
          </p:cNvPr>
          <p:cNvSpPr>
            <a:spLocks noGrp="1"/>
          </p:cNvSpPr>
          <p:nvPr>
            <p:ph sz="quarter" idx="13"/>
          </p:nvPr>
        </p:nvSpPr>
        <p:spPr>
          <a:xfrm>
            <a:off x="3855720" y="685800"/>
            <a:ext cx="7224787" cy="4688785"/>
          </a:xfrm>
        </p:spPr>
        <p:txBody>
          <a:bodyPr>
            <a:normAutofit fontScale="92500"/>
          </a:bodyPr>
          <a:lstStyle/>
          <a:p>
            <a:r>
              <a:rPr lang="en-US" cap="none" dirty="0"/>
              <a:t>School purchased full access to </a:t>
            </a:r>
            <a:r>
              <a:rPr lang="en-US" cap="none" dirty="0" err="1"/>
              <a:t>Matlab</a:t>
            </a:r>
            <a:r>
              <a:rPr lang="en-US" cap="none" dirty="0"/>
              <a:t>  (toolboxes, co pilot)</a:t>
            </a:r>
          </a:p>
          <a:p>
            <a:pPr lvl="1"/>
            <a:r>
              <a:rPr lang="en-US" cap="none" dirty="0"/>
              <a:t>Great opportunity for students to have access but a program thinking ahead and pushing the code does not allow the student to think  about how to find the next step.</a:t>
            </a:r>
          </a:p>
          <a:p>
            <a:pPr lvl="1"/>
            <a:endParaRPr lang="en-US" cap="none" dirty="0"/>
          </a:p>
          <a:p>
            <a:r>
              <a:rPr lang="en-US" cap="none" dirty="0"/>
              <a:t>Grader has identified more AI copies</a:t>
            </a:r>
          </a:p>
          <a:p>
            <a:endParaRPr lang="en-US" cap="none" dirty="0"/>
          </a:p>
          <a:p>
            <a:r>
              <a:rPr lang="en-US" cap="none" dirty="0"/>
              <a:t>I made them go back and redo the assignment properly and discussed with students how they can use but not just cut and paste</a:t>
            </a:r>
          </a:p>
          <a:p>
            <a:endParaRPr lang="en-US" cap="none" dirty="0"/>
          </a:p>
          <a:p>
            <a:r>
              <a:rPr lang="en-US" cap="none" dirty="0"/>
              <a:t>Class has been more aware when AI is within code. </a:t>
            </a:r>
          </a:p>
        </p:txBody>
      </p:sp>
      <p:sp>
        <p:nvSpPr>
          <p:cNvPr id="5" name="Text Placeholder 4">
            <a:extLst>
              <a:ext uri="{FF2B5EF4-FFF2-40B4-BE49-F238E27FC236}">
                <a16:creationId xmlns:a16="http://schemas.microsoft.com/office/drawing/2014/main" id="{D278B93A-EC13-4CB5-8961-3CAF5203F8DA}"/>
              </a:ext>
            </a:extLst>
          </p:cNvPr>
          <p:cNvSpPr>
            <a:spLocks noGrp="1"/>
          </p:cNvSpPr>
          <p:nvPr>
            <p:ph type="body" sz="half" idx="2"/>
          </p:nvPr>
        </p:nvSpPr>
        <p:spPr>
          <a:xfrm>
            <a:off x="693643" y="2709052"/>
            <a:ext cx="3009678" cy="2665533"/>
          </a:xfrm>
        </p:spPr>
        <p:txBody>
          <a:bodyPr/>
          <a:lstStyle/>
          <a:p>
            <a:endParaRPr lang="en-US" dirty="0"/>
          </a:p>
          <a:p>
            <a:r>
              <a:rPr lang="en-US" dirty="0"/>
              <a:t>The surprise !!!!!!!</a:t>
            </a:r>
          </a:p>
        </p:txBody>
      </p:sp>
      <p:sp>
        <p:nvSpPr>
          <p:cNvPr id="3" name="Footer Placeholder 3">
            <a:extLst>
              <a:ext uri="{FF2B5EF4-FFF2-40B4-BE49-F238E27FC236}">
                <a16:creationId xmlns:a16="http://schemas.microsoft.com/office/drawing/2014/main" id="{D424476D-AE01-4332-A11F-6C0CD52BA0CC}"/>
              </a:ext>
            </a:extLst>
          </p:cNvPr>
          <p:cNvSpPr>
            <a:spLocks noGrp="1"/>
          </p:cNvSpPr>
          <p:nvPr>
            <p:ph type="ftr" sz="quarter" idx="11"/>
          </p:nvPr>
        </p:nvSpPr>
        <p:spPr/>
        <p:txBody>
          <a:bodyPr/>
          <a:lstStyle>
            <a:lvl1pPr>
              <a:defRPr cap="none" baseline="0">
                <a:solidFill>
                  <a:schemeClr val="bg1"/>
                </a:solidFill>
              </a:defRPr>
            </a:lvl1pPr>
          </a:lstStyle>
          <a:p>
            <a:r>
              <a:rPr lang="en-US" dirty="0"/>
              <a:t>2025 Teaching Computation with MATLAB Workshop</a:t>
            </a:r>
          </a:p>
        </p:txBody>
      </p:sp>
    </p:spTree>
    <p:extLst>
      <p:ext uri="{BB962C8B-B14F-4D97-AF65-F5344CB8AC3E}">
        <p14:creationId xmlns:p14="http://schemas.microsoft.com/office/powerpoint/2010/main" val="245206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 Different">
            <a:extLst>
              <a:ext uri="{FF2B5EF4-FFF2-40B4-BE49-F238E27FC236}">
                <a16:creationId xmlns:a16="http://schemas.microsoft.com/office/drawing/2014/main" id="{4CEAC354-1EC4-4B1C-8785-9E71798AB077}"/>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ibbon: Tilted Up 6">
            <a:extLst>
              <a:ext uri="{FF2B5EF4-FFF2-40B4-BE49-F238E27FC236}">
                <a16:creationId xmlns:a16="http://schemas.microsoft.com/office/drawing/2014/main" id="{6C766D60-5252-4199-ACD3-301D908CF8C8}"/>
              </a:ext>
              <a:ext uri="{C183D7F6-B498-43B3-948B-1728B52AA6E4}">
                <adec:decorative xmlns:adec="http://schemas.microsoft.com/office/drawing/2017/decorative" val="1"/>
              </a:ext>
            </a:extLst>
          </p:cNvPr>
          <p:cNvSpPr/>
          <p:nvPr/>
        </p:nvSpPr>
        <p:spPr bwMode="blackGray">
          <a:xfrm>
            <a:off x="2602707" y="1638299"/>
            <a:ext cx="6986587" cy="1181093"/>
          </a:xfrm>
          <a:prstGeom prst="ribbon2">
            <a:avLst>
              <a:gd name="adj1" fmla="val 19893"/>
              <a:gd name="adj2" fmla="val 70656"/>
            </a:avLst>
          </a:prstGeom>
          <a:solidFill>
            <a:srgbClr val="8F0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A1B3B2-A10C-4D76-BB3E-0045C73F2C63}"/>
              </a:ext>
            </a:extLst>
          </p:cNvPr>
          <p:cNvSpPr>
            <a:spLocks noGrp="1"/>
          </p:cNvSpPr>
          <p:nvPr>
            <p:ph type="title"/>
          </p:nvPr>
        </p:nvSpPr>
        <p:spPr bwMode="white"/>
        <p:txBody>
          <a:bodyPr>
            <a:normAutofit fontScale="90000"/>
          </a:bodyPr>
          <a:lstStyle/>
          <a:p>
            <a:r>
              <a:rPr lang="en-US" dirty="0">
                <a:solidFill>
                  <a:prstClr val="white"/>
                </a:solidFill>
                <a:latin typeface="Cambria" panose="02040503050406030204" pitchFamily="18" charset="0"/>
                <a:ea typeface="Cambria" panose="02040503050406030204" pitchFamily="18" charset="0"/>
              </a:rPr>
              <a:t>If you are always trying to be normal, </a:t>
            </a:r>
            <a:br>
              <a:rPr lang="en-US" dirty="0">
                <a:solidFill>
                  <a:prstClr val="white"/>
                </a:solidFill>
                <a:latin typeface="Cambria" panose="02040503050406030204" pitchFamily="18" charset="0"/>
                <a:ea typeface="Cambria" panose="02040503050406030204" pitchFamily="18" charset="0"/>
              </a:rPr>
            </a:br>
            <a:r>
              <a:rPr lang="en-US" dirty="0">
                <a:solidFill>
                  <a:prstClr val="white"/>
                </a:solidFill>
                <a:latin typeface="Cambria" panose="02040503050406030204" pitchFamily="18" charset="0"/>
                <a:ea typeface="Cambria" panose="02040503050406030204" pitchFamily="18" charset="0"/>
              </a:rPr>
              <a:t>you will never know how</a:t>
            </a:r>
            <a:br>
              <a:rPr lang="en-US" dirty="0">
                <a:solidFill>
                  <a:prstClr val="white"/>
                </a:solidFill>
                <a:latin typeface="Cambria" panose="02040503050406030204" pitchFamily="18" charset="0"/>
                <a:ea typeface="Cambria" panose="02040503050406030204" pitchFamily="18" charset="0"/>
              </a:rPr>
            </a:br>
            <a:r>
              <a:rPr lang="en-US" sz="1100" dirty="0">
                <a:solidFill>
                  <a:prstClr val="white"/>
                </a:solidFill>
                <a:latin typeface="Cambria" panose="02040503050406030204" pitchFamily="18" charset="0"/>
                <a:ea typeface="Cambria" panose="02040503050406030204" pitchFamily="18" charset="0"/>
              </a:rPr>
              <a:t> </a:t>
            </a:r>
            <a:br>
              <a:rPr lang="en-US" dirty="0">
                <a:solidFill>
                  <a:prstClr val="white"/>
                </a:solidFill>
                <a:latin typeface="Cambria" panose="02040503050406030204" pitchFamily="18" charset="0"/>
                <a:ea typeface="Cambria" panose="02040503050406030204" pitchFamily="18" charset="0"/>
              </a:rPr>
            </a:br>
            <a:r>
              <a:rPr lang="en-US" sz="8000" b="1" dirty="0">
                <a:solidFill>
                  <a:prstClr val="white"/>
                </a:solidFill>
                <a:latin typeface="Cambria" panose="02040503050406030204" pitchFamily="18" charset="0"/>
                <a:ea typeface="Cambria" panose="02040503050406030204" pitchFamily="18" charset="0"/>
              </a:rPr>
              <a:t>AMAZING</a:t>
            </a:r>
            <a:br>
              <a:rPr lang="en-US" b="1" dirty="0">
                <a:solidFill>
                  <a:prstClr val="white"/>
                </a:solidFill>
                <a:latin typeface="Cambria" panose="02040503050406030204" pitchFamily="18" charset="0"/>
                <a:ea typeface="Cambria" panose="02040503050406030204" pitchFamily="18" charset="0"/>
              </a:rPr>
            </a:br>
            <a:r>
              <a:rPr lang="en-US" sz="200" dirty="0">
                <a:solidFill>
                  <a:prstClr val="white"/>
                </a:solidFill>
                <a:latin typeface="Cambria" panose="02040503050406030204" pitchFamily="18" charset="0"/>
                <a:ea typeface="Cambria" panose="02040503050406030204" pitchFamily="18" charset="0"/>
              </a:rPr>
              <a:t> </a:t>
            </a:r>
            <a:br>
              <a:rPr lang="en-US" dirty="0">
                <a:solidFill>
                  <a:prstClr val="white"/>
                </a:solidFill>
                <a:latin typeface="Cambria" panose="02040503050406030204" pitchFamily="18" charset="0"/>
                <a:ea typeface="Cambria" panose="02040503050406030204" pitchFamily="18" charset="0"/>
              </a:rPr>
            </a:br>
            <a:r>
              <a:rPr lang="en-US" dirty="0">
                <a:solidFill>
                  <a:prstClr val="white"/>
                </a:solidFill>
                <a:latin typeface="Cambria" panose="02040503050406030204" pitchFamily="18" charset="0"/>
                <a:ea typeface="Cambria" panose="02040503050406030204" pitchFamily="18" charset="0"/>
              </a:rPr>
              <a:t>you can be. </a:t>
            </a:r>
            <a:endParaRPr lang="en-US" dirty="0"/>
          </a:p>
        </p:txBody>
      </p:sp>
      <p:sp>
        <p:nvSpPr>
          <p:cNvPr id="3" name="Content Placeholder 2">
            <a:extLst>
              <a:ext uri="{FF2B5EF4-FFF2-40B4-BE49-F238E27FC236}">
                <a16:creationId xmlns:a16="http://schemas.microsoft.com/office/drawing/2014/main" id="{310B3E69-F089-4A7C-8B08-289AF6C2E933}"/>
              </a:ext>
            </a:extLst>
          </p:cNvPr>
          <p:cNvSpPr>
            <a:spLocks noGrp="1"/>
          </p:cNvSpPr>
          <p:nvPr>
            <p:ph idx="1"/>
          </p:nvPr>
        </p:nvSpPr>
        <p:spPr/>
        <p:txBody>
          <a:bodyPr/>
          <a:lstStyle/>
          <a:p>
            <a:pPr marL="0" lvl="0" indent="0">
              <a:buNone/>
            </a:pPr>
            <a:r>
              <a:rPr lang="en-US" sz="2000" dirty="0">
                <a:solidFill>
                  <a:prstClr val="white"/>
                </a:solidFill>
              </a:rPr>
              <a:t>Maya Angelou – American Poet</a:t>
            </a:r>
          </a:p>
          <a:p>
            <a:pPr marL="0" lvl="0" indent="0">
              <a:buNone/>
            </a:pPr>
            <a:endParaRPr lang="en-US" sz="2000" dirty="0">
              <a:solidFill>
                <a:prstClr val="white"/>
              </a:solidFill>
            </a:endParaRPr>
          </a:p>
          <a:p>
            <a:pPr marL="0" indent="0">
              <a:buNone/>
            </a:pPr>
            <a:endParaRPr lang="en-US" dirty="0"/>
          </a:p>
        </p:txBody>
      </p:sp>
    </p:spTree>
    <p:extLst>
      <p:ext uri="{BB962C8B-B14F-4D97-AF65-F5344CB8AC3E}">
        <p14:creationId xmlns:p14="http://schemas.microsoft.com/office/powerpoint/2010/main" val="36856606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175DE86-58D3-4347-B547-AF9F865DD68C}">
  <ds:schemaRefs>
    <ds:schemaRef ds:uri="http://schemas.microsoft.com/sharepoint/v3/contenttype/forms"/>
  </ds:schemaRefs>
</ds:datastoreItem>
</file>

<file path=customXml/itemProps2.xml><?xml version="1.0" encoding="utf-8"?>
<ds:datastoreItem xmlns:ds="http://schemas.openxmlformats.org/officeDocument/2006/customXml" ds:itemID="{C3F9B716-08C5-4102-B5AF-6AFC4934B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4F8E65-5EAA-4DCD-8461-F9BDA12AC6F7}">
  <ds:schemaRefs>
    <ds:schemaRef ds:uri="http://purl.org/dc/elements/1.1/"/>
    <ds:schemaRef ds:uri="http://www.w3.org/XML/1998/namespace"/>
    <ds:schemaRef ds:uri="http://schemas.microsoft.com/office/2006/documentManagement/types"/>
    <ds:schemaRef ds:uri="http://schemas.openxmlformats.org/package/2006/metadata/core-properties"/>
    <ds:schemaRef ds:uri="http://purl.org/dc/terms/"/>
    <ds:schemaRef ds:uri="16c05727-aa75-4e4a-9b5f-8a80a1165891"/>
    <ds:schemaRef ds:uri="71af3243-3dd4-4a8d-8c0d-dd76da1f02a5"/>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Main Event</Template>
  <TotalTime>0</TotalTime>
  <Words>858</Words>
  <Application>Microsoft Office PowerPoint</Application>
  <PresentationFormat>Widescreen</PresentationFormat>
  <Paragraphs>125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vt:lpstr>
      <vt:lpstr>Impact</vt:lpstr>
      <vt:lpstr>Segoe UI</vt:lpstr>
      <vt:lpstr>Times New Roman</vt:lpstr>
      <vt:lpstr>Main Event</vt:lpstr>
      <vt:lpstr>Jacqueline Henderson, PhD Associate Professor,  Mechanical Engineering / Biomedical Concentration Bradley University</vt:lpstr>
      <vt:lpstr>Introduction</vt:lpstr>
      <vt:lpstr>Introduction</vt:lpstr>
      <vt:lpstr>Introduction</vt:lpstr>
      <vt:lpstr>Class Environment</vt:lpstr>
      <vt:lpstr>PowerPoint Presentation</vt:lpstr>
      <vt:lpstr>Conclusion</vt:lpstr>
      <vt:lpstr>If you are always trying to be normal,  you will never know how   AMAZING   you can be.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2025-10-26T18:21:13Z</dcterms:created>
  <dcterms:modified xsi:type="dcterms:W3CDTF">2025-10-27T14:47:14Z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