
<file path=[Content_Types].xml><?xml version="1.0" encoding="utf-8"?>
<Types xmlns="http://schemas.openxmlformats.org/package/2006/content-types">
  <Default Extension="bin" ContentType="application/vnd.openxmlformats-officedocument.oleObject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18288000" cy="10287000"/>
  <p:notesSz cx="6858000" cy="9144000"/>
  <p:embeddedFontLst>
    <p:embeddedFont>
      <p:font typeface="Aileron" panose="020B0604020202020204" charset="0"/>
      <p:regular r:id="rId22"/>
    </p:embeddedFont>
    <p:embeddedFont>
      <p:font typeface="Aileron Bold" panose="020B0604020202020204" charset="0"/>
      <p:regular r:id="rId23"/>
      <p:bold r:id="rId24"/>
    </p:embeddedFont>
    <p:embeddedFont>
      <p:font typeface="Archivo Black" panose="020B0604020202020204" charset="0"/>
      <p:regular r:id="rId25"/>
    </p:embeddedFont>
    <p:embeddedFont>
      <p:font typeface="Arial MT Pro" panose="020B0604020202020204" charset="0"/>
      <p:regular r:id="rId26"/>
    </p:embeddedFont>
    <p:embeddedFont>
      <p:font typeface="Crimson" panose="020B0604020202020204" charset="0"/>
      <p:regular r:id="rId27"/>
      <p:bold r:id="rId28"/>
    </p:embeddedFont>
    <p:embeddedFont>
      <p:font typeface="HK Grotesk" panose="020B0604020202020204" charset="0"/>
      <p:regular r:id="rId29"/>
    </p:embeddedFont>
    <p:embeddedFont>
      <p:font typeface="HK Grotesk Bold" panose="020B0604020202020204" charset="0"/>
      <p:regular r:id="rId30"/>
      <p:bold r:id="rId31"/>
    </p:embeddedFont>
    <p:embeddedFont>
      <p:font typeface="Inter" panose="020B0604020202020204" charset="0"/>
      <p:regular r:id="rId32"/>
    </p:embeddedFont>
    <p:embeddedFont>
      <p:font typeface="Inter Bold" panose="020B0604020202020204" charset="0"/>
      <p:regular r:id="rId33"/>
      <p:bold r:id="rId34"/>
    </p:embeddedFont>
    <p:embeddedFont>
      <p:font typeface="League Gothic" panose="020B0604020202020204" charset="0"/>
      <p:regular r:id="rId35"/>
    </p:embeddedFont>
    <p:embeddedFont>
      <p:font typeface="Montserrat Bold" panose="00000800000000000000" pitchFamily="2" charset="0"/>
      <p:regular r:id="rId36"/>
      <p:bold r:id="rId37"/>
    </p:embeddedFont>
    <p:embeddedFont>
      <p:font typeface="Montserrat Classic" panose="020B0604020202020204" charset="0"/>
      <p:regular r:id="rId38"/>
    </p:embeddedFont>
    <p:embeddedFont>
      <p:font typeface="Montserrat Light Bold" panose="020B0604020202020204" charset="0"/>
      <p:regular r:id="rId39"/>
      <p:bold r:id="rId40"/>
    </p:embeddedFont>
    <p:embeddedFont>
      <p:font typeface="Open Sauce" panose="020B0604020202020204" charset="0"/>
      <p:regular r:id="rId41"/>
    </p:embeddedFont>
    <p:embeddedFont>
      <p:font typeface="Open Sauce Bold" panose="020B0604020202020204" charset="0"/>
      <p:regular r:id="rId42"/>
      <p:bold r:id="rId4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523" autoAdjust="0"/>
    <p:restoredTop sz="94645" autoAdjust="0"/>
  </p:normalViewPr>
  <p:slideViewPr>
    <p:cSldViewPr>
      <p:cViewPr varScale="1">
        <p:scale>
          <a:sx n="79" d="100"/>
          <a:sy n="79" d="100"/>
        </p:scale>
        <p:origin x="552" y="2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9" Type="http://schemas.openxmlformats.org/officeDocument/2006/relationships/font" Target="fonts/font18.fntdata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42" Type="http://schemas.openxmlformats.org/officeDocument/2006/relationships/font" Target="fonts/font21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font" Target="fonts/font16.fntdata"/><Relationship Id="rId40" Type="http://schemas.openxmlformats.org/officeDocument/2006/relationships/font" Target="fonts/font19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Relationship Id="rId43" Type="http://schemas.openxmlformats.org/officeDocument/2006/relationships/font" Target="fonts/font22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font" Target="fonts/font17.fntdata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font" Target="fonts/font2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27.10.2025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Change this flow </a:t>
            </a:r>
          </a:p>
          <a:p>
            <a:endParaRPr lang="en-US"/>
          </a:p>
          <a:p>
            <a:endParaRPr lang="en-US"/>
          </a:p>
          <a:p>
            <a:r>
              <a:rPr lang="en-US"/>
              <a:t>What are the needs of students (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33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sv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svg"/><Relationship Id="rId18" Type="http://schemas.openxmlformats.org/officeDocument/2006/relationships/image" Target="../media/image5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12" Type="http://schemas.openxmlformats.org/officeDocument/2006/relationships/image" Target="../media/image52.png"/><Relationship Id="rId17" Type="http://schemas.openxmlformats.org/officeDocument/2006/relationships/image" Target="../media/image57.svg"/><Relationship Id="rId2" Type="http://schemas.openxmlformats.org/officeDocument/2006/relationships/image" Target="../media/image42.png"/><Relationship Id="rId16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11" Type="http://schemas.openxmlformats.org/officeDocument/2006/relationships/image" Target="../media/image51.svg"/><Relationship Id="rId5" Type="http://schemas.openxmlformats.org/officeDocument/2006/relationships/image" Target="../media/image45.png"/><Relationship Id="rId15" Type="http://schemas.openxmlformats.org/officeDocument/2006/relationships/image" Target="../media/image55.svg"/><Relationship Id="rId10" Type="http://schemas.openxmlformats.org/officeDocument/2006/relationships/image" Target="../media/image50.png"/><Relationship Id="rId19" Type="http://schemas.openxmlformats.org/officeDocument/2006/relationships/image" Target="../media/image59.svg"/><Relationship Id="rId4" Type="http://schemas.openxmlformats.org/officeDocument/2006/relationships/image" Target="../media/image44.png"/><Relationship Id="rId9" Type="http://schemas.openxmlformats.org/officeDocument/2006/relationships/image" Target="../media/image49.svg"/><Relationship Id="rId14" Type="http://schemas.openxmlformats.org/officeDocument/2006/relationships/image" Target="../media/image5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svg"/><Relationship Id="rId18" Type="http://schemas.openxmlformats.org/officeDocument/2006/relationships/image" Target="../media/image5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12" Type="http://schemas.openxmlformats.org/officeDocument/2006/relationships/image" Target="../media/image52.png"/><Relationship Id="rId17" Type="http://schemas.openxmlformats.org/officeDocument/2006/relationships/image" Target="../media/image57.svg"/><Relationship Id="rId2" Type="http://schemas.openxmlformats.org/officeDocument/2006/relationships/image" Target="../media/image42.png"/><Relationship Id="rId16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11" Type="http://schemas.openxmlformats.org/officeDocument/2006/relationships/image" Target="../media/image51.svg"/><Relationship Id="rId5" Type="http://schemas.openxmlformats.org/officeDocument/2006/relationships/image" Target="../media/image45.png"/><Relationship Id="rId15" Type="http://schemas.openxmlformats.org/officeDocument/2006/relationships/image" Target="../media/image55.svg"/><Relationship Id="rId10" Type="http://schemas.openxmlformats.org/officeDocument/2006/relationships/image" Target="../media/image50.png"/><Relationship Id="rId19" Type="http://schemas.openxmlformats.org/officeDocument/2006/relationships/image" Target="../media/image59.svg"/><Relationship Id="rId4" Type="http://schemas.openxmlformats.org/officeDocument/2006/relationships/image" Target="../media/image44.png"/><Relationship Id="rId9" Type="http://schemas.openxmlformats.org/officeDocument/2006/relationships/image" Target="../media/image49.svg"/><Relationship Id="rId14" Type="http://schemas.openxmlformats.org/officeDocument/2006/relationships/image" Target="../media/image5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svg"/><Relationship Id="rId18" Type="http://schemas.openxmlformats.org/officeDocument/2006/relationships/image" Target="../media/image5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12" Type="http://schemas.openxmlformats.org/officeDocument/2006/relationships/image" Target="../media/image52.png"/><Relationship Id="rId17" Type="http://schemas.openxmlformats.org/officeDocument/2006/relationships/image" Target="../media/image57.svg"/><Relationship Id="rId2" Type="http://schemas.openxmlformats.org/officeDocument/2006/relationships/image" Target="../media/image42.png"/><Relationship Id="rId16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11" Type="http://schemas.openxmlformats.org/officeDocument/2006/relationships/image" Target="../media/image51.svg"/><Relationship Id="rId5" Type="http://schemas.openxmlformats.org/officeDocument/2006/relationships/image" Target="../media/image45.png"/><Relationship Id="rId15" Type="http://schemas.openxmlformats.org/officeDocument/2006/relationships/image" Target="../media/image55.svg"/><Relationship Id="rId10" Type="http://schemas.openxmlformats.org/officeDocument/2006/relationships/image" Target="../media/image50.png"/><Relationship Id="rId19" Type="http://schemas.openxmlformats.org/officeDocument/2006/relationships/image" Target="../media/image59.svg"/><Relationship Id="rId4" Type="http://schemas.openxmlformats.org/officeDocument/2006/relationships/image" Target="../media/image44.png"/><Relationship Id="rId9" Type="http://schemas.openxmlformats.org/officeDocument/2006/relationships/image" Target="../media/image49.svg"/><Relationship Id="rId14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sv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7" Type="http://schemas.openxmlformats.org/officeDocument/2006/relationships/image" Target="../media/image20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8528527" cy="11371370"/>
          </a:xfrm>
          <a:custGeom>
            <a:avLst/>
            <a:gdLst/>
            <a:ahLst/>
            <a:cxnLst/>
            <a:rect l="l" t="t" r="r" b="b"/>
            <a:pathLst>
              <a:path w="8528527" h="11371370">
                <a:moveTo>
                  <a:pt x="0" y="0"/>
                </a:moveTo>
                <a:lnTo>
                  <a:pt x="8528527" y="0"/>
                </a:lnTo>
                <a:lnTo>
                  <a:pt x="8528527" y="11371370"/>
                </a:lnTo>
                <a:lnTo>
                  <a:pt x="0" y="1137137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8528527" y="0"/>
            <a:ext cx="9759473" cy="13012630"/>
          </a:xfrm>
          <a:custGeom>
            <a:avLst/>
            <a:gdLst/>
            <a:ahLst/>
            <a:cxnLst/>
            <a:rect l="l" t="t" r="r" b="b"/>
            <a:pathLst>
              <a:path w="9759473" h="13012630">
                <a:moveTo>
                  <a:pt x="0" y="0"/>
                </a:moveTo>
                <a:lnTo>
                  <a:pt x="9759473" y="0"/>
                </a:lnTo>
                <a:lnTo>
                  <a:pt x="9759473" y="13012630"/>
                </a:lnTo>
                <a:lnTo>
                  <a:pt x="0" y="1301263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AutoShape 4"/>
          <p:cNvSpPr/>
          <p:nvPr/>
        </p:nvSpPr>
        <p:spPr>
          <a:xfrm>
            <a:off x="2014485" y="52901"/>
            <a:ext cx="16273515" cy="11318469"/>
          </a:xfrm>
          <a:prstGeom prst="rect">
            <a:avLst/>
          </a:prstGeom>
          <a:solidFill>
            <a:srgbClr val="000000">
              <a:alpha val="76863"/>
            </a:srgbClr>
          </a:solid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2918905" y="1282988"/>
            <a:ext cx="14254671" cy="42201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630"/>
              </a:lnSpc>
            </a:pPr>
            <a:r>
              <a:rPr lang="en-US" sz="5099" spc="509">
                <a:solidFill>
                  <a:srgbClr val="99FFBD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COURSE AND CURRICULAR CHANGE</a:t>
            </a:r>
          </a:p>
          <a:p>
            <a:pPr algn="l">
              <a:lnSpc>
                <a:spcPts val="6630"/>
              </a:lnSpc>
            </a:pPr>
            <a:r>
              <a:rPr lang="en-US" sz="5099" spc="509">
                <a:solidFill>
                  <a:srgbClr val="B2B2B2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THROUGH A SHARED UNDERSTANDING OF COMPUTATIONAL THINKING</a:t>
            </a:r>
          </a:p>
          <a:p>
            <a:pPr algn="l">
              <a:lnSpc>
                <a:spcPts val="6911"/>
              </a:lnSpc>
            </a:pPr>
            <a:endParaRPr lang="en-US" sz="5099" spc="509">
              <a:solidFill>
                <a:srgbClr val="B2B2B2"/>
              </a:solidFill>
              <a:latin typeface="Montserrat Classic"/>
              <a:ea typeface="Montserrat Classic"/>
              <a:cs typeface="Montserrat Classic"/>
              <a:sym typeface="Montserrat Classic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2918905" y="5837104"/>
            <a:ext cx="14254671" cy="49601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56"/>
              </a:lnSpc>
            </a:pPr>
            <a:r>
              <a:rPr lang="en-US" sz="3073" b="1" spc="153">
                <a:solidFill>
                  <a:srgbClr val="E87500"/>
                </a:solidFill>
                <a:latin typeface="Montserrat Light Bold"/>
                <a:ea typeface="Montserrat Light Bold"/>
                <a:cs typeface="Montserrat Light Bold"/>
                <a:sym typeface="Montserrat Light Bold"/>
              </a:rPr>
              <a:t>Dan Burleson, PhD</a:t>
            </a:r>
          </a:p>
          <a:p>
            <a:pPr algn="l">
              <a:lnSpc>
                <a:spcPts val="3189"/>
              </a:lnSpc>
            </a:pPr>
            <a:r>
              <a:rPr lang="en-US" sz="2199" b="1" spc="109">
                <a:solidFill>
                  <a:srgbClr val="E87500"/>
                </a:solidFill>
                <a:latin typeface="Montserrat Light Bold"/>
                <a:ea typeface="Montserrat Light Bold"/>
                <a:cs typeface="Montserrat Light Bold"/>
                <a:sym typeface="Montserrat Light Bold"/>
              </a:rPr>
              <a:t>Director, First Year Program</a:t>
            </a:r>
          </a:p>
          <a:p>
            <a:pPr algn="l">
              <a:lnSpc>
                <a:spcPts val="3189"/>
              </a:lnSpc>
            </a:pPr>
            <a:r>
              <a:rPr lang="en-US" sz="2199" b="1" spc="109">
                <a:solidFill>
                  <a:srgbClr val="E87500"/>
                </a:solidFill>
                <a:latin typeface="Montserrat Light Bold"/>
                <a:ea typeface="Montserrat Light Bold"/>
                <a:cs typeface="Montserrat Light Bold"/>
                <a:sym typeface="Montserrat Light Bold"/>
              </a:rPr>
              <a:t>Professor of Instruction, Mechanical Engineering</a:t>
            </a:r>
          </a:p>
          <a:p>
            <a:pPr algn="l">
              <a:lnSpc>
                <a:spcPts val="3189"/>
              </a:lnSpc>
            </a:pPr>
            <a:r>
              <a:rPr lang="en-US" sz="2199" b="1" spc="109">
                <a:solidFill>
                  <a:srgbClr val="E87500"/>
                </a:solidFill>
                <a:latin typeface="Montserrat Light Bold"/>
                <a:ea typeface="Montserrat Light Bold"/>
                <a:cs typeface="Montserrat Light Bold"/>
                <a:sym typeface="Montserrat Light Bold"/>
              </a:rPr>
              <a:t>daniel.burleson@utdallas.edu</a:t>
            </a:r>
          </a:p>
          <a:p>
            <a:pPr algn="l">
              <a:lnSpc>
                <a:spcPts val="3586"/>
              </a:lnSpc>
            </a:pPr>
            <a:endParaRPr lang="en-US" sz="2199" b="1" spc="109">
              <a:solidFill>
                <a:srgbClr val="E87500"/>
              </a:solidFill>
              <a:latin typeface="Montserrat Light Bold"/>
              <a:ea typeface="Montserrat Light Bold"/>
              <a:cs typeface="Montserrat Light Bold"/>
              <a:sym typeface="Montserrat Light Bold"/>
            </a:endParaRPr>
          </a:p>
          <a:p>
            <a:pPr algn="l">
              <a:lnSpc>
                <a:spcPts val="3586"/>
              </a:lnSpc>
            </a:pPr>
            <a:endParaRPr lang="en-US" sz="2199" b="1" spc="109">
              <a:solidFill>
                <a:srgbClr val="E87500"/>
              </a:solidFill>
              <a:latin typeface="Montserrat Light Bold"/>
              <a:ea typeface="Montserrat Light Bold"/>
              <a:cs typeface="Montserrat Light Bold"/>
              <a:sym typeface="Montserrat Light Bold"/>
            </a:endParaRPr>
          </a:p>
          <a:p>
            <a:pPr algn="l">
              <a:lnSpc>
                <a:spcPts val="3586"/>
              </a:lnSpc>
            </a:pPr>
            <a:endParaRPr lang="en-US" sz="2199" b="1" spc="109">
              <a:solidFill>
                <a:srgbClr val="E87500"/>
              </a:solidFill>
              <a:latin typeface="Montserrat Light Bold"/>
              <a:ea typeface="Montserrat Light Bold"/>
              <a:cs typeface="Montserrat Light Bold"/>
              <a:sym typeface="Montserrat Light Bold"/>
            </a:endParaRPr>
          </a:p>
          <a:p>
            <a:pPr algn="l">
              <a:lnSpc>
                <a:spcPts val="3586"/>
              </a:lnSpc>
            </a:pPr>
            <a:endParaRPr lang="en-US" sz="2199" b="1" spc="109">
              <a:solidFill>
                <a:srgbClr val="E87500"/>
              </a:solidFill>
              <a:latin typeface="Montserrat Light Bold"/>
              <a:ea typeface="Montserrat Light Bold"/>
              <a:cs typeface="Montserrat Light Bold"/>
              <a:sym typeface="Montserrat Light Bold"/>
            </a:endParaRPr>
          </a:p>
          <a:p>
            <a:pPr algn="l">
              <a:lnSpc>
                <a:spcPts val="3586"/>
              </a:lnSpc>
            </a:pPr>
            <a:endParaRPr lang="en-US" sz="2199" b="1" spc="109">
              <a:solidFill>
                <a:srgbClr val="E87500"/>
              </a:solidFill>
              <a:latin typeface="Montserrat Light Bold"/>
              <a:ea typeface="Montserrat Light Bold"/>
              <a:cs typeface="Montserrat Light Bold"/>
              <a:sym typeface="Montserrat Light Bold"/>
            </a:endParaRPr>
          </a:p>
          <a:p>
            <a:pPr algn="l">
              <a:lnSpc>
                <a:spcPts val="3586"/>
              </a:lnSpc>
            </a:pPr>
            <a:endParaRPr lang="en-US" sz="2199" b="1" spc="109">
              <a:solidFill>
                <a:srgbClr val="E87500"/>
              </a:solidFill>
              <a:latin typeface="Montserrat Light Bold"/>
              <a:ea typeface="Montserrat Light Bold"/>
              <a:cs typeface="Montserrat Light Bold"/>
              <a:sym typeface="Montserrat Light Bold"/>
            </a:endParaRPr>
          </a:p>
          <a:p>
            <a:pPr algn="l">
              <a:lnSpc>
                <a:spcPts val="3586"/>
              </a:lnSpc>
            </a:pPr>
            <a:r>
              <a:rPr lang="en-US" sz="2473" b="1" spc="123">
                <a:solidFill>
                  <a:srgbClr val="FF590E"/>
                </a:solidFill>
                <a:latin typeface="Montserrat Light Bold"/>
                <a:ea typeface="Montserrat Light Bold"/>
                <a:cs typeface="Montserrat Light Bold"/>
                <a:sym typeface="Montserrat Light Bold"/>
              </a:rPr>
              <a:t>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918905" y="588875"/>
            <a:ext cx="14254671" cy="4179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56"/>
              </a:lnSpc>
            </a:pPr>
            <a:endParaRPr/>
          </a:p>
        </p:txBody>
      </p:sp>
      <p:sp>
        <p:nvSpPr>
          <p:cNvPr id="8" name="Freeform 8"/>
          <p:cNvSpPr/>
          <p:nvPr/>
        </p:nvSpPr>
        <p:spPr>
          <a:xfrm>
            <a:off x="12556535" y="7763973"/>
            <a:ext cx="5383078" cy="2153231"/>
          </a:xfrm>
          <a:custGeom>
            <a:avLst/>
            <a:gdLst/>
            <a:ahLst/>
            <a:cxnLst/>
            <a:rect l="l" t="t" r="r" b="b"/>
            <a:pathLst>
              <a:path w="5383078" h="2153231">
                <a:moveTo>
                  <a:pt x="0" y="0"/>
                </a:moveTo>
                <a:lnTo>
                  <a:pt x="5383078" y="0"/>
                </a:lnTo>
                <a:lnTo>
                  <a:pt x="5383078" y="2153231"/>
                </a:lnTo>
                <a:lnTo>
                  <a:pt x="0" y="215323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76519" cy="8382775"/>
          </a:xfrm>
          <a:custGeom>
            <a:avLst/>
            <a:gdLst/>
            <a:ahLst/>
            <a:cxnLst/>
            <a:rect l="l" t="t" r="r" b="b"/>
            <a:pathLst>
              <a:path w="18276519" h="8382775">
                <a:moveTo>
                  <a:pt x="0" y="0"/>
                </a:moveTo>
                <a:lnTo>
                  <a:pt x="18276519" y="0"/>
                </a:lnTo>
                <a:lnTo>
                  <a:pt x="18276519" y="8382775"/>
                </a:lnTo>
                <a:lnTo>
                  <a:pt x="0" y="838277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62" b="-556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974660">
            <a:off x="7116716" y="2955109"/>
            <a:ext cx="1481328" cy="4114800"/>
          </a:xfrm>
          <a:custGeom>
            <a:avLst/>
            <a:gdLst/>
            <a:ahLst/>
            <a:cxnLst/>
            <a:rect l="l" t="t" r="r" b="b"/>
            <a:pathLst>
              <a:path w="1481328" h="4114800">
                <a:moveTo>
                  <a:pt x="0" y="0"/>
                </a:moveTo>
                <a:lnTo>
                  <a:pt x="1481328" y="0"/>
                </a:lnTo>
                <a:lnTo>
                  <a:pt x="148132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357248" y="2556783"/>
            <a:ext cx="5207772" cy="6943696"/>
          </a:xfrm>
          <a:custGeom>
            <a:avLst/>
            <a:gdLst/>
            <a:ahLst/>
            <a:cxnLst/>
            <a:rect l="l" t="t" r="r" b="b"/>
            <a:pathLst>
              <a:path w="5207772" h="6943696">
                <a:moveTo>
                  <a:pt x="0" y="0"/>
                </a:moveTo>
                <a:lnTo>
                  <a:pt x="5207772" y="0"/>
                </a:lnTo>
                <a:lnTo>
                  <a:pt x="5207772" y="6943695"/>
                </a:lnTo>
                <a:lnTo>
                  <a:pt x="0" y="694369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11099659" y="6890526"/>
            <a:ext cx="5143827" cy="771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99"/>
              </a:lnSpc>
            </a:pPr>
            <a:r>
              <a:rPr lang="en-US" sz="4500">
                <a:solidFill>
                  <a:srgbClr val="11481D"/>
                </a:solidFill>
                <a:latin typeface="Archivo Black"/>
                <a:ea typeface="Archivo Black"/>
                <a:cs typeface="Archivo Black"/>
                <a:sym typeface="Archivo Black"/>
              </a:rPr>
              <a:t>Course Change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143652" y="257175"/>
            <a:ext cx="7476406" cy="771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99"/>
              </a:lnSpc>
            </a:pPr>
            <a:r>
              <a:rPr lang="en-US" sz="4500">
                <a:solidFill>
                  <a:srgbClr val="11481D"/>
                </a:solidFill>
                <a:latin typeface="Archivo Black"/>
                <a:ea typeface="Archivo Black"/>
                <a:cs typeface="Archivo Black"/>
                <a:sym typeface="Archivo Black"/>
              </a:rPr>
              <a:t>Programmatic Change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48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8575" y="-1920240"/>
            <a:ext cx="18288000" cy="12207240"/>
          </a:xfrm>
          <a:custGeom>
            <a:avLst/>
            <a:gdLst/>
            <a:ahLst/>
            <a:cxnLst/>
            <a:rect l="l" t="t" r="r" b="b"/>
            <a:pathLst>
              <a:path w="18288000" h="12207240">
                <a:moveTo>
                  <a:pt x="0" y="0"/>
                </a:moveTo>
                <a:lnTo>
                  <a:pt x="18288000" y="0"/>
                </a:lnTo>
                <a:lnTo>
                  <a:pt x="18288000" y="12207240"/>
                </a:lnTo>
                <a:lnTo>
                  <a:pt x="0" y="122072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3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737026" y="4517491"/>
            <a:ext cx="4505689" cy="7469931"/>
            <a:chOff x="0" y="0"/>
            <a:chExt cx="1186684" cy="196738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186684" cy="1967389"/>
            </a:xfrm>
            <a:custGeom>
              <a:avLst/>
              <a:gdLst/>
              <a:ahLst/>
              <a:cxnLst/>
              <a:rect l="l" t="t" r="r" b="b"/>
              <a:pathLst>
                <a:path w="1186684" h="1967389">
                  <a:moveTo>
                    <a:pt x="87631" y="0"/>
                  </a:moveTo>
                  <a:lnTo>
                    <a:pt x="1099053" y="0"/>
                  </a:lnTo>
                  <a:cubicBezTo>
                    <a:pt x="1147450" y="0"/>
                    <a:pt x="1186684" y="39234"/>
                    <a:pt x="1186684" y="87631"/>
                  </a:cubicBezTo>
                  <a:lnTo>
                    <a:pt x="1186684" y="1879758"/>
                  </a:lnTo>
                  <a:cubicBezTo>
                    <a:pt x="1186684" y="1928156"/>
                    <a:pt x="1147450" y="1967389"/>
                    <a:pt x="1099053" y="1967389"/>
                  </a:cubicBezTo>
                  <a:lnTo>
                    <a:pt x="87631" y="1967389"/>
                  </a:lnTo>
                  <a:cubicBezTo>
                    <a:pt x="39234" y="1967389"/>
                    <a:pt x="0" y="1928156"/>
                    <a:pt x="0" y="1879758"/>
                  </a:cubicBezTo>
                  <a:lnTo>
                    <a:pt x="0" y="87631"/>
                  </a:lnTo>
                  <a:cubicBezTo>
                    <a:pt x="0" y="39234"/>
                    <a:pt x="39234" y="0"/>
                    <a:pt x="87631" y="0"/>
                  </a:cubicBezTo>
                  <a:close/>
                </a:path>
              </a:pathLst>
            </a:custGeom>
            <a:solidFill>
              <a:srgbClr val="4D4D4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1186684" cy="20054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1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6891155" y="4517491"/>
            <a:ext cx="4505689" cy="7469931"/>
            <a:chOff x="0" y="0"/>
            <a:chExt cx="1186684" cy="196738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186684" cy="1967389"/>
            </a:xfrm>
            <a:custGeom>
              <a:avLst/>
              <a:gdLst/>
              <a:ahLst/>
              <a:cxnLst/>
              <a:rect l="l" t="t" r="r" b="b"/>
              <a:pathLst>
                <a:path w="1186684" h="1967389">
                  <a:moveTo>
                    <a:pt x="87631" y="0"/>
                  </a:moveTo>
                  <a:lnTo>
                    <a:pt x="1099053" y="0"/>
                  </a:lnTo>
                  <a:cubicBezTo>
                    <a:pt x="1147450" y="0"/>
                    <a:pt x="1186684" y="39234"/>
                    <a:pt x="1186684" y="87631"/>
                  </a:cubicBezTo>
                  <a:lnTo>
                    <a:pt x="1186684" y="1879758"/>
                  </a:lnTo>
                  <a:cubicBezTo>
                    <a:pt x="1186684" y="1928156"/>
                    <a:pt x="1147450" y="1967389"/>
                    <a:pt x="1099053" y="1967389"/>
                  </a:cubicBezTo>
                  <a:lnTo>
                    <a:pt x="87631" y="1967389"/>
                  </a:lnTo>
                  <a:cubicBezTo>
                    <a:pt x="39234" y="1967389"/>
                    <a:pt x="0" y="1928156"/>
                    <a:pt x="0" y="1879758"/>
                  </a:cubicBezTo>
                  <a:lnTo>
                    <a:pt x="0" y="87631"/>
                  </a:lnTo>
                  <a:cubicBezTo>
                    <a:pt x="0" y="39234"/>
                    <a:pt x="39234" y="0"/>
                    <a:pt x="87631" y="0"/>
                  </a:cubicBezTo>
                  <a:close/>
                </a:path>
              </a:pathLst>
            </a:custGeom>
            <a:solidFill>
              <a:srgbClr val="4D4D4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1186684" cy="20054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1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2045284" y="4517491"/>
            <a:ext cx="4505689" cy="7469931"/>
            <a:chOff x="0" y="0"/>
            <a:chExt cx="1186684" cy="1967389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186684" cy="1967389"/>
            </a:xfrm>
            <a:custGeom>
              <a:avLst/>
              <a:gdLst/>
              <a:ahLst/>
              <a:cxnLst/>
              <a:rect l="l" t="t" r="r" b="b"/>
              <a:pathLst>
                <a:path w="1186684" h="1967389">
                  <a:moveTo>
                    <a:pt x="87631" y="0"/>
                  </a:moveTo>
                  <a:lnTo>
                    <a:pt x="1099053" y="0"/>
                  </a:lnTo>
                  <a:cubicBezTo>
                    <a:pt x="1147450" y="0"/>
                    <a:pt x="1186684" y="39234"/>
                    <a:pt x="1186684" y="87631"/>
                  </a:cubicBezTo>
                  <a:lnTo>
                    <a:pt x="1186684" y="1879758"/>
                  </a:lnTo>
                  <a:cubicBezTo>
                    <a:pt x="1186684" y="1928156"/>
                    <a:pt x="1147450" y="1967389"/>
                    <a:pt x="1099053" y="1967389"/>
                  </a:cubicBezTo>
                  <a:lnTo>
                    <a:pt x="87631" y="1967389"/>
                  </a:lnTo>
                  <a:cubicBezTo>
                    <a:pt x="39234" y="1967389"/>
                    <a:pt x="0" y="1928156"/>
                    <a:pt x="0" y="1879758"/>
                  </a:cubicBezTo>
                  <a:lnTo>
                    <a:pt x="0" y="87631"/>
                  </a:lnTo>
                  <a:cubicBezTo>
                    <a:pt x="0" y="39234"/>
                    <a:pt x="39234" y="0"/>
                    <a:pt x="87631" y="0"/>
                  </a:cubicBezTo>
                  <a:close/>
                </a:path>
              </a:pathLst>
            </a:custGeom>
            <a:solidFill>
              <a:srgbClr val="4D4D4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1186684" cy="20054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19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 rot="5400000">
            <a:off x="16219891" y="1950009"/>
            <a:ext cx="1421039" cy="172301"/>
          </a:xfrm>
          <a:custGeom>
            <a:avLst/>
            <a:gdLst/>
            <a:ahLst/>
            <a:cxnLst/>
            <a:rect l="l" t="t" r="r" b="b"/>
            <a:pathLst>
              <a:path w="1421039" h="172301">
                <a:moveTo>
                  <a:pt x="0" y="0"/>
                </a:moveTo>
                <a:lnTo>
                  <a:pt x="1421039" y="0"/>
                </a:lnTo>
                <a:lnTo>
                  <a:pt x="1421039" y="172301"/>
                </a:lnTo>
                <a:lnTo>
                  <a:pt x="0" y="17230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5400000">
            <a:off x="647070" y="8164690"/>
            <a:ext cx="1421039" cy="172301"/>
          </a:xfrm>
          <a:custGeom>
            <a:avLst/>
            <a:gdLst/>
            <a:ahLst/>
            <a:cxnLst/>
            <a:rect l="l" t="t" r="r" b="b"/>
            <a:pathLst>
              <a:path w="1421039" h="172301">
                <a:moveTo>
                  <a:pt x="0" y="0"/>
                </a:moveTo>
                <a:lnTo>
                  <a:pt x="1421039" y="0"/>
                </a:lnTo>
                <a:lnTo>
                  <a:pt x="1421039" y="172301"/>
                </a:lnTo>
                <a:lnTo>
                  <a:pt x="0" y="17230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4"/>
          <p:cNvSpPr txBox="1"/>
          <p:nvPr/>
        </p:nvSpPr>
        <p:spPr>
          <a:xfrm>
            <a:off x="1737026" y="2628366"/>
            <a:ext cx="11854809" cy="1127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50"/>
              </a:lnSpc>
            </a:pPr>
            <a:r>
              <a:rPr lang="en-US" sz="3500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rPr>
              <a:t>Opportunities for a First Year Program in Engineering and Computer Science at UT-Dallas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667594" y="1229565"/>
            <a:ext cx="14375229" cy="1304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500"/>
              </a:lnSpc>
            </a:pPr>
            <a:r>
              <a:rPr lang="en-US" sz="7500">
                <a:solidFill>
                  <a:srgbClr val="E87500"/>
                </a:solidFill>
                <a:latin typeface="Archivo Black"/>
                <a:ea typeface="Archivo Black"/>
                <a:cs typeface="Archivo Black"/>
                <a:sym typeface="Archivo Black"/>
              </a:rPr>
              <a:t>Programmatic Change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920701" y="4851400"/>
            <a:ext cx="4103679" cy="1127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50"/>
              </a:lnSpc>
            </a:pPr>
            <a:r>
              <a:rPr lang="en-US" sz="3500" b="1">
                <a:solidFill>
                  <a:srgbClr val="E875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Enrollment Variability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2260890" y="4851400"/>
            <a:ext cx="4074478" cy="1035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60"/>
              </a:lnSpc>
            </a:pPr>
            <a:r>
              <a:rPr lang="en-US" sz="3200" b="1">
                <a:solidFill>
                  <a:srgbClr val="E875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First Year Retention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7146226" y="4851400"/>
            <a:ext cx="4074478" cy="1127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50"/>
              </a:lnSpc>
            </a:pPr>
            <a:r>
              <a:rPr lang="en-US" sz="3500" b="1">
                <a:solidFill>
                  <a:srgbClr val="E875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Building School Community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2268677" y="6926112"/>
            <a:ext cx="3407728" cy="13138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60"/>
              </a:lnSpc>
            </a:pPr>
            <a:r>
              <a:rPr lang="en-US" sz="1900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rPr>
              <a:t>Increased variability In enrollment across different majors creating enrollment challenges.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7479601" y="6926112"/>
            <a:ext cx="3407728" cy="13138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60"/>
              </a:lnSpc>
            </a:pPr>
            <a:r>
              <a:rPr lang="en-US" sz="1900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rPr>
              <a:t>Builds a cohesive school Identity across all disciplines that increases collaboration and school identity.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2635095" y="6926112"/>
            <a:ext cx="3407728" cy="13138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60"/>
              </a:lnSpc>
            </a:pPr>
            <a:r>
              <a:rPr lang="en-US" sz="1900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rPr>
              <a:t>Address retention In the Jonsson School for first year students with a goal of 85% staying in ECS.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1830853"/>
            <a:ext cx="18288000" cy="4114800"/>
          </a:xfrm>
          <a:custGeom>
            <a:avLst/>
            <a:gdLst/>
            <a:ahLst/>
            <a:cxnLst/>
            <a:rect l="l" t="t" r="r" b="b"/>
            <a:pathLst>
              <a:path w="18288000" h="4114800">
                <a:moveTo>
                  <a:pt x="0" y="0"/>
                </a:moveTo>
                <a:lnTo>
                  <a:pt x="18288000" y="0"/>
                </a:lnTo>
                <a:lnTo>
                  <a:pt x="182880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7070455" y="5766907"/>
            <a:ext cx="3819377" cy="1985350"/>
            <a:chOff x="0" y="0"/>
            <a:chExt cx="1563649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563649" cy="812800"/>
            </a:xfrm>
            <a:custGeom>
              <a:avLst/>
              <a:gdLst/>
              <a:ahLst/>
              <a:cxnLst/>
              <a:rect l="l" t="t" r="r" b="b"/>
              <a:pathLst>
                <a:path w="1563649" h="812800">
                  <a:moveTo>
                    <a:pt x="1403629" y="0"/>
                  </a:moveTo>
                  <a:lnTo>
                    <a:pt x="160020" y="0"/>
                  </a:lnTo>
                  <a:lnTo>
                    <a:pt x="0" y="160020"/>
                  </a:lnTo>
                  <a:lnTo>
                    <a:pt x="0" y="652780"/>
                  </a:lnTo>
                  <a:lnTo>
                    <a:pt x="160020" y="812800"/>
                  </a:lnTo>
                  <a:lnTo>
                    <a:pt x="1403629" y="812800"/>
                  </a:lnTo>
                  <a:lnTo>
                    <a:pt x="1563649" y="652780"/>
                  </a:lnTo>
                  <a:lnTo>
                    <a:pt x="1563649" y="160020"/>
                  </a:lnTo>
                  <a:lnTo>
                    <a:pt x="1403629" y="0"/>
                  </a:lnTo>
                  <a:close/>
                </a:path>
              </a:pathLst>
            </a:custGeom>
            <a:solidFill>
              <a:srgbClr val="E875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63500" y="15875"/>
              <a:ext cx="1436649" cy="733425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algn="ctr">
                <a:lnSpc>
                  <a:spcPts val="3499"/>
                </a:lnSpc>
              </a:pPr>
              <a:r>
                <a:rPr lang="en-US" sz="2499" b="1" spc="249">
                  <a:solidFill>
                    <a:srgbClr val="191919"/>
                  </a:solidFill>
                  <a:latin typeface="Open Sauce Bold"/>
                  <a:ea typeface="Open Sauce Bold"/>
                  <a:cs typeface="Open Sauce Bold"/>
                  <a:sym typeface="Open Sauce Bold"/>
                </a:rPr>
                <a:t>FIRST YEAR PROGRAM</a:t>
              </a:r>
            </a:p>
          </p:txBody>
        </p:sp>
      </p:grpSp>
      <p:sp>
        <p:nvSpPr>
          <p:cNvPr id="6" name="AutoShape 6"/>
          <p:cNvSpPr/>
          <p:nvPr/>
        </p:nvSpPr>
        <p:spPr>
          <a:xfrm flipH="1">
            <a:off x="10946826" y="6353021"/>
            <a:ext cx="4092133" cy="353739"/>
          </a:xfrm>
          <a:prstGeom prst="line">
            <a:avLst/>
          </a:prstGeom>
          <a:ln w="28575" cap="flat">
            <a:solidFill>
              <a:srgbClr val="11481D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US"/>
          </a:p>
        </p:txBody>
      </p:sp>
      <p:sp>
        <p:nvSpPr>
          <p:cNvPr id="7" name="AutoShape 7"/>
          <p:cNvSpPr/>
          <p:nvPr/>
        </p:nvSpPr>
        <p:spPr>
          <a:xfrm>
            <a:off x="3938919" y="5724371"/>
            <a:ext cx="3131537" cy="1035211"/>
          </a:xfrm>
          <a:prstGeom prst="line">
            <a:avLst/>
          </a:prstGeom>
          <a:ln w="28575" cap="flat">
            <a:solidFill>
              <a:srgbClr val="11481D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8" name="Group 8"/>
          <p:cNvGrpSpPr/>
          <p:nvPr/>
        </p:nvGrpSpPr>
        <p:grpSpPr>
          <a:xfrm>
            <a:off x="905347" y="5095721"/>
            <a:ext cx="3033572" cy="1257300"/>
            <a:chOff x="0" y="0"/>
            <a:chExt cx="798965" cy="331141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798965" cy="331141"/>
            </a:xfrm>
            <a:custGeom>
              <a:avLst/>
              <a:gdLst/>
              <a:ahLst/>
              <a:cxnLst/>
              <a:rect l="l" t="t" r="r" b="b"/>
              <a:pathLst>
                <a:path w="798965" h="331141">
                  <a:moveTo>
                    <a:pt x="0" y="0"/>
                  </a:moveTo>
                  <a:lnTo>
                    <a:pt x="798965" y="0"/>
                  </a:lnTo>
                  <a:lnTo>
                    <a:pt x="798965" y="331141"/>
                  </a:lnTo>
                  <a:lnTo>
                    <a:pt x="0" y="331141"/>
                  </a:lnTo>
                  <a:close/>
                </a:path>
              </a:pathLst>
            </a:custGeom>
            <a:solidFill>
              <a:srgbClr val="3B3B3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798965" cy="378766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algn="ctr">
                <a:lnSpc>
                  <a:spcPts val="3499"/>
                </a:lnSpc>
              </a:pPr>
              <a:r>
                <a:rPr lang="en-US" sz="2499" spc="74">
                  <a:solidFill>
                    <a:srgbClr val="FFFFFF"/>
                  </a:solidFill>
                  <a:latin typeface="Aileron"/>
                  <a:ea typeface="Aileron"/>
                  <a:cs typeface="Aileron"/>
                  <a:sym typeface="Aileron"/>
                </a:rPr>
                <a:t>Administrators 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3129270" y="5095721"/>
            <a:ext cx="3819377" cy="1257300"/>
            <a:chOff x="0" y="0"/>
            <a:chExt cx="1005927" cy="331141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005927" cy="331141"/>
            </a:xfrm>
            <a:custGeom>
              <a:avLst/>
              <a:gdLst/>
              <a:ahLst/>
              <a:cxnLst/>
              <a:rect l="l" t="t" r="r" b="b"/>
              <a:pathLst>
                <a:path w="1005927" h="331141">
                  <a:moveTo>
                    <a:pt x="0" y="0"/>
                  </a:moveTo>
                  <a:lnTo>
                    <a:pt x="1005927" y="0"/>
                  </a:lnTo>
                  <a:lnTo>
                    <a:pt x="1005927" y="331141"/>
                  </a:lnTo>
                  <a:lnTo>
                    <a:pt x="0" y="331141"/>
                  </a:lnTo>
                  <a:close/>
                </a:path>
              </a:pathLst>
            </a:custGeom>
            <a:solidFill>
              <a:srgbClr val="3B3B3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47625"/>
              <a:ext cx="1005927" cy="378766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algn="ctr">
                <a:lnSpc>
                  <a:spcPts val="3499"/>
                </a:lnSpc>
              </a:pPr>
              <a:r>
                <a:rPr lang="en-US" sz="2499" spc="74">
                  <a:solidFill>
                    <a:srgbClr val="FFFFFF"/>
                  </a:solidFill>
                  <a:latin typeface="Aileron"/>
                  <a:ea typeface="Aileron"/>
                  <a:cs typeface="Aileron"/>
                  <a:sym typeface="Aileron"/>
                </a:rPr>
                <a:t>Students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0" y="10119053"/>
            <a:ext cx="2095500" cy="193817"/>
            <a:chOff x="0" y="0"/>
            <a:chExt cx="551901" cy="51046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551901" cy="51046"/>
            </a:xfrm>
            <a:custGeom>
              <a:avLst/>
              <a:gdLst/>
              <a:ahLst/>
              <a:cxnLst/>
              <a:rect l="l" t="t" r="r" b="b"/>
              <a:pathLst>
                <a:path w="551901" h="51046">
                  <a:moveTo>
                    <a:pt x="0" y="0"/>
                  </a:moveTo>
                  <a:lnTo>
                    <a:pt x="551901" y="0"/>
                  </a:lnTo>
                  <a:lnTo>
                    <a:pt x="551901" y="51046"/>
                  </a:lnTo>
                  <a:lnTo>
                    <a:pt x="0" y="51046"/>
                  </a:lnTo>
                  <a:close/>
                </a:path>
              </a:pathLst>
            </a:custGeom>
            <a:solidFill>
              <a:srgbClr val="11481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57150"/>
              <a:ext cx="551901" cy="10819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99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2095500" y="0"/>
            <a:ext cx="16192500" cy="172508"/>
            <a:chOff x="0" y="0"/>
            <a:chExt cx="4264691" cy="45434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4264691" cy="45434"/>
            </a:xfrm>
            <a:custGeom>
              <a:avLst/>
              <a:gdLst/>
              <a:ahLst/>
              <a:cxnLst/>
              <a:rect l="l" t="t" r="r" b="b"/>
              <a:pathLst>
                <a:path w="4264691" h="45434">
                  <a:moveTo>
                    <a:pt x="0" y="0"/>
                  </a:moveTo>
                  <a:lnTo>
                    <a:pt x="4264691" y="0"/>
                  </a:lnTo>
                  <a:lnTo>
                    <a:pt x="4264691" y="45434"/>
                  </a:lnTo>
                  <a:lnTo>
                    <a:pt x="0" y="45434"/>
                  </a:lnTo>
                  <a:close/>
                </a:path>
              </a:pathLst>
            </a:custGeom>
            <a:solidFill>
              <a:srgbClr val="11481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57150"/>
              <a:ext cx="4264691" cy="10258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99"/>
                </a:lnSpc>
              </a:pPr>
              <a:endParaRPr/>
            </a:p>
          </p:txBody>
        </p:sp>
      </p:grpSp>
      <p:sp>
        <p:nvSpPr>
          <p:cNvPr id="20" name="AutoShape 20"/>
          <p:cNvSpPr/>
          <p:nvPr/>
        </p:nvSpPr>
        <p:spPr>
          <a:xfrm>
            <a:off x="261756" y="6843088"/>
            <a:ext cx="6492240" cy="0"/>
          </a:xfrm>
          <a:prstGeom prst="line">
            <a:avLst/>
          </a:prstGeom>
          <a:ln w="38100" cap="flat">
            <a:solidFill>
              <a:srgbClr val="11481D"/>
            </a:solidFill>
            <a:prstDash val="sysDash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1" name="AutoShape 21"/>
          <p:cNvSpPr/>
          <p:nvPr/>
        </p:nvSpPr>
        <p:spPr>
          <a:xfrm>
            <a:off x="11334230" y="6824038"/>
            <a:ext cx="6492240" cy="0"/>
          </a:xfrm>
          <a:prstGeom prst="line">
            <a:avLst/>
          </a:prstGeom>
          <a:ln w="38100" cap="flat">
            <a:solidFill>
              <a:srgbClr val="11481D"/>
            </a:solidFill>
            <a:prstDash val="sysDash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22" name="Group 22"/>
          <p:cNvGrpSpPr/>
          <p:nvPr/>
        </p:nvGrpSpPr>
        <p:grpSpPr>
          <a:xfrm>
            <a:off x="-106416" y="8157396"/>
            <a:ext cx="18267275" cy="1783322"/>
            <a:chOff x="0" y="0"/>
            <a:chExt cx="4811134" cy="469682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4811134" cy="469682"/>
            </a:xfrm>
            <a:custGeom>
              <a:avLst/>
              <a:gdLst/>
              <a:ahLst/>
              <a:cxnLst/>
              <a:rect l="l" t="t" r="r" b="b"/>
              <a:pathLst>
                <a:path w="4811134" h="469682">
                  <a:moveTo>
                    <a:pt x="0" y="0"/>
                  </a:moveTo>
                  <a:lnTo>
                    <a:pt x="4811134" y="0"/>
                  </a:lnTo>
                  <a:lnTo>
                    <a:pt x="4811134" y="469682"/>
                  </a:lnTo>
                  <a:lnTo>
                    <a:pt x="0" y="469682"/>
                  </a:lnTo>
                  <a:close/>
                </a:path>
              </a:pathLst>
            </a:custGeom>
            <a:solidFill>
              <a:srgbClr val="99FFBD">
                <a:alpha val="17647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-38100"/>
              <a:ext cx="4811134" cy="5077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3938919" y="8506131"/>
            <a:ext cx="2822279" cy="1085850"/>
            <a:chOff x="0" y="0"/>
            <a:chExt cx="1067440" cy="410689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1067440" cy="410689"/>
            </a:xfrm>
            <a:custGeom>
              <a:avLst/>
              <a:gdLst/>
              <a:ahLst/>
              <a:cxnLst/>
              <a:rect l="l" t="t" r="r" b="b"/>
              <a:pathLst>
                <a:path w="1067440" h="410689">
                  <a:moveTo>
                    <a:pt x="96704" y="0"/>
                  </a:moveTo>
                  <a:lnTo>
                    <a:pt x="970736" y="0"/>
                  </a:lnTo>
                  <a:cubicBezTo>
                    <a:pt x="1024144" y="0"/>
                    <a:pt x="1067440" y="43296"/>
                    <a:pt x="1067440" y="96704"/>
                  </a:cubicBezTo>
                  <a:lnTo>
                    <a:pt x="1067440" y="313985"/>
                  </a:lnTo>
                  <a:cubicBezTo>
                    <a:pt x="1067440" y="367393"/>
                    <a:pt x="1024144" y="410689"/>
                    <a:pt x="970736" y="410689"/>
                  </a:cubicBezTo>
                  <a:lnTo>
                    <a:pt x="96704" y="410689"/>
                  </a:lnTo>
                  <a:cubicBezTo>
                    <a:pt x="43296" y="410689"/>
                    <a:pt x="0" y="367393"/>
                    <a:pt x="0" y="313985"/>
                  </a:cubicBezTo>
                  <a:lnTo>
                    <a:pt x="0" y="96704"/>
                  </a:lnTo>
                  <a:cubicBezTo>
                    <a:pt x="0" y="43296"/>
                    <a:pt x="43296" y="0"/>
                    <a:pt x="96704" y="0"/>
                  </a:cubicBezTo>
                  <a:close/>
                </a:path>
              </a:pathLst>
            </a:custGeom>
            <a:solidFill>
              <a:srgbClr val="11481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0" y="-38100"/>
              <a:ext cx="1067440" cy="448789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algn="ctr">
                <a:lnSpc>
                  <a:spcPts val="2799"/>
                </a:lnSpc>
              </a:pPr>
              <a:r>
                <a:rPr lang="en-US" sz="1999" spc="59">
                  <a:solidFill>
                    <a:srgbClr val="FFFFFF"/>
                  </a:solidFill>
                  <a:latin typeface="Aileron"/>
                  <a:ea typeface="Aileron"/>
                  <a:cs typeface="Aileron"/>
                  <a:sym typeface="Aileron"/>
                </a:rPr>
                <a:t>Advising</a:t>
              </a:r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7616081" y="8506131"/>
            <a:ext cx="2822279" cy="1085850"/>
            <a:chOff x="0" y="0"/>
            <a:chExt cx="1067440" cy="410689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1067440" cy="410689"/>
            </a:xfrm>
            <a:custGeom>
              <a:avLst/>
              <a:gdLst/>
              <a:ahLst/>
              <a:cxnLst/>
              <a:rect l="l" t="t" r="r" b="b"/>
              <a:pathLst>
                <a:path w="1067440" h="410689">
                  <a:moveTo>
                    <a:pt x="96704" y="0"/>
                  </a:moveTo>
                  <a:lnTo>
                    <a:pt x="970736" y="0"/>
                  </a:lnTo>
                  <a:cubicBezTo>
                    <a:pt x="1024144" y="0"/>
                    <a:pt x="1067440" y="43296"/>
                    <a:pt x="1067440" y="96704"/>
                  </a:cubicBezTo>
                  <a:lnTo>
                    <a:pt x="1067440" y="313985"/>
                  </a:lnTo>
                  <a:cubicBezTo>
                    <a:pt x="1067440" y="367393"/>
                    <a:pt x="1024144" y="410689"/>
                    <a:pt x="970736" y="410689"/>
                  </a:cubicBezTo>
                  <a:lnTo>
                    <a:pt x="96704" y="410689"/>
                  </a:lnTo>
                  <a:cubicBezTo>
                    <a:pt x="43296" y="410689"/>
                    <a:pt x="0" y="367393"/>
                    <a:pt x="0" y="313985"/>
                  </a:cubicBezTo>
                  <a:lnTo>
                    <a:pt x="0" y="96704"/>
                  </a:lnTo>
                  <a:cubicBezTo>
                    <a:pt x="0" y="43296"/>
                    <a:pt x="43296" y="0"/>
                    <a:pt x="96704" y="0"/>
                  </a:cubicBezTo>
                  <a:close/>
                </a:path>
              </a:pathLst>
            </a:custGeom>
            <a:solidFill>
              <a:srgbClr val="11481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0" y="-38100"/>
              <a:ext cx="1067440" cy="448789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algn="ctr">
                <a:lnSpc>
                  <a:spcPts val="2799"/>
                </a:lnSpc>
              </a:pPr>
              <a:r>
                <a:rPr lang="en-US" sz="1999" spc="59">
                  <a:solidFill>
                    <a:srgbClr val="FFFFFF"/>
                  </a:solidFill>
                  <a:latin typeface="Aileron"/>
                  <a:ea typeface="Aileron"/>
                  <a:cs typeface="Aileron"/>
                  <a:sym typeface="Aileron"/>
                </a:rPr>
                <a:t>Core Math and Science</a:t>
              </a:r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11334230" y="8506131"/>
            <a:ext cx="2990354" cy="1085850"/>
            <a:chOff x="0" y="0"/>
            <a:chExt cx="1131009" cy="410689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1131009" cy="410689"/>
            </a:xfrm>
            <a:custGeom>
              <a:avLst/>
              <a:gdLst/>
              <a:ahLst/>
              <a:cxnLst/>
              <a:rect l="l" t="t" r="r" b="b"/>
              <a:pathLst>
                <a:path w="1131009" h="410689">
                  <a:moveTo>
                    <a:pt x="91269" y="0"/>
                  </a:moveTo>
                  <a:lnTo>
                    <a:pt x="1039740" y="0"/>
                  </a:lnTo>
                  <a:cubicBezTo>
                    <a:pt x="1090146" y="0"/>
                    <a:pt x="1131009" y="40862"/>
                    <a:pt x="1131009" y="91269"/>
                  </a:cubicBezTo>
                  <a:lnTo>
                    <a:pt x="1131009" y="319421"/>
                  </a:lnTo>
                  <a:cubicBezTo>
                    <a:pt x="1131009" y="369827"/>
                    <a:pt x="1090146" y="410689"/>
                    <a:pt x="1039740" y="410689"/>
                  </a:cubicBezTo>
                  <a:lnTo>
                    <a:pt x="91269" y="410689"/>
                  </a:lnTo>
                  <a:cubicBezTo>
                    <a:pt x="67063" y="410689"/>
                    <a:pt x="43848" y="401073"/>
                    <a:pt x="26732" y="383957"/>
                  </a:cubicBezTo>
                  <a:cubicBezTo>
                    <a:pt x="9616" y="366841"/>
                    <a:pt x="0" y="343626"/>
                    <a:pt x="0" y="319421"/>
                  </a:cubicBezTo>
                  <a:lnTo>
                    <a:pt x="0" y="91269"/>
                  </a:lnTo>
                  <a:cubicBezTo>
                    <a:pt x="0" y="40862"/>
                    <a:pt x="40862" y="0"/>
                    <a:pt x="91269" y="0"/>
                  </a:cubicBezTo>
                  <a:close/>
                </a:path>
              </a:pathLst>
            </a:custGeom>
            <a:solidFill>
              <a:srgbClr val="11481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0" y="-38100"/>
              <a:ext cx="1131009" cy="448789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algn="ctr">
                <a:lnSpc>
                  <a:spcPts val="2799"/>
                </a:lnSpc>
              </a:pPr>
              <a:r>
                <a:rPr lang="en-US" sz="1999" spc="59">
                  <a:solidFill>
                    <a:srgbClr val="FFFFFF"/>
                  </a:solidFill>
                  <a:latin typeface="Aileron"/>
                  <a:ea typeface="Aileron"/>
                  <a:cs typeface="Aileron"/>
                  <a:sym typeface="Aileron"/>
                </a:rPr>
                <a:t>Career service and Undergrad Research</a:t>
              </a:r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15038959" y="8538538"/>
            <a:ext cx="2977165" cy="1085850"/>
            <a:chOff x="0" y="0"/>
            <a:chExt cx="1126020" cy="410689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1126020" cy="410689"/>
            </a:xfrm>
            <a:custGeom>
              <a:avLst/>
              <a:gdLst/>
              <a:ahLst/>
              <a:cxnLst/>
              <a:rect l="l" t="t" r="r" b="b"/>
              <a:pathLst>
                <a:path w="1126020" h="410689">
                  <a:moveTo>
                    <a:pt x="91673" y="0"/>
                  </a:moveTo>
                  <a:lnTo>
                    <a:pt x="1034348" y="0"/>
                  </a:lnTo>
                  <a:cubicBezTo>
                    <a:pt x="1084977" y="0"/>
                    <a:pt x="1126020" y="41043"/>
                    <a:pt x="1126020" y="91673"/>
                  </a:cubicBezTo>
                  <a:lnTo>
                    <a:pt x="1126020" y="319016"/>
                  </a:lnTo>
                  <a:cubicBezTo>
                    <a:pt x="1126020" y="369646"/>
                    <a:pt x="1084977" y="410689"/>
                    <a:pt x="1034348" y="410689"/>
                  </a:cubicBezTo>
                  <a:lnTo>
                    <a:pt x="91673" y="410689"/>
                  </a:lnTo>
                  <a:cubicBezTo>
                    <a:pt x="67360" y="410689"/>
                    <a:pt x="44042" y="401031"/>
                    <a:pt x="26850" y="383839"/>
                  </a:cubicBezTo>
                  <a:cubicBezTo>
                    <a:pt x="9658" y="366647"/>
                    <a:pt x="0" y="343329"/>
                    <a:pt x="0" y="319016"/>
                  </a:cubicBezTo>
                  <a:lnTo>
                    <a:pt x="0" y="91673"/>
                  </a:lnTo>
                  <a:cubicBezTo>
                    <a:pt x="0" y="67360"/>
                    <a:pt x="9658" y="44042"/>
                    <a:pt x="26850" y="26850"/>
                  </a:cubicBezTo>
                  <a:cubicBezTo>
                    <a:pt x="44042" y="9658"/>
                    <a:pt x="67360" y="0"/>
                    <a:pt x="91673" y="0"/>
                  </a:cubicBezTo>
                  <a:close/>
                </a:path>
              </a:pathLst>
            </a:custGeom>
            <a:solidFill>
              <a:srgbClr val="11481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TextBox 36"/>
            <p:cNvSpPr txBox="1"/>
            <p:nvPr/>
          </p:nvSpPr>
          <p:spPr>
            <a:xfrm>
              <a:off x="0" y="-38100"/>
              <a:ext cx="1126020" cy="448789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algn="ctr">
                <a:lnSpc>
                  <a:spcPts val="2799"/>
                </a:lnSpc>
              </a:pPr>
              <a:r>
                <a:rPr lang="en-US" sz="1999" spc="59">
                  <a:solidFill>
                    <a:srgbClr val="FFFFFF"/>
                  </a:solidFill>
                  <a:latin typeface="Aileron"/>
                  <a:ea typeface="Aileron"/>
                  <a:cs typeface="Aileron"/>
                  <a:sym typeface="Aileron"/>
                </a:rPr>
                <a:t>LLC and Honors</a:t>
              </a:r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261756" y="8506131"/>
            <a:ext cx="2822279" cy="914400"/>
            <a:chOff x="0" y="0"/>
            <a:chExt cx="1067440" cy="345843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1067440" cy="345843"/>
            </a:xfrm>
            <a:custGeom>
              <a:avLst/>
              <a:gdLst/>
              <a:ahLst/>
              <a:cxnLst/>
              <a:rect l="l" t="t" r="r" b="b"/>
              <a:pathLst>
                <a:path w="1067440" h="345843">
                  <a:moveTo>
                    <a:pt x="96704" y="0"/>
                  </a:moveTo>
                  <a:lnTo>
                    <a:pt x="970736" y="0"/>
                  </a:lnTo>
                  <a:cubicBezTo>
                    <a:pt x="1024144" y="0"/>
                    <a:pt x="1067440" y="43296"/>
                    <a:pt x="1067440" y="96704"/>
                  </a:cubicBezTo>
                  <a:lnTo>
                    <a:pt x="1067440" y="249140"/>
                  </a:lnTo>
                  <a:cubicBezTo>
                    <a:pt x="1067440" y="302548"/>
                    <a:pt x="1024144" y="345843"/>
                    <a:pt x="970736" y="345843"/>
                  </a:cubicBezTo>
                  <a:lnTo>
                    <a:pt x="96704" y="345843"/>
                  </a:lnTo>
                  <a:cubicBezTo>
                    <a:pt x="43296" y="345843"/>
                    <a:pt x="0" y="302548"/>
                    <a:pt x="0" y="249140"/>
                  </a:cubicBezTo>
                  <a:lnTo>
                    <a:pt x="0" y="96704"/>
                  </a:lnTo>
                  <a:cubicBezTo>
                    <a:pt x="0" y="43296"/>
                    <a:pt x="43296" y="0"/>
                    <a:pt x="96704" y="0"/>
                  </a:cubicBezTo>
                  <a:close/>
                </a:path>
              </a:pathLst>
            </a:custGeom>
            <a:solidFill>
              <a:srgbClr val="11481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TextBox 39"/>
            <p:cNvSpPr txBox="1"/>
            <p:nvPr/>
          </p:nvSpPr>
          <p:spPr>
            <a:xfrm>
              <a:off x="0" y="-38100"/>
              <a:ext cx="1067440" cy="383943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algn="ctr">
                <a:lnSpc>
                  <a:spcPts val="2799"/>
                </a:lnSpc>
              </a:pPr>
              <a:r>
                <a:rPr lang="en-US" sz="1999" spc="59">
                  <a:solidFill>
                    <a:srgbClr val="FFFFFF"/>
                  </a:solidFill>
                  <a:latin typeface="Aileron"/>
                  <a:ea typeface="Aileron"/>
                  <a:cs typeface="Aileron"/>
                  <a:sym typeface="Aileron"/>
                </a:rPr>
                <a:t>Recruitment</a:t>
              </a:r>
            </a:p>
          </p:txBody>
        </p:sp>
      </p:grpSp>
      <p:sp>
        <p:nvSpPr>
          <p:cNvPr id="40" name="TextBox 40"/>
          <p:cNvSpPr txBox="1"/>
          <p:nvPr/>
        </p:nvSpPr>
        <p:spPr>
          <a:xfrm>
            <a:off x="2095500" y="268753"/>
            <a:ext cx="16192005" cy="923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200"/>
              </a:lnSpc>
              <a:spcBef>
                <a:spcPct val="0"/>
              </a:spcBef>
            </a:pPr>
            <a:r>
              <a:rPr lang="en-US" sz="6000" b="1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Programmatic Change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2095500" y="1240303"/>
            <a:ext cx="16192005" cy="590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Crimson"/>
                <a:ea typeface="Crimson"/>
                <a:cs typeface="Crimson"/>
                <a:sym typeface="Crimson"/>
              </a:rPr>
              <a:t>Stakeholders</a:t>
            </a:r>
          </a:p>
        </p:txBody>
      </p:sp>
      <p:grpSp>
        <p:nvGrpSpPr>
          <p:cNvPr id="42" name="Group 42"/>
          <p:cNvGrpSpPr/>
          <p:nvPr/>
        </p:nvGrpSpPr>
        <p:grpSpPr>
          <a:xfrm>
            <a:off x="7146639" y="3252307"/>
            <a:ext cx="3743194" cy="1257300"/>
            <a:chOff x="0" y="0"/>
            <a:chExt cx="985862" cy="331141"/>
          </a:xfrm>
        </p:grpSpPr>
        <p:sp>
          <p:nvSpPr>
            <p:cNvPr id="43" name="Freeform 43"/>
            <p:cNvSpPr/>
            <p:nvPr/>
          </p:nvSpPr>
          <p:spPr>
            <a:xfrm>
              <a:off x="0" y="0"/>
              <a:ext cx="985862" cy="331141"/>
            </a:xfrm>
            <a:custGeom>
              <a:avLst/>
              <a:gdLst/>
              <a:ahLst/>
              <a:cxnLst/>
              <a:rect l="l" t="t" r="r" b="b"/>
              <a:pathLst>
                <a:path w="985862" h="331141">
                  <a:moveTo>
                    <a:pt x="0" y="0"/>
                  </a:moveTo>
                  <a:lnTo>
                    <a:pt x="985862" y="0"/>
                  </a:lnTo>
                  <a:lnTo>
                    <a:pt x="985862" y="331141"/>
                  </a:lnTo>
                  <a:lnTo>
                    <a:pt x="0" y="331141"/>
                  </a:lnTo>
                  <a:close/>
                </a:path>
              </a:pathLst>
            </a:custGeom>
            <a:solidFill>
              <a:srgbClr val="3B3B3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4" name="TextBox 44"/>
            <p:cNvSpPr txBox="1"/>
            <p:nvPr/>
          </p:nvSpPr>
          <p:spPr>
            <a:xfrm>
              <a:off x="0" y="-47625"/>
              <a:ext cx="985862" cy="378766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algn="ctr">
                <a:lnSpc>
                  <a:spcPts val="3499"/>
                </a:lnSpc>
              </a:pPr>
              <a:r>
                <a:rPr lang="en-US" sz="2499" spc="74">
                  <a:solidFill>
                    <a:srgbClr val="FFFFFF"/>
                  </a:solidFill>
                  <a:latin typeface="Aileron"/>
                  <a:ea typeface="Aileron"/>
                  <a:cs typeface="Aileron"/>
                  <a:sym typeface="Aileron"/>
                </a:rPr>
                <a:t>First Year Instructors</a:t>
              </a:r>
            </a:p>
          </p:txBody>
        </p:sp>
      </p:grpSp>
      <p:sp>
        <p:nvSpPr>
          <p:cNvPr id="45" name="AutoShape 45"/>
          <p:cNvSpPr/>
          <p:nvPr/>
        </p:nvSpPr>
        <p:spPr>
          <a:xfrm>
            <a:off x="9018236" y="4509607"/>
            <a:ext cx="51132" cy="1283348"/>
          </a:xfrm>
          <a:prstGeom prst="line">
            <a:avLst/>
          </a:prstGeom>
          <a:ln w="28575" cap="flat">
            <a:solidFill>
              <a:srgbClr val="11481D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249889"/>
            <a:ext cx="16230600" cy="1150542"/>
            <a:chOff x="0" y="0"/>
            <a:chExt cx="4274726" cy="30302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74726" cy="303023"/>
            </a:xfrm>
            <a:custGeom>
              <a:avLst/>
              <a:gdLst/>
              <a:ahLst/>
              <a:cxnLst/>
              <a:rect l="l" t="t" r="r" b="b"/>
              <a:pathLst>
                <a:path w="4274726" h="303023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78697"/>
                  </a:lnTo>
                  <a:cubicBezTo>
                    <a:pt x="4274726" y="285148"/>
                    <a:pt x="4272163" y="291336"/>
                    <a:pt x="4267601" y="295898"/>
                  </a:cubicBezTo>
                  <a:cubicBezTo>
                    <a:pt x="4263039" y="300460"/>
                    <a:pt x="4256851" y="303023"/>
                    <a:pt x="4250399" y="303023"/>
                  </a:cubicBezTo>
                  <a:lnTo>
                    <a:pt x="24327" y="303023"/>
                  </a:lnTo>
                  <a:cubicBezTo>
                    <a:pt x="10891" y="303023"/>
                    <a:pt x="0" y="292132"/>
                    <a:pt x="0" y="278697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11481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274726" cy="3411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/>
            </a:p>
          </p:txBody>
        </p:sp>
      </p:grpSp>
      <p:graphicFrame>
        <p:nvGraphicFramePr>
          <p:cNvPr id="5" name="Object 5"/>
          <p:cNvGraphicFramePr/>
          <p:nvPr/>
        </p:nvGraphicFramePr>
        <p:xfrm>
          <a:off x="11301209" y="2036571"/>
          <a:ext cx="4143375" cy="586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5308600" imgH="7035800" progId="Excel.Sheet.12">
                  <p:embed/>
                </p:oleObj>
              </mc:Choice>
              <mc:Fallback>
                <p:oleObj name="Worksheet" r:id="rId2" imgW="5308600" imgH="7035800" progId="Excel.Sheet.12">
                  <p:embed/>
                  <p:pic>
                    <p:nvPicPr>
                      <p:cNvPr id="5" name="Object 5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1301209" y="2036571"/>
                        <a:ext cx="4143375" cy="5867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6" name="Group 6"/>
          <p:cNvGrpSpPr/>
          <p:nvPr/>
        </p:nvGrpSpPr>
        <p:grpSpPr>
          <a:xfrm>
            <a:off x="-401625" y="9133392"/>
            <a:ext cx="6567967" cy="1735460"/>
            <a:chOff x="0" y="0"/>
            <a:chExt cx="12192000" cy="322150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2192000" cy="3221482"/>
            </a:xfrm>
            <a:custGeom>
              <a:avLst/>
              <a:gdLst/>
              <a:ahLst/>
              <a:cxnLst/>
              <a:rect l="l" t="t" r="r" b="b"/>
              <a:pathLst>
                <a:path w="12192000" h="3221482">
                  <a:moveTo>
                    <a:pt x="0" y="1610741"/>
                  </a:moveTo>
                  <a:lnTo>
                    <a:pt x="805434" y="0"/>
                  </a:lnTo>
                  <a:lnTo>
                    <a:pt x="11386566" y="0"/>
                  </a:lnTo>
                  <a:lnTo>
                    <a:pt x="12192000" y="1610741"/>
                  </a:lnTo>
                  <a:lnTo>
                    <a:pt x="11386566" y="3221482"/>
                  </a:lnTo>
                  <a:lnTo>
                    <a:pt x="805434" y="3221482"/>
                  </a:lnTo>
                  <a:close/>
                </a:path>
              </a:pathLst>
            </a:custGeom>
            <a:solidFill>
              <a:srgbClr val="ED7D31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337127" y="9347241"/>
            <a:ext cx="5315569" cy="855379"/>
            <a:chOff x="0" y="0"/>
            <a:chExt cx="8392160" cy="1350462"/>
          </a:xfrm>
        </p:grpSpPr>
        <p:sp>
          <p:nvSpPr>
            <p:cNvPr id="9" name="Freeform 9" descr="A black and white sign with white text  AI-generated content may be incorrect."/>
            <p:cNvSpPr/>
            <p:nvPr/>
          </p:nvSpPr>
          <p:spPr>
            <a:xfrm>
              <a:off x="0" y="0"/>
              <a:ext cx="8392160" cy="1350518"/>
            </a:xfrm>
            <a:custGeom>
              <a:avLst/>
              <a:gdLst/>
              <a:ahLst/>
              <a:cxnLst/>
              <a:rect l="l" t="t" r="r" b="b"/>
              <a:pathLst>
                <a:path w="8392160" h="1350518">
                  <a:moveTo>
                    <a:pt x="0" y="0"/>
                  </a:moveTo>
                  <a:lnTo>
                    <a:pt x="8392160" y="0"/>
                  </a:lnTo>
                  <a:lnTo>
                    <a:pt x="8392160" y="1350518"/>
                  </a:lnTo>
                  <a:lnTo>
                    <a:pt x="0" y="13505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b="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Freeform 10"/>
          <p:cNvSpPr/>
          <p:nvPr/>
        </p:nvSpPr>
        <p:spPr>
          <a:xfrm>
            <a:off x="221151" y="1648145"/>
            <a:ext cx="10863089" cy="7237533"/>
          </a:xfrm>
          <a:custGeom>
            <a:avLst/>
            <a:gdLst/>
            <a:ahLst/>
            <a:cxnLst/>
            <a:rect l="l" t="t" r="r" b="b"/>
            <a:pathLst>
              <a:path w="10863089" h="7237533">
                <a:moveTo>
                  <a:pt x="0" y="0"/>
                </a:moveTo>
                <a:lnTo>
                  <a:pt x="10863089" y="0"/>
                </a:lnTo>
                <a:lnTo>
                  <a:pt x="10863089" y="7237533"/>
                </a:lnTo>
                <a:lnTo>
                  <a:pt x="0" y="723753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3999739" y="477498"/>
            <a:ext cx="10288522" cy="619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320"/>
              </a:lnSpc>
            </a:pPr>
            <a:r>
              <a:rPr lang="en-US" sz="3600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Thematic Analysis for Existing Course Syllabi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624576" y="1028700"/>
            <a:ext cx="5900091" cy="4114800"/>
            <a:chOff x="0" y="0"/>
            <a:chExt cx="2699750" cy="1882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699750" cy="1882840"/>
            </a:xfrm>
            <a:custGeom>
              <a:avLst/>
              <a:gdLst/>
              <a:ahLst/>
              <a:cxnLst/>
              <a:rect l="l" t="t" r="r" b="b"/>
              <a:pathLst>
                <a:path w="2699750" h="1882840">
                  <a:moveTo>
                    <a:pt x="66921" y="0"/>
                  </a:moveTo>
                  <a:lnTo>
                    <a:pt x="2632829" y="0"/>
                  </a:lnTo>
                  <a:cubicBezTo>
                    <a:pt x="2669788" y="0"/>
                    <a:pt x="2699750" y="29961"/>
                    <a:pt x="2699750" y="66921"/>
                  </a:cubicBezTo>
                  <a:lnTo>
                    <a:pt x="2699750" y="1815920"/>
                  </a:lnTo>
                  <a:cubicBezTo>
                    <a:pt x="2699750" y="1833668"/>
                    <a:pt x="2692699" y="1850690"/>
                    <a:pt x="2680149" y="1863240"/>
                  </a:cubicBezTo>
                  <a:cubicBezTo>
                    <a:pt x="2667599" y="1875790"/>
                    <a:pt x="2650577" y="1882840"/>
                    <a:pt x="2632829" y="1882840"/>
                  </a:cubicBezTo>
                  <a:lnTo>
                    <a:pt x="66921" y="1882840"/>
                  </a:lnTo>
                  <a:cubicBezTo>
                    <a:pt x="49172" y="1882840"/>
                    <a:pt x="32151" y="1875790"/>
                    <a:pt x="19601" y="1863240"/>
                  </a:cubicBezTo>
                  <a:cubicBezTo>
                    <a:pt x="7051" y="1850690"/>
                    <a:pt x="0" y="1833668"/>
                    <a:pt x="0" y="1815920"/>
                  </a:cubicBezTo>
                  <a:lnTo>
                    <a:pt x="0" y="66921"/>
                  </a:lnTo>
                  <a:cubicBezTo>
                    <a:pt x="0" y="49172"/>
                    <a:pt x="7051" y="32151"/>
                    <a:pt x="19601" y="19601"/>
                  </a:cubicBezTo>
                  <a:cubicBezTo>
                    <a:pt x="32151" y="7051"/>
                    <a:pt x="49172" y="0"/>
                    <a:pt x="66921" y="0"/>
                  </a:cubicBezTo>
                  <a:close/>
                </a:path>
              </a:pathLst>
            </a:custGeom>
            <a:solidFill>
              <a:srgbClr val="E875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699750" cy="192094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9129855" y="1028700"/>
            <a:ext cx="6128035" cy="4114800"/>
            <a:chOff x="0" y="0"/>
            <a:chExt cx="3123477" cy="209732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123477" cy="2097325"/>
            </a:xfrm>
            <a:custGeom>
              <a:avLst/>
              <a:gdLst/>
              <a:ahLst/>
              <a:cxnLst/>
              <a:rect l="l" t="t" r="r" b="b"/>
              <a:pathLst>
                <a:path w="3123477" h="2097325">
                  <a:moveTo>
                    <a:pt x="64431" y="0"/>
                  </a:moveTo>
                  <a:lnTo>
                    <a:pt x="3059045" y="0"/>
                  </a:lnTo>
                  <a:cubicBezTo>
                    <a:pt x="3076134" y="0"/>
                    <a:pt x="3092522" y="6788"/>
                    <a:pt x="3104605" y="18872"/>
                  </a:cubicBezTo>
                  <a:cubicBezTo>
                    <a:pt x="3116688" y="30955"/>
                    <a:pt x="3123477" y="47343"/>
                    <a:pt x="3123477" y="64431"/>
                  </a:cubicBezTo>
                  <a:lnTo>
                    <a:pt x="3123477" y="2032894"/>
                  </a:lnTo>
                  <a:cubicBezTo>
                    <a:pt x="3123477" y="2068478"/>
                    <a:pt x="3094630" y="2097325"/>
                    <a:pt x="3059045" y="2097325"/>
                  </a:cubicBezTo>
                  <a:lnTo>
                    <a:pt x="64431" y="2097325"/>
                  </a:lnTo>
                  <a:cubicBezTo>
                    <a:pt x="47343" y="2097325"/>
                    <a:pt x="30955" y="2090537"/>
                    <a:pt x="18872" y="2078454"/>
                  </a:cubicBezTo>
                  <a:cubicBezTo>
                    <a:pt x="6788" y="2066371"/>
                    <a:pt x="0" y="2049982"/>
                    <a:pt x="0" y="2032894"/>
                  </a:cubicBezTo>
                  <a:lnTo>
                    <a:pt x="0" y="64431"/>
                  </a:lnTo>
                  <a:cubicBezTo>
                    <a:pt x="0" y="47343"/>
                    <a:pt x="6788" y="30955"/>
                    <a:pt x="18872" y="18872"/>
                  </a:cubicBezTo>
                  <a:cubicBezTo>
                    <a:pt x="30955" y="6788"/>
                    <a:pt x="47343" y="0"/>
                    <a:pt x="64431" y="0"/>
                  </a:cubicBezTo>
                  <a:close/>
                </a:path>
              </a:pathLst>
            </a:custGeom>
            <a:solidFill>
              <a:srgbClr val="E875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3123477" cy="2135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2624576" y="5504077"/>
            <a:ext cx="5900091" cy="3030650"/>
            <a:chOff x="0" y="0"/>
            <a:chExt cx="2842871" cy="146027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842871" cy="1460274"/>
            </a:xfrm>
            <a:custGeom>
              <a:avLst/>
              <a:gdLst/>
              <a:ahLst/>
              <a:cxnLst/>
              <a:rect l="l" t="t" r="r" b="b"/>
              <a:pathLst>
                <a:path w="2842871" h="1460274">
                  <a:moveTo>
                    <a:pt x="66921" y="0"/>
                  </a:moveTo>
                  <a:lnTo>
                    <a:pt x="2775951" y="0"/>
                  </a:lnTo>
                  <a:cubicBezTo>
                    <a:pt x="2793699" y="0"/>
                    <a:pt x="2810721" y="7051"/>
                    <a:pt x="2823271" y="19601"/>
                  </a:cubicBezTo>
                  <a:cubicBezTo>
                    <a:pt x="2835821" y="32151"/>
                    <a:pt x="2842871" y="49172"/>
                    <a:pt x="2842871" y="66921"/>
                  </a:cubicBezTo>
                  <a:lnTo>
                    <a:pt x="2842871" y="1393353"/>
                  </a:lnTo>
                  <a:cubicBezTo>
                    <a:pt x="2842871" y="1430313"/>
                    <a:pt x="2812910" y="1460274"/>
                    <a:pt x="2775951" y="1460274"/>
                  </a:cubicBezTo>
                  <a:lnTo>
                    <a:pt x="66921" y="1460274"/>
                  </a:lnTo>
                  <a:cubicBezTo>
                    <a:pt x="49172" y="1460274"/>
                    <a:pt x="32151" y="1453223"/>
                    <a:pt x="19601" y="1440673"/>
                  </a:cubicBezTo>
                  <a:cubicBezTo>
                    <a:pt x="7051" y="1428123"/>
                    <a:pt x="0" y="1411102"/>
                    <a:pt x="0" y="1393353"/>
                  </a:cubicBezTo>
                  <a:lnTo>
                    <a:pt x="0" y="66921"/>
                  </a:lnTo>
                  <a:cubicBezTo>
                    <a:pt x="0" y="49172"/>
                    <a:pt x="7051" y="32151"/>
                    <a:pt x="19601" y="19601"/>
                  </a:cubicBezTo>
                  <a:cubicBezTo>
                    <a:pt x="32151" y="7051"/>
                    <a:pt x="49172" y="0"/>
                    <a:pt x="66921" y="0"/>
                  </a:cubicBezTo>
                  <a:close/>
                </a:path>
              </a:pathLst>
            </a:custGeom>
            <a:solidFill>
              <a:srgbClr val="E875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2842871" cy="149837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9144000" y="5564351"/>
            <a:ext cx="6128035" cy="3030650"/>
            <a:chOff x="0" y="0"/>
            <a:chExt cx="3559755" cy="176049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3559755" cy="1760495"/>
            </a:xfrm>
            <a:custGeom>
              <a:avLst/>
              <a:gdLst/>
              <a:ahLst/>
              <a:cxnLst/>
              <a:rect l="l" t="t" r="r" b="b"/>
              <a:pathLst>
                <a:path w="3559755" h="1760495">
                  <a:moveTo>
                    <a:pt x="64431" y="0"/>
                  </a:moveTo>
                  <a:lnTo>
                    <a:pt x="3495323" y="0"/>
                  </a:lnTo>
                  <a:cubicBezTo>
                    <a:pt x="3512412" y="0"/>
                    <a:pt x="3528800" y="6788"/>
                    <a:pt x="3540883" y="18872"/>
                  </a:cubicBezTo>
                  <a:cubicBezTo>
                    <a:pt x="3552966" y="30955"/>
                    <a:pt x="3559755" y="47343"/>
                    <a:pt x="3559755" y="64431"/>
                  </a:cubicBezTo>
                  <a:lnTo>
                    <a:pt x="3559755" y="1696063"/>
                  </a:lnTo>
                  <a:cubicBezTo>
                    <a:pt x="3559755" y="1713152"/>
                    <a:pt x="3552966" y="1729540"/>
                    <a:pt x="3540883" y="1741623"/>
                  </a:cubicBezTo>
                  <a:cubicBezTo>
                    <a:pt x="3528800" y="1753706"/>
                    <a:pt x="3512412" y="1760495"/>
                    <a:pt x="3495323" y="1760495"/>
                  </a:cubicBezTo>
                  <a:lnTo>
                    <a:pt x="64431" y="1760495"/>
                  </a:lnTo>
                  <a:cubicBezTo>
                    <a:pt x="47343" y="1760495"/>
                    <a:pt x="30955" y="1753706"/>
                    <a:pt x="18872" y="1741623"/>
                  </a:cubicBezTo>
                  <a:cubicBezTo>
                    <a:pt x="6788" y="1729540"/>
                    <a:pt x="0" y="1713152"/>
                    <a:pt x="0" y="1696063"/>
                  </a:cubicBezTo>
                  <a:lnTo>
                    <a:pt x="0" y="64431"/>
                  </a:lnTo>
                  <a:cubicBezTo>
                    <a:pt x="0" y="47343"/>
                    <a:pt x="6788" y="30955"/>
                    <a:pt x="18872" y="18872"/>
                  </a:cubicBezTo>
                  <a:cubicBezTo>
                    <a:pt x="30955" y="6788"/>
                    <a:pt x="47343" y="0"/>
                    <a:pt x="64431" y="0"/>
                  </a:cubicBezTo>
                  <a:close/>
                </a:path>
              </a:pathLst>
            </a:custGeom>
            <a:solidFill>
              <a:srgbClr val="E875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3559755" cy="17985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0" y="8849052"/>
            <a:ext cx="18267275" cy="1437948"/>
            <a:chOff x="0" y="0"/>
            <a:chExt cx="4811134" cy="378719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811134" cy="378719"/>
            </a:xfrm>
            <a:custGeom>
              <a:avLst/>
              <a:gdLst/>
              <a:ahLst/>
              <a:cxnLst/>
              <a:rect l="l" t="t" r="r" b="b"/>
              <a:pathLst>
                <a:path w="4811134" h="378719">
                  <a:moveTo>
                    <a:pt x="0" y="0"/>
                  </a:moveTo>
                  <a:lnTo>
                    <a:pt x="4811134" y="0"/>
                  </a:lnTo>
                  <a:lnTo>
                    <a:pt x="4811134" y="378719"/>
                  </a:lnTo>
                  <a:lnTo>
                    <a:pt x="0" y="378719"/>
                  </a:lnTo>
                  <a:close/>
                </a:path>
              </a:pathLst>
            </a:custGeom>
            <a:solidFill>
              <a:srgbClr val="B2B2B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4811134" cy="41681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just">
                <a:lnSpc>
                  <a:spcPts val="2940"/>
                </a:lnSpc>
              </a:pPr>
              <a:r>
                <a:rPr lang="en-US" sz="2100" b="1">
                  <a:solidFill>
                    <a:srgbClr val="000000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                                  Student Perspective</a:t>
              </a:r>
            </a:p>
          </p:txBody>
        </p:sp>
      </p:grpSp>
      <p:grpSp>
        <p:nvGrpSpPr>
          <p:cNvPr id="17" name="Group 17"/>
          <p:cNvGrpSpPr/>
          <p:nvPr/>
        </p:nvGrpSpPr>
        <p:grpSpPr>
          <a:xfrm rot="-5400000">
            <a:off x="23539" y="2730832"/>
            <a:ext cx="4114800" cy="710536"/>
            <a:chOff x="0" y="0"/>
            <a:chExt cx="1083733" cy="187137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083733" cy="187137"/>
            </a:xfrm>
            <a:custGeom>
              <a:avLst/>
              <a:gdLst/>
              <a:ahLst/>
              <a:cxnLst/>
              <a:rect l="l" t="t" r="r" b="b"/>
              <a:pathLst>
                <a:path w="1083733" h="187137">
                  <a:moveTo>
                    <a:pt x="0" y="0"/>
                  </a:moveTo>
                  <a:lnTo>
                    <a:pt x="1083733" y="0"/>
                  </a:lnTo>
                  <a:lnTo>
                    <a:pt x="1083733" y="187137"/>
                  </a:lnTo>
                  <a:lnTo>
                    <a:pt x="0" y="187137"/>
                  </a:lnTo>
                  <a:close/>
                </a:path>
              </a:pathLst>
            </a:custGeom>
            <a:solidFill>
              <a:srgbClr val="99FFB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1083733" cy="22523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r>
                <a:rPr lang="en-US" sz="1999" spc="59">
                  <a:solidFill>
                    <a:srgbClr val="000000"/>
                  </a:solidFill>
                  <a:latin typeface="Aileron"/>
                  <a:ea typeface="Aileron"/>
                  <a:cs typeface="Aileron"/>
                  <a:sym typeface="Aileron"/>
                </a:rPr>
                <a:t>Foundational Knowledge</a:t>
              </a:r>
            </a:p>
          </p:txBody>
        </p:sp>
      </p:grpSp>
      <p:grpSp>
        <p:nvGrpSpPr>
          <p:cNvPr id="20" name="Group 20"/>
          <p:cNvGrpSpPr/>
          <p:nvPr/>
        </p:nvGrpSpPr>
        <p:grpSpPr>
          <a:xfrm rot="-5400000">
            <a:off x="530356" y="6664134"/>
            <a:ext cx="3030650" cy="710536"/>
            <a:chOff x="0" y="0"/>
            <a:chExt cx="798196" cy="187137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798196" cy="187137"/>
            </a:xfrm>
            <a:custGeom>
              <a:avLst/>
              <a:gdLst/>
              <a:ahLst/>
              <a:cxnLst/>
              <a:rect l="l" t="t" r="r" b="b"/>
              <a:pathLst>
                <a:path w="798196" h="187137">
                  <a:moveTo>
                    <a:pt x="0" y="0"/>
                  </a:moveTo>
                  <a:lnTo>
                    <a:pt x="798196" y="0"/>
                  </a:lnTo>
                  <a:lnTo>
                    <a:pt x="798196" y="187137"/>
                  </a:lnTo>
                  <a:lnTo>
                    <a:pt x="0" y="187137"/>
                  </a:lnTo>
                  <a:close/>
                </a:path>
              </a:pathLst>
            </a:custGeom>
            <a:solidFill>
              <a:srgbClr val="99FFB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38100"/>
              <a:ext cx="798196" cy="22523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r>
                <a:rPr lang="en-US" sz="1999" spc="59">
                  <a:solidFill>
                    <a:srgbClr val="000000"/>
                  </a:solidFill>
                  <a:latin typeface="Aileron"/>
                  <a:ea typeface="Aileron"/>
                  <a:cs typeface="Aileron"/>
                  <a:sym typeface="Aileron"/>
                </a:rPr>
                <a:t>Instructional Methods</a:t>
              </a:r>
            </a:p>
          </p:txBody>
        </p:sp>
      </p:grpSp>
      <p:grpSp>
        <p:nvGrpSpPr>
          <p:cNvPr id="23" name="Group 23"/>
          <p:cNvGrpSpPr/>
          <p:nvPr/>
        </p:nvGrpSpPr>
        <p:grpSpPr>
          <a:xfrm rot="5400000">
            <a:off x="13746258" y="2730832"/>
            <a:ext cx="4114800" cy="710536"/>
            <a:chOff x="0" y="0"/>
            <a:chExt cx="1083733" cy="187137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1083733" cy="187137"/>
            </a:xfrm>
            <a:custGeom>
              <a:avLst/>
              <a:gdLst/>
              <a:ahLst/>
              <a:cxnLst/>
              <a:rect l="l" t="t" r="r" b="b"/>
              <a:pathLst>
                <a:path w="1083733" h="187137">
                  <a:moveTo>
                    <a:pt x="0" y="0"/>
                  </a:moveTo>
                  <a:lnTo>
                    <a:pt x="1083733" y="0"/>
                  </a:lnTo>
                  <a:lnTo>
                    <a:pt x="1083733" y="187137"/>
                  </a:lnTo>
                  <a:lnTo>
                    <a:pt x="0" y="187137"/>
                  </a:lnTo>
                  <a:close/>
                </a:path>
              </a:pathLst>
            </a:custGeom>
            <a:solidFill>
              <a:srgbClr val="99FFB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-38100"/>
              <a:ext cx="1083733" cy="22523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r>
                <a:rPr lang="en-US" sz="1999" spc="59">
                  <a:solidFill>
                    <a:srgbClr val="000000"/>
                  </a:solidFill>
                  <a:latin typeface="Aileron"/>
                  <a:ea typeface="Aileron"/>
                  <a:cs typeface="Aileron"/>
                  <a:sym typeface="Aileron"/>
                </a:rPr>
                <a:t>Tools</a:t>
              </a:r>
            </a:p>
          </p:txBody>
        </p:sp>
      </p:grpSp>
      <p:grpSp>
        <p:nvGrpSpPr>
          <p:cNvPr id="26" name="Group 26"/>
          <p:cNvGrpSpPr/>
          <p:nvPr/>
        </p:nvGrpSpPr>
        <p:grpSpPr>
          <a:xfrm rot="5400000">
            <a:off x="14288333" y="6664134"/>
            <a:ext cx="3030650" cy="710536"/>
            <a:chOff x="0" y="0"/>
            <a:chExt cx="798196" cy="187137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798196" cy="187137"/>
            </a:xfrm>
            <a:custGeom>
              <a:avLst/>
              <a:gdLst/>
              <a:ahLst/>
              <a:cxnLst/>
              <a:rect l="l" t="t" r="r" b="b"/>
              <a:pathLst>
                <a:path w="798196" h="187137">
                  <a:moveTo>
                    <a:pt x="0" y="0"/>
                  </a:moveTo>
                  <a:lnTo>
                    <a:pt x="798196" y="0"/>
                  </a:lnTo>
                  <a:lnTo>
                    <a:pt x="798196" y="187137"/>
                  </a:lnTo>
                  <a:lnTo>
                    <a:pt x="0" y="187137"/>
                  </a:lnTo>
                  <a:close/>
                </a:path>
              </a:pathLst>
            </a:custGeom>
            <a:solidFill>
              <a:srgbClr val="99FFB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-38100"/>
              <a:ext cx="798196" cy="22523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r>
                <a:rPr lang="en-US" sz="1999" spc="59">
                  <a:solidFill>
                    <a:srgbClr val="000000"/>
                  </a:solidFill>
                  <a:latin typeface="Aileron"/>
                  <a:ea typeface="Aileron"/>
                  <a:cs typeface="Aileron"/>
                  <a:sym typeface="Aileron"/>
                </a:rPr>
                <a:t>Implementation</a:t>
              </a:r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247906" y="0"/>
            <a:ext cx="17577439" cy="879079"/>
            <a:chOff x="0" y="0"/>
            <a:chExt cx="4629449" cy="231527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4629449" cy="231527"/>
            </a:xfrm>
            <a:custGeom>
              <a:avLst/>
              <a:gdLst/>
              <a:ahLst/>
              <a:cxnLst/>
              <a:rect l="l" t="t" r="r" b="b"/>
              <a:pathLst>
                <a:path w="4629449" h="231527">
                  <a:moveTo>
                    <a:pt x="22463" y="0"/>
                  </a:moveTo>
                  <a:lnTo>
                    <a:pt x="4606986" y="0"/>
                  </a:lnTo>
                  <a:cubicBezTo>
                    <a:pt x="4619392" y="0"/>
                    <a:pt x="4629449" y="10057"/>
                    <a:pt x="4629449" y="22463"/>
                  </a:cubicBezTo>
                  <a:lnTo>
                    <a:pt x="4629449" y="209064"/>
                  </a:lnTo>
                  <a:cubicBezTo>
                    <a:pt x="4629449" y="215022"/>
                    <a:pt x="4627082" y="220735"/>
                    <a:pt x="4622870" y="224948"/>
                  </a:cubicBezTo>
                  <a:cubicBezTo>
                    <a:pt x="4618657" y="229160"/>
                    <a:pt x="4612944" y="231527"/>
                    <a:pt x="4606986" y="231527"/>
                  </a:cubicBezTo>
                  <a:lnTo>
                    <a:pt x="22463" y="231527"/>
                  </a:lnTo>
                  <a:cubicBezTo>
                    <a:pt x="10057" y="231527"/>
                    <a:pt x="0" y="221470"/>
                    <a:pt x="0" y="209064"/>
                  </a:cubicBezTo>
                  <a:lnTo>
                    <a:pt x="0" y="22463"/>
                  </a:lnTo>
                  <a:cubicBezTo>
                    <a:pt x="0" y="10057"/>
                    <a:pt x="10057" y="0"/>
                    <a:pt x="22463" y="0"/>
                  </a:cubicBezTo>
                  <a:close/>
                </a:path>
              </a:pathLst>
            </a:custGeom>
            <a:solidFill>
              <a:srgbClr val="11481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0" y="-38100"/>
              <a:ext cx="4629449" cy="2696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/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6945881" y="9049077"/>
            <a:ext cx="10682519" cy="1109499"/>
            <a:chOff x="0" y="0"/>
            <a:chExt cx="14243358" cy="1479332"/>
          </a:xfrm>
        </p:grpSpPr>
        <p:grpSp>
          <p:nvGrpSpPr>
            <p:cNvPr id="33" name="Group 33"/>
            <p:cNvGrpSpPr/>
            <p:nvPr/>
          </p:nvGrpSpPr>
          <p:grpSpPr>
            <a:xfrm>
              <a:off x="0" y="0"/>
              <a:ext cx="3763039" cy="1447800"/>
              <a:chOff x="0" y="0"/>
              <a:chExt cx="1067440" cy="410689"/>
            </a:xfrm>
          </p:grpSpPr>
          <p:sp>
            <p:nvSpPr>
              <p:cNvPr id="34" name="Freeform 34"/>
              <p:cNvSpPr/>
              <p:nvPr/>
            </p:nvSpPr>
            <p:spPr>
              <a:xfrm>
                <a:off x="0" y="0"/>
                <a:ext cx="1067440" cy="410689"/>
              </a:xfrm>
              <a:custGeom>
                <a:avLst/>
                <a:gdLst/>
                <a:ahLst/>
                <a:cxnLst/>
                <a:rect l="l" t="t" r="r" b="b"/>
                <a:pathLst>
                  <a:path w="1067440" h="410689">
                    <a:moveTo>
                      <a:pt x="96704" y="0"/>
                    </a:moveTo>
                    <a:lnTo>
                      <a:pt x="970736" y="0"/>
                    </a:lnTo>
                    <a:cubicBezTo>
                      <a:pt x="1024144" y="0"/>
                      <a:pt x="1067440" y="43296"/>
                      <a:pt x="1067440" y="96704"/>
                    </a:cubicBezTo>
                    <a:lnTo>
                      <a:pt x="1067440" y="313985"/>
                    </a:lnTo>
                    <a:cubicBezTo>
                      <a:pt x="1067440" y="367393"/>
                      <a:pt x="1024144" y="410689"/>
                      <a:pt x="970736" y="410689"/>
                    </a:cubicBezTo>
                    <a:lnTo>
                      <a:pt x="96704" y="410689"/>
                    </a:lnTo>
                    <a:cubicBezTo>
                      <a:pt x="43296" y="410689"/>
                      <a:pt x="0" y="367393"/>
                      <a:pt x="0" y="313985"/>
                    </a:cubicBezTo>
                    <a:lnTo>
                      <a:pt x="0" y="96704"/>
                    </a:lnTo>
                    <a:cubicBezTo>
                      <a:pt x="0" y="43296"/>
                      <a:pt x="43296" y="0"/>
                      <a:pt x="96704" y="0"/>
                    </a:cubicBezTo>
                    <a:close/>
                  </a:path>
                </a:pathLst>
              </a:custGeom>
              <a:solidFill>
                <a:srgbClr val="11481D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" name="TextBox 35"/>
              <p:cNvSpPr txBox="1"/>
              <p:nvPr/>
            </p:nvSpPr>
            <p:spPr>
              <a:xfrm>
                <a:off x="0" y="-38100"/>
                <a:ext cx="1067440" cy="448789"/>
              </a:xfrm>
              <a:prstGeom prst="rect">
                <a:avLst/>
              </a:prstGeom>
            </p:spPr>
            <p:txBody>
              <a:bodyPr lIns="254000" tIns="254000" rIns="254000" bIns="254000" rtlCol="0" anchor="ctr"/>
              <a:lstStyle/>
              <a:p>
                <a:pPr algn="ctr">
                  <a:lnSpc>
                    <a:spcPts val="2799"/>
                  </a:lnSpc>
                </a:pPr>
                <a:r>
                  <a:rPr lang="en-US" sz="1999" spc="59">
                    <a:solidFill>
                      <a:srgbClr val="FFFFFF"/>
                    </a:solidFill>
                    <a:latin typeface="Aileron"/>
                    <a:ea typeface="Aileron"/>
                    <a:cs typeface="Aileron"/>
                    <a:sym typeface="Aileron"/>
                  </a:rPr>
                  <a:t>More Hands-On Opportuntities</a:t>
                </a:r>
              </a:p>
            </p:txBody>
          </p:sp>
        </p:grpSp>
        <p:grpSp>
          <p:nvGrpSpPr>
            <p:cNvPr id="36" name="Group 36"/>
            <p:cNvGrpSpPr/>
            <p:nvPr/>
          </p:nvGrpSpPr>
          <p:grpSpPr>
            <a:xfrm>
              <a:off x="4032130" y="31532"/>
              <a:ext cx="4865979" cy="1447800"/>
              <a:chOff x="0" y="0"/>
              <a:chExt cx="1380304" cy="410689"/>
            </a:xfrm>
          </p:grpSpPr>
          <p:sp>
            <p:nvSpPr>
              <p:cNvPr id="37" name="Freeform 37"/>
              <p:cNvSpPr/>
              <p:nvPr/>
            </p:nvSpPr>
            <p:spPr>
              <a:xfrm>
                <a:off x="0" y="0"/>
                <a:ext cx="1380304" cy="410689"/>
              </a:xfrm>
              <a:custGeom>
                <a:avLst/>
                <a:gdLst/>
                <a:ahLst/>
                <a:cxnLst/>
                <a:rect l="l" t="t" r="r" b="b"/>
                <a:pathLst>
                  <a:path w="1380304" h="410689">
                    <a:moveTo>
                      <a:pt x="74785" y="0"/>
                    </a:moveTo>
                    <a:lnTo>
                      <a:pt x="1305520" y="0"/>
                    </a:lnTo>
                    <a:cubicBezTo>
                      <a:pt x="1325354" y="0"/>
                      <a:pt x="1344376" y="7879"/>
                      <a:pt x="1358401" y="21904"/>
                    </a:cubicBezTo>
                    <a:cubicBezTo>
                      <a:pt x="1372425" y="35929"/>
                      <a:pt x="1380304" y="54951"/>
                      <a:pt x="1380304" y="74785"/>
                    </a:cubicBezTo>
                    <a:lnTo>
                      <a:pt x="1380304" y="335904"/>
                    </a:lnTo>
                    <a:cubicBezTo>
                      <a:pt x="1380304" y="377207"/>
                      <a:pt x="1346822" y="410689"/>
                      <a:pt x="1305520" y="410689"/>
                    </a:cubicBezTo>
                    <a:lnTo>
                      <a:pt x="74785" y="410689"/>
                    </a:lnTo>
                    <a:cubicBezTo>
                      <a:pt x="54951" y="410689"/>
                      <a:pt x="35929" y="402810"/>
                      <a:pt x="21904" y="388785"/>
                    </a:cubicBezTo>
                    <a:cubicBezTo>
                      <a:pt x="7879" y="374760"/>
                      <a:pt x="0" y="355739"/>
                      <a:pt x="0" y="335904"/>
                    </a:cubicBezTo>
                    <a:lnTo>
                      <a:pt x="0" y="74785"/>
                    </a:lnTo>
                    <a:cubicBezTo>
                      <a:pt x="0" y="33482"/>
                      <a:pt x="33482" y="0"/>
                      <a:pt x="74785" y="0"/>
                    </a:cubicBezTo>
                    <a:close/>
                  </a:path>
                </a:pathLst>
              </a:custGeom>
              <a:solidFill>
                <a:srgbClr val="11481D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" name="TextBox 38"/>
              <p:cNvSpPr txBox="1"/>
              <p:nvPr/>
            </p:nvSpPr>
            <p:spPr>
              <a:xfrm>
                <a:off x="0" y="-38100"/>
                <a:ext cx="1380304" cy="448789"/>
              </a:xfrm>
              <a:prstGeom prst="rect">
                <a:avLst/>
              </a:prstGeom>
            </p:spPr>
            <p:txBody>
              <a:bodyPr lIns="254000" tIns="254000" rIns="254000" bIns="254000" rtlCol="0" anchor="ctr"/>
              <a:lstStyle/>
              <a:p>
                <a:pPr algn="ctr">
                  <a:lnSpc>
                    <a:spcPts val="2799"/>
                  </a:lnSpc>
                </a:pPr>
                <a:r>
                  <a:rPr lang="en-US" sz="1999" spc="59">
                    <a:solidFill>
                      <a:srgbClr val="FFFFFF"/>
                    </a:solidFill>
                    <a:latin typeface="Aileron"/>
                    <a:ea typeface="Aileron"/>
                    <a:cs typeface="Aileron"/>
                    <a:sym typeface="Aileron"/>
                  </a:rPr>
                  <a:t>Building Connections outside of Major</a:t>
                </a:r>
              </a:p>
            </p:txBody>
          </p:sp>
        </p:grpSp>
        <p:grpSp>
          <p:nvGrpSpPr>
            <p:cNvPr id="39" name="Group 39"/>
            <p:cNvGrpSpPr/>
            <p:nvPr/>
          </p:nvGrpSpPr>
          <p:grpSpPr>
            <a:xfrm>
              <a:off x="9377379" y="31532"/>
              <a:ext cx="4865979" cy="1447800"/>
              <a:chOff x="0" y="0"/>
              <a:chExt cx="1380304" cy="410689"/>
            </a:xfrm>
          </p:grpSpPr>
          <p:sp>
            <p:nvSpPr>
              <p:cNvPr id="40" name="Freeform 40"/>
              <p:cNvSpPr/>
              <p:nvPr/>
            </p:nvSpPr>
            <p:spPr>
              <a:xfrm>
                <a:off x="0" y="0"/>
                <a:ext cx="1380304" cy="410689"/>
              </a:xfrm>
              <a:custGeom>
                <a:avLst/>
                <a:gdLst/>
                <a:ahLst/>
                <a:cxnLst/>
                <a:rect l="l" t="t" r="r" b="b"/>
                <a:pathLst>
                  <a:path w="1380304" h="410689">
                    <a:moveTo>
                      <a:pt x="74785" y="0"/>
                    </a:moveTo>
                    <a:lnTo>
                      <a:pt x="1305520" y="0"/>
                    </a:lnTo>
                    <a:cubicBezTo>
                      <a:pt x="1325354" y="0"/>
                      <a:pt x="1344376" y="7879"/>
                      <a:pt x="1358401" y="21904"/>
                    </a:cubicBezTo>
                    <a:cubicBezTo>
                      <a:pt x="1372425" y="35929"/>
                      <a:pt x="1380304" y="54951"/>
                      <a:pt x="1380304" y="74785"/>
                    </a:cubicBezTo>
                    <a:lnTo>
                      <a:pt x="1380304" y="335904"/>
                    </a:lnTo>
                    <a:cubicBezTo>
                      <a:pt x="1380304" y="377207"/>
                      <a:pt x="1346822" y="410689"/>
                      <a:pt x="1305520" y="410689"/>
                    </a:cubicBezTo>
                    <a:lnTo>
                      <a:pt x="74785" y="410689"/>
                    </a:lnTo>
                    <a:cubicBezTo>
                      <a:pt x="54951" y="410689"/>
                      <a:pt x="35929" y="402810"/>
                      <a:pt x="21904" y="388785"/>
                    </a:cubicBezTo>
                    <a:cubicBezTo>
                      <a:pt x="7879" y="374760"/>
                      <a:pt x="0" y="355739"/>
                      <a:pt x="0" y="335904"/>
                    </a:cubicBezTo>
                    <a:lnTo>
                      <a:pt x="0" y="74785"/>
                    </a:lnTo>
                    <a:cubicBezTo>
                      <a:pt x="0" y="33482"/>
                      <a:pt x="33482" y="0"/>
                      <a:pt x="74785" y="0"/>
                    </a:cubicBezTo>
                    <a:close/>
                  </a:path>
                </a:pathLst>
              </a:custGeom>
              <a:solidFill>
                <a:srgbClr val="11481D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" name="TextBox 41"/>
              <p:cNvSpPr txBox="1"/>
              <p:nvPr/>
            </p:nvSpPr>
            <p:spPr>
              <a:xfrm>
                <a:off x="0" y="-38100"/>
                <a:ext cx="1380304" cy="448789"/>
              </a:xfrm>
              <a:prstGeom prst="rect">
                <a:avLst/>
              </a:prstGeom>
            </p:spPr>
            <p:txBody>
              <a:bodyPr lIns="254000" tIns="254000" rIns="254000" bIns="254000" rtlCol="0" anchor="ctr"/>
              <a:lstStyle/>
              <a:p>
                <a:pPr algn="ctr">
                  <a:lnSpc>
                    <a:spcPts val="2799"/>
                  </a:lnSpc>
                </a:pPr>
                <a:r>
                  <a:rPr lang="en-US" sz="1999" spc="59">
                    <a:solidFill>
                      <a:srgbClr val="FFFFFF"/>
                    </a:solidFill>
                    <a:latin typeface="Aileron"/>
                    <a:ea typeface="Aileron"/>
                    <a:cs typeface="Aileron"/>
                    <a:sym typeface="Aileron"/>
                  </a:rPr>
                  <a:t>Build basic skills In other disciplines</a:t>
                </a:r>
              </a:p>
            </p:txBody>
          </p:sp>
        </p:grpSp>
      </p:grpSp>
      <p:sp>
        <p:nvSpPr>
          <p:cNvPr id="42" name="Freeform 42"/>
          <p:cNvSpPr/>
          <p:nvPr/>
        </p:nvSpPr>
        <p:spPr>
          <a:xfrm>
            <a:off x="458343" y="9162306"/>
            <a:ext cx="857955" cy="906690"/>
          </a:xfrm>
          <a:custGeom>
            <a:avLst/>
            <a:gdLst/>
            <a:ahLst/>
            <a:cxnLst/>
            <a:rect l="l" t="t" r="r" b="b"/>
            <a:pathLst>
              <a:path w="857955" h="906690">
                <a:moveTo>
                  <a:pt x="0" y="0"/>
                </a:moveTo>
                <a:lnTo>
                  <a:pt x="857956" y="0"/>
                </a:lnTo>
                <a:lnTo>
                  <a:pt x="857956" y="906690"/>
                </a:lnTo>
                <a:lnTo>
                  <a:pt x="0" y="9066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3" name="TextBox 43"/>
          <p:cNvSpPr txBox="1"/>
          <p:nvPr/>
        </p:nvSpPr>
        <p:spPr>
          <a:xfrm>
            <a:off x="3320099" y="1180180"/>
            <a:ext cx="4509046" cy="3873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b="1" spc="60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Number Fluency</a:t>
            </a:r>
          </a:p>
          <a:p>
            <a:pPr algn="ctr">
              <a:lnSpc>
                <a:spcPts val="2800"/>
              </a:lnSpc>
            </a:pPr>
            <a:r>
              <a:rPr lang="en-US" sz="2000" b="1" spc="60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Data Science and Visualization</a:t>
            </a:r>
          </a:p>
          <a:p>
            <a:pPr algn="ctr">
              <a:lnSpc>
                <a:spcPts val="2800"/>
              </a:lnSpc>
            </a:pPr>
            <a:r>
              <a:rPr lang="en-US" sz="2000" b="1" spc="60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Computing/Computational Skills</a:t>
            </a:r>
          </a:p>
          <a:p>
            <a:pPr algn="ctr">
              <a:lnSpc>
                <a:spcPts val="2800"/>
              </a:lnSpc>
            </a:pPr>
            <a:r>
              <a:rPr lang="en-US" sz="2000" b="1" spc="60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Proofs </a:t>
            </a:r>
          </a:p>
          <a:p>
            <a:pPr algn="ctr">
              <a:lnSpc>
                <a:spcPts val="2800"/>
              </a:lnSpc>
            </a:pPr>
            <a:r>
              <a:rPr lang="en-US" sz="2000" b="1" spc="60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Ethics </a:t>
            </a:r>
          </a:p>
          <a:p>
            <a:pPr algn="ctr">
              <a:lnSpc>
                <a:spcPts val="2800"/>
              </a:lnSpc>
            </a:pPr>
            <a:r>
              <a:rPr lang="en-US" sz="2000" b="1" spc="60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Teamwork and Collaboration</a:t>
            </a:r>
          </a:p>
          <a:p>
            <a:pPr algn="ctr">
              <a:lnSpc>
                <a:spcPts val="2800"/>
              </a:lnSpc>
            </a:pPr>
            <a:r>
              <a:rPr lang="en-US" sz="2000" b="1" spc="60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Spatial Awareness</a:t>
            </a:r>
          </a:p>
          <a:p>
            <a:pPr algn="ctr">
              <a:lnSpc>
                <a:spcPts val="2800"/>
              </a:lnSpc>
            </a:pPr>
            <a:r>
              <a:rPr lang="en-US" sz="2000" b="1" spc="60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Problem Solving</a:t>
            </a:r>
          </a:p>
          <a:p>
            <a:pPr algn="ctr">
              <a:lnSpc>
                <a:spcPts val="2800"/>
              </a:lnSpc>
            </a:pPr>
            <a:r>
              <a:rPr lang="en-US" sz="2000" b="1" spc="60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Design Thinking</a:t>
            </a:r>
          </a:p>
          <a:p>
            <a:pPr algn="ctr">
              <a:lnSpc>
                <a:spcPts val="2800"/>
              </a:lnSpc>
            </a:pPr>
            <a:r>
              <a:rPr lang="en-US" sz="2000" b="1" spc="60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College Readiness and Mentality</a:t>
            </a:r>
          </a:p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 b="1" spc="60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Exploration of Majors and Subfields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9503365" y="1334089"/>
            <a:ext cx="5260310" cy="3168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b="1" spc="60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Excel</a:t>
            </a:r>
          </a:p>
          <a:p>
            <a:pPr algn="ctr">
              <a:lnSpc>
                <a:spcPts val="2800"/>
              </a:lnSpc>
            </a:pPr>
            <a:r>
              <a:rPr lang="en-US" sz="2000" b="1" spc="60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Matlab</a:t>
            </a:r>
          </a:p>
          <a:p>
            <a:pPr algn="ctr">
              <a:lnSpc>
                <a:spcPts val="2800"/>
              </a:lnSpc>
            </a:pPr>
            <a:r>
              <a:rPr lang="en-US" sz="2000" b="1" spc="60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C/C++ </a:t>
            </a:r>
          </a:p>
          <a:p>
            <a:pPr algn="ctr">
              <a:lnSpc>
                <a:spcPts val="2800"/>
              </a:lnSpc>
            </a:pPr>
            <a:r>
              <a:rPr lang="en-US" sz="2000" b="1" spc="60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Basic Circuitry and Equipment </a:t>
            </a:r>
          </a:p>
          <a:p>
            <a:pPr algn="ctr">
              <a:lnSpc>
                <a:spcPts val="2800"/>
              </a:lnSpc>
            </a:pPr>
            <a:r>
              <a:rPr lang="en-US" sz="2000" b="1" spc="60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AutoCad</a:t>
            </a:r>
          </a:p>
          <a:p>
            <a:pPr algn="ctr">
              <a:lnSpc>
                <a:spcPts val="2800"/>
              </a:lnSpc>
            </a:pPr>
            <a:r>
              <a:rPr lang="en-US" sz="2000" b="1" spc="60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SolidWorks </a:t>
            </a:r>
          </a:p>
          <a:p>
            <a:pPr algn="ctr">
              <a:lnSpc>
                <a:spcPts val="2800"/>
              </a:lnSpc>
            </a:pPr>
            <a:r>
              <a:rPr lang="en-US" sz="2000" b="1" spc="60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Python</a:t>
            </a:r>
          </a:p>
          <a:p>
            <a:pPr algn="ctr">
              <a:lnSpc>
                <a:spcPts val="2800"/>
              </a:lnSpc>
            </a:pPr>
            <a:r>
              <a:rPr lang="en-US" sz="2000" b="1" spc="60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TinkerCAD</a:t>
            </a:r>
          </a:p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 b="1" spc="60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Java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3301942" y="5739625"/>
            <a:ext cx="4545360" cy="1758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b="1" spc="60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Hands-on</a:t>
            </a:r>
          </a:p>
          <a:p>
            <a:pPr algn="ctr">
              <a:lnSpc>
                <a:spcPts val="2800"/>
              </a:lnSpc>
            </a:pPr>
            <a:r>
              <a:rPr lang="en-US" sz="2000" b="1" spc="60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Flipped Classroom</a:t>
            </a:r>
          </a:p>
          <a:p>
            <a:pPr algn="ctr">
              <a:lnSpc>
                <a:spcPts val="2800"/>
              </a:lnSpc>
            </a:pPr>
            <a:r>
              <a:rPr lang="en-US" sz="2000" b="1" spc="60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Active Learning</a:t>
            </a:r>
          </a:p>
          <a:p>
            <a:pPr algn="ctr">
              <a:lnSpc>
                <a:spcPts val="2800"/>
              </a:lnSpc>
            </a:pPr>
            <a:r>
              <a:rPr lang="en-US" sz="2000" b="1" spc="60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Undergraduate Teaching Assistants</a:t>
            </a:r>
          </a:p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 b="1" spc="60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Collaborative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9782304" y="5611289"/>
            <a:ext cx="4851425" cy="2816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 b="1" spc="60" dirty="0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Role of AI in learning and assessments</a:t>
            </a:r>
          </a:p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 b="1" spc="60" dirty="0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Class Size</a:t>
            </a:r>
          </a:p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 b="1" spc="60" dirty="0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Facilities</a:t>
            </a:r>
          </a:p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 b="1" spc="60" dirty="0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Scalability</a:t>
            </a:r>
          </a:p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 b="1" spc="60" dirty="0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Student Flexibility (transfer)</a:t>
            </a:r>
          </a:p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 b="1" spc="60" dirty="0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Timeline</a:t>
            </a:r>
          </a:p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 b="1" spc="60" dirty="0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Minimize Impact on Degree Plans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627239" y="91877"/>
            <a:ext cx="17412855" cy="619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320"/>
              </a:lnSpc>
            </a:pPr>
            <a:r>
              <a:rPr lang="en-US" sz="3600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Meeting with Stakeholders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48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054" y="69741"/>
            <a:ext cx="5859866" cy="4028658"/>
          </a:xfrm>
          <a:custGeom>
            <a:avLst/>
            <a:gdLst/>
            <a:ahLst/>
            <a:cxnLst/>
            <a:rect l="l" t="t" r="r" b="b"/>
            <a:pathLst>
              <a:path w="5859866" h="4028658">
                <a:moveTo>
                  <a:pt x="0" y="0"/>
                </a:moveTo>
                <a:lnTo>
                  <a:pt x="5859866" y="0"/>
                </a:lnTo>
                <a:lnTo>
                  <a:pt x="5859866" y="4028658"/>
                </a:lnTo>
                <a:lnTo>
                  <a:pt x="0" y="402865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8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5961920" y="0"/>
            <a:ext cx="6012922" cy="4028658"/>
          </a:xfrm>
          <a:custGeom>
            <a:avLst/>
            <a:gdLst/>
            <a:ahLst/>
            <a:cxnLst/>
            <a:rect l="l" t="t" r="r" b="b"/>
            <a:pathLst>
              <a:path w="6012922" h="4028658">
                <a:moveTo>
                  <a:pt x="0" y="0"/>
                </a:moveTo>
                <a:lnTo>
                  <a:pt x="6012922" y="0"/>
                </a:lnTo>
                <a:lnTo>
                  <a:pt x="6012922" y="4028658"/>
                </a:lnTo>
                <a:lnTo>
                  <a:pt x="0" y="402865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8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2076896" y="0"/>
            <a:ext cx="6035443" cy="4028658"/>
          </a:xfrm>
          <a:custGeom>
            <a:avLst/>
            <a:gdLst/>
            <a:ahLst/>
            <a:cxnLst/>
            <a:rect l="l" t="t" r="r" b="b"/>
            <a:pathLst>
              <a:path w="6035443" h="4028658">
                <a:moveTo>
                  <a:pt x="0" y="0"/>
                </a:moveTo>
                <a:lnTo>
                  <a:pt x="6035443" y="0"/>
                </a:lnTo>
                <a:lnTo>
                  <a:pt x="6035443" y="4028658"/>
                </a:lnTo>
                <a:lnTo>
                  <a:pt x="0" y="40286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18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02054" y="6251017"/>
            <a:ext cx="5859866" cy="4035983"/>
          </a:xfrm>
          <a:custGeom>
            <a:avLst/>
            <a:gdLst/>
            <a:ahLst/>
            <a:cxnLst/>
            <a:rect l="l" t="t" r="r" b="b"/>
            <a:pathLst>
              <a:path w="5859866" h="4035983">
                <a:moveTo>
                  <a:pt x="0" y="0"/>
                </a:moveTo>
                <a:lnTo>
                  <a:pt x="5859866" y="0"/>
                </a:lnTo>
                <a:lnTo>
                  <a:pt x="5859866" y="4035983"/>
                </a:lnTo>
                <a:lnTo>
                  <a:pt x="0" y="403598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18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6137539" y="6273374"/>
            <a:ext cx="6012922" cy="4013626"/>
          </a:xfrm>
          <a:custGeom>
            <a:avLst/>
            <a:gdLst/>
            <a:ahLst/>
            <a:cxnLst/>
            <a:rect l="l" t="t" r="r" b="b"/>
            <a:pathLst>
              <a:path w="6012922" h="4013626">
                <a:moveTo>
                  <a:pt x="0" y="0"/>
                </a:moveTo>
                <a:lnTo>
                  <a:pt x="6012922" y="0"/>
                </a:lnTo>
                <a:lnTo>
                  <a:pt x="6012922" y="4013626"/>
                </a:lnTo>
                <a:lnTo>
                  <a:pt x="0" y="401362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18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2241818" y="6251017"/>
            <a:ext cx="5870521" cy="4035983"/>
          </a:xfrm>
          <a:custGeom>
            <a:avLst/>
            <a:gdLst/>
            <a:ahLst/>
            <a:cxnLst/>
            <a:rect l="l" t="t" r="r" b="b"/>
            <a:pathLst>
              <a:path w="5870521" h="4035983">
                <a:moveTo>
                  <a:pt x="0" y="0"/>
                </a:moveTo>
                <a:lnTo>
                  <a:pt x="5870521" y="0"/>
                </a:lnTo>
                <a:lnTo>
                  <a:pt x="5870521" y="4035983"/>
                </a:lnTo>
                <a:lnTo>
                  <a:pt x="0" y="403598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18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5400000">
            <a:off x="11928321" y="6328284"/>
            <a:ext cx="816321" cy="332332"/>
          </a:xfrm>
          <a:custGeom>
            <a:avLst/>
            <a:gdLst/>
            <a:ahLst/>
            <a:cxnLst/>
            <a:rect l="l" t="t" r="r" b="b"/>
            <a:pathLst>
              <a:path w="816321" h="332332">
                <a:moveTo>
                  <a:pt x="0" y="0"/>
                </a:moveTo>
                <a:lnTo>
                  <a:pt x="816321" y="0"/>
                </a:lnTo>
                <a:lnTo>
                  <a:pt x="816321" y="332332"/>
                </a:lnTo>
                <a:lnTo>
                  <a:pt x="0" y="33233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19379"/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351996" r="-2695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14063865" y="4159672"/>
            <a:ext cx="3945724" cy="16672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666"/>
              </a:lnSpc>
            </a:pPr>
            <a:r>
              <a:rPr lang="en-US" sz="2099" b="1" spc="12">
                <a:solidFill>
                  <a:srgbClr val="FAFAFA"/>
                </a:solidFill>
                <a:latin typeface="Inter Bold"/>
                <a:ea typeface="Inter Bold"/>
                <a:cs typeface="Inter Bold"/>
                <a:sym typeface="Inter Bold"/>
              </a:rPr>
              <a:t>Program Pathways</a:t>
            </a:r>
          </a:p>
          <a:p>
            <a:pPr marL="0" lvl="0" indent="0" algn="ctr">
              <a:lnSpc>
                <a:spcPts val="2666"/>
              </a:lnSpc>
            </a:pPr>
            <a:endParaRPr lang="en-US" sz="2099" b="1" spc="12">
              <a:solidFill>
                <a:srgbClr val="FAFAFA"/>
              </a:solidFill>
              <a:latin typeface="Inter Bold"/>
              <a:ea typeface="Inter Bold"/>
              <a:cs typeface="Inter Bold"/>
              <a:sym typeface="Inter Bold"/>
            </a:endParaRPr>
          </a:p>
          <a:p>
            <a:pPr marL="0" lvl="0" indent="0" algn="ctr">
              <a:lnSpc>
                <a:spcPts val="2666"/>
              </a:lnSpc>
            </a:pPr>
            <a:r>
              <a:rPr lang="en-US" sz="2099" spc="12">
                <a:solidFill>
                  <a:srgbClr val="FAFAFA"/>
                </a:solidFill>
                <a:latin typeface="Inter"/>
                <a:ea typeface="Inter"/>
                <a:cs typeface="Inter"/>
                <a:sym typeface="Inter"/>
              </a:rPr>
              <a:t>Co- &amp; Pre-requisite structure</a:t>
            </a:r>
          </a:p>
          <a:p>
            <a:pPr marL="0" lvl="0" indent="0" algn="ctr">
              <a:lnSpc>
                <a:spcPts val="2666"/>
              </a:lnSpc>
            </a:pPr>
            <a:r>
              <a:rPr lang="en-US" sz="2099" spc="12">
                <a:solidFill>
                  <a:srgbClr val="FAFAFA"/>
                </a:solidFill>
                <a:latin typeface="Inter"/>
                <a:ea typeface="Inter"/>
                <a:cs typeface="Inter"/>
                <a:sym typeface="Inter"/>
              </a:rPr>
              <a:t>Articulation Agreements</a:t>
            </a:r>
          </a:p>
          <a:p>
            <a:pPr algn="ctr">
              <a:lnSpc>
                <a:spcPts val="2666"/>
              </a:lnSpc>
              <a:spcBef>
                <a:spcPct val="0"/>
              </a:spcBef>
            </a:pPr>
            <a:r>
              <a:rPr lang="en-US" sz="2099" spc="12">
                <a:solidFill>
                  <a:srgbClr val="FAFAFA"/>
                </a:solidFill>
                <a:latin typeface="Inter"/>
                <a:ea typeface="Inter"/>
                <a:cs typeface="Inter"/>
                <a:sym typeface="Inter"/>
              </a:rPr>
              <a:t>Resource Management 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6534466" y="2914966"/>
            <a:ext cx="5219069" cy="5219069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000000"/>
              </a:solidFill>
              <a:prstDash val="sysDot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20"/>
                </a:lnSpc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 rot="3734949">
            <a:off x="14317671" y="-1028700"/>
            <a:ext cx="6480000" cy="4114800"/>
          </a:xfrm>
          <a:custGeom>
            <a:avLst/>
            <a:gdLst/>
            <a:ahLst/>
            <a:cxnLst/>
            <a:rect l="l" t="t" r="r" b="b"/>
            <a:pathLst>
              <a:path w="6480000" h="4114800">
                <a:moveTo>
                  <a:pt x="0" y="0"/>
                </a:moveTo>
                <a:lnTo>
                  <a:pt x="6480000" y="0"/>
                </a:lnTo>
                <a:lnTo>
                  <a:pt x="64800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alphaModFix amt="19999"/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grpSp>
        <p:nvGrpSpPr>
          <p:cNvPr id="14" name="Group 14"/>
          <p:cNvGrpSpPr/>
          <p:nvPr/>
        </p:nvGrpSpPr>
        <p:grpSpPr>
          <a:xfrm>
            <a:off x="10878777" y="1309647"/>
            <a:ext cx="4844967" cy="1166040"/>
            <a:chOff x="0" y="0"/>
            <a:chExt cx="1276041" cy="307105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276041" cy="307105"/>
            </a:xfrm>
            <a:custGeom>
              <a:avLst/>
              <a:gdLst/>
              <a:ahLst/>
              <a:cxnLst/>
              <a:rect l="l" t="t" r="r" b="b"/>
              <a:pathLst>
                <a:path w="1276041" h="307105">
                  <a:moveTo>
                    <a:pt x="153553" y="0"/>
                  </a:moveTo>
                  <a:lnTo>
                    <a:pt x="1122488" y="0"/>
                  </a:lnTo>
                  <a:cubicBezTo>
                    <a:pt x="1207293" y="0"/>
                    <a:pt x="1276041" y="68748"/>
                    <a:pt x="1276041" y="153553"/>
                  </a:cubicBezTo>
                  <a:lnTo>
                    <a:pt x="1276041" y="153553"/>
                  </a:lnTo>
                  <a:cubicBezTo>
                    <a:pt x="1276041" y="238357"/>
                    <a:pt x="1207293" y="307105"/>
                    <a:pt x="1122488" y="307105"/>
                  </a:cubicBezTo>
                  <a:lnTo>
                    <a:pt x="153553" y="307105"/>
                  </a:lnTo>
                  <a:cubicBezTo>
                    <a:pt x="68748" y="307105"/>
                    <a:pt x="0" y="238357"/>
                    <a:pt x="0" y="153553"/>
                  </a:cubicBezTo>
                  <a:lnTo>
                    <a:pt x="0" y="153553"/>
                  </a:lnTo>
                  <a:cubicBezTo>
                    <a:pt x="0" y="68748"/>
                    <a:pt x="68748" y="0"/>
                    <a:pt x="153553" y="0"/>
                  </a:cubicBezTo>
                  <a:close/>
                </a:path>
              </a:pathLst>
            </a:custGeom>
            <a:solidFill>
              <a:srgbClr val="E875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0"/>
              <a:ext cx="1276041" cy="3071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20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 rot="-10800000">
            <a:off x="2564256" y="8573313"/>
            <a:ext cx="4844967" cy="1166040"/>
            <a:chOff x="0" y="0"/>
            <a:chExt cx="1276041" cy="307105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276041" cy="307105"/>
            </a:xfrm>
            <a:custGeom>
              <a:avLst/>
              <a:gdLst/>
              <a:ahLst/>
              <a:cxnLst/>
              <a:rect l="l" t="t" r="r" b="b"/>
              <a:pathLst>
                <a:path w="1276041" h="307105">
                  <a:moveTo>
                    <a:pt x="153553" y="0"/>
                  </a:moveTo>
                  <a:lnTo>
                    <a:pt x="1122488" y="0"/>
                  </a:lnTo>
                  <a:cubicBezTo>
                    <a:pt x="1207293" y="0"/>
                    <a:pt x="1276041" y="68748"/>
                    <a:pt x="1276041" y="153553"/>
                  </a:cubicBezTo>
                  <a:lnTo>
                    <a:pt x="1276041" y="153553"/>
                  </a:lnTo>
                  <a:cubicBezTo>
                    <a:pt x="1276041" y="238357"/>
                    <a:pt x="1207293" y="307105"/>
                    <a:pt x="1122488" y="307105"/>
                  </a:cubicBezTo>
                  <a:lnTo>
                    <a:pt x="153553" y="307105"/>
                  </a:lnTo>
                  <a:cubicBezTo>
                    <a:pt x="68748" y="307105"/>
                    <a:pt x="0" y="238357"/>
                    <a:pt x="0" y="153553"/>
                  </a:cubicBezTo>
                  <a:lnTo>
                    <a:pt x="0" y="153553"/>
                  </a:lnTo>
                  <a:cubicBezTo>
                    <a:pt x="0" y="68748"/>
                    <a:pt x="68748" y="0"/>
                    <a:pt x="153553" y="0"/>
                  </a:cubicBezTo>
                  <a:close/>
                </a:path>
              </a:pathLst>
            </a:custGeom>
            <a:solidFill>
              <a:srgbClr val="E875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0"/>
              <a:ext cx="1276041" cy="3071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20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2564256" y="1309647"/>
            <a:ext cx="4844967" cy="1166040"/>
            <a:chOff x="0" y="0"/>
            <a:chExt cx="1276041" cy="307105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276041" cy="307105"/>
            </a:xfrm>
            <a:custGeom>
              <a:avLst/>
              <a:gdLst/>
              <a:ahLst/>
              <a:cxnLst/>
              <a:rect l="l" t="t" r="r" b="b"/>
              <a:pathLst>
                <a:path w="1276041" h="307105">
                  <a:moveTo>
                    <a:pt x="153553" y="0"/>
                  </a:moveTo>
                  <a:lnTo>
                    <a:pt x="1122488" y="0"/>
                  </a:lnTo>
                  <a:cubicBezTo>
                    <a:pt x="1207293" y="0"/>
                    <a:pt x="1276041" y="68748"/>
                    <a:pt x="1276041" y="153553"/>
                  </a:cubicBezTo>
                  <a:lnTo>
                    <a:pt x="1276041" y="153553"/>
                  </a:lnTo>
                  <a:cubicBezTo>
                    <a:pt x="1276041" y="238357"/>
                    <a:pt x="1207293" y="307105"/>
                    <a:pt x="1122488" y="307105"/>
                  </a:cubicBezTo>
                  <a:lnTo>
                    <a:pt x="153553" y="307105"/>
                  </a:lnTo>
                  <a:cubicBezTo>
                    <a:pt x="68748" y="307105"/>
                    <a:pt x="0" y="238357"/>
                    <a:pt x="0" y="153553"/>
                  </a:cubicBezTo>
                  <a:lnTo>
                    <a:pt x="0" y="153553"/>
                  </a:lnTo>
                  <a:cubicBezTo>
                    <a:pt x="0" y="68748"/>
                    <a:pt x="68748" y="0"/>
                    <a:pt x="153553" y="0"/>
                  </a:cubicBezTo>
                  <a:close/>
                </a:path>
              </a:pathLst>
            </a:custGeom>
            <a:solidFill>
              <a:srgbClr val="E875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0"/>
              <a:ext cx="1276041" cy="3071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20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2231280" y="2763643"/>
            <a:ext cx="4844967" cy="1166040"/>
            <a:chOff x="0" y="0"/>
            <a:chExt cx="1276041" cy="307105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1276041" cy="307105"/>
            </a:xfrm>
            <a:custGeom>
              <a:avLst/>
              <a:gdLst/>
              <a:ahLst/>
              <a:cxnLst/>
              <a:rect l="l" t="t" r="r" b="b"/>
              <a:pathLst>
                <a:path w="1276041" h="307105">
                  <a:moveTo>
                    <a:pt x="153553" y="0"/>
                  </a:moveTo>
                  <a:lnTo>
                    <a:pt x="1122488" y="0"/>
                  </a:lnTo>
                  <a:cubicBezTo>
                    <a:pt x="1207293" y="0"/>
                    <a:pt x="1276041" y="68748"/>
                    <a:pt x="1276041" y="153553"/>
                  </a:cubicBezTo>
                  <a:lnTo>
                    <a:pt x="1276041" y="153553"/>
                  </a:lnTo>
                  <a:cubicBezTo>
                    <a:pt x="1276041" y="238357"/>
                    <a:pt x="1207293" y="307105"/>
                    <a:pt x="1122488" y="307105"/>
                  </a:cubicBezTo>
                  <a:lnTo>
                    <a:pt x="153553" y="307105"/>
                  </a:lnTo>
                  <a:cubicBezTo>
                    <a:pt x="68748" y="307105"/>
                    <a:pt x="0" y="238357"/>
                    <a:pt x="0" y="153553"/>
                  </a:cubicBezTo>
                  <a:lnTo>
                    <a:pt x="0" y="153553"/>
                  </a:lnTo>
                  <a:cubicBezTo>
                    <a:pt x="0" y="68748"/>
                    <a:pt x="68748" y="0"/>
                    <a:pt x="153553" y="0"/>
                  </a:cubicBezTo>
                  <a:close/>
                </a:path>
              </a:pathLst>
            </a:custGeom>
            <a:solidFill>
              <a:srgbClr val="E875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0"/>
              <a:ext cx="1276041" cy="3071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20"/>
                </a:lnSpc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 rot="-10800000">
            <a:off x="1211753" y="7119317"/>
            <a:ext cx="4844967" cy="1166040"/>
            <a:chOff x="0" y="0"/>
            <a:chExt cx="1276041" cy="307105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1276041" cy="307105"/>
            </a:xfrm>
            <a:custGeom>
              <a:avLst/>
              <a:gdLst/>
              <a:ahLst/>
              <a:cxnLst/>
              <a:rect l="l" t="t" r="r" b="b"/>
              <a:pathLst>
                <a:path w="1276041" h="307105">
                  <a:moveTo>
                    <a:pt x="153553" y="0"/>
                  </a:moveTo>
                  <a:lnTo>
                    <a:pt x="1122488" y="0"/>
                  </a:lnTo>
                  <a:cubicBezTo>
                    <a:pt x="1207293" y="0"/>
                    <a:pt x="1276041" y="68748"/>
                    <a:pt x="1276041" y="153553"/>
                  </a:cubicBezTo>
                  <a:lnTo>
                    <a:pt x="1276041" y="153553"/>
                  </a:lnTo>
                  <a:cubicBezTo>
                    <a:pt x="1276041" y="238357"/>
                    <a:pt x="1207293" y="307105"/>
                    <a:pt x="1122488" y="307105"/>
                  </a:cubicBezTo>
                  <a:lnTo>
                    <a:pt x="153553" y="307105"/>
                  </a:lnTo>
                  <a:cubicBezTo>
                    <a:pt x="68748" y="307105"/>
                    <a:pt x="0" y="238357"/>
                    <a:pt x="0" y="153553"/>
                  </a:cubicBezTo>
                  <a:lnTo>
                    <a:pt x="0" y="153553"/>
                  </a:lnTo>
                  <a:cubicBezTo>
                    <a:pt x="0" y="68748"/>
                    <a:pt x="68748" y="0"/>
                    <a:pt x="153553" y="0"/>
                  </a:cubicBezTo>
                  <a:close/>
                </a:path>
              </a:pathLst>
            </a:custGeom>
            <a:solidFill>
              <a:srgbClr val="E875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0"/>
              <a:ext cx="1276041" cy="3071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20"/>
                </a:lnSpc>
              </a:pPr>
              <a:endParaRPr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12231280" y="7121220"/>
            <a:ext cx="4844967" cy="1166040"/>
            <a:chOff x="0" y="0"/>
            <a:chExt cx="1276041" cy="307105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1276041" cy="307105"/>
            </a:xfrm>
            <a:custGeom>
              <a:avLst/>
              <a:gdLst/>
              <a:ahLst/>
              <a:cxnLst/>
              <a:rect l="l" t="t" r="r" b="b"/>
              <a:pathLst>
                <a:path w="1276041" h="307105">
                  <a:moveTo>
                    <a:pt x="153553" y="0"/>
                  </a:moveTo>
                  <a:lnTo>
                    <a:pt x="1122488" y="0"/>
                  </a:lnTo>
                  <a:cubicBezTo>
                    <a:pt x="1207293" y="0"/>
                    <a:pt x="1276041" y="68748"/>
                    <a:pt x="1276041" y="153553"/>
                  </a:cubicBezTo>
                  <a:lnTo>
                    <a:pt x="1276041" y="153553"/>
                  </a:lnTo>
                  <a:cubicBezTo>
                    <a:pt x="1276041" y="238357"/>
                    <a:pt x="1207293" y="307105"/>
                    <a:pt x="1122488" y="307105"/>
                  </a:cubicBezTo>
                  <a:lnTo>
                    <a:pt x="153553" y="307105"/>
                  </a:lnTo>
                  <a:cubicBezTo>
                    <a:pt x="68748" y="307105"/>
                    <a:pt x="0" y="238357"/>
                    <a:pt x="0" y="153553"/>
                  </a:cubicBezTo>
                  <a:lnTo>
                    <a:pt x="0" y="153553"/>
                  </a:lnTo>
                  <a:cubicBezTo>
                    <a:pt x="0" y="68748"/>
                    <a:pt x="68748" y="0"/>
                    <a:pt x="153553" y="0"/>
                  </a:cubicBezTo>
                  <a:close/>
                </a:path>
              </a:pathLst>
            </a:custGeom>
            <a:solidFill>
              <a:srgbClr val="E875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0" y="0"/>
              <a:ext cx="1276041" cy="3071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20"/>
                </a:lnSpc>
              </a:pPr>
              <a:endParaRPr/>
            </a:p>
          </p:txBody>
        </p:sp>
      </p:grpSp>
      <p:grpSp>
        <p:nvGrpSpPr>
          <p:cNvPr id="32" name="Group 32"/>
          <p:cNvGrpSpPr/>
          <p:nvPr/>
        </p:nvGrpSpPr>
        <p:grpSpPr>
          <a:xfrm rot="-10800000">
            <a:off x="1211753" y="2761739"/>
            <a:ext cx="4844967" cy="1166040"/>
            <a:chOff x="0" y="0"/>
            <a:chExt cx="1276041" cy="307105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1276041" cy="307105"/>
            </a:xfrm>
            <a:custGeom>
              <a:avLst/>
              <a:gdLst/>
              <a:ahLst/>
              <a:cxnLst/>
              <a:rect l="l" t="t" r="r" b="b"/>
              <a:pathLst>
                <a:path w="1276041" h="307105">
                  <a:moveTo>
                    <a:pt x="153553" y="0"/>
                  </a:moveTo>
                  <a:lnTo>
                    <a:pt x="1122488" y="0"/>
                  </a:lnTo>
                  <a:cubicBezTo>
                    <a:pt x="1207293" y="0"/>
                    <a:pt x="1276041" y="68748"/>
                    <a:pt x="1276041" y="153553"/>
                  </a:cubicBezTo>
                  <a:lnTo>
                    <a:pt x="1276041" y="153553"/>
                  </a:lnTo>
                  <a:cubicBezTo>
                    <a:pt x="1276041" y="238357"/>
                    <a:pt x="1207293" y="307105"/>
                    <a:pt x="1122488" y="307105"/>
                  </a:cubicBezTo>
                  <a:lnTo>
                    <a:pt x="153553" y="307105"/>
                  </a:lnTo>
                  <a:cubicBezTo>
                    <a:pt x="68748" y="307105"/>
                    <a:pt x="0" y="238357"/>
                    <a:pt x="0" y="153553"/>
                  </a:cubicBezTo>
                  <a:lnTo>
                    <a:pt x="0" y="153553"/>
                  </a:lnTo>
                  <a:cubicBezTo>
                    <a:pt x="0" y="68748"/>
                    <a:pt x="68748" y="0"/>
                    <a:pt x="153553" y="0"/>
                  </a:cubicBezTo>
                  <a:close/>
                </a:path>
              </a:pathLst>
            </a:custGeom>
            <a:solidFill>
              <a:srgbClr val="E875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0" y="0"/>
              <a:ext cx="1276041" cy="3071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20"/>
                </a:lnSpc>
              </a:pPr>
              <a:endParaRPr/>
            </a:p>
          </p:txBody>
        </p:sp>
      </p:grpSp>
      <p:grpSp>
        <p:nvGrpSpPr>
          <p:cNvPr id="35" name="Group 35"/>
          <p:cNvGrpSpPr/>
          <p:nvPr/>
        </p:nvGrpSpPr>
        <p:grpSpPr>
          <a:xfrm>
            <a:off x="13001973" y="4217640"/>
            <a:ext cx="4844967" cy="1166040"/>
            <a:chOff x="0" y="0"/>
            <a:chExt cx="1276041" cy="307105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1276041" cy="307105"/>
            </a:xfrm>
            <a:custGeom>
              <a:avLst/>
              <a:gdLst/>
              <a:ahLst/>
              <a:cxnLst/>
              <a:rect l="l" t="t" r="r" b="b"/>
              <a:pathLst>
                <a:path w="1276041" h="307105">
                  <a:moveTo>
                    <a:pt x="153553" y="0"/>
                  </a:moveTo>
                  <a:lnTo>
                    <a:pt x="1122488" y="0"/>
                  </a:lnTo>
                  <a:cubicBezTo>
                    <a:pt x="1207293" y="0"/>
                    <a:pt x="1276041" y="68748"/>
                    <a:pt x="1276041" y="153553"/>
                  </a:cubicBezTo>
                  <a:lnTo>
                    <a:pt x="1276041" y="153553"/>
                  </a:lnTo>
                  <a:cubicBezTo>
                    <a:pt x="1276041" y="238357"/>
                    <a:pt x="1207293" y="307105"/>
                    <a:pt x="1122488" y="307105"/>
                  </a:cubicBezTo>
                  <a:lnTo>
                    <a:pt x="153553" y="307105"/>
                  </a:lnTo>
                  <a:cubicBezTo>
                    <a:pt x="68748" y="307105"/>
                    <a:pt x="0" y="238357"/>
                    <a:pt x="0" y="153553"/>
                  </a:cubicBezTo>
                  <a:lnTo>
                    <a:pt x="0" y="153553"/>
                  </a:lnTo>
                  <a:cubicBezTo>
                    <a:pt x="0" y="68748"/>
                    <a:pt x="68748" y="0"/>
                    <a:pt x="153553" y="0"/>
                  </a:cubicBezTo>
                  <a:close/>
                </a:path>
              </a:pathLst>
            </a:custGeom>
            <a:solidFill>
              <a:srgbClr val="E875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TextBox 37"/>
            <p:cNvSpPr txBox="1"/>
            <p:nvPr/>
          </p:nvSpPr>
          <p:spPr>
            <a:xfrm>
              <a:off x="0" y="0"/>
              <a:ext cx="1276041" cy="3071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20"/>
                </a:lnSpc>
              </a:pPr>
              <a:endParaRPr/>
            </a:p>
          </p:txBody>
        </p:sp>
      </p:grpSp>
      <p:grpSp>
        <p:nvGrpSpPr>
          <p:cNvPr id="38" name="Group 38"/>
          <p:cNvGrpSpPr/>
          <p:nvPr/>
        </p:nvGrpSpPr>
        <p:grpSpPr>
          <a:xfrm rot="-10800000">
            <a:off x="441061" y="5665320"/>
            <a:ext cx="4844967" cy="1166040"/>
            <a:chOff x="0" y="0"/>
            <a:chExt cx="1276041" cy="307105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1276041" cy="307105"/>
            </a:xfrm>
            <a:custGeom>
              <a:avLst/>
              <a:gdLst/>
              <a:ahLst/>
              <a:cxnLst/>
              <a:rect l="l" t="t" r="r" b="b"/>
              <a:pathLst>
                <a:path w="1276041" h="307105">
                  <a:moveTo>
                    <a:pt x="153553" y="0"/>
                  </a:moveTo>
                  <a:lnTo>
                    <a:pt x="1122488" y="0"/>
                  </a:lnTo>
                  <a:cubicBezTo>
                    <a:pt x="1207293" y="0"/>
                    <a:pt x="1276041" y="68748"/>
                    <a:pt x="1276041" y="153553"/>
                  </a:cubicBezTo>
                  <a:lnTo>
                    <a:pt x="1276041" y="153553"/>
                  </a:lnTo>
                  <a:cubicBezTo>
                    <a:pt x="1276041" y="238357"/>
                    <a:pt x="1207293" y="307105"/>
                    <a:pt x="1122488" y="307105"/>
                  </a:cubicBezTo>
                  <a:lnTo>
                    <a:pt x="153553" y="307105"/>
                  </a:lnTo>
                  <a:cubicBezTo>
                    <a:pt x="68748" y="307105"/>
                    <a:pt x="0" y="238357"/>
                    <a:pt x="0" y="153553"/>
                  </a:cubicBezTo>
                  <a:lnTo>
                    <a:pt x="0" y="153553"/>
                  </a:lnTo>
                  <a:cubicBezTo>
                    <a:pt x="0" y="68748"/>
                    <a:pt x="68748" y="0"/>
                    <a:pt x="153553" y="0"/>
                  </a:cubicBezTo>
                  <a:close/>
                </a:path>
              </a:pathLst>
            </a:custGeom>
            <a:solidFill>
              <a:srgbClr val="E875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TextBox 40"/>
            <p:cNvSpPr txBox="1"/>
            <p:nvPr/>
          </p:nvSpPr>
          <p:spPr>
            <a:xfrm>
              <a:off x="0" y="0"/>
              <a:ext cx="1276041" cy="3071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20"/>
                </a:lnSpc>
              </a:pPr>
              <a:endParaRPr/>
            </a:p>
          </p:txBody>
        </p:sp>
      </p:grpSp>
      <p:grpSp>
        <p:nvGrpSpPr>
          <p:cNvPr id="41" name="Group 41"/>
          <p:cNvGrpSpPr/>
          <p:nvPr/>
        </p:nvGrpSpPr>
        <p:grpSpPr>
          <a:xfrm>
            <a:off x="13001973" y="5669430"/>
            <a:ext cx="4844967" cy="1166040"/>
            <a:chOff x="0" y="0"/>
            <a:chExt cx="1276041" cy="307105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1276041" cy="307105"/>
            </a:xfrm>
            <a:custGeom>
              <a:avLst/>
              <a:gdLst/>
              <a:ahLst/>
              <a:cxnLst/>
              <a:rect l="l" t="t" r="r" b="b"/>
              <a:pathLst>
                <a:path w="1276041" h="307105">
                  <a:moveTo>
                    <a:pt x="153553" y="0"/>
                  </a:moveTo>
                  <a:lnTo>
                    <a:pt x="1122488" y="0"/>
                  </a:lnTo>
                  <a:cubicBezTo>
                    <a:pt x="1207293" y="0"/>
                    <a:pt x="1276041" y="68748"/>
                    <a:pt x="1276041" y="153553"/>
                  </a:cubicBezTo>
                  <a:lnTo>
                    <a:pt x="1276041" y="153553"/>
                  </a:lnTo>
                  <a:cubicBezTo>
                    <a:pt x="1276041" y="238357"/>
                    <a:pt x="1207293" y="307105"/>
                    <a:pt x="1122488" y="307105"/>
                  </a:cubicBezTo>
                  <a:lnTo>
                    <a:pt x="153553" y="307105"/>
                  </a:lnTo>
                  <a:cubicBezTo>
                    <a:pt x="68748" y="307105"/>
                    <a:pt x="0" y="238357"/>
                    <a:pt x="0" y="153553"/>
                  </a:cubicBezTo>
                  <a:lnTo>
                    <a:pt x="0" y="153553"/>
                  </a:lnTo>
                  <a:cubicBezTo>
                    <a:pt x="0" y="68748"/>
                    <a:pt x="68748" y="0"/>
                    <a:pt x="153553" y="0"/>
                  </a:cubicBezTo>
                  <a:close/>
                </a:path>
              </a:pathLst>
            </a:custGeom>
            <a:solidFill>
              <a:srgbClr val="E875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3" name="TextBox 43"/>
            <p:cNvSpPr txBox="1"/>
            <p:nvPr/>
          </p:nvSpPr>
          <p:spPr>
            <a:xfrm>
              <a:off x="0" y="0"/>
              <a:ext cx="1276041" cy="3071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20"/>
                </a:lnSpc>
              </a:pPr>
              <a:endParaRPr/>
            </a:p>
          </p:txBody>
        </p:sp>
      </p:grpSp>
      <p:grpSp>
        <p:nvGrpSpPr>
          <p:cNvPr id="44" name="Group 44"/>
          <p:cNvGrpSpPr/>
          <p:nvPr/>
        </p:nvGrpSpPr>
        <p:grpSpPr>
          <a:xfrm rot="-10800000">
            <a:off x="441061" y="4213530"/>
            <a:ext cx="4844967" cy="1166040"/>
            <a:chOff x="0" y="0"/>
            <a:chExt cx="1276041" cy="307105"/>
          </a:xfrm>
        </p:grpSpPr>
        <p:sp>
          <p:nvSpPr>
            <p:cNvPr id="45" name="Freeform 45"/>
            <p:cNvSpPr/>
            <p:nvPr/>
          </p:nvSpPr>
          <p:spPr>
            <a:xfrm>
              <a:off x="0" y="0"/>
              <a:ext cx="1276041" cy="307105"/>
            </a:xfrm>
            <a:custGeom>
              <a:avLst/>
              <a:gdLst/>
              <a:ahLst/>
              <a:cxnLst/>
              <a:rect l="l" t="t" r="r" b="b"/>
              <a:pathLst>
                <a:path w="1276041" h="307105">
                  <a:moveTo>
                    <a:pt x="153553" y="0"/>
                  </a:moveTo>
                  <a:lnTo>
                    <a:pt x="1122488" y="0"/>
                  </a:lnTo>
                  <a:cubicBezTo>
                    <a:pt x="1207293" y="0"/>
                    <a:pt x="1276041" y="68748"/>
                    <a:pt x="1276041" y="153553"/>
                  </a:cubicBezTo>
                  <a:lnTo>
                    <a:pt x="1276041" y="153553"/>
                  </a:lnTo>
                  <a:cubicBezTo>
                    <a:pt x="1276041" y="238357"/>
                    <a:pt x="1207293" y="307105"/>
                    <a:pt x="1122488" y="307105"/>
                  </a:cubicBezTo>
                  <a:lnTo>
                    <a:pt x="153553" y="307105"/>
                  </a:lnTo>
                  <a:cubicBezTo>
                    <a:pt x="68748" y="307105"/>
                    <a:pt x="0" y="238357"/>
                    <a:pt x="0" y="153553"/>
                  </a:cubicBezTo>
                  <a:lnTo>
                    <a:pt x="0" y="153553"/>
                  </a:lnTo>
                  <a:cubicBezTo>
                    <a:pt x="0" y="68748"/>
                    <a:pt x="68748" y="0"/>
                    <a:pt x="153553" y="0"/>
                  </a:cubicBezTo>
                  <a:close/>
                </a:path>
              </a:pathLst>
            </a:custGeom>
            <a:solidFill>
              <a:srgbClr val="E875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TextBox 46"/>
            <p:cNvSpPr txBox="1"/>
            <p:nvPr/>
          </p:nvSpPr>
          <p:spPr>
            <a:xfrm>
              <a:off x="0" y="0"/>
              <a:ext cx="1276041" cy="3071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20"/>
                </a:lnSpc>
              </a:pPr>
              <a:endParaRPr/>
            </a:p>
          </p:txBody>
        </p:sp>
      </p:grpSp>
      <p:sp>
        <p:nvSpPr>
          <p:cNvPr id="47" name="Freeform 47"/>
          <p:cNvSpPr/>
          <p:nvPr/>
        </p:nvSpPr>
        <p:spPr>
          <a:xfrm rot="8185095">
            <a:off x="10265112" y="1438509"/>
            <a:ext cx="1209210" cy="1033875"/>
          </a:xfrm>
          <a:custGeom>
            <a:avLst/>
            <a:gdLst/>
            <a:ahLst/>
            <a:cxnLst/>
            <a:rect l="l" t="t" r="r" b="b"/>
            <a:pathLst>
              <a:path w="1209210" h="1033875">
                <a:moveTo>
                  <a:pt x="0" y="0"/>
                </a:moveTo>
                <a:lnTo>
                  <a:pt x="1209210" y="0"/>
                </a:lnTo>
                <a:lnTo>
                  <a:pt x="1209210" y="1033875"/>
                </a:lnTo>
                <a:lnTo>
                  <a:pt x="0" y="103387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8" name="Freeform 48"/>
          <p:cNvSpPr/>
          <p:nvPr/>
        </p:nvSpPr>
        <p:spPr>
          <a:xfrm rot="-8184000" flipH="1">
            <a:off x="6814143" y="1438509"/>
            <a:ext cx="1209210" cy="1033875"/>
          </a:xfrm>
          <a:custGeom>
            <a:avLst/>
            <a:gdLst/>
            <a:ahLst/>
            <a:cxnLst/>
            <a:rect l="l" t="t" r="r" b="b"/>
            <a:pathLst>
              <a:path w="1209210" h="1033875">
                <a:moveTo>
                  <a:pt x="1209210" y="0"/>
                </a:moveTo>
                <a:lnTo>
                  <a:pt x="0" y="0"/>
                </a:lnTo>
                <a:lnTo>
                  <a:pt x="0" y="1033875"/>
                </a:lnTo>
                <a:lnTo>
                  <a:pt x="1209210" y="1033875"/>
                </a:lnTo>
                <a:lnTo>
                  <a:pt x="120921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9" name="AutoShape 49"/>
          <p:cNvSpPr/>
          <p:nvPr/>
        </p:nvSpPr>
        <p:spPr>
          <a:xfrm flipV="1">
            <a:off x="9793631" y="2344835"/>
            <a:ext cx="659357" cy="659357"/>
          </a:xfrm>
          <a:prstGeom prst="line">
            <a:avLst/>
          </a:prstGeom>
          <a:ln w="19050" cap="flat">
            <a:solidFill>
              <a:srgbClr val="99FFB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50" name="AutoShape 50"/>
          <p:cNvSpPr/>
          <p:nvPr/>
        </p:nvSpPr>
        <p:spPr>
          <a:xfrm>
            <a:off x="7832468" y="2344835"/>
            <a:ext cx="659357" cy="659357"/>
          </a:xfrm>
          <a:prstGeom prst="line">
            <a:avLst/>
          </a:prstGeom>
          <a:ln w="19050" cap="flat">
            <a:solidFill>
              <a:srgbClr val="99FFB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51" name="AutoShape 51"/>
          <p:cNvSpPr/>
          <p:nvPr/>
        </p:nvSpPr>
        <p:spPr>
          <a:xfrm flipV="1">
            <a:off x="7807954" y="8013212"/>
            <a:ext cx="686661" cy="686661"/>
          </a:xfrm>
          <a:prstGeom prst="line">
            <a:avLst/>
          </a:prstGeom>
          <a:ln w="19050" cap="flat">
            <a:solidFill>
              <a:srgbClr val="99FFB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52" name="Freeform 52"/>
          <p:cNvSpPr/>
          <p:nvPr/>
        </p:nvSpPr>
        <p:spPr>
          <a:xfrm rot="7847999" flipH="1">
            <a:off x="6814143" y="8639396"/>
            <a:ext cx="1209210" cy="1033875"/>
          </a:xfrm>
          <a:custGeom>
            <a:avLst/>
            <a:gdLst/>
            <a:ahLst/>
            <a:cxnLst/>
            <a:rect l="l" t="t" r="r" b="b"/>
            <a:pathLst>
              <a:path w="1209210" h="1033875">
                <a:moveTo>
                  <a:pt x="1209210" y="0"/>
                </a:moveTo>
                <a:lnTo>
                  <a:pt x="0" y="0"/>
                </a:lnTo>
                <a:lnTo>
                  <a:pt x="0" y="1033875"/>
                </a:lnTo>
                <a:lnTo>
                  <a:pt x="1209210" y="1033875"/>
                </a:lnTo>
                <a:lnTo>
                  <a:pt x="120921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53" name="Freeform 53"/>
          <p:cNvSpPr/>
          <p:nvPr/>
        </p:nvSpPr>
        <p:spPr>
          <a:xfrm rot="8787401">
            <a:off x="11490836" y="2915024"/>
            <a:ext cx="1209210" cy="1033875"/>
          </a:xfrm>
          <a:custGeom>
            <a:avLst/>
            <a:gdLst/>
            <a:ahLst/>
            <a:cxnLst/>
            <a:rect l="l" t="t" r="r" b="b"/>
            <a:pathLst>
              <a:path w="1209210" h="1033875">
                <a:moveTo>
                  <a:pt x="0" y="0"/>
                </a:moveTo>
                <a:lnTo>
                  <a:pt x="1209210" y="0"/>
                </a:lnTo>
                <a:lnTo>
                  <a:pt x="1209210" y="1033874"/>
                </a:lnTo>
                <a:lnTo>
                  <a:pt x="0" y="103387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54" name="Freeform 54"/>
          <p:cNvSpPr/>
          <p:nvPr/>
        </p:nvSpPr>
        <p:spPr>
          <a:xfrm rot="-8790000" flipH="1" flipV="1">
            <a:off x="5583915" y="2915024"/>
            <a:ext cx="1209210" cy="1033875"/>
          </a:xfrm>
          <a:custGeom>
            <a:avLst/>
            <a:gdLst/>
            <a:ahLst/>
            <a:cxnLst/>
            <a:rect l="l" t="t" r="r" b="b"/>
            <a:pathLst>
              <a:path w="1209210" h="1033875">
                <a:moveTo>
                  <a:pt x="1209210" y="1033874"/>
                </a:moveTo>
                <a:lnTo>
                  <a:pt x="0" y="1033874"/>
                </a:lnTo>
                <a:lnTo>
                  <a:pt x="0" y="0"/>
                </a:lnTo>
                <a:lnTo>
                  <a:pt x="1209210" y="0"/>
                </a:lnTo>
                <a:lnTo>
                  <a:pt x="1209210" y="1033874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55" name="AutoShape 55"/>
          <p:cNvSpPr/>
          <p:nvPr/>
        </p:nvSpPr>
        <p:spPr>
          <a:xfrm flipV="1">
            <a:off x="11251688" y="3745668"/>
            <a:ext cx="367610" cy="257403"/>
          </a:xfrm>
          <a:prstGeom prst="line">
            <a:avLst/>
          </a:prstGeom>
          <a:ln w="19050" cap="flat">
            <a:solidFill>
              <a:srgbClr val="99FFB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56" name="AutoShape 56"/>
          <p:cNvSpPr/>
          <p:nvPr/>
        </p:nvSpPr>
        <p:spPr>
          <a:xfrm>
            <a:off x="6674552" y="3745668"/>
            <a:ext cx="367610" cy="257403"/>
          </a:xfrm>
          <a:prstGeom prst="line">
            <a:avLst/>
          </a:prstGeom>
          <a:ln w="19050" cap="flat">
            <a:solidFill>
              <a:srgbClr val="99FFB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57" name="Freeform 57"/>
          <p:cNvSpPr/>
          <p:nvPr/>
        </p:nvSpPr>
        <p:spPr>
          <a:xfrm rot="-9246122">
            <a:off x="11507881" y="7187303"/>
            <a:ext cx="1209210" cy="1033875"/>
          </a:xfrm>
          <a:custGeom>
            <a:avLst/>
            <a:gdLst/>
            <a:ahLst/>
            <a:cxnLst/>
            <a:rect l="l" t="t" r="r" b="b"/>
            <a:pathLst>
              <a:path w="1209210" h="1033875">
                <a:moveTo>
                  <a:pt x="0" y="0"/>
                </a:moveTo>
                <a:lnTo>
                  <a:pt x="1209210" y="0"/>
                </a:lnTo>
                <a:lnTo>
                  <a:pt x="1209210" y="1033875"/>
                </a:lnTo>
                <a:lnTo>
                  <a:pt x="0" y="103387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58" name="Freeform 58"/>
          <p:cNvSpPr/>
          <p:nvPr/>
        </p:nvSpPr>
        <p:spPr>
          <a:xfrm rot="9246000" flipH="1" flipV="1">
            <a:off x="5583915" y="7187303"/>
            <a:ext cx="1209210" cy="1033875"/>
          </a:xfrm>
          <a:custGeom>
            <a:avLst/>
            <a:gdLst/>
            <a:ahLst/>
            <a:cxnLst/>
            <a:rect l="l" t="t" r="r" b="b"/>
            <a:pathLst>
              <a:path w="1209210" h="1033875">
                <a:moveTo>
                  <a:pt x="1209210" y="1033875"/>
                </a:moveTo>
                <a:lnTo>
                  <a:pt x="0" y="1033875"/>
                </a:lnTo>
                <a:lnTo>
                  <a:pt x="0" y="0"/>
                </a:lnTo>
                <a:lnTo>
                  <a:pt x="1209210" y="0"/>
                </a:lnTo>
                <a:lnTo>
                  <a:pt x="1209210" y="1033875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59" name="AutoShape 59"/>
          <p:cNvSpPr/>
          <p:nvPr/>
        </p:nvSpPr>
        <p:spPr>
          <a:xfrm>
            <a:off x="11146815" y="7142758"/>
            <a:ext cx="454404" cy="318177"/>
          </a:xfrm>
          <a:prstGeom prst="line">
            <a:avLst/>
          </a:prstGeom>
          <a:ln w="19050" cap="flat">
            <a:solidFill>
              <a:srgbClr val="99FFB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0" name="AutoShape 60"/>
          <p:cNvSpPr/>
          <p:nvPr/>
        </p:nvSpPr>
        <p:spPr>
          <a:xfrm flipV="1">
            <a:off x="6680015" y="7142758"/>
            <a:ext cx="454404" cy="318177"/>
          </a:xfrm>
          <a:prstGeom prst="line">
            <a:avLst/>
          </a:prstGeom>
          <a:ln w="19050" cap="flat">
            <a:solidFill>
              <a:srgbClr val="99FFB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1" name="Freeform 61"/>
          <p:cNvSpPr/>
          <p:nvPr/>
        </p:nvSpPr>
        <p:spPr>
          <a:xfrm rot="-10714904">
            <a:off x="12438164" y="4292304"/>
            <a:ext cx="1209210" cy="1033875"/>
          </a:xfrm>
          <a:custGeom>
            <a:avLst/>
            <a:gdLst/>
            <a:ahLst/>
            <a:cxnLst/>
            <a:rect l="l" t="t" r="r" b="b"/>
            <a:pathLst>
              <a:path w="1209210" h="1033875">
                <a:moveTo>
                  <a:pt x="0" y="0"/>
                </a:moveTo>
                <a:lnTo>
                  <a:pt x="1209210" y="0"/>
                </a:lnTo>
                <a:lnTo>
                  <a:pt x="1209210" y="1033874"/>
                </a:lnTo>
                <a:lnTo>
                  <a:pt x="0" y="103387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62" name="Freeform 62"/>
          <p:cNvSpPr/>
          <p:nvPr/>
        </p:nvSpPr>
        <p:spPr>
          <a:xfrm rot="-10714904" flipH="1">
            <a:off x="4645896" y="4292304"/>
            <a:ext cx="1209210" cy="1033875"/>
          </a:xfrm>
          <a:custGeom>
            <a:avLst/>
            <a:gdLst/>
            <a:ahLst/>
            <a:cxnLst/>
            <a:rect l="l" t="t" r="r" b="b"/>
            <a:pathLst>
              <a:path w="1209210" h="1033875">
                <a:moveTo>
                  <a:pt x="1209210" y="0"/>
                </a:moveTo>
                <a:lnTo>
                  <a:pt x="0" y="0"/>
                </a:lnTo>
                <a:lnTo>
                  <a:pt x="0" y="1033874"/>
                </a:lnTo>
                <a:lnTo>
                  <a:pt x="1209210" y="1033874"/>
                </a:lnTo>
                <a:lnTo>
                  <a:pt x="120921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63" name="AutoShape 63"/>
          <p:cNvSpPr/>
          <p:nvPr/>
        </p:nvSpPr>
        <p:spPr>
          <a:xfrm>
            <a:off x="11645976" y="4789909"/>
            <a:ext cx="826782" cy="0"/>
          </a:xfrm>
          <a:prstGeom prst="line">
            <a:avLst/>
          </a:prstGeom>
          <a:ln w="19050" cap="flat">
            <a:solidFill>
              <a:srgbClr val="99FFB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4" name="AutoShape 64"/>
          <p:cNvSpPr/>
          <p:nvPr/>
        </p:nvSpPr>
        <p:spPr>
          <a:xfrm>
            <a:off x="5819195" y="4789909"/>
            <a:ext cx="826782" cy="0"/>
          </a:xfrm>
          <a:prstGeom prst="line">
            <a:avLst/>
          </a:prstGeom>
          <a:ln w="19050" cap="flat">
            <a:solidFill>
              <a:srgbClr val="99FFB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5" name="Freeform 65"/>
          <p:cNvSpPr/>
          <p:nvPr/>
        </p:nvSpPr>
        <p:spPr>
          <a:xfrm rot="-10714904">
            <a:off x="12438164" y="5744094"/>
            <a:ext cx="1209210" cy="1033875"/>
          </a:xfrm>
          <a:custGeom>
            <a:avLst/>
            <a:gdLst/>
            <a:ahLst/>
            <a:cxnLst/>
            <a:rect l="l" t="t" r="r" b="b"/>
            <a:pathLst>
              <a:path w="1209210" h="1033875">
                <a:moveTo>
                  <a:pt x="0" y="0"/>
                </a:moveTo>
                <a:lnTo>
                  <a:pt x="1209210" y="0"/>
                </a:lnTo>
                <a:lnTo>
                  <a:pt x="1209210" y="1033875"/>
                </a:lnTo>
                <a:lnTo>
                  <a:pt x="0" y="103387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66" name="Freeform 66"/>
          <p:cNvSpPr/>
          <p:nvPr/>
        </p:nvSpPr>
        <p:spPr>
          <a:xfrm rot="-10714904" flipH="1">
            <a:off x="4645896" y="5744094"/>
            <a:ext cx="1209210" cy="1033875"/>
          </a:xfrm>
          <a:custGeom>
            <a:avLst/>
            <a:gdLst/>
            <a:ahLst/>
            <a:cxnLst/>
            <a:rect l="l" t="t" r="r" b="b"/>
            <a:pathLst>
              <a:path w="1209210" h="1033875">
                <a:moveTo>
                  <a:pt x="1209210" y="0"/>
                </a:moveTo>
                <a:lnTo>
                  <a:pt x="0" y="0"/>
                </a:lnTo>
                <a:lnTo>
                  <a:pt x="0" y="1033875"/>
                </a:lnTo>
                <a:lnTo>
                  <a:pt x="1209210" y="1033875"/>
                </a:lnTo>
                <a:lnTo>
                  <a:pt x="120921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67" name="AutoShape 67"/>
          <p:cNvSpPr/>
          <p:nvPr/>
        </p:nvSpPr>
        <p:spPr>
          <a:xfrm>
            <a:off x="11628315" y="6241699"/>
            <a:ext cx="844443" cy="0"/>
          </a:xfrm>
          <a:prstGeom prst="line">
            <a:avLst/>
          </a:prstGeom>
          <a:ln w="19050" cap="flat">
            <a:solidFill>
              <a:srgbClr val="99FFB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8" name="AutoShape 68"/>
          <p:cNvSpPr/>
          <p:nvPr/>
        </p:nvSpPr>
        <p:spPr>
          <a:xfrm>
            <a:off x="5819195" y="6241699"/>
            <a:ext cx="844443" cy="0"/>
          </a:xfrm>
          <a:prstGeom prst="line">
            <a:avLst/>
          </a:prstGeom>
          <a:ln w="19050" cap="flat">
            <a:solidFill>
              <a:srgbClr val="99FFB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69" name="Group 69"/>
          <p:cNvGrpSpPr/>
          <p:nvPr/>
        </p:nvGrpSpPr>
        <p:grpSpPr>
          <a:xfrm>
            <a:off x="8387733" y="2914966"/>
            <a:ext cx="213764" cy="213764"/>
            <a:chOff x="0" y="0"/>
            <a:chExt cx="812800" cy="812800"/>
          </a:xfrm>
        </p:grpSpPr>
        <p:sp>
          <p:nvSpPr>
            <p:cNvPr id="70" name="Freeform 7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1481D"/>
            </a:solidFill>
            <a:ln w="38100" cap="sq">
              <a:solidFill>
                <a:srgbClr val="FF803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1" name="TextBox 71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20"/>
                </a:lnSpc>
              </a:pPr>
              <a:endParaRPr/>
            </a:p>
          </p:txBody>
        </p:sp>
      </p:grpSp>
      <p:grpSp>
        <p:nvGrpSpPr>
          <p:cNvPr id="72" name="Group 72"/>
          <p:cNvGrpSpPr/>
          <p:nvPr/>
        </p:nvGrpSpPr>
        <p:grpSpPr>
          <a:xfrm>
            <a:off x="8387733" y="7920270"/>
            <a:ext cx="213764" cy="213764"/>
            <a:chOff x="0" y="0"/>
            <a:chExt cx="812800" cy="812800"/>
          </a:xfrm>
        </p:grpSpPr>
        <p:sp>
          <p:nvSpPr>
            <p:cNvPr id="73" name="Freeform 7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1481D"/>
            </a:solidFill>
            <a:ln w="38100" cap="sq">
              <a:solidFill>
                <a:srgbClr val="FF803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4" name="TextBox 74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20"/>
                </a:lnSpc>
              </a:pPr>
              <a:endParaRPr/>
            </a:p>
          </p:txBody>
        </p:sp>
      </p:grpSp>
      <p:grpSp>
        <p:nvGrpSpPr>
          <p:cNvPr id="75" name="Group 75"/>
          <p:cNvGrpSpPr/>
          <p:nvPr/>
        </p:nvGrpSpPr>
        <p:grpSpPr>
          <a:xfrm>
            <a:off x="6935280" y="3896189"/>
            <a:ext cx="213764" cy="213764"/>
            <a:chOff x="0" y="0"/>
            <a:chExt cx="812800" cy="812800"/>
          </a:xfrm>
        </p:grpSpPr>
        <p:sp>
          <p:nvSpPr>
            <p:cNvPr id="76" name="Freeform 7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1481D"/>
            </a:solidFill>
            <a:ln w="38100" cap="sq">
              <a:solidFill>
                <a:srgbClr val="FF803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" name="TextBox 77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20"/>
                </a:lnSpc>
              </a:pPr>
              <a:endParaRPr/>
            </a:p>
          </p:txBody>
        </p:sp>
      </p:grpSp>
      <p:grpSp>
        <p:nvGrpSpPr>
          <p:cNvPr id="78" name="Group 78"/>
          <p:cNvGrpSpPr/>
          <p:nvPr/>
        </p:nvGrpSpPr>
        <p:grpSpPr>
          <a:xfrm>
            <a:off x="7008488" y="7035876"/>
            <a:ext cx="213764" cy="213764"/>
            <a:chOff x="0" y="0"/>
            <a:chExt cx="812800" cy="812800"/>
          </a:xfrm>
        </p:grpSpPr>
        <p:sp>
          <p:nvSpPr>
            <p:cNvPr id="79" name="Freeform 7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1481D"/>
            </a:solidFill>
            <a:ln w="38100" cap="sq">
              <a:solidFill>
                <a:srgbClr val="FF803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0" name="TextBox 80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20"/>
                </a:lnSpc>
              </a:pPr>
              <a:endParaRPr/>
            </a:p>
          </p:txBody>
        </p:sp>
      </p:grpSp>
      <p:grpSp>
        <p:nvGrpSpPr>
          <p:cNvPr id="81" name="Group 81"/>
          <p:cNvGrpSpPr/>
          <p:nvPr/>
        </p:nvGrpSpPr>
        <p:grpSpPr>
          <a:xfrm>
            <a:off x="11039933" y="7035876"/>
            <a:ext cx="213764" cy="213764"/>
            <a:chOff x="0" y="0"/>
            <a:chExt cx="812800" cy="812800"/>
          </a:xfrm>
        </p:grpSpPr>
        <p:sp>
          <p:nvSpPr>
            <p:cNvPr id="82" name="Freeform 8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1481D"/>
            </a:solidFill>
            <a:ln w="38100" cap="sq">
              <a:solidFill>
                <a:srgbClr val="01A09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3" name="TextBox 83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192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4" name="Group 84"/>
          <p:cNvGrpSpPr/>
          <p:nvPr/>
        </p:nvGrpSpPr>
        <p:grpSpPr>
          <a:xfrm>
            <a:off x="11144806" y="3896189"/>
            <a:ext cx="213764" cy="213764"/>
            <a:chOff x="0" y="0"/>
            <a:chExt cx="812800" cy="812800"/>
          </a:xfrm>
        </p:grpSpPr>
        <p:sp>
          <p:nvSpPr>
            <p:cNvPr id="85" name="Freeform 8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1481D"/>
            </a:solidFill>
            <a:ln w="38100" cap="sq">
              <a:solidFill>
                <a:srgbClr val="01A09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6" name="TextBox 86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192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7" name="Group 87"/>
          <p:cNvGrpSpPr/>
          <p:nvPr/>
        </p:nvGrpSpPr>
        <p:grpSpPr>
          <a:xfrm>
            <a:off x="11494337" y="4683027"/>
            <a:ext cx="213764" cy="213764"/>
            <a:chOff x="0" y="0"/>
            <a:chExt cx="812800" cy="812800"/>
          </a:xfrm>
        </p:grpSpPr>
        <p:sp>
          <p:nvSpPr>
            <p:cNvPr id="88" name="Freeform 8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1481D"/>
            </a:solidFill>
            <a:ln w="38100" cap="sq">
              <a:solidFill>
                <a:srgbClr val="01A09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9" name="TextBox 89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192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90" name="Group 90"/>
          <p:cNvGrpSpPr/>
          <p:nvPr/>
        </p:nvGrpSpPr>
        <p:grpSpPr>
          <a:xfrm>
            <a:off x="11494337" y="6134817"/>
            <a:ext cx="213764" cy="213764"/>
            <a:chOff x="0" y="0"/>
            <a:chExt cx="812800" cy="812800"/>
          </a:xfrm>
        </p:grpSpPr>
        <p:sp>
          <p:nvSpPr>
            <p:cNvPr id="91" name="Freeform 9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1481D"/>
            </a:solidFill>
            <a:ln w="38100" cap="sq">
              <a:solidFill>
                <a:srgbClr val="01A09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" name="TextBox 92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192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93" name="Group 93"/>
          <p:cNvGrpSpPr/>
          <p:nvPr/>
        </p:nvGrpSpPr>
        <p:grpSpPr>
          <a:xfrm>
            <a:off x="6556756" y="4683027"/>
            <a:ext cx="213764" cy="213764"/>
            <a:chOff x="0" y="0"/>
            <a:chExt cx="812800" cy="812800"/>
          </a:xfrm>
        </p:grpSpPr>
        <p:sp>
          <p:nvSpPr>
            <p:cNvPr id="94" name="Freeform 9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1481D"/>
            </a:solidFill>
            <a:ln w="38100" cap="sq">
              <a:solidFill>
                <a:srgbClr val="FF803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5" name="TextBox 95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20"/>
                </a:lnSpc>
              </a:pPr>
              <a:endParaRPr/>
            </a:p>
          </p:txBody>
        </p:sp>
      </p:grpSp>
      <p:grpSp>
        <p:nvGrpSpPr>
          <p:cNvPr id="96" name="Group 96"/>
          <p:cNvGrpSpPr/>
          <p:nvPr/>
        </p:nvGrpSpPr>
        <p:grpSpPr>
          <a:xfrm>
            <a:off x="6556756" y="6145568"/>
            <a:ext cx="213764" cy="213764"/>
            <a:chOff x="0" y="0"/>
            <a:chExt cx="812800" cy="812800"/>
          </a:xfrm>
        </p:grpSpPr>
        <p:sp>
          <p:nvSpPr>
            <p:cNvPr id="97" name="Freeform 9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1481D"/>
            </a:solidFill>
            <a:ln w="38100" cap="sq">
              <a:solidFill>
                <a:srgbClr val="FF803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8" name="TextBox 98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20"/>
                </a:lnSpc>
              </a:pPr>
              <a:endParaRPr/>
            </a:p>
          </p:txBody>
        </p:sp>
      </p:grpSp>
      <p:grpSp>
        <p:nvGrpSpPr>
          <p:cNvPr id="99" name="Group 99"/>
          <p:cNvGrpSpPr/>
          <p:nvPr/>
        </p:nvGrpSpPr>
        <p:grpSpPr>
          <a:xfrm>
            <a:off x="9686749" y="2914966"/>
            <a:ext cx="213764" cy="213764"/>
            <a:chOff x="0" y="0"/>
            <a:chExt cx="812800" cy="812800"/>
          </a:xfrm>
        </p:grpSpPr>
        <p:sp>
          <p:nvSpPr>
            <p:cNvPr id="100" name="Freeform 10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1481D"/>
            </a:solidFill>
            <a:ln w="38100" cap="sq">
              <a:solidFill>
                <a:srgbClr val="01A09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1" name="TextBox 101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20"/>
                </a:lnSpc>
              </a:pPr>
              <a:endParaRPr/>
            </a:p>
          </p:txBody>
        </p:sp>
      </p:grpSp>
      <p:sp>
        <p:nvSpPr>
          <p:cNvPr id="102" name="Freeform 102"/>
          <p:cNvSpPr/>
          <p:nvPr/>
        </p:nvSpPr>
        <p:spPr>
          <a:xfrm>
            <a:off x="6955620" y="3344759"/>
            <a:ext cx="4376759" cy="4376759"/>
          </a:xfrm>
          <a:custGeom>
            <a:avLst/>
            <a:gdLst/>
            <a:ahLst/>
            <a:cxnLst/>
            <a:rect l="l" t="t" r="r" b="b"/>
            <a:pathLst>
              <a:path w="4376759" h="4376759">
                <a:moveTo>
                  <a:pt x="0" y="0"/>
                </a:moveTo>
                <a:lnTo>
                  <a:pt x="4376760" y="0"/>
                </a:lnTo>
                <a:lnTo>
                  <a:pt x="4376760" y="4376760"/>
                </a:lnTo>
                <a:lnTo>
                  <a:pt x="0" y="437676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3" name="TextBox 103"/>
          <p:cNvSpPr txBox="1"/>
          <p:nvPr/>
        </p:nvSpPr>
        <p:spPr>
          <a:xfrm>
            <a:off x="7983075" y="4467476"/>
            <a:ext cx="2330162" cy="1967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46"/>
              </a:lnSpc>
            </a:pPr>
            <a:r>
              <a:rPr lang="en-US" sz="2621" b="1">
                <a:solidFill>
                  <a:srgbClr val="99FFBD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First Year Program Design Requirements at UTD</a:t>
            </a:r>
          </a:p>
        </p:txBody>
      </p:sp>
      <p:sp>
        <p:nvSpPr>
          <p:cNvPr id="104" name="TextBox 104"/>
          <p:cNvSpPr txBox="1"/>
          <p:nvPr/>
        </p:nvSpPr>
        <p:spPr>
          <a:xfrm>
            <a:off x="13001973" y="3021848"/>
            <a:ext cx="3484334" cy="590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99"/>
              </a:lnSpc>
            </a:pPr>
            <a:r>
              <a:rPr lang="en-US" sz="1999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Multiple tools for solving problems</a:t>
            </a:r>
          </a:p>
        </p:txBody>
      </p:sp>
      <p:sp>
        <p:nvSpPr>
          <p:cNvPr id="105" name="TextBox 105"/>
          <p:cNvSpPr txBox="1"/>
          <p:nvPr/>
        </p:nvSpPr>
        <p:spPr>
          <a:xfrm>
            <a:off x="1540521" y="7583835"/>
            <a:ext cx="3892666" cy="295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399"/>
              </a:lnSpc>
            </a:pPr>
            <a:r>
              <a:rPr lang="en-US" sz="1999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Teamwork and Collaboration</a:t>
            </a:r>
          </a:p>
        </p:txBody>
      </p:sp>
      <p:sp>
        <p:nvSpPr>
          <p:cNvPr id="106" name="TextBox 106"/>
          <p:cNvSpPr txBox="1"/>
          <p:nvPr/>
        </p:nvSpPr>
        <p:spPr>
          <a:xfrm>
            <a:off x="578696" y="4522067"/>
            <a:ext cx="3892666" cy="590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399"/>
              </a:lnSpc>
            </a:pPr>
            <a:r>
              <a:rPr lang="en-US" sz="1999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Major Exploration and</a:t>
            </a:r>
            <a:r>
              <a:rPr lang="en-US" sz="1999" b="1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1999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Engagement</a:t>
            </a:r>
          </a:p>
        </p:txBody>
      </p:sp>
      <p:sp>
        <p:nvSpPr>
          <p:cNvPr id="107" name="TextBox 107"/>
          <p:cNvSpPr txBox="1"/>
          <p:nvPr/>
        </p:nvSpPr>
        <p:spPr>
          <a:xfrm>
            <a:off x="1250254" y="6113394"/>
            <a:ext cx="3892666" cy="295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99"/>
              </a:lnSpc>
            </a:pPr>
            <a:r>
              <a:rPr lang="en-US" sz="1999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Hands-on (Active Learning)</a:t>
            </a:r>
          </a:p>
        </p:txBody>
      </p:sp>
      <p:sp>
        <p:nvSpPr>
          <p:cNvPr id="108" name="TextBox 108"/>
          <p:cNvSpPr txBox="1"/>
          <p:nvPr/>
        </p:nvSpPr>
        <p:spPr>
          <a:xfrm>
            <a:off x="13945733" y="4651919"/>
            <a:ext cx="3892666" cy="295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99"/>
              </a:lnSpc>
            </a:pPr>
            <a:r>
              <a:rPr lang="en-US" sz="1999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Ethics</a:t>
            </a:r>
          </a:p>
        </p:txBody>
      </p:sp>
      <p:sp>
        <p:nvSpPr>
          <p:cNvPr id="109" name="TextBox 109"/>
          <p:cNvSpPr txBox="1"/>
          <p:nvPr/>
        </p:nvSpPr>
        <p:spPr>
          <a:xfrm>
            <a:off x="13917775" y="6123701"/>
            <a:ext cx="3611938" cy="295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99"/>
              </a:lnSpc>
            </a:pPr>
            <a:r>
              <a:rPr lang="en-US" sz="1999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Design Thinking</a:t>
            </a:r>
          </a:p>
        </p:txBody>
      </p:sp>
      <p:sp>
        <p:nvSpPr>
          <p:cNvPr id="110" name="TextBox 110"/>
          <p:cNvSpPr txBox="1"/>
          <p:nvPr/>
        </p:nvSpPr>
        <p:spPr>
          <a:xfrm>
            <a:off x="1506366" y="3021848"/>
            <a:ext cx="3892666" cy="590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399"/>
              </a:lnSpc>
            </a:pPr>
            <a:r>
              <a:rPr lang="en-US" sz="1999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Department contact for Specialized Content</a:t>
            </a:r>
          </a:p>
        </p:txBody>
      </p:sp>
      <p:sp>
        <p:nvSpPr>
          <p:cNvPr id="111" name="TextBox 111"/>
          <p:cNvSpPr txBox="1"/>
          <p:nvPr/>
        </p:nvSpPr>
        <p:spPr>
          <a:xfrm>
            <a:off x="10702761" y="1749249"/>
            <a:ext cx="444054" cy="3179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52"/>
              </a:lnSpc>
            </a:pPr>
            <a:r>
              <a:rPr lang="en-US" sz="2210" b="1">
                <a:solidFill>
                  <a:srgbClr val="99FFBD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01</a:t>
            </a:r>
          </a:p>
        </p:txBody>
      </p:sp>
      <p:sp>
        <p:nvSpPr>
          <p:cNvPr id="112" name="TextBox 112"/>
          <p:cNvSpPr txBox="1"/>
          <p:nvPr/>
        </p:nvSpPr>
        <p:spPr>
          <a:xfrm>
            <a:off x="7115370" y="1749249"/>
            <a:ext cx="444054" cy="3179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52"/>
              </a:lnSpc>
            </a:pPr>
            <a:r>
              <a:rPr lang="en-US" sz="2210" b="1">
                <a:solidFill>
                  <a:srgbClr val="99FFBD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01</a:t>
            </a:r>
          </a:p>
        </p:txBody>
      </p:sp>
      <p:sp>
        <p:nvSpPr>
          <p:cNvPr id="113" name="TextBox 113"/>
          <p:cNvSpPr txBox="1"/>
          <p:nvPr/>
        </p:nvSpPr>
        <p:spPr>
          <a:xfrm>
            <a:off x="7115370" y="9104067"/>
            <a:ext cx="444054" cy="3179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52"/>
              </a:lnSpc>
            </a:pPr>
            <a:r>
              <a:rPr lang="en-US" sz="2210" b="1">
                <a:solidFill>
                  <a:srgbClr val="99FFBD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06</a:t>
            </a:r>
          </a:p>
        </p:txBody>
      </p:sp>
      <p:sp>
        <p:nvSpPr>
          <p:cNvPr id="114" name="TextBox 114"/>
          <p:cNvSpPr txBox="1"/>
          <p:nvPr/>
        </p:nvSpPr>
        <p:spPr>
          <a:xfrm>
            <a:off x="11935990" y="3230103"/>
            <a:ext cx="444054" cy="3179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52"/>
              </a:lnSpc>
            </a:pPr>
            <a:r>
              <a:rPr lang="en-US" sz="2210" b="1">
                <a:solidFill>
                  <a:srgbClr val="99FFBD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02</a:t>
            </a:r>
          </a:p>
        </p:txBody>
      </p:sp>
      <p:sp>
        <p:nvSpPr>
          <p:cNvPr id="115" name="TextBox 115"/>
          <p:cNvSpPr txBox="1"/>
          <p:nvPr/>
        </p:nvSpPr>
        <p:spPr>
          <a:xfrm>
            <a:off x="5909436" y="3230103"/>
            <a:ext cx="444054" cy="3179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52"/>
              </a:lnSpc>
            </a:pPr>
            <a:r>
              <a:rPr lang="en-US" sz="2210" b="1">
                <a:solidFill>
                  <a:srgbClr val="99FFBD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02</a:t>
            </a:r>
          </a:p>
        </p:txBody>
      </p:sp>
      <p:sp>
        <p:nvSpPr>
          <p:cNvPr id="116" name="TextBox 116"/>
          <p:cNvSpPr txBox="1"/>
          <p:nvPr/>
        </p:nvSpPr>
        <p:spPr>
          <a:xfrm>
            <a:off x="11935990" y="7568895"/>
            <a:ext cx="444054" cy="3179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52"/>
              </a:lnSpc>
            </a:pPr>
            <a:r>
              <a:rPr lang="en-US" sz="2210" b="1">
                <a:solidFill>
                  <a:srgbClr val="99FFBD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05</a:t>
            </a:r>
          </a:p>
        </p:txBody>
      </p:sp>
      <p:sp>
        <p:nvSpPr>
          <p:cNvPr id="117" name="TextBox 117"/>
          <p:cNvSpPr txBox="1"/>
          <p:nvPr/>
        </p:nvSpPr>
        <p:spPr>
          <a:xfrm>
            <a:off x="5867716" y="7568895"/>
            <a:ext cx="444054" cy="3179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52"/>
              </a:lnSpc>
            </a:pPr>
            <a:r>
              <a:rPr lang="en-US" sz="2210" b="1">
                <a:solidFill>
                  <a:srgbClr val="99FFBD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05</a:t>
            </a:r>
          </a:p>
        </p:txBody>
      </p:sp>
      <p:sp>
        <p:nvSpPr>
          <p:cNvPr id="118" name="TextBox 118"/>
          <p:cNvSpPr txBox="1"/>
          <p:nvPr/>
        </p:nvSpPr>
        <p:spPr>
          <a:xfrm>
            <a:off x="12885003" y="4663108"/>
            <a:ext cx="444054" cy="3179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52"/>
              </a:lnSpc>
            </a:pPr>
            <a:r>
              <a:rPr lang="en-US" sz="2210" b="1">
                <a:solidFill>
                  <a:srgbClr val="99FFBD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03</a:t>
            </a:r>
          </a:p>
        </p:txBody>
      </p:sp>
      <p:sp>
        <p:nvSpPr>
          <p:cNvPr id="119" name="TextBox 119"/>
          <p:cNvSpPr txBox="1"/>
          <p:nvPr/>
        </p:nvSpPr>
        <p:spPr>
          <a:xfrm>
            <a:off x="4954977" y="4663108"/>
            <a:ext cx="444054" cy="3179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52"/>
              </a:lnSpc>
            </a:pPr>
            <a:r>
              <a:rPr lang="en-US" sz="2210" b="1">
                <a:solidFill>
                  <a:srgbClr val="99FFBD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03</a:t>
            </a:r>
          </a:p>
        </p:txBody>
      </p:sp>
      <p:sp>
        <p:nvSpPr>
          <p:cNvPr id="120" name="TextBox 120"/>
          <p:cNvSpPr txBox="1"/>
          <p:nvPr/>
        </p:nvSpPr>
        <p:spPr>
          <a:xfrm>
            <a:off x="12885003" y="6117105"/>
            <a:ext cx="444054" cy="3179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52"/>
              </a:lnSpc>
            </a:pPr>
            <a:r>
              <a:rPr lang="en-US" sz="2210" b="1">
                <a:solidFill>
                  <a:srgbClr val="99FFBD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04</a:t>
            </a:r>
          </a:p>
        </p:txBody>
      </p:sp>
      <p:sp>
        <p:nvSpPr>
          <p:cNvPr id="121" name="TextBox 121"/>
          <p:cNvSpPr txBox="1"/>
          <p:nvPr/>
        </p:nvSpPr>
        <p:spPr>
          <a:xfrm>
            <a:off x="4954977" y="6117105"/>
            <a:ext cx="444054" cy="3179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52"/>
              </a:lnSpc>
            </a:pPr>
            <a:r>
              <a:rPr lang="en-US" sz="2210" b="1">
                <a:solidFill>
                  <a:srgbClr val="99FFBD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04</a:t>
            </a:r>
          </a:p>
        </p:txBody>
      </p:sp>
      <p:sp>
        <p:nvSpPr>
          <p:cNvPr id="122" name="TextBox 122"/>
          <p:cNvSpPr txBox="1"/>
          <p:nvPr/>
        </p:nvSpPr>
        <p:spPr>
          <a:xfrm>
            <a:off x="3998949" y="545023"/>
            <a:ext cx="2312821" cy="428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799" b="1">
                <a:solidFill>
                  <a:srgbClr val="99FFBD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Constraints</a:t>
            </a:r>
          </a:p>
        </p:txBody>
      </p:sp>
      <p:sp>
        <p:nvSpPr>
          <p:cNvPr id="123" name="TextBox 123"/>
          <p:cNvSpPr txBox="1"/>
          <p:nvPr/>
        </p:nvSpPr>
        <p:spPr>
          <a:xfrm>
            <a:off x="12830523" y="545023"/>
            <a:ext cx="1454858" cy="428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799" b="1">
                <a:solidFill>
                  <a:srgbClr val="99FFBD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Criteria</a:t>
            </a:r>
          </a:p>
        </p:txBody>
      </p:sp>
      <p:sp>
        <p:nvSpPr>
          <p:cNvPr id="124" name="Freeform 124"/>
          <p:cNvSpPr/>
          <p:nvPr/>
        </p:nvSpPr>
        <p:spPr>
          <a:xfrm>
            <a:off x="-3657600" y="9067145"/>
            <a:ext cx="7315200" cy="3319272"/>
          </a:xfrm>
          <a:custGeom>
            <a:avLst/>
            <a:gdLst/>
            <a:ahLst/>
            <a:cxnLst/>
            <a:rect l="l" t="t" r="r" b="b"/>
            <a:pathLst>
              <a:path w="7315200" h="3319272">
                <a:moveTo>
                  <a:pt x="0" y="0"/>
                </a:moveTo>
                <a:lnTo>
                  <a:pt x="7315200" y="0"/>
                </a:lnTo>
                <a:lnTo>
                  <a:pt x="7315200" y="3319272"/>
                </a:lnTo>
                <a:lnTo>
                  <a:pt x="0" y="3319272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alphaModFix amt="19999"/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25" name="TextBox 125"/>
          <p:cNvSpPr txBox="1"/>
          <p:nvPr/>
        </p:nvSpPr>
        <p:spPr>
          <a:xfrm>
            <a:off x="2753311" y="1449754"/>
            <a:ext cx="3892666" cy="885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399"/>
              </a:lnSpc>
            </a:pPr>
            <a:r>
              <a:rPr lang="en-US" sz="1999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Full year common course sequence with no impact to overal credit hours for degree</a:t>
            </a:r>
          </a:p>
        </p:txBody>
      </p:sp>
      <p:sp>
        <p:nvSpPr>
          <p:cNvPr id="126" name="TextBox 126"/>
          <p:cNvSpPr txBox="1"/>
          <p:nvPr/>
        </p:nvSpPr>
        <p:spPr>
          <a:xfrm>
            <a:off x="2841704" y="9008696"/>
            <a:ext cx="3892666" cy="295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399"/>
              </a:lnSpc>
            </a:pPr>
            <a:r>
              <a:rPr lang="en-US" sz="1999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Problem Solving </a:t>
            </a:r>
          </a:p>
        </p:txBody>
      </p:sp>
      <p:sp>
        <p:nvSpPr>
          <p:cNvPr id="127" name="TextBox 127"/>
          <p:cNvSpPr txBox="1"/>
          <p:nvPr/>
        </p:nvSpPr>
        <p:spPr>
          <a:xfrm>
            <a:off x="11708101" y="1524025"/>
            <a:ext cx="3611938" cy="590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99"/>
              </a:lnSpc>
            </a:pPr>
            <a:r>
              <a:rPr lang="en-US" sz="1999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Flexible pathways and offerings for students</a:t>
            </a:r>
          </a:p>
        </p:txBody>
      </p:sp>
      <p:sp>
        <p:nvSpPr>
          <p:cNvPr id="128" name="TextBox 128"/>
          <p:cNvSpPr txBox="1"/>
          <p:nvPr/>
        </p:nvSpPr>
        <p:spPr>
          <a:xfrm>
            <a:off x="13101230" y="7288560"/>
            <a:ext cx="3484334" cy="885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99"/>
              </a:lnSpc>
            </a:pPr>
            <a:r>
              <a:rPr lang="en-US" sz="1999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Dedicated FYP faculty with engagement in all degree programs</a:t>
            </a:r>
          </a:p>
        </p:txBody>
      </p:sp>
      <p:grpSp>
        <p:nvGrpSpPr>
          <p:cNvPr id="129" name="Group 129"/>
          <p:cNvGrpSpPr/>
          <p:nvPr/>
        </p:nvGrpSpPr>
        <p:grpSpPr>
          <a:xfrm rot="-10800000">
            <a:off x="9241575" y="8785753"/>
            <a:ext cx="4844967" cy="1166040"/>
            <a:chOff x="0" y="0"/>
            <a:chExt cx="1276041" cy="307105"/>
          </a:xfrm>
        </p:grpSpPr>
        <p:sp>
          <p:nvSpPr>
            <p:cNvPr id="130" name="Freeform 130"/>
            <p:cNvSpPr/>
            <p:nvPr/>
          </p:nvSpPr>
          <p:spPr>
            <a:xfrm>
              <a:off x="0" y="0"/>
              <a:ext cx="1276041" cy="307105"/>
            </a:xfrm>
            <a:custGeom>
              <a:avLst/>
              <a:gdLst/>
              <a:ahLst/>
              <a:cxnLst/>
              <a:rect l="l" t="t" r="r" b="b"/>
              <a:pathLst>
                <a:path w="1276041" h="307105">
                  <a:moveTo>
                    <a:pt x="153553" y="0"/>
                  </a:moveTo>
                  <a:lnTo>
                    <a:pt x="1122488" y="0"/>
                  </a:lnTo>
                  <a:cubicBezTo>
                    <a:pt x="1207293" y="0"/>
                    <a:pt x="1276041" y="68748"/>
                    <a:pt x="1276041" y="153553"/>
                  </a:cubicBezTo>
                  <a:lnTo>
                    <a:pt x="1276041" y="153553"/>
                  </a:lnTo>
                  <a:cubicBezTo>
                    <a:pt x="1276041" y="238357"/>
                    <a:pt x="1207293" y="307105"/>
                    <a:pt x="1122488" y="307105"/>
                  </a:cubicBezTo>
                  <a:lnTo>
                    <a:pt x="153553" y="307105"/>
                  </a:lnTo>
                  <a:cubicBezTo>
                    <a:pt x="68748" y="307105"/>
                    <a:pt x="0" y="238357"/>
                    <a:pt x="0" y="153553"/>
                  </a:cubicBezTo>
                  <a:lnTo>
                    <a:pt x="0" y="153553"/>
                  </a:lnTo>
                  <a:cubicBezTo>
                    <a:pt x="0" y="68748"/>
                    <a:pt x="68748" y="0"/>
                    <a:pt x="153553" y="0"/>
                  </a:cubicBezTo>
                  <a:close/>
                </a:path>
              </a:pathLst>
            </a:custGeom>
            <a:solidFill>
              <a:srgbClr val="E875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1" name="TextBox 131"/>
            <p:cNvSpPr txBox="1"/>
            <p:nvPr/>
          </p:nvSpPr>
          <p:spPr>
            <a:xfrm>
              <a:off x="0" y="0"/>
              <a:ext cx="1276041" cy="3071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20"/>
                </a:lnSpc>
              </a:pPr>
              <a:endParaRPr/>
            </a:p>
          </p:txBody>
        </p:sp>
      </p:grpSp>
      <p:sp>
        <p:nvSpPr>
          <p:cNvPr id="132" name="AutoShape 132"/>
          <p:cNvSpPr/>
          <p:nvPr/>
        </p:nvSpPr>
        <p:spPr>
          <a:xfrm flipV="1">
            <a:off x="8958868" y="8106155"/>
            <a:ext cx="509627" cy="757470"/>
          </a:xfrm>
          <a:prstGeom prst="line">
            <a:avLst/>
          </a:prstGeom>
          <a:ln w="19050" cap="flat">
            <a:solidFill>
              <a:srgbClr val="99FFB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33" name="Freeform 133"/>
          <p:cNvSpPr/>
          <p:nvPr/>
        </p:nvSpPr>
        <p:spPr>
          <a:xfrm rot="2893863" flipH="1">
            <a:off x="8757007" y="8797624"/>
            <a:ext cx="1209210" cy="1033875"/>
          </a:xfrm>
          <a:custGeom>
            <a:avLst/>
            <a:gdLst/>
            <a:ahLst/>
            <a:cxnLst/>
            <a:rect l="l" t="t" r="r" b="b"/>
            <a:pathLst>
              <a:path w="1209210" h="1033875">
                <a:moveTo>
                  <a:pt x="1209210" y="0"/>
                </a:moveTo>
                <a:lnTo>
                  <a:pt x="0" y="0"/>
                </a:lnTo>
                <a:lnTo>
                  <a:pt x="0" y="1033874"/>
                </a:lnTo>
                <a:lnTo>
                  <a:pt x="1209210" y="1033874"/>
                </a:lnTo>
                <a:lnTo>
                  <a:pt x="120921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grpSp>
        <p:nvGrpSpPr>
          <p:cNvPr id="134" name="Group 134"/>
          <p:cNvGrpSpPr/>
          <p:nvPr/>
        </p:nvGrpSpPr>
        <p:grpSpPr>
          <a:xfrm>
            <a:off x="9361612" y="8013212"/>
            <a:ext cx="213764" cy="213764"/>
            <a:chOff x="0" y="0"/>
            <a:chExt cx="812800" cy="812800"/>
          </a:xfrm>
        </p:grpSpPr>
        <p:sp>
          <p:nvSpPr>
            <p:cNvPr id="135" name="Freeform 13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1481D"/>
            </a:solidFill>
            <a:ln w="38100" cap="sq">
              <a:solidFill>
                <a:srgbClr val="FF803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6" name="TextBox 136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20"/>
                </a:lnSpc>
              </a:pPr>
              <a:endParaRPr/>
            </a:p>
          </p:txBody>
        </p:sp>
      </p:grpSp>
      <p:sp>
        <p:nvSpPr>
          <p:cNvPr id="137" name="TextBox 137"/>
          <p:cNvSpPr txBox="1"/>
          <p:nvPr/>
        </p:nvSpPr>
        <p:spPr>
          <a:xfrm>
            <a:off x="9246467" y="9212565"/>
            <a:ext cx="444054" cy="3179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52"/>
              </a:lnSpc>
            </a:pPr>
            <a:r>
              <a:rPr lang="en-US" sz="2210" b="1">
                <a:solidFill>
                  <a:srgbClr val="99FFBD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07</a:t>
            </a:r>
          </a:p>
        </p:txBody>
      </p:sp>
      <p:sp>
        <p:nvSpPr>
          <p:cNvPr id="138" name="TextBox 138"/>
          <p:cNvSpPr txBox="1"/>
          <p:nvPr/>
        </p:nvSpPr>
        <p:spPr>
          <a:xfrm>
            <a:off x="10075375" y="9235281"/>
            <a:ext cx="3892666" cy="295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399"/>
              </a:lnSpc>
            </a:pPr>
            <a:r>
              <a:rPr lang="en-US" sz="1999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Computational Thinking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48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054" y="69741"/>
            <a:ext cx="5859866" cy="4028658"/>
          </a:xfrm>
          <a:custGeom>
            <a:avLst/>
            <a:gdLst/>
            <a:ahLst/>
            <a:cxnLst/>
            <a:rect l="l" t="t" r="r" b="b"/>
            <a:pathLst>
              <a:path w="5859866" h="4028658">
                <a:moveTo>
                  <a:pt x="0" y="0"/>
                </a:moveTo>
                <a:lnTo>
                  <a:pt x="5859866" y="0"/>
                </a:lnTo>
                <a:lnTo>
                  <a:pt x="5859866" y="4028658"/>
                </a:lnTo>
                <a:lnTo>
                  <a:pt x="0" y="402865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8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5961920" y="0"/>
            <a:ext cx="6012922" cy="4028658"/>
          </a:xfrm>
          <a:custGeom>
            <a:avLst/>
            <a:gdLst/>
            <a:ahLst/>
            <a:cxnLst/>
            <a:rect l="l" t="t" r="r" b="b"/>
            <a:pathLst>
              <a:path w="6012922" h="4028658">
                <a:moveTo>
                  <a:pt x="0" y="0"/>
                </a:moveTo>
                <a:lnTo>
                  <a:pt x="6012922" y="0"/>
                </a:lnTo>
                <a:lnTo>
                  <a:pt x="6012922" y="4028658"/>
                </a:lnTo>
                <a:lnTo>
                  <a:pt x="0" y="402865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8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2076896" y="0"/>
            <a:ext cx="6035443" cy="4028658"/>
          </a:xfrm>
          <a:custGeom>
            <a:avLst/>
            <a:gdLst/>
            <a:ahLst/>
            <a:cxnLst/>
            <a:rect l="l" t="t" r="r" b="b"/>
            <a:pathLst>
              <a:path w="6035443" h="4028658">
                <a:moveTo>
                  <a:pt x="0" y="0"/>
                </a:moveTo>
                <a:lnTo>
                  <a:pt x="6035443" y="0"/>
                </a:lnTo>
                <a:lnTo>
                  <a:pt x="6035443" y="4028658"/>
                </a:lnTo>
                <a:lnTo>
                  <a:pt x="0" y="40286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18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02054" y="6251017"/>
            <a:ext cx="5859866" cy="4035983"/>
          </a:xfrm>
          <a:custGeom>
            <a:avLst/>
            <a:gdLst/>
            <a:ahLst/>
            <a:cxnLst/>
            <a:rect l="l" t="t" r="r" b="b"/>
            <a:pathLst>
              <a:path w="5859866" h="4035983">
                <a:moveTo>
                  <a:pt x="0" y="0"/>
                </a:moveTo>
                <a:lnTo>
                  <a:pt x="5859866" y="0"/>
                </a:lnTo>
                <a:lnTo>
                  <a:pt x="5859866" y="4035983"/>
                </a:lnTo>
                <a:lnTo>
                  <a:pt x="0" y="403598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18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6137539" y="6273374"/>
            <a:ext cx="6012922" cy="4013626"/>
          </a:xfrm>
          <a:custGeom>
            <a:avLst/>
            <a:gdLst/>
            <a:ahLst/>
            <a:cxnLst/>
            <a:rect l="l" t="t" r="r" b="b"/>
            <a:pathLst>
              <a:path w="6012922" h="4013626">
                <a:moveTo>
                  <a:pt x="0" y="0"/>
                </a:moveTo>
                <a:lnTo>
                  <a:pt x="6012922" y="0"/>
                </a:lnTo>
                <a:lnTo>
                  <a:pt x="6012922" y="4013626"/>
                </a:lnTo>
                <a:lnTo>
                  <a:pt x="0" y="401362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18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2241818" y="6251017"/>
            <a:ext cx="5870521" cy="4035983"/>
          </a:xfrm>
          <a:custGeom>
            <a:avLst/>
            <a:gdLst/>
            <a:ahLst/>
            <a:cxnLst/>
            <a:rect l="l" t="t" r="r" b="b"/>
            <a:pathLst>
              <a:path w="5870521" h="4035983">
                <a:moveTo>
                  <a:pt x="0" y="0"/>
                </a:moveTo>
                <a:lnTo>
                  <a:pt x="5870521" y="0"/>
                </a:lnTo>
                <a:lnTo>
                  <a:pt x="5870521" y="4035983"/>
                </a:lnTo>
                <a:lnTo>
                  <a:pt x="0" y="403598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18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5400000">
            <a:off x="11928321" y="6328284"/>
            <a:ext cx="816321" cy="332332"/>
          </a:xfrm>
          <a:custGeom>
            <a:avLst/>
            <a:gdLst/>
            <a:ahLst/>
            <a:cxnLst/>
            <a:rect l="l" t="t" r="r" b="b"/>
            <a:pathLst>
              <a:path w="816321" h="332332">
                <a:moveTo>
                  <a:pt x="0" y="0"/>
                </a:moveTo>
                <a:lnTo>
                  <a:pt x="816321" y="0"/>
                </a:lnTo>
                <a:lnTo>
                  <a:pt x="816321" y="332332"/>
                </a:lnTo>
                <a:lnTo>
                  <a:pt x="0" y="33233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19379"/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351996" r="-2695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14063865" y="4159672"/>
            <a:ext cx="3945724" cy="16672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666"/>
              </a:lnSpc>
            </a:pPr>
            <a:r>
              <a:rPr lang="en-US" sz="2099" b="1" spc="12">
                <a:solidFill>
                  <a:srgbClr val="FAFAFA"/>
                </a:solidFill>
                <a:latin typeface="Inter Bold"/>
                <a:ea typeface="Inter Bold"/>
                <a:cs typeface="Inter Bold"/>
                <a:sym typeface="Inter Bold"/>
              </a:rPr>
              <a:t>Program Pathways</a:t>
            </a:r>
          </a:p>
          <a:p>
            <a:pPr marL="0" lvl="0" indent="0" algn="ctr">
              <a:lnSpc>
                <a:spcPts val="2666"/>
              </a:lnSpc>
            </a:pPr>
            <a:endParaRPr lang="en-US" sz="2099" b="1" spc="12">
              <a:solidFill>
                <a:srgbClr val="FAFAFA"/>
              </a:solidFill>
              <a:latin typeface="Inter Bold"/>
              <a:ea typeface="Inter Bold"/>
              <a:cs typeface="Inter Bold"/>
              <a:sym typeface="Inter Bold"/>
            </a:endParaRPr>
          </a:p>
          <a:p>
            <a:pPr marL="0" lvl="0" indent="0" algn="ctr">
              <a:lnSpc>
                <a:spcPts val="2666"/>
              </a:lnSpc>
            </a:pPr>
            <a:r>
              <a:rPr lang="en-US" sz="2099" spc="12">
                <a:solidFill>
                  <a:srgbClr val="FAFAFA"/>
                </a:solidFill>
                <a:latin typeface="Inter"/>
                <a:ea typeface="Inter"/>
                <a:cs typeface="Inter"/>
                <a:sym typeface="Inter"/>
              </a:rPr>
              <a:t>Co- &amp; Pre-requisite structure</a:t>
            </a:r>
          </a:p>
          <a:p>
            <a:pPr marL="0" lvl="0" indent="0" algn="ctr">
              <a:lnSpc>
                <a:spcPts val="2666"/>
              </a:lnSpc>
            </a:pPr>
            <a:r>
              <a:rPr lang="en-US" sz="2099" spc="12">
                <a:solidFill>
                  <a:srgbClr val="FAFAFA"/>
                </a:solidFill>
                <a:latin typeface="Inter"/>
                <a:ea typeface="Inter"/>
                <a:cs typeface="Inter"/>
                <a:sym typeface="Inter"/>
              </a:rPr>
              <a:t>Articulation Agreements</a:t>
            </a:r>
          </a:p>
          <a:p>
            <a:pPr algn="ctr">
              <a:lnSpc>
                <a:spcPts val="2666"/>
              </a:lnSpc>
              <a:spcBef>
                <a:spcPct val="0"/>
              </a:spcBef>
            </a:pPr>
            <a:r>
              <a:rPr lang="en-US" sz="2099" spc="12">
                <a:solidFill>
                  <a:srgbClr val="FAFAFA"/>
                </a:solidFill>
                <a:latin typeface="Inter"/>
                <a:ea typeface="Inter"/>
                <a:cs typeface="Inter"/>
                <a:sym typeface="Inter"/>
              </a:rPr>
              <a:t>Resource Management 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6534466" y="2914966"/>
            <a:ext cx="5219069" cy="5219069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000000"/>
              </a:solidFill>
              <a:prstDash val="sysDot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20"/>
                </a:lnSpc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 rot="3734949">
            <a:off x="14317671" y="-1028700"/>
            <a:ext cx="6480000" cy="4114800"/>
          </a:xfrm>
          <a:custGeom>
            <a:avLst/>
            <a:gdLst/>
            <a:ahLst/>
            <a:cxnLst/>
            <a:rect l="l" t="t" r="r" b="b"/>
            <a:pathLst>
              <a:path w="6480000" h="4114800">
                <a:moveTo>
                  <a:pt x="0" y="0"/>
                </a:moveTo>
                <a:lnTo>
                  <a:pt x="6480000" y="0"/>
                </a:lnTo>
                <a:lnTo>
                  <a:pt x="64800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alphaModFix amt="19999"/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grpSp>
        <p:nvGrpSpPr>
          <p:cNvPr id="14" name="Group 14"/>
          <p:cNvGrpSpPr/>
          <p:nvPr/>
        </p:nvGrpSpPr>
        <p:grpSpPr>
          <a:xfrm>
            <a:off x="10878777" y="1309647"/>
            <a:ext cx="4844967" cy="1166040"/>
            <a:chOff x="0" y="0"/>
            <a:chExt cx="1276041" cy="307105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276041" cy="307105"/>
            </a:xfrm>
            <a:custGeom>
              <a:avLst/>
              <a:gdLst/>
              <a:ahLst/>
              <a:cxnLst/>
              <a:rect l="l" t="t" r="r" b="b"/>
              <a:pathLst>
                <a:path w="1276041" h="307105">
                  <a:moveTo>
                    <a:pt x="153553" y="0"/>
                  </a:moveTo>
                  <a:lnTo>
                    <a:pt x="1122488" y="0"/>
                  </a:lnTo>
                  <a:cubicBezTo>
                    <a:pt x="1207293" y="0"/>
                    <a:pt x="1276041" y="68748"/>
                    <a:pt x="1276041" y="153553"/>
                  </a:cubicBezTo>
                  <a:lnTo>
                    <a:pt x="1276041" y="153553"/>
                  </a:lnTo>
                  <a:cubicBezTo>
                    <a:pt x="1276041" y="238357"/>
                    <a:pt x="1207293" y="307105"/>
                    <a:pt x="1122488" y="307105"/>
                  </a:cubicBezTo>
                  <a:lnTo>
                    <a:pt x="153553" y="307105"/>
                  </a:lnTo>
                  <a:cubicBezTo>
                    <a:pt x="68748" y="307105"/>
                    <a:pt x="0" y="238357"/>
                    <a:pt x="0" y="153553"/>
                  </a:cubicBezTo>
                  <a:lnTo>
                    <a:pt x="0" y="153553"/>
                  </a:lnTo>
                  <a:cubicBezTo>
                    <a:pt x="0" y="68748"/>
                    <a:pt x="68748" y="0"/>
                    <a:pt x="153553" y="0"/>
                  </a:cubicBezTo>
                  <a:close/>
                </a:path>
              </a:pathLst>
            </a:custGeom>
            <a:solidFill>
              <a:srgbClr val="E875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0"/>
              <a:ext cx="1276041" cy="3071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20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 rot="-10800000">
            <a:off x="2564256" y="8573313"/>
            <a:ext cx="4844967" cy="1166040"/>
            <a:chOff x="0" y="0"/>
            <a:chExt cx="1276041" cy="307105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276041" cy="307105"/>
            </a:xfrm>
            <a:custGeom>
              <a:avLst/>
              <a:gdLst/>
              <a:ahLst/>
              <a:cxnLst/>
              <a:rect l="l" t="t" r="r" b="b"/>
              <a:pathLst>
                <a:path w="1276041" h="307105">
                  <a:moveTo>
                    <a:pt x="153553" y="0"/>
                  </a:moveTo>
                  <a:lnTo>
                    <a:pt x="1122488" y="0"/>
                  </a:lnTo>
                  <a:cubicBezTo>
                    <a:pt x="1207293" y="0"/>
                    <a:pt x="1276041" y="68748"/>
                    <a:pt x="1276041" y="153553"/>
                  </a:cubicBezTo>
                  <a:lnTo>
                    <a:pt x="1276041" y="153553"/>
                  </a:lnTo>
                  <a:cubicBezTo>
                    <a:pt x="1276041" y="238357"/>
                    <a:pt x="1207293" y="307105"/>
                    <a:pt x="1122488" y="307105"/>
                  </a:cubicBezTo>
                  <a:lnTo>
                    <a:pt x="153553" y="307105"/>
                  </a:lnTo>
                  <a:cubicBezTo>
                    <a:pt x="68748" y="307105"/>
                    <a:pt x="0" y="238357"/>
                    <a:pt x="0" y="153553"/>
                  </a:cubicBezTo>
                  <a:lnTo>
                    <a:pt x="0" y="153553"/>
                  </a:lnTo>
                  <a:cubicBezTo>
                    <a:pt x="0" y="68748"/>
                    <a:pt x="68748" y="0"/>
                    <a:pt x="153553" y="0"/>
                  </a:cubicBezTo>
                  <a:close/>
                </a:path>
              </a:pathLst>
            </a:custGeom>
            <a:solidFill>
              <a:srgbClr val="E875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0"/>
              <a:ext cx="1276041" cy="3071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20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2564256" y="1309647"/>
            <a:ext cx="4844967" cy="1166040"/>
            <a:chOff x="0" y="0"/>
            <a:chExt cx="1276041" cy="307105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276041" cy="307105"/>
            </a:xfrm>
            <a:custGeom>
              <a:avLst/>
              <a:gdLst/>
              <a:ahLst/>
              <a:cxnLst/>
              <a:rect l="l" t="t" r="r" b="b"/>
              <a:pathLst>
                <a:path w="1276041" h="307105">
                  <a:moveTo>
                    <a:pt x="153553" y="0"/>
                  </a:moveTo>
                  <a:lnTo>
                    <a:pt x="1122488" y="0"/>
                  </a:lnTo>
                  <a:cubicBezTo>
                    <a:pt x="1207293" y="0"/>
                    <a:pt x="1276041" y="68748"/>
                    <a:pt x="1276041" y="153553"/>
                  </a:cubicBezTo>
                  <a:lnTo>
                    <a:pt x="1276041" y="153553"/>
                  </a:lnTo>
                  <a:cubicBezTo>
                    <a:pt x="1276041" y="238357"/>
                    <a:pt x="1207293" y="307105"/>
                    <a:pt x="1122488" y="307105"/>
                  </a:cubicBezTo>
                  <a:lnTo>
                    <a:pt x="153553" y="307105"/>
                  </a:lnTo>
                  <a:cubicBezTo>
                    <a:pt x="68748" y="307105"/>
                    <a:pt x="0" y="238357"/>
                    <a:pt x="0" y="153553"/>
                  </a:cubicBezTo>
                  <a:lnTo>
                    <a:pt x="0" y="153553"/>
                  </a:lnTo>
                  <a:cubicBezTo>
                    <a:pt x="0" y="68748"/>
                    <a:pt x="68748" y="0"/>
                    <a:pt x="153553" y="0"/>
                  </a:cubicBezTo>
                  <a:close/>
                </a:path>
              </a:pathLst>
            </a:custGeom>
            <a:solidFill>
              <a:srgbClr val="E875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0"/>
              <a:ext cx="1276041" cy="3071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20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2231280" y="2763643"/>
            <a:ext cx="4844967" cy="1166040"/>
            <a:chOff x="0" y="0"/>
            <a:chExt cx="1276041" cy="307105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1276041" cy="307105"/>
            </a:xfrm>
            <a:custGeom>
              <a:avLst/>
              <a:gdLst/>
              <a:ahLst/>
              <a:cxnLst/>
              <a:rect l="l" t="t" r="r" b="b"/>
              <a:pathLst>
                <a:path w="1276041" h="307105">
                  <a:moveTo>
                    <a:pt x="153553" y="0"/>
                  </a:moveTo>
                  <a:lnTo>
                    <a:pt x="1122488" y="0"/>
                  </a:lnTo>
                  <a:cubicBezTo>
                    <a:pt x="1207293" y="0"/>
                    <a:pt x="1276041" y="68748"/>
                    <a:pt x="1276041" y="153553"/>
                  </a:cubicBezTo>
                  <a:lnTo>
                    <a:pt x="1276041" y="153553"/>
                  </a:lnTo>
                  <a:cubicBezTo>
                    <a:pt x="1276041" y="238357"/>
                    <a:pt x="1207293" y="307105"/>
                    <a:pt x="1122488" y="307105"/>
                  </a:cubicBezTo>
                  <a:lnTo>
                    <a:pt x="153553" y="307105"/>
                  </a:lnTo>
                  <a:cubicBezTo>
                    <a:pt x="68748" y="307105"/>
                    <a:pt x="0" y="238357"/>
                    <a:pt x="0" y="153553"/>
                  </a:cubicBezTo>
                  <a:lnTo>
                    <a:pt x="0" y="153553"/>
                  </a:lnTo>
                  <a:cubicBezTo>
                    <a:pt x="0" y="68748"/>
                    <a:pt x="68748" y="0"/>
                    <a:pt x="153553" y="0"/>
                  </a:cubicBezTo>
                  <a:close/>
                </a:path>
              </a:pathLst>
            </a:custGeom>
            <a:solidFill>
              <a:srgbClr val="E875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0"/>
              <a:ext cx="1276041" cy="3071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20"/>
                </a:lnSpc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 rot="-10800000">
            <a:off x="1211753" y="7119317"/>
            <a:ext cx="4844967" cy="1166040"/>
            <a:chOff x="0" y="0"/>
            <a:chExt cx="1276041" cy="307105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1276041" cy="307105"/>
            </a:xfrm>
            <a:custGeom>
              <a:avLst/>
              <a:gdLst/>
              <a:ahLst/>
              <a:cxnLst/>
              <a:rect l="l" t="t" r="r" b="b"/>
              <a:pathLst>
                <a:path w="1276041" h="307105">
                  <a:moveTo>
                    <a:pt x="153553" y="0"/>
                  </a:moveTo>
                  <a:lnTo>
                    <a:pt x="1122488" y="0"/>
                  </a:lnTo>
                  <a:cubicBezTo>
                    <a:pt x="1207293" y="0"/>
                    <a:pt x="1276041" y="68748"/>
                    <a:pt x="1276041" y="153553"/>
                  </a:cubicBezTo>
                  <a:lnTo>
                    <a:pt x="1276041" y="153553"/>
                  </a:lnTo>
                  <a:cubicBezTo>
                    <a:pt x="1276041" y="238357"/>
                    <a:pt x="1207293" y="307105"/>
                    <a:pt x="1122488" y="307105"/>
                  </a:cubicBezTo>
                  <a:lnTo>
                    <a:pt x="153553" y="307105"/>
                  </a:lnTo>
                  <a:cubicBezTo>
                    <a:pt x="68748" y="307105"/>
                    <a:pt x="0" y="238357"/>
                    <a:pt x="0" y="153553"/>
                  </a:cubicBezTo>
                  <a:lnTo>
                    <a:pt x="0" y="153553"/>
                  </a:lnTo>
                  <a:cubicBezTo>
                    <a:pt x="0" y="68748"/>
                    <a:pt x="68748" y="0"/>
                    <a:pt x="153553" y="0"/>
                  </a:cubicBezTo>
                  <a:close/>
                </a:path>
              </a:pathLst>
            </a:custGeom>
            <a:solidFill>
              <a:srgbClr val="E875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0"/>
              <a:ext cx="1276041" cy="3071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20"/>
                </a:lnSpc>
              </a:pPr>
              <a:endParaRPr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12231280" y="7121220"/>
            <a:ext cx="4844967" cy="1166040"/>
            <a:chOff x="0" y="0"/>
            <a:chExt cx="1276041" cy="307105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1276041" cy="307105"/>
            </a:xfrm>
            <a:custGeom>
              <a:avLst/>
              <a:gdLst/>
              <a:ahLst/>
              <a:cxnLst/>
              <a:rect l="l" t="t" r="r" b="b"/>
              <a:pathLst>
                <a:path w="1276041" h="307105">
                  <a:moveTo>
                    <a:pt x="153553" y="0"/>
                  </a:moveTo>
                  <a:lnTo>
                    <a:pt x="1122488" y="0"/>
                  </a:lnTo>
                  <a:cubicBezTo>
                    <a:pt x="1207293" y="0"/>
                    <a:pt x="1276041" y="68748"/>
                    <a:pt x="1276041" y="153553"/>
                  </a:cubicBezTo>
                  <a:lnTo>
                    <a:pt x="1276041" y="153553"/>
                  </a:lnTo>
                  <a:cubicBezTo>
                    <a:pt x="1276041" y="238357"/>
                    <a:pt x="1207293" y="307105"/>
                    <a:pt x="1122488" y="307105"/>
                  </a:cubicBezTo>
                  <a:lnTo>
                    <a:pt x="153553" y="307105"/>
                  </a:lnTo>
                  <a:cubicBezTo>
                    <a:pt x="68748" y="307105"/>
                    <a:pt x="0" y="238357"/>
                    <a:pt x="0" y="153553"/>
                  </a:cubicBezTo>
                  <a:lnTo>
                    <a:pt x="0" y="153553"/>
                  </a:lnTo>
                  <a:cubicBezTo>
                    <a:pt x="0" y="68748"/>
                    <a:pt x="68748" y="0"/>
                    <a:pt x="153553" y="0"/>
                  </a:cubicBezTo>
                  <a:close/>
                </a:path>
              </a:pathLst>
            </a:custGeom>
            <a:solidFill>
              <a:srgbClr val="E875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0" y="0"/>
              <a:ext cx="1276041" cy="3071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20"/>
                </a:lnSpc>
              </a:pPr>
              <a:endParaRPr/>
            </a:p>
          </p:txBody>
        </p:sp>
      </p:grpSp>
      <p:grpSp>
        <p:nvGrpSpPr>
          <p:cNvPr id="32" name="Group 32"/>
          <p:cNvGrpSpPr/>
          <p:nvPr/>
        </p:nvGrpSpPr>
        <p:grpSpPr>
          <a:xfrm rot="-10800000">
            <a:off x="1211753" y="2761739"/>
            <a:ext cx="4844967" cy="1166040"/>
            <a:chOff x="0" y="0"/>
            <a:chExt cx="1276041" cy="307105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1276041" cy="307105"/>
            </a:xfrm>
            <a:custGeom>
              <a:avLst/>
              <a:gdLst/>
              <a:ahLst/>
              <a:cxnLst/>
              <a:rect l="l" t="t" r="r" b="b"/>
              <a:pathLst>
                <a:path w="1276041" h="307105">
                  <a:moveTo>
                    <a:pt x="153553" y="0"/>
                  </a:moveTo>
                  <a:lnTo>
                    <a:pt x="1122488" y="0"/>
                  </a:lnTo>
                  <a:cubicBezTo>
                    <a:pt x="1207293" y="0"/>
                    <a:pt x="1276041" y="68748"/>
                    <a:pt x="1276041" y="153553"/>
                  </a:cubicBezTo>
                  <a:lnTo>
                    <a:pt x="1276041" y="153553"/>
                  </a:lnTo>
                  <a:cubicBezTo>
                    <a:pt x="1276041" y="238357"/>
                    <a:pt x="1207293" y="307105"/>
                    <a:pt x="1122488" y="307105"/>
                  </a:cubicBezTo>
                  <a:lnTo>
                    <a:pt x="153553" y="307105"/>
                  </a:lnTo>
                  <a:cubicBezTo>
                    <a:pt x="68748" y="307105"/>
                    <a:pt x="0" y="238357"/>
                    <a:pt x="0" y="153553"/>
                  </a:cubicBezTo>
                  <a:lnTo>
                    <a:pt x="0" y="153553"/>
                  </a:lnTo>
                  <a:cubicBezTo>
                    <a:pt x="0" y="68748"/>
                    <a:pt x="68748" y="0"/>
                    <a:pt x="153553" y="0"/>
                  </a:cubicBezTo>
                  <a:close/>
                </a:path>
              </a:pathLst>
            </a:custGeom>
            <a:solidFill>
              <a:srgbClr val="E875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0" y="0"/>
              <a:ext cx="1276041" cy="3071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20"/>
                </a:lnSpc>
              </a:pPr>
              <a:endParaRPr/>
            </a:p>
          </p:txBody>
        </p:sp>
      </p:grpSp>
      <p:grpSp>
        <p:nvGrpSpPr>
          <p:cNvPr id="35" name="Group 35"/>
          <p:cNvGrpSpPr/>
          <p:nvPr/>
        </p:nvGrpSpPr>
        <p:grpSpPr>
          <a:xfrm>
            <a:off x="13001973" y="4217640"/>
            <a:ext cx="4844967" cy="1166040"/>
            <a:chOff x="0" y="0"/>
            <a:chExt cx="1276041" cy="307105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1276041" cy="307105"/>
            </a:xfrm>
            <a:custGeom>
              <a:avLst/>
              <a:gdLst/>
              <a:ahLst/>
              <a:cxnLst/>
              <a:rect l="l" t="t" r="r" b="b"/>
              <a:pathLst>
                <a:path w="1276041" h="307105">
                  <a:moveTo>
                    <a:pt x="153553" y="0"/>
                  </a:moveTo>
                  <a:lnTo>
                    <a:pt x="1122488" y="0"/>
                  </a:lnTo>
                  <a:cubicBezTo>
                    <a:pt x="1207293" y="0"/>
                    <a:pt x="1276041" y="68748"/>
                    <a:pt x="1276041" y="153553"/>
                  </a:cubicBezTo>
                  <a:lnTo>
                    <a:pt x="1276041" y="153553"/>
                  </a:lnTo>
                  <a:cubicBezTo>
                    <a:pt x="1276041" y="238357"/>
                    <a:pt x="1207293" y="307105"/>
                    <a:pt x="1122488" y="307105"/>
                  </a:cubicBezTo>
                  <a:lnTo>
                    <a:pt x="153553" y="307105"/>
                  </a:lnTo>
                  <a:cubicBezTo>
                    <a:pt x="68748" y="307105"/>
                    <a:pt x="0" y="238357"/>
                    <a:pt x="0" y="153553"/>
                  </a:cubicBezTo>
                  <a:lnTo>
                    <a:pt x="0" y="153553"/>
                  </a:lnTo>
                  <a:cubicBezTo>
                    <a:pt x="0" y="68748"/>
                    <a:pt x="68748" y="0"/>
                    <a:pt x="153553" y="0"/>
                  </a:cubicBezTo>
                  <a:close/>
                </a:path>
              </a:pathLst>
            </a:custGeom>
            <a:solidFill>
              <a:srgbClr val="E875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TextBox 37"/>
            <p:cNvSpPr txBox="1"/>
            <p:nvPr/>
          </p:nvSpPr>
          <p:spPr>
            <a:xfrm>
              <a:off x="0" y="0"/>
              <a:ext cx="1276041" cy="3071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20"/>
                </a:lnSpc>
              </a:pPr>
              <a:endParaRPr/>
            </a:p>
          </p:txBody>
        </p:sp>
      </p:grpSp>
      <p:grpSp>
        <p:nvGrpSpPr>
          <p:cNvPr id="38" name="Group 38"/>
          <p:cNvGrpSpPr/>
          <p:nvPr/>
        </p:nvGrpSpPr>
        <p:grpSpPr>
          <a:xfrm rot="-10800000">
            <a:off x="441061" y="5665320"/>
            <a:ext cx="4844967" cy="1166040"/>
            <a:chOff x="0" y="0"/>
            <a:chExt cx="1276041" cy="307105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1276041" cy="307105"/>
            </a:xfrm>
            <a:custGeom>
              <a:avLst/>
              <a:gdLst/>
              <a:ahLst/>
              <a:cxnLst/>
              <a:rect l="l" t="t" r="r" b="b"/>
              <a:pathLst>
                <a:path w="1276041" h="307105">
                  <a:moveTo>
                    <a:pt x="153553" y="0"/>
                  </a:moveTo>
                  <a:lnTo>
                    <a:pt x="1122488" y="0"/>
                  </a:lnTo>
                  <a:cubicBezTo>
                    <a:pt x="1207293" y="0"/>
                    <a:pt x="1276041" y="68748"/>
                    <a:pt x="1276041" y="153553"/>
                  </a:cubicBezTo>
                  <a:lnTo>
                    <a:pt x="1276041" y="153553"/>
                  </a:lnTo>
                  <a:cubicBezTo>
                    <a:pt x="1276041" y="238357"/>
                    <a:pt x="1207293" y="307105"/>
                    <a:pt x="1122488" y="307105"/>
                  </a:cubicBezTo>
                  <a:lnTo>
                    <a:pt x="153553" y="307105"/>
                  </a:lnTo>
                  <a:cubicBezTo>
                    <a:pt x="68748" y="307105"/>
                    <a:pt x="0" y="238357"/>
                    <a:pt x="0" y="153553"/>
                  </a:cubicBezTo>
                  <a:lnTo>
                    <a:pt x="0" y="153553"/>
                  </a:lnTo>
                  <a:cubicBezTo>
                    <a:pt x="0" y="68748"/>
                    <a:pt x="68748" y="0"/>
                    <a:pt x="153553" y="0"/>
                  </a:cubicBezTo>
                  <a:close/>
                </a:path>
              </a:pathLst>
            </a:custGeom>
            <a:solidFill>
              <a:srgbClr val="E875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TextBox 40"/>
            <p:cNvSpPr txBox="1"/>
            <p:nvPr/>
          </p:nvSpPr>
          <p:spPr>
            <a:xfrm>
              <a:off x="0" y="0"/>
              <a:ext cx="1276041" cy="3071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20"/>
                </a:lnSpc>
              </a:pPr>
              <a:endParaRPr/>
            </a:p>
          </p:txBody>
        </p:sp>
      </p:grpSp>
      <p:grpSp>
        <p:nvGrpSpPr>
          <p:cNvPr id="41" name="Group 41"/>
          <p:cNvGrpSpPr/>
          <p:nvPr/>
        </p:nvGrpSpPr>
        <p:grpSpPr>
          <a:xfrm>
            <a:off x="13001973" y="5669430"/>
            <a:ext cx="4844967" cy="1166040"/>
            <a:chOff x="0" y="0"/>
            <a:chExt cx="1276041" cy="307105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1276041" cy="307105"/>
            </a:xfrm>
            <a:custGeom>
              <a:avLst/>
              <a:gdLst/>
              <a:ahLst/>
              <a:cxnLst/>
              <a:rect l="l" t="t" r="r" b="b"/>
              <a:pathLst>
                <a:path w="1276041" h="307105">
                  <a:moveTo>
                    <a:pt x="153553" y="0"/>
                  </a:moveTo>
                  <a:lnTo>
                    <a:pt x="1122488" y="0"/>
                  </a:lnTo>
                  <a:cubicBezTo>
                    <a:pt x="1207293" y="0"/>
                    <a:pt x="1276041" y="68748"/>
                    <a:pt x="1276041" y="153553"/>
                  </a:cubicBezTo>
                  <a:lnTo>
                    <a:pt x="1276041" y="153553"/>
                  </a:lnTo>
                  <a:cubicBezTo>
                    <a:pt x="1276041" y="238357"/>
                    <a:pt x="1207293" y="307105"/>
                    <a:pt x="1122488" y="307105"/>
                  </a:cubicBezTo>
                  <a:lnTo>
                    <a:pt x="153553" y="307105"/>
                  </a:lnTo>
                  <a:cubicBezTo>
                    <a:pt x="68748" y="307105"/>
                    <a:pt x="0" y="238357"/>
                    <a:pt x="0" y="153553"/>
                  </a:cubicBezTo>
                  <a:lnTo>
                    <a:pt x="0" y="153553"/>
                  </a:lnTo>
                  <a:cubicBezTo>
                    <a:pt x="0" y="68748"/>
                    <a:pt x="68748" y="0"/>
                    <a:pt x="153553" y="0"/>
                  </a:cubicBezTo>
                  <a:close/>
                </a:path>
              </a:pathLst>
            </a:custGeom>
            <a:solidFill>
              <a:srgbClr val="E875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3" name="TextBox 43"/>
            <p:cNvSpPr txBox="1"/>
            <p:nvPr/>
          </p:nvSpPr>
          <p:spPr>
            <a:xfrm>
              <a:off x="0" y="0"/>
              <a:ext cx="1276041" cy="3071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20"/>
                </a:lnSpc>
              </a:pPr>
              <a:endParaRPr/>
            </a:p>
          </p:txBody>
        </p:sp>
      </p:grpSp>
      <p:grpSp>
        <p:nvGrpSpPr>
          <p:cNvPr id="44" name="Group 44"/>
          <p:cNvGrpSpPr/>
          <p:nvPr/>
        </p:nvGrpSpPr>
        <p:grpSpPr>
          <a:xfrm rot="-10800000">
            <a:off x="441061" y="4213530"/>
            <a:ext cx="4844967" cy="1166040"/>
            <a:chOff x="0" y="0"/>
            <a:chExt cx="1276041" cy="307105"/>
          </a:xfrm>
        </p:grpSpPr>
        <p:sp>
          <p:nvSpPr>
            <p:cNvPr id="45" name="Freeform 45"/>
            <p:cNvSpPr/>
            <p:nvPr/>
          </p:nvSpPr>
          <p:spPr>
            <a:xfrm>
              <a:off x="0" y="0"/>
              <a:ext cx="1276041" cy="307105"/>
            </a:xfrm>
            <a:custGeom>
              <a:avLst/>
              <a:gdLst/>
              <a:ahLst/>
              <a:cxnLst/>
              <a:rect l="l" t="t" r="r" b="b"/>
              <a:pathLst>
                <a:path w="1276041" h="307105">
                  <a:moveTo>
                    <a:pt x="153553" y="0"/>
                  </a:moveTo>
                  <a:lnTo>
                    <a:pt x="1122488" y="0"/>
                  </a:lnTo>
                  <a:cubicBezTo>
                    <a:pt x="1207293" y="0"/>
                    <a:pt x="1276041" y="68748"/>
                    <a:pt x="1276041" y="153553"/>
                  </a:cubicBezTo>
                  <a:lnTo>
                    <a:pt x="1276041" y="153553"/>
                  </a:lnTo>
                  <a:cubicBezTo>
                    <a:pt x="1276041" y="238357"/>
                    <a:pt x="1207293" y="307105"/>
                    <a:pt x="1122488" y="307105"/>
                  </a:cubicBezTo>
                  <a:lnTo>
                    <a:pt x="153553" y="307105"/>
                  </a:lnTo>
                  <a:cubicBezTo>
                    <a:pt x="68748" y="307105"/>
                    <a:pt x="0" y="238357"/>
                    <a:pt x="0" y="153553"/>
                  </a:cubicBezTo>
                  <a:lnTo>
                    <a:pt x="0" y="153553"/>
                  </a:lnTo>
                  <a:cubicBezTo>
                    <a:pt x="0" y="68748"/>
                    <a:pt x="68748" y="0"/>
                    <a:pt x="153553" y="0"/>
                  </a:cubicBezTo>
                  <a:close/>
                </a:path>
              </a:pathLst>
            </a:custGeom>
            <a:solidFill>
              <a:srgbClr val="E875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TextBox 46"/>
            <p:cNvSpPr txBox="1"/>
            <p:nvPr/>
          </p:nvSpPr>
          <p:spPr>
            <a:xfrm>
              <a:off x="0" y="0"/>
              <a:ext cx="1276041" cy="3071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20"/>
                </a:lnSpc>
              </a:pPr>
              <a:endParaRPr/>
            </a:p>
          </p:txBody>
        </p:sp>
      </p:grpSp>
      <p:sp>
        <p:nvSpPr>
          <p:cNvPr id="47" name="Freeform 47"/>
          <p:cNvSpPr/>
          <p:nvPr/>
        </p:nvSpPr>
        <p:spPr>
          <a:xfrm rot="8185095">
            <a:off x="10265112" y="1438509"/>
            <a:ext cx="1209210" cy="1033875"/>
          </a:xfrm>
          <a:custGeom>
            <a:avLst/>
            <a:gdLst/>
            <a:ahLst/>
            <a:cxnLst/>
            <a:rect l="l" t="t" r="r" b="b"/>
            <a:pathLst>
              <a:path w="1209210" h="1033875">
                <a:moveTo>
                  <a:pt x="0" y="0"/>
                </a:moveTo>
                <a:lnTo>
                  <a:pt x="1209210" y="0"/>
                </a:lnTo>
                <a:lnTo>
                  <a:pt x="1209210" y="1033875"/>
                </a:lnTo>
                <a:lnTo>
                  <a:pt x="0" y="103387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8" name="Freeform 48"/>
          <p:cNvSpPr/>
          <p:nvPr/>
        </p:nvSpPr>
        <p:spPr>
          <a:xfrm rot="-8184000" flipH="1">
            <a:off x="6814143" y="1438509"/>
            <a:ext cx="1209210" cy="1033875"/>
          </a:xfrm>
          <a:custGeom>
            <a:avLst/>
            <a:gdLst/>
            <a:ahLst/>
            <a:cxnLst/>
            <a:rect l="l" t="t" r="r" b="b"/>
            <a:pathLst>
              <a:path w="1209210" h="1033875">
                <a:moveTo>
                  <a:pt x="1209210" y="0"/>
                </a:moveTo>
                <a:lnTo>
                  <a:pt x="0" y="0"/>
                </a:lnTo>
                <a:lnTo>
                  <a:pt x="0" y="1033875"/>
                </a:lnTo>
                <a:lnTo>
                  <a:pt x="1209210" y="1033875"/>
                </a:lnTo>
                <a:lnTo>
                  <a:pt x="120921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9" name="AutoShape 49"/>
          <p:cNvSpPr/>
          <p:nvPr/>
        </p:nvSpPr>
        <p:spPr>
          <a:xfrm flipV="1">
            <a:off x="9793631" y="2344835"/>
            <a:ext cx="659357" cy="659357"/>
          </a:xfrm>
          <a:prstGeom prst="line">
            <a:avLst/>
          </a:prstGeom>
          <a:ln w="19050" cap="flat">
            <a:solidFill>
              <a:srgbClr val="99FFB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50" name="AutoShape 50"/>
          <p:cNvSpPr/>
          <p:nvPr/>
        </p:nvSpPr>
        <p:spPr>
          <a:xfrm>
            <a:off x="7832468" y="2344835"/>
            <a:ext cx="659357" cy="659357"/>
          </a:xfrm>
          <a:prstGeom prst="line">
            <a:avLst/>
          </a:prstGeom>
          <a:ln w="19050" cap="flat">
            <a:solidFill>
              <a:srgbClr val="99FFB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51" name="AutoShape 51"/>
          <p:cNvSpPr/>
          <p:nvPr/>
        </p:nvSpPr>
        <p:spPr>
          <a:xfrm flipV="1">
            <a:off x="7807954" y="8013212"/>
            <a:ext cx="686661" cy="686661"/>
          </a:xfrm>
          <a:prstGeom prst="line">
            <a:avLst/>
          </a:prstGeom>
          <a:ln w="19050" cap="flat">
            <a:solidFill>
              <a:srgbClr val="99FFB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52" name="Freeform 52"/>
          <p:cNvSpPr/>
          <p:nvPr/>
        </p:nvSpPr>
        <p:spPr>
          <a:xfrm rot="7847999" flipH="1">
            <a:off x="6814143" y="8639396"/>
            <a:ext cx="1209210" cy="1033875"/>
          </a:xfrm>
          <a:custGeom>
            <a:avLst/>
            <a:gdLst/>
            <a:ahLst/>
            <a:cxnLst/>
            <a:rect l="l" t="t" r="r" b="b"/>
            <a:pathLst>
              <a:path w="1209210" h="1033875">
                <a:moveTo>
                  <a:pt x="1209210" y="0"/>
                </a:moveTo>
                <a:lnTo>
                  <a:pt x="0" y="0"/>
                </a:lnTo>
                <a:lnTo>
                  <a:pt x="0" y="1033875"/>
                </a:lnTo>
                <a:lnTo>
                  <a:pt x="1209210" y="1033875"/>
                </a:lnTo>
                <a:lnTo>
                  <a:pt x="120921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53" name="Freeform 53"/>
          <p:cNvSpPr/>
          <p:nvPr/>
        </p:nvSpPr>
        <p:spPr>
          <a:xfrm rot="8787401">
            <a:off x="11490836" y="2915024"/>
            <a:ext cx="1209210" cy="1033875"/>
          </a:xfrm>
          <a:custGeom>
            <a:avLst/>
            <a:gdLst/>
            <a:ahLst/>
            <a:cxnLst/>
            <a:rect l="l" t="t" r="r" b="b"/>
            <a:pathLst>
              <a:path w="1209210" h="1033875">
                <a:moveTo>
                  <a:pt x="0" y="0"/>
                </a:moveTo>
                <a:lnTo>
                  <a:pt x="1209210" y="0"/>
                </a:lnTo>
                <a:lnTo>
                  <a:pt x="1209210" y="1033874"/>
                </a:lnTo>
                <a:lnTo>
                  <a:pt x="0" y="103387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54" name="Freeform 54"/>
          <p:cNvSpPr/>
          <p:nvPr/>
        </p:nvSpPr>
        <p:spPr>
          <a:xfrm rot="-8790000" flipH="1" flipV="1">
            <a:off x="5583915" y="2915024"/>
            <a:ext cx="1209210" cy="1033875"/>
          </a:xfrm>
          <a:custGeom>
            <a:avLst/>
            <a:gdLst/>
            <a:ahLst/>
            <a:cxnLst/>
            <a:rect l="l" t="t" r="r" b="b"/>
            <a:pathLst>
              <a:path w="1209210" h="1033875">
                <a:moveTo>
                  <a:pt x="1209210" y="1033874"/>
                </a:moveTo>
                <a:lnTo>
                  <a:pt x="0" y="1033874"/>
                </a:lnTo>
                <a:lnTo>
                  <a:pt x="0" y="0"/>
                </a:lnTo>
                <a:lnTo>
                  <a:pt x="1209210" y="0"/>
                </a:lnTo>
                <a:lnTo>
                  <a:pt x="1209210" y="1033874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55" name="AutoShape 55"/>
          <p:cNvSpPr/>
          <p:nvPr/>
        </p:nvSpPr>
        <p:spPr>
          <a:xfrm flipV="1">
            <a:off x="11251688" y="3745668"/>
            <a:ext cx="367610" cy="257403"/>
          </a:xfrm>
          <a:prstGeom prst="line">
            <a:avLst/>
          </a:prstGeom>
          <a:ln w="19050" cap="flat">
            <a:solidFill>
              <a:srgbClr val="99FFB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56" name="AutoShape 56"/>
          <p:cNvSpPr/>
          <p:nvPr/>
        </p:nvSpPr>
        <p:spPr>
          <a:xfrm>
            <a:off x="6674552" y="3745668"/>
            <a:ext cx="367610" cy="257403"/>
          </a:xfrm>
          <a:prstGeom prst="line">
            <a:avLst/>
          </a:prstGeom>
          <a:ln w="19050" cap="flat">
            <a:solidFill>
              <a:srgbClr val="99FFB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57" name="Freeform 57"/>
          <p:cNvSpPr/>
          <p:nvPr/>
        </p:nvSpPr>
        <p:spPr>
          <a:xfrm rot="-9246122">
            <a:off x="11507881" y="7187303"/>
            <a:ext cx="1209210" cy="1033875"/>
          </a:xfrm>
          <a:custGeom>
            <a:avLst/>
            <a:gdLst/>
            <a:ahLst/>
            <a:cxnLst/>
            <a:rect l="l" t="t" r="r" b="b"/>
            <a:pathLst>
              <a:path w="1209210" h="1033875">
                <a:moveTo>
                  <a:pt x="0" y="0"/>
                </a:moveTo>
                <a:lnTo>
                  <a:pt x="1209210" y="0"/>
                </a:lnTo>
                <a:lnTo>
                  <a:pt x="1209210" y="1033875"/>
                </a:lnTo>
                <a:lnTo>
                  <a:pt x="0" y="103387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58" name="Freeform 58"/>
          <p:cNvSpPr/>
          <p:nvPr/>
        </p:nvSpPr>
        <p:spPr>
          <a:xfrm rot="9246000" flipH="1" flipV="1">
            <a:off x="5583915" y="7187303"/>
            <a:ext cx="1209210" cy="1033875"/>
          </a:xfrm>
          <a:custGeom>
            <a:avLst/>
            <a:gdLst/>
            <a:ahLst/>
            <a:cxnLst/>
            <a:rect l="l" t="t" r="r" b="b"/>
            <a:pathLst>
              <a:path w="1209210" h="1033875">
                <a:moveTo>
                  <a:pt x="1209210" y="1033875"/>
                </a:moveTo>
                <a:lnTo>
                  <a:pt x="0" y="1033875"/>
                </a:lnTo>
                <a:lnTo>
                  <a:pt x="0" y="0"/>
                </a:lnTo>
                <a:lnTo>
                  <a:pt x="1209210" y="0"/>
                </a:lnTo>
                <a:lnTo>
                  <a:pt x="1209210" y="1033875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59" name="AutoShape 59"/>
          <p:cNvSpPr/>
          <p:nvPr/>
        </p:nvSpPr>
        <p:spPr>
          <a:xfrm>
            <a:off x="11146815" y="7142758"/>
            <a:ext cx="454404" cy="318177"/>
          </a:xfrm>
          <a:prstGeom prst="line">
            <a:avLst/>
          </a:prstGeom>
          <a:ln w="19050" cap="flat">
            <a:solidFill>
              <a:srgbClr val="99FFB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0" name="AutoShape 60"/>
          <p:cNvSpPr/>
          <p:nvPr/>
        </p:nvSpPr>
        <p:spPr>
          <a:xfrm flipV="1">
            <a:off x="6680015" y="7142758"/>
            <a:ext cx="454404" cy="318177"/>
          </a:xfrm>
          <a:prstGeom prst="line">
            <a:avLst/>
          </a:prstGeom>
          <a:ln w="19050" cap="flat">
            <a:solidFill>
              <a:srgbClr val="99FFB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1" name="Freeform 61"/>
          <p:cNvSpPr/>
          <p:nvPr/>
        </p:nvSpPr>
        <p:spPr>
          <a:xfrm rot="-10714904">
            <a:off x="12438164" y="4292304"/>
            <a:ext cx="1209210" cy="1033875"/>
          </a:xfrm>
          <a:custGeom>
            <a:avLst/>
            <a:gdLst/>
            <a:ahLst/>
            <a:cxnLst/>
            <a:rect l="l" t="t" r="r" b="b"/>
            <a:pathLst>
              <a:path w="1209210" h="1033875">
                <a:moveTo>
                  <a:pt x="0" y="0"/>
                </a:moveTo>
                <a:lnTo>
                  <a:pt x="1209210" y="0"/>
                </a:lnTo>
                <a:lnTo>
                  <a:pt x="1209210" y="1033874"/>
                </a:lnTo>
                <a:lnTo>
                  <a:pt x="0" y="103387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62" name="Freeform 62"/>
          <p:cNvSpPr/>
          <p:nvPr/>
        </p:nvSpPr>
        <p:spPr>
          <a:xfrm rot="-10714904" flipH="1">
            <a:off x="4645896" y="4292304"/>
            <a:ext cx="1209210" cy="1033875"/>
          </a:xfrm>
          <a:custGeom>
            <a:avLst/>
            <a:gdLst/>
            <a:ahLst/>
            <a:cxnLst/>
            <a:rect l="l" t="t" r="r" b="b"/>
            <a:pathLst>
              <a:path w="1209210" h="1033875">
                <a:moveTo>
                  <a:pt x="1209210" y="0"/>
                </a:moveTo>
                <a:lnTo>
                  <a:pt x="0" y="0"/>
                </a:lnTo>
                <a:lnTo>
                  <a:pt x="0" y="1033874"/>
                </a:lnTo>
                <a:lnTo>
                  <a:pt x="1209210" y="1033874"/>
                </a:lnTo>
                <a:lnTo>
                  <a:pt x="120921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63" name="AutoShape 63"/>
          <p:cNvSpPr/>
          <p:nvPr/>
        </p:nvSpPr>
        <p:spPr>
          <a:xfrm>
            <a:off x="11645976" y="4789909"/>
            <a:ext cx="826782" cy="0"/>
          </a:xfrm>
          <a:prstGeom prst="line">
            <a:avLst/>
          </a:prstGeom>
          <a:ln w="19050" cap="flat">
            <a:solidFill>
              <a:srgbClr val="99FFB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4" name="AutoShape 64"/>
          <p:cNvSpPr/>
          <p:nvPr/>
        </p:nvSpPr>
        <p:spPr>
          <a:xfrm>
            <a:off x="5819195" y="4789909"/>
            <a:ext cx="826782" cy="0"/>
          </a:xfrm>
          <a:prstGeom prst="line">
            <a:avLst/>
          </a:prstGeom>
          <a:ln w="19050" cap="flat">
            <a:solidFill>
              <a:srgbClr val="99FFB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5" name="Freeform 65"/>
          <p:cNvSpPr/>
          <p:nvPr/>
        </p:nvSpPr>
        <p:spPr>
          <a:xfrm rot="-10714904">
            <a:off x="12438164" y="5744094"/>
            <a:ext cx="1209210" cy="1033875"/>
          </a:xfrm>
          <a:custGeom>
            <a:avLst/>
            <a:gdLst/>
            <a:ahLst/>
            <a:cxnLst/>
            <a:rect l="l" t="t" r="r" b="b"/>
            <a:pathLst>
              <a:path w="1209210" h="1033875">
                <a:moveTo>
                  <a:pt x="0" y="0"/>
                </a:moveTo>
                <a:lnTo>
                  <a:pt x="1209210" y="0"/>
                </a:lnTo>
                <a:lnTo>
                  <a:pt x="1209210" y="1033875"/>
                </a:lnTo>
                <a:lnTo>
                  <a:pt x="0" y="103387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66" name="Freeform 66"/>
          <p:cNvSpPr/>
          <p:nvPr/>
        </p:nvSpPr>
        <p:spPr>
          <a:xfrm rot="-10714904" flipH="1">
            <a:off x="4645896" y="5744094"/>
            <a:ext cx="1209210" cy="1033875"/>
          </a:xfrm>
          <a:custGeom>
            <a:avLst/>
            <a:gdLst/>
            <a:ahLst/>
            <a:cxnLst/>
            <a:rect l="l" t="t" r="r" b="b"/>
            <a:pathLst>
              <a:path w="1209210" h="1033875">
                <a:moveTo>
                  <a:pt x="1209210" y="0"/>
                </a:moveTo>
                <a:lnTo>
                  <a:pt x="0" y="0"/>
                </a:lnTo>
                <a:lnTo>
                  <a:pt x="0" y="1033875"/>
                </a:lnTo>
                <a:lnTo>
                  <a:pt x="1209210" y="1033875"/>
                </a:lnTo>
                <a:lnTo>
                  <a:pt x="120921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67" name="AutoShape 67"/>
          <p:cNvSpPr/>
          <p:nvPr/>
        </p:nvSpPr>
        <p:spPr>
          <a:xfrm>
            <a:off x="11628315" y="6241699"/>
            <a:ext cx="844443" cy="0"/>
          </a:xfrm>
          <a:prstGeom prst="line">
            <a:avLst/>
          </a:prstGeom>
          <a:ln w="19050" cap="flat">
            <a:solidFill>
              <a:srgbClr val="99FFB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8" name="AutoShape 68"/>
          <p:cNvSpPr/>
          <p:nvPr/>
        </p:nvSpPr>
        <p:spPr>
          <a:xfrm>
            <a:off x="5819195" y="6241699"/>
            <a:ext cx="844443" cy="0"/>
          </a:xfrm>
          <a:prstGeom prst="line">
            <a:avLst/>
          </a:prstGeom>
          <a:ln w="19050" cap="flat">
            <a:solidFill>
              <a:srgbClr val="99FFB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69" name="Group 69"/>
          <p:cNvGrpSpPr/>
          <p:nvPr/>
        </p:nvGrpSpPr>
        <p:grpSpPr>
          <a:xfrm>
            <a:off x="8387733" y="2914966"/>
            <a:ext cx="213764" cy="213764"/>
            <a:chOff x="0" y="0"/>
            <a:chExt cx="812800" cy="812800"/>
          </a:xfrm>
        </p:grpSpPr>
        <p:sp>
          <p:nvSpPr>
            <p:cNvPr id="70" name="Freeform 7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1481D"/>
            </a:solidFill>
            <a:ln w="38100" cap="sq">
              <a:solidFill>
                <a:srgbClr val="FF803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1" name="TextBox 71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20"/>
                </a:lnSpc>
              </a:pPr>
              <a:endParaRPr/>
            </a:p>
          </p:txBody>
        </p:sp>
      </p:grpSp>
      <p:grpSp>
        <p:nvGrpSpPr>
          <p:cNvPr id="72" name="Group 72"/>
          <p:cNvGrpSpPr/>
          <p:nvPr/>
        </p:nvGrpSpPr>
        <p:grpSpPr>
          <a:xfrm>
            <a:off x="8387733" y="7920270"/>
            <a:ext cx="213764" cy="213764"/>
            <a:chOff x="0" y="0"/>
            <a:chExt cx="812800" cy="812800"/>
          </a:xfrm>
        </p:grpSpPr>
        <p:sp>
          <p:nvSpPr>
            <p:cNvPr id="73" name="Freeform 7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1481D"/>
            </a:solidFill>
            <a:ln w="38100" cap="sq">
              <a:solidFill>
                <a:srgbClr val="FF803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4" name="TextBox 74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20"/>
                </a:lnSpc>
              </a:pPr>
              <a:endParaRPr/>
            </a:p>
          </p:txBody>
        </p:sp>
      </p:grpSp>
      <p:grpSp>
        <p:nvGrpSpPr>
          <p:cNvPr id="75" name="Group 75"/>
          <p:cNvGrpSpPr/>
          <p:nvPr/>
        </p:nvGrpSpPr>
        <p:grpSpPr>
          <a:xfrm>
            <a:off x="6935280" y="3896189"/>
            <a:ext cx="213764" cy="213764"/>
            <a:chOff x="0" y="0"/>
            <a:chExt cx="812800" cy="812800"/>
          </a:xfrm>
        </p:grpSpPr>
        <p:sp>
          <p:nvSpPr>
            <p:cNvPr id="76" name="Freeform 7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1481D"/>
            </a:solidFill>
            <a:ln w="38100" cap="sq">
              <a:solidFill>
                <a:srgbClr val="FF803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" name="TextBox 77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20"/>
                </a:lnSpc>
              </a:pPr>
              <a:endParaRPr/>
            </a:p>
          </p:txBody>
        </p:sp>
      </p:grpSp>
      <p:grpSp>
        <p:nvGrpSpPr>
          <p:cNvPr id="78" name="Group 78"/>
          <p:cNvGrpSpPr/>
          <p:nvPr/>
        </p:nvGrpSpPr>
        <p:grpSpPr>
          <a:xfrm>
            <a:off x="7008488" y="7035876"/>
            <a:ext cx="213764" cy="213764"/>
            <a:chOff x="0" y="0"/>
            <a:chExt cx="812800" cy="812800"/>
          </a:xfrm>
        </p:grpSpPr>
        <p:sp>
          <p:nvSpPr>
            <p:cNvPr id="79" name="Freeform 7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1481D"/>
            </a:solidFill>
            <a:ln w="38100" cap="sq">
              <a:solidFill>
                <a:srgbClr val="FF803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0" name="TextBox 80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20"/>
                </a:lnSpc>
              </a:pPr>
              <a:endParaRPr/>
            </a:p>
          </p:txBody>
        </p:sp>
      </p:grpSp>
      <p:grpSp>
        <p:nvGrpSpPr>
          <p:cNvPr id="81" name="Group 81"/>
          <p:cNvGrpSpPr/>
          <p:nvPr/>
        </p:nvGrpSpPr>
        <p:grpSpPr>
          <a:xfrm>
            <a:off x="11039933" y="7035876"/>
            <a:ext cx="213764" cy="213764"/>
            <a:chOff x="0" y="0"/>
            <a:chExt cx="812800" cy="812800"/>
          </a:xfrm>
        </p:grpSpPr>
        <p:sp>
          <p:nvSpPr>
            <p:cNvPr id="82" name="Freeform 8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1481D"/>
            </a:solidFill>
            <a:ln w="38100" cap="sq">
              <a:solidFill>
                <a:srgbClr val="01A09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3" name="TextBox 83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192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4" name="Group 84"/>
          <p:cNvGrpSpPr/>
          <p:nvPr/>
        </p:nvGrpSpPr>
        <p:grpSpPr>
          <a:xfrm>
            <a:off x="11144806" y="3896189"/>
            <a:ext cx="213764" cy="213764"/>
            <a:chOff x="0" y="0"/>
            <a:chExt cx="812800" cy="812800"/>
          </a:xfrm>
        </p:grpSpPr>
        <p:sp>
          <p:nvSpPr>
            <p:cNvPr id="85" name="Freeform 8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1481D"/>
            </a:solidFill>
            <a:ln w="38100" cap="sq">
              <a:solidFill>
                <a:srgbClr val="01A09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6" name="TextBox 86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192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7" name="Group 87"/>
          <p:cNvGrpSpPr/>
          <p:nvPr/>
        </p:nvGrpSpPr>
        <p:grpSpPr>
          <a:xfrm>
            <a:off x="11494337" y="4683027"/>
            <a:ext cx="213764" cy="213764"/>
            <a:chOff x="0" y="0"/>
            <a:chExt cx="812800" cy="812800"/>
          </a:xfrm>
        </p:grpSpPr>
        <p:sp>
          <p:nvSpPr>
            <p:cNvPr id="88" name="Freeform 8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1481D"/>
            </a:solidFill>
            <a:ln w="38100" cap="sq">
              <a:solidFill>
                <a:srgbClr val="01A09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9" name="TextBox 89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192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90" name="Group 90"/>
          <p:cNvGrpSpPr/>
          <p:nvPr/>
        </p:nvGrpSpPr>
        <p:grpSpPr>
          <a:xfrm>
            <a:off x="11494337" y="6134817"/>
            <a:ext cx="213764" cy="213764"/>
            <a:chOff x="0" y="0"/>
            <a:chExt cx="812800" cy="812800"/>
          </a:xfrm>
        </p:grpSpPr>
        <p:sp>
          <p:nvSpPr>
            <p:cNvPr id="91" name="Freeform 9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1481D"/>
            </a:solidFill>
            <a:ln w="38100" cap="sq">
              <a:solidFill>
                <a:srgbClr val="01A09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" name="TextBox 92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192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93" name="Group 93"/>
          <p:cNvGrpSpPr/>
          <p:nvPr/>
        </p:nvGrpSpPr>
        <p:grpSpPr>
          <a:xfrm>
            <a:off x="6556756" y="4683027"/>
            <a:ext cx="213764" cy="213764"/>
            <a:chOff x="0" y="0"/>
            <a:chExt cx="812800" cy="812800"/>
          </a:xfrm>
        </p:grpSpPr>
        <p:sp>
          <p:nvSpPr>
            <p:cNvPr id="94" name="Freeform 9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1481D"/>
            </a:solidFill>
            <a:ln w="38100" cap="sq">
              <a:solidFill>
                <a:srgbClr val="FF803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5" name="TextBox 95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20"/>
                </a:lnSpc>
              </a:pPr>
              <a:endParaRPr/>
            </a:p>
          </p:txBody>
        </p:sp>
      </p:grpSp>
      <p:grpSp>
        <p:nvGrpSpPr>
          <p:cNvPr id="96" name="Group 96"/>
          <p:cNvGrpSpPr/>
          <p:nvPr/>
        </p:nvGrpSpPr>
        <p:grpSpPr>
          <a:xfrm>
            <a:off x="6556756" y="6145568"/>
            <a:ext cx="213764" cy="213764"/>
            <a:chOff x="0" y="0"/>
            <a:chExt cx="812800" cy="812800"/>
          </a:xfrm>
        </p:grpSpPr>
        <p:sp>
          <p:nvSpPr>
            <p:cNvPr id="97" name="Freeform 9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1481D"/>
            </a:solidFill>
            <a:ln w="38100" cap="sq">
              <a:solidFill>
                <a:srgbClr val="FF803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8" name="TextBox 98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20"/>
                </a:lnSpc>
              </a:pPr>
              <a:endParaRPr/>
            </a:p>
          </p:txBody>
        </p:sp>
      </p:grpSp>
      <p:grpSp>
        <p:nvGrpSpPr>
          <p:cNvPr id="99" name="Group 99"/>
          <p:cNvGrpSpPr/>
          <p:nvPr/>
        </p:nvGrpSpPr>
        <p:grpSpPr>
          <a:xfrm>
            <a:off x="9686749" y="2914966"/>
            <a:ext cx="213764" cy="213764"/>
            <a:chOff x="0" y="0"/>
            <a:chExt cx="812800" cy="812800"/>
          </a:xfrm>
        </p:grpSpPr>
        <p:sp>
          <p:nvSpPr>
            <p:cNvPr id="100" name="Freeform 10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1481D"/>
            </a:solidFill>
            <a:ln w="38100" cap="sq">
              <a:solidFill>
                <a:srgbClr val="01A09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1" name="TextBox 101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20"/>
                </a:lnSpc>
              </a:pPr>
              <a:endParaRPr/>
            </a:p>
          </p:txBody>
        </p:sp>
      </p:grpSp>
      <p:sp>
        <p:nvSpPr>
          <p:cNvPr id="102" name="Freeform 102"/>
          <p:cNvSpPr/>
          <p:nvPr/>
        </p:nvSpPr>
        <p:spPr>
          <a:xfrm>
            <a:off x="6955620" y="3344759"/>
            <a:ext cx="4376759" cy="4376759"/>
          </a:xfrm>
          <a:custGeom>
            <a:avLst/>
            <a:gdLst/>
            <a:ahLst/>
            <a:cxnLst/>
            <a:rect l="l" t="t" r="r" b="b"/>
            <a:pathLst>
              <a:path w="4376759" h="4376759">
                <a:moveTo>
                  <a:pt x="0" y="0"/>
                </a:moveTo>
                <a:lnTo>
                  <a:pt x="4376760" y="0"/>
                </a:lnTo>
                <a:lnTo>
                  <a:pt x="4376760" y="4376760"/>
                </a:lnTo>
                <a:lnTo>
                  <a:pt x="0" y="437676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3" name="TextBox 103"/>
          <p:cNvSpPr txBox="1"/>
          <p:nvPr/>
        </p:nvSpPr>
        <p:spPr>
          <a:xfrm>
            <a:off x="7983075" y="4467476"/>
            <a:ext cx="2330162" cy="1967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46"/>
              </a:lnSpc>
            </a:pPr>
            <a:r>
              <a:rPr lang="en-US" sz="2621" b="1">
                <a:solidFill>
                  <a:srgbClr val="99FFBD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First Year Program Design Requirements at UTD</a:t>
            </a:r>
          </a:p>
        </p:txBody>
      </p:sp>
      <p:sp>
        <p:nvSpPr>
          <p:cNvPr id="104" name="TextBox 104"/>
          <p:cNvSpPr txBox="1"/>
          <p:nvPr/>
        </p:nvSpPr>
        <p:spPr>
          <a:xfrm>
            <a:off x="13001973" y="3021848"/>
            <a:ext cx="3484334" cy="590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99"/>
              </a:lnSpc>
            </a:pPr>
            <a:r>
              <a:rPr lang="en-US" sz="1999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Multiple tools for solving problems</a:t>
            </a:r>
          </a:p>
        </p:txBody>
      </p:sp>
      <p:sp>
        <p:nvSpPr>
          <p:cNvPr id="105" name="TextBox 105"/>
          <p:cNvSpPr txBox="1"/>
          <p:nvPr/>
        </p:nvSpPr>
        <p:spPr>
          <a:xfrm>
            <a:off x="1540521" y="7583835"/>
            <a:ext cx="3892666" cy="295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399"/>
              </a:lnSpc>
            </a:pPr>
            <a:r>
              <a:rPr lang="en-US" sz="1999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Teamwork and Collaboration</a:t>
            </a:r>
          </a:p>
        </p:txBody>
      </p:sp>
      <p:sp>
        <p:nvSpPr>
          <p:cNvPr id="106" name="TextBox 106"/>
          <p:cNvSpPr txBox="1"/>
          <p:nvPr/>
        </p:nvSpPr>
        <p:spPr>
          <a:xfrm>
            <a:off x="578696" y="4522067"/>
            <a:ext cx="3892666" cy="590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399"/>
              </a:lnSpc>
            </a:pPr>
            <a:r>
              <a:rPr lang="en-US" sz="1999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Major Exploration and</a:t>
            </a:r>
            <a:r>
              <a:rPr lang="en-US" sz="1999" b="1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1999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Engagement</a:t>
            </a:r>
          </a:p>
        </p:txBody>
      </p:sp>
      <p:sp>
        <p:nvSpPr>
          <p:cNvPr id="107" name="TextBox 107"/>
          <p:cNvSpPr txBox="1"/>
          <p:nvPr/>
        </p:nvSpPr>
        <p:spPr>
          <a:xfrm>
            <a:off x="1250254" y="6113394"/>
            <a:ext cx="3892666" cy="295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99"/>
              </a:lnSpc>
            </a:pPr>
            <a:r>
              <a:rPr lang="en-US" sz="1999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Hands-on (Active Learning)</a:t>
            </a:r>
          </a:p>
        </p:txBody>
      </p:sp>
      <p:sp>
        <p:nvSpPr>
          <p:cNvPr id="108" name="TextBox 108"/>
          <p:cNvSpPr txBox="1"/>
          <p:nvPr/>
        </p:nvSpPr>
        <p:spPr>
          <a:xfrm>
            <a:off x="13945733" y="4651919"/>
            <a:ext cx="3892666" cy="295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99"/>
              </a:lnSpc>
            </a:pPr>
            <a:r>
              <a:rPr lang="en-US" sz="1999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Ethics</a:t>
            </a:r>
          </a:p>
        </p:txBody>
      </p:sp>
      <p:sp>
        <p:nvSpPr>
          <p:cNvPr id="109" name="TextBox 109"/>
          <p:cNvSpPr txBox="1"/>
          <p:nvPr/>
        </p:nvSpPr>
        <p:spPr>
          <a:xfrm>
            <a:off x="13917775" y="6123701"/>
            <a:ext cx="3611938" cy="295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99"/>
              </a:lnSpc>
            </a:pPr>
            <a:r>
              <a:rPr lang="en-US" sz="1999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Design Thinking</a:t>
            </a:r>
          </a:p>
        </p:txBody>
      </p:sp>
      <p:sp>
        <p:nvSpPr>
          <p:cNvPr id="110" name="TextBox 110"/>
          <p:cNvSpPr txBox="1"/>
          <p:nvPr/>
        </p:nvSpPr>
        <p:spPr>
          <a:xfrm>
            <a:off x="1506366" y="3021848"/>
            <a:ext cx="3892666" cy="590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399"/>
              </a:lnSpc>
            </a:pPr>
            <a:r>
              <a:rPr lang="en-US" sz="1999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Department contact for Specialized Content</a:t>
            </a:r>
          </a:p>
        </p:txBody>
      </p:sp>
      <p:sp>
        <p:nvSpPr>
          <p:cNvPr id="111" name="TextBox 111"/>
          <p:cNvSpPr txBox="1"/>
          <p:nvPr/>
        </p:nvSpPr>
        <p:spPr>
          <a:xfrm>
            <a:off x="10702761" y="1749249"/>
            <a:ext cx="444054" cy="3179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52"/>
              </a:lnSpc>
            </a:pPr>
            <a:r>
              <a:rPr lang="en-US" sz="2210" b="1">
                <a:solidFill>
                  <a:srgbClr val="99FFBD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01</a:t>
            </a:r>
          </a:p>
        </p:txBody>
      </p:sp>
      <p:sp>
        <p:nvSpPr>
          <p:cNvPr id="112" name="TextBox 112"/>
          <p:cNvSpPr txBox="1"/>
          <p:nvPr/>
        </p:nvSpPr>
        <p:spPr>
          <a:xfrm>
            <a:off x="7115370" y="1749249"/>
            <a:ext cx="444054" cy="3179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52"/>
              </a:lnSpc>
            </a:pPr>
            <a:r>
              <a:rPr lang="en-US" sz="2210" b="1">
                <a:solidFill>
                  <a:srgbClr val="99FFBD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01</a:t>
            </a:r>
          </a:p>
        </p:txBody>
      </p:sp>
      <p:sp>
        <p:nvSpPr>
          <p:cNvPr id="113" name="TextBox 113"/>
          <p:cNvSpPr txBox="1"/>
          <p:nvPr/>
        </p:nvSpPr>
        <p:spPr>
          <a:xfrm>
            <a:off x="11935990" y="3230103"/>
            <a:ext cx="444054" cy="3179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52"/>
              </a:lnSpc>
            </a:pPr>
            <a:r>
              <a:rPr lang="en-US" sz="2210" b="1">
                <a:solidFill>
                  <a:srgbClr val="99FFBD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02</a:t>
            </a:r>
          </a:p>
        </p:txBody>
      </p:sp>
      <p:sp>
        <p:nvSpPr>
          <p:cNvPr id="114" name="TextBox 114"/>
          <p:cNvSpPr txBox="1"/>
          <p:nvPr/>
        </p:nvSpPr>
        <p:spPr>
          <a:xfrm>
            <a:off x="5909436" y="3230103"/>
            <a:ext cx="444054" cy="3179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52"/>
              </a:lnSpc>
            </a:pPr>
            <a:r>
              <a:rPr lang="en-US" sz="2210" b="1">
                <a:solidFill>
                  <a:srgbClr val="99FFBD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02</a:t>
            </a:r>
          </a:p>
        </p:txBody>
      </p:sp>
      <p:sp>
        <p:nvSpPr>
          <p:cNvPr id="115" name="TextBox 115"/>
          <p:cNvSpPr txBox="1"/>
          <p:nvPr/>
        </p:nvSpPr>
        <p:spPr>
          <a:xfrm>
            <a:off x="11935990" y="7568895"/>
            <a:ext cx="444054" cy="3179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52"/>
              </a:lnSpc>
            </a:pPr>
            <a:r>
              <a:rPr lang="en-US" sz="2210" b="1">
                <a:solidFill>
                  <a:srgbClr val="99FFBD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05</a:t>
            </a:r>
          </a:p>
        </p:txBody>
      </p:sp>
      <p:sp>
        <p:nvSpPr>
          <p:cNvPr id="116" name="TextBox 116"/>
          <p:cNvSpPr txBox="1"/>
          <p:nvPr/>
        </p:nvSpPr>
        <p:spPr>
          <a:xfrm>
            <a:off x="5867716" y="7568895"/>
            <a:ext cx="444054" cy="3179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52"/>
              </a:lnSpc>
            </a:pPr>
            <a:r>
              <a:rPr lang="en-US" sz="2210" b="1">
                <a:solidFill>
                  <a:srgbClr val="99FFBD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05</a:t>
            </a:r>
          </a:p>
        </p:txBody>
      </p:sp>
      <p:sp>
        <p:nvSpPr>
          <p:cNvPr id="117" name="TextBox 117"/>
          <p:cNvSpPr txBox="1"/>
          <p:nvPr/>
        </p:nvSpPr>
        <p:spPr>
          <a:xfrm>
            <a:off x="12885003" y="4663108"/>
            <a:ext cx="444054" cy="3179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52"/>
              </a:lnSpc>
            </a:pPr>
            <a:r>
              <a:rPr lang="en-US" sz="2210" b="1">
                <a:solidFill>
                  <a:srgbClr val="99FFBD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03</a:t>
            </a:r>
          </a:p>
        </p:txBody>
      </p:sp>
      <p:sp>
        <p:nvSpPr>
          <p:cNvPr id="118" name="TextBox 118"/>
          <p:cNvSpPr txBox="1"/>
          <p:nvPr/>
        </p:nvSpPr>
        <p:spPr>
          <a:xfrm>
            <a:off x="4954977" y="4663108"/>
            <a:ext cx="444054" cy="3179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52"/>
              </a:lnSpc>
            </a:pPr>
            <a:r>
              <a:rPr lang="en-US" sz="2210" b="1">
                <a:solidFill>
                  <a:srgbClr val="99FFBD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03</a:t>
            </a:r>
          </a:p>
        </p:txBody>
      </p:sp>
      <p:sp>
        <p:nvSpPr>
          <p:cNvPr id="119" name="TextBox 119"/>
          <p:cNvSpPr txBox="1"/>
          <p:nvPr/>
        </p:nvSpPr>
        <p:spPr>
          <a:xfrm>
            <a:off x="12885003" y="6117105"/>
            <a:ext cx="444054" cy="3179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52"/>
              </a:lnSpc>
            </a:pPr>
            <a:r>
              <a:rPr lang="en-US" sz="2210" b="1">
                <a:solidFill>
                  <a:srgbClr val="99FFBD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04</a:t>
            </a:r>
          </a:p>
        </p:txBody>
      </p:sp>
      <p:sp>
        <p:nvSpPr>
          <p:cNvPr id="120" name="TextBox 120"/>
          <p:cNvSpPr txBox="1"/>
          <p:nvPr/>
        </p:nvSpPr>
        <p:spPr>
          <a:xfrm>
            <a:off x="4954977" y="6117105"/>
            <a:ext cx="444054" cy="3179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52"/>
              </a:lnSpc>
            </a:pPr>
            <a:r>
              <a:rPr lang="en-US" sz="2210" b="1">
                <a:solidFill>
                  <a:srgbClr val="99FFBD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04</a:t>
            </a:r>
          </a:p>
        </p:txBody>
      </p:sp>
      <p:sp>
        <p:nvSpPr>
          <p:cNvPr id="121" name="Freeform 121"/>
          <p:cNvSpPr/>
          <p:nvPr/>
        </p:nvSpPr>
        <p:spPr>
          <a:xfrm>
            <a:off x="-3657600" y="9067145"/>
            <a:ext cx="7315200" cy="3319272"/>
          </a:xfrm>
          <a:custGeom>
            <a:avLst/>
            <a:gdLst/>
            <a:ahLst/>
            <a:cxnLst/>
            <a:rect l="l" t="t" r="r" b="b"/>
            <a:pathLst>
              <a:path w="7315200" h="3319272">
                <a:moveTo>
                  <a:pt x="0" y="0"/>
                </a:moveTo>
                <a:lnTo>
                  <a:pt x="7315200" y="0"/>
                </a:lnTo>
                <a:lnTo>
                  <a:pt x="7315200" y="3319272"/>
                </a:lnTo>
                <a:lnTo>
                  <a:pt x="0" y="3319272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alphaModFix amt="19999"/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22" name="TextBox 122"/>
          <p:cNvSpPr txBox="1"/>
          <p:nvPr/>
        </p:nvSpPr>
        <p:spPr>
          <a:xfrm>
            <a:off x="2753311" y="1449754"/>
            <a:ext cx="3892666" cy="885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399"/>
              </a:lnSpc>
            </a:pPr>
            <a:r>
              <a:rPr lang="en-US" sz="1999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Full year common course sequence with no impact to overal credit hours for degree</a:t>
            </a:r>
          </a:p>
        </p:txBody>
      </p:sp>
      <p:sp>
        <p:nvSpPr>
          <p:cNvPr id="123" name="TextBox 123"/>
          <p:cNvSpPr txBox="1"/>
          <p:nvPr/>
        </p:nvSpPr>
        <p:spPr>
          <a:xfrm>
            <a:off x="11708101" y="1524025"/>
            <a:ext cx="3611938" cy="590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99"/>
              </a:lnSpc>
            </a:pPr>
            <a:r>
              <a:rPr lang="en-US" sz="1999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Flexible pathways and offerings for students</a:t>
            </a:r>
          </a:p>
        </p:txBody>
      </p:sp>
      <p:sp>
        <p:nvSpPr>
          <p:cNvPr id="124" name="TextBox 124"/>
          <p:cNvSpPr txBox="1"/>
          <p:nvPr/>
        </p:nvSpPr>
        <p:spPr>
          <a:xfrm>
            <a:off x="13101230" y="7288560"/>
            <a:ext cx="3484334" cy="885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99"/>
              </a:lnSpc>
            </a:pPr>
            <a:r>
              <a:rPr lang="en-US" sz="1999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Dedicated FYP faculty with engagement in all degree programs</a:t>
            </a:r>
          </a:p>
        </p:txBody>
      </p:sp>
      <p:grpSp>
        <p:nvGrpSpPr>
          <p:cNvPr id="125" name="Group 125"/>
          <p:cNvGrpSpPr/>
          <p:nvPr/>
        </p:nvGrpSpPr>
        <p:grpSpPr>
          <a:xfrm rot="-10800000">
            <a:off x="9241575" y="8785753"/>
            <a:ext cx="4844967" cy="1166040"/>
            <a:chOff x="0" y="0"/>
            <a:chExt cx="1276041" cy="307105"/>
          </a:xfrm>
        </p:grpSpPr>
        <p:sp>
          <p:nvSpPr>
            <p:cNvPr id="126" name="Freeform 126"/>
            <p:cNvSpPr/>
            <p:nvPr/>
          </p:nvSpPr>
          <p:spPr>
            <a:xfrm>
              <a:off x="0" y="0"/>
              <a:ext cx="1276041" cy="307105"/>
            </a:xfrm>
            <a:custGeom>
              <a:avLst/>
              <a:gdLst/>
              <a:ahLst/>
              <a:cxnLst/>
              <a:rect l="l" t="t" r="r" b="b"/>
              <a:pathLst>
                <a:path w="1276041" h="307105">
                  <a:moveTo>
                    <a:pt x="153553" y="0"/>
                  </a:moveTo>
                  <a:lnTo>
                    <a:pt x="1122488" y="0"/>
                  </a:lnTo>
                  <a:cubicBezTo>
                    <a:pt x="1207293" y="0"/>
                    <a:pt x="1276041" y="68748"/>
                    <a:pt x="1276041" y="153553"/>
                  </a:cubicBezTo>
                  <a:lnTo>
                    <a:pt x="1276041" y="153553"/>
                  </a:lnTo>
                  <a:cubicBezTo>
                    <a:pt x="1276041" y="238357"/>
                    <a:pt x="1207293" y="307105"/>
                    <a:pt x="1122488" y="307105"/>
                  </a:cubicBezTo>
                  <a:lnTo>
                    <a:pt x="153553" y="307105"/>
                  </a:lnTo>
                  <a:cubicBezTo>
                    <a:pt x="68748" y="307105"/>
                    <a:pt x="0" y="238357"/>
                    <a:pt x="0" y="153553"/>
                  </a:cubicBezTo>
                  <a:lnTo>
                    <a:pt x="0" y="153553"/>
                  </a:lnTo>
                  <a:cubicBezTo>
                    <a:pt x="0" y="68748"/>
                    <a:pt x="68748" y="0"/>
                    <a:pt x="153553" y="0"/>
                  </a:cubicBezTo>
                  <a:close/>
                </a:path>
              </a:pathLst>
            </a:custGeom>
            <a:solidFill>
              <a:srgbClr val="99FFB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7" name="TextBox 127"/>
            <p:cNvSpPr txBox="1"/>
            <p:nvPr/>
          </p:nvSpPr>
          <p:spPr>
            <a:xfrm>
              <a:off x="0" y="0"/>
              <a:ext cx="1276041" cy="3071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20"/>
                </a:lnSpc>
              </a:pPr>
              <a:endParaRPr/>
            </a:p>
          </p:txBody>
        </p:sp>
      </p:grpSp>
      <p:sp>
        <p:nvSpPr>
          <p:cNvPr id="128" name="AutoShape 128"/>
          <p:cNvSpPr/>
          <p:nvPr/>
        </p:nvSpPr>
        <p:spPr>
          <a:xfrm flipV="1">
            <a:off x="8958868" y="8106155"/>
            <a:ext cx="509627" cy="757470"/>
          </a:xfrm>
          <a:prstGeom prst="line">
            <a:avLst/>
          </a:prstGeom>
          <a:ln w="19050" cap="flat">
            <a:solidFill>
              <a:srgbClr val="99FFB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29" name="Freeform 129"/>
          <p:cNvSpPr/>
          <p:nvPr/>
        </p:nvSpPr>
        <p:spPr>
          <a:xfrm rot="2893863" flipH="1">
            <a:off x="8757007" y="8797624"/>
            <a:ext cx="1209210" cy="1033875"/>
          </a:xfrm>
          <a:custGeom>
            <a:avLst/>
            <a:gdLst/>
            <a:ahLst/>
            <a:cxnLst/>
            <a:rect l="l" t="t" r="r" b="b"/>
            <a:pathLst>
              <a:path w="1209210" h="1033875">
                <a:moveTo>
                  <a:pt x="1209210" y="0"/>
                </a:moveTo>
                <a:lnTo>
                  <a:pt x="0" y="0"/>
                </a:lnTo>
                <a:lnTo>
                  <a:pt x="0" y="1033874"/>
                </a:lnTo>
                <a:lnTo>
                  <a:pt x="1209210" y="1033874"/>
                </a:lnTo>
                <a:lnTo>
                  <a:pt x="120921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grpSp>
        <p:nvGrpSpPr>
          <p:cNvPr id="130" name="Group 130"/>
          <p:cNvGrpSpPr/>
          <p:nvPr/>
        </p:nvGrpSpPr>
        <p:grpSpPr>
          <a:xfrm>
            <a:off x="9361612" y="8013212"/>
            <a:ext cx="213764" cy="213764"/>
            <a:chOff x="0" y="0"/>
            <a:chExt cx="812800" cy="812800"/>
          </a:xfrm>
        </p:grpSpPr>
        <p:sp>
          <p:nvSpPr>
            <p:cNvPr id="131" name="Freeform 13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1481D"/>
            </a:solidFill>
            <a:ln w="38100" cap="sq">
              <a:solidFill>
                <a:srgbClr val="FF803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2" name="TextBox 132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20"/>
                </a:lnSpc>
              </a:pPr>
              <a:endParaRPr/>
            </a:p>
          </p:txBody>
        </p:sp>
      </p:grpSp>
      <p:grpSp>
        <p:nvGrpSpPr>
          <p:cNvPr id="133" name="Group 133"/>
          <p:cNvGrpSpPr/>
          <p:nvPr/>
        </p:nvGrpSpPr>
        <p:grpSpPr>
          <a:xfrm>
            <a:off x="2949361" y="1892667"/>
            <a:ext cx="13292563" cy="6376342"/>
            <a:chOff x="0" y="0"/>
            <a:chExt cx="1439272" cy="690408"/>
          </a:xfrm>
        </p:grpSpPr>
        <p:sp>
          <p:nvSpPr>
            <p:cNvPr id="134" name="Freeform 134"/>
            <p:cNvSpPr/>
            <p:nvPr/>
          </p:nvSpPr>
          <p:spPr>
            <a:xfrm>
              <a:off x="0" y="0"/>
              <a:ext cx="1439272" cy="690408"/>
            </a:xfrm>
            <a:custGeom>
              <a:avLst/>
              <a:gdLst/>
              <a:ahLst/>
              <a:cxnLst/>
              <a:rect l="l" t="t" r="r" b="b"/>
              <a:pathLst>
                <a:path w="1439272" h="690408">
                  <a:moveTo>
                    <a:pt x="1201147" y="0"/>
                  </a:moveTo>
                  <a:lnTo>
                    <a:pt x="1439272" y="238125"/>
                  </a:lnTo>
                  <a:lnTo>
                    <a:pt x="1439272" y="452283"/>
                  </a:lnTo>
                  <a:lnTo>
                    <a:pt x="1201147" y="690408"/>
                  </a:lnTo>
                  <a:lnTo>
                    <a:pt x="238125" y="690408"/>
                  </a:lnTo>
                  <a:lnTo>
                    <a:pt x="0" y="452283"/>
                  </a:lnTo>
                  <a:lnTo>
                    <a:pt x="0" y="238125"/>
                  </a:lnTo>
                  <a:lnTo>
                    <a:pt x="238125" y="0"/>
                  </a:lnTo>
                  <a:lnTo>
                    <a:pt x="1201147" y="0"/>
                  </a:lnTo>
                  <a:close/>
                </a:path>
              </a:pathLst>
            </a:custGeom>
            <a:solidFill>
              <a:srgbClr val="B2B2B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5" name="TextBox 135"/>
            <p:cNvSpPr txBox="1"/>
            <p:nvPr/>
          </p:nvSpPr>
          <p:spPr>
            <a:xfrm>
              <a:off x="63500" y="25400"/>
              <a:ext cx="1312272" cy="6015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/>
            </a:p>
          </p:txBody>
        </p:sp>
      </p:grpSp>
      <p:grpSp>
        <p:nvGrpSpPr>
          <p:cNvPr id="136" name="Group 136"/>
          <p:cNvGrpSpPr/>
          <p:nvPr/>
        </p:nvGrpSpPr>
        <p:grpSpPr>
          <a:xfrm>
            <a:off x="4096875" y="3021480"/>
            <a:ext cx="5304124" cy="4014396"/>
            <a:chOff x="0" y="0"/>
            <a:chExt cx="1396971" cy="1057290"/>
          </a:xfrm>
        </p:grpSpPr>
        <p:sp>
          <p:nvSpPr>
            <p:cNvPr id="137" name="Freeform 137"/>
            <p:cNvSpPr/>
            <p:nvPr/>
          </p:nvSpPr>
          <p:spPr>
            <a:xfrm>
              <a:off x="0" y="0"/>
              <a:ext cx="1396971" cy="1057290"/>
            </a:xfrm>
            <a:custGeom>
              <a:avLst/>
              <a:gdLst/>
              <a:ahLst/>
              <a:cxnLst/>
              <a:rect l="l" t="t" r="r" b="b"/>
              <a:pathLst>
                <a:path w="1396971" h="1057290">
                  <a:moveTo>
                    <a:pt x="0" y="0"/>
                  </a:moveTo>
                  <a:lnTo>
                    <a:pt x="1396971" y="0"/>
                  </a:lnTo>
                  <a:lnTo>
                    <a:pt x="1396971" y="1057290"/>
                  </a:lnTo>
                  <a:lnTo>
                    <a:pt x="0" y="1057290"/>
                  </a:lnTo>
                  <a:close/>
                </a:path>
              </a:pathLst>
            </a:custGeom>
            <a:solidFill>
              <a:srgbClr val="ECECE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8" name="TextBox 138"/>
            <p:cNvSpPr txBox="1"/>
            <p:nvPr/>
          </p:nvSpPr>
          <p:spPr>
            <a:xfrm>
              <a:off x="0" y="0"/>
              <a:ext cx="1396971" cy="105729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20"/>
                </a:lnSpc>
              </a:pPr>
              <a:endParaRPr/>
            </a:p>
          </p:txBody>
        </p:sp>
      </p:grpSp>
      <p:sp>
        <p:nvSpPr>
          <p:cNvPr id="140" name="TextBox 140"/>
          <p:cNvSpPr txBox="1"/>
          <p:nvPr/>
        </p:nvSpPr>
        <p:spPr>
          <a:xfrm>
            <a:off x="7115370" y="9104067"/>
            <a:ext cx="444054" cy="3179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52"/>
              </a:lnSpc>
            </a:pPr>
            <a:r>
              <a:rPr lang="en-US" sz="2210" b="1">
                <a:solidFill>
                  <a:srgbClr val="99FFBD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06</a:t>
            </a:r>
          </a:p>
        </p:txBody>
      </p:sp>
      <p:sp>
        <p:nvSpPr>
          <p:cNvPr id="141" name="TextBox 141"/>
          <p:cNvSpPr txBox="1"/>
          <p:nvPr/>
        </p:nvSpPr>
        <p:spPr>
          <a:xfrm>
            <a:off x="3998949" y="545023"/>
            <a:ext cx="2312821" cy="428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799" b="1">
                <a:solidFill>
                  <a:srgbClr val="99FFBD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Constraints</a:t>
            </a:r>
          </a:p>
        </p:txBody>
      </p:sp>
      <p:sp>
        <p:nvSpPr>
          <p:cNvPr id="142" name="TextBox 142"/>
          <p:cNvSpPr txBox="1"/>
          <p:nvPr/>
        </p:nvSpPr>
        <p:spPr>
          <a:xfrm>
            <a:off x="12830523" y="545023"/>
            <a:ext cx="1454858" cy="428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799" b="1">
                <a:solidFill>
                  <a:srgbClr val="99FFBD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Criteria</a:t>
            </a:r>
          </a:p>
        </p:txBody>
      </p:sp>
      <p:sp>
        <p:nvSpPr>
          <p:cNvPr id="143" name="TextBox 143"/>
          <p:cNvSpPr txBox="1"/>
          <p:nvPr/>
        </p:nvSpPr>
        <p:spPr>
          <a:xfrm>
            <a:off x="2841704" y="9008696"/>
            <a:ext cx="3892666" cy="295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399"/>
              </a:lnSpc>
            </a:pPr>
            <a:r>
              <a:rPr lang="en-US" sz="1999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Problem Solving </a:t>
            </a:r>
          </a:p>
        </p:txBody>
      </p:sp>
      <p:sp>
        <p:nvSpPr>
          <p:cNvPr id="144" name="TextBox 144"/>
          <p:cNvSpPr txBox="1"/>
          <p:nvPr/>
        </p:nvSpPr>
        <p:spPr>
          <a:xfrm>
            <a:off x="9246467" y="9212565"/>
            <a:ext cx="444054" cy="3179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52"/>
              </a:lnSpc>
            </a:pPr>
            <a:r>
              <a:rPr lang="en-US" sz="2210" b="1">
                <a:solidFill>
                  <a:srgbClr val="99FFBD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07</a:t>
            </a:r>
          </a:p>
        </p:txBody>
      </p:sp>
      <p:sp>
        <p:nvSpPr>
          <p:cNvPr id="145" name="TextBox 145"/>
          <p:cNvSpPr txBox="1"/>
          <p:nvPr/>
        </p:nvSpPr>
        <p:spPr>
          <a:xfrm>
            <a:off x="10075375" y="9235281"/>
            <a:ext cx="3892666" cy="295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399"/>
              </a:lnSpc>
            </a:pPr>
            <a:r>
              <a:rPr lang="en-US" sz="1999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Computational Thinking</a:t>
            </a:r>
          </a:p>
        </p:txBody>
      </p:sp>
      <p:sp>
        <p:nvSpPr>
          <p:cNvPr id="146" name="TextBox 146"/>
          <p:cNvSpPr txBox="1"/>
          <p:nvPr/>
        </p:nvSpPr>
        <p:spPr>
          <a:xfrm>
            <a:off x="5684016" y="2067241"/>
            <a:ext cx="7782720" cy="600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9"/>
              </a:lnSpc>
            </a:pPr>
            <a:r>
              <a:rPr lang="en-US" sz="3999" b="1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Computational Thinking</a:t>
            </a:r>
          </a:p>
        </p:txBody>
      </p:sp>
      <p:sp>
        <p:nvSpPr>
          <p:cNvPr id="147" name="TextBox 139">
            <a:extLst>
              <a:ext uri="{FF2B5EF4-FFF2-40B4-BE49-F238E27FC236}">
                <a16:creationId xmlns:a16="http://schemas.microsoft.com/office/drawing/2014/main" id="{C8913597-AEA5-812A-18FC-4266344CFFCB}"/>
              </a:ext>
            </a:extLst>
          </p:cNvPr>
          <p:cNvSpPr txBox="1"/>
          <p:nvPr/>
        </p:nvSpPr>
        <p:spPr>
          <a:xfrm>
            <a:off x="4224364" y="3059725"/>
            <a:ext cx="6044141" cy="3895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20"/>
              </a:lnSpc>
              <a:spcBef>
                <a:spcPct val="0"/>
              </a:spcBef>
            </a:pPr>
            <a:r>
              <a:rPr lang="en-US" sz="2600" b="1" dirty="0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Main Components (Agreement)</a:t>
            </a:r>
          </a:p>
          <a:p>
            <a:pPr algn="l">
              <a:lnSpc>
                <a:spcPts val="3120"/>
              </a:lnSpc>
              <a:spcBef>
                <a:spcPct val="0"/>
              </a:spcBef>
            </a:pPr>
            <a:r>
              <a:rPr lang="en-US" sz="260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•Abstraction Modeling</a:t>
            </a:r>
          </a:p>
          <a:p>
            <a:pPr algn="l">
              <a:lnSpc>
                <a:spcPts val="3120"/>
              </a:lnSpc>
              <a:spcBef>
                <a:spcPct val="0"/>
              </a:spcBef>
            </a:pPr>
            <a:r>
              <a:rPr lang="en-US" sz="260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•Decomposition</a:t>
            </a:r>
          </a:p>
          <a:p>
            <a:pPr algn="l">
              <a:lnSpc>
                <a:spcPts val="3120"/>
              </a:lnSpc>
              <a:spcBef>
                <a:spcPct val="0"/>
              </a:spcBef>
            </a:pPr>
            <a:r>
              <a:rPr lang="en-US" sz="260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•Algorithmic Thinking</a:t>
            </a:r>
          </a:p>
          <a:p>
            <a:pPr algn="l">
              <a:lnSpc>
                <a:spcPts val="3120"/>
              </a:lnSpc>
              <a:spcBef>
                <a:spcPct val="0"/>
              </a:spcBef>
            </a:pPr>
            <a:r>
              <a:rPr lang="en-US" sz="260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•Representation</a:t>
            </a:r>
          </a:p>
          <a:p>
            <a:pPr algn="l">
              <a:lnSpc>
                <a:spcPts val="3120"/>
              </a:lnSpc>
              <a:spcBef>
                <a:spcPct val="0"/>
              </a:spcBef>
            </a:pPr>
            <a:r>
              <a:rPr lang="en-US" sz="260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•Generalization </a:t>
            </a:r>
          </a:p>
          <a:p>
            <a:pPr algn="l">
              <a:lnSpc>
                <a:spcPts val="3120"/>
              </a:lnSpc>
              <a:spcBef>
                <a:spcPct val="0"/>
              </a:spcBef>
            </a:pPr>
            <a:r>
              <a:rPr lang="en-US" sz="260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•Evaluation and </a:t>
            </a:r>
          </a:p>
          <a:p>
            <a:pPr algn="l">
              <a:lnSpc>
                <a:spcPts val="3120"/>
              </a:lnSpc>
              <a:spcBef>
                <a:spcPct val="0"/>
              </a:spcBef>
            </a:pPr>
            <a:r>
              <a:rPr lang="en-US" sz="260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•Adjustment </a:t>
            </a:r>
          </a:p>
          <a:p>
            <a:pPr algn="l">
              <a:lnSpc>
                <a:spcPts val="3120"/>
              </a:lnSpc>
              <a:spcBef>
                <a:spcPct val="0"/>
              </a:spcBef>
            </a:pPr>
            <a:r>
              <a:rPr lang="en-US" sz="260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•Pattern Recognition</a:t>
            </a:r>
          </a:p>
          <a:p>
            <a:pPr algn="l">
              <a:lnSpc>
                <a:spcPts val="3120"/>
              </a:lnSpc>
              <a:spcBef>
                <a:spcPct val="0"/>
              </a:spcBef>
            </a:pPr>
            <a:r>
              <a:rPr lang="en-US" sz="260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•Data Visualization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48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054" y="69741"/>
            <a:ext cx="5859866" cy="4028658"/>
          </a:xfrm>
          <a:custGeom>
            <a:avLst/>
            <a:gdLst/>
            <a:ahLst/>
            <a:cxnLst/>
            <a:rect l="l" t="t" r="r" b="b"/>
            <a:pathLst>
              <a:path w="5859866" h="4028658">
                <a:moveTo>
                  <a:pt x="0" y="0"/>
                </a:moveTo>
                <a:lnTo>
                  <a:pt x="5859866" y="0"/>
                </a:lnTo>
                <a:lnTo>
                  <a:pt x="5859866" y="4028658"/>
                </a:lnTo>
                <a:lnTo>
                  <a:pt x="0" y="402865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8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5961920" y="0"/>
            <a:ext cx="6012922" cy="4028658"/>
          </a:xfrm>
          <a:custGeom>
            <a:avLst/>
            <a:gdLst/>
            <a:ahLst/>
            <a:cxnLst/>
            <a:rect l="l" t="t" r="r" b="b"/>
            <a:pathLst>
              <a:path w="6012922" h="4028658">
                <a:moveTo>
                  <a:pt x="0" y="0"/>
                </a:moveTo>
                <a:lnTo>
                  <a:pt x="6012922" y="0"/>
                </a:lnTo>
                <a:lnTo>
                  <a:pt x="6012922" y="4028658"/>
                </a:lnTo>
                <a:lnTo>
                  <a:pt x="0" y="402865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8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2076896" y="0"/>
            <a:ext cx="6035443" cy="4028658"/>
          </a:xfrm>
          <a:custGeom>
            <a:avLst/>
            <a:gdLst/>
            <a:ahLst/>
            <a:cxnLst/>
            <a:rect l="l" t="t" r="r" b="b"/>
            <a:pathLst>
              <a:path w="6035443" h="4028658">
                <a:moveTo>
                  <a:pt x="0" y="0"/>
                </a:moveTo>
                <a:lnTo>
                  <a:pt x="6035443" y="0"/>
                </a:lnTo>
                <a:lnTo>
                  <a:pt x="6035443" y="4028658"/>
                </a:lnTo>
                <a:lnTo>
                  <a:pt x="0" y="40286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18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02054" y="6251017"/>
            <a:ext cx="5859866" cy="4035983"/>
          </a:xfrm>
          <a:custGeom>
            <a:avLst/>
            <a:gdLst/>
            <a:ahLst/>
            <a:cxnLst/>
            <a:rect l="l" t="t" r="r" b="b"/>
            <a:pathLst>
              <a:path w="5859866" h="4035983">
                <a:moveTo>
                  <a:pt x="0" y="0"/>
                </a:moveTo>
                <a:lnTo>
                  <a:pt x="5859866" y="0"/>
                </a:lnTo>
                <a:lnTo>
                  <a:pt x="5859866" y="4035983"/>
                </a:lnTo>
                <a:lnTo>
                  <a:pt x="0" y="403598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18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6137539" y="6273374"/>
            <a:ext cx="6012922" cy="4013626"/>
          </a:xfrm>
          <a:custGeom>
            <a:avLst/>
            <a:gdLst/>
            <a:ahLst/>
            <a:cxnLst/>
            <a:rect l="l" t="t" r="r" b="b"/>
            <a:pathLst>
              <a:path w="6012922" h="4013626">
                <a:moveTo>
                  <a:pt x="0" y="0"/>
                </a:moveTo>
                <a:lnTo>
                  <a:pt x="6012922" y="0"/>
                </a:lnTo>
                <a:lnTo>
                  <a:pt x="6012922" y="4013626"/>
                </a:lnTo>
                <a:lnTo>
                  <a:pt x="0" y="401362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18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2241818" y="6251017"/>
            <a:ext cx="5870521" cy="4035983"/>
          </a:xfrm>
          <a:custGeom>
            <a:avLst/>
            <a:gdLst/>
            <a:ahLst/>
            <a:cxnLst/>
            <a:rect l="l" t="t" r="r" b="b"/>
            <a:pathLst>
              <a:path w="5870521" h="4035983">
                <a:moveTo>
                  <a:pt x="0" y="0"/>
                </a:moveTo>
                <a:lnTo>
                  <a:pt x="5870521" y="0"/>
                </a:lnTo>
                <a:lnTo>
                  <a:pt x="5870521" y="4035983"/>
                </a:lnTo>
                <a:lnTo>
                  <a:pt x="0" y="403598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18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5400000">
            <a:off x="11928321" y="6328284"/>
            <a:ext cx="816321" cy="332332"/>
          </a:xfrm>
          <a:custGeom>
            <a:avLst/>
            <a:gdLst/>
            <a:ahLst/>
            <a:cxnLst/>
            <a:rect l="l" t="t" r="r" b="b"/>
            <a:pathLst>
              <a:path w="816321" h="332332">
                <a:moveTo>
                  <a:pt x="0" y="0"/>
                </a:moveTo>
                <a:lnTo>
                  <a:pt x="816321" y="0"/>
                </a:lnTo>
                <a:lnTo>
                  <a:pt x="816321" y="332332"/>
                </a:lnTo>
                <a:lnTo>
                  <a:pt x="0" y="33233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19379"/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351996" r="-2695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14063865" y="4159672"/>
            <a:ext cx="3945724" cy="16672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666"/>
              </a:lnSpc>
            </a:pPr>
            <a:r>
              <a:rPr lang="en-US" sz="2099" b="1" spc="12">
                <a:solidFill>
                  <a:srgbClr val="FAFAFA"/>
                </a:solidFill>
                <a:latin typeface="Inter Bold"/>
                <a:ea typeface="Inter Bold"/>
                <a:cs typeface="Inter Bold"/>
                <a:sym typeface="Inter Bold"/>
              </a:rPr>
              <a:t>Program Pathways</a:t>
            </a:r>
          </a:p>
          <a:p>
            <a:pPr marL="0" lvl="0" indent="0" algn="ctr">
              <a:lnSpc>
                <a:spcPts val="2666"/>
              </a:lnSpc>
            </a:pPr>
            <a:endParaRPr lang="en-US" sz="2099" b="1" spc="12">
              <a:solidFill>
                <a:srgbClr val="FAFAFA"/>
              </a:solidFill>
              <a:latin typeface="Inter Bold"/>
              <a:ea typeface="Inter Bold"/>
              <a:cs typeface="Inter Bold"/>
              <a:sym typeface="Inter Bold"/>
            </a:endParaRPr>
          </a:p>
          <a:p>
            <a:pPr marL="0" lvl="0" indent="0" algn="ctr">
              <a:lnSpc>
                <a:spcPts val="2666"/>
              </a:lnSpc>
            </a:pPr>
            <a:r>
              <a:rPr lang="en-US" sz="2099" spc="12">
                <a:solidFill>
                  <a:srgbClr val="FAFAFA"/>
                </a:solidFill>
                <a:latin typeface="Inter"/>
                <a:ea typeface="Inter"/>
                <a:cs typeface="Inter"/>
                <a:sym typeface="Inter"/>
              </a:rPr>
              <a:t>Co- &amp; Pre-requisite structure</a:t>
            </a:r>
          </a:p>
          <a:p>
            <a:pPr marL="0" lvl="0" indent="0" algn="ctr">
              <a:lnSpc>
                <a:spcPts val="2666"/>
              </a:lnSpc>
            </a:pPr>
            <a:r>
              <a:rPr lang="en-US" sz="2099" spc="12">
                <a:solidFill>
                  <a:srgbClr val="FAFAFA"/>
                </a:solidFill>
                <a:latin typeface="Inter"/>
                <a:ea typeface="Inter"/>
                <a:cs typeface="Inter"/>
                <a:sym typeface="Inter"/>
              </a:rPr>
              <a:t>Articulation Agreements</a:t>
            </a:r>
          </a:p>
          <a:p>
            <a:pPr algn="ctr">
              <a:lnSpc>
                <a:spcPts val="2666"/>
              </a:lnSpc>
              <a:spcBef>
                <a:spcPct val="0"/>
              </a:spcBef>
            </a:pPr>
            <a:r>
              <a:rPr lang="en-US" sz="2099" spc="12">
                <a:solidFill>
                  <a:srgbClr val="FAFAFA"/>
                </a:solidFill>
                <a:latin typeface="Inter"/>
                <a:ea typeface="Inter"/>
                <a:cs typeface="Inter"/>
                <a:sym typeface="Inter"/>
              </a:rPr>
              <a:t>Resource Management 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6534466" y="2914966"/>
            <a:ext cx="5219069" cy="5219069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000000"/>
              </a:solidFill>
              <a:prstDash val="sysDot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20"/>
                </a:lnSpc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 rot="3734949">
            <a:off x="14317671" y="-1028700"/>
            <a:ext cx="6480000" cy="4114800"/>
          </a:xfrm>
          <a:custGeom>
            <a:avLst/>
            <a:gdLst/>
            <a:ahLst/>
            <a:cxnLst/>
            <a:rect l="l" t="t" r="r" b="b"/>
            <a:pathLst>
              <a:path w="6480000" h="4114800">
                <a:moveTo>
                  <a:pt x="0" y="0"/>
                </a:moveTo>
                <a:lnTo>
                  <a:pt x="6480000" y="0"/>
                </a:lnTo>
                <a:lnTo>
                  <a:pt x="64800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alphaModFix amt="19999"/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grpSp>
        <p:nvGrpSpPr>
          <p:cNvPr id="14" name="Group 14"/>
          <p:cNvGrpSpPr/>
          <p:nvPr/>
        </p:nvGrpSpPr>
        <p:grpSpPr>
          <a:xfrm>
            <a:off x="10878777" y="1309647"/>
            <a:ext cx="4844967" cy="1166040"/>
            <a:chOff x="0" y="0"/>
            <a:chExt cx="1276041" cy="307105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276041" cy="307105"/>
            </a:xfrm>
            <a:custGeom>
              <a:avLst/>
              <a:gdLst/>
              <a:ahLst/>
              <a:cxnLst/>
              <a:rect l="l" t="t" r="r" b="b"/>
              <a:pathLst>
                <a:path w="1276041" h="307105">
                  <a:moveTo>
                    <a:pt x="153553" y="0"/>
                  </a:moveTo>
                  <a:lnTo>
                    <a:pt x="1122488" y="0"/>
                  </a:lnTo>
                  <a:cubicBezTo>
                    <a:pt x="1207293" y="0"/>
                    <a:pt x="1276041" y="68748"/>
                    <a:pt x="1276041" y="153553"/>
                  </a:cubicBezTo>
                  <a:lnTo>
                    <a:pt x="1276041" y="153553"/>
                  </a:lnTo>
                  <a:cubicBezTo>
                    <a:pt x="1276041" y="238357"/>
                    <a:pt x="1207293" y="307105"/>
                    <a:pt x="1122488" y="307105"/>
                  </a:cubicBezTo>
                  <a:lnTo>
                    <a:pt x="153553" y="307105"/>
                  </a:lnTo>
                  <a:cubicBezTo>
                    <a:pt x="68748" y="307105"/>
                    <a:pt x="0" y="238357"/>
                    <a:pt x="0" y="153553"/>
                  </a:cubicBezTo>
                  <a:lnTo>
                    <a:pt x="0" y="153553"/>
                  </a:lnTo>
                  <a:cubicBezTo>
                    <a:pt x="0" y="68748"/>
                    <a:pt x="68748" y="0"/>
                    <a:pt x="153553" y="0"/>
                  </a:cubicBezTo>
                  <a:close/>
                </a:path>
              </a:pathLst>
            </a:custGeom>
            <a:solidFill>
              <a:srgbClr val="E875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0"/>
              <a:ext cx="1276041" cy="3071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20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 rot="-10800000">
            <a:off x="2564256" y="8573313"/>
            <a:ext cx="4844967" cy="1166040"/>
            <a:chOff x="0" y="0"/>
            <a:chExt cx="1276041" cy="307105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276041" cy="307105"/>
            </a:xfrm>
            <a:custGeom>
              <a:avLst/>
              <a:gdLst/>
              <a:ahLst/>
              <a:cxnLst/>
              <a:rect l="l" t="t" r="r" b="b"/>
              <a:pathLst>
                <a:path w="1276041" h="307105">
                  <a:moveTo>
                    <a:pt x="153553" y="0"/>
                  </a:moveTo>
                  <a:lnTo>
                    <a:pt x="1122488" y="0"/>
                  </a:lnTo>
                  <a:cubicBezTo>
                    <a:pt x="1207293" y="0"/>
                    <a:pt x="1276041" y="68748"/>
                    <a:pt x="1276041" y="153553"/>
                  </a:cubicBezTo>
                  <a:lnTo>
                    <a:pt x="1276041" y="153553"/>
                  </a:lnTo>
                  <a:cubicBezTo>
                    <a:pt x="1276041" y="238357"/>
                    <a:pt x="1207293" y="307105"/>
                    <a:pt x="1122488" y="307105"/>
                  </a:cubicBezTo>
                  <a:lnTo>
                    <a:pt x="153553" y="307105"/>
                  </a:lnTo>
                  <a:cubicBezTo>
                    <a:pt x="68748" y="307105"/>
                    <a:pt x="0" y="238357"/>
                    <a:pt x="0" y="153553"/>
                  </a:cubicBezTo>
                  <a:lnTo>
                    <a:pt x="0" y="153553"/>
                  </a:lnTo>
                  <a:cubicBezTo>
                    <a:pt x="0" y="68748"/>
                    <a:pt x="68748" y="0"/>
                    <a:pt x="153553" y="0"/>
                  </a:cubicBezTo>
                  <a:close/>
                </a:path>
              </a:pathLst>
            </a:custGeom>
            <a:solidFill>
              <a:srgbClr val="E875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0"/>
              <a:ext cx="1276041" cy="3071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20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2564256" y="1309647"/>
            <a:ext cx="4844967" cy="1166040"/>
            <a:chOff x="0" y="0"/>
            <a:chExt cx="1276041" cy="307105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276041" cy="307105"/>
            </a:xfrm>
            <a:custGeom>
              <a:avLst/>
              <a:gdLst/>
              <a:ahLst/>
              <a:cxnLst/>
              <a:rect l="l" t="t" r="r" b="b"/>
              <a:pathLst>
                <a:path w="1276041" h="307105">
                  <a:moveTo>
                    <a:pt x="153553" y="0"/>
                  </a:moveTo>
                  <a:lnTo>
                    <a:pt x="1122488" y="0"/>
                  </a:lnTo>
                  <a:cubicBezTo>
                    <a:pt x="1207293" y="0"/>
                    <a:pt x="1276041" y="68748"/>
                    <a:pt x="1276041" y="153553"/>
                  </a:cubicBezTo>
                  <a:lnTo>
                    <a:pt x="1276041" y="153553"/>
                  </a:lnTo>
                  <a:cubicBezTo>
                    <a:pt x="1276041" y="238357"/>
                    <a:pt x="1207293" y="307105"/>
                    <a:pt x="1122488" y="307105"/>
                  </a:cubicBezTo>
                  <a:lnTo>
                    <a:pt x="153553" y="307105"/>
                  </a:lnTo>
                  <a:cubicBezTo>
                    <a:pt x="68748" y="307105"/>
                    <a:pt x="0" y="238357"/>
                    <a:pt x="0" y="153553"/>
                  </a:cubicBezTo>
                  <a:lnTo>
                    <a:pt x="0" y="153553"/>
                  </a:lnTo>
                  <a:cubicBezTo>
                    <a:pt x="0" y="68748"/>
                    <a:pt x="68748" y="0"/>
                    <a:pt x="153553" y="0"/>
                  </a:cubicBezTo>
                  <a:close/>
                </a:path>
              </a:pathLst>
            </a:custGeom>
            <a:solidFill>
              <a:srgbClr val="E875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0"/>
              <a:ext cx="1276041" cy="3071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20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2231280" y="2763643"/>
            <a:ext cx="4844967" cy="1166040"/>
            <a:chOff x="0" y="0"/>
            <a:chExt cx="1276041" cy="307105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1276041" cy="307105"/>
            </a:xfrm>
            <a:custGeom>
              <a:avLst/>
              <a:gdLst/>
              <a:ahLst/>
              <a:cxnLst/>
              <a:rect l="l" t="t" r="r" b="b"/>
              <a:pathLst>
                <a:path w="1276041" h="307105">
                  <a:moveTo>
                    <a:pt x="153553" y="0"/>
                  </a:moveTo>
                  <a:lnTo>
                    <a:pt x="1122488" y="0"/>
                  </a:lnTo>
                  <a:cubicBezTo>
                    <a:pt x="1207293" y="0"/>
                    <a:pt x="1276041" y="68748"/>
                    <a:pt x="1276041" y="153553"/>
                  </a:cubicBezTo>
                  <a:lnTo>
                    <a:pt x="1276041" y="153553"/>
                  </a:lnTo>
                  <a:cubicBezTo>
                    <a:pt x="1276041" y="238357"/>
                    <a:pt x="1207293" y="307105"/>
                    <a:pt x="1122488" y="307105"/>
                  </a:cubicBezTo>
                  <a:lnTo>
                    <a:pt x="153553" y="307105"/>
                  </a:lnTo>
                  <a:cubicBezTo>
                    <a:pt x="68748" y="307105"/>
                    <a:pt x="0" y="238357"/>
                    <a:pt x="0" y="153553"/>
                  </a:cubicBezTo>
                  <a:lnTo>
                    <a:pt x="0" y="153553"/>
                  </a:lnTo>
                  <a:cubicBezTo>
                    <a:pt x="0" y="68748"/>
                    <a:pt x="68748" y="0"/>
                    <a:pt x="153553" y="0"/>
                  </a:cubicBezTo>
                  <a:close/>
                </a:path>
              </a:pathLst>
            </a:custGeom>
            <a:solidFill>
              <a:srgbClr val="E875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0"/>
              <a:ext cx="1276041" cy="3071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20"/>
                </a:lnSpc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 rot="-10800000">
            <a:off x="1211753" y="7119317"/>
            <a:ext cx="4844967" cy="1166040"/>
            <a:chOff x="0" y="0"/>
            <a:chExt cx="1276041" cy="307105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1276041" cy="307105"/>
            </a:xfrm>
            <a:custGeom>
              <a:avLst/>
              <a:gdLst/>
              <a:ahLst/>
              <a:cxnLst/>
              <a:rect l="l" t="t" r="r" b="b"/>
              <a:pathLst>
                <a:path w="1276041" h="307105">
                  <a:moveTo>
                    <a:pt x="153553" y="0"/>
                  </a:moveTo>
                  <a:lnTo>
                    <a:pt x="1122488" y="0"/>
                  </a:lnTo>
                  <a:cubicBezTo>
                    <a:pt x="1207293" y="0"/>
                    <a:pt x="1276041" y="68748"/>
                    <a:pt x="1276041" y="153553"/>
                  </a:cubicBezTo>
                  <a:lnTo>
                    <a:pt x="1276041" y="153553"/>
                  </a:lnTo>
                  <a:cubicBezTo>
                    <a:pt x="1276041" y="238357"/>
                    <a:pt x="1207293" y="307105"/>
                    <a:pt x="1122488" y="307105"/>
                  </a:cubicBezTo>
                  <a:lnTo>
                    <a:pt x="153553" y="307105"/>
                  </a:lnTo>
                  <a:cubicBezTo>
                    <a:pt x="68748" y="307105"/>
                    <a:pt x="0" y="238357"/>
                    <a:pt x="0" y="153553"/>
                  </a:cubicBezTo>
                  <a:lnTo>
                    <a:pt x="0" y="153553"/>
                  </a:lnTo>
                  <a:cubicBezTo>
                    <a:pt x="0" y="68748"/>
                    <a:pt x="68748" y="0"/>
                    <a:pt x="153553" y="0"/>
                  </a:cubicBezTo>
                  <a:close/>
                </a:path>
              </a:pathLst>
            </a:custGeom>
            <a:solidFill>
              <a:srgbClr val="E875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0"/>
              <a:ext cx="1276041" cy="3071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20"/>
                </a:lnSpc>
              </a:pPr>
              <a:endParaRPr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12231280" y="7121220"/>
            <a:ext cx="4844967" cy="1166040"/>
            <a:chOff x="0" y="0"/>
            <a:chExt cx="1276041" cy="307105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1276041" cy="307105"/>
            </a:xfrm>
            <a:custGeom>
              <a:avLst/>
              <a:gdLst/>
              <a:ahLst/>
              <a:cxnLst/>
              <a:rect l="l" t="t" r="r" b="b"/>
              <a:pathLst>
                <a:path w="1276041" h="307105">
                  <a:moveTo>
                    <a:pt x="153553" y="0"/>
                  </a:moveTo>
                  <a:lnTo>
                    <a:pt x="1122488" y="0"/>
                  </a:lnTo>
                  <a:cubicBezTo>
                    <a:pt x="1207293" y="0"/>
                    <a:pt x="1276041" y="68748"/>
                    <a:pt x="1276041" y="153553"/>
                  </a:cubicBezTo>
                  <a:lnTo>
                    <a:pt x="1276041" y="153553"/>
                  </a:lnTo>
                  <a:cubicBezTo>
                    <a:pt x="1276041" y="238357"/>
                    <a:pt x="1207293" y="307105"/>
                    <a:pt x="1122488" y="307105"/>
                  </a:cubicBezTo>
                  <a:lnTo>
                    <a:pt x="153553" y="307105"/>
                  </a:lnTo>
                  <a:cubicBezTo>
                    <a:pt x="68748" y="307105"/>
                    <a:pt x="0" y="238357"/>
                    <a:pt x="0" y="153553"/>
                  </a:cubicBezTo>
                  <a:lnTo>
                    <a:pt x="0" y="153553"/>
                  </a:lnTo>
                  <a:cubicBezTo>
                    <a:pt x="0" y="68748"/>
                    <a:pt x="68748" y="0"/>
                    <a:pt x="153553" y="0"/>
                  </a:cubicBezTo>
                  <a:close/>
                </a:path>
              </a:pathLst>
            </a:custGeom>
            <a:solidFill>
              <a:srgbClr val="E875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0" y="0"/>
              <a:ext cx="1276041" cy="3071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20"/>
                </a:lnSpc>
              </a:pPr>
              <a:endParaRPr/>
            </a:p>
          </p:txBody>
        </p:sp>
      </p:grpSp>
      <p:grpSp>
        <p:nvGrpSpPr>
          <p:cNvPr id="32" name="Group 32"/>
          <p:cNvGrpSpPr/>
          <p:nvPr/>
        </p:nvGrpSpPr>
        <p:grpSpPr>
          <a:xfrm rot="-10800000">
            <a:off x="1211753" y="2761739"/>
            <a:ext cx="4844967" cy="1166040"/>
            <a:chOff x="0" y="0"/>
            <a:chExt cx="1276041" cy="307105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1276041" cy="307105"/>
            </a:xfrm>
            <a:custGeom>
              <a:avLst/>
              <a:gdLst/>
              <a:ahLst/>
              <a:cxnLst/>
              <a:rect l="l" t="t" r="r" b="b"/>
              <a:pathLst>
                <a:path w="1276041" h="307105">
                  <a:moveTo>
                    <a:pt x="153553" y="0"/>
                  </a:moveTo>
                  <a:lnTo>
                    <a:pt x="1122488" y="0"/>
                  </a:lnTo>
                  <a:cubicBezTo>
                    <a:pt x="1207293" y="0"/>
                    <a:pt x="1276041" y="68748"/>
                    <a:pt x="1276041" y="153553"/>
                  </a:cubicBezTo>
                  <a:lnTo>
                    <a:pt x="1276041" y="153553"/>
                  </a:lnTo>
                  <a:cubicBezTo>
                    <a:pt x="1276041" y="238357"/>
                    <a:pt x="1207293" y="307105"/>
                    <a:pt x="1122488" y="307105"/>
                  </a:cubicBezTo>
                  <a:lnTo>
                    <a:pt x="153553" y="307105"/>
                  </a:lnTo>
                  <a:cubicBezTo>
                    <a:pt x="68748" y="307105"/>
                    <a:pt x="0" y="238357"/>
                    <a:pt x="0" y="153553"/>
                  </a:cubicBezTo>
                  <a:lnTo>
                    <a:pt x="0" y="153553"/>
                  </a:lnTo>
                  <a:cubicBezTo>
                    <a:pt x="0" y="68748"/>
                    <a:pt x="68748" y="0"/>
                    <a:pt x="153553" y="0"/>
                  </a:cubicBezTo>
                  <a:close/>
                </a:path>
              </a:pathLst>
            </a:custGeom>
            <a:solidFill>
              <a:srgbClr val="E875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0" y="0"/>
              <a:ext cx="1276041" cy="3071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20"/>
                </a:lnSpc>
              </a:pPr>
              <a:endParaRPr/>
            </a:p>
          </p:txBody>
        </p:sp>
      </p:grpSp>
      <p:grpSp>
        <p:nvGrpSpPr>
          <p:cNvPr id="35" name="Group 35"/>
          <p:cNvGrpSpPr/>
          <p:nvPr/>
        </p:nvGrpSpPr>
        <p:grpSpPr>
          <a:xfrm>
            <a:off x="13001973" y="4217640"/>
            <a:ext cx="4844967" cy="1166040"/>
            <a:chOff x="0" y="0"/>
            <a:chExt cx="1276041" cy="307105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1276041" cy="307105"/>
            </a:xfrm>
            <a:custGeom>
              <a:avLst/>
              <a:gdLst/>
              <a:ahLst/>
              <a:cxnLst/>
              <a:rect l="l" t="t" r="r" b="b"/>
              <a:pathLst>
                <a:path w="1276041" h="307105">
                  <a:moveTo>
                    <a:pt x="153553" y="0"/>
                  </a:moveTo>
                  <a:lnTo>
                    <a:pt x="1122488" y="0"/>
                  </a:lnTo>
                  <a:cubicBezTo>
                    <a:pt x="1207293" y="0"/>
                    <a:pt x="1276041" y="68748"/>
                    <a:pt x="1276041" y="153553"/>
                  </a:cubicBezTo>
                  <a:lnTo>
                    <a:pt x="1276041" y="153553"/>
                  </a:lnTo>
                  <a:cubicBezTo>
                    <a:pt x="1276041" y="238357"/>
                    <a:pt x="1207293" y="307105"/>
                    <a:pt x="1122488" y="307105"/>
                  </a:cubicBezTo>
                  <a:lnTo>
                    <a:pt x="153553" y="307105"/>
                  </a:lnTo>
                  <a:cubicBezTo>
                    <a:pt x="68748" y="307105"/>
                    <a:pt x="0" y="238357"/>
                    <a:pt x="0" y="153553"/>
                  </a:cubicBezTo>
                  <a:lnTo>
                    <a:pt x="0" y="153553"/>
                  </a:lnTo>
                  <a:cubicBezTo>
                    <a:pt x="0" y="68748"/>
                    <a:pt x="68748" y="0"/>
                    <a:pt x="153553" y="0"/>
                  </a:cubicBezTo>
                  <a:close/>
                </a:path>
              </a:pathLst>
            </a:custGeom>
            <a:solidFill>
              <a:srgbClr val="E875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TextBox 37"/>
            <p:cNvSpPr txBox="1"/>
            <p:nvPr/>
          </p:nvSpPr>
          <p:spPr>
            <a:xfrm>
              <a:off x="0" y="0"/>
              <a:ext cx="1276041" cy="3071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20"/>
                </a:lnSpc>
              </a:pPr>
              <a:endParaRPr/>
            </a:p>
          </p:txBody>
        </p:sp>
      </p:grpSp>
      <p:grpSp>
        <p:nvGrpSpPr>
          <p:cNvPr id="38" name="Group 38"/>
          <p:cNvGrpSpPr/>
          <p:nvPr/>
        </p:nvGrpSpPr>
        <p:grpSpPr>
          <a:xfrm rot="-10800000">
            <a:off x="441061" y="5665320"/>
            <a:ext cx="4844967" cy="1166040"/>
            <a:chOff x="0" y="0"/>
            <a:chExt cx="1276041" cy="307105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1276041" cy="307105"/>
            </a:xfrm>
            <a:custGeom>
              <a:avLst/>
              <a:gdLst/>
              <a:ahLst/>
              <a:cxnLst/>
              <a:rect l="l" t="t" r="r" b="b"/>
              <a:pathLst>
                <a:path w="1276041" h="307105">
                  <a:moveTo>
                    <a:pt x="153553" y="0"/>
                  </a:moveTo>
                  <a:lnTo>
                    <a:pt x="1122488" y="0"/>
                  </a:lnTo>
                  <a:cubicBezTo>
                    <a:pt x="1207293" y="0"/>
                    <a:pt x="1276041" y="68748"/>
                    <a:pt x="1276041" y="153553"/>
                  </a:cubicBezTo>
                  <a:lnTo>
                    <a:pt x="1276041" y="153553"/>
                  </a:lnTo>
                  <a:cubicBezTo>
                    <a:pt x="1276041" y="238357"/>
                    <a:pt x="1207293" y="307105"/>
                    <a:pt x="1122488" y="307105"/>
                  </a:cubicBezTo>
                  <a:lnTo>
                    <a:pt x="153553" y="307105"/>
                  </a:lnTo>
                  <a:cubicBezTo>
                    <a:pt x="68748" y="307105"/>
                    <a:pt x="0" y="238357"/>
                    <a:pt x="0" y="153553"/>
                  </a:cubicBezTo>
                  <a:lnTo>
                    <a:pt x="0" y="153553"/>
                  </a:lnTo>
                  <a:cubicBezTo>
                    <a:pt x="0" y="68748"/>
                    <a:pt x="68748" y="0"/>
                    <a:pt x="153553" y="0"/>
                  </a:cubicBezTo>
                  <a:close/>
                </a:path>
              </a:pathLst>
            </a:custGeom>
            <a:solidFill>
              <a:srgbClr val="E875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TextBox 40"/>
            <p:cNvSpPr txBox="1"/>
            <p:nvPr/>
          </p:nvSpPr>
          <p:spPr>
            <a:xfrm>
              <a:off x="0" y="0"/>
              <a:ext cx="1276041" cy="3071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20"/>
                </a:lnSpc>
              </a:pPr>
              <a:endParaRPr/>
            </a:p>
          </p:txBody>
        </p:sp>
      </p:grpSp>
      <p:grpSp>
        <p:nvGrpSpPr>
          <p:cNvPr id="41" name="Group 41"/>
          <p:cNvGrpSpPr/>
          <p:nvPr/>
        </p:nvGrpSpPr>
        <p:grpSpPr>
          <a:xfrm>
            <a:off x="13001973" y="5669430"/>
            <a:ext cx="4844967" cy="1166040"/>
            <a:chOff x="0" y="0"/>
            <a:chExt cx="1276041" cy="307105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1276041" cy="307105"/>
            </a:xfrm>
            <a:custGeom>
              <a:avLst/>
              <a:gdLst/>
              <a:ahLst/>
              <a:cxnLst/>
              <a:rect l="l" t="t" r="r" b="b"/>
              <a:pathLst>
                <a:path w="1276041" h="307105">
                  <a:moveTo>
                    <a:pt x="153553" y="0"/>
                  </a:moveTo>
                  <a:lnTo>
                    <a:pt x="1122488" y="0"/>
                  </a:lnTo>
                  <a:cubicBezTo>
                    <a:pt x="1207293" y="0"/>
                    <a:pt x="1276041" y="68748"/>
                    <a:pt x="1276041" y="153553"/>
                  </a:cubicBezTo>
                  <a:lnTo>
                    <a:pt x="1276041" y="153553"/>
                  </a:lnTo>
                  <a:cubicBezTo>
                    <a:pt x="1276041" y="238357"/>
                    <a:pt x="1207293" y="307105"/>
                    <a:pt x="1122488" y="307105"/>
                  </a:cubicBezTo>
                  <a:lnTo>
                    <a:pt x="153553" y="307105"/>
                  </a:lnTo>
                  <a:cubicBezTo>
                    <a:pt x="68748" y="307105"/>
                    <a:pt x="0" y="238357"/>
                    <a:pt x="0" y="153553"/>
                  </a:cubicBezTo>
                  <a:lnTo>
                    <a:pt x="0" y="153553"/>
                  </a:lnTo>
                  <a:cubicBezTo>
                    <a:pt x="0" y="68748"/>
                    <a:pt x="68748" y="0"/>
                    <a:pt x="153553" y="0"/>
                  </a:cubicBezTo>
                  <a:close/>
                </a:path>
              </a:pathLst>
            </a:custGeom>
            <a:solidFill>
              <a:srgbClr val="E875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3" name="TextBox 43"/>
            <p:cNvSpPr txBox="1"/>
            <p:nvPr/>
          </p:nvSpPr>
          <p:spPr>
            <a:xfrm>
              <a:off x="0" y="0"/>
              <a:ext cx="1276041" cy="3071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20"/>
                </a:lnSpc>
              </a:pPr>
              <a:endParaRPr/>
            </a:p>
          </p:txBody>
        </p:sp>
      </p:grpSp>
      <p:grpSp>
        <p:nvGrpSpPr>
          <p:cNvPr id="44" name="Group 44"/>
          <p:cNvGrpSpPr/>
          <p:nvPr/>
        </p:nvGrpSpPr>
        <p:grpSpPr>
          <a:xfrm rot="-10800000">
            <a:off x="441061" y="4213530"/>
            <a:ext cx="4844967" cy="1166040"/>
            <a:chOff x="0" y="0"/>
            <a:chExt cx="1276041" cy="307105"/>
          </a:xfrm>
        </p:grpSpPr>
        <p:sp>
          <p:nvSpPr>
            <p:cNvPr id="45" name="Freeform 45"/>
            <p:cNvSpPr/>
            <p:nvPr/>
          </p:nvSpPr>
          <p:spPr>
            <a:xfrm>
              <a:off x="0" y="0"/>
              <a:ext cx="1276041" cy="307105"/>
            </a:xfrm>
            <a:custGeom>
              <a:avLst/>
              <a:gdLst/>
              <a:ahLst/>
              <a:cxnLst/>
              <a:rect l="l" t="t" r="r" b="b"/>
              <a:pathLst>
                <a:path w="1276041" h="307105">
                  <a:moveTo>
                    <a:pt x="153553" y="0"/>
                  </a:moveTo>
                  <a:lnTo>
                    <a:pt x="1122488" y="0"/>
                  </a:lnTo>
                  <a:cubicBezTo>
                    <a:pt x="1207293" y="0"/>
                    <a:pt x="1276041" y="68748"/>
                    <a:pt x="1276041" y="153553"/>
                  </a:cubicBezTo>
                  <a:lnTo>
                    <a:pt x="1276041" y="153553"/>
                  </a:lnTo>
                  <a:cubicBezTo>
                    <a:pt x="1276041" y="238357"/>
                    <a:pt x="1207293" y="307105"/>
                    <a:pt x="1122488" y="307105"/>
                  </a:cubicBezTo>
                  <a:lnTo>
                    <a:pt x="153553" y="307105"/>
                  </a:lnTo>
                  <a:cubicBezTo>
                    <a:pt x="68748" y="307105"/>
                    <a:pt x="0" y="238357"/>
                    <a:pt x="0" y="153553"/>
                  </a:cubicBezTo>
                  <a:lnTo>
                    <a:pt x="0" y="153553"/>
                  </a:lnTo>
                  <a:cubicBezTo>
                    <a:pt x="0" y="68748"/>
                    <a:pt x="68748" y="0"/>
                    <a:pt x="153553" y="0"/>
                  </a:cubicBezTo>
                  <a:close/>
                </a:path>
              </a:pathLst>
            </a:custGeom>
            <a:solidFill>
              <a:srgbClr val="E875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TextBox 46"/>
            <p:cNvSpPr txBox="1"/>
            <p:nvPr/>
          </p:nvSpPr>
          <p:spPr>
            <a:xfrm>
              <a:off x="0" y="0"/>
              <a:ext cx="1276041" cy="3071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20"/>
                </a:lnSpc>
              </a:pPr>
              <a:endParaRPr/>
            </a:p>
          </p:txBody>
        </p:sp>
      </p:grpSp>
      <p:sp>
        <p:nvSpPr>
          <p:cNvPr id="47" name="Freeform 47"/>
          <p:cNvSpPr/>
          <p:nvPr/>
        </p:nvSpPr>
        <p:spPr>
          <a:xfrm rot="8185095">
            <a:off x="10265112" y="1438509"/>
            <a:ext cx="1209210" cy="1033875"/>
          </a:xfrm>
          <a:custGeom>
            <a:avLst/>
            <a:gdLst/>
            <a:ahLst/>
            <a:cxnLst/>
            <a:rect l="l" t="t" r="r" b="b"/>
            <a:pathLst>
              <a:path w="1209210" h="1033875">
                <a:moveTo>
                  <a:pt x="0" y="0"/>
                </a:moveTo>
                <a:lnTo>
                  <a:pt x="1209210" y="0"/>
                </a:lnTo>
                <a:lnTo>
                  <a:pt x="1209210" y="1033875"/>
                </a:lnTo>
                <a:lnTo>
                  <a:pt x="0" y="103387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8" name="Freeform 48"/>
          <p:cNvSpPr/>
          <p:nvPr/>
        </p:nvSpPr>
        <p:spPr>
          <a:xfrm rot="-8184000" flipH="1">
            <a:off x="6814143" y="1438509"/>
            <a:ext cx="1209210" cy="1033875"/>
          </a:xfrm>
          <a:custGeom>
            <a:avLst/>
            <a:gdLst/>
            <a:ahLst/>
            <a:cxnLst/>
            <a:rect l="l" t="t" r="r" b="b"/>
            <a:pathLst>
              <a:path w="1209210" h="1033875">
                <a:moveTo>
                  <a:pt x="1209210" y="0"/>
                </a:moveTo>
                <a:lnTo>
                  <a:pt x="0" y="0"/>
                </a:lnTo>
                <a:lnTo>
                  <a:pt x="0" y="1033875"/>
                </a:lnTo>
                <a:lnTo>
                  <a:pt x="1209210" y="1033875"/>
                </a:lnTo>
                <a:lnTo>
                  <a:pt x="120921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9" name="AutoShape 49"/>
          <p:cNvSpPr/>
          <p:nvPr/>
        </p:nvSpPr>
        <p:spPr>
          <a:xfrm flipV="1">
            <a:off x="9793631" y="2344835"/>
            <a:ext cx="659357" cy="659357"/>
          </a:xfrm>
          <a:prstGeom prst="line">
            <a:avLst/>
          </a:prstGeom>
          <a:ln w="19050" cap="flat">
            <a:solidFill>
              <a:srgbClr val="99FFB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50" name="AutoShape 50"/>
          <p:cNvSpPr/>
          <p:nvPr/>
        </p:nvSpPr>
        <p:spPr>
          <a:xfrm>
            <a:off x="7832468" y="2344835"/>
            <a:ext cx="659357" cy="659357"/>
          </a:xfrm>
          <a:prstGeom prst="line">
            <a:avLst/>
          </a:prstGeom>
          <a:ln w="19050" cap="flat">
            <a:solidFill>
              <a:srgbClr val="99FFB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51" name="AutoShape 51"/>
          <p:cNvSpPr/>
          <p:nvPr/>
        </p:nvSpPr>
        <p:spPr>
          <a:xfrm flipV="1">
            <a:off x="7807954" y="8013212"/>
            <a:ext cx="686661" cy="686661"/>
          </a:xfrm>
          <a:prstGeom prst="line">
            <a:avLst/>
          </a:prstGeom>
          <a:ln w="19050" cap="flat">
            <a:solidFill>
              <a:srgbClr val="99FFB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52" name="Freeform 52"/>
          <p:cNvSpPr/>
          <p:nvPr/>
        </p:nvSpPr>
        <p:spPr>
          <a:xfrm rot="7847999" flipH="1">
            <a:off x="6814143" y="8639396"/>
            <a:ext cx="1209210" cy="1033875"/>
          </a:xfrm>
          <a:custGeom>
            <a:avLst/>
            <a:gdLst/>
            <a:ahLst/>
            <a:cxnLst/>
            <a:rect l="l" t="t" r="r" b="b"/>
            <a:pathLst>
              <a:path w="1209210" h="1033875">
                <a:moveTo>
                  <a:pt x="1209210" y="0"/>
                </a:moveTo>
                <a:lnTo>
                  <a:pt x="0" y="0"/>
                </a:lnTo>
                <a:lnTo>
                  <a:pt x="0" y="1033875"/>
                </a:lnTo>
                <a:lnTo>
                  <a:pt x="1209210" y="1033875"/>
                </a:lnTo>
                <a:lnTo>
                  <a:pt x="120921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53" name="Freeform 53"/>
          <p:cNvSpPr/>
          <p:nvPr/>
        </p:nvSpPr>
        <p:spPr>
          <a:xfrm rot="8787401">
            <a:off x="11490836" y="2915024"/>
            <a:ext cx="1209210" cy="1033875"/>
          </a:xfrm>
          <a:custGeom>
            <a:avLst/>
            <a:gdLst/>
            <a:ahLst/>
            <a:cxnLst/>
            <a:rect l="l" t="t" r="r" b="b"/>
            <a:pathLst>
              <a:path w="1209210" h="1033875">
                <a:moveTo>
                  <a:pt x="0" y="0"/>
                </a:moveTo>
                <a:lnTo>
                  <a:pt x="1209210" y="0"/>
                </a:lnTo>
                <a:lnTo>
                  <a:pt x="1209210" y="1033874"/>
                </a:lnTo>
                <a:lnTo>
                  <a:pt x="0" y="103387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54" name="Freeform 54"/>
          <p:cNvSpPr/>
          <p:nvPr/>
        </p:nvSpPr>
        <p:spPr>
          <a:xfrm rot="-8790000" flipH="1" flipV="1">
            <a:off x="5583915" y="2915024"/>
            <a:ext cx="1209210" cy="1033875"/>
          </a:xfrm>
          <a:custGeom>
            <a:avLst/>
            <a:gdLst/>
            <a:ahLst/>
            <a:cxnLst/>
            <a:rect l="l" t="t" r="r" b="b"/>
            <a:pathLst>
              <a:path w="1209210" h="1033875">
                <a:moveTo>
                  <a:pt x="1209210" y="1033874"/>
                </a:moveTo>
                <a:lnTo>
                  <a:pt x="0" y="1033874"/>
                </a:lnTo>
                <a:lnTo>
                  <a:pt x="0" y="0"/>
                </a:lnTo>
                <a:lnTo>
                  <a:pt x="1209210" y="0"/>
                </a:lnTo>
                <a:lnTo>
                  <a:pt x="1209210" y="1033874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55" name="AutoShape 55"/>
          <p:cNvSpPr/>
          <p:nvPr/>
        </p:nvSpPr>
        <p:spPr>
          <a:xfrm flipV="1">
            <a:off x="11251688" y="3745668"/>
            <a:ext cx="367610" cy="257403"/>
          </a:xfrm>
          <a:prstGeom prst="line">
            <a:avLst/>
          </a:prstGeom>
          <a:ln w="19050" cap="flat">
            <a:solidFill>
              <a:srgbClr val="99FFB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56" name="AutoShape 56"/>
          <p:cNvSpPr/>
          <p:nvPr/>
        </p:nvSpPr>
        <p:spPr>
          <a:xfrm>
            <a:off x="6674552" y="3745668"/>
            <a:ext cx="367610" cy="257403"/>
          </a:xfrm>
          <a:prstGeom prst="line">
            <a:avLst/>
          </a:prstGeom>
          <a:ln w="19050" cap="flat">
            <a:solidFill>
              <a:srgbClr val="99FFB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57" name="Freeform 57"/>
          <p:cNvSpPr/>
          <p:nvPr/>
        </p:nvSpPr>
        <p:spPr>
          <a:xfrm rot="-9246122">
            <a:off x="11507881" y="7187303"/>
            <a:ext cx="1209210" cy="1033875"/>
          </a:xfrm>
          <a:custGeom>
            <a:avLst/>
            <a:gdLst/>
            <a:ahLst/>
            <a:cxnLst/>
            <a:rect l="l" t="t" r="r" b="b"/>
            <a:pathLst>
              <a:path w="1209210" h="1033875">
                <a:moveTo>
                  <a:pt x="0" y="0"/>
                </a:moveTo>
                <a:lnTo>
                  <a:pt x="1209210" y="0"/>
                </a:lnTo>
                <a:lnTo>
                  <a:pt x="1209210" y="1033875"/>
                </a:lnTo>
                <a:lnTo>
                  <a:pt x="0" y="103387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58" name="Freeform 58"/>
          <p:cNvSpPr/>
          <p:nvPr/>
        </p:nvSpPr>
        <p:spPr>
          <a:xfrm rot="9246000" flipH="1" flipV="1">
            <a:off x="5583915" y="7187303"/>
            <a:ext cx="1209210" cy="1033875"/>
          </a:xfrm>
          <a:custGeom>
            <a:avLst/>
            <a:gdLst/>
            <a:ahLst/>
            <a:cxnLst/>
            <a:rect l="l" t="t" r="r" b="b"/>
            <a:pathLst>
              <a:path w="1209210" h="1033875">
                <a:moveTo>
                  <a:pt x="1209210" y="1033875"/>
                </a:moveTo>
                <a:lnTo>
                  <a:pt x="0" y="1033875"/>
                </a:lnTo>
                <a:lnTo>
                  <a:pt x="0" y="0"/>
                </a:lnTo>
                <a:lnTo>
                  <a:pt x="1209210" y="0"/>
                </a:lnTo>
                <a:lnTo>
                  <a:pt x="1209210" y="1033875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59" name="AutoShape 59"/>
          <p:cNvSpPr/>
          <p:nvPr/>
        </p:nvSpPr>
        <p:spPr>
          <a:xfrm>
            <a:off x="11146815" y="7142758"/>
            <a:ext cx="454404" cy="318177"/>
          </a:xfrm>
          <a:prstGeom prst="line">
            <a:avLst/>
          </a:prstGeom>
          <a:ln w="19050" cap="flat">
            <a:solidFill>
              <a:srgbClr val="99FFB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0" name="AutoShape 60"/>
          <p:cNvSpPr/>
          <p:nvPr/>
        </p:nvSpPr>
        <p:spPr>
          <a:xfrm flipV="1">
            <a:off x="6680015" y="7142758"/>
            <a:ext cx="454404" cy="318177"/>
          </a:xfrm>
          <a:prstGeom prst="line">
            <a:avLst/>
          </a:prstGeom>
          <a:ln w="19050" cap="flat">
            <a:solidFill>
              <a:srgbClr val="99FFB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1" name="Freeform 61"/>
          <p:cNvSpPr/>
          <p:nvPr/>
        </p:nvSpPr>
        <p:spPr>
          <a:xfrm rot="-10714904">
            <a:off x="12438164" y="4292304"/>
            <a:ext cx="1209210" cy="1033875"/>
          </a:xfrm>
          <a:custGeom>
            <a:avLst/>
            <a:gdLst/>
            <a:ahLst/>
            <a:cxnLst/>
            <a:rect l="l" t="t" r="r" b="b"/>
            <a:pathLst>
              <a:path w="1209210" h="1033875">
                <a:moveTo>
                  <a:pt x="0" y="0"/>
                </a:moveTo>
                <a:lnTo>
                  <a:pt x="1209210" y="0"/>
                </a:lnTo>
                <a:lnTo>
                  <a:pt x="1209210" y="1033874"/>
                </a:lnTo>
                <a:lnTo>
                  <a:pt x="0" y="103387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62" name="Freeform 62"/>
          <p:cNvSpPr/>
          <p:nvPr/>
        </p:nvSpPr>
        <p:spPr>
          <a:xfrm rot="-10714904" flipH="1">
            <a:off x="4645896" y="4292304"/>
            <a:ext cx="1209210" cy="1033875"/>
          </a:xfrm>
          <a:custGeom>
            <a:avLst/>
            <a:gdLst/>
            <a:ahLst/>
            <a:cxnLst/>
            <a:rect l="l" t="t" r="r" b="b"/>
            <a:pathLst>
              <a:path w="1209210" h="1033875">
                <a:moveTo>
                  <a:pt x="1209210" y="0"/>
                </a:moveTo>
                <a:lnTo>
                  <a:pt x="0" y="0"/>
                </a:lnTo>
                <a:lnTo>
                  <a:pt x="0" y="1033874"/>
                </a:lnTo>
                <a:lnTo>
                  <a:pt x="1209210" y="1033874"/>
                </a:lnTo>
                <a:lnTo>
                  <a:pt x="120921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63" name="AutoShape 63"/>
          <p:cNvSpPr/>
          <p:nvPr/>
        </p:nvSpPr>
        <p:spPr>
          <a:xfrm>
            <a:off x="11645976" y="4789909"/>
            <a:ext cx="826782" cy="0"/>
          </a:xfrm>
          <a:prstGeom prst="line">
            <a:avLst/>
          </a:prstGeom>
          <a:ln w="19050" cap="flat">
            <a:solidFill>
              <a:srgbClr val="99FFB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4" name="AutoShape 64"/>
          <p:cNvSpPr/>
          <p:nvPr/>
        </p:nvSpPr>
        <p:spPr>
          <a:xfrm>
            <a:off x="5819195" y="4789909"/>
            <a:ext cx="826782" cy="0"/>
          </a:xfrm>
          <a:prstGeom prst="line">
            <a:avLst/>
          </a:prstGeom>
          <a:ln w="19050" cap="flat">
            <a:solidFill>
              <a:srgbClr val="99FFB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5" name="Freeform 65"/>
          <p:cNvSpPr/>
          <p:nvPr/>
        </p:nvSpPr>
        <p:spPr>
          <a:xfrm rot="-10714904">
            <a:off x="12438164" y="5744094"/>
            <a:ext cx="1209210" cy="1033875"/>
          </a:xfrm>
          <a:custGeom>
            <a:avLst/>
            <a:gdLst/>
            <a:ahLst/>
            <a:cxnLst/>
            <a:rect l="l" t="t" r="r" b="b"/>
            <a:pathLst>
              <a:path w="1209210" h="1033875">
                <a:moveTo>
                  <a:pt x="0" y="0"/>
                </a:moveTo>
                <a:lnTo>
                  <a:pt x="1209210" y="0"/>
                </a:lnTo>
                <a:lnTo>
                  <a:pt x="1209210" y="1033875"/>
                </a:lnTo>
                <a:lnTo>
                  <a:pt x="0" y="103387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66" name="Freeform 66"/>
          <p:cNvSpPr/>
          <p:nvPr/>
        </p:nvSpPr>
        <p:spPr>
          <a:xfrm rot="-10714904" flipH="1">
            <a:off x="4645896" y="5744094"/>
            <a:ext cx="1209210" cy="1033875"/>
          </a:xfrm>
          <a:custGeom>
            <a:avLst/>
            <a:gdLst/>
            <a:ahLst/>
            <a:cxnLst/>
            <a:rect l="l" t="t" r="r" b="b"/>
            <a:pathLst>
              <a:path w="1209210" h="1033875">
                <a:moveTo>
                  <a:pt x="1209210" y="0"/>
                </a:moveTo>
                <a:lnTo>
                  <a:pt x="0" y="0"/>
                </a:lnTo>
                <a:lnTo>
                  <a:pt x="0" y="1033875"/>
                </a:lnTo>
                <a:lnTo>
                  <a:pt x="1209210" y="1033875"/>
                </a:lnTo>
                <a:lnTo>
                  <a:pt x="120921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67" name="AutoShape 67"/>
          <p:cNvSpPr/>
          <p:nvPr/>
        </p:nvSpPr>
        <p:spPr>
          <a:xfrm>
            <a:off x="11628315" y="6241699"/>
            <a:ext cx="844443" cy="0"/>
          </a:xfrm>
          <a:prstGeom prst="line">
            <a:avLst/>
          </a:prstGeom>
          <a:ln w="19050" cap="flat">
            <a:solidFill>
              <a:srgbClr val="99FFB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8" name="AutoShape 68"/>
          <p:cNvSpPr/>
          <p:nvPr/>
        </p:nvSpPr>
        <p:spPr>
          <a:xfrm>
            <a:off x="5819195" y="6241699"/>
            <a:ext cx="844443" cy="0"/>
          </a:xfrm>
          <a:prstGeom prst="line">
            <a:avLst/>
          </a:prstGeom>
          <a:ln w="19050" cap="flat">
            <a:solidFill>
              <a:srgbClr val="99FFB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69" name="Group 69"/>
          <p:cNvGrpSpPr/>
          <p:nvPr/>
        </p:nvGrpSpPr>
        <p:grpSpPr>
          <a:xfrm>
            <a:off x="8387733" y="2914966"/>
            <a:ext cx="213764" cy="213764"/>
            <a:chOff x="0" y="0"/>
            <a:chExt cx="812800" cy="812800"/>
          </a:xfrm>
        </p:grpSpPr>
        <p:sp>
          <p:nvSpPr>
            <p:cNvPr id="70" name="Freeform 7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1481D"/>
            </a:solidFill>
            <a:ln w="38100" cap="sq">
              <a:solidFill>
                <a:srgbClr val="FF803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1" name="TextBox 71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20"/>
                </a:lnSpc>
              </a:pPr>
              <a:endParaRPr/>
            </a:p>
          </p:txBody>
        </p:sp>
      </p:grpSp>
      <p:grpSp>
        <p:nvGrpSpPr>
          <p:cNvPr id="72" name="Group 72"/>
          <p:cNvGrpSpPr/>
          <p:nvPr/>
        </p:nvGrpSpPr>
        <p:grpSpPr>
          <a:xfrm>
            <a:off x="8387733" y="7920270"/>
            <a:ext cx="213764" cy="213764"/>
            <a:chOff x="0" y="0"/>
            <a:chExt cx="812800" cy="812800"/>
          </a:xfrm>
        </p:grpSpPr>
        <p:sp>
          <p:nvSpPr>
            <p:cNvPr id="73" name="Freeform 7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1481D"/>
            </a:solidFill>
            <a:ln w="38100" cap="sq">
              <a:solidFill>
                <a:srgbClr val="FF803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4" name="TextBox 74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20"/>
                </a:lnSpc>
              </a:pPr>
              <a:endParaRPr/>
            </a:p>
          </p:txBody>
        </p:sp>
      </p:grpSp>
      <p:grpSp>
        <p:nvGrpSpPr>
          <p:cNvPr id="75" name="Group 75"/>
          <p:cNvGrpSpPr/>
          <p:nvPr/>
        </p:nvGrpSpPr>
        <p:grpSpPr>
          <a:xfrm>
            <a:off x="6935280" y="3896189"/>
            <a:ext cx="213764" cy="213764"/>
            <a:chOff x="0" y="0"/>
            <a:chExt cx="812800" cy="812800"/>
          </a:xfrm>
        </p:grpSpPr>
        <p:sp>
          <p:nvSpPr>
            <p:cNvPr id="76" name="Freeform 7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1481D"/>
            </a:solidFill>
            <a:ln w="38100" cap="sq">
              <a:solidFill>
                <a:srgbClr val="FF803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" name="TextBox 77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20"/>
                </a:lnSpc>
              </a:pPr>
              <a:endParaRPr/>
            </a:p>
          </p:txBody>
        </p:sp>
      </p:grpSp>
      <p:grpSp>
        <p:nvGrpSpPr>
          <p:cNvPr id="78" name="Group 78"/>
          <p:cNvGrpSpPr/>
          <p:nvPr/>
        </p:nvGrpSpPr>
        <p:grpSpPr>
          <a:xfrm>
            <a:off x="7008488" y="7035876"/>
            <a:ext cx="213764" cy="213764"/>
            <a:chOff x="0" y="0"/>
            <a:chExt cx="812800" cy="812800"/>
          </a:xfrm>
        </p:grpSpPr>
        <p:sp>
          <p:nvSpPr>
            <p:cNvPr id="79" name="Freeform 7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1481D"/>
            </a:solidFill>
            <a:ln w="38100" cap="sq">
              <a:solidFill>
                <a:srgbClr val="FF803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0" name="TextBox 80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20"/>
                </a:lnSpc>
              </a:pPr>
              <a:endParaRPr/>
            </a:p>
          </p:txBody>
        </p:sp>
      </p:grpSp>
      <p:grpSp>
        <p:nvGrpSpPr>
          <p:cNvPr id="81" name="Group 81"/>
          <p:cNvGrpSpPr/>
          <p:nvPr/>
        </p:nvGrpSpPr>
        <p:grpSpPr>
          <a:xfrm>
            <a:off x="11039933" y="7035876"/>
            <a:ext cx="213764" cy="213764"/>
            <a:chOff x="0" y="0"/>
            <a:chExt cx="812800" cy="812800"/>
          </a:xfrm>
        </p:grpSpPr>
        <p:sp>
          <p:nvSpPr>
            <p:cNvPr id="82" name="Freeform 8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1481D"/>
            </a:solidFill>
            <a:ln w="38100" cap="sq">
              <a:solidFill>
                <a:srgbClr val="01A09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3" name="TextBox 83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192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4" name="Group 84"/>
          <p:cNvGrpSpPr/>
          <p:nvPr/>
        </p:nvGrpSpPr>
        <p:grpSpPr>
          <a:xfrm>
            <a:off x="11144806" y="3896189"/>
            <a:ext cx="213764" cy="213764"/>
            <a:chOff x="0" y="0"/>
            <a:chExt cx="812800" cy="812800"/>
          </a:xfrm>
        </p:grpSpPr>
        <p:sp>
          <p:nvSpPr>
            <p:cNvPr id="85" name="Freeform 8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1481D"/>
            </a:solidFill>
            <a:ln w="38100" cap="sq">
              <a:solidFill>
                <a:srgbClr val="01A09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6" name="TextBox 86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192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7" name="Group 87"/>
          <p:cNvGrpSpPr/>
          <p:nvPr/>
        </p:nvGrpSpPr>
        <p:grpSpPr>
          <a:xfrm>
            <a:off x="11494337" y="4683027"/>
            <a:ext cx="213764" cy="213764"/>
            <a:chOff x="0" y="0"/>
            <a:chExt cx="812800" cy="812800"/>
          </a:xfrm>
        </p:grpSpPr>
        <p:sp>
          <p:nvSpPr>
            <p:cNvPr id="88" name="Freeform 8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1481D"/>
            </a:solidFill>
            <a:ln w="38100" cap="sq">
              <a:solidFill>
                <a:srgbClr val="01A09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9" name="TextBox 89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192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90" name="Group 90"/>
          <p:cNvGrpSpPr/>
          <p:nvPr/>
        </p:nvGrpSpPr>
        <p:grpSpPr>
          <a:xfrm>
            <a:off x="11494337" y="6134817"/>
            <a:ext cx="213764" cy="213764"/>
            <a:chOff x="0" y="0"/>
            <a:chExt cx="812800" cy="812800"/>
          </a:xfrm>
        </p:grpSpPr>
        <p:sp>
          <p:nvSpPr>
            <p:cNvPr id="91" name="Freeform 9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1481D"/>
            </a:solidFill>
            <a:ln w="38100" cap="sq">
              <a:solidFill>
                <a:srgbClr val="01A09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" name="TextBox 92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192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93" name="Group 93"/>
          <p:cNvGrpSpPr/>
          <p:nvPr/>
        </p:nvGrpSpPr>
        <p:grpSpPr>
          <a:xfrm>
            <a:off x="6556756" y="4683027"/>
            <a:ext cx="213764" cy="213764"/>
            <a:chOff x="0" y="0"/>
            <a:chExt cx="812800" cy="812800"/>
          </a:xfrm>
        </p:grpSpPr>
        <p:sp>
          <p:nvSpPr>
            <p:cNvPr id="94" name="Freeform 9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1481D"/>
            </a:solidFill>
            <a:ln w="38100" cap="sq">
              <a:solidFill>
                <a:srgbClr val="FF803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5" name="TextBox 95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20"/>
                </a:lnSpc>
              </a:pPr>
              <a:endParaRPr/>
            </a:p>
          </p:txBody>
        </p:sp>
      </p:grpSp>
      <p:grpSp>
        <p:nvGrpSpPr>
          <p:cNvPr id="96" name="Group 96"/>
          <p:cNvGrpSpPr/>
          <p:nvPr/>
        </p:nvGrpSpPr>
        <p:grpSpPr>
          <a:xfrm>
            <a:off x="6556756" y="6145568"/>
            <a:ext cx="213764" cy="213764"/>
            <a:chOff x="0" y="0"/>
            <a:chExt cx="812800" cy="812800"/>
          </a:xfrm>
        </p:grpSpPr>
        <p:sp>
          <p:nvSpPr>
            <p:cNvPr id="97" name="Freeform 9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1481D"/>
            </a:solidFill>
            <a:ln w="38100" cap="sq">
              <a:solidFill>
                <a:srgbClr val="FF803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8" name="TextBox 98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20"/>
                </a:lnSpc>
              </a:pPr>
              <a:endParaRPr/>
            </a:p>
          </p:txBody>
        </p:sp>
      </p:grpSp>
      <p:grpSp>
        <p:nvGrpSpPr>
          <p:cNvPr id="99" name="Group 99"/>
          <p:cNvGrpSpPr/>
          <p:nvPr/>
        </p:nvGrpSpPr>
        <p:grpSpPr>
          <a:xfrm>
            <a:off x="9686749" y="2914966"/>
            <a:ext cx="213764" cy="213764"/>
            <a:chOff x="0" y="0"/>
            <a:chExt cx="812800" cy="812800"/>
          </a:xfrm>
        </p:grpSpPr>
        <p:sp>
          <p:nvSpPr>
            <p:cNvPr id="100" name="Freeform 10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1481D"/>
            </a:solidFill>
            <a:ln w="38100" cap="sq">
              <a:solidFill>
                <a:srgbClr val="01A09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1" name="TextBox 101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20"/>
                </a:lnSpc>
              </a:pPr>
              <a:endParaRPr/>
            </a:p>
          </p:txBody>
        </p:sp>
      </p:grpSp>
      <p:sp>
        <p:nvSpPr>
          <p:cNvPr id="102" name="Freeform 102"/>
          <p:cNvSpPr/>
          <p:nvPr/>
        </p:nvSpPr>
        <p:spPr>
          <a:xfrm>
            <a:off x="6955620" y="3344759"/>
            <a:ext cx="4376759" cy="4376759"/>
          </a:xfrm>
          <a:custGeom>
            <a:avLst/>
            <a:gdLst/>
            <a:ahLst/>
            <a:cxnLst/>
            <a:rect l="l" t="t" r="r" b="b"/>
            <a:pathLst>
              <a:path w="4376759" h="4376759">
                <a:moveTo>
                  <a:pt x="0" y="0"/>
                </a:moveTo>
                <a:lnTo>
                  <a:pt x="4376760" y="0"/>
                </a:lnTo>
                <a:lnTo>
                  <a:pt x="4376760" y="4376760"/>
                </a:lnTo>
                <a:lnTo>
                  <a:pt x="0" y="437676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3" name="TextBox 103"/>
          <p:cNvSpPr txBox="1"/>
          <p:nvPr/>
        </p:nvSpPr>
        <p:spPr>
          <a:xfrm>
            <a:off x="7983075" y="4467476"/>
            <a:ext cx="2330162" cy="1967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46"/>
              </a:lnSpc>
            </a:pPr>
            <a:r>
              <a:rPr lang="en-US" sz="2621" b="1">
                <a:solidFill>
                  <a:srgbClr val="99FFBD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First Year Program Design Requirements at UTD</a:t>
            </a:r>
          </a:p>
        </p:txBody>
      </p:sp>
      <p:sp>
        <p:nvSpPr>
          <p:cNvPr id="104" name="TextBox 104"/>
          <p:cNvSpPr txBox="1"/>
          <p:nvPr/>
        </p:nvSpPr>
        <p:spPr>
          <a:xfrm>
            <a:off x="13001973" y="3021848"/>
            <a:ext cx="3484334" cy="590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99"/>
              </a:lnSpc>
            </a:pPr>
            <a:r>
              <a:rPr lang="en-US" sz="1999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Multiple tools for solving problems</a:t>
            </a:r>
          </a:p>
        </p:txBody>
      </p:sp>
      <p:sp>
        <p:nvSpPr>
          <p:cNvPr id="105" name="TextBox 105"/>
          <p:cNvSpPr txBox="1"/>
          <p:nvPr/>
        </p:nvSpPr>
        <p:spPr>
          <a:xfrm>
            <a:off x="1540521" y="7583835"/>
            <a:ext cx="3892666" cy="295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399"/>
              </a:lnSpc>
            </a:pPr>
            <a:r>
              <a:rPr lang="en-US" sz="1999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Teamwork and Collaboration</a:t>
            </a:r>
          </a:p>
        </p:txBody>
      </p:sp>
      <p:sp>
        <p:nvSpPr>
          <p:cNvPr id="106" name="TextBox 106"/>
          <p:cNvSpPr txBox="1"/>
          <p:nvPr/>
        </p:nvSpPr>
        <p:spPr>
          <a:xfrm>
            <a:off x="578696" y="4522067"/>
            <a:ext cx="3892666" cy="590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399"/>
              </a:lnSpc>
            </a:pPr>
            <a:r>
              <a:rPr lang="en-US" sz="1999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Major Exploration and</a:t>
            </a:r>
            <a:r>
              <a:rPr lang="en-US" sz="1999" b="1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1999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Engagement</a:t>
            </a:r>
          </a:p>
        </p:txBody>
      </p:sp>
      <p:sp>
        <p:nvSpPr>
          <p:cNvPr id="107" name="TextBox 107"/>
          <p:cNvSpPr txBox="1"/>
          <p:nvPr/>
        </p:nvSpPr>
        <p:spPr>
          <a:xfrm>
            <a:off x="1250254" y="6113394"/>
            <a:ext cx="3892666" cy="295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99"/>
              </a:lnSpc>
            </a:pPr>
            <a:r>
              <a:rPr lang="en-US" sz="1999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Hands-on (Active Learning)</a:t>
            </a:r>
          </a:p>
        </p:txBody>
      </p:sp>
      <p:sp>
        <p:nvSpPr>
          <p:cNvPr id="108" name="TextBox 108"/>
          <p:cNvSpPr txBox="1"/>
          <p:nvPr/>
        </p:nvSpPr>
        <p:spPr>
          <a:xfrm>
            <a:off x="13945733" y="4651919"/>
            <a:ext cx="3892666" cy="295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99"/>
              </a:lnSpc>
            </a:pPr>
            <a:r>
              <a:rPr lang="en-US" sz="1999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Ethics</a:t>
            </a:r>
          </a:p>
        </p:txBody>
      </p:sp>
      <p:sp>
        <p:nvSpPr>
          <p:cNvPr id="109" name="TextBox 109"/>
          <p:cNvSpPr txBox="1"/>
          <p:nvPr/>
        </p:nvSpPr>
        <p:spPr>
          <a:xfrm>
            <a:off x="13917775" y="6123701"/>
            <a:ext cx="3611938" cy="295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99"/>
              </a:lnSpc>
            </a:pPr>
            <a:r>
              <a:rPr lang="en-US" sz="1999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Design Thinking</a:t>
            </a:r>
          </a:p>
        </p:txBody>
      </p:sp>
      <p:sp>
        <p:nvSpPr>
          <p:cNvPr id="110" name="TextBox 110"/>
          <p:cNvSpPr txBox="1"/>
          <p:nvPr/>
        </p:nvSpPr>
        <p:spPr>
          <a:xfrm>
            <a:off x="1506366" y="3021848"/>
            <a:ext cx="3892666" cy="590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399"/>
              </a:lnSpc>
            </a:pPr>
            <a:r>
              <a:rPr lang="en-US" sz="1999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Department contact for Specialized Content</a:t>
            </a:r>
          </a:p>
        </p:txBody>
      </p:sp>
      <p:sp>
        <p:nvSpPr>
          <p:cNvPr id="111" name="TextBox 111"/>
          <p:cNvSpPr txBox="1"/>
          <p:nvPr/>
        </p:nvSpPr>
        <p:spPr>
          <a:xfrm>
            <a:off x="10702761" y="1749249"/>
            <a:ext cx="444054" cy="3179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52"/>
              </a:lnSpc>
            </a:pPr>
            <a:r>
              <a:rPr lang="en-US" sz="2210" b="1">
                <a:solidFill>
                  <a:srgbClr val="99FFBD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01</a:t>
            </a:r>
          </a:p>
        </p:txBody>
      </p:sp>
      <p:sp>
        <p:nvSpPr>
          <p:cNvPr id="112" name="TextBox 112"/>
          <p:cNvSpPr txBox="1"/>
          <p:nvPr/>
        </p:nvSpPr>
        <p:spPr>
          <a:xfrm>
            <a:off x="7115370" y="1749249"/>
            <a:ext cx="444054" cy="3179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52"/>
              </a:lnSpc>
            </a:pPr>
            <a:r>
              <a:rPr lang="en-US" sz="2210" b="1">
                <a:solidFill>
                  <a:srgbClr val="99FFBD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01</a:t>
            </a:r>
          </a:p>
        </p:txBody>
      </p:sp>
      <p:sp>
        <p:nvSpPr>
          <p:cNvPr id="113" name="TextBox 113"/>
          <p:cNvSpPr txBox="1"/>
          <p:nvPr/>
        </p:nvSpPr>
        <p:spPr>
          <a:xfrm>
            <a:off x="11935990" y="3230103"/>
            <a:ext cx="444054" cy="3179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52"/>
              </a:lnSpc>
            </a:pPr>
            <a:r>
              <a:rPr lang="en-US" sz="2210" b="1">
                <a:solidFill>
                  <a:srgbClr val="99FFBD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02</a:t>
            </a:r>
          </a:p>
        </p:txBody>
      </p:sp>
      <p:sp>
        <p:nvSpPr>
          <p:cNvPr id="114" name="TextBox 114"/>
          <p:cNvSpPr txBox="1"/>
          <p:nvPr/>
        </p:nvSpPr>
        <p:spPr>
          <a:xfrm>
            <a:off x="5909436" y="3230103"/>
            <a:ext cx="444054" cy="3179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52"/>
              </a:lnSpc>
            </a:pPr>
            <a:r>
              <a:rPr lang="en-US" sz="2210" b="1">
                <a:solidFill>
                  <a:srgbClr val="99FFBD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02</a:t>
            </a:r>
          </a:p>
        </p:txBody>
      </p:sp>
      <p:sp>
        <p:nvSpPr>
          <p:cNvPr id="115" name="TextBox 115"/>
          <p:cNvSpPr txBox="1"/>
          <p:nvPr/>
        </p:nvSpPr>
        <p:spPr>
          <a:xfrm>
            <a:off x="11935990" y="7568895"/>
            <a:ext cx="444054" cy="3179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52"/>
              </a:lnSpc>
            </a:pPr>
            <a:r>
              <a:rPr lang="en-US" sz="2210" b="1">
                <a:solidFill>
                  <a:srgbClr val="99FFBD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05</a:t>
            </a:r>
          </a:p>
        </p:txBody>
      </p:sp>
      <p:sp>
        <p:nvSpPr>
          <p:cNvPr id="116" name="TextBox 116"/>
          <p:cNvSpPr txBox="1"/>
          <p:nvPr/>
        </p:nvSpPr>
        <p:spPr>
          <a:xfrm>
            <a:off x="5867716" y="7568895"/>
            <a:ext cx="444054" cy="3179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52"/>
              </a:lnSpc>
            </a:pPr>
            <a:r>
              <a:rPr lang="en-US" sz="2210" b="1">
                <a:solidFill>
                  <a:srgbClr val="99FFBD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05</a:t>
            </a:r>
          </a:p>
        </p:txBody>
      </p:sp>
      <p:sp>
        <p:nvSpPr>
          <p:cNvPr id="117" name="TextBox 117"/>
          <p:cNvSpPr txBox="1"/>
          <p:nvPr/>
        </p:nvSpPr>
        <p:spPr>
          <a:xfrm>
            <a:off x="12885003" y="4663108"/>
            <a:ext cx="444054" cy="3179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52"/>
              </a:lnSpc>
            </a:pPr>
            <a:r>
              <a:rPr lang="en-US" sz="2210" b="1">
                <a:solidFill>
                  <a:srgbClr val="99FFBD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03</a:t>
            </a:r>
          </a:p>
        </p:txBody>
      </p:sp>
      <p:sp>
        <p:nvSpPr>
          <p:cNvPr id="118" name="TextBox 118"/>
          <p:cNvSpPr txBox="1"/>
          <p:nvPr/>
        </p:nvSpPr>
        <p:spPr>
          <a:xfrm>
            <a:off x="4954977" y="4663108"/>
            <a:ext cx="444054" cy="3179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52"/>
              </a:lnSpc>
            </a:pPr>
            <a:r>
              <a:rPr lang="en-US" sz="2210" b="1">
                <a:solidFill>
                  <a:srgbClr val="99FFBD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03</a:t>
            </a:r>
          </a:p>
        </p:txBody>
      </p:sp>
      <p:sp>
        <p:nvSpPr>
          <p:cNvPr id="119" name="TextBox 119"/>
          <p:cNvSpPr txBox="1"/>
          <p:nvPr/>
        </p:nvSpPr>
        <p:spPr>
          <a:xfrm>
            <a:off x="12885003" y="6117105"/>
            <a:ext cx="444054" cy="3179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52"/>
              </a:lnSpc>
            </a:pPr>
            <a:r>
              <a:rPr lang="en-US" sz="2210" b="1">
                <a:solidFill>
                  <a:srgbClr val="99FFBD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04</a:t>
            </a:r>
          </a:p>
        </p:txBody>
      </p:sp>
      <p:sp>
        <p:nvSpPr>
          <p:cNvPr id="120" name="TextBox 120"/>
          <p:cNvSpPr txBox="1"/>
          <p:nvPr/>
        </p:nvSpPr>
        <p:spPr>
          <a:xfrm>
            <a:off x="4954977" y="6117105"/>
            <a:ext cx="444054" cy="3179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52"/>
              </a:lnSpc>
            </a:pPr>
            <a:r>
              <a:rPr lang="en-US" sz="2210" b="1">
                <a:solidFill>
                  <a:srgbClr val="99FFBD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04</a:t>
            </a:r>
          </a:p>
        </p:txBody>
      </p:sp>
      <p:sp>
        <p:nvSpPr>
          <p:cNvPr id="121" name="Freeform 121"/>
          <p:cNvSpPr/>
          <p:nvPr/>
        </p:nvSpPr>
        <p:spPr>
          <a:xfrm>
            <a:off x="-3657600" y="9067145"/>
            <a:ext cx="7315200" cy="3319272"/>
          </a:xfrm>
          <a:custGeom>
            <a:avLst/>
            <a:gdLst/>
            <a:ahLst/>
            <a:cxnLst/>
            <a:rect l="l" t="t" r="r" b="b"/>
            <a:pathLst>
              <a:path w="7315200" h="3319272">
                <a:moveTo>
                  <a:pt x="0" y="0"/>
                </a:moveTo>
                <a:lnTo>
                  <a:pt x="7315200" y="0"/>
                </a:lnTo>
                <a:lnTo>
                  <a:pt x="7315200" y="3319272"/>
                </a:lnTo>
                <a:lnTo>
                  <a:pt x="0" y="3319272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alphaModFix amt="19999"/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22" name="TextBox 122"/>
          <p:cNvSpPr txBox="1"/>
          <p:nvPr/>
        </p:nvSpPr>
        <p:spPr>
          <a:xfrm>
            <a:off x="2753311" y="1449754"/>
            <a:ext cx="3892666" cy="885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399"/>
              </a:lnSpc>
            </a:pPr>
            <a:r>
              <a:rPr lang="en-US" sz="1999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Full year common course sequence with no impact to overal credit hours for degree</a:t>
            </a:r>
          </a:p>
        </p:txBody>
      </p:sp>
      <p:sp>
        <p:nvSpPr>
          <p:cNvPr id="123" name="TextBox 123"/>
          <p:cNvSpPr txBox="1"/>
          <p:nvPr/>
        </p:nvSpPr>
        <p:spPr>
          <a:xfrm>
            <a:off x="11708101" y="1524025"/>
            <a:ext cx="3611938" cy="590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99"/>
              </a:lnSpc>
            </a:pPr>
            <a:r>
              <a:rPr lang="en-US" sz="1999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Flexible pathways and offerings for students</a:t>
            </a:r>
          </a:p>
        </p:txBody>
      </p:sp>
      <p:sp>
        <p:nvSpPr>
          <p:cNvPr id="124" name="TextBox 124"/>
          <p:cNvSpPr txBox="1"/>
          <p:nvPr/>
        </p:nvSpPr>
        <p:spPr>
          <a:xfrm>
            <a:off x="13101230" y="7288560"/>
            <a:ext cx="3484334" cy="885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99"/>
              </a:lnSpc>
            </a:pPr>
            <a:r>
              <a:rPr lang="en-US" sz="1999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Dedicated FYP faculty with engagement in all degree programs</a:t>
            </a:r>
          </a:p>
        </p:txBody>
      </p:sp>
      <p:grpSp>
        <p:nvGrpSpPr>
          <p:cNvPr id="125" name="Group 125"/>
          <p:cNvGrpSpPr/>
          <p:nvPr/>
        </p:nvGrpSpPr>
        <p:grpSpPr>
          <a:xfrm rot="-10800000">
            <a:off x="9241575" y="8785753"/>
            <a:ext cx="4844967" cy="1166040"/>
            <a:chOff x="0" y="0"/>
            <a:chExt cx="1276041" cy="307105"/>
          </a:xfrm>
        </p:grpSpPr>
        <p:sp>
          <p:nvSpPr>
            <p:cNvPr id="126" name="Freeform 126"/>
            <p:cNvSpPr/>
            <p:nvPr/>
          </p:nvSpPr>
          <p:spPr>
            <a:xfrm>
              <a:off x="0" y="0"/>
              <a:ext cx="1276041" cy="307105"/>
            </a:xfrm>
            <a:custGeom>
              <a:avLst/>
              <a:gdLst/>
              <a:ahLst/>
              <a:cxnLst/>
              <a:rect l="l" t="t" r="r" b="b"/>
              <a:pathLst>
                <a:path w="1276041" h="307105">
                  <a:moveTo>
                    <a:pt x="153553" y="0"/>
                  </a:moveTo>
                  <a:lnTo>
                    <a:pt x="1122488" y="0"/>
                  </a:lnTo>
                  <a:cubicBezTo>
                    <a:pt x="1207293" y="0"/>
                    <a:pt x="1276041" y="68748"/>
                    <a:pt x="1276041" y="153553"/>
                  </a:cubicBezTo>
                  <a:lnTo>
                    <a:pt x="1276041" y="153553"/>
                  </a:lnTo>
                  <a:cubicBezTo>
                    <a:pt x="1276041" y="238357"/>
                    <a:pt x="1207293" y="307105"/>
                    <a:pt x="1122488" y="307105"/>
                  </a:cubicBezTo>
                  <a:lnTo>
                    <a:pt x="153553" y="307105"/>
                  </a:lnTo>
                  <a:cubicBezTo>
                    <a:pt x="68748" y="307105"/>
                    <a:pt x="0" y="238357"/>
                    <a:pt x="0" y="153553"/>
                  </a:cubicBezTo>
                  <a:lnTo>
                    <a:pt x="0" y="153553"/>
                  </a:lnTo>
                  <a:cubicBezTo>
                    <a:pt x="0" y="68748"/>
                    <a:pt x="68748" y="0"/>
                    <a:pt x="153553" y="0"/>
                  </a:cubicBezTo>
                  <a:close/>
                </a:path>
              </a:pathLst>
            </a:custGeom>
            <a:solidFill>
              <a:srgbClr val="99FFB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7" name="TextBox 127"/>
            <p:cNvSpPr txBox="1"/>
            <p:nvPr/>
          </p:nvSpPr>
          <p:spPr>
            <a:xfrm>
              <a:off x="0" y="0"/>
              <a:ext cx="1276041" cy="3071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20"/>
                </a:lnSpc>
              </a:pPr>
              <a:endParaRPr/>
            </a:p>
          </p:txBody>
        </p:sp>
      </p:grpSp>
      <p:sp>
        <p:nvSpPr>
          <p:cNvPr id="128" name="AutoShape 128"/>
          <p:cNvSpPr/>
          <p:nvPr/>
        </p:nvSpPr>
        <p:spPr>
          <a:xfrm flipV="1">
            <a:off x="8958868" y="8106155"/>
            <a:ext cx="509627" cy="757470"/>
          </a:xfrm>
          <a:prstGeom prst="line">
            <a:avLst/>
          </a:prstGeom>
          <a:ln w="19050" cap="flat">
            <a:solidFill>
              <a:srgbClr val="99FFB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29" name="Freeform 129"/>
          <p:cNvSpPr/>
          <p:nvPr/>
        </p:nvSpPr>
        <p:spPr>
          <a:xfrm rot="2893863" flipH="1">
            <a:off x="8757007" y="8797624"/>
            <a:ext cx="1209210" cy="1033875"/>
          </a:xfrm>
          <a:custGeom>
            <a:avLst/>
            <a:gdLst/>
            <a:ahLst/>
            <a:cxnLst/>
            <a:rect l="l" t="t" r="r" b="b"/>
            <a:pathLst>
              <a:path w="1209210" h="1033875">
                <a:moveTo>
                  <a:pt x="1209210" y="0"/>
                </a:moveTo>
                <a:lnTo>
                  <a:pt x="0" y="0"/>
                </a:lnTo>
                <a:lnTo>
                  <a:pt x="0" y="1033874"/>
                </a:lnTo>
                <a:lnTo>
                  <a:pt x="1209210" y="1033874"/>
                </a:lnTo>
                <a:lnTo>
                  <a:pt x="120921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grpSp>
        <p:nvGrpSpPr>
          <p:cNvPr id="130" name="Group 130"/>
          <p:cNvGrpSpPr/>
          <p:nvPr/>
        </p:nvGrpSpPr>
        <p:grpSpPr>
          <a:xfrm>
            <a:off x="9361612" y="8013212"/>
            <a:ext cx="213764" cy="213764"/>
            <a:chOff x="0" y="0"/>
            <a:chExt cx="812800" cy="812800"/>
          </a:xfrm>
        </p:grpSpPr>
        <p:sp>
          <p:nvSpPr>
            <p:cNvPr id="131" name="Freeform 13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1481D"/>
            </a:solidFill>
            <a:ln w="38100" cap="sq">
              <a:solidFill>
                <a:srgbClr val="FF803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2" name="TextBox 132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20"/>
                </a:lnSpc>
              </a:pPr>
              <a:endParaRPr/>
            </a:p>
          </p:txBody>
        </p:sp>
      </p:grpSp>
      <p:grpSp>
        <p:nvGrpSpPr>
          <p:cNvPr id="133" name="Group 133"/>
          <p:cNvGrpSpPr/>
          <p:nvPr/>
        </p:nvGrpSpPr>
        <p:grpSpPr>
          <a:xfrm>
            <a:off x="2949361" y="1892667"/>
            <a:ext cx="13292563" cy="6376342"/>
            <a:chOff x="0" y="0"/>
            <a:chExt cx="1439272" cy="690408"/>
          </a:xfrm>
        </p:grpSpPr>
        <p:sp>
          <p:nvSpPr>
            <p:cNvPr id="134" name="Freeform 134"/>
            <p:cNvSpPr/>
            <p:nvPr/>
          </p:nvSpPr>
          <p:spPr>
            <a:xfrm>
              <a:off x="0" y="0"/>
              <a:ext cx="1439272" cy="690408"/>
            </a:xfrm>
            <a:custGeom>
              <a:avLst/>
              <a:gdLst/>
              <a:ahLst/>
              <a:cxnLst/>
              <a:rect l="l" t="t" r="r" b="b"/>
              <a:pathLst>
                <a:path w="1439272" h="690408">
                  <a:moveTo>
                    <a:pt x="1201147" y="0"/>
                  </a:moveTo>
                  <a:lnTo>
                    <a:pt x="1439272" y="238125"/>
                  </a:lnTo>
                  <a:lnTo>
                    <a:pt x="1439272" y="452283"/>
                  </a:lnTo>
                  <a:lnTo>
                    <a:pt x="1201147" y="690408"/>
                  </a:lnTo>
                  <a:lnTo>
                    <a:pt x="238125" y="690408"/>
                  </a:lnTo>
                  <a:lnTo>
                    <a:pt x="0" y="452283"/>
                  </a:lnTo>
                  <a:lnTo>
                    <a:pt x="0" y="238125"/>
                  </a:lnTo>
                  <a:lnTo>
                    <a:pt x="238125" y="0"/>
                  </a:lnTo>
                  <a:lnTo>
                    <a:pt x="1201147" y="0"/>
                  </a:lnTo>
                  <a:close/>
                </a:path>
              </a:pathLst>
            </a:custGeom>
            <a:solidFill>
              <a:srgbClr val="B2B2B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5" name="TextBox 135"/>
            <p:cNvSpPr txBox="1"/>
            <p:nvPr/>
          </p:nvSpPr>
          <p:spPr>
            <a:xfrm>
              <a:off x="63500" y="25400"/>
              <a:ext cx="1312272" cy="6015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/>
            </a:p>
          </p:txBody>
        </p:sp>
      </p:grpSp>
      <p:grpSp>
        <p:nvGrpSpPr>
          <p:cNvPr id="136" name="Group 136"/>
          <p:cNvGrpSpPr/>
          <p:nvPr/>
        </p:nvGrpSpPr>
        <p:grpSpPr>
          <a:xfrm>
            <a:off x="4096875" y="3021480"/>
            <a:ext cx="5304124" cy="4014396"/>
            <a:chOff x="0" y="0"/>
            <a:chExt cx="1396971" cy="1057290"/>
          </a:xfrm>
        </p:grpSpPr>
        <p:sp>
          <p:nvSpPr>
            <p:cNvPr id="137" name="Freeform 137"/>
            <p:cNvSpPr/>
            <p:nvPr/>
          </p:nvSpPr>
          <p:spPr>
            <a:xfrm>
              <a:off x="0" y="0"/>
              <a:ext cx="1396971" cy="1057290"/>
            </a:xfrm>
            <a:custGeom>
              <a:avLst/>
              <a:gdLst/>
              <a:ahLst/>
              <a:cxnLst/>
              <a:rect l="l" t="t" r="r" b="b"/>
              <a:pathLst>
                <a:path w="1396971" h="1057290">
                  <a:moveTo>
                    <a:pt x="0" y="0"/>
                  </a:moveTo>
                  <a:lnTo>
                    <a:pt x="1396971" y="0"/>
                  </a:lnTo>
                  <a:lnTo>
                    <a:pt x="1396971" y="1057290"/>
                  </a:lnTo>
                  <a:lnTo>
                    <a:pt x="0" y="1057290"/>
                  </a:lnTo>
                  <a:close/>
                </a:path>
              </a:pathLst>
            </a:custGeom>
            <a:solidFill>
              <a:srgbClr val="ECECE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8" name="TextBox 138"/>
            <p:cNvSpPr txBox="1"/>
            <p:nvPr/>
          </p:nvSpPr>
          <p:spPr>
            <a:xfrm>
              <a:off x="0" y="0"/>
              <a:ext cx="1396971" cy="105729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20"/>
                </a:lnSpc>
              </a:pPr>
              <a:endParaRPr/>
            </a:p>
          </p:txBody>
        </p:sp>
      </p:grpSp>
      <p:sp>
        <p:nvSpPr>
          <p:cNvPr id="139" name="TextBox 139"/>
          <p:cNvSpPr txBox="1"/>
          <p:nvPr/>
        </p:nvSpPr>
        <p:spPr>
          <a:xfrm>
            <a:off x="4224364" y="3059725"/>
            <a:ext cx="6044141" cy="3895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20"/>
              </a:lnSpc>
              <a:spcBef>
                <a:spcPct val="0"/>
              </a:spcBef>
            </a:pPr>
            <a:r>
              <a:rPr lang="en-US" sz="2600" b="1" dirty="0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Main Components (Agreement)</a:t>
            </a:r>
          </a:p>
          <a:p>
            <a:pPr algn="l">
              <a:lnSpc>
                <a:spcPts val="3120"/>
              </a:lnSpc>
              <a:spcBef>
                <a:spcPct val="0"/>
              </a:spcBef>
            </a:pPr>
            <a:r>
              <a:rPr lang="en-US" sz="260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•Abstraction Modeling</a:t>
            </a:r>
          </a:p>
          <a:p>
            <a:pPr algn="l">
              <a:lnSpc>
                <a:spcPts val="3120"/>
              </a:lnSpc>
              <a:spcBef>
                <a:spcPct val="0"/>
              </a:spcBef>
            </a:pPr>
            <a:r>
              <a:rPr lang="en-US" sz="260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•Decomposition</a:t>
            </a:r>
          </a:p>
          <a:p>
            <a:pPr algn="l">
              <a:lnSpc>
                <a:spcPts val="3120"/>
              </a:lnSpc>
              <a:spcBef>
                <a:spcPct val="0"/>
              </a:spcBef>
            </a:pPr>
            <a:r>
              <a:rPr lang="en-US" sz="260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•Algorithmic Thinking</a:t>
            </a:r>
          </a:p>
          <a:p>
            <a:pPr algn="l">
              <a:lnSpc>
                <a:spcPts val="3120"/>
              </a:lnSpc>
              <a:spcBef>
                <a:spcPct val="0"/>
              </a:spcBef>
            </a:pPr>
            <a:r>
              <a:rPr lang="en-US" sz="260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•Representation</a:t>
            </a:r>
          </a:p>
          <a:p>
            <a:pPr algn="l">
              <a:lnSpc>
                <a:spcPts val="3120"/>
              </a:lnSpc>
              <a:spcBef>
                <a:spcPct val="0"/>
              </a:spcBef>
            </a:pPr>
            <a:r>
              <a:rPr lang="en-US" sz="260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•Generalization </a:t>
            </a:r>
          </a:p>
          <a:p>
            <a:pPr algn="l">
              <a:lnSpc>
                <a:spcPts val="3120"/>
              </a:lnSpc>
              <a:spcBef>
                <a:spcPct val="0"/>
              </a:spcBef>
            </a:pPr>
            <a:r>
              <a:rPr lang="en-US" sz="260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•Evaluation and </a:t>
            </a:r>
          </a:p>
          <a:p>
            <a:pPr algn="l">
              <a:lnSpc>
                <a:spcPts val="3120"/>
              </a:lnSpc>
              <a:spcBef>
                <a:spcPct val="0"/>
              </a:spcBef>
            </a:pPr>
            <a:r>
              <a:rPr lang="en-US" sz="260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•Adjustment </a:t>
            </a:r>
          </a:p>
          <a:p>
            <a:pPr algn="l">
              <a:lnSpc>
                <a:spcPts val="3120"/>
              </a:lnSpc>
              <a:spcBef>
                <a:spcPct val="0"/>
              </a:spcBef>
            </a:pPr>
            <a:r>
              <a:rPr lang="en-US" sz="260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•Pattern Recognition</a:t>
            </a:r>
          </a:p>
          <a:p>
            <a:pPr algn="l">
              <a:lnSpc>
                <a:spcPts val="3120"/>
              </a:lnSpc>
              <a:spcBef>
                <a:spcPct val="0"/>
              </a:spcBef>
            </a:pPr>
            <a:r>
              <a:rPr lang="en-US" sz="260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•Data Visualization</a:t>
            </a:r>
          </a:p>
        </p:txBody>
      </p:sp>
      <p:sp>
        <p:nvSpPr>
          <p:cNvPr id="140" name="TextBox 140"/>
          <p:cNvSpPr txBox="1"/>
          <p:nvPr/>
        </p:nvSpPr>
        <p:spPr>
          <a:xfrm>
            <a:off x="7115370" y="9104067"/>
            <a:ext cx="444054" cy="3179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52"/>
              </a:lnSpc>
            </a:pPr>
            <a:r>
              <a:rPr lang="en-US" sz="2210" b="1">
                <a:solidFill>
                  <a:srgbClr val="99FFBD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06</a:t>
            </a:r>
          </a:p>
        </p:txBody>
      </p:sp>
      <p:sp>
        <p:nvSpPr>
          <p:cNvPr id="141" name="TextBox 141"/>
          <p:cNvSpPr txBox="1"/>
          <p:nvPr/>
        </p:nvSpPr>
        <p:spPr>
          <a:xfrm>
            <a:off x="3998949" y="545023"/>
            <a:ext cx="2312821" cy="428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799" b="1">
                <a:solidFill>
                  <a:srgbClr val="99FFBD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Constraints</a:t>
            </a:r>
          </a:p>
        </p:txBody>
      </p:sp>
      <p:sp>
        <p:nvSpPr>
          <p:cNvPr id="142" name="TextBox 142"/>
          <p:cNvSpPr txBox="1"/>
          <p:nvPr/>
        </p:nvSpPr>
        <p:spPr>
          <a:xfrm>
            <a:off x="12830523" y="545023"/>
            <a:ext cx="1454858" cy="428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799" b="1">
                <a:solidFill>
                  <a:srgbClr val="99FFBD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Criteria</a:t>
            </a:r>
          </a:p>
        </p:txBody>
      </p:sp>
      <p:sp>
        <p:nvSpPr>
          <p:cNvPr id="143" name="TextBox 143"/>
          <p:cNvSpPr txBox="1"/>
          <p:nvPr/>
        </p:nvSpPr>
        <p:spPr>
          <a:xfrm>
            <a:off x="2841704" y="9008696"/>
            <a:ext cx="3892666" cy="295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399"/>
              </a:lnSpc>
            </a:pPr>
            <a:r>
              <a:rPr lang="en-US" sz="1999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Problem Solving </a:t>
            </a:r>
          </a:p>
        </p:txBody>
      </p:sp>
      <p:sp>
        <p:nvSpPr>
          <p:cNvPr id="144" name="TextBox 144"/>
          <p:cNvSpPr txBox="1"/>
          <p:nvPr/>
        </p:nvSpPr>
        <p:spPr>
          <a:xfrm>
            <a:off x="9246467" y="9212565"/>
            <a:ext cx="444054" cy="3179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52"/>
              </a:lnSpc>
            </a:pPr>
            <a:r>
              <a:rPr lang="en-US" sz="2210" b="1">
                <a:solidFill>
                  <a:srgbClr val="99FFBD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07</a:t>
            </a:r>
          </a:p>
        </p:txBody>
      </p:sp>
      <p:sp>
        <p:nvSpPr>
          <p:cNvPr id="145" name="TextBox 145"/>
          <p:cNvSpPr txBox="1"/>
          <p:nvPr/>
        </p:nvSpPr>
        <p:spPr>
          <a:xfrm>
            <a:off x="10075375" y="9235281"/>
            <a:ext cx="3892666" cy="295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399"/>
              </a:lnSpc>
            </a:pPr>
            <a:r>
              <a:rPr lang="en-US" sz="1999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Computational Thinking</a:t>
            </a:r>
          </a:p>
        </p:txBody>
      </p:sp>
      <p:sp>
        <p:nvSpPr>
          <p:cNvPr id="146" name="TextBox 146"/>
          <p:cNvSpPr txBox="1"/>
          <p:nvPr/>
        </p:nvSpPr>
        <p:spPr>
          <a:xfrm>
            <a:off x="5684016" y="2067241"/>
            <a:ext cx="7782720" cy="600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9"/>
              </a:lnSpc>
            </a:pPr>
            <a:r>
              <a:rPr lang="en-US" sz="3999" b="1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Computational Thinking</a:t>
            </a:r>
          </a:p>
        </p:txBody>
      </p:sp>
      <p:grpSp>
        <p:nvGrpSpPr>
          <p:cNvPr id="147" name="Group 147"/>
          <p:cNvGrpSpPr/>
          <p:nvPr/>
        </p:nvGrpSpPr>
        <p:grpSpPr>
          <a:xfrm>
            <a:off x="10042495" y="3941999"/>
            <a:ext cx="5576054" cy="2121652"/>
            <a:chOff x="0" y="0"/>
            <a:chExt cx="1468590" cy="558789"/>
          </a:xfrm>
        </p:grpSpPr>
        <p:sp>
          <p:nvSpPr>
            <p:cNvPr id="148" name="Freeform 148"/>
            <p:cNvSpPr/>
            <p:nvPr/>
          </p:nvSpPr>
          <p:spPr>
            <a:xfrm>
              <a:off x="0" y="0"/>
              <a:ext cx="1468590" cy="558789"/>
            </a:xfrm>
            <a:custGeom>
              <a:avLst/>
              <a:gdLst/>
              <a:ahLst/>
              <a:cxnLst/>
              <a:rect l="l" t="t" r="r" b="b"/>
              <a:pathLst>
                <a:path w="1468590" h="558789">
                  <a:moveTo>
                    <a:pt x="0" y="0"/>
                  </a:moveTo>
                  <a:lnTo>
                    <a:pt x="1468590" y="0"/>
                  </a:lnTo>
                  <a:lnTo>
                    <a:pt x="1468590" y="558789"/>
                  </a:lnTo>
                  <a:lnTo>
                    <a:pt x="0" y="558789"/>
                  </a:lnTo>
                  <a:close/>
                </a:path>
              </a:pathLst>
            </a:custGeom>
            <a:solidFill>
              <a:srgbClr val="ECECE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9" name="TextBox 149"/>
            <p:cNvSpPr txBox="1"/>
            <p:nvPr/>
          </p:nvSpPr>
          <p:spPr>
            <a:xfrm>
              <a:off x="0" y="0"/>
              <a:ext cx="1468590" cy="5587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320"/>
                </a:lnSpc>
              </a:pPr>
              <a:r>
                <a:rPr lang="en-US" sz="3600" b="1">
                  <a:solidFill>
                    <a:srgbClr val="000000"/>
                  </a:solidFill>
                  <a:latin typeface="Open Sauce Bold"/>
                  <a:ea typeface="Open Sauce Bold"/>
                  <a:cs typeface="Open Sauce Bold"/>
                  <a:sym typeface="Open Sauce Bold"/>
                </a:rPr>
                <a:t>But HOW do we do It?</a:t>
              </a:r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48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4201"/>
            <a:ext cx="18288000" cy="13395562"/>
          </a:xfrm>
          <a:custGeom>
            <a:avLst/>
            <a:gdLst/>
            <a:ahLst/>
            <a:cxnLst/>
            <a:rect l="l" t="t" r="r" b="b"/>
            <a:pathLst>
              <a:path w="18288000" h="13395562">
                <a:moveTo>
                  <a:pt x="0" y="0"/>
                </a:moveTo>
                <a:lnTo>
                  <a:pt x="18288000" y="0"/>
                </a:lnTo>
                <a:lnTo>
                  <a:pt x="18288000" y="13395563"/>
                </a:lnTo>
                <a:lnTo>
                  <a:pt x="0" y="1339556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0999"/>
            </a:blip>
            <a:stretch>
              <a:fillRect b="-82030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2356575" y="393945"/>
            <a:ext cx="13574850" cy="4899390"/>
            <a:chOff x="0" y="0"/>
            <a:chExt cx="3575269" cy="129037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575269" cy="1290374"/>
            </a:xfrm>
            <a:custGeom>
              <a:avLst/>
              <a:gdLst/>
              <a:ahLst/>
              <a:cxnLst/>
              <a:rect l="l" t="t" r="r" b="b"/>
              <a:pathLst>
                <a:path w="3575269" h="1290374">
                  <a:moveTo>
                    <a:pt x="0" y="0"/>
                  </a:moveTo>
                  <a:lnTo>
                    <a:pt x="3575269" y="0"/>
                  </a:lnTo>
                  <a:lnTo>
                    <a:pt x="3575269" y="1290374"/>
                  </a:lnTo>
                  <a:lnTo>
                    <a:pt x="0" y="1290374"/>
                  </a:lnTo>
                  <a:close/>
                </a:path>
              </a:pathLst>
            </a:custGeom>
            <a:solidFill>
              <a:srgbClr val="E875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575269" cy="132847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2594337" y="814815"/>
            <a:ext cx="13099325" cy="3971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</a:pPr>
            <a:r>
              <a:rPr lang="en-US" sz="4500">
                <a:solidFill>
                  <a:srgbClr val="FFFFFF"/>
                </a:solidFill>
                <a:latin typeface="League Gothic"/>
                <a:ea typeface="League Gothic"/>
                <a:cs typeface="League Gothic"/>
                <a:sym typeface="League Gothic"/>
              </a:rPr>
              <a:t>The First Year Program enhances student success and identity development in the engineering and computer science professions by cultivating</a:t>
            </a:r>
            <a:r>
              <a:rPr lang="en-US" sz="4500" u="sng">
                <a:solidFill>
                  <a:srgbClr val="FFFFFF"/>
                </a:solidFill>
                <a:latin typeface="League Gothic"/>
                <a:ea typeface="League Gothic"/>
                <a:cs typeface="League Gothic"/>
                <a:sym typeface="League Gothic"/>
              </a:rPr>
              <a:t> problem solving through design, computational, and systems thinking</a:t>
            </a:r>
            <a:r>
              <a:rPr lang="en-US" sz="4500">
                <a:solidFill>
                  <a:srgbClr val="FFFFFF"/>
                </a:solidFill>
                <a:latin typeface="League Gothic"/>
                <a:ea typeface="League Gothic"/>
                <a:cs typeface="League Gothic"/>
                <a:sym typeface="League Gothic"/>
              </a:rPr>
              <a:t> with shared curricular and co-curricular experiences and strategic engagement with departmental specializations. 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5220882" y="6467537"/>
            <a:ext cx="7846235" cy="2052958"/>
            <a:chOff x="0" y="0"/>
            <a:chExt cx="1793138" cy="469173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793138" cy="469173"/>
            </a:xfrm>
            <a:custGeom>
              <a:avLst/>
              <a:gdLst/>
              <a:ahLst/>
              <a:cxnLst/>
              <a:rect l="l" t="t" r="r" b="b"/>
              <a:pathLst>
                <a:path w="1793138" h="469173">
                  <a:moveTo>
                    <a:pt x="50322" y="0"/>
                  </a:moveTo>
                  <a:lnTo>
                    <a:pt x="1742816" y="0"/>
                  </a:lnTo>
                  <a:cubicBezTo>
                    <a:pt x="1770609" y="0"/>
                    <a:pt x="1793138" y="22530"/>
                    <a:pt x="1793138" y="50322"/>
                  </a:cubicBezTo>
                  <a:lnTo>
                    <a:pt x="1793138" y="418851"/>
                  </a:lnTo>
                  <a:cubicBezTo>
                    <a:pt x="1793138" y="432197"/>
                    <a:pt x="1787837" y="444996"/>
                    <a:pt x="1778399" y="454434"/>
                  </a:cubicBezTo>
                  <a:cubicBezTo>
                    <a:pt x="1768962" y="463871"/>
                    <a:pt x="1756163" y="469173"/>
                    <a:pt x="1742816" y="469173"/>
                  </a:cubicBezTo>
                  <a:lnTo>
                    <a:pt x="50322" y="469173"/>
                  </a:lnTo>
                  <a:cubicBezTo>
                    <a:pt x="36976" y="469173"/>
                    <a:pt x="24176" y="463871"/>
                    <a:pt x="14739" y="454434"/>
                  </a:cubicBezTo>
                  <a:cubicBezTo>
                    <a:pt x="5302" y="444996"/>
                    <a:pt x="0" y="432197"/>
                    <a:pt x="0" y="418851"/>
                  </a:cubicBezTo>
                  <a:lnTo>
                    <a:pt x="0" y="50322"/>
                  </a:lnTo>
                  <a:cubicBezTo>
                    <a:pt x="0" y="36976"/>
                    <a:pt x="5302" y="24176"/>
                    <a:pt x="14739" y="14739"/>
                  </a:cubicBezTo>
                  <a:cubicBezTo>
                    <a:pt x="24176" y="5302"/>
                    <a:pt x="36976" y="0"/>
                    <a:pt x="50322" y="0"/>
                  </a:cubicBezTo>
                  <a:close/>
                </a:path>
              </a:pathLst>
            </a:custGeom>
            <a:solidFill>
              <a:srgbClr val="B2B2B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1793138" cy="5072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r>
                <a:rPr lang="en-US" sz="2400" b="1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Key Mindset Development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2730082" y="5707436"/>
            <a:ext cx="3556569" cy="1497905"/>
            <a:chOff x="0" y="0"/>
            <a:chExt cx="812800" cy="342324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342324"/>
            </a:xfrm>
            <a:custGeom>
              <a:avLst/>
              <a:gdLst/>
              <a:ahLst/>
              <a:cxnLst/>
              <a:rect l="l" t="t" r="r" b="b"/>
              <a:pathLst>
                <a:path w="812800" h="342324">
                  <a:moveTo>
                    <a:pt x="111017" y="0"/>
                  </a:moveTo>
                  <a:lnTo>
                    <a:pt x="701783" y="0"/>
                  </a:lnTo>
                  <a:cubicBezTo>
                    <a:pt x="731227" y="0"/>
                    <a:pt x="759464" y="11696"/>
                    <a:pt x="780284" y="32516"/>
                  </a:cubicBezTo>
                  <a:cubicBezTo>
                    <a:pt x="801104" y="53336"/>
                    <a:pt x="812800" y="81573"/>
                    <a:pt x="812800" y="111017"/>
                  </a:cubicBezTo>
                  <a:lnTo>
                    <a:pt x="812800" y="231307"/>
                  </a:lnTo>
                  <a:cubicBezTo>
                    <a:pt x="812800" y="260751"/>
                    <a:pt x="801104" y="288988"/>
                    <a:pt x="780284" y="309808"/>
                  </a:cubicBezTo>
                  <a:cubicBezTo>
                    <a:pt x="759464" y="330627"/>
                    <a:pt x="731227" y="342324"/>
                    <a:pt x="701783" y="342324"/>
                  </a:cubicBezTo>
                  <a:lnTo>
                    <a:pt x="111017" y="342324"/>
                  </a:lnTo>
                  <a:cubicBezTo>
                    <a:pt x="81573" y="342324"/>
                    <a:pt x="53336" y="330627"/>
                    <a:pt x="32516" y="309808"/>
                  </a:cubicBezTo>
                  <a:cubicBezTo>
                    <a:pt x="11696" y="288988"/>
                    <a:pt x="0" y="260751"/>
                    <a:pt x="0" y="231307"/>
                  </a:cubicBezTo>
                  <a:lnTo>
                    <a:pt x="0" y="111017"/>
                  </a:lnTo>
                  <a:cubicBezTo>
                    <a:pt x="0" y="81573"/>
                    <a:pt x="11696" y="53336"/>
                    <a:pt x="32516" y="32516"/>
                  </a:cubicBezTo>
                  <a:cubicBezTo>
                    <a:pt x="53336" y="11696"/>
                    <a:pt x="81573" y="0"/>
                    <a:pt x="111017" y="0"/>
                  </a:cubicBezTo>
                  <a:close/>
                </a:path>
              </a:pathLst>
            </a:custGeom>
            <a:solidFill>
              <a:srgbClr val="B2B2B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812800" cy="3804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r>
                <a:rPr lang="en-US" sz="2400" b="1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Design Thinking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2580659" y="5707436"/>
            <a:ext cx="3113004" cy="1520201"/>
            <a:chOff x="0" y="0"/>
            <a:chExt cx="711430" cy="347419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711430" cy="347419"/>
            </a:xfrm>
            <a:custGeom>
              <a:avLst/>
              <a:gdLst/>
              <a:ahLst/>
              <a:cxnLst/>
              <a:rect l="l" t="t" r="r" b="b"/>
              <a:pathLst>
                <a:path w="711430" h="347419">
                  <a:moveTo>
                    <a:pt x="126835" y="0"/>
                  </a:moveTo>
                  <a:lnTo>
                    <a:pt x="584595" y="0"/>
                  </a:lnTo>
                  <a:cubicBezTo>
                    <a:pt x="654644" y="0"/>
                    <a:pt x="711430" y="56786"/>
                    <a:pt x="711430" y="126835"/>
                  </a:cubicBezTo>
                  <a:lnTo>
                    <a:pt x="711430" y="220584"/>
                  </a:lnTo>
                  <a:cubicBezTo>
                    <a:pt x="711430" y="290633"/>
                    <a:pt x="654644" y="347419"/>
                    <a:pt x="584595" y="347419"/>
                  </a:cubicBezTo>
                  <a:lnTo>
                    <a:pt x="126835" y="347419"/>
                  </a:lnTo>
                  <a:cubicBezTo>
                    <a:pt x="56786" y="347419"/>
                    <a:pt x="0" y="290633"/>
                    <a:pt x="0" y="220584"/>
                  </a:cubicBezTo>
                  <a:lnTo>
                    <a:pt x="0" y="126835"/>
                  </a:lnTo>
                  <a:cubicBezTo>
                    <a:pt x="0" y="56786"/>
                    <a:pt x="56786" y="0"/>
                    <a:pt x="126835" y="0"/>
                  </a:cubicBezTo>
                  <a:close/>
                </a:path>
              </a:pathLst>
            </a:custGeom>
            <a:solidFill>
              <a:srgbClr val="B2B2B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711430" cy="38551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r>
                <a:rPr lang="en-US" sz="2400" b="1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Computational Thinking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2358877" y="8230092"/>
            <a:ext cx="3334786" cy="1367006"/>
            <a:chOff x="0" y="0"/>
            <a:chExt cx="762115" cy="312409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762115" cy="312409"/>
            </a:xfrm>
            <a:custGeom>
              <a:avLst/>
              <a:gdLst/>
              <a:ahLst/>
              <a:cxnLst/>
              <a:rect l="l" t="t" r="r" b="b"/>
              <a:pathLst>
                <a:path w="762115" h="312409">
                  <a:moveTo>
                    <a:pt x="118400" y="0"/>
                  </a:moveTo>
                  <a:lnTo>
                    <a:pt x="643715" y="0"/>
                  </a:lnTo>
                  <a:cubicBezTo>
                    <a:pt x="675117" y="0"/>
                    <a:pt x="705232" y="12474"/>
                    <a:pt x="727436" y="34678"/>
                  </a:cubicBezTo>
                  <a:cubicBezTo>
                    <a:pt x="749641" y="56883"/>
                    <a:pt x="762115" y="86998"/>
                    <a:pt x="762115" y="118400"/>
                  </a:cubicBezTo>
                  <a:lnTo>
                    <a:pt x="762115" y="194009"/>
                  </a:lnTo>
                  <a:cubicBezTo>
                    <a:pt x="762115" y="259399"/>
                    <a:pt x="709106" y="312409"/>
                    <a:pt x="643715" y="312409"/>
                  </a:cubicBezTo>
                  <a:lnTo>
                    <a:pt x="118400" y="312409"/>
                  </a:lnTo>
                  <a:cubicBezTo>
                    <a:pt x="86998" y="312409"/>
                    <a:pt x="56883" y="299934"/>
                    <a:pt x="34678" y="277730"/>
                  </a:cubicBezTo>
                  <a:cubicBezTo>
                    <a:pt x="12474" y="255526"/>
                    <a:pt x="0" y="225410"/>
                    <a:pt x="0" y="194009"/>
                  </a:cubicBezTo>
                  <a:lnTo>
                    <a:pt x="0" y="118400"/>
                  </a:lnTo>
                  <a:cubicBezTo>
                    <a:pt x="0" y="86998"/>
                    <a:pt x="12474" y="56883"/>
                    <a:pt x="34678" y="34678"/>
                  </a:cubicBezTo>
                  <a:cubicBezTo>
                    <a:pt x="56883" y="12474"/>
                    <a:pt x="86998" y="0"/>
                    <a:pt x="118400" y="0"/>
                  </a:cubicBezTo>
                  <a:close/>
                </a:path>
              </a:pathLst>
            </a:custGeom>
            <a:solidFill>
              <a:srgbClr val="B2B2B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762115" cy="3505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r>
                <a:rPr lang="en-US" sz="2400" b="1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Problem Solving</a:t>
              </a: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2594337" y="8129267"/>
            <a:ext cx="3556569" cy="1467831"/>
            <a:chOff x="0" y="0"/>
            <a:chExt cx="812800" cy="335451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812800" cy="335451"/>
            </a:xfrm>
            <a:custGeom>
              <a:avLst/>
              <a:gdLst/>
              <a:ahLst/>
              <a:cxnLst/>
              <a:rect l="l" t="t" r="r" b="b"/>
              <a:pathLst>
                <a:path w="812800" h="335451">
                  <a:moveTo>
                    <a:pt x="111017" y="0"/>
                  </a:moveTo>
                  <a:lnTo>
                    <a:pt x="701783" y="0"/>
                  </a:lnTo>
                  <a:cubicBezTo>
                    <a:pt x="731227" y="0"/>
                    <a:pt x="759464" y="11696"/>
                    <a:pt x="780284" y="32516"/>
                  </a:cubicBezTo>
                  <a:cubicBezTo>
                    <a:pt x="801104" y="53336"/>
                    <a:pt x="812800" y="81573"/>
                    <a:pt x="812800" y="111017"/>
                  </a:cubicBezTo>
                  <a:lnTo>
                    <a:pt x="812800" y="224434"/>
                  </a:lnTo>
                  <a:cubicBezTo>
                    <a:pt x="812800" y="253878"/>
                    <a:pt x="801104" y="282115"/>
                    <a:pt x="780284" y="302935"/>
                  </a:cubicBezTo>
                  <a:cubicBezTo>
                    <a:pt x="759464" y="323754"/>
                    <a:pt x="731227" y="335451"/>
                    <a:pt x="701783" y="335451"/>
                  </a:cubicBezTo>
                  <a:lnTo>
                    <a:pt x="111017" y="335451"/>
                  </a:lnTo>
                  <a:cubicBezTo>
                    <a:pt x="81573" y="335451"/>
                    <a:pt x="53336" y="323754"/>
                    <a:pt x="32516" y="302935"/>
                  </a:cubicBezTo>
                  <a:cubicBezTo>
                    <a:pt x="11696" y="282115"/>
                    <a:pt x="0" y="253878"/>
                    <a:pt x="0" y="224434"/>
                  </a:cubicBezTo>
                  <a:lnTo>
                    <a:pt x="0" y="111017"/>
                  </a:lnTo>
                  <a:cubicBezTo>
                    <a:pt x="0" y="81573"/>
                    <a:pt x="11696" y="53336"/>
                    <a:pt x="32516" y="32516"/>
                  </a:cubicBezTo>
                  <a:cubicBezTo>
                    <a:pt x="53336" y="11696"/>
                    <a:pt x="81573" y="0"/>
                    <a:pt x="111017" y="0"/>
                  </a:cubicBezTo>
                  <a:close/>
                </a:path>
              </a:pathLst>
            </a:custGeom>
            <a:solidFill>
              <a:srgbClr val="B2B2B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812800" cy="3735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r>
                <a:rPr lang="en-US" sz="2400" b="1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Systems Thinking</a:t>
              </a:r>
            </a:p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44000" y="-1208064"/>
            <a:ext cx="9144000" cy="2416128"/>
            <a:chOff x="0" y="0"/>
            <a:chExt cx="12192000" cy="322150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192000" cy="3221482"/>
            </a:xfrm>
            <a:custGeom>
              <a:avLst/>
              <a:gdLst/>
              <a:ahLst/>
              <a:cxnLst/>
              <a:rect l="l" t="t" r="r" b="b"/>
              <a:pathLst>
                <a:path w="12192000" h="3221482">
                  <a:moveTo>
                    <a:pt x="0" y="1610741"/>
                  </a:moveTo>
                  <a:lnTo>
                    <a:pt x="805434" y="0"/>
                  </a:lnTo>
                  <a:lnTo>
                    <a:pt x="11386566" y="0"/>
                  </a:lnTo>
                  <a:lnTo>
                    <a:pt x="12192000" y="1610741"/>
                  </a:lnTo>
                  <a:lnTo>
                    <a:pt x="11386566" y="3221482"/>
                  </a:lnTo>
                  <a:lnTo>
                    <a:pt x="805434" y="3221482"/>
                  </a:lnTo>
                  <a:close/>
                </a:path>
              </a:pathLst>
            </a:custGeom>
            <a:solidFill>
              <a:srgbClr val="ED7D31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-527901" y="-1428162"/>
            <a:ext cx="19343802" cy="1428160"/>
            <a:chOff x="0" y="0"/>
            <a:chExt cx="25791736" cy="190421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5791795" cy="1904238"/>
            </a:xfrm>
            <a:custGeom>
              <a:avLst/>
              <a:gdLst/>
              <a:ahLst/>
              <a:cxnLst/>
              <a:rect l="l" t="t" r="r" b="b"/>
              <a:pathLst>
                <a:path w="25791795" h="1904238">
                  <a:moveTo>
                    <a:pt x="0" y="0"/>
                  </a:moveTo>
                  <a:lnTo>
                    <a:pt x="25791795" y="0"/>
                  </a:lnTo>
                  <a:lnTo>
                    <a:pt x="25791795" y="1904238"/>
                  </a:lnTo>
                  <a:lnTo>
                    <a:pt x="0" y="1904238"/>
                  </a:lnTo>
                  <a:close/>
                </a:path>
              </a:pathLst>
            </a:custGeom>
            <a:solidFill>
              <a:srgbClr val="ECECEC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0568940" y="97608"/>
            <a:ext cx="6294120" cy="1012846"/>
            <a:chOff x="0" y="0"/>
            <a:chExt cx="8392160" cy="1350462"/>
          </a:xfrm>
        </p:grpSpPr>
        <p:sp>
          <p:nvSpPr>
            <p:cNvPr id="7" name="Freeform 7" descr="A black and white sign with white text  AI-generated content may be incorrect."/>
            <p:cNvSpPr/>
            <p:nvPr/>
          </p:nvSpPr>
          <p:spPr>
            <a:xfrm>
              <a:off x="0" y="0"/>
              <a:ext cx="8392160" cy="1350518"/>
            </a:xfrm>
            <a:custGeom>
              <a:avLst/>
              <a:gdLst/>
              <a:ahLst/>
              <a:cxnLst/>
              <a:rect l="l" t="t" r="r" b="b"/>
              <a:pathLst>
                <a:path w="8392160" h="1350518">
                  <a:moveTo>
                    <a:pt x="0" y="0"/>
                  </a:moveTo>
                  <a:lnTo>
                    <a:pt x="8392160" y="0"/>
                  </a:lnTo>
                  <a:lnTo>
                    <a:pt x="8392160" y="1350518"/>
                  </a:lnTo>
                  <a:lnTo>
                    <a:pt x="0" y="13505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b="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28700" y="2446862"/>
            <a:ext cx="10896260" cy="1758159"/>
            <a:chOff x="0" y="0"/>
            <a:chExt cx="2869797" cy="46305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869797" cy="463054"/>
            </a:xfrm>
            <a:custGeom>
              <a:avLst/>
              <a:gdLst/>
              <a:ahLst/>
              <a:cxnLst/>
              <a:rect l="l" t="t" r="r" b="b"/>
              <a:pathLst>
                <a:path w="2869797" h="463054">
                  <a:moveTo>
                    <a:pt x="36236" y="0"/>
                  </a:moveTo>
                  <a:lnTo>
                    <a:pt x="2833561" y="0"/>
                  </a:lnTo>
                  <a:cubicBezTo>
                    <a:pt x="2853573" y="0"/>
                    <a:pt x="2869797" y="16223"/>
                    <a:pt x="2869797" y="36236"/>
                  </a:cubicBezTo>
                  <a:lnTo>
                    <a:pt x="2869797" y="426818"/>
                  </a:lnTo>
                  <a:cubicBezTo>
                    <a:pt x="2869797" y="446831"/>
                    <a:pt x="2853573" y="463054"/>
                    <a:pt x="2833561" y="463054"/>
                  </a:cubicBezTo>
                  <a:lnTo>
                    <a:pt x="36236" y="463054"/>
                  </a:lnTo>
                  <a:cubicBezTo>
                    <a:pt x="16223" y="463054"/>
                    <a:pt x="0" y="446831"/>
                    <a:pt x="0" y="426818"/>
                  </a:cubicBezTo>
                  <a:lnTo>
                    <a:pt x="0" y="36236"/>
                  </a:lnTo>
                  <a:cubicBezTo>
                    <a:pt x="0" y="16223"/>
                    <a:pt x="16223" y="0"/>
                    <a:pt x="36236" y="0"/>
                  </a:cubicBezTo>
                  <a:close/>
                </a:path>
              </a:pathLst>
            </a:custGeom>
            <a:solidFill>
              <a:srgbClr val="11481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2869797" cy="5011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028700" y="4791859"/>
            <a:ext cx="10896260" cy="1758159"/>
            <a:chOff x="0" y="0"/>
            <a:chExt cx="2869797" cy="463054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869797" cy="463054"/>
            </a:xfrm>
            <a:custGeom>
              <a:avLst/>
              <a:gdLst/>
              <a:ahLst/>
              <a:cxnLst/>
              <a:rect l="l" t="t" r="r" b="b"/>
              <a:pathLst>
                <a:path w="2869797" h="463054">
                  <a:moveTo>
                    <a:pt x="36236" y="0"/>
                  </a:moveTo>
                  <a:lnTo>
                    <a:pt x="2833561" y="0"/>
                  </a:lnTo>
                  <a:cubicBezTo>
                    <a:pt x="2853573" y="0"/>
                    <a:pt x="2869797" y="16223"/>
                    <a:pt x="2869797" y="36236"/>
                  </a:cubicBezTo>
                  <a:lnTo>
                    <a:pt x="2869797" y="426818"/>
                  </a:lnTo>
                  <a:cubicBezTo>
                    <a:pt x="2869797" y="446831"/>
                    <a:pt x="2853573" y="463054"/>
                    <a:pt x="2833561" y="463054"/>
                  </a:cubicBezTo>
                  <a:lnTo>
                    <a:pt x="36236" y="463054"/>
                  </a:lnTo>
                  <a:cubicBezTo>
                    <a:pt x="16223" y="463054"/>
                    <a:pt x="0" y="446831"/>
                    <a:pt x="0" y="426818"/>
                  </a:cubicBezTo>
                  <a:lnTo>
                    <a:pt x="0" y="36236"/>
                  </a:lnTo>
                  <a:cubicBezTo>
                    <a:pt x="0" y="16223"/>
                    <a:pt x="16223" y="0"/>
                    <a:pt x="36236" y="0"/>
                  </a:cubicBezTo>
                  <a:close/>
                </a:path>
              </a:pathLst>
            </a:custGeom>
            <a:solidFill>
              <a:srgbClr val="11481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2869797" cy="5011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028700" y="7070958"/>
            <a:ext cx="10896260" cy="1758159"/>
            <a:chOff x="0" y="0"/>
            <a:chExt cx="2869797" cy="463054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869797" cy="463054"/>
            </a:xfrm>
            <a:custGeom>
              <a:avLst/>
              <a:gdLst/>
              <a:ahLst/>
              <a:cxnLst/>
              <a:rect l="l" t="t" r="r" b="b"/>
              <a:pathLst>
                <a:path w="2869797" h="463054">
                  <a:moveTo>
                    <a:pt x="36236" y="0"/>
                  </a:moveTo>
                  <a:lnTo>
                    <a:pt x="2833561" y="0"/>
                  </a:lnTo>
                  <a:cubicBezTo>
                    <a:pt x="2853573" y="0"/>
                    <a:pt x="2869797" y="16223"/>
                    <a:pt x="2869797" y="36236"/>
                  </a:cubicBezTo>
                  <a:lnTo>
                    <a:pt x="2869797" y="426818"/>
                  </a:lnTo>
                  <a:cubicBezTo>
                    <a:pt x="2869797" y="446831"/>
                    <a:pt x="2853573" y="463054"/>
                    <a:pt x="2833561" y="463054"/>
                  </a:cubicBezTo>
                  <a:lnTo>
                    <a:pt x="36236" y="463054"/>
                  </a:lnTo>
                  <a:cubicBezTo>
                    <a:pt x="16223" y="463054"/>
                    <a:pt x="0" y="446831"/>
                    <a:pt x="0" y="426818"/>
                  </a:cubicBezTo>
                  <a:lnTo>
                    <a:pt x="0" y="36236"/>
                  </a:lnTo>
                  <a:cubicBezTo>
                    <a:pt x="0" y="16223"/>
                    <a:pt x="16223" y="0"/>
                    <a:pt x="36236" y="0"/>
                  </a:cubicBezTo>
                  <a:close/>
                </a:path>
              </a:pathLst>
            </a:custGeom>
            <a:solidFill>
              <a:srgbClr val="11481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2869797" cy="5011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3716000" y="2446862"/>
            <a:ext cx="3769249" cy="2168449"/>
            <a:chOff x="0" y="0"/>
            <a:chExt cx="5025666" cy="2891265"/>
          </a:xfrm>
        </p:grpSpPr>
        <p:grpSp>
          <p:nvGrpSpPr>
            <p:cNvPr id="18" name="Group 18"/>
            <p:cNvGrpSpPr/>
            <p:nvPr/>
          </p:nvGrpSpPr>
          <p:grpSpPr>
            <a:xfrm>
              <a:off x="139482" y="139482"/>
              <a:ext cx="4886184" cy="2751783"/>
              <a:chOff x="0" y="0"/>
              <a:chExt cx="1508954" cy="849807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1508954" cy="849808"/>
              </a:xfrm>
              <a:custGeom>
                <a:avLst/>
                <a:gdLst/>
                <a:ahLst/>
                <a:cxnLst/>
                <a:rect l="l" t="t" r="r" b="b"/>
                <a:pathLst>
                  <a:path w="1508954" h="849808">
                    <a:moveTo>
                      <a:pt x="1384494" y="849807"/>
                    </a:moveTo>
                    <a:lnTo>
                      <a:pt x="124460" y="849807"/>
                    </a:lnTo>
                    <a:cubicBezTo>
                      <a:pt x="55880" y="849807"/>
                      <a:pt x="0" y="793927"/>
                      <a:pt x="0" y="725347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384494" y="0"/>
                    </a:lnTo>
                    <a:cubicBezTo>
                      <a:pt x="1453074" y="0"/>
                      <a:pt x="1508954" y="55880"/>
                      <a:pt x="1508954" y="124460"/>
                    </a:cubicBezTo>
                    <a:lnTo>
                      <a:pt x="1508954" y="725347"/>
                    </a:lnTo>
                    <a:cubicBezTo>
                      <a:pt x="1508954" y="793927"/>
                      <a:pt x="1453074" y="849808"/>
                      <a:pt x="1384494" y="849808"/>
                    </a:cubicBezTo>
                    <a:close/>
                  </a:path>
                </a:pathLst>
              </a:custGeom>
              <a:solidFill>
                <a:srgbClr val="11481D">
                  <a:alpha val="33725"/>
                </a:srgbClr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0" name="Group 20"/>
            <p:cNvGrpSpPr/>
            <p:nvPr/>
          </p:nvGrpSpPr>
          <p:grpSpPr>
            <a:xfrm>
              <a:off x="0" y="0"/>
              <a:ext cx="4886184" cy="2751783"/>
              <a:chOff x="0" y="0"/>
              <a:chExt cx="1508954" cy="849807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1508954" cy="849808"/>
              </a:xfrm>
              <a:custGeom>
                <a:avLst/>
                <a:gdLst/>
                <a:ahLst/>
                <a:cxnLst/>
                <a:rect l="l" t="t" r="r" b="b"/>
                <a:pathLst>
                  <a:path w="1508954" h="849808">
                    <a:moveTo>
                      <a:pt x="1384494" y="849807"/>
                    </a:moveTo>
                    <a:lnTo>
                      <a:pt x="124460" y="849807"/>
                    </a:lnTo>
                    <a:cubicBezTo>
                      <a:pt x="55880" y="849807"/>
                      <a:pt x="0" y="793927"/>
                      <a:pt x="0" y="725347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384494" y="0"/>
                    </a:lnTo>
                    <a:cubicBezTo>
                      <a:pt x="1453074" y="0"/>
                      <a:pt x="1508954" y="55880"/>
                      <a:pt x="1508954" y="124460"/>
                    </a:cubicBezTo>
                    <a:lnTo>
                      <a:pt x="1508954" y="725347"/>
                    </a:lnTo>
                    <a:cubicBezTo>
                      <a:pt x="1508954" y="793927"/>
                      <a:pt x="1453074" y="849808"/>
                      <a:pt x="1384494" y="849808"/>
                    </a:cubicBezTo>
                    <a:close/>
                  </a:path>
                </a:pathLst>
              </a:custGeom>
              <a:solidFill>
                <a:srgbClr val="11481D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2" name="TextBox 22"/>
            <p:cNvSpPr txBox="1"/>
            <p:nvPr/>
          </p:nvSpPr>
          <p:spPr>
            <a:xfrm>
              <a:off x="645846" y="1115299"/>
              <a:ext cx="3594492" cy="5116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965"/>
                </a:lnSpc>
              </a:pPr>
              <a:r>
                <a:rPr lang="en-US" sz="2471" spc="74">
                  <a:solidFill>
                    <a:srgbClr val="FFFFFF"/>
                  </a:solidFill>
                  <a:latin typeface="Aileron"/>
                  <a:ea typeface="Aileron"/>
                  <a:cs typeface="Aileron"/>
                  <a:sym typeface="Aileron"/>
                </a:rPr>
                <a:t>MINDSET</a:t>
              </a: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3716000" y="6624019"/>
            <a:ext cx="3832953" cy="2205098"/>
            <a:chOff x="0" y="0"/>
            <a:chExt cx="5110605" cy="2940131"/>
          </a:xfrm>
        </p:grpSpPr>
        <p:grpSp>
          <p:nvGrpSpPr>
            <p:cNvPr id="24" name="Group 24"/>
            <p:cNvGrpSpPr/>
            <p:nvPr/>
          </p:nvGrpSpPr>
          <p:grpSpPr>
            <a:xfrm>
              <a:off x="141839" y="141839"/>
              <a:ext cx="4968765" cy="2798291"/>
              <a:chOff x="0" y="0"/>
              <a:chExt cx="1508954" cy="849807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1508954" cy="849808"/>
              </a:xfrm>
              <a:custGeom>
                <a:avLst/>
                <a:gdLst/>
                <a:ahLst/>
                <a:cxnLst/>
                <a:rect l="l" t="t" r="r" b="b"/>
                <a:pathLst>
                  <a:path w="1508954" h="849808">
                    <a:moveTo>
                      <a:pt x="1384494" y="849807"/>
                    </a:moveTo>
                    <a:lnTo>
                      <a:pt x="124460" y="849807"/>
                    </a:lnTo>
                    <a:cubicBezTo>
                      <a:pt x="55880" y="849807"/>
                      <a:pt x="0" y="793927"/>
                      <a:pt x="0" y="725347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384494" y="0"/>
                    </a:lnTo>
                    <a:cubicBezTo>
                      <a:pt x="1453074" y="0"/>
                      <a:pt x="1508954" y="55880"/>
                      <a:pt x="1508954" y="124460"/>
                    </a:cubicBezTo>
                    <a:lnTo>
                      <a:pt x="1508954" y="725347"/>
                    </a:lnTo>
                    <a:cubicBezTo>
                      <a:pt x="1508954" y="793927"/>
                      <a:pt x="1453074" y="849808"/>
                      <a:pt x="1384494" y="849808"/>
                    </a:cubicBezTo>
                    <a:close/>
                  </a:path>
                </a:pathLst>
              </a:custGeom>
              <a:solidFill>
                <a:srgbClr val="11481D">
                  <a:alpha val="33725"/>
                </a:srgbClr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6" name="Group 26"/>
            <p:cNvGrpSpPr/>
            <p:nvPr/>
          </p:nvGrpSpPr>
          <p:grpSpPr>
            <a:xfrm>
              <a:off x="0" y="0"/>
              <a:ext cx="4968765" cy="2798291"/>
              <a:chOff x="0" y="0"/>
              <a:chExt cx="1508954" cy="849807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0" y="0"/>
                <a:ext cx="1508954" cy="849808"/>
              </a:xfrm>
              <a:custGeom>
                <a:avLst/>
                <a:gdLst/>
                <a:ahLst/>
                <a:cxnLst/>
                <a:rect l="l" t="t" r="r" b="b"/>
                <a:pathLst>
                  <a:path w="1508954" h="849808">
                    <a:moveTo>
                      <a:pt x="1384494" y="849807"/>
                    </a:moveTo>
                    <a:lnTo>
                      <a:pt x="124460" y="849807"/>
                    </a:lnTo>
                    <a:cubicBezTo>
                      <a:pt x="55880" y="849807"/>
                      <a:pt x="0" y="793927"/>
                      <a:pt x="0" y="725347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384494" y="0"/>
                    </a:lnTo>
                    <a:cubicBezTo>
                      <a:pt x="1453074" y="0"/>
                      <a:pt x="1508954" y="55880"/>
                      <a:pt x="1508954" y="124460"/>
                    </a:cubicBezTo>
                    <a:lnTo>
                      <a:pt x="1508954" y="725347"/>
                    </a:lnTo>
                    <a:cubicBezTo>
                      <a:pt x="1508954" y="793927"/>
                      <a:pt x="1453074" y="849808"/>
                      <a:pt x="1384494" y="849808"/>
                    </a:cubicBezTo>
                    <a:close/>
                  </a:path>
                </a:pathLst>
              </a:custGeom>
              <a:solidFill>
                <a:srgbClr val="11481D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8" name="TextBox 28"/>
            <p:cNvSpPr txBox="1"/>
            <p:nvPr/>
          </p:nvSpPr>
          <p:spPr>
            <a:xfrm>
              <a:off x="656761" y="1134310"/>
              <a:ext cx="3655243" cy="5201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015"/>
                </a:lnSpc>
              </a:pPr>
              <a:r>
                <a:rPr lang="en-US" sz="2512" spc="75">
                  <a:solidFill>
                    <a:srgbClr val="FFFFFF"/>
                  </a:solidFill>
                  <a:latin typeface="Aileron"/>
                  <a:ea typeface="Aileron"/>
                  <a:cs typeface="Aileron"/>
                  <a:sym typeface="Aileron"/>
                </a:rPr>
                <a:t>SKILLS</a:t>
              </a:r>
            </a:p>
          </p:txBody>
        </p:sp>
      </p:grpSp>
      <p:sp>
        <p:nvSpPr>
          <p:cNvPr id="29" name="Freeform 29"/>
          <p:cNvSpPr/>
          <p:nvPr/>
        </p:nvSpPr>
        <p:spPr>
          <a:xfrm>
            <a:off x="15288383" y="5214253"/>
            <a:ext cx="688187" cy="810824"/>
          </a:xfrm>
          <a:custGeom>
            <a:avLst/>
            <a:gdLst/>
            <a:ahLst/>
            <a:cxnLst/>
            <a:rect l="l" t="t" r="r" b="b"/>
            <a:pathLst>
              <a:path w="688187" h="810824">
                <a:moveTo>
                  <a:pt x="0" y="0"/>
                </a:moveTo>
                <a:lnTo>
                  <a:pt x="688187" y="0"/>
                </a:lnTo>
                <a:lnTo>
                  <a:pt x="688187" y="810824"/>
                </a:lnTo>
                <a:lnTo>
                  <a:pt x="0" y="8108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TextBox 30"/>
          <p:cNvSpPr txBox="1"/>
          <p:nvPr/>
        </p:nvSpPr>
        <p:spPr>
          <a:xfrm>
            <a:off x="415256" y="341289"/>
            <a:ext cx="8376771" cy="866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000"/>
              </a:lnSpc>
            </a:pPr>
            <a:r>
              <a:rPr lang="en-US" sz="5000">
                <a:solidFill>
                  <a:srgbClr val="11481D"/>
                </a:solidFill>
                <a:latin typeface="Arial MT Pro"/>
                <a:ea typeface="Arial MT Pro"/>
                <a:cs typeface="Arial MT Pro"/>
                <a:sym typeface="Arial MT Pro"/>
              </a:rPr>
              <a:t>Lessons Learned 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290622" y="3056925"/>
            <a:ext cx="10268925" cy="619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320"/>
              </a:lnSpc>
            </a:pPr>
            <a:r>
              <a:rPr lang="en-US" sz="3600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Focus on common mindsets and bring examples 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159278" y="5323276"/>
            <a:ext cx="10400269" cy="619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320"/>
              </a:lnSpc>
            </a:pPr>
            <a:r>
              <a:rPr lang="en-US" sz="3600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Select Few and Diverse Many - Find your people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2124694" y="7330912"/>
            <a:ext cx="9241414" cy="1162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320"/>
              </a:lnSpc>
            </a:pPr>
            <a:r>
              <a:rPr lang="en-US" sz="3600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Mechanisms for engagement and feedback with stakeholders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527901" y="-1428162"/>
            <a:ext cx="19343802" cy="1428160"/>
            <a:chOff x="0" y="0"/>
            <a:chExt cx="25791736" cy="190421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5791795" cy="1904238"/>
            </a:xfrm>
            <a:custGeom>
              <a:avLst/>
              <a:gdLst/>
              <a:ahLst/>
              <a:cxnLst/>
              <a:rect l="l" t="t" r="r" b="b"/>
              <a:pathLst>
                <a:path w="25791795" h="1904238">
                  <a:moveTo>
                    <a:pt x="0" y="0"/>
                  </a:moveTo>
                  <a:lnTo>
                    <a:pt x="25791795" y="0"/>
                  </a:lnTo>
                  <a:lnTo>
                    <a:pt x="25791795" y="1904238"/>
                  </a:lnTo>
                  <a:lnTo>
                    <a:pt x="0" y="1904238"/>
                  </a:lnTo>
                  <a:close/>
                </a:path>
              </a:pathLst>
            </a:custGeom>
            <a:solidFill>
              <a:srgbClr val="ECECEC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1992146" y="1697903"/>
            <a:ext cx="14303707" cy="2219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239"/>
              </a:lnSpc>
            </a:pPr>
            <a:r>
              <a:rPr lang="en-US" sz="6866">
                <a:solidFill>
                  <a:srgbClr val="11481D"/>
                </a:solidFill>
                <a:latin typeface="Arial MT Pro"/>
                <a:ea typeface="Arial MT Pro"/>
                <a:cs typeface="Arial MT Pro"/>
                <a:sym typeface="Arial MT Pro"/>
              </a:rPr>
              <a:t>What percent of each is needed for our students to be successful?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2027188" y="4638480"/>
            <a:ext cx="6863894" cy="3948798"/>
            <a:chOff x="0" y="0"/>
            <a:chExt cx="9151859" cy="5265064"/>
          </a:xfrm>
        </p:grpSpPr>
        <p:grpSp>
          <p:nvGrpSpPr>
            <p:cNvPr id="6" name="Group 6"/>
            <p:cNvGrpSpPr/>
            <p:nvPr/>
          </p:nvGrpSpPr>
          <p:grpSpPr>
            <a:xfrm>
              <a:off x="254000" y="254000"/>
              <a:ext cx="8897859" cy="5011064"/>
              <a:chOff x="0" y="0"/>
              <a:chExt cx="1508954" cy="849807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1508954" cy="849808"/>
              </a:xfrm>
              <a:custGeom>
                <a:avLst/>
                <a:gdLst/>
                <a:ahLst/>
                <a:cxnLst/>
                <a:rect l="l" t="t" r="r" b="b"/>
                <a:pathLst>
                  <a:path w="1508954" h="849808">
                    <a:moveTo>
                      <a:pt x="1384494" y="849807"/>
                    </a:moveTo>
                    <a:lnTo>
                      <a:pt x="124460" y="849807"/>
                    </a:lnTo>
                    <a:cubicBezTo>
                      <a:pt x="55880" y="849807"/>
                      <a:pt x="0" y="793927"/>
                      <a:pt x="0" y="725347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384494" y="0"/>
                    </a:lnTo>
                    <a:cubicBezTo>
                      <a:pt x="1453074" y="0"/>
                      <a:pt x="1508954" y="55880"/>
                      <a:pt x="1508954" y="124460"/>
                    </a:cubicBezTo>
                    <a:lnTo>
                      <a:pt x="1508954" y="725347"/>
                    </a:lnTo>
                    <a:cubicBezTo>
                      <a:pt x="1508954" y="793927"/>
                      <a:pt x="1453074" y="849808"/>
                      <a:pt x="1384494" y="849808"/>
                    </a:cubicBezTo>
                    <a:close/>
                  </a:path>
                </a:pathLst>
              </a:custGeom>
              <a:solidFill>
                <a:srgbClr val="11481D">
                  <a:alpha val="33725"/>
                </a:srgbClr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" name="Group 8"/>
            <p:cNvGrpSpPr/>
            <p:nvPr/>
          </p:nvGrpSpPr>
          <p:grpSpPr>
            <a:xfrm>
              <a:off x="0" y="0"/>
              <a:ext cx="8897859" cy="5011064"/>
              <a:chOff x="0" y="0"/>
              <a:chExt cx="1508954" cy="849807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1508954" cy="849808"/>
              </a:xfrm>
              <a:custGeom>
                <a:avLst/>
                <a:gdLst/>
                <a:ahLst/>
                <a:cxnLst/>
                <a:rect l="l" t="t" r="r" b="b"/>
                <a:pathLst>
                  <a:path w="1508954" h="849808">
                    <a:moveTo>
                      <a:pt x="1384494" y="849807"/>
                    </a:moveTo>
                    <a:lnTo>
                      <a:pt x="124460" y="849807"/>
                    </a:lnTo>
                    <a:cubicBezTo>
                      <a:pt x="55880" y="849807"/>
                      <a:pt x="0" y="793927"/>
                      <a:pt x="0" y="725347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384494" y="0"/>
                    </a:lnTo>
                    <a:cubicBezTo>
                      <a:pt x="1453074" y="0"/>
                      <a:pt x="1508954" y="55880"/>
                      <a:pt x="1508954" y="124460"/>
                    </a:cubicBezTo>
                    <a:lnTo>
                      <a:pt x="1508954" y="725347"/>
                    </a:lnTo>
                    <a:cubicBezTo>
                      <a:pt x="1508954" y="793927"/>
                      <a:pt x="1453074" y="849808"/>
                      <a:pt x="1384494" y="849808"/>
                    </a:cubicBezTo>
                    <a:close/>
                  </a:path>
                </a:pathLst>
              </a:custGeom>
              <a:solidFill>
                <a:srgbClr val="11481D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0" name="TextBox 10"/>
            <p:cNvSpPr txBox="1"/>
            <p:nvPr/>
          </p:nvSpPr>
          <p:spPr>
            <a:xfrm>
              <a:off x="1176101" y="2038807"/>
              <a:ext cx="6545657" cy="9239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5400"/>
                </a:lnSpc>
              </a:pPr>
              <a:r>
                <a:rPr lang="en-US" sz="4500" spc="135">
                  <a:solidFill>
                    <a:srgbClr val="FFFFFF"/>
                  </a:solidFill>
                  <a:latin typeface="Aileron"/>
                  <a:ea typeface="Aileron"/>
                  <a:cs typeface="Aileron"/>
                  <a:sym typeface="Aileron"/>
                </a:rPr>
                <a:t>MINDSET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9396918" y="4638480"/>
            <a:ext cx="6863894" cy="3948798"/>
            <a:chOff x="0" y="0"/>
            <a:chExt cx="9151859" cy="5265064"/>
          </a:xfrm>
        </p:grpSpPr>
        <p:grpSp>
          <p:nvGrpSpPr>
            <p:cNvPr id="12" name="Group 12"/>
            <p:cNvGrpSpPr/>
            <p:nvPr/>
          </p:nvGrpSpPr>
          <p:grpSpPr>
            <a:xfrm>
              <a:off x="254000" y="254000"/>
              <a:ext cx="8897859" cy="5011064"/>
              <a:chOff x="0" y="0"/>
              <a:chExt cx="1508954" cy="849807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1508954" cy="849808"/>
              </a:xfrm>
              <a:custGeom>
                <a:avLst/>
                <a:gdLst/>
                <a:ahLst/>
                <a:cxnLst/>
                <a:rect l="l" t="t" r="r" b="b"/>
                <a:pathLst>
                  <a:path w="1508954" h="849808">
                    <a:moveTo>
                      <a:pt x="1384494" y="849807"/>
                    </a:moveTo>
                    <a:lnTo>
                      <a:pt x="124460" y="849807"/>
                    </a:lnTo>
                    <a:cubicBezTo>
                      <a:pt x="55880" y="849807"/>
                      <a:pt x="0" y="793927"/>
                      <a:pt x="0" y="725347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384494" y="0"/>
                    </a:lnTo>
                    <a:cubicBezTo>
                      <a:pt x="1453074" y="0"/>
                      <a:pt x="1508954" y="55880"/>
                      <a:pt x="1508954" y="124460"/>
                    </a:cubicBezTo>
                    <a:lnTo>
                      <a:pt x="1508954" y="725347"/>
                    </a:lnTo>
                    <a:cubicBezTo>
                      <a:pt x="1508954" y="793927"/>
                      <a:pt x="1453074" y="849808"/>
                      <a:pt x="1384494" y="849808"/>
                    </a:cubicBezTo>
                    <a:close/>
                  </a:path>
                </a:pathLst>
              </a:custGeom>
              <a:solidFill>
                <a:srgbClr val="11481D">
                  <a:alpha val="33725"/>
                </a:srgbClr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4" name="Group 14"/>
            <p:cNvGrpSpPr/>
            <p:nvPr/>
          </p:nvGrpSpPr>
          <p:grpSpPr>
            <a:xfrm>
              <a:off x="0" y="0"/>
              <a:ext cx="8897859" cy="5011064"/>
              <a:chOff x="0" y="0"/>
              <a:chExt cx="1508954" cy="849807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1508954" cy="849808"/>
              </a:xfrm>
              <a:custGeom>
                <a:avLst/>
                <a:gdLst/>
                <a:ahLst/>
                <a:cxnLst/>
                <a:rect l="l" t="t" r="r" b="b"/>
                <a:pathLst>
                  <a:path w="1508954" h="849808">
                    <a:moveTo>
                      <a:pt x="1384494" y="849807"/>
                    </a:moveTo>
                    <a:lnTo>
                      <a:pt x="124460" y="849807"/>
                    </a:lnTo>
                    <a:cubicBezTo>
                      <a:pt x="55880" y="849807"/>
                      <a:pt x="0" y="793927"/>
                      <a:pt x="0" y="725347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384494" y="0"/>
                    </a:lnTo>
                    <a:cubicBezTo>
                      <a:pt x="1453074" y="0"/>
                      <a:pt x="1508954" y="55880"/>
                      <a:pt x="1508954" y="124460"/>
                    </a:cubicBezTo>
                    <a:lnTo>
                      <a:pt x="1508954" y="725347"/>
                    </a:lnTo>
                    <a:cubicBezTo>
                      <a:pt x="1508954" y="793927"/>
                      <a:pt x="1453074" y="849808"/>
                      <a:pt x="1384494" y="849808"/>
                    </a:cubicBezTo>
                    <a:close/>
                  </a:path>
                </a:pathLst>
              </a:custGeom>
              <a:solidFill>
                <a:srgbClr val="11481D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6" name="TextBox 16"/>
            <p:cNvSpPr txBox="1"/>
            <p:nvPr/>
          </p:nvSpPr>
          <p:spPr>
            <a:xfrm>
              <a:off x="1176101" y="2038807"/>
              <a:ext cx="6545657" cy="9239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5400"/>
                </a:lnSpc>
              </a:pPr>
              <a:r>
                <a:rPr lang="en-US" sz="4500" spc="135">
                  <a:solidFill>
                    <a:srgbClr val="FFFFFF"/>
                  </a:solidFill>
                  <a:latin typeface="Aileron"/>
                  <a:ea typeface="Aileron"/>
                  <a:cs typeface="Aileron"/>
                  <a:sym typeface="Aileron"/>
                </a:rPr>
                <a:t>SKILLS</a:t>
              </a:r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48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708801" y="4515875"/>
            <a:ext cx="7550499" cy="7469931"/>
            <a:chOff x="0" y="0"/>
            <a:chExt cx="1988609" cy="196738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88609" cy="1967389"/>
            </a:xfrm>
            <a:custGeom>
              <a:avLst/>
              <a:gdLst/>
              <a:ahLst/>
              <a:cxnLst/>
              <a:rect l="l" t="t" r="r" b="b"/>
              <a:pathLst>
                <a:path w="1988609" h="1967389">
                  <a:moveTo>
                    <a:pt x="52293" y="0"/>
                  </a:moveTo>
                  <a:lnTo>
                    <a:pt x="1936316" y="0"/>
                  </a:lnTo>
                  <a:cubicBezTo>
                    <a:pt x="1965196" y="0"/>
                    <a:pt x="1988609" y="23412"/>
                    <a:pt x="1988609" y="52293"/>
                  </a:cubicBezTo>
                  <a:lnTo>
                    <a:pt x="1988609" y="1915096"/>
                  </a:lnTo>
                  <a:cubicBezTo>
                    <a:pt x="1988609" y="1928965"/>
                    <a:pt x="1983099" y="1942266"/>
                    <a:pt x="1973292" y="1952073"/>
                  </a:cubicBezTo>
                  <a:cubicBezTo>
                    <a:pt x="1963486" y="1961880"/>
                    <a:pt x="1950185" y="1967389"/>
                    <a:pt x="1936316" y="1967389"/>
                  </a:cubicBezTo>
                  <a:lnTo>
                    <a:pt x="52293" y="1967389"/>
                  </a:lnTo>
                  <a:cubicBezTo>
                    <a:pt x="38424" y="1967389"/>
                    <a:pt x="25123" y="1961880"/>
                    <a:pt x="15316" y="1952073"/>
                  </a:cubicBezTo>
                  <a:cubicBezTo>
                    <a:pt x="5509" y="1942266"/>
                    <a:pt x="0" y="1928965"/>
                    <a:pt x="0" y="1915096"/>
                  </a:cubicBezTo>
                  <a:lnTo>
                    <a:pt x="0" y="52293"/>
                  </a:lnTo>
                  <a:cubicBezTo>
                    <a:pt x="0" y="38424"/>
                    <a:pt x="5509" y="25123"/>
                    <a:pt x="15316" y="15316"/>
                  </a:cubicBezTo>
                  <a:cubicBezTo>
                    <a:pt x="25123" y="5509"/>
                    <a:pt x="38424" y="0"/>
                    <a:pt x="52293" y="0"/>
                  </a:cubicBezTo>
                  <a:close/>
                </a:path>
              </a:pathLst>
            </a:custGeom>
            <a:solidFill>
              <a:srgbClr val="4D4D4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988609" cy="20054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1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920701" y="4504961"/>
            <a:ext cx="7550499" cy="7469931"/>
            <a:chOff x="0" y="0"/>
            <a:chExt cx="1988609" cy="196738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988609" cy="1967389"/>
            </a:xfrm>
            <a:custGeom>
              <a:avLst/>
              <a:gdLst/>
              <a:ahLst/>
              <a:cxnLst/>
              <a:rect l="l" t="t" r="r" b="b"/>
              <a:pathLst>
                <a:path w="1988609" h="1967389">
                  <a:moveTo>
                    <a:pt x="52293" y="0"/>
                  </a:moveTo>
                  <a:lnTo>
                    <a:pt x="1936316" y="0"/>
                  </a:lnTo>
                  <a:cubicBezTo>
                    <a:pt x="1965196" y="0"/>
                    <a:pt x="1988609" y="23412"/>
                    <a:pt x="1988609" y="52293"/>
                  </a:cubicBezTo>
                  <a:lnTo>
                    <a:pt x="1988609" y="1915096"/>
                  </a:lnTo>
                  <a:cubicBezTo>
                    <a:pt x="1988609" y="1928965"/>
                    <a:pt x="1983099" y="1942266"/>
                    <a:pt x="1973292" y="1952073"/>
                  </a:cubicBezTo>
                  <a:cubicBezTo>
                    <a:pt x="1963486" y="1961880"/>
                    <a:pt x="1950185" y="1967389"/>
                    <a:pt x="1936316" y="1967389"/>
                  </a:cubicBezTo>
                  <a:lnTo>
                    <a:pt x="52293" y="1967389"/>
                  </a:lnTo>
                  <a:cubicBezTo>
                    <a:pt x="38424" y="1967389"/>
                    <a:pt x="25123" y="1961880"/>
                    <a:pt x="15316" y="1952073"/>
                  </a:cubicBezTo>
                  <a:cubicBezTo>
                    <a:pt x="5509" y="1942266"/>
                    <a:pt x="0" y="1928965"/>
                    <a:pt x="0" y="1915096"/>
                  </a:cubicBezTo>
                  <a:lnTo>
                    <a:pt x="0" y="52293"/>
                  </a:lnTo>
                  <a:cubicBezTo>
                    <a:pt x="0" y="38424"/>
                    <a:pt x="5509" y="25123"/>
                    <a:pt x="15316" y="15316"/>
                  </a:cubicBezTo>
                  <a:cubicBezTo>
                    <a:pt x="25123" y="5509"/>
                    <a:pt x="38424" y="0"/>
                    <a:pt x="52293" y="0"/>
                  </a:cubicBezTo>
                  <a:close/>
                </a:path>
              </a:pathLst>
            </a:custGeom>
            <a:solidFill>
              <a:srgbClr val="4D4D4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1988609" cy="20054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1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rot="5400000">
            <a:off x="16219891" y="1950009"/>
            <a:ext cx="1421039" cy="172301"/>
          </a:xfrm>
          <a:custGeom>
            <a:avLst/>
            <a:gdLst/>
            <a:ahLst/>
            <a:cxnLst/>
            <a:rect l="l" t="t" r="r" b="b"/>
            <a:pathLst>
              <a:path w="1421039" h="172301">
                <a:moveTo>
                  <a:pt x="0" y="0"/>
                </a:moveTo>
                <a:lnTo>
                  <a:pt x="1421039" y="0"/>
                </a:lnTo>
                <a:lnTo>
                  <a:pt x="1421039" y="172301"/>
                </a:lnTo>
                <a:lnTo>
                  <a:pt x="0" y="1723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5400000">
            <a:off x="647070" y="8164690"/>
            <a:ext cx="1421039" cy="172301"/>
          </a:xfrm>
          <a:custGeom>
            <a:avLst/>
            <a:gdLst/>
            <a:ahLst/>
            <a:cxnLst/>
            <a:rect l="l" t="t" r="r" b="b"/>
            <a:pathLst>
              <a:path w="1421039" h="172301">
                <a:moveTo>
                  <a:pt x="0" y="0"/>
                </a:moveTo>
                <a:lnTo>
                  <a:pt x="1421039" y="0"/>
                </a:lnTo>
                <a:lnTo>
                  <a:pt x="1421039" y="172301"/>
                </a:lnTo>
                <a:lnTo>
                  <a:pt x="0" y="1723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2685251" y="4515875"/>
            <a:ext cx="6208989" cy="6208989"/>
          </a:xfrm>
          <a:custGeom>
            <a:avLst/>
            <a:gdLst/>
            <a:ahLst/>
            <a:cxnLst/>
            <a:rect l="l" t="t" r="r" b="b"/>
            <a:pathLst>
              <a:path w="6208989" h="6208989">
                <a:moveTo>
                  <a:pt x="0" y="0"/>
                </a:moveTo>
                <a:lnTo>
                  <a:pt x="6208989" y="0"/>
                </a:lnTo>
                <a:lnTo>
                  <a:pt x="6208989" y="6208989"/>
                </a:lnTo>
                <a:lnTo>
                  <a:pt x="0" y="620898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9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0149200" y="4515875"/>
            <a:ext cx="6669702" cy="6655131"/>
          </a:xfrm>
          <a:custGeom>
            <a:avLst/>
            <a:gdLst/>
            <a:ahLst/>
            <a:cxnLst/>
            <a:rect l="l" t="t" r="r" b="b"/>
            <a:pathLst>
              <a:path w="6669702" h="6655131">
                <a:moveTo>
                  <a:pt x="0" y="0"/>
                </a:moveTo>
                <a:lnTo>
                  <a:pt x="6669701" y="0"/>
                </a:lnTo>
                <a:lnTo>
                  <a:pt x="6669701" y="6655131"/>
                </a:lnTo>
                <a:lnTo>
                  <a:pt x="0" y="665513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15000"/>
            </a:blip>
            <a:stretch>
              <a:fillRect l="-27409" r="-4998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1737026" y="2628366"/>
            <a:ext cx="14560843" cy="555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50"/>
              </a:lnSpc>
            </a:pPr>
            <a:r>
              <a:rPr lang="en-US" sz="3500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rPr>
              <a:t>Course and Program Development in First Year Engineering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667594" y="1229565"/>
            <a:ext cx="14375229" cy="1304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500"/>
              </a:lnSpc>
            </a:pPr>
            <a:r>
              <a:rPr lang="en-US" sz="7500">
                <a:solidFill>
                  <a:srgbClr val="E87500"/>
                </a:solidFill>
                <a:latin typeface="Archivo Black"/>
                <a:ea typeface="Archivo Black"/>
                <a:cs typeface="Archivo Black"/>
                <a:sym typeface="Archivo Black"/>
              </a:rPr>
              <a:t>My Persepective 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497661" y="4851400"/>
            <a:ext cx="6396578" cy="555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50"/>
              </a:lnSpc>
            </a:pPr>
            <a:r>
              <a:rPr lang="en-US" sz="3500" b="1">
                <a:solidFill>
                  <a:srgbClr val="E875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University of Houston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149200" y="4851400"/>
            <a:ext cx="6669702" cy="555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50"/>
              </a:lnSpc>
            </a:pPr>
            <a:r>
              <a:rPr lang="en-US" sz="3500" b="1">
                <a:solidFill>
                  <a:srgbClr val="E875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University of Texas at Dallas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2804324" y="5670822"/>
            <a:ext cx="5783254" cy="6470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60"/>
              </a:lnSpc>
            </a:pPr>
            <a:r>
              <a:rPr lang="en-US" sz="1900" b="1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Computing and Problem Solving Course in the First Year Experience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0394886" y="5826896"/>
            <a:ext cx="6207989" cy="3136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60"/>
              </a:lnSpc>
            </a:pPr>
            <a:r>
              <a:rPr lang="en-US" sz="1900" b="1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Director for the First Year Program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2804324" y="6584587"/>
            <a:ext cx="5783254" cy="6470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60"/>
              </a:lnSpc>
            </a:pPr>
            <a:r>
              <a:rPr lang="en-US" sz="1900" b="1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Focus on curriculum development and course impact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0394886" y="6560456"/>
            <a:ext cx="6207989" cy="13138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60"/>
              </a:lnSpc>
            </a:pPr>
            <a:r>
              <a:rPr lang="en-US" sz="1900" b="1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Building a common, foundational first year program that supports and enhances the student experience In both engineering and computer science.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28393" y="242263"/>
            <a:ext cx="17431214" cy="10044737"/>
          </a:xfrm>
          <a:custGeom>
            <a:avLst/>
            <a:gdLst/>
            <a:ahLst/>
            <a:cxnLst/>
            <a:rect l="l" t="t" r="r" b="b"/>
            <a:pathLst>
              <a:path w="17431214" h="10044737">
                <a:moveTo>
                  <a:pt x="0" y="0"/>
                </a:moveTo>
                <a:lnTo>
                  <a:pt x="17431214" y="0"/>
                </a:lnTo>
                <a:lnTo>
                  <a:pt x="17431214" y="10044737"/>
                </a:lnTo>
                <a:lnTo>
                  <a:pt x="0" y="1004473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7816078" y="5105400"/>
            <a:ext cx="3886274" cy="339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sz="1999" spc="59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Kotter, Akhtar, and Gupta (2021)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48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920701" y="3519165"/>
            <a:ext cx="7550499" cy="5442196"/>
            <a:chOff x="0" y="0"/>
            <a:chExt cx="1988609" cy="143333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88609" cy="1433335"/>
            </a:xfrm>
            <a:custGeom>
              <a:avLst/>
              <a:gdLst/>
              <a:ahLst/>
              <a:cxnLst/>
              <a:rect l="l" t="t" r="r" b="b"/>
              <a:pathLst>
                <a:path w="1988609" h="1433335">
                  <a:moveTo>
                    <a:pt x="52293" y="0"/>
                  </a:moveTo>
                  <a:lnTo>
                    <a:pt x="1936316" y="0"/>
                  </a:lnTo>
                  <a:cubicBezTo>
                    <a:pt x="1965196" y="0"/>
                    <a:pt x="1988609" y="23412"/>
                    <a:pt x="1988609" y="52293"/>
                  </a:cubicBezTo>
                  <a:lnTo>
                    <a:pt x="1988609" y="1381043"/>
                  </a:lnTo>
                  <a:cubicBezTo>
                    <a:pt x="1988609" y="1394911"/>
                    <a:pt x="1983099" y="1408212"/>
                    <a:pt x="1973292" y="1418019"/>
                  </a:cubicBezTo>
                  <a:cubicBezTo>
                    <a:pt x="1963486" y="1427826"/>
                    <a:pt x="1950185" y="1433335"/>
                    <a:pt x="1936316" y="1433335"/>
                  </a:cubicBezTo>
                  <a:lnTo>
                    <a:pt x="52293" y="1433335"/>
                  </a:lnTo>
                  <a:cubicBezTo>
                    <a:pt x="38424" y="1433335"/>
                    <a:pt x="25123" y="1427826"/>
                    <a:pt x="15316" y="1418019"/>
                  </a:cubicBezTo>
                  <a:cubicBezTo>
                    <a:pt x="5509" y="1408212"/>
                    <a:pt x="0" y="1394911"/>
                    <a:pt x="0" y="1381043"/>
                  </a:cubicBezTo>
                  <a:lnTo>
                    <a:pt x="0" y="52293"/>
                  </a:lnTo>
                  <a:cubicBezTo>
                    <a:pt x="0" y="38424"/>
                    <a:pt x="5509" y="25123"/>
                    <a:pt x="15316" y="15316"/>
                  </a:cubicBezTo>
                  <a:cubicBezTo>
                    <a:pt x="25123" y="5509"/>
                    <a:pt x="38424" y="0"/>
                    <a:pt x="52293" y="0"/>
                  </a:cubicBezTo>
                  <a:close/>
                </a:path>
              </a:pathLst>
            </a:custGeom>
            <a:solidFill>
              <a:srgbClr val="FAFAF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988609" cy="147143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1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5400000">
            <a:off x="16219891" y="1950009"/>
            <a:ext cx="1421039" cy="172301"/>
          </a:xfrm>
          <a:custGeom>
            <a:avLst/>
            <a:gdLst/>
            <a:ahLst/>
            <a:cxnLst/>
            <a:rect l="l" t="t" r="r" b="b"/>
            <a:pathLst>
              <a:path w="1421039" h="172301">
                <a:moveTo>
                  <a:pt x="0" y="0"/>
                </a:moveTo>
                <a:lnTo>
                  <a:pt x="1421039" y="0"/>
                </a:lnTo>
                <a:lnTo>
                  <a:pt x="1421039" y="172301"/>
                </a:lnTo>
                <a:lnTo>
                  <a:pt x="0" y="1723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5400000">
            <a:off x="647070" y="8164690"/>
            <a:ext cx="1421039" cy="172301"/>
          </a:xfrm>
          <a:custGeom>
            <a:avLst/>
            <a:gdLst/>
            <a:ahLst/>
            <a:cxnLst/>
            <a:rect l="l" t="t" r="r" b="b"/>
            <a:pathLst>
              <a:path w="1421039" h="172301">
                <a:moveTo>
                  <a:pt x="0" y="0"/>
                </a:moveTo>
                <a:lnTo>
                  <a:pt x="1421039" y="0"/>
                </a:lnTo>
                <a:lnTo>
                  <a:pt x="1421039" y="172301"/>
                </a:lnTo>
                <a:lnTo>
                  <a:pt x="0" y="1723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5400000">
            <a:off x="10507502" y="3706972"/>
            <a:ext cx="7496655" cy="4460510"/>
          </a:xfrm>
          <a:custGeom>
            <a:avLst/>
            <a:gdLst/>
            <a:ahLst/>
            <a:cxnLst/>
            <a:rect l="l" t="t" r="r" b="b"/>
            <a:pathLst>
              <a:path w="7496655" h="4460510">
                <a:moveTo>
                  <a:pt x="0" y="0"/>
                </a:moveTo>
                <a:lnTo>
                  <a:pt x="7496655" y="0"/>
                </a:lnTo>
                <a:lnTo>
                  <a:pt x="7496655" y="4460510"/>
                </a:lnTo>
                <a:lnTo>
                  <a:pt x="0" y="446051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1737026" y="2628366"/>
            <a:ext cx="14560843" cy="555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50"/>
              </a:lnSpc>
            </a:pPr>
            <a:endParaRPr/>
          </a:p>
        </p:txBody>
      </p:sp>
      <p:sp>
        <p:nvSpPr>
          <p:cNvPr id="9" name="TextBox 9"/>
          <p:cNvSpPr txBox="1"/>
          <p:nvPr/>
        </p:nvSpPr>
        <p:spPr>
          <a:xfrm>
            <a:off x="1920701" y="1163715"/>
            <a:ext cx="14375229" cy="1304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500"/>
              </a:lnSpc>
            </a:pPr>
            <a:r>
              <a:rPr lang="en-US" sz="7500">
                <a:solidFill>
                  <a:srgbClr val="E87500"/>
                </a:solidFill>
                <a:latin typeface="Archivo Black"/>
                <a:ea typeface="Archivo Black"/>
                <a:cs typeface="Archivo Black"/>
                <a:sym typeface="Archivo Black"/>
              </a:rPr>
              <a:t>Course Change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497661" y="3850734"/>
            <a:ext cx="6396578" cy="15887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50"/>
              </a:lnSpc>
            </a:pPr>
            <a:r>
              <a:rPr lang="en-US" sz="3500" b="1">
                <a:solidFill>
                  <a:srgbClr val="E875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ENGI 1331: Computing and Problem Solving</a:t>
            </a:r>
          </a:p>
          <a:p>
            <a:pPr algn="ctr">
              <a:lnSpc>
                <a:spcPts val="3639"/>
              </a:lnSpc>
            </a:pPr>
            <a:r>
              <a:rPr lang="en-US" sz="2799" b="1">
                <a:solidFill>
                  <a:srgbClr val="E875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University of Houston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3417412" y="3283209"/>
            <a:ext cx="1676836" cy="11683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93"/>
              </a:lnSpc>
              <a:spcBef>
                <a:spcPct val="0"/>
              </a:spcBef>
            </a:pPr>
            <a:r>
              <a:rPr lang="en-US" sz="6294" b="1">
                <a:solidFill>
                  <a:srgbClr val="FFFFFF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Joy?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2944461" y="7007094"/>
            <a:ext cx="2622737" cy="11683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93"/>
              </a:lnSpc>
              <a:spcBef>
                <a:spcPct val="0"/>
              </a:spcBef>
            </a:pPr>
            <a:r>
              <a:rPr lang="en-US" sz="6294" b="1">
                <a:solidFill>
                  <a:srgbClr val="FFFFFF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GenAI?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2207979" y="5844191"/>
            <a:ext cx="3372098" cy="2406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49"/>
              </a:lnSpc>
            </a:pPr>
            <a:r>
              <a:rPr lang="en-US" sz="2499" b="1" u="sng">
                <a:solidFill>
                  <a:srgbClr val="000000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Stakeholders</a:t>
            </a:r>
          </a:p>
          <a:p>
            <a:pPr marL="539749" lvl="1" indent="-269875" algn="l">
              <a:lnSpc>
                <a:spcPts val="3849"/>
              </a:lnSpc>
              <a:buFont typeface="Arial"/>
              <a:buChar char="•"/>
            </a:pPr>
            <a:r>
              <a:rPr lang="en-US" sz="2499" b="1">
                <a:solidFill>
                  <a:srgbClr val="000000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Students</a:t>
            </a:r>
          </a:p>
          <a:p>
            <a:pPr marL="539749" lvl="1" indent="-269875" algn="l">
              <a:lnSpc>
                <a:spcPts val="3849"/>
              </a:lnSpc>
              <a:buFont typeface="Arial"/>
              <a:buChar char="•"/>
            </a:pPr>
            <a:r>
              <a:rPr lang="en-US" sz="2499" b="1">
                <a:solidFill>
                  <a:srgbClr val="000000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Next Courses</a:t>
            </a:r>
          </a:p>
          <a:p>
            <a:pPr marL="539749" lvl="1" indent="-269875" algn="l">
              <a:lnSpc>
                <a:spcPts val="3849"/>
              </a:lnSpc>
              <a:buFont typeface="Arial"/>
              <a:buChar char="•"/>
            </a:pPr>
            <a:r>
              <a:rPr lang="en-US" sz="2499" b="1">
                <a:solidFill>
                  <a:srgbClr val="000000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Teaching Assistants</a:t>
            </a:r>
          </a:p>
          <a:p>
            <a:pPr marL="539749" lvl="1" indent="-269875" algn="l">
              <a:lnSpc>
                <a:spcPts val="3849"/>
              </a:lnSpc>
              <a:buFont typeface="Arial"/>
              <a:buChar char="•"/>
            </a:pPr>
            <a:r>
              <a:rPr lang="en-US" sz="2499" b="1">
                <a:solidFill>
                  <a:srgbClr val="000000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Other Instructors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5850448" y="5844191"/>
            <a:ext cx="3448050" cy="2406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49"/>
              </a:lnSpc>
            </a:pPr>
            <a:r>
              <a:rPr lang="en-US" sz="2499" b="1" u="sng">
                <a:solidFill>
                  <a:srgbClr val="000000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Course Detail</a:t>
            </a:r>
          </a:p>
          <a:p>
            <a:pPr marL="539749" lvl="1" indent="-269875" algn="l">
              <a:lnSpc>
                <a:spcPts val="3849"/>
              </a:lnSpc>
              <a:buFont typeface="Arial"/>
              <a:buChar char="•"/>
            </a:pPr>
            <a:r>
              <a:rPr lang="en-US" sz="2499" b="1">
                <a:solidFill>
                  <a:srgbClr val="000000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80 student sections</a:t>
            </a:r>
          </a:p>
          <a:p>
            <a:pPr marL="539749" lvl="1" indent="-269875" algn="l">
              <a:lnSpc>
                <a:spcPts val="3849"/>
              </a:lnSpc>
              <a:buFont typeface="Arial"/>
              <a:buChar char="•"/>
            </a:pPr>
            <a:r>
              <a:rPr lang="en-US" sz="2499" b="1">
                <a:solidFill>
                  <a:srgbClr val="000000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2 UTAs per section</a:t>
            </a:r>
          </a:p>
          <a:p>
            <a:pPr marL="539749" lvl="1" indent="-269875" algn="l">
              <a:lnSpc>
                <a:spcPts val="3849"/>
              </a:lnSpc>
              <a:buFont typeface="Arial"/>
              <a:buChar char="•"/>
            </a:pPr>
            <a:r>
              <a:rPr lang="en-US" sz="2499" b="1">
                <a:solidFill>
                  <a:srgbClr val="000000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Problem solving using MATLAB</a:t>
            </a:r>
          </a:p>
        </p:txBody>
      </p:sp>
      <p:sp>
        <p:nvSpPr>
          <p:cNvPr id="15" name="TextBox 15"/>
          <p:cNvSpPr txBox="1"/>
          <p:nvPr/>
        </p:nvSpPr>
        <p:spPr>
          <a:xfrm rot="-5400000">
            <a:off x="9745962" y="5375552"/>
            <a:ext cx="3206187" cy="11087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82"/>
              </a:lnSpc>
              <a:spcBef>
                <a:spcPct val="0"/>
              </a:spcBef>
            </a:pPr>
            <a:r>
              <a:rPr lang="en-US" sz="6027" b="1">
                <a:solidFill>
                  <a:srgbClr val="FFFFFF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Problems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851940" cy="7388955"/>
          </a:xfrm>
          <a:custGeom>
            <a:avLst/>
            <a:gdLst/>
            <a:ahLst/>
            <a:cxnLst/>
            <a:rect l="l" t="t" r="r" b="b"/>
            <a:pathLst>
              <a:path w="9851940" h="7388955">
                <a:moveTo>
                  <a:pt x="0" y="0"/>
                </a:moveTo>
                <a:lnTo>
                  <a:pt x="9851940" y="0"/>
                </a:lnTo>
                <a:lnTo>
                  <a:pt x="9851940" y="7388955"/>
                </a:lnTo>
                <a:lnTo>
                  <a:pt x="0" y="738895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5044933" y="-2368313"/>
            <a:ext cx="13243067" cy="9932300"/>
          </a:xfrm>
          <a:custGeom>
            <a:avLst/>
            <a:gdLst/>
            <a:ahLst/>
            <a:cxnLst/>
            <a:rect l="l" t="t" r="r" b="b"/>
            <a:pathLst>
              <a:path w="13243067" h="9932300">
                <a:moveTo>
                  <a:pt x="0" y="0"/>
                </a:moveTo>
                <a:lnTo>
                  <a:pt x="13243067" y="0"/>
                </a:lnTo>
                <a:lnTo>
                  <a:pt x="13243067" y="9932300"/>
                </a:lnTo>
                <a:lnTo>
                  <a:pt x="0" y="99323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3606061" y="4044414"/>
            <a:ext cx="4681939" cy="6242586"/>
          </a:xfrm>
          <a:custGeom>
            <a:avLst/>
            <a:gdLst/>
            <a:ahLst/>
            <a:cxnLst/>
            <a:rect l="l" t="t" r="r" b="b"/>
            <a:pathLst>
              <a:path w="4681939" h="6242586">
                <a:moveTo>
                  <a:pt x="0" y="0"/>
                </a:moveTo>
                <a:lnTo>
                  <a:pt x="4681939" y="0"/>
                </a:lnTo>
                <a:lnTo>
                  <a:pt x="4681939" y="6242586"/>
                </a:lnTo>
                <a:lnTo>
                  <a:pt x="0" y="624258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0" y="5248771"/>
            <a:ext cx="5513793" cy="5038229"/>
          </a:xfrm>
          <a:custGeom>
            <a:avLst/>
            <a:gdLst/>
            <a:ahLst/>
            <a:cxnLst/>
            <a:rect l="l" t="t" r="r" b="b"/>
            <a:pathLst>
              <a:path w="5513793" h="5038229">
                <a:moveTo>
                  <a:pt x="0" y="0"/>
                </a:moveTo>
                <a:lnTo>
                  <a:pt x="5513793" y="0"/>
                </a:lnTo>
                <a:lnTo>
                  <a:pt x="5513793" y="5038229"/>
                </a:lnTo>
                <a:lnTo>
                  <a:pt x="0" y="503822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5513793" y="4330323"/>
            <a:ext cx="8264290" cy="5956677"/>
            <a:chOff x="0" y="0"/>
            <a:chExt cx="1988609" cy="143333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988609" cy="1433335"/>
            </a:xfrm>
            <a:custGeom>
              <a:avLst/>
              <a:gdLst/>
              <a:ahLst/>
              <a:cxnLst/>
              <a:rect l="l" t="t" r="r" b="b"/>
              <a:pathLst>
                <a:path w="1988609" h="1433335">
                  <a:moveTo>
                    <a:pt x="47776" y="0"/>
                  </a:moveTo>
                  <a:lnTo>
                    <a:pt x="1940832" y="0"/>
                  </a:lnTo>
                  <a:cubicBezTo>
                    <a:pt x="1967218" y="0"/>
                    <a:pt x="1988609" y="21390"/>
                    <a:pt x="1988609" y="47776"/>
                  </a:cubicBezTo>
                  <a:lnTo>
                    <a:pt x="1988609" y="1385559"/>
                  </a:lnTo>
                  <a:cubicBezTo>
                    <a:pt x="1988609" y="1398230"/>
                    <a:pt x="1983575" y="1410382"/>
                    <a:pt x="1974615" y="1419342"/>
                  </a:cubicBezTo>
                  <a:cubicBezTo>
                    <a:pt x="1965655" y="1428302"/>
                    <a:pt x="1953503" y="1433335"/>
                    <a:pt x="1940832" y="1433335"/>
                  </a:cubicBezTo>
                  <a:lnTo>
                    <a:pt x="47776" y="1433335"/>
                  </a:lnTo>
                  <a:cubicBezTo>
                    <a:pt x="35105" y="1433335"/>
                    <a:pt x="22953" y="1428302"/>
                    <a:pt x="13993" y="1419342"/>
                  </a:cubicBezTo>
                  <a:cubicBezTo>
                    <a:pt x="5034" y="1410382"/>
                    <a:pt x="0" y="1398230"/>
                    <a:pt x="0" y="1385559"/>
                  </a:cubicBezTo>
                  <a:lnTo>
                    <a:pt x="0" y="47776"/>
                  </a:lnTo>
                  <a:cubicBezTo>
                    <a:pt x="0" y="35105"/>
                    <a:pt x="5034" y="22953"/>
                    <a:pt x="13993" y="13993"/>
                  </a:cubicBezTo>
                  <a:cubicBezTo>
                    <a:pt x="22953" y="5034"/>
                    <a:pt x="35105" y="0"/>
                    <a:pt x="47776" y="0"/>
                  </a:cubicBezTo>
                  <a:close/>
                </a:path>
              </a:pathLst>
            </a:custGeom>
            <a:solidFill>
              <a:srgbClr val="11481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1988609" cy="147143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1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6309241" y="3795306"/>
            <a:ext cx="6673394" cy="7187298"/>
            <a:chOff x="0" y="0"/>
            <a:chExt cx="8897859" cy="9583064"/>
          </a:xfrm>
        </p:grpSpPr>
        <p:grpSp>
          <p:nvGrpSpPr>
            <p:cNvPr id="10" name="Group 10"/>
            <p:cNvGrpSpPr/>
            <p:nvPr/>
          </p:nvGrpSpPr>
          <p:grpSpPr>
            <a:xfrm>
              <a:off x="0" y="0"/>
              <a:ext cx="8897859" cy="9583064"/>
              <a:chOff x="0" y="0"/>
              <a:chExt cx="1508954" cy="1625155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1508954" cy="1625156"/>
              </a:xfrm>
              <a:custGeom>
                <a:avLst/>
                <a:gdLst/>
                <a:ahLst/>
                <a:cxnLst/>
                <a:rect l="l" t="t" r="r" b="b"/>
                <a:pathLst>
                  <a:path w="1508954" h="1625156">
                    <a:moveTo>
                      <a:pt x="1384494" y="1625155"/>
                    </a:moveTo>
                    <a:lnTo>
                      <a:pt x="124460" y="1625155"/>
                    </a:lnTo>
                    <a:cubicBezTo>
                      <a:pt x="55880" y="1625155"/>
                      <a:pt x="0" y="1569276"/>
                      <a:pt x="0" y="1500695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384494" y="0"/>
                    </a:lnTo>
                    <a:cubicBezTo>
                      <a:pt x="1453074" y="0"/>
                      <a:pt x="1508954" y="55880"/>
                      <a:pt x="1508954" y="124460"/>
                    </a:cubicBezTo>
                    <a:lnTo>
                      <a:pt x="1508954" y="1500696"/>
                    </a:lnTo>
                    <a:cubicBezTo>
                      <a:pt x="1508954" y="1569276"/>
                      <a:pt x="1453074" y="1625156"/>
                      <a:pt x="1384494" y="1625156"/>
                    </a:cubicBezTo>
                    <a:close/>
                  </a:path>
                </a:pathLst>
              </a:custGeom>
              <a:solidFill>
                <a:srgbClr val="11481D">
                  <a:alpha val="33725"/>
                </a:srgbClr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2" name="TextBox 12"/>
            <p:cNvSpPr txBox="1"/>
            <p:nvPr/>
          </p:nvSpPr>
          <p:spPr>
            <a:xfrm>
              <a:off x="922101" y="1784807"/>
              <a:ext cx="6545657" cy="54959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400"/>
                </a:lnSpc>
              </a:pPr>
              <a:r>
                <a:rPr lang="en-US" sz="4500" spc="135">
                  <a:solidFill>
                    <a:srgbClr val="FFFFFF"/>
                  </a:solidFill>
                  <a:latin typeface="Aileron"/>
                  <a:ea typeface="Aileron"/>
                  <a:cs typeface="Aileron"/>
                  <a:sym typeface="Aileron"/>
                </a:rPr>
                <a:t>How can we impact mindset In our approach?</a:t>
              </a:r>
            </a:p>
            <a:p>
              <a:pPr algn="ctr">
                <a:lnSpc>
                  <a:spcPts val="5400"/>
                </a:lnSpc>
              </a:pPr>
              <a:endParaRPr lang="en-US" sz="4500" spc="135">
                <a:solidFill>
                  <a:srgbClr val="FFFFFF"/>
                </a:solidFill>
                <a:latin typeface="Aileron"/>
                <a:ea typeface="Aileron"/>
                <a:cs typeface="Aileron"/>
                <a:sym typeface="Aileron"/>
              </a:endParaRPr>
            </a:p>
            <a:p>
              <a:pPr marL="0" lvl="0" indent="0" algn="ctr">
                <a:lnSpc>
                  <a:spcPts val="5400"/>
                </a:lnSpc>
              </a:pPr>
              <a:r>
                <a:rPr lang="en-US" sz="4500" spc="135">
                  <a:solidFill>
                    <a:srgbClr val="FFFFFF"/>
                  </a:solidFill>
                  <a:latin typeface="Aileron"/>
                  <a:ea typeface="Aileron"/>
                  <a:cs typeface="Aileron"/>
                  <a:sym typeface="Aileron"/>
                </a:rPr>
                <a:t>What is that mindset?</a:t>
              </a:r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061528" y="2821359"/>
            <a:ext cx="3846379" cy="3291887"/>
            <a:chOff x="0" y="0"/>
            <a:chExt cx="1013038" cy="8669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13038" cy="866999"/>
            </a:xfrm>
            <a:custGeom>
              <a:avLst/>
              <a:gdLst/>
              <a:ahLst/>
              <a:cxnLst/>
              <a:rect l="l" t="t" r="r" b="b"/>
              <a:pathLst>
                <a:path w="1013038" h="866999">
                  <a:moveTo>
                    <a:pt x="0" y="0"/>
                  </a:moveTo>
                  <a:lnTo>
                    <a:pt x="1013038" y="0"/>
                  </a:lnTo>
                  <a:lnTo>
                    <a:pt x="1013038" y="866999"/>
                  </a:lnTo>
                  <a:lnTo>
                    <a:pt x="0" y="86699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013038" cy="9050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3907906" y="2821359"/>
            <a:ext cx="3846379" cy="3291887"/>
            <a:chOff x="0" y="0"/>
            <a:chExt cx="1013038" cy="86699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013038" cy="866999"/>
            </a:xfrm>
            <a:custGeom>
              <a:avLst/>
              <a:gdLst/>
              <a:ahLst/>
              <a:cxnLst/>
              <a:rect l="l" t="t" r="r" b="b"/>
              <a:pathLst>
                <a:path w="1013038" h="866999">
                  <a:moveTo>
                    <a:pt x="0" y="0"/>
                  </a:moveTo>
                  <a:lnTo>
                    <a:pt x="1013038" y="0"/>
                  </a:lnTo>
                  <a:lnTo>
                    <a:pt x="1013038" y="866999"/>
                  </a:lnTo>
                  <a:lnTo>
                    <a:pt x="0" y="86699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1013038" cy="9050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3907906" y="6113246"/>
            <a:ext cx="3846379" cy="3291887"/>
            <a:chOff x="0" y="0"/>
            <a:chExt cx="1013038" cy="86699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013038" cy="866999"/>
            </a:xfrm>
            <a:custGeom>
              <a:avLst/>
              <a:gdLst/>
              <a:ahLst/>
              <a:cxnLst/>
              <a:rect l="l" t="t" r="r" b="b"/>
              <a:pathLst>
                <a:path w="1013038" h="866999">
                  <a:moveTo>
                    <a:pt x="0" y="0"/>
                  </a:moveTo>
                  <a:lnTo>
                    <a:pt x="1013038" y="0"/>
                  </a:lnTo>
                  <a:lnTo>
                    <a:pt x="1013038" y="866999"/>
                  </a:lnTo>
                  <a:lnTo>
                    <a:pt x="0" y="86699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1013038" cy="9050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0061528" y="6113246"/>
            <a:ext cx="3846379" cy="3291887"/>
            <a:chOff x="0" y="0"/>
            <a:chExt cx="1013038" cy="866999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013038" cy="866999"/>
            </a:xfrm>
            <a:custGeom>
              <a:avLst/>
              <a:gdLst/>
              <a:ahLst/>
              <a:cxnLst/>
              <a:rect l="l" t="t" r="r" b="b"/>
              <a:pathLst>
                <a:path w="1013038" h="866999">
                  <a:moveTo>
                    <a:pt x="0" y="0"/>
                  </a:moveTo>
                  <a:lnTo>
                    <a:pt x="1013038" y="0"/>
                  </a:lnTo>
                  <a:lnTo>
                    <a:pt x="1013038" y="866999"/>
                  </a:lnTo>
                  <a:lnTo>
                    <a:pt x="0" y="86699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1013038" cy="9050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9911498" y="2659261"/>
            <a:ext cx="7992816" cy="6907969"/>
            <a:chOff x="0" y="0"/>
            <a:chExt cx="2105104" cy="1819383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105104" cy="1819383"/>
            </a:xfrm>
            <a:custGeom>
              <a:avLst/>
              <a:gdLst/>
              <a:ahLst/>
              <a:cxnLst/>
              <a:rect l="l" t="t" r="r" b="b"/>
              <a:pathLst>
                <a:path w="2105104" h="1819383">
                  <a:moveTo>
                    <a:pt x="0" y="0"/>
                  </a:moveTo>
                  <a:lnTo>
                    <a:pt x="2105104" y="0"/>
                  </a:lnTo>
                  <a:lnTo>
                    <a:pt x="2105104" y="1819383"/>
                  </a:lnTo>
                  <a:lnTo>
                    <a:pt x="0" y="181938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61925" cap="sq">
              <a:solidFill>
                <a:srgbClr val="B2B2B2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2105104" cy="18574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2839946" y="5045285"/>
            <a:ext cx="2135921" cy="2135921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875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r>
                <a:rPr lang="en-US" sz="2400" b="1">
                  <a:solidFill>
                    <a:srgbClr val="000000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I am an Engineer</a:t>
              </a: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0398367" y="3364824"/>
            <a:ext cx="2888549" cy="1680462"/>
            <a:chOff x="0" y="0"/>
            <a:chExt cx="760770" cy="442591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760770" cy="442591"/>
            </a:xfrm>
            <a:custGeom>
              <a:avLst/>
              <a:gdLst/>
              <a:ahLst/>
              <a:cxnLst/>
              <a:rect l="l" t="t" r="r" b="b"/>
              <a:pathLst>
                <a:path w="760770" h="442591">
                  <a:moveTo>
                    <a:pt x="136691" y="0"/>
                  </a:moveTo>
                  <a:lnTo>
                    <a:pt x="624079" y="0"/>
                  </a:lnTo>
                  <a:cubicBezTo>
                    <a:pt x="699571" y="0"/>
                    <a:pt x="760770" y="61199"/>
                    <a:pt x="760770" y="136691"/>
                  </a:cubicBezTo>
                  <a:lnTo>
                    <a:pt x="760770" y="305900"/>
                  </a:lnTo>
                  <a:cubicBezTo>
                    <a:pt x="760770" y="381392"/>
                    <a:pt x="699571" y="442591"/>
                    <a:pt x="624079" y="442591"/>
                  </a:cubicBezTo>
                  <a:lnTo>
                    <a:pt x="136691" y="442591"/>
                  </a:lnTo>
                  <a:cubicBezTo>
                    <a:pt x="61199" y="442591"/>
                    <a:pt x="0" y="381392"/>
                    <a:pt x="0" y="305900"/>
                  </a:cubicBezTo>
                  <a:lnTo>
                    <a:pt x="0" y="136691"/>
                  </a:lnTo>
                  <a:cubicBezTo>
                    <a:pt x="0" y="61199"/>
                    <a:pt x="61199" y="0"/>
                    <a:pt x="136691" y="0"/>
                  </a:cubicBezTo>
                  <a:close/>
                </a:path>
              </a:pathLst>
            </a:custGeom>
            <a:solidFill>
              <a:srgbClr val="11481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38100"/>
              <a:ext cx="760770" cy="4806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r>
                <a:rPr lang="en-US" sz="2400" b="1">
                  <a:solidFill>
                    <a:srgbClr val="FAFAFA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I am a Programmer</a:t>
              </a: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4528879" y="3364824"/>
            <a:ext cx="2888549" cy="1680462"/>
            <a:chOff x="0" y="0"/>
            <a:chExt cx="760770" cy="442591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760770" cy="442591"/>
            </a:xfrm>
            <a:custGeom>
              <a:avLst/>
              <a:gdLst/>
              <a:ahLst/>
              <a:cxnLst/>
              <a:rect l="l" t="t" r="r" b="b"/>
              <a:pathLst>
                <a:path w="760770" h="442591">
                  <a:moveTo>
                    <a:pt x="136691" y="0"/>
                  </a:moveTo>
                  <a:lnTo>
                    <a:pt x="624079" y="0"/>
                  </a:lnTo>
                  <a:cubicBezTo>
                    <a:pt x="699571" y="0"/>
                    <a:pt x="760770" y="61199"/>
                    <a:pt x="760770" y="136691"/>
                  </a:cubicBezTo>
                  <a:lnTo>
                    <a:pt x="760770" y="305900"/>
                  </a:lnTo>
                  <a:cubicBezTo>
                    <a:pt x="760770" y="381392"/>
                    <a:pt x="699571" y="442591"/>
                    <a:pt x="624079" y="442591"/>
                  </a:cubicBezTo>
                  <a:lnTo>
                    <a:pt x="136691" y="442591"/>
                  </a:lnTo>
                  <a:cubicBezTo>
                    <a:pt x="61199" y="442591"/>
                    <a:pt x="0" y="381392"/>
                    <a:pt x="0" y="305900"/>
                  </a:cubicBezTo>
                  <a:lnTo>
                    <a:pt x="0" y="136691"/>
                  </a:lnTo>
                  <a:cubicBezTo>
                    <a:pt x="0" y="61199"/>
                    <a:pt x="61199" y="0"/>
                    <a:pt x="136691" y="0"/>
                  </a:cubicBezTo>
                  <a:close/>
                </a:path>
              </a:pathLst>
            </a:custGeom>
            <a:solidFill>
              <a:srgbClr val="99FFB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-38100"/>
              <a:ext cx="760770" cy="4806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r>
                <a:rPr lang="en-US" sz="2400" b="1">
                  <a:solidFill>
                    <a:srgbClr val="000000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I am a Problem Solver</a:t>
              </a:r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14528879" y="7181207"/>
            <a:ext cx="2888549" cy="1680462"/>
            <a:chOff x="0" y="0"/>
            <a:chExt cx="760770" cy="442591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760770" cy="442591"/>
            </a:xfrm>
            <a:custGeom>
              <a:avLst/>
              <a:gdLst/>
              <a:ahLst/>
              <a:cxnLst/>
              <a:rect l="l" t="t" r="r" b="b"/>
              <a:pathLst>
                <a:path w="760770" h="442591">
                  <a:moveTo>
                    <a:pt x="136691" y="0"/>
                  </a:moveTo>
                  <a:lnTo>
                    <a:pt x="624079" y="0"/>
                  </a:lnTo>
                  <a:cubicBezTo>
                    <a:pt x="699571" y="0"/>
                    <a:pt x="760770" y="61199"/>
                    <a:pt x="760770" y="136691"/>
                  </a:cubicBezTo>
                  <a:lnTo>
                    <a:pt x="760770" y="305900"/>
                  </a:lnTo>
                  <a:cubicBezTo>
                    <a:pt x="760770" y="381392"/>
                    <a:pt x="699571" y="442591"/>
                    <a:pt x="624079" y="442591"/>
                  </a:cubicBezTo>
                  <a:lnTo>
                    <a:pt x="136691" y="442591"/>
                  </a:lnTo>
                  <a:cubicBezTo>
                    <a:pt x="61199" y="442591"/>
                    <a:pt x="0" y="381392"/>
                    <a:pt x="0" y="305900"/>
                  </a:cubicBezTo>
                  <a:lnTo>
                    <a:pt x="0" y="136691"/>
                  </a:lnTo>
                  <a:cubicBezTo>
                    <a:pt x="0" y="61199"/>
                    <a:pt x="61199" y="0"/>
                    <a:pt x="136691" y="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-38100"/>
              <a:ext cx="760770" cy="4806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r>
                <a:rPr lang="en-US" sz="2400" b="1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I am a Gamer</a:t>
              </a:r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10398367" y="7181207"/>
            <a:ext cx="2888549" cy="1680462"/>
            <a:chOff x="0" y="0"/>
            <a:chExt cx="760770" cy="442591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760770" cy="442591"/>
            </a:xfrm>
            <a:custGeom>
              <a:avLst/>
              <a:gdLst/>
              <a:ahLst/>
              <a:cxnLst/>
              <a:rect l="l" t="t" r="r" b="b"/>
              <a:pathLst>
                <a:path w="760770" h="442591">
                  <a:moveTo>
                    <a:pt x="136691" y="0"/>
                  </a:moveTo>
                  <a:lnTo>
                    <a:pt x="624079" y="0"/>
                  </a:lnTo>
                  <a:cubicBezTo>
                    <a:pt x="699571" y="0"/>
                    <a:pt x="760770" y="61199"/>
                    <a:pt x="760770" y="136691"/>
                  </a:cubicBezTo>
                  <a:lnTo>
                    <a:pt x="760770" y="305900"/>
                  </a:lnTo>
                  <a:cubicBezTo>
                    <a:pt x="760770" y="381392"/>
                    <a:pt x="699571" y="442591"/>
                    <a:pt x="624079" y="442591"/>
                  </a:cubicBezTo>
                  <a:lnTo>
                    <a:pt x="136691" y="442591"/>
                  </a:lnTo>
                  <a:cubicBezTo>
                    <a:pt x="61199" y="442591"/>
                    <a:pt x="0" y="381392"/>
                    <a:pt x="0" y="305900"/>
                  </a:cubicBezTo>
                  <a:lnTo>
                    <a:pt x="0" y="136691"/>
                  </a:lnTo>
                  <a:cubicBezTo>
                    <a:pt x="0" y="61199"/>
                    <a:pt x="61199" y="0"/>
                    <a:pt x="136691" y="0"/>
                  </a:cubicBezTo>
                  <a:close/>
                </a:path>
              </a:pathLst>
            </a:custGeom>
            <a:solidFill>
              <a:srgbClr val="B2B2B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0" y="-38100"/>
              <a:ext cx="760770" cy="4806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r>
                <a:rPr lang="en-US" sz="2400" b="1">
                  <a:solidFill>
                    <a:srgbClr val="000000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I am a Designer</a:t>
              </a:r>
            </a:p>
          </p:txBody>
        </p:sp>
      </p:grpSp>
      <p:sp>
        <p:nvSpPr>
          <p:cNvPr id="32" name="TextBox 32"/>
          <p:cNvSpPr txBox="1"/>
          <p:nvPr/>
        </p:nvSpPr>
        <p:spPr>
          <a:xfrm>
            <a:off x="293687" y="623887"/>
            <a:ext cx="17700625" cy="723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040"/>
              </a:lnSpc>
            </a:pPr>
            <a:r>
              <a:rPr lang="en-US" sz="4200">
                <a:solidFill>
                  <a:srgbClr val="11481D"/>
                </a:solidFill>
                <a:latin typeface="Arial MT Pro"/>
                <a:ea typeface="Arial MT Pro"/>
                <a:cs typeface="Arial MT Pro"/>
                <a:sym typeface="Arial MT Pro"/>
              </a:rPr>
              <a:t>Introduction to Computing and Problem Solving (First Year Engineering)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6675634" y="1407245"/>
            <a:ext cx="4936732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 b="1">
                <a:solidFill>
                  <a:srgbClr val="11481D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Module and Topic</a:t>
            </a:r>
          </a:p>
        </p:txBody>
      </p:sp>
      <p:sp>
        <p:nvSpPr>
          <p:cNvPr id="34" name="AutoShape 34"/>
          <p:cNvSpPr/>
          <p:nvPr/>
        </p:nvSpPr>
        <p:spPr>
          <a:xfrm>
            <a:off x="520057" y="2045419"/>
            <a:ext cx="17234228" cy="76200"/>
          </a:xfrm>
          <a:prstGeom prst="line">
            <a:avLst/>
          </a:prstGeom>
          <a:ln w="38100" cap="flat">
            <a:solidFill>
              <a:srgbClr val="E875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35" name="Group 35"/>
          <p:cNvGrpSpPr/>
          <p:nvPr/>
        </p:nvGrpSpPr>
        <p:grpSpPr>
          <a:xfrm>
            <a:off x="669234" y="2724290"/>
            <a:ext cx="3942248" cy="3388956"/>
            <a:chOff x="0" y="0"/>
            <a:chExt cx="924995" cy="795172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924995" cy="795172"/>
            </a:xfrm>
            <a:custGeom>
              <a:avLst/>
              <a:gdLst/>
              <a:ahLst/>
              <a:cxnLst/>
              <a:rect l="l" t="t" r="r" b="b"/>
              <a:pathLst>
                <a:path w="924995" h="795172">
                  <a:moveTo>
                    <a:pt x="0" y="0"/>
                  </a:moveTo>
                  <a:lnTo>
                    <a:pt x="721795" y="0"/>
                  </a:lnTo>
                  <a:lnTo>
                    <a:pt x="924995" y="397586"/>
                  </a:lnTo>
                  <a:lnTo>
                    <a:pt x="721795" y="795172"/>
                  </a:lnTo>
                  <a:lnTo>
                    <a:pt x="0" y="795172"/>
                  </a:lnTo>
                  <a:lnTo>
                    <a:pt x="203200" y="39758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1481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TextBox 37"/>
            <p:cNvSpPr txBox="1"/>
            <p:nvPr/>
          </p:nvSpPr>
          <p:spPr>
            <a:xfrm>
              <a:off x="177800" y="-66675"/>
              <a:ext cx="670995" cy="8618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25"/>
                </a:lnSpc>
              </a:pPr>
              <a:endParaRPr/>
            </a:p>
          </p:txBody>
        </p:sp>
      </p:grpSp>
      <p:grpSp>
        <p:nvGrpSpPr>
          <p:cNvPr id="38" name="Group 38"/>
          <p:cNvGrpSpPr/>
          <p:nvPr/>
        </p:nvGrpSpPr>
        <p:grpSpPr>
          <a:xfrm>
            <a:off x="4051424" y="2724290"/>
            <a:ext cx="3942248" cy="3388956"/>
            <a:chOff x="0" y="0"/>
            <a:chExt cx="924995" cy="795172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924995" cy="795172"/>
            </a:xfrm>
            <a:custGeom>
              <a:avLst/>
              <a:gdLst/>
              <a:ahLst/>
              <a:cxnLst/>
              <a:rect l="l" t="t" r="r" b="b"/>
              <a:pathLst>
                <a:path w="924995" h="795172">
                  <a:moveTo>
                    <a:pt x="0" y="0"/>
                  </a:moveTo>
                  <a:lnTo>
                    <a:pt x="721795" y="0"/>
                  </a:lnTo>
                  <a:lnTo>
                    <a:pt x="924995" y="397586"/>
                  </a:lnTo>
                  <a:lnTo>
                    <a:pt x="721795" y="795172"/>
                  </a:lnTo>
                  <a:lnTo>
                    <a:pt x="0" y="795172"/>
                  </a:lnTo>
                  <a:lnTo>
                    <a:pt x="203200" y="39758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875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TextBox 40"/>
            <p:cNvSpPr txBox="1"/>
            <p:nvPr/>
          </p:nvSpPr>
          <p:spPr>
            <a:xfrm>
              <a:off x="177800" y="-66675"/>
              <a:ext cx="670995" cy="8618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25"/>
                </a:lnSpc>
              </a:pPr>
              <a:endParaRPr/>
            </a:p>
          </p:txBody>
        </p:sp>
      </p:grpSp>
      <p:grpSp>
        <p:nvGrpSpPr>
          <p:cNvPr id="41" name="Group 41"/>
          <p:cNvGrpSpPr/>
          <p:nvPr/>
        </p:nvGrpSpPr>
        <p:grpSpPr>
          <a:xfrm>
            <a:off x="1241560" y="2121619"/>
            <a:ext cx="1205340" cy="1205340"/>
            <a:chOff x="0" y="0"/>
            <a:chExt cx="812800" cy="812800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95250" cap="sq">
              <a:solidFill>
                <a:srgbClr val="11481D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" name="TextBox 43"/>
            <p:cNvSpPr txBox="1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25"/>
                </a:lnSpc>
              </a:pPr>
              <a:endParaRPr/>
            </a:p>
          </p:txBody>
        </p:sp>
      </p:grpSp>
      <p:grpSp>
        <p:nvGrpSpPr>
          <p:cNvPr id="44" name="Group 44"/>
          <p:cNvGrpSpPr/>
          <p:nvPr/>
        </p:nvGrpSpPr>
        <p:grpSpPr>
          <a:xfrm>
            <a:off x="4669116" y="2121619"/>
            <a:ext cx="1205340" cy="1205340"/>
            <a:chOff x="0" y="0"/>
            <a:chExt cx="812800" cy="812800"/>
          </a:xfrm>
        </p:grpSpPr>
        <p:sp>
          <p:nvSpPr>
            <p:cNvPr id="45" name="Freeform 4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95250" cap="sq">
              <a:solidFill>
                <a:srgbClr val="E875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TextBox 46"/>
            <p:cNvSpPr txBox="1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25"/>
                </a:lnSpc>
              </a:pPr>
              <a:endParaRPr/>
            </a:p>
          </p:txBody>
        </p:sp>
      </p:grpSp>
      <p:sp>
        <p:nvSpPr>
          <p:cNvPr id="47" name="Freeform 47"/>
          <p:cNvSpPr/>
          <p:nvPr/>
        </p:nvSpPr>
        <p:spPr>
          <a:xfrm>
            <a:off x="1590122" y="2364490"/>
            <a:ext cx="508217" cy="719600"/>
          </a:xfrm>
          <a:custGeom>
            <a:avLst/>
            <a:gdLst/>
            <a:ahLst/>
            <a:cxnLst/>
            <a:rect l="l" t="t" r="r" b="b"/>
            <a:pathLst>
              <a:path w="508217" h="719600">
                <a:moveTo>
                  <a:pt x="0" y="0"/>
                </a:moveTo>
                <a:lnTo>
                  <a:pt x="508217" y="0"/>
                </a:lnTo>
                <a:lnTo>
                  <a:pt x="508217" y="719600"/>
                </a:lnTo>
                <a:lnTo>
                  <a:pt x="0" y="71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8" name="Freeform 48"/>
          <p:cNvSpPr/>
          <p:nvPr/>
        </p:nvSpPr>
        <p:spPr>
          <a:xfrm>
            <a:off x="4983380" y="2418556"/>
            <a:ext cx="543956" cy="555766"/>
          </a:xfrm>
          <a:custGeom>
            <a:avLst/>
            <a:gdLst/>
            <a:ahLst/>
            <a:cxnLst/>
            <a:rect l="l" t="t" r="r" b="b"/>
            <a:pathLst>
              <a:path w="543956" h="555766">
                <a:moveTo>
                  <a:pt x="0" y="0"/>
                </a:moveTo>
                <a:lnTo>
                  <a:pt x="543956" y="0"/>
                </a:lnTo>
                <a:lnTo>
                  <a:pt x="543956" y="555765"/>
                </a:lnTo>
                <a:lnTo>
                  <a:pt x="0" y="55576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9" name="TextBox 49"/>
          <p:cNvSpPr txBox="1"/>
          <p:nvPr/>
        </p:nvSpPr>
        <p:spPr>
          <a:xfrm>
            <a:off x="1792403" y="4034458"/>
            <a:ext cx="2295718" cy="8257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68"/>
              </a:lnSpc>
            </a:pPr>
            <a:r>
              <a:rPr lang="en-US" sz="1472">
                <a:solidFill>
                  <a:srgbClr val="FFFFFF"/>
                </a:solidFill>
                <a:latin typeface="HK Grotesk"/>
                <a:ea typeface="HK Grotesk"/>
                <a:cs typeface="HK Grotesk"/>
                <a:sym typeface="HK Grotesk"/>
              </a:rPr>
              <a:t>Short Quizzes, Mastery-Based Reading and Coding assignments.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5359465" y="4009458"/>
            <a:ext cx="2407491" cy="11063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68"/>
              </a:lnSpc>
            </a:pPr>
            <a:r>
              <a:rPr lang="en-US" sz="1472">
                <a:solidFill>
                  <a:srgbClr val="FFFFFF"/>
                </a:solidFill>
                <a:latin typeface="HK Grotesk"/>
                <a:ea typeface="HK Grotesk"/>
                <a:cs typeface="HK Grotesk"/>
                <a:sym typeface="HK Grotesk"/>
              </a:rPr>
              <a:t>Weekly group checkpoints, individual assignments, technical videos and written document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1792403" y="3569415"/>
            <a:ext cx="2295718" cy="3235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93"/>
              </a:lnSpc>
            </a:pPr>
            <a:r>
              <a:rPr lang="en-US" sz="1748" b="1">
                <a:solidFill>
                  <a:srgbClr val="FFFFFF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I am a Programmer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4983380" y="3569415"/>
            <a:ext cx="2467770" cy="3235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93"/>
              </a:lnSpc>
            </a:pPr>
            <a:r>
              <a:rPr lang="en-US" sz="1748" b="1">
                <a:solidFill>
                  <a:srgbClr val="FFFFFF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I am a Problem Solver</a:t>
            </a:r>
          </a:p>
        </p:txBody>
      </p:sp>
      <p:sp>
        <p:nvSpPr>
          <p:cNvPr id="53" name="TextBox 53"/>
          <p:cNvSpPr txBox="1"/>
          <p:nvPr/>
        </p:nvSpPr>
        <p:spPr>
          <a:xfrm>
            <a:off x="1255530" y="5174524"/>
            <a:ext cx="2967367" cy="6244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39"/>
              </a:lnSpc>
            </a:pPr>
            <a:r>
              <a:rPr lang="en-US" sz="1648" b="1" dirty="0">
                <a:solidFill>
                  <a:srgbClr val="FFFFFF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Final Assessment: Individual Written</a:t>
            </a:r>
          </a:p>
        </p:txBody>
      </p:sp>
      <p:sp>
        <p:nvSpPr>
          <p:cNvPr id="54" name="TextBox 54"/>
          <p:cNvSpPr txBox="1"/>
          <p:nvPr/>
        </p:nvSpPr>
        <p:spPr>
          <a:xfrm>
            <a:off x="4752969" y="5248591"/>
            <a:ext cx="3155474" cy="5974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358"/>
              </a:lnSpc>
            </a:pPr>
            <a:r>
              <a:rPr lang="en-US" sz="1531" b="1" dirty="0">
                <a:solidFill>
                  <a:srgbClr val="FFFFFF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Final Assessment: </a:t>
            </a:r>
          </a:p>
          <a:p>
            <a:pPr algn="l">
              <a:lnSpc>
                <a:spcPts val="2358"/>
              </a:lnSpc>
            </a:pPr>
            <a:r>
              <a:rPr lang="en-US" sz="1531" b="1" dirty="0">
                <a:solidFill>
                  <a:srgbClr val="FFFFFF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Code Exam</a:t>
            </a:r>
          </a:p>
        </p:txBody>
      </p:sp>
      <p:grpSp>
        <p:nvGrpSpPr>
          <p:cNvPr id="55" name="Group 55"/>
          <p:cNvGrpSpPr/>
          <p:nvPr/>
        </p:nvGrpSpPr>
        <p:grpSpPr>
          <a:xfrm>
            <a:off x="669234" y="6636623"/>
            <a:ext cx="3944401" cy="3390807"/>
            <a:chOff x="0" y="0"/>
            <a:chExt cx="924995" cy="795172"/>
          </a:xfrm>
        </p:grpSpPr>
        <p:sp>
          <p:nvSpPr>
            <p:cNvPr id="56" name="Freeform 56"/>
            <p:cNvSpPr/>
            <p:nvPr/>
          </p:nvSpPr>
          <p:spPr>
            <a:xfrm>
              <a:off x="0" y="0"/>
              <a:ext cx="924995" cy="795172"/>
            </a:xfrm>
            <a:custGeom>
              <a:avLst/>
              <a:gdLst/>
              <a:ahLst/>
              <a:cxnLst/>
              <a:rect l="l" t="t" r="r" b="b"/>
              <a:pathLst>
                <a:path w="924995" h="795172">
                  <a:moveTo>
                    <a:pt x="0" y="0"/>
                  </a:moveTo>
                  <a:lnTo>
                    <a:pt x="721795" y="0"/>
                  </a:lnTo>
                  <a:lnTo>
                    <a:pt x="924995" y="397586"/>
                  </a:lnTo>
                  <a:lnTo>
                    <a:pt x="721795" y="795172"/>
                  </a:lnTo>
                  <a:lnTo>
                    <a:pt x="0" y="795172"/>
                  </a:lnTo>
                  <a:lnTo>
                    <a:pt x="203200" y="39758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2B2B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7" name="TextBox 57"/>
            <p:cNvSpPr txBox="1"/>
            <p:nvPr/>
          </p:nvSpPr>
          <p:spPr>
            <a:xfrm>
              <a:off x="177800" y="-66675"/>
              <a:ext cx="670995" cy="8618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25"/>
                </a:lnSpc>
              </a:pPr>
              <a:endParaRPr/>
            </a:p>
          </p:txBody>
        </p:sp>
      </p:grpSp>
      <p:grpSp>
        <p:nvGrpSpPr>
          <p:cNvPr id="58" name="Group 58"/>
          <p:cNvGrpSpPr/>
          <p:nvPr/>
        </p:nvGrpSpPr>
        <p:grpSpPr>
          <a:xfrm>
            <a:off x="1282234" y="6033624"/>
            <a:ext cx="1205999" cy="1205999"/>
            <a:chOff x="0" y="0"/>
            <a:chExt cx="812800" cy="812800"/>
          </a:xfrm>
        </p:grpSpPr>
        <p:sp>
          <p:nvSpPr>
            <p:cNvPr id="59" name="Freeform 5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95250" cap="sq">
              <a:solidFill>
                <a:srgbClr val="B2B2B2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0" name="TextBox 60"/>
            <p:cNvSpPr txBox="1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25"/>
                </a:lnSpc>
              </a:pPr>
              <a:endParaRPr/>
            </a:p>
          </p:txBody>
        </p:sp>
      </p:grpSp>
      <p:sp>
        <p:nvSpPr>
          <p:cNvPr id="61" name="Freeform 61"/>
          <p:cNvSpPr/>
          <p:nvPr/>
        </p:nvSpPr>
        <p:spPr>
          <a:xfrm>
            <a:off x="1560339" y="6386455"/>
            <a:ext cx="649788" cy="500337"/>
          </a:xfrm>
          <a:custGeom>
            <a:avLst/>
            <a:gdLst/>
            <a:ahLst/>
            <a:cxnLst/>
            <a:rect l="l" t="t" r="r" b="b"/>
            <a:pathLst>
              <a:path w="649788" h="500337">
                <a:moveTo>
                  <a:pt x="0" y="0"/>
                </a:moveTo>
                <a:lnTo>
                  <a:pt x="649788" y="0"/>
                </a:lnTo>
                <a:lnTo>
                  <a:pt x="649788" y="500336"/>
                </a:lnTo>
                <a:lnTo>
                  <a:pt x="0" y="50033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2" name="TextBox 62"/>
          <p:cNvSpPr txBox="1"/>
          <p:nvPr/>
        </p:nvSpPr>
        <p:spPr>
          <a:xfrm>
            <a:off x="1940184" y="7947533"/>
            <a:ext cx="2049868" cy="11068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69"/>
              </a:lnSpc>
            </a:pPr>
            <a:r>
              <a:rPr lang="en-US" sz="1473">
                <a:solidFill>
                  <a:srgbClr val="FFFFFF"/>
                </a:solidFill>
                <a:latin typeface="HK Grotesk"/>
                <a:ea typeface="HK Grotesk"/>
                <a:cs typeface="HK Grotesk"/>
                <a:sym typeface="HK Grotesk"/>
              </a:rPr>
              <a:t>Weekly group checkpoints, individual assignments, technical videos, group expo</a:t>
            </a:r>
          </a:p>
        </p:txBody>
      </p:sp>
      <p:sp>
        <p:nvSpPr>
          <p:cNvPr id="63" name="TextBox 63"/>
          <p:cNvSpPr txBox="1"/>
          <p:nvPr/>
        </p:nvSpPr>
        <p:spPr>
          <a:xfrm>
            <a:off x="1940184" y="7482241"/>
            <a:ext cx="2121860" cy="3149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94"/>
              </a:lnSpc>
            </a:pPr>
            <a:r>
              <a:rPr lang="en-US" sz="1749" b="1">
                <a:solidFill>
                  <a:srgbClr val="FFFFFF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I am a Designer</a:t>
            </a:r>
          </a:p>
        </p:txBody>
      </p:sp>
      <p:sp>
        <p:nvSpPr>
          <p:cNvPr id="64" name="TextBox 64"/>
          <p:cNvSpPr txBox="1"/>
          <p:nvPr/>
        </p:nvSpPr>
        <p:spPr>
          <a:xfrm>
            <a:off x="1282234" y="9190278"/>
            <a:ext cx="2349831" cy="6658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94"/>
              </a:lnSpc>
            </a:pPr>
            <a:r>
              <a:rPr lang="en-US" sz="1749" b="1">
                <a:solidFill>
                  <a:srgbClr val="FFFFFF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Final Assessment: Technical Video</a:t>
            </a:r>
          </a:p>
        </p:txBody>
      </p:sp>
      <p:grpSp>
        <p:nvGrpSpPr>
          <p:cNvPr id="65" name="Group 65"/>
          <p:cNvGrpSpPr/>
          <p:nvPr/>
        </p:nvGrpSpPr>
        <p:grpSpPr>
          <a:xfrm>
            <a:off x="4049271" y="6601254"/>
            <a:ext cx="3944401" cy="3390807"/>
            <a:chOff x="0" y="0"/>
            <a:chExt cx="924995" cy="795172"/>
          </a:xfrm>
        </p:grpSpPr>
        <p:sp>
          <p:nvSpPr>
            <p:cNvPr id="66" name="Freeform 66"/>
            <p:cNvSpPr/>
            <p:nvPr/>
          </p:nvSpPr>
          <p:spPr>
            <a:xfrm>
              <a:off x="0" y="0"/>
              <a:ext cx="924995" cy="795172"/>
            </a:xfrm>
            <a:custGeom>
              <a:avLst/>
              <a:gdLst/>
              <a:ahLst/>
              <a:cxnLst/>
              <a:rect l="l" t="t" r="r" b="b"/>
              <a:pathLst>
                <a:path w="924995" h="795172">
                  <a:moveTo>
                    <a:pt x="0" y="0"/>
                  </a:moveTo>
                  <a:lnTo>
                    <a:pt x="721795" y="0"/>
                  </a:lnTo>
                  <a:lnTo>
                    <a:pt x="924995" y="397586"/>
                  </a:lnTo>
                  <a:lnTo>
                    <a:pt x="721795" y="795172"/>
                  </a:lnTo>
                  <a:lnTo>
                    <a:pt x="0" y="795172"/>
                  </a:lnTo>
                  <a:lnTo>
                    <a:pt x="203200" y="39758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C603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7" name="TextBox 67"/>
            <p:cNvSpPr txBox="1"/>
            <p:nvPr/>
          </p:nvSpPr>
          <p:spPr>
            <a:xfrm>
              <a:off x="177800" y="-66675"/>
              <a:ext cx="670995" cy="8618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25"/>
                </a:lnSpc>
              </a:pPr>
              <a:endParaRPr/>
            </a:p>
          </p:txBody>
        </p:sp>
      </p:grpSp>
      <p:grpSp>
        <p:nvGrpSpPr>
          <p:cNvPr id="68" name="Group 68"/>
          <p:cNvGrpSpPr/>
          <p:nvPr/>
        </p:nvGrpSpPr>
        <p:grpSpPr>
          <a:xfrm>
            <a:off x="4662271" y="5998254"/>
            <a:ext cx="1205999" cy="1205999"/>
            <a:chOff x="0" y="0"/>
            <a:chExt cx="812800" cy="812800"/>
          </a:xfrm>
        </p:grpSpPr>
        <p:sp>
          <p:nvSpPr>
            <p:cNvPr id="69" name="Freeform 6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95250" cap="sq">
              <a:solidFill>
                <a:srgbClr val="E875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0" name="TextBox 70"/>
            <p:cNvSpPr txBox="1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25"/>
                </a:lnSpc>
              </a:pPr>
              <a:endParaRPr/>
            </a:p>
          </p:txBody>
        </p:sp>
      </p:grpSp>
      <p:sp>
        <p:nvSpPr>
          <p:cNvPr id="71" name="Freeform 71"/>
          <p:cNvSpPr/>
          <p:nvPr/>
        </p:nvSpPr>
        <p:spPr>
          <a:xfrm>
            <a:off x="4940376" y="6351085"/>
            <a:ext cx="649788" cy="500337"/>
          </a:xfrm>
          <a:custGeom>
            <a:avLst/>
            <a:gdLst/>
            <a:ahLst/>
            <a:cxnLst/>
            <a:rect l="l" t="t" r="r" b="b"/>
            <a:pathLst>
              <a:path w="649788" h="500337">
                <a:moveTo>
                  <a:pt x="0" y="0"/>
                </a:moveTo>
                <a:lnTo>
                  <a:pt x="649788" y="0"/>
                </a:lnTo>
                <a:lnTo>
                  <a:pt x="649788" y="500337"/>
                </a:lnTo>
                <a:lnTo>
                  <a:pt x="0" y="50033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2" name="TextBox 72"/>
          <p:cNvSpPr txBox="1"/>
          <p:nvPr/>
        </p:nvSpPr>
        <p:spPr>
          <a:xfrm>
            <a:off x="5320222" y="7912163"/>
            <a:ext cx="2049868" cy="11068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69"/>
              </a:lnSpc>
            </a:pPr>
            <a:r>
              <a:rPr lang="en-US" sz="1473">
                <a:solidFill>
                  <a:srgbClr val="FFFFFF"/>
                </a:solidFill>
                <a:latin typeface="HK Grotesk"/>
                <a:ea typeface="HK Grotesk"/>
                <a:cs typeface="HK Grotesk"/>
                <a:sym typeface="HK Grotesk"/>
              </a:rPr>
              <a:t>Weekly group checkpoints, individual assignments, technical videos, group expo</a:t>
            </a:r>
          </a:p>
        </p:txBody>
      </p:sp>
      <p:sp>
        <p:nvSpPr>
          <p:cNvPr id="73" name="TextBox 73"/>
          <p:cNvSpPr txBox="1"/>
          <p:nvPr/>
        </p:nvSpPr>
        <p:spPr>
          <a:xfrm>
            <a:off x="5320222" y="7446872"/>
            <a:ext cx="2121860" cy="3237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94"/>
              </a:lnSpc>
            </a:pPr>
            <a:r>
              <a:rPr lang="en-US" sz="1749" b="1">
                <a:solidFill>
                  <a:srgbClr val="FFFFFF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I am a Gamer</a:t>
            </a:r>
          </a:p>
        </p:txBody>
      </p:sp>
      <p:sp>
        <p:nvSpPr>
          <p:cNvPr id="74" name="TextBox 74"/>
          <p:cNvSpPr txBox="1"/>
          <p:nvPr/>
        </p:nvSpPr>
        <p:spPr>
          <a:xfrm>
            <a:off x="4645755" y="9220227"/>
            <a:ext cx="2349831" cy="6658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94"/>
              </a:lnSpc>
            </a:pPr>
            <a:r>
              <a:rPr lang="en-US" sz="1749" b="1" dirty="0">
                <a:solidFill>
                  <a:srgbClr val="FFFFFF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Final Assessment: Technical Presentation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738445" y="314582"/>
            <a:ext cx="7960894" cy="1659981"/>
          </a:xfrm>
          <a:custGeom>
            <a:avLst/>
            <a:gdLst/>
            <a:ahLst/>
            <a:cxnLst/>
            <a:rect l="l" t="t" r="r" b="b"/>
            <a:pathLst>
              <a:path w="7960894" h="1659981">
                <a:moveTo>
                  <a:pt x="0" y="0"/>
                </a:moveTo>
                <a:lnTo>
                  <a:pt x="7960894" y="0"/>
                </a:lnTo>
                <a:lnTo>
                  <a:pt x="7960894" y="1659981"/>
                </a:lnTo>
                <a:lnTo>
                  <a:pt x="0" y="16599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0" y="5249328"/>
            <a:ext cx="6722970" cy="5037672"/>
          </a:xfrm>
          <a:custGeom>
            <a:avLst/>
            <a:gdLst/>
            <a:ahLst/>
            <a:cxnLst/>
            <a:rect l="l" t="t" r="r" b="b"/>
            <a:pathLst>
              <a:path w="6722970" h="5037672">
                <a:moveTo>
                  <a:pt x="0" y="0"/>
                </a:moveTo>
                <a:lnTo>
                  <a:pt x="6722970" y="0"/>
                </a:lnTo>
                <a:lnTo>
                  <a:pt x="6722970" y="5037672"/>
                </a:lnTo>
                <a:lnTo>
                  <a:pt x="0" y="503767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0" y="-17769"/>
            <a:ext cx="6722970" cy="5026848"/>
          </a:xfrm>
          <a:custGeom>
            <a:avLst/>
            <a:gdLst/>
            <a:ahLst/>
            <a:cxnLst/>
            <a:rect l="l" t="t" r="r" b="b"/>
            <a:pathLst>
              <a:path w="6722970" h="5026848">
                <a:moveTo>
                  <a:pt x="0" y="0"/>
                </a:moveTo>
                <a:lnTo>
                  <a:pt x="6722970" y="0"/>
                </a:lnTo>
                <a:lnTo>
                  <a:pt x="6722970" y="5026848"/>
                </a:lnTo>
                <a:lnTo>
                  <a:pt x="0" y="502684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7631281" y="2450827"/>
            <a:ext cx="10373234" cy="7499383"/>
          </a:xfrm>
          <a:custGeom>
            <a:avLst/>
            <a:gdLst/>
            <a:ahLst/>
            <a:cxnLst/>
            <a:rect l="l" t="t" r="r" b="b"/>
            <a:pathLst>
              <a:path w="10373234" h="7499383">
                <a:moveTo>
                  <a:pt x="0" y="0"/>
                </a:moveTo>
                <a:lnTo>
                  <a:pt x="10373235" y="0"/>
                </a:lnTo>
                <a:lnTo>
                  <a:pt x="10373235" y="7499383"/>
                </a:lnTo>
                <a:lnTo>
                  <a:pt x="0" y="749938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6329" y="0"/>
            <a:ext cx="5919794" cy="7893058"/>
          </a:xfrm>
          <a:custGeom>
            <a:avLst/>
            <a:gdLst/>
            <a:ahLst/>
            <a:cxnLst/>
            <a:rect l="l" t="t" r="r" b="b"/>
            <a:pathLst>
              <a:path w="5919794" h="7893058">
                <a:moveTo>
                  <a:pt x="0" y="0"/>
                </a:moveTo>
                <a:lnTo>
                  <a:pt x="5919794" y="0"/>
                </a:lnTo>
                <a:lnTo>
                  <a:pt x="5919794" y="7893058"/>
                </a:lnTo>
                <a:lnTo>
                  <a:pt x="0" y="78930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5744417" y="3662435"/>
            <a:ext cx="4976588" cy="6635451"/>
          </a:xfrm>
          <a:custGeom>
            <a:avLst/>
            <a:gdLst/>
            <a:ahLst/>
            <a:cxnLst/>
            <a:rect l="l" t="t" r="r" b="b"/>
            <a:pathLst>
              <a:path w="4976588" h="6635451">
                <a:moveTo>
                  <a:pt x="0" y="0"/>
                </a:moveTo>
                <a:lnTo>
                  <a:pt x="4976588" y="0"/>
                </a:lnTo>
                <a:lnTo>
                  <a:pt x="4976588" y="6635451"/>
                </a:lnTo>
                <a:lnTo>
                  <a:pt x="0" y="663545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4735401" y="0"/>
            <a:ext cx="6406653" cy="4804990"/>
          </a:xfrm>
          <a:custGeom>
            <a:avLst/>
            <a:gdLst/>
            <a:ahLst/>
            <a:cxnLst/>
            <a:rect l="l" t="t" r="r" b="b"/>
            <a:pathLst>
              <a:path w="6406653" h="4804990">
                <a:moveTo>
                  <a:pt x="0" y="0"/>
                </a:moveTo>
                <a:lnTo>
                  <a:pt x="6406653" y="0"/>
                </a:lnTo>
                <a:lnTo>
                  <a:pt x="6406653" y="4804990"/>
                </a:lnTo>
                <a:lnTo>
                  <a:pt x="0" y="480499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0688348" y="154131"/>
            <a:ext cx="7599652" cy="10132869"/>
          </a:xfrm>
          <a:custGeom>
            <a:avLst/>
            <a:gdLst/>
            <a:ahLst/>
            <a:cxnLst/>
            <a:rect l="l" t="t" r="r" b="b"/>
            <a:pathLst>
              <a:path w="7599652" h="10132869">
                <a:moveTo>
                  <a:pt x="0" y="0"/>
                </a:moveTo>
                <a:lnTo>
                  <a:pt x="7599652" y="0"/>
                </a:lnTo>
                <a:lnTo>
                  <a:pt x="7599652" y="10132869"/>
                </a:lnTo>
                <a:lnTo>
                  <a:pt x="0" y="1013286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026" name="Picture 2" descr="The most successful game ever: a history of Minesweeper | TechRadar">
            <a:extLst>
              <a:ext uri="{FF2B5EF4-FFF2-40B4-BE49-F238E27FC236}">
                <a16:creationId xmlns:a16="http://schemas.microsoft.com/office/drawing/2014/main" id="{E3AC93E7-6C3F-239A-7CD6-31E81753D9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94" y="6996757"/>
            <a:ext cx="4445436" cy="3336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mazon.com: KOKOSUN Mini Reversi (Othello) Board Game Set -7.9”, Magnetic  Travel Folding Board Game, Family Fun Game/Gift for Kids (Mini Rounded  Corner Style) : Toys &amp; Games">
            <a:extLst>
              <a:ext uri="{FF2B5EF4-FFF2-40B4-BE49-F238E27FC236}">
                <a16:creationId xmlns:a16="http://schemas.microsoft.com/office/drawing/2014/main" id="{9739672D-E6D6-9437-A2EF-BCF3FFF8AE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3099" y="7660775"/>
            <a:ext cx="2882101" cy="2637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923</Words>
  <Application>Microsoft Office PowerPoint</Application>
  <PresentationFormat>Custom</PresentationFormat>
  <Paragraphs>263</Paragraphs>
  <Slides>19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MatlabWorkshop_2025_Burleson</dc:title>
  <cp:lastModifiedBy>Burleson, Dan</cp:lastModifiedBy>
  <cp:revision>4</cp:revision>
  <dcterms:created xsi:type="dcterms:W3CDTF">2006-08-16T00:00:00Z</dcterms:created>
  <dcterms:modified xsi:type="dcterms:W3CDTF">2025-10-27T13:25:00Z</dcterms:modified>
  <dc:identifier>DAG26q9TSLc</dc:identifier>
</cp:coreProperties>
</file>