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2"/>
  </p:notesMasterIdLst>
  <p:sldIdLst>
    <p:sldId id="256" r:id="rId5"/>
    <p:sldId id="264" r:id="rId6"/>
    <p:sldId id="258" r:id="rId7"/>
    <p:sldId id="259" r:id="rId8"/>
    <p:sldId id="260" r:id="rId9"/>
    <p:sldId id="262" r:id="rId10"/>
    <p:sldId id="26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75" y="6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C9FA6D-D2BA-4F53-A61F-FE9366A3A46C}" type="datetimeFigureOut">
              <a:rPr lang="en-US" smtClean="0"/>
              <a:t>10/27/2025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DDAC1D-43EC-4597-B86D-C7511E5DB8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4747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DDAC1D-43EC-4597-B86D-C7511E5DB8CA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04957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2F3A53-DC85-4CB3-AFD8-DEBDD0CF48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703762-6CC4-4021-8B80-C1490320F1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67F86B-933A-4C20-A5CA-24DA39DE1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2446F-297F-4706-936B-C7A4D6BD685C}" type="datetimeFigureOut">
              <a:rPr lang="en-US" smtClean="0"/>
              <a:t>10/27/2025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C5BF98-BD0B-44AA-8DB3-F16AE50D7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0765C3-C2E1-47A4-82B8-8D25B9F1C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5CFE3-1CFA-44F6-9A49-466F45189A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07529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7DEAE3-6DEA-4884-82AF-86D636787E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EC151F-899A-47F4-8EB5-E4C6A1421F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FAEA6E-8EAC-4CF3-9BE5-9F778CD103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2446F-297F-4706-936B-C7A4D6BD685C}" type="datetimeFigureOut">
              <a:rPr lang="en-US" smtClean="0"/>
              <a:t>10/27/2025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E5F9A2-4A16-45C7-B560-0E1D813BF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A3ED1D-F68A-4A6E-8D60-0B4376F9B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5CFE3-1CFA-44F6-9A49-466F45189A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570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417782-601A-4245-A71A-38186D9777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3F9D7D-708B-47D5-B8EF-E530464B81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4303FA-250E-43F1-850F-A973AB09A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2446F-297F-4706-936B-C7A4D6BD685C}" type="datetimeFigureOut">
              <a:rPr lang="en-US" smtClean="0"/>
              <a:t>10/27/2025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41D220-8A8E-4F40-813A-7EAEC388AC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42C990-28FB-496C-9C0F-8B24AFEF5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5CFE3-1CFA-44F6-9A49-466F45189A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213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109E0A-D6ED-484B-809A-428612F3B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31283C-04E9-4223-B808-BBD3F33D91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9E30F3-860D-4E28-BA25-BFC00DBABE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2446F-297F-4706-936B-C7A4D6BD685C}" type="datetimeFigureOut">
              <a:rPr lang="en-US" smtClean="0"/>
              <a:t>10/27/2025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54295D-A51F-4C6B-9757-D0167D8E5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D191AD-8FB7-444F-A008-886612AF3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5CFE3-1CFA-44F6-9A49-466F45189A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4430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152F3C-A035-43EE-9C69-EB73610F6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E51EF4-76D9-440F-90A7-E5793DBDF2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148A7A-32E2-438E-B4B0-8B6F0AE83F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2446F-297F-4706-936B-C7A4D6BD685C}" type="datetimeFigureOut">
              <a:rPr lang="en-US" smtClean="0"/>
              <a:t>10/27/2025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EE6886-6AC4-488B-BAD1-0E8B759C1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92032A-9946-48DF-82EA-5C3517D88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5CFE3-1CFA-44F6-9A49-466F45189A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778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34710C-FCEC-46B1-9954-F290728B9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7F621B-8296-47B8-9000-D4A3140A05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8DC299-36FB-4C13-ADE0-75F4AF8223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C7CE19-F28C-4A49-A3D9-E01DE93CC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2446F-297F-4706-936B-C7A4D6BD685C}" type="datetimeFigureOut">
              <a:rPr lang="en-US" smtClean="0"/>
              <a:t>10/27/2025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E779AA-814A-4BE7-A6B6-69AFD5FD7C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74DFCA-D8A3-4F67-A1E5-015BC0495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5CFE3-1CFA-44F6-9A49-466F45189A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303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8FDCFD-76FA-492A-B563-4705C79930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94AA37-D855-4D11-953C-E9DC39EC3D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D50951-A6FE-45CB-83DE-22911595BE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717FF8-3EE8-4E36-9FFD-76C524AA37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471494-EC2A-4A80-B927-FE45F60B62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1804BB8-DC12-488C-A806-59BB90EEF9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2446F-297F-4706-936B-C7A4D6BD685C}" type="datetimeFigureOut">
              <a:rPr lang="en-US" smtClean="0"/>
              <a:t>10/27/2025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17D4C98-C7A0-4586-A4C5-7C93DAFE8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BEFD69A-732B-4354-8261-D9D59D39A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5CFE3-1CFA-44F6-9A49-466F45189A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736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D96EAE-0B11-4B81-97E5-FA17BA880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02736D0-0E4E-4DF9-B692-9193B854A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2446F-297F-4706-936B-C7A4D6BD685C}" type="datetimeFigureOut">
              <a:rPr lang="en-US" smtClean="0"/>
              <a:t>10/27/2025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EDB61E-2260-460D-9F31-3A600C8F0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50CC13-123B-48EC-B02A-C689BE256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5CFE3-1CFA-44F6-9A49-466F45189A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8327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CEEDDA5-BC07-4957-936A-A70F4A3524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2446F-297F-4706-936B-C7A4D6BD685C}" type="datetimeFigureOut">
              <a:rPr lang="en-US" smtClean="0"/>
              <a:t>10/27/2025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A50A4D3-C272-494D-9401-7C7B45C72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BB68D7-B79A-4068-81BB-BA2271384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5CFE3-1CFA-44F6-9A49-466F45189A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5307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167036-BE08-4C83-82DA-B21B72F2C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24C06A-F900-4336-B109-4936DB6DB9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8FC0C0-B6AB-4016-94C9-7CD86ED782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7093E3-631D-4DB3-BDB1-F9AA1813BE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2446F-297F-4706-936B-C7A4D6BD685C}" type="datetimeFigureOut">
              <a:rPr lang="en-US" smtClean="0"/>
              <a:t>10/27/2025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09A239-F334-4E41-80AB-67B582AED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DD6095-3837-4B81-8287-5BD759A8E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5CFE3-1CFA-44F6-9A49-466F45189A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6304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21D828-1959-4864-8192-A02CB6BCE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925ED2-797A-4358-8893-77E9CCE696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282FDE-B362-4AB7-94A6-AF414DB1E6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B8D224-7118-424D-AB43-02357B41C7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2446F-297F-4706-936B-C7A4D6BD685C}" type="datetimeFigureOut">
              <a:rPr lang="en-US" smtClean="0"/>
              <a:t>10/27/2025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F4E4A7-789F-4123-8D79-905128510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05FE8D-CC2E-4F2C-A390-A853577E3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5CFE3-1CFA-44F6-9A49-466F45189A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121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805450E-3298-4926-973B-7CA621477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82D228-E331-4592-9748-E798F9BC95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C516AB-800D-4462-AFBA-0BF48C893E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2446F-297F-4706-936B-C7A4D6BD685C}" type="datetimeFigureOut">
              <a:rPr lang="en-US" smtClean="0"/>
              <a:t>10/27/2025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D25A09-BBBA-4158-B032-769527E6F3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D97F8A-18D4-41D7-A7C6-71ACEE5652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5CFE3-1CFA-44F6-9A49-466F45189A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0564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272D9-8A8D-4CF3-B323-1E83E49571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32116" y="739488"/>
            <a:ext cx="9927771" cy="498297"/>
          </a:xfrm>
        </p:spPr>
        <p:txBody>
          <a:bodyPr>
            <a:no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Teaching Computation in the Laboratory using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dq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/dt =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E31ABC-B28E-49CB-A2D6-02C8E42F92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80096" y="6287116"/>
            <a:ext cx="5555731" cy="338336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Teaching Computation with MATLAB Workshop 2025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1F8267-B53A-444D-BF4F-15A6307BC329}"/>
              </a:ext>
            </a:extLst>
          </p:cNvPr>
          <p:cNvSpPr txBox="1"/>
          <p:nvPr/>
        </p:nvSpPr>
        <p:spPr>
          <a:xfrm>
            <a:off x="4172665" y="1624486"/>
            <a:ext cx="38630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J. P. Boyle, Ph.D. Physics</a:t>
            </a:r>
          </a:p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Western Connecticut State University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FAC9F9-394C-45DB-A9C5-57233DA705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990600" cy="269102"/>
          </a:xfrm>
        </p:spPr>
        <p:txBody>
          <a:bodyPr/>
          <a:lstStyle/>
          <a:p>
            <a:r>
              <a:rPr lang="en-US" dirty="0"/>
              <a:t>10/27/2025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AA9451-A7AF-41C0-AAA8-0603E182E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5CFE3-1CFA-44F6-9A49-466F45189A7C}" type="slidenum">
              <a:rPr lang="en-US" smtClean="0"/>
              <a:t>1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E82C966-9324-42B4-96AE-6021B7BFA7F6}"/>
              </a:ext>
            </a:extLst>
          </p:cNvPr>
          <p:cNvSpPr txBox="1"/>
          <p:nvPr/>
        </p:nvSpPr>
        <p:spPr>
          <a:xfrm>
            <a:off x="3305022" y="2628486"/>
            <a:ext cx="55713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Outline</a:t>
            </a: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   Teaching Activity:  2023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Course and Laboratory Structure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Examples: 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dq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/dt = physical processes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ABCF574-E797-4672-AF2F-C795D3DAB4A8}"/>
              </a:ext>
            </a:extLst>
          </p:cNvPr>
          <p:cNvSpPr txBox="1"/>
          <p:nvPr/>
        </p:nvSpPr>
        <p:spPr>
          <a:xfrm>
            <a:off x="642397" y="4555815"/>
            <a:ext cx="1089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Goal</a:t>
            </a: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Structuring laboratories to merge computation &amp; measurement for understanding</a:t>
            </a:r>
          </a:p>
        </p:txBody>
      </p:sp>
    </p:spTree>
    <p:extLst>
      <p:ext uri="{BB962C8B-B14F-4D97-AF65-F5344CB8AC3E}">
        <p14:creationId xmlns:p14="http://schemas.microsoft.com/office/powerpoint/2010/main" val="1827005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CA41F5E-9C80-49E1-A986-8CA10427C086}"/>
              </a:ext>
            </a:extLst>
          </p:cNvPr>
          <p:cNvSpPr/>
          <p:nvPr/>
        </p:nvSpPr>
        <p:spPr>
          <a:xfrm>
            <a:off x="1534891" y="2684589"/>
            <a:ext cx="9133114" cy="23019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457200" marR="0" indent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Application:  Free Fall</a:t>
            </a:r>
          </a:p>
          <a:p>
            <a:pPr marL="457200" marR="0" indent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dirty="0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This motion is governed by Newton's 2</a:t>
            </a:r>
            <a:r>
              <a:rPr lang="en-US" baseline="30000" dirty="0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US" dirty="0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Law: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∑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en-US" sz="1600" baseline="-25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</a:t>
            </a:r>
            <a:r>
              <a:rPr lang="en-US" sz="1600" baseline="-25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mg;</a:t>
            </a:r>
            <a:endParaRPr lang="en-US" sz="105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10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		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  <a:endParaRPr lang="en-US" sz="105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endParaRPr lang="en-US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This motion can be simulated numerically by solving the 1</a:t>
            </a:r>
            <a:r>
              <a:rPr lang="en-US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Order Ordinary Differential Equation: 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dz/dt =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gt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as z(t) = f(time only).  We need to numerically estimate the 1</a:t>
            </a:r>
            <a:r>
              <a:rPr lang="en-US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derivative….  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399FE407-E9F9-4B05-94AD-4F27119CD43D}"/>
              </a:ext>
            </a:extLst>
          </p:cNvPr>
          <p:cNvSpPr txBox="1">
            <a:spLocks/>
          </p:cNvSpPr>
          <p:nvPr/>
        </p:nvSpPr>
        <p:spPr>
          <a:xfrm>
            <a:off x="4016827" y="312463"/>
            <a:ext cx="4136574" cy="51370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dq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/dt = physical processes 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36C7E1E-EA8B-42A5-BB27-C295D86C54BD}"/>
              </a:ext>
            </a:extLst>
          </p:cNvPr>
          <p:cNvGrpSpPr/>
          <p:nvPr/>
        </p:nvGrpSpPr>
        <p:grpSpPr>
          <a:xfrm>
            <a:off x="-10885" y="902372"/>
            <a:ext cx="12202885" cy="1572323"/>
            <a:chOff x="-10885" y="1127399"/>
            <a:chExt cx="12202885" cy="134729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32E5EAF2-0E73-49F8-B8BB-5DE500D502D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4642" t="36756" r="9286" b="46350"/>
            <a:stretch/>
          </p:blipFill>
          <p:spPr>
            <a:xfrm>
              <a:off x="-10885" y="1127399"/>
              <a:ext cx="12202885" cy="1347296"/>
            </a:xfrm>
            <a:prstGeom prst="rect">
              <a:avLst/>
            </a:prstGeom>
          </p:spPr>
        </p:pic>
        <p:sp>
          <p:nvSpPr>
            <p:cNvPr id="5" name="Subtitle 2">
              <a:extLst>
                <a:ext uri="{FF2B5EF4-FFF2-40B4-BE49-F238E27FC236}">
                  <a16:creationId xmlns:a16="http://schemas.microsoft.com/office/drawing/2014/main" id="{7814819D-7A6F-4794-863E-7EEC0D9E6F48}"/>
                </a:ext>
              </a:extLst>
            </p:cNvPr>
            <p:cNvSpPr txBox="1">
              <a:spLocks/>
            </p:cNvSpPr>
            <p:nvPr/>
          </p:nvSpPr>
          <p:spPr>
            <a:xfrm>
              <a:off x="9231083" y="1335724"/>
              <a:ext cx="2558142" cy="351563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2023 Workshop Activity</a:t>
              </a: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4FCCF2B2-F3A5-4728-AE5E-231D83E871EB}"/>
              </a:ext>
            </a:extLst>
          </p:cNvPr>
          <p:cNvSpPr/>
          <p:nvPr/>
        </p:nvSpPr>
        <p:spPr>
          <a:xfrm>
            <a:off x="892628" y="5221871"/>
            <a:ext cx="10395858" cy="10316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indent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	unspecified physical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quantity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e.g.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position, velocity, voltage)</a:t>
            </a:r>
          </a:p>
          <a:p>
            <a:pPr marL="457200" marR="0" indent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6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indent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time evolution depends on relevant physical processes</a:t>
            </a:r>
            <a:endParaRPr lang="en-US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9404E46-94A0-4065-9ECF-B2233B0DFC9B}"/>
              </a:ext>
            </a:extLst>
          </p:cNvPr>
          <p:cNvSpPr/>
          <p:nvPr/>
        </p:nvSpPr>
        <p:spPr>
          <a:xfrm>
            <a:off x="2244849" y="2024739"/>
            <a:ext cx="770496" cy="41729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92641F5-21E5-41FB-8317-5CD1C63AFCB6}"/>
              </a:ext>
            </a:extLst>
          </p:cNvPr>
          <p:cNvSpPr/>
          <p:nvPr/>
        </p:nvSpPr>
        <p:spPr>
          <a:xfrm>
            <a:off x="2516459" y="4568803"/>
            <a:ext cx="1129990" cy="489903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9A0064F-8468-46F5-AC31-F6BDBC932549}"/>
              </a:ext>
            </a:extLst>
          </p:cNvPr>
          <p:cNvSpPr/>
          <p:nvPr/>
        </p:nvSpPr>
        <p:spPr>
          <a:xfrm>
            <a:off x="5617029" y="4587390"/>
            <a:ext cx="4787590" cy="453481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082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6" grpId="0"/>
      <p:bldP spid="8" grpId="0" animBg="1"/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602693F-10BE-4DD3-8251-6D588738E940}"/>
              </a:ext>
            </a:extLst>
          </p:cNvPr>
          <p:cNvSpPr txBox="1"/>
          <p:nvPr/>
        </p:nvSpPr>
        <p:spPr>
          <a:xfrm>
            <a:off x="726202" y="1395767"/>
            <a:ext cx="10739596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Department:  Physics, Meteorology; coming soon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Climate Science</a:t>
            </a:r>
          </a:p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Laboratory Courses:  2 x 75-minute lecture periods, 1 x 110-minute laboratory</a:t>
            </a:r>
          </a:p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a.  Analytical Meteorology (Sophomore) – prerequisite Computer Programming</a:t>
            </a:r>
          </a:p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b.  Electronics (Sophomore)</a:t>
            </a:r>
          </a:p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c.  Physical Oceanography (Junior)</a:t>
            </a:r>
          </a:p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d.  Meteorological Instrumentation (Senior)</a:t>
            </a:r>
          </a:p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e.  Physical Meteorology (Senior)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6EAAF0-DE15-408C-9E73-0F0099371E89}"/>
              </a:ext>
            </a:extLst>
          </p:cNvPr>
          <p:cNvSpPr txBox="1">
            <a:spLocks/>
          </p:cNvSpPr>
          <p:nvPr/>
        </p:nvSpPr>
        <p:spPr>
          <a:xfrm>
            <a:off x="5254272" y="595499"/>
            <a:ext cx="1690816" cy="51370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Structure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1D7782-73B8-406C-98FF-DD6D8FB822E2}"/>
              </a:ext>
            </a:extLst>
          </p:cNvPr>
          <p:cNvSpPr txBox="1"/>
          <p:nvPr/>
        </p:nvSpPr>
        <p:spPr>
          <a:xfrm>
            <a:off x="1458678" y="4222238"/>
            <a:ext cx="9318177" cy="16879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Required Scientific Computing Skills (AMS)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Experience in a scientific computing environment … recommended   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higher-level development environments (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e.g.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MATLAB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C++, Python)</a:t>
            </a:r>
          </a:p>
        </p:txBody>
      </p:sp>
    </p:spTree>
    <p:extLst>
      <p:ext uri="{BB962C8B-B14F-4D97-AF65-F5344CB8AC3E}">
        <p14:creationId xmlns:p14="http://schemas.microsoft.com/office/powerpoint/2010/main" val="1443593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EC660F7-C508-4772-9B17-21A526FC8F26}"/>
              </a:ext>
            </a:extLst>
          </p:cNvPr>
          <p:cNvSpPr txBox="1"/>
          <p:nvPr/>
        </p:nvSpPr>
        <p:spPr>
          <a:xfrm>
            <a:off x="450454" y="924401"/>
            <a:ext cx="11327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    Nucleation &amp; growth  droplet  raindrop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falling (collision, coalescence)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FFDCBC-03B7-4073-ABF9-12C686BC70C2}"/>
              </a:ext>
            </a:extLst>
          </p:cNvPr>
          <p:cNvSpPr txBox="1">
            <a:spLocks/>
          </p:cNvSpPr>
          <p:nvPr/>
        </p:nvSpPr>
        <p:spPr>
          <a:xfrm>
            <a:off x="1415143" y="303413"/>
            <a:ext cx="9361714" cy="51370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Example:  Physical Meteorology </a:t>
            </a:r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falling raindrop </a:t>
            </a:r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(Senior)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BF786B-3D6A-478F-8A86-0AA35D029271}"/>
              </a:ext>
            </a:extLst>
          </p:cNvPr>
          <p:cNvSpPr txBox="1"/>
          <p:nvPr/>
        </p:nvSpPr>
        <p:spPr>
          <a:xfrm>
            <a:off x="304807" y="2434882"/>
            <a:ext cx="47609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du/dt =  f(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baseline="-25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DROP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R</a:t>
            </a:r>
            <a:r>
              <a:rPr lang="en-US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DROP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000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WIND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r</a:t>
            </a:r>
            <a:r>
              <a:rPr lang="en-US" baseline="-25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AIR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dw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/dt = f(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baseline="-25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DROP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DROP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WIND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r</a:t>
            </a:r>
            <a:r>
              <a:rPr lang="en-US" baseline="-25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AIR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+ g </a:t>
            </a: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A watering can and a lawnmower on a brick wall&#10;&#10;AI-generated content may be incorrect.">
            <a:extLst>
              <a:ext uri="{FF2B5EF4-FFF2-40B4-BE49-F238E27FC236}">
                <a16:creationId xmlns:a16="http://schemas.microsoft.com/office/drawing/2014/main" id="{DACE73AF-92EB-4C24-5E9B-B97D1AA7F4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80"/>
          <a:stretch/>
        </p:blipFill>
        <p:spPr>
          <a:xfrm>
            <a:off x="330708" y="3522006"/>
            <a:ext cx="4733610" cy="266090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113CFE7-8B0D-4CAC-8F77-5A35571A48EB}"/>
              </a:ext>
            </a:extLst>
          </p:cNvPr>
          <p:cNvSpPr txBox="1"/>
          <p:nvPr/>
        </p:nvSpPr>
        <p:spPr>
          <a:xfrm>
            <a:off x="431759" y="1982172"/>
            <a:ext cx="11194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rooftop experiment: 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pathlines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&amp; measurements (horizontal displacement &amp; wind, drop size, video)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E618FE0-11B9-4689-9232-340ECD22D5C3}"/>
              </a:ext>
            </a:extLst>
          </p:cNvPr>
          <p:cNvSpPr txBox="1"/>
          <p:nvPr/>
        </p:nvSpPr>
        <p:spPr>
          <a:xfrm>
            <a:off x="102154" y="6232053"/>
            <a:ext cx="5057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2:  Equipment for  simple rooftop experiment.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FF3B16B-DE52-4C98-98E4-4FABD533D51D}"/>
              </a:ext>
            </a:extLst>
          </p:cNvPr>
          <p:cNvSpPr txBox="1"/>
          <p:nvPr/>
        </p:nvSpPr>
        <p:spPr>
          <a:xfrm>
            <a:off x="5148943" y="6239225"/>
            <a:ext cx="6955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1:  Trajectory of a single drop from a two-dimensional simulation.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F0A71FF-AB9F-498C-A766-1D753BF3547F}"/>
              </a:ext>
            </a:extLst>
          </p:cNvPr>
          <p:cNvSpPr txBox="1"/>
          <p:nvPr/>
        </p:nvSpPr>
        <p:spPr>
          <a:xfrm>
            <a:off x="431441" y="1623208"/>
            <a:ext cx="114872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simulate a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distribution of drops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falling from a moving cloud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target for polarized Doppler RADAR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 descr="A graph with a red line&#10;&#10;Description automatically generated">
            <a:extLst>
              <a:ext uri="{FF2B5EF4-FFF2-40B4-BE49-F238E27FC236}">
                <a16:creationId xmlns:a16="http://schemas.microsoft.com/office/drawing/2014/main" id="{6D8838E5-B6DC-4A95-816D-ABF495C0FA1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7" r="4402"/>
          <a:stretch/>
        </p:blipFill>
        <p:spPr>
          <a:xfrm>
            <a:off x="5253885" y="2519101"/>
            <a:ext cx="6664824" cy="3662767"/>
          </a:xfrm>
          <a:prstGeom prst="rect">
            <a:avLst/>
          </a:prstGeom>
        </p:spPr>
      </p:pic>
      <p:sp>
        <p:nvSpPr>
          <p:cNvPr id="4" name="Arrow: Right 3">
            <a:extLst>
              <a:ext uri="{FF2B5EF4-FFF2-40B4-BE49-F238E27FC236}">
                <a16:creationId xmlns:a16="http://schemas.microsoft.com/office/drawing/2014/main" id="{37F077A4-E742-4592-8E41-1ACAB81E8DD3}"/>
              </a:ext>
            </a:extLst>
          </p:cNvPr>
          <p:cNvSpPr/>
          <p:nvPr/>
        </p:nvSpPr>
        <p:spPr>
          <a:xfrm rot="10800000">
            <a:off x="10123715" y="4550233"/>
            <a:ext cx="1001486" cy="272143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96C12FA-5B23-4AFB-AE5A-48BD710CF582}"/>
              </a:ext>
            </a:extLst>
          </p:cNvPr>
          <p:cNvSpPr txBox="1"/>
          <p:nvPr/>
        </p:nvSpPr>
        <p:spPr>
          <a:xfrm>
            <a:off x="10243461" y="4136571"/>
            <a:ext cx="8599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B050"/>
                </a:solidFill>
              </a:rPr>
              <a:t>WIND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B2FE3F5-59AE-423B-963B-EA180FDF2547}"/>
              </a:ext>
            </a:extLst>
          </p:cNvPr>
          <p:cNvSpPr txBox="1"/>
          <p:nvPr/>
        </p:nvSpPr>
        <p:spPr>
          <a:xfrm>
            <a:off x="434114" y="1286224"/>
            <a:ext cx="113278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create &amp; validate a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single falling raindrop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numerical model using closed-form solutions with drag</a:t>
            </a:r>
          </a:p>
        </p:txBody>
      </p:sp>
    </p:spTree>
    <p:extLst>
      <p:ext uri="{BB962C8B-B14F-4D97-AF65-F5344CB8AC3E}">
        <p14:creationId xmlns:p14="http://schemas.microsoft.com/office/powerpoint/2010/main" val="1031936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2" grpId="0"/>
      <p:bldP spid="4" grpId="0" animBg="1"/>
      <p:bldP spid="7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DB91683-74B7-49F3-8726-FBD90AF702A4}"/>
              </a:ext>
            </a:extLst>
          </p:cNvPr>
          <p:cNvSpPr txBox="1"/>
          <p:nvPr/>
        </p:nvSpPr>
        <p:spPr>
          <a:xfrm>
            <a:off x="400411" y="4073927"/>
            <a:ext cx="5107549" cy="255454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derive the discrete filter equation, apply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Kirchhoff’s Loop Rule to a three-wire half bridge:  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OUT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(t) –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dirty="0" err="1">
                <a:latin typeface="Symbol" panose="05050102010706020507" pitchFamily="18" charset="2"/>
                <a:cs typeface="Times New Roman" panose="02020603050405020304" pitchFamily="18" charset="0"/>
              </a:rPr>
              <a:t>D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0;	here </a:t>
            </a:r>
            <a:r>
              <a:rPr lang="en-US" dirty="0" err="1">
                <a:latin typeface="Symbol" panose="05050102010706020507" pitchFamily="18" charset="2"/>
                <a:cs typeface="Times New Roman" panose="02020603050405020304" pitchFamily="18" charset="0"/>
              </a:rPr>
              <a:t>D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≡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(t)</a:t>
            </a:r>
          </a:p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…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baseline="-25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DSC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(t)/dt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(1/RC){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OUT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(t) –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DSC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(t)}</a:t>
            </a:r>
          </a:p>
          <a:p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674966B2-31B3-474A-ACDD-4160B36D9DE6}"/>
              </a:ext>
            </a:extLst>
          </p:cNvPr>
          <p:cNvSpPr txBox="1">
            <a:spLocks/>
          </p:cNvSpPr>
          <p:nvPr/>
        </p:nvSpPr>
        <p:spPr>
          <a:xfrm>
            <a:off x="1799297" y="215378"/>
            <a:ext cx="8571328" cy="51370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Example:  Digital Signal Conditioning (Sophomore)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C507130-6805-4553-BBCB-AD1CC6867D6B}"/>
              </a:ext>
            </a:extLst>
          </p:cNvPr>
          <p:cNvSpPr txBox="1"/>
          <p:nvPr/>
        </p:nvSpPr>
        <p:spPr>
          <a:xfrm>
            <a:off x="6063241" y="746926"/>
            <a:ext cx="55537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Measurement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Three-wire Resistor Half Bridge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A diagram of a circuit&#10;&#10;Description automatically generated">
            <a:extLst>
              <a:ext uri="{FF2B5EF4-FFF2-40B4-BE49-F238E27FC236}">
                <a16:creationId xmlns:a16="http://schemas.microsoft.com/office/drawing/2014/main" id="{BB2D59F1-10B7-4917-977A-3B408C24BB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4283" y="1191916"/>
            <a:ext cx="4924425" cy="1609725"/>
          </a:xfrm>
          <a:prstGeom prst="rect">
            <a:avLst/>
          </a:prstGeom>
        </p:spPr>
      </p:pic>
      <p:pic>
        <p:nvPicPr>
          <p:cNvPr id="9" name="Picture 8" descr="A close-up of a device&#10;&#10;Description automatically generated">
            <a:extLst>
              <a:ext uri="{FF2B5EF4-FFF2-40B4-BE49-F238E27FC236}">
                <a16:creationId xmlns:a16="http://schemas.microsoft.com/office/drawing/2014/main" id="{DBFBBCF0-9587-4B1A-9C9A-C08F5A8F28F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670" r="13066" b="24872"/>
          <a:stretch/>
        </p:blipFill>
        <p:spPr>
          <a:xfrm>
            <a:off x="756621" y="861718"/>
            <a:ext cx="4471416" cy="277464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960F4DC-668F-4F4B-9EC7-03F5D4B1DED4}"/>
              </a:ext>
            </a:extLst>
          </p:cNvPr>
          <p:cNvSpPr/>
          <p:nvPr/>
        </p:nvSpPr>
        <p:spPr>
          <a:xfrm>
            <a:off x="6337003" y="1183903"/>
            <a:ext cx="1994813" cy="18394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CF18CAC-874A-4043-A31A-276FABACE035}"/>
              </a:ext>
            </a:extLst>
          </p:cNvPr>
          <p:cNvSpPr/>
          <p:nvPr/>
        </p:nvSpPr>
        <p:spPr>
          <a:xfrm>
            <a:off x="7664755" y="1799302"/>
            <a:ext cx="762001" cy="86926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6F8DD5-F289-40D4-A80B-816697CC6EDF}"/>
              </a:ext>
            </a:extLst>
          </p:cNvPr>
          <p:cNvSpPr txBox="1"/>
          <p:nvPr/>
        </p:nvSpPr>
        <p:spPr>
          <a:xfrm>
            <a:off x="6947919" y="2835096"/>
            <a:ext cx="4675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2:  Circuit Diagram – R</a:t>
            </a:r>
            <a:r>
              <a:rPr lang="en-US" sz="1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a thermistor.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03DFF0A-9527-4D12-BB6B-E9C94AFDFBEF}"/>
              </a:ext>
            </a:extLst>
          </p:cNvPr>
          <p:cNvSpPr txBox="1"/>
          <p:nvPr/>
        </p:nvSpPr>
        <p:spPr>
          <a:xfrm>
            <a:off x="6144568" y="6353716"/>
            <a:ext cx="4310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3:  Output -- voltage time series plot,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D1A036B-8550-4AF9-8381-CE8A144AB645}"/>
              </a:ext>
            </a:extLst>
          </p:cNvPr>
          <p:cNvSpPr txBox="1"/>
          <p:nvPr/>
        </p:nvSpPr>
        <p:spPr>
          <a:xfrm>
            <a:off x="722376" y="3622406"/>
            <a:ext cx="4471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1:  Breadboard, circuit and datalogger.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E351F717-B107-41E2-B8F7-7874B54288BA}"/>
              </a:ext>
            </a:extLst>
          </p:cNvPr>
          <p:cNvSpPr/>
          <p:nvPr/>
        </p:nvSpPr>
        <p:spPr>
          <a:xfrm>
            <a:off x="908400" y="5964011"/>
            <a:ext cx="3864322" cy="453481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graph of a curve&#10;&#10;AI-generated content may be incorrect.">
            <a:extLst>
              <a:ext uri="{FF2B5EF4-FFF2-40B4-BE49-F238E27FC236}">
                <a16:creationId xmlns:a16="http://schemas.microsoft.com/office/drawing/2014/main" id="{821DD034-132E-FC3E-086A-CB1CD44EAA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8324" y="3302474"/>
            <a:ext cx="6096000" cy="3032125"/>
          </a:xfrm>
          <a:prstGeom prst="rect">
            <a:avLst/>
          </a:prstGeom>
        </p:spPr>
      </p:pic>
      <p:pic>
        <p:nvPicPr>
          <p:cNvPr id="15" name="Picture 14" descr="A graph of a function&#10;&#10;AI-generated content may be incorrect.">
            <a:extLst>
              <a:ext uri="{FF2B5EF4-FFF2-40B4-BE49-F238E27FC236}">
                <a16:creationId xmlns:a16="http://schemas.microsoft.com/office/drawing/2014/main" id="{53880139-B248-D6AE-E6DD-82FB03A5D7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3938" y="3323025"/>
            <a:ext cx="6054683" cy="301157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3832189-9E96-9415-EABE-9B91CDB3FA8D}"/>
              </a:ext>
            </a:extLst>
          </p:cNvPr>
          <p:cNvSpPr txBox="1"/>
          <p:nvPr/>
        </p:nvSpPr>
        <p:spPr>
          <a:xfrm>
            <a:off x="10224386" y="6356222"/>
            <a:ext cx="1392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filtering</a:t>
            </a:r>
          </a:p>
        </p:txBody>
      </p:sp>
    </p:spTree>
    <p:extLst>
      <p:ext uri="{BB962C8B-B14F-4D97-AF65-F5344CB8AC3E}">
        <p14:creationId xmlns:p14="http://schemas.microsoft.com/office/powerpoint/2010/main" val="2734094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1" grpId="0" animBg="1"/>
      <p:bldP spid="14" grpId="0"/>
      <p:bldP spid="17" grpId="0" animBg="1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>
            <a:extLst>
              <a:ext uri="{FF2B5EF4-FFF2-40B4-BE49-F238E27FC236}">
                <a16:creationId xmlns:a16="http://schemas.microsoft.com/office/drawing/2014/main" id="{05A195EB-CBBC-433D-B442-A01BE9A2B7A7}"/>
              </a:ext>
            </a:extLst>
          </p:cNvPr>
          <p:cNvSpPr txBox="1">
            <a:spLocks/>
          </p:cNvSpPr>
          <p:nvPr/>
        </p:nvSpPr>
        <p:spPr>
          <a:xfrm>
            <a:off x="2291138" y="397103"/>
            <a:ext cx="7643973" cy="51370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Example:  Thermometer Time Constant (Senior)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628BDB4-10FC-4DD0-A4F9-2DD08E1E7AE8}"/>
              </a:ext>
            </a:extLst>
          </p:cNvPr>
          <p:cNvSpPr txBox="1"/>
          <p:nvPr/>
        </p:nvSpPr>
        <p:spPr>
          <a:xfrm>
            <a:off x="2003462" y="1068511"/>
            <a:ext cx="8280970" cy="410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Each group determines the time constant for their calibrated temperature sensor</a:t>
            </a:r>
          </a:p>
        </p:txBody>
      </p:sp>
      <p:pic>
        <p:nvPicPr>
          <p:cNvPr id="5" name="Picture 4" descr="A graph of a curve&#10;&#10;Description automatically generated">
            <a:extLst>
              <a:ext uri="{FF2B5EF4-FFF2-40B4-BE49-F238E27FC236}">
                <a16:creationId xmlns:a16="http://schemas.microsoft.com/office/drawing/2014/main" id="{D07D546C-54CE-4B73-A0B0-7907F5C7A2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1462" y="1777478"/>
            <a:ext cx="6921357" cy="3391465"/>
          </a:xfrm>
          <a:prstGeom prst="rect">
            <a:avLst/>
          </a:prstGeom>
        </p:spPr>
      </p:pic>
      <p:pic>
        <p:nvPicPr>
          <p:cNvPr id="7" name="Picture 6" descr="A computer on a table in a classroom&#10;&#10;Description automatically generated">
            <a:extLst>
              <a:ext uri="{FF2B5EF4-FFF2-40B4-BE49-F238E27FC236}">
                <a16:creationId xmlns:a16="http://schemas.microsoft.com/office/drawing/2014/main" id="{1E6508C7-96BB-4FB6-8FBB-273F8FAD5F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691" y="1641822"/>
            <a:ext cx="4986391" cy="373979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D121AB0-0D3D-4125-9CF9-A85AB55F7AF9}"/>
              </a:ext>
            </a:extLst>
          </p:cNvPr>
          <p:cNvSpPr txBox="1"/>
          <p:nvPr/>
        </p:nvSpPr>
        <p:spPr>
          <a:xfrm>
            <a:off x="308224" y="5554814"/>
            <a:ext cx="52603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1:  Experimental Set-up – insulated fish tanks.  Students plunge temperature sensor from warm (pink) reservoir into cold, ice-water reservoir (blue).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D522596-11ED-442D-9A09-939524E8B054}"/>
              </a:ext>
            </a:extLst>
          </p:cNvPr>
          <p:cNvSpPr txBox="1"/>
          <p:nvPr/>
        </p:nvSpPr>
        <p:spPr>
          <a:xfrm>
            <a:off x="5486399" y="5467654"/>
            <a:ext cx="66165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2:  Student results.  Idealized step-function response (blue), actual sensor response (red) – with noise, digitization &amp; irregularities, and numerical simulation response from 1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order ODE (magenta).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9F1F8AD-3709-41DD-B705-6B26A8CF4E27}"/>
              </a:ext>
            </a:extLst>
          </p:cNvPr>
          <p:cNvSpPr/>
          <p:nvPr/>
        </p:nvSpPr>
        <p:spPr>
          <a:xfrm>
            <a:off x="6855831" y="2754474"/>
            <a:ext cx="39613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dT/dt = heat transfer processes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77630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>
            <a:extLst>
              <a:ext uri="{FF2B5EF4-FFF2-40B4-BE49-F238E27FC236}">
                <a16:creationId xmlns:a16="http://schemas.microsoft.com/office/drawing/2014/main" id="{C60589B1-016A-4721-867E-E18E697920A0}"/>
              </a:ext>
            </a:extLst>
          </p:cNvPr>
          <p:cNvSpPr txBox="1">
            <a:spLocks/>
          </p:cNvSpPr>
          <p:nvPr/>
        </p:nvSpPr>
        <p:spPr>
          <a:xfrm>
            <a:off x="5225410" y="442423"/>
            <a:ext cx="1695234" cy="51370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Summary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3B6D6B1-FE70-496B-9712-02943BE7C1B5}"/>
              </a:ext>
            </a:extLst>
          </p:cNvPr>
          <p:cNvSpPr txBox="1"/>
          <p:nvPr/>
        </p:nvSpPr>
        <p:spPr>
          <a:xfrm>
            <a:off x="907552" y="1116047"/>
            <a:ext cx="103768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  Provide concrete reasons for students to become proficient in MATLAB</a:t>
            </a:r>
          </a:p>
          <a:p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  Find ways to establish student ownership with the MATLAB assignment</a:t>
            </a:r>
          </a:p>
          <a:p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AutoNum type="arabicPeriod" startAt="3"/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Include MATLAB applications across multiple laboratory courses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07E28BA-518E-4142-911B-0D0DAE67923B}"/>
              </a:ext>
            </a:extLst>
          </p:cNvPr>
          <p:cNvSpPr txBox="1"/>
          <p:nvPr/>
        </p:nvSpPr>
        <p:spPr>
          <a:xfrm>
            <a:off x="-100361" y="3297869"/>
            <a:ext cx="12192000" cy="1606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New Programs:  BS Climate Science &amp; MS Meteorology: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 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 Acquisition, Analysis &amp; Visualization of Atmospheric, Oceanographic &amp; Climate Data (Junior)</a:t>
            </a:r>
          </a:p>
          <a:p>
            <a:pPr>
              <a:lnSpc>
                <a:spcPct val="150000"/>
              </a:lnSpc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   b. Remote Sensing and Data Processing (Master’s Degree in Meteorology)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56848B9B-3312-46C4-A5D9-9F6A5985D7EF}"/>
              </a:ext>
            </a:extLst>
          </p:cNvPr>
          <p:cNvSpPr txBox="1">
            <a:spLocks/>
          </p:cNvSpPr>
          <p:nvPr/>
        </p:nvSpPr>
        <p:spPr>
          <a:xfrm>
            <a:off x="3905315" y="5117566"/>
            <a:ext cx="4402344" cy="51370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dq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/dx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physical processes </a:t>
            </a:r>
          </a:p>
        </p:txBody>
      </p:sp>
    </p:spTree>
    <p:extLst>
      <p:ext uri="{BB962C8B-B14F-4D97-AF65-F5344CB8AC3E}">
        <p14:creationId xmlns:p14="http://schemas.microsoft.com/office/powerpoint/2010/main" val="569285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DCC36D9DFAF854E8521FD051B5F9C7C" ma:contentTypeVersion="10" ma:contentTypeDescription="Create a new document." ma:contentTypeScope="" ma:versionID="1dcca21f42803ea02210090fcc1d224e">
  <xsd:schema xmlns:xsd="http://www.w3.org/2001/XMLSchema" xmlns:xs="http://www.w3.org/2001/XMLSchema" xmlns:p="http://schemas.microsoft.com/office/2006/metadata/properties" xmlns:ns3="959697a2-76c9-4a2a-887b-21c0741e5d11" xmlns:ns4="cad6d774-cb35-4934-b466-011244b0f32d" targetNamespace="http://schemas.microsoft.com/office/2006/metadata/properties" ma:root="true" ma:fieldsID="1df4842733612903bc49b22076def814" ns3:_="" ns4:_="">
    <xsd:import namespace="959697a2-76c9-4a2a-887b-21c0741e5d11"/>
    <xsd:import namespace="cad6d774-cb35-4934-b466-011244b0f32d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  <xsd:element ref="ns4:MediaServiceObjectDetectorVersions" minOccurs="0"/>
                <xsd:element ref="ns4:MediaServiceSearchProperties" minOccurs="0"/>
                <xsd:element ref="ns4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9697a2-76c9-4a2a-887b-21c0741e5d1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d6d774-cb35-4934-b466-011244b0f32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F4762BA-179C-4A3B-B338-815664C30E6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5E2F0C0-9DB3-4CC3-B45D-981FBA447E34}">
  <ds:schemaRefs>
    <ds:schemaRef ds:uri="http://schemas.microsoft.com/office/2006/metadata/properties"/>
    <ds:schemaRef ds:uri="http://purl.org/dc/dcmitype/"/>
    <ds:schemaRef ds:uri="http://schemas.microsoft.com/office/2006/documentManagement/types"/>
    <ds:schemaRef ds:uri="http://purl.org/dc/elements/1.1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cad6d774-cb35-4934-b466-011244b0f32d"/>
    <ds:schemaRef ds:uri="959697a2-76c9-4a2a-887b-21c0741e5d11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429D6D5A-5E55-4F58-9A85-82A3571B98B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59697a2-76c9-4a2a-887b-21c0741e5d11"/>
    <ds:schemaRef ds:uri="cad6d774-cb35-4934-b466-011244b0f32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4251</TotalTime>
  <Words>677</Words>
  <Application>Microsoft Office PowerPoint</Application>
  <PresentationFormat>Widescreen</PresentationFormat>
  <Paragraphs>74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Symbol</vt:lpstr>
      <vt:lpstr>Times New Roman</vt:lpstr>
      <vt:lpstr>Office Theme</vt:lpstr>
      <vt:lpstr>Teaching Computation in the Laboratory using dq/dt =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Teaching Computation for Laboratory Experiments  (in the Geosciences)</dc:title>
  <dc:creator>James Boyle</dc:creator>
  <cp:lastModifiedBy>Cailin Huyck Orr</cp:lastModifiedBy>
  <cp:revision>168</cp:revision>
  <dcterms:created xsi:type="dcterms:W3CDTF">2023-10-17T16:05:42Z</dcterms:created>
  <dcterms:modified xsi:type="dcterms:W3CDTF">2025-10-27T19:41:14Z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0x0101003DCC36D9DFAF854E8521FD051B5F9C7C</vt:lpwstr>
  </property>
</Properties>
</file>