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9"/>
  </p:notesMasterIdLst>
  <p:handoutMasterIdLst>
    <p:handoutMasterId r:id="rId10"/>
  </p:handoutMasterIdLst>
  <p:sldIdLst>
    <p:sldId id="256" r:id="rId2"/>
    <p:sldId id="264" r:id="rId3"/>
    <p:sldId id="258" r:id="rId4"/>
    <p:sldId id="265" r:id="rId5"/>
    <p:sldId id="260" r:id="rId6"/>
    <p:sldId id="261" r:id="rId7"/>
    <p:sldId id="263" r:id="rId8"/>
  </p:sldIdLst>
  <p:sldSz cx="14630400" cy="8229600"/>
  <p:notesSz cx="8229600" cy="14630400"/>
  <p:embeddedFontLst>
    <p:embeddedFont>
      <p:font typeface="Abadi" panose="020B0604020104020204" pitchFamily="34" charset="0"/>
      <p:regular r:id="rId11"/>
      <p:bold r:id="rId12"/>
      <p:italic r:id="rId13"/>
      <p:boldItalic r:id="rId14"/>
    </p:embeddedFont>
    <p:embeddedFont>
      <p:font typeface="Heebo Light" pitchFamily="2" charset="-79"/>
      <p:regular r:id="rId15"/>
    </p:embeddedFont>
    <p:embeddedFont>
      <p:font typeface="Montserrat" panose="00000500000000000000" pitchFamily="2" charset="0"/>
      <p:regular r:id="rId16"/>
      <p:bold r:id="rId17"/>
      <p:italic r:id="rId18"/>
      <p:bold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91" d="100"/>
          <a:sy n="91" d="100"/>
        </p:scale>
        <p:origin x="68" y="1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tableStyles" Target="tableStyles.xml"/><Relationship Id="rId10" Type="http://schemas.openxmlformats.org/officeDocument/2006/relationships/handoutMaster" Target="handoutMasters/handoutMaster1.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4.fntdata"/><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7A18A46-8A25-4331-A93B-6F64B649C3A7}"/>
              </a:ext>
            </a:extLst>
          </p:cNvPr>
          <p:cNvSpPr>
            <a:spLocks noGrp="1"/>
          </p:cNvSpPr>
          <p:nvPr>
            <p:ph type="hdr" sz="quarter"/>
          </p:nvPr>
        </p:nvSpPr>
        <p:spPr>
          <a:xfrm>
            <a:off x="0" y="0"/>
            <a:ext cx="3565525" cy="7334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491FD4D-390E-EB9C-BE63-FEE55ADA4F6C}"/>
              </a:ext>
            </a:extLst>
          </p:cNvPr>
          <p:cNvSpPr>
            <a:spLocks noGrp="1"/>
          </p:cNvSpPr>
          <p:nvPr>
            <p:ph type="dt" sz="quarter" idx="1"/>
          </p:nvPr>
        </p:nvSpPr>
        <p:spPr>
          <a:xfrm>
            <a:off x="4660900" y="0"/>
            <a:ext cx="3567113" cy="733425"/>
          </a:xfrm>
          <a:prstGeom prst="rect">
            <a:avLst/>
          </a:prstGeom>
        </p:spPr>
        <p:txBody>
          <a:bodyPr vert="horz" lIns="91440" tIns="45720" rIns="91440" bIns="45720" rtlCol="0"/>
          <a:lstStyle>
            <a:lvl1pPr algn="r">
              <a:defRPr sz="1200"/>
            </a:lvl1pPr>
          </a:lstStyle>
          <a:p>
            <a:fld id="{A92238A0-E0B2-42D7-9317-9A8EC95F20BD}" type="datetime1">
              <a:rPr lang="en-US" smtClean="0"/>
              <a:t>10/15/2025</a:t>
            </a:fld>
            <a:endParaRPr lang="en-US"/>
          </a:p>
        </p:txBody>
      </p:sp>
      <p:sp>
        <p:nvSpPr>
          <p:cNvPr id="4" name="Footer Placeholder 3">
            <a:extLst>
              <a:ext uri="{FF2B5EF4-FFF2-40B4-BE49-F238E27FC236}">
                <a16:creationId xmlns:a16="http://schemas.microsoft.com/office/drawing/2014/main" id="{23969C42-06B9-4778-CE0A-9F92051D7EBF}"/>
              </a:ext>
            </a:extLst>
          </p:cNvPr>
          <p:cNvSpPr>
            <a:spLocks noGrp="1"/>
          </p:cNvSpPr>
          <p:nvPr>
            <p:ph type="ftr" sz="quarter" idx="2"/>
          </p:nvPr>
        </p:nvSpPr>
        <p:spPr>
          <a:xfrm>
            <a:off x="0" y="13896975"/>
            <a:ext cx="3565525" cy="733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A7E1A03-FE0C-43AC-8753-E9F0F29D3728}"/>
              </a:ext>
            </a:extLst>
          </p:cNvPr>
          <p:cNvSpPr>
            <a:spLocks noGrp="1"/>
          </p:cNvSpPr>
          <p:nvPr>
            <p:ph type="sldNum" sz="quarter" idx="3"/>
          </p:nvPr>
        </p:nvSpPr>
        <p:spPr>
          <a:xfrm>
            <a:off x="4660900" y="13896975"/>
            <a:ext cx="3567113" cy="733425"/>
          </a:xfrm>
          <a:prstGeom prst="rect">
            <a:avLst/>
          </a:prstGeom>
        </p:spPr>
        <p:txBody>
          <a:bodyPr vert="horz" lIns="91440" tIns="45720" rIns="91440" bIns="45720" rtlCol="0" anchor="b"/>
          <a:lstStyle>
            <a:lvl1pPr algn="r">
              <a:defRPr sz="1200"/>
            </a:lvl1pPr>
          </a:lstStyle>
          <a:p>
            <a:fld id="{79558F49-9037-4B40-B9BA-C1436BB747DD}" type="slidenum">
              <a:rPr lang="en-US" smtClean="0"/>
              <a:t>‹#›</a:t>
            </a:fld>
            <a:endParaRPr lang="en-US"/>
          </a:p>
        </p:txBody>
      </p:sp>
    </p:spTree>
    <p:extLst>
      <p:ext uri="{BB962C8B-B14F-4D97-AF65-F5344CB8AC3E}">
        <p14:creationId xmlns:p14="http://schemas.microsoft.com/office/powerpoint/2010/main" val="802392199"/>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106852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5529C-7173-EA2C-8035-F40CE43B18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772065-7EC6-C19B-6139-30AE9DBCEA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DB1054-1DDC-497C-86DF-B33F06328E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DA243F-7C89-E80A-9E5A-2E6F1A90B60E}"/>
              </a:ext>
            </a:extLst>
          </p:cNvPr>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767387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89AB0-ED22-FCAE-FEE3-F3178BBC32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0A2542-423B-12CE-1A49-55044678CF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834AAE-B507-C3BC-1352-EFC9F2E36B2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1806F8-00D6-B2B2-3EF9-CC8988ABD28B}"/>
              </a:ext>
            </a:extLst>
          </p:cNvPr>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2810928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20.jpeg"/><Relationship Id="rId5" Type="http://schemas.openxmlformats.org/officeDocument/2006/relationships/image" Target="../media/image2.png"/><Relationship Id="rId4" Type="http://schemas.openxmlformats.org/officeDocument/2006/relationships/hyperlink" Target="mailto:lvicente@pupr.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B05C9B4-9E86-199E-F462-906FFE1EB4CF}"/>
              </a:ext>
            </a:extLst>
          </p:cNvPr>
          <p:cNvPicPr>
            <a:picLocks noChangeAspect="1"/>
          </p:cNvPicPr>
          <p:nvPr/>
        </p:nvPicPr>
        <p:blipFill>
          <a:blip r:embed="rId3"/>
          <a:stretch>
            <a:fillRect/>
          </a:stretch>
        </p:blipFill>
        <p:spPr>
          <a:xfrm>
            <a:off x="11998694" y="5650275"/>
            <a:ext cx="2456777" cy="2412028"/>
          </a:xfrm>
          <a:prstGeom prst="rect">
            <a:avLst/>
          </a:prstGeom>
        </p:spPr>
      </p:pic>
      <p:pic>
        <p:nvPicPr>
          <p:cNvPr id="16" name="Picture 15">
            <a:extLst>
              <a:ext uri="{FF2B5EF4-FFF2-40B4-BE49-F238E27FC236}">
                <a16:creationId xmlns:a16="http://schemas.microsoft.com/office/drawing/2014/main" id="{F14EC868-F52A-2731-0525-51D57E71D281}"/>
              </a:ext>
            </a:extLst>
          </p:cNvPr>
          <p:cNvPicPr>
            <a:picLocks noChangeAspect="1"/>
          </p:cNvPicPr>
          <p:nvPr/>
        </p:nvPicPr>
        <p:blipFill>
          <a:blip r:embed="rId4"/>
          <a:stretch>
            <a:fillRect/>
          </a:stretch>
        </p:blipFill>
        <p:spPr>
          <a:xfrm>
            <a:off x="1804360" y="6538176"/>
            <a:ext cx="9466838" cy="1314518"/>
          </a:xfrm>
          <a:prstGeom prst="rect">
            <a:avLst/>
          </a:prstGeom>
        </p:spPr>
      </p:pic>
      <p:sp>
        <p:nvSpPr>
          <p:cNvPr id="3" name="Text 0"/>
          <p:cNvSpPr/>
          <p:nvPr/>
        </p:nvSpPr>
        <p:spPr>
          <a:xfrm>
            <a:off x="5764696" y="568093"/>
            <a:ext cx="8690775" cy="2588575"/>
          </a:xfrm>
          <a:prstGeom prst="rect">
            <a:avLst/>
          </a:prstGeom>
          <a:noFill/>
          <a:ln/>
        </p:spPr>
        <p:txBody>
          <a:bodyPr wrap="square" lIns="0" tIns="0" rIns="0" bIns="0" rtlCol="0" anchor="t"/>
          <a:lstStyle/>
          <a:p>
            <a:pPr marL="0" indent="0" algn="ctr">
              <a:lnSpc>
                <a:spcPts val="4850"/>
              </a:lnSpc>
              <a:buNone/>
            </a:pPr>
            <a:r>
              <a:rPr lang="en-US" sz="4000" dirty="0">
                <a:solidFill>
                  <a:srgbClr val="F2F0F4"/>
                </a:solidFill>
                <a:latin typeface="Montserrat" pitchFamily="34" charset="0"/>
                <a:ea typeface="Montserrat" pitchFamily="34" charset="-122"/>
                <a:cs typeface="Montserrat" pitchFamily="34" charset="-120"/>
              </a:rPr>
              <a:t>Innovation in Pattern Recognition: </a:t>
            </a:r>
          </a:p>
          <a:p>
            <a:pPr marL="0" indent="0" algn="ctr">
              <a:lnSpc>
                <a:spcPts val="4850"/>
              </a:lnSpc>
              <a:buNone/>
            </a:pPr>
            <a:r>
              <a:rPr lang="en-US" sz="4000" dirty="0">
                <a:solidFill>
                  <a:srgbClr val="F2F0F4"/>
                </a:solidFill>
                <a:latin typeface="Montserrat" pitchFamily="34" charset="0"/>
                <a:ea typeface="Montserrat" pitchFamily="34" charset="-122"/>
                <a:cs typeface="Montserrat" pitchFamily="34" charset="-120"/>
              </a:rPr>
              <a:t>24 Years of MATLAB and the Transition to Live Scripts</a:t>
            </a:r>
            <a:endParaRPr lang="en-US" sz="4000" dirty="0"/>
          </a:p>
        </p:txBody>
      </p:sp>
      <p:sp>
        <p:nvSpPr>
          <p:cNvPr id="5" name="Text 2"/>
          <p:cNvSpPr/>
          <p:nvPr/>
        </p:nvSpPr>
        <p:spPr>
          <a:xfrm>
            <a:off x="6331872" y="3532132"/>
            <a:ext cx="7556421" cy="1587818"/>
          </a:xfrm>
          <a:prstGeom prst="rect">
            <a:avLst/>
          </a:prstGeom>
          <a:noFill/>
          <a:ln/>
        </p:spPr>
        <p:txBody>
          <a:bodyPr wrap="square" lIns="0" tIns="0" rIns="0" bIns="0" rtlCol="0" anchor="t"/>
          <a:lstStyle/>
          <a:p>
            <a:pPr marL="0" indent="0" algn="ctr">
              <a:lnSpc>
                <a:spcPts val="3100"/>
              </a:lnSpc>
              <a:buNone/>
            </a:pPr>
            <a:r>
              <a:rPr lang="en-US" sz="1950" dirty="0">
                <a:solidFill>
                  <a:srgbClr val="DCD7E5"/>
                </a:solidFill>
                <a:latin typeface="Heebo Light" pitchFamily="34" charset="0"/>
                <a:ea typeface="Heebo Light" pitchFamily="34" charset="-122"/>
                <a:cs typeface="Heebo Light" pitchFamily="34" charset="-120"/>
              </a:rPr>
              <a:t>Join Dr. Luis M. Vicente as he shares insights from over two decades of teaching pattern recognition using MATLAB at Universidad Politécnica de Puerto Rico. Discover how computational thinking transforms complex algorithms into accessible learning experiences.</a:t>
            </a:r>
            <a:endParaRPr lang="en-US" sz="1950" dirty="0"/>
          </a:p>
        </p:txBody>
      </p:sp>
      <p:sp>
        <p:nvSpPr>
          <p:cNvPr id="7" name="Text 5">
            <a:extLst>
              <a:ext uri="{FF2B5EF4-FFF2-40B4-BE49-F238E27FC236}">
                <a16:creationId xmlns:a16="http://schemas.microsoft.com/office/drawing/2014/main" id="{649E72E2-8381-1A77-64FF-DA157D7E20F3}"/>
              </a:ext>
            </a:extLst>
          </p:cNvPr>
          <p:cNvSpPr/>
          <p:nvPr/>
        </p:nvSpPr>
        <p:spPr>
          <a:xfrm>
            <a:off x="11333391" y="7604307"/>
            <a:ext cx="326003" cy="344138"/>
          </a:xfrm>
          <a:prstGeom prst="rect">
            <a:avLst/>
          </a:prstGeom>
          <a:noFill/>
          <a:ln/>
        </p:spPr>
        <p:txBody>
          <a:bodyPr wrap="none" lIns="0" tIns="0" rIns="0" bIns="0" rtlCol="0" anchor="t"/>
          <a:lstStyle/>
          <a:p>
            <a:pPr marL="0" indent="0" algn="r">
              <a:lnSpc>
                <a:spcPts val="1800"/>
              </a:lnSpc>
              <a:buNone/>
            </a:pPr>
            <a:r>
              <a:rPr lang="en-US" sz="2400" dirty="0">
                <a:solidFill>
                  <a:schemeClr val="bg1"/>
                </a:solidFill>
              </a:rPr>
              <a:t>1</a:t>
            </a:r>
          </a:p>
        </p:txBody>
      </p:sp>
      <p:pic>
        <p:nvPicPr>
          <p:cNvPr id="9" name="Picture 8" descr="A person in a black shirt&#10;&#10;Description automatically generated">
            <a:extLst>
              <a:ext uri="{FF2B5EF4-FFF2-40B4-BE49-F238E27FC236}">
                <a16:creationId xmlns:a16="http://schemas.microsoft.com/office/drawing/2014/main" id="{E68B6A31-4867-5CD7-DA4B-9259EE58ADB7}"/>
              </a:ext>
            </a:extLst>
          </p:cNvPr>
          <p:cNvPicPr>
            <a:picLocks noChangeAspect="1"/>
          </p:cNvPicPr>
          <p:nvPr/>
        </p:nvPicPr>
        <p:blipFill>
          <a:blip r:embed="rId5"/>
          <a:stretch>
            <a:fillRect/>
          </a:stretch>
        </p:blipFill>
        <p:spPr>
          <a:xfrm>
            <a:off x="83127" y="69784"/>
            <a:ext cx="5320145" cy="5320145"/>
          </a:xfrm>
          <a:prstGeom prst="rect">
            <a:avLst/>
          </a:prstGeom>
        </p:spPr>
      </p:pic>
      <p:sp>
        <p:nvSpPr>
          <p:cNvPr id="10" name="Title 1">
            <a:extLst>
              <a:ext uri="{FF2B5EF4-FFF2-40B4-BE49-F238E27FC236}">
                <a16:creationId xmlns:a16="http://schemas.microsoft.com/office/drawing/2014/main" id="{5431FD36-69EC-9919-ABFB-5728CAE3AEC4}"/>
              </a:ext>
            </a:extLst>
          </p:cNvPr>
          <p:cNvSpPr txBox="1">
            <a:spLocks/>
          </p:cNvSpPr>
          <p:nvPr/>
        </p:nvSpPr>
        <p:spPr>
          <a:xfrm>
            <a:off x="2029555" y="6549860"/>
            <a:ext cx="6271306" cy="1264588"/>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s-ES" sz="2800" noProof="0" dirty="0">
                <a:solidFill>
                  <a:srgbClr val="FFFFFF"/>
                </a:solidFill>
              </a:rPr>
              <a:t>24 </a:t>
            </a:r>
            <a:r>
              <a:rPr lang="es-ES" sz="2800" noProof="0" dirty="0" err="1">
                <a:solidFill>
                  <a:srgbClr val="FFFFFF"/>
                </a:solidFill>
              </a:rPr>
              <a:t>Years</a:t>
            </a:r>
            <a:r>
              <a:rPr lang="es-ES" sz="2800" noProof="0" dirty="0">
                <a:solidFill>
                  <a:srgbClr val="FFFFFF"/>
                </a:solidFill>
              </a:rPr>
              <a:t> </a:t>
            </a:r>
            <a:r>
              <a:rPr lang="es-ES" sz="2800" noProof="0" dirty="0" err="1">
                <a:solidFill>
                  <a:srgbClr val="FFFFFF"/>
                </a:solidFill>
              </a:rPr>
              <a:t>of</a:t>
            </a:r>
            <a:r>
              <a:rPr lang="es-ES" sz="2800" noProof="0" dirty="0">
                <a:solidFill>
                  <a:srgbClr val="FFFFFF"/>
                </a:solidFill>
              </a:rPr>
              <a:t> MATLAB </a:t>
            </a:r>
            <a:r>
              <a:rPr lang="es-ES" sz="2800" dirty="0">
                <a:solidFill>
                  <a:srgbClr val="FFFFFF"/>
                </a:solidFill>
              </a:rPr>
              <a:t>i</a:t>
            </a:r>
            <a:r>
              <a:rPr lang="es-ES" sz="2800" noProof="0" dirty="0">
                <a:solidFill>
                  <a:srgbClr val="FFFFFF"/>
                </a:solidFill>
              </a:rPr>
              <a:t>n </a:t>
            </a:r>
            <a:r>
              <a:rPr lang="es-ES" sz="2800" noProof="0" dirty="0" err="1">
                <a:solidFill>
                  <a:srgbClr val="FFFFFF"/>
                </a:solidFill>
              </a:rPr>
              <a:t>Pattern</a:t>
            </a:r>
            <a:r>
              <a:rPr lang="es-ES" sz="2800" noProof="0" dirty="0">
                <a:solidFill>
                  <a:srgbClr val="FFFFFF"/>
                </a:solidFill>
              </a:rPr>
              <a:t> </a:t>
            </a:r>
            <a:r>
              <a:rPr lang="es-ES" sz="2800" noProof="0" dirty="0" err="1">
                <a:solidFill>
                  <a:srgbClr val="FFFFFF"/>
                </a:solidFill>
              </a:rPr>
              <a:t>Recognition</a:t>
            </a:r>
            <a:r>
              <a:rPr lang="es-ES" sz="2800" noProof="0" dirty="0">
                <a:solidFill>
                  <a:srgbClr val="FFFFFF"/>
                </a:solidFill>
              </a:rPr>
              <a:t>.             </a:t>
            </a:r>
            <a:br>
              <a:rPr lang="es-ES" sz="2800" noProof="0" dirty="0">
                <a:solidFill>
                  <a:srgbClr val="FFFFFF"/>
                </a:solidFill>
              </a:rPr>
            </a:br>
            <a:r>
              <a:rPr lang="es-ES" sz="2800" noProof="0" dirty="0" err="1">
                <a:solidFill>
                  <a:srgbClr val="FFFFFF"/>
                </a:solidFill>
              </a:rPr>
              <a:t>Transition</a:t>
            </a:r>
            <a:r>
              <a:rPr lang="es-ES" sz="2800" noProof="0" dirty="0">
                <a:solidFill>
                  <a:srgbClr val="FFFFFF"/>
                </a:solidFill>
              </a:rPr>
              <a:t> </a:t>
            </a:r>
            <a:r>
              <a:rPr lang="es-ES" sz="2800" noProof="0" dirty="0" err="1">
                <a:solidFill>
                  <a:srgbClr val="FFFFFF"/>
                </a:solidFill>
              </a:rPr>
              <a:t>to</a:t>
            </a:r>
            <a:r>
              <a:rPr lang="es-ES" sz="2800" noProof="0" dirty="0">
                <a:solidFill>
                  <a:srgbClr val="FFFFFF"/>
                </a:solidFill>
              </a:rPr>
              <a:t> Live Scripts</a:t>
            </a:r>
            <a:endParaRPr lang="es-ES" sz="2800" noProof="0" dirty="0">
              <a:solidFill>
                <a:srgbClr val="FFFFFF"/>
              </a:solidFill>
              <a:ea typeface="Calibri Light"/>
              <a:cs typeface="Calibri Light"/>
            </a:endParaRPr>
          </a:p>
        </p:txBody>
      </p:sp>
      <p:sp>
        <p:nvSpPr>
          <p:cNvPr id="11" name="Subtitle 2">
            <a:extLst>
              <a:ext uri="{FF2B5EF4-FFF2-40B4-BE49-F238E27FC236}">
                <a16:creationId xmlns:a16="http://schemas.microsoft.com/office/drawing/2014/main" id="{7913311B-DEB6-8DC1-FC45-D2D9C44471B9}"/>
              </a:ext>
            </a:extLst>
          </p:cNvPr>
          <p:cNvSpPr txBox="1">
            <a:spLocks/>
          </p:cNvSpPr>
          <p:nvPr/>
        </p:nvSpPr>
        <p:spPr>
          <a:xfrm>
            <a:off x="8462846" y="6538176"/>
            <a:ext cx="2796886" cy="1264587"/>
          </a:xfrm>
          <a:prstGeom prst="rect">
            <a:avLst/>
          </a:prstGeom>
        </p:spPr>
        <p:txBody>
          <a:bodyPr vert="horz" lIns="91440" tIns="45720" rIns="91440" bIns="45720" rtlCol="0" anchor="ctr">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s-ES" sz="2400" noProof="0" dirty="0">
                <a:solidFill>
                  <a:srgbClr val="FFC000"/>
                </a:solidFill>
              </a:rPr>
              <a:t>Luis M. Vicente, </a:t>
            </a:r>
            <a:r>
              <a:rPr lang="es-ES" sz="2400" noProof="0" dirty="0" err="1">
                <a:solidFill>
                  <a:srgbClr val="FFC000"/>
                </a:solidFill>
              </a:rPr>
              <a:t>Ph.D</a:t>
            </a:r>
            <a:r>
              <a:rPr lang="es-ES" sz="2400" noProof="0" dirty="0">
                <a:solidFill>
                  <a:srgbClr val="FFC000"/>
                </a:solidFill>
              </a:rPr>
              <a:t>.</a:t>
            </a:r>
            <a:endParaRPr lang="es-ES" sz="2400" noProof="0" dirty="0">
              <a:solidFill>
                <a:srgbClr val="FFC000"/>
              </a:solidFill>
              <a:ea typeface="Calibri"/>
              <a:cs typeface="Calibri"/>
            </a:endParaRPr>
          </a:p>
          <a:p>
            <a:pPr algn="l"/>
            <a:r>
              <a:rPr lang="es-ES" sz="1400" noProof="0" dirty="0">
                <a:solidFill>
                  <a:srgbClr val="FFC000"/>
                </a:solidFill>
              </a:rPr>
              <a:t>Universidad Politécnica de Puerto Rico</a:t>
            </a:r>
          </a:p>
          <a:p>
            <a:pPr algn="l"/>
            <a:r>
              <a:rPr lang="es-ES" sz="1400" noProof="0" dirty="0">
                <a:solidFill>
                  <a:srgbClr val="FFC000"/>
                </a:solidFill>
              </a:rPr>
              <a:t>lmvicente@pupr.edu</a:t>
            </a:r>
            <a:endParaRPr lang="es-ES" sz="1400" b="1" noProof="0" dirty="0">
              <a:solidFill>
                <a:srgbClr val="FFC000"/>
              </a:solidFill>
            </a:endParaRPr>
          </a:p>
        </p:txBody>
      </p:sp>
      <p:sp>
        <p:nvSpPr>
          <p:cNvPr id="17" name="Subtitle 2">
            <a:extLst>
              <a:ext uri="{FF2B5EF4-FFF2-40B4-BE49-F238E27FC236}">
                <a16:creationId xmlns:a16="http://schemas.microsoft.com/office/drawing/2014/main" id="{37B57683-3857-B3A7-3DDF-04647D319565}"/>
              </a:ext>
            </a:extLst>
          </p:cNvPr>
          <p:cNvSpPr txBox="1">
            <a:spLocks/>
          </p:cNvSpPr>
          <p:nvPr/>
        </p:nvSpPr>
        <p:spPr>
          <a:xfrm>
            <a:off x="1672794" y="5860460"/>
            <a:ext cx="9233375" cy="71698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noProof="0" dirty="0" err="1">
                <a:solidFill>
                  <a:schemeClr val="bg1"/>
                </a:solidFill>
              </a:rPr>
              <a:t>Teaching</a:t>
            </a:r>
            <a:r>
              <a:rPr lang="es-ES" noProof="0" dirty="0">
                <a:solidFill>
                  <a:schemeClr val="bg1"/>
                </a:solidFill>
              </a:rPr>
              <a:t> </a:t>
            </a:r>
            <a:r>
              <a:rPr lang="es-ES" noProof="0" dirty="0" err="1">
                <a:solidFill>
                  <a:schemeClr val="bg1"/>
                </a:solidFill>
              </a:rPr>
              <a:t>Computational</a:t>
            </a:r>
            <a:r>
              <a:rPr lang="es-ES" noProof="0" dirty="0">
                <a:solidFill>
                  <a:schemeClr val="bg1"/>
                </a:solidFill>
              </a:rPr>
              <a:t> </a:t>
            </a:r>
            <a:r>
              <a:rPr lang="es-ES" noProof="0" dirty="0" err="1">
                <a:solidFill>
                  <a:schemeClr val="bg1"/>
                </a:solidFill>
              </a:rPr>
              <a:t>Thinking</a:t>
            </a:r>
            <a:r>
              <a:rPr lang="es-ES" noProof="0" dirty="0">
                <a:solidFill>
                  <a:schemeClr val="bg1"/>
                </a:solidFill>
              </a:rPr>
              <a:t> </a:t>
            </a:r>
            <a:r>
              <a:rPr lang="es-ES" noProof="0" dirty="0" err="1">
                <a:solidFill>
                  <a:schemeClr val="bg1"/>
                </a:solidFill>
              </a:rPr>
              <a:t>with</a:t>
            </a:r>
            <a:r>
              <a:rPr lang="es-ES" noProof="0" dirty="0">
                <a:solidFill>
                  <a:schemeClr val="bg1"/>
                </a:solidFill>
              </a:rPr>
              <a:t> MATLAB</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7A420-8C8D-3889-2FD2-33A0D565CDED}"/>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58EA9130-0642-6DE0-9C58-72F44B4160CD}"/>
              </a:ext>
            </a:extLst>
          </p:cNvPr>
          <p:cNvPicPr>
            <a:picLocks noChangeAspect="1"/>
          </p:cNvPicPr>
          <p:nvPr/>
        </p:nvPicPr>
        <p:blipFill>
          <a:blip r:embed="rId3"/>
          <a:stretch>
            <a:fillRect/>
          </a:stretch>
        </p:blipFill>
        <p:spPr>
          <a:xfrm>
            <a:off x="83126" y="69784"/>
            <a:ext cx="5320145" cy="8159816"/>
          </a:xfrm>
          <a:prstGeom prst="rect">
            <a:avLst/>
          </a:prstGeom>
        </p:spPr>
      </p:pic>
      <p:pic>
        <p:nvPicPr>
          <p:cNvPr id="16" name="Picture 15">
            <a:extLst>
              <a:ext uri="{FF2B5EF4-FFF2-40B4-BE49-F238E27FC236}">
                <a16:creationId xmlns:a16="http://schemas.microsoft.com/office/drawing/2014/main" id="{B381FDD3-053F-81AB-C5EE-760A7871D5F0}"/>
              </a:ext>
            </a:extLst>
          </p:cNvPr>
          <p:cNvPicPr>
            <a:picLocks noChangeAspect="1"/>
          </p:cNvPicPr>
          <p:nvPr/>
        </p:nvPicPr>
        <p:blipFill>
          <a:blip r:embed="rId4"/>
          <a:stretch>
            <a:fillRect/>
          </a:stretch>
        </p:blipFill>
        <p:spPr>
          <a:xfrm>
            <a:off x="1804360" y="6538176"/>
            <a:ext cx="9466838" cy="1314518"/>
          </a:xfrm>
          <a:prstGeom prst="rect">
            <a:avLst/>
          </a:prstGeom>
        </p:spPr>
      </p:pic>
      <p:pic>
        <p:nvPicPr>
          <p:cNvPr id="9" name="Picture 8" descr="A person in a black shirt&#10;&#10;Description automatically generated">
            <a:extLst>
              <a:ext uri="{FF2B5EF4-FFF2-40B4-BE49-F238E27FC236}">
                <a16:creationId xmlns:a16="http://schemas.microsoft.com/office/drawing/2014/main" id="{92CAFB36-2B09-70EF-4FD0-8A61F7B37EBF}"/>
              </a:ext>
            </a:extLst>
          </p:cNvPr>
          <p:cNvPicPr>
            <a:picLocks noChangeAspect="1"/>
          </p:cNvPicPr>
          <p:nvPr/>
        </p:nvPicPr>
        <p:blipFill>
          <a:blip r:embed="rId5"/>
          <a:stretch>
            <a:fillRect/>
          </a:stretch>
        </p:blipFill>
        <p:spPr>
          <a:xfrm>
            <a:off x="83127" y="69784"/>
            <a:ext cx="5320145" cy="5320145"/>
          </a:xfrm>
          <a:prstGeom prst="rect">
            <a:avLst/>
          </a:prstGeom>
        </p:spPr>
      </p:pic>
      <p:sp>
        <p:nvSpPr>
          <p:cNvPr id="10" name="Title 1">
            <a:extLst>
              <a:ext uri="{FF2B5EF4-FFF2-40B4-BE49-F238E27FC236}">
                <a16:creationId xmlns:a16="http://schemas.microsoft.com/office/drawing/2014/main" id="{1A7CC4F4-D1A6-15C2-4B35-C0B5F83C0AC8}"/>
              </a:ext>
            </a:extLst>
          </p:cNvPr>
          <p:cNvSpPr txBox="1">
            <a:spLocks/>
          </p:cNvSpPr>
          <p:nvPr/>
        </p:nvSpPr>
        <p:spPr>
          <a:xfrm>
            <a:off x="2029555" y="6549860"/>
            <a:ext cx="6271306" cy="1264588"/>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s-ES" sz="2800" noProof="0" dirty="0">
                <a:solidFill>
                  <a:srgbClr val="FFFFFF"/>
                </a:solidFill>
              </a:rPr>
              <a:t>24 </a:t>
            </a:r>
            <a:r>
              <a:rPr lang="es-ES" sz="2800" noProof="0" dirty="0" err="1">
                <a:solidFill>
                  <a:srgbClr val="FFFFFF"/>
                </a:solidFill>
              </a:rPr>
              <a:t>Years</a:t>
            </a:r>
            <a:r>
              <a:rPr lang="es-ES" sz="2800" noProof="0" dirty="0">
                <a:solidFill>
                  <a:srgbClr val="FFFFFF"/>
                </a:solidFill>
              </a:rPr>
              <a:t> </a:t>
            </a:r>
            <a:r>
              <a:rPr lang="es-ES" sz="2800" noProof="0" dirty="0" err="1">
                <a:solidFill>
                  <a:srgbClr val="FFFFFF"/>
                </a:solidFill>
              </a:rPr>
              <a:t>of</a:t>
            </a:r>
            <a:r>
              <a:rPr lang="es-ES" sz="2800" noProof="0" dirty="0">
                <a:solidFill>
                  <a:srgbClr val="FFFFFF"/>
                </a:solidFill>
              </a:rPr>
              <a:t> MATLAB </a:t>
            </a:r>
            <a:r>
              <a:rPr lang="es-ES" sz="2800" dirty="0">
                <a:solidFill>
                  <a:srgbClr val="FFFFFF"/>
                </a:solidFill>
              </a:rPr>
              <a:t>i</a:t>
            </a:r>
            <a:r>
              <a:rPr lang="es-ES" sz="2800" noProof="0" dirty="0">
                <a:solidFill>
                  <a:srgbClr val="FFFFFF"/>
                </a:solidFill>
              </a:rPr>
              <a:t>n </a:t>
            </a:r>
            <a:r>
              <a:rPr lang="es-ES" sz="2800" noProof="0" dirty="0" err="1">
                <a:solidFill>
                  <a:srgbClr val="FFFFFF"/>
                </a:solidFill>
              </a:rPr>
              <a:t>Pattern</a:t>
            </a:r>
            <a:r>
              <a:rPr lang="es-ES" sz="2800" noProof="0" dirty="0">
                <a:solidFill>
                  <a:srgbClr val="FFFFFF"/>
                </a:solidFill>
              </a:rPr>
              <a:t> </a:t>
            </a:r>
            <a:r>
              <a:rPr lang="es-ES" sz="2800" noProof="0" dirty="0" err="1">
                <a:solidFill>
                  <a:srgbClr val="FFFFFF"/>
                </a:solidFill>
              </a:rPr>
              <a:t>Recognition</a:t>
            </a:r>
            <a:r>
              <a:rPr lang="es-ES" sz="2800" noProof="0" dirty="0">
                <a:solidFill>
                  <a:srgbClr val="FFFFFF"/>
                </a:solidFill>
              </a:rPr>
              <a:t>.             </a:t>
            </a:r>
            <a:br>
              <a:rPr lang="es-ES" sz="2800" noProof="0" dirty="0">
                <a:solidFill>
                  <a:srgbClr val="FFFFFF"/>
                </a:solidFill>
              </a:rPr>
            </a:br>
            <a:r>
              <a:rPr lang="es-ES" sz="2800" noProof="0" dirty="0" err="1">
                <a:solidFill>
                  <a:srgbClr val="FFFFFF"/>
                </a:solidFill>
              </a:rPr>
              <a:t>Transition</a:t>
            </a:r>
            <a:r>
              <a:rPr lang="es-ES" sz="2800" noProof="0" dirty="0">
                <a:solidFill>
                  <a:srgbClr val="FFFFFF"/>
                </a:solidFill>
              </a:rPr>
              <a:t> </a:t>
            </a:r>
            <a:r>
              <a:rPr lang="es-ES" sz="2800" noProof="0" dirty="0" err="1">
                <a:solidFill>
                  <a:srgbClr val="FFFFFF"/>
                </a:solidFill>
              </a:rPr>
              <a:t>to</a:t>
            </a:r>
            <a:r>
              <a:rPr lang="es-ES" sz="2800" noProof="0" dirty="0">
                <a:solidFill>
                  <a:srgbClr val="FFFFFF"/>
                </a:solidFill>
              </a:rPr>
              <a:t> Live Scripts</a:t>
            </a:r>
            <a:endParaRPr lang="es-ES" sz="2800" noProof="0" dirty="0">
              <a:solidFill>
                <a:srgbClr val="FFFFFF"/>
              </a:solidFill>
              <a:ea typeface="Calibri Light"/>
              <a:cs typeface="Calibri Light"/>
            </a:endParaRPr>
          </a:p>
        </p:txBody>
      </p:sp>
      <p:sp>
        <p:nvSpPr>
          <p:cNvPr id="11" name="Subtitle 2">
            <a:extLst>
              <a:ext uri="{FF2B5EF4-FFF2-40B4-BE49-F238E27FC236}">
                <a16:creationId xmlns:a16="http://schemas.microsoft.com/office/drawing/2014/main" id="{1C8DB60B-DF5A-66C9-8979-9C19FE83EFE6}"/>
              </a:ext>
            </a:extLst>
          </p:cNvPr>
          <p:cNvSpPr txBox="1">
            <a:spLocks/>
          </p:cNvSpPr>
          <p:nvPr/>
        </p:nvSpPr>
        <p:spPr>
          <a:xfrm>
            <a:off x="8462846" y="6538176"/>
            <a:ext cx="2796886" cy="1264587"/>
          </a:xfrm>
          <a:prstGeom prst="rect">
            <a:avLst/>
          </a:prstGeom>
        </p:spPr>
        <p:txBody>
          <a:bodyPr vert="horz" lIns="91440" tIns="45720" rIns="91440" bIns="45720" rtlCol="0" anchor="ctr">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s-ES" sz="2400" noProof="0" dirty="0">
                <a:solidFill>
                  <a:srgbClr val="FFC000"/>
                </a:solidFill>
              </a:rPr>
              <a:t>Luis M. Vicente, </a:t>
            </a:r>
            <a:r>
              <a:rPr lang="es-ES" sz="2400" noProof="0" dirty="0" err="1">
                <a:solidFill>
                  <a:srgbClr val="FFC000"/>
                </a:solidFill>
              </a:rPr>
              <a:t>Ph.D</a:t>
            </a:r>
            <a:r>
              <a:rPr lang="es-ES" sz="2400" noProof="0" dirty="0">
                <a:solidFill>
                  <a:srgbClr val="FFC000"/>
                </a:solidFill>
              </a:rPr>
              <a:t>.</a:t>
            </a:r>
            <a:endParaRPr lang="es-ES" sz="2400" noProof="0" dirty="0">
              <a:solidFill>
                <a:srgbClr val="FFC000"/>
              </a:solidFill>
              <a:ea typeface="Calibri"/>
              <a:cs typeface="Calibri"/>
            </a:endParaRPr>
          </a:p>
          <a:p>
            <a:pPr algn="l"/>
            <a:r>
              <a:rPr lang="es-ES" sz="1400" noProof="0" dirty="0">
                <a:solidFill>
                  <a:srgbClr val="FFC000"/>
                </a:solidFill>
              </a:rPr>
              <a:t>Universidad Politécnica de Puerto Rico</a:t>
            </a:r>
          </a:p>
          <a:p>
            <a:pPr algn="l"/>
            <a:r>
              <a:rPr lang="es-ES" sz="1400" noProof="0" dirty="0">
                <a:solidFill>
                  <a:srgbClr val="FFC000"/>
                </a:solidFill>
              </a:rPr>
              <a:t>lmvicente@pupr.edu</a:t>
            </a:r>
            <a:endParaRPr lang="es-ES" sz="1400" b="1" noProof="0" dirty="0">
              <a:solidFill>
                <a:srgbClr val="FFC000"/>
              </a:solidFill>
            </a:endParaRPr>
          </a:p>
        </p:txBody>
      </p:sp>
      <p:sp>
        <p:nvSpPr>
          <p:cNvPr id="17" name="Subtitle 2">
            <a:extLst>
              <a:ext uri="{FF2B5EF4-FFF2-40B4-BE49-F238E27FC236}">
                <a16:creationId xmlns:a16="http://schemas.microsoft.com/office/drawing/2014/main" id="{A083EA24-B816-9FAA-A84A-B75FD0EACCB9}"/>
              </a:ext>
            </a:extLst>
          </p:cNvPr>
          <p:cNvSpPr txBox="1">
            <a:spLocks/>
          </p:cNvSpPr>
          <p:nvPr/>
        </p:nvSpPr>
        <p:spPr>
          <a:xfrm>
            <a:off x="1672794" y="5860460"/>
            <a:ext cx="9233375" cy="71698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noProof="0" dirty="0" err="1">
                <a:solidFill>
                  <a:schemeClr val="bg1"/>
                </a:solidFill>
              </a:rPr>
              <a:t>Teaching</a:t>
            </a:r>
            <a:r>
              <a:rPr lang="es-ES" noProof="0" dirty="0">
                <a:solidFill>
                  <a:schemeClr val="bg1"/>
                </a:solidFill>
              </a:rPr>
              <a:t> </a:t>
            </a:r>
            <a:r>
              <a:rPr lang="es-ES" noProof="0" dirty="0" err="1">
                <a:solidFill>
                  <a:schemeClr val="bg1"/>
                </a:solidFill>
              </a:rPr>
              <a:t>Computational</a:t>
            </a:r>
            <a:r>
              <a:rPr lang="es-ES" noProof="0" dirty="0">
                <a:solidFill>
                  <a:schemeClr val="bg1"/>
                </a:solidFill>
              </a:rPr>
              <a:t> </a:t>
            </a:r>
            <a:r>
              <a:rPr lang="es-ES" noProof="0" dirty="0" err="1">
                <a:solidFill>
                  <a:schemeClr val="bg1"/>
                </a:solidFill>
              </a:rPr>
              <a:t>Thinking</a:t>
            </a:r>
            <a:r>
              <a:rPr lang="es-ES" noProof="0" dirty="0">
                <a:solidFill>
                  <a:schemeClr val="bg1"/>
                </a:solidFill>
              </a:rPr>
              <a:t> </a:t>
            </a:r>
            <a:r>
              <a:rPr lang="es-ES" noProof="0" dirty="0" err="1">
                <a:solidFill>
                  <a:schemeClr val="bg1"/>
                </a:solidFill>
              </a:rPr>
              <a:t>with</a:t>
            </a:r>
            <a:r>
              <a:rPr lang="es-ES" noProof="0" dirty="0">
                <a:solidFill>
                  <a:schemeClr val="bg1"/>
                </a:solidFill>
              </a:rPr>
              <a:t> MATLAB</a:t>
            </a:r>
          </a:p>
        </p:txBody>
      </p:sp>
      <p:sp>
        <p:nvSpPr>
          <p:cNvPr id="4" name="Text 0"/>
          <p:cNvSpPr/>
          <p:nvPr/>
        </p:nvSpPr>
        <p:spPr>
          <a:xfrm>
            <a:off x="6192798" y="222449"/>
            <a:ext cx="4285178" cy="446603"/>
          </a:xfrm>
          <a:prstGeom prst="rect">
            <a:avLst/>
          </a:prstGeom>
          <a:noFill/>
          <a:ln/>
        </p:spPr>
        <p:txBody>
          <a:bodyPr wrap="none" lIns="0" tIns="0" rIns="0" bIns="0" rtlCol="0" anchor="t"/>
          <a:lstStyle/>
          <a:p>
            <a:pPr marL="0" indent="0" algn="l">
              <a:lnSpc>
                <a:spcPts val="3500"/>
              </a:lnSpc>
              <a:buNone/>
            </a:pPr>
            <a:r>
              <a:rPr lang="en-US" sz="2800" dirty="0">
                <a:solidFill>
                  <a:srgbClr val="F2F0F4"/>
                </a:solidFill>
                <a:latin typeface="Montserrat" pitchFamily="34" charset="0"/>
                <a:ea typeface="Montserrat" pitchFamily="34" charset="-122"/>
                <a:cs typeface="Montserrat" pitchFamily="34" charset="-120"/>
              </a:rPr>
              <a:t>Meet Dr. Luis M. Vicente</a:t>
            </a:r>
            <a:endParaRPr lang="en-US" sz="2800" dirty="0"/>
          </a:p>
        </p:txBody>
      </p:sp>
      <p:sp>
        <p:nvSpPr>
          <p:cNvPr id="6" name="Text 1"/>
          <p:cNvSpPr/>
          <p:nvPr/>
        </p:nvSpPr>
        <p:spPr>
          <a:xfrm>
            <a:off x="6192798" y="847646"/>
            <a:ext cx="7651313" cy="1071563"/>
          </a:xfrm>
          <a:prstGeom prst="rect">
            <a:avLst/>
          </a:prstGeom>
          <a:noFill/>
          <a:ln/>
        </p:spPr>
        <p:txBody>
          <a:bodyPr wrap="square" lIns="0" tIns="0" rIns="0" bIns="0" rtlCol="0" anchor="t"/>
          <a:lstStyle/>
          <a:p>
            <a:pPr marL="0" indent="0" algn="l">
              <a:lnSpc>
                <a:spcPts val="2800"/>
              </a:lnSpc>
              <a:buNone/>
            </a:pPr>
            <a:r>
              <a:rPr lang="en-US" sz="2400" b="1" dirty="0">
                <a:solidFill>
                  <a:srgbClr val="DCD7E5"/>
                </a:solidFill>
                <a:latin typeface="Heebo Light" pitchFamily="34" charset="0"/>
                <a:ea typeface="Heebo Light" pitchFamily="34" charset="-122"/>
                <a:cs typeface="Heebo Light" pitchFamily="34" charset="-120"/>
              </a:rPr>
              <a:t>Associate Professor &amp; Department Director </a:t>
            </a:r>
            <a:r>
              <a:rPr lang="en-US" sz="2400" dirty="0">
                <a:solidFill>
                  <a:srgbClr val="DCD7E5"/>
                </a:solidFill>
                <a:latin typeface="Heebo Light" pitchFamily="34" charset="0"/>
                <a:ea typeface="Heebo Light" pitchFamily="34" charset="-122"/>
                <a:cs typeface="Heebo Light" pitchFamily="34" charset="-120"/>
              </a:rPr>
              <a:t>Electrical, Computer &amp; Computer Science Engineering</a:t>
            </a:r>
          </a:p>
          <a:p>
            <a:pPr marL="0" indent="0" algn="l">
              <a:lnSpc>
                <a:spcPts val="2800"/>
              </a:lnSpc>
              <a:buNone/>
            </a:pPr>
            <a:r>
              <a:rPr lang="en-US" sz="2400" dirty="0">
                <a:solidFill>
                  <a:srgbClr val="DCD7E5"/>
                </a:solidFill>
                <a:latin typeface="Heebo Light" pitchFamily="34" charset="0"/>
                <a:ea typeface="Heebo Light" pitchFamily="34" charset="-122"/>
                <a:cs typeface="Heebo Light" pitchFamily="34" charset="-120"/>
              </a:rPr>
              <a:t>Universidad Politécnica de Puerto Rico</a:t>
            </a:r>
            <a:endParaRPr lang="en-US" sz="2400" dirty="0"/>
          </a:p>
        </p:txBody>
      </p:sp>
      <p:sp>
        <p:nvSpPr>
          <p:cNvPr id="8" name="Text 2"/>
          <p:cNvSpPr/>
          <p:nvPr/>
        </p:nvSpPr>
        <p:spPr>
          <a:xfrm>
            <a:off x="6192798" y="2079943"/>
            <a:ext cx="7651313" cy="1785938"/>
          </a:xfrm>
          <a:prstGeom prst="rect">
            <a:avLst/>
          </a:prstGeom>
          <a:noFill/>
          <a:ln/>
        </p:spPr>
        <p:txBody>
          <a:bodyPr wrap="square" lIns="0" tIns="0" rIns="0" bIns="0" rtlCol="0" anchor="t"/>
          <a:lstStyle/>
          <a:p>
            <a:pPr marL="0" indent="0" algn="l">
              <a:lnSpc>
                <a:spcPts val="2800"/>
              </a:lnSpc>
              <a:buNone/>
            </a:pPr>
            <a:r>
              <a:rPr lang="en-US" sz="1750" dirty="0">
                <a:solidFill>
                  <a:srgbClr val="DCD7E5"/>
                </a:solidFill>
                <a:latin typeface="Heebo Light" pitchFamily="34" charset="0"/>
                <a:ea typeface="Heebo Light" pitchFamily="34" charset="-122"/>
                <a:cs typeface="Heebo Light" pitchFamily="34" charset="-120"/>
              </a:rPr>
              <a:t>Dr. Vicente has been a dedicated faculty member since 2003, bringing deep expertise in computational thinking and pattern recognition to graduate education. He earned his Ph.D. in Electrical and Computer Engineering from the University of Missouri-Columbia in May 2009, where he authored or co-authored five publications in his research area before graduation.</a:t>
            </a:r>
            <a:endParaRPr lang="en-US" sz="1750" dirty="0"/>
          </a:p>
        </p:txBody>
      </p:sp>
      <p:sp>
        <p:nvSpPr>
          <p:cNvPr id="13" name="Text 3"/>
          <p:cNvSpPr/>
          <p:nvPr/>
        </p:nvSpPr>
        <p:spPr>
          <a:xfrm>
            <a:off x="6192798" y="4026615"/>
            <a:ext cx="7651313" cy="1428750"/>
          </a:xfrm>
          <a:prstGeom prst="rect">
            <a:avLst/>
          </a:prstGeom>
          <a:noFill/>
          <a:ln/>
        </p:spPr>
        <p:txBody>
          <a:bodyPr wrap="square" lIns="0" tIns="0" rIns="0" bIns="0" rtlCol="0" anchor="t"/>
          <a:lstStyle/>
          <a:p>
            <a:pPr marL="0" indent="0" algn="l">
              <a:lnSpc>
                <a:spcPts val="2800"/>
              </a:lnSpc>
              <a:buNone/>
            </a:pPr>
            <a:r>
              <a:rPr lang="en-US" sz="1750" dirty="0">
                <a:solidFill>
                  <a:srgbClr val="DCD7E5"/>
                </a:solidFill>
                <a:latin typeface="Heebo Light" pitchFamily="34" charset="0"/>
                <a:ea typeface="Heebo Light" pitchFamily="34" charset="-122"/>
                <a:cs typeface="Heebo Light" pitchFamily="34" charset="-120"/>
              </a:rPr>
              <a:t>In 2020, he was appointed Director of the Department of Electrical Engineering and Computer Science, where he continues to support innovative teaching methodologies using MATLAB to bridge the gap between theoretical concepts and practical applications.</a:t>
            </a:r>
            <a:endParaRPr lang="en-US" sz="1750" dirty="0"/>
          </a:p>
        </p:txBody>
      </p:sp>
      <p:pic>
        <p:nvPicPr>
          <p:cNvPr id="18" name="Picture 17">
            <a:extLst>
              <a:ext uri="{FF2B5EF4-FFF2-40B4-BE49-F238E27FC236}">
                <a16:creationId xmlns:a16="http://schemas.microsoft.com/office/drawing/2014/main" id="{3301ACEB-C9C7-215C-1305-15AF67A444B1}"/>
              </a:ext>
            </a:extLst>
          </p:cNvPr>
          <p:cNvPicPr>
            <a:picLocks noChangeAspect="1"/>
          </p:cNvPicPr>
          <p:nvPr/>
        </p:nvPicPr>
        <p:blipFill>
          <a:blip r:embed="rId6"/>
          <a:stretch>
            <a:fillRect/>
          </a:stretch>
        </p:blipFill>
        <p:spPr>
          <a:xfrm>
            <a:off x="11998694" y="5650275"/>
            <a:ext cx="2456777" cy="2412028"/>
          </a:xfrm>
          <a:prstGeom prst="rect">
            <a:avLst/>
          </a:prstGeom>
        </p:spPr>
      </p:pic>
      <p:sp>
        <p:nvSpPr>
          <p:cNvPr id="19" name="Text 5">
            <a:extLst>
              <a:ext uri="{FF2B5EF4-FFF2-40B4-BE49-F238E27FC236}">
                <a16:creationId xmlns:a16="http://schemas.microsoft.com/office/drawing/2014/main" id="{650D552B-DB74-57B9-2259-319B03726347}"/>
              </a:ext>
            </a:extLst>
          </p:cNvPr>
          <p:cNvSpPr/>
          <p:nvPr/>
        </p:nvSpPr>
        <p:spPr>
          <a:xfrm>
            <a:off x="11333391" y="7604307"/>
            <a:ext cx="326003" cy="344138"/>
          </a:xfrm>
          <a:prstGeom prst="rect">
            <a:avLst/>
          </a:prstGeom>
          <a:noFill/>
          <a:ln/>
        </p:spPr>
        <p:txBody>
          <a:bodyPr wrap="none" lIns="0" tIns="0" rIns="0" bIns="0" rtlCol="0" anchor="t"/>
          <a:lstStyle/>
          <a:p>
            <a:pPr marL="0" indent="0" algn="r">
              <a:lnSpc>
                <a:spcPts val="1800"/>
              </a:lnSpc>
              <a:buNone/>
            </a:pPr>
            <a:r>
              <a:rPr lang="en-US" sz="2400" dirty="0">
                <a:solidFill>
                  <a:schemeClr val="bg1"/>
                </a:solidFill>
              </a:rPr>
              <a:t>2</a:t>
            </a:r>
          </a:p>
        </p:txBody>
      </p:sp>
    </p:spTree>
    <p:extLst>
      <p:ext uri="{BB962C8B-B14F-4D97-AF65-F5344CB8AC3E}">
        <p14:creationId xmlns:p14="http://schemas.microsoft.com/office/powerpoint/2010/main" val="3486999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3"/>
          <a:stretch>
            <a:fillRect/>
          </a:stretch>
        </p:blipFill>
        <p:spPr>
          <a:xfrm>
            <a:off x="9477097" y="5407049"/>
            <a:ext cx="4980034" cy="2773690"/>
          </a:xfrm>
          <a:prstGeom prst="rect">
            <a:avLst/>
          </a:prstGeom>
        </p:spPr>
      </p:pic>
      <p:sp>
        <p:nvSpPr>
          <p:cNvPr id="4" name="Text 0"/>
          <p:cNvSpPr/>
          <p:nvPr/>
        </p:nvSpPr>
        <p:spPr>
          <a:xfrm>
            <a:off x="745273" y="327619"/>
            <a:ext cx="12708334" cy="806291"/>
          </a:xfrm>
          <a:prstGeom prst="rect">
            <a:avLst/>
          </a:prstGeom>
          <a:noFill/>
          <a:ln/>
        </p:spPr>
        <p:txBody>
          <a:bodyPr wrap="square" lIns="0" tIns="0" rIns="0" bIns="0" rtlCol="0" anchor="t"/>
          <a:lstStyle/>
          <a:p>
            <a:pPr marL="0" indent="0" algn="l">
              <a:lnSpc>
                <a:spcPts val="3150"/>
              </a:lnSpc>
              <a:buNone/>
            </a:pPr>
            <a:r>
              <a:rPr lang="en-US" sz="3200" dirty="0">
                <a:solidFill>
                  <a:srgbClr val="F2F0F4"/>
                </a:solidFill>
                <a:latin typeface="Montserrat" pitchFamily="34" charset="0"/>
                <a:ea typeface="Montserrat" pitchFamily="34" charset="-122"/>
                <a:cs typeface="Montserrat" pitchFamily="34" charset="-120"/>
              </a:rPr>
              <a:t>The Challenge: Bridging Diverse Student Backgrounds</a:t>
            </a:r>
            <a:endParaRPr lang="en-US" sz="3200" dirty="0"/>
          </a:p>
        </p:txBody>
      </p:sp>
      <p:sp>
        <p:nvSpPr>
          <p:cNvPr id="5" name="Shape 1"/>
          <p:cNvSpPr/>
          <p:nvPr/>
        </p:nvSpPr>
        <p:spPr>
          <a:xfrm>
            <a:off x="786452" y="1084055"/>
            <a:ext cx="290155" cy="290155"/>
          </a:xfrm>
          <a:prstGeom prst="roundRect">
            <a:avLst>
              <a:gd name="adj" fmla="val 18674"/>
            </a:avLst>
          </a:prstGeom>
          <a:solidFill>
            <a:srgbClr val="481C9E"/>
          </a:solidFill>
          <a:ln w="7620">
            <a:solidFill>
              <a:srgbClr val="6135B7"/>
            </a:solidFill>
            <a:prstDash val="solid"/>
          </a:ln>
        </p:spPr>
        <p:txBody>
          <a:bodyPr/>
          <a:lstStyle/>
          <a:p>
            <a:endParaRPr lang="en-US"/>
          </a:p>
        </p:txBody>
      </p:sp>
      <p:sp>
        <p:nvSpPr>
          <p:cNvPr id="7" name="Text 3"/>
          <p:cNvSpPr/>
          <p:nvPr/>
        </p:nvSpPr>
        <p:spPr>
          <a:xfrm>
            <a:off x="1212889" y="1539573"/>
            <a:ext cx="7137321" cy="257889"/>
          </a:xfrm>
          <a:prstGeom prst="rect">
            <a:avLst/>
          </a:prstGeom>
          <a:noFill/>
          <a:ln/>
        </p:spPr>
        <p:txBody>
          <a:bodyPr wrap="none" lIns="0" tIns="0" rIns="0" bIns="0" rtlCol="0" anchor="t"/>
          <a:lstStyle/>
          <a:p>
            <a:pPr marL="0" indent="0" algn="l">
              <a:buNone/>
            </a:pPr>
            <a:endParaRPr lang="en-US" sz="2000" dirty="0"/>
          </a:p>
        </p:txBody>
      </p:sp>
      <p:sp>
        <p:nvSpPr>
          <p:cNvPr id="8" name="Text 4"/>
          <p:cNvSpPr/>
          <p:nvPr/>
        </p:nvSpPr>
        <p:spPr>
          <a:xfrm>
            <a:off x="1212888" y="2073521"/>
            <a:ext cx="7137321" cy="1280742"/>
          </a:xfrm>
          <a:prstGeom prst="rect">
            <a:avLst/>
          </a:prstGeom>
          <a:noFill/>
          <a:ln/>
        </p:spPr>
        <p:txBody>
          <a:bodyPr wrap="square" lIns="0" tIns="0" rIns="0" bIns="0" rtlCol="0" anchor="t"/>
          <a:lstStyle/>
          <a:p>
            <a:pPr marL="0" indent="0">
              <a:buNone/>
            </a:pPr>
            <a:endParaRPr lang="en-US" sz="2000" dirty="0"/>
          </a:p>
        </p:txBody>
      </p:sp>
      <p:sp>
        <p:nvSpPr>
          <p:cNvPr id="9" name="Shape 5"/>
          <p:cNvSpPr/>
          <p:nvPr/>
        </p:nvSpPr>
        <p:spPr>
          <a:xfrm>
            <a:off x="745273" y="2713892"/>
            <a:ext cx="290155" cy="290155"/>
          </a:xfrm>
          <a:prstGeom prst="roundRect">
            <a:avLst>
              <a:gd name="adj" fmla="val 18674"/>
            </a:avLst>
          </a:prstGeom>
          <a:solidFill>
            <a:srgbClr val="481C9E"/>
          </a:solidFill>
          <a:ln w="7620">
            <a:solidFill>
              <a:srgbClr val="6135B7"/>
            </a:solidFill>
            <a:prstDash val="solid"/>
          </a:ln>
        </p:spPr>
        <p:txBody>
          <a:bodyPr/>
          <a:lstStyle/>
          <a:p>
            <a:endParaRPr lang="en-US"/>
          </a:p>
        </p:txBody>
      </p:sp>
      <p:sp>
        <p:nvSpPr>
          <p:cNvPr id="11" name="Text 7"/>
          <p:cNvSpPr/>
          <p:nvPr/>
        </p:nvSpPr>
        <p:spPr>
          <a:xfrm>
            <a:off x="1212890" y="3572522"/>
            <a:ext cx="7137321" cy="257889"/>
          </a:xfrm>
          <a:prstGeom prst="rect">
            <a:avLst/>
          </a:prstGeom>
          <a:noFill/>
          <a:ln/>
        </p:spPr>
        <p:txBody>
          <a:bodyPr wrap="none" lIns="0" tIns="0" rIns="0" bIns="0" rtlCol="0" anchor="t"/>
          <a:lstStyle/>
          <a:p>
            <a:pPr marL="0" indent="0" algn="l">
              <a:buNone/>
            </a:pPr>
            <a:endParaRPr lang="en-US" sz="2000" dirty="0"/>
          </a:p>
        </p:txBody>
      </p:sp>
      <p:sp>
        <p:nvSpPr>
          <p:cNvPr id="12" name="Text 8"/>
          <p:cNvSpPr/>
          <p:nvPr/>
        </p:nvSpPr>
        <p:spPr>
          <a:xfrm>
            <a:off x="1212887" y="4160777"/>
            <a:ext cx="7137321" cy="1334572"/>
          </a:xfrm>
          <a:prstGeom prst="rect">
            <a:avLst/>
          </a:prstGeom>
          <a:noFill/>
          <a:ln/>
        </p:spPr>
        <p:txBody>
          <a:bodyPr wrap="square" lIns="0" tIns="0" rIns="0" bIns="0" rtlCol="0" anchor="t"/>
          <a:lstStyle/>
          <a:p>
            <a:pPr marL="0" indent="0" algn="l">
              <a:buNone/>
            </a:pPr>
            <a:endParaRPr lang="en-US" sz="2000" dirty="0"/>
          </a:p>
        </p:txBody>
      </p:sp>
      <p:sp>
        <p:nvSpPr>
          <p:cNvPr id="13" name="Shape 9"/>
          <p:cNvSpPr/>
          <p:nvPr/>
        </p:nvSpPr>
        <p:spPr>
          <a:xfrm>
            <a:off x="745272" y="4114800"/>
            <a:ext cx="290155" cy="290155"/>
          </a:xfrm>
          <a:prstGeom prst="roundRect">
            <a:avLst>
              <a:gd name="adj" fmla="val 18674"/>
            </a:avLst>
          </a:prstGeom>
          <a:solidFill>
            <a:srgbClr val="481C9E"/>
          </a:solidFill>
          <a:ln w="7620">
            <a:solidFill>
              <a:srgbClr val="6135B7"/>
            </a:solidFill>
            <a:prstDash val="solid"/>
          </a:ln>
        </p:spPr>
        <p:txBody>
          <a:bodyPr/>
          <a:lstStyle/>
          <a:p>
            <a:endParaRPr lang="en-US"/>
          </a:p>
        </p:txBody>
      </p:sp>
      <p:sp>
        <p:nvSpPr>
          <p:cNvPr id="16" name="Text 12"/>
          <p:cNvSpPr/>
          <p:nvPr/>
        </p:nvSpPr>
        <p:spPr>
          <a:xfrm>
            <a:off x="1212890" y="1084055"/>
            <a:ext cx="7833388" cy="7096684"/>
          </a:xfrm>
          <a:prstGeom prst="rect">
            <a:avLst/>
          </a:prstGeom>
          <a:noFill/>
          <a:ln/>
        </p:spPr>
        <p:txBody>
          <a:bodyPr wrap="square" lIns="0" tIns="0" rIns="0" bIns="0" rtlCol="0" anchor="t"/>
          <a:lstStyle/>
          <a:p>
            <a:r>
              <a:rPr lang="en-US" b="1" dirty="0">
                <a:solidFill>
                  <a:srgbClr val="DCD7E5"/>
                </a:solidFill>
                <a:latin typeface="Heebo Light" pitchFamily="34" charset="0"/>
                <a:ea typeface="Heebo Light" pitchFamily="34" charset="-122"/>
                <a:cs typeface="Heebo Light" pitchFamily="34" charset="-120"/>
              </a:rPr>
              <a:t>The Context</a:t>
            </a:r>
            <a:endParaRPr lang="en-US" b="1" dirty="0"/>
          </a:p>
          <a:p>
            <a:r>
              <a:rPr lang="en-US" dirty="0">
                <a:solidFill>
                  <a:srgbClr val="DCD7E5"/>
                </a:solidFill>
                <a:latin typeface="Heebo Light" pitchFamily="34" charset="0"/>
                <a:ea typeface="Heebo Light" pitchFamily="34" charset="-122"/>
                <a:cs typeface="Heebo Light" pitchFamily="34" charset="-120"/>
              </a:rPr>
              <a:t>In the graduate course EE 6720: Pattern Recognition, students arrive with vastly different levels of programming experience and mathematical preparation. This creates a significant pedagogical challenge when introducing advanced concepts.</a:t>
            </a:r>
            <a:endParaRPr lang="en-US" dirty="0"/>
          </a:p>
          <a:p>
            <a:endParaRPr lang="en-US" dirty="0">
              <a:solidFill>
                <a:srgbClr val="DCD7E5"/>
              </a:solidFill>
              <a:latin typeface="Heebo Light" pitchFamily="34" charset="0"/>
              <a:ea typeface="Heebo Light" pitchFamily="34" charset="-122"/>
              <a:cs typeface="Heebo Light" pitchFamily="34" charset="-120"/>
            </a:endParaRPr>
          </a:p>
          <a:p>
            <a:r>
              <a:rPr lang="en-US" b="1" dirty="0">
                <a:solidFill>
                  <a:srgbClr val="DCD7E5"/>
                </a:solidFill>
                <a:latin typeface="Heebo Light" pitchFamily="34" charset="0"/>
                <a:ea typeface="Heebo Light" pitchFamily="34" charset="-122"/>
                <a:cs typeface="Heebo Light" pitchFamily="34" charset="-120"/>
              </a:rPr>
              <a:t>Complex Concepts</a:t>
            </a:r>
            <a:endParaRPr lang="en-US" b="1" dirty="0"/>
          </a:p>
          <a:p>
            <a:r>
              <a:rPr lang="en-US" dirty="0">
                <a:solidFill>
                  <a:srgbClr val="DCD7E5"/>
                </a:solidFill>
                <a:latin typeface="Heebo Light" pitchFamily="34" charset="0"/>
                <a:ea typeface="Heebo Light" pitchFamily="34" charset="-122"/>
                <a:cs typeface="Heebo Light" pitchFamily="34" charset="-120"/>
              </a:rPr>
              <a:t>Teaching sophisticated concepts like Bayesian classification, PCA, and clustering techniques requires both mathematical rigor and computational proficiency that not all students possess initially.</a:t>
            </a:r>
            <a:endParaRPr lang="en-US" dirty="0"/>
          </a:p>
          <a:p>
            <a:pPr marL="0" indent="0" algn="l">
              <a:buNone/>
            </a:pPr>
            <a:endParaRPr lang="en-US" dirty="0">
              <a:solidFill>
                <a:srgbClr val="DCD7E5"/>
              </a:solidFill>
              <a:latin typeface="Heebo Light" pitchFamily="34" charset="0"/>
              <a:ea typeface="Heebo Light" pitchFamily="34" charset="-122"/>
              <a:cs typeface="Heebo Light" pitchFamily="34" charset="-120"/>
            </a:endParaRPr>
          </a:p>
          <a:p>
            <a:pPr marL="0" indent="0" algn="l">
              <a:buNone/>
            </a:pPr>
            <a:r>
              <a:rPr lang="en-US" b="1" dirty="0">
                <a:solidFill>
                  <a:srgbClr val="DCD7E5"/>
                </a:solidFill>
                <a:latin typeface="Heebo Light" pitchFamily="34" charset="0"/>
                <a:ea typeface="Heebo Light" pitchFamily="34" charset="-122"/>
                <a:cs typeface="Heebo Light" pitchFamily="34" charset="-120"/>
              </a:rPr>
              <a:t>The Solution</a:t>
            </a:r>
          </a:p>
          <a:p>
            <a:pPr marL="0" indent="0" algn="l">
              <a:buNone/>
            </a:pPr>
            <a:r>
              <a:rPr lang="en-US" dirty="0">
                <a:solidFill>
                  <a:srgbClr val="DCD7E5"/>
                </a:solidFill>
                <a:latin typeface="Heebo Light" pitchFamily="34" charset="0"/>
                <a:ea typeface="Heebo Light" pitchFamily="34" charset="-122"/>
                <a:cs typeface="Heebo Light" pitchFamily="34" charset="-120"/>
              </a:rPr>
              <a:t>MATLAB provides powerful visualization capabilities that connect abstract theory with concrete applications. By seeing concepts in action, students feel more motivated and comprehend material faster, regardless of their initial skill level. Student feedback and final project outcomes consistently reflect this improvement, though balancing theoretical depth with hands-on demonstrations remains a challenge.</a:t>
            </a:r>
          </a:p>
          <a:p>
            <a:pPr marL="0" indent="0" algn="l">
              <a:buNone/>
            </a:pPr>
            <a:endParaRPr lang="en-US" dirty="0">
              <a:solidFill>
                <a:srgbClr val="DCD7E5"/>
              </a:solidFill>
              <a:latin typeface="Heebo Light" pitchFamily="34" charset="0"/>
              <a:ea typeface="Heebo Light" pitchFamily="34" charset="-122"/>
              <a:cs typeface="Heebo Light" pitchFamily="34" charset="-120"/>
            </a:endParaRPr>
          </a:p>
          <a:p>
            <a:pPr marL="0" indent="0" algn="l">
              <a:buNone/>
            </a:pPr>
            <a:r>
              <a:rPr lang="en-US" b="1" dirty="0">
                <a:solidFill>
                  <a:srgbClr val="DCD7E5"/>
                </a:solidFill>
                <a:latin typeface="Heebo Light" pitchFamily="34" charset="0"/>
                <a:ea typeface="Heebo Light" pitchFamily="34" charset="-122"/>
                <a:cs typeface="Heebo Light" pitchFamily="34" charset="-120"/>
              </a:rPr>
              <a:t>Teaching Approach</a:t>
            </a:r>
          </a:p>
          <a:p>
            <a:pPr marL="0" indent="0" algn="l">
              <a:buNone/>
            </a:pPr>
            <a:r>
              <a:rPr lang="en-US" dirty="0">
                <a:solidFill>
                  <a:srgbClr val="DCD7E5"/>
                </a:solidFill>
                <a:latin typeface="Heebo Light" pitchFamily="34" charset="0"/>
                <a:ea typeface="Heebo Light" pitchFamily="34" charset="-122"/>
                <a:cs typeface="Heebo Light" pitchFamily="34" charset="-120"/>
              </a:rPr>
              <a:t>My approach emphasizes conceptual understanding before coding. Students first analyze algorithms conceptually, then use MATLAB scripts to see them in action, reinforcing both programming and mathematical reasoning.</a:t>
            </a:r>
            <a:endParaRPr lang="en-US" dirty="0"/>
          </a:p>
        </p:txBody>
      </p:sp>
      <p:pic>
        <p:nvPicPr>
          <p:cNvPr id="18" name="Picture 2">
            <a:extLst>
              <a:ext uri="{FF2B5EF4-FFF2-40B4-BE49-F238E27FC236}">
                <a16:creationId xmlns:a16="http://schemas.microsoft.com/office/drawing/2014/main" id="{FCAE069A-5C4D-CA3B-DCE5-FFA119870EEC}"/>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9487312" y="1046586"/>
            <a:ext cx="4969819" cy="4448763"/>
          </a:xfrm>
          <a:prstGeom prst="rect">
            <a:avLst/>
          </a:prstGeom>
          <a:solidFill>
            <a:srgbClr val="0D0A2C"/>
          </a:solidFill>
          <a:ln>
            <a:noFill/>
          </a:ln>
        </p:spPr>
      </p:pic>
      <p:sp>
        <p:nvSpPr>
          <p:cNvPr id="19" name="Text 5">
            <a:extLst>
              <a:ext uri="{FF2B5EF4-FFF2-40B4-BE49-F238E27FC236}">
                <a16:creationId xmlns:a16="http://schemas.microsoft.com/office/drawing/2014/main" id="{10EEC93A-5A56-3CD8-735C-B109315F6D97}"/>
              </a:ext>
            </a:extLst>
          </p:cNvPr>
          <p:cNvSpPr/>
          <p:nvPr/>
        </p:nvSpPr>
        <p:spPr>
          <a:xfrm>
            <a:off x="13716000" y="7432238"/>
            <a:ext cx="326003" cy="344138"/>
          </a:xfrm>
          <a:prstGeom prst="rect">
            <a:avLst/>
          </a:prstGeom>
          <a:noFill/>
          <a:ln/>
        </p:spPr>
        <p:txBody>
          <a:bodyPr wrap="none" lIns="0" tIns="0" rIns="0" bIns="0" rtlCol="0" anchor="t"/>
          <a:lstStyle/>
          <a:p>
            <a:pPr marL="0" indent="0" algn="r">
              <a:lnSpc>
                <a:spcPts val="1800"/>
              </a:lnSpc>
              <a:buNone/>
            </a:pPr>
            <a:r>
              <a:rPr lang="en-US" sz="2400" dirty="0">
                <a:solidFill>
                  <a:schemeClr val="bg1"/>
                </a:solidFill>
              </a:rPr>
              <a:t>3</a:t>
            </a:r>
          </a:p>
        </p:txBody>
      </p:sp>
      <p:sp>
        <p:nvSpPr>
          <p:cNvPr id="2" name="Shape 9">
            <a:extLst>
              <a:ext uri="{FF2B5EF4-FFF2-40B4-BE49-F238E27FC236}">
                <a16:creationId xmlns:a16="http://schemas.microsoft.com/office/drawing/2014/main" id="{B7124733-2CB2-E080-1F31-BC39C7F8F947}"/>
              </a:ext>
            </a:extLst>
          </p:cNvPr>
          <p:cNvSpPr/>
          <p:nvPr/>
        </p:nvSpPr>
        <p:spPr>
          <a:xfrm>
            <a:off x="786451" y="6308295"/>
            <a:ext cx="290155" cy="290155"/>
          </a:xfrm>
          <a:prstGeom prst="roundRect">
            <a:avLst>
              <a:gd name="adj" fmla="val 18674"/>
            </a:avLst>
          </a:prstGeom>
          <a:solidFill>
            <a:srgbClr val="481C9E"/>
          </a:solidFill>
          <a:ln w="7620">
            <a:solidFill>
              <a:srgbClr val="6135B7"/>
            </a:solidFill>
            <a:prstDash val="solid"/>
          </a:ln>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580D7-9839-6D85-288A-08D7AFAF04E6}"/>
            </a:ext>
          </a:extLst>
        </p:cNvPr>
        <p:cNvGrpSpPr/>
        <p:nvPr/>
      </p:nvGrpSpPr>
      <p:grpSpPr>
        <a:xfrm>
          <a:off x="0" y="0"/>
          <a:ext cx="0" cy="0"/>
          <a:chOff x="0" y="0"/>
          <a:chExt cx="0" cy="0"/>
        </a:xfrm>
      </p:grpSpPr>
      <p:sp>
        <p:nvSpPr>
          <p:cNvPr id="3" name="Text 1">
            <a:extLst>
              <a:ext uri="{FF2B5EF4-FFF2-40B4-BE49-F238E27FC236}">
                <a16:creationId xmlns:a16="http://schemas.microsoft.com/office/drawing/2014/main" id="{0CF91CA7-8E2B-3863-BFD5-2ECF7D9DE35F}"/>
              </a:ext>
            </a:extLst>
          </p:cNvPr>
          <p:cNvSpPr/>
          <p:nvPr/>
        </p:nvSpPr>
        <p:spPr>
          <a:xfrm>
            <a:off x="793790" y="982053"/>
            <a:ext cx="13359532" cy="958429"/>
          </a:xfrm>
          <a:prstGeom prst="rect">
            <a:avLst/>
          </a:prstGeom>
          <a:noFill/>
          <a:ln/>
        </p:spPr>
        <p:txBody>
          <a:bodyPr wrap="square" lIns="0" tIns="0" rIns="0" bIns="0" rtlCol="0" anchor="t"/>
          <a:lstStyle/>
          <a:p>
            <a:pPr marL="0" indent="0" algn="l">
              <a:buNone/>
            </a:pPr>
            <a:r>
              <a:rPr lang="en-US" sz="2800" dirty="0">
                <a:solidFill>
                  <a:srgbClr val="DCD7E5"/>
                </a:solidFill>
                <a:latin typeface="Heebo Light" pitchFamily="34" charset="0"/>
                <a:ea typeface="Heebo Light" pitchFamily="34" charset="-122"/>
                <a:cs typeface="Heebo Light" pitchFamily="34" charset="-120"/>
              </a:rPr>
              <a:t>Over 24 years of teaching, MATLAB has evolved from a computational tool into a comprehensive learning environment for pattern recognition.</a:t>
            </a:r>
            <a:endParaRPr lang="en-US" sz="2800" dirty="0"/>
          </a:p>
        </p:txBody>
      </p:sp>
      <p:pic>
        <p:nvPicPr>
          <p:cNvPr id="4" name="Image 0" descr="preencoded.png">
            <a:extLst>
              <a:ext uri="{FF2B5EF4-FFF2-40B4-BE49-F238E27FC236}">
                <a16:creationId xmlns:a16="http://schemas.microsoft.com/office/drawing/2014/main" id="{63953418-D568-BCCF-4869-1F3C4064C22C}"/>
              </a:ext>
            </a:extLst>
          </p:cNvPr>
          <p:cNvPicPr>
            <a:picLocks noChangeAspect="1"/>
          </p:cNvPicPr>
          <p:nvPr/>
        </p:nvPicPr>
        <p:blipFill>
          <a:blip r:embed="rId3"/>
          <a:stretch>
            <a:fillRect/>
          </a:stretch>
        </p:blipFill>
        <p:spPr>
          <a:xfrm>
            <a:off x="874533" y="5293097"/>
            <a:ext cx="2833806" cy="2833806"/>
          </a:xfrm>
          <a:prstGeom prst="rect">
            <a:avLst/>
          </a:prstGeom>
        </p:spPr>
      </p:pic>
      <p:pic>
        <p:nvPicPr>
          <p:cNvPr id="5" name="Image 1" descr="preencoded.png">
            <a:extLst>
              <a:ext uri="{FF2B5EF4-FFF2-40B4-BE49-F238E27FC236}">
                <a16:creationId xmlns:a16="http://schemas.microsoft.com/office/drawing/2014/main" id="{A761A303-C695-F429-BF8A-FF388B85B390}"/>
              </a:ext>
            </a:extLst>
          </p:cNvPr>
          <p:cNvPicPr>
            <a:picLocks noChangeAspect="1"/>
          </p:cNvPicPr>
          <p:nvPr/>
        </p:nvPicPr>
        <p:blipFill>
          <a:blip r:embed="rId4"/>
          <a:stretch>
            <a:fillRect/>
          </a:stretch>
        </p:blipFill>
        <p:spPr>
          <a:xfrm>
            <a:off x="838933" y="2259855"/>
            <a:ext cx="2869406" cy="2869406"/>
          </a:xfrm>
          <a:prstGeom prst="rect">
            <a:avLst/>
          </a:prstGeom>
        </p:spPr>
      </p:pic>
      <p:sp>
        <p:nvSpPr>
          <p:cNvPr id="16" name="Text 5">
            <a:extLst>
              <a:ext uri="{FF2B5EF4-FFF2-40B4-BE49-F238E27FC236}">
                <a16:creationId xmlns:a16="http://schemas.microsoft.com/office/drawing/2014/main" id="{1D4487F4-1CBB-4342-0CA6-F1B2D78F404A}"/>
              </a:ext>
            </a:extLst>
          </p:cNvPr>
          <p:cNvSpPr/>
          <p:nvPr/>
        </p:nvSpPr>
        <p:spPr>
          <a:xfrm>
            <a:off x="13716000" y="7432238"/>
            <a:ext cx="326003" cy="344138"/>
          </a:xfrm>
          <a:prstGeom prst="rect">
            <a:avLst/>
          </a:prstGeom>
          <a:noFill/>
          <a:ln/>
        </p:spPr>
        <p:txBody>
          <a:bodyPr wrap="none" lIns="0" tIns="0" rIns="0" bIns="0" rtlCol="0" anchor="t"/>
          <a:lstStyle/>
          <a:p>
            <a:pPr marL="0" indent="0" algn="r">
              <a:lnSpc>
                <a:spcPts val="1800"/>
              </a:lnSpc>
              <a:buNone/>
            </a:pPr>
            <a:r>
              <a:rPr lang="en-US" sz="2400" dirty="0">
                <a:solidFill>
                  <a:schemeClr val="bg1"/>
                </a:solidFill>
              </a:rPr>
              <a:t>4</a:t>
            </a:r>
          </a:p>
        </p:txBody>
      </p:sp>
      <p:sp>
        <p:nvSpPr>
          <p:cNvPr id="17" name="Text 1">
            <a:extLst>
              <a:ext uri="{FF2B5EF4-FFF2-40B4-BE49-F238E27FC236}">
                <a16:creationId xmlns:a16="http://schemas.microsoft.com/office/drawing/2014/main" id="{A413FE95-6FE9-5A6E-4B19-7840CBFDF2EE}"/>
              </a:ext>
            </a:extLst>
          </p:cNvPr>
          <p:cNvSpPr/>
          <p:nvPr/>
        </p:nvSpPr>
        <p:spPr>
          <a:xfrm>
            <a:off x="3947169" y="2771602"/>
            <a:ext cx="9706010" cy="4475945"/>
          </a:xfrm>
          <a:prstGeom prst="rect">
            <a:avLst/>
          </a:prstGeom>
          <a:noFill/>
          <a:ln/>
        </p:spPr>
        <p:txBody>
          <a:bodyPr wrap="square" lIns="0" tIns="0" rIns="0" bIns="0" rtlCol="0" anchor="t"/>
          <a:lstStyle/>
          <a:p>
            <a:pPr marL="285750" indent="-285750">
              <a:buFont typeface="Arial" panose="020B0604020202020204" pitchFamily="34" charset="0"/>
              <a:buChar char="•"/>
            </a:pPr>
            <a:r>
              <a:rPr lang="en-US" sz="2400" b="1" dirty="0">
                <a:solidFill>
                  <a:schemeClr val="bg1"/>
                </a:solidFill>
                <a:latin typeface="Heebo Light" pitchFamily="2" charset="-79"/>
                <a:cs typeface="Heebo Light" pitchFamily="2" charset="-79"/>
              </a:rPr>
              <a:t>Use of scripts</a:t>
            </a:r>
            <a:r>
              <a:rPr lang="en-US" sz="2400" dirty="0">
                <a:solidFill>
                  <a:schemeClr val="bg1"/>
                </a:solidFill>
                <a:latin typeface="Heebo Light" pitchFamily="2" charset="-79"/>
                <a:cs typeface="Heebo Light" pitchFamily="2" charset="-79"/>
              </a:rPr>
              <a:t> to explain supervised classification algorithms (Bayes, MLE, k-NN) and unsupervised ones (hierarchical clustering, PCA).</a:t>
            </a:r>
          </a:p>
          <a:p>
            <a:pPr marL="285750" indent="-285750">
              <a:buFont typeface="Arial" panose="020B0604020202020204" pitchFamily="34" charset="0"/>
              <a:buChar char="•"/>
            </a:pPr>
            <a:endParaRPr lang="en-US" sz="2400" dirty="0">
              <a:solidFill>
                <a:schemeClr val="bg1"/>
              </a:solidFill>
              <a:latin typeface="Heebo Light" pitchFamily="2" charset="-79"/>
              <a:cs typeface="Heebo Light" pitchFamily="2" charset="-79"/>
            </a:endParaRPr>
          </a:p>
          <a:p>
            <a:pPr marL="285750" indent="-285750">
              <a:buFont typeface="Arial" panose="020B0604020202020204" pitchFamily="34" charset="0"/>
              <a:buChar char="•"/>
            </a:pPr>
            <a:endParaRPr lang="en-US" sz="2400" b="1" dirty="0">
              <a:solidFill>
                <a:schemeClr val="bg1"/>
              </a:solidFill>
              <a:latin typeface="Heebo Light" pitchFamily="2" charset="-79"/>
              <a:cs typeface="Heebo Light" pitchFamily="2" charset="-79"/>
            </a:endParaRPr>
          </a:p>
          <a:p>
            <a:pPr marL="285750" indent="-285750">
              <a:buFont typeface="Arial" panose="020B0604020202020204" pitchFamily="34" charset="0"/>
              <a:buChar char="•"/>
            </a:pPr>
            <a:r>
              <a:rPr lang="en-US" sz="2400" b="1" dirty="0">
                <a:solidFill>
                  <a:schemeClr val="bg1"/>
                </a:solidFill>
                <a:latin typeface="Heebo Light" pitchFamily="2" charset="-79"/>
                <a:cs typeface="Heebo Light" pitchFamily="2" charset="-79"/>
              </a:rPr>
              <a:t>Graphs generated with scripts</a:t>
            </a:r>
            <a:r>
              <a:rPr lang="en-US" sz="2400" dirty="0">
                <a:solidFill>
                  <a:schemeClr val="bg1"/>
                </a:solidFill>
                <a:latin typeface="Heebo Light" pitchFamily="2" charset="-79"/>
                <a:cs typeface="Heebo Light" pitchFamily="2" charset="-79"/>
              </a:rPr>
              <a:t> to visualize discriminant functions, decision boundaries, among others.</a:t>
            </a:r>
          </a:p>
          <a:p>
            <a:pPr marL="285750" indent="-285750">
              <a:buFont typeface="Arial" panose="020B0604020202020204" pitchFamily="34" charset="0"/>
              <a:buChar char="•"/>
            </a:pPr>
            <a:endParaRPr lang="en-US" sz="2400" dirty="0">
              <a:solidFill>
                <a:schemeClr val="bg1"/>
              </a:solidFill>
              <a:latin typeface="Heebo Light" pitchFamily="2" charset="-79"/>
              <a:cs typeface="Heebo Light" pitchFamily="2" charset="-79"/>
            </a:endParaRPr>
          </a:p>
          <a:p>
            <a:pPr marL="285750" indent="-285750">
              <a:buFont typeface="Arial" panose="020B0604020202020204" pitchFamily="34" charset="0"/>
              <a:buChar char="•"/>
            </a:pPr>
            <a:endParaRPr lang="en-US" sz="2400" b="1" dirty="0">
              <a:solidFill>
                <a:schemeClr val="bg1"/>
              </a:solidFill>
              <a:latin typeface="Heebo Light" pitchFamily="2" charset="-79"/>
              <a:cs typeface="Heebo Light" pitchFamily="2" charset="-79"/>
            </a:endParaRPr>
          </a:p>
          <a:p>
            <a:pPr marL="285750" indent="-285750">
              <a:buFont typeface="Arial" panose="020B0604020202020204" pitchFamily="34" charset="0"/>
              <a:buChar char="•"/>
            </a:pPr>
            <a:r>
              <a:rPr lang="en-US" sz="2400" b="1" dirty="0">
                <a:solidFill>
                  <a:schemeClr val="bg1"/>
                </a:solidFill>
                <a:latin typeface="Heebo Light" pitchFamily="2" charset="-79"/>
                <a:cs typeface="Heebo Light" pitchFamily="2" charset="-79"/>
              </a:rPr>
              <a:t>Integration of real datasets</a:t>
            </a:r>
            <a:r>
              <a:rPr lang="en-US" sz="2400" dirty="0">
                <a:solidFill>
                  <a:schemeClr val="bg1"/>
                </a:solidFill>
                <a:latin typeface="Heebo Light" pitchFamily="2" charset="-79"/>
                <a:cs typeface="Heebo Light" pitchFamily="2" charset="-79"/>
              </a:rPr>
              <a:t> of signals and images to provide practical context to the exercises (like the famous Wine data)</a:t>
            </a:r>
          </a:p>
        </p:txBody>
      </p:sp>
      <p:sp>
        <p:nvSpPr>
          <p:cNvPr id="7" name="Text 0">
            <a:extLst>
              <a:ext uri="{FF2B5EF4-FFF2-40B4-BE49-F238E27FC236}">
                <a16:creationId xmlns:a16="http://schemas.microsoft.com/office/drawing/2014/main" id="{2D2921C6-6E06-9832-77B0-70FDA9F4B212}"/>
              </a:ext>
            </a:extLst>
          </p:cNvPr>
          <p:cNvSpPr/>
          <p:nvPr/>
        </p:nvSpPr>
        <p:spPr>
          <a:xfrm>
            <a:off x="745273" y="327619"/>
            <a:ext cx="7219081" cy="806291"/>
          </a:xfrm>
          <a:prstGeom prst="rect">
            <a:avLst/>
          </a:prstGeom>
          <a:noFill/>
          <a:ln/>
        </p:spPr>
        <p:txBody>
          <a:bodyPr wrap="square" lIns="0" tIns="0" rIns="0" bIns="0" rtlCol="0" anchor="t"/>
          <a:lstStyle/>
          <a:p>
            <a:pPr marL="0" indent="0" algn="l">
              <a:lnSpc>
                <a:spcPts val="3150"/>
              </a:lnSpc>
              <a:buNone/>
            </a:pPr>
            <a:r>
              <a:rPr lang="en-US" sz="3200" dirty="0">
                <a:solidFill>
                  <a:srgbClr val="F2F0F4"/>
                </a:solidFill>
                <a:latin typeface="Montserrat" pitchFamily="34" charset="0"/>
                <a:ea typeface="Montserrat" pitchFamily="34" charset="-122"/>
                <a:cs typeface="Montserrat" pitchFamily="34" charset="-120"/>
              </a:rPr>
              <a:t>MATLAB as the Teaching Solution</a:t>
            </a:r>
            <a:endParaRPr lang="en-US" sz="3200" dirty="0"/>
          </a:p>
        </p:txBody>
      </p:sp>
    </p:spTree>
    <p:extLst>
      <p:ext uri="{BB962C8B-B14F-4D97-AF65-F5344CB8AC3E}">
        <p14:creationId xmlns:p14="http://schemas.microsoft.com/office/powerpoint/2010/main" val="1673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16" name="Image 4" descr="preencoded.png"/>
          <p:cNvPicPr>
            <a:picLocks noChangeAspect="1"/>
          </p:cNvPicPr>
          <p:nvPr/>
        </p:nvPicPr>
        <p:blipFill>
          <a:blip r:embed="rId3"/>
          <a:stretch>
            <a:fillRect/>
          </a:stretch>
        </p:blipFill>
        <p:spPr>
          <a:xfrm>
            <a:off x="7449860" y="1663541"/>
            <a:ext cx="6547247" cy="15240"/>
          </a:xfrm>
          <a:prstGeom prst="rect">
            <a:avLst/>
          </a:prstGeom>
        </p:spPr>
      </p:pic>
      <p:pic>
        <p:nvPicPr>
          <p:cNvPr id="20" name="Image 5" descr="preencoded.png"/>
          <p:cNvPicPr>
            <a:picLocks noChangeAspect="1"/>
          </p:cNvPicPr>
          <p:nvPr/>
        </p:nvPicPr>
        <p:blipFill>
          <a:blip r:embed="rId3"/>
          <a:stretch>
            <a:fillRect/>
          </a:stretch>
        </p:blipFill>
        <p:spPr>
          <a:xfrm>
            <a:off x="7449860" y="2512933"/>
            <a:ext cx="6547247" cy="15240"/>
          </a:xfrm>
          <a:prstGeom prst="rect">
            <a:avLst/>
          </a:prstGeom>
        </p:spPr>
      </p:pic>
      <p:pic>
        <p:nvPicPr>
          <p:cNvPr id="24" name="Image 6" descr="preencoded.png"/>
          <p:cNvPicPr>
            <a:picLocks noChangeAspect="1"/>
          </p:cNvPicPr>
          <p:nvPr/>
        </p:nvPicPr>
        <p:blipFill>
          <a:blip r:embed="rId3"/>
          <a:stretch>
            <a:fillRect/>
          </a:stretch>
        </p:blipFill>
        <p:spPr>
          <a:xfrm>
            <a:off x="7449860" y="3362325"/>
            <a:ext cx="6547247" cy="15240"/>
          </a:xfrm>
          <a:prstGeom prst="rect">
            <a:avLst/>
          </a:prstGeom>
        </p:spPr>
      </p:pic>
      <p:pic>
        <p:nvPicPr>
          <p:cNvPr id="27" name="Image 7" descr="preencoded.png"/>
          <p:cNvPicPr>
            <a:picLocks noChangeAspect="1"/>
          </p:cNvPicPr>
          <p:nvPr/>
        </p:nvPicPr>
        <p:blipFill>
          <a:blip r:embed="rId4"/>
          <a:stretch>
            <a:fillRect/>
          </a:stretch>
        </p:blipFill>
        <p:spPr>
          <a:xfrm>
            <a:off x="10552271" y="4268509"/>
            <a:ext cx="3163729" cy="3163729"/>
          </a:xfrm>
          <a:prstGeom prst="rect">
            <a:avLst/>
          </a:prstGeom>
        </p:spPr>
      </p:pic>
      <p:sp>
        <p:nvSpPr>
          <p:cNvPr id="28" name="Text 18"/>
          <p:cNvSpPr/>
          <p:nvPr/>
        </p:nvSpPr>
        <p:spPr>
          <a:xfrm>
            <a:off x="640913" y="7492365"/>
            <a:ext cx="13348573" cy="133350"/>
          </a:xfrm>
          <a:prstGeom prst="rect">
            <a:avLst/>
          </a:prstGeom>
          <a:noFill/>
          <a:ln/>
        </p:spPr>
        <p:txBody>
          <a:bodyPr wrap="none" lIns="0" tIns="0" rIns="0" bIns="0" rtlCol="0" anchor="t"/>
          <a:lstStyle/>
          <a:p>
            <a:pPr marL="0" indent="0" algn="r">
              <a:lnSpc>
                <a:spcPts val="1000"/>
              </a:lnSpc>
              <a:buNone/>
            </a:pPr>
            <a:endParaRPr lang="en-US" sz="650" dirty="0"/>
          </a:p>
        </p:txBody>
      </p:sp>
      <p:sp>
        <p:nvSpPr>
          <p:cNvPr id="29" name="Text 5">
            <a:extLst>
              <a:ext uri="{FF2B5EF4-FFF2-40B4-BE49-F238E27FC236}">
                <a16:creationId xmlns:a16="http://schemas.microsoft.com/office/drawing/2014/main" id="{8B01D940-7182-F87E-2AEB-E4D835D2D055}"/>
              </a:ext>
            </a:extLst>
          </p:cNvPr>
          <p:cNvSpPr/>
          <p:nvPr/>
        </p:nvSpPr>
        <p:spPr>
          <a:xfrm>
            <a:off x="13716000" y="7432238"/>
            <a:ext cx="326003" cy="344138"/>
          </a:xfrm>
          <a:prstGeom prst="rect">
            <a:avLst/>
          </a:prstGeom>
          <a:noFill/>
          <a:ln/>
        </p:spPr>
        <p:txBody>
          <a:bodyPr wrap="none" lIns="0" tIns="0" rIns="0" bIns="0" rtlCol="0" anchor="t"/>
          <a:lstStyle/>
          <a:p>
            <a:pPr marL="0" indent="0" algn="r">
              <a:lnSpc>
                <a:spcPts val="1800"/>
              </a:lnSpc>
              <a:buNone/>
            </a:pPr>
            <a:r>
              <a:rPr lang="en-US" sz="2400" dirty="0">
                <a:solidFill>
                  <a:schemeClr val="bg1"/>
                </a:solidFill>
              </a:rPr>
              <a:t>5</a:t>
            </a:r>
          </a:p>
        </p:txBody>
      </p:sp>
      <p:sp>
        <p:nvSpPr>
          <p:cNvPr id="30" name="TextBox 29">
            <a:extLst>
              <a:ext uri="{FF2B5EF4-FFF2-40B4-BE49-F238E27FC236}">
                <a16:creationId xmlns:a16="http://schemas.microsoft.com/office/drawing/2014/main" id="{54FC04D6-1E19-0789-6423-71C361EA5598}"/>
              </a:ext>
            </a:extLst>
          </p:cNvPr>
          <p:cNvSpPr txBox="1"/>
          <p:nvPr/>
        </p:nvSpPr>
        <p:spPr>
          <a:xfrm>
            <a:off x="241765" y="653581"/>
            <a:ext cx="8110565" cy="7109639"/>
          </a:xfrm>
          <a:prstGeom prst="rect">
            <a:avLst/>
          </a:prstGeom>
          <a:noFill/>
        </p:spPr>
        <p:txBody>
          <a:bodyPr wrap="square">
            <a:spAutoFit/>
          </a:bodyPr>
          <a:lstStyle/>
          <a:p>
            <a:r>
              <a:rPr lang="en-US" sz="2800" b="1" u="sng" noProof="0" dirty="0">
                <a:solidFill>
                  <a:schemeClr val="bg1"/>
                </a:solidFill>
                <a:latin typeface="Heebo Light" pitchFamily="2" charset="-79"/>
                <a:cs typeface="Heebo Light" pitchFamily="2" charset="-79"/>
              </a:rPr>
              <a:t>Results</a:t>
            </a:r>
          </a:p>
          <a:p>
            <a:endParaRPr lang="en-US" sz="2000" b="1" noProof="0" dirty="0">
              <a:solidFill>
                <a:schemeClr val="bg1"/>
              </a:solidFill>
              <a:latin typeface="Heebo Light" pitchFamily="2" charset="-79"/>
              <a:cs typeface="Heebo Light" pitchFamily="2" charset="-79"/>
            </a:endParaRPr>
          </a:p>
          <a:p>
            <a:r>
              <a:rPr lang="en-US" sz="2000" noProof="0" dirty="0">
                <a:solidFill>
                  <a:schemeClr val="bg1"/>
                </a:solidFill>
                <a:latin typeface="Heebo Light" pitchFamily="2" charset="-79"/>
                <a:cs typeface="Heebo Light" pitchFamily="2" charset="-79"/>
              </a:rPr>
              <a:t>Students achieved a better understanding of complex algorithms such as Bayes, PCA, and clustering by seeing them implemented and visualized in MATLAB.</a:t>
            </a:r>
          </a:p>
          <a:p>
            <a:endParaRPr lang="en-US" sz="2000" noProof="0" dirty="0">
              <a:solidFill>
                <a:schemeClr val="bg1"/>
              </a:solidFill>
              <a:latin typeface="Heebo Light" pitchFamily="2" charset="-79"/>
              <a:cs typeface="Heebo Light" pitchFamily="2" charset="-79"/>
            </a:endParaRPr>
          </a:p>
          <a:p>
            <a:r>
              <a:rPr lang="en-US" sz="2000" noProof="0" dirty="0">
                <a:solidFill>
                  <a:schemeClr val="bg1"/>
                </a:solidFill>
                <a:latin typeface="Heebo Light" pitchFamily="2" charset="-79"/>
                <a:cs typeface="Heebo Light" pitchFamily="2" charset="-79"/>
              </a:rPr>
              <a:t>Manual coding time was reduced thanks to MATLAB’s predefined functions, allowing more time for interpreting results.</a:t>
            </a:r>
          </a:p>
          <a:p>
            <a:endParaRPr lang="en-US" sz="2000" noProof="0" dirty="0">
              <a:solidFill>
                <a:schemeClr val="bg1"/>
              </a:solidFill>
              <a:latin typeface="Heebo Light" pitchFamily="2" charset="-79"/>
              <a:cs typeface="Heebo Light" pitchFamily="2" charset="-79"/>
            </a:endParaRPr>
          </a:p>
          <a:p>
            <a:r>
              <a:rPr lang="en-US" sz="2000" noProof="0" dirty="0">
                <a:solidFill>
                  <a:schemeClr val="bg1"/>
                </a:solidFill>
                <a:latin typeface="Heebo Light" pitchFamily="2" charset="-79"/>
                <a:cs typeface="Heebo Light" pitchFamily="2" charset="-79"/>
              </a:rPr>
              <a:t>Final projects showed greater creativity by using real data (images, signals, multiclass data).</a:t>
            </a:r>
          </a:p>
          <a:p>
            <a:endParaRPr lang="en-US" sz="2000" b="1" noProof="0" dirty="0">
              <a:solidFill>
                <a:schemeClr val="bg1"/>
              </a:solidFill>
              <a:latin typeface="Heebo Light" pitchFamily="2" charset="-79"/>
              <a:cs typeface="Heebo Light" pitchFamily="2" charset="-79"/>
            </a:endParaRPr>
          </a:p>
          <a:p>
            <a:r>
              <a:rPr lang="en-US" sz="2800" b="1" u="sng" noProof="0" dirty="0">
                <a:solidFill>
                  <a:schemeClr val="bg1"/>
                </a:solidFill>
                <a:latin typeface="Heebo Light" pitchFamily="2" charset="-79"/>
                <a:cs typeface="Heebo Light" pitchFamily="2" charset="-79"/>
              </a:rPr>
              <a:t>Lessons Learned</a:t>
            </a:r>
          </a:p>
          <a:p>
            <a:endParaRPr lang="en-US" sz="2000" b="1" noProof="0" dirty="0">
              <a:solidFill>
                <a:schemeClr val="bg1"/>
              </a:solidFill>
              <a:latin typeface="Heebo Light" pitchFamily="2" charset="-79"/>
              <a:cs typeface="Heebo Light" pitchFamily="2" charset="-79"/>
            </a:endParaRPr>
          </a:p>
          <a:p>
            <a:r>
              <a:rPr lang="en-US" sz="2000" noProof="0" dirty="0">
                <a:solidFill>
                  <a:schemeClr val="bg1"/>
                </a:solidFill>
                <a:latin typeface="Heebo Light" pitchFamily="2" charset="-79"/>
                <a:cs typeface="Heebo Light" pitchFamily="2" charset="-79"/>
              </a:rPr>
              <a:t>Immediate visualization of results helps reduce the gap between theory and practice.</a:t>
            </a:r>
          </a:p>
          <a:p>
            <a:endParaRPr lang="en-US" sz="2000" noProof="0" dirty="0">
              <a:solidFill>
                <a:schemeClr val="bg1"/>
              </a:solidFill>
              <a:latin typeface="Heebo Light" pitchFamily="2" charset="-79"/>
              <a:cs typeface="Heebo Light" pitchFamily="2" charset="-79"/>
            </a:endParaRPr>
          </a:p>
          <a:p>
            <a:r>
              <a:rPr lang="en-US" sz="2000" noProof="0" dirty="0">
                <a:solidFill>
                  <a:schemeClr val="bg1"/>
                </a:solidFill>
                <a:latin typeface="Heebo Light" pitchFamily="2" charset="-79"/>
                <a:cs typeface="Heebo Light" pitchFamily="2" charset="-79"/>
              </a:rPr>
              <a:t>Students with less programming experience can integrate more quickly thanks to MATLAB’s simplicity.</a:t>
            </a:r>
          </a:p>
          <a:p>
            <a:endParaRPr lang="en-US" sz="2000" noProof="0" dirty="0">
              <a:solidFill>
                <a:schemeClr val="bg1"/>
              </a:solidFill>
              <a:latin typeface="Heebo Light" pitchFamily="2" charset="-79"/>
              <a:cs typeface="Heebo Light" pitchFamily="2" charset="-79"/>
            </a:endParaRPr>
          </a:p>
          <a:p>
            <a:r>
              <a:rPr lang="en-US" sz="2000" noProof="0" dirty="0">
                <a:solidFill>
                  <a:schemeClr val="bg1"/>
                </a:solidFill>
                <a:latin typeface="Heebo Light" pitchFamily="2" charset="-79"/>
                <a:cs typeface="Heebo Light" pitchFamily="2" charset="-79"/>
              </a:rPr>
              <a:t>The lack of interactivity in traditional scripts motivates the transition to Live Scripts and Apps to enhance the learning experience.</a:t>
            </a:r>
            <a:endParaRPr lang="es-ES" sz="1400" noProof="0" dirty="0">
              <a:solidFill>
                <a:schemeClr val="bg1"/>
              </a:solidFill>
              <a:latin typeface="Heebo Light" pitchFamily="2" charset="-79"/>
              <a:cs typeface="Heebo Light" pitchFamily="2" charset="-79"/>
            </a:endParaRPr>
          </a:p>
        </p:txBody>
      </p:sp>
      <p:pic>
        <p:nvPicPr>
          <p:cNvPr id="31" name="Picture 30">
            <a:extLst>
              <a:ext uri="{FF2B5EF4-FFF2-40B4-BE49-F238E27FC236}">
                <a16:creationId xmlns:a16="http://schemas.microsoft.com/office/drawing/2014/main" id="{28A3D8E1-8D40-7986-36FC-E13CF96835C7}"/>
              </a:ext>
            </a:extLst>
          </p:cNvPr>
          <p:cNvPicPr>
            <a:picLocks noChangeAspect="1"/>
          </p:cNvPicPr>
          <p:nvPr/>
        </p:nvPicPr>
        <p:blipFill>
          <a:blip r:embed="rId5">
            <a:alphaModFix amt="59000"/>
          </a:blip>
          <a:stretch>
            <a:fillRect/>
          </a:stretch>
        </p:blipFill>
        <p:spPr>
          <a:xfrm>
            <a:off x="8678333" y="425112"/>
            <a:ext cx="5752933" cy="4318286"/>
          </a:xfrm>
          <a:prstGeom prst="rect">
            <a:avLst/>
          </a:prstGeom>
        </p:spPr>
      </p:pic>
      <p:pic>
        <p:nvPicPr>
          <p:cNvPr id="32" name="Picture 2">
            <a:extLst>
              <a:ext uri="{FF2B5EF4-FFF2-40B4-BE49-F238E27FC236}">
                <a16:creationId xmlns:a16="http://schemas.microsoft.com/office/drawing/2014/main" id="{97FCADA4-CB6E-AA25-9C3F-7F812F42A247}"/>
              </a:ext>
            </a:extLst>
          </p:cNvPr>
          <p:cNvPicPr>
            <a:picLocks noChangeAspect="1" noChangeArrowheads="1"/>
          </p:cNvPicPr>
          <p:nvPr/>
        </p:nvPicPr>
        <p:blipFill rotWithShape="1">
          <a:blip r:embed="rId6">
            <a:alphaModFix amt="76000"/>
            <a:extLst>
              <a:ext uri="{28A0092B-C50C-407E-A947-70E740481C1C}">
                <a14:useLocalDpi xmlns:a14="http://schemas.microsoft.com/office/drawing/2010/main" val="0"/>
              </a:ext>
            </a:extLst>
          </a:blip>
          <a:srcRect b="61243"/>
          <a:stretch>
            <a:fillRect/>
          </a:stretch>
        </p:blipFill>
        <p:spPr bwMode="auto">
          <a:xfrm>
            <a:off x="8678334" y="4779684"/>
            <a:ext cx="5752932" cy="3100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643570" y="0"/>
            <a:ext cx="5917633" cy="8102379"/>
          </a:xfrm>
          <a:prstGeom prst="rect">
            <a:avLst/>
          </a:prstGeom>
        </p:spPr>
      </p:pic>
      <p:sp>
        <p:nvSpPr>
          <p:cNvPr id="3" name="Text 0"/>
          <p:cNvSpPr/>
          <p:nvPr/>
        </p:nvSpPr>
        <p:spPr>
          <a:xfrm>
            <a:off x="685800" y="471488"/>
            <a:ext cx="5107543" cy="348258"/>
          </a:xfrm>
          <a:prstGeom prst="rect">
            <a:avLst/>
          </a:prstGeom>
          <a:noFill/>
          <a:ln/>
        </p:spPr>
        <p:txBody>
          <a:bodyPr wrap="none" lIns="0" tIns="0" rIns="0" bIns="0" rtlCol="0" anchor="t"/>
          <a:lstStyle/>
          <a:p>
            <a:pPr marL="0" indent="0" algn="l">
              <a:buNone/>
            </a:pPr>
            <a:r>
              <a:rPr lang="en-US" sz="2400" dirty="0">
                <a:solidFill>
                  <a:srgbClr val="F2F0F4"/>
                </a:solidFill>
                <a:latin typeface="Montserrat" pitchFamily="34" charset="0"/>
                <a:ea typeface="Montserrat" pitchFamily="34" charset="-122"/>
                <a:cs typeface="Montserrat" pitchFamily="34" charset="-120"/>
              </a:rPr>
              <a:t>Future Work: Areas for Improvement</a:t>
            </a:r>
            <a:endParaRPr lang="en-US" sz="2400" dirty="0"/>
          </a:p>
        </p:txBody>
      </p:sp>
      <p:sp>
        <p:nvSpPr>
          <p:cNvPr id="5" name="Shape 2"/>
          <p:cNvSpPr/>
          <p:nvPr/>
        </p:nvSpPr>
        <p:spPr>
          <a:xfrm>
            <a:off x="153559" y="1011801"/>
            <a:ext cx="582177" cy="589325"/>
          </a:xfrm>
          <a:prstGeom prst="roundRect">
            <a:avLst>
              <a:gd name="adj" fmla="val 136752"/>
            </a:avLst>
          </a:prstGeom>
          <a:solidFill>
            <a:srgbClr val="31136C"/>
          </a:solidFill>
          <a:ln w="7620">
            <a:solidFill>
              <a:srgbClr val="4A2C85"/>
            </a:solidFill>
            <a:prstDash val="solid"/>
          </a:ln>
        </p:spPr>
        <p:txBody>
          <a:bodyPr/>
          <a:lstStyle/>
          <a:p>
            <a:endParaRPr lang="en-US"/>
          </a:p>
        </p:txBody>
      </p:sp>
      <p:pic>
        <p:nvPicPr>
          <p:cNvPr id="6" name="Image 1" descr="preencoded.png"/>
          <p:cNvPicPr>
            <a:picLocks noChangeAspect="1"/>
          </p:cNvPicPr>
          <p:nvPr/>
        </p:nvPicPr>
        <p:blipFill>
          <a:blip r:embed="rId4"/>
          <a:stretch>
            <a:fillRect/>
          </a:stretch>
        </p:blipFill>
        <p:spPr>
          <a:xfrm>
            <a:off x="299103" y="1122404"/>
            <a:ext cx="291089" cy="368328"/>
          </a:xfrm>
          <a:prstGeom prst="rect">
            <a:avLst/>
          </a:prstGeom>
        </p:spPr>
      </p:pic>
      <p:sp>
        <p:nvSpPr>
          <p:cNvPr id="7" name="Text 3"/>
          <p:cNvSpPr/>
          <p:nvPr/>
        </p:nvSpPr>
        <p:spPr>
          <a:xfrm>
            <a:off x="1131570" y="1098352"/>
            <a:ext cx="7678102" cy="1928418"/>
          </a:xfrm>
          <a:prstGeom prst="rect">
            <a:avLst/>
          </a:prstGeom>
          <a:noFill/>
          <a:ln/>
        </p:spPr>
        <p:txBody>
          <a:bodyPr wrap="square" lIns="0" tIns="0" rIns="0" bIns="0" rtlCol="0" anchor="t">
            <a:normAutofit/>
          </a:bodyPr>
          <a:lstStyle/>
          <a:p>
            <a:pPr marL="0" indent="0" algn="l">
              <a:buNone/>
            </a:pPr>
            <a:endParaRPr lang="en-US" dirty="0"/>
          </a:p>
        </p:txBody>
      </p:sp>
      <p:sp>
        <p:nvSpPr>
          <p:cNvPr id="10" name="Shape 6"/>
          <p:cNvSpPr/>
          <p:nvPr/>
        </p:nvSpPr>
        <p:spPr>
          <a:xfrm>
            <a:off x="139847" y="2969229"/>
            <a:ext cx="545953" cy="582546"/>
          </a:xfrm>
          <a:prstGeom prst="roundRect">
            <a:avLst>
              <a:gd name="adj" fmla="val 136752"/>
            </a:avLst>
          </a:prstGeom>
          <a:solidFill>
            <a:srgbClr val="31136C"/>
          </a:solidFill>
          <a:ln w="7620">
            <a:solidFill>
              <a:srgbClr val="4A2C85"/>
            </a:solidFill>
            <a:prstDash val="solid"/>
          </a:ln>
        </p:spPr>
        <p:txBody>
          <a:bodyPr/>
          <a:lstStyle/>
          <a:p>
            <a:endParaRPr lang="en-US"/>
          </a:p>
        </p:txBody>
      </p:sp>
      <p:pic>
        <p:nvPicPr>
          <p:cNvPr id="11" name="Image 2" descr="preencoded.png"/>
          <p:cNvPicPr>
            <a:picLocks noChangeAspect="1"/>
          </p:cNvPicPr>
          <p:nvPr/>
        </p:nvPicPr>
        <p:blipFill>
          <a:blip r:embed="rId5"/>
          <a:stretch>
            <a:fillRect/>
          </a:stretch>
        </p:blipFill>
        <p:spPr>
          <a:xfrm>
            <a:off x="276335" y="3078560"/>
            <a:ext cx="272977" cy="364091"/>
          </a:xfrm>
          <a:prstGeom prst="rect">
            <a:avLst/>
          </a:prstGeom>
        </p:spPr>
      </p:pic>
      <p:sp>
        <p:nvSpPr>
          <p:cNvPr id="15" name="Shape 10"/>
          <p:cNvSpPr/>
          <p:nvPr/>
        </p:nvSpPr>
        <p:spPr>
          <a:xfrm>
            <a:off x="183126" y="4823285"/>
            <a:ext cx="545953" cy="528194"/>
          </a:xfrm>
          <a:prstGeom prst="roundRect">
            <a:avLst>
              <a:gd name="adj" fmla="val 136752"/>
            </a:avLst>
          </a:prstGeom>
          <a:solidFill>
            <a:srgbClr val="31136C"/>
          </a:solidFill>
          <a:ln w="7620">
            <a:solidFill>
              <a:srgbClr val="4A2C85"/>
            </a:solidFill>
            <a:prstDash val="solid"/>
          </a:ln>
        </p:spPr>
        <p:txBody>
          <a:bodyPr/>
          <a:lstStyle/>
          <a:p>
            <a:endParaRPr lang="en-US"/>
          </a:p>
        </p:txBody>
      </p:sp>
      <p:pic>
        <p:nvPicPr>
          <p:cNvPr id="16" name="Image 3" descr="preencoded.png"/>
          <p:cNvPicPr>
            <a:picLocks noChangeAspect="1"/>
          </p:cNvPicPr>
          <p:nvPr/>
        </p:nvPicPr>
        <p:blipFill>
          <a:blip r:embed="rId6"/>
          <a:stretch>
            <a:fillRect/>
          </a:stretch>
        </p:blipFill>
        <p:spPr>
          <a:xfrm>
            <a:off x="325180" y="4949692"/>
            <a:ext cx="272977" cy="275379"/>
          </a:xfrm>
          <a:prstGeom prst="rect">
            <a:avLst/>
          </a:prstGeom>
        </p:spPr>
      </p:pic>
      <p:sp>
        <p:nvSpPr>
          <p:cNvPr id="23" name="Text 5">
            <a:extLst>
              <a:ext uri="{FF2B5EF4-FFF2-40B4-BE49-F238E27FC236}">
                <a16:creationId xmlns:a16="http://schemas.microsoft.com/office/drawing/2014/main" id="{5AF04F3B-D82A-0B7E-AC04-C42F25E09CBF}"/>
              </a:ext>
            </a:extLst>
          </p:cNvPr>
          <p:cNvSpPr/>
          <p:nvPr/>
        </p:nvSpPr>
        <p:spPr>
          <a:xfrm>
            <a:off x="13716000" y="7432238"/>
            <a:ext cx="326003" cy="344138"/>
          </a:xfrm>
          <a:prstGeom prst="rect">
            <a:avLst/>
          </a:prstGeom>
          <a:noFill/>
          <a:ln/>
        </p:spPr>
        <p:txBody>
          <a:bodyPr wrap="none" lIns="0" tIns="0" rIns="0" bIns="0" rtlCol="0" anchor="t"/>
          <a:lstStyle/>
          <a:p>
            <a:pPr marL="0" indent="0" algn="r">
              <a:buNone/>
            </a:pPr>
            <a:r>
              <a:rPr lang="en-US" sz="2400" dirty="0">
                <a:solidFill>
                  <a:schemeClr val="bg1"/>
                </a:solidFill>
              </a:rPr>
              <a:t>6</a:t>
            </a:r>
          </a:p>
        </p:txBody>
      </p:sp>
      <p:sp>
        <p:nvSpPr>
          <p:cNvPr id="29" name="Text 3">
            <a:extLst>
              <a:ext uri="{FF2B5EF4-FFF2-40B4-BE49-F238E27FC236}">
                <a16:creationId xmlns:a16="http://schemas.microsoft.com/office/drawing/2014/main" id="{ABAE8EC9-D90E-7B0D-35E5-8035B95A3A21}"/>
              </a:ext>
            </a:extLst>
          </p:cNvPr>
          <p:cNvSpPr/>
          <p:nvPr/>
        </p:nvSpPr>
        <p:spPr>
          <a:xfrm>
            <a:off x="951958" y="1011801"/>
            <a:ext cx="7512000" cy="6687793"/>
          </a:xfrm>
          <a:prstGeom prst="rect">
            <a:avLst/>
          </a:prstGeom>
          <a:noFill/>
          <a:ln/>
        </p:spPr>
        <p:txBody>
          <a:bodyPr wrap="square" lIns="0" tIns="0" rIns="0" bIns="0" rtlCol="0" anchor="t">
            <a:normAutofit/>
          </a:bodyPr>
          <a:lstStyle/>
          <a:p>
            <a:r>
              <a:rPr lang="en-US" b="1" dirty="0">
                <a:solidFill>
                  <a:srgbClr val="DCD7E5"/>
                </a:solidFill>
                <a:latin typeface="Montserrat" pitchFamily="34" charset="0"/>
                <a:ea typeface="Montserrat" pitchFamily="34" charset="-122"/>
                <a:cs typeface="Montserrat" pitchFamily="34" charset="-120"/>
              </a:rPr>
              <a:t>Interactive Learning Materials</a:t>
            </a:r>
          </a:p>
          <a:p>
            <a:r>
              <a:rPr lang="en-US" dirty="0">
                <a:solidFill>
                  <a:srgbClr val="DCD7E5"/>
                </a:solidFill>
                <a:latin typeface="Heebo Light" pitchFamily="34" charset="0"/>
                <a:ea typeface="Heebo Light" pitchFamily="34" charset="-122"/>
                <a:cs typeface="Heebo Light" pitchFamily="34" charset="-120"/>
              </a:rPr>
              <a:t>Progressively integrate </a:t>
            </a:r>
            <a:r>
              <a:rPr lang="en-US" u="sng" dirty="0">
                <a:solidFill>
                  <a:srgbClr val="DCD7E5"/>
                </a:solidFill>
                <a:latin typeface="Heebo Light" pitchFamily="34" charset="0"/>
                <a:ea typeface="Heebo Light" pitchFamily="34" charset="-122"/>
                <a:cs typeface="Heebo Light" pitchFamily="34" charset="-120"/>
              </a:rPr>
              <a:t>Live Scripts </a:t>
            </a:r>
            <a:r>
              <a:rPr lang="en-US" dirty="0">
                <a:solidFill>
                  <a:srgbClr val="DCD7E5"/>
                </a:solidFill>
                <a:latin typeface="Heebo Light" pitchFamily="34" charset="0"/>
                <a:ea typeface="Heebo Light" pitchFamily="34" charset="-122"/>
                <a:cs typeface="Heebo Light" pitchFamily="34" charset="-120"/>
              </a:rPr>
              <a:t>and interactive Apps to create more engaging, self-paced learning experiences. These tools allow students to manipulate parameters in real-time and observe immediate effects on algorithms and visualizations.</a:t>
            </a:r>
            <a:endParaRPr lang="en-US" dirty="0"/>
          </a:p>
          <a:p>
            <a:endParaRPr lang="en-US" dirty="0"/>
          </a:p>
          <a:p>
            <a:endParaRPr lang="en-US" dirty="0"/>
          </a:p>
          <a:p>
            <a:r>
              <a:rPr lang="en-US" b="1" dirty="0">
                <a:solidFill>
                  <a:srgbClr val="DCD7E5"/>
                </a:solidFill>
                <a:latin typeface="Montserrat" pitchFamily="34" charset="0"/>
                <a:ea typeface="Montserrat" pitchFamily="34" charset="-122"/>
                <a:cs typeface="Montserrat" pitchFamily="34" charset="-120"/>
              </a:rPr>
              <a:t>Self-Explanatory Resources</a:t>
            </a:r>
            <a:endParaRPr lang="en-US" b="1" dirty="0"/>
          </a:p>
          <a:p>
            <a:r>
              <a:rPr lang="en-US" dirty="0">
                <a:solidFill>
                  <a:srgbClr val="DCD7E5"/>
                </a:solidFill>
                <a:latin typeface="Heebo Light" pitchFamily="34" charset="0"/>
                <a:ea typeface="Heebo Light" pitchFamily="34" charset="-122"/>
                <a:cs typeface="Heebo Light" pitchFamily="34" charset="-120"/>
              </a:rPr>
              <a:t>Develop comprehensive, self-contained materials specifically designed for students with limited programming experience. These resources will include step-by-step tutorials, annotated code examples, and troubleshooting guides.</a:t>
            </a:r>
          </a:p>
          <a:p>
            <a:endParaRPr lang="en-US" dirty="0">
              <a:solidFill>
                <a:srgbClr val="DCD7E5"/>
              </a:solidFill>
              <a:latin typeface="Montserrat" pitchFamily="34" charset="0"/>
              <a:ea typeface="Montserrat" pitchFamily="34" charset="-122"/>
              <a:cs typeface="Montserrat" pitchFamily="34" charset="-120"/>
            </a:endParaRPr>
          </a:p>
          <a:p>
            <a:endParaRPr lang="en-US" dirty="0">
              <a:solidFill>
                <a:srgbClr val="DCD7E5"/>
              </a:solidFill>
              <a:latin typeface="Montserrat" pitchFamily="34" charset="0"/>
              <a:ea typeface="Montserrat" pitchFamily="34" charset="-122"/>
              <a:cs typeface="Montserrat" pitchFamily="34" charset="-120"/>
            </a:endParaRPr>
          </a:p>
          <a:p>
            <a:r>
              <a:rPr lang="en-US" b="1" dirty="0">
                <a:solidFill>
                  <a:srgbClr val="DCD7E5"/>
                </a:solidFill>
                <a:latin typeface="Montserrat" pitchFamily="34" charset="0"/>
                <a:ea typeface="Montserrat" pitchFamily="34" charset="-122"/>
                <a:cs typeface="Montserrat" pitchFamily="34" charset="-120"/>
              </a:rPr>
              <a:t>Remote Assessment Tools</a:t>
            </a:r>
            <a:endParaRPr lang="en-US" b="1" dirty="0"/>
          </a:p>
          <a:p>
            <a:r>
              <a:rPr lang="en-US" dirty="0">
                <a:solidFill>
                  <a:srgbClr val="DCD7E5"/>
                </a:solidFill>
                <a:latin typeface="Heebo Light" pitchFamily="34" charset="0"/>
                <a:ea typeface="Heebo Light" pitchFamily="34" charset="-122"/>
                <a:cs typeface="Heebo Light" pitchFamily="34" charset="-120"/>
              </a:rPr>
              <a:t>Expand the use </a:t>
            </a:r>
            <a:r>
              <a:rPr lang="en-US" u="sng" dirty="0">
                <a:solidFill>
                  <a:srgbClr val="DCD7E5"/>
                </a:solidFill>
                <a:latin typeface="Heebo Light" pitchFamily="34" charset="0"/>
                <a:ea typeface="Heebo Light" pitchFamily="34" charset="-122"/>
                <a:cs typeface="Heebo Light" pitchFamily="34" charset="-120"/>
              </a:rPr>
              <a:t>of MATLAB Online </a:t>
            </a:r>
            <a:r>
              <a:rPr lang="en-US" dirty="0">
                <a:solidFill>
                  <a:srgbClr val="DCD7E5"/>
                </a:solidFill>
                <a:latin typeface="Heebo Light" pitchFamily="34" charset="0"/>
                <a:ea typeface="Heebo Light" pitchFamily="34" charset="-122"/>
                <a:cs typeface="Heebo Light" pitchFamily="34" charset="-120"/>
              </a:rPr>
              <a:t>and </a:t>
            </a:r>
            <a:r>
              <a:rPr lang="en-US" u="sng" dirty="0">
                <a:solidFill>
                  <a:srgbClr val="DCD7E5"/>
                </a:solidFill>
                <a:latin typeface="Heebo Light" pitchFamily="34" charset="0"/>
                <a:ea typeface="Heebo Light" pitchFamily="34" charset="-122"/>
                <a:cs typeface="Heebo Light" pitchFamily="34" charset="-120"/>
              </a:rPr>
              <a:t>MATLAB Grader </a:t>
            </a:r>
            <a:r>
              <a:rPr lang="en-US" dirty="0">
                <a:solidFill>
                  <a:srgbClr val="DCD7E5"/>
                </a:solidFill>
                <a:latin typeface="Heebo Light" pitchFamily="34" charset="0"/>
                <a:ea typeface="Heebo Light" pitchFamily="34" charset="-122"/>
                <a:cs typeface="Heebo Light" pitchFamily="34" charset="-120"/>
              </a:rPr>
              <a:t>for assignments and remote evaluations. This infrastructure enables flexible learning and automatic grading while maintaining academic rigor. </a:t>
            </a:r>
          </a:p>
          <a:p>
            <a:endParaRPr lang="en-US" dirty="0">
              <a:solidFill>
                <a:srgbClr val="DCD7E5"/>
              </a:solidFill>
              <a:latin typeface="Heebo Light" pitchFamily="34" charset="0"/>
              <a:ea typeface="Heebo Light" pitchFamily="34" charset="-122"/>
              <a:cs typeface="Heebo Light" pitchFamily="34" charset="-120"/>
            </a:endParaRPr>
          </a:p>
          <a:p>
            <a:endParaRPr lang="en-US" dirty="0">
              <a:solidFill>
                <a:srgbClr val="DCD7E5"/>
              </a:solidFill>
              <a:latin typeface="Heebo Light" pitchFamily="34" charset="0"/>
              <a:ea typeface="Heebo Light" pitchFamily="34" charset="-122"/>
              <a:cs typeface="Heebo Light" pitchFamily="34" charset="-120"/>
            </a:endParaRPr>
          </a:p>
          <a:p>
            <a:r>
              <a:rPr lang="en-US" b="1" dirty="0">
                <a:solidFill>
                  <a:srgbClr val="DCD7E5"/>
                </a:solidFill>
                <a:latin typeface="Montserrat" panose="00000500000000000000" pitchFamily="2" charset="0"/>
                <a:ea typeface="Heebo Light" pitchFamily="34" charset="-122"/>
                <a:cs typeface="Heebo Light" pitchFamily="34" charset="-120"/>
              </a:rPr>
              <a:t>Generative AI Integration</a:t>
            </a:r>
          </a:p>
          <a:p>
            <a:r>
              <a:rPr lang="en-US" dirty="0">
                <a:solidFill>
                  <a:srgbClr val="DCD7E5"/>
                </a:solidFill>
                <a:latin typeface="Heebo Light" pitchFamily="34" charset="0"/>
                <a:ea typeface="Heebo Light" pitchFamily="34" charset="-122"/>
                <a:cs typeface="Heebo Light" pitchFamily="34" charset="-120"/>
              </a:rPr>
              <a:t>Exploring generative </a:t>
            </a:r>
            <a:r>
              <a:rPr lang="en-US" u="sng" dirty="0">
                <a:solidFill>
                  <a:srgbClr val="DCD7E5"/>
                </a:solidFill>
                <a:latin typeface="Heebo Light" pitchFamily="34" charset="0"/>
                <a:ea typeface="Heebo Light" pitchFamily="34" charset="-122"/>
                <a:cs typeface="Heebo Light" pitchFamily="34" charset="-120"/>
              </a:rPr>
              <a:t>AI assistants </a:t>
            </a:r>
            <a:r>
              <a:rPr lang="en-US" dirty="0">
                <a:solidFill>
                  <a:srgbClr val="DCD7E5"/>
                </a:solidFill>
                <a:latin typeface="Heebo Light" pitchFamily="34" charset="0"/>
                <a:ea typeface="Heebo Light" pitchFamily="34" charset="-122"/>
                <a:cs typeface="Heebo Light" pitchFamily="34" charset="-120"/>
              </a:rPr>
              <a:t>(e.g., MATLAB Copilot or ChatGPT) to help students debug code and interpret results in real time.</a:t>
            </a:r>
          </a:p>
          <a:p>
            <a:endParaRPr lang="en-US" dirty="0">
              <a:solidFill>
                <a:srgbClr val="DCD7E5"/>
              </a:solidFill>
              <a:latin typeface="Heebo Light" pitchFamily="34" charset="0"/>
              <a:cs typeface="Heebo Light" pitchFamily="34" charset="-120"/>
            </a:endParaRPr>
          </a:p>
          <a:p>
            <a:endParaRPr lang="en-US" dirty="0"/>
          </a:p>
          <a:p>
            <a:endParaRPr lang="en-US" dirty="0"/>
          </a:p>
          <a:p>
            <a:endParaRPr lang="en-US" dirty="0"/>
          </a:p>
          <a:p>
            <a:pPr marL="0" indent="0" algn="l">
              <a:buNone/>
            </a:pPr>
            <a:endParaRPr lang="en-US" dirty="0"/>
          </a:p>
        </p:txBody>
      </p:sp>
      <p:sp>
        <p:nvSpPr>
          <p:cNvPr id="30" name="Text 3">
            <a:extLst>
              <a:ext uri="{FF2B5EF4-FFF2-40B4-BE49-F238E27FC236}">
                <a16:creationId xmlns:a16="http://schemas.microsoft.com/office/drawing/2014/main" id="{DA243AC7-476D-5C48-E908-CA9FB8490B32}"/>
              </a:ext>
            </a:extLst>
          </p:cNvPr>
          <p:cNvSpPr/>
          <p:nvPr/>
        </p:nvSpPr>
        <p:spPr>
          <a:xfrm>
            <a:off x="1594096" y="5365985"/>
            <a:ext cx="7084237" cy="1755164"/>
          </a:xfrm>
          <a:prstGeom prst="rect">
            <a:avLst/>
          </a:prstGeom>
          <a:noFill/>
          <a:ln/>
        </p:spPr>
        <p:txBody>
          <a:bodyPr wrap="square" lIns="0" tIns="0" rIns="0" bIns="0" rtlCol="0" anchor="t">
            <a:normAutofit/>
          </a:bodyPr>
          <a:lstStyle/>
          <a:p>
            <a:pPr marL="0" indent="0" algn="l">
              <a:buNone/>
            </a:pPr>
            <a:endParaRPr lang="en-US" dirty="0"/>
          </a:p>
        </p:txBody>
      </p:sp>
      <p:pic>
        <p:nvPicPr>
          <p:cNvPr id="31" name="Image 1" descr="preencoded.png">
            <a:extLst>
              <a:ext uri="{FF2B5EF4-FFF2-40B4-BE49-F238E27FC236}">
                <a16:creationId xmlns:a16="http://schemas.microsoft.com/office/drawing/2014/main" id="{E6C3A89C-204C-8AAD-EA89-4047D72CA3FA}"/>
              </a:ext>
            </a:extLst>
          </p:cNvPr>
          <p:cNvPicPr>
            <a:picLocks noChangeAspect="1"/>
          </p:cNvPicPr>
          <p:nvPr/>
        </p:nvPicPr>
        <p:blipFill>
          <a:blip r:embed="rId7"/>
          <a:stretch>
            <a:fillRect/>
          </a:stretch>
        </p:blipFill>
        <p:spPr>
          <a:xfrm>
            <a:off x="8528030" y="-38925"/>
            <a:ext cx="6033173" cy="3377583"/>
          </a:xfrm>
          <a:prstGeom prst="rect">
            <a:avLst/>
          </a:prstGeom>
        </p:spPr>
      </p:pic>
      <p:sp>
        <p:nvSpPr>
          <p:cNvPr id="18" name="Shape 2">
            <a:extLst>
              <a:ext uri="{FF2B5EF4-FFF2-40B4-BE49-F238E27FC236}">
                <a16:creationId xmlns:a16="http://schemas.microsoft.com/office/drawing/2014/main" id="{C896A87D-52D1-CA10-E481-026A3DB525E1}"/>
              </a:ext>
            </a:extLst>
          </p:cNvPr>
          <p:cNvSpPr/>
          <p:nvPr/>
        </p:nvSpPr>
        <p:spPr>
          <a:xfrm>
            <a:off x="176904" y="6411316"/>
            <a:ext cx="582177" cy="528194"/>
          </a:xfrm>
          <a:prstGeom prst="roundRect">
            <a:avLst>
              <a:gd name="adj" fmla="val 136752"/>
            </a:avLst>
          </a:prstGeom>
          <a:solidFill>
            <a:srgbClr val="31136C"/>
          </a:solidFill>
          <a:ln w="7620">
            <a:solidFill>
              <a:srgbClr val="4A2C85"/>
            </a:solidFill>
            <a:prstDash val="solid"/>
          </a:ln>
        </p:spPr>
        <p:txBody>
          <a:bodyPr/>
          <a:lstStyle/>
          <a:p>
            <a:endParaRPr lang="en-US"/>
          </a:p>
        </p:txBody>
      </p:sp>
      <p:pic>
        <p:nvPicPr>
          <p:cNvPr id="13" name="Image 1" descr="preencoded.png">
            <a:extLst>
              <a:ext uri="{FF2B5EF4-FFF2-40B4-BE49-F238E27FC236}">
                <a16:creationId xmlns:a16="http://schemas.microsoft.com/office/drawing/2014/main" id="{E1AB462C-4F31-02BD-2E3E-2086A99E075D}"/>
              </a:ext>
            </a:extLst>
          </p:cNvPr>
          <p:cNvPicPr>
            <a:picLocks noChangeAspect="1"/>
          </p:cNvPicPr>
          <p:nvPr/>
        </p:nvPicPr>
        <p:blipFill>
          <a:blip r:embed="rId4"/>
          <a:stretch>
            <a:fillRect/>
          </a:stretch>
        </p:blipFill>
        <p:spPr>
          <a:xfrm>
            <a:off x="322448" y="6545235"/>
            <a:ext cx="291089" cy="26035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558522" y="383977"/>
            <a:ext cx="4673878" cy="852156"/>
          </a:xfrm>
          <a:prstGeom prst="rect">
            <a:avLst/>
          </a:prstGeom>
          <a:noFill/>
          <a:ln/>
        </p:spPr>
        <p:txBody>
          <a:bodyPr wrap="none" lIns="0" tIns="0" rIns="0" bIns="0" rtlCol="0" anchor="t"/>
          <a:lstStyle/>
          <a:p>
            <a:pPr marL="0" indent="0" algn="l">
              <a:buNone/>
            </a:pPr>
            <a:r>
              <a:rPr lang="en-US" sz="4400" dirty="0">
                <a:solidFill>
                  <a:srgbClr val="F2F0F4"/>
                </a:solidFill>
                <a:latin typeface="Montserrat" pitchFamily="34" charset="0"/>
                <a:ea typeface="Montserrat" pitchFamily="34" charset="-122"/>
                <a:cs typeface="Montserrat" pitchFamily="34" charset="-120"/>
              </a:rPr>
              <a:t>Thank You!</a:t>
            </a:r>
            <a:endParaRPr lang="en-US" sz="4400" dirty="0"/>
          </a:p>
        </p:txBody>
      </p:sp>
      <p:pic>
        <p:nvPicPr>
          <p:cNvPr id="3" name="Image 0" descr="preencoded.png"/>
          <p:cNvPicPr>
            <a:picLocks noChangeAspect="1"/>
          </p:cNvPicPr>
          <p:nvPr/>
        </p:nvPicPr>
        <p:blipFill>
          <a:blip r:embed="rId3"/>
          <a:stretch>
            <a:fillRect/>
          </a:stretch>
        </p:blipFill>
        <p:spPr>
          <a:xfrm>
            <a:off x="183878" y="1741693"/>
            <a:ext cx="5386295" cy="5386295"/>
          </a:xfrm>
          <a:prstGeom prst="rect">
            <a:avLst/>
          </a:prstGeom>
        </p:spPr>
      </p:pic>
      <p:sp>
        <p:nvSpPr>
          <p:cNvPr id="11" name="Text 5">
            <a:extLst>
              <a:ext uri="{FF2B5EF4-FFF2-40B4-BE49-F238E27FC236}">
                <a16:creationId xmlns:a16="http://schemas.microsoft.com/office/drawing/2014/main" id="{82C464E0-AC9C-4F67-A9D9-127AF239120B}"/>
              </a:ext>
            </a:extLst>
          </p:cNvPr>
          <p:cNvSpPr/>
          <p:nvPr/>
        </p:nvSpPr>
        <p:spPr>
          <a:xfrm>
            <a:off x="13716000" y="7432238"/>
            <a:ext cx="326003" cy="344138"/>
          </a:xfrm>
          <a:prstGeom prst="rect">
            <a:avLst/>
          </a:prstGeom>
          <a:noFill/>
          <a:ln/>
        </p:spPr>
        <p:txBody>
          <a:bodyPr wrap="none" lIns="0" tIns="0" rIns="0" bIns="0" rtlCol="0" anchor="t"/>
          <a:lstStyle/>
          <a:p>
            <a:pPr marL="0" indent="0" algn="r">
              <a:lnSpc>
                <a:spcPts val="1800"/>
              </a:lnSpc>
              <a:buNone/>
            </a:pPr>
            <a:r>
              <a:rPr lang="en-US" sz="2400" dirty="0">
                <a:solidFill>
                  <a:schemeClr val="bg1"/>
                </a:solidFill>
              </a:rPr>
              <a:t>8</a:t>
            </a:r>
          </a:p>
        </p:txBody>
      </p:sp>
      <p:sp>
        <p:nvSpPr>
          <p:cNvPr id="12" name="Text 2">
            <a:extLst>
              <a:ext uri="{FF2B5EF4-FFF2-40B4-BE49-F238E27FC236}">
                <a16:creationId xmlns:a16="http://schemas.microsoft.com/office/drawing/2014/main" id="{D4F1FB4E-CC23-83A3-7CA0-0D647DC98F46}"/>
              </a:ext>
            </a:extLst>
          </p:cNvPr>
          <p:cNvSpPr/>
          <p:nvPr/>
        </p:nvSpPr>
        <p:spPr>
          <a:xfrm>
            <a:off x="5975178" y="1823323"/>
            <a:ext cx="2577584" cy="322183"/>
          </a:xfrm>
          <a:prstGeom prst="rect">
            <a:avLst/>
          </a:prstGeom>
          <a:noFill/>
          <a:ln/>
        </p:spPr>
        <p:txBody>
          <a:bodyPr wrap="none" lIns="0" tIns="0" rIns="0" bIns="0" rtlCol="0" anchor="t"/>
          <a:lstStyle/>
          <a:p>
            <a:pPr>
              <a:spcBef>
                <a:spcPct val="50000"/>
              </a:spcBef>
            </a:pPr>
            <a:r>
              <a:rPr lang="es-ES" sz="3200" noProof="0" dirty="0">
                <a:solidFill>
                  <a:schemeClr val="bg1"/>
                </a:solidFill>
                <a:latin typeface="Abadi" panose="020B0604020104020204" pitchFamily="34" charset="0"/>
                <a:cs typeface="Times New Roman" panose="02020603050405020304" pitchFamily="18" charset="0"/>
              </a:rPr>
              <a:t>Dr. Luis M. Vicente</a:t>
            </a:r>
          </a:p>
        </p:txBody>
      </p:sp>
      <p:sp>
        <p:nvSpPr>
          <p:cNvPr id="13" name="Text 4">
            <a:extLst>
              <a:ext uri="{FF2B5EF4-FFF2-40B4-BE49-F238E27FC236}">
                <a16:creationId xmlns:a16="http://schemas.microsoft.com/office/drawing/2014/main" id="{6746B109-FDB2-417D-762E-1BA741652639}"/>
              </a:ext>
            </a:extLst>
          </p:cNvPr>
          <p:cNvSpPr/>
          <p:nvPr/>
        </p:nvSpPr>
        <p:spPr>
          <a:xfrm>
            <a:off x="5975178" y="2699504"/>
            <a:ext cx="2577584" cy="322183"/>
          </a:xfrm>
          <a:prstGeom prst="rect">
            <a:avLst/>
          </a:prstGeom>
          <a:noFill/>
          <a:ln/>
        </p:spPr>
        <p:txBody>
          <a:bodyPr wrap="none" lIns="0" tIns="0" rIns="0" bIns="0" rtlCol="0" anchor="t"/>
          <a:lstStyle/>
          <a:p>
            <a:pPr>
              <a:spcBef>
                <a:spcPct val="50000"/>
              </a:spcBef>
            </a:pPr>
            <a:r>
              <a:rPr lang="es-ES" sz="3200" noProof="0" dirty="0">
                <a:solidFill>
                  <a:schemeClr val="bg1"/>
                </a:solidFill>
                <a:latin typeface="Abadi" panose="020B0604020104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lvicente@pupr.edu</a:t>
            </a:r>
            <a:endParaRPr lang="es-ES" sz="3200" noProof="0" dirty="0">
              <a:solidFill>
                <a:schemeClr val="bg1"/>
              </a:solidFill>
              <a:latin typeface="Abadi" panose="020B060402010402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5B167FC6-46D0-A2E0-5064-553915B54E50}"/>
              </a:ext>
            </a:extLst>
          </p:cNvPr>
          <p:cNvPicPr>
            <a:picLocks noChangeAspect="1"/>
          </p:cNvPicPr>
          <p:nvPr/>
        </p:nvPicPr>
        <p:blipFill>
          <a:blip r:embed="rId5"/>
          <a:stretch>
            <a:fillRect/>
          </a:stretch>
        </p:blipFill>
        <p:spPr>
          <a:xfrm>
            <a:off x="5975178" y="3457075"/>
            <a:ext cx="3566642" cy="3501677"/>
          </a:xfrm>
          <a:prstGeom prst="rect">
            <a:avLst/>
          </a:prstGeom>
        </p:spPr>
      </p:pic>
      <p:pic>
        <p:nvPicPr>
          <p:cNvPr id="2052" name="Picture 4" descr="MATLAB Logo, symbol, meaning, history, PNG, brand">
            <a:extLst>
              <a:ext uri="{FF2B5EF4-FFF2-40B4-BE49-F238E27FC236}">
                <a16:creationId xmlns:a16="http://schemas.microsoft.com/office/drawing/2014/main" id="{32E15F3D-EC56-9332-1232-03F8D119444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231" r="16557"/>
          <a:stretch>
            <a:fillRect/>
          </a:stretch>
        </p:blipFill>
        <p:spPr bwMode="auto">
          <a:xfrm>
            <a:off x="10037458" y="3457075"/>
            <a:ext cx="3748343" cy="35016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279</TotalTime>
  <Words>775</Words>
  <Application>Microsoft Office PowerPoint</Application>
  <PresentationFormat>Custom</PresentationFormat>
  <Paragraphs>89</Paragraphs>
  <Slides>7</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Calibri</vt:lpstr>
      <vt:lpstr>Heebo Light</vt:lpstr>
      <vt:lpstr>Aptos</vt:lpstr>
      <vt:lpstr>Montserrat</vt:lpstr>
      <vt:lpstr>Abadi</vt:lpstr>
      <vt:lpstr>Calibri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TripiJB</dc:creator>
  <cp:lastModifiedBy>Luis  Vicente</cp:lastModifiedBy>
  <cp:revision>23</cp:revision>
  <dcterms:created xsi:type="dcterms:W3CDTF">2025-10-14T19:18:26Z</dcterms:created>
  <dcterms:modified xsi:type="dcterms:W3CDTF">2025-10-15T20:16:05Z</dcterms:modified>
</cp:coreProperties>
</file>