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1" r:id="rId5"/>
    <p:sldId id="284" r:id="rId6"/>
    <p:sldId id="285" r:id="rId7"/>
    <p:sldId id="308" r:id="rId8"/>
    <p:sldId id="296" r:id="rId9"/>
    <p:sldId id="305" r:id="rId10"/>
    <p:sldId id="294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979" autoAdjust="0"/>
  </p:normalViewPr>
  <p:slideViewPr>
    <p:cSldViewPr snapToGrid="0">
      <p:cViewPr varScale="1">
        <p:scale>
          <a:sx n="100" d="100"/>
          <a:sy n="100" d="100"/>
        </p:scale>
        <p:origin x="1826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4622-2BB6-49AC-BD82-109B63D3FD2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AA049-5471-4714-B635-DE671496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76C5-E271-41F9-8970-82531798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F87F-BADB-467E-9EA7-C39C59382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0BC0-90BC-4E7E-8CDB-67363318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C-22E1-41D2-8627-43A57CEFE475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863BB-4544-41DE-A3BD-1EBDEE51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FC52F-8CE1-444D-A52C-D8DACAA1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8AD4-9E99-490A-9201-21B16CA2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9867D-93CD-4524-8B50-96FAA0038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01C6B-2873-4479-BB34-43BE0622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255-6BA8-4922-85A0-C8DBA56C0DD9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8C26C-5C9B-4C7A-BE19-C1FCE4D3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1C7F-A664-48CC-B0CC-6FC23E9F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654E6-F6D6-44E0-84DC-DFB071831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1234E-85F1-4950-945A-2DF8E726E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7B5F6-5AD2-4305-A359-290C4C8D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E501-1F13-4319-AE88-7F8E02E225EF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97AA-34B3-4B92-A631-26FD6ECC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30DA-04B2-4EE0-90DC-58CC4E33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73D-3AE8-444D-9A7B-777EB849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9369-7038-48FB-98AA-5AC553CC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88DF-0ACA-4902-8EA7-FDF9FFF2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1EA8-9A17-4056-9910-F2C8958B1446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72CE5-6075-4536-A562-0AD90C1A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ADC1C-9EA4-4F22-A895-FE1FA9CD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26C9-BE95-4BF3-8352-0C0056E7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AD88B-127F-4348-9B0F-456753EA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77AE5-DE65-4303-ACE0-D8B679AF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21EC-5F19-45EF-88E5-127BC5D5E87B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DAB3E-10F4-4E1C-AD84-D6F0B7B5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23A8A-A4B1-40A1-BC2B-0B798D17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1DEA-6498-4166-886B-2A676761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DB95-14FD-48F3-8D86-F3E75F535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8674D-BE84-4F7D-9041-C1E41B374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DB876-937E-46CC-AF01-260E546E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CE7-14EB-4299-A4DF-AFB54685901A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6232B-C142-46AE-BEAC-EC2D8B75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1CAE3-F8E8-4D41-9D93-6F61B96D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B3CA-EBA5-4E05-8316-F91ADE49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70505-3A1F-45F8-893D-933D52C2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1924B-F85A-4C18-B8C2-D4EC9316E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ED02-BC97-499F-AD61-E05890C15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DB600-532E-4A9C-905E-3DD6D5B5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4071E-5276-4F81-91E4-C9DB2792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E7A8-75EB-47CC-B5EF-AB62E724694D}" type="datetime1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3C471-DE71-4CA7-AC25-63DAF5C5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B8866-1B65-47FB-98CE-55AC64F2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540F-85CD-4359-B9CE-F23F975F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ABC7F-E661-4641-A9B4-8D5D7DB0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D3B6-4ECB-446D-AAB4-4BD1D7E0C2D4}" type="datetime1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8BA63-81C4-4468-9ADE-95706131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EBE3F-00CE-41ED-B3D3-94F2291C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1D7A8-A939-4801-8B2A-5F0577C1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2958-33DD-4E5E-8D0C-C33E56CC6B34}" type="datetime1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88407-7E34-490F-B429-2378AC81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62B67-8F29-4D54-9516-59FEEA74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B1ED-27FC-44B4-9E5C-5BF2DE8E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F890-EA9A-4C54-85CB-E3A43C56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44E2C-EBB6-427A-82CC-8BF8606F9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BF99E-0373-470A-80CC-83D3429F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1B75-7363-4534-8AA0-E83EBA0E2744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87203-E243-44B2-A131-EC446F11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E4AE1-8327-422E-8A14-D0D5FBD2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7F7E-F787-4B3D-8055-9BD843C2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92D36-BE45-49BE-AC6A-06F34AA08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CEA39-A72E-4DF4-8177-C1A50FB66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54B1A-F2DC-4812-B0B4-30374818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2FB-68BF-4D9A-B197-0807F62CEDC7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51DFE-CA92-475B-9557-C3A566F4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12121212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8F38B-7F2C-419F-87EA-E100E6D8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89FC6-59B7-474D-90F8-F1F4EB93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B59C7-C076-4045-ABDE-23CA9BDE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A58AE-CD9A-41FA-92DC-3B4831307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FF52-2271-490C-801B-68DE12371A26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07D62-5D0A-40FE-94A8-F03FAEA7E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12121212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4EC69-08F5-42C1-A273-2B5CC8C8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ACAA-2DE7-4FF8-B638-C5C1B530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works.com/solutions/machine-learning" TargetMode="Externa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works.com/help/deeplearning/ug/create-simple-deep-learning-network-for-classific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35B8-60B2-4B87-8C20-6A6DB963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10" y="287962"/>
            <a:ext cx="9257907" cy="1325563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kern="100" dirty="0">
                <a:solidFill>
                  <a:srgbClr val="1D222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</a:t>
            </a:r>
            <a:br>
              <a:rPr lang="en-US" sz="3000" b="1" kern="100" dirty="0">
                <a:solidFill>
                  <a:srgbClr val="1D222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kern="100" dirty="0">
                <a:solidFill>
                  <a:srgbClr val="1D2228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“AI in Engineering and Science Applications” with MATLAB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11AE-9058-434E-B7F5-DDDAC5328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082" y="2041194"/>
            <a:ext cx="9753262" cy="2196308"/>
          </a:xfrm>
        </p:spPr>
        <p:txBody>
          <a:bodyPr>
            <a:normAutofit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Mehrube Mehrubeoglu 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Department of Engineering 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College of Engineering and Computer Science</a:t>
            </a:r>
          </a:p>
        </p:txBody>
      </p:sp>
      <p:pic>
        <p:nvPicPr>
          <p:cNvPr id="4" name="Picture 3" descr="http://coastalbendinnovation.com/images/layout/tamucc_logo.png">
            <a:extLst>
              <a:ext uri="{FF2B5EF4-FFF2-40B4-BE49-F238E27FC236}">
                <a16:creationId xmlns:a16="http://schemas.microsoft.com/office/drawing/2014/main" id="{6CA0DD08-B83B-4BD3-91A0-6F9669C8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44" y="2162701"/>
            <a:ext cx="2121079" cy="1286789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4712D-7F62-4909-9E4C-7AADBAE532D3}"/>
              </a:ext>
            </a:extLst>
          </p:cNvPr>
          <p:cNvCxnSpPr/>
          <p:nvPr/>
        </p:nvCxnSpPr>
        <p:spPr>
          <a:xfrm flipV="1">
            <a:off x="1010789" y="1602820"/>
            <a:ext cx="10904403" cy="764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BBDBEE-5FE0-762A-F860-221B03178361}"/>
              </a:ext>
            </a:extLst>
          </p:cNvPr>
          <p:cNvSpPr txBox="1"/>
          <p:nvPr/>
        </p:nvSpPr>
        <p:spPr>
          <a:xfrm>
            <a:off x="3253804" y="4886348"/>
            <a:ext cx="8156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2025 Educator Workshop: Teaching Computation with MATLAB (and GenAI)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Carlton College, Northfield, MN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26-28 October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thWorks logo">
            <a:extLst>
              <a:ext uri="{FF2B5EF4-FFF2-40B4-BE49-F238E27FC236}">
                <a16:creationId xmlns:a16="http://schemas.microsoft.com/office/drawing/2014/main" id="{1861F07F-CDB2-F317-7109-D5D3A478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4" y="5617062"/>
            <a:ext cx="3558394" cy="8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1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35B8-60B2-4B87-8C20-6A6DB963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44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What is the course about?</a:t>
            </a:r>
            <a:b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ENGR 4352 AI in Engineering and Science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11AE-9058-434E-B7F5-DDDAC5328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1" y="2247532"/>
            <a:ext cx="11673945" cy="4679529"/>
          </a:xfrm>
        </p:spPr>
        <p:txBody>
          <a:bodyPr>
            <a:normAutofit/>
          </a:bodyPr>
          <a:lstStyle/>
          <a:p>
            <a:pPr>
              <a:spcBef>
                <a:spcPts val="4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of AI/ML/DL in engineering and science applications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Survey of existing algorithms for specific problems in ENGR and Sciences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Ethics and representativeness of AI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Hands-on exercises + final project with MATLAB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Multidisciplinary - serves as a technical elective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(civil, electrical, industrial, mechanical engineering + mechanical engineering technology)</a:t>
            </a:r>
          </a:p>
        </p:txBody>
      </p:sp>
      <p:pic>
        <p:nvPicPr>
          <p:cNvPr id="4" name="Picture 3" descr="http://coastalbendinnovation.com/images/layout/tamucc_logo.png">
            <a:extLst>
              <a:ext uri="{FF2B5EF4-FFF2-40B4-BE49-F238E27FC236}">
                <a16:creationId xmlns:a16="http://schemas.microsoft.com/office/drawing/2014/main" id="{6CA0DD08-B83B-4BD3-91A0-6F9669C8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4712D-7F62-4909-9E4C-7AADBAE532D3}"/>
              </a:ext>
            </a:extLst>
          </p:cNvPr>
          <p:cNvCxnSpPr/>
          <p:nvPr/>
        </p:nvCxnSpPr>
        <p:spPr>
          <a:xfrm flipV="1">
            <a:off x="1010789" y="1698175"/>
            <a:ext cx="10904403" cy="764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30F130-8DE5-47F4-80CF-2EB994A7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1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35B8-60B2-4B87-8C20-6A6DB963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What We Do in the Class</a:t>
            </a:r>
          </a:p>
        </p:txBody>
      </p:sp>
      <p:pic>
        <p:nvPicPr>
          <p:cNvPr id="4" name="Picture 3" descr="http://coastalbendinnovation.com/images/layout/tamucc_logo.png">
            <a:extLst>
              <a:ext uri="{FF2B5EF4-FFF2-40B4-BE49-F238E27FC236}">
                <a16:creationId xmlns:a16="http://schemas.microsoft.com/office/drawing/2014/main" id="{6CA0DD08-B83B-4BD3-91A0-6F9669C8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30F130-8DE5-47F4-80CF-2EB994A7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1DB2A-3EDE-B095-1950-B969BFBA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3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LEARNING OUTCOMES</a:t>
            </a:r>
          </a:p>
          <a:p>
            <a:pPr marL="0" indent="0">
              <a:buNone/>
            </a:pPr>
            <a:r>
              <a:rPr lang="en-US" sz="3200" dirty="0"/>
              <a:t>By the end of the course, students will be able to: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b="1" dirty="0"/>
              <a:t>Understand</a:t>
            </a:r>
            <a:r>
              <a:rPr lang="en-US" sz="2800" dirty="0"/>
              <a:t> the concepts of AI, ML and DL</a:t>
            </a:r>
          </a:p>
          <a:p>
            <a:pPr lvl="1"/>
            <a:r>
              <a:rPr lang="en-US" sz="2800" b="1" dirty="0"/>
              <a:t>Explore</a:t>
            </a:r>
            <a:r>
              <a:rPr lang="en-US" sz="2800" dirty="0"/>
              <a:t> basic theory behind AI, ML and DL</a:t>
            </a:r>
          </a:p>
          <a:p>
            <a:pPr lvl="1"/>
            <a:r>
              <a:rPr lang="en-US" sz="2800" b="1" dirty="0"/>
              <a:t>Investigate</a:t>
            </a:r>
            <a:r>
              <a:rPr lang="en-US" sz="2800" dirty="0"/>
              <a:t> AI models, methods and applications</a:t>
            </a:r>
          </a:p>
          <a:p>
            <a:pPr lvl="1"/>
            <a:r>
              <a:rPr lang="en-US" sz="2800" b="1" dirty="0"/>
              <a:t>Create</a:t>
            </a:r>
            <a:r>
              <a:rPr lang="en-US" sz="2800" dirty="0"/>
              <a:t> an application and solution for an AI problem in engineering or science using a programming tool (MATLAB)</a:t>
            </a:r>
          </a:p>
          <a:p>
            <a:pPr lvl="1"/>
            <a:r>
              <a:rPr lang="en-US" sz="2800" b="1" dirty="0"/>
              <a:t>Analyze</a:t>
            </a:r>
            <a:r>
              <a:rPr lang="en-US" sz="2800" dirty="0"/>
              <a:t> ethical concerns in AI solutions and limitations of AI</a:t>
            </a:r>
          </a:p>
          <a:p>
            <a:pPr lvl="1"/>
            <a:r>
              <a:rPr lang="en-US" sz="2800" b="1" dirty="0"/>
              <a:t>Prepare</a:t>
            </a:r>
            <a:r>
              <a:rPr lang="en-US" sz="2800" dirty="0"/>
              <a:t> and conduct effective written and oral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47114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1C06-8A33-D617-4197-6F3ABB7B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2ADB-E754-0554-D3C0-C8C959B7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pic>
        <p:nvPicPr>
          <p:cNvPr id="4" name="Picture 3" descr="http://coastalbendinnovation.com/images/layout/tamucc_logo.png">
            <a:extLst>
              <a:ext uri="{FF2B5EF4-FFF2-40B4-BE49-F238E27FC236}">
                <a16:creationId xmlns:a16="http://schemas.microsoft.com/office/drawing/2014/main" id="{F861AAD6-5773-F85B-F998-373C3B5F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E032E1-E4A1-EF5C-DB4E-CFA58355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CFE1D-8840-2730-8634-7AF10A8F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787" y="1068241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Brief History + Definitions</a:t>
            </a:r>
          </a:p>
          <a:p>
            <a:r>
              <a:rPr lang="en-US" sz="2400" dirty="0"/>
              <a:t>AI tools: enterprises, uses, applications</a:t>
            </a:r>
          </a:p>
          <a:p>
            <a:r>
              <a:rPr lang="en-US" sz="2400" dirty="0"/>
              <a:t>Search Algorithms</a:t>
            </a:r>
          </a:p>
          <a:p>
            <a:r>
              <a:rPr lang="en-US" sz="2400" dirty="0"/>
              <a:t>Intelligent Agents</a:t>
            </a:r>
          </a:p>
          <a:p>
            <a:r>
              <a:rPr lang="en-US" sz="2400" dirty="0"/>
              <a:t>Logic Models</a:t>
            </a:r>
          </a:p>
          <a:p>
            <a:r>
              <a:rPr lang="en-US" sz="2400" dirty="0"/>
              <a:t>Ethics in AI / Limitations of AI</a:t>
            </a:r>
          </a:p>
          <a:p>
            <a:r>
              <a:rPr lang="en-US" sz="2400" dirty="0"/>
              <a:t>AI Algorithms, with MATLAB</a:t>
            </a:r>
          </a:p>
          <a:p>
            <a:r>
              <a:rPr lang="en-US" sz="2400" dirty="0"/>
              <a:t>Machine Learning Algorithms, with MATLAB</a:t>
            </a:r>
          </a:p>
          <a:p>
            <a:pPr lvl="1"/>
            <a:r>
              <a:rPr lang="en-US" dirty="0"/>
              <a:t>Supervised/Unsupervised Learning</a:t>
            </a:r>
          </a:p>
          <a:p>
            <a:pPr lvl="1"/>
            <a:r>
              <a:rPr lang="en-US" dirty="0"/>
              <a:t>Classification/Regression/Clustering examples</a:t>
            </a:r>
          </a:p>
          <a:p>
            <a:r>
              <a:rPr lang="en-US" sz="2400" dirty="0"/>
              <a:t>Training and Testing with AI tools in MATLAB</a:t>
            </a:r>
          </a:p>
          <a:p>
            <a:r>
              <a:rPr lang="en-US" sz="2400" dirty="0"/>
              <a:t>Final Team Project – topic chosen by student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F15D03-0CEB-E3E6-21F1-204D2D799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4211" y="152651"/>
            <a:ext cx="4133371" cy="6251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C15080-4F8F-1501-D4AD-354566B49C88}"/>
              </a:ext>
            </a:extLst>
          </p:cNvPr>
          <p:cNvSpPr txBox="1"/>
          <p:nvPr/>
        </p:nvSpPr>
        <p:spPr>
          <a:xfrm>
            <a:off x="6583313" y="6430285"/>
            <a:ext cx="5588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https://www.mathworks.com/solutions/machine-learning</a:t>
            </a:r>
            <a:endParaRPr lang="en-US" dirty="0"/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6EC0BE-8E4C-1618-CFC5-5BD0C43787C9}"/>
              </a:ext>
            </a:extLst>
          </p:cNvPr>
          <p:cNvCxnSpPr>
            <a:cxnSpLocks/>
          </p:cNvCxnSpPr>
          <p:nvPr/>
        </p:nvCxnSpPr>
        <p:spPr>
          <a:xfrm>
            <a:off x="1421541" y="3757492"/>
            <a:ext cx="38650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FDE45B-E648-4E05-FB13-91D473ED0B19}"/>
              </a:ext>
            </a:extLst>
          </p:cNvPr>
          <p:cNvCxnSpPr>
            <a:cxnSpLocks/>
          </p:cNvCxnSpPr>
          <p:nvPr/>
        </p:nvCxnSpPr>
        <p:spPr>
          <a:xfrm>
            <a:off x="1436909" y="5930795"/>
            <a:ext cx="38650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74A60A22-2A95-96E5-7408-717ACB95FEF6}"/>
              </a:ext>
            </a:extLst>
          </p:cNvPr>
          <p:cNvSpPr/>
          <p:nvPr/>
        </p:nvSpPr>
        <p:spPr>
          <a:xfrm>
            <a:off x="661495" y="1137237"/>
            <a:ext cx="707585" cy="25126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2589889-4A64-EB42-8320-40D6C3420E3A}"/>
              </a:ext>
            </a:extLst>
          </p:cNvPr>
          <p:cNvSpPr/>
          <p:nvPr/>
        </p:nvSpPr>
        <p:spPr>
          <a:xfrm>
            <a:off x="661496" y="3780385"/>
            <a:ext cx="707585" cy="20658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C9E1C-F807-AAE2-2E93-D5EE3B5DCC27}"/>
              </a:ext>
            </a:extLst>
          </p:cNvPr>
          <p:cNvSpPr txBox="1"/>
          <p:nvPr/>
        </p:nvSpPr>
        <p:spPr>
          <a:xfrm>
            <a:off x="75990" y="2072354"/>
            <a:ext cx="77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5 </a:t>
            </a:r>
          </a:p>
          <a:p>
            <a:pPr algn="ctr"/>
            <a:r>
              <a:rPr lang="en-US" dirty="0"/>
              <a:t>weeks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BF0774-0275-F1D4-57EC-69C88E1C6859}"/>
              </a:ext>
            </a:extLst>
          </p:cNvPr>
          <p:cNvSpPr txBox="1"/>
          <p:nvPr/>
        </p:nvSpPr>
        <p:spPr>
          <a:xfrm>
            <a:off x="98100" y="4490161"/>
            <a:ext cx="81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next 9 </a:t>
            </a:r>
          </a:p>
          <a:p>
            <a:pPr algn="ctr"/>
            <a:r>
              <a:rPr lang="en-US" dirty="0"/>
              <a:t>weeks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A20B98-B306-C457-25C6-9C9A0D3C4912}"/>
              </a:ext>
            </a:extLst>
          </p:cNvPr>
          <p:cNvSpPr txBox="1"/>
          <p:nvPr/>
        </p:nvSpPr>
        <p:spPr>
          <a:xfrm>
            <a:off x="72639" y="5890158"/>
            <a:ext cx="101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last 5 </a:t>
            </a:r>
          </a:p>
          <a:p>
            <a:pPr algn="ctr"/>
            <a:r>
              <a:rPr lang="en-US" dirty="0"/>
              <a:t>Weeks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A177AB-E91F-4F1B-1F0C-93AEBAD6451D}"/>
              </a:ext>
            </a:extLst>
          </p:cNvPr>
          <p:cNvSpPr txBox="1"/>
          <p:nvPr/>
        </p:nvSpPr>
        <p:spPr>
          <a:xfrm>
            <a:off x="-277250" y="647384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(overlaps with previous)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F519F7-D423-3F13-1B7E-2A138BAEA83B}"/>
              </a:ext>
            </a:extLst>
          </p:cNvPr>
          <p:cNvCxnSpPr>
            <a:cxnSpLocks/>
          </p:cNvCxnSpPr>
          <p:nvPr/>
        </p:nvCxnSpPr>
        <p:spPr>
          <a:xfrm>
            <a:off x="1451001" y="6450793"/>
            <a:ext cx="38650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0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DDF2-01D5-F6F3-DA25-0A2F8A79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5D0B-5DFC-46F5-4E67-AA5C1BE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MATLAB AI Exercises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EBFB-4E87-8DFD-7B3E-8B788F0A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61"/>
            <a:ext cx="6331003" cy="456276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Examples from MathWorks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Single Digit Number Identification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Motion Classification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Deep Learning with Transfer Learning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Machine Learning – Unsupervised Learning: K-Means Clustering 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YOLO v3 /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YOLOx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examples for object detection and identification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Regression Analysis*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5E423-F4E1-0F0E-86D5-2B11082F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http://coastalbendinnovation.com/images/layout/tamucc_logo.png">
            <a:extLst>
              <a:ext uri="{FF2B5EF4-FFF2-40B4-BE49-F238E27FC236}">
                <a16:creationId xmlns:a16="http://schemas.microsoft.com/office/drawing/2014/main" id="{E6C57C5E-A4E8-1217-2DD0-B14D7FEE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97C160D-57B3-9EEB-0456-0400332A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61" y="167353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7DE1F-A306-09BC-4D6C-3B53EB17239B}"/>
              </a:ext>
            </a:extLst>
          </p:cNvPr>
          <p:cNvSpPr txBox="1"/>
          <p:nvPr/>
        </p:nvSpPr>
        <p:spPr>
          <a:xfrm>
            <a:off x="7186672" y="5620636"/>
            <a:ext cx="4915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https://www.mathworks.com/help/deeplearning/ug/create-simple-deep-learning-network-for-classification.html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F96D5-1E4F-4A1C-F3F2-7103F507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73B9-9356-D0A3-7D2F-FC980C01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151" y="3977"/>
            <a:ext cx="8779649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Teaching/Learning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2AE9F-0C08-AAE8-0E0F-21C25767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24" y="1558990"/>
            <a:ext cx="5265313" cy="46708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Critical review of an AI application/implementation (student’s choice)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MATLAB videos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In-class MATLAB exercises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final projects and presentations – report, oral,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11CA6-B534-5D3F-F29E-65DE561B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http://coastalbendinnovation.com/images/layout/tamucc_logo.png">
            <a:extLst>
              <a:ext uri="{FF2B5EF4-FFF2-40B4-BE49-F238E27FC236}">
                <a16:creationId xmlns:a16="http://schemas.microsoft.com/office/drawing/2014/main" id="{3BA3ED30-E794-FED9-A049-5A2060B4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  <p:pic>
        <p:nvPicPr>
          <p:cNvPr id="9" name="Picture 8" descr="A row of price tags&#10;&#10;Description automatically generated">
            <a:extLst>
              <a:ext uri="{FF2B5EF4-FFF2-40B4-BE49-F238E27FC236}">
                <a16:creationId xmlns:a16="http://schemas.microsoft.com/office/drawing/2014/main" id="{1810D015-5DE3-51D8-B1F3-7FAD99B82A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21" t="35138" r="6368" b="40000"/>
          <a:stretch>
            <a:fillRect/>
          </a:stretch>
        </p:blipFill>
        <p:spPr>
          <a:xfrm>
            <a:off x="5668295" y="5079644"/>
            <a:ext cx="6471895" cy="1455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2D0A1D-9A16-5064-45B0-DA95BD2C1902}"/>
              </a:ext>
            </a:extLst>
          </p:cNvPr>
          <p:cNvSpPr txBox="1"/>
          <p:nvPr/>
        </p:nvSpPr>
        <p:spPr>
          <a:xfrm>
            <a:off x="6400800" y="4894978"/>
            <a:ext cx="586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KJ, SC “Currency Identification”, Final Project, Fall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3A08F-D8EE-CC40-E967-0D9D6E00FA44}"/>
              </a:ext>
            </a:extLst>
          </p:cNvPr>
          <p:cNvSpPr txBox="1"/>
          <p:nvPr/>
        </p:nvSpPr>
        <p:spPr>
          <a:xfrm>
            <a:off x="4922184" y="1221360"/>
            <a:ext cx="7341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TK, FG “Vehicle Detection in Satellite Images”, Final Project, Fall 2024</a:t>
            </a:r>
          </a:p>
        </p:txBody>
      </p:sp>
      <p:pic>
        <p:nvPicPr>
          <p:cNvPr id="12" name="Picture 11" descr="An aerial view of planes flying over a city&#10;&#10;Description automatically generated">
            <a:extLst>
              <a:ext uri="{FF2B5EF4-FFF2-40B4-BE49-F238E27FC236}">
                <a16:creationId xmlns:a16="http://schemas.microsoft.com/office/drawing/2014/main" id="{1DD0003E-6746-7FEC-6BFD-0EB729943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776051"/>
            <a:ext cx="2756096" cy="27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C4C5-EE0C-423B-C9EC-AC075779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773" y="403545"/>
            <a:ext cx="8183496" cy="1325563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Challenges and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E820-04F3-1087-E83D-A9805D68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490145"/>
            <a:ext cx="10515600" cy="335341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Finding the datasets to run the MATLAB examples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availability specific to MATLAB version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Setting up the directories for the code to work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code do not work with all versions of MATLAB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Learning Goals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Features in the Deep Learning Toolbox + Teaching with Copilot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and teaching NN/DL/ML model training from scratch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Deploying MATLAB  on hardware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55BE-9659-5B82-BE07-B64A2D51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http://coastalbendinnovation.com/images/layout/tamucc_logo.png">
            <a:extLst>
              <a:ext uri="{FF2B5EF4-FFF2-40B4-BE49-F238E27FC236}">
                <a16:creationId xmlns:a16="http://schemas.microsoft.com/office/drawing/2014/main" id="{A2B8DAC8-4BF6-6BE9-E730-4379B805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16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35B8-60B2-4B87-8C20-6A6DB963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30" y="5705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pic>
        <p:nvPicPr>
          <p:cNvPr id="4" name="Picture 3" descr="http://coastalbendinnovation.com/images/layout/tamucc_logo.png">
            <a:extLst>
              <a:ext uri="{FF2B5EF4-FFF2-40B4-BE49-F238E27FC236}">
                <a16:creationId xmlns:a16="http://schemas.microsoft.com/office/drawing/2014/main" id="{6CA0DD08-B83B-4BD3-91A0-6F9669C8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9" y="162326"/>
            <a:ext cx="1548343" cy="939329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4712D-7F62-4909-9E4C-7AADBAE532D3}"/>
              </a:ext>
            </a:extLst>
          </p:cNvPr>
          <p:cNvCxnSpPr/>
          <p:nvPr/>
        </p:nvCxnSpPr>
        <p:spPr>
          <a:xfrm flipV="1">
            <a:off x="1010789" y="1698175"/>
            <a:ext cx="10904403" cy="764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30F130-8DE5-47F4-80CF-2EB994A7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ACAA-2DE7-4FF8-B638-C5C1B530F6DA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B9FBEE-AD3A-467A-FA3D-7E45163AC32B}"/>
              </a:ext>
            </a:extLst>
          </p:cNvPr>
          <p:cNvSpPr txBox="1"/>
          <p:nvPr/>
        </p:nvSpPr>
        <p:spPr>
          <a:xfrm>
            <a:off x="2888762" y="2828835"/>
            <a:ext cx="8276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MathWorks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Workshop and faculty classroom support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Engineering for One Planet – ASEE/Lemelson Foundation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EOP Mini Grant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Texas A&amp;M University-Corpus Christi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OER Program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d18a2-cc8c-4390-be7e-6800d43236e2">
      <Terms xmlns="http://schemas.microsoft.com/office/infopath/2007/PartnerControls"/>
    </lcf76f155ced4ddcb4097134ff3c332f>
    <TaxCatchAll xmlns="c8ccdacd-b710-4840-b988-7198bef894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C62A9F7C52C42967B96071B69A836" ma:contentTypeVersion="16" ma:contentTypeDescription="Create a new document." ma:contentTypeScope="" ma:versionID="3de64f6369c757dc3d5e9bdc7c317577">
  <xsd:schema xmlns:xsd="http://www.w3.org/2001/XMLSchema" xmlns:xs="http://www.w3.org/2001/XMLSchema" xmlns:p="http://schemas.microsoft.com/office/2006/metadata/properties" xmlns:ns2="6d5d18a2-cc8c-4390-be7e-6800d43236e2" xmlns:ns3="c8ccdacd-b710-4840-b988-7198bef894d0" targetNamespace="http://schemas.microsoft.com/office/2006/metadata/properties" ma:root="true" ma:fieldsID="e81ab6d724f5cc276b590340be20abe5" ns2:_="" ns3:_="">
    <xsd:import namespace="6d5d18a2-cc8c-4390-be7e-6800d43236e2"/>
    <xsd:import namespace="c8ccdacd-b710-4840-b988-7198bef89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d18a2-cc8c-4390-be7e-6800d4323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cdacd-b710-4840-b988-7198bef894d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6b4b9a-fdf4-47d6-bc11-c704028d18b0}" ma:internalName="TaxCatchAll" ma:showField="CatchAllData" ma:web="c8ccdacd-b710-4840-b988-7198bef89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5A6980-8362-4A93-9517-7EE267715AEE}">
  <ds:schemaRefs>
    <ds:schemaRef ds:uri="http://purl.org/dc/dcmitype/"/>
    <ds:schemaRef ds:uri="6d5d18a2-cc8c-4390-be7e-6800d43236e2"/>
    <ds:schemaRef ds:uri="http://schemas.microsoft.com/office/2006/documentManagement/types"/>
    <ds:schemaRef ds:uri="c8ccdacd-b710-4840-b988-7198bef894d0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99CC65-72C9-41BB-9737-072E69B81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d18a2-cc8c-4390-be7e-6800d43236e2"/>
    <ds:schemaRef ds:uri="c8ccdacd-b710-4840-b988-7198bef894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2E2D22-8024-4162-ABEC-8D2846C3F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514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Teaching  “AI in Engineering and Science Applications” with MATLAB</vt:lpstr>
      <vt:lpstr>What is the course about? ENGR 4352 AI in Engineering and Science Apps</vt:lpstr>
      <vt:lpstr>What We Do in the Class</vt:lpstr>
      <vt:lpstr>Topics</vt:lpstr>
      <vt:lpstr>             MATLAB AI Exercises Used</vt:lpstr>
      <vt:lpstr>Teaching/Learning Methods</vt:lpstr>
      <vt:lpstr>Challenges and Learning Goals</vt:lpstr>
      <vt:lpstr>Acknowledgment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Mehrubeoglu, Ruby</dc:creator>
  <cp:lastModifiedBy>Mehrube Mehrubeoglu</cp:lastModifiedBy>
  <cp:revision>159</cp:revision>
  <dcterms:created xsi:type="dcterms:W3CDTF">2021-12-08T03:31:49Z</dcterms:created>
  <dcterms:modified xsi:type="dcterms:W3CDTF">2025-10-27T13:00:12Z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0x010100FC2C62A9F7C52C42967B96071B69A836</vt:lpwstr>
  </property>
</Properties>
</file>