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97" r:id="rId4"/>
    <p:sldId id="282" r:id="rId5"/>
    <p:sldId id="304" r:id="rId6"/>
    <p:sldId id="279" r:id="rId7"/>
    <p:sldId id="303" r:id="rId8"/>
    <p:sldId id="322" r:id="rId9"/>
    <p:sldId id="298" r:id="rId10"/>
    <p:sldId id="318" r:id="rId11"/>
    <p:sldId id="319" r:id="rId12"/>
    <p:sldId id="299" r:id="rId13"/>
    <p:sldId id="312" r:id="rId14"/>
    <p:sldId id="300" r:id="rId15"/>
    <p:sldId id="307" r:id="rId16"/>
    <p:sldId id="308" r:id="rId17"/>
    <p:sldId id="316" r:id="rId18"/>
    <p:sldId id="301" r:id="rId19"/>
    <p:sldId id="313" r:id="rId20"/>
    <p:sldId id="266" r:id="rId21"/>
    <p:sldId id="321"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p:restoredTop sz="83412"/>
  </p:normalViewPr>
  <p:slideViewPr>
    <p:cSldViewPr snapToGrid="0">
      <p:cViewPr varScale="1">
        <p:scale>
          <a:sx n="86" d="100"/>
          <a:sy n="86" d="100"/>
        </p:scale>
        <p:origin x="63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97EE3-9D7E-024F-A4EE-C450C76C0367}" type="datetimeFigureOut">
              <a:rPr lang="en-US" smtClean="0"/>
              <a:t>7/28/25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BEF53-9380-F346-9FA9-50555368C09D}" type="slidenum">
              <a:rPr lang="en-US" smtClean="0"/>
              <a:t>‹#›</a:t>
            </a:fld>
            <a:endParaRPr lang="en-US"/>
          </a:p>
        </p:txBody>
      </p:sp>
    </p:spTree>
    <p:extLst>
      <p:ext uri="{BB962C8B-B14F-4D97-AF65-F5344CB8AC3E}">
        <p14:creationId xmlns:p14="http://schemas.microsoft.com/office/powerpoint/2010/main" val="175620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is 13:30 to 14:30  in room 310, chaired by Allyson Beall King.  So each talk has 20 minutes including change over. </a:t>
            </a:r>
          </a:p>
          <a:p>
            <a:r>
              <a:rPr lang="en-US" dirty="0"/>
              <a:t>To see abstracts go to:  https://</a:t>
            </a:r>
            <a:r>
              <a:rPr lang="en-US" dirty="0" err="1"/>
              <a:t>webportal.systemdynamics.org</a:t>
            </a:r>
            <a:r>
              <a:rPr lang="en-US" dirty="0"/>
              <a:t>/sched/tentative.html?_</a:t>
            </a:r>
            <a:r>
              <a:rPr lang="en-US" dirty="0" err="1"/>
              <a:t>gl</a:t>
            </a:r>
            <a:r>
              <a:rPr lang="en-US" dirty="0"/>
              <a:t>=1*w60fdr*_</a:t>
            </a:r>
            <a:r>
              <a:rPr lang="en-US" dirty="0" err="1"/>
              <a:t>gcl_au</a:t>
            </a:r>
            <a:r>
              <a:rPr lang="en-US" dirty="0"/>
              <a:t>*Njc4NTQ1MjI2LjE3NTM0MDA0MDQuNzc1NzMyMjkyLjE3NTM3MDQ3NTYuMTc1MzcwNDg1Mg..*_ga*MjA4NTgxMDIwMC4xNzUzNDAwNDA0*_ga_1T2ZJVXKRZ*czE3NTM3MDczNzYkbzQkZzEkdDE3NTM3MDc3NDgkajYwJGwwJGgxMjU5OTE5MzI.</a:t>
            </a:r>
          </a:p>
        </p:txBody>
      </p:sp>
      <p:sp>
        <p:nvSpPr>
          <p:cNvPr id="4" name="Slide Number Placeholder 3"/>
          <p:cNvSpPr>
            <a:spLocks noGrp="1"/>
          </p:cNvSpPr>
          <p:nvPr>
            <p:ph type="sldNum" sz="quarter" idx="5"/>
          </p:nvPr>
        </p:nvSpPr>
        <p:spPr/>
        <p:txBody>
          <a:bodyPr/>
          <a:lstStyle/>
          <a:p>
            <a:fld id="{3FEBEF53-9380-F346-9FA9-50555368C09D}" type="slidenum">
              <a:rPr lang="en-US" smtClean="0"/>
              <a:t>1</a:t>
            </a:fld>
            <a:endParaRPr lang="en-US"/>
          </a:p>
        </p:txBody>
      </p:sp>
    </p:spTree>
    <p:extLst>
      <p:ext uri="{BB962C8B-B14F-4D97-AF65-F5344CB8AC3E}">
        <p14:creationId xmlns:p14="http://schemas.microsoft.com/office/powerpoint/2010/main" val="45847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Several reinforcing feedback loops all driven by the same climate nudge of changing air temperature (ice albedo, wildfires, permafrost)</a:t>
            </a:r>
          </a:p>
          <a:p>
            <a:pPr marL="342900" indent="-342900">
              <a:buFont typeface="+mj-lt"/>
              <a:buAutoNum type="arabicPeriod"/>
            </a:pPr>
            <a:r>
              <a:rPr lang="en-US" dirty="0"/>
              <a:t>A balancing loop driven by same climatic nudge (cloud cover).</a:t>
            </a:r>
          </a:p>
          <a:p>
            <a:pPr marL="342900" indent="-342900">
              <a:buFont typeface="+mj-lt"/>
              <a:buAutoNum type="arabicPeriod"/>
            </a:pPr>
            <a:r>
              <a:rPr lang="en-US" dirty="0"/>
              <a:t>A loop that is in a social system rather than a physical system (economics of supply and demand for EVs). </a:t>
            </a:r>
          </a:p>
          <a:p>
            <a:endParaRPr lang="en-US" dirty="0"/>
          </a:p>
        </p:txBody>
      </p:sp>
      <p:sp>
        <p:nvSpPr>
          <p:cNvPr id="4" name="Slide Number Placeholder 3"/>
          <p:cNvSpPr>
            <a:spLocks noGrp="1"/>
          </p:cNvSpPr>
          <p:nvPr>
            <p:ph type="sldNum" sz="quarter" idx="5"/>
          </p:nvPr>
        </p:nvSpPr>
        <p:spPr/>
        <p:txBody>
          <a:bodyPr/>
          <a:lstStyle/>
          <a:p>
            <a:fld id="{3FEBEF53-9380-F346-9FA9-50555368C09D}" type="slidenum">
              <a:rPr lang="en-US" smtClean="0"/>
              <a:t>11</a:t>
            </a:fld>
            <a:endParaRPr lang="en-US"/>
          </a:p>
        </p:txBody>
      </p:sp>
    </p:spTree>
    <p:extLst>
      <p:ext uri="{BB962C8B-B14F-4D97-AF65-F5344CB8AC3E}">
        <p14:creationId xmlns:p14="http://schemas.microsoft.com/office/powerpoint/2010/main" val="163695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EF53-9380-F346-9FA9-50555368C09D}" type="slidenum">
              <a:rPr lang="en-US" smtClean="0"/>
              <a:t>12</a:t>
            </a:fld>
            <a:endParaRPr lang="en-US"/>
          </a:p>
        </p:txBody>
      </p:sp>
    </p:spTree>
    <p:extLst>
      <p:ext uri="{BB962C8B-B14F-4D97-AF65-F5344CB8AC3E}">
        <p14:creationId xmlns:p14="http://schemas.microsoft.com/office/powerpoint/2010/main" val="327196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E74FA2-1A09-8646-B9CE-24EBF602DB36}" type="slidenum">
              <a:rPr lang="en-US" smtClean="0"/>
              <a:t>13</a:t>
            </a:fld>
            <a:endParaRPr lang="en-US"/>
          </a:p>
        </p:txBody>
      </p:sp>
    </p:spTree>
    <p:extLst>
      <p:ext uri="{BB962C8B-B14F-4D97-AF65-F5344CB8AC3E}">
        <p14:creationId xmlns:p14="http://schemas.microsoft.com/office/powerpoint/2010/main" val="2297612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EF53-9380-F346-9FA9-50555368C09D}" type="slidenum">
              <a:rPr lang="en-US" smtClean="0"/>
              <a:t>14</a:t>
            </a:fld>
            <a:endParaRPr lang="en-US"/>
          </a:p>
        </p:txBody>
      </p:sp>
    </p:spTree>
    <p:extLst>
      <p:ext uri="{BB962C8B-B14F-4D97-AF65-F5344CB8AC3E}">
        <p14:creationId xmlns:p14="http://schemas.microsoft.com/office/powerpoint/2010/main" val="273726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A851F-5095-A14F-914B-F9AC91B56278}" type="slidenum">
              <a:rPr lang="en-US" smtClean="0"/>
              <a:t>2</a:t>
            </a:fld>
            <a:endParaRPr lang="en-US"/>
          </a:p>
        </p:txBody>
      </p:sp>
    </p:spTree>
    <p:extLst>
      <p:ext uri="{BB962C8B-B14F-4D97-AF65-F5344CB8AC3E}">
        <p14:creationId xmlns:p14="http://schemas.microsoft.com/office/powerpoint/2010/main" val="332723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A851F-5095-A14F-914B-F9AC91B56278}" type="slidenum">
              <a:rPr lang="en-US" smtClean="0"/>
              <a:t>3</a:t>
            </a:fld>
            <a:endParaRPr lang="en-US"/>
          </a:p>
        </p:txBody>
      </p:sp>
    </p:spTree>
    <p:extLst>
      <p:ext uri="{BB962C8B-B14F-4D97-AF65-F5344CB8AC3E}">
        <p14:creationId xmlns:p14="http://schemas.microsoft.com/office/powerpoint/2010/main" val="400949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A851F-5095-A14F-914B-F9AC91B56278}" type="slidenum">
              <a:rPr lang="en-US" smtClean="0"/>
              <a:t>4</a:t>
            </a:fld>
            <a:endParaRPr lang="en-US"/>
          </a:p>
        </p:txBody>
      </p:sp>
    </p:spTree>
    <p:extLst>
      <p:ext uri="{BB962C8B-B14F-4D97-AF65-F5344CB8AC3E}">
        <p14:creationId xmlns:p14="http://schemas.microsoft.com/office/powerpoint/2010/main" val="340947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A851F-5095-A14F-914B-F9AC91B56278}" type="slidenum">
              <a:rPr lang="en-US" smtClean="0"/>
              <a:t>5</a:t>
            </a:fld>
            <a:endParaRPr lang="en-US"/>
          </a:p>
        </p:txBody>
      </p:sp>
    </p:spTree>
    <p:extLst>
      <p:ext uri="{BB962C8B-B14F-4D97-AF65-F5344CB8AC3E}">
        <p14:creationId xmlns:p14="http://schemas.microsoft.com/office/powerpoint/2010/main" val="155361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A851F-5095-A14F-914B-F9AC91B56278}" type="slidenum">
              <a:rPr lang="en-US" smtClean="0"/>
              <a:t>6</a:t>
            </a:fld>
            <a:endParaRPr lang="en-US"/>
          </a:p>
        </p:txBody>
      </p:sp>
    </p:spTree>
    <p:extLst>
      <p:ext uri="{BB962C8B-B14F-4D97-AF65-F5344CB8AC3E}">
        <p14:creationId xmlns:p14="http://schemas.microsoft.com/office/powerpoint/2010/main" val="332802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Blur faces.  </a:t>
            </a:r>
          </a:p>
        </p:txBody>
      </p:sp>
      <p:sp>
        <p:nvSpPr>
          <p:cNvPr id="4" name="Slide Number Placeholder 3"/>
          <p:cNvSpPr>
            <a:spLocks noGrp="1"/>
          </p:cNvSpPr>
          <p:nvPr>
            <p:ph type="sldNum" sz="quarter" idx="5"/>
          </p:nvPr>
        </p:nvSpPr>
        <p:spPr/>
        <p:txBody>
          <a:bodyPr/>
          <a:lstStyle/>
          <a:p>
            <a:fld id="{3FEBEF53-9380-F346-9FA9-50555368C09D}" type="slidenum">
              <a:rPr lang="en-US" smtClean="0"/>
              <a:t>7</a:t>
            </a:fld>
            <a:endParaRPr lang="en-US"/>
          </a:p>
        </p:txBody>
      </p:sp>
    </p:spTree>
    <p:extLst>
      <p:ext uri="{BB962C8B-B14F-4D97-AF65-F5344CB8AC3E}">
        <p14:creationId xmlns:p14="http://schemas.microsoft.com/office/powerpoint/2010/main" val="111947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EF53-9380-F346-9FA9-50555368C09D}" type="slidenum">
              <a:rPr lang="en-US" smtClean="0"/>
              <a:t>9</a:t>
            </a:fld>
            <a:endParaRPr lang="en-US"/>
          </a:p>
        </p:txBody>
      </p:sp>
    </p:spTree>
    <p:extLst>
      <p:ext uri="{BB962C8B-B14F-4D97-AF65-F5344CB8AC3E}">
        <p14:creationId xmlns:p14="http://schemas.microsoft.com/office/powerpoint/2010/main" val="260883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EF53-9380-F346-9FA9-50555368C09D}" type="slidenum">
              <a:rPr lang="en-US" smtClean="0"/>
              <a:t>10</a:t>
            </a:fld>
            <a:endParaRPr lang="en-US"/>
          </a:p>
        </p:txBody>
      </p:sp>
    </p:spTree>
    <p:extLst>
      <p:ext uri="{BB962C8B-B14F-4D97-AF65-F5344CB8AC3E}">
        <p14:creationId xmlns:p14="http://schemas.microsoft.com/office/powerpoint/2010/main" val="391762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BB9B-E644-0331-0B90-25D1C73391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92298-2D00-374B-3B7B-C02AE41AE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32B7F4-2DE1-F30B-0FEC-DE2B10CFE066}"/>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5" name="Footer Placeholder 4">
            <a:extLst>
              <a:ext uri="{FF2B5EF4-FFF2-40B4-BE49-F238E27FC236}">
                <a16:creationId xmlns:a16="http://schemas.microsoft.com/office/drawing/2014/main" id="{8EAD6EDA-FB70-849C-6984-5984701CD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CFCD7-C51A-786C-A496-4E123E47B4E5}"/>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275650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95BA-A98D-338E-E54C-62E078C281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EB41F-AF15-FCC0-276D-B0D40262E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D8158-D8CE-A9F6-1010-95420C66EDF4}"/>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5" name="Footer Placeholder 4">
            <a:extLst>
              <a:ext uri="{FF2B5EF4-FFF2-40B4-BE49-F238E27FC236}">
                <a16:creationId xmlns:a16="http://schemas.microsoft.com/office/drawing/2014/main" id="{A8FA5F64-858A-BD9A-8694-203B4682F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28A68-CC45-886D-68B2-DCA8EA304605}"/>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3626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ADBC40-625C-4485-7A44-45B854571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1F6B08-6E5D-F0E0-4A17-962B90B68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28D60-10AB-34BB-D801-2942E15736B9}"/>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5" name="Footer Placeholder 4">
            <a:extLst>
              <a:ext uri="{FF2B5EF4-FFF2-40B4-BE49-F238E27FC236}">
                <a16:creationId xmlns:a16="http://schemas.microsoft.com/office/drawing/2014/main" id="{2BFBF923-BC30-8A43-4237-696A1EE2E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1A4A0-B462-531B-4E95-388214405F5F}"/>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234973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ACAE-8FF2-7345-5DDB-11DECFC9B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737EA-4101-EBF1-5914-740BAA45A5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6B0F5-8E2A-C3C9-D4DD-E47E3293110F}"/>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5" name="Footer Placeholder 4">
            <a:extLst>
              <a:ext uri="{FF2B5EF4-FFF2-40B4-BE49-F238E27FC236}">
                <a16:creationId xmlns:a16="http://schemas.microsoft.com/office/drawing/2014/main" id="{F12CD6AA-2401-69E9-265E-E9E8C6792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C44F1-0A50-7904-B301-5A7F9DE7CA25}"/>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336387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1D46-5C60-8512-95C0-0DF0311C4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83490-7938-7021-2A15-FC6612AC7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456E84-5247-5480-7606-4BF15321AEB2}"/>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5" name="Footer Placeholder 4">
            <a:extLst>
              <a:ext uri="{FF2B5EF4-FFF2-40B4-BE49-F238E27FC236}">
                <a16:creationId xmlns:a16="http://schemas.microsoft.com/office/drawing/2014/main" id="{09D6461C-FBD4-7722-AF1A-38E98920B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9E475-708E-DF5D-4916-02D13D4A1BBF}"/>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392874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E24E-01F5-54C8-4EB6-64B706682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38CE5-08F3-5B0C-49C4-E575A8B66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945D96-AAE9-A651-45D1-1D2EEDAC5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3157BB-1DC2-5A60-4CE7-926807940092}"/>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6" name="Footer Placeholder 5">
            <a:extLst>
              <a:ext uri="{FF2B5EF4-FFF2-40B4-BE49-F238E27FC236}">
                <a16:creationId xmlns:a16="http://schemas.microsoft.com/office/drawing/2014/main" id="{07766AF7-2F03-0D41-45D6-378128482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56E4F-8A77-B166-6B8F-F40003409E6E}"/>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263296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4E91-59E4-1C13-208F-87ACD76E1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707EE-3F50-1AE9-1F9B-03FF80B6A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01FFE-A281-84F9-BD26-DCFE759F03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D75625-459B-6F86-2BCF-17C8CE933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0E86A-7492-E5FB-A8A1-2045A50833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9B4F2-C5E9-64D1-4ACA-1253FC0E12A5}"/>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8" name="Footer Placeholder 7">
            <a:extLst>
              <a:ext uri="{FF2B5EF4-FFF2-40B4-BE49-F238E27FC236}">
                <a16:creationId xmlns:a16="http://schemas.microsoft.com/office/drawing/2014/main" id="{1EB47854-7943-3D7C-C70B-2E085049B3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F3F600-5C82-8E30-B366-10D204D81A5E}"/>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350503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E8D9-2091-969A-DBCB-8F2FCF1DA8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EF8D0-F72E-2FA6-0524-08C8417C3F18}"/>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4" name="Footer Placeholder 3">
            <a:extLst>
              <a:ext uri="{FF2B5EF4-FFF2-40B4-BE49-F238E27FC236}">
                <a16:creationId xmlns:a16="http://schemas.microsoft.com/office/drawing/2014/main" id="{8B79439B-A215-12B7-1615-C96E3AEE42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D642A1-36D4-DA94-D3FC-C2CF1F99589D}"/>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34934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7F634-139F-7F01-94D3-265E1D640216}"/>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3" name="Footer Placeholder 2">
            <a:extLst>
              <a:ext uri="{FF2B5EF4-FFF2-40B4-BE49-F238E27FC236}">
                <a16:creationId xmlns:a16="http://schemas.microsoft.com/office/drawing/2014/main" id="{4F8A4F0E-348D-47BC-F79E-7F5D87E2A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ADB6BB-F1BC-A4AE-DB0E-926567F3D3EC}"/>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329171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5067-3D34-50A8-ED4E-14E5E2BEF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E8A9D-A973-5DA8-B445-BD5D34497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CB74C-90A1-9698-36B9-D802DF048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3BE60-8461-119C-1943-809E010A4743}"/>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6" name="Footer Placeholder 5">
            <a:extLst>
              <a:ext uri="{FF2B5EF4-FFF2-40B4-BE49-F238E27FC236}">
                <a16:creationId xmlns:a16="http://schemas.microsoft.com/office/drawing/2014/main" id="{A7A3DEBC-E8BB-38B1-C1E1-E146BDEA5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E83B8-0180-F464-DA03-76213FE65202}"/>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402665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C0B0-625C-1C8D-B534-9760CCA1D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7A280-C284-18FC-EC6D-C4007DE82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5A20CE-C52B-4A10-5783-47C6A6641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BFC4A-D09E-F0B5-F736-6AFF862318BC}"/>
              </a:ext>
            </a:extLst>
          </p:cNvPr>
          <p:cNvSpPr>
            <a:spLocks noGrp="1"/>
          </p:cNvSpPr>
          <p:nvPr>
            <p:ph type="dt" sz="half" idx="10"/>
          </p:nvPr>
        </p:nvSpPr>
        <p:spPr/>
        <p:txBody>
          <a:bodyPr/>
          <a:lstStyle/>
          <a:p>
            <a:fld id="{55A0F0E1-75F8-F944-B89C-E58E6B6EE11D}" type="datetimeFigureOut">
              <a:rPr lang="en-US" smtClean="0"/>
              <a:t>7/28/25</a:t>
            </a:fld>
            <a:endParaRPr lang="en-US"/>
          </a:p>
        </p:txBody>
      </p:sp>
      <p:sp>
        <p:nvSpPr>
          <p:cNvPr id="6" name="Footer Placeholder 5">
            <a:extLst>
              <a:ext uri="{FF2B5EF4-FFF2-40B4-BE49-F238E27FC236}">
                <a16:creationId xmlns:a16="http://schemas.microsoft.com/office/drawing/2014/main" id="{EDE3D26B-D8D4-1FFF-C358-936203E32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22EEA-22C5-3EA4-5E02-FB4AF225D8E8}"/>
              </a:ext>
            </a:extLst>
          </p:cNvPr>
          <p:cNvSpPr>
            <a:spLocks noGrp="1"/>
          </p:cNvSpPr>
          <p:nvPr>
            <p:ph type="sldNum" sz="quarter" idx="12"/>
          </p:nvPr>
        </p:nvSpPr>
        <p:spPr/>
        <p:txBody>
          <a:bodyPr/>
          <a:lstStyle/>
          <a:p>
            <a:fld id="{46A8306B-13C3-D049-BE61-0C06E90B5694}" type="slidenum">
              <a:rPr lang="en-US" smtClean="0"/>
              <a:t>‹#›</a:t>
            </a:fld>
            <a:endParaRPr lang="en-US"/>
          </a:p>
        </p:txBody>
      </p:sp>
    </p:spTree>
    <p:extLst>
      <p:ext uri="{BB962C8B-B14F-4D97-AF65-F5344CB8AC3E}">
        <p14:creationId xmlns:p14="http://schemas.microsoft.com/office/powerpoint/2010/main" val="159029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75E6B-F093-F118-71D3-8F53605F0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42E63D-EC11-8CDE-72FF-E4824CB58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D0C0A-F7D1-8EB7-F21E-445E24EC8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0F0E1-75F8-F944-B89C-E58E6B6EE11D}" type="datetimeFigureOut">
              <a:rPr lang="en-US" smtClean="0"/>
              <a:t>7/28/25</a:t>
            </a:fld>
            <a:endParaRPr lang="en-US"/>
          </a:p>
        </p:txBody>
      </p:sp>
      <p:sp>
        <p:nvSpPr>
          <p:cNvPr id="5" name="Footer Placeholder 4">
            <a:extLst>
              <a:ext uri="{FF2B5EF4-FFF2-40B4-BE49-F238E27FC236}">
                <a16:creationId xmlns:a16="http://schemas.microsoft.com/office/drawing/2014/main" id="{2EEA4FAC-840A-7F06-FA1C-0937307D88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58604-22D7-93E3-5B25-37E34B8AD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306B-13C3-D049-BE61-0C06E90B5694}" type="slidenum">
              <a:rPr lang="en-US" smtClean="0"/>
              <a:t>‹#›</a:t>
            </a:fld>
            <a:endParaRPr lang="en-US"/>
          </a:p>
        </p:txBody>
      </p:sp>
    </p:spTree>
    <p:extLst>
      <p:ext uri="{BB962C8B-B14F-4D97-AF65-F5344CB8AC3E}">
        <p14:creationId xmlns:p14="http://schemas.microsoft.com/office/powerpoint/2010/main" val="140376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erc.carleton.edu/teachearth/feedback_loops/index.html" TargetMode="External"/><Relationship Id="rId2" Type="http://schemas.openxmlformats.org/officeDocument/2006/relationships/hyperlink" Target="https://loopsbehindnews.substack.com/" TargetMode="Externa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819000-FA86-801C-68FF-44E695397819}"/>
              </a:ext>
            </a:extLst>
          </p:cNvPr>
          <p:cNvPicPr>
            <a:picLocks noChangeAspect="1"/>
          </p:cNvPicPr>
          <p:nvPr/>
        </p:nvPicPr>
        <p:blipFill>
          <a:blip r:embed="rId3"/>
          <a:stretch>
            <a:fillRect/>
          </a:stretch>
        </p:blipFill>
        <p:spPr>
          <a:xfrm>
            <a:off x="6096000" y="1844372"/>
            <a:ext cx="5137485" cy="3904747"/>
          </a:xfrm>
          <a:prstGeom prst="rect">
            <a:avLst/>
          </a:prstGeom>
        </p:spPr>
      </p:pic>
      <p:sp>
        <p:nvSpPr>
          <p:cNvPr id="5" name="TextBox 4">
            <a:extLst>
              <a:ext uri="{FF2B5EF4-FFF2-40B4-BE49-F238E27FC236}">
                <a16:creationId xmlns:a16="http://schemas.microsoft.com/office/drawing/2014/main" id="{12E0A577-749B-8E26-60A4-B54B10D534CD}"/>
              </a:ext>
            </a:extLst>
          </p:cNvPr>
          <p:cNvSpPr txBox="1"/>
          <p:nvPr/>
        </p:nvSpPr>
        <p:spPr>
          <a:xfrm>
            <a:off x="300790" y="2267885"/>
            <a:ext cx="5242141" cy="3816429"/>
          </a:xfrm>
          <a:prstGeom prst="rect">
            <a:avLst/>
          </a:prstGeom>
          <a:noFill/>
        </p:spPr>
        <p:txBody>
          <a:bodyPr wrap="none" rtlCol="0">
            <a:spAutoFit/>
          </a:bodyPr>
          <a:lstStyle/>
          <a:p>
            <a:r>
              <a:rPr lang="en-US" sz="2800" dirty="0">
                <a:solidFill>
                  <a:srgbClr val="945200"/>
                </a:solidFill>
                <a:latin typeface="Arial" panose="020B0604020202020204" pitchFamily="34" charset="0"/>
                <a:cs typeface="Arial" panose="020B0604020202020204" pitchFamily="34" charset="0"/>
              </a:rPr>
              <a:t>Kim </a:t>
            </a:r>
            <a:r>
              <a:rPr lang="en-US" sz="2800" dirty="0" err="1">
                <a:solidFill>
                  <a:srgbClr val="945200"/>
                </a:solidFill>
                <a:latin typeface="Arial" panose="020B0604020202020204" pitchFamily="34" charset="0"/>
                <a:cs typeface="Arial" panose="020B0604020202020204" pitchFamily="34" charset="0"/>
              </a:rPr>
              <a:t>Kastens</a:t>
            </a:r>
            <a:r>
              <a:rPr lang="en-US" sz="2800" dirty="0">
                <a:solidFill>
                  <a:srgbClr val="945200"/>
                </a:solidFill>
                <a:latin typeface="Arial" panose="020B0604020202020204" pitchFamily="34" charset="0"/>
                <a:cs typeface="Arial" panose="020B0604020202020204" pitchFamily="34" charset="0"/>
              </a:rPr>
              <a:t> </a:t>
            </a:r>
          </a:p>
          <a:p>
            <a:pPr lvl="1"/>
            <a:r>
              <a:rPr lang="en-US" dirty="0">
                <a:solidFill>
                  <a:srgbClr val="945200"/>
                </a:solidFill>
                <a:latin typeface="Arial" panose="020B0604020202020204" pitchFamily="34" charset="0"/>
                <a:cs typeface="Arial" panose="020B0604020202020204" pitchFamily="34" charset="0"/>
              </a:rPr>
              <a:t>Lamont-Doherty Earth Observatory</a:t>
            </a:r>
          </a:p>
          <a:p>
            <a:pPr lvl="1"/>
            <a:r>
              <a:rPr lang="en-US" dirty="0">
                <a:solidFill>
                  <a:srgbClr val="945200"/>
                </a:solidFill>
                <a:latin typeface="Arial" panose="020B0604020202020204" pitchFamily="34" charset="0"/>
                <a:cs typeface="Arial" panose="020B0604020202020204" pitchFamily="34" charset="0"/>
              </a:rPr>
              <a:t>of Columbia University</a:t>
            </a:r>
          </a:p>
          <a:p>
            <a:pPr lvl="1"/>
            <a:endParaRPr lang="en-US" dirty="0">
              <a:solidFill>
                <a:srgbClr val="945200"/>
              </a:solidFill>
              <a:latin typeface="Arial" panose="020B0604020202020204" pitchFamily="34" charset="0"/>
              <a:cs typeface="Arial" panose="020B0604020202020204" pitchFamily="34" charset="0"/>
            </a:endParaRPr>
          </a:p>
          <a:p>
            <a:r>
              <a:rPr lang="en-US" sz="2800" dirty="0">
                <a:solidFill>
                  <a:srgbClr val="945200"/>
                </a:solidFill>
                <a:latin typeface="Arial" panose="020B0604020202020204" pitchFamily="34" charset="0"/>
                <a:cs typeface="Arial" panose="020B0604020202020204" pitchFamily="34" charset="0"/>
              </a:rPr>
              <a:t>Thomas F. Shipley</a:t>
            </a:r>
          </a:p>
          <a:p>
            <a:pPr lvl="1"/>
            <a:r>
              <a:rPr lang="en-US" dirty="0">
                <a:solidFill>
                  <a:srgbClr val="945200"/>
                </a:solidFill>
                <a:latin typeface="Arial" panose="020B0604020202020204" pitchFamily="34" charset="0"/>
                <a:cs typeface="Arial" panose="020B0604020202020204" pitchFamily="34" charset="0"/>
              </a:rPr>
              <a:t>Department of Psychology</a:t>
            </a:r>
          </a:p>
          <a:p>
            <a:pPr lvl="1"/>
            <a:r>
              <a:rPr lang="en-US" dirty="0">
                <a:solidFill>
                  <a:srgbClr val="945200"/>
                </a:solidFill>
                <a:latin typeface="Arial" panose="020B0604020202020204" pitchFamily="34" charset="0"/>
                <a:cs typeface="Arial" panose="020B0604020202020204" pitchFamily="34" charset="0"/>
              </a:rPr>
              <a:t>Temple University</a:t>
            </a:r>
          </a:p>
          <a:p>
            <a:endParaRPr lang="en-US" sz="2800" dirty="0">
              <a:solidFill>
                <a:srgbClr val="945200"/>
              </a:solidFill>
              <a:latin typeface="Arial" panose="020B0604020202020204" pitchFamily="34" charset="0"/>
              <a:cs typeface="Arial" panose="020B0604020202020204" pitchFamily="34" charset="0"/>
            </a:endParaRPr>
          </a:p>
          <a:p>
            <a:endParaRPr lang="en-US" sz="2800" dirty="0">
              <a:solidFill>
                <a:srgbClr val="945200"/>
              </a:solidFill>
              <a:latin typeface="Arial" panose="020B0604020202020204" pitchFamily="34" charset="0"/>
              <a:cs typeface="Arial" panose="020B0604020202020204" pitchFamily="34" charset="0"/>
            </a:endParaRPr>
          </a:p>
          <a:p>
            <a:r>
              <a:rPr lang="en-US" sz="2000" dirty="0">
                <a:solidFill>
                  <a:srgbClr val="945200"/>
                </a:solidFill>
                <a:latin typeface="Arial" panose="020B0604020202020204" pitchFamily="34" charset="0"/>
                <a:cs typeface="Arial" panose="020B0604020202020204" pitchFamily="34" charset="0"/>
              </a:rPr>
              <a:t>International Systems Dynamics Conference</a:t>
            </a:r>
          </a:p>
          <a:p>
            <a:r>
              <a:rPr lang="en-US" sz="2000" dirty="0">
                <a:solidFill>
                  <a:srgbClr val="945200"/>
                </a:solidFill>
                <a:latin typeface="Arial" panose="020B0604020202020204" pitchFamily="34" charset="0"/>
                <a:cs typeface="Arial" panose="020B0604020202020204" pitchFamily="34" charset="0"/>
              </a:rPr>
              <a:t>Boston, August 4, 2025</a:t>
            </a:r>
          </a:p>
        </p:txBody>
      </p:sp>
      <p:sp>
        <p:nvSpPr>
          <p:cNvPr id="7" name="TextBox 6">
            <a:extLst>
              <a:ext uri="{FF2B5EF4-FFF2-40B4-BE49-F238E27FC236}">
                <a16:creationId xmlns:a16="http://schemas.microsoft.com/office/drawing/2014/main" id="{446DAD92-FFE7-4858-4EEF-B5655762244C}"/>
              </a:ext>
            </a:extLst>
          </p:cNvPr>
          <p:cNvSpPr txBox="1"/>
          <p:nvPr/>
        </p:nvSpPr>
        <p:spPr>
          <a:xfrm>
            <a:off x="216569" y="470169"/>
            <a:ext cx="11806989" cy="1166986"/>
          </a:xfrm>
          <a:prstGeom prst="rect">
            <a:avLst/>
          </a:prstGeom>
          <a:noFill/>
        </p:spPr>
        <p:txBody>
          <a:bodyPr wrap="square">
            <a:spAutoFit/>
          </a:bodyPr>
          <a:lstStyle/>
          <a:p>
            <a:pPr marL="0" marR="0" algn="ctr">
              <a:spcBef>
                <a:spcPts val="0"/>
              </a:spcBef>
              <a:spcAft>
                <a:spcPts val="700"/>
              </a:spcAft>
            </a:pPr>
            <a:r>
              <a:rPr lang="en-US" sz="3200" kern="1400" spc="-50" dirty="0">
                <a:solidFill>
                  <a:schemeClr val="accent1"/>
                </a:solidFill>
                <a:effectLst/>
                <a:latin typeface="Arial" panose="020B0604020202020204" pitchFamily="34" charset="0"/>
                <a:ea typeface="DengXian Light" panose="02010600030101010101" pitchFamily="2" charset="-122"/>
                <a:cs typeface="Arial" panose="020B0604020202020204" pitchFamily="34" charset="0"/>
              </a:rPr>
              <a:t>Cognitive Analysis of a Systems Thinking Educational Assignment:  </a:t>
            </a:r>
          </a:p>
          <a:p>
            <a:pPr marL="0" marR="0" algn="ctr">
              <a:spcBef>
                <a:spcPts val="0"/>
              </a:spcBef>
              <a:spcAft>
                <a:spcPts val="700"/>
              </a:spcAft>
            </a:pPr>
            <a:r>
              <a:rPr lang="en-US" sz="3200" kern="1400" spc="-50" dirty="0">
                <a:solidFill>
                  <a:schemeClr val="accent1"/>
                </a:solidFill>
                <a:effectLst/>
                <a:latin typeface="Arial" panose="020B0604020202020204" pitchFamily="34" charset="0"/>
                <a:ea typeface="DengXian Light" panose="02010600030101010101" pitchFamily="2" charset="-122"/>
                <a:cs typeface="Arial" panose="020B0604020202020204" pitchFamily="34" charset="0"/>
              </a:rPr>
              <a:t>Find &amp; Map the Feedback Loop in Popular Media Articles </a:t>
            </a:r>
          </a:p>
        </p:txBody>
      </p:sp>
      <p:sp>
        <p:nvSpPr>
          <p:cNvPr id="9" name="TextBox 8">
            <a:extLst>
              <a:ext uri="{FF2B5EF4-FFF2-40B4-BE49-F238E27FC236}">
                <a16:creationId xmlns:a16="http://schemas.microsoft.com/office/drawing/2014/main" id="{0DEDDD58-7483-1666-1D87-4DFDAA491D89}"/>
              </a:ext>
            </a:extLst>
          </p:cNvPr>
          <p:cNvSpPr txBox="1"/>
          <p:nvPr/>
        </p:nvSpPr>
        <p:spPr>
          <a:xfrm>
            <a:off x="209860" y="6166699"/>
            <a:ext cx="12664190" cy="646331"/>
          </a:xfrm>
          <a:prstGeom prst="rect">
            <a:avLst/>
          </a:prstGeom>
          <a:noFill/>
        </p:spPr>
        <p:txBody>
          <a:bodyPr wrap="square">
            <a:spAutoFit/>
          </a:bodyPr>
          <a:lstStyle/>
          <a:p>
            <a:pPr algn="l" rtl="0" fontAlgn="base"/>
            <a:r>
              <a:rPr lang="en-US" sz="1800" b="0" i="0" u="none" strike="noStrike" dirty="0">
                <a:solidFill>
                  <a:srgbClr val="333333"/>
                </a:solidFill>
                <a:effectLst/>
                <a:latin typeface="Times New Roman" panose="02020603050405020304" pitchFamily="18" charset="0"/>
                <a:cs typeface="Times New Roman" panose="02020603050405020304" pitchFamily="18" charset="0"/>
              </a:rPr>
              <a:t>National Science Foundation </a:t>
            </a:r>
            <a:r>
              <a:rPr lang="en-US" sz="1800" dirty="0">
                <a:solidFill>
                  <a:srgbClr val="333333"/>
                </a:solidFill>
                <a:latin typeface="Times New Roman" panose="02020603050405020304" pitchFamily="18" charset="0"/>
                <a:cs typeface="Times New Roman" panose="02020603050405020304" pitchFamily="18" charset="0"/>
              </a:rPr>
              <a:t>IUSE </a:t>
            </a:r>
            <a:r>
              <a:rPr lang="en-US" sz="1800" b="0" i="0" u="none" strike="noStrike" dirty="0">
                <a:solidFill>
                  <a:srgbClr val="333333"/>
                </a:solidFill>
                <a:effectLst/>
                <a:latin typeface="Times New Roman" panose="02020603050405020304" pitchFamily="18" charset="0"/>
                <a:cs typeface="Times New Roman" panose="02020603050405020304" pitchFamily="18" charset="0"/>
              </a:rPr>
              <a:t>grants, </a:t>
            </a:r>
            <a:r>
              <a:rPr lang="en-US" sz="1800" b="0" i="1" u="none" strike="noStrike" dirty="0">
                <a:solidFill>
                  <a:srgbClr val="333333"/>
                </a:solidFill>
                <a:effectLst/>
                <a:latin typeface="Times New Roman" panose="02020603050405020304" pitchFamily="18" charset="0"/>
                <a:cs typeface="Times New Roman" panose="02020603050405020304" pitchFamily="18" charset="0"/>
              </a:rPr>
              <a:t>Supporting Feedback Loop Learning in Natural and Social Science Courses</a:t>
            </a:r>
            <a:r>
              <a:rPr lang="en-US" sz="1800" dirty="0">
                <a:solidFill>
                  <a:srgbClr val="333333"/>
                </a:solidFill>
                <a:latin typeface="Times New Roman" panose="02020603050405020304" pitchFamily="18" charset="0"/>
                <a:cs typeface="Times New Roman" panose="02020603050405020304" pitchFamily="18" charset="0"/>
              </a:rPr>
              <a:t>: </a:t>
            </a:r>
            <a:r>
              <a:rPr lang="en-US" sz="1800" b="0" i="0" u="none" strike="noStrike" dirty="0">
                <a:solidFill>
                  <a:srgbClr val="333333"/>
                </a:solidFill>
                <a:effectLst/>
                <a:latin typeface="Times New Roman" panose="02020603050405020304" pitchFamily="18" charset="0"/>
                <a:cs typeface="Times New Roman" panose="02020603050405020304" pitchFamily="18" charset="0"/>
              </a:rPr>
              <a:t>  </a:t>
            </a:r>
          </a:p>
          <a:p>
            <a:pPr algn="l" rtl="0" fontAlgn="base"/>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Kastens</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a:solidFill>
                  <a:srgbClr val="333333"/>
                </a:solidFill>
                <a:effectLst/>
                <a:latin typeface="Times New Roman" panose="02020603050405020304" pitchFamily="18" charset="0"/>
                <a:cs typeface="Times New Roman" panose="02020603050405020304" pitchFamily="18" charset="0"/>
              </a:rPr>
              <a:t>(2141939),  Shipley (PI) &amp; </a:t>
            </a:r>
            <a:r>
              <a:rPr lang="en-US" sz="1800" b="0" i="0" u="none" strike="noStrike" dirty="0" err="1">
                <a:solidFill>
                  <a:srgbClr val="333333"/>
                </a:solidFill>
                <a:effectLst/>
                <a:latin typeface="Times New Roman" panose="02020603050405020304" pitchFamily="18" charset="0"/>
                <a:cs typeface="Times New Roman" panose="02020603050405020304" pitchFamily="18" charset="0"/>
              </a:rPr>
              <a:t>Davatzes</a:t>
            </a:r>
            <a:r>
              <a:rPr lang="en-US" sz="1800" b="0" i="0" u="none" strike="noStrike" dirty="0">
                <a:solidFill>
                  <a:srgbClr val="333333"/>
                </a:solidFill>
                <a:effectLst/>
                <a:latin typeface="Times New Roman" panose="02020603050405020304" pitchFamily="18" charset="0"/>
                <a:cs typeface="Times New Roman" panose="02020603050405020304" pitchFamily="18" charset="0"/>
              </a:rPr>
              <a:t> (2142010), </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​and </a:t>
            </a:r>
            <a:r>
              <a:rPr lang="en-US" sz="1800" b="0" i="0" u="none" strike="noStrike" dirty="0">
                <a:solidFill>
                  <a:srgbClr val="333333"/>
                </a:solidFill>
                <a:effectLst/>
                <a:latin typeface="Times New Roman" panose="02020603050405020304" pitchFamily="18" charset="0"/>
                <a:cs typeface="Times New Roman" panose="02020603050405020304" pitchFamily="18" charset="0"/>
              </a:rPr>
              <a:t>Brenner (2141982).</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3113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0E50F65-D0D0-99F6-CECA-2015B0760237}"/>
              </a:ext>
            </a:extLst>
          </p:cNvPr>
          <p:cNvGrpSpPr/>
          <p:nvPr/>
        </p:nvGrpSpPr>
        <p:grpSpPr>
          <a:xfrm>
            <a:off x="314790" y="2629405"/>
            <a:ext cx="4750300" cy="4423466"/>
            <a:chOff x="194870" y="2629405"/>
            <a:chExt cx="4750300" cy="4423466"/>
          </a:xfrm>
        </p:grpSpPr>
        <p:pic>
          <p:nvPicPr>
            <p:cNvPr id="6" name="Picture 5">
              <a:extLst>
                <a:ext uri="{FF2B5EF4-FFF2-40B4-BE49-F238E27FC236}">
                  <a16:creationId xmlns:a16="http://schemas.microsoft.com/office/drawing/2014/main" id="{54312B81-DA8C-CAF7-0A04-548EA4827AB1}"/>
                </a:ext>
              </a:extLst>
            </p:cNvPr>
            <p:cNvPicPr>
              <a:picLocks noChangeAspect="1"/>
            </p:cNvPicPr>
            <p:nvPr/>
          </p:nvPicPr>
          <p:blipFill>
            <a:blip r:embed="rId3"/>
            <a:stretch>
              <a:fillRect/>
            </a:stretch>
          </p:blipFill>
          <p:spPr>
            <a:xfrm flipH="1">
              <a:off x="194870" y="2629405"/>
              <a:ext cx="4750300" cy="4423466"/>
            </a:xfrm>
            <a:prstGeom prst="rect">
              <a:avLst/>
            </a:prstGeom>
          </p:spPr>
        </p:pic>
        <p:sp>
          <p:nvSpPr>
            <p:cNvPr id="7" name="Freeform 6">
              <a:extLst>
                <a:ext uri="{FF2B5EF4-FFF2-40B4-BE49-F238E27FC236}">
                  <a16:creationId xmlns:a16="http://schemas.microsoft.com/office/drawing/2014/main" id="{94307B97-9A76-508D-3ED1-9D9055D452A5}"/>
                </a:ext>
              </a:extLst>
            </p:cNvPr>
            <p:cNvSpPr/>
            <p:nvPr/>
          </p:nvSpPr>
          <p:spPr>
            <a:xfrm>
              <a:off x="1229193" y="3267856"/>
              <a:ext cx="2353456" cy="2128603"/>
            </a:xfrm>
            <a:custGeom>
              <a:avLst/>
              <a:gdLst>
                <a:gd name="connsiteX0" fmla="*/ 494676 w 2353456"/>
                <a:gd name="connsiteY0" fmla="*/ 164892 h 2128603"/>
                <a:gd name="connsiteX1" fmla="*/ 554637 w 2353456"/>
                <a:gd name="connsiteY1" fmla="*/ 44970 h 2128603"/>
                <a:gd name="connsiteX2" fmla="*/ 704538 w 2353456"/>
                <a:gd name="connsiteY2" fmla="*/ 59961 h 2128603"/>
                <a:gd name="connsiteX3" fmla="*/ 1094282 w 2353456"/>
                <a:gd name="connsiteY3" fmla="*/ 44970 h 2128603"/>
                <a:gd name="connsiteX4" fmla="*/ 1169233 w 2353456"/>
                <a:gd name="connsiteY4" fmla="*/ 29980 h 2128603"/>
                <a:gd name="connsiteX5" fmla="*/ 1259174 w 2353456"/>
                <a:gd name="connsiteY5" fmla="*/ 0 h 2128603"/>
                <a:gd name="connsiteX6" fmla="*/ 1484027 w 2353456"/>
                <a:gd name="connsiteY6" fmla="*/ 14990 h 2128603"/>
                <a:gd name="connsiteX7" fmla="*/ 1528997 w 2353456"/>
                <a:gd name="connsiteY7" fmla="*/ 29980 h 2128603"/>
                <a:gd name="connsiteX8" fmla="*/ 1678899 w 2353456"/>
                <a:gd name="connsiteY8" fmla="*/ 59961 h 2128603"/>
                <a:gd name="connsiteX9" fmla="*/ 1933732 w 2353456"/>
                <a:gd name="connsiteY9" fmla="*/ 59961 h 2128603"/>
                <a:gd name="connsiteX10" fmla="*/ 2023673 w 2353456"/>
                <a:gd name="connsiteY10" fmla="*/ 119921 h 2128603"/>
                <a:gd name="connsiteX11" fmla="*/ 2113614 w 2353456"/>
                <a:gd name="connsiteY11" fmla="*/ 239843 h 2128603"/>
                <a:gd name="connsiteX12" fmla="*/ 2158584 w 2353456"/>
                <a:gd name="connsiteY12" fmla="*/ 269823 h 2128603"/>
                <a:gd name="connsiteX13" fmla="*/ 2188564 w 2353456"/>
                <a:gd name="connsiteY13" fmla="*/ 314793 h 2128603"/>
                <a:gd name="connsiteX14" fmla="*/ 2218545 w 2353456"/>
                <a:gd name="connsiteY14" fmla="*/ 344774 h 2128603"/>
                <a:gd name="connsiteX15" fmla="*/ 2263515 w 2353456"/>
                <a:gd name="connsiteY15" fmla="*/ 404734 h 2128603"/>
                <a:gd name="connsiteX16" fmla="*/ 2323476 w 2353456"/>
                <a:gd name="connsiteY16" fmla="*/ 479685 h 2128603"/>
                <a:gd name="connsiteX17" fmla="*/ 2353456 w 2353456"/>
                <a:gd name="connsiteY17" fmla="*/ 704538 h 2128603"/>
                <a:gd name="connsiteX18" fmla="*/ 2338466 w 2353456"/>
                <a:gd name="connsiteY18" fmla="*/ 1124262 h 2128603"/>
                <a:gd name="connsiteX19" fmla="*/ 2323476 w 2353456"/>
                <a:gd name="connsiteY19" fmla="*/ 1169233 h 2128603"/>
                <a:gd name="connsiteX20" fmla="*/ 2263515 w 2353456"/>
                <a:gd name="connsiteY20" fmla="*/ 1244184 h 2128603"/>
                <a:gd name="connsiteX21" fmla="*/ 2203555 w 2353456"/>
                <a:gd name="connsiteY21" fmla="*/ 1289154 h 2128603"/>
                <a:gd name="connsiteX22" fmla="*/ 2158584 w 2353456"/>
                <a:gd name="connsiteY22" fmla="*/ 1319134 h 2128603"/>
                <a:gd name="connsiteX23" fmla="*/ 2128604 w 2353456"/>
                <a:gd name="connsiteY23" fmla="*/ 1349115 h 2128603"/>
                <a:gd name="connsiteX24" fmla="*/ 2068643 w 2353456"/>
                <a:gd name="connsiteY24" fmla="*/ 1379095 h 2128603"/>
                <a:gd name="connsiteX25" fmla="*/ 2023673 w 2353456"/>
                <a:gd name="connsiteY25" fmla="*/ 1409075 h 2128603"/>
                <a:gd name="connsiteX26" fmla="*/ 1978702 w 2353456"/>
                <a:gd name="connsiteY26" fmla="*/ 1424065 h 2128603"/>
                <a:gd name="connsiteX27" fmla="*/ 1918741 w 2353456"/>
                <a:gd name="connsiteY27" fmla="*/ 1454046 h 2128603"/>
                <a:gd name="connsiteX28" fmla="*/ 1828800 w 2353456"/>
                <a:gd name="connsiteY28" fmla="*/ 1484026 h 2128603"/>
                <a:gd name="connsiteX29" fmla="*/ 1753850 w 2353456"/>
                <a:gd name="connsiteY29" fmla="*/ 1514006 h 2128603"/>
                <a:gd name="connsiteX30" fmla="*/ 1633928 w 2353456"/>
                <a:gd name="connsiteY30" fmla="*/ 1543987 h 2128603"/>
                <a:gd name="connsiteX31" fmla="*/ 1439056 w 2353456"/>
                <a:gd name="connsiteY31" fmla="*/ 1618938 h 2128603"/>
                <a:gd name="connsiteX32" fmla="*/ 1334125 w 2353456"/>
                <a:gd name="connsiteY32" fmla="*/ 1663908 h 2128603"/>
                <a:gd name="connsiteX33" fmla="*/ 1259174 w 2353456"/>
                <a:gd name="connsiteY33" fmla="*/ 1723869 h 2128603"/>
                <a:gd name="connsiteX34" fmla="*/ 1139253 w 2353456"/>
                <a:gd name="connsiteY34" fmla="*/ 1828800 h 2128603"/>
                <a:gd name="connsiteX35" fmla="*/ 1079292 w 2353456"/>
                <a:gd name="connsiteY35" fmla="*/ 1918741 h 2128603"/>
                <a:gd name="connsiteX36" fmla="*/ 1049312 w 2353456"/>
                <a:gd name="connsiteY36" fmla="*/ 1963711 h 2128603"/>
                <a:gd name="connsiteX37" fmla="*/ 959371 w 2353456"/>
                <a:gd name="connsiteY37" fmla="*/ 2023672 h 2128603"/>
                <a:gd name="connsiteX38" fmla="*/ 794479 w 2353456"/>
                <a:gd name="connsiteY38" fmla="*/ 2083633 h 2128603"/>
                <a:gd name="connsiteX39" fmla="*/ 704538 w 2353456"/>
                <a:gd name="connsiteY39" fmla="*/ 2113613 h 2128603"/>
                <a:gd name="connsiteX40" fmla="*/ 659568 w 2353456"/>
                <a:gd name="connsiteY40" fmla="*/ 2128603 h 2128603"/>
                <a:gd name="connsiteX41" fmla="*/ 569627 w 2353456"/>
                <a:gd name="connsiteY41" fmla="*/ 2113613 h 2128603"/>
                <a:gd name="connsiteX42" fmla="*/ 524656 w 2353456"/>
                <a:gd name="connsiteY42" fmla="*/ 2098623 h 2128603"/>
                <a:gd name="connsiteX43" fmla="*/ 464696 w 2353456"/>
                <a:gd name="connsiteY43" fmla="*/ 2083633 h 2128603"/>
                <a:gd name="connsiteX44" fmla="*/ 389745 w 2353456"/>
                <a:gd name="connsiteY44" fmla="*/ 2023672 h 2128603"/>
                <a:gd name="connsiteX45" fmla="*/ 329784 w 2353456"/>
                <a:gd name="connsiteY45" fmla="*/ 1963711 h 2128603"/>
                <a:gd name="connsiteX46" fmla="*/ 299804 w 2353456"/>
                <a:gd name="connsiteY46" fmla="*/ 1858780 h 2128603"/>
                <a:gd name="connsiteX47" fmla="*/ 284814 w 2353456"/>
                <a:gd name="connsiteY47" fmla="*/ 1693888 h 2128603"/>
                <a:gd name="connsiteX48" fmla="*/ 254833 w 2353456"/>
                <a:gd name="connsiteY48" fmla="*/ 1558977 h 2128603"/>
                <a:gd name="connsiteX49" fmla="*/ 239843 w 2353456"/>
                <a:gd name="connsiteY49" fmla="*/ 1514006 h 2128603"/>
                <a:gd name="connsiteX50" fmla="*/ 209863 w 2353456"/>
                <a:gd name="connsiteY50" fmla="*/ 1394085 h 2128603"/>
                <a:gd name="connsiteX51" fmla="*/ 194873 w 2353456"/>
                <a:gd name="connsiteY51" fmla="*/ 1349115 h 2128603"/>
                <a:gd name="connsiteX52" fmla="*/ 179882 w 2353456"/>
                <a:gd name="connsiteY52" fmla="*/ 1274164 h 2128603"/>
                <a:gd name="connsiteX53" fmla="*/ 164892 w 2353456"/>
                <a:gd name="connsiteY53" fmla="*/ 1229193 h 2128603"/>
                <a:gd name="connsiteX54" fmla="*/ 149902 w 2353456"/>
                <a:gd name="connsiteY54" fmla="*/ 1154243 h 2128603"/>
                <a:gd name="connsiteX55" fmla="*/ 119922 w 2353456"/>
                <a:gd name="connsiteY55" fmla="*/ 1064302 h 2128603"/>
                <a:gd name="connsiteX56" fmla="*/ 104932 w 2353456"/>
                <a:gd name="connsiteY56" fmla="*/ 1004341 h 2128603"/>
                <a:gd name="connsiteX57" fmla="*/ 74951 w 2353456"/>
                <a:gd name="connsiteY57" fmla="*/ 914400 h 2128603"/>
                <a:gd name="connsiteX58" fmla="*/ 44971 w 2353456"/>
                <a:gd name="connsiteY58" fmla="*/ 869429 h 2128603"/>
                <a:gd name="connsiteX59" fmla="*/ 14991 w 2353456"/>
                <a:gd name="connsiteY59" fmla="*/ 779488 h 2128603"/>
                <a:gd name="connsiteX60" fmla="*/ 0 w 2353456"/>
                <a:gd name="connsiteY60" fmla="*/ 734518 h 2128603"/>
                <a:gd name="connsiteX61" fmla="*/ 29981 w 2353456"/>
                <a:gd name="connsiteY61" fmla="*/ 599606 h 2128603"/>
                <a:gd name="connsiteX62" fmla="*/ 59961 w 2353456"/>
                <a:gd name="connsiteY62" fmla="*/ 554636 h 2128603"/>
                <a:gd name="connsiteX63" fmla="*/ 104932 w 2353456"/>
                <a:gd name="connsiteY63" fmla="*/ 524656 h 2128603"/>
                <a:gd name="connsiteX64" fmla="*/ 224853 w 2353456"/>
                <a:gd name="connsiteY64" fmla="*/ 434715 h 2128603"/>
                <a:gd name="connsiteX65" fmla="*/ 284814 w 2353456"/>
                <a:gd name="connsiteY65" fmla="*/ 419724 h 2128603"/>
                <a:gd name="connsiteX66" fmla="*/ 374755 w 2353456"/>
                <a:gd name="connsiteY66" fmla="*/ 389744 h 2128603"/>
                <a:gd name="connsiteX67" fmla="*/ 419725 w 2353456"/>
                <a:gd name="connsiteY67" fmla="*/ 359764 h 2128603"/>
                <a:gd name="connsiteX68" fmla="*/ 449705 w 2353456"/>
                <a:gd name="connsiteY68" fmla="*/ 314793 h 2128603"/>
                <a:gd name="connsiteX69" fmla="*/ 509666 w 2353456"/>
                <a:gd name="connsiteY69" fmla="*/ 239843 h 2128603"/>
                <a:gd name="connsiteX70" fmla="*/ 479686 w 2353456"/>
                <a:gd name="connsiteY70" fmla="*/ 209862 h 2128603"/>
                <a:gd name="connsiteX71" fmla="*/ 494676 w 2353456"/>
                <a:gd name="connsiteY71" fmla="*/ 164892 h 21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53456" h="2128603">
                  <a:moveTo>
                    <a:pt x="494676" y="164892"/>
                  </a:moveTo>
                  <a:cubicBezTo>
                    <a:pt x="507168" y="137410"/>
                    <a:pt x="514663" y="64957"/>
                    <a:pt x="554637" y="44970"/>
                  </a:cubicBezTo>
                  <a:cubicBezTo>
                    <a:pt x="599552" y="22513"/>
                    <a:pt x="654322" y="59961"/>
                    <a:pt x="704538" y="59961"/>
                  </a:cubicBezTo>
                  <a:cubicBezTo>
                    <a:pt x="834549" y="59961"/>
                    <a:pt x="964367" y="49967"/>
                    <a:pt x="1094282" y="44970"/>
                  </a:cubicBezTo>
                  <a:cubicBezTo>
                    <a:pt x="1119266" y="39973"/>
                    <a:pt x="1144652" y="36684"/>
                    <a:pt x="1169233" y="29980"/>
                  </a:cubicBezTo>
                  <a:cubicBezTo>
                    <a:pt x="1199722" y="21665"/>
                    <a:pt x="1259174" y="0"/>
                    <a:pt x="1259174" y="0"/>
                  </a:cubicBezTo>
                  <a:cubicBezTo>
                    <a:pt x="1334125" y="4997"/>
                    <a:pt x="1409369" y="6695"/>
                    <a:pt x="1484027" y="14990"/>
                  </a:cubicBezTo>
                  <a:cubicBezTo>
                    <a:pt x="1499731" y="16735"/>
                    <a:pt x="1513804" y="25639"/>
                    <a:pt x="1528997" y="29980"/>
                  </a:cubicBezTo>
                  <a:cubicBezTo>
                    <a:pt x="1591606" y="47868"/>
                    <a:pt x="1608230" y="48182"/>
                    <a:pt x="1678899" y="59961"/>
                  </a:cubicBezTo>
                  <a:cubicBezTo>
                    <a:pt x="1775884" y="43796"/>
                    <a:pt x="1824634" y="27873"/>
                    <a:pt x="1933732" y="59961"/>
                  </a:cubicBezTo>
                  <a:cubicBezTo>
                    <a:pt x="1968300" y="70128"/>
                    <a:pt x="2023673" y="119921"/>
                    <a:pt x="2023673" y="119921"/>
                  </a:cubicBezTo>
                  <a:cubicBezTo>
                    <a:pt x="2051077" y="161027"/>
                    <a:pt x="2074000" y="208151"/>
                    <a:pt x="2113614" y="239843"/>
                  </a:cubicBezTo>
                  <a:cubicBezTo>
                    <a:pt x="2127682" y="251097"/>
                    <a:pt x="2143594" y="259830"/>
                    <a:pt x="2158584" y="269823"/>
                  </a:cubicBezTo>
                  <a:cubicBezTo>
                    <a:pt x="2168577" y="284813"/>
                    <a:pt x="2177310" y="300725"/>
                    <a:pt x="2188564" y="314793"/>
                  </a:cubicBezTo>
                  <a:cubicBezTo>
                    <a:pt x="2197393" y="325829"/>
                    <a:pt x="2209497" y="333917"/>
                    <a:pt x="2218545" y="344774"/>
                  </a:cubicBezTo>
                  <a:cubicBezTo>
                    <a:pt x="2234539" y="363967"/>
                    <a:pt x="2247521" y="385541"/>
                    <a:pt x="2263515" y="404734"/>
                  </a:cubicBezTo>
                  <a:cubicBezTo>
                    <a:pt x="2334714" y="490173"/>
                    <a:pt x="2249353" y="368501"/>
                    <a:pt x="2323476" y="479685"/>
                  </a:cubicBezTo>
                  <a:cubicBezTo>
                    <a:pt x="2345560" y="568021"/>
                    <a:pt x="2353456" y="586550"/>
                    <a:pt x="2353456" y="704538"/>
                  </a:cubicBezTo>
                  <a:cubicBezTo>
                    <a:pt x="2353456" y="844535"/>
                    <a:pt x="2347479" y="984555"/>
                    <a:pt x="2338466" y="1124262"/>
                  </a:cubicBezTo>
                  <a:cubicBezTo>
                    <a:pt x="2337449" y="1140030"/>
                    <a:pt x="2330542" y="1155100"/>
                    <a:pt x="2323476" y="1169233"/>
                  </a:cubicBezTo>
                  <a:cubicBezTo>
                    <a:pt x="2309644" y="1196897"/>
                    <a:pt x="2287417" y="1224266"/>
                    <a:pt x="2263515" y="1244184"/>
                  </a:cubicBezTo>
                  <a:cubicBezTo>
                    <a:pt x="2244322" y="1260178"/>
                    <a:pt x="2223885" y="1274633"/>
                    <a:pt x="2203555" y="1289154"/>
                  </a:cubicBezTo>
                  <a:cubicBezTo>
                    <a:pt x="2188895" y="1299626"/>
                    <a:pt x="2172652" y="1307879"/>
                    <a:pt x="2158584" y="1319134"/>
                  </a:cubicBezTo>
                  <a:cubicBezTo>
                    <a:pt x="2147548" y="1327963"/>
                    <a:pt x="2140363" y="1341275"/>
                    <a:pt x="2128604" y="1349115"/>
                  </a:cubicBezTo>
                  <a:cubicBezTo>
                    <a:pt x="2110011" y="1361510"/>
                    <a:pt x="2088045" y="1368008"/>
                    <a:pt x="2068643" y="1379095"/>
                  </a:cubicBezTo>
                  <a:cubicBezTo>
                    <a:pt x="2053001" y="1388033"/>
                    <a:pt x="2039787" y="1401018"/>
                    <a:pt x="2023673" y="1409075"/>
                  </a:cubicBezTo>
                  <a:cubicBezTo>
                    <a:pt x="2009540" y="1416141"/>
                    <a:pt x="1993226" y="1417841"/>
                    <a:pt x="1978702" y="1424065"/>
                  </a:cubicBezTo>
                  <a:cubicBezTo>
                    <a:pt x="1958163" y="1432868"/>
                    <a:pt x="1939489" y="1445747"/>
                    <a:pt x="1918741" y="1454046"/>
                  </a:cubicBezTo>
                  <a:cubicBezTo>
                    <a:pt x="1889399" y="1465783"/>
                    <a:pt x="1858142" y="1472289"/>
                    <a:pt x="1828800" y="1484026"/>
                  </a:cubicBezTo>
                  <a:cubicBezTo>
                    <a:pt x="1803817" y="1494019"/>
                    <a:pt x="1779568" y="1506093"/>
                    <a:pt x="1753850" y="1514006"/>
                  </a:cubicBezTo>
                  <a:cubicBezTo>
                    <a:pt x="1714468" y="1526124"/>
                    <a:pt x="1673018" y="1530957"/>
                    <a:pt x="1633928" y="1543987"/>
                  </a:cubicBezTo>
                  <a:cubicBezTo>
                    <a:pt x="1314974" y="1650304"/>
                    <a:pt x="1618181" y="1542169"/>
                    <a:pt x="1439056" y="1618938"/>
                  </a:cubicBezTo>
                  <a:cubicBezTo>
                    <a:pt x="1354967" y="1654977"/>
                    <a:pt x="1433562" y="1607088"/>
                    <a:pt x="1334125" y="1663908"/>
                  </a:cubicBezTo>
                  <a:cubicBezTo>
                    <a:pt x="1253387" y="1710044"/>
                    <a:pt x="1320729" y="1674625"/>
                    <a:pt x="1259174" y="1723869"/>
                  </a:cubicBezTo>
                  <a:cubicBezTo>
                    <a:pt x="1202578" y="1769146"/>
                    <a:pt x="1192089" y="1749546"/>
                    <a:pt x="1139253" y="1828800"/>
                  </a:cubicBezTo>
                  <a:lnTo>
                    <a:pt x="1079292" y="1918741"/>
                  </a:lnTo>
                  <a:cubicBezTo>
                    <a:pt x="1069299" y="1933731"/>
                    <a:pt x="1064302" y="1953718"/>
                    <a:pt x="1049312" y="1963711"/>
                  </a:cubicBezTo>
                  <a:lnTo>
                    <a:pt x="959371" y="2023672"/>
                  </a:lnTo>
                  <a:cubicBezTo>
                    <a:pt x="865102" y="2086518"/>
                    <a:pt x="966217" y="2026388"/>
                    <a:pt x="794479" y="2083633"/>
                  </a:cubicBezTo>
                  <a:lnTo>
                    <a:pt x="704538" y="2113613"/>
                  </a:lnTo>
                  <a:lnTo>
                    <a:pt x="659568" y="2128603"/>
                  </a:lnTo>
                  <a:cubicBezTo>
                    <a:pt x="629588" y="2123606"/>
                    <a:pt x="599297" y="2120206"/>
                    <a:pt x="569627" y="2113613"/>
                  </a:cubicBezTo>
                  <a:cubicBezTo>
                    <a:pt x="554202" y="2110185"/>
                    <a:pt x="539849" y="2102964"/>
                    <a:pt x="524656" y="2098623"/>
                  </a:cubicBezTo>
                  <a:cubicBezTo>
                    <a:pt x="504847" y="2092963"/>
                    <a:pt x="484683" y="2088630"/>
                    <a:pt x="464696" y="2083633"/>
                  </a:cubicBezTo>
                  <a:cubicBezTo>
                    <a:pt x="362637" y="1981574"/>
                    <a:pt x="522115" y="2137132"/>
                    <a:pt x="389745" y="2023672"/>
                  </a:cubicBezTo>
                  <a:cubicBezTo>
                    <a:pt x="368284" y="2005277"/>
                    <a:pt x="329784" y="1963711"/>
                    <a:pt x="329784" y="1963711"/>
                  </a:cubicBezTo>
                  <a:cubicBezTo>
                    <a:pt x="319507" y="1932879"/>
                    <a:pt x="303987" y="1890152"/>
                    <a:pt x="299804" y="1858780"/>
                  </a:cubicBezTo>
                  <a:cubicBezTo>
                    <a:pt x="292510" y="1804073"/>
                    <a:pt x="291660" y="1748652"/>
                    <a:pt x="284814" y="1693888"/>
                  </a:cubicBezTo>
                  <a:cubicBezTo>
                    <a:pt x="281380" y="1666420"/>
                    <a:pt x="263389" y="1588925"/>
                    <a:pt x="254833" y="1558977"/>
                  </a:cubicBezTo>
                  <a:cubicBezTo>
                    <a:pt x="250492" y="1543784"/>
                    <a:pt x="244001" y="1529250"/>
                    <a:pt x="239843" y="1514006"/>
                  </a:cubicBezTo>
                  <a:cubicBezTo>
                    <a:pt x="229002" y="1474254"/>
                    <a:pt x="222893" y="1433174"/>
                    <a:pt x="209863" y="1394085"/>
                  </a:cubicBezTo>
                  <a:cubicBezTo>
                    <a:pt x="204866" y="1379095"/>
                    <a:pt x="198705" y="1364444"/>
                    <a:pt x="194873" y="1349115"/>
                  </a:cubicBezTo>
                  <a:cubicBezTo>
                    <a:pt x="188693" y="1324397"/>
                    <a:pt x="186062" y="1298882"/>
                    <a:pt x="179882" y="1274164"/>
                  </a:cubicBezTo>
                  <a:cubicBezTo>
                    <a:pt x="176050" y="1258835"/>
                    <a:pt x="168724" y="1244522"/>
                    <a:pt x="164892" y="1229193"/>
                  </a:cubicBezTo>
                  <a:cubicBezTo>
                    <a:pt x="158713" y="1204476"/>
                    <a:pt x="156606" y="1178823"/>
                    <a:pt x="149902" y="1154243"/>
                  </a:cubicBezTo>
                  <a:cubicBezTo>
                    <a:pt x="141587" y="1123755"/>
                    <a:pt x="127586" y="1094960"/>
                    <a:pt x="119922" y="1064302"/>
                  </a:cubicBezTo>
                  <a:cubicBezTo>
                    <a:pt x="114925" y="1044315"/>
                    <a:pt x="110852" y="1024074"/>
                    <a:pt x="104932" y="1004341"/>
                  </a:cubicBezTo>
                  <a:cubicBezTo>
                    <a:pt x="95851" y="974072"/>
                    <a:pt x="92480" y="940695"/>
                    <a:pt x="74951" y="914400"/>
                  </a:cubicBezTo>
                  <a:cubicBezTo>
                    <a:pt x="64958" y="899410"/>
                    <a:pt x="52288" y="885892"/>
                    <a:pt x="44971" y="869429"/>
                  </a:cubicBezTo>
                  <a:cubicBezTo>
                    <a:pt x="32136" y="840551"/>
                    <a:pt x="24985" y="809468"/>
                    <a:pt x="14991" y="779488"/>
                  </a:cubicBezTo>
                  <a:lnTo>
                    <a:pt x="0" y="734518"/>
                  </a:lnTo>
                  <a:cubicBezTo>
                    <a:pt x="5757" y="699978"/>
                    <a:pt x="11531" y="636507"/>
                    <a:pt x="29981" y="599606"/>
                  </a:cubicBezTo>
                  <a:cubicBezTo>
                    <a:pt x="38038" y="583492"/>
                    <a:pt x="47222" y="567375"/>
                    <a:pt x="59961" y="554636"/>
                  </a:cubicBezTo>
                  <a:cubicBezTo>
                    <a:pt x="72700" y="541897"/>
                    <a:pt x="90864" y="535911"/>
                    <a:pt x="104932" y="524656"/>
                  </a:cubicBezTo>
                  <a:cubicBezTo>
                    <a:pt x="150341" y="488329"/>
                    <a:pt x="148773" y="453736"/>
                    <a:pt x="224853" y="434715"/>
                  </a:cubicBezTo>
                  <a:cubicBezTo>
                    <a:pt x="244840" y="429718"/>
                    <a:pt x="265081" y="425644"/>
                    <a:pt x="284814" y="419724"/>
                  </a:cubicBezTo>
                  <a:cubicBezTo>
                    <a:pt x="315083" y="410643"/>
                    <a:pt x="374755" y="389744"/>
                    <a:pt x="374755" y="389744"/>
                  </a:cubicBezTo>
                  <a:cubicBezTo>
                    <a:pt x="389745" y="379751"/>
                    <a:pt x="406986" y="372503"/>
                    <a:pt x="419725" y="359764"/>
                  </a:cubicBezTo>
                  <a:cubicBezTo>
                    <a:pt x="432464" y="347025"/>
                    <a:pt x="438450" y="328861"/>
                    <a:pt x="449705" y="314793"/>
                  </a:cubicBezTo>
                  <a:cubicBezTo>
                    <a:pt x="535150" y="207987"/>
                    <a:pt x="417384" y="378266"/>
                    <a:pt x="509666" y="239843"/>
                  </a:cubicBezTo>
                  <a:cubicBezTo>
                    <a:pt x="499673" y="229849"/>
                    <a:pt x="482458" y="223720"/>
                    <a:pt x="479686" y="209862"/>
                  </a:cubicBezTo>
                  <a:cubicBezTo>
                    <a:pt x="476587" y="194368"/>
                    <a:pt x="482184" y="192374"/>
                    <a:pt x="494676" y="164892"/>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D1CEBFE-C78B-36D3-D94A-A60BF5F14F05}"/>
              </a:ext>
            </a:extLst>
          </p:cNvPr>
          <p:cNvSpPr txBox="1"/>
          <p:nvPr/>
        </p:nvSpPr>
        <p:spPr>
          <a:xfrm>
            <a:off x="1444054" y="2375239"/>
            <a:ext cx="10208253" cy="400110"/>
          </a:xfrm>
          <a:prstGeom prst="rect">
            <a:avLst/>
          </a:prstGeom>
          <a:noFill/>
        </p:spPr>
        <p:txBody>
          <a:bodyPr wrap="square" rtlCol="0">
            <a:spAutoFit/>
          </a:bodyPr>
          <a:lstStyle/>
          <a:p>
            <a:pPr>
              <a:spcAft>
                <a:spcPts val="1500"/>
              </a:spcAft>
            </a:pPr>
            <a:r>
              <a:rPr lang="en-US" sz="2000" dirty="0">
                <a:solidFill>
                  <a:srgbClr val="945200"/>
                </a:solidFill>
                <a:latin typeface="Arial" panose="020B0604020202020204" pitchFamily="34" charset="0"/>
                <a:cs typeface="Arial" panose="020B0604020202020204" pitchFamily="34" charset="0"/>
              </a:rPr>
              <a:t>SOURCE ANALOG                                                             TARGET ANALOG</a:t>
            </a:r>
            <a:endParaRPr lang="en-US" sz="3200" dirty="0">
              <a:solidFill>
                <a:srgbClr val="9452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9F68C1F-1489-4D2B-27A8-A44A0F4E4FF7}"/>
              </a:ext>
            </a:extLst>
          </p:cNvPr>
          <p:cNvPicPr>
            <a:picLocks noChangeAspect="1"/>
          </p:cNvPicPr>
          <p:nvPr/>
        </p:nvPicPr>
        <p:blipFill>
          <a:blip r:embed="rId4"/>
          <a:stretch>
            <a:fillRect/>
          </a:stretch>
        </p:blipFill>
        <p:spPr>
          <a:xfrm>
            <a:off x="7591600" y="3252866"/>
            <a:ext cx="4183991" cy="2960173"/>
          </a:xfrm>
          <a:prstGeom prst="rect">
            <a:avLst/>
          </a:prstGeom>
        </p:spPr>
      </p:pic>
      <p:sp>
        <p:nvSpPr>
          <p:cNvPr id="5" name="Left-Right Arrow 4">
            <a:extLst>
              <a:ext uri="{FF2B5EF4-FFF2-40B4-BE49-F238E27FC236}">
                <a16:creationId xmlns:a16="http://schemas.microsoft.com/office/drawing/2014/main" id="{79081964-F253-25CC-AF7F-08C13331410A}"/>
              </a:ext>
            </a:extLst>
          </p:cNvPr>
          <p:cNvSpPr/>
          <p:nvPr/>
        </p:nvSpPr>
        <p:spPr>
          <a:xfrm>
            <a:off x="4403394" y="3951581"/>
            <a:ext cx="2500837" cy="50966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FAR ANALOGY</a:t>
            </a:r>
          </a:p>
        </p:txBody>
      </p:sp>
      <p:pic>
        <p:nvPicPr>
          <p:cNvPr id="14" name="Picture 13">
            <a:extLst>
              <a:ext uri="{FF2B5EF4-FFF2-40B4-BE49-F238E27FC236}">
                <a16:creationId xmlns:a16="http://schemas.microsoft.com/office/drawing/2014/main" id="{49DD2010-7015-3A36-664B-593B86DFB510}"/>
              </a:ext>
            </a:extLst>
          </p:cNvPr>
          <p:cNvPicPr>
            <a:picLocks noChangeAspect="1"/>
          </p:cNvPicPr>
          <p:nvPr/>
        </p:nvPicPr>
        <p:blipFill>
          <a:blip r:embed="rId5"/>
          <a:stretch>
            <a:fillRect/>
          </a:stretch>
        </p:blipFill>
        <p:spPr>
          <a:xfrm>
            <a:off x="1738859" y="3390291"/>
            <a:ext cx="1789172" cy="1659232"/>
          </a:xfrm>
          <a:prstGeom prst="rect">
            <a:avLst/>
          </a:prstGeom>
        </p:spPr>
      </p:pic>
      <p:sp>
        <p:nvSpPr>
          <p:cNvPr id="16" name="TextBox 15">
            <a:extLst>
              <a:ext uri="{FF2B5EF4-FFF2-40B4-BE49-F238E27FC236}">
                <a16:creationId xmlns:a16="http://schemas.microsoft.com/office/drawing/2014/main" id="{DBE3BA2E-F2F0-7C0B-C8F5-AC49E3A1ADD3}"/>
              </a:ext>
            </a:extLst>
          </p:cNvPr>
          <p:cNvSpPr txBox="1"/>
          <p:nvPr/>
        </p:nvSpPr>
        <p:spPr>
          <a:xfrm>
            <a:off x="224028" y="24917"/>
            <a:ext cx="11743944"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(1) To find the loop: Analogical reasoning</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spTree>
    <p:extLst>
      <p:ext uri="{BB962C8B-B14F-4D97-AF65-F5344CB8AC3E}">
        <p14:creationId xmlns:p14="http://schemas.microsoft.com/office/powerpoint/2010/main" val="74098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Right Arrow 8">
            <a:extLst>
              <a:ext uri="{FF2B5EF4-FFF2-40B4-BE49-F238E27FC236}">
                <a16:creationId xmlns:a16="http://schemas.microsoft.com/office/drawing/2014/main" id="{0EB2D37B-2A8F-5E08-8DEE-23F0B273B5D1}"/>
              </a:ext>
            </a:extLst>
          </p:cNvPr>
          <p:cNvSpPr/>
          <p:nvPr/>
        </p:nvSpPr>
        <p:spPr>
          <a:xfrm>
            <a:off x="898292" y="2398529"/>
            <a:ext cx="2939190" cy="70788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NEAR ANALOGY</a:t>
            </a:r>
          </a:p>
        </p:txBody>
      </p:sp>
      <p:sp>
        <p:nvSpPr>
          <p:cNvPr id="5" name="Left-Right Arrow 4">
            <a:extLst>
              <a:ext uri="{FF2B5EF4-FFF2-40B4-BE49-F238E27FC236}">
                <a16:creationId xmlns:a16="http://schemas.microsoft.com/office/drawing/2014/main" id="{79081964-F253-25CC-AF7F-08C13331410A}"/>
              </a:ext>
            </a:extLst>
          </p:cNvPr>
          <p:cNvSpPr/>
          <p:nvPr/>
        </p:nvSpPr>
        <p:spPr>
          <a:xfrm>
            <a:off x="898291" y="4137285"/>
            <a:ext cx="2939191" cy="70453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FAR ANALOGY</a:t>
            </a:r>
          </a:p>
        </p:txBody>
      </p:sp>
      <p:grpSp>
        <p:nvGrpSpPr>
          <p:cNvPr id="23" name="Group 22">
            <a:extLst>
              <a:ext uri="{FF2B5EF4-FFF2-40B4-BE49-F238E27FC236}">
                <a16:creationId xmlns:a16="http://schemas.microsoft.com/office/drawing/2014/main" id="{20F88B1A-1B3D-5B88-5392-EB6C35B3FADF}"/>
              </a:ext>
            </a:extLst>
          </p:cNvPr>
          <p:cNvGrpSpPr/>
          <p:nvPr/>
        </p:nvGrpSpPr>
        <p:grpSpPr>
          <a:xfrm>
            <a:off x="898291" y="3172157"/>
            <a:ext cx="3358915" cy="2259871"/>
            <a:chOff x="898291" y="3172157"/>
            <a:chExt cx="3358915" cy="2259871"/>
          </a:xfrm>
        </p:grpSpPr>
        <p:sp>
          <p:nvSpPr>
            <p:cNvPr id="11" name="TextBox 10">
              <a:extLst>
                <a:ext uri="{FF2B5EF4-FFF2-40B4-BE49-F238E27FC236}">
                  <a16:creationId xmlns:a16="http://schemas.microsoft.com/office/drawing/2014/main" id="{51388EDD-2675-61FE-E47C-309419C62910}"/>
                </a:ext>
              </a:extLst>
            </p:cNvPr>
            <p:cNvSpPr txBox="1"/>
            <p:nvPr/>
          </p:nvSpPr>
          <p:spPr>
            <a:xfrm>
              <a:off x="898291" y="3172157"/>
              <a:ext cx="3090424" cy="461665"/>
            </a:xfrm>
            <a:prstGeom prst="rect">
              <a:avLst/>
            </a:prstGeom>
            <a:noFill/>
          </p:spPr>
          <p:txBody>
            <a:bodyPr wrap="square" rtlCol="0">
              <a:spAutoFit/>
            </a:bodyPr>
            <a:lstStyle/>
            <a:p>
              <a:pPr>
                <a:spcAft>
                  <a:spcPts val="1500"/>
                </a:spcAft>
              </a:pPr>
              <a:r>
                <a:rPr lang="en-US" sz="2400" dirty="0">
                  <a:solidFill>
                    <a:srgbClr val="945200"/>
                  </a:solidFill>
                  <a:latin typeface="Arial" panose="020B0604020202020204" pitchFamily="34" charset="0"/>
                  <a:cs typeface="Arial" panose="020B0604020202020204" pitchFamily="34" charset="0"/>
                </a:rPr>
                <a:t>Easier, limited utility</a:t>
              </a:r>
              <a:endParaRPr lang="en-US" sz="3600" dirty="0">
                <a:solidFill>
                  <a:srgbClr val="9452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CD00A2F-F8AC-975E-E85A-2A2EDB1D9EF9}"/>
                </a:ext>
              </a:extLst>
            </p:cNvPr>
            <p:cNvSpPr txBox="1"/>
            <p:nvPr/>
          </p:nvSpPr>
          <p:spPr>
            <a:xfrm>
              <a:off x="898291" y="4970363"/>
              <a:ext cx="3358915" cy="461665"/>
            </a:xfrm>
            <a:prstGeom prst="rect">
              <a:avLst/>
            </a:prstGeom>
            <a:noFill/>
          </p:spPr>
          <p:txBody>
            <a:bodyPr wrap="square" rtlCol="0">
              <a:spAutoFit/>
            </a:bodyPr>
            <a:lstStyle/>
            <a:p>
              <a:pPr>
                <a:spcAft>
                  <a:spcPts val="1500"/>
                </a:spcAft>
              </a:pPr>
              <a:r>
                <a:rPr lang="en-US" sz="2400" dirty="0">
                  <a:solidFill>
                    <a:srgbClr val="945200"/>
                  </a:solidFill>
                  <a:latin typeface="Arial" panose="020B0604020202020204" pitchFamily="34" charset="0"/>
                  <a:cs typeface="Arial" panose="020B0604020202020204" pitchFamily="34" charset="0"/>
                </a:rPr>
                <a:t>Harder, broader utility</a:t>
              </a:r>
              <a:endParaRPr lang="en-US" sz="3600" dirty="0">
                <a:solidFill>
                  <a:srgbClr val="945200"/>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B7A67945-95DD-4671-B801-94E507C41C8E}"/>
              </a:ext>
            </a:extLst>
          </p:cNvPr>
          <p:cNvSpPr txBox="1"/>
          <p:nvPr/>
        </p:nvSpPr>
        <p:spPr>
          <a:xfrm>
            <a:off x="534697" y="896897"/>
            <a:ext cx="10872818" cy="707886"/>
          </a:xfrm>
          <a:prstGeom prst="rect">
            <a:avLst/>
          </a:prstGeom>
          <a:noFill/>
        </p:spPr>
        <p:txBody>
          <a:bodyPr wrap="square" rtlCol="0">
            <a:spAutoFit/>
          </a:bodyPr>
          <a:lstStyle/>
          <a:p>
            <a:pPr>
              <a:spcAft>
                <a:spcPts val="1500"/>
              </a:spcAft>
            </a:pPr>
            <a:r>
              <a:rPr lang="en-US" sz="2000" i="1" dirty="0">
                <a:solidFill>
                  <a:srgbClr val="945200"/>
                </a:solidFill>
                <a:latin typeface="Arial" panose="020B0604020202020204" pitchFamily="34" charset="0"/>
                <a:cs typeface="Arial" panose="020B0604020202020204" pitchFamily="34" charset="0"/>
              </a:rPr>
              <a:t>Projective analogy:  </a:t>
            </a:r>
            <a:r>
              <a:rPr lang="en-US" sz="2000" dirty="0">
                <a:solidFill>
                  <a:srgbClr val="945200"/>
                </a:solidFill>
                <a:latin typeface="Arial" panose="020B0604020202020204" pitchFamily="34" charset="0"/>
                <a:cs typeface="Arial" panose="020B0604020202020204" pitchFamily="34" charset="0"/>
              </a:rPr>
              <a:t>Use known attributes of familiar “source” analog to better understand unfamiliar “target” analog.</a:t>
            </a:r>
            <a:endParaRPr lang="en-US" sz="3200" dirty="0">
              <a:solidFill>
                <a:srgbClr val="9452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475B0CF-017D-AA72-2C67-05724791BE61}"/>
              </a:ext>
            </a:extLst>
          </p:cNvPr>
          <p:cNvSpPr txBox="1"/>
          <p:nvPr/>
        </p:nvSpPr>
        <p:spPr>
          <a:xfrm>
            <a:off x="5601325" y="2124552"/>
            <a:ext cx="5311515" cy="523220"/>
          </a:xfrm>
          <a:prstGeom prst="rect">
            <a:avLst/>
          </a:prstGeom>
          <a:noFill/>
        </p:spPr>
        <p:txBody>
          <a:bodyPr wrap="square" rtlCol="0">
            <a:spAutoFit/>
          </a:bodyPr>
          <a:lstStyle/>
          <a:p>
            <a:pPr>
              <a:spcAft>
                <a:spcPts val="1500"/>
              </a:spcAft>
            </a:pPr>
            <a:r>
              <a:rPr lang="en-US" sz="2800" i="1" dirty="0">
                <a:solidFill>
                  <a:srgbClr val="945200"/>
                </a:solidFill>
                <a:latin typeface="Arial" panose="020B0604020202020204" pitchFamily="34" charset="0"/>
                <a:cs typeface="Arial" panose="020B0604020202020204" pitchFamily="34" charset="0"/>
              </a:rPr>
              <a:t>Progressive alignment: </a:t>
            </a:r>
            <a:endParaRPr lang="en-US" sz="4000" dirty="0">
              <a:solidFill>
                <a:srgbClr val="9452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058C6E0-4D42-6170-B042-4F23F17D4284}"/>
              </a:ext>
            </a:extLst>
          </p:cNvPr>
          <p:cNvSpPr txBox="1"/>
          <p:nvPr/>
        </p:nvSpPr>
        <p:spPr>
          <a:xfrm>
            <a:off x="5741233" y="2882257"/>
            <a:ext cx="5311515" cy="2862322"/>
          </a:xfrm>
          <a:prstGeom prst="rect">
            <a:avLst/>
          </a:prstGeom>
          <a:noFill/>
        </p:spPr>
        <p:txBody>
          <a:bodyPr wrap="square" rtlCol="0">
            <a:spAutoFit/>
          </a:bodyPr>
          <a:lstStyle/>
          <a:p>
            <a:pPr marL="342900" indent="-342900">
              <a:buFont typeface="+mj-lt"/>
              <a:buAutoNum type="arabicPeriod"/>
            </a:pPr>
            <a:r>
              <a:rPr lang="en-US" sz="2000" dirty="0">
                <a:solidFill>
                  <a:srgbClr val="945200"/>
                </a:solidFill>
                <a:latin typeface="Arial" panose="020B0604020202020204" pitchFamily="34" charset="0"/>
                <a:cs typeface="Arial" panose="020B0604020202020204" pitchFamily="34" charset="0"/>
              </a:rPr>
              <a:t>Multiple reinforcing feedback loops all driven by the same climate nudge of changing air temperature. </a:t>
            </a:r>
          </a:p>
          <a:p>
            <a:pPr marL="342900" indent="-342900">
              <a:buFont typeface="+mj-lt"/>
              <a:buAutoNum type="arabicPeriod"/>
            </a:pPr>
            <a:endParaRPr lang="en-US" sz="2000" dirty="0">
              <a:solidFill>
                <a:srgbClr val="945200"/>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rgbClr val="945200"/>
                </a:solidFill>
                <a:latin typeface="Arial" panose="020B0604020202020204" pitchFamily="34" charset="0"/>
                <a:cs typeface="Arial" panose="020B0604020202020204" pitchFamily="34" charset="0"/>
              </a:rPr>
              <a:t>A balancing loop driven by same climatic nudge.</a:t>
            </a:r>
          </a:p>
          <a:p>
            <a:pPr marL="342900" indent="-342900">
              <a:buFont typeface="+mj-lt"/>
              <a:buAutoNum type="arabicPeriod"/>
            </a:pPr>
            <a:endParaRPr lang="en-US" sz="2000" dirty="0">
              <a:solidFill>
                <a:srgbClr val="945200"/>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rgbClr val="945200"/>
                </a:solidFill>
                <a:latin typeface="Arial" panose="020B0604020202020204" pitchFamily="34" charset="0"/>
                <a:cs typeface="Arial" panose="020B0604020202020204" pitchFamily="34" charset="0"/>
              </a:rPr>
              <a:t>A loop that is in a social system rather than a physical system.  </a:t>
            </a:r>
          </a:p>
        </p:txBody>
      </p:sp>
      <p:sp>
        <p:nvSpPr>
          <p:cNvPr id="24" name="TextBox 23">
            <a:extLst>
              <a:ext uri="{FF2B5EF4-FFF2-40B4-BE49-F238E27FC236}">
                <a16:creationId xmlns:a16="http://schemas.microsoft.com/office/drawing/2014/main" id="{5ACB2311-89F4-DDDF-11DF-013D0A59D05D}"/>
              </a:ext>
            </a:extLst>
          </p:cNvPr>
          <p:cNvSpPr txBox="1"/>
          <p:nvPr/>
        </p:nvSpPr>
        <p:spPr>
          <a:xfrm>
            <a:off x="224028" y="24917"/>
            <a:ext cx="11743944"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(1) To find the loop: Analogical reasoning</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spTree>
    <p:extLst>
      <p:ext uri="{BB962C8B-B14F-4D97-AF65-F5344CB8AC3E}">
        <p14:creationId xmlns:p14="http://schemas.microsoft.com/office/powerpoint/2010/main" val="30932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FB50C9-066B-3547-AE4C-A4C280B6C13C}"/>
              </a:ext>
            </a:extLst>
          </p:cNvPr>
          <p:cNvSpPr txBox="1"/>
          <p:nvPr/>
        </p:nvSpPr>
        <p:spPr>
          <a:xfrm>
            <a:off x="259370" y="487420"/>
            <a:ext cx="11366790" cy="769441"/>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(2) To create links: Causal reasoning</a:t>
            </a:r>
            <a:endParaRPr lang="en-US" sz="2000" dirty="0"/>
          </a:p>
        </p:txBody>
      </p:sp>
      <p:sp>
        <p:nvSpPr>
          <p:cNvPr id="3" name="TextBox 2">
            <a:extLst>
              <a:ext uri="{FF2B5EF4-FFF2-40B4-BE49-F238E27FC236}">
                <a16:creationId xmlns:a16="http://schemas.microsoft.com/office/drawing/2014/main" id="{DAC00B8D-3985-AF0A-FDAB-5B75D4075674}"/>
              </a:ext>
            </a:extLst>
          </p:cNvPr>
          <p:cNvSpPr txBox="1"/>
          <p:nvPr/>
        </p:nvSpPr>
        <p:spPr>
          <a:xfrm>
            <a:off x="1176631" y="2646183"/>
            <a:ext cx="9532268" cy="3254737"/>
          </a:xfrm>
          <a:prstGeom prst="rect">
            <a:avLst/>
          </a:prstGeom>
          <a:noFill/>
        </p:spPr>
        <p:txBody>
          <a:bodyPr wrap="square" rtlCol="0">
            <a:spAutoFit/>
          </a:bodyPr>
          <a:lstStyle/>
          <a:p>
            <a:pPr>
              <a:spcAft>
                <a:spcPts val="1500"/>
              </a:spcAft>
            </a:pPr>
            <a:r>
              <a:rPr lang="en-US" sz="2800" dirty="0">
                <a:solidFill>
                  <a:srgbClr val="945200"/>
                </a:solidFill>
                <a:latin typeface="Arial" panose="020B0604020202020204" pitchFamily="34" charset="0"/>
                <a:cs typeface="Arial" panose="020B0604020202020204" pitchFamily="34" charset="0"/>
              </a:rPr>
              <a:t>Ask yourself:</a:t>
            </a:r>
          </a:p>
          <a:p>
            <a:pPr marL="457200" indent="-457200">
              <a:spcAft>
                <a:spcPts val="1500"/>
              </a:spcAft>
              <a:buFont typeface="Arial" panose="020B0604020202020204" pitchFamily="34" charset="0"/>
              <a:buChar char="•"/>
            </a:pPr>
            <a:r>
              <a:rPr lang="en-US" sz="2800" dirty="0">
                <a:solidFill>
                  <a:srgbClr val="945200"/>
                </a:solidFill>
                <a:latin typeface="Arial" panose="020B0604020202020204" pitchFamily="34" charset="0"/>
                <a:cs typeface="Arial" panose="020B0604020202020204" pitchFamily="34" charset="0"/>
              </a:rPr>
              <a:t>Can I articulate a plausible mechanism by which this ”A” </a:t>
            </a:r>
            <a:r>
              <a:rPr lang="en-US" sz="2800" i="1" dirty="0">
                <a:solidFill>
                  <a:srgbClr val="945200"/>
                </a:solidFill>
                <a:latin typeface="Arial" panose="020B0604020202020204" pitchFamily="34" charset="0"/>
                <a:cs typeface="Arial" panose="020B0604020202020204" pitchFamily="34" charset="0"/>
              </a:rPr>
              <a:t>should</a:t>
            </a:r>
            <a:r>
              <a:rPr lang="en-US" sz="2800" dirty="0">
                <a:solidFill>
                  <a:srgbClr val="945200"/>
                </a:solidFill>
                <a:latin typeface="Arial" panose="020B0604020202020204" pitchFamily="34" charset="0"/>
                <a:cs typeface="Arial" panose="020B0604020202020204" pitchFamily="34" charset="0"/>
              </a:rPr>
              <a:t> cause or influence this “B”?   </a:t>
            </a:r>
          </a:p>
          <a:p>
            <a:pPr marL="457200" indent="-457200">
              <a:spcAft>
                <a:spcPts val="1500"/>
              </a:spcAft>
              <a:buFont typeface="Arial" panose="020B0604020202020204" pitchFamily="34" charset="0"/>
              <a:buChar char="•"/>
            </a:pPr>
            <a:r>
              <a:rPr lang="en-US" sz="2800" dirty="0">
                <a:solidFill>
                  <a:srgbClr val="945200"/>
                </a:solidFill>
                <a:latin typeface="Arial" panose="020B0604020202020204" pitchFamily="34" charset="0"/>
                <a:cs typeface="Arial" panose="020B0604020202020204" pitchFamily="34" charset="0"/>
              </a:rPr>
              <a:t>Can I point to empirical evidence that in the real world this “B” </a:t>
            </a:r>
            <a:r>
              <a:rPr lang="en-US" sz="2800" i="1" dirty="0">
                <a:solidFill>
                  <a:srgbClr val="945200"/>
                </a:solidFill>
                <a:latin typeface="Arial" panose="020B0604020202020204" pitchFamily="34" charset="0"/>
                <a:cs typeface="Arial" panose="020B0604020202020204" pitchFamily="34" charset="0"/>
              </a:rPr>
              <a:t>does</a:t>
            </a:r>
            <a:r>
              <a:rPr lang="en-US" sz="2800" dirty="0">
                <a:solidFill>
                  <a:srgbClr val="945200"/>
                </a:solidFill>
                <a:latin typeface="Arial" panose="020B0604020202020204" pitchFamily="34" charset="0"/>
                <a:cs typeface="Arial" panose="020B0604020202020204" pitchFamily="34" charset="0"/>
              </a:rPr>
              <a:t> reliably follow this “A”?</a:t>
            </a:r>
          </a:p>
          <a:p>
            <a:pPr marL="457200" indent="-457200">
              <a:spcAft>
                <a:spcPts val="1500"/>
              </a:spcAft>
              <a:buFont typeface="Arial" panose="020B0604020202020204" pitchFamily="34" charset="0"/>
              <a:buChar char="•"/>
            </a:pPr>
            <a:r>
              <a:rPr lang="en-US" sz="2800" dirty="0">
                <a:solidFill>
                  <a:srgbClr val="945200"/>
                </a:solidFill>
                <a:latin typeface="Arial" panose="020B0604020202020204" pitchFamily="34" charset="0"/>
                <a:cs typeface="Arial" panose="020B0604020202020204" pitchFamily="34" charset="0"/>
              </a:rPr>
              <a:t>Want both; often have to settle for one or the other. </a:t>
            </a:r>
          </a:p>
        </p:txBody>
      </p:sp>
      <p:sp>
        <p:nvSpPr>
          <p:cNvPr id="5" name="TextBox 4">
            <a:extLst>
              <a:ext uri="{FF2B5EF4-FFF2-40B4-BE49-F238E27FC236}">
                <a16:creationId xmlns:a16="http://schemas.microsoft.com/office/drawing/2014/main" id="{7AF0C720-ED30-7758-CCDC-D9ED73574063}"/>
              </a:ext>
            </a:extLst>
          </p:cNvPr>
          <p:cNvSpPr txBox="1"/>
          <p:nvPr/>
        </p:nvSpPr>
        <p:spPr>
          <a:xfrm>
            <a:off x="1176631" y="1466305"/>
            <a:ext cx="9721218" cy="1423467"/>
          </a:xfrm>
          <a:prstGeom prst="rect">
            <a:avLst/>
          </a:prstGeom>
          <a:noFill/>
        </p:spPr>
        <p:txBody>
          <a:bodyPr wrap="square">
            <a:spAutoFit/>
          </a:bodyPr>
          <a:lstStyle/>
          <a:p>
            <a:pPr>
              <a:spcAft>
                <a:spcPts val="1500"/>
              </a:spcAft>
            </a:pPr>
            <a:r>
              <a:rPr lang="en-US" sz="2800" dirty="0">
                <a:solidFill>
                  <a:srgbClr val="945200"/>
                </a:solidFill>
                <a:latin typeface="Arial" panose="020B0604020202020204" pitchFamily="34" charset="0"/>
                <a:cs typeface="Arial" panose="020B0604020202020204" pitchFamily="34" charset="0"/>
              </a:rPr>
              <a:t>Under what real-world circumstances are we justified in making a claim that “A” causes or influences “B”?</a:t>
            </a:r>
          </a:p>
          <a:p>
            <a:pPr>
              <a:spcAft>
                <a:spcPts val="1500"/>
              </a:spcAft>
            </a:pPr>
            <a:endParaRPr lang="en-US" sz="1800" dirty="0">
              <a:solidFill>
                <a:srgbClr val="9452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6462746-E56B-AB9D-3835-26B4A52B77B2}"/>
              </a:ext>
            </a:extLst>
          </p:cNvPr>
          <p:cNvSpPr txBox="1"/>
          <p:nvPr/>
        </p:nvSpPr>
        <p:spPr>
          <a:xfrm>
            <a:off x="3684506" y="6458448"/>
            <a:ext cx="8477514" cy="369332"/>
          </a:xfrm>
          <a:prstGeom prst="rect">
            <a:avLst/>
          </a:prstGeom>
          <a:solidFill>
            <a:schemeClr val="bg1"/>
          </a:solidFill>
          <a:ln>
            <a:solidFill>
              <a:srgbClr val="FF0000"/>
            </a:solidFill>
          </a:ln>
        </p:spPr>
        <p:txBody>
          <a:bodyPr wrap="none" rtlCol="0">
            <a:spAutoFit/>
          </a:bodyPr>
          <a:lstStyle/>
          <a:p>
            <a:r>
              <a:rPr lang="en-US" dirty="0">
                <a:latin typeface="Arial" panose="020B0604020202020204" pitchFamily="34" charset="0"/>
                <a:cs typeface="Arial" panose="020B0604020202020204" pitchFamily="34" charset="0"/>
              </a:rPr>
              <a:t>For biases in human causal reasoning, see </a:t>
            </a:r>
            <a:r>
              <a:rPr lang="en-US" dirty="0" err="1">
                <a:latin typeface="Arial" panose="020B0604020202020204" pitchFamily="34" charset="0"/>
                <a:cs typeface="Arial" panose="020B0604020202020204" pitchFamily="34" charset="0"/>
              </a:rPr>
              <a:t>Kastens</a:t>
            </a:r>
            <a:r>
              <a:rPr lang="en-US" dirty="0">
                <a:latin typeface="Arial" panose="020B0604020202020204" pitchFamily="34" charset="0"/>
                <a:cs typeface="Arial" panose="020B0604020202020204" pitchFamily="34" charset="0"/>
              </a:rPr>
              <a:t> &amp; Shipley, 2023 ISDC paper </a:t>
            </a:r>
          </a:p>
        </p:txBody>
      </p:sp>
    </p:spTree>
    <p:extLst>
      <p:ext uri="{BB962C8B-B14F-4D97-AF65-F5344CB8AC3E}">
        <p14:creationId xmlns:p14="http://schemas.microsoft.com/office/powerpoint/2010/main" val="9756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53C128F6-EE8E-EEA7-9C1A-297E7F1999F6}"/>
              </a:ext>
            </a:extLst>
          </p:cNvPr>
          <p:cNvGrpSpPr/>
          <p:nvPr/>
        </p:nvGrpSpPr>
        <p:grpSpPr>
          <a:xfrm>
            <a:off x="4759128" y="640114"/>
            <a:ext cx="6835465" cy="5552451"/>
            <a:chOff x="4759128" y="640114"/>
            <a:chExt cx="6835465" cy="5552451"/>
          </a:xfrm>
        </p:grpSpPr>
        <p:grpSp>
          <p:nvGrpSpPr>
            <p:cNvPr id="14" name="Group 13">
              <a:extLst>
                <a:ext uri="{FF2B5EF4-FFF2-40B4-BE49-F238E27FC236}">
                  <a16:creationId xmlns:a16="http://schemas.microsoft.com/office/drawing/2014/main" id="{D944F329-425F-0346-AEEA-F696BB6FA566}"/>
                </a:ext>
              </a:extLst>
            </p:cNvPr>
            <p:cNvGrpSpPr/>
            <p:nvPr/>
          </p:nvGrpSpPr>
          <p:grpSpPr>
            <a:xfrm>
              <a:off x="5188292" y="1437740"/>
              <a:ext cx="5022708" cy="340144"/>
              <a:chOff x="580037" y="546630"/>
              <a:chExt cx="5022708" cy="340144"/>
            </a:xfrm>
          </p:grpSpPr>
          <p:grpSp>
            <p:nvGrpSpPr>
              <p:cNvPr id="15" name="Group 14">
                <a:extLst>
                  <a:ext uri="{FF2B5EF4-FFF2-40B4-BE49-F238E27FC236}">
                    <a16:creationId xmlns:a16="http://schemas.microsoft.com/office/drawing/2014/main" id="{283631C1-D1CC-E9AF-9B3B-12B104BB5C97}"/>
                  </a:ext>
                </a:extLst>
              </p:cNvPr>
              <p:cNvGrpSpPr/>
              <p:nvPr/>
            </p:nvGrpSpPr>
            <p:grpSpPr>
              <a:xfrm>
                <a:off x="580037" y="578997"/>
                <a:ext cx="977900" cy="307777"/>
                <a:chOff x="2584450" y="3955005"/>
                <a:chExt cx="977900" cy="307777"/>
              </a:xfrm>
            </p:grpSpPr>
            <p:sp>
              <p:nvSpPr>
                <p:cNvPr id="25" name="TextBox 24">
                  <a:extLst>
                    <a:ext uri="{FF2B5EF4-FFF2-40B4-BE49-F238E27FC236}">
                      <a16:creationId xmlns:a16="http://schemas.microsoft.com/office/drawing/2014/main" id="{4518FC84-3516-24E9-08A9-F112A12BD716}"/>
                    </a:ext>
                  </a:extLst>
                </p:cNvPr>
                <p:cNvSpPr txBox="1"/>
                <p:nvPr/>
              </p:nvSpPr>
              <p:spPr>
                <a:xfrm flipH="1">
                  <a:off x="2673350" y="3955005"/>
                  <a:ext cx="381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a:t>
                  </a:r>
                </a:p>
              </p:txBody>
            </p:sp>
            <p:cxnSp>
              <p:nvCxnSpPr>
                <p:cNvPr id="26" name="Straight Connector 25">
                  <a:extLst>
                    <a:ext uri="{FF2B5EF4-FFF2-40B4-BE49-F238E27FC236}">
                      <a16:creationId xmlns:a16="http://schemas.microsoft.com/office/drawing/2014/main" id="{A90A5DFF-18BD-6D9A-B1A1-6454AC4B1F07}"/>
                    </a:ext>
                  </a:extLst>
                </p:cNvPr>
                <p:cNvCxnSpPr/>
                <p:nvPr/>
              </p:nvCxnSpPr>
              <p:spPr>
                <a:xfrm>
                  <a:off x="2584450" y="4231819"/>
                  <a:ext cx="977900" cy="0"/>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95C2707-FE27-D09B-D205-2798251512A7}"/>
                  </a:ext>
                </a:extLst>
              </p:cNvPr>
              <p:cNvGrpSpPr/>
              <p:nvPr/>
            </p:nvGrpSpPr>
            <p:grpSpPr>
              <a:xfrm>
                <a:off x="3213711" y="576358"/>
                <a:ext cx="1003300" cy="307777"/>
                <a:chOff x="2584450" y="4691605"/>
                <a:chExt cx="1003300" cy="307777"/>
              </a:xfrm>
            </p:grpSpPr>
            <p:cxnSp>
              <p:nvCxnSpPr>
                <p:cNvPr id="23" name="Straight Connector 22">
                  <a:extLst>
                    <a:ext uri="{FF2B5EF4-FFF2-40B4-BE49-F238E27FC236}">
                      <a16:creationId xmlns:a16="http://schemas.microsoft.com/office/drawing/2014/main" id="{124EA509-4A8C-3DFC-E355-2F85CE7637FB}"/>
                    </a:ext>
                  </a:extLst>
                </p:cNvPr>
                <p:cNvCxnSpPr>
                  <a:cxnSpLocks/>
                </p:cNvCxnSpPr>
                <p:nvPr/>
              </p:nvCxnSpPr>
              <p:spPr>
                <a:xfrm flipH="1">
                  <a:off x="2584450" y="4963479"/>
                  <a:ext cx="977900" cy="0"/>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0581B6-F025-44E5-56DC-98561CC071A5}"/>
                    </a:ext>
                  </a:extLst>
                </p:cNvPr>
                <p:cNvSpPr txBox="1"/>
                <p:nvPr/>
              </p:nvSpPr>
              <p:spPr>
                <a:xfrm flipH="1">
                  <a:off x="3206750" y="4691605"/>
                  <a:ext cx="381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a:t>
                  </a:r>
                </a:p>
              </p:txBody>
            </p:sp>
          </p:grpSp>
          <p:grpSp>
            <p:nvGrpSpPr>
              <p:cNvPr id="17" name="Group 16">
                <a:extLst>
                  <a:ext uri="{FF2B5EF4-FFF2-40B4-BE49-F238E27FC236}">
                    <a16:creationId xmlns:a16="http://schemas.microsoft.com/office/drawing/2014/main" id="{00C377CF-6CA5-4451-686F-FFB9187F779E}"/>
                  </a:ext>
                </a:extLst>
              </p:cNvPr>
              <p:cNvGrpSpPr/>
              <p:nvPr/>
            </p:nvGrpSpPr>
            <p:grpSpPr>
              <a:xfrm>
                <a:off x="4586745" y="546630"/>
                <a:ext cx="1016000" cy="307777"/>
                <a:chOff x="2584450" y="5044478"/>
                <a:chExt cx="1016000" cy="307777"/>
              </a:xfrm>
            </p:grpSpPr>
            <p:cxnSp>
              <p:nvCxnSpPr>
                <p:cNvPr id="21" name="Straight Connector 20">
                  <a:extLst>
                    <a:ext uri="{FF2B5EF4-FFF2-40B4-BE49-F238E27FC236}">
                      <a16:creationId xmlns:a16="http://schemas.microsoft.com/office/drawing/2014/main" id="{4812284D-AF4A-E914-FC85-752253687711}"/>
                    </a:ext>
                  </a:extLst>
                </p:cNvPr>
                <p:cNvCxnSpPr>
                  <a:cxnSpLocks/>
                </p:cNvCxnSpPr>
                <p:nvPr/>
              </p:nvCxnSpPr>
              <p:spPr>
                <a:xfrm flipH="1">
                  <a:off x="2584450" y="5329309"/>
                  <a:ext cx="977900" cy="0"/>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DE0A383-D35D-0FF3-32E6-FF50CE29B308}"/>
                    </a:ext>
                  </a:extLst>
                </p:cNvPr>
                <p:cNvSpPr txBox="1"/>
                <p:nvPr/>
              </p:nvSpPr>
              <p:spPr>
                <a:xfrm flipH="1">
                  <a:off x="3219450" y="5044478"/>
                  <a:ext cx="381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a:t>
                  </a:r>
                </a:p>
              </p:txBody>
            </p:sp>
          </p:grpSp>
          <p:grpSp>
            <p:nvGrpSpPr>
              <p:cNvPr id="18" name="Group 17">
                <a:extLst>
                  <a:ext uri="{FF2B5EF4-FFF2-40B4-BE49-F238E27FC236}">
                    <a16:creationId xmlns:a16="http://schemas.microsoft.com/office/drawing/2014/main" id="{59095392-F55C-1D01-F097-C62DA0006E91}"/>
                  </a:ext>
                </a:extLst>
              </p:cNvPr>
              <p:cNvGrpSpPr/>
              <p:nvPr/>
            </p:nvGrpSpPr>
            <p:grpSpPr>
              <a:xfrm>
                <a:off x="1861161" y="576358"/>
                <a:ext cx="977900" cy="307777"/>
                <a:chOff x="2584450" y="4320578"/>
                <a:chExt cx="977900" cy="307777"/>
              </a:xfrm>
            </p:grpSpPr>
            <p:cxnSp>
              <p:nvCxnSpPr>
                <p:cNvPr id="19" name="Straight Connector 18">
                  <a:extLst>
                    <a:ext uri="{FF2B5EF4-FFF2-40B4-BE49-F238E27FC236}">
                      <a16:creationId xmlns:a16="http://schemas.microsoft.com/office/drawing/2014/main" id="{8145ABF2-06F8-317B-4C33-E3C81B5979D4}"/>
                    </a:ext>
                  </a:extLst>
                </p:cNvPr>
                <p:cNvCxnSpPr/>
                <p:nvPr/>
              </p:nvCxnSpPr>
              <p:spPr>
                <a:xfrm>
                  <a:off x="2584450" y="4597649"/>
                  <a:ext cx="977900" cy="0"/>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5BC8FE4-CC94-5F34-20CF-2ACC23A4991F}"/>
                    </a:ext>
                  </a:extLst>
                </p:cNvPr>
                <p:cNvSpPr txBox="1"/>
                <p:nvPr/>
              </p:nvSpPr>
              <p:spPr>
                <a:xfrm flipH="1">
                  <a:off x="2660650" y="4320578"/>
                  <a:ext cx="381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a:t>
                  </a:r>
                </a:p>
              </p:txBody>
            </p:sp>
          </p:grpSp>
        </p:grpSp>
        <p:sp>
          <p:nvSpPr>
            <p:cNvPr id="34" name="TextBox 33">
              <a:extLst>
                <a:ext uri="{FF2B5EF4-FFF2-40B4-BE49-F238E27FC236}">
                  <a16:creationId xmlns:a16="http://schemas.microsoft.com/office/drawing/2014/main" id="{281506BB-A936-2763-F75C-C05A8D434F8E}"/>
                </a:ext>
              </a:extLst>
            </p:cNvPr>
            <p:cNvSpPr txBox="1"/>
            <p:nvPr/>
          </p:nvSpPr>
          <p:spPr>
            <a:xfrm>
              <a:off x="4759129" y="640114"/>
              <a:ext cx="683546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each item,  indicate the type of causal link that you think connects the two boxed nodes.   For each item, there are 4 possibilities: </a:t>
              </a:r>
            </a:p>
          </p:txBody>
        </p:sp>
        <p:sp>
          <p:nvSpPr>
            <p:cNvPr id="35" name="TextBox 34">
              <a:extLst>
                <a:ext uri="{FF2B5EF4-FFF2-40B4-BE49-F238E27FC236}">
                  <a16:creationId xmlns:a16="http://schemas.microsoft.com/office/drawing/2014/main" id="{6227D3B7-ECC5-A9C9-F9E9-27CE169FF18C}"/>
                </a:ext>
              </a:extLst>
            </p:cNvPr>
            <p:cNvSpPr txBox="1"/>
            <p:nvPr/>
          </p:nvSpPr>
          <p:spPr>
            <a:xfrm>
              <a:off x="4759128" y="2014181"/>
              <a:ext cx="6290776"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Draw an arrow head to indicate the direction of influence.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Add a “S” to the arrow if you think two nodes change in the </a:t>
              </a:r>
              <a:r>
                <a:rPr lang="en-US" i="1" dirty="0">
                  <a:latin typeface="Times New Roman" panose="02020603050405020304" pitchFamily="18" charset="0"/>
                  <a:cs typeface="Times New Roman" panose="02020603050405020304" pitchFamily="18" charset="0"/>
                </a:rPr>
                <a:t>Same</a:t>
              </a:r>
              <a:r>
                <a:rPr lang="en-US" dirty="0">
                  <a:latin typeface="Times New Roman" panose="02020603050405020304" pitchFamily="18" charset="0"/>
                  <a:cs typeface="Times New Roman" panose="02020603050405020304" pitchFamily="18" charset="0"/>
                </a:rPr>
                <a:t> direction.  Add an “O” to the arrow if you think that the two nodes change in the </a:t>
              </a:r>
              <a:r>
                <a:rPr lang="en-US" i="1" dirty="0">
                  <a:latin typeface="Times New Roman" panose="02020603050405020304" pitchFamily="18" charset="0"/>
                  <a:cs typeface="Times New Roman" panose="02020603050405020304" pitchFamily="18" charset="0"/>
                </a:rPr>
                <a:t>Opposite</a:t>
              </a:r>
              <a:r>
                <a:rPr lang="en-US" dirty="0">
                  <a:latin typeface="Times New Roman" panose="02020603050405020304" pitchFamily="18" charset="0"/>
                  <a:cs typeface="Times New Roman" panose="02020603050405020304" pitchFamily="18" charset="0"/>
                </a:rPr>
                <a:t> direction. </a:t>
              </a:r>
            </a:p>
          </p:txBody>
        </p:sp>
        <p:grpSp>
          <p:nvGrpSpPr>
            <p:cNvPr id="37" name="Group 36">
              <a:extLst>
                <a:ext uri="{FF2B5EF4-FFF2-40B4-BE49-F238E27FC236}">
                  <a16:creationId xmlns:a16="http://schemas.microsoft.com/office/drawing/2014/main" id="{ADF8072B-A88C-64FB-FC23-A27CEB1C9824}"/>
                </a:ext>
              </a:extLst>
            </p:cNvPr>
            <p:cNvGrpSpPr/>
            <p:nvPr/>
          </p:nvGrpSpPr>
          <p:grpSpPr>
            <a:xfrm>
              <a:off x="5825378" y="3949320"/>
              <a:ext cx="4125867" cy="523220"/>
              <a:chOff x="1257299" y="993120"/>
              <a:chExt cx="4125867" cy="523220"/>
            </a:xfrm>
          </p:grpSpPr>
          <p:sp>
            <p:nvSpPr>
              <p:cNvPr id="38" name="TextBox 37">
                <a:extLst>
                  <a:ext uri="{FF2B5EF4-FFF2-40B4-BE49-F238E27FC236}">
                    <a16:creationId xmlns:a16="http://schemas.microsoft.com/office/drawing/2014/main" id="{7BA24F6A-D00C-F845-90BF-C8B83499B461}"/>
                  </a:ext>
                </a:extLst>
              </p:cNvPr>
              <p:cNvSpPr txBox="1"/>
              <p:nvPr/>
            </p:nvSpPr>
            <p:spPr>
              <a:xfrm>
                <a:off x="1257299" y="993120"/>
                <a:ext cx="1618635" cy="523220"/>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Elapsed time since last meal</a:t>
                </a:r>
              </a:p>
            </p:txBody>
          </p:sp>
          <p:sp>
            <p:nvSpPr>
              <p:cNvPr id="39" name="TextBox 38">
                <a:extLst>
                  <a:ext uri="{FF2B5EF4-FFF2-40B4-BE49-F238E27FC236}">
                    <a16:creationId xmlns:a16="http://schemas.microsoft.com/office/drawing/2014/main" id="{F3BCEE89-CDCD-3452-06D7-92060A174095}"/>
                  </a:ext>
                </a:extLst>
              </p:cNvPr>
              <p:cNvSpPr txBox="1"/>
              <p:nvPr/>
            </p:nvSpPr>
            <p:spPr>
              <a:xfrm>
                <a:off x="4125866" y="1111104"/>
                <a:ext cx="1257300" cy="307777"/>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Hunger</a:t>
                </a:r>
              </a:p>
            </p:txBody>
          </p:sp>
          <p:cxnSp>
            <p:nvCxnSpPr>
              <p:cNvPr id="40" name="Straight Connector 39">
                <a:extLst>
                  <a:ext uri="{FF2B5EF4-FFF2-40B4-BE49-F238E27FC236}">
                    <a16:creationId xmlns:a16="http://schemas.microsoft.com/office/drawing/2014/main" id="{724DF618-55D5-1E1D-6BCF-1E3D31E096A6}"/>
                  </a:ext>
                </a:extLst>
              </p:cNvPr>
              <p:cNvCxnSpPr/>
              <p:nvPr/>
            </p:nvCxnSpPr>
            <p:spPr>
              <a:xfrm>
                <a:off x="3023014" y="1254730"/>
                <a:ext cx="977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7803018-D5F6-D3E2-854E-2ECDBEFCE914}"/>
                </a:ext>
              </a:extLst>
            </p:cNvPr>
            <p:cNvGrpSpPr/>
            <p:nvPr/>
          </p:nvGrpSpPr>
          <p:grpSpPr>
            <a:xfrm>
              <a:off x="5825378" y="4845660"/>
              <a:ext cx="3771900" cy="523220"/>
              <a:chOff x="1257300" y="993120"/>
              <a:chExt cx="3771900" cy="523220"/>
            </a:xfrm>
          </p:grpSpPr>
          <p:sp>
            <p:nvSpPr>
              <p:cNvPr id="42" name="TextBox 41">
                <a:extLst>
                  <a:ext uri="{FF2B5EF4-FFF2-40B4-BE49-F238E27FC236}">
                    <a16:creationId xmlns:a16="http://schemas.microsoft.com/office/drawing/2014/main" id="{77E741B9-A619-08A8-877B-29720564E14D}"/>
                  </a:ext>
                </a:extLst>
              </p:cNvPr>
              <p:cNvSpPr txBox="1"/>
              <p:nvPr/>
            </p:nvSpPr>
            <p:spPr>
              <a:xfrm>
                <a:off x="1257300" y="993120"/>
                <a:ext cx="1257300" cy="523220"/>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Ability to buy a car</a:t>
                </a:r>
              </a:p>
            </p:txBody>
          </p:sp>
          <p:sp>
            <p:nvSpPr>
              <p:cNvPr id="43" name="TextBox 42">
                <a:extLst>
                  <a:ext uri="{FF2B5EF4-FFF2-40B4-BE49-F238E27FC236}">
                    <a16:creationId xmlns:a16="http://schemas.microsoft.com/office/drawing/2014/main" id="{F78415E0-13F8-E813-A60C-F4C6E2871B49}"/>
                  </a:ext>
                </a:extLst>
              </p:cNvPr>
              <p:cNvSpPr txBox="1"/>
              <p:nvPr/>
            </p:nvSpPr>
            <p:spPr>
              <a:xfrm>
                <a:off x="3771900" y="993120"/>
                <a:ext cx="1257300" cy="523220"/>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Money in the bank</a:t>
                </a:r>
              </a:p>
            </p:txBody>
          </p:sp>
          <p:cxnSp>
            <p:nvCxnSpPr>
              <p:cNvPr id="44" name="Straight Connector 43">
                <a:extLst>
                  <a:ext uri="{FF2B5EF4-FFF2-40B4-BE49-F238E27FC236}">
                    <a16:creationId xmlns:a16="http://schemas.microsoft.com/office/drawing/2014/main" id="{6DD23DBE-12A2-06EB-7F32-078217478EF5}"/>
                  </a:ext>
                </a:extLst>
              </p:cNvPr>
              <p:cNvCxnSpPr/>
              <p:nvPr/>
            </p:nvCxnSpPr>
            <p:spPr>
              <a:xfrm>
                <a:off x="2654300" y="1254730"/>
                <a:ext cx="977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A5F044F-7588-E6F2-F9C4-A48481A6ACA0}"/>
                </a:ext>
              </a:extLst>
            </p:cNvPr>
            <p:cNvGrpSpPr/>
            <p:nvPr/>
          </p:nvGrpSpPr>
          <p:grpSpPr>
            <a:xfrm>
              <a:off x="5825378" y="5669345"/>
              <a:ext cx="4671238" cy="523220"/>
              <a:chOff x="1257300" y="993120"/>
              <a:chExt cx="4671238" cy="523220"/>
            </a:xfrm>
          </p:grpSpPr>
          <p:sp>
            <p:nvSpPr>
              <p:cNvPr id="46" name="TextBox 45">
                <a:extLst>
                  <a:ext uri="{FF2B5EF4-FFF2-40B4-BE49-F238E27FC236}">
                    <a16:creationId xmlns:a16="http://schemas.microsoft.com/office/drawing/2014/main" id="{A0F520BC-775F-BFCA-7D03-CCC9D66915CA}"/>
                  </a:ext>
                </a:extLst>
              </p:cNvPr>
              <p:cNvSpPr txBox="1"/>
              <p:nvPr/>
            </p:nvSpPr>
            <p:spPr>
              <a:xfrm>
                <a:off x="1257300" y="1107424"/>
                <a:ext cx="1257300" cy="307777"/>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Student debt</a:t>
                </a:r>
              </a:p>
            </p:txBody>
          </p:sp>
          <p:sp>
            <p:nvSpPr>
              <p:cNvPr id="47" name="TextBox 46">
                <a:extLst>
                  <a:ext uri="{FF2B5EF4-FFF2-40B4-BE49-F238E27FC236}">
                    <a16:creationId xmlns:a16="http://schemas.microsoft.com/office/drawing/2014/main" id="{291FC957-A181-5BF7-58F5-104582054655}"/>
                  </a:ext>
                </a:extLst>
              </p:cNvPr>
              <p:cNvSpPr txBox="1"/>
              <p:nvPr/>
            </p:nvSpPr>
            <p:spPr>
              <a:xfrm>
                <a:off x="3771899" y="993120"/>
                <a:ext cx="2156639" cy="523220"/>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Ability to afford a house after graduation</a:t>
                </a:r>
              </a:p>
            </p:txBody>
          </p:sp>
          <p:cxnSp>
            <p:nvCxnSpPr>
              <p:cNvPr id="48" name="Straight Connector 47">
                <a:extLst>
                  <a:ext uri="{FF2B5EF4-FFF2-40B4-BE49-F238E27FC236}">
                    <a16:creationId xmlns:a16="http://schemas.microsoft.com/office/drawing/2014/main" id="{E70F3AF1-F6C2-898F-C6E0-66C23A4C9F08}"/>
                  </a:ext>
                </a:extLst>
              </p:cNvPr>
              <p:cNvCxnSpPr/>
              <p:nvPr/>
            </p:nvCxnSpPr>
            <p:spPr>
              <a:xfrm>
                <a:off x="2654300" y="1254730"/>
                <a:ext cx="977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18F632D-2D17-1626-4F97-856B25EF492D}"/>
                </a:ext>
              </a:extLst>
            </p:cNvPr>
            <p:cNvSpPr txBox="1"/>
            <p:nvPr/>
          </p:nvSpPr>
          <p:spPr>
            <a:xfrm>
              <a:off x="5161532" y="4030176"/>
              <a:ext cx="49404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 </a:t>
              </a:r>
            </a:p>
          </p:txBody>
        </p:sp>
        <p:sp>
          <p:nvSpPr>
            <p:cNvPr id="50" name="TextBox 49">
              <a:extLst>
                <a:ext uri="{FF2B5EF4-FFF2-40B4-BE49-F238E27FC236}">
                  <a16:creationId xmlns:a16="http://schemas.microsoft.com/office/drawing/2014/main" id="{76CD1BE6-83E0-72DE-E16E-7D758A9C4D1A}"/>
                </a:ext>
              </a:extLst>
            </p:cNvPr>
            <p:cNvSpPr txBox="1"/>
            <p:nvPr/>
          </p:nvSpPr>
          <p:spPr>
            <a:xfrm>
              <a:off x="5161532" y="4922604"/>
              <a:ext cx="49404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(b) </a:t>
              </a:r>
            </a:p>
          </p:txBody>
        </p:sp>
        <p:sp>
          <p:nvSpPr>
            <p:cNvPr id="51" name="TextBox 50">
              <a:extLst>
                <a:ext uri="{FF2B5EF4-FFF2-40B4-BE49-F238E27FC236}">
                  <a16:creationId xmlns:a16="http://schemas.microsoft.com/office/drawing/2014/main" id="{43DE04EB-F3C3-0DF8-BA70-231E84B4765E}"/>
                </a:ext>
              </a:extLst>
            </p:cNvPr>
            <p:cNvSpPr txBox="1"/>
            <p:nvPr/>
          </p:nvSpPr>
          <p:spPr>
            <a:xfrm>
              <a:off x="5161532" y="5672659"/>
              <a:ext cx="48282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 </a:t>
              </a:r>
            </a:p>
          </p:txBody>
        </p:sp>
      </p:grpSp>
      <p:grpSp>
        <p:nvGrpSpPr>
          <p:cNvPr id="63" name="Group 62">
            <a:extLst>
              <a:ext uri="{FF2B5EF4-FFF2-40B4-BE49-F238E27FC236}">
                <a16:creationId xmlns:a16="http://schemas.microsoft.com/office/drawing/2014/main" id="{297FBB4D-E73C-B644-11F5-EAE3B616F5B5}"/>
              </a:ext>
            </a:extLst>
          </p:cNvPr>
          <p:cNvGrpSpPr/>
          <p:nvPr/>
        </p:nvGrpSpPr>
        <p:grpSpPr>
          <a:xfrm>
            <a:off x="7190679" y="3940300"/>
            <a:ext cx="1415379" cy="2027838"/>
            <a:chOff x="7190679" y="3940300"/>
            <a:chExt cx="1415379" cy="2027838"/>
          </a:xfrm>
        </p:grpSpPr>
        <p:cxnSp>
          <p:nvCxnSpPr>
            <p:cNvPr id="52" name="Straight Connector 51">
              <a:extLst>
                <a:ext uri="{FF2B5EF4-FFF2-40B4-BE49-F238E27FC236}">
                  <a16:creationId xmlns:a16="http://schemas.microsoft.com/office/drawing/2014/main" id="{AF9C7614-5A22-86BA-ED4C-5844DD88F8B7}"/>
                </a:ext>
              </a:extLst>
            </p:cNvPr>
            <p:cNvCxnSpPr>
              <a:cxnSpLocks/>
            </p:cNvCxnSpPr>
            <p:nvPr/>
          </p:nvCxnSpPr>
          <p:spPr>
            <a:xfrm flipH="1">
              <a:off x="8404092" y="4209242"/>
              <a:ext cx="201966" cy="0"/>
            </a:xfrm>
            <a:prstGeom prst="line">
              <a:avLst/>
            </a:prstGeom>
            <a:ln w="19050">
              <a:solidFill>
                <a:srgbClr val="FF0000"/>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842EF4-1A4D-9773-A1FD-63E395042551}"/>
                </a:ext>
              </a:extLst>
            </p:cNvPr>
            <p:cNvCxnSpPr>
              <a:cxnSpLocks/>
            </p:cNvCxnSpPr>
            <p:nvPr/>
          </p:nvCxnSpPr>
          <p:spPr>
            <a:xfrm>
              <a:off x="7190679" y="5114001"/>
              <a:ext cx="201966" cy="0"/>
            </a:xfrm>
            <a:prstGeom prst="line">
              <a:avLst/>
            </a:prstGeom>
            <a:ln w="19050">
              <a:solidFill>
                <a:srgbClr val="FF0000"/>
              </a:solidFill>
              <a:headEnd type="stealth"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11D4712-3EB0-0C85-6322-F1DC7E2273EF}"/>
                </a:ext>
              </a:extLst>
            </p:cNvPr>
            <p:cNvSpPr txBox="1"/>
            <p:nvPr/>
          </p:nvSpPr>
          <p:spPr>
            <a:xfrm flipH="1">
              <a:off x="8250674" y="3940300"/>
              <a:ext cx="329583"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S</a:t>
              </a:r>
            </a:p>
          </p:txBody>
        </p:sp>
        <p:sp>
          <p:nvSpPr>
            <p:cNvPr id="56" name="TextBox 55">
              <a:extLst>
                <a:ext uri="{FF2B5EF4-FFF2-40B4-BE49-F238E27FC236}">
                  <a16:creationId xmlns:a16="http://schemas.microsoft.com/office/drawing/2014/main" id="{81ECB3F4-49AA-3105-48F2-ED3FE95FA6A9}"/>
                </a:ext>
              </a:extLst>
            </p:cNvPr>
            <p:cNvSpPr txBox="1"/>
            <p:nvPr/>
          </p:nvSpPr>
          <p:spPr>
            <a:xfrm flipH="1">
              <a:off x="7268752" y="4845058"/>
              <a:ext cx="329583"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S</a:t>
              </a:r>
            </a:p>
          </p:txBody>
        </p:sp>
        <p:cxnSp>
          <p:nvCxnSpPr>
            <p:cNvPr id="58" name="Straight Connector 57">
              <a:extLst>
                <a:ext uri="{FF2B5EF4-FFF2-40B4-BE49-F238E27FC236}">
                  <a16:creationId xmlns:a16="http://schemas.microsoft.com/office/drawing/2014/main" id="{DA615172-A13E-008C-CDB5-F07396E9BA4A}"/>
                </a:ext>
              </a:extLst>
            </p:cNvPr>
            <p:cNvCxnSpPr>
              <a:cxnSpLocks/>
            </p:cNvCxnSpPr>
            <p:nvPr/>
          </p:nvCxnSpPr>
          <p:spPr>
            <a:xfrm flipH="1">
              <a:off x="8070355" y="5935801"/>
              <a:ext cx="201966" cy="0"/>
            </a:xfrm>
            <a:prstGeom prst="line">
              <a:avLst/>
            </a:prstGeom>
            <a:ln w="19050">
              <a:solidFill>
                <a:srgbClr val="FF0000"/>
              </a:solidFill>
              <a:headEnd type="stealth"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81D082D-C1E6-E27C-AD1A-A58936122696}"/>
                </a:ext>
              </a:extLst>
            </p:cNvPr>
            <p:cNvSpPr txBox="1"/>
            <p:nvPr/>
          </p:nvSpPr>
          <p:spPr>
            <a:xfrm flipH="1">
              <a:off x="7881950" y="5660361"/>
              <a:ext cx="279285"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O</a:t>
              </a:r>
            </a:p>
          </p:txBody>
        </p:sp>
      </p:grpSp>
      <p:sp>
        <p:nvSpPr>
          <p:cNvPr id="3" name="TextBox 2">
            <a:extLst>
              <a:ext uri="{FF2B5EF4-FFF2-40B4-BE49-F238E27FC236}">
                <a16:creationId xmlns:a16="http://schemas.microsoft.com/office/drawing/2014/main" id="{F2A2A0D3-BEAE-304A-C8EE-775E10C3E47A}"/>
              </a:ext>
            </a:extLst>
          </p:cNvPr>
          <p:cNvSpPr txBox="1"/>
          <p:nvPr/>
        </p:nvSpPr>
        <p:spPr>
          <a:xfrm>
            <a:off x="436952" y="430781"/>
            <a:ext cx="3233690" cy="2800767"/>
          </a:xfrm>
          <a:prstGeom prst="rect">
            <a:avLst/>
          </a:prstGeom>
          <a:noFill/>
        </p:spPr>
        <p:txBody>
          <a:bodyPr wrap="square" rtlCol="0">
            <a:spAutoFit/>
          </a:bodyPr>
          <a:lstStyle/>
          <a:p>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(2) To create links: Causal reasoning</a:t>
            </a:r>
            <a:endParaRPr lang="en-US" sz="2000" dirty="0"/>
          </a:p>
        </p:txBody>
      </p:sp>
    </p:spTree>
    <p:extLst>
      <p:ext uri="{BB962C8B-B14F-4D97-AF65-F5344CB8AC3E}">
        <p14:creationId xmlns:p14="http://schemas.microsoft.com/office/powerpoint/2010/main" val="21027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FB50C9-066B-3547-AE4C-A4C280B6C13C}"/>
              </a:ext>
            </a:extLst>
          </p:cNvPr>
          <p:cNvSpPr txBox="1"/>
          <p:nvPr/>
        </p:nvSpPr>
        <p:spPr>
          <a:xfrm>
            <a:off x="58056" y="142931"/>
            <a:ext cx="11772973"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(3) Distinguishing &amp; integrating parts &amp; wholes</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grpSp>
        <p:nvGrpSpPr>
          <p:cNvPr id="30" name="Group 29">
            <a:extLst>
              <a:ext uri="{FF2B5EF4-FFF2-40B4-BE49-F238E27FC236}">
                <a16:creationId xmlns:a16="http://schemas.microsoft.com/office/drawing/2014/main" id="{CCD7EBC4-09F1-B2C8-46E1-6463058F5FE8}"/>
              </a:ext>
            </a:extLst>
          </p:cNvPr>
          <p:cNvGrpSpPr/>
          <p:nvPr/>
        </p:nvGrpSpPr>
        <p:grpSpPr>
          <a:xfrm>
            <a:off x="583661" y="4995152"/>
            <a:ext cx="10919743" cy="1862848"/>
            <a:chOff x="583661" y="4995152"/>
            <a:chExt cx="10919743" cy="1862848"/>
          </a:xfrm>
        </p:grpSpPr>
        <p:grpSp>
          <p:nvGrpSpPr>
            <p:cNvPr id="16" name="Group 15">
              <a:extLst>
                <a:ext uri="{FF2B5EF4-FFF2-40B4-BE49-F238E27FC236}">
                  <a16:creationId xmlns:a16="http://schemas.microsoft.com/office/drawing/2014/main" id="{9F3EE569-E4A7-F0D2-CFBD-FAD18D59D301}"/>
                </a:ext>
              </a:extLst>
            </p:cNvPr>
            <p:cNvGrpSpPr/>
            <p:nvPr/>
          </p:nvGrpSpPr>
          <p:grpSpPr>
            <a:xfrm>
              <a:off x="8659021" y="5655260"/>
              <a:ext cx="2844383" cy="369332"/>
              <a:chOff x="7543800" y="1996000"/>
              <a:chExt cx="2844383" cy="369332"/>
            </a:xfrm>
          </p:grpSpPr>
          <p:sp>
            <p:nvSpPr>
              <p:cNvPr id="17" name="TextBox 16">
                <a:extLst>
                  <a:ext uri="{FF2B5EF4-FFF2-40B4-BE49-F238E27FC236}">
                    <a16:creationId xmlns:a16="http://schemas.microsoft.com/office/drawing/2014/main" id="{DC885ED6-E31C-D634-A1D0-9352460EE1DB}"/>
                  </a:ext>
                </a:extLst>
              </p:cNvPr>
              <p:cNvSpPr txBox="1"/>
              <p:nvPr/>
            </p:nvSpPr>
            <p:spPr>
              <a:xfrm>
                <a:off x="7543800" y="1996000"/>
                <a:ext cx="2844383" cy="369332"/>
              </a:xfrm>
              <a:prstGeom prst="rect">
                <a:avLst/>
              </a:prstGeom>
              <a:noFill/>
            </p:spPr>
            <p:txBody>
              <a:bodyPr wrap="square">
                <a:spAutoFit/>
              </a:bodyPr>
              <a:lstStyle/>
              <a:p>
                <a:pPr>
                  <a:spcAft>
                    <a:spcPts val="1500"/>
                  </a:spcAft>
                </a:pPr>
                <a:r>
                  <a:rPr lang="en-US" sz="1800" dirty="0">
                    <a:solidFill>
                      <a:srgbClr val="945200"/>
                    </a:solidFill>
                    <a:latin typeface="Arial" panose="020B0604020202020204" pitchFamily="34" charset="0"/>
                    <a:cs typeface="Arial" panose="020B0604020202020204" pitchFamily="34" charset="0"/>
                  </a:rPr>
                  <a:t>WHOLE            PART</a:t>
                </a:r>
              </a:p>
            </p:txBody>
          </p:sp>
          <p:sp>
            <p:nvSpPr>
              <p:cNvPr id="18" name="Right Arrow 17">
                <a:extLst>
                  <a:ext uri="{FF2B5EF4-FFF2-40B4-BE49-F238E27FC236}">
                    <a16:creationId xmlns:a16="http://schemas.microsoft.com/office/drawing/2014/main" id="{D43459BE-9A15-535A-4795-1AF72A9C7F26}"/>
                  </a:ext>
                </a:extLst>
              </p:cNvPr>
              <p:cNvSpPr/>
              <p:nvPr/>
            </p:nvSpPr>
            <p:spPr>
              <a:xfrm>
                <a:off x="8651196" y="2060746"/>
                <a:ext cx="419725" cy="269823"/>
              </a:xfrm>
              <a:prstGeom prst="rightArrow">
                <a:avLst/>
              </a:prstGeom>
              <a:solidFill>
                <a:srgbClr val="945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9F43CBDE-FACD-AB08-4976-0AA5DF2017C5}"/>
                </a:ext>
              </a:extLst>
            </p:cNvPr>
            <p:cNvPicPr>
              <a:picLocks noChangeAspect="1"/>
            </p:cNvPicPr>
            <p:nvPr/>
          </p:nvPicPr>
          <p:blipFill>
            <a:blip r:embed="rId3"/>
            <a:stretch>
              <a:fillRect/>
            </a:stretch>
          </p:blipFill>
          <p:spPr>
            <a:xfrm>
              <a:off x="583661" y="4995152"/>
              <a:ext cx="2059880" cy="1862848"/>
            </a:xfrm>
            <a:prstGeom prst="rect">
              <a:avLst/>
            </a:prstGeom>
          </p:spPr>
        </p:pic>
        <p:cxnSp>
          <p:nvCxnSpPr>
            <p:cNvPr id="24" name="Straight Connector 23">
              <a:extLst>
                <a:ext uri="{FF2B5EF4-FFF2-40B4-BE49-F238E27FC236}">
                  <a16:creationId xmlns:a16="http://schemas.microsoft.com/office/drawing/2014/main" id="{892EB6FC-6045-18FF-D7E0-E205F96C25EB}"/>
                </a:ext>
              </a:extLst>
            </p:cNvPr>
            <p:cNvCxnSpPr>
              <a:cxnSpLocks/>
            </p:cNvCxnSpPr>
            <p:nvPr/>
          </p:nvCxnSpPr>
          <p:spPr>
            <a:xfrm>
              <a:off x="2938071" y="5991023"/>
              <a:ext cx="1514007" cy="0"/>
            </a:xfrm>
            <a:prstGeom prst="line">
              <a:avLst/>
            </a:prstGeom>
            <a:ln w="47625">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47101EB-9BF3-4BA7-CABA-548533585807}"/>
                </a:ext>
              </a:extLst>
            </p:cNvPr>
            <p:cNvSpPr txBox="1"/>
            <p:nvPr/>
          </p:nvSpPr>
          <p:spPr>
            <a:xfrm>
              <a:off x="4639509" y="5587065"/>
              <a:ext cx="3091989"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Net effect of the loop on the larger system within which the loop is embedded.</a:t>
              </a:r>
            </a:p>
          </p:txBody>
        </p:sp>
      </p:grpSp>
      <p:grpSp>
        <p:nvGrpSpPr>
          <p:cNvPr id="28" name="Group 27">
            <a:extLst>
              <a:ext uri="{FF2B5EF4-FFF2-40B4-BE49-F238E27FC236}">
                <a16:creationId xmlns:a16="http://schemas.microsoft.com/office/drawing/2014/main" id="{3EE520AD-2B48-CB4A-890B-5D9A6BA84034}"/>
              </a:ext>
            </a:extLst>
          </p:cNvPr>
          <p:cNvGrpSpPr/>
          <p:nvPr/>
        </p:nvGrpSpPr>
        <p:grpSpPr>
          <a:xfrm>
            <a:off x="811890" y="1109687"/>
            <a:ext cx="10691515" cy="1820130"/>
            <a:chOff x="811890" y="1319547"/>
            <a:chExt cx="10691515" cy="1820130"/>
          </a:xfrm>
        </p:grpSpPr>
        <p:pic>
          <p:nvPicPr>
            <p:cNvPr id="5" name="Picture 4">
              <a:extLst>
                <a:ext uri="{FF2B5EF4-FFF2-40B4-BE49-F238E27FC236}">
                  <a16:creationId xmlns:a16="http://schemas.microsoft.com/office/drawing/2014/main" id="{A1783A09-ACA9-E5D3-260C-A9D595B4B346}"/>
                </a:ext>
              </a:extLst>
            </p:cNvPr>
            <p:cNvPicPr>
              <a:picLocks noChangeAspect="1"/>
            </p:cNvPicPr>
            <p:nvPr/>
          </p:nvPicPr>
          <p:blipFill>
            <a:blip r:embed="rId4"/>
            <a:stretch>
              <a:fillRect/>
            </a:stretch>
          </p:blipFill>
          <p:spPr>
            <a:xfrm>
              <a:off x="811890" y="1319547"/>
              <a:ext cx="1938752" cy="1778826"/>
            </a:xfrm>
            <a:prstGeom prst="rect">
              <a:avLst/>
            </a:prstGeom>
            <a:ln>
              <a:solidFill>
                <a:schemeClr val="tx1"/>
              </a:solidFill>
            </a:ln>
          </p:spPr>
        </p:pic>
        <p:grpSp>
          <p:nvGrpSpPr>
            <p:cNvPr id="13" name="Group 12">
              <a:extLst>
                <a:ext uri="{FF2B5EF4-FFF2-40B4-BE49-F238E27FC236}">
                  <a16:creationId xmlns:a16="http://schemas.microsoft.com/office/drawing/2014/main" id="{F83F3BD6-1118-6992-D489-E28CE15DFD63}"/>
                </a:ext>
              </a:extLst>
            </p:cNvPr>
            <p:cNvGrpSpPr/>
            <p:nvPr/>
          </p:nvGrpSpPr>
          <p:grpSpPr>
            <a:xfrm>
              <a:off x="8659022" y="2100534"/>
              <a:ext cx="2844383" cy="369332"/>
              <a:chOff x="7543800" y="1801130"/>
              <a:chExt cx="2844383" cy="369332"/>
            </a:xfrm>
          </p:grpSpPr>
          <p:sp>
            <p:nvSpPr>
              <p:cNvPr id="9" name="TextBox 8">
                <a:extLst>
                  <a:ext uri="{FF2B5EF4-FFF2-40B4-BE49-F238E27FC236}">
                    <a16:creationId xmlns:a16="http://schemas.microsoft.com/office/drawing/2014/main" id="{FECF9CEC-B412-5333-8BE5-28BC11DBE1EC}"/>
                  </a:ext>
                </a:extLst>
              </p:cNvPr>
              <p:cNvSpPr txBox="1"/>
              <p:nvPr/>
            </p:nvSpPr>
            <p:spPr>
              <a:xfrm>
                <a:off x="7543800" y="1801130"/>
                <a:ext cx="2844383" cy="369332"/>
              </a:xfrm>
              <a:prstGeom prst="rect">
                <a:avLst/>
              </a:prstGeom>
              <a:noFill/>
            </p:spPr>
            <p:txBody>
              <a:bodyPr wrap="square">
                <a:spAutoFit/>
              </a:bodyPr>
              <a:lstStyle/>
              <a:p>
                <a:pPr>
                  <a:spcAft>
                    <a:spcPts val="1500"/>
                  </a:spcAft>
                </a:pPr>
                <a:r>
                  <a:rPr lang="en-US" sz="1800" dirty="0">
                    <a:solidFill>
                      <a:srgbClr val="945200"/>
                    </a:solidFill>
                    <a:latin typeface="Arial" panose="020B0604020202020204" pitchFamily="34" charset="0"/>
                    <a:cs typeface="Arial" panose="020B0604020202020204" pitchFamily="34" charset="0"/>
                  </a:rPr>
                  <a:t>WHOLE            PART</a:t>
                </a:r>
              </a:p>
            </p:txBody>
          </p:sp>
          <p:sp>
            <p:nvSpPr>
              <p:cNvPr id="12" name="Right Arrow 11">
                <a:extLst>
                  <a:ext uri="{FF2B5EF4-FFF2-40B4-BE49-F238E27FC236}">
                    <a16:creationId xmlns:a16="http://schemas.microsoft.com/office/drawing/2014/main" id="{DB6B77D0-FE0C-65EB-56A0-A9C1E8456210}"/>
                  </a:ext>
                </a:extLst>
              </p:cNvPr>
              <p:cNvSpPr/>
              <p:nvPr/>
            </p:nvSpPr>
            <p:spPr>
              <a:xfrm>
                <a:off x="8651196" y="1850886"/>
                <a:ext cx="419725" cy="269823"/>
              </a:xfrm>
              <a:prstGeom prst="rightArrow">
                <a:avLst/>
              </a:prstGeom>
              <a:solidFill>
                <a:srgbClr val="945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64EFF368-924D-D5ED-AFE5-D62A1932E87F}"/>
                </a:ext>
              </a:extLst>
            </p:cNvPr>
            <p:cNvCxnSpPr>
              <a:cxnSpLocks/>
            </p:cNvCxnSpPr>
            <p:nvPr/>
          </p:nvCxnSpPr>
          <p:spPr>
            <a:xfrm>
              <a:off x="2938072" y="2382944"/>
              <a:ext cx="1514007" cy="0"/>
            </a:xfrm>
            <a:prstGeom prst="line">
              <a:avLst/>
            </a:prstGeom>
            <a:ln w="47625">
              <a:prstDash val="sysDot"/>
              <a:tailEnd type="stealth" w="lg" len="lg"/>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446F1B2A-F089-AAE6-431F-C1B6C31F9049}"/>
                </a:ext>
              </a:extLst>
            </p:cNvPr>
            <p:cNvPicPr>
              <a:picLocks noChangeAspect="1"/>
            </p:cNvPicPr>
            <p:nvPr/>
          </p:nvPicPr>
          <p:blipFill>
            <a:blip r:embed="rId5"/>
            <a:stretch>
              <a:fillRect/>
            </a:stretch>
          </p:blipFill>
          <p:spPr>
            <a:xfrm>
              <a:off x="4819389" y="1386370"/>
              <a:ext cx="1944577" cy="1753307"/>
            </a:xfrm>
            <a:prstGeom prst="rect">
              <a:avLst/>
            </a:prstGeom>
          </p:spPr>
        </p:pic>
      </p:grpSp>
      <p:grpSp>
        <p:nvGrpSpPr>
          <p:cNvPr id="29" name="Group 28">
            <a:extLst>
              <a:ext uri="{FF2B5EF4-FFF2-40B4-BE49-F238E27FC236}">
                <a16:creationId xmlns:a16="http://schemas.microsoft.com/office/drawing/2014/main" id="{CC11F438-3A0C-C3FB-4851-89534CBC7D88}"/>
              </a:ext>
            </a:extLst>
          </p:cNvPr>
          <p:cNvGrpSpPr/>
          <p:nvPr/>
        </p:nvGrpSpPr>
        <p:grpSpPr>
          <a:xfrm>
            <a:off x="811890" y="3032194"/>
            <a:ext cx="10691514" cy="2086353"/>
            <a:chOff x="811890" y="3182094"/>
            <a:chExt cx="10691514" cy="2086353"/>
          </a:xfrm>
        </p:grpSpPr>
        <p:pic>
          <p:nvPicPr>
            <p:cNvPr id="7" name="Picture 6">
              <a:extLst>
                <a:ext uri="{FF2B5EF4-FFF2-40B4-BE49-F238E27FC236}">
                  <a16:creationId xmlns:a16="http://schemas.microsoft.com/office/drawing/2014/main" id="{7D2BAE15-9B4F-B010-1511-69AECCF6B138}"/>
                </a:ext>
              </a:extLst>
            </p:cNvPr>
            <p:cNvPicPr>
              <a:picLocks noChangeAspect="1"/>
            </p:cNvPicPr>
            <p:nvPr/>
          </p:nvPicPr>
          <p:blipFill>
            <a:blip r:embed="rId3"/>
            <a:stretch>
              <a:fillRect/>
            </a:stretch>
          </p:blipFill>
          <p:spPr>
            <a:xfrm>
              <a:off x="4809178" y="3515141"/>
              <a:ext cx="1938752" cy="1753306"/>
            </a:xfrm>
            <a:prstGeom prst="rect">
              <a:avLst/>
            </a:prstGeom>
          </p:spPr>
        </p:pic>
        <p:grpSp>
          <p:nvGrpSpPr>
            <p:cNvPr id="15" name="Group 14">
              <a:extLst>
                <a:ext uri="{FF2B5EF4-FFF2-40B4-BE49-F238E27FC236}">
                  <a16:creationId xmlns:a16="http://schemas.microsoft.com/office/drawing/2014/main" id="{34F2CDA9-AAB9-6953-3043-EFC908972E7E}"/>
                </a:ext>
              </a:extLst>
            </p:cNvPr>
            <p:cNvGrpSpPr/>
            <p:nvPr/>
          </p:nvGrpSpPr>
          <p:grpSpPr>
            <a:xfrm>
              <a:off x="8659021" y="4039210"/>
              <a:ext cx="2844383" cy="369332"/>
              <a:chOff x="5417695" y="4116377"/>
              <a:chExt cx="2844383" cy="369332"/>
            </a:xfrm>
          </p:grpSpPr>
          <p:sp>
            <p:nvSpPr>
              <p:cNvPr id="11" name="TextBox 10">
                <a:extLst>
                  <a:ext uri="{FF2B5EF4-FFF2-40B4-BE49-F238E27FC236}">
                    <a16:creationId xmlns:a16="http://schemas.microsoft.com/office/drawing/2014/main" id="{7E606C88-9C82-ABDB-60EF-F562E9683AC9}"/>
                  </a:ext>
                </a:extLst>
              </p:cNvPr>
              <p:cNvSpPr txBox="1"/>
              <p:nvPr/>
            </p:nvSpPr>
            <p:spPr>
              <a:xfrm>
                <a:off x="5417695" y="4116377"/>
                <a:ext cx="2844383" cy="369332"/>
              </a:xfrm>
              <a:prstGeom prst="rect">
                <a:avLst/>
              </a:prstGeom>
              <a:noFill/>
            </p:spPr>
            <p:txBody>
              <a:bodyPr wrap="square">
                <a:spAutoFit/>
              </a:bodyPr>
              <a:lstStyle/>
              <a:p>
                <a:pPr>
                  <a:spcAft>
                    <a:spcPts val="1500"/>
                  </a:spcAft>
                </a:pPr>
                <a:r>
                  <a:rPr lang="en-US" sz="1800" dirty="0">
                    <a:solidFill>
                      <a:srgbClr val="945200"/>
                    </a:solidFill>
                    <a:latin typeface="Arial" panose="020B0604020202020204" pitchFamily="34" charset="0"/>
                    <a:cs typeface="Arial" panose="020B0604020202020204" pitchFamily="34" charset="0"/>
                  </a:rPr>
                  <a:t>PART          WHOLE</a:t>
                </a:r>
              </a:p>
            </p:txBody>
          </p:sp>
          <p:sp>
            <p:nvSpPr>
              <p:cNvPr id="14" name="Right Arrow 13">
                <a:extLst>
                  <a:ext uri="{FF2B5EF4-FFF2-40B4-BE49-F238E27FC236}">
                    <a16:creationId xmlns:a16="http://schemas.microsoft.com/office/drawing/2014/main" id="{480EF1C1-1861-78AF-97E1-D24FA8346657}"/>
                  </a:ext>
                </a:extLst>
              </p:cNvPr>
              <p:cNvSpPr/>
              <p:nvPr/>
            </p:nvSpPr>
            <p:spPr>
              <a:xfrm>
                <a:off x="6210298" y="4166131"/>
                <a:ext cx="419725" cy="269823"/>
              </a:xfrm>
              <a:prstGeom prst="rightArrow">
                <a:avLst/>
              </a:prstGeom>
              <a:solidFill>
                <a:srgbClr val="945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BE8782C2-9ADC-BF9F-FE9C-C658A4507F72}"/>
                </a:ext>
              </a:extLst>
            </p:cNvPr>
            <p:cNvCxnSpPr>
              <a:cxnSpLocks/>
            </p:cNvCxnSpPr>
            <p:nvPr/>
          </p:nvCxnSpPr>
          <p:spPr>
            <a:xfrm>
              <a:off x="2938071" y="4332874"/>
              <a:ext cx="1514007" cy="0"/>
            </a:xfrm>
            <a:prstGeom prst="line">
              <a:avLst/>
            </a:prstGeom>
            <a:ln w="47625">
              <a:prstDash val="sysDot"/>
              <a:tailEnd type="stealth" w="lg" len="lg"/>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E036D79-7137-C779-6816-D1C24AC3BE90}"/>
                </a:ext>
              </a:extLst>
            </p:cNvPr>
            <p:cNvPicPr>
              <a:picLocks noChangeAspect="1"/>
            </p:cNvPicPr>
            <p:nvPr/>
          </p:nvPicPr>
          <p:blipFill>
            <a:blip r:embed="rId5"/>
            <a:stretch>
              <a:fillRect/>
            </a:stretch>
          </p:blipFill>
          <p:spPr>
            <a:xfrm>
              <a:off x="811890" y="3182094"/>
              <a:ext cx="1901239" cy="1714232"/>
            </a:xfrm>
            <a:prstGeom prst="rect">
              <a:avLst/>
            </a:prstGeom>
          </p:spPr>
        </p:pic>
      </p:grpSp>
    </p:spTree>
    <p:extLst>
      <p:ext uri="{BB962C8B-B14F-4D97-AF65-F5344CB8AC3E}">
        <p14:creationId xmlns:p14="http://schemas.microsoft.com/office/powerpoint/2010/main" val="20237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EB5DF7-9688-D1BB-A2B8-272F171E5F90}"/>
              </a:ext>
            </a:extLst>
          </p:cNvPr>
          <p:cNvSpPr txBox="1"/>
          <p:nvPr/>
        </p:nvSpPr>
        <p:spPr>
          <a:xfrm>
            <a:off x="58056" y="142931"/>
            <a:ext cx="11772973"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(3) Distinguishing &amp; integrating parts &amp; wholes</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grpSp>
        <p:nvGrpSpPr>
          <p:cNvPr id="6" name="Group 5">
            <a:extLst>
              <a:ext uri="{FF2B5EF4-FFF2-40B4-BE49-F238E27FC236}">
                <a16:creationId xmlns:a16="http://schemas.microsoft.com/office/drawing/2014/main" id="{F8927835-0944-8124-2A5C-6D257FE53E4C}"/>
              </a:ext>
            </a:extLst>
          </p:cNvPr>
          <p:cNvGrpSpPr/>
          <p:nvPr/>
        </p:nvGrpSpPr>
        <p:grpSpPr>
          <a:xfrm>
            <a:off x="58056" y="1415016"/>
            <a:ext cx="12133944" cy="5300053"/>
            <a:chOff x="58056" y="1415016"/>
            <a:chExt cx="12133944" cy="5300053"/>
          </a:xfrm>
        </p:grpSpPr>
        <p:pic>
          <p:nvPicPr>
            <p:cNvPr id="5" name="Picture 4">
              <a:extLst>
                <a:ext uri="{FF2B5EF4-FFF2-40B4-BE49-F238E27FC236}">
                  <a16:creationId xmlns:a16="http://schemas.microsoft.com/office/drawing/2014/main" id="{0EB7DF44-3EAA-AF7A-EC60-199F9636ED4C}"/>
                </a:ext>
              </a:extLst>
            </p:cNvPr>
            <p:cNvPicPr>
              <a:picLocks noChangeAspect="1"/>
            </p:cNvPicPr>
            <p:nvPr/>
          </p:nvPicPr>
          <p:blipFill>
            <a:blip r:embed="rId2"/>
            <a:stretch>
              <a:fillRect/>
            </a:stretch>
          </p:blipFill>
          <p:spPr>
            <a:xfrm>
              <a:off x="824458" y="1415016"/>
              <a:ext cx="2498220" cy="3698186"/>
            </a:xfrm>
            <a:prstGeom prst="rect">
              <a:avLst/>
            </a:prstGeom>
          </p:spPr>
        </p:pic>
        <p:sp>
          <p:nvSpPr>
            <p:cNvPr id="7" name="TextBox 6">
              <a:extLst>
                <a:ext uri="{FF2B5EF4-FFF2-40B4-BE49-F238E27FC236}">
                  <a16:creationId xmlns:a16="http://schemas.microsoft.com/office/drawing/2014/main" id="{F734A5AA-C9A2-767A-7E9B-A466B882EFAA}"/>
                </a:ext>
              </a:extLst>
            </p:cNvPr>
            <p:cNvSpPr txBox="1"/>
            <p:nvPr/>
          </p:nvSpPr>
          <p:spPr>
            <a:xfrm>
              <a:off x="58056" y="6407292"/>
              <a:ext cx="12133944" cy="307777"/>
            </a:xfrm>
            <a:prstGeom prst="rect">
              <a:avLst/>
            </a:prstGeom>
            <a:noFill/>
          </p:spPr>
          <p:txBody>
            <a:bodyPr wrap="square">
              <a:spAutoFit/>
            </a:bodyPr>
            <a:lstStyle/>
            <a:p>
              <a:pPr marL="274320" marR="0" indent="-274320">
                <a:spcBef>
                  <a:spcPts val="0"/>
                </a:spcBef>
                <a:spcAft>
                  <a:spcPts val="800"/>
                </a:spcAft>
              </a:pPr>
              <a:r>
                <a:rPr lang="en-US" sz="14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Robertson, L. C. (1996). Attentional persistence for features of hierarchical patterns. </a:t>
              </a:r>
              <a:r>
                <a:rPr lang="en-US" sz="1400" i="1"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Journal of Experimental Psychology:  General, 125</a:t>
              </a:r>
              <a:r>
                <a:rPr lang="en-US" sz="14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277-249. </a:t>
              </a:r>
            </a:p>
          </p:txBody>
        </p:sp>
        <p:sp>
          <p:nvSpPr>
            <p:cNvPr id="8" name="TextBox 7">
              <a:extLst>
                <a:ext uri="{FF2B5EF4-FFF2-40B4-BE49-F238E27FC236}">
                  <a16:creationId xmlns:a16="http://schemas.microsoft.com/office/drawing/2014/main" id="{C850EB29-B63F-ABFD-E422-859A8ACEE2D2}"/>
                </a:ext>
              </a:extLst>
            </p:cNvPr>
            <p:cNvSpPr txBox="1"/>
            <p:nvPr/>
          </p:nvSpPr>
          <p:spPr>
            <a:xfrm>
              <a:off x="881849" y="5252415"/>
              <a:ext cx="2383437" cy="1015663"/>
            </a:xfrm>
            <a:prstGeom prst="rect">
              <a:avLst/>
            </a:prstGeom>
            <a:noFill/>
          </p:spPr>
          <p:txBody>
            <a:bodyPr wrap="square" rtlCol="0">
              <a:spAutoFit/>
            </a:bodyPr>
            <a:lstStyle/>
            <a:p>
              <a:pPr algn="ctr"/>
              <a:r>
                <a:rPr lang="en-US" sz="2000" dirty="0">
                  <a:solidFill>
                    <a:srgbClr val="945200"/>
                  </a:solidFill>
                  <a:latin typeface="Arial" panose="020B0604020202020204" pitchFamily="34" charset="0"/>
                  <a:cs typeface="Arial" panose="020B0604020202020204" pitchFamily="34" charset="0"/>
                </a:rPr>
                <a:t>“Navon letter”</a:t>
              </a:r>
            </a:p>
            <a:p>
              <a:pPr algn="ctr"/>
              <a:r>
                <a:rPr lang="en-US" sz="2000" dirty="0">
                  <a:solidFill>
                    <a:srgbClr val="945200"/>
                  </a:solidFill>
                  <a:latin typeface="Arial" panose="020B0604020202020204" pitchFamily="34" charset="0"/>
                  <a:cs typeface="Arial" panose="020B0604020202020204" pitchFamily="34" charset="0"/>
                </a:rPr>
                <a:t>• S is global</a:t>
              </a:r>
            </a:p>
            <a:p>
              <a:pPr algn="ctr"/>
              <a:r>
                <a:rPr lang="en-US" sz="2000" dirty="0">
                  <a:solidFill>
                    <a:srgbClr val="945200"/>
                  </a:solidFill>
                  <a:latin typeface="Arial" panose="020B0604020202020204" pitchFamily="34" charset="0"/>
                  <a:cs typeface="Arial" panose="020B0604020202020204" pitchFamily="34" charset="0"/>
                </a:rPr>
                <a:t>• E is local</a:t>
              </a:r>
            </a:p>
          </p:txBody>
        </p:sp>
      </p:grpSp>
      <p:grpSp>
        <p:nvGrpSpPr>
          <p:cNvPr id="9" name="Group 8">
            <a:extLst>
              <a:ext uri="{FF2B5EF4-FFF2-40B4-BE49-F238E27FC236}">
                <a16:creationId xmlns:a16="http://schemas.microsoft.com/office/drawing/2014/main" id="{2EB25250-6409-B4F7-674B-9EC043F010CF}"/>
              </a:ext>
            </a:extLst>
          </p:cNvPr>
          <p:cNvGrpSpPr/>
          <p:nvPr/>
        </p:nvGrpSpPr>
        <p:grpSpPr>
          <a:xfrm>
            <a:off x="4482059" y="2058036"/>
            <a:ext cx="6026044" cy="4100159"/>
            <a:chOff x="4482059" y="2058036"/>
            <a:chExt cx="6026044" cy="4100159"/>
          </a:xfrm>
        </p:grpSpPr>
        <p:pic>
          <p:nvPicPr>
            <p:cNvPr id="10" name="Picture 9">
              <a:extLst>
                <a:ext uri="{FF2B5EF4-FFF2-40B4-BE49-F238E27FC236}">
                  <a16:creationId xmlns:a16="http://schemas.microsoft.com/office/drawing/2014/main" id="{5782DDC0-5554-6A77-98BC-584FA6B167B2}"/>
                </a:ext>
              </a:extLst>
            </p:cNvPr>
            <p:cNvPicPr>
              <a:picLocks noChangeAspect="1"/>
            </p:cNvPicPr>
            <p:nvPr/>
          </p:nvPicPr>
          <p:blipFill rotWithShape="1">
            <a:blip r:embed="rId3"/>
            <a:srcRect t="16625"/>
            <a:stretch/>
          </p:blipFill>
          <p:spPr>
            <a:xfrm>
              <a:off x="4482059" y="2203554"/>
              <a:ext cx="5601469" cy="3954641"/>
            </a:xfrm>
            <a:prstGeom prst="rect">
              <a:avLst/>
            </a:prstGeom>
          </p:spPr>
        </p:pic>
        <p:sp>
          <p:nvSpPr>
            <p:cNvPr id="2" name="Rectangle 1">
              <a:extLst>
                <a:ext uri="{FF2B5EF4-FFF2-40B4-BE49-F238E27FC236}">
                  <a16:creationId xmlns:a16="http://schemas.microsoft.com/office/drawing/2014/main" id="{2AE29CE0-8FA2-A9B9-8AA1-491D3D939CF7}"/>
                </a:ext>
              </a:extLst>
            </p:cNvPr>
            <p:cNvSpPr/>
            <p:nvPr/>
          </p:nvSpPr>
          <p:spPr>
            <a:xfrm>
              <a:off x="7629992" y="2058036"/>
              <a:ext cx="2878111" cy="36981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ounded Rectangular Callout 2">
            <a:extLst>
              <a:ext uri="{FF2B5EF4-FFF2-40B4-BE49-F238E27FC236}">
                <a16:creationId xmlns:a16="http://schemas.microsoft.com/office/drawing/2014/main" id="{5C98E4C5-1CE8-E4E2-809D-853B2DD2073D}"/>
              </a:ext>
            </a:extLst>
          </p:cNvPr>
          <p:cNvSpPr/>
          <p:nvPr/>
        </p:nvSpPr>
        <p:spPr>
          <a:xfrm>
            <a:off x="6865092" y="1178330"/>
            <a:ext cx="2287149" cy="1399379"/>
          </a:xfrm>
          <a:prstGeom prst="wedgeRoundRectCallout">
            <a:avLst>
              <a:gd name="adj1" fmla="val -42075"/>
              <a:gd name="adj2" fmla="val 1677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Task is harder (slower) when switching from local to global is required </a:t>
            </a:r>
          </a:p>
        </p:txBody>
      </p:sp>
    </p:spTree>
    <p:extLst>
      <p:ext uri="{BB962C8B-B14F-4D97-AF65-F5344CB8AC3E}">
        <p14:creationId xmlns:p14="http://schemas.microsoft.com/office/powerpoint/2010/main" val="1251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EB5DF7-9688-D1BB-A2B8-272F171E5F90}"/>
              </a:ext>
            </a:extLst>
          </p:cNvPr>
          <p:cNvSpPr txBox="1"/>
          <p:nvPr/>
        </p:nvSpPr>
        <p:spPr>
          <a:xfrm>
            <a:off x="58056" y="142931"/>
            <a:ext cx="11772973"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(3) Distinguishing &amp; integrating parts &amp; wholes</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pic>
        <p:nvPicPr>
          <p:cNvPr id="5" name="Picture 4">
            <a:extLst>
              <a:ext uri="{FF2B5EF4-FFF2-40B4-BE49-F238E27FC236}">
                <a16:creationId xmlns:a16="http://schemas.microsoft.com/office/drawing/2014/main" id="{0EB7DF44-3EAA-AF7A-EC60-199F9636ED4C}"/>
              </a:ext>
            </a:extLst>
          </p:cNvPr>
          <p:cNvPicPr>
            <a:picLocks noChangeAspect="1"/>
          </p:cNvPicPr>
          <p:nvPr/>
        </p:nvPicPr>
        <p:blipFill>
          <a:blip r:embed="rId2"/>
          <a:stretch>
            <a:fillRect/>
          </a:stretch>
        </p:blipFill>
        <p:spPr>
          <a:xfrm>
            <a:off x="824458" y="1415016"/>
            <a:ext cx="2498220" cy="3698186"/>
          </a:xfrm>
          <a:prstGeom prst="rect">
            <a:avLst/>
          </a:prstGeom>
        </p:spPr>
      </p:pic>
      <p:sp>
        <p:nvSpPr>
          <p:cNvPr id="7" name="TextBox 6">
            <a:extLst>
              <a:ext uri="{FF2B5EF4-FFF2-40B4-BE49-F238E27FC236}">
                <a16:creationId xmlns:a16="http://schemas.microsoft.com/office/drawing/2014/main" id="{F734A5AA-C9A2-767A-7E9B-A466B882EFAA}"/>
              </a:ext>
            </a:extLst>
          </p:cNvPr>
          <p:cNvSpPr txBox="1"/>
          <p:nvPr/>
        </p:nvSpPr>
        <p:spPr>
          <a:xfrm>
            <a:off x="58056" y="6407292"/>
            <a:ext cx="12133944" cy="307777"/>
          </a:xfrm>
          <a:prstGeom prst="rect">
            <a:avLst/>
          </a:prstGeom>
          <a:noFill/>
        </p:spPr>
        <p:txBody>
          <a:bodyPr wrap="square">
            <a:spAutoFit/>
          </a:bodyPr>
          <a:lstStyle/>
          <a:p>
            <a:pPr marL="274320" marR="0" indent="-274320">
              <a:spcBef>
                <a:spcPts val="0"/>
              </a:spcBef>
              <a:spcAft>
                <a:spcPts val="800"/>
              </a:spcAft>
            </a:pPr>
            <a:r>
              <a:rPr lang="en-US" sz="14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Robertson, L. C. (1996). Attentional persistence for features of hierarchical patterns. </a:t>
            </a:r>
            <a:r>
              <a:rPr lang="en-US" sz="1400" i="1"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Journal of Experimental Psychology:  General, 125</a:t>
            </a:r>
            <a:r>
              <a:rPr lang="en-US" sz="14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277-249. </a:t>
            </a:r>
          </a:p>
        </p:txBody>
      </p:sp>
      <p:sp>
        <p:nvSpPr>
          <p:cNvPr id="8" name="TextBox 7">
            <a:extLst>
              <a:ext uri="{FF2B5EF4-FFF2-40B4-BE49-F238E27FC236}">
                <a16:creationId xmlns:a16="http://schemas.microsoft.com/office/drawing/2014/main" id="{C850EB29-B63F-ABFD-E422-859A8ACEE2D2}"/>
              </a:ext>
            </a:extLst>
          </p:cNvPr>
          <p:cNvSpPr txBox="1"/>
          <p:nvPr/>
        </p:nvSpPr>
        <p:spPr>
          <a:xfrm>
            <a:off x="881849" y="5252415"/>
            <a:ext cx="2383437" cy="1015663"/>
          </a:xfrm>
          <a:prstGeom prst="rect">
            <a:avLst/>
          </a:prstGeom>
          <a:noFill/>
        </p:spPr>
        <p:txBody>
          <a:bodyPr wrap="square" rtlCol="0">
            <a:spAutoFit/>
          </a:bodyPr>
          <a:lstStyle/>
          <a:p>
            <a:pPr algn="ctr"/>
            <a:r>
              <a:rPr lang="en-US" sz="2000" dirty="0">
                <a:solidFill>
                  <a:srgbClr val="945200"/>
                </a:solidFill>
                <a:latin typeface="Arial" panose="020B0604020202020204" pitchFamily="34" charset="0"/>
                <a:cs typeface="Arial" panose="020B0604020202020204" pitchFamily="34" charset="0"/>
              </a:rPr>
              <a:t>“Navon letter”</a:t>
            </a:r>
          </a:p>
          <a:p>
            <a:pPr algn="ctr"/>
            <a:r>
              <a:rPr lang="en-US" sz="2000" dirty="0">
                <a:solidFill>
                  <a:srgbClr val="945200"/>
                </a:solidFill>
                <a:latin typeface="Arial" panose="020B0604020202020204" pitchFamily="34" charset="0"/>
                <a:cs typeface="Arial" panose="020B0604020202020204" pitchFamily="34" charset="0"/>
              </a:rPr>
              <a:t>• S is global</a:t>
            </a:r>
          </a:p>
          <a:p>
            <a:pPr algn="ctr"/>
            <a:r>
              <a:rPr lang="en-US" sz="2000" dirty="0">
                <a:solidFill>
                  <a:srgbClr val="945200"/>
                </a:solidFill>
                <a:latin typeface="Arial" panose="020B0604020202020204" pitchFamily="34" charset="0"/>
                <a:cs typeface="Arial" panose="020B0604020202020204" pitchFamily="34" charset="0"/>
              </a:rPr>
              <a:t>• E is local</a:t>
            </a:r>
          </a:p>
        </p:txBody>
      </p:sp>
      <p:pic>
        <p:nvPicPr>
          <p:cNvPr id="10" name="Picture 9">
            <a:extLst>
              <a:ext uri="{FF2B5EF4-FFF2-40B4-BE49-F238E27FC236}">
                <a16:creationId xmlns:a16="http://schemas.microsoft.com/office/drawing/2014/main" id="{5782DDC0-5554-6A77-98BC-584FA6B167B2}"/>
              </a:ext>
            </a:extLst>
          </p:cNvPr>
          <p:cNvPicPr>
            <a:picLocks noChangeAspect="1"/>
          </p:cNvPicPr>
          <p:nvPr/>
        </p:nvPicPr>
        <p:blipFill rotWithShape="1">
          <a:blip r:embed="rId3"/>
          <a:srcRect t="16625"/>
          <a:stretch/>
        </p:blipFill>
        <p:spPr>
          <a:xfrm>
            <a:off x="4482059" y="2203554"/>
            <a:ext cx="5601469" cy="3954641"/>
          </a:xfrm>
          <a:prstGeom prst="rect">
            <a:avLst/>
          </a:prstGeom>
        </p:spPr>
      </p:pic>
      <p:sp>
        <p:nvSpPr>
          <p:cNvPr id="3" name="Rounded Rectangular Callout 2">
            <a:extLst>
              <a:ext uri="{FF2B5EF4-FFF2-40B4-BE49-F238E27FC236}">
                <a16:creationId xmlns:a16="http://schemas.microsoft.com/office/drawing/2014/main" id="{5C98E4C5-1CE8-E4E2-809D-853B2DD2073D}"/>
              </a:ext>
            </a:extLst>
          </p:cNvPr>
          <p:cNvSpPr/>
          <p:nvPr/>
        </p:nvSpPr>
        <p:spPr>
          <a:xfrm>
            <a:off x="9049206" y="1023044"/>
            <a:ext cx="2953465" cy="1399379"/>
          </a:xfrm>
          <a:prstGeom prst="wedgeRoundRectCallout">
            <a:avLst>
              <a:gd name="adj1" fmla="val -33954"/>
              <a:gd name="adj2" fmla="val 1056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Task is hardest (slowest) when switching from global to local is required </a:t>
            </a:r>
          </a:p>
        </p:txBody>
      </p:sp>
    </p:spTree>
    <p:extLst>
      <p:ext uri="{BB962C8B-B14F-4D97-AF65-F5344CB8AC3E}">
        <p14:creationId xmlns:p14="http://schemas.microsoft.com/office/powerpoint/2010/main" val="403031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C00B8D-3985-AF0A-FDAB-5B75D4075674}"/>
              </a:ext>
            </a:extLst>
          </p:cNvPr>
          <p:cNvSpPr txBox="1"/>
          <p:nvPr/>
        </p:nvSpPr>
        <p:spPr>
          <a:xfrm>
            <a:off x="1194954" y="897500"/>
            <a:ext cx="10602764" cy="523220"/>
          </a:xfrm>
          <a:prstGeom prst="rect">
            <a:avLst/>
          </a:prstGeom>
          <a:noFill/>
        </p:spPr>
        <p:txBody>
          <a:bodyPr wrap="square" rtlCol="0">
            <a:spAutoFit/>
          </a:bodyPr>
          <a:lstStyle/>
          <a:p>
            <a:pPr>
              <a:spcAft>
                <a:spcPts val="1500"/>
              </a:spcAft>
            </a:pPr>
            <a:r>
              <a:rPr lang="en-US" sz="2800" dirty="0">
                <a:solidFill>
                  <a:srgbClr val="945200"/>
                </a:solidFill>
                <a:latin typeface="Arial" panose="020B0604020202020204" pitchFamily="34" charset="0"/>
                <a:cs typeface="Arial" panose="020B0604020202020204" pitchFamily="34" charset="0"/>
              </a:rPr>
              <a:t>The use of space on the page or screen is unfamiliar</a:t>
            </a:r>
          </a:p>
        </p:txBody>
      </p:sp>
      <p:grpSp>
        <p:nvGrpSpPr>
          <p:cNvPr id="14" name="Group 13">
            <a:extLst>
              <a:ext uri="{FF2B5EF4-FFF2-40B4-BE49-F238E27FC236}">
                <a16:creationId xmlns:a16="http://schemas.microsoft.com/office/drawing/2014/main" id="{C1CF5116-8F6C-9A90-4837-9460509A1088}"/>
              </a:ext>
            </a:extLst>
          </p:cNvPr>
          <p:cNvGrpSpPr/>
          <p:nvPr/>
        </p:nvGrpSpPr>
        <p:grpSpPr>
          <a:xfrm>
            <a:off x="47862" y="1605161"/>
            <a:ext cx="6698909" cy="5252839"/>
            <a:chOff x="47862" y="1605161"/>
            <a:chExt cx="6698909" cy="5252839"/>
          </a:xfrm>
        </p:grpSpPr>
        <p:sp>
          <p:nvSpPr>
            <p:cNvPr id="9" name="TextBox 8">
              <a:extLst>
                <a:ext uri="{FF2B5EF4-FFF2-40B4-BE49-F238E27FC236}">
                  <a16:creationId xmlns:a16="http://schemas.microsoft.com/office/drawing/2014/main" id="{6580D2C4-BF5C-242A-F3A0-799F86C5A786}"/>
                </a:ext>
              </a:extLst>
            </p:cNvPr>
            <p:cNvSpPr txBox="1"/>
            <p:nvPr/>
          </p:nvSpPr>
          <p:spPr>
            <a:xfrm>
              <a:off x="47862" y="1605161"/>
              <a:ext cx="6277987" cy="954107"/>
            </a:xfrm>
            <a:prstGeom prst="rect">
              <a:avLst/>
            </a:prstGeom>
            <a:noFill/>
          </p:spPr>
          <p:txBody>
            <a:bodyPr wrap="square" rtlCol="0">
              <a:spAutoFit/>
            </a:bodyPr>
            <a:lstStyle/>
            <a:p>
              <a:pPr>
                <a:spcAft>
                  <a:spcPts val="1500"/>
                </a:spcAft>
              </a:pPr>
              <a:r>
                <a:rPr lang="en-US" sz="2800" dirty="0">
                  <a:solidFill>
                    <a:srgbClr val="945200"/>
                  </a:solidFill>
                  <a:latin typeface="Arial" panose="020B0604020202020204" pitchFamily="34" charset="0"/>
                  <a:cs typeface="Arial" panose="020B0604020202020204" pitchFamily="34" charset="0"/>
                </a:rPr>
                <a:t>Position, distance, orientation and size are important signifiers.</a:t>
              </a:r>
            </a:p>
          </p:txBody>
        </p:sp>
        <p:pic>
          <p:nvPicPr>
            <p:cNvPr id="10" name="Picture 9">
              <a:extLst>
                <a:ext uri="{FF2B5EF4-FFF2-40B4-BE49-F238E27FC236}">
                  <a16:creationId xmlns:a16="http://schemas.microsoft.com/office/drawing/2014/main" id="{AF420F46-2725-5ADB-14F1-5BEDC6053161}"/>
                </a:ext>
              </a:extLst>
            </p:cNvPr>
            <p:cNvPicPr>
              <a:picLocks noChangeAspect="1"/>
            </p:cNvPicPr>
            <p:nvPr/>
          </p:nvPicPr>
          <p:blipFill>
            <a:blip r:embed="rId2"/>
            <a:stretch>
              <a:fillRect/>
            </a:stretch>
          </p:blipFill>
          <p:spPr>
            <a:xfrm>
              <a:off x="47862" y="2645765"/>
              <a:ext cx="3160155" cy="2572205"/>
            </a:xfrm>
            <a:prstGeom prst="rect">
              <a:avLst/>
            </a:prstGeom>
          </p:spPr>
        </p:pic>
        <p:pic>
          <p:nvPicPr>
            <p:cNvPr id="11" name="Google Shape;56;p13" title="Chart">
              <a:extLst>
                <a:ext uri="{FF2B5EF4-FFF2-40B4-BE49-F238E27FC236}">
                  <a16:creationId xmlns:a16="http://schemas.microsoft.com/office/drawing/2014/main" id="{8703F485-5ED0-1884-A21A-2010674363F8}"/>
                </a:ext>
              </a:extLst>
            </p:cNvPr>
            <p:cNvPicPr preferRelativeResize="0"/>
            <p:nvPr/>
          </p:nvPicPr>
          <p:blipFill rotWithShape="1">
            <a:blip r:embed="rId3">
              <a:alphaModFix/>
            </a:blip>
            <a:srcRect t="26667" b="7100"/>
            <a:stretch/>
          </p:blipFill>
          <p:spPr>
            <a:xfrm>
              <a:off x="126205" y="4783478"/>
              <a:ext cx="3685018" cy="1961852"/>
            </a:xfrm>
            <a:prstGeom prst="rect">
              <a:avLst/>
            </a:prstGeom>
            <a:noFill/>
            <a:ln>
              <a:noFill/>
            </a:ln>
          </p:spPr>
        </p:pic>
        <p:pic>
          <p:nvPicPr>
            <p:cNvPr id="12" name="Picture 2" descr="Diagram of how water flows underground.">
              <a:extLst>
                <a:ext uri="{FF2B5EF4-FFF2-40B4-BE49-F238E27FC236}">
                  <a16:creationId xmlns:a16="http://schemas.microsoft.com/office/drawing/2014/main" id="{B957C41C-0079-04EF-CAE0-CB009CEED7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028" b="35593"/>
            <a:stretch/>
          </p:blipFill>
          <p:spPr bwMode="auto">
            <a:xfrm>
              <a:off x="4129730" y="4898265"/>
              <a:ext cx="2405979" cy="1959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48600B3-7D30-92E1-8134-78191C04A4E6}"/>
                </a:ext>
              </a:extLst>
            </p:cNvPr>
            <p:cNvPicPr>
              <a:picLocks noChangeAspect="1"/>
            </p:cNvPicPr>
            <p:nvPr/>
          </p:nvPicPr>
          <p:blipFill>
            <a:blip r:embed="rId5"/>
            <a:stretch>
              <a:fillRect/>
            </a:stretch>
          </p:blipFill>
          <p:spPr>
            <a:xfrm>
              <a:off x="3087975" y="2771238"/>
              <a:ext cx="3658796" cy="1961852"/>
            </a:xfrm>
            <a:prstGeom prst="rect">
              <a:avLst/>
            </a:prstGeom>
          </p:spPr>
        </p:pic>
      </p:grpSp>
      <p:grpSp>
        <p:nvGrpSpPr>
          <p:cNvPr id="16" name="Group 15">
            <a:extLst>
              <a:ext uri="{FF2B5EF4-FFF2-40B4-BE49-F238E27FC236}">
                <a16:creationId xmlns:a16="http://schemas.microsoft.com/office/drawing/2014/main" id="{4694379A-B2C0-576A-A188-51FEBA7DC08E}"/>
              </a:ext>
            </a:extLst>
          </p:cNvPr>
          <p:cNvGrpSpPr/>
          <p:nvPr/>
        </p:nvGrpSpPr>
        <p:grpSpPr>
          <a:xfrm>
            <a:off x="7394696" y="2548280"/>
            <a:ext cx="4797304" cy="4323571"/>
            <a:chOff x="7394696" y="2548280"/>
            <a:chExt cx="4797304" cy="4323571"/>
          </a:xfrm>
        </p:grpSpPr>
        <p:sp>
          <p:nvSpPr>
            <p:cNvPr id="5" name="TextBox 4">
              <a:extLst>
                <a:ext uri="{FF2B5EF4-FFF2-40B4-BE49-F238E27FC236}">
                  <a16:creationId xmlns:a16="http://schemas.microsoft.com/office/drawing/2014/main" id="{57A19167-0919-4558-A81D-04387401A21C}"/>
                </a:ext>
              </a:extLst>
            </p:cNvPr>
            <p:cNvSpPr txBox="1"/>
            <p:nvPr/>
          </p:nvSpPr>
          <p:spPr>
            <a:xfrm>
              <a:off x="7394696" y="2548280"/>
              <a:ext cx="4784375" cy="954107"/>
            </a:xfrm>
            <a:prstGeom prst="rect">
              <a:avLst/>
            </a:prstGeom>
            <a:noFill/>
          </p:spPr>
          <p:txBody>
            <a:bodyPr wrap="square" rtlCol="0">
              <a:spAutoFit/>
            </a:bodyPr>
            <a:lstStyle/>
            <a:p>
              <a:pPr>
                <a:spcAft>
                  <a:spcPts val="1500"/>
                </a:spcAft>
              </a:pPr>
              <a:r>
                <a:rPr lang="en-US" sz="2800" dirty="0">
                  <a:solidFill>
                    <a:srgbClr val="945200"/>
                  </a:solidFill>
                  <a:latin typeface="Arial" panose="020B0604020202020204" pitchFamily="34" charset="0"/>
                  <a:cs typeface="Arial" panose="020B0604020202020204" pitchFamily="34" charset="0"/>
                </a:rPr>
                <a:t>Position, distance, orientation, size don’t matter</a:t>
              </a:r>
            </a:p>
          </p:txBody>
        </p:sp>
        <p:pic>
          <p:nvPicPr>
            <p:cNvPr id="7" name="Picture 6">
              <a:extLst>
                <a:ext uri="{FF2B5EF4-FFF2-40B4-BE49-F238E27FC236}">
                  <a16:creationId xmlns:a16="http://schemas.microsoft.com/office/drawing/2014/main" id="{993B8A6E-6CA6-EE7E-591F-8209E1482BE0}"/>
                </a:ext>
              </a:extLst>
            </p:cNvPr>
            <p:cNvPicPr>
              <a:picLocks noChangeAspect="1"/>
            </p:cNvPicPr>
            <p:nvPr/>
          </p:nvPicPr>
          <p:blipFill>
            <a:blip r:embed="rId6"/>
            <a:stretch>
              <a:fillRect/>
            </a:stretch>
          </p:blipFill>
          <p:spPr>
            <a:xfrm>
              <a:off x="7467279" y="3832666"/>
              <a:ext cx="2218719" cy="1846110"/>
            </a:xfrm>
            <a:prstGeom prst="rect">
              <a:avLst/>
            </a:prstGeom>
          </p:spPr>
        </p:pic>
        <p:pic>
          <p:nvPicPr>
            <p:cNvPr id="15" name="Picture 14">
              <a:extLst>
                <a:ext uri="{FF2B5EF4-FFF2-40B4-BE49-F238E27FC236}">
                  <a16:creationId xmlns:a16="http://schemas.microsoft.com/office/drawing/2014/main" id="{80AA991F-53FE-8516-D6DB-F5945236BF0C}"/>
                </a:ext>
              </a:extLst>
            </p:cNvPr>
            <p:cNvPicPr>
              <a:picLocks noChangeAspect="1"/>
            </p:cNvPicPr>
            <p:nvPr/>
          </p:nvPicPr>
          <p:blipFill>
            <a:blip r:embed="rId7"/>
            <a:stretch>
              <a:fillRect/>
            </a:stretch>
          </p:blipFill>
          <p:spPr>
            <a:xfrm>
              <a:off x="9740900" y="3798451"/>
              <a:ext cx="2451100" cy="3073400"/>
            </a:xfrm>
            <a:prstGeom prst="rect">
              <a:avLst/>
            </a:prstGeom>
          </p:spPr>
        </p:pic>
      </p:grpSp>
      <p:sp>
        <p:nvSpPr>
          <p:cNvPr id="17" name="TextBox 16">
            <a:extLst>
              <a:ext uri="{FF2B5EF4-FFF2-40B4-BE49-F238E27FC236}">
                <a16:creationId xmlns:a16="http://schemas.microsoft.com/office/drawing/2014/main" id="{16B3F404-683C-96FE-DF02-437A76E102FC}"/>
              </a:ext>
            </a:extLst>
          </p:cNvPr>
          <p:cNvSpPr txBox="1"/>
          <p:nvPr/>
        </p:nvSpPr>
        <p:spPr>
          <a:xfrm>
            <a:off x="0" y="120843"/>
            <a:ext cx="12067082" cy="707886"/>
          </a:xfrm>
          <a:prstGeom prst="rect">
            <a:avLst/>
          </a:prstGeom>
          <a:noFill/>
        </p:spPr>
        <p:txBody>
          <a:bodyPr wrap="square" rtlCol="0">
            <a:spAutoFit/>
          </a:bodyPr>
          <a:lstStyle/>
          <a:p>
            <a:pPr algn="ctr"/>
            <a:r>
              <a:rPr lang="en-US" sz="4000" dirty="0">
                <a:solidFill>
                  <a:schemeClr val="accent1"/>
                </a:solidFill>
                <a:latin typeface="Arial" panose="020B0604020202020204" pitchFamily="34" charset="0"/>
                <a:ea typeface="Times New Roman" panose="02020603050405020304" pitchFamily="18" charset="0"/>
                <a:cs typeface="Arial" panose="020B0604020202020204" pitchFamily="34" charset="0"/>
              </a:rPr>
              <a:t>(4) To make the CLD: Making meaning with signs</a:t>
            </a:r>
            <a:endParaRPr lang="en-US" dirty="0"/>
          </a:p>
        </p:txBody>
      </p:sp>
    </p:spTree>
    <p:extLst>
      <p:ext uri="{BB962C8B-B14F-4D97-AF65-F5344CB8AC3E}">
        <p14:creationId xmlns:p14="http://schemas.microsoft.com/office/powerpoint/2010/main" val="30050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C00B8D-3985-AF0A-FDAB-5B75D4075674}"/>
              </a:ext>
            </a:extLst>
          </p:cNvPr>
          <p:cNvSpPr txBox="1"/>
          <p:nvPr/>
        </p:nvSpPr>
        <p:spPr>
          <a:xfrm>
            <a:off x="794618" y="1134917"/>
            <a:ext cx="10602764" cy="523220"/>
          </a:xfrm>
          <a:prstGeom prst="rect">
            <a:avLst/>
          </a:prstGeom>
          <a:noFill/>
        </p:spPr>
        <p:txBody>
          <a:bodyPr wrap="square" rtlCol="0">
            <a:spAutoFit/>
          </a:bodyPr>
          <a:lstStyle/>
          <a:p>
            <a:pPr>
              <a:spcAft>
                <a:spcPts val="1500"/>
              </a:spcAft>
            </a:pPr>
            <a:r>
              <a:rPr lang="en-US" sz="2800" dirty="0">
                <a:solidFill>
                  <a:srgbClr val="945200"/>
                </a:solidFill>
                <a:latin typeface="Arial" panose="020B0604020202020204" pitchFamily="34" charset="0"/>
                <a:cs typeface="Arial" panose="020B0604020202020204" pitchFamily="34" charset="0"/>
              </a:rPr>
              <a:t>The graphic language is unfamiliar: what does an arrow mean?</a:t>
            </a:r>
          </a:p>
        </p:txBody>
      </p:sp>
      <p:grpSp>
        <p:nvGrpSpPr>
          <p:cNvPr id="7" name="Group 6">
            <a:extLst>
              <a:ext uri="{FF2B5EF4-FFF2-40B4-BE49-F238E27FC236}">
                <a16:creationId xmlns:a16="http://schemas.microsoft.com/office/drawing/2014/main" id="{F8824478-7BED-3DC5-AAE9-F8DE574AEBBA}"/>
              </a:ext>
            </a:extLst>
          </p:cNvPr>
          <p:cNvGrpSpPr/>
          <p:nvPr/>
        </p:nvGrpSpPr>
        <p:grpSpPr>
          <a:xfrm>
            <a:off x="0" y="1831678"/>
            <a:ext cx="12192000" cy="5026322"/>
            <a:chOff x="0" y="1831678"/>
            <a:chExt cx="12192000" cy="5026322"/>
          </a:xfrm>
        </p:grpSpPr>
        <p:pic>
          <p:nvPicPr>
            <p:cNvPr id="4" name="Picture 3">
              <a:extLst>
                <a:ext uri="{FF2B5EF4-FFF2-40B4-BE49-F238E27FC236}">
                  <a16:creationId xmlns:a16="http://schemas.microsoft.com/office/drawing/2014/main" id="{96C3860E-436E-DF2F-9B47-7B54872E85C7}"/>
                </a:ext>
              </a:extLst>
            </p:cNvPr>
            <p:cNvPicPr>
              <a:picLocks noChangeAspect="1"/>
            </p:cNvPicPr>
            <p:nvPr/>
          </p:nvPicPr>
          <p:blipFill>
            <a:blip r:embed="rId2"/>
            <a:stretch>
              <a:fillRect/>
            </a:stretch>
          </p:blipFill>
          <p:spPr>
            <a:xfrm>
              <a:off x="0" y="1831678"/>
              <a:ext cx="9638675" cy="5026322"/>
            </a:xfrm>
            <a:prstGeom prst="rect">
              <a:avLst/>
            </a:prstGeom>
          </p:spPr>
        </p:pic>
        <p:sp>
          <p:nvSpPr>
            <p:cNvPr id="6" name="TextBox 5">
              <a:extLst>
                <a:ext uri="{FF2B5EF4-FFF2-40B4-BE49-F238E27FC236}">
                  <a16:creationId xmlns:a16="http://schemas.microsoft.com/office/drawing/2014/main" id="{DBB9D377-35FE-2D23-17E1-7A845EE5CAF3}"/>
                </a:ext>
              </a:extLst>
            </p:cNvPr>
            <p:cNvSpPr txBox="1"/>
            <p:nvPr/>
          </p:nvSpPr>
          <p:spPr>
            <a:xfrm>
              <a:off x="9863528" y="5333339"/>
              <a:ext cx="2328472" cy="1200329"/>
            </a:xfrm>
            <a:prstGeom prst="rect">
              <a:avLst/>
            </a:prstGeom>
            <a:noFill/>
          </p:spPr>
          <p:txBody>
            <a:bodyPr wrap="square">
              <a:spAutoFit/>
            </a:bodyPr>
            <a:lstStyle/>
            <a:p>
              <a:r>
                <a:rPr lang="en-US" sz="1800" dirty="0">
                  <a:effectLst/>
                  <a:latin typeface="Times New Roman" panose="02020603050405020304" pitchFamily="18" charset="0"/>
                  <a:ea typeface="DengXian" panose="02010600030101010101" pitchFamily="2" charset="-122"/>
                  <a:cs typeface="Arial" panose="020B0604020202020204" pitchFamily="34" charset="0"/>
                </a:rPr>
                <a:t>Horn, R.E, 1998, </a:t>
              </a:r>
              <a:r>
                <a:rPr lang="en-US" sz="1800" i="1" dirty="0">
                  <a:effectLst/>
                  <a:latin typeface="Times New Roman" panose="02020603050405020304" pitchFamily="18" charset="0"/>
                  <a:ea typeface="DengXian" panose="02010600030101010101" pitchFamily="2" charset="-122"/>
                  <a:cs typeface="Arial" panose="020B0604020202020204" pitchFamily="34" charset="0"/>
                </a:rPr>
                <a:t>Visual Language.</a:t>
              </a:r>
              <a:r>
                <a:rPr lang="en-US" sz="1800" dirty="0">
                  <a:effectLst/>
                  <a:latin typeface="Times New Roman" panose="02020603050405020304" pitchFamily="18" charset="0"/>
                  <a:ea typeface="DengXian" panose="02010600030101010101" pitchFamily="2" charset="-122"/>
                  <a:cs typeface="Arial" panose="020B0604020202020204" pitchFamily="34" charset="0"/>
                </a:rPr>
                <a:t>  </a:t>
              </a:r>
              <a:r>
                <a:rPr lang="en-US" sz="1800" dirty="0" err="1">
                  <a:effectLst/>
                  <a:latin typeface="Times New Roman" panose="02020603050405020304" pitchFamily="18" charset="0"/>
                  <a:ea typeface="DengXian" panose="02010600030101010101" pitchFamily="2" charset="-122"/>
                  <a:cs typeface="Arial" panose="020B0604020202020204" pitchFamily="34" charset="0"/>
                </a:rPr>
                <a:t>Bambridge</a:t>
              </a:r>
              <a:r>
                <a:rPr lang="en-US" sz="1800" dirty="0">
                  <a:effectLst/>
                  <a:latin typeface="Times New Roman" panose="02020603050405020304" pitchFamily="18" charset="0"/>
                  <a:ea typeface="DengXian" panose="02010600030101010101" pitchFamily="2" charset="-122"/>
                  <a:cs typeface="Arial" panose="020B0604020202020204" pitchFamily="34" charset="0"/>
                </a:rPr>
                <a:t> Island, WA.  </a:t>
              </a:r>
              <a:r>
                <a:rPr lang="en-US" sz="1800" dirty="0" err="1">
                  <a:effectLst/>
                  <a:latin typeface="Times New Roman" panose="02020603050405020304" pitchFamily="18" charset="0"/>
                  <a:ea typeface="DengXian" panose="02010600030101010101" pitchFamily="2" charset="-122"/>
                  <a:cs typeface="Arial" panose="020B0604020202020204" pitchFamily="34" charset="0"/>
                </a:rPr>
                <a:t>MacroVu</a:t>
              </a:r>
              <a:r>
                <a:rPr lang="en-US" sz="1800" dirty="0">
                  <a:effectLst/>
                  <a:latin typeface="Times New Roman" panose="02020603050405020304" pitchFamily="18" charset="0"/>
                  <a:ea typeface="DengXian" panose="02010600030101010101" pitchFamily="2" charset="-122"/>
                  <a:cs typeface="Arial" panose="020B0604020202020204" pitchFamily="34" charset="0"/>
                </a:rPr>
                <a:t>, Inc.</a:t>
              </a:r>
              <a:r>
                <a:rPr lang="en-US" dirty="0">
                  <a:effectLst/>
                </a:rPr>
                <a:t> </a:t>
              </a:r>
              <a:endParaRPr lang="en-US" dirty="0"/>
            </a:p>
          </p:txBody>
        </p:sp>
      </p:grpSp>
      <p:sp>
        <p:nvSpPr>
          <p:cNvPr id="9" name="TextBox 8">
            <a:extLst>
              <a:ext uri="{FF2B5EF4-FFF2-40B4-BE49-F238E27FC236}">
                <a16:creationId xmlns:a16="http://schemas.microsoft.com/office/drawing/2014/main" id="{ACAB4A2B-CDE7-0131-AA54-1A2BF27C7FFA}"/>
              </a:ext>
            </a:extLst>
          </p:cNvPr>
          <p:cNvSpPr txBox="1"/>
          <p:nvPr/>
        </p:nvSpPr>
        <p:spPr>
          <a:xfrm>
            <a:off x="0" y="120843"/>
            <a:ext cx="12067082" cy="707886"/>
          </a:xfrm>
          <a:prstGeom prst="rect">
            <a:avLst/>
          </a:prstGeom>
          <a:noFill/>
        </p:spPr>
        <p:txBody>
          <a:bodyPr wrap="square" rtlCol="0">
            <a:spAutoFit/>
          </a:bodyPr>
          <a:lstStyle/>
          <a:p>
            <a:pPr algn="ctr"/>
            <a:r>
              <a:rPr lang="en-US" sz="4000" dirty="0">
                <a:solidFill>
                  <a:schemeClr val="accent1"/>
                </a:solidFill>
                <a:latin typeface="Arial" panose="020B0604020202020204" pitchFamily="34" charset="0"/>
                <a:ea typeface="Times New Roman" panose="02020603050405020304" pitchFamily="18" charset="0"/>
                <a:cs typeface="Arial" panose="020B0604020202020204" pitchFamily="34" charset="0"/>
              </a:rPr>
              <a:t>(4) To make the CLD: Making meaning with signs</a:t>
            </a:r>
            <a:endParaRPr lang="en-US" dirty="0"/>
          </a:p>
        </p:txBody>
      </p:sp>
    </p:spTree>
    <p:extLst>
      <p:ext uri="{BB962C8B-B14F-4D97-AF65-F5344CB8AC3E}">
        <p14:creationId xmlns:p14="http://schemas.microsoft.com/office/powerpoint/2010/main" val="292193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EB46AD3-DCEE-4171-1AF4-B6172E764884}"/>
              </a:ext>
            </a:extLst>
          </p:cNvPr>
          <p:cNvGrpSpPr/>
          <p:nvPr/>
        </p:nvGrpSpPr>
        <p:grpSpPr>
          <a:xfrm>
            <a:off x="7405144" y="1933734"/>
            <a:ext cx="4606976" cy="4526786"/>
            <a:chOff x="7405144" y="1933734"/>
            <a:chExt cx="4606976" cy="4526786"/>
          </a:xfrm>
        </p:grpSpPr>
        <p:pic>
          <p:nvPicPr>
            <p:cNvPr id="5" name="Picture 4">
              <a:extLst>
                <a:ext uri="{FF2B5EF4-FFF2-40B4-BE49-F238E27FC236}">
                  <a16:creationId xmlns:a16="http://schemas.microsoft.com/office/drawing/2014/main" id="{A6F36E5D-A503-6900-435F-36B1BDF0F1AC}"/>
                </a:ext>
              </a:extLst>
            </p:cNvPr>
            <p:cNvPicPr>
              <a:picLocks noChangeAspect="1"/>
            </p:cNvPicPr>
            <p:nvPr/>
          </p:nvPicPr>
          <p:blipFill>
            <a:blip r:embed="rId2"/>
            <a:stretch>
              <a:fillRect/>
            </a:stretch>
          </p:blipFill>
          <p:spPr>
            <a:xfrm>
              <a:off x="7942130" y="3743802"/>
              <a:ext cx="4069990" cy="2716718"/>
            </a:xfrm>
            <a:prstGeom prst="rect">
              <a:avLst/>
            </a:prstGeom>
          </p:spPr>
        </p:pic>
        <p:sp>
          <p:nvSpPr>
            <p:cNvPr id="7" name="Cloud Callout 6">
              <a:extLst>
                <a:ext uri="{FF2B5EF4-FFF2-40B4-BE49-F238E27FC236}">
                  <a16:creationId xmlns:a16="http://schemas.microsoft.com/office/drawing/2014/main" id="{25F326B9-4422-94C6-4B3D-BA369B06C7C7}"/>
                </a:ext>
              </a:extLst>
            </p:cNvPr>
            <p:cNvSpPr/>
            <p:nvPr/>
          </p:nvSpPr>
          <p:spPr>
            <a:xfrm>
              <a:off x="7405144" y="1933734"/>
              <a:ext cx="2311816" cy="1667656"/>
            </a:xfrm>
            <a:prstGeom prst="cloudCallout">
              <a:avLst>
                <a:gd name="adj1" fmla="val 55053"/>
                <a:gd name="adj2" fmla="val 1010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…and then, and then, and then…</a:t>
              </a:r>
            </a:p>
          </p:txBody>
        </p:sp>
      </p:grpSp>
      <p:grpSp>
        <p:nvGrpSpPr>
          <p:cNvPr id="12" name="Group 11">
            <a:extLst>
              <a:ext uri="{FF2B5EF4-FFF2-40B4-BE49-F238E27FC236}">
                <a16:creationId xmlns:a16="http://schemas.microsoft.com/office/drawing/2014/main" id="{F6D72376-EAB9-F154-8400-0F2520DDEA60}"/>
              </a:ext>
            </a:extLst>
          </p:cNvPr>
          <p:cNvGrpSpPr/>
          <p:nvPr/>
        </p:nvGrpSpPr>
        <p:grpSpPr>
          <a:xfrm>
            <a:off x="259370" y="1876606"/>
            <a:ext cx="4527486" cy="4715998"/>
            <a:chOff x="259370" y="1876606"/>
            <a:chExt cx="4527486" cy="4715998"/>
          </a:xfrm>
        </p:grpSpPr>
        <p:pic>
          <p:nvPicPr>
            <p:cNvPr id="9" name="Picture 8">
              <a:extLst>
                <a:ext uri="{FF2B5EF4-FFF2-40B4-BE49-F238E27FC236}">
                  <a16:creationId xmlns:a16="http://schemas.microsoft.com/office/drawing/2014/main" id="{39396AB5-92FC-34A8-9A30-04DBBBD0085D}"/>
                </a:ext>
              </a:extLst>
            </p:cNvPr>
            <p:cNvPicPr>
              <a:picLocks noChangeAspect="1"/>
            </p:cNvPicPr>
            <p:nvPr/>
          </p:nvPicPr>
          <p:blipFill>
            <a:blip r:embed="rId3"/>
            <a:stretch>
              <a:fillRect/>
            </a:stretch>
          </p:blipFill>
          <p:spPr>
            <a:xfrm flipH="1">
              <a:off x="259370" y="4181338"/>
              <a:ext cx="2000097" cy="2411266"/>
            </a:xfrm>
            <a:prstGeom prst="rect">
              <a:avLst/>
            </a:prstGeom>
          </p:spPr>
        </p:pic>
        <p:sp>
          <p:nvSpPr>
            <p:cNvPr id="10" name="Cloud Callout 9">
              <a:extLst>
                <a:ext uri="{FF2B5EF4-FFF2-40B4-BE49-F238E27FC236}">
                  <a16:creationId xmlns:a16="http://schemas.microsoft.com/office/drawing/2014/main" id="{04A25954-7595-20A9-F676-A0FFAB390BF9}"/>
                </a:ext>
              </a:extLst>
            </p:cNvPr>
            <p:cNvSpPr/>
            <p:nvPr/>
          </p:nvSpPr>
          <p:spPr>
            <a:xfrm flipH="1">
              <a:off x="2041993" y="1876606"/>
              <a:ext cx="2744863" cy="1667656"/>
            </a:xfrm>
            <a:prstGeom prst="cloudCallout">
              <a:avLst>
                <a:gd name="adj1" fmla="val 55053"/>
                <a:gd name="adj2" fmla="val 1010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and therefore, and therefore,  and  therefore…</a:t>
              </a:r>
            </a:p>
          </p:txBody>
        </p:sp>
      </p:grpSp>
      <p:pic>
        <p:nvPicPr>
          <p:cNvPr id="11" name="Picture 10">
            <a:extLst>
              <a:ext uri="{FF2B5EF4-FFF2-40B4-BE49-F238E27FC236}">
                <a16:creationId xmlns:a16="http://schemas.microsoft.com/office/drawing/2014/main" id="{5EE42903-FFC8-DC75-8717-23EEB2EAE345}"/>
              </a:ext>
            </a:extLst>
          </p:cNvPr>
          <p:cNvPicPr>
            <a:picLocks noChangeAspect="1"/>
          </p:cNvPicPr>
          <p:nvPr/>
        </p:nvPicPr>
        <p:blipFill>
          <a:blip r:embed="rId4"/>
          <a:stretch>
            <a:fillRect/>
          </a:stretch>
        </p:blipFill>
        <p:spPr>
          <a:xfrm>
            <a:off x="3139952" y="4434783"/>
            <a:ext cx="3957888" cy="944496"/>
          </a:xfrm>
          <a:prstGeom prst="rect">
            <a:avLst/>
          </a:prstGeom>
        </p:spPr>
      </p:pic>
      <p:sp>
        <p:nvSpPr>
          <p:cNvPr id="14" name="TextBox 13">
            <a:extLst>
              <a:ext uri="{FF2B5EF4-FFF2-40B4-BE49-F238E27FC236}">
                <a16:creationId xmlns:a16="http://schemas.microsoft.com/office/drawing/2014/main" id="{5EB4D4A2-9F93-1915-2101-F3D1CBDBDF73}"/>
              </a:ext>
            </a:extLst>
          </p:cNvPr>
          <p:cNvSpPr txBox="1"/>
          <p:nvPr/>
        </p:nvSpPr>
        <p:spPr>
          <a:xfrm>
            <a:off x="404874" y="1010027"/>
            <a:ext cx="10602764" cy="523220"/>
          </a:xfrm>
          <a:prstGeom prst="rect">
            <a:avLst/>
          </a:prstGeom>
          <a:noFill/>
        </p:spPr>
        <p:txBody>
          <a:bodyPr wrap="square" rtlCol="0">
            <a:spAutoFit/>
          </a:bodyPr>
          <a:lstStyle/>
          <a:p>
            <a:pPr>
              <a:spcAft>
                <a:spcPts val="1500"/>
              </a:spcAft>
            </a:pPr>
            <a:r>
              <a:rPr lang="en-US" sz="2800" dirty="0">
                <a:solidFill>
                  <a:srgbClr val="945200"/>
                </a:solidFill>
                <a:latin typeface="Arial" panose="020B0604020202020204" pitchFamily="34" charset="0"/>
                <a:cs typeface="Arial" panose="020B0604020202020204" pitchFamily="34" charset="0"/>
              </a:rPr>
              <a:t>What does an arrow mean?</a:t>
            </a:r>
          </a:p>
        </p:txBody>
      </p:sp>
      <p:sp>
        <p:nvSpPr>
          <p:cNvPr id="18" name="TextBox 17">
            <a:extLst>
              <a:ext uri="{FF2B5EF4-FFF2-40B4-BE49-F238E27FC236}">
                <a16:creationId xmlns:a16="http://schemas.microsoft.com/office/drawing/2014/main" id="{DFD8EDCE-CFF4-56BF-8082-6EBF2BC0D2FE}"/>
              </a:ext>
            </a:extLst>
          </p:cNvPr>
          <p:cNvSpPr txBox="1"/>
          <p:nvPr/>
        </p:nvSpPr>
        <p:spPr>
          <a:xfrm>
            <a:off x="0" y="120843"/>
            <a:ext cx="12067082" cy="707886"/>
          </a:xfrm>
          <a:prstGeom prst="rect">
            <a:avLst/>
          </a:prstGeom>
          <a:noFill/>
        </p:spPr>
        <p:txBody>
          <a:bodyPr wrap="square" rtlCol="0">
            <a:spAutoFit/>
          </a:bodyPr>
          <a:lstStyle/>
          <a:p>
            <a:pPr algn="ctr"/>
            <a:r>
              <a:rPr lang="en-US" sz="4000" dirty="0">
                <a:solidFill>
                  <a:schemeClr val="accent1"/>
                </a:solidFill>
                <a:latin typeface="Arial" panose="020B0604020202020204" pitchFamily="34" charset="0"/>
                <a:ea typeface="Times New Roman" panose="02020603050405020304" pitchFamily="18" charset="0"/>
                <a:cs typeface="Arial" panose="020B0604020202020204" pitchFamily="34" charset="0"/>
              </a:rPr>
              <a:t>(4) To make the CLD: Making meaning with signs</a:t>
            </a:r>
            <a:endParaRPr lang="en-US" dirty="0"/>
          </a:p>
        </p:txBody>
      </p:sp>
    </p:spTree>
    <p:extLst>
      <p:ext uri="{BB962C8B-B14F-4D97-AF65-F5344CB8AC3E}">
        <p14:creationId xmlns:p14="http://schemas.microsoft.com/office/powerpoint/2010/main" val="268944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2AE4CB-809E-07FF-CD3B-112DCF6B87A1}"/>
              </a:ext>
            </a:extLst>
          </p:cNvPr>
          <p:cNvSpPr txBox="1"/>
          <p:nvPr/>
        </p:nvSpPr>
        <p:spPr>
          <a:xfrm>
            <a:off x="543837" y="257383"/>
            <a:ext cx="5174815" cy="769441"/>
          </a:xfrm>
          <a:prstGeom prst="rect">
            <a:avLst/>
          </a:prstGeom>
          <a:noFill/>
        </p:spPr>
        <p:txBody>
          <a:bodyPr wrap="none" rtlCol="0">
            <a:spAutoFit/>
          </a:bodyPr>
          <a:lstStyle/>
          <a:p>
            <a:r>
              <a:rPr lang="en-US" sz="4400" dirty="0">
                <a:solidFill>
                  <a:schemeClr val="accent1"/>
                </a:solidFill>
                <a:latin typeface="Arial" panose="020B0604020202020204" pitchFamily="34" charset="0"/>
                <a:cs typeface="Arial" panose="020B0604020202020204" pitchFamily="34" charset="0"/>
              </a:rPr>
              <a:t>Problem Statement:</a:t>
            </a:r>
          </a:p>
        </p:txBody>
      </p:sp>
      <p:sp>
        <p:nvSpPr>
          <p:cNvPr id="3" name="TextBox 2">
            <a:extLst>
              <a:ext uri="{FF2B5EF4-FFF2-40B4-BE49-F238E27FC236}">
                <a16:creationId xmlns:a16="http://schemas.microsoft.com/office/drawing/2014/main" id="{AFAB4B66-FD72-0214-01D1-38E59C4BEE03}"/>
              </a:ext>
            </a:extLst>
          </p:cNvPr>
          <p:cNvSpPr txBox="1"/>
          <p:nvPr/>
        </p:nvSpPr>
        <p:spPr>
          <a:xfrm>
            <a:off x="1059745" y="1155024"/>
            <a:ext cx="10617223" cy="2516073"/>
          </a:xfrm>
          <a:prstGeom prst="rect">
            <a:avLst/>
          </a:prstGeom>
          <a:noFill/>
        </p:spPr>
        <p:txBody>
          <a:bodyPr wrap="square" rtlCol="0">
            <a:spAutoFit/>
          </a:bodyPr>
          <a:lstStyle/>
          <a:p>
            <a:pPr marL="285750" indent="-285750">
              <a:spcAft>
                <a:spcPts val="1500"/>
              </a:spcAft>
              <a:buFont typeface="Arial" panose="020B0604020202020204" pitchFamily="34" charset="0"/>
              <a:buChar char="•"/>
            </a:pPr>
            <a:r>
              <a:rPr lang="en-US" sz="2400" dirty="0">
                <a:solidFill>
                  <a:srgbClr val="945200"/>
                </a:solidFill>
                <a:latin typeface="Arial" panose="020B0604020202020204" pitchFamily="34" charset="0"/>
                <a:cs typeface="Arial" panose="020B0604020202020204" pitchFamily="34" charset="0"/>
              </a:rPr>
              <a:t>Systems thinking draws on complex cognitive processes…</a:t>
            </a:r>
          </a:p>
          <a:p>
            <a:pPr marL="285750" indent="-285750">
              <a:spcAft>
                <a:spcPts val="1500"/>
              </a:spcAft>
              <a:buFont typeface="Arial" panose="020B0604020202020204" pitchFamily="34" charset="0"/>
              <a:buChar char="•"/>
            </a:pPr>
            <a:r>
              <a:rPr lang="en-US" sz="2400" dirty="0">
                <a:solidFill>
                  <a:srgbClr val="945200"/>
                </a:solidFill>
                <a:latin typeface="Arial" panose="020B0604020202020204" pitchFamily="34" charset="0"/>
                <a:cs typeface="Arial" panose="020B0604020202020204" pitchFamily="34" charset="0"/>
              </a:rPr>
              <a:t>… but many instructors of systems thinking and systems dynamics lack expertise in cognitively-informed pedagogy… </a:t>
            </a:r>
          </a:p>
          <a:p>
            <a:pPr marL="285750" indent="-285750">
              <a:spcAft>
                <a:spcPts val="1500"/>
              </a:spcAft>
              <a:buFont typeface="Arial" panose="020B0604020202020204" pitchFamily="34" charset="0"/>
              <a:buChar char="•"/>
            </a:pPr>
            <a:r>
              <a:rPr lang="en-US" sz="2400" dirty="0">
                <a:solidFill>
                  <a:srgbClr val="945200"/>
                </a:solidFill>
                <a:latin typeface="Arial" panose="020B0604020202020204" pitchFamily="34" charset="0"/>
                <a:cs typeface="Arial" panose="020B0604020202020204" pitchFamily="34" charset="0"/>
              </a:rPr>
              <a:t>… and thus may be misunderstanding their students’ struggles …</a:t>
            </a:r>
          </a:p>
          <a:p>
            <a:pPr marL="285750" indent="-285750">
              <a:spcAft>
                <a:spcPts val="1500"/>
              </a:spcAft>
              <a:buFont typeface="Arial" panose="020B0604020202020204" pitchFamily="34" charset="0"/>
              <a:buChar char="•"/>
            </a:pPr>
            <a:r>
              <a:rPr lang="en-US" sz="2400" dirty="0">
                <a:solidFill>
                  <a:srgbClr val="945200"/>
                </a:solidFill>
                <a:latin typeface="Arial" panose="020B0604020202020204" pitchFamily="34" charset="0"/>
                <a:cs typeface="Arial" panose="020B0604020202020204" pitchFamily="34" charset="0"/>
              </a:rPr>
              <a:t>… or missing opportunities to build their students’ strengths. </a:t>
            </a:r>
          </a:p>
        </p:txBody>
      </p:sp>
      <p:grpSp>
        <p:nvGrpSpPr>
          <p:cNvPr id="7" name="Group 6">
            <a:extLst>
              <a:ext uri="{FF2B5EF4-FFF2-40B4-BE49-F238E27FC236}">
                <a16:creationId xmlns:a16="http://schemas.microsoft.com/office/drawing/2014/main" id="{DC7169BA-70BC-9DF1-8469-768EA2DF45F7}"/>
              </a:ext>
            </a:extLst>
          </p:cNvPr>
          <p:cNvGrpSpPr/>
          <p:nvPr/>
        </p:nvGrpSpPr>
        <p:grpSpPr>
          <a:xfrm>
            <a:off x="422071" y="3856040"/>
            <a:ext cx="9708517" cy="1785382"/>
            <a:chOff x="422071" y="3856040"/>
            <a:chExt cx="9708517" cy="1785382"/>
          </a:xfrm>
        </p:grpSpPr>
        <p:sp>
          <p:nvSpPr>
            <p:cNvPr id="5" name="TextBox 4">
              <a:extLst>
                <a:ext uri="{FF2B5EF4-FFF2-40B4-BE49-F238E27FC236}">
                  <a16:creationId xmlns:a16="http://schemas.microsoft.com/office/drawing/2014/main" id="{0D652554-FC62-301E-9E34-1DCD7B4816DF}"/>
                </a:ext>
              </a:extLst>
            </p:cNvPr>
            <p:cNvSpPr txBox="1"/>
            <p:nvPr/>
          </p:nvSpPr>
          <p:spPr>
            <a:xfrm>
              <a:off x="422071" y="3856040"/>
              <a:ext cx="6083717" cy="769441"/>
            </a:xfrm>
            <a:prstGeom prst="rect">
              <a:avLst/>
            </a:prstGeom>
            <a:noFill/>
          </p:spPr>
          <p:txBody>
            <a:bodyPr wrap="none" rtlCol="0">
              <a:spAutoFit/>
            </a:bodyPr>
            <a:lstStyle/>
            <a:p>
              <a:r>
                <a:rPr lang="en-US" sz="4400" dirty="0">
                  <a:solidFill>
                    <a:schemeClr val="accent1"/>
                  </a:solidFill>
                  <a:latin typeface="Arial" panose="020B0604020202020204" pitchFamily="34" charset="0"/>
                  <a:cs typeface="Arial" panose="020B0604020202020204" pitchFamily="34" charset="0"/>
                </a:rPr>
                <a:t>Cognitive task analysis:</a:t>
              </a:r>
            </a:p>
          </p:txBody>
        </p:sp>
        <p:sp>
          <p:nvSpPr>
            <p:cNvPr id="6" name="TextBox 5">
              <a:extLst>
                <a:ext uri="{FF2B5EF4-FFF2-40B4-BE49-F238E27FC236}">
                  <a16:creationId xmlns:a16="http://schemas.microsoft.com/office/drawing/2014/main" id="{E5D9858F-5277-7B5E-0DC2-31D90BBA92BE}"/>
                </a:ext>
              </a:extLst>
            </p:cNvPr>
            <p:cNvSpPr txBox="1"/>
            <p:nvPr/>
          </p:nvSpPr>
          <p:spPr>
            <a:xfrm>
              <a:off x="991207" y="4810425"/>
              <a:ext cx="9139381" cy="830997"/>
            </a:xfrm>
            <a:prstGeom prst="rect">
              <a:avLst/>
            </a:prstGeom>
            <a:noFill/>
          </p:spPr>
          <p:txBody>
            <a:bodyPr wrap="square" rtlCol="0">
              <a:spAutoFit/>
            </a:bodyPr>
            <a:lstStyle/>
            <a:p>
              <a:r>
                <a:rPr lang="en-US" sz="2400" dirty="0">
                  <a:solidFill>
                    <a:srgbClr val="945200"/>
                  </a:solidFill>
                  <a:latin typeface="Arial" panose="020B0604020202020204" pitchFamily="34" charset="0"/>
                  <a:ea typeface="DengXian" panose="02010600030101010101" pitchFamily="2" charset="-122"/>
                  <a:cs typeface="Arial" panose="020B0604020202020204" pitchFamily="34" charset="0"/>
                </a:rPr>
                <a:t>T</a:t>
              </a:r>
              <a:r>
                <a:rPr lang="en-US" sz="2400" dirty="0">
                  <a:solidFill>
                    <a:srgbClr val="945200"/>
                  </a:solidFill>
                  <a:effectLst/>
                  <a:latin typeface="Arial" panose="020B0604020202020204" pitchFamily="34" charset="0"/>
                  <a:ea typeface="DengXian" panose="02010600030101010101" pitchFamily="2" charset="-122"/>
                  <a:cs typeface="Arial" panose="020B0604020202020204" pitchFamily="34" charset="0"/>
                </a:rPr>
                <a:t>he process of examining how learners process information and build understanding while completing an instructional activity. </a:t>
              </a:r>
              <a:endParaRPr lang="en-US" sz="5400" dirty="0">
                <a:solidFill>
                  <a:srgbClr val="9452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1563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4DA03-FFA8-89B0-C093-C9438A00A861}"/>
              </a:ext>
            </a:extLst>
          </p:cNvPr>
          <p:cNvSpPr txBox="1"/>
          <p:nvPr/>
        </p:nvSpPr>
        <p:spPr>
          <a:xfrm>
            <a:off x="97036" y="37695"/>
            <a:ext cx="1151215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sym typeface="Wingdings" pitchFamily="2" charset="2"/>
              </a:rPr>
              <a:t>People tend to see temporal cycles as linear chains, not loops </a:t>
            </a:r>
          </a:p>
        </p:txBody>
      </p:sp>
      <p:sp>
        <p:nvSpPr>
          <p:cNvPr id="7" name="TextBox 6">
            <a:extLst>
              <a:ext uri="{FF2B5EF4-FFF2-40B4-BE49-F238E27FC236}">
                <a16:creationId xmlns:a16="http://schemas.microsoft.com/office/drawing/2014/main" id="{A195D6D4-6D08-46CC-E206-EAB593E77C40}"/>
              </a:ext>
            </a:extLst>
          </p:cNvPr>
          <p:cNvSpPr txBox="1"/>
          <p:nvPr/>
        </p:nvSpPr>
        <p:spPr>
          <a:xfrm>
            <a:off x="41081" y="6450973"/>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Times New Roman" panose="02020603050405020304" pitchFamily="18" charset="0"/>
              </a:rPr>
              <a:t>Work of psychologist Barbara Tversky and students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26" name="Group 25">
            <a:extLst>
              <a:ext uri="{FF2B5EF4-FFF2-40B4-BE49-F238E27FC236}">
                <a16:creationId xmlns:a16="http://schemas.microsoft.com/office/drawing/2014/main" id="{37E9825E-6CD9-3FFE-1153-EAE8347FB7C2}"/>
              </a:ext>
            </a:extLst>
          </p:cNvPr>
          <p:cNvGrpSpPr/>
          <p:nvPr/>
        </p:nvGrpSpPr>
        <p:grpSpPr>
          <a:xfrm>
            <a:off x="97036" y="632465"/>
            <a:ext cx="10166747" cy="1773591"/>
            <a:chOff x="97036" y="632465"/>
            <a:chExt cx="10166747" cy="1773591"/>
          </a:xfrm>
        </p:grpSpPr>
        <p:grpSp>
          <p:nvGrpSpPr>
            <p:cNvPr id="10" name="Group 9">
              <a:extLst>
                <a:ext uri="{FF2B5EF4-FFF2-40B4-BE49-F238E27FC236}">
                  <a16:creationId xmlns:a16="http://schemas.microsoft.com/office/drawing/2014/main" id="{32C1F37A-4CF6-45A1-B9A6-00C4A5E67323}"/>
                </a:ext>
              </a:extLst>
            </p:cNvPr>
            <p:cNvGrpSpPr/>
            <p:nvPr/>
          </p:nvGrpSpPr>
          <p:grpSpPr>
            <a:xfrm>
              <a:off x="619126" y="1205726"/>
              <a:ext cx="5636549" cy="1200330"/>
              <a:chOff x="642938" y="685086"/>
              <a:chExt cx="5636549" cy="1200330"/>
            </a:xfrm>
          </p:grpSpPr>
          <p:sp>
            <p:nvSpPr>
              <p:cNvPr id="3" name="TextBox 2">
                <a:extLst>
                  <a:ext uri="{FF2B5EF4-FFF2-40B4-BE49-F238E27FC236}">
                    <a16:creationId xmlns:a16="http://schemas.microsoft.com/office/drawing/2014/main" id="{A7B240D3-787A-CA90-7075-3C34375B2A62}"/>
                  </a:ext>
                </a:extLst>
              </p:cNvPr>
              <p:cNvSpPr txBox="1"/>
              <p:nvPr/>
            </p:nvSpPr>
            <p:spPr>
              <a:xfrm>
                <a:off x="642938" y="685087"/>
                <a:ext cx="2435282" cy="120032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tree grows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tree dies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tree decomposes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Fossil fuel is formed </a:t>
                </a:r>
              </a:p>
            </p:txBody>
          </p:sp>
          <p:sp>
            <p:nvSpPr>
              <p:cNvPr id="4" name="TextBox 3">
                <a:extLst>
                  <a:ext uri="{FF2B5EF4-FFF2-40B4-BE49-F238E27FC236}">
                    <a16:creationId xmlns:a16="http://schemas.microsoft.com/office/drawing/2014/main" id="{B399B2A0-1B3B-BEE0-E718-9747142F8227}"/>
                  </a:ext>
                </a:extLst>
              </p:cNvPr>
              <p:cNvSpPr txBox="1"/>
              <p:nvPr/>
            </p:nvSpPr>
            <p:spPr>
              <a:xfrm>
                <a:off x="3594136" y="685086"/>
                <a:ext cx="2685351" cy="120032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seed germinates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flower grows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flower is pollinated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new seed is formed </a:t>
                </a:r>
              </a:p>
            </p:txBody>
          </p:sp>
        </p:grpSp>
        <p:sp>
          <p:nvSpPr>
            <p:cNvPr id="9" name="TextBox 8">
              <a:extLst>
                <a:ext uri="{FF2B5EF4-FFF2-40B4-BE49-F238E27FC236}">
                  <a16:creationId xmlns:a16="http://schemas.microsoft.com/office/drawing/2014/main" id="{11B7215E-FBA7-12EC-D5AD-3A9B259F0602}"/>
                </a:ext>
              </a:extLst>
            </p:cNvPr>
            <p:cNvSpPr txBox="1"/>
            <p:nvPr/>
          </p:nvSpPr>
          <p:spPr>
            <a:xfrm>
              <a:off x="97036" y="632465"/>
              <a:ext cx="101667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Times New Roman" panose="02020603050405020304" pitchFamily="18" charset="0"/>
                </a:rPr>
                <a:t>“Please think about the following 4 stages and then construct a simple, schematic diagram conveying them”</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TextBox 10">
            <a:extLst>
              <a:ext uri="{FF2B5EF4-FFF2-40B4-BE49-F238E27FC236}">
                <a16:creationId xmlns:a16="http://schemas.microsoft.com/office/drawing/2014/main" id="{A53453FF-ACBD-EF44-4B8A-A845A74AB670}"/>
              </a:ext>
            </a:extLst>
          </p:cNvPr>
          <p:cNvSpPr txBox="1"/>
          <p:nvPr/>
        </p:nvSpPr>
        <p:spPr>
          <a:xfrm>
            <a:off x="838598" y="2425318"/>
            <a:ext cx="50962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B7942"/>
                </a:solidFill>
                <a:effectLst/>
                <a:uLnTx/>
                <a:uFillTx/>
                <a:latin typeface="Arial" panose="020B0604020202020204" pitchFamily="34" charset="0"/>
                <a:ea typeface="+mn-ea"/>
                <a:cs typeface="Arial" panose="020B0604020202020204" pitchFamily="34" charset="0"/>
              </a:rPr>
              <a:t>(temporal sequence)                  (temporal cycle)</a:t>
            </a:r>
          </a:p>
        </p:txBody>
      </p:sp>
      <p:grpSp>
        <p:nvGrpSpPr>
          <p:cNvPr id="19" name="Group 18">
            <a:extLst>
              <a:ext uri="{FF2B5EF4-FFF2-40B4-BE49-F238E27FC236}">
                <a16:creationId xmlns:a16="http://schemas.microsoft.com/office/drawing/2014/main" id="{FF0F9779-0115-205B-3230-EFB58A3EC6A7}"/>
              </a:ext>
            </a:extLst>
          </p:cNvPr>
          <p:cNvGrpSpPr/>
          <p:nvPr/>
        </p:nvGrpSpPr>
        <p:grpSpPr>
          <a:xfrm>
            <a:off x="8227452" y="1378764"/>
            <a:ext cx="3793098" cy="3902619"/>
            <a:chOff x="8227452" y="1378764"/>
            <a:chExt cx="3793098" cy="3902619"/>
          </a:xfrm>
        </p:grpSpPr>
        <p:pic>
          <p:nvPicPr>
            <p:cNvPr id="16" name="Picture 15">
              <a:extLst>
                <a:ext uri="{FF2B5EF4-FFF2-40B4-BE49-F238E27FC236}">
                  <a16:creationId xmlns:a16="http://schemas.microsoft.com/office/drawing/2014/main" id="{2CDF852D-59BB-D9F8-80CF-6A383E0BA3C4}"/>
                </a:ext>
              </a:extLst>
            </p:cNvPr>
            <p:cNvPicPr>
              <a:picLocks noChangeAspect="1"/>
            </p:cNvPicPr>
            <p:nvPr/>
          </p:nvPicPr>
          <p:blipFill>
            <a:blip r:embed="rId2"/>
            <a:stretch>
              <a:fillRect/>
            </a:stretch>
          </p:blipFill>
          <p:spPr>
            <a:xfrm>
              <a:off x="8227452" y="1378764"/>
              <a:ext cx="3793098" cy="3119252"/>
            </a:xfrm>
            <a:prstGeom prst="rect">
              <a:avLst/>
            </a:prstGeom>
          </p:spPr>
        </p:pic>
        <p:pic>
          <p:nvPicPr>
            <p:cNvPr id="18" name="Picture 17">
              <a:extLst>
                <a:ext uri="{FF2B5EF4-FFF2-40B4-BE49-F238E27FC236}">
                  <a16:creationId xmlns:a16="http://schemas.microsoft.com/office/drawing/2014/main" id="{7DF44B4E-97FF-2DF4-F288-50974D41CF5A}"/>
                </a:ext>
              </a:extLst>
            </p:cNvPr>
            <p:cNvPicPr>
              <a:picLocks noChangeAspect="1"/>
            </p:cNvPicPr>
            <p:nvPr/>
          </p:nvPicPr>
          <p:blipFill>
            <a:blip r:embed="rId3"/>
            <a:stretch>
              <a:fillRect/>
            </a:stretch>
          </p:blipFill>
          <p:spPr>
            <a:xfrm>
              <a:off x="10046299" y="4468583"/>
              <a:ext cx="1206500" cy="812800"/>
            </a:xfrm>
            <a:prstGeom prst="rect">
              <a:avLst/>
            </a:prstGeom>
          </p:spPr>
        </p:pic>
      </p:grpSp>
      <p:grpSp>
        <p:nvGrpSpPr>
          <p:cNvPr id="27" name="Group 26">
            <a:extLst>
              <a:ext uri="{FF2B5EF4-FFF2-40B4-BE49-F238E27FC236}">
                <a16:creationId xmlns:a16="http://schemas.microsoft.com/office/drawing/2014/main" id="{F64DD905-CA6B-41D9-81F7-A2B64BF5A14B}"/>
              </a:ext>
            </a:extLst>
          </p:cNvPr>
          <p:cNvGrpSpPr/>
          <p:nvPr/>
        </p:nvGrpSpPr>
        <p:grpSpPr>
          <a:xfrm>
            <a:off x="4845952" y="3119438"/>
            <a:ext cx="3017959" cy="2551516"/>
            <a:chOff x="5167709" y="2914533"/>
            <a:chExt cx="3017959" cy="2551516"/>
          </a:xfrm>
        </p:grpSpPr>
        <p:sp>
          <p:nvSpPr>
            <p:cNvPr id="15" name="TextBox 14">
              <a:extLst>
                <a:ext uri="{FF2B5EF4-FFF2-40B4-BE49-F238E27FC236}">
                  <a16:creationId xmlns:a16="http://schemas.microsoft.com/office/drawing/2014/main" id="{AA01414D-02C4-2BD8-4C5A-00803FDD9FCA}"/>
                </a:ext>
              </a:extLst>
            </p:cNvPr>
            <p:cNvSpPr txBox="1"/>
            <p:nvPr/>
          </p:nvSpPr>
          <p:spPr>
            <a:xfrm>
              <a:off x="5243837" y="5096717"/>
              <a:ext cx="29418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B7942"/>
                  </a:solidFill>
                  <a:effectLst/>
                  <a:uLnTx/>
                  <a:uFillTx/>
                  <a:latin typeface="Arial" panose="020B0604020202020204" pitchFamily="34" charset="0"/>
                  <a:ea typeface="+mn-ea"/>
                  <a:cs typeface="Arial" panose="020B0604020202020204" pitchFamily="34" charset="0"/>
                </a:rPr>
                <a:t>Answer coded as “repeats”</a:t>
              </a:r>
            </a:p>
          </p:txBody>
        </p:sp>
        <p:grpSp>
          <p:nvGrpSpPr>
            <p:cNvPr id="21" name="Group 20">
              <a:extLst>
                <a:ext uri="{FF2B5EF4-FFF2-40B4-BE49-F238E27FC236}">
                  <a16:creationId xmlns:a16="http://schemas.microsoft.com/office/drawing/2014/main" id="{CA85DC7A-2112-7DA6-8531-E55F97CA09F4}"/>
                </a:ext>
              </a:extLst>
            </p:cNvPr>
            <p:cNvGrpSpPr/>
            <p:nvPr/>
          </p:nvGrpSpPr>
          <p:grpSpPr>
            <a:xfrm>
              <a:off x="5167709" y="2914533"/>
              <a:ext cx="2761801" cy="2108200"/>
              <a:chOff x="5311470" y="3062054"/>
              <a:chExt cx="2761801" cy="2108200"/>
            </a:xfrm>
          </p:grpSpPr>
          <p:pic>
            <p:nvPicPr>
              <p:cNvPr id="13" name="Picture 12">
                <a:extLst>
                  <a:ext uri="{FF2B5EF4-FFF2-40B4-BE49-F238E27FC236}">
                    <a16:creationId xmlns:a16="http://schemas.microsoft.com/office/drawing/2014/main" id="{0F9EECB4-FC08-51ED-0E34-B2739860D06D}"/>
                  </a:ext>
                </a:extLst>
              </p:cNvPr>
              <p:cNvPicPr>
                <a:picLocks noChangeAspect="1"/>
              </p:cNvPicPr>
              <p:nvPr/>
            </p:nvPicPr>
            <p:blipFill>
              <a:blip r:embed="rId4"/>
              <a:stretch>
                <a:fillRect/>
              </a:stretch>
            </p:blipFill>
            <p:spPr>
              <a:xfrm>
                <a:off x="5457071" y="3062054"/>
                <a:ext cx="2616200" cy="2108200"/>
              </a:xfrm>
              <a:prstGeom prst="rect">
                <a:avLst/>
              </a:prstGeom>
              <a:solidFill>
                <a:schemeClr val="bg1"/>
              </a:solidFill>
            </p:spPr>
          </p:pic>
          <p:sp>
            <p:nvSpPr>
              <p:cNvPr id="20" name="Rectangle 19">
                <a:extLst>
                  <a:ext uri="{FF2B5EF4-FFF2-40B4-BE49-F238E27FC236}">
                    <a16:creationId xmlns:a16="http://schemas.microsoft.com/office/drawing/2014/main" id="{56EE83A3-7A07-96D0-3557-6DB9A71F1D49}"/>
                  </a:ext>
                </a:extLst>
              </p:cNvPr>
              <p:cNvSpPr/>
              <p:nvPr/>
            </p:nvSpPr>
            <p:spPr>
              <a:xfrm>
                <a:off x="5311470" y="3069207"/>
                <a:ext cx="784529" cy="2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 name="Group 24">
            <a:extLst>
              <a:ext uri="{FF2B5EF4-FFF2-40B4-BE49-F238E27FC236}">
                <a16:creationId xmlns:a16="http://schemas.microsoft.com/office/drawing/2014/main" id="{74C8768E-2DFC-CA57-6A65-687D6E2CBDC8}"/>
              </a:ext>
            </a:extLst>
          </p:cNvPr>
          <p:cNvGrpSpPr/>
          <p:nvPr/>
        </p:nvGrpSpPr>
        <p:grpSpPr>
          <a:xfrm>
            <a:off x="-217639" y="3209007"/>
            <a:ext cx="4669045" cy="2461947"/>
            <a:chOff x="226861" y="3209007"/>
            <a:chExt cx="4669045" cy="2461947"/>
          </a:xfrm>
        </p:grpSpPr>
        <p:sp>
          <p:nvSpPr>
            <p:cNvPr id="14" name="TextBox 13">
              <a:extLst>
                <a:ext uri="{FF2B5EF4-FFF2-40B4-BE49-F238E27FC236}">
                  <a16:creationId xmlns:a16="http://schemas.microsoft.com/office/drawing/2014/main" id="{B8FE993C-D066-72DF-D21E-673AE1DEEF29}"/>
                </a:ext>
              </a:extLst>
            </p:cNvPr>
            <p:cNvSpPr txBox="1"/>
            <p:nvPr/>
          </p:nvSpPr>
          <p:spPr>
            <a:xfrm>
              <a:off x="1022190" y="5301622"/>
              <a:ext cx="26725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B7942"/>
                  </a:solidFill>
                  <a:effectLst/>
                  <a:uLnTx/>
                  <a:uFillTx/>
                  <a:latin typeface="Arial" panose="020B0604020202020204" pitchFamily="34" charset="0"/>
                  <a:ea typeface="+mn-ea"/>
                  <a:cs typeface="Arial" panose="020B0604020202020204" pitchFamily="34" charset="0"/>
                </a:rPr>
                <a:t>Answer coded as “ends”</a:t>
              </a:r>
            </a:p>
          </p:txBody>
        </p:sp>
        <p:grpSp>
          <p:nvGrpSpPr>
            <p:cNvPr id="24" name="Group 23">
              <a:extLst>
                <a:ext uri="{FF2B5EF4-FFF2-40B4-BE49-F238E27FC236}">
                  <a16:creationId xmlns:a16="http://schemas.microsoft.com/office/drawing/2014/main" id="{14957AF2-3674-0557-652E-A2067E4B925E}"/>
                </a:ext>
              </a:extLst>
            </p:cNvPr>
            <p:cNvGrpSpPr/>
            <p:nvPr/>
          </p:nvGrpSpPr>
          <p:grpSpPr>
            <a:xfrm>
              <a:off x="226861" y="3209007"/>
              <a:ext cx="4669045" cy="1905000"/>
              <a:chOff x="226861" y="3209007"/>
              <a:chExt cx="4669045" cy="1905000"/>
            </a:xfrm>
          </p:grpSpPr>
          <p:pic>
            <p:nvPicPr>
              <p:cNvPr id="12" name="Picture 11">
                <a:extLst>
                  <a:ext uri="{FF2B5EF4-FFF2-40B4-BE49-F238E27FC236}">
                    <a16:creationId xmlns:a16="http://schemas.microsoft.com/office/drawing/2014/main" id="{6B08C4BF-C1AE-AB35-4FFF-139F48823D5C}"/>
                  </a:ext>
                </a:extLst>
              </p:cNvPr>
              <p:cNvPicPr>
                <a:picLocks noChangeAspect="1"/>
              </p:cNvPicPr>
              <p:nvPr/>
            </p:nvPicPr>
            <p:blipFill>
              <a:blip r:embed="rId5"/>
              <a:stretch>
                <a:fillRect/>
              </a:stretch>
            </p:blipFill>
            <p:spPr>
              <a:xfrm>
                <a:off x="438206" y="3209007"/>
                <a:ext cx="4457700" cy="1905000"/>
              </a:xfrm>
              <a:prstGeom prst="rect">
                <a:avLst/>
              </a:prstGeom>
            </p:spPr>
          </p:pic>
          <p:sp>
            <p:nvSpPr>
              <p:cNvPr id="23" name="Rectangle 22">
                <a:extLst>
                  <a:ext uri="{FF2B5EF4-FFF2-40B4-BE49-F238E27FC236}">
                    <a16:creationId xmlns:a16="http://schemas.microsoft.com/office/drawing/2014/main" id="{CE09BAF4-C4EA-F3EC-5A04-A4A1560B2B46}"/>
                  </a:ext>
                </a:extLst>
              </p:cNvPr>
              <p:cNvSpPr/>
              <p:nvPr/>
            </p:nvSpPr>
            <p:spPr>
              <a:xfrm>
                <a:off x="226861" y="3231582"/>
                <a:ext cx="1450864" cy="59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9639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FB50C9-066B-3547-AE4C-A4C280B6C13C}"/>
              </a:ext>
            </a:extLst>
          </p:cNvPr>
          <p:cNvSpPr txBox="1"/>
          <p:nvPr/>
        </p:nvSpPr>
        <p:spPr>
          <a:xfrm>
            <a:off x="259370" y="487420"/>
            <a:ext cx="11366790"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Higher order cognitive skills identified:</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sp>
        <p:nvSpPr>
          <p:cNvPr id="3" name="TextBox 2">
            <a:extLst>
              <a:ext uri="{FF2B5EF4-FFF2-40B4-BE49-F238E27FC236}">
                <a16:creationId xmlns:a16="http://schemas.microsoft.com/office/drawing/2014/main" id="{DAC00B8D-3985-AF0A-FDAB-5B75D4075674}"/>
              </a:ext>
            </a:extLst>
          </p:cNvPr>
          <p:cNvSpPr txBox="1"/>
          <p:nvPr/>
        </p:nvSpPr>
        <p:spPr>
          <a:xfrm>
            <a:off x="811991" y="1815167"/>
            <a:ext cx="10568017" cy="2392963"/>
          </a:xfrm>
          <a:prstGeom prst="rect">
            <a:avLst/>
          </a:prstGeom>
          <a:noFill/>
        </p:spPr>
        <p:txBody>
          <a:bodyPr wrap="square" rtlCol="0">
            <a:spAutoFit/>
          </a:bodyPr>
          <a:lstStyle/>
          <a:p>
            <a:pPr marL="514350" indent="-514350">
              <a:spcAft>
                <a:spcPts val="15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To find the loop: </a:t>
            </a:r>
            <a:r>
              <a:rPr lang="en-US" sz="2800" dirty="0">
                <a:solidFill>
                  <a:srgbClr val="945200"/>
                </a:solidFill>
                <a:latin typeface="Arial" panose="020B0604020202020204" pitchFamily="34" charset="0"/>
                <a:cs typeface="Arial" panose="020B0604020202020204" pitchFamily="34" charset="0"/>
              </a:rPr>
              <a:t>Analogical reasoning</a:t>
            </a:r>
          </a:p>
          <a:p>
            <a:pPr marL="514350" indent="-514350">
              <a:spcAft>
                <a:spcPts val="15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To make each link</a:t>
            </a:r>
            <a:r>
              <a:rPr lang="en-US" sz="2800" dirty="0">
                <a:solidFill>
                  <a:srgbClr val="945200"/>
                </a:solidFill>
                <a:latin typeface="Arial" panose="020B0604020202020204" pitchFamily="34" charset="0"/>
                <a:cs typeface="Arial" panose="020B0604020202020204" pitchFamily="34" charset="0"/>
              </a:rPr>
              <a:t>: Causal reasoning</a:t>
            </a:r>
          </a:p>
          <a:p>
            <a:pPr marL="514350" indent="-514350">
              <a:spcAft>
                <a:spcPts val="15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Throughout: </a:t>
            </a:r>
            <a:r>
              <a:rPr lang="en-US" sz="2800" dirty="0">
                <a:solidFill>
                  <a:srgbClr val="945200"/>
                </a:solidFill>
                <a:latin typeface="Arial" panose="020B0604020202020204" pitchFamily="34" charset="0"/>
                <a:cs typeface="Arial" panose="020B0604020202020204" pitchFamily="34" charset="0"/>
              </a:rPr>
              <a:t>Distinguishing and integrating parts and wholes</a:t>
            </a:r>
          </a:p>
          <a:p>
            <a:pPr marL="514350" indent="-514350">
              <a:spcAft>
                <a:spcPts val="15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To make the CLD: </a:t>
            </a:r>
            <a:r>
              <a:rPr lang="en-US" sz="2800" dirty="0">
                <a:solidFill>
                  <a:srgbClr val="945200"/>
                </a:solidFill>
                <a:latin typeface="Arial" panose="020B0604020202020204" pitchFamily="34" charset="0"/>
                <a:cs typeface="Arial" panose="020B0604020202020204" pitchFamily="34" charset="0"/>
              </a:rPr>
              <a:t>Semiosis – making meaning with signs</a:t>
            </a:r>
          </a:p>
        </p:txBody>
      </p:sp>
    </p:spTree>
    <p:extLst>
      <p:ext uri="{BB962C8B-B14F-4D97-AF65-F5344CB8AC3E}">
        <p14:creationId xmlns:p14="http://schemas.microsoft.com/office/powerpoint/2010/main" val="116304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B2246-6FD6-22F0-5B7B-9494B54627DF}"/>
              </a:ext>
            </a:extLst>
          </p:cNvPr>
          <p:cNvSpPr txBox="1"/>
          <p:nvPr/>
        </p:nvSpPr>
        <p:spPr>
          <a:xfrm>
            <a:off x="4006517" y="153279"/>
            <a:ext cx="3823483"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For more of our ideas: </a:t>
            </a:r>
          </a:p>
        </p:txBody>
      </p:sp>
      <p:sp>
        <p:nvSpPr>
          <p:cNvPr id="3" name="TextBox 2">
            <a:extLst>
              <a:ext uri="{FF2B5EF4-FFF2-40B4-BE49-F238E27FC236}">
                <a16:creationId xmlns:a16="http://schemas.microsoft.com/office/drawing/2014/main" id="{3A625D02-6FF7-C36D-E068-8B4C307C7507}"/>
              </a:ext>
            </a:extLst>
          </p:cNvPr>
          <p:cNvSpPr txBox="1"/>
          <p:nvPr/>
        </p:nvSpPr>
        <p:spPr>
          <a:xfrm>
            <a:off x="368970" y="970547"/>
            <a:ext cx="4922373" cy="769441"/>
          </a:xfrm>
          <a:prstGeom prst="rect">
            <a:avLst/>
          </a:prstGeom>
          <a:noFill/>
        </p:spPr>
        <p:txBody>
          <a:bodyPr wrap="none" rtlCol="0">
            <a:spAutoFit/>
          </a:bodyPr>
          <a:lstStyle/>
          <a:p>
            <a:pPr algn="ctr"/>
            <a:r>
              <a:rPr lang="en-US" sz="2400" dirty="0">
                <a:solidFill>
                  <a:srgbClr val="945200"/>
                </a:solidFill>
                <a:latin typeface="Arial" panose="020B0604020202020204" pitchFamily="34" charset="0"/>
                <a:cs typeface="Arial" panose="020B0604020202020204" pitchFamily="34" charset="0"/>
              </a:rPr>
              <a:t>Fostering Feedback Loop Thinking</a:t>
            </a:r>
          </a:p>
          <a:p>
            <a:pPr algn="ctr"/>
            <a:r>
              <a:rPr lang="en-US" sz="2000" dirty="0">
                <a:solidFill>
                  <a:srgbClr val="945200"/>
                </a:solidFill>
                <a:latin typeface="Arial" panose="020B0604020202020204" pitchFamily="34" charset="0"/>
                <a:cs typeface="Arial" panose="020B0604020202020204" pitchFamily="34" charset="0"/>
              </a:rPr>
              <a:t>(Website of educational materials) </a:t>
            </a:r>
          </a:p>
        </p:txBody>
      </p:sp>
      <p:sp>
        <p:nvSpPr>
          <p:cNvPr id="4" name="TextBox 3">
            <a:extLst>
              <a:ext uri="{FF2B5EF4-FFF2-40B4-BE49-F238E27FC236}">
                <a16:creationId xmlns:a16="http://schemas.microsoft.com/office/drawing/2014/main" id="{C09EB5DF-D32D-371B-E844-1F62075F788F}"/>
              </a:ext>
            </a:extLst>
          </p:cNvPr>
          <p:cNvSpPr txBox="1"/>
          <p:nvPr/>
        </p:nvSpPr>
        <p:spPr>
          <a:xfrm>
            <a:off x="7424105" y="970546"/>
            <a:ext cx="3438762" cy="769441"/>
          </a:xfrm>
          <a:prstGeom prst="rect">
            <a:avLst/>
          </a:prstGeom>
          <a:noFill/>
        </p:spPr>
        <p:txBody>
          <a:bodyPr wrap="none" rtlCol="0">
            <a:spAutoFit/>
          </a:bodyPr>
          <a:lstStyle/>
          <a:p>
            <a:pPr algn="ctr"/>
            <a:r>
              <a:rPr lang="en-US" sz="2400" dirty="0">
                <a:solidFill>
                  <a:srgbClr val="945200"/>
                </a:solidFill>
                <a:latin typeface="Arial" panose="020B0604020202020204" pitchFamily="34" charset="0"/>
                <a:cs typeface="Arial" panose="020B0604020202020204" pitchFamily="34" charset="0"/>
              </a:rPr>
              <a:t>Loops Behind the News</a:t>
            </a:r>
          </a:p>
          <a:p>
            <a:pPr algn="ctr"/>
            <a:r>
              <a:rPr lang="en-US" sz="2000" dirty="0">
                <a:solidFill>
                  <a:srgbClr val="945200"/>
                </a:solidFill>
                <a:latin typeface="Arial" panose="020B0604020202020204" pitchFamily="34" charset="0"/>
                <a:cs typeface="Arial" panose="020B0604020202020204" pitchFamily="34" charset="0"/>
              </a:rPr>
              <a:t>(</a:t>
            </a:r>
            <a:r>
              <a:rPr lang="en-US" sz="2000" dirty="0" err="1">
                <a:solidFill>
                  <a:srgbClr val="945200"/>
                </a:solidFill>
                <a:latin typeface="Arial" panose="020B0604020202020204" pitchFamily="34" charset="0"/>
                <a:cs typeface="Arial" panose="020B0604020202020204" pitchFamily="34" charset="0"/>
              </a:rPr>
              <a:t>Substack</a:t>
            </a:r>
            <a:r>
              <a:rPr lang="en-US" sz="2000" dirty="0">
                <a:solidFill>
                  <a:srgbClr val="945200"/>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C535524-E6A9-5829-486E-370AD8441551}"/>
              </a:ext>
            </a:extLst>
          </p:cNvPr>
          <p:cNvSpPr txBox="1"/>
          <p:nvPr/>
        </p:nvSpPr>
        <p:spPr>
          <a:xfrm>
            <a:off x="7134183" y="6287729"/>
            <a:ext cx="4196014" cy="369332"/>
          </a:xfrm>
          <a:prstGeom prst="rect">
            <a:avLst/>
          </a:prstGeom>
          <a:noFill/>
        </p:spPr>
        <p:txBody>
          <a:bodyPr wrap="square">
            <a:spAutoFit/>
          </a:bodyPr>
          <a:lstStyle/>
          <a:p>
            <a:r>
              <a:rPr lang="en-US" dirty="0">
                <a:solidFill>
                  <a:srgbClr val="945200"/>
                </a:solidFill>
                <a:latin typeface="Arial" panose="020B0604020202020204" pitchFamily="34" charset="0"/>
                <a:cs typeface="Arial" panose="020B0604020202020204" pitchFamily="34" charset="0"/>
                <a:hlinkClick r:id="rId2"/>
              </a:rPr>
              <a:t>https://</a:t>
            </a:r>
            <a:r>
              <a:rPr lang="en-US" dirty="0" err="1">
                <a:solidFill>
                  <a:srgbClr val="945200"/>
                </a:solidFill>
                <a:latin typeface="Arial" panose="020B0604020202020204" pitchFamily="34" charset="0"/>
                <a:cs typeface="Arial" panose="020B0604020202020204" pitchFamily="34" charset="0"/>
                <a:hlinkClick r:id="rId2"/>
              </a:rPr>
              <a:t>loopsbehindnews.substack.com</a:t>
            </a:r>
            <a:endParaRPr lang="en-US" dirty="0">
              <a:solidFill>
                <a:srgbClr val="9452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555E27-5ADC-B086-738E-1A80FC5FBE4E}"/>
              </a:ext>
            </a:extLst>
          </p:cNvPr>
          <p:cNvSpPr txBox="1"/>
          <p:nvPr/>
        </p:nvSpPr>
        <p:spPr>
          <a:xfrm>
            <a:off x="103128" y="6272739"/>
            <a:ext cx="6734677" cy="369332"/>
          </a:xfrm>
          <a:prstGeom prst="rect">
            <a:avLst/>
          </a:prstGeom>
          <a:noFill/>
        </p:spPr>
        <p:txBody>
          <a:bodyPr wrap="square">
            <a:spAutoFit/>
          </a:bodyPr>
          <a:lstStyle/>
          <a:p>
            <a:r>
              <a:rPr lang="en-US" dirty="0">
                <a:solidFill>
                  <a:srgbClr val="945200"/>
                </a:solidFill>
                <a:latin typeface="Arial" panose="020B0604020202020204" pitchFamily="34" charset="0"/>
                <a:cs typeface="Arial" panose="020B0604020202020204" pitchFamily="34" charset="0"/>
                <a:hlinkClick r:id="rId3"/>
              </a:rPr>
              <a:t>https://</a:t>
            </a:r>
            <a:r>
              <a:rPr lang="en-US" dirty="0" err="1">
                <a:solidFill>
                  <a:srgbClr val="945200"/>
                </a:solidFill>
                <a:latin typeface="Arial" panose="020B0604020202020204" pitchFamily="34" charset="0"/>
                <a:cs typeface="Arial" panose="020B0604020202020204" pitchFamily="34" charset="0"/>
                <a:hlinkClick r:id="rId3"/>
              </a:rPr>
              <a:t>serc.carleton.edu</a:t>
            </a:r>
            <a:r>
              <a:rPr lang="en-US" dirty="0">
                <a:solidFill>
                  <a:srgbClr val="945200"/>
                </a:solidFill>
                <a:latin typeface="Arial" panose="020B0604020202020204" pitchFamily="34" charset="0"/>
                <a:cs typeface="Arial" panose="020B0604020202020204" pitchFamily="34" charset="0"/>
                <a:hlinkClick r:id="rId3"/>
              </a:rPr>
              <a:t>/</a:t>
            </a:r>
            <a:r>
              <a:rPr lang="en-US" dirty="0" err="1">
                <a:solidFill>
                  <a:srgbClr val="945200"/>
                </a:solidFill>
                <a:latin typeface="Arial" panose="020B0604020202020204" pitchFamily="34" charset="0"/>
                <a:cs typeface="Arial" panose="020B0604020202020204" pitchFamily="34" charset="0"/>
                <a:hlinkClick r:id="rId3"/>
              </a:rPr>
              <a:t>teachearth</a:t>
            </a:r>
            <a:r>
              <a:rPr lang="en-US" dirty="0">
                <a:solidFill>
                  <a:srgbClr val="945200"/>
                </a:solidFill>
                <a:latin typeface="Arial" panose="020B0604020202020204" pitchFamily="34" charset="0"/>
                <a:cs typeface="Arial" panose="020B0604020202020204" pitchFamily="34" charset="0"/>
                <a:hlinkClick r:id="rId3"/>
              </a:rPr>
              <a:t>/</a:t>
            </a:r>
            <a:r>
              <a:rPr lang="en-US" dirty="0" err="1">
                <a:solidFill>
                  <a:srgbClr val="945200"/>
                </a:solidFill>
                <a:latin typeface="Arial" panose="020B0604020202020204" pitchFamily="34" charset="0"/>
                <a:cs typeface="Arial" panose="020B0604020202020204" pitchFamily="34" charset="0"/>
                <a:hlinkClick r:id="rId3"/>
              </a:rPr>
              <a:t>feedback_loops</a:t>
            </a:r>
            <a:r>
              <a:rPr lang="en-US" dirty="0">
                <a:solidFill>
                  <a:srgbClr val="945200"/>
                </a:solidFill>
                <a:latin typeface="Arial" panose="020B0604020202020204" pitchFamily="34" charset="0"/>
                <a:cs typeface="Arial" panose="020B0604020202020204" pitchFamily="34" charset="0"/>
                <a:hlinkClick r:id="rId3"/>
              </a:rPr>
              <a:t>/</a:t>
            </a:r>
            <a:r>
              <a:rPr lang="en-US" dirty="0" err="1">
                <a:solidFill>
                  <a:srgbClr val="945200"/>
                </a:solidFill>
                <a:latin typeface="Arial" panose="020B0604020202020204" pitchFamily="34" charset="0"/>
                <a:cs typeface="Arial" panose="020B0604020202020204" pitchFamily="34" charset="0"/>
                <a:hlinkClick r:id="rId3"/>
              </a:rPr>
              <a:t>index.html</a:t>
            </a:r>
            <a:endParaRPr lang="en-US" dirty="0">
              <a:solidFill>
                <a:srgbClr val="9452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2BC83BD-1137-9687-1C6D-C9AC5F825ACE}"/>
              </a:ext>
            </a:extLst>
          </p:cNvPr>
          <p:cNvPicPr>
            <a:picLocks noChangeAspect="1"/>
          </p:cNvPicPr>
          <p:nvPr/>
        </p:nvPicPr>
        <p:blipFill>
          <a:blip r:embed="rId4"/>
          <a:stretch>
            <a:fillRect/>
          </a:stretch>
        </p:blipFill>
        <p:spPr>
          <a:xfrm>
            <a:off x="6969292" y="1759459"/>
            <a:ext cx="4401498" cy="4401498"/>
          </a:xfrm>
          <a:prstGeom prst="rect">
            <a:avLst/>
          </a:prstGeom>
        </p:spPr>
      </p:pic>
      <p:pic>
        <p:nvPicPr>
          <p:cNvPr id="14" name="Picture 13">
            <a:extLst>
              <a:ext uri="{FF2B5EF4-FFF2-40B4-BE49-F238E27FC236}">
                <a16:creationId xmlns:a16="http://schemas.microsoft.com/office/drawing/2014/main" id="{A339E8AD-81E8-DFA3-9630-7A2F398E55CB}"/>
              </a:ext>
            </a:extLst>
          </p:cNvPr>
          <p:cNvPicPr>
            <a:picLocks noChangeAspect="1"/>
          </p:cNvPicPr>
          <p:nvPr/>
        </p:nvPicPr>
        <p:blipFill>
          <a:blip r:embed="rId5"/>
          <a:stretch>
            <a:fillRect/>
          </a:stretch>
        </p:blipFill>
        <p:spPr>
          <a:xfrm>
            <a:off x="719606" y="1682101"/>
            <a:ext cx="4590638" cy="4590638"/>
          </a:xfrm>
          <a:prstGeom prst="rect">
            <a:avLst/>
          </a:prstGeom>
        </p:spPr>
      </p:pic>
    </p:spTree>
    <p:extLst>
      <p:ext uri="{BB962C8B-B14F-4D97-AF65-F5344CB8AC3E}">
        <p14:creationId xmlns:p14="http://schemas.microsoft.com/office/powerpoint/2010/main" val="250869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DEB32A-FCEB-03A6-5949-E6C832EB4578}"/>
              </a:ext>
            </a:extLst>
          </p:cNvPr>
          <p:cNvPicPr>
            <a:picLocks noChangeAspect="1"/>
          </p:cNvPicPr>
          <p:nvPr/>
        </p:nvPicPr>
        <p:blipFill>
          <a:blip r:embed="rId3"/>
          <a:stretch>
            <a:fillRect/>
          </a:stretch>
        </p:blipFill>
        <p:spPr>
          <a:xfrm>
            <a:off x="3775879" y="2024058"/>
            <a:ext cx="4640239" cy="2617570"/>
          </a:xfrm>
          <a:prstGeom prst="rect">
            <a:avLst/>
          </a:prstGeom>
          <a:ln>
            <a:solidFill>
              <a:schemeClr val="accent3"/>
            </a:solidFill>
          </a:ln>
        </p:spPr>
      </p:pic>
      <p:pic>
        <p:nvPicPr>
          <p:cNvPr id="9" name="Picture 8">
            <a:extLst>
              <a:ext uri="{FF2B5EF4-FFF2-40B4-BE49-F238E27FC236}">
                <a16:creationId xmlns:a16="http://schemas.microsoft.com/office/drawing/2014/main" id="{60DEE0BE-8936-46CF-39F4-23EE3F15FA9B}"/>
              </a:ext>
            </a:extLst>
          </p:cNvPr>
          <p:cNvPicPr>
            <a:picLocks noChangeAspect="1"/>
          </p:cNvPicPr>
          <p:nvPr/>
        </p:nvPicPr>
        <p:blipFill>
          <a:blip r:embed="rId4"/>
          <a:stretch>
            <a:fillRect/>
          </a:stretch>
        </p:blipFill>
        <p:spPr>
          <a:xfrm>
            <a:off x="4308513" y="2575260"/>
            <a:ext cx="4908007" cy="2768619"/>
          </a:xfrm>
          <a:prstGeom prst="rect">
            <a:avLst/>
          </a:prstGeom>
          <a:ln>
            <a:solidFill>
              <a:schemeClr val="accent3"/>
            </a:solidFill>
          </a:ln>
        </p:spPr>
      </p:pic>
      <p:pic>
        <p:nvPicPr>
          <p:cNvPr id="8" name="Picture 7">
            <a:extLst>
              <a:ext uri="{FF2B5EF4-FFF2-40B4-BE49-F238E27FC236}">
                <a16:creationId xmlns:a16="http://schemas.microsoft.com/office/drawing/2014/main" id="{41C418BC-D030-0B22-91B7-A25BD96AD959}"/>
              </a:ext>
            </a:extLst>
          </p:cNvPr>
          <p:cNvPicPr>
            <a:picLocks noChangeAspect="1"/>
          </p:cNvPicPr>
          <p:nvPr/>
        </p:nvPicPr>
        <p:blipFill>
          <a:blip r:embed="rId5"/>
          <a:stretch>
            <a:fillRect/>
          </a:stretch>
        </p:blipFill>
        <p:spPr>
          <a:xfrm>
            <a:off x="4883008" y="2889927"/>
            <a:ext cx="5327319" cy="3005154"/>
          </a:xfrm>
          <a:prstGeom prst="rect">
            <a:avLst/>
          </a:prstGeom>
          <a:ln>
            <a:solidFill>
              <a:schemeClr val="accent3"/>
            </a:solidFill>
          </a:ln>
        </p:spPr>
      </p:pic>
      <p:pic>
        <p:nvPicPr>
          <p:cNvPr id="5" name="Picture 4">
            <a:extLst>
              <a:ext uri="{FF2B5EF4-FFF2-40B4-BE49-F238E27FC236}">
                <a16:creationId xmlns:a16="http://schemas.microsoft.com/office/drawing/2014/main" id="{71DF5056-AA6C-A4B2-7AAD-153C1523E247}"/>
              </a:ext>
            </a:extLst>
          </p:cNvPr>
          <p:cNvPicPr>
            <a:picLocks noChangeAspect="1"/>
          </p:cNvPicPr>
          <p:nvPr/>
        </p:nvPicPr>
        <p:blipFill>
          <a:blip r:embed="rId6"/>
          <a:stretch>
            <a:fillRect/>
          </a:stretch>
        </p:blipFill>
        <p:spPr>
          <a:xfrm>
            <a:off x="5341094" y="3344728"/>
            <a:ext cx="5327319" cy="3005154"/>
          </a:xfrm>
          <a:prstGeom prst="rect">
            <a:avLst/>
          </a:prstGeom>
          <a:ln>
            <a:solidFill>
              <a:schemeClr val="accent3"/>
            </a:solidFill>
          </a:ln>
        </p:spPr>
      </p:pic>
      <p:pic>
        <p:nvPicPr>
          <p:cNvPr id="11" name="Picture 10">
            <a:extLst>
              <a:ext uri="{FF2B5EF4-FFF2-40B4-BE49-F238E27FC236}">
                <a16:creationId xmlns:a16="http://schemas.microsoft.com/office/drawing/2014/main" id="{30569A1F-6FD8-B183-41C8-032D2A0A59B3}"/>
              </a:ext>
            </a:extLst>
          </p:cNvPr>
          <p:cNvPicPr>
            <a:picLocks noChangeAspect="1"/>
          </p:cNvPicPr>
          <p:nvPr/>
        </p:nvPicPr>
        <p:blipFill>
          <a:blip r:embed="rId7"/>
          <a:stretch>
            <a:fillRect/>
          </a:stretch>
        </p:blipFill>
        <p:spPr>
          <a:xfrm>
            <a:off x="6095998" y="3690253"/>
            <a:ext cx="5331678" cy="3005154"/>
          </a:xfrm>
          <a:prstGeom prst="rect">
            <a:avLst/>
          </a:prstGeom>
          <a:ln>
            <a:solidFill>
              <a:schemeClr val="accent3"/>
            </a:solidFill>
          </a:ln>
        </p:spPr>
      </p:pic>
      <p:sp>
        <p:nvSpPr>
          <p:cNvPr id="2" name="TextBox 1">
            <a:extLst>
              <a:ext uri="{FF2B5EF4-FFF2-40B4-BE49-F238E27FC236}">
                <a16:creationId xmlns:a16="http://schemas.microsoft.com/office/drawing/2014/main" id="{F1182250-FC4B-DB0B-7525-C5428BF3A758}"/>
              </a:ext>
            </a:extLst>
          </p:cNvPr>
          <p:cNvSpPr txBox="1"/>
          <p:nvPr/>
        </p:nvSpPr>
        <p:spPr>
          <a:xfrm>
            <a:off x="288398" y="95534"/>
            <a:ext cx="11366790" cy="1754326"/>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The assignment</a:t>
            </a:r>
            <a:r>
              <a:rPr lang="en-US" sz="4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Find and map the feedback loop in a popular media article</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sp>
        <p:nvSpPr>
          <p:cNvPr id="6" name="TextBox 5">
            <a:extLst>
              <a:ext uri="{FF2B5EF4-FFF2-40B4-BE49-F238E27FC236}">
                <a16:creationId xmlns:a16="http://schemas.microsoft.com/office/drawing/2014/main" id="{5E18E3B4-8360-E1BB-C209-3C5E4F39EA5D}"/>
              </a:ext>
            </a:extLst>
          </p:cNvPr>
          <p:cNvSpPr txBox="1"/>
          <p:nvPr/>
        </p:nvSpPr>
        <p:spPr>
          <a:xfrm>
            <a:off x="350395" y="2805406"/>
            <a:ext cx="2964311" cy="2308324"/>
          </a:xfrm>
          <a:prstGeom prst="rect">
            <a:avLst/>
          </a:prstGeom>
          <a:noFill/>
        </p:spPr>
        <p:txBody>
          <a:bodyPr wrap="square" rtlCol="0">
            <a:spAutoFit/>
          </a:bodyPr>
          <a:lstStyle/>
          <a:p>
            <a:r>
              <a:rPr lang="en-US" sz="3600" dirty="0">
                <a:solidFill>
                  <a:srgbClr val="945200"/>
                </a:solidFill>
                <a:latin typeface="Arial" panose="020B0604020202020204" pitchFamily="34" charset="0"/>
                <a:cs typeface="Arial" panose="020B0604020202020204" pitchFamily="34" charset="0"/>
              </a:rPr>
              <a:t>Students watch an instructional video…</a:t>
            </a:r>
          </a:p>
        </p:txBody>
      </p:sp>
    </p:spTree>
    <p:extLst>
      <p:ext uri="{BB962C8B-B14F-4D97-AF65-F5344CB8AC3E}">
        <p14:creationId xmlns:p14="http://schemas.microsoft.com/office/powerpoint/2010/main" val="36350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10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2AE4CB-809E-07FF-CD3B-112DCF6B87A1}"/>
              </a:ext>
            </a:extLst>
          </p:cNvPr>
          <p:cNvSpPr txBox="1"/>
          <p:nvPr/>
        </p:nvSpPr>
        <p:spPr>
          <a:xfrm>
            <a:off x="316782" y="104931"/>
            <a:ext cx="8465665" cy="1200329"/>
          </a:xfrm>
          <a:prstGeom prst="rect">
            <a:avLst/>
          </a:prstGeom>
          <a:noFill/>
        </p:spPr>
        <p:txBody>
          <a:bodyPr wrap="square" rtlCol="0">
            <a:spAutoFit/>
          </a:bodyPr>
          <a:lstStyle/>
          <a:p>
            <a:r>
              <a:rPr lang="en-US" sz="3600" dirty="0">
                <a:solidFill>
                  <a:srgbClr val="945200"/>
                </a:solidFill>
                <a:latin typeface="Arial" panose="020B0604020202020204" pitchFamily="34" charset="0"/>
                <a:cs typeface="Arial" panose="020B0604020202020204" pitchFamily="34" charset="0"/>
              </a:rPr>
              <a:t>Then read a short reading passage …</a:t>
            </a:r>
          </a:p>
          <a:p>
            <a:r>
              <a:rPr lang="en-US" sz="3600" dirty="0">
                <a:solidFill>
                  <a:srgbClr val="945200"/>
                </a:solidFill>
                <a:latin typeface="Arial" panose="020B0604020202020204" pitchFamily="34" charset="0"/>
                <a:cs typeface="Arial" panose="020B0604020202020204" pitchFamily="34" charset="0"/>
              </a:rPr>
              <a:t>     … and find the feedback loop</a:t>
            </a:r>
          </a:p>
        </p:txBody>
      </p:sp>
      <p:sp>
        <p:nvSpPr>
          <p:cNvPr id="8" name="TextBox 7">
            <a:extLst>
              <a:ext uri="{FF2B5EF4-FFF2-40B4-BE49-F238E27FC236}">
                <a16:creationId xmlns:a16="http://schemas.microsoft.com/office/drawing/2014/main" id="{D5C90BAD-625E-3A02-BD36-AEAD7CDEA704}"/>
              </a:ext>
            </a:extLst>
          </p:cNvPr>
          <p:cNvSpPr txBox="1"/>
          <p:nvPr/>
        </p:nvSpPr>
        <p:spPr>
          <a:xfrm>
            <a:off x="4063323" y="1441132"/>
            <a:ext cx="7720262" cy="5770811"/>
          </a:xfrm>
          <a:prstGeom prst="rect">
            <a:avLst/>
          </a:prstGeom>
          <a:noFill/>
          <a:ln>
            <a:solidFill>
              <a:schemeClr val="bg1">
                <a:lumMod val="65000"/>
              </a:schemeClr>
            </a:solidFill>
          </a:ln>
        </p:spPr>
        <p:txBody>
          <a:bodyPr wrap="square">
            <a:spAutoFit/>
          </a:bodyPr>
          <a:lstStyle/>
          <a:p>
            <a:pPr marL="0" marR="0" algn="ctr">
              <a:spcBef>
                <a:spcPts val="0"/>
              </a:spcBef>
              <a:spcAft>
                <a:spcPts val="0"/>
              </a:spcAft>
            </a:pPr>
            <a:r>
              <a:rPr lang="en-US" sz="2000" dirty="0">
                <a:latin typeface="Times New Roman" panose="02020603050405020304" pitchFamily="18" charset="0"/>
                <a:ea typeface="DengXian" panose="02010600030101010101" pitchFamily="2" charset="-122"/>
                <a:cs typeface="Arial" panose="020B0604020202020204" pitchFamily="34" charset="0"/>
              </a:rPr>
              <a:t>a</a:t>
            </a:r>
            <a:r>
              <a:rPr lang="en-US" sz="2000" dirty="0">
                <a:effectLst/>
                <a:latin typeface="Times New Roman" panose="02020603050405020304" pitchFamily="18" charset="0"/>
                <a:ea typeface="DengXian" panose="02010600030101010101" pitchFamily="2" charset="-122"/>
                <a:cs typeface="Arial" panose="020B0604020202020204" pitchFamily="34" charset="0"/>
              </a:rPr>
              <a:t>dapted from</a:t>
            </a:r>
            <a:endParaRPr lang="en-US" sz="2000" dirty="0">
              <a:effectLst/>
              <a:latin typeface="Calibri" panose="020F0502020204030204" pitchFamily="34" charset="0"/>
              <a:ea typeface="DengXian" panose="02010600030101010101" pitchFamily="2" charset="-122"/>
              <a:cs typeface="Arial" panose="020B0604020202020204" pitchFamily="34" charset="0"/>
            </a:endParaRPr>
          </a:p>
          <a:p>
            <a:pPr marL="0" marR="0" algn="ctr">
              <a:spcBef>
                <a:spcPts val="0"/>
              </a:spcBef>
              <a:spcAft>
                <a:spcPts val="0"/>
              </a:spcAft>
            </a:pPr>
            <a:r>
              <a:rPr lang="en-US" sz="2800" i="1" dirty="0">
                <a:effectLst/>
                <a:latin typeface="Times New Roman" panose="02020603050405020304" pitchFamily="18" charset="0"/>
                <a:ea typeface="DengXian" panose="02010600030101010101" pitchFamily="2" charset="-122"/>
              </a:rPr>
              <a:t>Outlive:  The Science and Art of Longevity</a:t>
            </a:r>
            <a:endParaRPr lang="en-US" sz="3600" dirty="0">
              <a:effectLst/>
              <a:latin typeface="Calibri" panose="020F0502020204030204" pitchFamily="34" charset="0"/>
              <a:ea typeface="DengXian" panose="02010600030101010101" pitchFamily="2" charset="-122"/>
              <a:cs typeface="Arial" panose="020B0604020202020204" pitchFamily="34" charset="0"/>
            </a:endParaRPr>
          </a:p>
          <a:p>
            <a:pPr marL="0" marR="0" algn="ctr">
              <a:spcBef>
                <a:spcPts val="0"/>
              </a:spcBef>
              <a:spcAft>
                <a:spcPts val="0"/>
              </a:spcAft>
            </a:pPr>
            <a:r>
              <a:rPr lang="en-US" dirty="0">
                <a:effectLst/>
                <a:latin typeface="Times New Roman" panose="02020603050405020304" pitchFamily="18" charset="0"/>
                <a:ea typeface="DengXian" panose="02010600030101010101" pitchFamily="2" charset="-122"/>
                <a:cs typeface="Arial" panose="020B0604020202020204" pitchFamily="34" charset="0"/>
              </a:rPr>
              <a:t>by </a:t>
            </a:r>
            <a:r>
              <a:rPr lang="en-US" dirty="0">
                <a:effectLst/>
                <a:latin typeface="Times New Roman" panose="02020603050405020304" pitchFamily="18" charset="0"/>
                <a:ea typeface="DengXian" panose="02010600030101010101" pitchFamily="2" charset="-122"/>
              </a:rPr>
              <a:t>Peter Attia and Bill Gifford (2023)</a:t>
            </a:r>
            <a:endParaRPr lang="en-US" dirty="0">
              <a:effectLst/>
              <a:latin typeface="Times New Roman" panose="02020603050405020304" pitchFamily="18" charset="0"/>
              <a:ea typeface="DengXian" panose="02010600030101010101" pitchFamily="2" charset="-122"/>
              <a:cs typeface="Arial" panose="020B0604020202020204" pitchFamily="34" charset="0"/>
            </a:endParaRPr>
          </a:p>
          <a:p>
            <a:pPr marL="0" marR="0" algn="ctr">
              <a:spcBef>
                <a:spcPts val="0"/>
              </a:spcBef>
              <a:spcAft>
                <a:spcPts val="0"/>
              </a:spcAft>
            </a:pPr>
            <a:endParaRPr lang="en-US" dirty="0">
              <a:latin typeface="Times New Roman" panose="02020603050405020304" pitchFamily="18" charset="0"/>
              <a:ea typeface="DengXian" panose="02010600030101010101" pitchFamily="2" charset="-122"/>
              <a:cs typeface="Arial" panose="020B0604020202020204" pitchFamily="34" charset="0"/>
            </a:endParaRPr>
          </a:p>
          <a:p>
            <a:pPr marL="274320" marR="0">
              <a:spcBef>
                <a:spcPts val="0"/>
              </a:spcBef>
              <a:spcAft>
                <a:spcPts val="600"/>
              </a:spcAft>
            </a:pPr>
            <a:r>
              <a:rPr lang="en-US" sz="1800" dirty="0">
                <a:effectLst/>
                <a:latin typeface="Times New Roman" panose="02020603050405020304" pitchFamily="18" charset="0"/>
                <a:ea typeface="DengXian" panose="02010600030101010101" pitchFamily="2" charset="-122"/>
                <a:cs typeface="Arial" panose="020B0604020202020204" pitchFamily="34" charset="0"/>
              </a:rPr>
              <a:t>	One of the prime hallmarks of aging is that our physical capacity erodes. ... We lose strength and muscle mass with each passing decade, our bones grow fragile and our joints stiffen, and our balance falters, a fact that many men and women discover the hard way, by falling off a ladder or while stepping off a curb.</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274320" marR="0">
              <a:spcBef>
                <a:spcPts val="0"/>
              </a:spcBef>
              <a:spcAft>
                <a:spcPts val="600"/>
              </a:spcAft>
            </a:pPr>
            <a:r>
              <a:rPr lang="en-US" sz="1800" dirty="0">
                <a:effectLst/>
                <a:latin typeface="Times New Roman" panose="02020603050405020304" pitchFamily="18" charset="0"/>
                <a:ea typeface="DengXian" panose="02010600030101010101" pitchFamily="2" charset="-122"/>
                <a:cs typeface="Arial" panose="020B0604020202020204" pitchFamily="34" charset="0"/>
              </a:rPr>
              <a:t>	To paraphrase Hemingway, this process begins in two ways:  gradually and then suddenly.  The reality of the situation is that old age can be really rough on our bodies.  Longitudinal and cross-sectional studies find that [muscle mass] and activity levels remain relatively consistent as people age from their twenties and thirties into middle age. But both physical activity levels </a:t>
            </a:r>
            <a:r>
              <a:rPr lang="en-US" sz="1800" i="1" dirty="0">
                <a:effectLst/>
                <a:latin typeface="Times New Roman" panose="02020603050405020304" pitchFamily="18" charset="0"/>
                <a:ea typeface="DengXian" panose="02010600030101010101" pitchFamily="2" charset="-122"/>
                <a:cs typeface="Arial" panose="020B0604020202020204" pitchFamily="34" charset="0"/>
              </a:rPr>
              <a:t>and</a:t>
            </a:r>
            <a:r>
              <a:rPr lang="en-US" sz="1800" dirty="0">
                <a:effectLst/>
                <a:latin typeface="Times New Roman" panose="02020603050405020304" pitchFamily="18" charset="0"/>
                <a:ea typeface="DengXian" panose="02010600030101010101" pitchFamily="2" charset="-122"/>
                <a:cs typeface="Arial" panose="020B0604020202020204" pitchFamily="34" charset="0"/>
              </a:rPr>
              <a:t> muscle mass decline steeply after about age sixty-five, and then even more steeply after about seventy-five.  It's as if people just fall off a cliff sometime in their mid-seventies.</a:t>
            </a:r>
          </a:p>
          <a:p>
            <a:pPr marL="274320" marR="0" algn="r">
              <a:spcBef>
                <a:spcPts val="0"/>
              </a:spcBef>
              <a:spcAft>
                <a:spcPts val="600"/>
              </a:spcAft>
            </a:pPr>
            <a:r>
              <a:rPr lang="en-US" dirty="0">
                <a:latin typeface="Times New Roman" panose="02020603050405020304" pitchFamily="18" charset="0"/>
                <a:ea typeface="DengXian" panose="02010600030101010101" pitchFamily="2" charset="-122"/>
                <a:cs typeface="Arial" panose="020B0604020202020204" pitchFamily="34" charset="0"/>
              </a:rPr>
              <a:t>	</a:t>
            </a:r>
            <a:r>
              <a:rPr lang="en-US" i="1" dirty="0">
                <a:latin typeface="Times New Roman" panose="02020603050405020304" pitchFamily="18" charset="0"/>
                <a:ea typeface="DengXian" panose="02010600030101010101" pitchFamily="2" charset="-122"/>
                <a:cs typeface="Arial" panose="020B0604020202020204" pitchFamily="34" charset="0"/>
              </a:rPr>
              <a:t>… two more paragraphs</a:t>
            </a:r>
            <a:endParaRPr lang="en-US" sz="1800" i="1" dirty="0">
              <a:effectLst/>
              <a:latin typeface="Calibri" panose="020F0502020204030204" pitchFamily="34" charset="0"/>
              <a:ea typeface="DengXian" panose="02010600030101010101" pitchFamily="2" charset="-122"/>
              <a:cs typeface="Arial" panose="020B0604020202020204" pitchFamily="34" charset="0"/>
            </a:endParaRPr>
          </a:p>
          <a:p>
            <a:pPr marL="274320" marR="0">
              <a:spcBef>
                <a:spcPts val="0"/>
              </a:spcBef>
              <a:spcAft>
                <a:spcPts val="600"/>
              </a:spcAft>
            </a:pPr>
            <a:r>
              <a:rPr lang="en-US" sz="1800" dirty="0">
                <a:effectLst/>
                <a:latin typeface="Times New Roman" panose="02020603050405020304" pitchFamily="18" charset="0"/>
                <a:ea typeface="DengXian" panose="02010600030101010101" pitchFamily="2" charset="-122"/>
                <a:cs typeface="Arial" panose="020B0604020202020204" pitchFamily="34" charset="0"/>
              </a:rPr>
              <a:t>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02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2AE4CB-809E-07FF-CD3B-112DCF6B87A1}"/>
              </a:ext>
            </a:extLst>
          </p:cNvPr>
          <p:cNvSpPr txBox="1"/>
          <p:nvPr/>
        </p:nvSpPr>
        <p:spPr>
          <a:xfrm>
            <a:off x="270649" y="356082"/>
            <a:ext cx="5121590" cy="1754326"/>
          </a:xfrm>
          <a:prstGeom prst="rect">
            <a:avLst/>
          </a:prstGeom>
          <a:noFill/>
        </p:spPr>
        <p:txBody>
          <a:bodyPr wrap="square" rtlCol="0">
            <a:spAutoFit/>
          </a:bodyPr>
          <a:lstStyle/>
          <a:p>
            <a:r>
              <a:rPr lang="en-US" sz="3600" dirty="0">
                <a:solidFill>
                  <a:srgbClr val="945200"/>
                </a:solidFill>
                <a:latin typeface="Arial" panose="020B0604020202020204" pitchFamily="34" charset="0"/>
                <a:cs typeface="Arial" panose="020B0604020202020204" pitchFamily="34" charset="0"/>
              </a:rPr>
              <a:t>… and draw a CLD and write an accompanying narrative</a:t>
            </a:r>
          </a:p>
        </p:txBody>
      </p:sp>
      <p:pic>
        <p:nvPicPr>
          <p:cNvPr id="5" name="Picture 4">
            <a:extLst>
              <a:ext uri="{FF2B5EF4-FFF2-40B4-BE49-F238E27FC236}">
                <a16:creationId xmlns:a16="http://schemas.microsoft.com/office/drawing/2014/main" id="{095E7855-FA77-6018-5B2A-6F2D14994E76}"/>
              </a:ext>
            </a:extLst>
          </p:cNvPr>
          <p:cNvPicPr>
            <a:picLocks noChangeAspect="1"/>
          </p:cNvPicPr>
          <p:nvPr/>
        </p:nvPicPr>
        <p:blipFill>
          <a:blip r:embed="rId3"/>
          <a:stretch>
            <a:fillRect/>
          </a:stretch>
        </p:blipFill>
        <p:spPr>
          <a:xfrm>
            <a:off x="5803165" y="1435375"/>
            <a:ext cx="6260944" cy="3856154"/>
          </a:xfrm>
          <a:prstGeom prst="rect">
            <a:avLst/>
          </a:prstGeom>
        </p:spPr>
      </p:pic>
      <p:sp>
        <p:nvSpPr>
          <p:cNvPr id="7" name="TextBox 6">
            <a:extLst>
              <a:ext uri="{FF2B5EF4-FFF2-40B4-BE49-F238E27FC236}">
                <a16:creationId xmlns:a16="http://schemas.microsoft.com/office/drawing/2014/main" id="{4723A1BF-BCF5-8ED5-9F8C-A0E982E9D4EA}"/>
              </a:ext>
            </a:extLst>
          </p:cNvPr>
          <p:cNvSpPr txBox="1"/>
          <p:nvPr/>
        </p:nvSpPr>
        <p:spPr>
          <a:xfrm>
            <a:off x="270649" y="2417405"/>
            <a:ext cx="4676931" cy="4247317"/>
          </a:xfrm>
          <a:prstGeom prst="rect">
            <a:avLst/>
          </a:prstGeom>
          <a:noFill/>
        </p:spPr>
        <p:txBody>
          <a:bodyPr wrap="square">
            <a:spAutoFit/>
          </a:bodyPr>
          <a:lstStyle/>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DengXian" panose="02010600030101010101" pitchFamily="2" charset="-122"/>
                <a:cs typeface="Arial" panose="020B0604020202020204" pitchFamily="34" charset="0"/>
              </a:rPr>
              <a:t>Mark the place in the article that you think conveys a feedback loop…</a:t>
            </a:r>
          </a:p>
          <a:p>
            <a:pPr marL="342900" marR="0" indent="-342900">
              <a:spcBef>
                <a:spcPts val="0"/>
              </a:spcBef>
              <a:spcAft>
                <a:spcPts val="0"/>
              </a:spcAft>
              <a:buFont typeface="+mj-lt"/>
              <a:buAutoNum type="arabicPeriod"/>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DengXian" panose="02010600030101010101" pitchFamily="2" charset="-122"/>
                <a:cs typeface="Arial" panose="020B0604020202020204" pitchFamily="34" charset="0"/>
              </a:rPr>
              <a:t>Sketch a causal loop diagram (CLD) that depicts the feedback loop…</a:t>
            </a:r>
          </a:p>
          <a:p>
            <a:pPr marL="342900" marR="0" indent="-342900">
              <a:spcBef>
                <a:spcPts val="0"/>
              </a:spcBef>
              <a:spcAft>
                <a:spcPts val="0"/>
              </a:spcAft>
              <a:buFont typeface="+mj-lt"/>
              <a:buAutoNum type="arabicPeriod"/>
            </a:pPr>
            <a:endParaRPr lang="en-US" sz="1800" dirty="0">
              <a:effectLst/>
              <a:latin typeface="Times New Roman" panose="02020603050405020304" pitchFamily="18" charset="0"/>
              <a:ea typeface="DengXian" panose="02010600030101010101" pitchFamily="2" charset="-122"/>
              <a:cs typeface="Arial" panose="020B0604020202020204" pitchFamily="34" charset="0"/>
            </a:endParaRP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DengXian" panose="02010600030101010101" pitchFamily="2" charset="-122"/>
                <a:cs typeface="Arial" panose="020B0604020202020204" pitchFamily="34" charset="0"/>
              </a:rPr>
              <a:t>Write a narrative that describes how the loop works.  </a:t>
            </a:r>
          </a:p>
          <a:p>
            <a:pPr marL="800100" lvl="1" indent="-342900">
              <a:buFont typeface="Arial" panose="020B0604020202020204" pitchFamily="34" charset="0"/>
              <a:buChar char="•"/>
            </a:pPr>
            <a:r>
              <a:rPr lang="en-US" dirty="0">
                <a:effectLst/>
                <a:latin typeface="Times New Roman" panose="02020603050405020304" pitchFamily="18" charset="0"/>
                <a:ea typeface="DengXian" panose="02010600030101010101" pitchFamily="2" charset="-122"/>
                <a:cs typeface="Arial" panose="020B0604020202020204" pitchFamily="34" charset="0"/>
              </a:rPr>
              <a:t>Your narrative should start at one node and progress all the way around the loop.</a:t>
            </a:r>
          </a:p>
          <a:p>
            <a:pPr marL="800100" lvl="1" indent="-342900">
              <a:buFont typeface="Arial" panose="020B0604020202020204" pitchFamily="34" charset="0"/>
              <a:buChar char="•"/>
            </a:pPr>
            <a:r>
              <a:rPr lang="en-US" dirty="0">
                <a:latin typeface="Times New Roman" panose="02020603050405020304" pitchFamily="18" charset="0"/>
                <a:ea typeface="DengXian" panose="02010600030101010101" pitchFamily="2" charset="-122"/>
                <a:cs typeface="Arial" panose="020B0604020202020204" pitchFamily="34" charset="0"/>
              </a:rPr>
              <a:t>Your narrative </a:t>
            </a:r>
            <a:r>
              <a:rPr lang="en-US" dirty="0">
                <a:effectLst/>
                <a:latin typeface="Times New Roman" panose="02020603050405020304" pitchFamily="18" charset="0"/>
                <a:ea typeface="DengXian" panose="02010600030101010101" pitchFamily="2" charset="-122"/>
                <a:cs typeface="Arial" panose="020B0604020202020204" pitchFamily="34" charset="0"/>
              </a:rPr>
              <a:t>should discuss the net effect of the loop taken as a whole on the larger system within which the loop is embedded.</a:t>
            </a:r>
            <a:endParaRPr lang="en-US"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752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5E25E-4E0B-87DE-C048-2E4D76C71FBF}"/>
              </a:ext>
            </a:extLst>
          </p:cNvPr>
          <p:cNvPicPr>
            <a:picLocks noChangeAspect="1"/>
          </p:cNvPicPr>
          <p:nvPr/>
        </p:nvPicPr>
        <p:blipFill>
          <a:blip r:embed="rId3"/>
          <a:stretch>
            <a:fillRect/>
          </a:stretch>
        </p:blipFill>
        <p:spPr>
          <a:xfrm>
            <a:off x="0" y="104546"/>
            <a:ext cx="12182970" cy="6643984"/>
          </a:xfrm>
          <a:prstGeom prst="rect">
            <a:avLst/>
          </a:prstGeom>
          <a:ln w="57150">
            <a:noFill/>
          </a:ln>
        </p:spPr>
      </p:pic>
      <p:pic>
        <p:nvPicPr>
          <p:cNvPr id="5" name="Picture 4">
            <a:extLst>
              <a:ext uri="{FF2B5EF4-FFF2-40B4-BE49-F238E27FC236}">
                <a16:creationId xmlns:a16="http://schemas.microsoft.com/office/drawing/2014/main" id="{FABE49A1-E263-8D7F-141D-7BC2540DD5BF}"/>
              </a:ext>
            </a:extLst>
          </p:cNvPr>
          <p:cNvPicPr>
            <a:picLocks noChangeAspect="1"/>
          </p:cNvPicPr>
          <p:nvPr/>
        </p:nvPicPr>
        <p:blipFill>
          <a:blip r:embed="rId4"/>
          <a:stretch>
            <a:fillRect/>
          </a:stretch>
        </p:blipFill>
        <p:spPr>
          <a:xfrm>
            <a:off x="2047830" y="523025"/>
            <a:ext cx="7278646" cy="3121695"/>
          </a:xfrm>
          <a:prstGeom prst="rect">
            <a:avLst/>
          </a:prstGeom>
          <a:ln w="76200">
            <a:solidFill>
              <a:schemeClr val="accent6"/>
            </a:solidFill>
          </a:ln>
        </p:spPr>
      </p:pic>
      <p:sp>
        <p:nvSpPr>
          <p:cNvPr id="2" name="TextBox 1">
            <a:extLst>
              <a:ext uri="{FF2B5EF4-FFF2-40B4-BE49-F238E27FC236}">
                <a16:creationId xmlns:a16="http://schemas.microsoft.com/office/drawing/2014/main" id="{B0EF1496-89E6-0260-03AA-15FB53CD988B}"/>
              </a:ext>
            </a:extLst>
          </p:cNvPr>
          <p:cNvSpPr txBox="1"/>
          <p:nvPr/>
        </p:nvSpPr>
        <p:spPr>
          <a:xfrm>
            <a:off x="5896613" y="6150309"/>
            <a:ext cx="5979714" cy="369332"/>
          </a:xfrm>
          <a:prstGeom prst="rect">
            <a:avLst/>
          </a:prstGeom>
          <a:solidFill>
            <a:schemeClr val="bg1"/>
          </a:solidFill>
          <a:ln>
            <a:solidFill>
              <a:srgbClr val="FF0000"/>
            </a:solidFill>
          </a:ln>
        </p:spPr>
        <p:txBody>
          <a:bodyPr wrap="none" rtlCol="0">
            <a:spAutoFit/>
          </a:bodyPr>
          <a:lstStyle/>
          <a:p>
            <a:r>
              <a:rPr lang="en-US" dirty="0"/>
              <a:t>For details, see </a:t>
            </a:r>
            <a:r>
              <a:rPr lang="en-US" dirty="0" err="1"/>
              <a:t>Kastens</a:t>
            </a:r>
            <a:r>
              <a:rPr lang="en-US" dirty="0"/>
              <a:t>, Wakeland &amp; Shipley, 2024 ISDC paper </a:t>
            </a:r>
          </a:p>
        </p:txBody>
      </p:sp>
    </p:spTree>
    <p:extLst>
      <p:ext uri="{BB962C8B-B14F-4D97-AF65-F5344CB8AC3E}">
        <p14:creationId xmlns:p14="http://schemas.microsoft.com/office/powerpoint/2010/main" val="28202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9C631-3B6C-3801-875F-04B7F418A7B2}"/>
              </a:ext>
            </a:extLst>
          </p:cNvPr>
          <p:cNvSpPr txBox="1"/>
          <p:nvPr/>
        </p:nvSpPr>
        <p:spPr>
          <a:xfrm>
            <a:off x="244537" y="1289169"/>
            <a:ext cx="4867109" cy="5816977"/>
          </a:xfrm>
          <a:prstGeom prst="rect">
            <a:avLst/>
          </a:prstGeom>
          <a:noFill/>
        </p:spPr>
        <p:txBody>
          <a:bodyPr wrap="square" rtlCol="0">
            <a:spAutoFit/>
          </a:bodyPr>
          <a:lstStyle/>
          <a:p>
            <a:r>
              <a:rPr lang="en-US" sz="3200" dirty="0">
                <a:solidFill>
                  <a:srgbClr val="945200"/>
                </a:solidFill>
                <a:latin typeface="Arial" panose="020B0604020202020204" pitchFamily="34" charset="0"/>
                <a:ea typeface="Times New Roman" panose="02020603050405020304" pitchFamily="18" charset="0"/>
                <a:cs typeface="Arial" panose="020B0604020202020204" pitchFamily="34" charset="0"/>
              </a:rPr>
              <a:t>Life-long relevance</a:t>
            </a:r>
          </a:p>
          <a:p>
            <a:endParaRPr lang="en-US" sz="3200" dirty="0">
              <a:solidFill>
                <a:srgbClr val="945200"/>
              </a:solidFill>
              <a:latin typeface="Arial" panose="020B0604020202020204" pitchFamily="34" charset="0"/>
              <a:ea typeface="Times New Roman" panose="02020603050405020304" pitchFamily="18" charset="0"/>
              <a:cs typeface="Arial" panose="020B0604020202020204" pitchFamily="34" charset="0"/>
            </a:endParaRPr>
          </a:p>
          <a:p>
            <a:r>
              <a:rPr lang="en-US" sz="3200" dirty="0">
                <a:solidFill>
                  <a:srgbClr val="945200"/>
                </a:solidFill>
                <a:latin typeface="Arial" panose="020B0604020202020204" pitchFamily="34" charset="0"/>
                <a:ea typeface="Times New Roman" panose="02020603050405020304" pitchFamily="18" charset="0"/>
                <a:cs typeface="Arial" panose="020B0604020202020204" pitchFamily="34" charset="0"/>
              </a:rPr>
              <a:t>Any content domain</a:t>
            </a:r>
          </a:p>
          <a:p>
            <a:endParaRPr lang="en-US" sz="3200" dirty="0">
              <a:solidFill>
                <a:srgbClr val="945200"/>
              </a:solidFill>
              <a:latin typeface="Arial" panose="020B0604020202020204" pitchFamily="34" charset="0"/>
              <a:ea typeface="Times New Roman" panose="02020603050405020304" pitchFamily="18" charset="0"/>
              <a:cs typeface="Arial" panose="020B0604020202020204" pitchFamily="34" charset="0"/>
            </a:endParaRPr>
          </a:p>
          <a:p>
            <a:r>
              <a:rPr lang="en-US" sz="2800" dirty="0">
                <a:solidFill>
                  <a:srgbClr val="945200"/>
                </a:solidFill>
                <a:latin typeface="Arial" panose="020B0604020202020204" pitchFamily="34" charset="0"/>
                <a:ea typeface="Times New Roman" panose="02020603050405020304" pitchFamily="18" charset="0"/>
                <a:cs typeface="Arial" panose="020B0604020202020204" pitchFamily="34" charset="0"/>
              </a:rPr>
              <a:t>Many instructional contexts:</a:t>
            </a:r>
          </a:p>
          <a:p>
            <a:pPr marL="571500" indent="-571500">
              <a:buFont typeface="Arial" panose="020B0604020202020204" pitchFamily="34" charset="0"/>
              <a:buChar char="•"/>
            </a:pPr>
            <a:r>
              <a:rPr lang="en-US" sz="2400" dirty="0">
                <a:solidFill>
                  <a:srgbClr val="945200"/>
                </a:solidFill>
                <a:latin typeface="Arial" panose="020B0604020202020204" pitchFamily="34" charset="0"/>
                <a:ea typeface="Times New Roman" panose="02020603050405020304" pitchFamily="18" charset="0"/>
                <a:cs typeface="Arial" panose="020B0604020202020204" pitchFamily="34" charset="0"/>
              </a:rPr>
              <a:t>Workshop</a:t>
            </a:r>
          </a:p>
          <a:p>
            <a:pPr marL="571500" indent="-571500">
              <a:buFont typeface="Arial" panose="020B0604020202020204" pitchFamily="34" charset="0"/>
              <a:buChar char="•"/>
            </a:pPr>
            <a:r>
              <a:rPr lang="en-US" sz="2400" dirty="0">
                <a:solidFill>
                  <a:srgbClr val="945200"/>
                </a:solidFill>
                <a:latin typeface="Arial" panose="020B0604020202020204" pitchFamily="34" charset="0"/>
                <a:ea typeface="Times New Roman" panose="02020603050405020304" pitchFamily="18" charset="0"/>
                <a:cs typeface="Arial" panose="020B0604020202020204" pitchFamily="34" charset="0"/>
              </a:rPr>
              <a:t>Small-group, in class</a:t>
            </a:r>
          </a:p>
          <a:p>
            <a:pPr marL="571500" indent="-571500">
              <a:buFont typeface="Arial" panose="020B0604020202020204" pitchFamily="34" charset="0"/>
              <a:buChar char="•"/>
            </a:pPr>
            <a:r>
              <a:rPr lang="en-US" sz="2400" dirty="0">
                <a:solidFill>
                  <a:srgbClr val="945200"/>
                </a:solidFill>
                <a:latin typeface="Arial" panose="020B0604020202020204" pitchFamily="34" charset="0"/>
                <a:ea typeface="Times New Roman" panose="02020603050405020304" pitchFamily="18" charset="0"/>
                <a:cs typeface="Arial" panose="020B0604020202020204" pitchFamily="34" charset="0"/>
              </a:rPr>
              <a:t>Homework</a:t>
            </a:r>
          </a:p>
          <a:p>
            <a:pPr marL="571500" indent="-571500">
              <a:buFont typeface="Arial" panose="020B0604020202020204" pitchFamily="34" charset="0"/>
              <a:buChar char="•"/>
            </a:pPr>
            <a:r>
              <a:rPr lang="en-US" sz="2400" dirty="0">
                <a:solidFill>
                  <a:srgbClr val="945200"/>
                </a:solidFill>
                <a:latin typeface="Arial" panose="020B0604020202020204" pitchFamily="34" charset="0"/>
                <a:ea typeface="Times New Roman" panose="02020603050405020304" pitchFamily="18" charset="0"/>
                <a:cs typeface="Arial" panose="020B0604020202020204" pitchFamily="34" charset="0"/>
              </a:rPr>
              <a:t>Research instrument</a:t>
            </a:r>
          </a:p>
          <a:p>
            <a:pPr marL="571500" indent="-571500">
              <a:buFont typeface="Arial" panose="020B0604020202020204" pitchFamily="34" charset="0"/>
              <a:buChar char="•"/>
            </a:pPr>
            <a:r>
              <a:rPr lang="en-US" sz="2400" dirty="0">
                <a:solidFill>
                  <a:srgbClr val="945200"/>
                </a:solidFill>
                <a:latin typeface="Arial" panose="020B0604020202020204" pitchFamily="34" charset="0"/>
                <a:ea typeface="Times New Roman" panose="02020603050405020304" pitchFamily="18" charset="0"/>
                <a:cs typeface="Arial" panose="020B0604020202020204" pitchFamily="34" charset="0"/>
              </a:rPr>
              <a:t>Course assessment</a:t>
            </a:r>
          </a:p>
          <a:p>
            <a:endParaRPr lang="en-US" sz="2800" dirty="0">
              <a:solidFill>
                <a:srgbClr val="945200"/>
              </a:solidFill>
              <a:latin typeface="Arial" panose="020B0604020202020204" pitchFamily="34" charset="0"/>
              <a:ea typeface="Times New Roman" panose="02020603050405020304" pitchFamily="18" charset="0"/>
              <a:cs typeface="Arial" panose="020B0604020202020204" pitchFamily="34" charset="0"/>
            </a:endParaRPr>
          </a:p>
          <a:p>
            <a:r>
              <a:rPr lang="en-US" sz="2800" dirty="0">
                <a:solidFill>
                  <a:srgbClr val="945200"/>
                </a:solidFill>
                <a:latin typeface="Arial" panose="020B0604020202020204" pitchFamily="34" charset="0"/>
                <a:ea typeface="Times New Roman" panose="02020603050405020304" pitchFamily="18" charset="0"/>
                <a:cs typeface="Arial" panose="020B0604020202020204" pitchFamily="34" charset="0"/>
              </a:rPr>
              <a:t>Serious cognitive challenges</a:t>
            </a:r>
          </a:p>
          <a:p>
            <a:pPr marL="457200" indent="-457200">
              <a:buFont typeface="Arial" panose="020B0604020202020204" pitchFamily="34" charset="0"/>
              <a:buChar char="•"/>
            </a:pPr>
            <a:endParaRPr lang="en-US" sz="2400" dirty="0">
              <a:solidFill>
                <a:srgbClr val="9452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US" sz="1600" dirty="0">
              <a:solidFill>
                <a:srgbClr val="9452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62CAA1-69C4-BB1B-8521-6D3B9D232673}"/>
              </a:ext>
            </a:extLst>
          </p:cNvPr>
          <p:cNvSpPr txBox="1"/>
          <p:nvPr/>
        </p:nvSpPr>
        <p:spPr>
          <a:xfrm>
            <a:off x="244537" y="107012"/>
            <a:ext cx="11366790"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Why we like this assignment</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grpSp>
        <p:nvGrpSpPr>
          <p:cNvPr id="8" name="Group 7">
            <a:extLst>
              <a:ext uri="{FF2B5EF4-FFF2-40B4-BE49-F238E27FC236}">
                <a16:creationId xmlns:a16="http://schemas.microsoft.com/office/drawing/2014/main" id="{1CF83932-F52C-60BE-162A-072E4B65C063}"/>
              </a:ext>
            </a:extLst>
          </p:cNvPr>
          <p:cNvGrpSpPr/>
          <p:nvPr/>
        </p:nvGrpSpPr>
        <p:grpSpPr>
          <a:xfrm>
            <a:off x="5343070" y="1439057"/>
            <a:ext cx="6654059" cy="5311117"/>
            <a:chOff x="5537940" y="1514007"/>
            <a:chExt cx="6654059" cy="5311117"/>
          </a:xfrm>
        </p:grpSpPr>
        <p:sp>
          <p:nvSpPr>
            <p:cNvPr id="2" name="TextBox 1">
              <a:extLst>
                <a:ext uri="{FF2B5EF4-FFF2-40B4-BE49-F238E27FC236}">
                  <a16:creationId xmlns:a16="http://schemas.microsoft.com/office/drawing/2014/main" id="{91842AE5-3044-0BF4-9D37-6EB8831B3F7E}"/>
                </a:ext>
              </a:extLst>
            </p:cNvPr>
            <p:cNvSpPr txBox="1"/>
            <p:nvPr/>
          </p:nvSpPr>
          <p:spPr>
            <a:xfrm>
              <a:off x="5554429" y="6504551"/>
              <a:ext cx="5609133" cy="320573"/>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Photo from Earth Educators’ Rendezvous 2024. Credit: Kim </a:t>
              </a:r>
              <a:r>
                <a:rPr lang="en-US" i="1" dirty="0" err="1">
                  <a:latin typeface="Times New Roman" panose="02020603050405020304" pitchFamily="18" charset="0"/>
                  <a:cs typeface="Times New Roman" panose="02020603050405020304" pitchFamily="18" charset="0"/>
                </a:rPr>
                <a:t>Kastens</a:t>
              </a:r>
              <a:endParaRPr lang="en-US"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AD3A01C-95BB-742E-AE32-827C5460DA44}"/>
                </a:ext>
              </a:extLst>
            </p:cNvPr>
            <p:cNvPicPr>
              <a:picLocks noChangeAspect="1"/>
            </p:cNvPicPr>
            <p:nvPr/>
          </p:nvPicPr>
          <p:blipFill>
            <a:blip r:embed="rId3"/>
            <a:stretch>
              <a:fillRect/>
            </a:stretch>
          </p:blipFill>
          <p:spPr>
            <a:xfrm>
              <a:off x="5537940" y="1514007"/>
              <a:ext cx="6654059" cy="4990544"/>
            </a:xfrm>
            <a:prstGeom prst="rect">
              <a:avLst/>
            </a:prstGeom>
          </p:spPr>
        </p:pic>
      </p:grpSp>
    </p:spTree>
    <p:extLst>
      <p:ext uri="{BB962C8B-B14F-4D97-AF65-F5344CB8AC3E}">
        <p14:creationId xmlns:p14="http://schemas.microsoft.com/office/powerpoint/2010/main" val="9375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FB50C9-066B-3547-AE4C-A4C280B6C13C}"/>
              </a:ext>
            </a:extLst>
          </p:cNvPr>
          <p:cNvSpPr txBox="1"/>
          <p:nvPr/>
        </p:nvSpPr>
        <p:spPr>
          <a:xfrm>
            <a:off x="259370" y="487420"/>
            <a:ext cx="11366790"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Higher order cognitive skills identified:</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sp>
        <p:nvSpPr>
          <p:cNvPr id="3" name="TextBox 2">
            <a:extLst>
              <a:ext uri="{FF2B5EF4-FFF2-40B4-BE49-F238E27FC236}">
                <a16:creationId xmlns:a16="http://schemas.microsoft.com/office/drawing/2014/main" id="{DAC00B8D-3985-AF0A-FDAB-5B75D4075674}"/>
              </a:ext>
            </a:extLst>
          </p:cNvPr>
          <p:cNvSpPr txBox="1"/>
          <p:nvPr/>
        </p:nvSpPr>
        <p:spPr>
          <a:xfrm>
            <a:off x="811991" y="1815167"/>
            <a:ext cx="10568017" cy="2585323"/>
          </a:xfrm>
          <a:prstGeom prst="rect">
            <a:avLst/>
          </a:prstGeom>
          <a:noFill/>
        </p:spPr>
        <p:txBody>
          <a:bodyPr wrap="square" rtlCol="0">
            <a:spAutoFit/>
          </a:bodyPr>
          <a:lstStyle/>
          <a:p>
            <a:pPr marL="514350" indent="-514350">
              <a:spcAft>
                <a:spcPts val="20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To find the loop: </a:t>
            </a:r>
            <a:r>
              <a:rPr lang="en-US" sz="2800" dirty="0">
                <a:solidFill>
                  <a:srgbClr val="945200"/>
                </a:solidFill>
                <a:latin typeface="Arial" panose="020B0604020202020204" pitchFamily="34" charset="0"/>
                <a:cs typeface="Arial" panose="020B0604020202020204" pitchFamily="34" charset="0"/>
              </a:rPr>
              <a:t>Analogical reasoning</a:t>
            </a:r>
          </a:p>
          <a:p>
            <a:pPr marL="514350" indent="-514350">
              <a:spcAft>
                <a:spcPts val="20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To make each link</a:t>
            </a:r>
            <a:r>
              <a:rPr lang="en-US" sz="2800" dirty="0">
                <a:solidFill>
                  <a:srgbClr val="945200"/>
                </a:solidFill>
                <a:latin typeface="Arial" panose="020B0604020202020204" pitchFamily="34" charset="0"/>
                <a:cs typeface="Arial" panose="020B0604020202020204" pitchFamily="34" charset="0"/>
              </a:rPr>
              <a:t>: Causal reasoning</a:t>
            </a:r>
          </a:p>
          <a:p>
            <a:pPr marL="514350" indent="-514350">
              <a:spcAft>
                <a:spcPts val="20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Throughout: </a:t>
            </a:r>
            <a:r>
              <a:rPr lang="en-US" sz="2800" dirty="0">
                <a:solidFill>
                  <a:srgbClr val="945200"/>
                </a:solidFill>
                <a:latin typeface="Arial" panose="020B0604020202020204" pitchFamily="34" charset="0"/>
                <a:cs typeface="Arial" panose="020B0604020202020204" pitchFamily="34" charset="0"/>
              </a:rPr>
              <a:t>Distinguishing and integrating parts and wholes</a:t>
            </a:r>
          </a:p>
          <a:p>
            <a:pPr marL="514350" indent="-514350">
              <a:spcAft>
                <a:spcPts val="2000"/>
              </a:spcAft>
              <a:buFont typeface="+mj-lt"/>
              <a:buAutoNum type="arabicParenR"/>
            </a:pPr>
            <a:r>
              <a:rPr lang="en-US" sz="2800" i="1" dirty="0">
                <a:solidFill>
                  <a:srgbClr val="945200"/>
                </a:solidFill>
                <a:latin typeface="Arial" panose="020B0604020202020204" pitchFamily="34" charset="0"/>
                <a:cs typeface="Arial" panose="020B0604020202020204" pitchFamily="34" charset="0"/>
              </a:rPr>
              <a:t>To make the CLD: </a:t>
            </a:r>
            <a:r>
              <a:rPr lang="en-US" sz="2800" dirty="0">
                <a:solidFill>
                  <a:srgbClr val="945200"/>
                </a:solidFill>
                <a:latin typeface="Arial" panose="020B0604020202020204" pitchFamily="34" charset="0"/>
                <a:cs typeface="Arial" panose="020B0604020202020204" pitchFamily="34" charset="0"/>
              </a:rPr>
              <a:t>Semiosis – making meaning with signs</a:t>
            </a:r>
          </a:p>
        </p:txBody>
      </p:sp>
    </p:spTree>
    <p:extLst>
      <p:ext uri="{BB962C8B-B14F-4D97-AF65-F5344CB8AC3E}">
        <p14:creationId xmlns:p14="http://schemas.microsoft.com/office/powerpoint/2010/main" val="409628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FF97946-1B28-91C6-9341-C33784C9B4AB}"/>
              </a:ext>
            </a:extLst>
          </p:cNvPr>
          <p:cNvGrpSpPr/>
          <p:nvPr/>
        </p:nvGrpSpPr>
        <p:grpSpPr>
          <a:xfrm>
            <a:off x="314790" y="2719345"/>
            <a:ext cx="4750300" cy="4423466"/>
            <a:chOff x="314790" y="2629405"/>
            <a:chExt cx="4750300" cy="4423466"/>
          </a:xfrm>
        </p:grpSpPr>
        <p:grpSp>
          <p:nvGrpSpPr>
            <p:cNvPr id="8" name="Group 7">
              <a:extLst>
                <a:ext uri="{FF2B5EF4-FFF2-40B4-BE49-F238E27FC236}">
                  <a16:creationId xmlns:a16="http://schemas.microsoft.com/office/drawing/2014/main" id="{C0E50F65-D0D0-99F6-CECA-2015B0760237}"/>
                </a:ext>
              </a:extLst>
            </p:cNvPr>
            <p:cNvGrpSpPr/>
            <p:nvPr/>
          </p:nvGrpSpPr>
          <p:grpSpPr>
            <a:xfrm>
              <a:off x="314790" y="2629405"/>
              <a:ext cx="4750300" cy="4423466"/>
              <a:chOff x="194870" y="2629405"/>
              <a:chExt cx="4750300" cy="4423466"/>
            </a:xfrm>
          </p:grpSpPr>
          <p:pic>
            <p:nvPicPr>
              <p:cNvPr id="6" name="Picture 5">
                <a:extLst>
                  <a:ext uri="{FF2B5EF4-FFF2-40B4-BE49-F238E27FC236}">
                    <a16:creationId xmlns:a16="http://schemas.microsoft.com/office/drawing/2014/main" id="{54312B81-DA8C-CAF7-0A04-548EA4827AB1}"/>
                  </a:ext>
                </a:extLst>
              </p:cNvPr>
              <p:cNvPicPr>
                <a:picLocks noChangeAspect="1"/>
              </p:cNvPicPr>
              <p:nvPr/>
            </p:nvPicPr>
            <p:blipFill>
              <a:blip r:embed="rId3"/>
              <a:stretch>
                <a:fillRect/>
              </a:stretch>
            </p:blipFill>
            <p:spPr>
              <a:xfrm flipH="1">
                <a:off x="194870" y="2629405"/>
                <a:ext cx="4750300" cy="4423466"/>
              </a:xfrm>
              <a:prstGeom prst="rect">
                <a:avLst/>
              </a:prstGeom>
            </p:spPr>
          </p:pic>
          <p:sp>
            <p:nvSpPr>
              <p:cNvPr id="7" name="Freeform 6">
                <a:extLst>
                  <a:ext uri="{FF2B5EF4-FFF2-40B4-BE49-F238E27FC236}">
                    <a16:creationId xmlns:a16="http://schemas.microsoft.com/office/drawing/2014/main" id="{94307B97-9A76-508D-3ED1-9D9055D452A5}"/>
                  </a:ext>
                </a:extLst>
              </p:cNvPr>
              <p:cNvSpPr/>
              <p:nvPr/>
            </p:nvSpPr>
            <p:spPr>
              <a:xfrm>
                <a:off x="1229193" y="3267856"/>
                <a:ext cx="2353456" cy="2128603"/>
              </a:xfrm>
              <a:custGeom>
                <a:avLst/>
                <a:gdLst>
                  <a:gd name="connsiteX0" fmla="*/ 494676 w 2353456"/>
                  <a:gd name="connsiteY0" fmla="*/ 164892 h 2128603"/>
                  <a:gd name="connsiteX1" fmla="*/ 554637 w 2353456"/>
                  <a:gd name="connsiteY1" fmla="*/ 44970 h 2128603"/>
                  <a:gd name="connsiteX2" fmla="*/ 704538 w 2353456"/>
                  <a:gd name="connsiteY2" fmla="*/ 59961 h 2128603"/>
                  <a:gd name="connsiteX3" fmla="*/ 1094282 w 2353456"/>
                  <a:gd name="connsiteY3" fmla="*/ 44970 h 2128603"/>
                  <a:gd name="connsiteX4" fmla="*/ 1169233 w 2353456"/>
                  <a:gd name="connsiteY4" fmla="*/ 29980 h 2128603"/>
                  <a:gd name="connsiteX5" fmla="*/ 1259174 w 2353456"/>
                  <a:gd name="connsiteY5" fmla="*/ 0 h 2128603"/>
                  <a:gd name="connsiteX6" fmla="*/ 1484027 w 2353456"/>
                  <a:gd name="connsiteY6" fmla="*/ 14990 h 2128603"/>
                  <a:gd name="connsiteX7" fmla="*/ 1528997 w 2353456"/>
                  <a:gd name="connsiteY7" fmla="*/ 29980 h 2128603"/>
                  <a:gd name="connsiteX8" fmla="*/ 1678899 w 2353456"/>
                  <a:gd name="connsiteY8" fmla="*/ 59961 h 2128603"/>
                  <a:gd name="connsiteX9" fmla="*/ 1933732 w 2353456"/>
                  <a:gd name="connsiteY9" fmla="*/ 59961 h 2128603"/>
                  <a:gd name="connsiteX10" fmla="*/ 2023673 w 2353456"/>
                  <a:gd name="connsiteY10" fmla="*/ 119921 h 2128603"/>
                  <a:gd name="connsiteX11" fmla="*/ 2113614 w 2353456"/>
                  <a:gd name="connsiteY11" fmla="*/ 239843 h 2128603"/>
                  <a:gd name="connsiteX12" fmla="*/ 2158584 w 2353456"/>
                  <a:gd name="connsiteY12" fmla="*/ 269823 h 2128603"/>
                  <a:gd name="connsiteX13" fmla="*/ 2188564 w 2353456"/>
                  <a:gd name="connsiteY13" fmla="*/ 314793 h 2128603"/>
                  <a:gd name="connsiteX14" fmla="*/ 2218545 w 2353456"/>
                  <a:gd name="connsiteY14" fmla="*/ 344774 h 2128603"/>
                  <a:gd name="connsiteX15" fmla="*/ 2263515 w 2353456"/>
                  <a:gd name="connsiteY15" fmla="*/ 404734 h 2128603"/>
                  <a:gd name="connsiteX16" fmla="*/ 2323476 w 2353456"/>
                  <a:gd name="connsiteY16" fmla="*/ 479685 h 2128603"/>
                  <a:gd name="connsiteX17" fmla="*/ 2353456 w 2353456"/>
                  <a:gd name="connsiteY17" fmla="*/ 704538 h 2128603"/>
                  <a:gd name="connsiteX18" fmla="*/ 2338466 w 2353456"/>
                  <a:gd name="connsiteY18" fmla="*/ 1124262 h 2128603"/>
                  <a:gd name="connsiteX19" fmla="*/ 2323476 w 2353456"/>
                  <a:gd name="connsiteY19" fmla="*/ 1169233 h 2128603"/>
                  <a:gd name="connsiteX20" fmla="*/ 2263515 w 2353456"/>
                  <a:gd name="connsiteY20" fmla="*/ 1244184 h 2128603"/>
                  <a:gd name="connsiteX21" fmla="*/ 2203555 w 2353456"/>
                  <a:gd name="connsiteY21" fmla="*/ 1289154 h 2128603"/>
                  <a:gd name="connsiteX22" fmla="*/ 2158584 w 2353456"/>
                  <a:gd name="connsiteY22" fmla="*/ 1319134 h 2128603"/>
                  <a:gd name="connsiteX23" fmla="*/ 2128604 w 2353456"/>
                  <a:gd name="connsiteY23" fmla="*/ 1349115 h 2128603"/>
                  <a:gd name="connsiteX24" fmla="*/ 2068643 w 2353456"/>
                  <a:gd name="connsiteY24" fmla="*/ 1379095 h 2128603"/>
                  <a:gd name="connsiteX25" fmla="*/ 2023673 w 2353456"/>
                  <a:gd name="connsiteY25" fmla="*/ 1409075 h 2128603"/>
                  <a:gd name="connsiteX26" fmla="*/ 1978702 w 2353456"/>
                  <a:gd name="connsiteY26" fmla="*/ 1424065 h 2128603"/>
                  <a:gd name="connsiteX27" fmla="*/ 1918741 w 2353456"/>
                  <a:gd name="connsiteY27" fmla="*/ 1454046 h 2128603"/>
                  <a:gd name="connsiteX28" fmla="*/ 1828800 w 2353456"/>
                  <a:gd name="connsiteY28" fmla="*/ 1484026 h 2128603"/>
                  <a:gd name="connsiteX29" fmla="*/ 1753850 w 2353456"/>
                  <a:gd name="connsiteY29" fmla="*/ 1514006 h 2128603"/>
                  <a:gd name="connsiteX30" fmla="*/ 1633928 w 2353456"/>
                  <a:gd name="connsiteY30" fmla="*/ 1543987 h 2128603"/>
                  <a:gd name="connsiteX31" fmla="*/ 1439056 w 2353456"/>
                  <a:gd name="connsiteY31" fmla="*/ 1618938 h 2128603"/>
                  <a:gd name="connsiteX32" fmla="*/ 1334125 w 2353456"/>
                  <a:gd name="connsiteY32" fmla="*/ 1663908 h 2128603"/>
                  <a:gd name="connsiteX33" fmla="*/ 1259174 w 2353456"/>
                  <a:gd name="connsiteY33" fmla="*/ 1723869 h 2128603"/>
                  <a:gd name="connsiteX34" fmla="*/ 1139253 w 2353456"/>
                  <a:gd name="connsiteY34" fmla="*/ 1828800 h 2128603"/>
                  <a:gd name="connsiteX35" fmla="*/ 1079292 w 2353456"/>
                  <a:gd name="connsiteY35" fmla="*/ 1918741 h 2128603"/>
                  <a:gd name="connsiteX36" fmla="*/ 1049312 w 2353456"/>
                  <a:gd name="connsiteY36" fmla="*/ 1963711 h 2128603"/>
                  <a:gd name="connsiteX37" fmla="*/ 959371 w 2353456"/>
                  <a:gd name="connsiteY37" fmla="*/ 2023672 h 2128603"/>
                  <a:gd name="connsiteX38" fmla="*/ 794479 w 2353456"/>
                  <a:gd name="connsiteY38" fmla="*/ 2083633 h 2128603"/>
                  <a:gd name="connsiteX39" fmla="*/ 704538 w 2353456"/>
                  <a:gd name="connsiteY39" fmla="*/ 2113613 h 2128603"/>
                  <a:gd name="connsiteX40" fmla="*/ 659568 w 2353456"/>
                  <a:gd name="connsiteY40" fmla="*/ 2128603 h 2128603"/>
                  <a:gd name="connsiteX41" fmla="*/ 569627 w 2353456"/>
                  <a:gd name="connsiteY41" fmla="*/ 2113613 h 2128603"/>
                  <a:gd name="connsiteX42" fmla="*/ 524656 w 2353456"/>
                  <a:gd name="connsiteY42" fmla="*/ 2098623 h 2128603"/>
                  <a:gd name="connsiteX43" fmla="*/ 464696 w 2353456"/>
                  <a:gd name="connsiteY43" fmla="*/ 2083633 h 2128603"/>
                  <a:gd name="connsiteX44" fmla="*/ 389745 w 2353456"/>
                  <a:gd name="connsiteY44" fmla="*/ 2023672 h 2128603"/>
                  <a:gd name="connsiteX45" fmla="*/ 329784 w 2353456"/>
                  <a:gd name="connsiteY45" fmla="*/ 1963711 h 2128603"/>
                  <a:gd name="connsiteX46" fmla="*/ 299804 w 2353456"/>
                  <a:gd name="connsiteY46" fmla="*/ 1858780 h 2128603"/>
                  <a:gd name="connsiteX47" fmla="*/ 284814 w 2353456"/>
                  <a:gd name="connsiteY47" fmla="*/ 1693888 h 2128603"/>
                  <a:gd name="connsiteX48" fmla="*/ 254833 w 2353456"/>
                  <a:gd name="connsiteY48" fmla="*/ 1558977 h 2128603"/>
                  <a:gd name="connsiteX49" fmla="*/ 239843 w 2353456"/>
                  <a:gd name="connsiteY49" fmla="*/ 1514006 h 2128603"/>
                  <a:gd name="connsiteX50" fmla="*/ 209863 w 2353456"/>
                  <a:gd name="connsiteY50" fmla="*/ 1394085 h 2128603"/>
                  <a:gd name="connsiteX51" fmla="*/ 194873 w 2353456"/>
                  <a:gd name="connsiteY51" fmla="*/ 1349115 h 2128603"/>
                  <a:gd name="connsiteX52" fmla="*/ 179882 w 2353456"/>
                  <a:gd name="connsiteY52" fmla="*/ 1274164 h 2128603"/>
                  <a:gd name="connsiteX53" fmla="*/ 164892 w 2353456"/>
                  <a:gd name="connsiteY53" fmla="*/ 1229193 h 2128603"/>
                  <a:gd name="connsiteX54" fmla="*/ 149902 w 2353456"/>
                  <a:gd name="connsiteY54" fmla="*/ 1154243 h 2128603"/>
                  <a:gd name="connsiteX55" fmla="*/ 119922 w 2353456"/>
                  <a:gd name="connsiteY55" fmla="*/ 1064302 h 2128603"/>
                  <a:gd name="connsiteX56" fmla="*/ 104932 w 2353456"/>
                  <a:gd name="connsiteY56" fmla="*/ 1004341 h 2128603"/>
                  <a:gd name="connsiteX57" fmla="*/ 74951 w 2353456"/>
                  <a:gd name="connsiteY57" fmla="*/ 914400 h 2128603"/>
                  <a:gd name="connsiteX58" fmla="*/ 44971 w 2353456"/>
                  <a:gd name="connsiteY58" fmla="*/ 869429 h 2128603"/>
                  <a:gd name="connsiteX59" fmla="*/ 14991 w 2353456"/>
                  <a:gd name="connsiteY59" fmla="*/ 779488 h 2128603"/>
                  <a:gd name="connsiteX60" fmla="*/ 0 w 2353456"/>
                  <a:gd name="connsiteY60" fmla="*/ 734518 h 2128603"/>
                  <a:gd name="connsiteX61" fmla="*/ 29981 w 2353456"/>
                  <a:gd name="connsiteY61" fmla="*/ 599606 h 2128603"/>
                  <a:gd name="connsiteX62" fmla="*/ 59961 w 2353456"/>
                  <a:gd name="connsiteY62" fmla="*/ 554636 h 2128603"/>
                  <a:gd name="connsiteX63" fmla="*/ 104932 w 2353456"/>
                  <a:gd name="connsiteY63" fmla="*/ 524656 h 2128603"/>
                  <a:gd name="connsiteX64" fmla="*/ 224853 w 2353456"/>
                  <a:gd name="connsiteY64" fmla="*/ 434715 h 2128603"/>
                  <a:gd name="connsiteX65" fmla="*/ 284814 w 2353456"/>
                  <a:gd name="connsiteY65" fmla="*/ 419724 h 2128603"/>
                  <a:gd name="connsiteX66" fmla="*/ 374755 w 2353456"/>
                  <a:gd name="connsiteY66" fmla="*/ 389744 h 2128603"/>
                  <a:gd name="connsiteX67" fmla="*/ 419725 w 2353456"/>
                  <a:gd name="connsiteY67" fmla="*/ 359764 h 2128603"/>
                  <a:gd name="connsiteX68" fmla="*/ 449705 w 2353456"/>
                  <a:gd name="connsiteY68" fmla="*/ 314793 h 2128603"/>
                  <a:gd name="connsiteX69" fmla="*/ 509666 w 2353456"/>
                  <a:gd name="connsiteY69" fmla="*/ 239843 h 2128603"/>
                  <a:gd name="connsiteX70" fmla="*/ 479686 w 2353456"/>
                  <a:gd name="connsiteY70" fmla="*/ 209862 h 2128603"/>
                  <a:gd name="connsiteX71" fmla="*/ 494676 w 2353456"/>
                  <a:gd name="connsiteY71" fmla="*/ 164892 h 21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53456" h="2128603">
                    <a:moveTo>
                      <a:pt x="494676" y="164892"/>
                    </a:moveTo>
                    <a:cubicBezTo>
                      <a:pt x="507168" y="137410"/>
                      <a:pt x="514663" y="64957"/>
                      <a:pt x="554637" y="44970"/>
                    </a:cubicBezTo>
                    <a:cubicBezTo>
                      <a:pt x="599552" y="22513"/>
                      <a:pt x="654322" y="59961"/>
                      <a:pt x="704538" y="59961"/>
                    </a:cubicBezTo>
                    <a:cubicBezTo>
                      <a:pt x="834549" y="59961"/>
                      <a:pt x="964367" y="49967"/>
                      <a:pt x="1094282" y="44970"/>
                    </a:cubicBezTo>
                    <a:cubicBezTo>
                      <a:pt x="1119266" y="39973"/>
                      <a:pt x="1144652" y="36684"/>
                      <a:pt x="1169233" y="29980"/>
                    </a:cubicBezTo>
                    <a:cubicBezTo>
                      <a:pt x="1199722" y="21665"/>
                      <a:pt x="1259174" y="0"/>
                      <a:pt x="1259174" y="0"/>
                    </a:cubicBezTo>
                    <a:cubicBezTo>
                      <a:pt x="1334125" y="4997"/>
                      <a:pt x="1409369" y="6695"/>
                      <a:pt x="1484027" y="14990"/>
                    </a:cubicBezTo>
                    <a:cubicBezTo>
                      <a:pt x="1499731" y="16735"/>
                      <a:pt x="1513804" y="25639"/>
                      <a:pt x="1528997" y="29980"/>
                    </a:cubicBezTo>
                    <a:cubicBezTo>
                      <a:pt x="1591606" y="47868"/>
                      <a:pt x="1608230" y="48182"/>
                      <a:pt x="1678899" y="59961"/>
                    </a:cubicBezTo>
                    <a:cubicBezTo>
                      <a:pt x="1775884" y="43796"/>
                      <a:pt x="1824634" y="27873"/>
                      <a:pt x="1933732" y="59961"/>
                    </a:cubicBezTo>
                    <a:cubicBezTo>
                      <a:pt x="1968300" y="70128"/>
                      <a:pt x="2023673" y="119921"/>
                      <a:pt x="2023673" y="119921"/>
                    </a:cubicBezTo>
                    <a:cubicBezTo>
                      <a:pt x="2051077" y="161027"/>
                      <a:pt x="2074000" y="208151"/>
                      <a:pt x="2113614" y="239843"/>
                    </a:cubicBezTo>
                    <a:cubicBezTo>
                      <a:pt x="2127682" y="251097"/>
                      <a:pt x="2143594" y="259830"/>
                      <a:pt x="2158584" y="269823"/>
                    </a:cubicBezTo>
                    <a:cubicBezTo>
                      <a:pt x="2168577" y="284813"/>
                      <a:pt x="2177310" y="300725"/>
                      <a:pt x="2188564" y="314793"/>
                    </a:cubicBezTo>
                    <a:cubicBezTo>
                      <a:pt x="2197393" y="325829"/>
                      <a:pt x="2209497" y="333917"/>
                      <a:pt x="2218545" y="344774"/>
                    </a:cubicBezTo>
                    <a:cubicBezTo>
                      <a:pt x="2234539" y="363967"/>
                      <a:pt x="2247521" y="385541"/>
                      <a:pt x="2263515" y="404734"/>
                    </a:cubicBezTo>
                    <a:cubicBezTo>
                      <a:pt x="2334714" y="490173"/>
                      <a:pt x="2249353" y="368501"/>
                      <a:pt x="2323476" y="479685"/>
                    </a:cubicBezTo>
                    <a:cubicBezTo>
                      <a:pt x="2345560" y="568021"/>
                      <a:pt x="2353456" y="586550"/>
                      <a:pt x="2353456" y="704538"/>
                    </a:cubicBezTo>
                    <a:cubicBezTo>
                      <a:pt x="2353456" y="844535"/>
                      <a:pt x="2347479" y="984555"/>
                      <a:pt x="2338466" y="1124262"/>
                    </a:cubicBezTo>
                    <a:cubicBezTo>
                      <a:pt x="2337449" y="1140030"/>
                      <a:pt x="2330542" y="1155100"/>
                      <a:pt x="2323476" y="1169233"/>
                    </a:cubicBezTo>
                    <a:cubicBezTo>
                      <a:pt x="2309644" y="1196897"/>
                      <a:pt x="2287417" y="1224266"/>
                      <a:pt x="2263515" y="1244184"/>
                    </a:cubicBezTo>
                    <a:cubicBezTo>
                      <a:pt x="2244322" y="1260178"/>
                      <a:pt x="2223885" y="1274633"/>
                      <a:pt x="2203555" y="1289154"/>
                    </a:cubicBezTo>
                    <a:cubicBezTo>
                      <a:pt x="2188895" y="1299626"/>
                      <a:pt x="2172652" y="1307879"/>
                      <a:pt x="2158584" y="1319134"/>
                    </a:cubicBezTo>
                    <a:cubicBezTo>
                      <a:pt x="2147548" y="1327963"/>
                      <a:pt x="2140363" y="1341275"/>
                      <a:pt x="2128604" y="1349115"/>
                    </a:cubicBezTo>
                    <a:cubicBezTo>
                      <a:pt x="2110011" y="1361510"/>
                      <a:pt x="2088045" y="1368008"/>
                      <a:pt x="2068643" y="1379095"/>
                    </a:cubicBezTo>
                    <a:cubicBezTo>
                      <a:pt x="2053001" y="1388033"/>
                      <a:pt x="2039787" y="1401018"/>
                      <a:pt x="2023673" y="1409075"/>
                    </a:cubicBezTo>
                    <a:cubicBezTo>
                      <a:pt x="2009540" y="1416141"/>
                      <a:pt x="1993226" y="1417841"/>
                      <a:pt x="1978702" y="1424065"/>
                    </a:cubicBezTo>
                    <a:cubicBezTo>
                      <a:pt x="1958163" y="1432868"/>
                      <a:pt x="1939489" y="1445747"/>
                      <a:pt x="1918741" y="1454046"/>
                    </a:cubicBezTo>
                    <a:cubicBezTo>
                      <a:pt x="1889399" y="1465783"/>
                      <a:pt x="1858142" y="1472289"/>
                      <a:pt x="1828800" y="1484026"/>
                    </a:cubicBezTo>
                    <a:cubicBezTo>
                      <a:pt x="1803817" y="1494019"/>
                      <a:pt x="1779568" y="1506093"/>
                      <a:pt x="1753850" y="1514006"/>
                    </a:cubicBezTo>
                    <a:cubicBezTo>
                      <a:pt x="1714468" y="1526124"/>
                      <a:pt x="1673018" y="1530957"/>
                      <a:pt x="1633928" y="1543987"/>
                    </a:cubicBezTo>
                    <a:cubicBezTo>
                      <a:pt x="1314974" y="1650304"/>
                      <a:pt x="1618181" y="1542169"/>
                      <a:pt x="1439056" y="1618938"/>
                    </a:cubicBezTo>
                    <a:cubicBezTo>
                      <a:pt x="1354967" y="1654977"/>
                      <a:pt x="1433562" y="1607088"/>
                      <a:pt x="1334125" y="1663908"/>
                    </a:cubicBezTo>
                    <a:cubicBezTo>
                      <a:pt x="1253387" y="1710044"/>
                      <a:pt x="1320729" y="1674625"/>
                      <a:pt x="1259174" y="1723869"/>
                    </a:cubicBezTo>
                    <a:cubicBezTo>
                      <a:pt x="1202578" y="1769146"/>
                      <a:pt x="1192089" y="1749546"/>
                      <a:pt x="1139253" y="1828800"/>
                    </a:cubicBezTo>
                    <a:lnTo>
                      <a:pt x="1079292" y="1918741"/>
                    </a:lnTo>
                    <a:cubicBezTo>
                      <a:pt x="1069299" y="1933731"/>
                      <a:pt x="1064302" y="1953718"/>
                      <a:pt x="1049312" y="1963711"/>
                    </a:cubicBezTo>
                    <a:lnTo>
                      <a:pt x="959371" y="2023672"/>
                    </a:lnTo>
                    <a:cubicBezTo>
                      <a:pt x="865102" y="2086518"/>
                      <a:pt x="966217" y="2026388"/>
                      <a:pt x="794479" y="2083633"/>
                    </a:cubicBezTo>
                    <a:lnTo>
                      <a:pt x="704538" y="2113613"/>
                    </a:lnTo>
                    <a:lnTo>
                      <a:pt x="659568" y="2128603"/>
                    </a:lnTo>
                    <a:cubicBezTo>
                      <a:pt x="629588" y="2123606"/>
                      <a:pt x="599297" y="2120206"/>
                      <a:pt x="569627" y="2113613"/>
                    </a:cubicBezTo>
                    <a:cubicBezTo>
                      <a:pt x="554202" y="2110185"/>
                      <a:pt x="539849" y="2102964"/>
                      <a:pt x="524656" y="2098623"/>
                    </a:cubicBezTo>
                    <a:cubicBezTo>
                      <a:pt x="504847" y="2092963"/>
                      <a:pt x="484683" y="2088630"/>
                      <a:pt x="464696" y="2083633"/>
                    </a:cubicBezTo>
                    <a:cubicBezTo>
                      <a:pt x="362637" y="1981574"/>
                      <a:pt x="522115" y="2137132"/>
                      <a:pt x="389745" y="2023672"/>
                    </a:cubicBezTo>
                    <a:cubicBezTo>
                      <a:pt x="368284" y="2005277"/>
                      <a:pt x="329784" y="1963711"/>
                      <a:pt x="329784" y="1963711"/>
                    </a:cubicBezTo>
                    <a:cubicBezTo>
                      <a:pt x="319507" y="1932879"/>
                      <a:pt x="303987" y="1890152"/>
                      <a:pt x="299804" y="1858780"/>
                    </a:cubicBezTo>
                    <a:cubicBezTo>
                      <a:pt x="292510" y="1804073"/>
                      <a:pt x="291660" y="1748652"/>
                      <a:pt x="284814" y="1693888"/>
                    </a:cubicBezTo>
                    <a:cubicBezTo>
                      <a:pt x="281380" y="1666420"/>
                      <a:pt x="263389" y="1588925"/>
                      <a:pt x="254833" y="1558977"/>
                    </a:cubicBezTo>
                    <a:cubicBezTo>
                      <a:pt x="250492" y="1543784"/>
                      <a:pt x="244001" y="1529250"/>
                      <a:pt x="239843" y="1514006"/>
                    </a:cubicBezTo>
                    <a:cubicBezTo>
                      <a:pt x="229002" y="1474254"/>
                      <a:pt x="222893" y="1433174"/>
                      <a:pt x="209863" y="1394085"/>
                    </a:cubicBezTo>
                    <a:cubicBezTo>
                      <a:pt x="204866" y="1379095"/>
                      <a:pt x="198705" y="1364444"/>
                      <a:pt x="194873" y="1349115"/>
                    </a:cubicBezTo>
                    <a:cubicBezTo>
                      <a:pt x="188693" y="1324397"/>
                      <a:pt x="186062" y="1298882"/>
                      <a:pt x="179882" y="1274164"/>
                    </a:cubicBezTo>
                    <a:cubicBezTo>
                      <a:pt x="176050" y="1258835"/>
                      <a:pt x="168724" y="1244522"/>
                      <a:pt x="164892" y="1229193"/>
                    </a:cubicBezTo>
                    <a:cubicBezTo>
                      <a:pt x="158713" y="1204476"/>
                      <a:pt x="156606" y="1178823"/>
                      <a:pt x="149902" y="1154243"/>
                    </a:cubicBezTo>
                    <a:cubicBezTo>
                      <a:pt x="141587" y="1123755"/>
                      <a:pt x="127586" y="1094960"/>
                      <a:pt x="119922" y="1064302"/>
                    </a:cubicBezTo>
                    <a:cubicBezTo>
                      <a:pt x="114925" y="1044315"/>
                      <a:pt x="110852" y="1024074"/>
                      <a:pt x="104932" y="1004341"/>
                    </a:cubicBezTo>
                    <a:cubicBezTo>
                      <a:pt x="95851" y="974072"/>
                      <a:pt x="92480" y="940695"/>
                      <a:pt x="74951" y="914400"/>
                    </a:cubicBezTo>
                    <a:cubicBezTo>
                      <a:pt x="64958" y="899410"/>
                      <a:pt x="52288" y="885892"/>
                      <a:pt x="44971" y="869429"/>
                    </a:cubicBezTo>
                    <a:cubicBezTo>
                      <a:pt x="32136" y="840551"/>
                      <a:pt x="24985" y="809468"/>
                      <a:pt x="14991" y="779488"/>
                    </a:cubicBezTo>
                    <a:lnTo>
                      <a:pt x="0" y="734518"/>
                    </a:lnTo>
                    <a:cubicBezTo>
                      <a:pt x="5757" y="699978"/>
                      <a:pt x="11531" y="636507"/>
                      <a:pt x="29981" y="599606"/>
                    </a:cubicBezTo>
                    <a:cubicBezTo>
                      <a:pt x="38038" y="583492"/>
                      <a:pt x="47222" y="567375"/>
                      <a:pt x="59961" y="554636"/>
                    </a:cubicBezTo>
                    <a:cubicBezTo>
                      <a:pt x="72700" y="541897"/>
                      <a:pt x="90864" y="535911"/>
                      <a:pt x="104932" y="524656"/>
                    </a:cubicBezTo>
                    <a:cubicBezTo>
                      <a:pt x="150341" y="488329"/>
                      <a:pt x="148773" y="453736"/>
                      <a:pt x="224853" y="434715"/>
                    </a:cubicBezTo>
                    <a:cubicBezTo>
                      <a:pt x="244840" y="429718"/>
                      <a:pt x="265081" y="425644"/>
                      <a:pt x="284814" y="419724"/>
                    </a:cubicBezTo>
                    <a:cubicBezTo>
                      <a:pt x="315083" y="410643"/>
                      <a:pt x="374755" y="389744"/>
                      <a:pt x="374755" y="389744"/>
                    </a:cubicBezTo>
                    <a:cubicBezTo>
                      <a:pt x="389745" y="379751"/>
                      <a:pt x="406986" y="372503"/>
                      <a:pt x="419725" y="359764"/>
                    </a:cubicBezTo>
                    <a:cubicBezTo>
                      <a:pt x="432464" y="347025"/>
                      <a:pt x="438450" y="328861"/>
                      <a:pt x="449705" y="314793"/>
                    </a:cubicBezTo>
                    <a:cubicBezTo>
                      <a:pt x="535150" y="207987"/>
                      <a:pt x="417384" y="378266"/>
                      <a:pt x="509666" y="239843"/>
                    </a:cubicBezTo>
                    <a:cubicBezTo>
                      <a:pt x="499673" y="229849"/>
                      <a:pt x="482458" y="223720"/>
                      <a:pt x="479686" y="209862"/>
                    </a:cubicBezTo>
                    <a:cubicBezTo>
                      <a:pt x="476587" y="194368"/>
                      <a:pt x="482184" y="192374"/>
                      <a:pt x="494676" y="164892"/>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888D1153-42B0-71A1-6AA4-BC75AD94BF29}"/>
                </a:ext>
              </a:extLst>
            </p:cNvPr>
            <p:cNvPicPr>
              <a:picLocks noChangeAspect="1"/>
            </p:cNvPicPr>
            <p:nvPr/>
          </p:nvPicPr>
          <p:blipFill>
            <a:blip r:embed="rId4"/>
            <a:stretch>
              <a:fillRect/>
            </a:stretch>
          </p:blipFill>
          <p:spPr>
            <a:xfrm>
              <a:off x="1576742" y="3536720"/>
              <a:ext cx="2160514" cy="1499975"/>
            </a:xfrm>
            <a:prstGeom prst="rect">
              <a:avLst/>
            </a:prstGeom>
          </p:spPr>
        </p:pic>
      </p:grpSp>
      <p:sp>
        <p:nvSpPr>
          <p:cNvPr id="2" name="TextBox 1">
            <a:extLst>
              <a:ext uri="{FF2B5EF4-FFF2-40B4-BE49-F238E27FC236}">
                <a16:creationId xmlns:a16="http://schemas.microsoft.com/office/drawing/2014/main" id="{CBFB50C9-066B-3547-AE4C-A4C280B6C13C}"/>
              </a:ext>
            </a:extLst>
          </p:cNvPr>
          <p:cNvSpPr txBox="1"/>
          <p:nvPr/>
        </p:nvSpPr>
        <p:spPr>
          <a:xfrm>
            <a:off x="224028" y="24917"/>
            <a:ext cx="11743944" cy="1077218"/>
          </a:xfrm>
          <a:prstGeom prst="rect">
            <a:avLst/>
          </a:prstGeom>
          <a:noFill/>
        </p:spPr>
        <p:txBody>
          <a:bodyPr wrap="square" rtlCol="0">
            <a:spAutoFit/>
          </a:bodyPr>
          <a:lstStyle/>
          <a:p>
            <a:pPr algn="ctr"/>
            <a:r>
              <a:rPr lang="en-US" sz="4400" dirty="0">
                <a:solidFill>
                  <a:schemeClr val="accent1"/>
                </a:solidFill>
                <a:latin typeface="Arial" panose="020B0604020202020204" pitchFamily="34" charset="0"/>
                <a:ea typeface="Times New Roman" panose="02020603050405020304" pitchFamily="18" charset="0"/>
                <a:cs typeface="Arial" panose="020B0604020202020204" pitchFamily="34" charset="0"/>
              </a:rPr>
              <a:t>(1) To find the loop: Analogical reasoning</a:t>
            </a: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sp>
        <p:nvSpPr>
          <p:cNvPr id="3" name="TextBox 2">
            <a:extLst>
              <a:ext uri="{FF2B5EF4-FFF2-40B4-BE49-F238E27FC236}">
                <a16:creationId xmlns:a16="http://schemas.microsoft.com/office/drawing/2014/main" id="{DAC00B8D-3985-AF0A-FDAB-5B75D4075674}"/>
              </a:ext>
            </a:extLst>
          </p:cNvPr>
          <p:cNvSpPr txBox="1"/>
          <p:nvPr/>
        </p:nvSpPr>
        <p:spPr>
          <a:xfrm>
            <a:off x="549687" y="882751"/>
            <a:ext cx="10872818" cy="707886"/>
          </a:xfrm>
          <a:prstGeom prst="rect">
            <a:avLst/>
          </a:prstGeom>
          <a:noFill/>
        </p:spPr>
        <p:txBody>
          <a:bodyPr wrap="square" rtlCol="0">
            <a:spAutoFit/>
          </a:bodyPr>
          <a:lstStyle/>
          <a:p>
            <a:pPr>
              <a:spcAft>
                <a:spcPts val="1500"/>
              </a:spcAft>
            </a:pPr>
            <a:r>
              <a:rPr lang="en-US" sz="2000" i="1" dirty="0">
                <a:solidFill>
                  <a:srgbClr val="945200"/>
                </a:solidFill>
                <a:latin typeface="Arial" panose="020B0604020202020204" pitchFamily="34" charset="0"/>
                <a:cs typeface="Arial" panose="020B0604020202020204" pitchFamily="34" charset="0"/>
              </a:rPr>
              <a:t>Analogic reasoning: </a:t>
            </a:r>
            <a:r>
              <a:rPr lang="en-US" sz="2000" dirty="0">
                <a:solidFill>
                  <a:srgbClr val="945200"/>
                </a:solidFill>
                <a:latin typeface="Arial" panose="020B0604020202020204" pitchFamily="34" charset="0"/>
                <a:cs typeface="Arial" panose="020B0604020202020204" pitchFamily="34" charset="0"/>
              </a:rPr>
              <a:t>The</a:t>
            </a:r>
            <a:r>
              <a:rPr lang="en-US" sz="2000" i="1" dirty="0">
                <a:solidFill>
                  <a:srgbClr val="945200"/>
                </a:solidFill>
                <a:latin typeface="Arial" panose="020B0604020202020204" pitchFamily="34" charset="0"/>
                <a:cs typeface="Arial" panose="020B0604020202020204" pitchFamily="34" charset="0"/>
              </a:rPr>
              <a:t> </a:t>
            </a:r>
            <a:r>
              <a:rPr lang="en-US" sz="2000" dirty="0">
                <a:solidFill>
                  <a:srgbClr val="945200"/>
                </a:solidFill>
                <a:latin typeface="Arial" panose="020B0604020202020204" pitchFamily="34" charset="0"/>
                <a:cs typeface="Arial" panose="020B0604020202020204" pitchFamily="34" charset="0"/>
              </a:rPr>
              <a:t>process by which the human mind can notice important similarities between analogs, and then use those similarities to generate new inferences.</a:t>
            </a:r>
          </a:p>
        </p:txBody>
      </p:sp>
      <p:grpSp>
        <p:nvGrpSpPr>
          <p:cNvPr id="13" name="Group 12">
            <a:extLst>
              <a:ext uri="{FF2B5EF4-FFF2-40B4-BE49-F238E27FC236}">
                <a16:creationId xmlns:a16="http://schemas.microsoft.com/office/drawing/2014/main" id="{2B6EE25F-AD53-05D7-F5EE-6B90BA2082CE}"/>
              </a:ext>
            </a:extLst>
          </p:cNvPr>
          <p:cNvGrpSpPr/>
          <p:nvPr/>
        </p:nvGrpSpPr>
        <p:grpSpPr>
          <a:xfrm>
            <a:off x="4495932" y="3537676"/>
            <a:ext cx="7279659" cy="2960173"/>
            <a:chOff x="4495932" y="3252866"/>
            <a:chExt cx="7279659" cy="2960173"/>
          </a:xfrm>
        </p:grpSpPr>
        <p:sp>
          <p:nvSpPr>
            <p:cNvPr id="9" name="Left-Right Arrow 8">
              <a:extLst>
                <a:ext uri="{FF2B5EF4-FFF2-40B4-BE49-F238E27FC236}">
                  <a16:creationId xmlns:a16="http://schemas.microsoft.com/office/drawing/2014/main" id="{93E96877-BC5A-6178-621D-A67D44C6BA79}"/>
                </a:ext>
              </a:extLst>
            </p:cNvPr>
            <p:cNvSpPr/>
            <p:nvPr/>
          </p:nvSpPr>
          <p:spPr>
            <a:xfrm>
              <a:off x="4495932" y="4053582"/>
              <a:ext cx="2500837" cy="50966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NEAR ANALOGY</a:t>
              </a:r>
            </a:p>
          </p:txBody>
        </p:sp>
        <p:pic>
          <p:nvPicPr>
            <p:cNvPr id="10" name="Picture 9">
              <a:extLst>
                <a:ext uri="{FF2B5EF4-FFF2-40B4-BE49-F238E27FC236}">
                  <a16:creationId xmlns:a16="http://schemas.microsoft.com/office/drawing/2014/main" id="{79F68C1F-1489-4D2B-27A8-A44A0F4E4FF7}"/>
                </a:ext>
              </a:extLst>
            </p:cNvPr>
            <p:cNvPicPr>
              <a:picLocks noChangeAspect="1"/>
            </p:cNvPicPr>
            <p:nvPr/>
          </p:nvPicPr>
          <p:blipFill>
            <a:blip r:embed="rId5"/>
            <a:stretch>
              <a:fillRect/>
            </a:stretch>
          </p:blipFill>
          <p:spPr>
            <a:xfrm>
              <a:off x="7591600" y="3252866"/>
              <a:ext cx="4183991" cy="2960173"/>
            </a:xfrm>
            <a:prstGeom prst="rect">
              <a:avLst/>
            </a:prstGeom>
          </p:spPr>
        </p:pic>
      </p:grpSp>
      <p:grpSp>
        <p:nvGrpSpPr>
          <p:cNvPr id="15" name="Group 14">
            <a:extLst>
              <a:ext uri="{FF2B5EF4-FFF2-40B4-BE49-F238E27FC236}">
                <a16:creationId xmlns:a16="http://schemas.microsoft.com/office/drawing/2014/main" id="{92C1F598-4983-CDBE-3264-86A02F49FC77}"/>
              </a:ext>
            </a:extLst>
          </p:cNvPr>
          <p:cNvGrpSpPr/>
          <p:nvPr/>
        </p:nvGrpSpPr>
        <p:grpSpPr>
          <a:xfrm>
            <a:off x="549687" y="1651695"/>
            <a:ext cx="11117610" cy="1262901"/>
            <a:chOff x="549687" y="1651695"/>
            <a:chExt cx="11117610" cy="1262901"/>
          </a:xfrm>
        </p:grpSpPr>
        <p:sp>
          <p:nvSpPr>
            <p:cNvPr id="4" name="TextBox 3">
              <a:extLst>
                <a:ext uri="{FF2B5EF4-FFF2-40B4-BE49-F238E27FC236}">
                  <a16:creationId xmlns:a16="http://schemas.microsoft.com/office/drawing/2014/main" id="{DD1CEBFE-C78B-36D3-D94A-A60BF5F14F05}"/>
                </a:ext>
              </a:extLst>
            </p:cNvPr>
            <p:cNvSpPr txBox="1"/>
            <p:nvPr/>
          </p:nvSpPr>
          <p:spPr>
            <a:xfrm>
              <a:off x="1459044" y="2514486"/>
              <a:ext cx="10208253" cy="400110"/>
            </a:xfrm>
            <a:prstGeom prst="rect">
              <a:avLst/>
            </a:prstGeom>
            <a:noFill/>
          </p:spPr>
          <p:txBody>
            <a:bodyPr wrap="square" rtlCol="0">
              <a:spAutoFit/>
            </a:bodyPr>
            <a:lstStyle/>
            <a:p>
              <a:pPr>
                <a:spcAft>
                  <a:spcPts val="1500"/>
                </a:spcAft>
              </a:pPr>
              <a:r>
                <a:rPr lang="en-US" sz="2000" dirty="0">
                  <a:solidFill>
                    <a:srgbClr val="945200"/>
                  </a:solidFill>
                  <a:latin typeface="Arial" panose="020B0604020202020204" pitchFamily="34" charset="0"/>
                  <a:cs typeface="Arial" panose="020B0604020202020204" pitchFamily="34" charset="0"/>
                </a:rPr>
                <a:t>SOURCE ANALOG                                                             TARGET ANALOG</a:t>
              </a:r>
              <a:endParaRPr lang="en-US" sz="3200" dirty="0">
                <a:solidFill>
                  <a:srgbClr val="9452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72EAAE7-B3E6-DC91-B693-CE6D4DD62F36}"/>
                </a:ext>
              </a:extLst>
            </p:cNvPr>
            <p:cNvSpPr txBox="1"/>
            <p:nvPr/>
          </p:nvSpPr>
          <p:spPr>
            <a:xfrm>
              <a:off x="549687" y="1651695"/>
              <a:ext cx="10872818" cy="707886"/>
            </a:xfrm>
            <a:prstGeom prst="rect">
              <a:avLst/>
            </a:prstGeom>
            <a:noFill/>
          </p:spPr>
          <p:txBody>
            <a:bodyPr wrap="square" rtlCol="0">
              <a:spAutoFit/>
            </a:bodyPr>
            <a:lstStyle/>
            <a:p>
              <a:pPr>
                <a:spcAft>
                  <a:spcPts val="1500"/>
                </a:spcAft>
              </a:pPr>
              <a:r>
                <a:rPr lang="en-US" sz="2000" i="1" dirty="0">
                  <a:solidFill>
                    <a:srgbClr val="945200"/>
                  </a:solidFill>
                  <a:latin typeface="Arial" panose="020B0604020202020204" pitchFamily="34" charset="0"/>
                  <a:cs typeface="Arial" panose="020B0604020202020204" pitchFamily="34" charset="0"/>
                </a:rPr>
                <a:t>Projective analogy:  </a:t>
              </a:r>
              <a:r>
                <a:rPr lang="en-US" sz="2000" dirty="0">
                  <a:solidFill>
                    <a:srgbClr val="945200"/>
                  </a:solidFill>
                  <a:latin typeface="Arial" panose="020B0604020202020204" pitchFamily="34" charset="0"/>
                  <a:cs typeface="Arial" panose="020B0604020202020204" pitchFamily="34" charset="0"/>
                </a:rPr>
                <a:t>Use known attributes of familiar “source” analog to better understand unfamiliar “target” analog.</a:t>
              </a:r>
              <a:endParaRPr lang="en-US" sz="3200" dirty="0">
                <a:solidFill>
                  <a:srgbClr val="9452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363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10012</TotalTime>
  <Words>1545</Words>
  <Application>Microsoft Macintosh PowerPoint</Application>
  <PresentationFormat>Widescreen</PresentationFormat>
  <Paragraphs>183</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Kastens</dc:creator>
  <cp:lastModifiedBy>Kim Kastens</cp:lastModifiedBy>
  <cp:revision>44</cp:revision>
  <cp:lastPrinted>2025-08-03T11:48:41Z</cp:lastPrinted>
  <dcterms:created xsi:type="dcterms:W3CDTF">2025-07-28T11:55:19Z</dcterms:created>
  <dcterms:modified xsi:type="dcterms:W3CDTF">2025-08-04T10:48:12Z</dcterms:modified>
</cp:coreProperties>
</file>